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804" r:id="rId1"/>
  </p:sldMasterIdLst>
  <p:notesMasterIdLst>
    <p:notesMasterId r:id="rId26"/>
  </p:notesMasterIdLst>
  <p:handoutMasterIdLst>
    <p:handoutMasterId r:id="rId27"/>
  </p:handoutMasterIdLst>
  <p:sldIdLst>
    <p:sldId id="318" r:id="rId2"/>
    <p:sldId id="340" r:id="rId3"/>
    <p:sldId id="342" r:id="rId4"/>
    <p:sldId id="320" r:id="rId5"/>
    <p:sldId id="321" r:id="rId6"/>
    <p:sldId id="322" r:id="rId7"/>
    <p:sldId id="323" r:id="rId8"/>
    <p:sldId id="345" r:id="rId9"/>
    <p:sldId id="346" r:id="rId10"/>
    <p:sldId id="325" r:id="rId11"/>
    <p:sldId id="326" r:id="rId12"/>
    <p:sldId id="327" r:id="rId13"/>
    <p:sldId id="328" r:id="rId14"/>
    <p:sldId id="329" r:id="rId15"/>
    <p:sldId id="331" r:id="rId16"/>
    <p:sldId id="332" r:id="rId17"/>
    <p:sldId id="333" r:id="rId18"/>
    <p:sldId id="334" r:id="rId19"/>
    <p:sldId id="335" r:id="rId20"/>
    <p:sldId id="336" r:id="rId21"/>
    <p:sldId id="337" r:id="rId22"/>
    <p:sldId id="338" r:id="rId23"/>
    <p:sldId id="339" r:id="rId24"/>
    <p:sldId id="341" r:id="rId25"/>
  </p:sldIdLst>
  <p:sldSz cx="9144000" cy="6858000" type="letter"/>
  <p:notesSz cx="6858000" cy="9144000"/>
  <p:defaultTextStyle>
    <a:defPPr>
      <a:defRPr lang="en-US"/>
    </a:defPPr>
    <a:lvl1pPr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1pPr>
    <a:lvl2pPr marL="4572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2pPr>
    <a:lvl3pPr marL="9144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3pPr>
    <a:lvl4pPr marL="13716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4pPr>
    <a:lvl5pPr marL="18288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5pPr>
    <a:lvl6pPr marL="22860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6pPr>
    <a:lvl7pPr marL="27432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7pPr>
    <a:lvl8pPr marL="32004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8pPr>
    <a:lvl9pPr marL="36576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800080"/>
    <a:srgbClr val="CCFF66"/>
    <a:srgbClr val="61765E"/>
    <a:srgbClr val="5B5748"/>
    <a:srgbClr val="808080"/>
    <a:srgbClr val="83060C"/>
    <a:srgbClr val="5E6F5B"/>
    <a:srgbClr val="7D8077"/>
    <a:srgbClr val="5657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18" autoAdjust="0"/>
    <p:restoredTop sz="97840" autoAdjust="0"/>
  </p:normalViewPr>
  <p:slideViewPr>
    <p:cSldViewPr>
      <p:cViewPr>
        <p:scale>
          <a:sx n="50" d="100"/>
          <a:sy n="50" d="100"/>
        </p:scale>
        <p:origin x="-2256" y="-936"/>
      </p:cViewPr>
      <p:guideLst>
        <p:guide orient="horz" pos="2160"/>
        <p:guide pos="2880"/>
      </p:guideLst>
    </p:cSldViewPr>
  </p:slideViewPr>
  <p:outlineViewPr>
    <p:cViewPr>
      <p:scale>
        <a:sx n="33" d="100"/>
        <a:sy n="33" d="100"/>
      </p:scale>
      <p:origin x="0" y="9224"/>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5106" name="Rectangle 2"/>
          <p:cNvSpPr>
            <a:spLocks noGrp="1"/>
          </p:cNvSpPr>
          <p:nvPr>
            <p:ph type="hdr" sz="quarter"/>
          </p:nvPr>
        </p:nvSpPr>
        <p:spPr bwMode="auto">
          <a:xfrm>
            <a:off x="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dirty="0"/>
          </a:p>
        </p:txBody>
      </p:sp>
      <p:sp>
        <p:nvSpPr>
          <p:cNvPr id="175107" name="Rectangle 3"/>
          <p:cNvSpPr>
            <a:spLocks noGrp="1"/>
          </p:cNvSpPr>
          <p:nvPr>
            <p:ph type="dt" sz="quarter" idx="1"/>
          </p:nvPr>
        </p:nvSpPr>
        <p:spPr bwMode="auto">
          <a:xfrm>
            <a:off x="388620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endParaRPr lang="en-US" dirty="0"/>
          </a:p>
        </p:txBody>
      </p:sp>
      <p:sp>
        <p:nvSpPr>
          <p:cNvPr id="175108" name="Rectangle 4"/>
          <p:cNvSpPr>
            <a:spLocks noGrp="1"/>
          </p:cNvSpPr>
          <p:nvPr>
            <p:ph type="ftr" sz="quarter" idx="2"/>
          </p:nvPr>
        </p:nvSpPr>
        <p:spPr bwMode="auto">
          <a:xfrm>
            <a:off x="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dirty="0"/>
          </a:p>
        </p:txBody>
      </p:sp>
      <p:sp>
        <p:nvSpPr>
          <p:cNvPr id="175109" name="Rectangle 5"/>
          <p:cNvSpPr>
            <a:spLocks noGrp="1"/>
          </p:cNvSpPr>
          <p:nvPr>
            <p:ph type="sldNum" sz="quarter" idx="3"/>
          </p:nvPr>
        </p:nvSpPr>
        <p:spPr bwMode="auto">
          <a:xfrm>
            <a:off x="388620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fld id="{0EF9D739-DB96-BC46-A449-C08C87F8AA11}" type="slidenum">
              <a:rPr lang="en-US"/>
              <a:pPr>
                <a:defRPr/>
              </a:pPr>
              <a:t>‹#›</a:t>
            </a:fld>
            <a:endParaRPr lang="en-US" dirty="0"/>
          </a:p>
        </p:txBody>
      </p:sp>
    </p:spTree>
    <p:extLst>
      <p:ext uri="{BB962C8B-B14F-4D97-AF65-F5344CB8AC3E}">
        <p14:creationId xmlns:p14="http://schemas.microsoft.com/office/powerpoint/2010/main" val="33505792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p:cNvSpPr>
          <p:nvPr>
            <p:ph type="hdr" sz="quarter"/>
          </p:nvPr>
        </p:nvSpPr>
        <p:spPr bwMode="auto">
          <a:xfrm>
            <a:off x="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dirty="0"/>
          </a:p>
        </p:txBody>
      </p:sp>
      <p:sp>
        <p:nvSpPr>
          <p:cNvPr id="12291" name="Rectangle 3"/>
          <p:cNvSpPr>
            <a:spLocks noGrp="1"/>
          </p:cNvSpPr>
          <p:nvPr>
            <p:ph type="dt" idx="1"/>
          </p:nvPr>
        </p:nvSpPr>
        <p:spPr bwMode="auto">
          <a:xfrm>
            <a:off x="388620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endParaRPr lang="en-US" dirty="0"/>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2293" name="Rectangle 5"/>
          <p:cNvSpPr>
            <a:spLocks noGrp="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6"/>
          <p:cNvSpPr>
            <a:spLocks noGrp="1"/>
          </p:cNvSpPr>
          <p:nvPr>
            <p:ph type="ftr" sz="quarter" idx="4"/>
          </p:nvPr>
        </p:nvSpPr>
        <p:spPr bwMode="auto">
          <a:xfrm>
            <a:off x="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dirty="0"/>
          </a:p>
        </p:txBody>
      </p:sp>
      <p:sp>
        <p:nvSpPr>
          <p:cNvPr id="12295" name="Rectangle 7"/>
          <p:cNvSpPr>
            <a:spLocks noGrp="1"/>
          </p:cNvSpPr>
          <p:nvPr>
            <p:ph type="sldNum" sz="quarter" idx="5"/>
          </p:nvPr>
        </p:nvSpPr>
        <p:spPr bwMode="auto">
          <a:xfrm>
            <a:off x="388620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fld id="{E3791B8C-22D8-CC4E-AEAF-5A352ECD9E26}" type="slidenum">
              <a:rPr lang="en-US"/>
              <a:pPr>
                <a:defRPr/>
              </a:pPr>
              <a:t>‹#›</a:t>
            </a:fld>
            <a:endParaRPr lang="en-US" dirty="0"/>
          </a:p>
        </p:txBody>
      </p:sp>
    </p:spTree>
    <p:extLst>
      <p:ext uri="{BB962C8B-B14F-4D97-AF65-F5344CB8AC3E}">
        <p14:creationId xmlns:p14="http://schemas.microsoft.com/office/powerpoint/2010/main" val="315189297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0"/>
      </a:spcBef>
      <a:spcAft>
        <a:spcPct val="0"/>
      </a:spcAft>
      <a:defRPr sz="1200" kern="1200">
        <a:solidFill>
          <a:schemeClr val="tx1"/>
        </a:solidFill>
        <a:latin typeface="Gill Sans" charset="0"/>
        <a:ea typeface="ＭＳ Ｐゴシック" charset="-128"/>
        <a:cs typeface="ＭＳ Ｐゴシック" charset="-128"/>
      </a:defRPr>
    </a:lvl1pPr>
    <a:lvl2pPr marL="4572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2pPr>
    <a:lvl3pPr marL="9144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3pPr>
    <a:lvl4pPr marL="13716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4pPr>
    <a:lvl5pPr marL="18288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p:cNvSpPr>
          <p:nvPr>
            <p:ph type="sldNum" sz="quarter" idx="5"/>
          </p:nvPr>
        </p:nvSpPr>
        <p:spPr>
          <a:noFill/>
        </p:spPr>
        <p:txBody>
          <a:bodyPr/>
          <a:lstStyle/>
          <a:p>
            <a:fld id="{1BB058BF-3E60-0F49-AC6D-E7AAC8D11A4C}" type="slidenum">
              <a:rPr lang="en-US">
                <a:latin typeface="Tahoma" pitchFamily="-65" charset="0"/>
                <a:ea typeface="ヒラギノ角ゴ Pro W3" pitchFamily="-65" charset="-128"/>
                <a:cs typeface="ヒラギノ角ゴ Pro W3" pitchFamily="-65" charset="-128"/>
              </a:rPr>
              <a:pPr/>
              <a:t>1</a:t>
            </a:fld>
            <a:endParaRPr lang="en-US" dirty="0">
              <a:latin typeface="Tahoma" pitchFamily="-65" charset="0"/>
              <a:ea typeface="ヒラギノ角ゴ Pro W3" pitchFamily="-65" charset="-128"/>
              <a:cs typeface="ヒラギノ角ゴ Pro W3" pitchFamily="-65" charset="-128"/>
            </a:endParaRPr>
          </a:p>
        </p:txBody>
      </p:sp>
      <p:sp>
        <p:nvSpPr>
          <p:cNvPr id="12291" name="Rectangle 2"/>
          <p:cNvSpPr>
            <a:spLocks noGrp="1" noRot="1" noChangeAspect="1" noChangeArrowheads="1"/>
          </p:cNvSpPr>
          <p:nvPr>
            <p:ph type="sldImg"/>
          </p:nvPr>
        </p:nvSpPr>
        <p:spPr>
          <a:solidFill>
            <a:srgbClr val="FFFFFF"/>
          </a:solidFill>
          <a:ln/>
        </p:spPr>
      </p:sp>
      <p:sp>
        <p:nvSpPr>
          <p:cNvPr id="12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p:cNvSpPr>
          <p:nvPr>
            <p:ph type="sldNum" sz="quarter" idx="5"/>
          </p:nvPr>
        </p:nvSpPr>
        <p:spPr>
          <a:noFill/>
        </p:spPr>
        <p:txBody>
          <a:bodyPr/>
          <a:lstStyle/>
          <a:p>
            <a:fld id="{4AB1EB3D-02C3-C04C-A077-D9E655F3D12E}" type="slidenum">
              <a:rPr lang="en-US">
                <a:latin typeface="Tahoma" pitchFamily="-108" charset="0"/>
                <a:ea typeface="ヒラギノ角ゴ Pro W3" pitchFamily="-108" charset="-128"/>
                <a:cs typeface="ヒラギノ角ゴ Pro W3" pitchFamily="-108" charset="-128"/>
              </a:rPr>
              <a:pPr/>
              <a:t>16</a:t>
            </a:fld>
            <a:endParaRPr lang="en-US" dirty="0">
              <a:latin typeface="Tahoma" pitchFamily="-108" charset="0"/>
              <a:ea typeface="ヒラギノ角ゴ Pro W3" pitchFamily="-108" charset="-128"/>
              <a:cs typeface="ヒラギノ角ゴ Pro W3" pitchFamily="-108" charset="-128"/>
            </a:endParaRPr>
          </a:p>
        </p:txBody>
      </p:sp>
      <p:sp>
        <p:nvSpPr>
          <p:cNvPr id="59395" name="Rectangle 2"/>
          <p:cNvSpPr>
            <a:spLocks noGrp="1" noChangeArrowheads="1"/>
          </p:cNvSpPr>
          <p:nvPr>
            <p:ph type="body" idx="1"/>
          </p:nvPr>
        </p:nvSpPr>
        <p:spPr>
          <a:noFill/>
          <a:ln w="9525"/>
        </p:spPr>
        <p:txBody>
          <a:bodyPr lIns="87312" tIns="42862" rIns="87312" bIns="42862"/>
          <a:lstStyle/>
          <a:p>
            <a:endParaRPr lang="en-US" dirty="0">
              <a:latin typeface="Gill Sans" pitchFamily="-108" charset="0"/>
              <a:ea typeface="ＭＳ Ｐゴシック" pitchFamily="-108" charset="-128"/>
              <a:cs typeface="ＭＳ Ｐゴシック" pitchFamily="-108" charset="-128"/>
            </a:endParaRPr>
          </a:p>
        </p:txBody>
      </p:sp>
      <p:sp>
        <p:nvSpPr>
          <p:cNvPr id="59396" name="Rectangle 3"/>
          <p:cNvSpPr>
            <a:spLocks noGrp="1" noRot="1" noChangeAspect="1" noChangeArrowheads="1"/>
          </p:cNvSpPr>
          <p:nvPr>
            <p:ph type="sldImg"/>
          </p:nvPr>
        </p:nvSpPr>
        <p:spPr>
          <a:ln w="12700" cap="flat">
            <a:solidFill>
              <a:schemeClr val="tx1"/>
            </a:solid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p:cNvSpPr>
          <p:nvPr>
            <p:ph type="sldNum" sz="quarter" idx="5"/>
          </p:nvPr>
        </p:nvSpPr>
        <p:spPr>
          <a:noFill/>
        </p:spPr>
        <p:txBody>
          <a:bodyPr/>
          <a:lstStyle/>
          <a:p>
            <a:fld id="{3F96B1EF-07EC-7540-8DDB-DBF5F3B77DC7}" type="slidenum">
              <a:rPr lang="en-US">
                <a:latin typeface="Tahoma" pitchFamily="-108" charset="0"/>
                <a:ea typeface="ヒラギノ角ゴ Pro W3" pitchFamily="-108" charset="-128"/>
                <a:cs typeface="ヒラギノ角ゴ Pro W3" pitchFamily="-108" charset="-128"/>
              </a:rPr>
              <a:pPr/>
              <a:t>17</a:t>
            </a:fld>
            <a:endParaRPr lang="en-US" dirty="0">
              <a:latin typeface="Tahoma" pitchFamily="-108" charset="0"/>
              <a:ea typeface="ヒラギノ角ゴ Pro W3" pitchFamily="-108" charset="-128"/>
              <a:cs typeface="ヒラギノ角ゴ Pro W3" pitchFamily="-108" charset="-128"/>
            </a:endParaRPr>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p:cNvSpPr>
          <p:nvPr>
            <p:ph type="sldNum" sz="quarter" idx="5"/>
          </p:nvPr>
        </p:nvSpPr>
        <p:spPr>
          <a:noFill/>
        </p:spPr>
        <p:txBody>
          <a:bodyPr/>
          <a:lstStyle/>
          <a:p>
            <a:fld id="{1CF3C4FD-D339-4642-AB0B-15B3BDECC9E3}" type="slidenum">
              <a:rPr lang="en-US">
                <a:latin typeface="Tahoma" pitchFamily="-108" charset="0"/>
                <a:ea typeface="ヒラギノ角ゴ Pro W3" pitchFamily="-108" charset="-128"/>
                <a:cs typeface="ヒラギノ角ゴ Pro W3" pitchFamily="-108" charset="-128"/>
              </a:rPr>
              <a:pPr/>
              <a:t>20</a:t>
            </a:fld>
            <a:endParaRPr lang="en-US" dirty="0">
              <a:latin typeface="Tahoma" pitchFamily="-108" charset="0"/>
              <a:ea typeface="ヒラギノ角ゴ Pro W3" pitchFamily="-108" charset="-128"/>
              <a:cs typeface="ヒラギノ角ゴ Pro W3" pitchFamily="-108" charset="-128"/>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p:cNvSpPr>
          <p:nvPr>
            <p:ph type="body" idx="1"/>
          </p:nvPr>
        </p:nvSpPr>
        <p:spPr>
          <a:noFill/>
          <a:ln w="9525"/>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p:cNvSpPr>
          <p:nvPr>
            <p:ph type="sldNum" sz="quarter" idx="5"/>
          </p:nvPr>
        </p:nvSpPr>
        <p:spPr>
          <a:noFill/>
        </p:spPr>
        <p:txBody>
          <a:bodyPr/>
          <a:lstStyle/>
          <a:p>
            <a:fld id="{0663B148-ECD7-6F4F-B9E5-E294D25DD3DD}" type="slidenum">
              <a:rPr lang="en-US">
                <a:latin typeface="Tahoma" pitchFamily="-108" charset="0"/>
                <a:ea typeface="ヒラギノ角ゴ Pro W3" pitchFamily="-108" charset="-128"/>
                <a:cs typeface="ヒラギノ角ゴ Pro W3" pitchFamily="-108" charset="-128"/>
              </a:rPr>
              <a:pPr/>
              <a:t>21</a:t>
            </a:fld>
            <a:endParaRPr lang="en-US" dirty="0">
              <a:latin typeface="Tahoma" pitchFamily="-108" charset="0"/>
              <a:ea typeface="ヒラギノ角ゴ Pro W3" pitchFamily="-108" charset="-128"/>
              <a:cs typeface="ヒラギノ角ゴ Pro W3" pitchFamily="-108" charset="-128"/>
            </a:endParaRPr>
          </a:p>
        </p:txBody>
      </p:sp>
      <p:sp>
        <p:nvSpPr>
          <p:cNvPr id="53251" name="Rectangle 2"/>
          <p:cNvSpPr>
            <a:spLocks noGrp="1" noRot="1" noChangeAspect="1" noChangeArrowheads="1"/>
          </p:cNvSpPr>
          <p:nvPr>
            <p:ph type="sldImg"/>
          </p:nvPr>
        </p:nvSpPr>
        <p:spPr>
          <a:solidFill>
            <a:srgbClr val="FFFFFF"/>
          </a:solidFill>
          <a:ln/>
        </p:spPr>
      </p:sp>
      <p:sp>
        <p:nvSpPr>
          <p:cNvPr id="53252"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p:cNvSpPr>
          <p:nvPr>
            <p:ph type="sldNum" sz="quarter" idx="5"/>
          </p:nvPr>
        </p:nvSpPr>
        <p:spPr>
          <a:noFill/>
        </p:spPr>
        <p:txBody>
          <a:bodyPr/>
          <a:lstStyle/>
          <a:p>
            <a:fld id="{0E337E14-3E36-9345-A17E-5C18A7F9F900}" type="slidenum">
              <a:rPr lang="en-US">
                <a:latin typeface="Tahoma" pitchFamily="-108" charset="0"/>
                <a:ea typeface="ヒラギノ角ゴ Pro W3" pitchFamily="-108" charset="-128"/>
                <a:cs typeface="ヒラギノ角ゴ Pro W3" pitchFamily="-108" charset="-128"/>
              </a:rPr>
              <a:pPr/>
              <a:t>22</a:t>
            </a:fld>
            <a:endParaRPr lang="en-US" dirty="0">
              <a:latin typeface="Tahoma" pitchFamily="-108" charset="0"/>
              <a:ea typeface="ヒラギノ角ゴ Pro W3" pitchFamily="-108" charset="-128"/>
              <a:cs typeface="ヒラギノ角ゴ Pro W3" pitchFamily="-108" charset="-128"/>
            </a:endParaRPr>
          </a:p>
        </p:txBody>
      </p:sp>
      <p:sp>
        <p:nvSpPr>
          <p:cNvPr id="55299" name="Rectangle 2"/>
          <p:cNvSpPr>
            <a:spLocks noGrp="1" noChangeArrowheads="1"/>
          </p:cNvSpPr>
          <p:nvPr>
            <p:ph type="body" idx="1"/>
          </p:nvPr>
        </p:nvSpPr>
        <p:spPr>
          <a:noFill/>
          <a:ln w="9525"/>
        </p:spPr>
        <p:txBody>
          <a:bodyPr lIns="87312" tIns="42862" rIns="87312" bIns="42862"/>
          <a:lstStyle/>
          <a:p>
            <a:endParaRPr lang="en-US" dirty="0">
              <a:latin typeface="Gill Sans" pitchFamily="-108" charset="0"/>
              <a:ea typeface="ＭＳ Ｐゴシック" pitchFamily="-108" charset="-128"/>
              <a:cs typeface="ＭＳ Ｐゴシック" pitchFamily="-108" charset="-128"/>
            </a:endParaRPr>
          </a:p>
        </p:txBody>
      </p:sp>
      <p:sp>
        <p:nvSpPr>
          <p:cNvPr id="55300" name="Rectangle 3"/>
          <p:cNvSpPr>
            <a:spLocks noGrp="1" noRot="1" noChangeAspect="1" noChangeArrowheads="1"/>
          </p:cNvSpPr>
          <p:nvPr>
            <p:ph type="sldImg"/>
          </p:nvPr>
        </p:nvSpPr>
        <p:spPr>
          <a:ln w="12700" cap="flat">
            <a:solidFill>
              <a:schemeClr val="tx1"/>
            </a:solidFill>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p:cNvSpPr>
          <p:nvPr>
            <p:ph type="sldNum" sz="quarter" idx="5"/>
          </p:nvPr>
        </p:nvSpPr>
        <p:spPr>
          <a:noFill/>
        </p:spPr>
        <p:txBody>
          <a:bodyPr/>
          <a:lstStyle/>
          <a:p>
            <a:fld id="{1BB058BF-3E60-0F49-AC6D-E7AAC8D11A4C}" type="slidenum">
              <a:rPr lang="en-US">
                <a:latin typeface="Tahoma" pitchFamily="-65" charset="0"/>
                <a:ea typeface="ヒラギノ角ゴ Pro W3" pitchFamily="-65" charset="-128"/>
                <a:cs typeface="ヒラギノ角ゴ Pro W3" pitchFamily="-65" charset="-128"/>
              </a:rPr>
              <a:pPr/>
              <a:t>24</a:t>
            </a:fld>
            <a:endParaRPr lang="en-US" dirty="0">
              <a:latin typeface="Tahoma" pitchFamily="-65" charset="0"/>
              <a:ea typeface="ヒラギノ角ゴ Pro W3" pitchFamily="-65" charset="-128"/>
              <a:cs typeface="ヒラギノ角ゴ Pro W3" pitchFamily="-65" charset="-128"/>
            </a:endParaRPr>
          </a:p>
        </p:txBody>
      </p:sp>
      <p:sp>
        <p:nvSpPr>
          <p:cNvPr id="12291" name="Rectangle 2"/>
          <p:cNvSpPr>
            <a:spLocks noGrp="1" noRot="1" noChangeAspect="1" noChangeArrowheads="1"/>
          </p:cNvSpPr>
          <p:nvPr>
            <p:ph type="sldImg"/>
          </p:nvPr>
        </p:nvSpPr>
        <p:spPr>
          <a:solidFill>
            <a:srgbClr val="FFFFFF"/>
          </a:solidFill>
          <a:ln/>
        </p:spPr>
      </p:sp>
      <p:sp>
        <p:nvSpPr>
          <p:cNvPr id="12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p:cNvSpPr>
          <p:nvPr>
            <p:ph type="sldNum" sz="quarter" idx="5"/>
          </p:nvPr>
        </p:nvSpPr>
        <p:spPr>
          <a:noFill/>
        </p:spPr>
        <p:txBody>
          <a:bodyPr/>
          <a:lstStyle/>
          <a:p>
            <a:fld id="{D9DFA420-4742-8746-A0D4-2C6752B05398}" type="slidenum">
              <a:rPr lang="en-US">
                <a:latin typeface="Tahoma" pitchFamily="-108" charset="0"/>
                <a:ea typeface="ヒラギノ角ゴ Pro W3" pitchFamily="-108" charset="-128"/>
                <a:cs typeface="ヒラギノ角ゴ Pro W3" pitchFamily="-108" charset="-128"/>
              </a:rPr>
              <a:pPr/>
              <a:t>5</a:t>
            </a:fld>
            <a:endParaRPr lang="en-US" dirty="0">
              <a:latin typeface="Tahoma" pitchFamily="-108" charset="0"/>
              <a:ea typeface="ヒラギノ角ゴ Pro W3" pitchFamily="-108" charset="-128"/>
              <a:cs typeface="ヒラギノ角ゴ Pro W3" pitchFamily="-108" charset="-128"/>
            </a:endParaRPr>
          </a:p>
        </p:txBody>
      </p:sp>
      <p:sp>
        <p:nvSpPr>
          <p:cNvPr id="21507" name="Rectangle 2"/>
          <p:cNvSpPr>
            <a:spLocks noGrp="1" noRot="1" noChangeAspect="1" noChangeArrowheads="1"/>
          </p:cNvSpPr>
          <p:nvPr>
            <p:ph type="sldImg"/>
          </p:nvPr>
        </p:nvSpPr>
        <p:spPr>
          <a:solidFill>
            <a:srgbClr val="FFFFFF"/>
          </a:solidFill>
          <a:ln/>
        </p:spPr>
      </p:sp>
      <p:sp>
        <p:nvSpPr>
          <p:cNvPr id="21508"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p:cNvSpPr>
          <p:nvPr>
            <p:ph type="sldNum" sz="quarter" idx="5"/>
          </p:nvPr>
        </p:nvSpPr>
        <p:spPr>
          <a:noFill/>
        </p:spPr>
        <p:txBody>
          <a:bodyPr/>
          <a:lstStyle/>
          <a:p>
            <a:fld id="{4E11E5D6-F116-F145-BF5B-21FB2CC343FF}" type="slidenum">
              <a:rPr lang="en-US">
                <a:latin typeface="Tahoma" pitchFamily="-108" charset="0"/>
                <a:ea typeface="ヒラギノ角ゴ Pro W3" pitchFamily="-108" charset="-128"/>
                <a:cs typeface="ヒラギノ角ゴ Pro W3" pitchFamily="-108" charset="-128"/>
              </a:rPr>
              <a:pPr/>
              <a:t>6</a:t>
            </a:fld>
            <a:endParaRPr lang="en-US" dirty="0">
              <a:latin typeface="Tahoma" pitchFamily="-108" charset="0"/>
              <a:ea typeface="ヒラギノ角ゴ Pro W3" pitchFamily="-108" charset="-128"/>
              <a:cs typeface="ヒラギノ角ゴ Pro W3" pitchFamily="-108" charset="-128"/>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p:cNvSpPr>
          <p:nvPr>
            <p:ph type="body" idx="1"/>
          </p:nvPr>
        </p:nvSpPr>
        <p:spPr>
          <a:noFill/>
          <a:ln w="9525"/>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p:cNvSpPr>
          <p:nvPr>
            <p:ph type="sldNum" sz="quarter" idx="5"/>
          </p:nvPr>
        </p:nvSpPr>
        <p:spPr>
          <a:noFill/>
        </p:spPr>
        <p:txBody>
          <a:bodyPr/>
          <a:lstStyle/>
          <a:p>
            <a:fld id="{9D853C12-F27E-3944-8A9B-A86297ECA370}" type="slidenum">
              <a:rPr lang="en-US">
                <a:latin typeface="Tahoma" pitchFamily="-108" charset="0"/>
                <a:ea typeface="ヒラギノ角ゴ Pro W3" pitchFamily="-108" charset="-128"/>
                <a:cs typeface="ヒラギノ角ゴ Pro W3" pitchFamily="-108" charset="-128"/>
              </a:rPr>
              <a:pPr/>
              <a:t>7</a:t>
            </a:fld>
            <a:endParaRPr lang="en-US" dirty="0">
              <a:latin typeface="Tahoma" pitchFamily="-108" charset="0"/>
              <a:ea typeface="ヒラギノ角ゴ Pro W3" pitchFamily="-108" charset="-128"/>
              <a:cs typeface="ヒラギノ角ゴ Pro W3" pitchFamily="-108" charset="-128"/>
            </a:endParaRPr>
          </a:p>
        </p:txBody>
      </p:sp>
      <p:sp>
        <p:nvSpPr>
          <p:cNvPr id="25603" name="Rectangle 2"/>
          <p:cNvSpPr>
            <a:spLocks noGrp="1" noRot="1" noChangeAspect="1" noChangeArrowheads="1"/>
          </p:cNvSpPr>
          <p:nvPr>
            <p:ph type="sldImg"/>
          </p:nvPr>
        </p:nvSpPr>
        <p:spPr>
          <a:solidFill>
            <a:srgbClr val="FFFFFF"/>
          </a:solidFill>
          <a:ln/>
        </p:spPr>
      </p:sp>
      <p:sp>
        <p:nvSpPr>
          <p:cNvPr id="25604"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p:cNvSpPr>
          <p:nvPr>
            <p:ph type="sldNum" sz="quarter" idx="5"/>
          </p:nvPr>
        </p:nvSpPr>
        <p:spPr>
          <a:noFill/>
        </p:spPr>
        <p:txBody>
          <a:bodyPr/>
          <a:lstStyle/>
          <a:p>
            <a:fld id="{4DB6AD4F-AE1B-D246-B132-EA4422861187}" type="slidenum">
              <a:rPr lang="en-US">
                <a:latin typeface="Tahoma" pitchFamily="-108" charset="0"/>
                <a:ea typeface="ヒラギノ角ゴ Pro W3" pitchFamily="-108" charset="-128"/>
                <a:cs typeface="ヒラギノ角ゴ Pro W3" pitchFamily="-108" charset="-128"/>
              </a:rPr>
              <a:pPr/>
              <a:t>10</a:t>
            </a:fld>
            <a:endParaRPr lang="en-US" dirty="0">
              <a:latin typeface="Tahoma" pitchFamily="-108" charset="0"/>
              <a:ea typeface="ヒラギノ角ゴ Pro W3" pitchFamily="-108" charset="-128"/>
              <a:cs typeface="ヒラギノ角ゴ Pro W3" pitchFamily="-108" charset="-128"/>
            </a:endParaRPr>
          </a:p>
        </p:txBody>
      </p:sp>
      <p:sp>
        <p:nvSpPr>
          <p:cNvPr id="31747" name="Rectangle 2"/>
          <p:cNvSpPr>
            <a:spLocks noGrp="1" noRot="1" noChangeAspect="1" noChangeArrowheads="1"/>
          </p:cNvSpPr>
          <p:nvPr>
            <p:ph type="sldImg"/>
          </p:nvPr>
        </p:nvSpPr>
        <p:spPr>
          <a:solidFill>
            <a:srgbClr val="FFFFFF"/>
          </a:solidFill>
          <a:ln/>
        </p:spPr>
      </p:sp>
      <p:sp>
        <p:nvSpPr>
          <p:cNvPr id="31748"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p:cNvSpPr>
          <p:nvPr>
            <p:ph type="sldNum" sz="quarter" idx="5"/>
          </p:nvPr>
        </p:nvSpPr>
        <p:spPr>
          <a:noFill/>
        </p:spPr>
        <p:txBody>
          <a:bodyPr/>
          <a:lstStyle/>
          <a:p>
            <a:fld id="{BFF9C27B-D1AF-6A49-8BB3-54B0CF637795}" type="slidenum">
              <a:rPr lang="en-US">
                <a:latin typeface="Tahoma" pitchFamily="-108" charset="0"/>
                <a:ea typeface="ヒラギノ角ゴ Pro W3" pitchFamily="-108" charset="-128"/>
                <a:cs typeface="ヒラギノ角ゴ Pro W3" pitchFamily="-108" charset="-128"/>
              </a:rPr>
              <a:pPr/>
              <a:t>11</a:t>
            </a:fld>
            <a:endParaRPr lang="en-US" dirty="0">
              <a:latin typeface="Tahoma" pitchFamily="-108" charset="0"/>
              <a:ea typeface="ヒラギノ角ゴ Pro W3" pitchFamily="-108" charset="-128"/>
              <a:cs typeface="ヒラギノ角ゴ Pro W3" pitchFamily="-108" charset="-128"/>
            </a:endParaRPr>
          </a:p>
        </p:txBody>
      </p:sp>
      <p:sp>
        <p:nvSpPr>
          <p:cNvPr id="33795" name="Rectangle 2"/>
          <p:cNvSpPr>
            <a:spLocks noGrp="1" noRot="1" noChangeAspect="1" noChangeArrowheads="1"/>
          </p:cNvSpPr>
          <p:nvPr>
            <p:ph type="sldImg"/>
          </p:nvPr>
        </p:nvSpPr>
        <p:spPr>
          <a:solidFill>
            <a:srgbClr val="FFFFFF"/>
          </a:solidFill>
          <a:ln/>
        </p:spPr>
      </p:sp>
      <p:sp>
        <p:nvSpPr>
          <p:cNvPr id="33796"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p:cNvSpPr>
          <p:nvPr>
            <p:ph type="sldNum" sz="quarter" idx="5"/>
          </p:nvPr>
        </p:nvSpPr>
        <p:spPr>
          <a:noFill/>
        </p:spPr>
        <p:txBody>
          <a:bodyPr/>
          <a:lstStyle/>
          <a:p>
            <a:fld id="{F0A01423-28D8-5248-98FE-A3BBC0DF99AB}" type="slidenum">
              <a:rPr lang="en-US">
                <a:latin typeface="Tahoma" pitchFamily="-108" charset="0"/>
                <a:ea typeface="ヒラギノ角ゴ Pro W3" pitchFamily="-108" charset="-128"/>
                <a:cs typeface="ヒラギノ角ゴ Pro W3" pitchFamily="-108" charset="-128"/>
              </a:rPr>
              <a:pPr/>
              <a:t>12</a:t>
            </a:fld>
            <a:endParaRPr lang="en-US" dirty="0">
              <a:latin typeface="Tahoma" pitchFamily="-108" charset="0"/>
              <a:ea typeface="ヒラギノ角ゴ Pro W3" pitchFamily="-108" charset="-128"/>
              <a:cs typeface="ヒラギノ角ゴ Pro W3" pitchFamily="-108" charset="-128"/>
            </a:endParaRPr>
          </a:p>
        </p:txBody>
      </p:sp>
      <p:sp>
        <p:nvSpPr>
          <p:cNvPr id="37891" name="Rectangle 2"/>
          <p:cNvSpPr>
            <a:spLocks noGrp="1" noRot="1" noChangeAspect="1" noChangeArrowheads="1"/>
          </p:cNvSpPr>
          <p:nvPr>
            <p:ph type="sldImg"/>
          </p:nvPr>
        </p:nvSpPr>
        <p:spPr>
          <a:solidFill>
            <a:srgbClr val="FFFFFF"/>
          </a:solidFill>
          <a:ln/>
        </p:spPr>
      </p:sp>
      <p:sp>
        <p:nvSpPr>
          <p:cNvPr id="37892"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p:cNvSpPr>
          <p:nvPr>
            <p:ph type="sldNum" sz="quarter" idx="5"/>
          </p:nvPr>
        </p:nvSpPr>
        <p:spPr>
          <a:noFill/>
        </p:spPr>
        <p:txBody>
          <a:bodyPr/>
          <a:lstStyle/>
          <a:p>
            <a:fld id="{575FE027-9E4C-2A43-A673-A0693B7C85B3}" type="slidenum">
              <a:rPr lang="en-US">
                <a:latin typeface="Tahoma" pitchFamily="-108" charset="0"/>
                <a:ea typeface="ヒラギノ角ゴ Pro W3" pitchFamily="-108" charset="-128"/>
                <a:cs typeface="ヒラギノ角ゴ Pro W3" pitchFamily="-108" charset="-128"/>
              </a:rPr>
              <a:pPr/>
              <a:t>14</a:t>
            </a:fld>
            <a:endParaRPr lang="en-US" dirty="0">
              <a:latin typeface="Tahoma" pitchFamily="-108" charset="0"/>
              <a:ea typeface="ヒラギノ角ゴ Pro W3" pitchFamily="-108" charset="-128"/>
              <a:cs typeface="ヒラギノ角ゴ Pro W3" pitchFamily="-108" charset="-128"/>
            </a:endParaRPr>
          </a:p>
        </p:txBody>
      </p:sp>
      <p:sp>
        <p:nvSpPr>
          <p:cNvPr id="40963" name="Rectangle 2"/>
          <p:cNvSpPr>
            <a:spLocks noGrp="1" noChangeArrowheads="1"/>
          </p:cNvSpPr>
          <p:nvPr>
            <p:ph type="body" idx="1"/>
          </p:nvPr>
        </p:nvSpPr>
        <p:spPr>
          <a:noFill/>
          <a:ln w="9525"/>
        </p:spPr>
        <p:txBody>
          <a:bodyPr lIns="87312" tIns="42862" rIns="87312" bIns="42862"/>
          <a:lstStyle/>
          <a:p>
            <a:endParaRPr lang="en-US" dirty="0">
              <a:latin typeface="Gill Sans" pitchFamily="-108" charset="0"/>
              <a:ea typeface="ＭＳ Ｐゴシック" pitchFamily="-108" charset="-128"/>
              <a:cs typeface="ＭＳ Ｐゴシック" pitchFamily="-108" charset="-128"/>
            </a:endParaRPr>
          </a:p>
        </p:txBody>
      </p:sp>
      <p:sp>
        <p:nvSpPr>
          <p:cNvPr id="40964" name="Rectangle 3"/>
          <p:cNvSpPr>
            <a:spLocks noGrp="1" noRot="1" noChangeAspect="1" noChangeArrowheads="1"/>
          </p:cNvSpPr>
          <p:nvPr>
            <p:ph type="sldImg"/>
          </p:nvPr>
        </p:nvSpPr>
        <p:spPr>
          <a:ln w="12700" cap="flat">
            <a:solidFill>
              <a:schemeClr val="tx1"/>
            </a:solid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p:cNvSpPr>
          <p:nvPr>
            <p:ph type="sldNum" sz="quarter" idx="5"/>
          </p:nvPr>
        </p:nvSpPr>
        <p:spPr>
          <a:noFill/>
        </p:spPr>
        <p:txBody>
          <a:bodyPr/>
          <a:lstStyle/>
          <a:p>
            <a:fld id="{242953AF-D1FE-B74D-8542-5EB5E088F0B9}" type="slidenum">
              <a:rPr lang="en-US">
                <a:latin typeface="Tahoma" pitchFamily="-108" charset="0"/>
                <a:ea typeface="ヒラギノ角ゴ Pro W3" pitchFamily="-108" charset="-128"/>
                <a:cs typeface="ヒラギノ角ゴ Pro W3" pitchFamily="-108" charset="-128"/>
              </a:rPr>
              <a:pPr/>
              <a:t>15</a:t>
            </a:fld>
            <a:endParaRPr lang="en-US" dirty="0">
              <a:latin typeface="Tahoma" pitchFamily="-108" charset="0"/>
              <a:ea typeface="ヒラギノ角ゴ Pro W3" pitchFamily="-108" charset="-128"/>
              <a:cs typeface="ヒラギノ角ゴ Pro W3" pitchFamily="-108" charset="-128"/>
            </a:endParaRPr>
          </a:p>
        </p:txBody>
      </p:sp>
      <p:sp>
        <p:nvSpPr>
          <p:cNvPr id="57347" name="Rectangle 2"/>
          <p:cNvSpPr>
            <a:spLocks noGrp="1" noRot="1" noChangeAspect="1" noChangeArrowheads="1"/>
          </p:cNvSpPr>
          <p:nvPr>
            <p:ph type="sldImg"/>
          </p:nvPr>
        </p:nvSpPr>
        <p:spPr>
          <a:solidFill>
            <a:srgbClr val="FFFFFF"/>
          </a:solidFill>
          <a:ln/>
        </p:spPr>
      </p:sp>
      <p:sp>
        <p:nvSpPr>
          <p:cNvPr id="57348"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p:nvSpPr>
        <p:spPr>
          <a:xfrm>
            <a:off x="3186953" y="268288"/>
            <a:ext cx="5669280" cy="2224608"/>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bIns="140400" rtlCol="0" anchor="b" anchorCtr="0"/>
          <a:lstStyle/>
          <a:p>
            <a:pPr algn="r"/>
            <a:r>
              <a:rPr lang="en-AU" sz="7200" b="1" i="0" dirty="0" smtClean="0"/>
              <a:t>14</a:t>
            </a:r>
            <a:endParaRPr sz="7200" b="1" i="0" dirty="0"/>
          </a:p>
        </p:txBody>
      </p:sp>
      <p:sp>
        <p:nvSpPr>
          <p:cNvPr id="8" name="Rectangle 7"/>
          <p:cNvSpPr/>
          <p:nvPr/>
        </p:nvSpPr>
        <p:spPr>
          <a:xfrm>
            <a:off x="268940" y="268288"/>
            <a:ext cx="198604" cy="4960912"/>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Date Placeholder 9"/>
          <p:cNvSpPr>
            <a:spLocks noGrp="1"/>
          </p:cNvSpPr>
          <p:nvPr>
            <p:ph type="dt" sz="half" idx="10"/>
          </p:nvPr>
        </p:nvSpPr>
        <p:spPr/>
        <p:txBody>
          <a:bodyPr/>
          <a:lstStyle/>
          <a:p>
            <a:pPr>
              <a:defRPr/>
            </a:pPr>
            <a:r>
              <a:rPr lang="en-AU" dirty="0" smtClean="0"/>
              <a:t>McShane/Von Glinow OB 7e</a:t>
            </a:r>
            <a:endParaRPr lang="en-US" dirty="0"/>
          </a:p>
        </p:txBody>
      </p:sp>
      <p:sp>
        <p:nvSpPr>
          <p:cNvPr id="11" name="Footer Placeholder 10"/>
          <p:cNvSpPr>
            <a:spLocks noGrp="1"/>
          </p:cNvSpPr>
          <p:nvPr>
            <p:ph type="ftr" sz="quarter" idx="11"/>
          </p:nvPr>
        </p:nvSpPr>
        <p:spPr/>
        <p:txBody>
          <a:bodyPr/>
          <a:lstStyle/>
          <a:p>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12" name="Slide Number Placeholder 11"/>
          <p:cNvSpPr>
            <a:spLocks noGrp="1"/>
          </p:cNvSpPr>
          <p:nvPr>
            <p:ph type="sldNum" sz="quarter" idx="12"/>
          </p:nvPr>
        </p:nvSpPr>
        <p:spPr/>
        <p:txBody>
          <a:bodyPr/>
          <a:lstStyle/>
          <a:p>
            <a:fld id="{217D0AD5-8817-6F41-98C9-BDEB5CB900FD}" type="slidenum">
              <a:rPr lang="en-US" smtClean="0"/>
              <a:pPr/>
              <a:t>‹#›</a:t>
            </a:fld>
            <a:endParaRPr lang="en-US" dirty="0"/>
          </a:p>
        </p:txBody>
      </p:sp>
      <p:sp>
        <p:nvSpPr>
          <p:cNvPr id="13" name="Title 12"/>
          <p:cNvSpPr>
            <a:spLocks noGrp="1"/>
          </p:cNvSpPr>
          <p:nvPr>
            <p:ph type="title"/>
          </p:nvPr>
        </p:nvSpPr>
        <p:spPr>
          <a:xfrm>
            <a:off x="3193265" y="2492896"/>
            <a:ext cx="5644281" cy="2736304"/>
          </a:xfrm>
        </p:spPr>
        <p:txBody>
          <a:bodyPr/>
          <a:lstStyle/>
          <a:p>
            <a:r>
              <a:rPr lang="en-AU" smtClean="0"/>
              <a:t>Click to edit Master title style</a:t>
            </a:r>
            <a:endParaRPr lang="en-US"/>
          </a:p>
        </p:txBody>
      </p:sp>
      <p:pic>
        <p:nvPicPr>
          <p:cNvPr id="9" name="Picture 8" descr="Globe Vertical.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Rectangle 7"/>
          <p:cNvSpPr/>
          <p:nvPr/>
        </p:nvSpPr>
        <p:spPr>
          <a:xfrm>
            <a:off x="4746811" y="268288"/>
            <a:ext cx="4114800" cy="566928"/>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67544" y="247418"/>
            <a:ext cx="3960440" cy="1381382"/>
          </a:xfrm>
        </p:spPr>
        <p:txBody>
          <a:bodyPr anchor="b"/>
          <a:lstStyle>
            <a:lvl1pPr algn="l">
              <a:defRPr sz="2800" b="0"/>
            </a:lvl1pPr>
          </a:lstStyle>
          <a:p>
            <a:r>
              <a:rPr lang="en-AU" smtClean="0"/>
              <a:t>Click to edit Master title style</a:t>
            </a:r>
            <a:endParaRPr/>
          </a:p>
        </p:txBody>
      </p:sp>
      <p:sp>
        <p:nvSpPr>
          <p:cNvPr id="4" name="Text Placeholder 3"/>
          <p:cNvSpPr>
            <a:spLocks noGrp="1"/>
          </p:cNvSpPr>
          <p:nvPr>
            <p:ph type="body" sz="half" idx="2"/>
          </p:nvPr>
        </p:nvSpPr>
        <p:spPr>
          <a:xfrm>
            <a:off x="457198" y="1844824"/>
            <a:ext cx="3970785" cy="4104456"/>
          </a:xfrm>
        </p:spPr>
        <p:txBody>
          <a:bodyPr>
            <a:norm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10" name="Picture Placeholder 9"/>
          <p:cNvSpPr>
            <a:spLocks noGrp="1"/>
          </p:cNvSpPr>
          <p:nvPr>
            <p:ph type="pic" sz="quarter" idx="13"/>
          </p:nvPr>
        </p:nvSpPr>
        <p:spPr>
          <a:xfrm>
            <a:off x="4760258" y="990601"/>
            <a:ext cx="4096512" cy="5030688"/>
          </a:xfrm>
        </p:spPr>
        <p:txBody>
          <a:bodyPr/>
          <a:lstStyle>
            <a:lvl1pPr>
              <a:buNone/>
              <a:defRPr/>
            </a:lvl1pPr>
          </a:lstStyle>
          <a:p>
            <a:r>
              <a:rPr lang="en-AU" dirty="0" smtClean="0"/>
              <a:t>Drag picture to placeholder or click icon to add</a:t>
            </a:r>
            <a:endParaRPr/>
          </a:p>
        </p:txBody>
      </p:sp>
      <p:sp>
        <p:nvSpPr>
          <p:cNvPr id="9"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14-</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noProof="0" smtClean="0"/>
              <a:t>Click to edit Master title style</a:t>
            </a:r>
            <a:endParaRPr lang="en-GB" noProof="0" dirty="0"/>
          </a:p>
        </p:txBody>
      </p:sp>
      <p:sp>
        <p:nvSpPr>
          <p:cNvPr id="8" name="Content Placeholder 2"/>
          <p:cNvSpPr>
            <a:spLocks noGrp="1"/>
          </p:cNvSpPr>
          <p:nvPr>
            <p:ph idx="1"/>
          </p:nvPr>
        </p:nvSpPr>
        <p:spPr>
          <a:xfrm>
            <a:off x="609600" y="3733800"/>
            <a:ext cx="7924800" cy="2503512"/>
          </a:xfrm>
        </p:spPr>
        <p:txBody>
          <a:bodyPr/>
          <a:lstStyle>
            <a:lvl1pPr marL="1588" indent="-1588">
              <a:buNone/>
              <a:defRPr sz="2400"/>
            </a:lvl1pPr>
            <a:lvl2pPr>
              <a:buNone/>
              <a:defRPr/>
            </a:lvl2pPr>
            <a:lvl3pPr>
              <a:buNone/>
              <a:defRPr/>
            </a:lvl3pPr>
            <a:lvl4pPr>
              <a:buNone/>
              <a:defRPr/>
            </a:lvl4pPr>
            <a:lvl5pPr>
              <a:buNone/>
              <a:defRPr/>
            </a:lvl5p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endParaRPr lang="en-GB" noProof="0" dirty="0"/>
          </a:p>
        </p:txBody>
      </p:sp>
      <p:sp>
        <p:nvSpPr>
          <p:cNvPr id="7"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14-</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33881300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Right Tex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AU" smtClean="0"/>
              <a:t>Click to edit Master title style</a:t>
            </a:r>
            <a:endParaRPr lang="en-US" dirty="0"/>
          </a:p>
        </p:txBody>
      </p:sp>
      <p:sp>
        <p:nvSpPr>
          <p:cNvPr id="8" name="Text Placeholder 7"/>
          <p:cNvSpPr>
            <a:spLocks noGrp="1"/>
          </p:cNvSpPr>
          <p:nvPr>
            <p:ph type="body" sz="quarter" idx="13"/>
          </p:nvPr>
        </p:nvSpPr>
        <p:spPr>
          <a:xfrm>
            <a:off x="4114800" y="1676400"/>
            <a:ext cx="4648200" cy="4572000"/>
          </a:xfrm>
        </p:spPr>
        <p:txBody>
          <a:bodyPr/>
          <a:lstStyle>
            <a:lvl1pPr marL="261938" indent="-225425">
              <a:defRPr sz="2400"/>
            </a:lvl1pPr>
            <a:lvl2pPr marL="538163" indent="-276225">
              <a:defRPr sz="2200"/>
            </a:lvl2pPr>
            <a:lvl3pPr marL="800100" indent="-261938">
              <a:defRPr sz="2000"/>
            </a:lvl3p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endParaRPr lang="en-US" noProof="0" dirty="0"/>
          </a:p>
        </p:txBody>
      </p:sp>
      <p:sp>
        <p:nvSpPr>
          <p:cNvPr id="7"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14-</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163617299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a:p>
        </p:txBody>
      </p:sp>
      <p:sp>
        <p:nvSpPr>
          <p:cNvPr id="3" name="Content Placeholder 2"/>
          <p:cNvSpPr>
            <a:spLocks noGrp="1"/>
          </p:cNvSpPr>
          <p:nvPr>
            <p:ph idx="1"/>
          </p:nvPr>
        </p:nvSpPr>
        <p:spPr>
          <a:xfrm>
            <a:off x="323528" y="1340768"/>
            <a:ext cx="8208911" cy="4785395"/>
          </a:xfrm>
        </p:spPr>
        <p:txBody>
          <a:bodyPr/>
          <a:lstStyle>
            <a:lvl1pPr>
              <a:buClr>
                <a:srgbClr val="800080"/>
              </a:buClr>
              <a:defRPr/>
            </a:lvl1pPr>
            <a:lvl2pPr>
              <a:buClr>
                <a:srgbClr val="008080"/>
              </a:buClr>
              <a:defRPr/>
            </a:lvl2pPr>
            <a:lvl3pPr>
              <a:buClr>
                <a:srgbClr val="FF6600"/>
              </a:buClr>
              <a:defRPr/>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0"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14-</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ft Text &amp;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cxnSp>
        <p:nvCxnSpPr>
          <p:cNvPr id="6" name="Straight Connector 5"/>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9" name="Content Placeholder 2"/>
          <p:cNvSpPr>
            <a:spLocks noGrp="1"/>
          </p:cNvSpPr>
          <p:nvPr>
            <p:ph idx="1"/>
          </p:nvPr>
        </p:nvSpPr>
        <p:spPr>
          <a:xfrm>
            <a:off x="323529" y="1412776"/>
            <a:ext cx="4392488" cy="4713387"/>
          </a:xfrm>
        </p:spPr>
        <p:txBody>
          <a:bodyPr/>
          <a:lstStyle>
            <a:lvl1pPr>
              <a:defRPr sz="2400"/>
            </a:lvl1pPr>
            <a:lvl2pPr>
              <a:defRPr sz="2200"/>
            </a:lvl2pPr>
            <a:lvl3pPr>
              <a:defRPr sz="1800"/>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1" name="Picture Placeholder 10"/>
          <p:cNvSpPr>
            <a:spLocks noGrp="1"/>
          </p:cNvSpPr>
          <p:nvPr>
            <p:ph type="pic" sz="quarter" idx="13"/>
          </p:nvPr>
        </p:nvSpPr>
        <p:spPr>
          <a:xfrm>
            <a:off x="4932040" y="1412776"/>
            <a:ext cx="3816424" cy="4680520"/>
          </a:xfrm>
        </p:spPr>
        <p:txBody>
          <a:bodyPr/>
          <a:lstStyle>
            <a:lvl1pPr marL="0" indent="0">
              <a:buFontTx/>
              <a:buNone/>
              <a:defRPr/>
            </a:lvl1pPr>
          </a:lstStyle>
          <a:p>
            <a:r>
              <a:rPr lang="en-AU" dirty="0" smtClean="0"/>
              <a:t>Drag picture to placeholder or click icon to add</a:t>
            </a:r>
            <a:endParaRPr lang="en-US" dirty="0"/>
          </a:p>
        </p:txBody>
      </p:sp>
      <p:sp>
        <p:nvSpPr>
          <p:cNvPr id="12" name="Rectangle 11"/>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14-</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1864342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ight text 7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6" name="Content Placeholder 2"/>
          <p:cNvSpPr>
            <a:spLocks noGrp="1"/>
          </p:cNvSpPr>
          <p:nvPr>
            <p:ph idx="1"/>
          </p:nvPr>
        </p:nvSpPr>
        <p:spPr>
          <a:xfrm>
            <a:off x="4211960" y="1379909"/>
            <a:ext cx="4392488" cy="4713387"/>
          </a:xfrm>
        </p:spPr>
        <p:txBody>
          <a:bodyPr/>
          <a:lstStyle>
            <a:lvl1pPr>
              <a:defRPr sz="2400"/>
            </a:lvl1pPr>
            <a:lvl2pPr>
              <a:defRPr sz="2200"/>
            </a:lvl2pPr>
            <a:lvl3pPr>
              <a:defRPr sz="1800"/>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7" name="Picture Placeholder 10"/>
          <p:cNvSpPr>
            <a:spLocks noGrp="1"/>
          </p:cNvSpPr>
          <p:nvPr>
            <p:ph type="pic" sz="quarter" idx="13"/>
          </p:nvPr>
        </p:nvSpPr>
        <p:spPr>
          <a:xfrm>
            <a:off x="297072" y="1360821"/>
            <a:ext cx="3816424" cy="4680520"/>
          </a:xfrm>
        </p:spPr>
        <p:txBody>
          <a:bodyPr/>
          <a:lstStyle>
            <a:lvl1pPr marL="0" indent="0">
              <a:buFontTx/>
              <a:buNone/>
              <a:defRPr/>
            </a:lvl1pPr>
          </a:lstStyle>
          <a:p>
            <a:r>
              <a:rPr lang="en-AU" dirty="0" smtClean="0"/>
              <a:t>Drag picture to placeholder or click icon to add</a:t>
            </a:r>
            <a:endParaRPr lang="en-US" dirty="0"/>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0"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14-</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909741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7758952" y="268288"/>
            <a:ext cx="1099073" cy="6113040"/>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09801" y="3429000"/>
            <a:ext cx="4966446" cy="1398494"/>
          </a:xfrm>
        </p:spPr>
        <p:txBody>
          <a:bodyPr anchor="b" anchorCtr="0"/>
          <a:lstStyle>
            <a:lvl1pPr algn="r">
              <a:defRPr sz="4600" b="0" cap="none" baseline="0"/>
            </a:lvl1pPr>
          </a:lstStyle>
          <a:p>
            <a:r>
              <a:rPr lang="en-AU" smtClean="0"/>
              <a:t>Click to edit Master title style</a:t>
            </a:r>
            <a:endParaRPr/>
          </a:p>
        </p:txBody>
      </p:sp>
      <p:sp>
        <p:nvSpPr>
          <p:cNvPr id="3" name="Text Placeholder 2"/>
          <p:cNvSpPr>
            <a:spLocks noGrp="1"/>
          </p:cNvSpPr>
          <p:nvPr>
            <p:ph type="body" idx="1"/>
          </p:nvPr>
        </p:nvSpPr>
        <p:spPr>
          <a:xfrm>
            <a:off x="2209801" y="4824414"/>
            <a:ext cx="4966446" cy="1320800"/>
          </a:xfrm>
        </p:spPr>
        <p:txBody>
          <a:bodyPr anchor="t" anchorCtr="0">
            <a:normAutofit/>
          </a:bodyPr>
          <a:lstStyle>
            <a:lvl1pPr marL="0" indent="0" algn="r">
              <a:spcBef>
                <a:spcPts val="0"/>
              </a:spcBef>
              <a:buNone/>
              <a:defRPr sz="16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9" name="Date Placeholder 8"/>
          <p:cNvSpPr>
            <a:spLocks noGrp="1"/>
          </p:cNvSpPr>
          <p:nvPr>
            <p:ph type="dt" sz="half" idx="10"/>
          </p:nvPr>
        </p:nvSpPr>
        <p:spPr>
          <a:xfrm>
            <a:off x="6732240" y="6525344"/>
            <a:ext cx="2219019" cy="288032"/>
          </a:xfrm>
        </p:spPr>
        <p:txBody>
          <a:bodyPr/>
          <a:lstStyle/>
          <a:p>
            <a:pPr>
              <a:defRPr/>
            </a:pPr>
            <a:r>
              <a:rPr lang="en-AU" dirty="0" smtClean="0"/>
              <a:t>McShane/Von Glinow OB 7e</a:t>
            </a:r>
            <a:endParaRPr lang="en-US" dirty="0"/>
          </a:p>
        </p:txBody>
      </p:sp>
      <p:sp>
        <p:nvSpPr>
          <p:cNvPr id="10" name="Footer Placeholder 9"/>
          <p:cNvSpPr>
            <a:spLocks noGrp="1"/>
          </p:cNvSpPr>
          <p:nvPr>
            <p:ph type="ftr" sz="quarter" idx="11"/>
          </p:nvPr>
        </p:nvSpPr>
        <p:spPr/>
        <p:txBody>
          <a:bodyPr/>
          <a:lstStyle/>
          <a:p>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11" name="Slide Number Placeholder 10"/>
          <p:cNvSpPr>
            <a:spLocks noGrp="1"/>
          </p:cNvSpPr>
          <p:nvPr>
            <p:ph type="sldNum" sz="quarter" idx="12"/>
          </p:nvPr>
        </p:nvSpPr>
        <p:spPr>
          <a:xfrm>
            <a:off x="4211960" y="6525344"/>
            <a:ext cx="792088" cy="288032"/>
          </a:xfrm>
        </p:spPr>
        <p:txBody>
          <a:bodyPr/>
          <a:lstStyle/>
          <a:p>
            <a:fld id="{217D0AD5-8817-6F41-98C9-BDEB5CB900FD}"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3784" y="1556792"/>
            <a:ext cx="3750183" cy="639762"/>
          </a:xfrm>
        </p:spPr>
        <p:txBody>
          <a:bodyPr anchor="b">
            <a:noAutofit/>
          </a:bodyPr>
          <a:lstStyle>
            <a:lvl1pPr marL="0" indent="0" algn="ctr">
              <a:spcBef>
                <a:spcPct val="0"/>
              </a:spcBef>
              <a:buNone/>
              <a:defRPr sz="2000" b="1">
                <a:solidFill>
                  <a:schemeClr val="accent1"/>
                </a:solidFill>
                <a:latin typeface="+mj-lt"/>
                <a:cs typeface="Calibri"/>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533784" y="2192071"/>
            <a:ext cx="3750183" cy="3436751"/>
          </a:xfrm>
        </p:spPr>
        <p:txBody>
          <a:bodyPr>
            <a:normAutofit/>
          </a:bodyPr>
          <a:lstStyle>
            <a:lvl1pPr>
              <a:defRPr sz="1800">
                <a:latin typeface="Calibri"/>
                <a:cs typeface="Calibri"/>
              </a:defRPr>
            </a:lvl1pPr>
            <a:lvl2pPr>
              <a:defRPr sz="1800">
                <a:latin typeface="Calibri"/>
                <a:cs typeface="Calibri"/>
              </a:defRPr>
            </a:lvl2pPr>
            <a:lvl3pPr>
              <a:defRPr sz="1800">
                <a:latin typeface="Calibri"/>
                <a:cs typeface="Calibri"/>
              </a:defRPr>
            </a:lvl3pPr>
            <a:lvl4pPr>
              <a:defRPr sz="1800">
                <a:latin typeface="Calibri"/>
                <a:cs typeface="Calibri"/>
              </a:defRPr>
            </a:lvl4pPr>
            <a:lvl5pPr>
              <a:defRPr sz="1800">
                <a:latin typeface="Calibri"/>
                <a:cs typeface="Calibri"/>
              </a:defRPr>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5" name="Text Placeholder 4"/>
          <p:cNvSpPr>
            <a:spLocks noGrp="1"/>
          </p:cNvSpPr>
          <p:nvPr>
            <p:ph type="body" sz="quarter" idx="3"/>
          </p:nvPr>
        </p:nvSpPr>
        <p:spPr>
          <a:xfrm>
            <a:off x="4716016" y="1569585"/>
            <a:ext cx="3710176" cy="639762"/>
          </a:xfrm>
        </p:spPr>
        <p:txBody>
          <a:bodyPr anchor="b">
            <a:noAutofit/>
          </a:bodyPr>
          <a:lstStyle>
            <a:lvl1pPr marL="0" indent="0" algn="ctr">
              <a:spcBef>
                <a:spcPct val="0"/>
              </a:spcBef>
              <a:buNone/>
              <a:defRPr sz="2000" b="1">
                <a:solidFill>
                  <a:schemeClr val="accent1"/>
                </a:solidFill>
                <a:latin typeface="+mj-lt"/>
                <a:cs typeface="Calibri"/>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716016" y="2204864"/>
            <a:ext cx="3710176" cy="3436751"/>
          </a:xfrm>
        </p:spPr>
        <p:txBody>
          <a:bodyPr>
            <a:normAutofit/>
          </a:bodyPr>
          <a:lstStyle>
            <a:lvl1pPr>
              <a:defRPr sz="1800">
                <a:latin typeface="Calibri"/>
                <a:cs typeface="Calibri"/>
              </a:defRPr>
            </a:lvl1pPr>
            <a:lvl2pPr>
              <a:defRPr sz="1800">
                <a:latin typeface="Calibri"/>
                <a:cs typeface="Calibri"/>
              </a:defRPr>
            </a:lvl2pPr>
            <a:lvl3pPr>
              <a:defRPr sz="1800">
                <a:latin typeface="Calibri"/>
                <a:cs typeface="Calibri"/>
              </a:defRPr>
            </a:lvl3pPr>
            <a:lvl4pPr>
              <a:defRPr sz="1800">
                <a:latin typeface="Calibri"/>
                <a:cs typeface="Calibri"/>
              </a:defRPr>
            </a:lvl4pPr>
            <a:lvl5pPr>
              <a:defRPr sz="1800">
                <a:latin typeface="Calibri"/>
                <a:cs typeface="Calibri"/>
              </a:defRPr>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4"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15" name="Rectangle 14"/>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6" name="Straight Connector 15"/>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2"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14-</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Top Text Bottom">
    <p:spTree>
      <p:nvGrpSpPr>
        <p:cNvPr id="1" name=""/>
        <p:cNvGrpSpPr/>
        <p:nvPr/>
      </p:nvGrpSpPr>
      <p:grpSpPr>
        <a:xfrm>
          <a:off x="0" y="0"/>
          <a:ext cx="0" cy="0"/>
          <a:chOff x="0" y="0"/>
          <a:chExt cx="0" cy="0"/>
        </a:xfrm>
      </p:grpSpPr>
      <p:sp>
        <p:nvSpPr>
          <p:cNvPr id="9" name="Content Placeholder 2"/>
          <p:cNvSpPr>
            <a:spLocks noGrp="1"/>
          </p:cNvSpPr>
          <p:nvPr>
            <p:ph sz="half" idx="13"/>
          </p:nvPr>
        </p:nvSpPr>
        <p:spPr>
          <a:xfrm>
            <a:off x="395536" y="3356992"/>
            <a:ext cx="8208912" cy="273630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3"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14" name="Rectangle 13"/>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5" name="Straight Connector 14"/>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9" name="Picture Placeholder 18"/>
          <p:cNvSpPr>
            <a:spLocks noGrp="1"/>
          </p:cNvSpPr>
          <p:nvPr>
            <p:ph type="pic" sz="quarter" idx="14"/>
          </p:nvPr>
        </p:nvSpPr>
        <p:spPr>
          <a:xfrm>
            <a:off x="395536" y="1412874"/>
            <a:ext cx="8208912" cy="1728094"/>
          </a:xfrm>
        </p:spPr>
        <p:txBody>
          <a:bodyPr/>
          <a:lstStyle>
            <a:lvl1pPr marL="0" indent="0">
              <a:buFontTx/>
              <a:buNone/>
              <a:defRPr/>
            </a:lvl1pPr>
          </a:lstStyle>
          <a:p>
            <a:r>
              <a:rPr lang="en-AU" dirty="0" smtClean="0"/>
              <a:t>Drag picture to placeholder or click icon to add</a:t>
            </a:r>
            <a:endParaRPr lang="en-US" dirty="0"/>
          </a:p>
        </p:txBody>
      </p:sp>
      <p:sp>
        <p:nvSpPr>
          <p:cNvPr id="10"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14-</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Content Placeholder 2"/>
          <p:cNvSpPr>
            <a:spLocks noGrp="1"/>
          </p:cNvSpPr>
          <p:nvPr>
            <p:ph sz="half" idx="13"/>
          </p:nvPr>
        </p:nvSpPr>
        <p:spPr>
          <a:xfrm>
            <a:off x="323528" y="1412776"/>
            <a:ext cx="8208912" cy="273630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7"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3" name="Picture Placeholder 18"/>
          <p:cNvSpPr>
            <a:spLocks noGrp="1"/>
          </p:cNvSpPr>
          <p:nvPr>
            <p:ph type="pic" sz="quarter" idx="14"/>
          </p:nvPr>
        </p:nvSpPr>
        <p:spPr>
          <a:xfrm>
            <a:off x="317660" y="4437112"/>
            <a:ext cx="8208912" cy="1728094"/>
          </a:xfrm>
        </p:spPr>
        <p:txBody>
          <a:bodyPr/>
          <a:lstStyle>
            <a:lvl1pPr marL="0" indent="0">
              <a:buFontTx/>
              <a:buNone/>
              <a:defRPr/>
            </a:lvl1pPr>
          </a:lstStyle>
          <a:p>
            <a:r>
              <a:rPr lang="en-AU" dirty="0" smtClean="0"/>
              <a:t>Drag picture to placeholder or click icon to add</a:t>
            </a:r>
            <a:endParaRPr lang="en-US" dirty="0"/>
          </a:p>
        </p:txBody>
      </p:sp>
      <p:sp>
        <p:nvSpPr>
          <p:cNvPr id="10"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14-</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36277536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9" name="Rectangle 8"/>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0" name="Straight Connector 9"/>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1"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14-</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5871" y="0"/>
            <a:ext cx="7588497" cy="1143000"/>
          </a:xfrm>
          <a:prstGeom prst="rect">
            <a:avLst/>
          </a:prstGeom>
        </p:spPr>
        <p:txBody>
          <a:bodyPr vert="horz" lIns="91440" tIns="45720" rIns="91440" bIns="45720" rtlCol="0" anchor="b" anchorCtr="0">
            <a:noAutofit/>
          </a:bodyPr>
          <a:lstStyle/>
          <a:p>
            <a:r>
              <a:rPr lang="en-AU" smtClean="0"/>
              <a:t>Click to edit Master title style</a:t>
            </a:r>
            <a:endParaRPr dirty="0"/>
          </a:p>
        </p:txBody>
      </p:sp>
      <p:sp>
        <p:nvSpPr>
          <p:cNvPr id="3" name="Text Placeholder 2"/>
          <p:cNvSpPr>
            <a:spLocks noGrp="1"/>
          </p:cNvSpPr>
          <p:nvPr>
            <p:ph type="body" idx="1"/>
          </p:nvPr>
        </p:nvSpPr>
        <p:spPr>
          <a:xfrm>
            <a:off x="323528" y="1340768"/>
            <a:ext cx="8208911" cy="4785395"/>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4" name="Date Placeholder 3"/>
          <p:cNvSpPr>
            <a:spLocks noGrp="1"/>
          </p:cNvSpPr>
          <p:nvPr>
            <p:ph type="dt" sz="half" idx="2"/>
          </p:nvPr>
        </p:nvSpPr>
        <p:spPr>
          <a:xfrm>
            <a:off x="6732240" y="6453336"/>
            <a:ext cx="2219019" cy="288032"/>
          </a:xfrm>
          <a:prstGeom prst="rect">
            <a:avLst/>
          </a:prstGeom>
        </p:spPr>
        <p:txBody>
          <a:bodyPr vert="horz" lIns="91440" tIns="45720" rIns="91440" bIns="45720" rtlCol="0" anchor="ctr"/>
          <a:lstStyle>
            <a:lvl1pPr algn="r">
              <a:defRPr sz="1100" b="0">
                <a:solidFill>
                  <a:schemeClr val="tx2">
                    <a:lumMod val="60000"/>
                    <a:lumOff val="40000"/>
                  </a:schemeClr>
                </a:solidFill>
                <a:latin typeface="Calibri"/>
              </a:defRPr>
            </a:lvl1pPr>
          </a:lstStyle>
          <a:p>
            <a:pPr>
              <a:defRPr/>
            </a:pPr>
            <a:r>
              <a:rPr lang="en-AU" dirty="0" smtClean="0"/>
              <a:t>McShane/Von Glinow OB 7e</a:t>
            </a:r>
            <a:endParaRPr lang="en-US" dirty="0"/>
          </a:p>
        </p:txBody>
      </p:sp>
      <p:sp>
        <p:nvSpPr>
          <p:cNvPr id="10" name="Slide Number Placeholder 9"/>
          <p:cNvSpPr>
            <a:spLocks noGrp="1"/>
          </p:cNvSpPr>
          <p:nvPr>
            <p:ph type="sldNum" sz="quarter" idx="4"/>
          </p:nvPr>
        </p:nvSpPr>
        <p:spPr>
          <a:xfrm>
            <a:off x="4211960" y="6453336"/>
            <a:ext cx="792088" cy="288032"/>
          </a:xfrm>
          <a:prstGeom prst="rect">
            <a:avLst/>
          </a:prstGeom>
        </p:spPr>
        <p:txBody>
          <a:bodyPr vert="horz" lIns="91440" tIns="45720" rIns="91440" bIns="45720" rtlCol="0" anchor="ctr"/>
          <a:lstStyle>
            <a:lvl1pPr algn="ctr">
              <a:defRPr sz="1200">
                <a:solidFill>
                  <a:schemeClr val="tx1">
                    <a:tint val="75000"/>
                  </a:schemeClr>
                </a:solidFill>
                <a:latin typeface="Calibri"/>
                <a:cs typeface="Calibri"/>
              </a:defRPr>
            </a:lvl1pPr>
          </a:lstStyle>
          <a:p>
            <a:fld id="{217D0AD5-8817-6F41-98C9-BDEB5CB900FD}" type="slidenum">
              <a:rPr lang="en-US" smtClean="0"/>
              <a:pPr/>
              <a:t>‹#›</a:t>
            </a:fld>
            <a:endParaRPr lang="en-US" dirty="0"/>
          </a:p>
        </p:txBody>
      </p:sp>
      <p:sp>
        <p:nvSpPr>
          <p:cNvPr id="6" name="Footer Placeholder 5"/>
          <p:cNvSpPr>
            <a:spLocks noGrp="1"/>
          </p:cNvSpPr>
          <p:nvPr>
            <p:ph type="ftr" sz="quarter" idx="3"/>
          </p:nvPr>
        </p:nvSpPr>
        <p:spPr>
          <a:xfrm>
            <a:off x="323528" y="6237312"/>
            <a:ext cx="3672408" cy="504056"/>
          </a:xfrm>
          <a:prstGeom prst="rect">
            <a:avLst/>
          </a:prstGeom>
        </p:spPr>
        <p:txBody>
          <a:bodyPr vert="horz" lIns="91440" tIns="45720" rIns="91440" bIns="45720" rtlCol="0" anchor="ctr"/>
          <a:lstStyle>
            <a:lvl1pPr algn="l">
              <a:lnSpc>
                <a:spcPct val="90000"/>
              </a:lnSpc>
              <a:defRPr sz="900">
                <a:solidFill>
                  <a:schemeClr val="tx1">
                    <a:tint val="75000"/>
                  </a:schemeClr>
                </a:solidFill>
                <a:latin typeface="Calibri"/>
                <a:cs typeface="Calibri"/>
              </a:defRPr>
            </a:lvl1pPr>
          </a:lstStyle>
          <a:p>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27" r:id="rId3"/>
    <p:sldLayoutId id="2147483828" r:id="rId4"/>
    <p:sldLayoutId id="2147483809" r:id="rId5"/>
    <p:sldLayoutId id="2147483812" r:id="rId6"/>
    <p:sldLayoutId id="2147483813" r:id="rId7"/>
    <p:sldLayoutId id="2147483829" r:id="rId8"/>
    <p:sldLayoutId id="2147483816" r:id="rId9"/>
    <p:sldLayoutId id="2147483819" r:id="rId10"/>
    <p:sldLayoutId id="2147483834" r:id="rId11"/>
    <p:sldLayoutId id="2147483835" r:id="rId12"/>
  </p:sldLayoutIdLst>
  <p:timing>
    <p:tnLst>
      <p:par>
        <p:cTn id="1" dur="indefinite" restart="never" nodeType="tmRoot"/>
      </p:par>
    </p:tnLst>
  </p:timing>
  <p:hf hdr="0"/>
  <p:txStyles>
    <p:titleStyle>
      <a:lvl1pPr algn="l" defTabSz="914400" rtl="0" eaLnBrk="1" latinLnBrk="0" hangingPunct="1">
        <a:spcBef>
          <a:spcPct val="0"/>
        </a:spcBef>
        <a:buNone/>
        <a:defRPr sz="4200" b="1" i="0" kern="1200">
          <a:solidFill>
            <a:srgbClr val="61765E"/>
          </a:solidFill>
          <a:latin typeface="+mj-lt"/>
          <a:ea typeface="+mj-ea"/>
          <a:cs typeface="Calibri"/>
        </a:defRPr>
      </a:lvl1pPr>
    </p:titleStyle>
    <p:bodyStyle>
      <a:lvl1pPr marL="228600" indent="-228600" algn="l" defTabSz="914400" rtl="0" eaLnBrk="1" latinLnBrk="0" hangingPunct="1">
        <a:spcBef>
          <a:spcPts val="1800"/>
        </a:spcBef>
        <a:buClr>
          <a:srgbClr val="800080"/>
        </a:buClr>
        <a:buSzPct val="100000"/>
        <a:buFont typeface="Wingdings 2" pitchFamily="18" charset="2"/>
        <a:buChar char="¡"/>
        <a:defRPr sz="2800" kern="1200">
          <a:solidFill>
            <a:schemeClr val="tx2"/>
          </a:solidFill>
          <a:latin typeface="+mn-lt"/>
          <a:ea typeface="+mn-ea"/>
          <a:cs typeface="+mn-cs"/>
        </a:defRPr>
      </a:lvl1pPr>
      <a:lvl2pPr marL="457200" indent="-228600" algn="l" defTabSz="914400" rtl="0" eaLnBrk="1" latinLnBrk="0" hangingPunct="1">
        <a:spcBef>
          <a:spcPts val="600"/>
        </a:spcBef>
        <a:buClr>
          <a:srgbClr val="008080"/>
        </a:buClr>
        <a:buSzPct val="100000"/>
        <a:buFont typeface="Wingdings 2" pitchFamily="18" charset="2"/>
        <a:buChar char="¡"/>
        <a:defRPr sz="2400" kern="1200">
          <a:solidFill>
            <a:schemeClr val="tx2"/>
          </a:solidFill>
          <a:latin typeface="+mn-lt"/>
          <a:ea typeface="+mn-ea"/>
          <a:cs typeface="+mn-cs"/>
        </a:defRPr>
      </a:lvl2pPr>
      <a:lvl3pPr marL="685800" indent="-228600" algn="l" defTabSz="914400" rtl="0" eaLnBrk="1" latinLnBrk="0" hangingPunct="1">
        <a:spcBef>
          <a:spcPts val="600"/>
        </a:spcBef>
        <a:buClr>
          <a:srgbClr val="FF6600"/>
        </a:buClr>
        <a:buSzPct val="100000"/>
        <a:buFont typeface="Wingdings" charset="2"/>
        <a:buChar char="Ø"/>
        <a:defRPr sz="2000" kern="1200">
          <a:solidFill>
            <a:schemeClr val="tx2"/>
          </a:solidFill>
          <a:latin typeface="+mn-lt"/>
          <a:ea typeface="+mn-ea"/>
          <a:cs typeface="+mn-cs"/>
        </a:defRPr>
      </a:lvl3pPr>
      <a:lvl4pPr marL="914400" indent="-228600" algn="l" defTabSz="914400" rtl="0" eaLnBrk="1" latinLnBrk="0" hangingPunct="1">
        <a:spcBef>
          <a:spcPts val="600"/>
        </a:spcBef>
        <a:buClr>
          <a:schemeClr val="accent1">
            <a:lumMod val="50000"/>
          </a:schemeClr>
        </a:buClr>
        <a:buSzPct val="100000"/>
        <a:buFont typeface="Wingdings 2" pitchFamily="18" charset="2"/>
        <a:buChar char="¡"/>
        <a:defRPr sz="1800" kern="1200">
          <a:solidFill>
            <a:schemeClr val="tx2"/>
          </a:solidFill>
          <a:latin typeface="+mn-lt"/>
          <a:ea typeface="+mn-ea"/>
          <a:cs typeface="+mn-cs"/>
        </a:defRPr>
      </a:lvl4pPr>
      <a:lvl5pPr marL="1143000" indent="-228600" algn="l" defTabSz="914400" rtl="0" eaLnBrk="1" latinLnBrk="0" hangingPunct="1">
        <a:spcBef>
          <a:spcPts val="600"/>
        </a:spcBef>
        <a:buClr>
          <a:schemeClr val="accent1"/>
        </a:buClr>
        <a:buSzPct val="100000"/>
        <a:buFont typeface="Wingdings 2" pitchFamily="18" charset="2"/>
        <a:buChar char="¡"/>
        <a:defRPr sz="1800" kern="1200">
          <a:solidFill>
            <a:schemeClr val="tx2"/>
          </a:solidFill>
          <a:latin typeface="+mn-lt"/>
          <a:ea typeface="+mn-ea"/>
          <a:cs typeface="+mn-cs"/>
        </a:defRPr>
      </a:lvl5pPr>
      <a:lvl6pPr marL="1377950"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6pPr>
      <a:lvl7pPr marL="1603375" indent="-228600" algn="l" defTabSz="914400" rtl="0" eaLnBrk="1" latinLnBrk="0" hangingPunct="1">
        <a:spcBef>
          <a:spcPct val="20000"/>
        </a:spcBef>
        <a:buClr>
          <a:schemeClr val="accent1"/>
        </a:buClr>
        <a:buFont typeface="Wingdings 2" pitchFamily="18" charset="2"/>
        <a:buChar char=""/>
        <a:defRPr lang="en-US" sz="1800" kern="1200" dirty="0" smtClean="0">
          <a:solidFill>
            <a:schemeClr val="tx2"/>
          </a:solidFill>
          <a:latin typeface="+mn-lt"/>
          <a:ea typeface="+mn-ea"/>
          <a:cs typeface="+mn-cs"/>
        </a:defRPr>
      </a:lvl7pPr>
      <a:lvl8pPr marL="1830388"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8pPr>
      <a:lvl9pPr marL="2057400" indent="-228600" algn="l" defTabSz="914400" rtl="0" eaLnBrk="1" latinLnBrk="0" hangingPunct="1">
        <a:spcBef>
          <a:spcPct val="20000"/>
        </a:spcBef>
        <a:buClr>
          <a:schemeClr val="accent1"/>
        </a:buClr>
        <a:buFont typeface="Wingdings 2" pitchFamily="18" charset="2"/>
        <a:buChar char=""/>
        <a:defRPr lang="en-US" sz="1800" kern="1200" dirty="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ctrTitle"/>
          </p:nvPr>
        </p:nvSpPr>
        <p:spPr/>
        <p:txBody>
          <a:bodyPr>
            <a:normAutofit/>
          </a:bodyPr>
          <a:lstStyle/>
          <a:p>
            <a:r>
              <a:rPr lang="en-US" noProof="0" dirty="0" smtClean="0">
                <a:latin typeface="+mj-lt"/>
              </a:rPr>
              <a:t>Organizational Culture</a:t>
            </a:r>
            <a:endParaRPr lang="en-US" noProof="0" dirty="0">
              <a:latin typeface="+mj-lt"/>
            </a:endParaRPr>
          </a:p>
        </p:txBody>
      </p:sp>
      <p:pic>
        <p:nvPicPr>
          <p:cNvPr id="2" name="Picture 1" descr="Globe Vertic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
        <p:nvSpPr>
          <p:cNvPr id="7" name="Rectangle 13"/>
          <p:cNvSpPr>
            <a:spLocks noChangeArrowheads="1"/>
          </p:cNvSpPr>
          <p:nvPr/>
        </p:nvSpPr>
        <p:spPr bwMode="auto">
          <a:xfrm>
            <a:off x="152400" y="6629400"/>
            <a:ext cx="8909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IN" altLang="en-US" sz="1000" dirty="0">
                <a:latin typeface="Times New Roman" pitchFamily="18" charset="0"/>
                <a:cs typeface="Times New Roman" pitchFamily="18" charset="0"/>
              </a:rPr>
              <a:t>Copyright © 2015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904954764"/>
      </p:ext>
    </p:extLst>
  </p:cSld>
  <p:clrMapOvr>
    <a:masterClrMapping/>
  </p:clrMapOvr>
  <p:transition spd="slow">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ormAutofit fontScale="90000"/>
          </a:bodyPr>
          <a:lstStyle/>
          <a:p>
            <a:r>
              <a:rPr lang="en-US" noProof="0" dirty="0" smtClean="0"/>
              <a:t>Artifacts: Stories and Legends</a:t>
            </a:r>
          </a:p>
        </p:txBody>
      </p:sp>
      <p:sp>
        <p:nvSpPr>
          <p:cNvPr id="30723" name="Rectangle 3"/>
          <p:cNvSpPr>
            <a:spLocks noGrp="1" noChangeArrowheads="1"/>
          </p:cNvSpPr>
          <p:nvPr>
            <p:ph idx="1"/>
          </p:nvPr>
        </p:nvSpPr>
        <p:spPr/>
        <p:txBody>
          <a:bodyPr/>
          <a:lstStyle/>
          <a:p>
            <a:pPr>
              <a:spcAft>
                <a:spcPts val="1200"/>
              </a:spcAft>
            </a:pPr>
            <a:r>
              <a:rPr lang="en-US" noProof="0" dirty="0" smtClean="0"/>
              <a:t>Social prescriptions of desired (or dysfunctional) behavior</a:t>
            </a:r>
          </a:p>
          <a:p>
            <a:pPr>
              <a:spcAft>
                <a:spcPts val="1200"/>
              </a:spcAft>
            </a:pPr>
            <a:r>
              <a:rPr lang="en-US" noProof="0" dirty="0"/>
              <a:t>R</a:t>
            </a:r>
            <a:r>
              <a:rPr lang="en-US" noProof="0" dirty="0" smtClean="0"/>
              <a:t>ealistic human side to expectations</a:t>
            </a:r>
          </a:p>
          <a:p>
            <a:r>
              <a:rPr lang="en-US" noProof="0" dirty="0" smtClean="0"/>
              <a:t>Most effective stories and legends:</a:t>
            </a:r>
          </a:p>
          <a:p>
            <a:pPr lvl="1"/>
            <a:r>
              <a:rPr lang="en-US" noProof="0" dirty="0" smtClean="0"/>
              <a:t>Describe real people </a:t>
            </a:r>
          </a:p>
          <a:p>
            <a:pPr lvl="1"/>
            <a:r>
              <a:rPr lang="en-US" noProof="0" dirty="0" smtClean="0"/>
              <a:t>Assumed to be true</a:t>
            </a:r>
          </a:p>
          <a:p>
            <a:pPr lvl="1"/>
            <a:r>
              <a:rPr lang="en-US" noProof="0" dirty="0" smtClean="0"/>
              <a:t>Known throughout the organization</a:t>
            </a:r>
          </a:p>
          <a:p>
            <a:pPr lvl="1"/>
            <a:r>
              <a:rPr lang="en-US" noProof="0" dirty="0" smtClean="0"/>
              <a:t>Are prescriptive</a:t>
            </a:r>
          </a:p>
        </p:txBody>
      </p:sp>
    </p:spTree>
    <p:extLst>
      <p:ext uri="{BB962C8B-B14F-4D97-AF65-F5344CB8AC3E}">
        <p14:creationId xmlns:p14="http://schemas.microsoft.com/office/powerpoint/2010/main" val="943980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fontScale="90000"/>
          </a:bodyPr>
          <a:lstStyle/>
          <a:p>
            <a:r>
              <a:rPr lang="en-US" noProof="0" dirty="0" smtClean="0"/>
              <a:t>Artifacts: Rituals, Ceremonies, Language</a:t>
            </a:r>
          </a:p>
        </p:txBody>
      </p:sp>
      <p:sp>
        <p:nvSpPr>
          <p:cNvPr id="265219" name="Rectangle 3"/>
          <p:cNvSpPr>
            <a:spLocks noGrp="1" noChangeArrowheads="1"/>
          </p:cNvSpPr>
          <p:nvPr>
            <p:ph idx="1"/>
          </p:nvPr>
        </p:nvSpPr>
        <p:spPr/>
        <p:txBody>
          <a:bodyPr>
            <a:normAutofit fontScale="92500" lnSpcReduction="20000"/>
          </a:bodyPr>
          <a:lstStyle/>
          <a:p>
            <a:r>
              <a:rPr lang="en-US" noProof="0" dirty="0" smtClean="0"/>
              <a:t>Rituals</a:t>
            </a:r>
          </a:p>
          <a:p>
            <a:pPr lvl="1"/>
            <a:r>
              <a:rPr lang="en-US" noProof="0" dirty="0" smtClean="0"/>
              <a:t>programmed routines </a:t>
            </a:r>
          </a:p>
          <a:p>
            <a:pPr lvl="1"/>
            <a:r>
              <a:rPr lang="en-US" noProof="0" dirty="0" smtClean="0"/>
              <a:t>(e.g., how visitors are greeted)</a:t>
            </a:r>
          </a:p>
          <a:p>
            <a:r>
              <a:rPr lang="en-US" noProof="0" dirty="0" smtClean="0"/>
              <a:t>Ceremonies</a:t>
            </a:r>
          </a:p>
          <a:p>
            <a:pPr lvl="1"/>
            <a:r>
              <a:rPr lang="en-US" noProof="0" dirty="0"/>
              <a:t>P</a:t>
            </a:r>
            <a:r>
              <a:rPr lang="en-US" noProof="0" dirty="0" smtClean="0"/>
              <a:t>lanned activities for an audience</a:t>
            </a:r>
          </a:p>
          <a:p>
            <a:pPr lvl="1"/>
            <a:r>
              <a:rPr lang="en-US" noProof="0" dirty="0" smtClean="0"/>
              <a:t>e.g., award ceremonies</a:t>
            </a:r>
          </a:p>
          <a:p>
            <a:r>
              <a:rPr lang="en-US" noProof="0" dirty="0" smtClean="0"/>
              <a:t>Language</a:t>
            </a:r>
          </a:p>
          <a:p>
            <a:pPr lvl="1">
              <a:lnSpc>
                <a:spcPct val="120000"/>
              </a:lnSpc>
            </a:pPr>
            <a:r>
              <a:rPr lang="en-US" noProof="0" dirty="0" smtClean="0"/>
              <a:t>How employees address each other and outsiders, express emotions, describe stakeholders, etc.</a:t>
            </a:r>
          </a:p>
          <a:p>
            <a:pPr lvl="1">
              <a:lnSpc>
                <a:spcPct val="120000"/>
              </a:lnSpc>
            </a:pPr>
            <a:r>
              <a:rPr lang="en-US" noProof="0" dirty="0" smtClean="0"/>
              <a:t>Leaders use language to anchor or change culture</a:t>
            </a:r>
          </a:p>
          <a:p>
            <a:pPr lvl="1">
              <a:lnSpc>
                <a:spcPct val="120000"/>
              </a:lnSpc>
            </a:pPr>
            <a:r>
              <a:rPr lang="en-US" noProof="0" dirty="0" smtClean="0"/>
              <a:t>Language also differentiates subcultures</a:t>
            </a:r>
            <a:endParaRPr lang="en-US" noProof="0" dirty="0"/>
          </a:p>
        </p:txBody>
      </p:sp>
    </p:spTree>
    <p:extLst>
      <p:ext uri="{BB962C8B-B14F-4D97-AF65-F5344CB8AC3E}">
        <p14:creationId xmlns:p14="http://schemas.microsoft.com/office/powerpoint/2010/main" val="2047003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5219">
                                            <p:txEl>
                                              <p:pRg st="0" end="0"/>
                                            </p:txEl>
                                          </p:spTgt>
                                        </p:tgtEl>
                                        <p:attrNameLst>
                                          <p:attrName>style.visibility</p:attrName>
                                        </p:attrNameLst>
                                      </p:cBhvr>
                                      <p:to>
                                        <p:strVal val="visible"/>
                                      </p:to>
                                    </p:set>
                                    <p:animEffect transition="in" filter="fade">
                                      <p:cBhvr>
                                        <p:cTn id="7" dur="500"/>
                                        <p:tgtEl>
                                          <p:spTgt spid="26521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5219">
                                            <p:txEl>
                                              <p:pRg st="1" end="1"/>
                                            </p:txEl>
                                          </p:spTgt>
                                        </p:tgtEl>
                                        <p:attrNameLst>
                                          <p:attrName>style.visibility</p:attrName>
                                        </p:attrNameLst>
                                      </p:cBhvr>
                                      <p:to>
                                        <p:strVal val="visible"/>
                                      </p:to>
                                    </p:set>
                                    <p:animEffect transition="in" filter="fade">
                                      <p:cBhvr>
                                        <p:cTn id="10" dur="500"/>
                                        <p:tgtEl>
                                          <p:spTgt spid="265219">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5219">
                                            <p:txEl>
                                              <p:pRg st="2" end="2"/>
                                            </p:txEl>
                                          </p:spTgt>
                                        </p:tgtEl>
                                        <p:attrNameLst>
                                          <p:attrName>style.visibility</p:attrName>
                                        </p:attrNameLst>
                                      </p:cBhvr>
                                      <p:to>
                                        <p:strVal val="visible"/>
                                      </p:to>
                                    </p:set>
                                    <p:animEffect transition="in" filter="fade">
                                      <p:cBhvr>
                                        <p:cTn id="13" dur="500"/>
                                        <p:tgtEl>
                                          <p:spTgt spid="265219">
                                            <p:txEl>
                                              <p:pRg st="2" end="2"/>
                                            </p:txEl>
                                          </p:spTgt>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65219">
                                            <p:txEl>
                                              <p:pRg st="3" end="3"/>
                                            </p:txEl>
                                          </p:spTgt>
                                        </p:tgtEl>
                                        <p:attrNameLst>
                                          <p:attrName>style.visibility</p:attrName>
                                        </p:attrNameLst>
                                      </p:cBhvr>
                                      <p:to>
                                        <p:strVal val="visible"/>
                                      </p:to>
                                    </p:set>
                                    <p:animEffect transition="in" filter="fade">
                                      <p:cBhvr>
                                        <p:cTn id="17" dur="500"/>
                                        <p:tgtEl>
                                          <p:spTgt spid="265219">
                                            <p:txEl>
                                              <p:pRg st="3" end="3"/>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65219">
                                            <p:txEl>
                                              <p:pRg st="4" end="4"/>
                                            </p:txEl>
                                          </p:spTgt>
                                        </p:tgtEl>
                                        <p:attrNameLst>
                                          <p:attrName>style.visibility</p:attrName>
                                        </p:attrNameLst>
                                      </p:cBhvr>
                                      <p:to>
                                        <p:strVal val="visible"/>
                                      </p:to>
                                    </p:set>
                                    <p:animEffect transition="in" filter="fade">
                                      <p:cBhvr>
                                        <p:cTn id="20" dur="500"/>
                                        <p:tgtEl>
                                          <p:spTgt spid="265219">
                                            <p:txEl>
                                              <p:pRg st="4" end="4"/>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65219">
                                            <p:txEl>
                                              <p:pRg st="5" end="5"/>
                                            </p:txEl>
                                          </p:spTgt>
                                        </p:tgtEl>
                                        <p:attrNameLst>
                                          <p:attrName>style.visibility</p:attrName>
                                        </p:attrNameLst>
                                      </p:cBhvr>
                                      <p:to>
                                        <p:strVal val="visible"/>
                                      </p:to>
                                    </p:set>
                                    <p:animEffect transition="in" filter="fade">
                                      <p:cBhvr>
                                        <p:cTn id="23" dur="500"/>
                                        <p:tgtEl>
                                          <p:spTgt spid="265219">
                                            <p:txEl>
                                              <p:pRg st="5" end="5"/>
                                            </p:txEl>
                                          </p:spTgt>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65219">
                                            <p:txEl>
                                              <p:pRg st="6" end="6"/>
                                            </p:txEl>
                                          </p:spTgt>
                                        </p:tgtEl>
                                        <p:attrNameLst>
                                          <p:attrName>style.visibility</p:attrName>
                                        </p:attrNameLst>
                                      </p:cBhvr>
                                      <p:to>
                                        <p:strVal val="visible"/>
                                      </p:to>
                                    </p:set>
                                    <p:animEffect transition="in" filter="fade">
                                      <p:cBhvr>
                                        <p:cTn id="27" dur="500"/>
                                        <p:tgtEl>
                                          <p:spTgt spid="265219">
                                            <p:txEl>
                                              <p:pRg st="6" end="6"/>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5219">
                                            <p:txEl>
                                              <p:pRg st="7" end="7"/>
                                            </p:txEl>
                                          </p:spTgt>
                                        </p:tgtEl>
                                        <p:attrNameLst>
                                          <p:attrName>style.visibility</p:attrName>
                                        </p:attrNameLst>
                                      </p:cBhvr>
                                      <p:to>
                                        <p:strVal val="visible"/>
                                      </p:to>
                                    </p:set>
                                    <p:animEffect transition="in" filter="fade">
                                      <p:cBhvr>
                                        <p:cTn id="30" dur="500"/>
                                        <p:tgtEl>
                                          <p:spTgt spid="265219">
                                            <p:txEl>
                                              <p:pRg st="7" end="7"/>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65219">
                                            <p:txEl>
                                              <p:pRg st="8" end="8"/>
                                            </p:txEl>
                                          </p:spTgt>
                                        </p:tgtEl>
                                        <p:attrNameLst>
                                          <p:attrName>style.visibility</p:attrName>
                                        </p:attrNameLst>
                                      </p:cBhvr>
                                      <p:to>
                                        <p:strVal val="visible"/>
                                      </p:to>
                                    </p:set>
                                    <p:animEffect transition="in" filter="fade">
                                      <p:cBhvr>
                                        <p:cTn id="33" dur="500"/>
                                        <p:tgtEl>
                                          <p:spTgt spid="265219">
                                            <p:txEl>
                                              <p:pRg st="8" end="8"/>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65219">
                                            <p:txEl>
                                              <p:pRg st="9" end="9"/>
                                            </p:txEl>
                                          </p:spTgt>
                                        </p:tgtEl>
                                        <p:attrNameLst>
                                          <p:attrName>style.visibility</p:attrName>
                                        </p:attrNameLst>
                                      </p:cBhvr>
                                      <p:to>
                                        <p:strVal val="visible"/>
                                      </p:to>
                                    </p:set>
                                    <p:animEffect transition="in" filter="fade">
                                      <p:cBhvr>
                                        <p:cTn id="36" dur="500"/>
                                        <p:tgtEl>
                                          <p:spTgt spid="26521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19" grpId="0" build="p" autoUpdateAnimBg="0"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normAutofit fontScale="90000"/>
          </a:bodyPr>
          <a:lstStyle/>
          <a:p>
            <a:r>
              <a:rPr lang="en-US" noProof="0" dirty="0" smtClean="0"/>
              <a:t>Artifacts:  Physical Structures/Symbols</a:t>
            </a:r>
          </a:p>
        </p:txBody>
      </p:sp>
      <p:sp>
        <p:nvSpPr>
          <p:cNvPr id="36867" name="Rectangle 3"/>
          <p:cNvSpPr>
            <a:spLocks noGrp="1" noChangeArrowheads="1"/>
          </p:cNvSpPr>
          <p:nvPr>
            <p:ph idx="1"/>
          </p:nvPr>
        </p:nvSpPr>
        <p:spPr/>
        <p:txBody>
          <a:bodyPr/>
          <a:lstStyle/>
          <a:p>
            <a:r>
              <a:rPr lang="en-US" noProof="0" dirty="0" smtClean="0"/>
              <a:t>Building structure </a:t>
            </a:r>
            <a:r>
              <a:rPr lang="en-US" dirty="0"/>
              <a:t>–</a:t>
            </a:r>
            <a:r>
              <a:rPr lang="en-US" noProof="0" dirty="0" smtClean="0"/>
              <a:t> </a:t>
            </a:r>
            <a:r>
              <a:rPr lang="en-US" noProof="0" dirty="0" smtClean="0"/>
              <a:t>may shape and reflect culture</a:t>
            </a:r>
          </a:p>
          <a:p>
            <a:r>
              <a:rPr lang="en-US" noProof="0" dirty="0" smtClean="0"/>
              <a:t>Office design conveys cultural meaning</a:t>
            </a:r>
          </a:p>
          <a:p>
            <a:pPr lvl="1"/>
            <a:r>
              <a:rPr lang="en-US" noProof="0" dirty="0" smtClean="0"/>
              <a:t>Furniture, office size, wall hangings, art deco</a:t>
            </a:r>
          </a:p>
        </p:txBody>
      </p:sp>
      <p:pic>
        <p:nvPicPr>
          <p:cNvPr id="11" name="Picture Placeholder 10" descr="Marine bldg sm.jpg"/>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3999" b="3999"/>
          <a:stretch>
            <a:fillRect/>
          </a:stretch>
        </p:blipFill>
        <p:spPr/>
      </p:pic>
      <p:pic>
        <p:nvPicPr>
          <p:cNvPr id="12" name="Picture 11" descr="MarineBldg featur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55976" y="4711196"/>
            <a:ext cx="4570910" cy="1333182"/>
          </a:xfrm>
          <a:prstGeom prst="rect">
            <a:avLst/>
          </a:prstGeom>
        </p:spPr>
      </p:pic>
    </p:spTree>
    <p:extLst>
      <p:ext uri="{BB962C8B-B14F-4D97-AF65-F5344CB8AC3E}">
        <p14:creationId xmlns:p14="http://schemas.microsoft.com/office/powerpoint/2010/main" val="1899925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normAutofit fontScale="90000"/>
          </a:bodyPr>
          <a:lstStyle/>
          <a:p>
            <a:r>
              <a:rPr lang="en-US" noProof="0" dirty="0" smtClean="0"/>
              <a:t>Organizational Culture Strength</a:t>
            </a:r>
          </a:p>
        </p:txBody>
      </p:sp>
      <p:sp>
        <p:nvSpPr>
          <p:cNvPr id="38915" name="Content Placeholder 6"/>
          <p:cNvSpPr>
            <a:spLocks noGrp="1"/>
          </p:cNvSpPr>
          <p:nvPr>
            <p:ph idx="1"/>
          </p:nvPr>
        </p:nvSpPr>
        <p:spPr/>
        <p:txBody>
          <a:bodyPr/>
          <a:lstStyle/>
          <a:p>
            <a:r>
              <a:rPr lang="en-US" noProof="0" dirty="0" smtClean="0"/>
              <a:t>How widely and deeply employees hold the company’s dominant values and assumptions</a:t>
            </a:r>
          </a:p>
          <a:p>
            <a:pPr lvl="1"/>
            <a:r>
              <a:rPr lang="en-US" noProof="0" dirty="0" smtClean="0"/>
              <a:t>Most employees understand/embrace the culture</a:t>
            </a:r>
          </a:p>
          <a:p>
            <a:pPr lvl="1"/>
            <a:r>
              <a:rPr lang="en-US" noProof="0" dirty="0" smtClean="0"/>
              <a:t>Institutionalized through artifacts</a:t>
            </a:r>
          </a:p>
          <a:p>
            <a:pPr lvl="1"/>
            <a:r>
              <a:rPr lang="en-US" noProof="0" dirty="0" smtClean="0"/>
              <a:t>Long-lasting – possibly back to founder(s)</a:t>
            </a:r>
          </a:p>
          <a:p>
            <a:r>
              <a:rPr lang="en-US" noProof="0" dirty="0" smtClean="0"/>
              <a:t>Three functions of strong cultures :</a:t>
            </a:r>
          </a:p>
          <a:p>
            <a:pPr lvl="1"/>
            <a:r>
              <a:rPr lang="en-US" noProof="0" dirty="0" smtClean="0"/>
              <a:t>Control system</a:t>
            </a:r>
          </a:p>
          <a:p>
            <a:pPr lvl="1"/>
            <a:r>
              <a:rPr lang="en-US" noProof="0" dirty="0" smtClean="0"/>
              <a:t>Social glue</a:t>
            </a:r>
          </a:p>
          <a:p>
            <a:pPr lvl="1"/>
            <a:r>
              <a:rPr lang="en-US" noProof="0" dirty="0" smtClean="0"/>
              <a:t>Sense-making</a:t>
            </a:r>
          </a:p>
        </p:txBody>
      </p:sp>
    </p:spTree>
    <p:extLst>
      <p:ext uri="{BB962C8B-B14F-4D97-AF65-F5344CB8AC3E}">
        <p14:creationId xmlns:p14="http://schemas.microsoft.com/office/powerpoint/2010/main" val="93414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Grp="1" noChangeArrowheads="1"/>
          </p:cNvSpPr>
          <p:nvPr>
            <p:ph type="title"/>
          </p:nvPr>
        </p:nvSpPr>
        <p:spPr/>
        <p:txBody>
          <a:bodyPr>
            <a:normAutofit fontScale="90000"/>
          </a:bodyPr>
          <a:lstStyle/>
          <a:p>
            <a:r>
              <a:rPr lang="en-US" noProof="0" dirty="0" smtClean="0"/>
              <a:t>Organizational Culture</a:t>
            </a:r>
            <a:br>
              <a:rPr lang="en-US" noProof="0" dirty="0" smtClean="0"/>
            </a:br>
            <a:r>
              <a:rPr lang="en-US" noProof="0" dirty="0" smtClean="0"/>
              <a:t>and Effectiveness</a:t>
            </a:r>
          </a:p>
        </p:txBody>
      </p:sp>
      <p:grpSp>
        <p:nvGrpSpPr>
          <p:cNvPr id="2" name="Group 36"/>
          <p:cNvGrpSpPr>
            <a:grpSpLocks/>
          </p:cNvGrpSpPr>
          <p:nvPr/>
        </p:nvGrpSpPr>
        <p:grpSpPr bwMode="auto">
          <a:xfrm>
            <a:off x="609600" y="3733800"/>
            <a:ext cx="7924800" cy="1981200"/>
            <a:chOff x="609600" y="3733800"/>
            <a:chExt cx="7924800" cy="1981200"/>
          </a:xfrm>
        </p:grpSpPr>
        <p:sp>
          <p:nvSpPr>
            <p:cNvPr id="39947" name="Line 8"/>
            <p:cNvSpPr>
              <a:spLocks noChangeShapeType="1"/>
            </p:cNvSpPr>
            <p:nvPr/>
          </p:nvSpPr>
          <p:spPr bwMode="auto">
            <a:xfrm>
              <a:off x="3124200" y="4876800"/>
              <a:ext cx="2819400" cy="0"/>
            </a:xfrm>
            <a:prstGeom prst="line">
              <a:avLst/>
            </a:prstGeom>
            <a:noFill/>
            <a:ln w="57150">
              <a:solidFill>
                <a:schemeClr val="tx1"/>
              </a:solidFill>
              <a:round/>
              <a:headEnd type="none" w="sm" len="sm"/>
              <a:tailEnd type="triangle" w="med" len="med"/>
            </a:ln>
          </p:spPr>
          <p:txBody>
            <a:bodyPr wrap="none" anchor="ctr">
              <a:prstTxWarp prst="textNoShape">
                <a:avLst/>
              </a:prstTxWarp>
            </a:bodyPr>
            <a:lstStyle/>
            <a:p>
              <a:endParaRPr lang="en-US" dirty="0"/>
            </a:p>
          </p:txBody>
        </p:sp>
        <p:grpSp>
          <p:nvGrpSpPr>
            <p:cNvPr id="3" name="Group 33"/>
            <p:cNvGrpSpPr>
              <a:grpSpLocks/>
            </p:cNvGrpSpPr>
            <p:nvPr/>
          </p:nvGrpSpPr>
          <p:grpSpPr bwMode="auto">
            <a:xfrm>
              <a:off x="609600" y="3733800"/>
              <a:ext cx="2514600" cy="1981200"/>
              <a:chOff x="609600" y="3733800"/>
              <a:chExt cx="2514600" cy="1981200"/>
            </a:xfrm>
          </p:grpSpPr>
          <p:sp>
            <p:nvSpPr>
              <p:cNvPr id="271365" name="Rectangle 5"/>
              <p:cNvSpPr>
                <a:spLocks noChangeArrowheads="1"/>
              </p:cNvSpPr>
              <p:nvPr/>
            </p:nvSpPr>
            <p:spPr bwMode="auto">
              <a:xfrm>
                <a:off x="609600" y="3733800"/>
                <a:ext cx="2514600" cy="762000"/>
              </a:xfrm>
              <a:prstGeom prst="rect">
                <a:avLst/>
              </a:prstGeom>
              <a:solidFill>
                <a:srgbClr val="253340"/>
              </a:solidFill>
              <a:ln w="9525">
                <a:solidFill>
                  <a:schemeClr val="tx1"/>
                </a:solidFill>
                <a:miter lim="800000"/>
                <a:headEnd/>
                <a:tailEnd/>
              </a:ln>
              <a:effectLst>
                <a:outerShdw blurRad="127000" dist="50800" dir="2700000">
                  <a:srgbClr val="000000">
                    <a:alpha val="43000"/>
                  </a:srgbClr>
                </a:outerShdw>
              </a:effectLst>
            </p:spPr>
            <p:txBody>
              <a:bodyPr anchor="ctr">
                <a:prstTxWarp prst="textNoShape">
                  <a:avLst/>
                </a:prstTxWarp>
              </a:bodyPr>
              <a:lstStyle/>
              <a:p>
                <a:pPr eaLnBrk="0" hangingPunct="0">
                  <a:defRPr/>
                </a:pPr>
                <a:r>
                  <a:rPr lang="en-US" sz="22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Functions of</a:t>
                </a:r>
                <a:br>
                  <a:rPr lang="en-US" sz="22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br>
                <a:r>
                  <a:rPr lang="en-US" sz="22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Strong Cultures</a:t>
                </a:r>
              </a:p>
            </p:txBody>
          </p:sp>
          <p:sp>
            <p:nvSpPr>
              <p:cNvPr id="23" name="Rectangle 12"/>
              <p:cNvSpPr>
                <a:spLocks noChangeArrowheads="1"/>
              </p:cNvSpPr>
              <p:nvPr/>
            </p:nvSpPr>
            <p:spPr bwMode="auto">
              <a:xfrm>
                <a:off x="609600" y="4495800"/>
                <a:ext cx="2514600" cy="1219200"/>
              </a:xfrm>
              <a:prstGeom prst="rect">
                <a:avLst/>
              </a:prstGeom>
              <a:solidFill>
                <a:srgbClr val="C0DFFF"/>
              </a:solidFill>
              <a:ln w="9525">
                <a:solidFill>
                  <a:schemeClr val="tx1"/>
                </a:solidFill>
                <a:miter lim="800000"/>
                <a:headEnd/>
                <a:tailEnd/>
              </a:ln>
              <a:effectLst>
                <a:outerShdw blurRad="127000" dist="50800" dir="2700000" algn="ctr" rotWithShape="0">
                  <a:srgbClr val="000000">
                    <a:alpha val="43000"/>
                  </a:srgbClr>
                </a:outerShdw>
              </a:effectLst>
            </p:spPr>
            <p:txBody>
              <a:bodyPr tIns="180000">
                <a:prstTxWarp prst="textNoShape">
                  <a:avLst/>
                </a:prstTxWarp>
              </a:bodyPr>
              <a:lstStyle/>
              <a:p>
                <a:pPr marL="190500" indent="-190500" algn="l" eaLnBrk="0" hangingPunct="0">
                  <a:buFontTx/>
                  <a:buChar char="•"/>
                  <a:tabLst>
                    <a:tab pos="760413" algn="ctr"/>
                  </a:tabLst>
                  <a:defRPr/>
                </a:pPr>
                <a:r>
                  <a:rPr lang="en-US" sz="1800" dirty="0">
                    <a:solidFill>
                      <a:schemeClr val="tx1"/>
                    </a:solidFill>
                    <a:latin typeface="Arial" pitchFamily="-65" charset="0"/>
                    <a:ea typeface="ヒラギノ角ゴ Pro W3" pitchFamily="-65" charset="-128"/>
                    <a:cs typeface="ヒラギノ角ゴ Pro W3" pitchFamily="-65" charset="-128"/>
                  </a:rPr>
                  <a:t>Control system</a:t>
                </a:r>
              </a:p>
              <a:p>
                <a:pPr marL="190500" indent="-190500" algn="l" eaLnBrk="0" hangingPunct="0">
                  <a:buFontTx/>
                  <a:buChar char="•"/>
                  <a:tabLst>
                    <a:tab pos="760413" algn="ctr"/>
                  </a:tabLst>
                  <a:defRPr/>
                </a:pPr>
                <a:r>
                  <a:rPr lang="en-US" sz="1800" dirty="0">
                    <a:solidFill>
                      <a:schemeClr val="tx1"/>
                    </a:solidFill>
                    <a:latin typeface="Arial" pitchFamily="-65" charset="0"/>
                    <a:ea typeface="ヒラギノ角ゴ Pro W3" pitchFamily="-65" charset="-128"/>
                    <a:cs typeface="ヒラギノ角ゴ Pro W3" pitchFamily="-65" charset="-128"/>
                  </a:rPr>
                  <a:t>Social glue</a:t>
                </a:r>
              </a:p>
              <a:p>
                <a:pPr marL="190500" indent="-190500" algn="l" eaLnBrk="0" hangingPunct="0">
                  <a:buFontTx/>
                  <a:buChar char="•"/>
                  <a:tabLst>
                    <a:tab pos="760413" algn="ctr"/>
                  </a:tabLst>
                  <a:defRPr/>
                </a:pPr>
                <a:r>
                  <a:rPr lang="en-US" sz="1800" dirty="0">
                    <a:solidFill>
                      <a:schemeClr val="tx1"/>
                    </a:solidFill>
                    <a:latin typeface="Arial" pitchFamily="-65" charset="0"/>
                    <a:ea typeface="ヒラギノ角ゴ Pro W3" pitchFamily="-65" charset="-128"/>
                    <a:cs typeface="ヒラギノ角ゴ Pro W3" pitchFamily="-65" charset="-128"/>
                  </a:rPr>
                  <a:t>Sense-making</a:t>
                </a:r>
              </a:p>
            </p:txBody>
          </p:sp>
        </p:grpSp>
        <p:grpSp>
          <p:nvGrpSpPr>
            <p:cNvPr id="4" name="Group 34"/>
            <p:cNvGrpSpPr>
              <a:grpSpLocks/>
            </p:cNvGrpSpPr>
            <p:nvPr/>
          </p:nvGrpSpPr>
          <p:grpSpPr bwMode="auto">
            <a:xfrm>
              <a:off x="5943600" y="3733800"/>
              <a:ext cx="2590800" cy="1981200"/>
              <a:chOff x="5943600" y="3733800"/>
              <a:chExt cx="2590800" cy="1981200"/>
            </a:xfrm>
          </p:grpSpPr>
          <p:sp>
            <p:nvSpPr>
              <p:cNvPr id="26" name="Rectangle 5"/>
              <p:cNvSpPr>
                <a:spLocks noChangeArrowheads="1"/>
              </p:cNvSpPr>
              <p:nvPr/>
            </p:nvSpPr>
            <p:spPr bwMode="auto">
              <a:xfrm>
                <a:off x="5943600" y="3733800"/>
                <a:ext cx="2590800" cy="762000"/>
              </a:xfrm>
              <a:prstGeom prst="rect">
                <a:avLst/>
              </a:prstGeom>
              <a:solidFill>
                <a:srgbClr val="47304B"/>
              </a:solidFill>
              <a:ln w="9525">
                <a:solidFill>
                  <a:schemeClr val="tx1"/>
                </a:solidFill>
                <a:miter lim="800000"/>
                <a:headEnd/>
                <a:tailEnd/>
              </a:ln>
              <a:effectLst>
                <a:outerShdw blurRad="127000" dist="50800" dir="2700000">
                  <a:srgbClr val="000000">
                    <a:alpha val="43000"/>
                  </a:srgbClr>
                </a:outerShdw>
              </a:effectLst>
            </p:spPr>
            <p:txBody>
              <a:bodyPr anchor="ctr">
                <a:prstTxWarp prst="textNoShape">
                  <a:avLst/>
                </a:prstTxWarp>
              </a:bodyPr>
              <a:lstStyle/>
              <a:p>
                <a:pPr eaLnBrk="0" hangingPunct="0">
                  <a:defRPr/>
                </a:pPr>
                <a:r>
                  <a:rPr lang="en-US" sz="2200" dirty="0" smtClean="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Organizational</a:t>
                </a:r>
                <a:r>
                  <a:rPr lang="en-US" sz="22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
                </a:r>
                <a:br>
                  <a:rPr lang="en-US" sz="22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br>
                <a:r>
                  <a:rPr lang="en-US" sz="22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Outcomes</a:t>
                </a:r>
              </a:p>
            </p:txBody>
          </p:sp>
          <p:sp>
            <p:nvSpPr>
              <p:cNvPr id="27" name="Rectangle 12"/>
              <p:cNvSpPr>
                <a:spLocks noChangeArrowheads="1"/>
              </p:cNvSpPr>
              <p:nvPr/>
            </p:nvSpPr>
            <p:spPr bwMode="auto">
              <a:xfrm>
                <a:off x="5943600" y="4495800"/>
                <a:ext cx="2590800" cy="1219200"/>
              </a:xfrm>
              <a:prstGeom prst="rect">
                <a:avLst/>
              </a:prstGeom>
              <a:solidFill>
                <a:srgbClr val="ECCEFF"/>
              </a:solidFill>
              <a:ln w="9525">
                <a:solidFill>
                  <a:schemeClr val="tx1"/>
                </a:solidFill>
                <a:miter lim="800000"/>
                <a:headEnd/>
                <a:tailEnd/>
              </a:ln>
              <a:effectLst>
                <a:outerShdw blurRad="127000" dist="50800" dir="2700000" algn="ctr" rotWithShape="0">
                  <a:srgbClr val="000000">
                    <a:alpha val="43000"/>
                  </a:srgbClr>
                </a:outerShdw>
              </a:effectLst>
            </p:spPr>
            <p:txBody>
              <a:bodyPr tIns="226800">
                <a:prstTxWarp prst="textNoShape">
                  <a:avLst/>
                </a:prstTxWarp>
              </a:bodyPr>
              <a:lstStyle/>
              <a:p>
                <a:pPr marL="190500" indent="-190500" algn="l" eaLnBrk="0" hangingPunct="0">
                  <a:buFontTx/>
                  <a:buChar char="•"/>
                  <a:tabLst>
                    <a:tab pos="760413" algn="ctr"/>
                  </a:tabLst>
                  <a:defRPr/>
                </a:pPr>
                <a:r>
                  <a:rPr lang="en-US" sz="1800" dirty="0">
                    <a:solidFill>
                      <a:schemeClr val="tx1"/>
                    </a:solidFill>
                    <a:latin typeface="Arial" pitchFamily="-65" charset="0"/>
                    <a:ea typeface="ヒラギノ角ゴ Pro W3" pitchFamily="-65" charset="-128"/>
                    <a:cs typeface="ヒラギノ角ゴ Pro W3" pitchFamily="-65" charset="-128"/>
                  </a:rPr>
                  <a:t>Org performance</a:t>
                </a:r>
              </a:p>
              <a:p>
                <a:pPr marL="190500" indent="-190500" algn="l" eaLnBrk="0" hangingPunct="0">
                  <a:buFontTx/>
                  <a:buChar char="•"/>
                  <a:tabLst>
                    <a:tab pos="760413" algn="ctr"/>
                  </a:tabLst>
                  <a:defRPr/>
                </a:pPr>
                <a:r>
                  <a:rPr lang="en-US" sz="1800" dirty="0">
                    <a:solidFill>
                      <a:schemeClr val="tx1"/>
                    </a:solidFill>
                    <a:latin typeface="Arial" pitchFamily="-65" charset="0"/>
                    <a:ea typeface="ヒラギノ角ゴ Pro W3" pitchFamily="-65" charset="-128"/>
                    <a:cs typeface="ヒラギノ角ゴ Pro W3" pitchFamily="-65" charset="-128"/>
                  </a:rPr>
                  <a:t>Employee well-being</a:t>
                </a:r>
              </a:p>
            </p:txBody>
          </p:sp>
        </p:grpSp>
      </p:grpSp>
      <p:grpSp>
        <p:nvGrpSpPr>
          <p:cNvPr id="5" name="Group 37"/>
          <p:cNvGrpSpPr>
            <a:grpSpLocks/>
          </p:cNvGrpSpPr>
          <p:nvPr/>
        </p:nvGrpSpPr>
        <p:grpSpPr bwMode="auto">
          <a:xfrm>
            <a:off x="3124200" y="1447800"/>
            <a:ext cx="2667000" cy="3429000"/>
            <a:chOff x="3124200" y="1447800"/>
            <a:chExt cx="2667000" cy="3429000"/>
          </a:xfrm>
        </p:grpSpPr>
        <p:sp>
          <p:nvSpPr>
            <p:cNvPr id="39944" name="Line 6"/>
            <p:cNvSpPr>
              <a:spLocks noChangeShapeType="1"/>
            </p:cNvSpPr>
            <p:nvPr/>
          </p:nvSpPr>
          <p:spPr bwMode="auto">
            <a:xfrm>
              <a:off x="4495800" y="3429000"/>
              <a:ext cx="0" cy="1447800"/>
            </a:xfrm>
            <a:prstGeom prst="line">
              <a:avLst/>
            </a:prstGeom>
            <a:noFill/>
            <a:ln w="57150">
              <a:solidFill>
                <a:schemeClr val="tx1"/>
              </a:solidFill>
              <a:round/>
              <a:headEnd type="none" w="sm" len="sm"/>
              <a:tailEnd type="triangle" w="med" len="med"/>
            </a:ln>
          </p:spPr>
          <p:txBody>
            <a:bodyPr wrap="none" anchor="ctr">
              <a:prstTxWarp prst="textNoShape">
                <a:avLst/>
              </a:prstTxWarp>
            </a:bodyPr>
            <a:lstStyle/>
            <a:p>
              <a:endParaRPr lang="en-US" dirty="0"/>
            </a:p>
          </p:txBody>
        </p:sp>
        <p:sp>
          <p:nvSpPr>
            <p:cNvPr id="29" name="Rectangle 5"/>
            <p:cNvSpPr>
              <a:spLocks noChangeArrowheads="1"/>
            </p:cNvSpPr>
            <p:nvPr/>
          </p:nvSpPr>
          <p:spPr bwMode="auto">
            <a:xfrm>
              <a:off x="3124200" y="1447800"/>
              <a:ext cx="2667000" cy="788988"/>
            </a:xfrm>
            <a:prstGeom prst="rect">
              <a:avLst/>
            </a:prstGeom>
            <a:solidFill>
              <a:srgbClr val="63403C"/>
            </a:solidFill>
            <a:ln w="9525">
              <a:solidFill>
                <a:schemeClr val="tx1"/>
              </a:solidFill>
              <a:miter lim="800000"/>
              <a:headEnd/>
              <a:tailEnd/>
            </a:ln>
            <a:effectLst>
              <a:outerShdw blurRad="127000" dist="50800" dir="2700000">
                <a:srgbClr val="000000">
                  <a:alpha val="43000"/>
                </a:srgbClr>
              </a:outerShdw>
            </a:effectLst>
          </p:spPr>
          <p:txBody>
            <a:bodyPr anchor="ctr">
              <a:prstTxWarp prst="textNoShape">
                <a:avLst/>
              </a:prstTxWarp>
            </a:bodyPr>
            <a:lstStyle/>
            <a:p>
              <a:pPr eaLnBrk="0" hangingPunct="0">
                <a:defRPr/>
              </a:pPr>
              <a:r>
                <a:rPr lang="en-US" sz="18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Culture strength advantages depend on:</a:t>
              </a:r>
            </a:p>
          </p:txBody>
        </p:sp>
        <p:sp>
          <p:nvSpPr>
            <p:cNvPr id="30" name="Rectangle 12"/>
            <p:cNvSpPr>
              <a:spLocks noChangeArrowheads="1"/>
            </p:cNvSpPr>
            <p:nvPr/>
          </p:nvSpPr>
          <p:spPr bwMode="auto">
            <a:xfrm>
              <a:off x="3124200" y="2236788"/>
              <a:ext cx="2667000" cy="1192212"/>
            </a:xfrm>
            <a:prstGeom prst="rect">
              <a:avLst/>
            </a:prstGeom>
            <a:solidFill>
              <a:srgbClr val="FFE8D1"/>
            </a:solidFill>
            <a:ln w="9525">
              <a:solidFill>
                <a:schemeClr val="tx1"/>
              </a:solidFill>
              <a:miter lim="800000"/>
              <a:headEnd/>
              <a:tailEnd/>
            </a:ln>
            <a:effectLst>
              <a:outerShdw blurRad="127000" dist="50800" dir="2700000" algn="ctr" rotWithShape="0">
                <a:srgbClr val="000000">
                  <a:alpha val="43000"/>
                </a:srgbClr>
              </a:outerShdw>
            </a:effectLst>
          </p:spPr>
          <p:txBody>
            <a:bodyPr tIns="180000">
              <a:prstTxWarp prst="textNoShape">
                <a:avLst/>
              </a:prstTxWarp>
            </a:bodyPr>
            <a:lstStyle/>
            <a:p>
              <a:pPr marL="190500" indent="-190500" algn="l" eaLnBrk="0" hangingPunct="0">
                <a:buFontTx/>
                <a:buChar char="•"/>
                <a:tabLst>
                  <a:tab pos="760413" algn="ctr"/>
                </a:tabLst>
                <a:defRPr/>
              </a:pPr>
              <a:r>
                <a:rPr lang="en-US" sz="1800" dirty="0">
                  <a:solidFill>
                    <a:schemeClr val="tx1"/>
                  </a:solidFill>
                  <a:latin typeface="Arial" pitchFamily="-65" charset="0"/>
                  <a:ea typeface="ヒラギノ角ゴ Pro W3" pitchFamily="-65" charset="-128"/>
                  <a:cs typeface="ヒラギノ角ゴ Pro W3" pitchFamily="-65" charset="-128"/>
                </a:rPr>
                <a:t>Environment fit</a:t>
              </a:r>
            </a:p>
            <a:p>
              <a:pPr marL="190500" indent="-190500" algn="l" eaLnBrk="0" hangingPunct="0">
                <a:buFontTx/>
                <a:buChar char="•"/>
                <a:tabLst>
                  <a:tab pos="760413" algn="ctr"/>
                </a:tabLst>
                <a:defRPr/>
              </a:pPr>
              <a:r>
                <a:rPr lang="en-US" sz="1800" dirty="0" smtClean="0">
                  <a:solidFill>
                    <a:schemeClr val="tx1"/>
                  </a:solidFill>
                  <a:latin typeface="Arial" pitchFamily="-65" charset="0"/>
                  <a:ea typeface="ヒラギノ角ゴ Pro W3" pitchFamily="-65" charset="-128"/>
                  <a:cs typeface="ヒラギノ角ゴ Pro W3" pitchFamily="-65" charset="-128"/>
                </a:rPr>
                <a:t>Moderate strength</a:t>
              </a:r>
              <a:endParaRPr lang="en-US" sz="1800" dirty="0">
                <a:solidFill>
                  <a:schemeClr val="tx1"/>
                </a:solidFill>
                <a:latin typeface="Arial" pitchFamily="-65" charset="0"/>
                <a:ea typeface="ヒラギノ角ゴ Pro W3" pitchFamily="-65" charset="-128"/>
                <a:cs typeface="ヒラギノ角ゴ Pro W3" pitchFamily="-65" charset="-128"/>
              </a:endParaRPr>
            </a:p>
            <a:p>
              <a:pPr marL="190500" indent="-190500" algn="l" eaLnBrk="0" hangingPunct="0">
                <a:buFontTx/>
                <a:buChar char="•"/>
                <a:tabLst>
                  <a:tab pos="760413" algn="ctr"/>
                </a:tabLst>
                <a:defRPr/>
              </a:pPr>
              <a:r>
                <a:rPr lang="en-US" sz="1800" dirty="0">
                  <a:solidFill>
                    <a:schemeClr val="tx1"/>
                  </a:solidFill>
                  <a:latin typeface="Arial" pitchFamily="-65" charset="0"/>
                  <a:ea typeface="ヒラギノ角ゴ Pro W3" pitchFamily="-65" charset="-128"/>
                  <a:cs typeface="ヒラギノ角ゴ Pro W3" pitchFamily="-65" charset="-128"/>
                </a:rPr>
                <a:t>Adaptive culture</a:t>
              </a:r>
            </a:p>
          </p:txBody>
        </p:sp>
      </p:grpSp>
    </p:spTree>
    <p:extLst>
      <p:ext uri="{BB962C8B-B14F-4D97-AF65-F5344CB8AC3E}">
        <p14:creationId xmlns:p14="http://schemas.microsoft.com/office/powerpoint/2010/main" val="918632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Grp="1" noChangeArrowheads="1"/>
          </p:cNvSpPr>
          <p:nvPr>
            <p:ph type="title"/>
          </p:nvPr>
        </p:nvSpPr>
        <p:spPr/>
        <p:txBody>
          <a:bodyPr>
            <a:normAutofit fontScale="90000"/>
          </a:bodyPr>
          <a:lstStyle/>
          <a:p>
            <a:r>
              <a:rPr lang="en-US" noProof="0" dirty="0" smtClean="0"/>
              <a:t>Merging Cultures:</a:t>
            </a:r>
            <a:br>
              <a:rPr lang="en-US" noProof="0" dirty="0" smtClean="0"/>
            </a:br>
            <a:r>
              <a:rPr lang="en-US" noProof="0" dirty="0" smtClean="0"/>
              <a:t>Bicultural Audit</a:t>
            </a:r>
            <a:endParaRPr lang="en-US" noProof="0" dirty="0"/>
          </a:p>
        </p:txBody>
      </p:sp>
      <p:sp>
        <p:nvSpPr>
          <p:cNvPr id="279555" name="Rectangle 3"/>
          <p:cNvSpPr>
            <a:spLocks noGrp="1" noChangeArrowheads="1"/>
          </p:cNvSpPr>
          <p:nvPr>
            <p:ph idx="1"/>
          </p:nvPr>
        </p:nvSpPr>
        <p:spPr/>
        <p:txBody>
          <a:bodyPr/>
          <a:lstStyle/>
          <a:p>
            <a:r>
              <a:rPr lang="en-US" noProof="0" dirty="0" smtClean="0"/>
              <a:t>Part of due diligence in merger</a:t>
            </a:r>
          </a:p>
          <a:p>
            <a:r>
              <a:rPr lang="en-US" noProof="0" dirty="0" smtClean="0"/>
              <a:t>Minimizes cultural collision by diagnosing companies</a:t>
            </a:r>
          </a:p>
          <a:p>
            <a:r>
              <a:rPr lang="en-US" noProof="0" dirty="0" smtClean="0"/>
              <a:t>Three steps in bicultural audit:</a:t>
            </a:r>
          </a:p>
          <a:p>
            <a:pPr marL="685800" lvl="1" indent="-457200">
              <a:buFont typeface="+mj-lt"/>
              <a:buAutoNum type="arabicPeriod"/>
            </a:pPr>
            <a:r>
              <a:rPr lang="en-US" noProof="0" dirty="0" smtClean="0"/>
              <a:t>Identify cultural artifacts</a:t>
            </a:r>
          </a:p>
          <a:p>
            <a:pPr marL="685800" lvl="1" indent="-457200">
              <a:buFont typeface="+mj-lt"/>
              <a:buAutoNum type="arabicPeriod"/>
            </a:pPr>
            <a:r>
              <a:rPr lang="en-US" noProof="0" dirty="0" smtClean="0"/>
              <a:t>Analyze data for cultural conflict/compatibility</a:t>
            </a:r>
          </a:p>
          <a:p>
            <a:pPr marL="685800" lvl="1" indent="-457200">
              <a:buFont typeface="+mj-lt"/>
              <a:buAutoNum type="arabicPeriod"/>
            </a:pPr>
            <a:r>
              <a:rPr lang="en-US" noProof="0" dirty="0" smtClean="0"/>
              <a:t>Identify strategies and action plans to bridge cultures</a:t>
            </a:r>
            <a:endParaRPr lang="en-US" noProof="0" dirty="0"/>
          </a:p>
        </p:txBody>
      </p:sp>
    </p:spTree>
    <p:extLst>
      <p:ext uri="{BB962C8B-B14F-4D97-AF65-F5344CB8AC3E}">
        <p14:creationId xmlns:p14="http://schemas.microsoft.com/office/powerpoint/2010/main" val="3330881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79554"/>
                                        </p:tgtEl>
                                        <p:attrNameLst>
                                          <p:attrName>style.visibility</p:attrName>
                                        </p:attrNameLst>
                                      </p:cBhvr>
                                      <p:to>
                                        <p:strVal val="visible"/>
                                      </p:to>
                                    </p:set>
                                    <p:anim calcmode="lin" valueType="num">
                                      <p:cBhvr additive="base">
                                        <p:cTn id="7" dur="500" fill="hold"/>
                                        <p:tgtEl>
                                          <p:spTgt spid="279554"/>
                                        </p:tgtEl>
                                        <p:attrNameLst>
                                          <p:attrName>ppt_x</p:attrName>
                                        </p:attrNameLst>
                                      </p:cBhvr>
                                      <p:tavLst>
                                        <p:tav tm="0">
                                          <p:val>
                                            <p:strVal val="#ppt_x"/>
                                          </p:val>
                                        </p:tav>
                                        <p:tav tm="100000">
                                          <p:val>
                                            <p:strVal val="#ppt_x"/>
                                          </p:val>
                                        </p:tav>
                                      </p:tavLst>
                                    </p:anim>
                                    <p:anim calcmode="lin" valueType="num">
                                      <p:cBhvr additive="base">
                                        <p:cTn id="8" dur="500" fill="hold"/>
                                        <p:tgtEl>
                                          <p:spTgt spid="27955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279555">
                                            <p:txEl>
                                              <p:pRg st="0" end="0"/>
                                            </p:txEl>
                                          </p:spTgt>
                                        </p:tgtEl>
                                        <p:attrNameLst>
                                          <p:attrName>style.visibility</p:attrName>
                                        </p:attrNameLst>
                                      </p:cBhvr>
                                      <p:to>
                                        <p:strVal val="visible"/>
                                      </p:to>
                                    </p:set>
                                    <p:animEffect transition="in" filter="slide(fromLeft)">
                                      <p:cBhvr>
                                        <p:cTn id="12" dur="500"/>
                                        <p:tgtEl>
                                          <p:spTgt spid="279555">
                                            <p:txEl>
                                              <p:pRg st="0" end="0"/>
                                            </p:txEl>
                                          </p:spTgt>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79555">
                                            <p:txEl>
                                              <p:pRg st="1" end="1"/>
                                            </p:txEl>
                                          </p:spTgt>
                                        </p:tgtEl>
                                        <p:attrNameLst>
                                          <p:attrName>style.visibility</p:attrName>
                                        </p:attrNameLst>
                                      </p:cBhvr>
                                      <p:to>
                                        <p:strVal val="visible"/>
                                      </p:to>
                                    </p:set>
                                    <p:animEffect transition="in" filter="slide(fromLeft)">
                                      <p:cBhvr>
                                        <p:cTn id="16" dur="500"/>
                                        <p:tgtEl>
                                          <p:spTgt spid="279555">
                                            <p:txEl>
                                              <p:pRg st="1" end="1"/>
                                            </p:txEl>
                                          </p:spTgt>
                                        </p:tgtEl>
                                      </p:cBhvr>
                                    </p:animEffect>
                                  </p:childTnLst>
                                </p:cTn>
                              </p:par>
                            </p:childTnLst>
                          </p:cTn>
                        </p:par>
                        <p:par>
                          <p:cTn id="17" fill="hold">
                            <p:stCondLst>
                              <p:cond delay="1500"/>
                            </p:stCondLst>
                            <p:childTnLst>
                              <p:par>
                                <p:cTn id="18" presetID="12" presetClass="entr" presetSubtype="8" fill="hold" grpId="0" nodeType="afterEffect">
                                  <p:stCondLst>
                                    <p:cond delay="0"/>
                                  </p:stCondLst>
                                  <p:childTnLst>
                                    <p:set>
                                      <p:cBhvr>
                                        <p:cTn id="19" dur="1" fill="hold">
                                          <p:stCondLst>
                                            <p:cond delay="0"/>
                                          </p:stCondLst>
                                        </p:cTn>
                                        <p:tgtEl>
                                          <p:spTgt spid="279555">
                                            <p:txEl>
                                              <p:pRg st="2" end="2"/>
                                            </p:txEl>
                                          </p:spTgt>
                                        </p:tgtEl>
                                        <p:attrNameLst>
                                          <p:attrName>style.visibility</p:attrName>
                                        </p:attrNameLst>
                                      </p:cBhvr>
                                      <p:to>
                                        <p:strVal val="visible"/>
                                      </p:to>
                                    </p:set>
                                    <p:animEffect transition="in" filter="slide(fromLeft)">
                                      <p:cBhvr>
                                        <p:cTn id="20" dur="500"/>
                                        <p:tgtEl>
                                          <p:spTgt spid="279555">
                                            <p:txEl>
                                              <p:pRg st="2" end="2"/>
                                            </p:txEl>
                                          </p:spTgt>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79555">
                                            <p:txEl>
                                              <p:pRg st="3" end="3"/>
                                            </p:txEl>
                                          </p:spTgt>
                                        </p:tgtEl>
                                        <p:attrNameLst>
                                          <p:attrName>style.visibility</p:attrName>
                                        </p:attrNameLst>
                                      </p:cBhvr>
                                      <p:to>
                                        <p:strVal val="visible"/>
                                      </p:to>
                                    </p:set>
                                    <p:animEffect transition="in" filter="slide(fromLeft)">
                                      <p:cBhvr>
                                        <p:cTn id="23" dur="500"/>
                                        <p:tgtEl>
                                          <p:spTgt spid="279555">
                                            <p:txEl>
                                              <p:pRg st="3" end="3"/>
                                            </p:txEl>
                                          </p:spTgt>
                                        </p:tgtEl>
                                      </p:cBhvr>
                                    </p:animEffect>
                                  </p:childTnLst>
                                </p:cTn>
                              </p:par>
                              <p:par>
                                <p:cTn id="24" presetID="12" presetClass="entr" presetSubtype="8" fill="hold" grpId="0" nodeType="withEffect">
                                  <p:stCondLst>
                                    <p:cond delay="0"/>
                                  </p:stCondLst>
                                  <p:childTnLst>
                                    <p:set>
                                      <p:cBhvr>
                                        <p:cTn id="25" dur="1" fill="hold">
                                          <p:stCondLst>
                                            <p:cond delay="0"/>
                                          </p:stCondLst>
                                        </p:cTn>
                                        <p:tgtEl>
                                          <p:spTgt spid="279555">
                                            <p:txEl>
                                              <p:pRg st="4" end="4"/>
                                            </p:txEl>
                                          </p:spTgt>
                                        </p:tgtEl>
                                        <p:attrNameLst>
                                          <p:attrName>style.visibility</p:attrName>
                                        </p:attrNameLst>
                                      </p:cBhvr>
                                      <p:to>
                                        <p:strVal val="visible"/>
                                      </p:to>
                                    </p:set>
                                    <p:animEffect transition="in" filter="slide(fromLeft)">
                                      <p:cBhvr>
                                        <p:cTn id="26" dur="500"/>
                                        <p:tgtEl>
                                          <p:spTgt spid="279555">
                                            <p:txEl>
                                              <p:pRg st="4" end="4"/>
                                            </p:txEl>
                                          </p:spTgt>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279555">
                                            <p:txEl>
                                              <p:pRg st="5" end="5"/>
                                            </p:txEl>
                                          </p:spTgt>
                                        </p:tgtEl>
                                        <p:attrNameLst>
                                          <p:attrName>style.visibility</p:attrName>
                                        </p:attrNameLst>
                                      </p:cBhvr>
                                      <p:to>
                                        <p:strVal val="visible"/>
                                      </p:to>
                                    </p:set>
                                    <p:animEffect transition="in" filter="slide(fromLeft)">
                                      <p:cBhvr>
                                        <p:cTn id="29" dur="500"/>
                                        <p:tgtEl>
                                          <p:spTgt spid="27955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54" grpId="0" autoUpdateAnimBg="0"/>
      <p:bldP spid="279555" grpId="0" build="p" autoUpdateAnimBg="0"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normAutofit fontScale="90000"/>
          </a:bodyPr>
          <a:lstStyle/>
          <a:p>
            <a:r>
              <a:rPr lang="en-US" noProof="0" dirty="0" smtClean="0"/>
              <a:t>Merging Organizational Cultures</a:t>
            </a:r>
            <a:endParaRPr lang="en-US" noProof="0" dirty="0"/>
          </a:p>
        </p:txBody>
      </p:sp>
      <p:sp>
        <p:nvSpPr>
          <p:cNvPr id="281603" name="Rectangle 3"/>
          <p:cNvSpPr>
            <a:spLocks noChangeArrowheads="1"/>
          </p:cNvSpPr>
          <p:nvPr/>
        </p:nvSpPr>
        <p:spPr bwMode="auto">
          <a:xfrm>
            <a:off x="1066800" y="1600200"/>
            <a:ext cx="2209800" cy="914400"/>
          </a:xfrm>
          <a:prstGeom prst="rect">
            <a:avLst/>
          </a:prstGeom>
          <a:solidFill>
            <a:srgbClr val="263340"/>
          </a:solidFill>
          <a:ln w="9525">
            <a:solidFill>
              <a:schemeClr val="tx1"/>
            </a:solidFill>
            <a:miter lim="800000"/>
            <a:headEnd/>
            <a:tailEnd/>
          </a:ln>
          <a:effectLst/>
        </p:spPr>
        <p:txBody>
          <a:bodyPr anchor="ctr">
            <a:prstTxWarp prst="textNoShape">
              <a:avLst/>
            </a:prstTxWarp>
          </a:bodyPr>
          <a:lstStyle/>
          <a:p>
            <a:pPr eaLnBrk="0" hangingPunct="0">
              <a:defRPr/>
            </a:pPr>
            <a:r>
              <a:rPr lang="en-AU" sz="2000" dirty="0">
                <a:solidFill>
                  <a:srgbClr val="D7D76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Assimilation</a:t>
            </a:r>
          </a:p>
        </p:txBody>
      </p:sp>
      <p:sp>
        <p:nvSpPr>
          <p:cNvPr id="281604" name="Rectangle 4"/>
          <p:cNvSpPr>
            <a:spLocks noChangeArrowheads="1"/>
          </p:cNvSpPr>
          <p:nvPr/>
        </p:nvSpPr>
        <p:spPr bwMode="auto">
          <a:xfrm>
            <a:off x="1066800" y="2667000"/>
            <a:ext cx="2209800" cy="914400"/>
          </a:xfrm>
          <a:prstGeom prst="rect">
            <a:avLst/>
          </a:prstGeom>
          <a:solidFill>
            <a:srgbClr val="821909"/>
          </a:solidFill>
          <a:ln w="9525">
            <a:solidFill>
              <a:schemeClr val="tx1"/>
            </a:solidFill>
            <a:miter lim="800000"/>
            <a:headEnd/>
            <a:tailEnd/>
          </a:ln>
          <a:effectLst/>
        </p:spPr>
        <p:txBody>
          <a:bodyPr anchor="ctr">
            <a:prstTxWarp prst="textNoShape">
              <a:avLst/>
            </a:prstTxWarp>
          </a:bodyPr>
          <a:lstStyle/>
          <a:p>
            <a:pPr eaLnBrk="0" hangingPunct="0">
              <a:defRPr/>
            </a:pPr>
            <a:r>
              <a:rPr lang="en-AU" sz="2000" dirty="0">
                <a:solidFill>
                  <a:srgbClr val="D7D76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Deculturation</a:t>
            </a:r>
          </a:p>
        </p:txBody>
      </p:sp>
      <p:sp>
        <p:nvSpPr>
          <p:cNvPr id="281605" name="Rectangle 5"/>
          <p:cNvSpPr>
            <a:spLocks noChangeArrowheads="1"/>
          </p:cNvSpPr>
          <p:nvPr/>
        </p:nvSpPr>
        <p:spPr bwMode="auto">
          <a:xfrm>
            <a:off x="3276600" y="1600200"/>
            <a:ext cx="4724400" cy="914400"/>
          </a:xfrm>
          <a:prstGeom prst="rect">
            <a:avLst/>
          </a:prstGeom>
          <a:solidFill>
            <a:srgbClr val="5F9BB2">
              <a:alpha val="39999"/>
            </a:srgbClr>
          </a:solidFill>
          <a:ln w="9525">
            <a:solidFill>
              <a:schemeClr val="tx1"/>
            </a:solidFill>
            <a:miter lim="800000"/>
            <a:headEnd/>
            <a:tailEnd/>
          </a:ln>
        </p:spPr>
        <p:txBody>
          <a:bodyPr lIns="126000" anchor="ctr">
            <a:prstTxWarp prst="textNoShape">
              <a:avLst/>
            </a:prstTxWarp>
          </a:bodyPr>
          <a:lstStyle/>
          <a:p>
            <a:pPr algn="l" eaLnBrk="0" hangingPunct="0"/>
            <a:r>
              <a:rPr lang="en-AU" sz="1800" dirty="0">
                <a:solidFill>
                  <a:schemeClr val="tx1"/>
                </a:solidFill>
                <a:latin typeface="Arial" pitchFamily="-108" charset="0"/>
              </a:rPr>
              <a:t>Acquired company embraces acquiring firm’s cultural values</a:t>
            </a:r>
          </a:p>
        </p:txBody>
      </p:sp>
      <p:sp>
        <p:nvSpPr>
          <p:cNvPr id="281606" name="Rectangle 6"/>
          <p:cNvSpPr>
            <a:spLocks noChangeArrowheads="1"/>
          </p:cNvSpPr>
          <p:nvPr/>
        </p:nvSpPr>
        <p:spPr bwMode="auto">
          <a:xfrm>
            <a:off x="3276600" y="2667000"/>
            <a:ext cx="4724400" cy="914400"/>
          </a:xfrm>
          <a:prstGeom prst="rect">
            <a:avLst/>
          </a:prstGeom>
          <a:solidFill>
            <a:srgbClr val="BD8E8C">
              <a:alpha val="39999"/>
            </a:srgbClr>
          </a:solidFill>
          <a:ln w="9525">
            <a:solidFill>
              <a:schemeClr val="tx1"/>
            </a:solidFill>
            <a:miter lim="800000"/>
            <a:headEnd/>
            <a:tailEnd/>
          </a:ln>
        </p:spPr>
        <p:txBody>
          <a:bodyPr lIns="126000" anchor="ctr">
            <a:prstTxWarp prst="textNoShape">
              <a:avLst/>
            </a:prstTxWarp>
          </a:bodyPr>
          <a:lstStyle/>
          <a:p>
            <a:pPr algn="l" eaLnBrk="0" hangingPunct="0"/>
            <a:r>
              <a:rPr lang="en-AU" sz="1800" dirty="0">
                <a:solidFill>
                  <a:schemeClr val="tx1"/>
                </a:solidFill>
                <a:latin typeface="Arial" pitchFamily="-108" charset="0"/>
              </a:rPr>
              <a:t>Acquiring firm imposes its culture on unwilling acquired firm</a:t>
            </a:r>
          </a:p>
        </p:txBody>
      </p:sp>
      <p:sp>
        <p:nvSpPr>
          <p:cNvPr id="281607" name="Rectangle 7"/>
          <p:cNvSpPr>
            <a:spLocks noChangeArrowheads="1"/>
          </p:cNvSpPr>
          <p:nvPr/>
        </p:nvSpPr>
        <p:spPr bwMode="auto">
          <a:xfrm>
            <a:off x="1066800" y="3733800"/>
            <a:ext cx="2209800" cy="914400"/>
          </a:xfrm>
          <a:prstGeom prst="rect">
            <a:avLst/>
          </a:prstGeom>
          <a:solidFill>
            <a:srgbClr val="004E4C"/>
          </a:solidFill>
          <a:ln w="9525">
            <a:solidFill>
              <a:schemeClr val="tx1"/>
            </a:solidFill>
            <a:miter lim="800000"/>
            <a:headEnd/>
            <a:tailEnd/>
          </a:ln>
          <a:effectLst/>
        </p:spPr>
        <p:txBody>
          <a:bodyPr anchor="ctr">
            <a:prstTxWarp prst="textNoShape">
              <a:avLst/>
            </a:prstTxWarp>
          </a:bodyPr>
          <a:lstStyle/>
          <a:p>
            <a:pPr eaLnBrk="0" hangingPunct="0">
              <a:defRPr/>
            </a:pPr>
            <a:r>
              <a:rPr lang="en-AU" sz="2000" dirty="0">
                <a:solidFill>
                  <a:srgbClr val="D7D76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Integration</a:t>
            </a:r>
          </a:p>
        </p:txBody>
      </p:sp>
      <p:sp>
        <p:nvSpPr>
          <p:cNvPr id="281608" name="Rectangle 8"/>
          <p:cNvSpPr>
            <a:spLocks noChangeArrowheads="1"/>
          </p:cNvSpPr>
          <p:nvPr/>
        </p:nvSpPr>
        <p:spPr bwMode="auto">
          <a:xfrm>
            <a:off x="3276600" y="3733800"/>
            <a:ext cx="4724400" cy="914400"/>
          </a:xfrm>
          <a:prstGeom prst="rect">
            <a:avLst/>
          </a:prstGeom>
          <a:solidFill>
            <a:srgbClr val="8FE99D">
              <a:alpha val="39999"/>
            </a:srgbClr>
          </a:solidFill>
          <a:ln w="9525">
            <a:solidFill>
              <a:schemeClr val="tx1"/>
            </a:solidFill>
            <a:miter lim="800000"/>
            <a:headEnd/>
            <a:tailEnd/>
          </a:ln>
        </p:spPr>
        <p:txBody>
          <a:bodyPr lIns="126000" anchor="ctr">
            <a:prstTxWarp prst="textNoShape">
              <a:avLst/>
            </a:prstTxWarp>
          </a:bodyPr>
          <a:lstStyle/>
          <a:p>
            <a:pPr algn="l" eaLnBrk="0" hangingPunct="0"/>
            <a:r>
              <a:rPr lang="en-AU" sz="1800" dirty="0">
                <a:solidFill>
                  <a:schemeClr val="tx1"/>
                </a:solidFill>
                <a:latin typeface="Arial" pitchFamily="-108" charset="0"/>
              </a:rPr>
              <a:t>Cultures combined into a new composite culture</a:t>
            </a:r>
          </a:p>
        </p:txBody>
      </p:sp>
      <p:sp>
        <p:nvSpPr>
          <p:cNvPr id="281609" name="Rectangle 9"/>
          <p:cNvSpPr>
            <a:spLocks noChangeArrowheads="1"/>
          </p:cNvSpPr>
          <p:nvPr/>
        </p:nvSpPr>
        <p:spPr bwMode="auto">
          <a:xfrm>
            <a:off x="1066800" y="4800600"/>
            <a:ext cx="2209800" cy="914400"/>
          </a:xfrm>
          <a:prstGeom prst="rect">
            <a:avLst/>
          </a:prstGeom>
          <a:solidFill>
            <a:srgbClr val="53492B"/>
          </a:solidFill>
          <a:ln w="9525">
            <a:solidFill>
              <a:schemeClr val="tx1"/>
            </a:solidFill>
            <a:miter lim="800000"/>
            <a:headEnd/>
            <a:tailEnd/>
          </a:ln>
          <a:effectLst/>
        </p:spPr>
        <p:txBody>
          <a:bodyPr anchor="ctr">
            <a:prstTxWarp prst="textNoShape">
              <a:avLst/>
            </a:prstTxWarp>
          </a:bodyPr>
          <a:lstStyle/>
          <a:p>
            <a:pPr eaLnBrk="0" hangingPunct="0">
              <a:defRPr/>
            </a:pPr>
            <a:r>
              <a:rPr lang="en-AU" sz="2000" dirty="0">
                <a:solidFill>
                  <a:srgbClr val="D7D76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Separation</a:t>
            </a:r>
          </a:p>
        </p:txBody>
      </p:sp>
      <p:sp>
        <p:nvSpPr>
          <p:cNvPr id="281610" name="Rectangle 10"/>
          <p:cNvSpPr>
            <a:spLocks noChangeArrowheads="1"/>
          </p:cNvSpPr>
          <p:nvPr/>
        </p:nvSpPr>
        <p:spPr bwMode="auto">
          <a:xfrm>
            <a:off x="3276600" y="4800600"/>
            <a:ext cx="4724400" cy="914400"/>
          </a:xfrm>
          <a:prstGeom prst="rect">
            <a:avLst/>
          </a:prstGeom>
          <a:solidFill>
            <a:srgbClr val="9F8D55">
              <a:alpha val="39999"/>
            </a:srgbClr>
          </a:solidFill>
          <a:ln w="9525">
            <a:solidFill>
              <a:schemeClr val="tx1"/>
            </a:solidFill>
            <a:miter lim="800000"/>
            <a:headEnd/>
            <a:tailEnd/>
          </a:ln>
        </p:spPr>
        <p:txBody>
          <a:bodyPr lIns="126000" anchor="ctr">
            <a:prstTxWarp prst="textNoShape">
              <a:avLst/>
            </a:prstTxWarp>
          </a:bodyPr>
          <a:lstStyle/>
          <a:p>
            <a:pPr algn="l" eaLnBrk="0" hangingPunct="0"/>
            <a:r>
              <a:rPr lang="en-AU" sz="1800" dirty="0">
                <a:solidFill>
                  <a:schemeClr val="tx1"/>
                </a:solidFill>
                <a:latin typeface="Arial" pitchFamily="-108" charset="0"/>
              </a:rPr>
              <a:t>Merging companies remain separate with their own culture</a:t>
            </a:r>
          </a:p>
        </p:txBody>
      </p:sp>
    </p:spTree>
    <p:extLst>
      <p:ext uri="{BB962C8B-B14F-4D97-AF65-F5344CB8AC3E}">
        <p14:creationId xmlns:p14="http://schemas.microsoft.com/office/powerpoint/2010/main" val="1015021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1603"/>
                                        </p:tgtEl>
                                        <p:attrNameLst>
                                          <p:attrName>style.visibility</p:attrName>
                                        </p:attrNameLst>
                                      </p:cBhvr>
                                      <p:to>
                                        <p:strVal val="visible"/>
                                      </p:to>
                                    </p:set>
                                    <p:animEffect transition="in" filter="fade">
                                      <p:cBhvr>
                                        <p:cTn id="7" dur="500"/>
                                        <p:tgtEl>
                                          <p:spTgt spid="28160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81605"/>
                                        </p:tgtEl>
                                        <p:attrNameLst>
                                          <p:attrName>style.visibility</p:attrName>
                                        </p:attrNameLst>
                                      </p:cBhvr>
                                      <p:to>
                                        <p:strVal val="visible"/>
                                      </p:to>
                                    </p:set>
                                    <p:animEffect transition="in" filter="slide(fromLeft)">
                                      <p:cBhvr>
                                        <p:cTn id="11" dur="500"/>
                                        <p:tgtEl>
                                          <p:spTgt spid="28160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81604"/>
                                        </p:tgtEl>
                                        <p:attrNameLst>
                                          <p:attrName>style.visibility</p:attrName>
                                        </p:attrNameLst>
                                      </p:cBhvr>
                                      <p:to>
                                        <p:strVal val="visible"/>
                                      </p:to>
                                    </p:set>
                                    <p:animEffect transition="in" filter="fade">
                                      <p:cBhvr>
                                        <p:cTn id="15" dur="500"/>
                                        <p:tgtEl>
                                          <p:spTgt spid="281604"/>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281606"/>
                                        </p:tgtEl>
                                        <p:attrNameLst>
                                          <p:attrName>style.visibility</p:attrName>
                                        </p:attrNameLst>
                                      </p:cBhvr>
                                      <p:to>
                                        <p:strVal val="visible"/>
                                      </p:to>
                                    </p:set>
                                    <p:animEffect transition="in" filter="slide(fromLeft)">
                                      <p:cBhvr>
                                        <p:cTn id="19" dur="500"/>
                                        <p:tgtEl>
                                          <p:spTgt spid="28160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81607"/>
                                        </p:tgtEl>
                                        <p:attrNameLst>
                                          <p:attrName>style.visibility</p:attrName>
                                        </p:attrNameLst>
                                      </p:cBhvr>
                                      <p:to>
                                        <p:strVal val="visible"/>
                                      </p:to>
                                    </p:set>
                                    <p:animEffect transition="in" filter="fade">
                                      <p:cBhvr>
                                        <p:cTn id="23" dur="500"/>
                                        <p:tgtEl>
                                          <p:spTgt spid="281607"/>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281608"/>
                                        </p:tgtEl>
                                        <p:attrNameLst>
                                          <p:attrName>style.visibility</p:attrName>
                                        </p:attrNameLst>
                                      </p:cBhvr>
                                      <p:to>
                                        <p:strVal val="visible"/>
                                      </p:to>
                                    </p:set>
                                    <p:animEffect transition="in" filter="slide(fromLeft)">
                                      <p:cBhvr>
                                        <p:cTn id="27" dur="500"/>
                                        <p:tgtEl>
                                          <p:spTgt spid="28160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81609"/>
                                        </p:tgtEl>
                                        <p:attrNameLst>
                                          <p:attrName>style.visibility</p:attrName>
                                        </p:attrNameLst>
                                      </p:cBhvr>
                                      <p:to>
                                        <p:strVal val="visible"/>
                                      </p:to>
                                    </p:set>
                                    <p:animEffect transition="in" filter="fade">
                                      <p:cBhvr>
                                        <p:cTn id="31" dur="500"/>
                                        <p:tgtEl>
                                          <p:spTgt spid="281609"/>
                                        </p:tgtEl>
                                      </p:cBhvr>
                                    </p:animEffect>
                                  </p:childTnLst>
                                </p:cTn>
                              </p:par>
                            </p:childTnLst>
                          </p:cTn>
                        </p:par>
                        <p:par>
                          <p:cTn id="32" fill="hold">
                            <p:stCondLst>
                              <p:cond delay="3500"/>
                            </p:stCondLst>
                            <p:childTnLst>
                              <p:par>
                                <p:cTn id="33" presetID="12" presetClass="entr" presetSubtype="8" fill="hold" grpId="0" nodeType="afterEffect">
                                  <p:stCondLst>
                                    <p:cond delay="0"/>
                                  </p:stCondLst>
                                  <p:childTnLst>
                                    <p:set>
                                      <p:cBhvr>
                                        <p:cTn id="34" dur="1" fill="hold">
                                          <p:stCondLst>
                                            <p:cond delay="0"/>
                                          </p:stCondLst>
                                        </p:cTn>
                                        <p:tgtEl>
                                          <p:spTgt spid="281610"/>
                                        </p:tgtEl>
                                        <p:attrNameLst>
                                          <p:attrName>style.visibility</p:attrName>
                                        </p:attrNameLst>
                                      </p:cBhvr>
                                      <p:to>
                                        <p:strVal val="visible"/>
                                      </p:to>
                                    </p:set>
                                    <p:animEffect transition="in" filter="slide(fromLeft)">
                                      <p:cBhvr>
                                        <p:cTn id="35" dur="500"/>
                                        <p:tgtEl>
                                          <p:spTgt spid="281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3" grpId="0" animBg="1" autoUpdateAnimBg="0"/>
      <p:bldP spid="281604" grpId="0" animBg="1" autoUpdateAnimBg="0"/>
      <p:bldP spid="281605" grpId="0" animBg="1" autoUpdateAnimBg="0"/>
      <p:bldP spid="281606" grpId="0" animBg="1" autoUpdateAnimBg="0"/>
      <p:bldP spid="281607" grpId="0" animBg="1" autoUpdateAnimBg="0"/>
      <p:bldP spid="281608" grpId="0" animBg="1" autoUpdateAnimBg="0"/>
      <p:bldP spid="281609" grpId="0" animBg="1" autoUpdateAnimBg="0"/>
      <p:bldP spid="281610"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xh14-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9752" y="1340768"/>
            <a:ext cx="5040560" cy="5040560"/>
          </a:xfrm>
          <a:prstGeom prst="rect">
            <a:avLst/>
          </a:prstGeom>
        </p:spPr>
      </p:pic>
      <p:sp>
        <p:nvSpPr>
          <p:cNvPr id="44034" name="Rectangle 2"/>
          <p:cNvSpPr>
            <a:spLocks noGrp="1" noChangeArrowheads="1"/>
          </p:cNvSpPr>
          <p:nvPr>
            <p:ph type="title"/>
          </p:nvPr>
        </p:nvSpPr>
        <p:spPr/>
        <p:txBody>
          <a:bodyPr>
            <a:normAutofit fontScale="90000"/>
          </a:bodyPr>
          <a:lstStyle/>
          <a:p>
            <a:r>
              <a:rPr lang="en-US" noProof="0" dirty="0" smtClean="0"/>
              <a:t>Changing/Strengthening Organizational Culture</a:t>
            </a:r>
          </a:p>
        </p:txBody>
      </p:sp>
    </p:spTree>
    <p:extLst>
      <p:ext uri="{BB962C8B-B14F-4D97-AF65-F5344CB8AC3E}">
        <p14:creationId xmlns:p14="http://schemas.microsoft.com/office/powerpoint/2010/main" val="2568805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smtClean="0"/>
              <a:t>Changing/Strengthening Organizational Culture</a:t>
            </a:r>
            <a:endParaRPr lang="en-US" noProof="0" dirty="0"/>
          </a:p>
        </p:txBody>
      </p:sp>
      <p:sp>
        <p:nvSpPr>
          <p:cNvPr id="7" name="Content Placeholder 6"/>
          <p:cNvSpPr>
            <a:spLocks noGrp="1"/>
          </p:cNvSpPr>
          <p:nvPr>
            <p:ph idx="1"/>
          </p:nvPr>
        </p:nvSpPr>
        <p:spPr/>
        <p:txBody>
          <a:bodyPr>
            <a:normAutofit/>
          </a:bodyPr>
          <a:lstStyle/>
          <a:p>
            <a:pPr marL="514350" indent="-514350">
              <a:buFont typeface="+mj-lt"/>
              <a:buAutoNum type="arabicPeriod"/>
            </a:pPr>
            <a:r>
              <a:rPr lang="en-US" noProof="0" dirty="0" smtClean="0"/>
              <a:t>Actions of founders/leaders</a:t>
            </a:r>
          </a:p>
          <a:p>
            <a:pPr lvl="1"/>
            <a:r>
              <a:rPr lang="en-US" noProof="0" dirty="0"/>
              <a:t>F</a:t>
            </a:r>
            <a:r>
              <a:rPr lang="en-US" noProof="0" dirty="0" smtClean="0"/>
              <a:t>ounder’s values/personality</a:t>
            </a:r>
          </a:p>
          <a:p>
            <a:pPr lvl="1">
              <a:spcAft>
                <a:spcPts val="1800"/>
              </a:spcAft>
            </a:pPr>
            <a:r>
              <a:rPr lang="en-US" noProof="0" dirty="0" smtClean="0"/>
              <a:t>Transformational leaders can reshape culture </a:t>
            </a:r>
            <a:r>
              <a:rPr lang="en-US" dirty="0"/>
              <a:t>–</a:t>
            </a:r>
            <a:r>
              <a:rPr lang="en-US" noProof="0" dirty="0" smtClean="0"/>
              <a:t> </a:t>
            </a:r>
            <a:r>
              <a:rPr lang="en-US" noProof="0" dirty="0" smtClean="0"/>
              <a:t>organizational change practices</a:t>
            </a:r>
          </a:p>
          <a:p>
            <a:pPr marL="514350" indent="-514350">
              <a:buFont typeface="+mj-lt"/>
              <a:buAutoNum type="arabicPeriod"/>
            </a:pPr>
            <a:r>
              <a:rPr lang="en-US" noProof="0" dirty="0" smtClean="0"/>
              <a:t>Aligning artifacts</a:t>
            </a:r>
          </a:p>
          <a:p>
            <a:pPr lvl="1"/>
            <a:r>
              <a:rPr lang="en-US" noProof="0" dirty="0" smtClean="0"/>
              <a:t>Artifacts keep culture in place</a:t>
            </a:r>
          </a:p>
        </p:txBody>
      </p:sp>
      <p:pic>
        <p:nvPicPr>
          <p:cNvPr id="8" name="Picture 7" descr="Exh14-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6136" y="3068960"/>
            <a:ext cx="3096344" cy="3096344"/>
          </a:xfrm>
          <a:prstGeom prst="rect">
            <a:avLst/>
          </a:prstGeom>
        </p:spPr>
      </p:pic>
    </p:spTree>
    <p:extLst>
      <p:ext uri="{BB962C8B-B14F-4D97-AF65-F5344CB8AC3E}">
        <p14:creationId xmlns:p14="http://schemas.microsoft.com/office/powerpoint/2010/main" val="2030112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smtClean="0"/>
              <a:t>Changing/Strengthening Organizational Culture</a:t>
            </a:r>
            <a:endParaRPr lang="en-US" noProof="0" dirty="0"/>
          </a:p>
        </p:txBody>
      </p:sp>
      <p:sp>
        <p:nvSpPr>
          <p:cNvPr id="7" name="Content Placeholder 6"/>
          <p:cNvSpPr>
            <a:spLocks noGrp="1"/>
          </p:cNvSpPr>
          <p:nvPr>
            <p:ph idx="1"/>
          </p:nvPr>
        </p:nvSpPr>
        <p:spPr/>
        <p:txBody>
          <a:bodyPr>
            <a:normAutofit fontScale="92500" lnSpcReduction="10000"/>
          </a:bodyPr>
          <a:lstStyle/>
          <a:p>
            <a:pPr marL="514350" indent="-514350">
              <a:buFont typeface="+mj-lt"/>
              <a:buAutoNum type="arabicPeriod" startAt="3"/>
            </a:pPr>
            <a:r>
              <a:rPr lang="en-US" noProof="0" dirty="0" smtClean="0"/>
              <a:t>Introducing culturally </a:t>
            </a:r>
            <a:r>
              <a:rPr lang="en-US" noProof="0" dirty="0"/>
              <a:t>c</a:t>
            </a:r>
            <a:r>
              <a:rPr lang="en-US" noProof="0" dirty="0" smtClean="0"/>
              <a:t>onsistent </a:t>
            </a:r>
            <a:r>
              <a:rPr lang="en-US" noProof="0" dirty="0"/>
              <a:t>r</a:t>
            </a:r>
            <a:r>
              <a:rPr lang="en-US" noProof="0" dirty="0" smtClean="0"/>
              <a:t>ewards</a:t>
            </a:r>
          </a:p>
          <a:p>
            <a:pPr lvl="1">
              <a:spcAft>
                <a:spcPts val="1200"/>
              </a:spcAft>
            </a:pPr>
            <a:r>
              <a:rPr lang="en-US" noProof="0" dirty="0" smtClean="0"/>
              <a:t>Rewards are powerful artifacts</a:t>
            </a:r>
          </a:p>
          <a:p>
            <a:pPr marL="514350" indent="-514350">
              <a:buFont typeface="+mj-lt"/>
              <a:buAutoNum type="arabicPeriod" startAt="4"/>
            </a:pPr>
            <a:r>
              <a:rPr lang="en-US" noProof="0" dirty="0"/>
              <a:t>Support workforce stability and communication</a:t>
            </a:r>
          </a:p>
          <a:p>
            <a:pPr lvl="1"/>
            <a:r>
              <a:rPr lang="en-US" noProof="0" dirty="0"/>
              <a:t>High turnover weakens org </a:t>
            </a:r>
            <a:r>
              <a:rPr lang="en-US" noProof="0" dirty="0" smtClean="0"/>
              <a:t>culture</a:t>
            </a:r>
          </a:p>
          <a:p>
            <a:pPr lvl="1"/>
            <a:r>
              <a:rPr lang="en-US" noProof="0" dirty="0" smtClean="0"/>
              <a:t>Strong </a:t>
            </a:r>
            <a:r>
              <a:rPr lang="en-US" noProof="0" dirty="0"/>
              <a:t>culture depends on frequent</a:t>
            </a:r>
            <a:r>
              <a:rPr lang="en-US" noProof="0" dirty="0" smtClean="0"/>
              <a:t>,</a:t>
            </a:r>
            <a:br>
              <a:rPr lang="en-US" noProof="0" dirty="0" smtClean="0"/>
            </a:br>
            <a:r>
              <a:rPr lang="en-US" noProof="0" dirty="0" smtClean="0"/>
              <a:t>open communication</a:t>
            </a:r>
          </a:p>
          <a:p>
            <a:pPr marL="514350" indent="-514350">
              <a:buFont typeface="+mj-lt"/>
              <a:buAutoNum type="arabicPeriod" startAt="5"/>
            </a:pPr>
            <a:r>
              <a:rPr lang="en-US" noProof="0" dirty="0" smtClean="0"/>
              <a:t>Attracting, selecting, and</a:t>
            </a:r>
            <a:r>
              <a:rPr lang="en-US" noProof="0" dirty="0"/>
              <a:t/>
            </a:r>
            <a:br>
              <a:rPr lang="en-US" noProof="0" dirty="0"/>
            </a:br>
            <a:r>
              <a:rPr lang="en-US" noProof="0" dirty="0" smtClean="0"/>
              <a:t>socialization of </a:t>
            </a:r>
            <a:r>
              <a:rPr lang="en-US" noProof="0" dirty="0"/>
              <a:t>e</a:t>
            </a:r>
            <a:r>
              <a:rPr lang="en-US" noProof="0" dirty="0" smtClean="0"/>
              <a:t>mployees</a:t>
            </a:r>
          </a:p>
          <a:p>
            <a:pPr lvl="1"/>
            <a:r>
              <a:rPr lang="en-US" noProof="0" dirty="0" smtClean="0"/>
              <a:t>Attraction-selection-attrition theory</a:t>
            </a:r>
          </a:p>
          <a:p>
            <a:pPr lvl="1"/>
            <a:r>
              <a:rPr lang="en-US" noProof="0" dirty="0" smtClean="0"/>
              <a:t>Socialization practices</a:t>
            </a:r>
            <a:endParaRPr lang="en-US" noProof="0" dirty="0"/>
          </a:p>
        </p:txBody>
      </p:sp>
      <p:pic>
        <p:nvPicPr>
          <p:cNvPr id="10" name="Picture 9" descr="Exh14-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6136" y="3068960"/>
            <a:ext cx="3096344" cy="3096344"/>
          </a:xfrm>
          <a:prstGeom prst="rect">
            <a:avLst/>
          </a:prstGeom>
        </p:spPr>
      </p:pic>
    </p:spTree>
    <p:extLst>
      <p:ext uri="{BB962C8B-B14F-4D97-AF65-F5344CB8AC3E}">
        <p14:creationId xmlns:p14="http://schemas.microsoft.com/office/powerpoint/2010/main" val="1802681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noProof="0" dirty="0" smtClean="0"/>
              <a:t>Zappos’ Organizational Culture</a:t>
            </a:r>
            <a:endParaRPr lang="en-US" noProof="0" dirty="0"/>
          </a:p>
        </p:txBody>
      </p:sp>
      <p:sp>
        <p:nvSpPr>
          <p:cNvPr id="8" name="Content Placeholder 7"/>
          <p:cNvSpPr>
            <a:spLocks noGrp="1"/>
          </p:cNvSpPr>
          <p:nvPr>
            <p:ph idx="1"/>
          </p:nvPr>
        </p:nvSpPr>
        <p:spPr/>
        <p:txBody>
          <a:bodyPr/>
          <a:lstStyle/>
          <a:p>
            <a:pPr marL="0" indent="0">
              <a:lnSpc>
                <a:spcPct val="120000"/>
              </a:lnSpc>
              <a:buNone/>
            </a:pPr>
            <a:r>
              <a:rPr lang="en-US" noProof="0" dirty="0"/>
              <a:t>Zappos, the world’s largest online shoe retailer, relies on recruitment, selection, socialization, and other practices to maintain a strong organizational culture</a:t>
            </a:r>
          </a:p>
        </p:txBody>
      </p:sp>
      <p:pic>
        <p:nvPicPr>
          <p:cNvPr id="10" name="Picture Placeholder 9" descr="Zappos employees.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5520" r="5520"/>
          <a:stretch>
            <a:fillRect/>
          </a:stretch>
        </p:blipFill>
        <p:spPr/>
      </p:pic>
    </p:spTree>
    <p:extLst>
      <p:ext uri="{BB962C8B-B14F-4D97-AF65-F5344CB8AC3E}">
        <p14:creationId xmlns:p14="http://schemas.microsoft.com/office/powerpoint/2010/main" val="26581830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Grp="1" noChangeArrowheads="1"/>
          </p:cNvSpPr>
          <p:nvPr>
            <p:ph type="title"/>
          </p:nvPr>
        </p:nvSpPr>
        <p:spPr/>
        <p:txBody>
          <a:bodyPr>
            <a:normAutofit fontScale="90000"/>
          </a:bodyPr>
          <a:lstStyle/>
          <a:p>
            <a:r>
              <a:rPr lang="en-US" noProof="0" dirty="0" smtClean="0"/>
              <a:t>Attraction-Selection-Attrition Theory</a:t>
            </a:r>
            <a:endParaRPr lang="en-US" noProof="0" dirty="0"/>
          </a:p>
        </p:txBody>
      </p:sp>
      <p:sp>
        <p:nvSpPr>
          <p:cNvPr id="46083" name="Rectangle 5"/>
          <p:cNvSpPr>
            <a:spLocks noGrp="1" noChangeArrowheads="1"/>
          </p:cNvSpPr>
          <p:nvPr>
            <p:ph idx="1"/>
          </p:nvPr>
        </p:nvSpPr>
        <p:spPr/>
        <p:txBody>
          <a:bodyPr/>
          <a:lstStyle/>
          <a:p>
            <a:pPr>
              <a:spcAft>
                <a:spcPts val="1200"/>
              </a:spcAft>
            </a:pPr>
            <a:r>
              <a:rPr lang="en-US" noProof="0" dirty="0" smtClean="0"/>
              <a:t>Organizations become more homogeneous (stronger culture) through:</a:t>
            </a:r>
          </a:p>
          <a:p>
            <a:pPr lvl="1">
              <a:spcAft>
                <a:spcPts val="1200"/>
              </a:spcAft>
            </a:pPr>
            <a:r>
              <a:rPr lang="en-US" noProof="0" dirty="0" smtClean="0"/>
              <a:t>Attraction </a:t>
            </a:r>
            <a:r>
              <a:rPr lang="en-US" dirty="0"/>
              <a:t>–</a:t>
            </a:r>
            <a:r>
              <a:rPr lang="en-US" noProof="0" dirty="0" smtClean="0"/>
              <a:t> </a:t>
            </a:r>
            <a:r>
              <a:rPr lang="en-US" noProof="0" dirty="0" smtClean="0"/>
              <a:t>applicants self-select and weed out companies based on compatible values</a:t>
            </a:r>
          </a:p>
          <a:p>
            <a:pPr lvl="1">
              <a:spcAft>
                <a:spcPts val="1200"/>
              </a:spcAft>
            </a:pPr>
            <a:r>
              <a:rPr lang="en-US" noProof="0" dirty="0" smtClean="0"/>
              <a:t>Selection </a:t>
            </a:r>
            <a:r>
              <a:rPr lang="en-US" dirty="0"/>
              <a:t>–</a:t>
            </a:r>
            <a:r>
              <a:rPr lang="en-US" noProof="0" dirty="0" smtClean="0"/>
              <a:t> </a:t>
            </a:r>
            <a:r>
              <a:rPr lang="en-US" noProof="0" dirty="0" smtClean="0"/>
              <a:t>applicants selected based on values congruent with organization’s culture</a:t>
            </a:r>
          </a:p>
          <a:p>
            <a:pPr lvl="1"/>
            <a:r>
              <a:rPr lang="en-US" noProof="0" dirty="0" smtClean="0"/>
              <a:t>Attrition </a:t>
            </a:r>
            <a:r>
              <a:rPr lang="en-US" dirty="0"/>
              <a:t>–</a:t>
            </a:r>
            <a:r>
              <a:rPr lang="en-US" noProof="0" dirty="0" smtClean="0"/>
              <a:t> </a:t>
            </a:r>
            <a:r>
              <a:rPr lang="en-US" noProof="0" dirty="0" smtClean="0"/>
              <a:t>employees quit or are forced out when their values oppose company values</a:t>
            </a:r>
            <a:endParaRPr lang="en-US" noProof="0" dirty="0"/>
          </a:p>
        </p:txBody>
      </p:sp>
    </p:spTree>
    <p:extLst>
      <p:ext uri="{BB962C8B-B14F-4D97-AF65-F5344CB8AC3E}">
        <p14:creationId xmlns:p14="http://schemas.microsoft.com/office/powerpoint/2010/main" val="1515296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noProof="0" dirty="0" smtClean="0"/>
              <a:t>Organizational Socialization</a:t>
            </a:r>
          </a:p>
        </p:txBody>
      </p:sp>
      <p:sp>
        <p:nvSpPr>
          <p:cNvPr id="289795" name="Rectangle 3"/>
          <p:cNvSpPr>
            <a:spLocks noGrp="1" noChangeArrowheads="1"/>
          </p:cNvSpPr>
          <p:nvPr>
            <p:ph idx="1"/>
          </p:nvPr>
        </p:nvSpPr>
        <p:spPr/>
        <p:txBody>
          <a:bodyPr>
            <a:normAutofit/>
          </a:bodyPr>
          <a:lstStyle/>
          <a:p>
            <a:r>
              <a:rPr lang="en-US" sz="2400" noProof="0" dirty="0"/>
              <a:t>The process by which individuals learn the values, expected behaviors, and social knowledge necessary to assume their roles in the </a:t>
            </a:r>
            <a:r>
              <a:rPr lang="en-US" sz="2400" noProof="0" dirty="0" smtClean="0"/>
              <a:t>organization</a:t>
            </a:r>
          </a:p>
          <a:p>
            <a:r>
              <a:rPr lang="en-US" sz="2400" noProof="0" dirty="0" smtClean="0"/>
              <a:t>Learning Process</a:t>
            </a:r>
          </a:p>
          <a:p>
            <a:pPr lvl="1">
              <a:spcAft>
                <a:spcPts val="1800"/>
              </a:spcAft>
            </a:pPr>
            <a:r>
              <a:rPr lang="en-US" sz="2200" noProof="0" dirty="0" smtClean="0"/>
              <a:t>Newcomers make sense of the organization’s physical, social, and strategic/cultural dynamics</a:t>
            </a:r>
          </a:p>
          <a:p>
            <a:r>
              <a:rPr lang="en-US" sz="2400" noProof="0" dirty="0" smtClean="0"/>
              <a:t>Adjustment Process</a:t>
            </a:r>
          </a:p>
          <a:p>
            <a:pPr lvl="1"/>
            <a:r>
              <a:rPr lang="en-US" sz="2200" noProof="0" dirty="0" smtClean="0"/>
              <a:t>Newcomers adapt to new work roles, team norms, etc.</a:t>
            </a:r>
          </a:p>
        </p:txBody>
      </p:sp>
    </p:spTree>
    <p:extLst>
      <p:ext uri="{BB962C8B-B14F-4D97-AF65-F5344CB8AC3E}">
        <p14:creationId xmlns:p14="http://schemas.microsoft.com/office/powerpoint/2010/main" val="1509159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noProof="0" dirty="0" smtClean="0"/>
              <a:t>Stages of Socialization</a:t>
            </a:r>
            <a:endParaRPr lang="en-US" noProof="0" dirty="0"/>
          </a:p>
        </p:txBody>
      </p:sp>
      <p:sp>
        <p:nvSpPr>
          <p:cNvPr id="54275" name="Line 5"/>
          <p:cNvSpPr>
            <a:spLocks noChangeShapeType="1"/>
          </p:cNvSpPr>
          <p:nvPr/>
        </p:nvSpPr>
        <p:spPr bwMode="auto">
          <a:xfrm>
            <a:off x="2895600" y="2209800"/>
            <a:ext cx="660400" cy="0"/>
          </a:xfrm>
          <a:prstGeom prst="line">
            <a:avLst/>
          </a:prstGeom>
          <a:noFill/>
          <a:ln w="76200">
            <a:solidFill>
              <a:schemeClr val="tx1"/>
            </a:solidFill>
            <a:round/>
            <a:headEnd/>
            <a:tailEnd type="triangle" w="med" len="med"/>
          </a:ln>
        </p:spPr>
        <p:txBody>
          <a:bodyPr wrap="none" anchor="ctr">
            <a:prstTxWarp prst="textNoShape">
              <a:avLst/>
            </a:prstTxWarp>
          </a:bodyPr>
          <a:lstStyle/>
          <a:p>
            <a:endParaRPr lang="en-US" dirty="0"/>
          </a:p>
        </p:txBody>
      </p:sp>
      <p:sp>
        <p:nvSpPr>
          <p:cNvPr id="54276" name="Line 8"/>
          <p:cNvSpPr>
            <a:spLocks noChangeShapeType="1"/>
          </p:cNvSpPr>
          <p:nvPr/>
        </p:nvSpPr>
        <p:spPr bwMode="auto">
          <a:xfrm>
            <a:off x="5638800" y="2209800"/>
            <a:ext cx="673100" cy="0"/>
          </a:xfrm>
          <a:prstGeom prst="line">
            <a:avLst/>
          </a:prstGeom>
          <a:noFill/>
          <a:ln w="76200">
            <a:solidFill>
              <a:schemeClr val="tx1"/>
            </a:solidFill>
            <a:round/>
            <a:headEnd/>
            <a:tailEnd type="triangle" w="med" len="med"/>
          </a:ln>
        </p:spPr>
        <p:txBody>
          <a:bodyPr wrap="none" anchor="ctr">
            <a:prstTxWarp prst="textNoShape">
              <a:avLst/>
            </a:prstTxWarp>
          </a:bodyPr>
          <a:lstStyle/>
          <a:p>
            <a:endParaRPr lang="en-US" dirty="0"/>
          </a:p>
        </p:txBody>
      </p:sp>
      <p:grpSp>
        <p:nvGrpSpPr>
          <p:cNvPr id="2" name="Group 15"/>
          <p:cNvGrpSpPr>
            <a:grpSpLocks/>
          </p:cNvGrpSpPr>
          <p:nvPr/>
        </p:nvGrpSpPr>
        <p:grpSpPr bwMode="auto">
          <a:xfrm>
            <a:off x="6248400" y="1752600"/>
            <a:ext cx="2133600" cy="3886200"/>
            <a:chOff x="3936" y="1104"/>
            <a:chExt cx="1344" cy="2448"/>
          </a:xfrm>
        </p:grpSpPr>
        <p:sp>
          <p:nvSpPr>
            <p:cNvPr id="291849" name="Rectangle 9"/>
            <p:cNvSpPr>
              <a:spLocks noChangeArrowheads="1"/>
            </p:cNvSpPr>
            <p:nvPr/>
          </p:nvSpPr>
          <p:spPr bwMode="auto">
            <a:xfrm>
              <a:off x="3936" y="1104"/>
              <a:ext cx="1344" cy="480"/>
            </a:xfrm>
            <a:prstGeom prst="rect">
              <a:avLst/>
            </a:prstGeom>
            <a:solidFill>
              <a:srgbClr val="1F260A"/>
            </a:solidFill>
            <a:ln w="9525">
              <a:solidFill>
                <a:schemeClr val="tx1"/>
              </a:solidFill>
              <a:miter lim="800000"/>
              <a:headEnd/>
              <a:tailEnd/>
            </a:ln>
            <a:effectLst>
              <a:outerShdw blurRad="76200" dist="63500" dir="2700000" algn="ctr" rotWithShape="0">
                <a:schemeClr val="tx1">
                  <a:alpha val="49001"/>
                </a:schemeClr>
              </a:outerShdw>
            </a:effectLst>
          </p:spPr>
          <p:txBody>
            <a:bodyPr anchorCtr="1">
              <a:prstTxWarp prst="textNoShape">
                <a:avLst/>
              </a:prstTxWarp>
            </a:bodyPr>
            <a:lstStyle/>
            <a:p>
              <a:pPr eaLnBrk="0" hangingPunct="0">
                <a:tabLst>
                  <a:tab pos="760413" algn="ctr"/>
                </a:tabLst>
                <a:defRPr/>
              </a:pPr>
              <a:r>
                <a:rPr lang="en-US" sz="19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Role Management</a:t>
              </a:r>
              <a:endParaRPr lang="en-US" sz="20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291850" name="Rectangle 10"/>
            <p:cNvSpPr>
              <a:spLocks noChangeArrowheads="1"/>
            </p:cNvSpPr>
            <p:nvPr/>
          </p:nvSpPr>
          <p:spPr bwMode="auto">
            <a:xfrm>
              <a:off x="3936" y="1584"/>
              <a:ext cx="1344" cy="1968"/>
            </a:xfrm>
            <a:prstGeom prst="rect">
              <a:avLst/>
            </a:prstGeom>
            <a:solidFill>
              <a:srgbClr val="D0FF7D"/>
            </a:solidFill>
            <a:ln w="9525">
              <a:solidFill>
                <a:schemeClr val="tx1"/>
              </a:solidFill>
              <a:miter lim="800000"/>
              <a:headEnd/>
              <a:tailEnd/>
            </a:ln>
            <a:effectLst>
              <a:outerShdw blurRad="76200" dist="63500" dir="2700000" algn="ctr" rotWithShape="0">
                <a:schemeClr val="tx1">
                  <a:alpha val="49001"/>
                </a:schemeClr>
              </a:outerShdw>
            </a:effectLst>
          </p:spPr>
          <p:txBody>
            <a:bodyPr tIns="274320">
              <a:prstTxWarp prst="textNoShape">
                <a:avLst/>
              </a:prstTxWarp>
            </a:bodyPr>
            <a:lstStyle/>
            <a:p>
              <a:pPr marL="190500" indent="-190500" algn="l" eaLnBrk="0" hangingPunct="0">
                <a:buFontTx/>
                <a:buChar char="•"/>
                <a:tabLst>
                  <a:tab pos="760413" algn="ctr"/>
                </a:tabLst>
              </a:pPr>
              <a:r>
                <a:rPr lang="en-US" sz="1800" dirty="0">
                  <a:solidFill>
                    <a:schemeClr val="tx1"/>
                  </a:solidFill>
                  <a:latin typeface="Arial" pitchFamily="-108" charset="0"/>
                </a:rPr>
                <a:t>Insider</a:t>
              </a:r>
            </a:p>
            <a:p>
              <a:pPr marL="190500" indent="-190500" algn="l" eaLnBrk="0" hangingPunct="0">
                <a:buFontTx/>
                <a:buChar char="•"/>
                <a:tabLst>
                  <a:tab pos="760413" algn="ctr"/>
                </a:tabLst>
              </a:pPr>
              <a:endParaRPr lang="en-US" sz="1800" dirty="0">
                <a:solidFill>
                  <a:schemeClr val="tx1"/>
                </a:solidFill>
                <a:latin typeface="Arial" pitchFamily="-108" charset="0"/>
              </a:endParaRPr>
            </a:p>
            <a:p>
              <a:pPr marL="190500" indent="-190500" algn="l" eaLnBrk="0" hangingPunct="0">
                <a:buFontTx/>
                <a:buChar char="•"/>
                <a:tabLst>
                  <a:tab pos="760413" algn="ctr"/>
                </a:tabLst>
              </a:pPr>
              <a:r>
                <a:rPr lang="en-US" sz="1800" dirty="0">
                  <a:solidFill>
                    <a:schemeClr val="tx1"/>
                  </a:solidFill>
                  <a:latin typeface="Arial" pitchFamily="-108" charset="0"/>
                </a:rPr>
                <a:t>Changing roles and</a:t>
              </a:r>
              <a:r>
                <a:rPr lang="en-US" sz="1800" dirty="0" smtClean="0">
                  <a:solidFill>
                    <a:schemeClr val="tx1"/>
                  </a:solidFill>
                  <a:latin typeface="Arial" pitchFamily="-108" charset="0"/>
                </a:rPr>
                <a:t> behavior</a:t>
              </a:r>
            </a:p>
            <a:p>
              <a:pPr marL="190500" indent="-190500" algn="l" eaLnBrk="0" hangingPunct="0">
                <a:buFontTx/>
                <a:buChar char="•"/>
                <a:tabLst>
                  <a:tab pos="760413" algn="ctr"/>
                </a:tabLst>
              </a:pPr>
              <a:endParaRPr lang="en-US" sz="1800" dirty="0">
                <a:solidFill>
                  <a:schemeClr val="tx1"/>
                </a:solidFill>
                <a:latin typeface="Arial" pitchFamily="-108" charset="0"/>
              </a:endParaRPr>
            </a:p>
            <a:p>
              <a:pPr marL="190500" indent="-190500" algn="l" eaLnBrk="0" hangingPunct="0">
                <a:buFontTx/>
                <a:buChar char="•"/>
                <a:tabLst>
                  <a:tab pos="760413" algn="ctr"/>
                </a:tabLst>
              </a:pPr>
              <a:r>
                <a:rPr lang="en-US" sz="1800" dirty="0">
                  <a:solidFill>
                    <a:schemeClr val="tx1"/>
                  </a:solidFill>
                  <a:latin typeface="Arial" pitchFamily="-108" charset="0"/>
                </a:rPr>
                <a:t>Resolving conflicts</a:t>
              </a:r>
            </a:p>
          </p:txBody>
        </p:sp>
      </p:grpSp>
      <p:grpSp>
        <p:nvGrpSpPr>
          <p:cNvPr id="3" name="Group 14"/>
          <p:cNvGrpSpPr>
            <a:grpSpLocks/>
          </p:cNvGrpSpPr>
          <p:nvPr/>
        </p:nvGrpSpPr>
        <p:grpSpPr bwMode="auto">
          <a:xfrm>
            <a:off x="3505200" y="1752600"/>
            <a:ext cx="2133600" cy="3886200"/>
            <a:chOff x="2352" y="1104"/>
            <a:chExt cx="1344" cy="2448"/>
          </a:xfrm>
        </p:grpSpPr>
        <p:sp>
          <p:nvSpPr>
            <p:cNvPr id="291846" name="Rectangle 6"/>
            <p:cNvSpPr>
              <a:spLocks noChangeArrowheads="1"/>
            </p:cNvSpPr>
            <p:nvPr/>
          </p:nvSpPr>
          <p:spPr bwMode="auto">
            <a:xfrm>
              <a:off x="2352" y="1104"/>
              <a:ext cx="1344" cy="480"/>
            </a:xfrm>
            <a:prstGeom prst="rect">
              <a:avLst/>
            </a:prstGeom>
            <a:solidFill>
              <a:srgbClr val="002A3F"/>
            </a:solidFill>
            <a:ln w="9525">
              <a:solidFill>
                <a:schemeClr val="tx1"/>
              </a:solidFill>
              <a:miter lim="800000"/>
              <a:headEnd/>
              <a:tailEnd/>
            </a:ln>
            <a:effectLst>
              <a:outerShdw blurRad="76200" dist="63500" dir="2700000" algn="ctr" rotWithShape="0">
                <a:schemeClr val="tx1">
                  <a:alpha val="49001"/>
                </a:schemeClr>
              </a:outerShdw>
            </a:effectLst>
          </p:spPr>
          <p:txBody>
            <a:bodyPr anchorCtr="1">
              <a:prstTxWarp prst="textNoShape">
                <a:avLst/>
              </a:prstTxWarp>
            </a:bodyPr>
            <a:lstStyle/>
            <a:p>
              <a:pPr eaLnBrk="0" hangingPunct="0">
                <a:tabLst>
                  <a:tab pos="760413" algn="ctr"/>
                </a:tabLst>
                <a:defRPr/>
              </a:pPr>
              <a:r>
                <a:rPr lang="en-US" sz="19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Encounter</a:t>
              </a:r>
              <a:br>
                <a:rPr lang="en-US" sz="19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br>
              <a:r>
                <a:rPr lang="en-US" sz="19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Stage</a:t>
              </a:r>
              <a:endParaRPr lang="en-US" sz="20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291851" name="Rectangle 11"/>
            <p:cNvSpPr>
              <a:spLocks noChangeArrowheads="1"/>
            </p:cNvSpPr>
            <p:nvPr/>
          </p:nvSpPr>
          <p:spPr bwMode="auto">
            <a:xfrm>
              <a:off x="2352" y="1584"/>
              <a:ext cx="1344" cy="1968"/>
            </a:xfrm>
            <a:prstGeom prst="rect">
              <a:avLst/>
            </a:prstGeom>
            <a:solidFill>
              <a:srgbClr val="82E5EB"/>
            </a:solidFill>
            <a:ln w="9525">
              <a:solidFill>
                <a:schemeClr val="tx1"/>
              </a:solidFill>
              <a:miter lim="800000"/>
              <a:headEnd/>
              <a:tailEnd/>
            </a:ln>
            <a:effectLst>
              <a:outerShdw blurRad="76200" dist="63500" dir="2700000" algn="ctr" rotWithShape="0">
                <a:schemeClr val="tx1">
                  <a:alpha val="49001"/>
                </a:schemeClr>
              </a:outerShdw>
            </a:effectLst>
          </p:spPr>
          <p:txBody>
            <a:bodyPr tIns="274320">
              <a:prstTxWarp prst="textNoShape">
                <a:avLst/>
              </a:prstTxWarp>
            </a:bodyPr>
            <a:lstStyle/>
            <a:p>
              <a:pPr marL="190500" indent="-190500" algn="l" eaLnBrk="0" hangingPunct="0">
                <a:buFontTx/>
                <a:buChar char="•"/>
                <a:tabLst>
                  <a:tab pos="760413" algn="ctr"/>
                </a:tabLst>
                <a:defRPr/>
              </a:pPr>
              <a:r>
                <a:rPr lang="en-US" sz="1800" dirty="0">
                  <a:solidFill>
                    <a:schemeClr val="tx1"/>
                  </a:solidFill>
                  <a:latin typeface="Arial" pitchFamily="-65" charset="0"/>
                  <a:ea typeface="ヒラギノ角ゴ Pro W3" pitchFamily="-65" charset="-128"/>
                  <a:cs typeface="ヒラギノ角ゴ Pro W3" pitchFamily="-65" charset="-128"/>
                </a:rPr>
                <a:t>Newcomer</a:t>
              </a:r>
            </a:p>
            <a:p>
              <a:pPr marL="190500" indent="-190500" algn="l" eaLnBrk="0" hangingPunct="0">
                <a:buFontTx/>
                <a:buChar char="•"/>
                <a:tabLst>
                  <a:tab pos="760413" algn="ctr"/>
                </a:tabLst>
                <a:defRPr/>
              </a:pPr>
              <a:endParaRPr lang="en-US" sz="1800" dirty="0">
                <a:solidFill>
                  <a:schemeClr val="tx1"/>
                </a:solidFill>
                <a:latin typeface="Arial" pitchFamily="-65" charset="0"/>
                <a:ea typeface="ヒラギノ角ゴ Pro W3" pitchFamily="-65" charset="-128"/>
                <a:cs typeface="ヒラギノ角ゴ Pro W3" pitchFamily="-65" charset="-128"/>
              </a:endParaRPr>
            </a:p>
            <a:p>
              <a:pPr marL="190500" indent="-190500" algn="l" eaLnBrk="0" hangingPunct="0">
                <a:buFontTx/>
                <a:buChar char="•"/>
                <a:tabLst>
                  <a:tab pos="760413" algn="ctr"/>
                </a:tabLst>
                <a:defRPr/>
              </a:pPr>
              <a:r>
                <a:rPr lang="en-US" sz="1800" dirty="0">
                  <a:solidFill>
                    <a:schemeClr val="tx1"/>
                  </a:solidFill>
                  <a:latin typeface="Arial" pitchFamily="-65" charset="0"/>
                  <a:ea typeface="ヒラギノ角ゴ Pro W3" pitchFamily="-65" charset="-128"/>
                  <a:cs typeface="ヒラギノ角ゴ Pro W3" pitchFamily="-65" charset="-128"/>
                </a:rPr>
                <a:t>Testing</a:t>
              </a:r>
              <a:br>
                <a:rPr lang="en-US" sz="1800" dirty="0">
                  <a:solidFill>
                    <a:schemeClr val="tx1"/>
                  </a:solidFill>
                  <a:latin typeface="Arial" pitchFamily="-65" charset="0"/>
                  <a:ea typeface="ヒラギノ角ゴ Pro W3" pitchFamily="-65" charset="-128"/>
                  <a:cs typeface="ヒラギノ角ゴ Pro W3" pitchFamily="-65" charset="-128"/>
                </a:rPr>
              </a:br>
              <a:r>
                <a:rPr lang="en-US" sz="1800" dirty="0">
                  <a:solidFill>
                    <a:schemeClr val="tx1"/>
                  </a:solidFill>
                  <a:latin typeface="Arial" pitchFamily="-65" charset="0"/>
                  <a:ea typeface="ヒラギノ角ゴ Pro W3" pitchFamily="-65" charset="-128"/>
                  <a:cs typeface="ヒラギノ角ゴ Pro W3" pitchFamily="-65" charset="-128"/>
                </a:rPr>
                <a:t>expectations</a:t>
              </a:r>
            </a:p>
            <a:p>
              <a:pPr marL="190500" indent="-190500" algn="l" eaLnBrk="0" hangingPunct="0">
                <a:tabLst>
                  <a:tab pos="760413" algn="ctr"/>
                </a:tabLst>
                <a:defRPr/>
              </a:pPr>
              <a:endParaRPr lang="en-US" sz="1800" dirty="0">
                <a:solidFill>
                  <a:schemeClr val="tx1"/>
                </a:solidFill>
                <a:latin typeface="Arial" pitchFamily="-65" charset="0"/>
                <a:ea typeface="ヒラギノ角ゴ Pro W3" pitchFamily="-65" charset="-128"/>
                <a:cs typeface="ヒラギノ角ゴ Pro W3" pitchFamily="-65" charset="-128"/>
              </a:endParaRPr>
            </a:p>
            <a:p>
              <a:pPr marL="190500" indent="-190500" algn="l" eaLnBrk="0" hangingPunct="0">
                <a:tabLst>
                  <a:tab pos="760413" algn="ctr"/>
                </a:tabLst>
                <a:defRPr/>
              </a:pPr>
              <a:endParaRPr lang="en-US" sz="1800" dirty="0">
                <a:solidFill>
                  <a:schemeClr val="tx1"/>
                </a:solidFill>
                <a:latin typeface="Arial" pitchFamily="-65" charset="0"/>
                <a:ea typeface="ヒラギノ角ゴ Pro W3" pitchFamily="-65" charset="-128"/>
                <a:cs typeface="ヒラギノ角ゴ Pro W3" pitchFamily="-65" charset="-128"/>
              </a:endParaRPr>
            </a:p>
            <a:p>
              <a:pPr marL="190500" indent="-190500" algn="l" eaLnBrk="0" hangingPunct="0">
                <a:tabLst>
                  <a:tab pos="760413" algn="ctr"/>
                </a:tabLst>
                <a:defRPr/>
              </a:pPr>
              <a:endParaRPr lang="en-US" sz="1800" dirty="0">
                <a:solidFill>
                  <a:schemeClr val="tx1"/>
                </a:solidFill>
                <a:latin typeface="Arial" pitchFamily="-65" charset="0"/>
                <a:ea typeface="ヒラギノ角ゴ Pro W3" pitchFamily="-65" charset="-128"/>
                <a:cs typeface="ヒラギノ角ゴ Pro W3" pitchFamily="-65" charset="-128"/>
              </a:endParaRPr>
            </a:p>
            <a:p>
              <a:pPr marL="190500" indent="-190500" algn="l" eaLnBrk="0" hangingPunct="0">
                <a:tabLst>
                  <a:tab pos="760413" algn="ctr"/>
                </a:tabLst>
                <a:defRPr/>
              </a:pPr>
              <a:endParaRPr lang="en-US" sz="1800" dirty="0">
                <a:solidFill>
                  <a:schemeClr val="tx1"/>
                </a:solidFill>
                <a:latin typeface="Arial" pitchFamily="-65" charset="0"/>
                <a:ea typeface="ヒラギノ角ゴ Pro W3" pitchFamily="-65" charset="-128"/>
                <a:cs typeface="ヒラギノ角ゴ Pro W3" pitchFamily="-65" charset="-128"/>
              </a:endParaRPr>
            </a:p>
            <a:p>
              <a:pPr marL="190500" indent="-190500" algn="l" eaLnBrk="0" hangingPunct="0">
                <a:tabLst>
                  <a:tab pos="760413" algn="ctr"/>
                </a:tabLst>
                <a:defRPr/>
              </a:pPr>
              <a:endParaRPr lang="en-US" sz="1800" dirty="0">
                <a:solidFill>
                  <a:schemeClr val="tx1"/>
                </a:solidFill>
                <a:latin typeface="Arial" pitchFamily="-65" charset="0"/>
                <a:ea typeface="ヒラギノ角ゴ Pro W3" pitchFamily="-65" charset="-128"/>
                <a:cs typeface="ヒラギノ角ゴ Pro W3" pitchFamily="-65" charset="-128"/>
              </a:endParaRPr>
            </a:p>
          </p:txBody>
        </p:sp>
      </p:grpSp>
      <p:grpSp>
        <p:nvGrpSpPr>
          <p:cNvPr id="4" name="Group 16"/>
          <p:cNvGrpSpPr>
            <a:grpSpLocks/>
          </p:cNvGrpSpPr>
          <p:nvPr/>
        </p:nvGrpSpPr>
        <p:grpSpPr bwMode="auto">
          <a:xfrm>
            <a:off x="762000" y="1752600"/>
            <a:ext cx="2133600" cy="3886200"/>
            <a:chOff x="480" y="1104"/>
            <a:chExt cx="1344" cy="2448"/>
          </a:xfrm>
        </p:grpSpPr>
        <p:sp>
          <p:nvSpPr>
            <p:cNvPr id="291843" name="Rectangle 3"/>
            <p:cNvSpPr>
              <a:spLocks noChangeArrowheads="1"/>
            </p:cNvSpPr>
            <p:nvPr/>
          </p:nvSpPr>
          <p:spPr bwMode="auto">
            <a:xfrm>
              <a:off x="480" y="1104"/>
              <a:ext cx="1344" cy="480"/>
            </a:xfrm>
            <a:prstGeom prst="rect">
              <a:avLst/>
            </a:prstGeom>
            <a:solidFill>
              <a:srgbClr val="4A0815"/>
            </a:solidFill>
            <a:ln w="9525">
              <a:solidFill>
                <a:schemeClr val="tx1"/>
              </a:solidFill>
              <a:miter lim="800000"/>
              <a:headEnd/>
              <a:tailEnd/>
            </a:ln>
            <a:effectLst>
              <a:outerShdw blurRad="76200" dist="63500" dir="2700000" algn="ctr" rotWithShape="0">
                <a:schemeClr val="tx1">
                  <a:alpha val="49001"/>
                </a:schemeClr>
              </a:outerShdw>
            </a:effectLst>
          </p:spPr>
          <p:txBody>
            <a:bodyPr wrap="none" anchorCtr="1">
              <a:prstTxWarp prst="textNoShape">
                <a:avLst/>
              </a:prstTxWarp>
            </a:bodyPr>
            <a:lstStyle/>
            <a:p>
              <a:pPr eaLnBrk="0" hangingPunct="0">
                <a:tabLst>
                  <a:tab pos="760413" algn="ctr"/>
                </a:tabLst>
                <a:defRPr/>
              </a:pPr>
              <a:r>
                <a:rPr lang="en-US" sz="19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Pre-Employment</a:t>
              </a:r>
              <a:br>
                <a:rPr lang="en-US" sz="19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br>
              <a:r>
                <a:rPr lang="en-US" sz="19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Stage</a:t>
              </a:r>
              <a:endParaRPr lang="en-US" sz="20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291852" name="Rectangle 12"/>
            <p:cNvSpPr>
              <a:spLocks noChangeArrowheads="1"/>
            </p:cNvSpPr>
            <p:nvPr/>
          </p:nvSpPr>
          <p:spPr bwMode="auto">
            <a:xfrm>
              <a:off x="480" y="1584"/>
              <a:ext cx="1344" cy="1968"/>
            </a:xfrm>
            <a:prstGeom prst="rect">
              <a:avLst/>
            </a:prstGeom>
            <a:solidFill>
              <a:srgbClr val="EDC0C9"/>
            </a:solidFill>
            <a:ln w="9525">
              <a:solidFill>
                <a:schemeClr val="tx1"/>
              </a:solidFill>
              <a:miter lim="800000"/>
              <a:headEnd/>
              <a:tailEnd/>
            </a:ln>
            <a:effectLst>
              <a:outerShdw blurRad="76200" dist="63500" dir="2700000" algn="ctr" rotWithShape="0">
                <a:schemeClr val="tx1">
                  <a:alpha val="49001"/>
                </a:schemeClr>
              </a:outerShdw>
            </a:effectLst>
          </p:spPr>
          <p:txBody>
            <a:bodyPr tIns="274320">
              <a:prstTxWarp prst="textNoShape">
                <a:avLst/>
              </a:prstTxWarp>
            </a:bodyPr>
            <a:lstStyle/>
            <a:p>
              <a:pPr marL="190500" indent="-190500" algn="l" eaLnBrk="0" hangingPunct="0">
                <a:buFontTx/>
                <a:buChar char="•"/>
                <a:tabLst>
                  <a:tab pos="760413" algn="ctr"/>
                </a:tabLst>
                <a:defRPr/>
              </a:pPr>
              <a:r>
                <a:rPr lang="en-US" sz="1800" dirty="0">
                  <a:solidFill>
                    <a:schemeClr val="tx1"/>
                  </a:solidFill>
                  <a:latin typeface="Arial" pitchFamily="-65" charset="0"/>
                  <a:ea typeface="ヒラギノ角ゴ Pro W3" pitchFamily="-65" charset="-128"/>
                  <a:cs typeface="ヒラギノ角ゴ Pro W3" pitchFamily="-65" charset="-128"/>
                </a:rPr>
                <a:t>Outsider</a:t>
              </a:r>
            </a:p>
            <a:p>
              <a:pPr marL="190500" indent="-190500" algn="l" eaLnBrk="0" hangingPunct="0">
                <a:buFontTx/>
                <a:buChar char="•"/>
                <a:tabLst>
                  <a:tab pos="760413" algn="ctr"/>
                </a:tabLst>
                <a:defRPr/>
              </a:pPr>
              <a:endParaRPr lang="en-US" sz="1800" dirty="0">
                <a:solidFill>
                  <a:schemeClr val="tx1"/>
                </a:solidFill>
                <a:latin typeface="Arial" pitchFamily="-65" charset="0"/>
                <a:ea typeface="ヒラギノ角ゴ Pro W3" pitchFamily="-65" charset="-128"/>
                <a:cs typeface="ヒラギノ角ゴ Pro W3" pitchFamily="-65" charset="-128"/>
              </a:endParaRPr>
            </a:p>
            <a:p>
              <a:pPr marL="190500" indent="-190500" algn="l" eaLnBrk="0" hangingPunct="0">
                <a:buFontTx/>
                <a:buChar char="•"/>
                <a:tabLst>
                  <a:tab pos="760413" algn="ctr"/>
                </a:tabLst>
                <a:defRPr/>
              </a:pPr>
              <a:r>
                <a:rPr lang="en-US" sz="1800" dirty="0">
                  <a:solidFill>
                    <a:schemeClr val="tx1"/>
                  </a:solidFill>
                  <a:latin typeface="Arial" pitchFamily="-65" charset="0"/>
                  <a:ea typeface="ヒラギノ角ゴ Pro W3" pitchFamily="-65" charset="-128"/>
                  <a:cs typeface="ヒラギノ角ゴ Pro W3" pitchFamily="-65" charset="-128"/>
                </a:rPr>
                <a:t>Gathering information</a:t>
              </a:r>
            </a:p>
            <a:p>
              <a:pPr marL="190500" indent="-190500" algn="l" eaLnBrk="0" hangingPunct="0">
                <a:buFontTx/>
                <a:buChar char="•"/>
                <a:tabLst>
                  <a:tab pos="760413" algn="ctr"/>
                </a:tabLst>
                <a:defRPr/>
              </a:pPr>
              <a:endParaRPr lang="en-US" sz="1800" dirty="0">
                <a:solidFill>
                  <a:schemeClr val="tx1"/>
                </a:solidFill>
                <a:latin typeface="Arial" pitchFamily="-65" charset="0"/>
                <a:ea typeface="ヒラギノ角ゴ Pro W3" pitchFamily="-65" charset="-128"/>
                <a:cs typeface="ヒラギノ角ゴ Pro W3" pitchFamily="-65" charset="-128"/>
              </a:endParaRPr>
            </a:p>
            <a:p>
              <a:pPr marL="190500" indent="-190500" algn="l" eaLnBrk="0" hangingPunct="0">
                <a:buFontTx/>
                <a:buChar char="•"/>
                <a:tabLst>
                  <a:tab pos="760413" algn="ctr"/>
                </a:tabLst>
                <a:defRPr/>
              </a:pPr>
              <a:r>
                <a:rPr lang="en-US" sz="1800" dirty="0">
                  <a:solidFill>
                    <a:schemeClr val="tx1"/>
                  </a:solidFill>
                  <a:latin typeface="Arial" pitchFamily="-65" charset="0"/>
                  <a:ea typeface="ヒラギノ角ゴ Pro W3" pitchFamily="-65" charset="-128"/>
                  <a:cs typeface="ヒラギノ角ゴ Pro W3" pitchFamily="-65" charset="-128"/>
                </a:rPr>
                <a:t>Forming psychological contract</a:t>
              </a:r>
            </a:p>
            <a:p>
              <a:pPr marL="190500" indent="-190500" algn="l" eaLnBrk="0" hangingPunct="0">
                <a:tabLst>
                  <a:tab pos="760413" algn="ctr"/>
                </a:tabLst>
                <a:defRPr/>
              </a:pPr>
              <a:endParaRPr lang="en-US" sz="1800" dirty="0">
                <a:solidFill>
                  <a:schemeClr val="tx1"/>
                </a:solidFill>
                <a:latin typeface="Arial" pitchFamily="-65" charset="0"/>
                <a:ea typeface="ヒラギノ角ゴ Pro W3" pitchFamily="-65" charset="-128"/>
                <a:cs typeface="ヒラギノ角ゴ Pro W3" pitchFamily="-65" charset="-128"/>
              </a:endParaRPr>
            </a:p>
          </p:txBody>
        </p:sp>
      </p:grpSp>
    </p:spTree>
    <p:extLst>
      <p:ext uri="{BB962C8B-B14F-4D97-AF65-F5344CB8AC3E}">
        <p14:creationId xmlns:p14="http://schemas.microsoft.com/office/powerpoint/2010/main" val="3692138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smtClean="0"/>
              <a:t>Improving Organizational Socialization</a:t>
            </a:r>
            <a:endParaRPr lang="en-US" noProof="0" dirty="0"/>
          </a:p>
        </p:txBody>
      </p:sp>
      <p:sp>
        <p:nvSpPr>
          <p:cNvPr id="3" name="Content Placeholder 2"/>
          <p:cNvSpPr>
            <a:spLocks noGrp="1"/>
          </p:cNvSpPr>
          <p:nvPr>
            <p:ph idx="1"/>
          </p:nvPr>
        </p:nvSpPr>
        <p:spPr/>
        <p:txBody>
          <a:bodyPr/>
          <a:lstStyle/>
          <a:p>
            <a:r>
              <a:rPr lang="en-US" noProof="0" dirty="0" smtClean="0"/>
              <a:t>Realistic job preview (RJP)</a:t>
            </a:r>
          </a:p>
          <a:p>
            <a:pPr lvl="1">
              <a:spcAft>
                <a:spcPts val="1800"/>
              </a:spcAft>
            </a:pPr>
            <a:r>
              <a:rPr lang="en-US" noProof="0" dirty="0" smtClean="0"/>
              <a:t>A balance of positive and negative information about the job and work context</a:t>
            </a:r>
          </a:p>
          <a:p>
            <a:r>
              <a:rPr lang="en-US" noProof="0" dirty="0" smtClean="0"/>
              <a:t>Socialization agents</a:t>
            </a:r>
          </a:p>
          <a:p>
            <a:pPr lvl="1"/>
            <a:r>
              <a:rPr lang="en-US" noProof="0" dirty="0" smtClean="0"/>
              <a:t>Supervisors – technical information, performance feedback, job duties</a:t>
            </a:r>
          </a:p>
          <a:p>
            <a:pPr lvl="1"/>
            <a:r>
              <a:rPr lang="en-US" noProof="0" dirty="0" smtClean="0"/>
              <a:t>Co-workers – ideal when accessible, role models, tolerant, and supportive</a:t>
            </a:r>
            <a:endParaRPr lang="en-US" noProof="0" dirty="0"/>
          </a:p>
        </p:txBody>
      </p:sp>
    </p:spTree>
    <p:extLst>
      <p:ext uri="{BB962C8B-B14F-4D97-AF65-F5344CB8AC3E}">
        <p14:creationId xmlns:p14="http://schemas.microsoft.com/office/powerpoint/2010/main" val="3194317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ctrTitle"/>
          </p:nvPr>
        </p:nvSpPr>
        <p:spPr/>
        <p:txBody>
          <a:bodyPr>
            <a:normAutofit/>
          </a:bodyPr>
          <a:lstStyle/>
          <a:p>
            <a:r>
              <a:rPr lang="en-US" noProof="0" dirty="0" smtClean="0">
                <a:latin typeface="+mj-lt"/>
              </a:rPr>
              <a:t>Organizational Culture</a:t>
            </a:r>
            <a:endParaRPr lang="en-US" noProof="0" dirty="0">
              <a:latin typeface="+mj-lt"/>
            </a:endParaRPr>
          </a:p>
        </p:txBody>
      </p:sp>
      <p:pic>
        <p:nvPicPr>
          <p:cNvPr id="2" name="Picture 1" descr="Globe Vertic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
        <p:nvSpPr>
          <p:cNvPr id="7" name="Slide Number Placeholder 2"/>
          <p:cNvSpPr txBox="1">
            <a:spLocks noGrp="1"/>
          </p:cNvSpPr>
          <p:nvPr/>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14-</a:t>
            </a:r>
            <a:fld id="{F07E9C0C-6C38-41BD-9CBC-3EF482FA50BB}" type="slidenum">
              <a:rPr lang="en-US" altLang="zh-CN" sz="1000" smtClean="0">
                <a:latin typeface="Times New Roman" charset="0"/>
                <a:ea typeface="宋体" charset="-122"/>
              </a:rPr>
              <a:pPr algn="r" eaLnBrk="1" hangingPunct="1">
                <a:defRPr/>
              </a:pPr>
              <a:t>24</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1269543188"/>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noProof="0" dirty="0" smtClean="0"/>
              <a:t>Organizational Culture Defined</a:t>
            </a:r>
            <a:endParaRPr lang="en-US" noProof="0" dirty="0"/>
          </a:p>
        </p:txBody>
      </p:sp>
      <p:sp>
        <p:nvSpPr>
          <p:cNvPr id="8" name="Content Placeholder 7"/>
          <p:cNvSpPr>
            <a:spLocks noGrp="1"/>
          </p:cNvSpPr>
          <p:nvPr>
            <p:ph idx="1"/>
          </p:nvPr>
        </p:nvSpPr>
        <p:spPr/>
        <p:txBody>
          <a:bodyPr>
            <a:normAutofit lnSpcReduction="10000"/>
          </a:bodyPr>
          <a:lstStyle/>
          <a:p>
            <a:r>
              <a:rPr lang="en-US" noProof="0" dirty="0"/>
              <a:t>The </a:t>
            </a:r>
            <a:r>
              <a:rPr lang="en-US" noProof="0" dirty="0" smtClean="0"/>
              <a:t>values/assumptions </a:t>
            </a:r>
            <a:r>
              <a:rPr lang="en-US" noProof="0" dirty="0"/>
              <a:t>shared within an organization</a:t>
            </a:r>
          </a:p>
          <a:p>
            <a:r>
              <a:rPr lang="en-US" noProof="0" dirty="0"/>
              <a:t>Defines what is important </a:t>
            </a:r>
            <a:endParaRPr lang="en-US" noProof="0" dirty="0" smtClean="0"/>
          </a:p>
          <a:p>
            <a:r>
              <a:rPr lang="en-US" noProof="0" dirty="0" smtClean="0"/>
              <a:t>Provides direction toward </a:t>
            </a:r>
            <a:r>
              <a:rPr lang="en-US" noProof="0" dirty="0"/>
              <a:t>the “right way” of doing things</a:t>
            </a:r>
          </a:p>
          <a:p>
            <a:r>
              <a:rPr lang="en-US" noProof="0" dirty="0"/>
              <a:t>Company’s DNA – invisible to the eye, yet a powerful template that shapes employee </a:t>
            </a:r>
            <a:r>
              <a:rPr lang="en-US" noProof="0" dirty="0" smtClean="0"/>
              <a:t>behavior</a:t>
            </a:r>
            <a:endParaRPr lang="en-US" noProof="0" dirty="0"/>
          </a:p>
        </p:txBody>
      </p:sp>
      <p:pic>
        <p:nvPicPr>
          <p:cNvPr id="10" name="Picture Placeholder 9" descr="Zappos employees.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5520" r="5520"/>
          <a:stretch>
            <a:fillRect/>
          </a:stretch>
        </p:blipFill>
        <p:spPr/>
      </p:pic>
    </p:spTree>
    <p:extLst>
      <p:ext uri="{BB962C8B-B14F-4D97-AF65-F5344CB8AC3E}">
        <p14:creationId xmlns:p14="http://schemas.microsoft.com/office/powerpoint/2010/main" val="33960079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52400" y="-11870"/>
            <a:ext cx="3657600" cy="25146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p:cNvSpPr/>
          <p:nvPr/>
        </p:nvSpPr>
        <p:spPr>
          <a:xfrm>
            <a:off x="-152400" y="2406650"/>
            <a:ext cx="4191000" cy="4451350"/>
          </a:xfrm>
          <a:prstGeom prst="rect">
            <a:avLst/>
          </a:prstGeom>
          <a:gradFill flip="none" rotWithShape="1">
            <a:gsLst>
              <a:gs pos="100000">
                <a:srgbClr val="91C0D0"/>
              </a:gs>
              <a:gs pos="12000">
                <a:srgbClr val="1E6887"/>
              </a:gs>
              <a:gs pos="47000">
                <a:srgbClr val="3C819F"/>
              </a:gs>
              <a:gs pos="68000">
                <a:srgbClr val="5E9BB6"/>
              </a:gs>
              <a:gs pos="30000">
                <a:srgbClr val="377594"/>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3" name="Picture 12" descr="Iceberg.jpg"/>
          <p:cNvPicPr>
            <a:picLocks noChangeAspect="1"/>
          </p:cNvPicPr>
          <p:nvPr/>
        </p:nvPicPr>
        <p:blipFill>
          <a:blip r:embed="rId2"/>
          <a:stretch>
            <a:fillRect/>
          </a:stretch>
        </p:blipFill>
        <p:spPr>
          <a:xfrm>
            <a:off x="3352800" y="-20011"/>
            <a:ext cx="5803175" cy="6878011"/>
          </a:xfrm>
          <a:prstGeom prst="rect">
            <a:avLst/>
          </a:prstGeom>
        </p:spPr>
      </p:pic>
      <p:sp>
        <p:nvSpPr>
          <p:cNvPr id="7" name="Title 6"/>
          <p:cNvSpPr>
            <a:spLocks noGrp="1"/>
          </p:cNvSpPr>
          <p:nvPr>
            <p:ph type="title"/>
          </p:nvPr>
        </p:nvSpPr>
        <p:spPr>
          <a:xfrm>
            <a:off x="-4897" y="1844824"/>
            <a:ext cx="3744416" cy="1719064"/>
          </a:xfrm>
          <a:effectLst>
            <a:outerShdw blurRad="25400" dist="25400" dir="2700000">
              <a:schemeClr val="tx1">
                <a:alpha val="76000"/>
              </a:schemeClr>
            </a:outerShdw>
          </a:effectLst>
        </p:spPr>
        <p:txBody>
          <a:bodyPr/>
          <a:lstStyle/>
          <a:p>
            <a:pPr>
              <a:lnSpc>
                <a:spcPts val="4460"/>
              </a:lnSpc>
            </a:pPr>
            <a:r>
              <a:rPr lang="en-US" sz="3600" noProof="0" dirty="0" smtClean="0">
                <a:solidFill>
                  <a:schemeClr val="accent6"/>
                </a:solidFill>
              </a:rPr>
              <a:t>Elements of</a:t>
            </a:r>
            <a:br>
              <a:rPr lang="en-US" sz="3600" noProof="0" dirty="0" smtClean="0">
                <a:solidFill>
                  <a:schemeClr val="accent6"/>
                </a:solidFill>
              </a:rPr>
            </a:br>
            <a:r>
              <a:rPr lang="en-US" sz="3600" noProof="0" dirty="0" smtClean="0">
                <a:solidFill>
                  <a:srgbClr val="FFFFFF"/>
                </a:solidFill>
              </a:rPr>
              <a:t>Organizational</a:t>
            </a:r>
            <a:br>
              <a:rPr lang="en-US" sz="3600" noProof="0" dirty="0" smtClean="0">
                <a:solidFill>
                  <a:srgbClr val="FFFFFF"/>
                </a:solidFill>
              </a:rPr>
            </a:br>
            <a:r>
              <a:rPr lang="en-US" sz="3600" noProof="0" dirty="0" smtClean="0">
                <a:solidFill>
                  <a:srgbClr val="FFFFFF"/>
                </a:solidFill>
              </a:rPr>
              <a:t>Culture</a:t>
            </a:r>
            <a:endParaRPr lang="en-US" sz="3600" noProof="0" dirty="0">
              <a:solidFill>
                <a:srgbClr val="FFFFFF"/>
              </a:solidFill>
            </a:endParaRPr>
          </a:p>
        </p:txBody>
      </p:sp>
      <p:sp>
        <p:nvSpPr>
          <p:cNvPr id="10" name="TextBox 9"/>
          <p:cNvSpPr txBox="1"/>
          <p:nvPr/>
        </p:nvSpPr>
        <p:spPr>
          <a:xfrm>
            <a:off x="2843808" y="4437112"/>
            <a:ext cx="1828800" cy="584776"/>
          </a:xfrm>
          <a:prstGeom prst="rect">
            <a:avLst/>
          </a:prstGeom>
          <a:noFill/>
        </p:spPr>
        <p:txBody>
          <a:bodyPr wrap="square" rtlCol="0">
            <a:spAutoFit/>
          </a:bodyPr>
          <a:lstStyle/>
          <a:p>
            <a:pPr algn="l"/>
            <a:r>
              <a:rPr lang="en-US" sz="1600" b="1" dirty="0" smtClean="0">
                <a:solidFill>
                  <a:schemeClr val="bg1"/>
                </a:solidFill>
                <a:effectLst>
                  <a:outerShdw blurRad="25400" dist="25400" dir="2700000">
                    <a:srgbClr val="000000">
                      <a:alpha val="70000"/>
                    </a:srgbClr>
                  </a:outerShdw>
                </a:effectLst>
              </a:rPr>
              <a:t>Organizational culture</a:t>
            </a:r>
            <a:endParaRPr lang="en-US" sz="1600" b="1" dirty="0">
              <a:solidFill>
                <a:schemeClr val="bg1"/>
              </a:solidFill>
              <a:effectLst>
                <a:outerShdw blurRad="25400" dist="25400" dir="2700000">
                  <a:srgbClr val="000000">
                    <a:alpha val="70000"/>
                  </a:srgbClr>
                </a:outerShdw>
              </a:effectLst>
            </a:endParaRPr>
          </a:p>
        </p:txBody>
      </p:sp>
      <p:sp>
        <p:nvSpPr>
          <p:cNvPr id="11" name="TextBox 10"/>
          <p:cNvSpPr txBox="1"/>
          <p:nvPr/>
        </p:nvSpPr>
        <p:spPr>
          <a:xfrm>
            <a:off x="3124200" y="762000"/>
            <a:ext cx="1752600" cy="830997"/>
          </a:xfrm>
          <a:prstGeom prst="rect">
            <a:avLst/>
          </a:prstGeom>
          <a:noFill/>
        </p:spPr>
        <p:txBody>
          <a:bodyPr wrap="square" rtlCol="0">
            <a:spAutoFit/>
          </a:bodyPr>
          <a:lstStyle/>
          <a:p>
            <a:pPr algn="l"/>
            <a:r>
              <a:rPr lang="en-US" sz="1600" b="1" dirty="0" smtClean="0">
                <a:solidFill>
                  <a:schemeClr val="accent6"/>
                </a:solidFill>
              </a:rPr>
              <a:t>Artifacts of organizational culture</a:t>
            </a:r>
            <a:endParaRPr lang="en-US" sz="1600" b="1" dirty="0">
              <a:solidFill>
                <a:schemeClr val="accent6"/>
              </a:solidFill>
            </a:endParaRPr>
          </a:p>
        </p:txBody>
      </p:sp>
      <p:sp>
        <p:nvSpPr>
          <p:cNvPr id="15" name="Slide Number Placeholder 2"/>
          <p:cNvSpPr txBox="1">
            <a:spLocks noGrp="1"/>
          </p:cNvSpPr>
          <p:nvPr/>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14-</a:t>
            </a:r>
            <a:fld id="{F07E9C0C-6C38-41BD-9CBC-3EF482FA50BB}" type="slidenum">
              <a:rPr lang="en-US" altLang="zh-CN" sz="1000" smtClean="0">
                <a:latin typeface="Times New Roman" charset="0"/>
                <a:ea typeface="宋体" charset="-122"/>
              </a:rPr>
              <a:pPr algn="r" eaLnBrk="1" hangingPunct="1">
                <a:defRPr/>
              </a:pPr>
              <a:t>4</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3727433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ChangeArrowheads="1"/>
          </p:cNvSpPr>
          <p:nvPr>
            <p:ph type="title"/>
          </p:nvPr>
        </p:nvSpPr>
        <p:spPr/>
        <p:txBody>
          <a:bodyPr>
            <a:normAutofit fontScale="90000"/>
          </a:bodyPr>
          <a:lstStyle/>
          <a:p>
            <a:r>
              <a:rPr lang="en-US" noProof="0" dirty="0" smtClean="0"/>
              <a:t>Content of</a:t>
            </a:r>
            <a:br>
              <a:rPr lang="en-US" noProof="0" dirty="0" smtClean="0"/>
            </a:br>
            <a:r>
              <a:rPr lang="en-US" noProof="0" dirty="0" smtClean="0"/>
              <a:t>Organizational Culture</a:t>
            </a:r>
          </a:p>
        </p:txBody>
      </p:sp>
      <p:sp>
        <p:nvSpPr>
          <p:cNvPr id="257027" name="Rectangle 3"/>
          <p:cNvSpPr>
            <a:spLocks noGrp="1" noChangeArrowheads="1"/>
          </p:cNvSpPr>
          <p:nvPr>
            <p:ph idx="1"/>
          </p:nvPr>
        </p:nvSpPr>
        <p:spPr/>
        <p:txBody>
          <a:bodyPr>
            <a:normAutofit fontScale="92500" lnSpcReduction="10000"/>
          </a:bodyPr>
          <a:lstStyle/>
          <a:p>
            <a:r>
              <a:rPr lang="en-US" noProof="0" dirty="0" smtClean="0"/>
              <a:t>The relative ordering of values.</a:t>
            </a:r>
          </a:p>
          <a:p>
            <a:pPr lvl="1"/>
            <a:r>
              <a:rPr lang="en-US" noProof="0" dirty="0" smtClean="0"/>
              <a:t>A few dominant values</a:t>
            </a:r>
          </a:p>
          <a:p>
            <a:pPr lvl="1">
              <a:spcAft>
                <a:spcPts val="1200"/>
              </a:spcAft>
            </a:pPr>
            <a:r>
              <a:rPr lang="en-US" noProof="0" dirty="0" smtClean="0"/>
              <a:t>Example: Facebook – creative, proactive, risk-oriented</a:t>
            </a:r>
          </a:p>
          <a:p>
            <a:r>
              <a:rPr lang="en-US" noProof="0" dirty="0" smtClean="0"/>
              <a:t>Problems with measuring org culture</a:t>
            </a:r>
          </a:p>
          <a:p>
            <a:pPr lvl="1"/>
            <a:r>
              <a:rPr lang="en-US" noProof="0" dirty="0" smtClean="0"/>
              <a:t>Oversimplifies diversity of possible values</a:t>
            </a:r>
          </a:p>
          <a:p>
            <a:pPr lvl="1"/>
            <a:r>
              <a:rPr lang="en-US" noProof="0" dirty="0" smtClean="0"/>
              <a:t>Ignore shared assumptions</a:t>
            </a:r>
          </a:p>
          <a:p>
            <a:pPr lvl="1">
              <a:spcAft>
                <a:spcPts val="1200"/>
              </a:spcAft>
            </a:pPr>
            <a:r>
              <a:rPr lang="en-US" noProof="0" dirty="0" smtClean="0"/>
              <a:t>Adopts an “integration” perspective</a:t>
            </a:r>
          </a:p>
          <a:p>
            <a:r>
              <a:rPr lang="en-US" noProof="0" dirty="0" smtClean="0"/>
              <a:t>An organization’s culture is fuzzy:</a:t>
            </a:r>
          </a:p>
          <a:p>
            <a:pPr lvl="1"/>
            <a:r>
              <a:rPr lang="en-US" noProof="0" dirty="0" smtClean="0"/>
              <a:t>Diverse subcultures (“fragmentation”)</a:t>
            </a:r>
          </a:p>
          <a:p>
            <a:pPr lvl="1"/>
            <a:r>
              <a:rPr lang="en-US" noProof="0" dirty="0" smtClean="0"/>
              <a:t>Values exist within individuals, not work units</a:t>
            </a:r>
          </a:p>
        </p:txBody>
      </p:sp>
    </p:spTree>
    <p:extLst>
      <p:ext uri="{BB962C8B-B14F-4D97-AF65-F5344CB8AC3E}">
        <p14:creationId xmlns:p14="http://schemas.microsoft.com/office/powerpoint/2010/main" val="1818563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57027">
                                            <p:txEl>
                                              <p:pRg st="0" end="0"/>
                                            </p:txEl>
                                          </p:spTgt>
                                        </p:tgtEl>
                                        <p:attrNameLst>
                                          <p:attrName>style.visibility</p:attrName>
                                        </p:attrNameLst>
                                      </p:cBhvr>
                                      <p:to>
                                        <p:strVal val="visible"/>
                                      </p:to>
                                    </p:set>
                                    <p:anim calcmode="lin" valueType="num">
                                      <p:cBhvr additive="base">
                                        <p:cTn id="7" dur="500" fill="hold"/>
                                        <p:tgtEl>
                                          <p:spTgt spid="2570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702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7027">
                                            <p:txEl>
                                              <p:pRg st="1" end="1"/>
                                            </p:txEl>
                                          </p:spTgt>
                                        </p:tgtEl>
                                        <p:attrNameLst>
                                          <p:attrName>style.visibility</p:attrName>
                                        </p:attrNameLst>
                                      </p:cBhvr>
                                      <p:to>
                                        <p:strVal val="visible"/>
                                      </p:to>
                                    </p:set>
                                    <p:anim calcmode="lin" valueType="num">
                                      <p:cBhvr additive="base">
                                        <p:cTn id="11" dur="500" fill="hold"/>
                                        <p:tgtEl>
                                          <p:spTgt spid="25702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5702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57027">
                                            <p:txEl>
                                              <p:pRg st="2" end="2"/>
                                            </p:txEl>
                                          </p:spTgt>
                                        </p:tgtEl>
                                        <p:attrNameLst>
                                          <p:attrName>style.visibility</p:attrName>
                                        </p:attrNameLst>
                                      </p:cBhvr>
                                      <p:to>
                                        <p:strVal val="visible"/>
                                      </p:to>
                                    </p:set>
                                    <p:anim calcmode="lin" valueType="num">
                                      <p:cBhvr additive="base">
                                        <p:cTn id="15" dur="500" fill="hold"/>
                                        <p:tgtEl>
                                          <p:spTgt spid="25702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57027">
                                            <p:txEl>
                                              <p:pRg st="2" end="2"/>
                                            </p:txEl>
                                          </p:spTgt>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257027">
                                            <p:txEl>
                                              <p:pRg st="3" end="3"/>
                                            </p:txEl>
                                          </p:spTgt>
                                        </p:tgtEl>
                                        <p:attrNameLst>
                                          <p:attrName>style.visibility</p:attrName>
                                        </p:attrNameLst>
                                      </p:cBhvr>
                                      <p:to>
                                        <p:strVal val="visible"/>
                                      </p:to>
                                    </p:set>
                                    <p:anim calcmode="lin" valueType="num">
                                      <p:cBhvr additive="base">
                                        <p:cTn id="20" dur="500" fill="hold"/>
                                        <p:tgtEl>
                                          <p:spTgt spid="257027">
                                            <p:txEl>
                                              <p:pRg st="3"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57027">
                                            <p:txEl>
                                              <p:pRg st="3" end="3"/>
                                            </p:txEl>
                                          </p:spTgt>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57027">
                                            <p:txEl>
                                              <p:pRg st="4" end="4"/>
                                            </p:txEl>
                                          </p:spTgt>
                                        </p:tgtEl>
                                        <p:attrNameLst>
                                          <p:attrName>style.visibility</p:attrName>
                                        </p:attrNameLst>
                                      </p:cBhvr>
                                      <p:to>
                                        <p:strVal val="visible"/>
                                      </p:to>
                                    </p:set>
                                    <p:anim calcmode="lin" valueType="num">
                                      <p:cBhvr additive="base">
                                        <p:cTn id="24" dur="500" fill="hold"/>
                                        <p:tgtEl>
                                          <p:spTgt spid="257027">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57027">
                                            <p:txEl>
                                              <p:pRg st="4" end="4"/>
                                            </p:txEl>
                                          </p:spTgt>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57027">
                                            <p:txEl>
                                              <p:pRg st="5" end="5"/>
                                            </p:txEl>
                                          </p:spTgt>
                                        </p:tgtEl>
                                        <p:attrNameLst>
                                          <p:attrName>style.visibility</p:attrName>
                                        </p:attrNameLst>
                                      </p:cBhvr>
                                      <p:to>
                                        <p:strVal val="visible"/>
                                      </p:to>
                                    </p:set>
                                    <p:anim calcmode="lin" valueType="num">
                                      <p:cBhvr additive="base">
                                        <p:cTn id="28" dur="500" fill="hold"/>
                                        <p:tgtEl>
                                          <p:spTgt spid="257027">
                                            <p:txEl>
                                              <p:pRg st="5" end="5"/>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57027">
                                            <p:txEl>
                                              <p:pRg st="5" end="5"/>
                                            </p:txEl>
                                          </p:spTgt>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57027">
                                            <p:txEl>
                                              <p:pRg st="6" end="6"/>
                                            </p:txEl>
                                          </p:spTgt>
                                        </p:tgtEl>
                                        <p:attrNameLst>
                                          <p:attrName>style.visibility</p:attrName>
                                        </p:attrNameLst>
                                      </p:cBhvr>
                                      <p:to>
                                        <p:strVal val="visible"/>
                                      </p:to>
                                    </p:set>
                                    <p:anim calcmode="lin" valueType="num">
                                      <p:cBhvr additive="base">
                                        <p:cTn id="32" dur="500" fill="hold"/>
                                        <p:tgtEl>
                                          <p:spTgt spid="257027">
                                            <p:txEl>
                                              <p:pRg st="6" end="6"/>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57027">
                                            <p:txEl>
                                              <p:pRg st="6" end="6"/>
                                            </p:txEl>
                                          </p:spTgt>
                                        </p:tgtEl>
                                        <p:attrNameLst>
                                          <p:attrName>ppt_y</p:attrName>
                                        </p:attrNameLst>
                                      </p:cBhvr>
                                      <p:tavLst>
                                        <p:tav tm="0">
                                          <p:val>
                                            <p:strVal val="1+#ppt_h/2"/>
                                          </p:val>
                                        </p:tav>
                                        <p:tav tm="100000">
                                          <p:val>
                                            <p:strVal val="#ppt_y"/>
                                          </p:val>
                                        </p:tav>
                                      </p:tavLst>
                                    </p:anim>
                                  </p:childTnLst>
                                </p:cTn>
                              </p:par>
                            </p:childTnLst>
                          </p:cTn>
                        </p:par>
                        <p:par>
                          <p:cTn id="34" fill="hold">
                            <p:stCondLst>
                              <p:cond delay="1000"/>
                            </p:stCondLst>
                            <p:childTnLst>
                              <p:par>
                                <p:cTn id="35" presetID="2" presetClass="entr" presetSubtype="4" fill="hold" grpId="0" nodeType="afterEffect">
                                  <p:stCondLst>
                                    <p:cond delay="0"/>
                                  </p:stCondLst>
                                  <p:childTnLst>
                                    <p:set>
                                      <p:cBhvr>
                                        <p:cTn id="36" dur="1" fill="hold">
                                          <p:stCondLst>
                                            <p:cond delay="0"/>
                                          </p:stCondLst>
                                        </p:cTn>
                                        <p:tgtEl>
                                          <p:spTgt spid="257027">
                                            <p:txEl>
                                              <p:pRg st="7" end="7"/>
                                            </p:txEl>
                                          </p:spTgt>
                                        </p:tgtEl>
                                        <p:attrNameLst>
                                          <p:attrName>style.visibility</p:attrName>
                                        </p:attrNameLst>
                                      </p:cBhvr>
                                      <p:to>
                                        <p:strVal val="visible"/>
                                      </p:to>
                                    </p:set>
                                    <p:anim calcmode="lin" valueType="num">
                                      <p:cBhvr additive="base">
                                        <p:cTn id="37" dur="500" fill="hold"/>
                                        <p:tgtEl>
                                          <p:spTgt spid="257027">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57027">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57027">
                                            <p:txEl>
                                              <p:pRg st="8" end="8"/>
                                            </p:txEl>
                                          </p:spTgt>
                                        </p:tgtEl>
                                        <p:attrNameLst>
                                          <p:attrName>style.visibility</p:attrName>
                                        </p:attrNameLst>
                                      </p:cBhvr>
                                      <p:to>
                                        <p:strVal val="visible"/>
                                      </p:to>
                                    </p:set>
                                    <p:anim calcmode="lin" valueType="num">
                                      <p:cBhvr additive="base">
                                        <p:cTn id="41" dur="500" fill="hold"/>
                                        <p:tgtEl>
                                          <p:spTgt spid="257027">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57027">
                                            <p:txEl>
                                              <p:pRg st="8" end="8"/>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57027">
                                            <p:txEl>
                                              <p:pRg st="9" end="9"/>
                                            </p:txEl>
                                          </p:spTgt>
                                        </p:tgtEl>
                                        <p:attrNameLst>
                                          <p:attrName>style.visibility</p:attrName>
                                        </p:attrNameLst>
                                      </p:cBhvr>
                                      <p:to>
                                        <p:strVal val="visible"/>
                                      </p:to>
                                    </p:set>
                                    <p:anim calcmode="lin" valueType="num">
                                      <p:cBhvr additive="base">
                                        <p:cTn id="45" dur="500" fill="hold"/>
                                        <p:tgtEl>
                                          <p:spTgt spid="257027">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57027">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27" grpId="0" build="p" autoUpdateAnimBg="0"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2"/>
          <p:cNvSpPr>
            <a:spLocks noGrp="1" noChangeArrowheads="1"/>
          </p:cNvSpPr>
          <p:nvPr>
            <p:ph type="title"/>
          </p:nvPr>
        </p:nvSpPr>
        <p:spPr/>
        <p:txBody>
          <a:bodyPr>
            <a:normAutofit fontScale="90000"/>
          </a:bodyPr>
          <a:lstStyle/>
          <a:p>
            <a:r>
              <a:rPr lang="en-US" noProof="0" dirty="0" smtClean="0"/>
              <a:t>Organizational Culture Profile</a:t>
            </a:r>
            <a:endParaRPr lang="en-US" noProof="0" dirty="0"/>
          </a:p>
        </p:txBody>
      </p:sp>
      <p:graphicFrame>
        <p:nvGraphicFramePr>
          <p:cNvPr id="298077" name="Group 93"/>
          <p:cNvGraphicFramePr>
            <a:graphicFrameLocks noGrp="1"/>
          </p:cNvGraphicFramePr>
          <p:nvPr>
            <p:ph idx="1"/>
            <p:extLst>
              <p:ext uri="{D42A27DB-BD31-4B8C-83A1-F6EECF244321}">
                <p14:modId xmlns:p14="http://schemas.microsoft.com/office/powerpoint/2010/main" val="594883256"/>
              </p:ext>
            </p:extLst>
          </p:nvPr>
        </p:nvGraphicFramePr>
        <p:xfrm>
          <a:off x="323850" y="1558384"/>
          <a:ext cx="8208962" cy="4246880"/>
        </p:xfrm>
        <a:graphic>
          <a:graphicData uri="http://schemas.openxmlformats.org/drawingml/2006/table">
            <a:tbl>
              <a:tblPr/>
              <a:tblGrid>
                <a:gridCol w="2253440"/>
                <a:gridCol w="5955522"/>
              </a:tblGrid>
              <a:tr h="584200">
                <a:tc>
                  <a:txBody>
                    <a:bodyPr/>
                    <a:lstStyle/>
                    <a:p>
                      <a:pPr marL="0" marR="0" lvl="0" indent="0" algn="l" defTabSz="914400" rtl="0" eaLnBrk="1" fontAlgn="base" latinLnBrk="0" hangingPunct="1">
                        <a:lnSpc>
                          <a:spcPct val="100000"/>
                        </a:lnSpc>
                        <a:spcBef>
                          <a:spcPts val="1600"/>
                        </a:spcBef>
                        <a:spcAft>
                          <a:spcPct val="10000"/>
                        </a:spcAft>
                        <a:buClrTx/>
                        <a:buSzPct val="71000"/>
                        <a:buFontTx/>
                        <a:buNone/>
                        <a:tabLst/>
                      </a:pPr>
                      <a:r>
                        <a:rPr kumimoji="0" lang="en-US" sz="2000" b="0" i="0" u="none" strike="noStrike" cap="none" normalizeH="0" baseline="0" dirty="0">
                          <a:ln>
                            <a:noFill/>
                          </a:ln>
                          <a:solidFill>
                            <a:schemeClr val="bg1"/>
                          </a:solidFill>
                          <a:effectLst/>
                          <a:latin typeface="+mn-lt"/>
                          <a:ea typeface="ヒラギノ角ゴ Pro W3" pitchFamily="-65" charset="-128"/>
                          <a:cs typeface="ヒラギノ角ゴ Pro W3" pitchFamily="-65" charset="-128"/>
                        </a:rPr>
                        <a:t>Org Culture Dimensions</a:t>
                      </a:r>
                    </a:p>
                  </a:txBody>
                  <a:tcPr marL="96577" marR="96577" anchor="b"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43434"/>
                    </a:solidFill>
                  </a:tcPr>
                </a:tc>
                <a:tc>
                  <a:txBody>
                    <a:bodyPr/>
                    <a:lstStyle/>
                    <a:p>
                      <a:pPr marL="0" marR="0" lvl="0" indent="0" algn="l" defTabSz="914400" rtl="0" eaLnBrk="1" fontAlgn="base" latinLnBrk="0" hangingPunct="1">
                        <a:lnSpc>
                          <a:spcPct val="100000"/>
                        </a:lnSpc>
                        <a:spcBef>
                          <a:spcPts val="1600"/>
                        </a:spcBef>
                        <a:spcAft>
                          <a:spcPct val="10000"/>
                        </a:spcAft>
                        <a:buClrTx/>
                        <a:buSzPct val="71000"/>
                        <a:buFontTx/>
                        <a:buNone/>
                        <a:tabLst/>
                      </a:pPr>
                      <a:r>
                        <a:rPr kumimoji="0" lang="en-US" sz="2000" b="0" i="0" u="none" strike="noStrike" cap="none" normalizeH="0" baseline="0" dirty="0">
                          <a:ln>
                            <a:noFill/>
                          </a:ln>
                          <a:solidFill>
                            <a:schemeClr val="bg1"/>
                          </a:solidFill>
                          <a:effectLst/>
                          <a:latin typeface="+mn-lt"/>
                          <a:ea typeface="ヒラギノ角ゴ Pro W3" pitchFamily="-65" charset="-128"/>
                          <a:cs typeface="ヒラギノ角ゴ Pro W3" pitchFamily="-65" charset="-128"/>
                        </a:rPr>
                        <a:t>Dimension Characteristics</a:t>
                      </a:r>
                    </a:p>
                  </a:txBody>
                  <a:tcPr marL="96577" marR="96577" anchor="b"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43434"/>
                    </a:solidFill>
                  </a:tcPr>
                </a:tc>
              </a:tr>
              <a:tr h="508000">
                <a:tc>
                  <a:txBody>
                    <a:bodyPr/>
                    <a:lstStyle/>
                    <a:p>
                      <a:pPr marL="0" marR="0" lvl="0" indent="0" algn="l" defTabSz="914400" rtl="0" eaLnBrk="1" fontAlgn="base" latinLnBrk="0" hangingPunct="1">
                        <a:lnSpc>
                          <a:spcPct val="95000"/>
                        </a:lnSpc>
                        <a:spcBef>
                          <a:spcPts val="1600"/>
                        </a:spcBef>
                        <a:spcAft>
                          <a:spcPct val="0"/>
                        </a:spcAft>
                        <a:buClrTx/>
                        <a:buSzPct val="71000"/>
                        <a:buFontTx/>
                        <a:buNone/>
                        <a:tabLst/>
                      </a:pPr>
                      <a:r>
                        <a:rPr kumimoji="0" lang="en-US" sz="1600" b="1" i="0" u="none" strike="noStrike" cap="none" normalizeH="0" baseline="0" dirty="0">
                          <a:ln>
                            <a:noFill/>
                          </a:ln>
                          <a:solidFill>
                            <a:srgbClr val="393939"/>
                          </a:solidFill>
                          <a:effectLst/>
                          <a:latin typeface="+mn-lt"/>
                          <a:ea typeface="ヒラギノ角ゴ Pro W3" pitchFamily="-65" charset="-128"/>
                          <a:cs typeface="ヒラギノ角ゴ Pro W3" pitchFamily="-65" charset="-128"/>
                        </a:rPr>
                        <a:t>Innovation</a:t>
                      </a:r>
                      <a:endParaRPr kumimoji="0" lang="en-US" sz="1600" b="0" i="0" u="none" strike="noStrike" cap="none" normalizeH="0" baseline="0" dirty="0">
                        <a:ln>
                          <a:noFill/>
                        </a:ln>
                        <a:solidFill>
                          <a:srgbClr val="393939"/>
                        </a:solidFill>
                        <a:effectLst/>
                        <a:latin typeface="+mn-lt"/>
                        <a:ea typeface="ヒラギノ角ゴ Pro W3" pitchFamily="-65" charset="-128"/>
                        <a:cs typeface="ヒラギノ角ゴ Pro W3" pitchFamily="-65" charset="-128"/>
                      </a:endParaRPr>
                    </a:p>
                  </a:txBody>
                  <a:tcPr marL="96577" marR="9657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600"/>
                        </a:spcBef>
                        <a:spcAft>
                          <a:spcPct val="0"/>
                        </a:spcAft>
                        <a:buClrTx/>
                        <a:buSzPct val="71000"/>
                        <a:buFontTx/>
                        <a:buNone/>
                        <a:tabLst/>
                      </a:pPr>
                      <a:r>
                        <a:rPr kumimoji="0" lang="en-US" sz="1800" b="0" i="0" u="none" strike="noStrike" cap="none" normalizeH="0" baseline="0" dirty="0">
                          <a:ln>
                            <a:noFill/>
                          </a:ln>
                          <a:solidFill>
                            <a:srgbClr val="393939"/>
                          </a:solidFill>
                          <a:effectLst/>
                          <a:latin typeface="+mn-lt"/>
                          <a:ea typeface="ヒラギノ角ゴ Pro W3" pitchFamily="-65" charset="-128"/>
                          <a:cs typeface="ヒラギノ角ゴ Pro W3" pitchFamily="-65" charset="-128"/>
                        </a:rPr>
                        <a:t>Experimenting, opportunity seeking, risk taking, few rules, low cautiousness</a:t>
                      </a:r>
                    </a:p>
                  </a:txBody>
                  <a:tcPr marL="96577" marR="9657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3375">
                <a:tc>
                  <a:txBody>
                    <a:bodyPr/>
                    <a:lstStyle/>
                    <a:p>
                      <a:pPr marL="0" marR="0" lvl="0" indent="0" algn="l" defTabSz="914400" rtl="0" eaLnBrk="1" fontAlgn="base" latinLnBrk="0" hangingPunct="1">
                        <a:lnSpc>
                          <a:spcPct val="95000"/>
                        </a:lnSpc>
                        <a:spcBef>
                          <a:spcPts val="1600"/>
                        </a:spcBef>
                        <a:spcAft>
                          <a:spcPct val="0"/>
                        </a:spcAft>
                        <a:buClrTx/>
                        <a:buSzPct val="71000"/>
                        <a:buFontTx/>
                        <a:buNone/>
                        <a:tabLst/>
                      </a:pPr>
                      <a:r>
                        <a:rPr kumimoji="0" lang="en-US" sz="1600" b="1" i="0" u="none" strike="noStrike" cap="none" normalizeH="0" baseline="0" dirty="0">
                          <a:ln>
                            <a:noFill/>
                          </a:ln>
                          <a:solidFill>
                            <a:srgbClr val="393939"/>
                          </a:solidFill>
                          <a:effectLst/>
                          <a:latin typeface="+mn-lt"/>
                          <a:ea typeface="ヒラギノ角ゴ Pro W3" pitchFamily="-65" charset="-128"/>
                          <a:cs typeface="ヒラギノ角ゴ Pro W3" pitchFamily="-65" charset="-128"/>
                        </a:rPr>
                        <a:t>Stability</a:t>
                      </a:r>
                    </a:p>
                  </a:txBody>
                  <a:tcPr marL="96577" marR="9657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600"/>
                        </a:spcBef>
                        <a:spcAft>
                          <a:spcPct val="0"/>
                        </a:spcAft>
                        <a:buClrTx/>
                        <a:buSzPct val="71000"/>
                        <a:buFontTx/>
                        <a:buNone/>
                        <a:tabLst/>
                      </a:pPr>
                      <a:r>
                        <a:rPr kumimoji="0" lang="en-US" sz="1800" b="0" i="0" u="none" strike="noStrike" cap="none" normalizeH="0" baseline="0" dirty="0">
                          <a:ln>
                            <a:noFill/>
                          </a:ln>
                          <a:solidFill>
                            <a:srgbClr val="393939"/>
                          </a:solidFill>
                          <a:effectLst/>
                          <a:latin typeface="+mn-lt"/>
                          <a:ea typeface="ヒラギノ角ゴ Pro W3" pitchFamily="-65" charset="-128"/>
                          <a:cs typeface="ヒラギノ角ゴ Pro W3" pitchFamily="-65" charset="-128"/>
                        </a:rPr>
                        <a:t>Predictability, security, rule-oriented</a:t>
                      </a:r>
                    </a:p>
                  </a:txBody>
                  <a:tcPr marL="96577" marR="9657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1" fontAlgn="base" latinLnBrk="0" hangingPunct="1">
                        <a:lnSpc>
                          <a:spcPct val="95000"/>
                        </a:lnSpc>
                        <a:spcBef>
                          <a:spcPts val="1600"/>
                        </a:spcBef>
                        <a:spcAft>
                          <a:spcPct val="0"/>
                        </a:spcAft>
                        <a:buClrTx/>
                        <a:buSzPct val="71000"/>
                        <a:buFontTx/>
                        <a:buNone/>
                        <a:tabLst/>
                      </a:pPr>
                      <a:r>
                        <a:rPr kumimoji="0" lang="en-US" sz="1600" b="1" i="0" u="none" strike="noStrike" cap="none" normalizeH="0" baseline="0" dirty="0">
                          <a:ln>
                            <a:noFill/>
                          </a:ln>
                          <a:solidFill>
                            <a:srgbClr val="393939"/>
                          </a:solidFill>
                          <a:effectLst/>
                          <a:latin typeface="+mn-lt"/>
                          <a:ea typeface="ヒラギノ角ゴ Pro W3" pitchFamily="-65" charset="-128"/>
                          <a:cs typeface="ヒラギノ角ゴ Pro W3" pitchFamily="-65" charset="-128"/>
                        </a:rPr>
                        <a:t>Respect for people</a:t>
                      </a:r>
                    </a:p>
                  </a:txBody>
                  <a:tcPr marL="96577" marR="9657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600"/>
                        </a:spcBef>
                        <a:spcAft>
                          <a:spcPct val="0"/>
                        </a:spcAft>
                        <a:buClrTx/>
                        <a:buSzPct val="71000"/>
                        <a:buFontTx/>
                        <a:buNone/>
                        <a:tabLst/>
                      </a:pPr>
                      <a:r>
                        <a:rPr kumimoji="0" lang="en-US" sz="1800" b="0" i="0" u="none" strike="noStrike" cap="none" normalizeH="0" baseline="0" dirty="0">
                          <a:ln>
                            <a:noFill/>
                          </a:ln>
                          <a:solidFill>
                            <a:srgbClr val="393939"/>
                          </a:solidFill>
                          <a:effectLst/>
                          <a:latin typeface="+mn-lt"/>
                          <a:ea typeface="ヒラギノ角ゴ Pro W3" pitchFamily="-65" charset="-128"/>
                          <a:cs typeface="ヒラギノ角ゴ Pro W3" pitchFamily="-65" charset="-128"/>
                        </a:rPr>
                        <a:t>Fairness, tolerance</a:t>
                      </a:r>
                    </a:p>
                  </a:txBody>
                  <a:tcPr marL="96577" marR="9657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1" fontAlgn="base" latinLnBrk="0" hangingPunct="1">
                        <a:lnSpc>
                          <a:spcPct val="95000"/>
                        </a:lnSpc>
                        <a:spcBef>
                          <a:spcPts val="1600"/>
                        </a:spcBef>
                        <a:spcAft>
                          <a:spcPct val="0"/>
                        </a:spcAft>
                        <a:buClrTx/>
                        <a:buSzPct val="71000"/>
                        <a:buFontTx/>
                        <a:buNone/>
                        <a:tabLst/>
                      </a:pPr>
                      <a:r>
                        <a:rPr kumimoji="0" lang="en-US" sz="1600" b="1" i="0" u="none" strike="noStrike" cap="none" normalizeH="0" baseline="0" dirty="0">
                          <a:ln>
                            <a:noFill/>
                          </a:ln>
                          <a:solidFill>
                            <a:srgbClr val="393939"/>
                          </a:solidFill>
                          <a:effectLst/>
                          <a:latin typeface="+mn-lt"/>
                          <a:ea typeface="ヒラギノ角ゴ Pro W3" pitchFamily="-65" charset="-128"/>
                          <a:cs typeface="ヒラギノ角ゴ Pro W3" pitchFamily="-65" charset="-128"/>
                        </a:rPr>
                        <a:t>Outcome orientation</a:t>
                      </a:r>
                    </a:p>
                  </a:txBody>
                  <a:tcPr marL="96577" marR="9657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600"/>
                        </a:spcBef>
                        <a:spcAft>
                          <a:spcPct val="0"/>
                        </a:spcAft>
                        <a:buClrTx/>
                        <a:buSzPct val="71000"/>
                        <a:buFontTx/>
                        <a:buNone/>
                        <a:tabLst/>
                      </a:pPr>
                      <a:r>
                        <a:rPr kumimoji="0" lang="en-US" sz="1800" b="0" i="0" u="none" strike="noStrike" cap="none" normalizeH="0" baseline="0" dirty="0">
                          <a:ln>
                            <a:noFill/>
                          </a:ln>
                          <a:solidFill>
                            <a:srgbClr val="393939"/>
                          </a:solidFill>
                          <a:effectLst/>
                          <a:latin typeface="+mn-lt"/>
                          <a:ea typeface="ヒラギノ角ゴ Pro W3" pitchFamily="-65" charset="-128"/>
                          <a:cs typeface="ヒラギノ角ゴ Pro W3" pitchFamily="-65" charset="-128"/>
                        </a:rPr>
                        <a:t>Action oriented, high expectations, results oriented</a:t>
                      </a:r>
                    </a:p>
                  </a:txBody>
                  <a:tcPr marL="96577" marR="9657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1" fontAlgn="base" latinLnBrk="0" hangingPunct="1">
                        <a:lnSpc>
                          <a:spcPct val="95000"/>
                        </a:lnSpc>
                        <a:spcBef>
                          <a:spcPts val="1600"/>
                        </a:spcBef>
                        <a:spcAft>
                          <a:spcPct val="0"/>
                        </a:spcAft>
                        <a:buClrTx/>
                        <a:buSzPct val="71000"/>
                        <a:buFontTx/>
                        <a:buNone/>
                        <a:tabLst/>
                      </a:pPr>
                      <a:r>
                        <a:rPr kumimoji="0" lang="en-US" sz="1600" b="1" i="0" u="none" strike="noStrike" cap="none" normalizeH="0" baseline="0" dirty="0">
                          <a:ln>
                            <a:noFill/>
                          </a:ln>
                          <a:solidFill>
                            <a:srgbClr val="393939"/>
                          </a:solidFill>
                          <a:effectLst/>
                          <a:latin typeface="+mn-lt"/>
                          <a:ea typeface="ヒラギノ角ゴ Pro W3" pitchFamily="-65" charset="-128"/>
                          <a:cs typeface="ヒラギノ角ゴ Pro W3" pitchFamily="-65" charset="-128"/>
                        </a:rPr>
                        <a:t>Attention to detail</a:t>
                      </a:r>
                    </a:p>
                  </a:txBody>
                  <a:tcPr marL="96577" marR="9657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600"/>
                        </a:spcBef>
                        <a:spcAft>
                          <a:spcPct val="0"/>
                        </a:spcAft>
                        <a:buClrTx/>
                        <a:buSzPct val="71000"/>
                        <a:buFontTx/>
                        <a:buNone/>
                        <a:tabLst/>
                      </a:pPr>
                      <a:r>
                        <a:rPr kumimoji="0" lang="en-US" sz="1800" b="0" i="0" u="none" strike="noStrike" cap="none" normalizeH="0" baseline="0" dirty="0">
                          <a:ln>
                            <a:noFill/>
                          </a:ln>
                          <a:solidFill>
                            <a:srgbClr val="393939"/>
                          </a:solidFill>
                          <a:effectLst/>
                          <a:latin typeface="+mn-lt"/>
                          <a:ea typeface="ヒラギノ角ゴ Pro W3" pitchFamily="-65" charset="-128"/>
                          <a:cs typeface="ヒラギノ角ゴ Pro W3" pitchFamily="-65" charset="-128"/>
                        </a:rPr>
                        <a:t>Precise, analytic</a:t>
                      </a:r>
                    </a:p>
                  </a:txBody>
                  <a:tcPr marL="96577" marR="9657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1" fontAlgn="base" latinLnBrk="0" hangingPunct="1">
                        <a:lnSpc>
                          <a:spcPct val="95000"/>
                        </a:lnSpc>
                        <a:spcBef>
                          <a:spcPts val="1600"/>
                        </a:spcBef>
                        <a:spcAft>
                          <a:spcPct val="0"/>
                        </a:spcAft>
                        <a:buClrTx/>
                        <a:buSzPct val="71000"/>
                        <a:buFontTx/>
                        <a:buNone/>
                        <a:tabLst/>
                      </a:pPr>
                      <a:r>
                        <a:rPr kumimoji="0" lang="en-US" sz="1600" b="1" i="0" u="none" strike="noStrike" cap="none" normalizeH="0" baseline="0" dirty="0">
                          <a:ln>
                            <a:noFill/>
                          </a:ln>
                          <a:solidFill>
                            <a:srgbClr val="393939"/>
                          </a:solidFill>
                          <a:effectLst/>
                          <a:latin typeface="+mn-lt"/>
                          <a:ea typeface="ヒラギノ角ゴ Pro W3" pitchFamily="-65" charset="-128"/>
                          <a:cs typeface="ヒラギノ角ゴ Pro W3" pitchFamily="-65" charset="-128"/>
                        </a:rPr>
                        <a:t>Team orientation</a:t>
                      </a:r>
                    </a:p>
                  </a:txBody>
                  <a:tcPr marL="96577" marR="9657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600"/>
                        </a:spcBef>
                        <a:spcAft>
                          <a:spcPct val="0"/>
                        </a:spcAft>
                        <a:buClrTx/>
                        <a:buSzPct val="71000"/>
                        <a:buFontTx/>
                        <a:buNone/>
                        <a:tabLst/>
                      </a:pPr>
                      <a:r>
                        <a:rPr kumimoji="0" lang="en-US" sz="1800" b="0" i="0" u="none" strike="noStrike" cap="none" normalizeH="0" baseline="0" dirty="0">
                          <a:ln>
                            <a:noFill/>
                          </a:ln>
                          <a:solidFill>
                            <a:srgbClr val="393939"/>
                          </a:solidFill>
                          <a:effectLst/>
                          <a:latin typeface="+mn-lt"/>
                          <a:ea typeface="ヒラギノ角ゴ Pro W3" pitchFamily="-65" charset="-128"/>
                          <a:cs typeface="ヒラギノ角ゴ Pro W3" pitchFamily="-65" charset="-128"/>
                        </a:rPr>
                        <a:t>Collaboration, people-oriented</a:t>
                      </a:r>
                    </a:p>
                  </a:txBody>
                  <a:tcPr marL="96577" marR="9657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1" fontAlgn="base" latinLnBrk="0" hangingPunct="1">
                        <a:lnSpc>
                          <a:spcPct val="95000"/>
                        </a:lnSpc>
                        <a:spcBef>
                          <a:spcPts val="1600"/>
                        </a:spcBef>
                        <a:spcAft>
                          <a:spcPct val="0"/>
                        </a:spcAft>
                        <a:buClrTx/>
                        <a:buSzPct val="71000"/>
                        <a:buFontTx/>
                        <a:buNone/>
                        <a:tabLst/>
                      </a:pPr>
                      <a:r>
                        <a:rPr kumimoji="0" lang="en-US" sz="1600" b="1" i="0" u="none" strike="noStrike" cap="none" normalizeH="0" baseline="0" dirty="0">
                          <a:ln>
                            <a:noFill/>
                          </a:ln>
                          <a:solidFill>
                            <a:srgbClr val="393939"/>
                          </a:solidFill>
                          <a:effectLst/>
                          <a:latin typeface="+mn-lt"/>
                          <a:ea typeface="ヒラギノ角ゴ Pro W3" pitchFamily="-65" charset="-128"/>
                          <a:cs typeface="ヒラギノ角ゴ Pro W3" pitchFamily="-65" charset="-128"/>
                        </a:rPr>
                        <a:t>Aggressiveness</a:t>
                      </a:r>
                    </a:p>
                  </a:txBody>
                  <a:tcPr marL="96577" marR="9657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600"/>
                        </a:spcBef>
                        <a:spcAft>
                          <a:spcPct val="0"/>
                        </a:spcAft>
                        <a:buClrTx/>
                        <a:buSzPct val="71000"/>
                        <a:buFontTx/>
                        <a:buNone/>
                        <a:tabLst/>
                      </a:pPr>
                      <a:r>
                        <a:rPr kumimoji="0" lang="en-US" sz="1800" b="0" i="0" u="none" strike="noStrike" cap="none" normalizeH="0" baseline="0" dirty="0">
                          <a:ln>
                            <a:noFill/>
                          </a:ln>
                          <a:solidFill>
                            <a:srgbClr val="393939"/>
                          </a:solidFill>
                          <a:effectLst/>
                          <a:latin typeface="+mn-lt"/>
                          <a:ea typeface="ヒラギノ角ゴ Pro W3" pitchFamily="-65" charset="-128"/>
                          <a:cs typeface="ヒラギノ角ゴ Pro W3" pitchFamily="-65" charset="-128"/>
                        </a:rPr>
                        <a:t>Competitive, low emphasis on social responsibility</a:t>
                      </a:r>
                    </a:p>
                  </a:txBody>
                  <a:tcPr marL="96577" marR="9657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2560" name="Text Box 94"/>
          <p:cNvSpPr txBox="1">
            <a:spLocks/>
          </p:cNvSpPr>
          <p:nvPr/>
        </p:nvSpPr>
        <p:spPr bwMode="auto">
          <a:xfrm>
            <a:off x="5796136" y="5929535"/>
            <a:ext cx="2732539" cy="307777"/>
          </a:xfrm>
          <a:prstGeom prst="rect">
            <a:avLst/>
          </a:prstGeom>
          <a:noFill/>
          <a:ln w="12700">
            <a:noFill/>
            <a:miter lim="800000"/>
            <a:headEnd/>
            <a:tailEnd/>
          </a:ln>
        </p:spPr>
        <p:txBody>
          <a:bodyPr wrap="none">
            <a:prstTxWarp prst="textNoShape">
              <a:avLst/>
            </a:prstTxWarp>
            <a:spAutoFit/>
          </a:bodyPr>
          <a:lstStyle/>
          <a:p>
            <a:r>
              <a:rPr lang="en-US" sz="1400" dirty="0"/>
              <a:t>Source: O’Reilly et al (1991)</a:t>
            </a:r>
          </a:p>
        </p:txBody>
      </p:sp>
    </p:spTree>
    <p:extLst>
      <p:ext uri="{BB962C8B-B14F-4D97-AF65-F5344CB8AC3E}">
        <p14:creationId xmlns:p14="http://schemas.microsoft.com/office/powerpoint/2010/main" val="3093304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noProof="0" dirty="0" smtClean="0"/>
              <a:t>Organizational Subcultures </a:t>
            </a:r>
          </a:p>
        </p:txBody>
      </p:sp>
      <p:sp>
        <p:nvSpPr>
          <p:cNvPr id="259075" name="Rectangle 3"/>
          <p:cNvSpPr>
            <a:spLocks noGrp="1" noChangeArrowheads="1"/>
          </p:cNvSpPr>
          <p:nvPr>
            <p:ph idx="1"/>
          </p:nvPr>
        </p:nvSpPr>
        <p:spPr/>
        <p:txBody>
          <a:bodyPr/>
          <a:lstStyle/>
          <a:p>
            <a:pPr>
              <a:spcAft>
                <a:spcPts val="1200"/>
              </a:spcAft>
            </a:pPr>
            <a:r>
              <a:rPr lang="en-US" noProof="0" dirty="0" smtClean="0"/>
              <a:t>Dominant culture </a:t>
            </a:r>
            <a:r>
              <a:rPr lang="en-US" dirty="0"/>
              <a:t>–</a:t>
            </a:r>
            <a:r>
              <a:rPr lang="en-US" noProof="0" dirty="0" smtClean="0"/>
              <a:t> </a:t>
            </a:r>
            <a:r>
              <a:rPr lang="en-US" noProof="0" dirty="0" smtClean="0"/>
              <a:t>most widely shared values and assumptions</a:t>
            </a:r>
          </a:p>
          <a:p>
            <a:r>
              <a:rPr lang="en-US" noProof="0" dirty="0" smtClean="0"/>
              <a:t>Subcultures</a:t>
            </a:r>
          </a:p>
          <a:p>
            <a:pPr lvl="1"/>
            <a:r>
              <a:rPr lang="en-US" noProof="0" dirty="0" smtClean="0"/>
              <a:t>Located throughout the organization</a:t>
            </a:r>
          </a:p>
          <a:p>
            <a:pPr lvl="1">
              <a:spcAft>
                <a:spcPts val="1200"/>
              </a:spcAft>
            </a:pPr>
            <a:r>
              <a:rPr lang="en-US" noProof="0" dirty="0" smtClean="0"/>
              <a:t>Can enhance or oppose (countercultures) firm’s dominant culture</a:t>
            </a:r>
          </a:p>
          <a:p>
            <a:r>
              <a:rPr lang="en-US" noProof="0" dirty="0" smtClean="0"/>
              <a:t>Two functions of countercultures:</a:t>
            </a:r>
          </a:p>
          <a:p>
            <a:pPr lvl="1"/>
            <a:r>
              <a:rPr lang="en-US" noProof="0" dirty="0" smtClean="0"/>
              <a:t>provide surveillance and critique, ethics</a:t>
            </a:r>
          </a:p>
          <a:p>
            <a:pPr lvl="1"/>
            <a:r>
              <a:rPr lang="en-US" noProof="0" dirty="0" smtClean="0"/>
              <a:t>source of emerging values</a:t>
            </a:r>
          </a:p>
        </p:txBody>
      </p:sp>
    </p:spTree>
    <p:extLst>
      <p:ext uri="{BB962C8B-B14F-4D97-AF65-F5344CB8AC3E}">
        <p14:creationId xmlns:p14="http://schemas.microsoft.com/office/powerpoint/2010/main" val="2566492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9075">
                                            <p:txEl>
                                              <p:pRg st="0" end="0"/>
                                            </p:txEl>
                                          </p:spTgt>
                                        </p:tgtEl>
                                        <p:attrNameLst>
                                          <p:attrName>style.visibility</p:attrName>
                                        </p:attrNameLst>
                                      </p:cBhvr>
                                      <p:to>
                                        <p:strVal val="visible"/>
                                      </p:to>
                                    </p:set>
                                    <p:animEffect transition="in" filter="wipe(left)">
                                      <p:cBhvr>
                                        <p:cTn id="7" dur="500"/>
                                        <p:tgtEl>
                                          <p:spTgt spid="259075">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9075">
                                            <p:txEl>
                                              <p:pRg st="1" end="1"/>
                                            </p:txEl>
                                          </p:spTgt>
                                        </p:tgtEl>
                                        <p:attrNameLst>
                                          <p:attrName>style.visibility</p:attrName>
                                        </p:attrNameLst>
                                      </p:cBhvr>
                                      <p:to>
                                        <p:strVal val="visible"/>
                                      </p:to>
                                    </p:set>
                                    <p:animEffect transition="in" filter="wipe(left)">
                                      <p:cBhvr>
                                        <p:cTn id="11" dur="500"/>
                                        <p:tgtEl>
                                          <p:spTgt spid="259075">
                                            <p:txEl>
                                              <p:pRg st="1" end="1"/>
                                            </p:txEl>
                                          </p:spTgt>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59075">
                                            <p:txEl>
                                              <p:pRg st="2" end="2"/>
                                            </p:txEl>
                                          </p:spTgt>
                                        </p:tgtEl>
                                        <p:attrNameLst>
                                          <p:attrName>style.visibility</p:attrName>
                                        </p:attrNameLst>
                                      </p:cBhvr>
                                      <p:to>
                                        <p:strVal val="visible"/>
                                      </p:to>
                                    </p:set>
                                    <p:animEffect transition="in" filter="wipe(left)">
                                      <p:cBhvr>
                                        <p:cTn id="14" dur="500"/>
                                        <p:tgtEl>
                                          <p:spTgt spid="259075">
                                            <p:txEl>
                                              <p:pRg st="2" end="2"/>
                                            </p:txEl>
                                          </p:spTgt>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59075">
                                            <p:txEl>
                                              <p:pRg st="3" end="3"/>
                                            </p:txEl>
                                          </p:spTgt>
                                        </p:tgtEl>
                                        <p:attrNameLst>
                                          <p:attrName>style.visibility</p:attrName>
                                        </p:attrNameLst>
                                      </p:cBhvr>
                                      <p:to>
                                        <p:strVal val="visible"/>
                                      </p:to>
                                    </p:set>
                                    <p:animEffect transition="in" filter="wipe(left)">
                                      <p:cBhvr>
                                        <p:cTn id="17" dur="500"/>
                                        <p:tgtEl>
                                          <p:spTgt spid="259075">
                                            <p:txEl>
                                              <p:pRg st="3" end="3"/>
                                            </p:txEl>
                                          </p:spTgt>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259075">
                                            <p:txEl>
                                              <p:pRg st="4" end="4"/>
                                            </p:txEl>
                                          </p:spTgt>
                                        </p:tgtEl>
                                        <p:attrNameLst>
                                          <p:attrName>style.visibility</p:attrName>
                                        </p:attrNameLst>
                                      </p:cBhvr>
                                      <p:to>
                                        <p:strVal val="visible"/>
                                      </p:to>
                                    </p:set>
                                    <p:animEffect transition="in" filter="wipe(left)">
                                      <p:cBhvr>
                                        <p:cTn id="21" dur="500"/>
                                        <p:tgtEl>
                                          <p:spTgt spid="259075">
                                            <p:txEl>
                                              <p:pRg st="4" end="4"/>
                                            </p:txEl>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59075">
                                            <p:txEl>
                                              <p:pRg st="5" end="5"/>
                                            </p:txEl>
                                          </p:spTgt>
                                        </p:tgtEl>
                                        <p:attrNameLst>
                                          <p:attrName>style.visibility</p:attrName>
                                        </p:attrNameLst>
                                      </p:cBhvr>
                                      <p:to>
                                        <p:strVal val="visible"/>
                                      </p:to>
                                    </p:set>
                                    <p:animEffect transition="in" filter="wipe(left)">
                                      <p:cBhvr>
                                        <p:cTn id="24" dur="500"/>
                                        <p:tgtEl>
                                          <p:spTgt spid="259075">
                                            <p:txEl>
                                              <p:pRg st="5" end="5"/>
                                            </p:txEl>
                                          </p:spTgt>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59075">
                                            <p:txEl>
                                              <p:pRg st="6" end="6"/>
                                            </p:txEl>
                                          </p:spTgt>
                                        </p:tgtEl>
                                        <p:attrNameLst>
                                          <p:attrName>style.visibility</p:attrName>
                                        </p:attrNameLst>
                                      </p:cBhvr>
                                      <p:to>
                                        <p:strVal val="visible"/>
                                      </p:to>
                                    </p:set>
                                    <p:animEffect transition="in" filter="wipe(left)">
                                      <p:cBhvr>
                                        <p:cTn id="27" dur="500"/>
                                        <p:tgtEl>
                                          <p:spTgt spid="25907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5" grpId="0" build="p" autoUpdateAnimBg="0"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smtClean="0"/>
              <a:t>Cultural Artifacts at</a:t>
            </a:r>
            <a:br>
              <a:rPr lang="en-US" noProof="0" dirty="0" smtClean="0"/>
            </a:br>
            <a:r>
              <a:rPr lang="en-US" noProof="0" dirty="0" smtClean="0"/>
              <a:t>Goldman </a:t>
            </a:r>
            <a:r>
              <a:rPr lang="en-US" noProof="0" dirty="0"/>
              <a:t>S</a:t>
            </a:r>
            <a:r>
              <a:rPr lang="en-US" noProof="0" dirty="0" smtClean="0"/>
              <a:t>achs</a:t>
            </a:r>
            <a:endParaRPr lang="en-US" noProof="0" dirty="0"/>
          </a:p>
        </p:txBody>
      </p:sp>
      <p:sp>
        <p:nvSpPr>
          <p:cNvPr id="7" name="Content Placeholder 6"/>
          <p:cNvSpPr>
            <a:spLocks noGrp="1"/>
          </p:cNvSpPr>
          <p:nvPr>
            <p:ph idx="1"/>
          </p:nvPr>
        </p:nvSpPr>
        <p:spPr>
          <a:xfrm>
            <a:off x="323529" y="1412776"/>
            <a:ext cx="4104455" cy="4713387"/>
          </a:xfrm>
        </p:spPr>
        <p:txBody>
          <a:bodyPr>
            <a:normAutofit/>
          </a:bodyPr>
          <a:lstStyle/>
          <a:p>
            <a:pPr marL="0" indent="0">
              <a:lnSpc>
                <a:spcPct val="120000"/>
              </a:lnSpc>
              <a:buNone/>
            </a:pPr>
            <a:r>
              <a:rPr lang="en-US" sz="2300" noProof="0" dirty="0"/>
              <a:t>The language of Goldman Sachs employees may be artifacts of underlying cultural values. “Elephant trades” and “muppet” clients suggest that the investment firm values profitability and individual performance </a:t>
            </a:r>
            <a:r>
              <a:rPr lang="en-US" sz="2300" noProof="0" dirty="0" smtClean="0"/>
              <a:t>more than </a:t>
            </a:r>
            <a:r>
              <a:rPr lang="en-US" sz="2300" noProof="0" dirty="0"/>
              <a:t>customer service.</a:t>
            </a:r>
          </a:p>
        </p:txBody>
      </p:sp>
      <p:pic>
        <p:nvPicPr>
          <p:cNvPr id="9" name="Picture Placeholder 8" descr="GoldmanSachs.jpg"/>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322" r="159"/>
          <a:stretch/>
        </p:blipFill>
        <p:spPr>
          <a:xfrm>
            <a:off x="4514273" y="1412776"/>
            <a:ext cx="4629727" cy="4680520"/>
          </a:xfrm>
        </p:spPr>
      </p:pic>
    </p:spTree>
    <p:extLst>
      <p:ext uri="{BB962C8B-B14F-4D97-AF65-F5344CB8AC3E}">
        <p14:creationId xmlns:p14="http://schemas.microsoft.com/office/powerpoint/2010/main" val="394703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smtClean="0"/>
              <a:t>Organizational Culture Artifacts</a:t>
            </a:r>
            <a:endParaRPr lang="en-US" noProof="0" dirty="0"/>
          </a:p>
        </p:txBody>
      </p:sp>
      <p:sp>
        <p:nvSpPr>
          <p:cNvPr id="7" name="Content Placeholder 6"/>
          <p:cNvSpPr>
            <a:spLocks noGrp="1"/>
          </p:cNvSpPr>
          <p:nvPr>
            <p:ph idx="1"/>
          </p:nvPr>
        </p:nvSpPr>
        <p:spPr>
          <a:xfrm>
            <a:off x="323529" y="1412776"/>
            <a:ext cx="4104455" cy="4713387"/>
          </a:xfrm>
        </p:spPr>
        <p:txBody>
          <a:bodyPr>
            <a:normAutofit/>
          </a:bodyPr>
          <a:lstStyle/>
          <a:p>
            <a:r>
              <a:rPr lang="en-US" sz="2200" noProof="0" dirty="0"/>
              <a:t>Observable symbols and signs of culture</a:t>
            </a:r>
          </a:p>
          <a:p>
            <a:r>
              <a:rPr lang="en-US" sz="2200" noProof="0" dirty="0"/>
              <a:t>Physical structures, ceremonies, language, stories</a:t>
            </a:r>
          </a:p>
          <a:p>
            <a:r>
              <a:rPr lang="en-US" sz="2200" noProof="0" dirty="0"/>
              <a:t>Maintain and transmit organization’s culture</a:t>
            </a:r>
          </a:p>
          <a:p>
            <a:r>
              <a:rPr lang="en-US" sz="2200" noProof="0" dirty="0"/>
              <a:t>Need many artifacts to accurately decipher a company’s culture</a:t>
            </a:r>
          </a:p>
        </p:txBody>
      </p:sp>
      <p:pic>
        <p:nvPicPr>
          <p:cNvPr id="9" name="Picture Placeholder 8" descr="GoldmanSachs.jpg"/>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322" r="159"/>
          <a:stretch/>
        </p:blipFill>
        <p:spPr>
          <a:xfrm>
            <a:off x="4514273" y="1412776"/>
            <a:ext cx="4629727" cy="4680520"/>
          </a:xfrm>
        </p:spPr>
      </p:pic>
    </p:spTree>
    <p:extLst>
      <p:ext uri="{BB962C8B-B14F-4D97-AF65-F5344CB8AC3E}">
        <p14:creationId xmlns:p14="http://schemas.microsoft.com/office/powerpoint/2010/main" val="1544510907"/>
      </p:ext>
    </p:extLst>
  </p:cSld>
  <p:clrMapOvr>
    <a:masterClrMapping/>
  </p:clrMapOvr>
</p:sld>
</file>

<file path=ppt/theme/theme1.xml><?xml version="1.0" encoding="utf-8"?>
<a:theme xmlns:a="http://schemas.openxmlformats.org/drawingml/2006/main" name="McShaneOB7_Ch">
  <a:themeElements>
    <a:clrScheme name="Plaza">
      <a:dk1>
        <a:sysClr val="windowText" lastClr="000000"/>
      </a:dk1>
      <a:lt1>
        <a:sysClr val="window" lastClr="FFFFFF"/>
      </a:lt1>
      <a:dk2>
        <a:srgbClr val="333333"/>
      </a:dk2>
      <a:lt2>
        <a:srgbClr val="CCCCCC"/>
      </a:lt2>
      <a:accent1>
        <a:srgbClr val="990000"/>
      </a:accent1>
      <a:accent2>
        <a:srgbClr val="580101"/>
      </a:accent2>
      <a:accent3>
        <a:srgbClr val="E94A00"/>
      </a:accent3>
      <a:accent4>
        <a:srgbClr val="EB8F00"/>
      </a:accent4>
      <a:accent5>
        <a:srgbClr val="A4A4A4"/>
      </a:accent5>
      <a:accent6>
        <a:srgbClr val="666666"/>
      </a:accent6>
      <a:hlink>
        <a:srgbClr val="D01010"/>
      </a:hlink>
      <a:folHlink>
        <a:srgbClr val="E6682E"/>
      </a:folHlink>
    </a:clrScheme>
    <a:fontScheme name="Plaza">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laza">
      <a:fillStyleLst>
        <a:solidFill>
          <a:schemeClr val="phClr"/>
        </a:solidFill>
        <a:gradFill rotWithShape="1">
          <a:gsLst>
            <a:gs pos="0">
              <a:schemeClr val="phClr">
                <a:tint val="100000"/>
                <a:shade val="60000"/>
                <a:satMod val="135000"/>
              </a:schemeClr>
            </a:gs>
            <a:gs pos="100000">
              <a:schemeClr val="phClr">
                <a:tint val="100000"/>
                <a:shade val="100000"/>
                <a:satMod val="135000"/>
              </a:schemeClr>
            </a:gs>
          </a:gsLst>
          <a:lin ang="16200000" scaled="1"/>
        </a:gradFill>
        <a:gradFill rotWithShape="1">
          <a:gsLst>
            <a:gs pos="0">
              <a:schemeClr val="phClr">
                <a:shade val="70000"/>
                <a:satMod val="120000"/>
              </a:schemeClr>
            </a:gs>
            <a:gs pos="35000">
              <a:schemeClr val="phClr">
                <a:shade val="100000"/>
                <a:satMod val="150000"/>
              </a:schemeClr>
            </a:gs>
            <a:gs pos="70000">
              <a:schemeClr val="phClr">
                <a:tint val="100000"/>
                <a:shade val="100000"/>
                <a:satMod val="200000"/>
                <a:greenMod val="100000"/>
              </a:schemeClr>
            </a:gs>
            <a:gs pos="100000">
              <a:schemeClr val="phClr">
                <a:tint val="100000"/>
                <a:shade val="100000"/>
                <a:satMod val="250000"/>
                <a:greenMod val="100000"/>
              </a:schemeClr>
            </a:gs>
          </a:gsLst>
          <a:lin ang="162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innerShdw blurRad="190500" dist="63500" dir="5400000">
              <a:srgbClr val="FFFFFF">
                <a:alpha val="65000"/>
              </a:srgbClr>
            </a:innerShdw>
          </a:effectLst>
          <a:scene3d>
            <a:camera prst="orthographicFront">
              <a:rot lat="0" lon="0" rev="0"/>
            </a:camera>
            <a:lightRig rig="twoPt" dir="r">
              <a:rot lat="0" lon="0" rev="6000000"/>
            </a:lightRig>
          </a:scene3d>
          <a:sp3d prstMaterial="matte">
            <a:bevelT w="0" h="0" prst="relaxedInset"/>
          </a:sp3d>
        </a:effectStyle>
        <a:effectStyle>
          <a:effectLst>
            <a:innerShdw blurRad="50800" dist="25400" dir="13500000">
              <a:srgbClr val="FFFFFF">
                <a:alpha val="75000"/>
              </a:srgbClr>
            </a:innerShdw>
            <a:outerShdw blurRad="88900" dist="38100" dir="6600000" sx="101000" sy="101000" rotWithShape="0">
              <a:srgbClr val="000000">
                <a:alpha val="50000"/>
              </a:srgbClr>
            </a:outerShdw>
          </a:effectLst>
          <a:scene3d>
            <a:camera prst="perspectiveFront" fov="3000000"/>
            <a:lightRig rig="morning" dir="tl">
              <a:rot lat="0" lon="0" rev="1800000"/>
            </a:lightRig>
          </a:scene3d>
          <a:sp3d contourW="38100" prstMaterial="softEdge">
            <a:bevelT w="25400" h="38100"/>
            <a:contourClr>
              <a:schemeClr val="phClr">
                <a:tint val="6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McShaneOB7_Ch.potx</Template>
  <TotalTime>1608</TotalTime>
  <Pages>0</Pages>
  <Words>855</Words>
  <Characters>0</Characters>
  <Application>Microsoft Office PowerPoint</Application>
  <PresentationFormat>Letter Paper (8.5x11 in)</PresentationFormat>
  <Lines>0</Lines>
  <Paragraphs>187</Paragraphs>
  <Slides>24</Slides>
  <Notes>15</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McShaneOB7_Ch</vt:lpstr>
      <vt:lpstr>Organizational Culture</vt:lpstr>
      <vt:lpstr>Zappos’ Organizational Culture</vt:lpstr>
      <vt:lpstr>Organizational Culture Defined</vt:lpstr>
      <vt:lpstr>Elements of Organizational Culture</vt:lpstr>
      <vt:lpstr>Content of Organizational Culture</vt:lpstr>
      <vt:lpstr>Organizational Culture Profile</vt:lpstr>
      <vt:lpstr>Organizational Subcultures </vt:lpstr>
      <vt:lpstr>Cultural Artifacts at Goldman Sachs</vt:lpstr>
      <vt:lpstr>Organizational Culture Artifacts</vt:lpstr>
      <vt:lpstr>Artifacts: Stories and Legends</vt:lpstr>
      <vt:lpstr>Artifacts: Rituals, Ceremonies, Language</vt:lpstr>
      <vt:lpstr>Artifacts:  Physical Structures/Symbols</vt:lpstr>
      <vt:lpstr>Organizational Culture Strength</vt:lpstr>
      <vt:lpstr>Organizational Culture and Effectiveness</vt:lpstr>
      <vt:lpstr>Merging Cultures: Bicultural Audit</vt:lpstr>
      <vt:lpstr>Merging Organizational Cultures</vt:lpstr>
      <vt:lpstr>Changing/Strengthening Organizational Culture</vt:lpstr>
      <vt:lpstr>Changing/Strengthening Organizational Culture</vt:lpstr>
      <vt:lpstr>Changing/Strengthening Organizational Culture</vt:lpstr>
      <vt:lpstr>Attraction-Selection-Attrition Theory</vt:lpstr>
      <vt:lpstr>Organizational Socialization</vt:lpstr>
      <vt:lpstr>Stages of Socialization</vt:lpstr>
      <vt:lpstr>Improving Organizational Socialization</vt:lpstr>
      <vt:lpstr>Organizational Culture</vt:lpstr>
    </vt:vector>
  </TitlesOfParts>
  <Manager/>
  <Company>University of Western Australia</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Field of Organizational Behavior</dc:title>
  <dc:subject/>
  <dc:creator>Steven McShane</dc:creator>
  <cp:keywords/>
  <dc:description/>
  <cp:lastModifiedBy>Pavendan Pugalendi</cp:lastModifiedBy>
  <cp:revision>200</cp:revision>
  <cp:lastPrinted>2008-02-24T08:45:31Z</cp:lastPrinted>
  <dcterms:created xsi:type="dcterms:W3CDTF">2011-12-07T16:09:33Z</dcterms:created>
  <dcterms:modified xsi:type="dcterms:W3CDTF">2014-04-02T07:44:19Z</dcterms:modified>
  <cp:category/>
</cp:coreProperties>
</file>