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31"/>
  </p:notesMasterIdLst>
  <p:handoutMasterIdLst>
    <p:handoutMasterId r:id="rId32"/>
  </p:handoutMasterIdLst>
  <p:sldIdLst>
    <p:sldId id="318" r:id="rId2"/>
    <p:sldId id="345" r:id="rId3"/>
    <p:sldId id="319" r:id="rId4"/>
    <p:sldId id="320" r:id="rId5"/>
    <p:sldId id="321" r:id="rId6"/>
    <p:sldId id="322" r:id="rId7"/>
    <p:sldId id="323" r:id="rId8"/>
    <p:sldId id="324" r:id="rId9"/>
    <p:sldId id="325" r:id="rId10"/>
    <p:sldId id="326" r:id="rId11"/>
    <p:sldId id="327" r:id="rId12"/>
    <p:sldId id="328" r:id="rId13"/>
    <p:sldId id="329" r:id="rId14"/>
    <p:sldId id="331" r:id="rId15"/>
    <p:sldId id="332" r:id="rId16"/>
    <p:sldId id="333" r:id="rId17"/>
    <p:sldId id="334" r:id="rId18"/>
    <p:sldId id="335" r:id="rId19"/>
    <p:sldId id="336" r:id="rId20"/>
    <p:sldId id="337" r:id="rId21"/>
    <p:sldId id="347" r:id="rId22"/>
    <p:sldId id="339" r:id="rId23"/>
    <p:sldId id="340" r:id="rId24"/>
    <p:sldId id="341" r:id="rId25"/>
    <p:sldId id="342" r:id="rId26"/>
    <p:sldId id="343" r:id="rId27"/>
    <p:sldId id="344" r:id="rId28"/>
    <p:sldId id="348" r:id="rId29"/>
    <p:sldId id="338" r:id="rId30"/>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9074" autoAdjust="0"/>
  </p:normalViewPr>
  <p:slideViewPr>
    <p:cSldViewPr>
      <p:cViewPr>
        <p:scale>
          <a:sx n="50" d="100"/>
          <a:sy n="50" d="100"/>
        </p:scale>
        <p:origin x="-2256" y="-936"/>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dirty="0"/>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dirty="0"/>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p:cNvSpPr>
          <p:nvPr>
            <p:ph type="sldNum" sz="quarter" idx="5"/>
          </p:nvPr>
        </p:nvSpPr>
        <p:spPr>
          <a:noFill/>
        </p:spPr>
        <p:txBody>
          <a:bodyPr/>
          <a:lstStyle/>
          <a:p>
            <a:fld id="{F133A696-9ED4-9145-B546-CC880DC16843}" type="slidenum">
              <a:rPr lang="en-US">
                <a:latin typeface="Tahoma" pitchFamily="-108" charset="0"/>
                <a:ea typeface="ヒラギノ角ゴ Pro W3" pitchFamily="-108" charset="-128"/>
                <a:cs typeface="ヒラギノ角ゴ Pro W3" pitchFamily="-108" charset="-128"/>
              </a:rPr>
              <a:pPr/>
              <a:t>11</a:t>
            </a:fld>
            <a:endParaRPr lang="en-US" dirty="0">
              <a:latin typeface="Tahoma" pitchFamily="-108" charset="0"/>
              <a:ea typeface="ヒラギノ角ゴ Pro W3" pitchFamily="-108" charset="-128"/>
              <a:cs typeface="ヒラギノ角ゴ Pro W3" pitchFamily="-108" charset="-128"/>
            </a:endParaRPr>
          </a:p>
        </p:txBody>
      </p:sp>
      <p:sp>
        <p:nvSpPr>
          <p:cNvPr id="31747" name="Rectangle 2"/>
          <p:cNvSpPr>
            <a:spLocks noGrp="1" noRot="1" noChangeAspect="1" noChangeArrowheads="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p:cNvSpPr>
          <p:nvPr>
            <p:ph type="sldNum" sz="quarter" idx="5"/>
          </p:nvPr>
        </p:nvSpPr>
        <p:spPr>
          <a:noFill/>
        </p:spPr>
        <p:txBody>
          <a:bodyPr/>
          <a:lstStyle/>
          <a:p>
            <a:fld id="{2F13219C-1C86-FB46-BBDD-FF642A01DB7D}" type="slidenum">
              <a:rPr lang="en-US">
                <a:latin typeface="Tahoma" pitchFamily="-108" charset="0"/>
                <a:ea typeface="ヒラギノ角ゴ Pro W3" pitchFamily="-108" charset="-128"/>
                <a:cs typeface="ヒラギノ角ゴ Pro W3" pitchFamily="-108" charset="-128"/>
              </a:rPr>
              <a:pPr/>
              <a:t>12</a:t>
            </a:fld>
            <a:endParaRPr lang="en-US" dirty="0">
              <a:latin typeface="Tahoma" pitchFamily="-108" charset="0"/>
              <a:ea typeface="ヒラギノ角ゴ Pro W3" pitchFamily="-108" charset="-128"/>
              <a:cs typeface="ヒラギノ角ゴ Pro W3" pitchFamily="-108" charset="-128"/>
            </a:endParaRPr>
          </a:p>
        </p:txBody>
      </p:sp>
      <p:sp>
        <p:nvSpPr>
          <p:cNvPr id="33795" name="Rectangle 2"/>
          <p:cNvSpPr>
            <a:spLocks noGrp="1" noRot="1" noChangeAspect="1" noChangeArrowheads="1"/>
          </p:cNvSpPr>
          <p:nvPr>
            <p:ph type="sldImg"/>
          </p:nvPr>
        </p:nvSpPr>
        <p:spPr>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p:cNvSpPr>
          <p:nvPr>
            <p:ph type="sldNum" sz="quarter" idx="5"/>
          </p:nvPr>
        </p:nvSpPr>
        <p:spPr>
          <a:noFill/>
        </p:spPr>
        <p:txBody>
          <a:bodyPr/>
          <a:lstStyle/>
          <a:p>
            <a:fld id="{47F62CA0-232B-0542-85E0-89151D4F88CE}" type="slidenum">
              <a:rPr lang="en-US">
                <a:latin typeface="Tahoma" pitchFamily="-108" charset="0"/>
                <a:ea typeface="ヒラギノ角ゴ Pro W3" pitchFamily="-108" charset="-128"/>
                <a:cs typeface="ヒラギノ角ゴ Pro W3" pitchFamily="-108" charset="-128"/>
              </a:rPr>
              <a:pPr/>
              <a:t>13</a:t>
            </a:fld>
            <a:endParaRPr lang="en-US" dirty="0">
              <a:latin typeface="Tahoma" pitchFamily="-108" charset="0"/>
              <a:ea typeface="ヒラギノ角ゴ Pro W3" pitchFamily="-108" charset="-128"/>
              <a:cs typeface="ヒラギノ角ゴ Pro W3" pitchFamily="-108" charset="-128"/>
            </a:endParaRPr>
          </a:p>
        </p:txBody>
      </p:sp>
      <p:sp>
        <p:nvSpPr>
          <p:cNvPr id="35843" name="Rectangle 2"/>
          <p:cNvSpPr>
            <a:spLocks noGrp="1" noRot="1" noChangeAspect="1" noChangeArrowheads="1"/>
          </p:cNvSpPr>
          <p:nvPr>
            <p:ph type="sldImg"/>
          </p:nvPr>
        </p:nvSpPr>
        <p:spPr>
          <a:solidFill>
            <a:srgbClr val="FFFFFF"/>
          </a:solidFill>
          <a:ln/>
        </p:spPr>
      </p:sp>
      <p:sp>
        <p:nvSpPr>
          <p:cNvPr id="3584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p:cNvSpPr>
          <p:nvPr>
            <p:ph type="sldNum" sz="quarter" idx="5"/>
          </p:nvPr>
        </p:nvSpPr>
        <p:spPr>
          <a:noFill/>
        </p:spPr>
        <p:txBody>
          <a:bodyPr/>
          <a:lstStyle/>
          <a:p>
            <a:fld id="{24989451-8A0A-164E-8B2D-41721949CBA5}" type="slidenum">
              <a:rPr lang="en-US">
                <a:latin typeface="Tahoma" pitchFamily="-108" charset="0"/>
                <a:ea typeface="ヒラギノ角ゴ Pro W3" pitchFamily="-108" charset="-128"/>
                <a:cs typeface="ヒラギノ角ゴ Pro W3" pitchFamily="-108" charset="-128"/>
              </a:rPr>
              <a:pPr/>
              <a:t>14</a:t>
            </a:fld>
            <a:endParaRPr lang="en-US" dirty="0">
              <a:latin typeface="Tahoma" pitchFamily="-108" charset="0"/>
              <a:ea typeface="ヒラギノ角ゴ Pro W3" pitchFamily="-108" charset="-128"/>
              <a:cs typeface="ヒラギノ角ゴ Pro W3" pitchFamily="-108" charset="-128"/>
            </a:endParaRPr>
          </a:p>
        </p:txBody>
      </p:sp>
      <p:sp>
        <p:nvSpPr>
          <p:cNvPr id="39939" name="Rectangle 2"/>
          <p:cNvSpPr>
            <a:spLocks noGrp="1" noRot="1" noChangeAspect="1" noChangeArrowheads="1"/>
          </p:cNvSpPr>
          <p:nvPr>
            <p:ph type="sldImg"/>
          </p:nvPr>
        </p:nvSpPr>
        <p:spPr>
          <a:solidFill>
            <a:srgbClr val="FFFFFF"/>
          </a:solidFill>
          <a:ln/>
        </p:spPr>
      </p:sp>
      <p:sp>
        <p:nvSpPr>
          <p:cNvPr id="3994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p:cNvSpPr>
          <p:nvPr>
            <p:ph type="sldNum" sz="quarter" idx="5"/>
          </p:nvPr>
        </p:nvSpPr>
        <p:spPr>
          <a:noFill/>
        </p:spPr>
        <p:txBody>
          <a:bodyPr/>
          <a:lstStyle/>
          <a:p>
            <a:fld id="{B341B085-BE73-354A-BEDB-8C4C2E9ACF32}" type="slidenum">
              <a:rPr lang="en-US">
                <a:latin typeface="Tahoma" pitchFamily="-108" charset="0"/>
                <a:ea typeface="ヒラギノ角ゴ Pro W3" pitchFamily="-108" charset="-128"/>
                <a:cs typeface="ヒラギノ角ゴ Pro W3" pitchFamily="-108" charset="-128"/>
              </a:rPr>
              <a:pPr/>
              <a:t>15</a:t>
            </a:fld>
            <a:endParaRPr lang="en-US" dirty="0">
              <a:latin typeface="Tahoma" pitchFamily="-108" charset="0"/>
              <a:ea typeface="ヒラギノ角ゴ Pro W3" pitchFamily="-108" charset="-128"/>
              <a:cs typeface="ヒラギノ角ゴ Pro W3" pitchFamily="-108" charset="-128"/>
            </a:endParaRPr>
          </a:p>
        </p:txBody>
      </p:sp>
      <p:sp>
        <p:nvSpPr>
          <p:cNvPr id="41987" name="Rectangle 2"/>
          <p:cNvSpPr>
            <a:spLocks noGrp="1" noRot="1" noChangeAspect="1" noChangeArrowheads="1"/>
          </p:cNvSpPr>
          <p:nvPr>
            <p:ph type="sldImg"/>
          </p:nvPr>
        </p:nvSpPr>
        <p:spPr>
          <a:solidFill>
            <a:srgbClr val="FFFFFF"/>
          </a:solidFill>
          <a:ln/>
        </p:spPr>
      </p:sp>
      <p:sp>
        <p:nvSpPr>
          <p:cNvPr id="4198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p:cNvSpPr>
          <p:nvPr>
            <p:ph type="sldNum" sz="quarter" idx="5"/>
          </p:nvPr>
        </p:nvSpPr>
        <p:spPr>
          <a:noFill/>
        </p:spPr>
        <p:txBody>
          <a:bodyPr/>
          <a:lstStyle/>
          <a:p>
            <a:fld id="{F8962CD0-EC35-6540-A0CE-FF565BED588C}" type="slidenum">
              <a:rPr lang="en-US">
                <a:latin typeface="Tahoma" pitchFamily="-108" charset="0"/>
                <a:ea typeface="ヒラギノ角ゴ Pro W3" pitchFamily="-108" charset="-128"/>
                <a:cs typeface="ヒラギノ角ゴ Pro W3" pitchFamily="-108" charset="-128"/>
              </a:rPr>
              <a:pPr/>
              <a:t>16</a:t>
            </a:fld>
            <a:endParaRPr lang="en-US" dirty="0">
              <a:latin typeface="Tahoma" pitchFamily="-108" charset="0"/>
              <a:ea typeface="ヒラギノ角ゴ Pro W3" pitchFamily="-108" charset="-128"/>
              <a:cs typeface="ヒラギノ角ゴ Pro W3" pitchFamily="-108" charset="-128"/>
            </a:endParaRPr>
          </a:p>
        </p:txBody>
      </p:sp>
      <p:sp>
        <p:nvSpPr>
          <p:cNvPr id="44035" name="Rectangle 2"/>
          <p:cNvSpPr>
            <a:spLocks noGrp="1" noRot="1" noChangeAspect="1" noChangeArrowheads="1"/>
          </p:cNvSpPr>
          <p:nvPr>
            <p:ph type="sldImg"/>
          </p:nvPr>
        </p:nvSpPr>
        <p:spPr>
          <a:solidFill>
            <a:srgbClr val="FFFFFF"/>
          </a:solidFill>
          <a:ln/>
        </p:spPr>
      </p:sp>
      <p:sp>
        <p:nvSpPr>
          <p:cNvPr id="4403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p:cNvSpPr>
          <p:nvPr>
            <p:ph type="sldNum" sz="quarter" idx="5"/>
          </p:nvPr>
        </p:nvSpPr>
        <p:spPr>
          <a:noFill/>
        </p:spPr>
        <p:txBody>
          <a:bodyPr/>
          <a:lstStyle/>
          <a:p>
            <a:fld id="{594FEF09-4774-0242-B9D2-E015C898A4DD}" type="slidenum">
              <a:rPr lang="en-US">
                <a:latin typeface="Tahoma" pitchFamily="-108" charset="0"/>
                <a:ea typeface="ヒラギノ角ゴ Pro W3" pitchFamily="-108" charset="-128"/>
                <a:cs typeface="ヒラギノ角ゴ Pro W3" pitchFamily="-108" charset="-128"/>
              </a:rPr>
              <a:pPr/>
              <a:t>17</a:t>
            </a:fld>
            <a:endParaRPr lang="en-US" dirty="0">
              <a:latin typeface="Tahoma" pitchFamily="-108" charset="0"/>
              <a:ea typeface="ヒラギノ角ゴ Pro W3" pitchFamily="-108" charset="-128"/>
              <a:cs typeface="ヒラギノ角ゴ Pro W3" pitchFamily="-108" charset="-128"/>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p:cNvSpPr>
          <p:nvPr>
            <p:ph type="body" idx="1"/>
          </p:nvPr>
        </p:nvSpPr>
        <p:spPr>
          <a:noFill/>
          <a:ln w="9525"/>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p:cNvSpPr>
          <p:nvPr>
            <p:ph type="sldNum" sz="quarter" idx="5"/>
          </p:nvPr>
        </p:nvSpPr>
        <p:spPr>
          <a:noFill/>
        </p:spPr>
        <p:txBody>
          <a:bodyPr/>
          <a:lstStyle/>
          <a:p>
            <a:fld id="{120169CE-EDA7-304E-9085-EFEA53210509}" type="slidenum">
              <a:rPr lang="en-US">
                <a:latin typeface="Tahoma" pitchFamily="-108" charset="0"/>
                <a:ea typeface="ヒラギノ角ゴ Pro W3" pitchFamily="-108" charset="-128"/>
                <a:cs typeface="ヒラギノ角ゴ Pro W3" pitchFamily="-108" charset="-128"/>
              </a:rPr>
              <a:pPr/>
              <a:t>18</a:t>
            </a:fld>
            <a:endParaRPr lang="en-US" dirty="0">
              <a:latin typeface="Tahoma" pitchFamily="-108" charset="0"/>
              <a:ea typeface="ヒラギノ角ゴ Pro W3" pitchFamily="-108" charset="-128"/>
              <a:cs typeface="ヒラギノ角ゴ Pro W3" pitchFamily="-108" charset="-128"/>
            </a:endParaRPr>
          </a:p>
        </p:txBody>
      </p:sp>
      <p:sp>
        <p:nvSpPr>
          <p:cNvPr id="48131" name="Rectangle 2"/>
          <p:cNvSpPr>
            <a:spLocks noGrp="1" noRot="1" noChangeAspect="1" noChangeArrowheads="1"/>
          </p:cNvSpPr>
          <p:nvPr>
            <p:ph type="sldImg"/>
          </p:nvPr>
        </p:nvSpPr>
        <p:spPr>
          <a:solidFill>
            <a:srgbClr val="FFFFFF"/>
          </a:solidFill>
          <a:ln/>
        </p:spPr>
      </p:sp>
      <p:sp>
        <p:nvSpPr>
          <p:cNvPr id="4813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p:cNvSpPr>
          <p:nvPr>
            <p:ph type="sldNum" sz="quarter" idx="5"/>
          </p:nvPr>
        </p:nvSpPr>
        <p:spPr>
          <a:noFill/>
        </p:spPr>
        <p:txBody>
          <a:bodyPr/>
          <a:lstStyle/>
          <a:p>
            <a:fld id="{9618D1EF-B877-B146-8C2F-24D2A4902AD4}" type="slidenum">
              <a:rPr lang="en-US">
                <a:latin typeface="Tahoma" pitchFamily="-108" charset="0"/>
                <a:ea typeface="ヒラギノ角ゴ Pro W3" pitchFamily="-108" charset="-128"/>
                <a:cs typeface="ヒラギノ角ゴ Pro W3" pitchFamily="-108" charset="-128"/>
              </a:rPr>
              <a:pPr/>
              <a:t>19</a:t>
            </a:fld>
            <a:endParaRPr lang="en-US" dirty="0">
              <a:latin typeface="Tahoma" pitchFamily="-108" charset="0"/>
              <a:ea typeface="ヒラギノ角ゴ Pro W3" pitchFamily="-108" charset="-128"/>
              <a:cs typeface="ヒラギノ角ゴ Pro W3" pitchFamily="-108" charset="-128"/>
            </a:endParaRPr>
          </a:p>
        </p:txBody>
      </p:sp>
      <p:sp>
        <p:nvSpPr>
          <p:cNvPr id="52227" name="Rectangle 2"/>
          <p:cNvSpPr>
            <a:spLocks noGrp="1" noRot="1" noChangeAspect="1" noChangeArrowheads="1"/>
          </p:cNvSpPr>
          <p:nvPr>
            <p:ph type="sldImg"/>
          </p:nvPr>
        </p:nvSpPr>
        <p:spPr>
          <a:solidFill>
            <a:srgbClr val="FFFFFF"/>
          </a:solidFill>
          <a:ln/>
        </p:spPr>
      </p:sp>
      <p:sp>
        <p:nvSpPr>
          <p:cNvPr id="5222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p:cNvSpPr>
          <p:nvPr>
            <p:ph type="sldNum" sz="quarter" idx="5"/>
          </p:nvPr>
        </p:nvSpPr>
        <p:spPr>
          <a:noFill/>
        </p:spPr>
        <p:txBody>
          <a:bodyPr/>
          <a:lstStyle/>
          <a:p>
            <a:fld id="{DD0FB497-35A1-1443-B581-C76D70894615}" type="slidenum">
              <a:rPr lang="en-US">
                <a:latin typeface="Tahoma" pitchFamily="-108" charset="0"/>
                <a:ea typeface="ヒラギノ角ゴ Pro W3" pitchFamily="-108" charset="-128"/>
                <a:cs typeface="ヒラギノ角ゴ Pro W3" pitchFamily="-108" charset="-128"/>
              </a:rPr>
              <a:pPr/>
              <a:t>20</a:t>
            </a:fld>
            <a:endParaRPr lang="en-US" dirty="0">
              <a:latin typeface="Tahoma" pitchFamily="-108" charset="0"/>
              <a:ea typeface="ヒラギノ角ゴ Pro W3" pitchFamily="-108" charset="-128"/>
              <a:cs typeface="ヒラギノ角ゴ Pro W3" pitchFamily="-108" charset="-128"/>
            </a:endParaRPr>
          </a:p>
        </p:txBody>
      </p:sp>
      <p:sp>
        <p:nvSpPr>
          <p:cNvPr id="54275" name="Rectangle 2"/>
          <p:cNvSpPr>
            <a:spLocks noGrp="1" noRot="1" noChangeAspect="1" noChangeArrowheads="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p:cNvSpPr>
          <p:nvPr>
            <p:ph type="sldNum" sz="quarter" idx="5"/>
          </p:nvPr>
        </p:nvSpPr>
        <p:spPr>
          <a:noFill/>
        </p:spPr>
        <p:txBody>
          <a:bodyPr/>
          <a:lstStyle/>
          <a:p>
            <a:fld id="{75A3C17D-90A4-3F4B-9A16-E6B1D725506D}" type="slidenum">
              <a:rPr lang="en-US">
                <a:latin typeface="Tahoma" pitchFamily="-108" charset="0"/>
                <a:ea typeface="ヒラギノ角ゴ Pro W3" pitchFamily="-108" charset="-128"/>
                <a:cs typeface="ヒラギノ角ゴ Pro W3" pitchFamily="-108" charset="-128"/>
              </a:rPr>
              <a:pPr/>
              <a:t>3</a:t>
            </a:fld>
            <a:endParaRPr lang="en-US" dirty="0">
              <a:latin typeface="Tahoma" pitchFamily="-108" charset="0"/>
              <a:ea typeface="ヒラギノ角ゴ Pro W3" pitchFamily="-108" charset="-128"/>
              <a:cs typeface="ヒラギノ角ゴ Pro W3" pitchFamily="-108" charset="-128"/>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p:cNvSpPr>
          <p:nvPr>
            <p:ph type="body" idx="1"/>
          </p:nvPr>
        </p:nvSpPr>
        <p:spPr>
          <a:noFill/>
          <a:ln w="9525"/>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p:cNvSpPr>
          <p:nvPr>
            <p:ph type="sldNum" sz="quarter" idx="5"/>
          </p:nvPr>
        </p:nvSpPr>
        <p:spPr>
          <a:noFill/>
        </p:spPr>
        <p:txBody>
          <a:bodyPr/>
          <a:lstStyle/>
          <a:p>
            <a:fld id="{1C54AFCA-9011-9B49-9C0C-2E925F7B82F7}" type="slidenum">
              <a:rPr lang="en-US">
                <a:latin typeface="Tahoma" pitchFamily="-108" charset="0"/>
                <a:ea typeface="ヒラギノ角ゴ Pro W3" pitchFamily="-108" charset="-128"/>
                <a:cs typeface="ヒラギノ角ゴ Pro W3" pitchFamily="-108" charset="-128"/>
              </a:rPr>
              <a:pPr/>
              <a:t>22</a:t>
            </a:fld>
            <a:endParaRPr lang="en-US" dirty="0">
              <a:latin typeface="Tahoma" pitchFamily="-108" charset="0"/>
              <a:ea typeface="ヒラギノ角ゴ Pro W3" pitchFamily="-108" charset="-128"/>
              <a:cs typeface="ヒラギノ角ゴ Pro W3" pitchFamily="-108" charset="-128"/>
            </a:endParaRPr>
          </a:p>
        </p:txBody>
      </p:sp>
      <p:sp>
        <p:nvSpPr>
          <p:cNvPr id="60419" name="Rectangle 2"/>
          <p:cNvSpPr>
            <a:spLocks noGrp="1" noRot="1" noChangeAspect="1" noChangeArrowheads="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p:cNvSpPr>
          <p:nvPr>
            <p:ph type="sldNum" sz="quarter" idx="5"/>
          </p:nvPr>
        </p:nvSpPr>
        <p:spPr>
          <a:noFill/>
        </p:spPr>
        <p:txBody>
          <a:bodyPr/>
          <a:lstStyle/>
          <a:p>
            <a:fld id="{E887D15D-F82C-AA43-A3A9-2EBFEB1A7613}" type="slidenum">
              <a:rPr lang="en-US">
                <a:latin typeface="Tahoma" pitchFamily="-108" charset="0"/>
                <a:ea typeface="ヒラギノ角ゴ Pro W3" pitchFamily="-108" charset="-128"/>
                <a:cs typeface="ヒラギノ角ゴ Pro W3" pitchFamily="-108" charset="-128"/>
              </a:rPr>
              <a:pPr/>
              <a:t>23</a:t>
            </a:fld>
            <a:endParaRPr lang="en-US" dirty="0">
              <a:latin typeface="Tahoma" pitchFamily="-108" charset="0"/>
              <a:ea typeface="ヒラギノ角ゴ Pro W3" pitchFamily="-108" charset="-128"/>
              <a:cs typeface="ヒラギノ角ゴ Pro W3" pitchFamily="-108"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p:cNvSpPr>
          <p:nvPr>
            <p:ph type="sldNum" sz="quarter" idx="5"/>
          </p:nvPr>
        </p:nvSpPr>
        <p:spPr>
          <a:noFill/>
        </p:spPr>
        <p:txBody>
          <a:bodyPr/>
          <a:lstStyle/>
          <a:p>
            <a:fld id="{75ED7EE9-5E2B-F44E-B0A6-F50F0C888DAB}" type="slidenum">
              <a:rPr lang="en-US">
                <a:latin typeface="Tahoma" pitchFamily="-108" charset="0"/>
                <a:ea typeface="ヒラギノ角ゴ Pro W3" pitchFamily="-108" charset="-128"/>
                <a:cs typeface="ヒラギノ角ゴ Pro W3" pitchFamily="-108" charset="-128"/>
              </a:rPr>
              <a:pPr/>
              <a:t>24</a:t>
            </a:fld>
            <a:endParaRPr lang="en-US" dirty="0">
              <a:latin typeface="Tahoma" pitchFamily="-108" charset="0"/>
              <a:ea typeface="ヒラギノ角ゴ Pro W3" pitchFamily="-108" charset="-128"/>
              <a:cs typeface="ヒラギノ角ゴ Pro W3" pitchFamily="-108"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p:cNvSpPr>
          <p:nvPr>
            <p:ph type="sldNum" sz="quarter" idx="5"/>
          </p:nvPr>
        </p:nvSpPr>
        <p:spPr>
          <a:noFill/>
        </p:spPr>
        <p:txBody>
          <a:bodyPr/>
          <a:lstStyle/>
          <a:p>
            <a:fld id="{DE86E9CE-32B8-4847-BB6C-9AD4812DDF9E}" type="slidenum">
              <a:rPr lang="en-US">
                <a:latin typeface="Tahoma" pitchFamily="-108" charset="0"/>
                <a:ea typeface="ヒラギノ角ゴ Pro W3" pitchFamily="-108" charset="-128"/>
                <a:cs typeface="ヒラギノ角ゴ Pro W3" pitchFamily="-108" charset="-128"/>
              </a:rPr>
              <a:pPr/>
              <a:t>25</a:t>
            </a:fld>
            <a:endParaRPr lang="en-US" dirty="0">
              <a:latin typeface="Tahoma" pitchFamily="-108" charset="0"/>
              <a:ea typeface="ヒラギノ角ゴ Pro W3" pitchFamily="-108" charset="-128"/>
              <a:cs typeface="ヒラギノ角ゴ Pro W3" pitchFamily="-108" charset="-128"/>
            </a:endParaRPr>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p:cNvSpPr>
          <p:nvPr>
            <p:ph type="sldNum" sz="quarter" idx="5"/>
          </p:nvPr>
        </p:nvSpPr>
        <p:spPr>
          <a:noFill/>
        </p:spPr>
        <p:txBody>
          <a:bodyPr/>
          <a:lstStyle/>
          <a:p>
            <a:fld id="{DE86E9CE-32B8-4847-BB6C-9AD4812DDF9E}" type="slidenum">
              <a:rPr lang="en-US">
                <a:latin typeface="Tahoma" pitchFamily="-108" charset="0"/>
                <a:ea typeface="ヒラギノ角ゴ Pro W3" pitchFamily="-108" charset="-128"/>
                <a:cs typeface="ヒラギノ角ゴ Pro W3" pitchFamily="-108" charset="-128"/>
              </a:rPr>
              <a:pPr/>
              <a:t>26</a:t>
            </a:fld>
            <a:endParaRPr lang="en-US" dirty="0">
              <a:latin typeface="Tahoma" pitchFamily="-108" charset="0"/>
              <a:ea typeface="ヒラギノ角ゴ Pro W3" pitchFamily="-108" charset="-128"/>
              <a:cs typeface="ヒラギノ角ゴ Pro W3" pitchFamily="-108" charset="-128"/>
            </a:endParaRPr>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p:cNvSpPr>
          <p:nvPr>
            <p:ph type="sldNum" sz="quarter" idx="5"/>
          </p:nvPr>
        </p:nvSpPr>
        <p:spPr>
          <a:noFill/>
        </p:spPr>
        <p:txBody>
          <a:bodyPr/>
          <a:lstStyle/>
          <a:p>
            <a:fld id="{A2E924CD-2288-E54C-88CB-940886DF6890}" type="slidenum">
              <a:rPr lang="en-US">
                <a:latin typeface="Tahoma" pitchFamily="-108" charset="0"/>
                <a:ea typeface="ヒラギノ角ゴ Pro W3" pitchFamily="-108" charset="-128"/>
                <a:cs typeface="ヒラギノ角ゴ Pro W3" pitchFamily="-108" charset="-128"/>
              </a:rPr>
              <a:pPr/>
              <a:t>27</a:t>
            </a:fld>
            <a:endParaRPr lang="en-US" dirty="0">
              <a:latin typeface="Tahoma" pitchFamily="-108" charset="0"/>
              <a:ea typeface="ヒラギノ角ゴ Pro W3" pitchFamily="-108" charset="-128"/>
              <a:cs typeface="ヒラギノ角ゴ Pro W3" pitchFamily="-108" charset="-128"/>
            </a:endParaRPr>
          </a:p>
        </p:txBody>
      </p:sp>
      <p:sp>
        <p:nvSpPr>
          <p:cNvPr id="74755" name="Rectangle 2"/>
          <p:cNvSpPr>
            <a:spLocks noGrp="1" noRot="1" noChangeAspect="1" noChangeArrowheads="1"/>
          </p:cNvSpPr>
          <p:nvPr>
            <p:ph type="sldImg"/>
          </p:nvPr>
        </p:nvSpPr>
        <p:spPr>
          <a:solidFill>
            <a:srgbClr val="FFFFFF"/>
          </a:solidFill>
          <a:ln/>
        </p:spPr>
      </p:sp>
      <p:sp>
        <p:nvSpPr>
          <p:cNvPr id="747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28</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p:cNvSpPr>
          <p:nvPr>
            <p:ph type="sldNum" sz="quarter" idx="5"/>
          </p:nvPr>
        </p:nvSpPr>
        <p:spPr>
          <a:noFill/>
        </p:spPr>
        <p:txBody>
          <a:bodyPr/>
          <a:lstStyle/>
          <a:p>
            <a:fld id="{ECBB60A4-1C77-B24E-ACF2-8E8749FF3A4B}" type="slidenum">
              <a:rPr lang="en-US">
                <a:latin typeface="Tahoma" pitchFamily="-108" charset="0"/>
                <a:ea typeface="ヒラギノ角ゴ Pro W3" pitchFamily="-108" charset="-128"/>
                <a:cs typeface="ヒラギノ角ゴ Pro W3" pitchFamily="-108" charset="-128"/>
              </a:rPr>
              <a:pPr/>
              <a:t>29</a:t>
            </a:fld>
            <a:endParaRPr lang="en-US" dirty="0">
              <a:latin typeface="Tahoma" pitchFamily="-108" charset="0"/>
              <a:ea typeface="ヒラギノ角ゴ Pro W3" pitchFamily="-108" charset="-128"/>
              <a:cs typeface="ヒラギノ角ゴ Pro W3" pitchFamily="-108" charset="-128"/>
            </a:endParaRPr>
          </a:p>
        </p:txBody>
      </p:sp>
      <p:sp>
        <p:nvSpPr>
          <p:cNvPr id="58371" name="Rectangle 2"/>
          <p:cNvSpPr>
            <a:spLocks noGrp="1" noRot="1" noChangeAspect="1" noChangeArrowheads="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p:cNvSpPr>
          <p:nvPr>
            <p:ph type="sldNum" sz="quarter" idx="5"/>
          </p:nvPr>
        </p:nvSpPr>
        <p:spPr>
          <a:noFill/>
        </p:spPr>
        <p:txBody>
          <a:bodyPr/>
          <a:lstStyle/>
          <a:p>
            <a:fld id="{75A3C17D-90A4-3F4B-9A16-E6B1D725506D}" type="slidenum">
              <a:rPr lang="en-US">
                <a:latin typeface="Tahoma" pitchFamily="-108" charset="0"/>
                <a:ea typeface="ヒラギノ角ゴ Pro W3" pitchFamily="-108" charset="-128"/>
                <a:cs typeface="ヒラギノ角ゴ Pro W3" pitchFamily="-108" charset="-128"/>
              </a:rPr>
              <a:pPr/>
              <a:t>4</a:t>
            </a:fld>
            <a:endParaRPr lang="en-US" dirty="0">
              <a:latin typeface="Tahoma" pitchFamily="-108" charset="0"/>
              <a:ea typeface="ヒラギノ角ゴ Pro W3" pitchFamily="-108" charset="-128"/>
              <a:cs typeface="ヒラギノ角ゴ Pro W3" pitchFamily="-108" charset="-128"/>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p:cNvSpPr>
          <p:nvPr>
            <p:ph type="body" idx="1"/>
          </p:nvPr>
        </p:nvSpPr>
        <p:spPr>
          <a:noFill/>
          <a:ln w="9525"/>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p:cNvSpPr>
          <p:nvPr>
            <p:ph type="sldNum" sz="quarter" idx="5"/>
          </p:nvPr>
        </p:nvSpPr>
        <p:spPr>
          <a:noFill/>
        </p:spPr>
        <p:txBody>
          <a:bodyPr/>
          <a:lstStyle/>
          <a:p>
            <a:fld id="{F2725466-5477-5545-AAD0-F87A3D718B97}" type="slidenum">
              <a:rPr lang="en-US">
                <a:latin typeface="Tahoma" pitchFamily="-108" charset="0"/>
                <a:ea typeface="ヒラギノ角ゴ Pro W3" pitchFamily="-108" charset="-128"/>
                <a:cs typeface="ヒラギノ角ゴ Pro W3" pitchFamily="-108" charset="-128"/>
              </a:rPr>
              <a:pPr/>
              <a:t>5</a:t>
            </a:fld>
            <a:endParaRPr lang="en-US" dirty="0">
              <a:latin typeface="Tahoma" pitchFamily="-108" charset="0"/>
              <a:ea typeface="ヒラギノ角ゴ Pro W3" pitchFamily="-108" charset="-128"/>
              <a:cs typeface="ヒラギノ角ゴ Pro W3" pitchFamily="-108" charset="-128"/>
            </a:endParaRPr>
          </a:p>
        </p:txBody>
      </p:sp>
      <p:sp>
        <p:nvSpPr>
          <p:cNvPr id="19459" name="Rectangle 2"/>
          <p:cNvSpPr>
            <a:spLocks noGrp="1" noRot="1" noChangeAspect="1" noChangeArrowheads="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p:cNvSpPr>
          <p:nvPr>
            <p:ph type="sldNum" sz="quarter" idx="5"/>
          </p:nvPr>
        </p:nvSpPr>
        <p:spPr>
          <a:noFill/>
        </p:spPr>
        <p:txBody>
          <a:bodyPr/>
          <a:lstStyle/>
          <a:p>
            <a:fld id="{E5B8EA4B-3B0C-3947-96C2-FE826C4AC11C}" type="slidenum">
              <a:rPr lang="en-US">
                <a:latin typeface="Tahoma" pitchFamily="-108" charset="0"/>
                <a:ea typeface="ヒラギノ角ゴ Pro W3" pitchFamily="-108" charset="-128"/>
                <a:cs typeface="ヒラギノ角ゴ Pro W3" pitchFamily="-108" charset="-128"/>
              </a:rPr>
              <a:pPr/>
              <a:t>6</a:t>
            </a:fld>
            <a:endParaRPr lang="en-US" dirty="0">
              <a:latin typeface="Tahoma" pitchFamily="-108" charset="0"/>
              <a:ea typeface="ヒラギノ角ゴ Pro W3" pitchFamily="-108" charset="-128"/>
              <a:cs typeface="ヒラギノ角ゴ Pro W3" pitchFamily="-108" charset="-128"/>
            </a:endParaRPr>
          </a:p>
        </p:txBody>
      </p:sp>
      <p:sp>
        <p:nvSpPr>
          <p:cNvPr id="21507" name="Rectangle 2"/>
          <p:cNvSpPr>
            <a:spLocks noGrp="1" noRot="1" noChangeAspect="1" noChangeArrowheads="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sldNum" sz="quarter" idx="5"/>
          </p:nvPr>
        </p:nvSpPr>
        <p:spPr>
          <a:noFill/>
        </p:spPr>
        <p:txBody>
          <a:bodyPr/>
          <a:lstStyle/>
          <a:p>
            <a:fld id="{08C238E0-C9B9-7647-943C-A75F1A22A54C}" type="slidenum">
              <a:rPr lang="en-US">
                <a:latin typeface="Tahoma" pitchFamily="-108" charset="0"/>
                <a:ea typeface="ヒラギノ角ゴ Pro W3" pitchFamily="-108" charset="-128"/>
                <a:cs typeface="ヒラギノ角ゴ Pro W3" pitchFamily="-108" charset="-128"/>
              </a:rPr>
              <a:pPr/>
              <a:t>7</a:t>
            </a:fld>
            <a:endParaRPr lang="en-US" dirty="0">
              <a:latin typeface="Tahoma" pitchFamily="-108" charset="0"/>
              <a:ea typeface="ヒラギノ角ゴ Pro W3" pitchFamily="-108" charset="-128"/>
              <a:cs typeface="ヒラギノ角ゴ Pro W3" pitchFamily="-108" charset="-128"/>
            </a:endParaRPr>
          </a:p>
        </p:txBody>
      </p:sp>
      <p:sp>
        <p:nvSpPr>
          <p:cNvPr id="23555" name="Rectangle 2"/>
          <p:cNvSpPr>
            <a:spLocks noGrp="1" noRot="1" noChangeAspect="1" noChangeArrowheads="1"/>
          </p:cNvSpPr>
          <p:nvPr>
            <p:ph type="sldImg"/>
          </p:nvPr>
        </p:nvSpPr>
        <p:spPr>
          <a:solidFill>
            <a:srgbClr val="FFFFFF"/>
          </a:solidFill>
          <a:ln/>
        </p:spPr>
      </p:sp>
      <p:sp>
        <p:nvSpPr>
          <p:cNvPr id="235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p:cNvSpPr>
          <p:nvPr>
            <p:ph type="sldNum" sz="quarter" idx="5"/>
          </p:nvPr>
        </p:nvSpPr>
        <p:spPr>
          <a:noFill/>
        </p:spPr>
        <p:txBody>
          <a:bodyPr/>
          <a:lstStyle/>
          <a:p>
            <a:fld id="{BD2969A2-B753-2B43-B199-303461A05FCC}" type="slidenum">
              <a:rPr lang="en-US">
                <a:latin typeface="Tahoma" pitchFamily="-108" charset="0"/>
                <a:ea typeface="ヒラギノ角ゴ Pro W3" pitchFamily="-108" charset="-128"/>
                <a:cs typeface="ヒラギノ角ゴ Pro W3" pitchFamily="-108" charset="-128"/>
              </a:rPr>
              <a:pPr/>
              <a:t>8</a:t>
            </a:fld>
            <a:endParaRPr lang="en-US" dirty="0">
              <a:latin typeface="Tahoma" pitchFamily="-108" charset="0"/>
              <a:ea typeface="ヒラギノ角ゴ Pro W3" pitchFamily="-108" charset="-128"/>
              <a:cs typeface="ヒラギノ角ゴ Pro W3" pitchFamily="-108" charset="-128"/>
            </a:endParaRPr>
          </a:p>
        </p:txBody>
      </p:sp>
      <p:sp>
        <p:nvSpPr>
          <p:cNvPr id="25603" name="Rectangle 2"/>
          <p:cNvSpPr>
            <a:spLocks noGrp="1" noRot="1" noChangeAspect="1" noChangeArrowheads="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p:cNvSpPr>
          <p:nvPr>
            <p:ph type="sldNum" sz="quarter" idx="5"/>
          </p:nvPr>
        </p:nvSpPr>
        <p:spPr>
          <a:noFill/>
        </p:spPr>
        <p:txBody>
          <a:bodyPr/>
          <a:lstStyle/>
          <a:p>
            <a:fld id="{BD2969A2-B753-2B43-B199-303461A05FCC}" type="slidenum">
              <a:rPr lang="en-US">
                <a:latin typeface="Tahoma" pitchFamily="-108" charset="0"/>
                <a:ea typeface="ヒラギノ角ゴ Pro W3" pitchFamily="-108" charset="-128"/>
                <a:cs typeface="ヒラギノ角ゴ Pro W3" pitchFamily="-108" charset="-128"/>
              </a:rPr>
              <a:pPr/>
              <a:t>9</a:t>
            </a:fld>
            <a:endParaRPr lang="en-US" dirty="0">
              <a:latin typeface="Tahoma" pitchFamily="-108" charset="0"/>
              <a:ea typeface="ヒラギノ角ゴ Pro W3" pitchFamily="-108" charset="-128"/>
              <a:cs typeface="ヒラギノ角ゴ Pro W3" pitchFamily="-108" charset="-128"/>
            </a:endParaRPr>
          </a:p>
        </p:txBody>
      </p:sp>
      <p:sp>
        <p:nvSpPr>
          <p:cNvPr id="25603" name="Rectangle 2"/>
          <p:cNvSpPr>
            <a:spLocks noGrp="1" noRot="1" noChangeAspect="1" noChangeArrowheads="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p:cNvSpPr>
          <p:nvPr>
            <p:ph type="sldNum" sz="quarter" idx="5"/>
          </p:nvPr>
        </p:nvSpPr>
        <p:spPr>
          <a:noFill/>
        </p:spPr>
        <p:txBody>
          <a:bodyPr/>
          <a:lstStyle/>
          <a:p>
            <a:fld id="{79250976-494D-D74A-B5C2-06EC860E6F5C}" type="slidenum">
              <a:rPr lang="en-US">
                <a:latin typeface="Tahoma" pitchFamily="-108" charset="0"/>
                <a:ea typeface="ヒラギノ角ゴ Pro W3" pitchFamily="-108" charset="-128"/>
                <a:cs typeface="ヒラギノ角ゴ Pro W3" pitchFamily="-108" charset="-128"/>
              </a:rPr>
              <a:pPr/>
              <a:t>10</a:t>
            </a:fld>
            <a:endParaRPr lang="en-US" dirty="0">
              <a:latin typeface="Tahoma" pitchFamily="-108" charset="0"/>
              <a:ea typeface="ヒラギノ角ゴ Pro W3" pitchFamily="-108" charset="-128"/>
              <a:cs typeface="ヒラギノ角ゴ Pro W3" pitchFamily="-108" charset="-128"/>
            </a:endParaRPr>
          </a:p>
        </p:txBody>
      </p:sp>
      <p:sp>
        <p:nvSpPr>
          <p:cNvPr id="27651" name="Rectangle 2"/>
          <p:cNvSpPr>
            <a:spLocks noGrp="1" noRot="1" noChangeAspect="1" noChangeArrowheads="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13</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Date Placeholder 9"/>
          <p:cNvSpPr>
            <a:spLocks noGrp="1"/>
          </p:cNvSpPr>
          <p:nvPr>
            <p:ph type="dt" sz="half" idx="10"/>
          </p:nvPr>
        </p:nvSpPr>
        <p:spPr/>
        <p:txBody>
          <a:bodyPr/>
          <a:lstStyle/>
          <a:p>
            <a:pPr>
              <a:defRPr/>
            </a:pPr>
            <a:r>
              <a:rPr lang="en-AU" dirty="0" smtClean="0"/>
              <a:t>McShane/Von Glinow OB 7e</a:t>
            </a:r>
            <a:endParaRPr lang="en-US" dirty="0"/>
          </a:p>
        </p:txBody>
      </p:sp>
      <p:sp>
        <p:nvSpPr>
          <p:cNvPr id="11" name="Footer Placeholder 10"/>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2" name="Slide Number Placeholder 11"/>
          <p:cNvSpPr>
            <a:spLocks noGrp="1"/>
          </p:cNvSpPr>
          <p:nvPr>
            <p:ph type="sldNum" sz="quarter" idx="12"/>
          </p:nvPr>
        </p:nvSpPr>
        <p:spPr/>
        <p:txBody>
          <a:bodyPr/>
          <a:lstStyle/>
          <a:p>
            <a:fld id="{217D0AD5-8817-6F41-98C9-BDEB5CB900FD}" type="slidenum">
              <a:rPr lang="en-US" smtClean="0"/>
              <a:pPr/>
              <a:t>‹#›</a:t>
            </a:fld>
            <a:endParaRPr lang="en-US" dirty="0"/>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dirty="0" smtClean="0"/>
              <a:t>Drag picture to placeholder or click icon to add</a:t>
            </a:r>
            <a:endParaRPr/>
          </a:p>
        </p:txBody>
      </p:sp>
      <p:sp>
        <p:nvSpPr>
          <p:cNvPr id="9"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7"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7"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p:txBody>
          <a:bodyPr/>
          <a:lstStyle/>
          <a:p>
            <a:pPr>
              <a:defRPr/>
            </a:pPr>
            <a:r>
              <a:rPr lang="en-AU" dirty="0" smtClean="0"/>
              <a:t>McShane/Von Glinow OB 7e</a:t>
            </a:r>
            <a:endParaRPr lang="en-US" dirty="0"/>
          </a:p>
        </p:txBody>
      </p:sp>
      <p:sp>
        <p:nvSpPr>
          <p:cNvPr id="10" name="Footer Placeholder 9"/>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1" name="Slide Number Placeholder 10"/>
          <p:cNvSpPr>
            <a:spLocks noGrp="1"/>
          </p:cNvSpPr>
          <p:nvPr>
            <p:ph type="sldNum" sz="quarter" idx="12"/>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2" name="Date Placeholder 1"/>
          <p:cNvSpPr>
            <a:spLocks noGrp="1"/>
          </p:cNvSpPr>
          <p:nvPr>
            <p:ph type="dt" sz="half" idx="10"/>
          </p:nvPr>
        </p:nvSpPr>
        <p:spPr/>
        <p:txBody>
          <a:bodyPr/>
          <a:lstStyle/>
          <a:p>
            <a:pPr>
              <a:defRPr/>
            </a:pPr>
            <a:r>
              <a:rPr lang="en-AU" dirty="0" smtClean="0"/>
              <a:t>McShane/Von Glinow OB 7e</a:t>
            </a:r>
            <a:endParaRPr lang="en-US" dirty="0"/>
          </a:p>
        </p:txBody>
      </p:sp>
      <p:sp>
        <p:nvSpPr>
          <p:cNvPr id="7" name="Footer Placeholder 6"/>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8" name="Slide Number Placeholder 7"/>
          <p:cNvSpPr>
            <a:spLocks noGrp="1"/>
          </p:cNvSpPr>
          <p:nvPr>
            <p:ph type="sldNum" sz="quarter" idx="12"/>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2" name="Date Placeholder 1"/>
          <p:cNvSpPr>
            <a:spLocks noGrp="1"/>
          </p:cNvSpPr>
          <p:nvPr>
            <p:ph type="dt" sz="half" idx="15"/>
          </p:nvPr>
        </p:nvSpPr>
        <p:spPr/>
        <p:txBody>
          <a:bodyPr/>
          <a:lstStyle/>
          <a:p>
            <a:pPr>
              <a:defRPr/>
            </a:pPr>
            <a:r>
              <a:rPr lang="en-AU" dirty="0" smtClean="0"/>
              <a:t>McShane/Von Glinow OB 7e</a:t>
            </a:r>
            <a:endParaRPr lang="en-US" dirty="0"/>
          </a:p>
        </p:txBody>
      </p:sp>
      <p:sp>
        <p:nvSpPr>
          <p:cNvPr id="3" name="Footer Placeholder 2"/>
          <p:cNvSpPr>
            <a:spLocks noGrp="1"/>
          </p:cNvSpPr>
          <p:nvPr>
            <p:ph type="ftr" sz="quarter" idx="16"/>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4" name="Slide Number Placeholder 3"/>
          <p:cNvSpPr>
            <a:spLocks noGrp="1"/>
          </p:cNvSpPr>
          <p:nvPr>
            <p:ph type="sldNum" sz="quarter" idx="17"/>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dirty="0"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dirty="0"/>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Designing Organizational Structures</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3"/>
          <p:cNvSpPr>
            <a:spLocks noChangeArrowheads="1"/>
          </p:cNvSpPr>
          <p:nvPr/>
        </p:nvSpPr>
        <p:spPr bwMode="auto">
          <a:xfrm>
            <a:off x="152400" y="6629400"/>
            <a:ext cx="8909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IN" altLang="en-US" sz="1000" dirty="0">
                <a:latin typeface="Times New Roman" pitchFamily="18" charset="0"/>
                <a:cs typeface="Times New Roman" pitchFamily="18"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Tall vs Flat Structures</a:t>
            </a:r>
          </a:p>
        </p:txBody>
      </p:sp>
      <p:sp>
        <p:nvSpPr>
          <p:cNvPr id="312323" name="Rectangle 3"/>
          <p:cNvSpPr>
            <a:spLocks noGrp="1" noChangeArrowheads="1"/>
          </p:cNvSpPr>
          <p:nvPr>
            <p:ph idx="1"/>
          </p:nvPr>
        </p:nvSpPr>
        <p:spPr>
          <a:xfrm>
            <a:off x="323528" y="1412776"/>
            <a:ext cx="5976663" cy="4713387"/>
          </a:xfrm>
        </p:spPr>
        <p:txBody>
          <a:bodyPr/>
          <a:lstStyle/>
          <a:p>
            <a:r>
              <a:rPr lang="en-US" dirty="0" smtClean="0"/>
              <a:t>As companies grow, they:</a:t>
            </a:r>
          </a:p>
          <a:p>
            <a:pPr lvl="1"/>
            <a:r>
              <a:rPr lang="en-US" dirty="0" smtClean="0"/>
              <a:t>Build a taller hierarchy</a:t>
            </a:r>
          </a:p>
          <a:p>
            <a:pPr lvl="1"/>
            <a:r>
              <a:rPr lang="en-US" dirty="0" smtClean="0"/>
              <a:t>Widen span, or both</a:t>
            </a:r>
          </a:p>
          <a:p>
            <a:pPr>
              <a:spcBef>
                <a:spcPts val="3000"/>
              </a:spcBef>
            </a:pPr>
            <a:r>
              <a:rPr lang="en-US" dirty="0" smtClean="0"/>
              <a:t>Problems with tall hierarchies</a:t>
            </a:r>
          </a:p>
          <a:p>
            <a:pPr lvl="1"/>
            <a:r>
              <a:rPr lang="en-US" dirty="0" smtClean="0"/>
              <a:t>Poorer upward information</a:t>
            </a:r>
          </a:p>
          <a:p>
            <a:pPr lvl="1"/>
            <a:r>
              <a:rPr lang="en-US" dirty="0" smtClean="0"/>
              <a:t>Overhead costs</a:t>
            </a:r>
          </a:p>
          <a:p>
            <a:pPr lvl="1"/>
            <a:r>
              <a:rPr lang="en-US" dirty="0" smtClean="0"/>
              <a:t>Focus power around managers, so staff feel less empowered</a:t>
            </a:r>
          </a:p>
        </p:txBody>
      </p:sp>
      <p:pic>
        <p:nvPicPr>
          <p:cNvPr id="8" name="Picture 7" descr="KenGen1.jpg"/>
          <p:cNvPicPr>
            <a:picLocks noChangeAspect="1"/>
          </p:cNvPicPr>
          <p:nvPr/>
        </p:nvPicPr>
        <p:blipFill>
          <a:blip r:embed="rId3"/>
          <a:stretch>
            <a:fillRect/>
          </a:stretch>
        </p:blipFill>
        <p:spPr>
          <a:xfrm>
            <a:off x="6507376" y="19365"/>
            <a:ext cx="2639228" cy="6552570"/>
          </a:xfrm>
          <a:prstGeom prst="rect">
            <a:avLst/>
          </a:prstGeom>
        </p:spPr>
      </p:pic>
    </p:spTree>
    <p:extLst>
      <p:ext uri="{BB962C8B-B14F-4D97-AF65-F5344CB8AC3E}">
        <p14:creationId xmlns:p14="http://schemas.microsoft.com/office/powerpoint/2010/main" val="2397253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Oval 79"/>
          <p:cNvSpPr/>
          <p:nvPr/>
        </p:nvSpPr>
        <p:spPr>
          <a:xfrm>
            <a:off x="7467600" y="4191000"/>
            <a:ext cx="1295400" cy="1828800"/>
          </a:xfrm>
          <a:prstGeom prst="ellipse">
            <a:avLst/>
          </a:prstGeom>
          <a:noFill/>
          <a:ln>
            <a:solidFill>
              <a:srgbClr val="FF6600"/>
            </a:solidFill>
          </a:ln>
          <a:effectLst>
            <a:glow rad="127000">
              <a:srgbClr val="FF6600"/>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9" name="Oval 78"/>
          <p:cNvSpPr/>
          <p:nvPr/>
        </p:nvSpPr>
        <p:spPr>
          <a:xfrm>
            <a:off x="6096000" y="1981200"/>
            <a:ext cx="1295400" cy="914400"/>
          </a:xfrm>
          <a:prstGeom prst="ellipse">
            <a:avLst/>
          </a:prstGeom>
          <a:noFill/>
          <a:ln>
            <a:solidFill>
              <a:srgbClr val="FF6600"/>
            </a:solidFill>
          </a:ln>
          <a:effectLst>
            <a:glow rad="127000">
              <a:srgbClr val="FF6600"/>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8" name="Oval 77"/>
          <p:cNvSpPr/>
          <p:nvPr/>
        </p:nvSpPr>
        <p:spPr>
          <a:xfrm>
            <a:off x="4800600" y="3124200"/>
            <a:ext cx="1295400" cy="914400"/>
          </a:xfrm>
          <a:prstGeom prst="ellipse">
            <a:avLst/>
          </a:prstGeom>
          <a:noFill/>
          <a:ln>
            <a:solidFill>
              <a:srgbClr val="FF6600"/>
            </a:solidFill>
          </a:ln>
          <a:effectLst>
            <a:glow rad="127000">
              <a:srgbClr val="FF6600"/>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724" name="Rectangle 8"/>
          <p:cNvSpPr>
            <a:spLocks noGrp="1" noChangeArrowheads="1"/>
          </p:cNvSpPr>
          <p:nvPr>
            <p:ph type="title"/>
          </p:nvPr>
        </p:nvSpPr>
        <p:spPr/>
        <p:txBody>
          <a:bodyPr>
            <a:normAutofit fontScale="90000"/>
          </a:bodyPr>
          <a:lstStyle/>
          <a:p>
            <a:r>
              <a:rPr lang="en-US" dirty="0" smtClean="0"/>
              <a:t>Centralization/Decentralization</a:t>
            </a:r>
          </a:p>
        </p:txBody>
      </p:sp>
      <p:sp>
        <p:nvSpPr>
          <p:cNvPr id="22" name="Text Placeholder 21"/>
          <p:cNvSpPr>
            <a:spLocks noGrp="1"/>
          </p:cNvSpPr>
          <p:nvPr>
            <p:ph idx="1"/>
          </p:nvPr>
        </p:nvSpPr>
        <p:spPr>
          <a:xfrm>
            <a:off x="323529" y="1379909"/>
            <a:ext cx="4392488" cy="4713387"/>
          </a:xfrm>
        </p:spPr>
        <p:txBody>
          <a:bodyPr>
            <a:normAutofit lnSpcReduction="10000"/>
          </a:bodyPr>
          <a:lstStyle/>
          <a:p>
            <a:r>
              <a:rPr lang="en-AU" dirty="0" smtClean="0"/>
              <a:t>Centralization </a:t>
            </a:r>
            <a:r>
              <a:rPr lang="en-US" dirty="0" smtClean="0"/>
              <a:t>–</a:t>
            </a:r>
            <a:r>
              <a:rPr lang="en-AU" dirty="0" smtClean="0"/>
              <a:t> </a:t>
            </a:r>
            <a:r>
              <a:rPr lang="en-AU" dirty="0" smtClean="0"/>
              <a:t>Formal decision making authority is held by a few people, usually at the top</a:t>
            </a:r>
          </a:p>
          <a:p>
            <a:r>
              <a:rPr lang="en-AU" dirty="0" smtClean="0"/>
              <a:t>Decentralization increases as companies grow</a:t>
            </a:r>
          </a:p>
          <a:p>
            <a:r>
              <a:rPr lang="en-US" dirty="0" smtClean="0"/>
              <a:t>Varying degrees of  centralization in different areas of the company</a:t>
            </a:r>
          </a:p>
          <a:p>
            <a:pPr lvl="1"/>
            <a:r>
              <a:rPr lang="en-US" dirty="0" smtClean="0"/>
              <a:t>Example: sales decentralized; info systems centralized</a:t>
            </a:r>
            <a:endParaRPr lang="en-US" dirty="0"/>
          </a:p>
        </p:txBody>
      </p:sp>
      <p:grpSp>
        <p:nvGrpSpPr>
          <p:cNvPr id="2" name="Group 61"/>
          <p:cNvGrpSpPr/>
          <p:nvPr/>
        </p:nvGrpSpPr>
        <p:grpSpPr>
          <a:xfrm>
            <a:off x="4953000" y="2133600"/>
            <a:ext cx="990600" cy="3581400"/>
            <a:chOff x="4953000" y="2133600"/>
            <a:chExt cx="990600" cy="3581400"/>
          </a:xfrm>
        </p:grpSpPr>
        <p:sp>
          <p:nvSpPr>
            <p:cNvPr id="35" name="Line 44"/>
            <p:cNvSpPr>
              <a:spLocks noChangeShapeType="1"/>
            </p:cNvSpPr>
            <p:nvPr/>
          </p:nvSpPr>
          <p:spPr bwMode="auto">
            <a:xfrm>
              <a:off x="5448300" y="2286000"/>
              <a:ext cx="0" cy="3124200"/>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58" name="Rectangle 51"/>
            <p:cNvSpPr>
              <a:spLocks noChangeArrowheads="1"/>
            </p:cNvSpPr>
            <p:nvPr/>
          </p:nvSpPr>
          <p:spPr bwMode="auto">
            <a:xfrm>
              <a:off x="4991100" y="2133600"/>
              <a:ext cx="914400" cy="381000"/>
            </a:xfrm>
            <a:prstGeom prst="rect">
              <a:avLst/>
            </a:prstGeom>
            <a:solidFill>
              <a:srgbClr val="9A6B27"/>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Upper Mgt</a:t>
              </a:r>
              <a:endParaRPr lang="en-US" sz="1200" dirty="0">
                <a:solidFill>
                  <a:schemeClr val="bg2"/>
                </a:solidFill>
              </a:endParaRPr>
            </a:p>
          </p:txBody>
        </p:sp>
        <p:sp>
          <p:nvSpPr>
            <p:cNvPr id="59" name="Rectangle 51"/>
            <p:cNvSpPr>
              <a:spLocks noChangeArrowheads="1"/>
            </p:cNvSpPr>
            <p:nvPr/>
          </p:nvSpPr>
          <p:spPr bwMode="auto">
            <a:xfrm>
              <a:off x="4991100" y="3352800"/>
              <a:ext cx="914400" cy="381000"/>
            </a:xfrm>
            <a:prstGeom prst="rect">
              <a:avLst/>
            </a:prstGeom>
            <a:solidFill>
              <a:srgbClr val="9A6B27"/>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Middle Mgt</a:t>
              </a:r>
              <a:endParaRPr lang="en-US" sz="1200" dirty="0">
                <a:solidFill>
                  <a:schemeClr val="bg2"/>
                </a:solidFill>
              </a:endParaRPr>
            </a:p>
          </p:txBody>
        </p:sp>
        <p:sp>
          <p:nvSpPr>
            <p:cNvPr id="60" name="Rectangle 51"/>
            <p:cNvSpPr>
              <a:spLocks noChangeArrowheads="1"/>
            </p:cNvSpPr>
            <p:nvPr/>
          </p:nvSpPr>
          <p:spPr bwMode="auto">
            <a:xfrm>
              <a:off x="4953000" y="5334000"/>
              <a:ext cx="990600" cy="381000"/>
            </a:xfrm>
            <a:prstGeom prst="rect">
              <a:avLst/>
            </a:prstGeom>
            <a:solidFill>
              <a:srgbClr val="9A6B27"/>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Front line</a:t>
              </a:r>
              <a:endParaRPr lang="en-US" sz="1200" dirty="0">
                <a:solidFill>
                  <a:schemeClr val="bg2"/>
                </a:solidFill>
              </a:endParaRPr>
            </a:p>
          </p:txBody>
        </p:sp>
        <p:sp>
          <p:nvSpPr>
            <p:cNvPr id="61" name="Rectangle 51"/>
            <p:cNvSpPr>
              <a:spLocks noChangeArrowheads="1"/>
            </p:cNvSpPr>
            <p:nvPr/>
          </p:nvSpPr>
          <p:spPr bwMode="auto">
            <a:xfrm>
              <a:off x="4991100" y="4419600"/>
              <a:ext cx="914400" cy="381000"/>
            </a:xfrm>
            <a:prstGeom prst="rect">
              <a:avLst/>
            </a:prstGeom>
            <a:solidFill>
              <a:srgbClr val="9A6B27"/>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Supervisory</a:t>
              </a:r>
              <a:endParaRPr lang="en-US" sz="1200" dirty="0">
                <a:solidFill>
                  <a:schemeClr val="bg2"/>
                </a:solidFill>
              </a:endParaRPr>
            </a:p>
          </p:txBody>
        </p:sp>
      </p:grpSp>
      <p:sp>
        <p:nvSpPr>
          <p:cNvPr id="64" name="Line 44"/>
          <p:cNvSpPr>
            <a:spLocks noChangeShapeType="1"/>
          </p:cNvSpPr>
          <p:nvPr/>
        </p:nvSpPr>
        <p:spPr bwMode="auto">
          <a:xfrm>
            <a:off x="6743700" y="2286000"/>
            <a:ext cx="0" cy="3124200"/>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65" name="Rectangle 51"/>
          <p:cNvSpPr>
            <a:spLocks noChangeArrowheads="1"/>
          </p:cNvSpPr>
          <p:nvPr/>
        </p:nvSpPr>
        <p:spPr bwMode="auto">
          <a:xfrm>
            <a:off x="6286500" y="2133600"/>
            <a:ext cx="914400" cy="381000"/>
          </a:xfrm>
          <a:prstGeom prst="rect">
            <a:avLst/>
          </a:prstGeom>
          <a:solidFill>
            <a:srgbClr val="424890"/>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Upper Mgt</a:t>
            </a:r>
            <a:endParaRPr lang="en-US" sz="1200" dirty="0">
              <a:solidFill>
                <a:schemeClr val="bg2"/>
              </a:solidFill>
            </a:endParaRPr>
          </a:p>
        </p:txBody>
      </p:sp>
      <p:sp>
        <p:nvSpPr>
          <p:cNvPr id="66" name="Rectangle 51"/>
          <p:cNvSpPr>
            <a:spLocks noChangeArrowheads="1"/>
          </p:cNvSpPr>
          <p:nvPr/>
        </p:nvSpPr>
        <p:spPr bwMode="auto">
          <a:xfrm>
            <a:off x="6286500" y="3352800"/>
            <a:ext cx="914400" cy="381000"/>
          </a:xfrm>
          <a:prstGeom prst="rect">
            <a:avLst/>
          </a:prstGeom>
          <a:solidFill>
            <a:srgbClr val="424890"/>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Middle Mgt</a:t>
            </a:r>
            <a:endParaRPr lang="en-US" sz="1200" dirty="0">
              <a:solidFill>
                <a:schemeClr val="bg2"/>
              </a:solidFill>
            </a:endParaRPr>
          </a:p>
        </p:txBody>
      </p:sp>
      <p:sp>
        <p:nvSpPr>
          <p:cNvPr id="67" name="Rectangle 51"/>
          <p:cNvSpPr>
            <a:spLocks noChangeArrowheads="1"/>
          </p:cNvSpPr>
          <p:nvPr/>
        </p:nvSpPr>
        <p:spPr bwMode="auto">
          <a:xfrm>
            <a:off x="6248400" y="5334000"/>
            <a:ext cx="990600" cy="381000"/>
          </a:xfrm>
          <a:prstGeom prst="rect">
            <a:avLst/>
          </a:prstGeom>
          <a:solidFill>
            <a:srgbClr val="424890"/>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Front line</a:t>
            </a:r>
            <a:endParaRPr lang="en-US" sz="1200" dirty="0">
              <a:solidFill>
                <a:schemeClr val="bg2"/>
              </a:solidFill>
            </a:endParaRPr>
          </a:p>
        </p:txBody>
      </p:sp>
      <p:sp>
        <p:nvSpPr>
          <p:cNvPr id="68" name="Rectangle 51"/>
          <p:cNvSpPr>
            <a:spLocks noChangeArrowheads="1"/>
          </p:cNvSpPr>
          <p:nvPr/>
        </p:nvSpPr>
        <p:spPr bwMode="auto">
          <a:xfrm>
            <a:off x="6286500" y="4419600"/>
            <a:ext cx="914400" cy="381000"/>
          </a:xfrm>
          <a:prstGeom prst="rect">
            <a:avLst/>
          </a:prstGeom>
          <a:solidFill>
            <a:srgbClr val="424890"/>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Supervisory</a:t>
            </a:r>
            <a:endParaRPr lang="en-US" sz="1200" dirty="0">
              <a:solidFill>
                <a:schemeClr val="bg2"/>
              </a:solidFill>
            </a:endParaRPr>
          </a:p>
        </p:txBody>
      </p:sp>
      <p:sp>
        <p:nvSpPr>
          <p:cNvPr id="70" name="Line 44"/>
          <p:cNvSpPr>
            <a:spLocks noChangeShapeType="1"/>
          </p:cNvSpPr>
          <p:nvPr/>
        </p:nvSpPr>
        <p:spPr bwMode="auto">
          <a:xfrm>
            <a:off x="8115300" y="2286000"/>
            <a:ext cx="0" cy="3124200"/>
          </a:xfrm>
          <a:prstGeom prst="line">
            <a:avLst/>
          </a:prstGeom>
          <a:noFill/>
          <a:ln w="38100">
            <a:solidFill>
              <a:schemeClr val="tx1"/>
            </a:solidFill>
            <a:round/>
            <a:headEnd/>
            <a:tailEnd/>
          </a:ln>
        </p:spPr>
        <p:txBody>
          <a:bodyPr wrap="none" anchor="ctr">
            <a:prstTxWarp prst="textNoShape">
              <a:avLst/>
            </a:prstTxWarp>
          </a:bodyPr>
          <a:lstStyle/>
          <a:p>
            <a:endParaRPr lang="en-US" dirty="0"/>
          </a:p>
        </p:txBody>
      </p:sp>
      <p:sp>
        <p:nvSpPr>
          <p:cNvPr id="71" name="Rectangle 51"/>
          <p:cNvSpPr>
            <a:spLocks noChangeArrowheads="1"/>
          </p:cNvSpPr>
          <p:nvPr/>
        </p:nvSpPr>
        <p:spPr bwMode="auto">
          <a:xfrm>
            <a:off x="7658100" y="2133600"/>
            <a:ext cx="914400" cy="381000"/>
          </a:xfrm>
          <a:prstGeom prst="rect">
            <a:avLst/>
          </a:prstGeom>
          <a:solidFill>
            <a:srgbClr val="62764E"/>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Upper Mgt</a:t>
            </a:r>
            <a:endParaRPr lang="en-US" sz="1200" dirty="0">
              <a:solidFill>
                <a:schemeClr val="bg2"/>
              </a:solidFill>
            </a:endParaRPr>
          </a:p>
        </p:txBody>
      </p:sp>
      <p:sp>
        <p:nvSpPr>
          <p:cNvPr id="72" name="Rectangle 51"/>
          <p:cNvSpPr>
            <a:spLocks noChangeArrowheads="1"/>
          </p:cNvSpPr>
          <p:nvPr/>
        </p:nvSpPr>
        <p:spPr bwMode="auto">
          <a:xfrm>
            <a:off x="7658100" y="3352800"/>
            <a:ext cx="914400" cy="381000"/>
          </a:xfrm>
          <a:prstGeom prst="rect">
            <a:avLst/>
          </a:prstGeom>
          <a:solidFill>
            <a:srgbClr val="62764E"/>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Middle Mgt</a:t>
            </a:r>
            <a:endParaRPr lang="en-US" sz="1200" dirty="0">
              <a:solidFill>
                <a:schemeClr val="bg2"/>
              </a:solidFill>
            </a:endParaRPr>
          </a:p>
        </p:txBody>
      </p:sp>
      <p:sp>
        <p:nvSpPr>
          <p:cNvPr id="73" name="Rectangle 51"/>
          <p:cNvSpPr>
            <a:spLocks noChangeArrowheads="1"/>
          </p:cNvSpPr>
          <p:nvPr/>
        </p:nvSpPr>
        <p:spPr bwMode="auto">
          <a:xfrm>
            <a:off x="7620000" y="5334000"/>
            <a:ext cx="990600" cy="381000"/>
          </a:xfrm>
          <a:prstGeom prst="rect">
            <a:avLst/>
          </a:prstGeom>
          <a:solidFill>
            <a:srgbClr val="62764E"/>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Front line</a:t>
            </a:r>
            <a:endParaRPr lang="en-US" sz="1200" dirty="0">
              <a:solidFill>
                <a:schemeClr val="bg2"/>
              </a:solidFill>
            </a:endParaRPr>
          </a:p>
        </p:txBody>
      </p:sp>
      <p:sp>
        <p:nvSpPr>
          <p:cNvPr id="74" name="Rectangle 51"/>
          <p:cNvSpPr>
            <a:spLocks noChangeArrowheads="1"/>
          </p:cNvSpPr>
          <p:nvPr/>
        </p:nvSpPr>
        <p:spPr bwMode="auto">
          <a:xfrm>
            <a:off x="7658100" y="4419600"/>
            <a:ext cx="914400" cy="381000"/>
          </a:xfrm>
          <a:prstGeom prst="rect">
            <a:avLst/>
          </a:prstGeom>
          <a:solidFill>
            <a:srgbClr val="62764E"/>
          </a:solidFill>
          <a:ln w="12700" cap="flat" cmpd="sng" algn="ctr">
            <a:solidFill>
              <a:schemeClr val="tx1"/>
            </a:solidFill>
            <a:prstDash val="solid"/>
            <a:miter lim="800000"/>
            <a:headEnd type="none" w="med" len="med"/>
            <a:tailEnd type="none" w="med" len="med"/>
          </a:ln>
        </p:spPr>
        <p:txBody>
          <a:bodyPr wrap="none" anchor="ctr">
            <a:prstTxWarp prst="textNoShape">
              <a:avLst/>
            </a:prstTxWarp>
          </a:bodyPr>
          <a:lstStyle/>
          <a:p>
            <a:r>
              <a:rPr lang="en-US" sz="1200" dirty="0" smtClean="0">
                <a:solidFill>
                  <a:schemeClr val="bg2"/>
                </a:solidFill>
              </a:rPr>
              <a:t>Supervisory</a:t>
            </a:r>
            <a:endParaRPr lang="en-US" sz="1200" dirty="0">
              <a:solidFill>
                <a:schemeClr val="bg2"/>
              </a:solidFill>
            </a:endParaRPr>
          </a:p>
        </p:txBody>
      </p:sp>
      <p:sp>
        <p:nvSpPr>
          <p:cNvPr id="75" name="Rectangle 74"/>
          <p:cNvSpPr/>
          <p:nvPr/>
        </p:nvSpPr>
        <p:spPr>
          <a:xfrm>
            <a:off x="4889511" y="1770222"/>
            <a:ext cx="1145967" cy="338554"/>
          </a:xfrm>
          <a:prstGeom prst="rect">
            <a:avLst/>
          </a:prstGeom>
        </p:spPr>
        <p:txBody>
          <a:bodyPr wrap="none">
            <a:spAutoFit/>
          </a:bodyPr>
          <a:lstStyle/>
          <a:p>
            <a:r>
              <a:rPr lang="en-US" sz="1600" dirty="0" smtClean="0"/>
              <a:t>Production</a:t>
            </a:r>
            <a:endParaRPr lang="en-US" sz="1600" dirty="0"/>
          </a:p>
        </p:txBody>
      </p:sp>
      <p:sp>
        <p:nvSpPr>
          <p:cNvPr id="76" name="Rectangle 75"/>
          <p:cNvSpPr/>
          <p:nvPr/>
        </p:nvSpPr>
        <p:spPr>
          <a:xfrm>
            <a:off x="7772400" y="1770222"/>
            <a:ext cx="653144" cy="338554"/>
          </a:xfrm>
          <a:prstGeom prst="rect">
            <a:avLst/>
          </a:prstGeom>
        </p:spPr>
        <p:txBody>
          <a:bodyPr wrap="none">
            <a:spAutoFit/>
          </a:bodyPr>
          <a:lstStyle/>
          <a:p>
            <a:r>
              <a:rPr lang="en-US" sz="1600" dirty="0" smtClean="0"/>
              <a:t>Sales</a:t>
            </a:r>
            <a:endParaRPr lang="en-US" sz="1600" dirty="0"/>
          </a:p>
        </p:txBody>
      </p:sp>
      <p:sp>
        <p:nvSpPr>
          <p:cNvPr id="77" name="Rectangle 76"/>
          <p:cNvSpPr/>
          <p:nvPr/>
        </p:nvSpPr>
        <p:spPr>
          <a:xfrm>
            <a:off x="6096000" y="1524000"/>
            <a:ext cx="1244652" cy="584776"/>
          </a:xfrm>
          <a:prstGeom prst="rect">
            <a:avLst/>
          </a:prstGeom>
        </p:spPr>
        <p:txBody>
          <a:bodyPr wrap="none">
            <a:spAutoFit/>
          </a:bodyPr>
          <a:lstStyle/>
          <a:p>
            <a:r>
              <a:rPr lang="en-US" sz="1600" dirty="0" smtClean="0"/>
              <a:t>Information</a:t>
            </a:r>
            <a:br>
              <a:rPr lang="en-US" sz="1600" dirty="0" smtClean="0"/>
            </a:br>
            <a:r>
              <a:rPr lang="en-US" sz="1600" dirty="0" smtClean="0"/>
              <a:t>Systems</a:t>
            </a:r>
            <a:endParaRPr lang="en-US" sz="1600" dirty="0"/>
          </a:p>
        </p:txBody>
      </p:sp>
      <p:sp>
        <p:nvSpPr>
          <p:cNvPr id="81" name="Oval 80"/>
          <p:cNvSpPr/>
          <p:nvPr/>
        </p:nvSpPr>
        <p:spPr>
          <a:xfrm>
            <a:off x="3810000" y="6019800"/>
            <a:ext cx="539750" cy="381000"/>
          </a:xfrm>
          <a:prstGeom prst="ellipse">
            <a:avLst/>
          </a:prstGeom>
          <a:noFill/>
          <a:ln>
            <a:solidFill>
              <a:srgbClr val="FF6600"/>
            </a:solidFill>
          </a:ln>
          <a:effectLst>
            <a:glow rad="127000">
              <a:srgbClr val="FF6600"/>
            </a:glo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2" name="Rectangle 81"/>
          <p:cNvSpPr/>
          <p:nvPr/>
        </p:nvSpPr>
        <p:spPr>
          <a:xfrm>
            <a:off x="4343400" y="6019800"/>
            <a:ext cx="3082895" cy="307777"/>
          </a:xfrm>
          <a:prstGeom prst="rect">
            <a:avLst/>
          </a:prstGeom>
        </p:spPr>
        <p:txBody>
          <a:bodyPr wrap="none">
            <a:spAutoFit/>
          </a:bodyPr>
          <a:lstStyle/>
          <a:p>
            <a:r>
              <a:rPr lang="en-US" sz="1400" dirty="0" smtClean="0"/>
              <a:t>= locus of decision making authority</a:t>
            </a:r>
            <a:endParaRPr lang="en-US" sz="1400" dirty="0"/>
          </a:p>
        </p:txBody>
      </p:sp>
    </p:spTree>
    <p:extLst>
      <p:ext uri="{BB962C8B-B14F-4D97-AF65-F5344CB8AC3E}">
        <p14:creationId xmlns:p14="http://schemas.microsoft.com/office/powerpoint/2010/main" val="2499249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smtClean="0"/>
              <a:t>Formalization</a:t>
            </a:r>
            <a:endParaRPr lang="en-US" dirty="0"/>
          </a:p>
        </p:txBody>
      </p:sp>
      <p:sp>
        <p:nvSpPr>
          <p:cNvPr id="32771" name="Rectangle 3"/>
          <p:cNvSpPr>
            <a:spLocks noGrp="1" noChangeArrowheads="1"/>
          </p:cNvSpPr>
          <p:nvPr>
            <p:ph idx="1"/>
          </p:nvPr>
        </p:nvSpPr>
        <p:spPr/>
        <p:txBody>
          <a:bodyPr>
            <a:normAutofit/>
          </a:bodyPr>
          <a:lstStyle/>
          <a:p>
            <a:pPr>
              <a:spcAft>
                <a:spcPts val="1200"/>
              </a:spcAft>
            </a:pPr>
            <a:r>
              <a:rPr lang="en-US" dirty="0"/>
              <a:t>S</a:t>
            </a:r>
            <a:r>
              <a:rPr lang="en-US" dirty="0" smtClean="0"/>
              <a:t>tandardizing behavior through rules, procedures, training, etc</a:t>
            </a:r>
          </a:p>
          <a:p>
            <a:pPr>
              <a:spcAft>
                <a:spcPts val="1200"/>
              </a:spcAft>
            </a:pPr>
            <a:r>
              <a:rPr lang="en-US" dirty="0"/>
              <a:t>I</a:t>
            </a:r>
            <a:r>
              <a:rPr lang="en-US" dirty="0" smtClean="0"/>
              <a:t>ncreases as firms get older, larger, regulated</a:t>
            </a:r>
          </a:p>
          <a:p>
            <a:r>
              <a:rPr lang="en-US" dirty="0" smtClean="0"/>
              <a:t>Problems with formalization</a:t>
            </a:r>
          </a:p>
          <a:p>
            <a:pPr lvl="1"/>
            <a:r>
              <a:rPr lang="en-US" dirty="0" smtClean="0"/>
              <a:t>Less organizational flexibility</a:t>
            </a:r>
          </a:p>
          <a:p>
            <a:pPr lvl="1"/>
            <a:r>
              <a:rPr lang="en-US" dirty="0" smtClean="0"/>
              <a:t>Discourages organizational learning/creativity</a:t>
            </a:r>
          </a:p>
          <a:p>
            <a:pPr lvl="1"/>
            <a:r>
              <a:rPr lang="en-US" dirty="0" smtClean="0"/>
              <a:t>Less work efficiency</a:t>
            </a:r>
          </a:p>
          <a:p>
            <a:pPr lvl="1"/>
            <a:r>
              <a:rPr lang="en-US" dirty="0" smtClean="0"/>
              <a:t>Increases job dissatisfaction and work stress</a:t>
            </a:r>
          </a:p>
          <a:p>
            <a:pPr lvl="1"/>
            <a:r>
              <a:rPr lang="en-US" dirty="0" smtClean="0"/>
              <a:t>Rules/procedures become focus of attention</a:t>
            </a:r>
            <a:endParaRPr lang="en-US" dirty="0"/>
          </a:p>
        </p:txBody>
      </p:sp>
    </p:spTree>
    <p:extLst>
      <p:ext uri="{BB962C8B-B14F-4D97-AF65-F5344CB8AC3E}">
        <p14:creationId xmlns:p14="http://schemas.microsoft.com/office/powerpoint/2010/main" val="243669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r>
              <a:rPr lang="en-US" dirty="0" smtClean="0"/>
              <a:t>Mechanistic vs. Organic Structures</a:t>
            </a:r>
          </a:p>
        </p:txBody>
      </p:sp>
      <p:sp>
        <p:nvSpPr>
          <p:cNvPr id="12" name="Text Placeholder 11"/>
          <p:cNvSpPr>
            <a:spLocks noGrp="1"/>
          </p:cNvSpPr>
          <p:nvPr>
            <p:ph idx="1"/>
          </p:nvPr>
        </p:nvSpPr>
        <p:spPr/>
        <p:txBody>
          <a:bodyPr/>
          <a:lstStyle/>
          <a:p>
            <a:r>
              <a:rPr lang="en-US" dirty="0" smtClean="0"/>
              <a:t>Mechanistic Structure</a:t>
            </a:r>
          </a:p>
          <a:p>
            <a:pPr lvl="1"/>
            <a:r>
              <a:rPr lang="en-AU" dirty="0" smtClean="0"/>
              <a:t>Narrow span of control</a:t>
            </a:r>
          </a:p>
          <a:p>
            <a:pPr lvl="1"/>
            <a:r>
              <a:rPr lang="en-AU" dirty="0" smtClean="0"/>
              <a:t>High centralization</a:t>
            </a:r>
            <a:endParaRPr lang="en-US" dirty="0" smtClean="0"/>
          </a:p>
          <a:p>
            <a:pPr lvl="1"/>
            <a:r>
              <a:rPr lang="en-AU" dirty="0" smtClean="0"/>
              <a:t>High formalization</a:t>
            </a:r>
          </a:p>
          <a:p>
            <a:r>
              <a:rPr lang="en-US" dirty="0" smtClean="0"/>
              <a:t>Organic Structure</a:t>
            </a:r>
          </a:p>
          <a:p>
            <a:pPr lvl="1"/>
            <a:r>
              <a:rPr lang="en-AU" dirty="0" smtClean="0"/>
              <a:t>Wide span of control</a:t>
            </a:r>
          </a:p>
          <a:p>
            <a:pPr lvl="1"/>
            <a:r>
              <a:rPr lang="en-AU" dirty="0" smtClean="0"/>
              <a:t>Decentralized decisions</a:t>
            </a:r>
            <a:endParaRPr lang="en-US" dirty="0" smtClean="0"/>
          </a:p>
          <a:p>
            <a:pPr lvl="1"/>
            <a:r>
              <a:rPr lang="en-AU" dirty="0" smtClean="0"/>
              <a:t>Low formalization</a:t>
            </a:r>
          </a:p>
        </p:txBody>
      </p:sp>
      <p:pic>
        <p:nvPicPr>
          <p:cNvPr id="9" name="Picture Placeholder 8" descr="Gears.jpg"/>
          <p:cNvPicPr>
            <a:picLocks noGrp="1" noChangeAspect="1"/>
          </p:cNvPicPr>
          <p:nvPr>
            <p:ph type="pic" sz="quarter" idx="13"/>
          </p:nvPr>
        </p:nvPicPr>
        <p:blipFill>
          <a:blip r:embed="rId3"/>
          <a:srcRect t="3999" b="3999"/>
          <a:stretch>
            <a:fillRect/>
          </a:stretch>
        </p:blipFill>
        <p:spPr/>
      </p:pic>
    </p:spTree>
    <p:extLst>
      <p:ext uri="{BB962C8B-B14F-4D97-AF65-F5344CB8AC3E}">
        <p14:creationId xmlns:p14="http://schemas.microsoft.com/office/powerpoint/2010/main" val="16942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Line 2"/>
          <p:cNvSpPr>
            <a:spLocks noChangeShapeType="1"/>
          </p:cNvSpPr>
          <p:nvPr/>
        </p:nvSpPr>
        <p:spPr bwMode="auto">
          <a:xfrm>
            <a:off x="4730750" y="3805238"/>
            <a:ext cx="7938" cy="766762"/>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38915" name="Line 3"/>
          <p:cNvSpPr>
            <a:spLocks noChangeShapeType="1"/>
          </p:cNvSpPr>
          <p:nvPr/>
        </p:nvSpPr>
        <p:spPr bwMode="auto">
          <a:xfrm>
            <a:off x="2133600" y="4132263"/>
            <a:ext cx="5105400" cy="0"/>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38916" name="Line 4"/>
          <p:cNvSpPr>
            <a:spLocks noChangeShapeType="1"/>
          </p:cNvSpPr>
          <p:nvPr/>
        </p:nvSpPr>
        <p:spPr bwMode="auto">
          <a:xfrm flipH="1">
            <a:off x="7224713" y="4157663"/>
            <a:ext cx="14287" cy="385762"/>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38917" name="Line 5"/>
          <p:cNvSpPr>
            <a:spLocks noChangeShapeType="1"/>
          </p:cNvSpPr>
          <p:nvPr/>
        </p:nvSpPr>
        <p:spPr bwMode="auto">
          <a:xfrm>
            <a:off x="2133600" y="4114800"/>
            <a:ext cx="0" cy="533400"/>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271367" name="Rectangle 7"/>
          <p:cNvSpPr>
            <a:spLocks noChangeArrowheads="1"/>
          </p:cNvSpPr>
          <p:nvPr/>
        </p:nvSpPr>
        <p:spPr bwMode="auto">
          <a:xfrm>
            <a:off x="3733800" y="2971800"/>
            <a:ext cx="2057400" cy="838200"/>
          </a:xfrm>
          <a:prstGeom prst="rect">
            <a:avLst/>
          </a:prstGeom>
          <a:solidFill>
            <a:srgbClr val="001E04"/>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CEO</a:t>
            </a:r>
          </a:p>
        </p:txBody>
      </p:sp>
      <p:sp>
        <p:nvSpPr>
          <p:cNvPr id="271368" name="Rectangle 8"/>
          <p:cNvSpPr>
            <a:spLocks noChangeArrowheads="1"/>
          </p:cNvSpPr>
          <p:nvPr/>
        </p:nvSpPr>
        <p:spPr bwMode="auto">
          <a:xfrm>
            <a:off x="1066800" y="4572000"/>
            <a:ext cx="2057400" cy="838200"/>
          </a:xfrm>
          <a:prstGeom prst="rect">
            <a:avLst/>
          </a:prstGeom>
          <a:solidFill>
            <a:srgbClr val="660066"/>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Finance</a:t>
            </a:r>
          </a:p>
        </p:txBody>
      </p:sp>
      <p:sp>
        <p:nvSpPr>
          <p:cNvPr id="271369" name="Rectangle 9"/>
          <p:cNvSpPr>
            <a:spLocks noChangeArrowheads="1"/>
          </p:cNvSpPr>
          <p:nvPr/>
        </p:nvSpPr>
        <p:spPr bwMode="auto">
          <a:xfrm>
            <a:off x="3657600" y="4572000"/>
            <a:ext cx="2057400" cy="838200"/>
          </a:xfrm>
          <a:prstGeom prst="rect">
            <a:avLst/>
          </a:prstGeom>
          <a:solidFill>
            <a:srgbClr val="66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Production</a:t>
            </a:r>
          </a:p>
        </p:txBody>
      </p:sp>
      <p:sp>
        <p:nvSpPr>
          <p:cNvPr id="271370" name="Rectangle 10"/>
          <p:cNvSpPr>
            <a:spLocks noChangeArrowheads="1"/>
          </p:cNvSpPr>
          <p:nvPr/>
        </p:nvSpPr>
        <p:spPr bwMode="auto">
          <a:xfrm>
            <a:off x="6248400" y="4557713"/>
            <a:ext cx="2057400" cy="838200"/>
          </a:xfrm>
          <a:prstGeom prst="rect">
            <a:avLst/>
          </a:prstGeom>
          <a:solidFill>
            <a:srgbClr val="8000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Marketing</a:t>
            </a:r>
          </a:p>
        </p:txBody>
      </p:sp>
      <p:sp>
        <p:nvSpPr>
          <p:cNvPr id="4" name="Content Placeholder 3"/>
          <p:cNvSpPr>
            <a:spLocks noGrp="1"/>
          </p:cNvSpPr>
          <p:nvPr>
            <p:ph sz="half" idx="13"/>
          </p:nvPr>
        </p:nvSpPr>
        <p:spPr/>
        <p:txBody>
          <a:bodyPr>
            <a:normAutofit/>
          </a:bodyPr>
          <a:lstStyle/>
          <a:p>
            <a:r>
              <a:rPr lang="en-US" sz="2400" dirty="0" smtClean="0"/>
              <a:t>Organizes </a:t>
            </a:r>
            <a:r>
              <a:rPr lang="en-AU" sz="2400" dirty="0" smtClean="0"/>
              <a:t>employees around specific knowledge or other resources (e.g., marketing, production) </a:t>
            </a:r>
            <a:endParaRPr lang="en-AU" sz="2400" dirty="0"/>
          </a:p>
        </p:txBody>
      </p:sp>
      <p:sp>
        <p:nvSpPr>
          <p:cNvPr id="38923" name="Rectangle 11"/>
          <p:cNvSpPr>
            <a:spLocks noGrp="1" noChangeArrowheads="1"/>
          </p:cNvSpPr>
          <p:nvPr>
            <p:ph type="title"/>
          </p:nvPr>
        </p:nvSpPr>
        <p:spPr/>
        <p:txBody>
          <a:bodyPr>
            <a:normAutofit fontScale="90000"/>
          </a:bodyPr>
          <a:lstStyle/>
          <a:p>
            <a:r>
              <a:rPr lang="en-US" dirty="0" smtClean="0"/>
              <a:t>Functional Organizational Structure</a:t>
            </a:r>
          </a:p>
        </p:txBody>
      </p:sp>
    </p:spTree>
    <p:extLst>
      <p:ext uri="{BB962C8B-B14F-4D97-AF65-F5344CB8AC3E}">
        <p14:creationId xmlns:p14="http://schemas.microsoft.com/office/powerpoint/2010/main" val="181393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en-US" dirty="0" smtClean="0"/>
              <a:t>Evaluating Functional Structures</a:t>
            </a:r>
          </a:p>
        </p:txBody>
      </p:sp>
      <p:sp>
        <p:nvSpPr>
          <p:cNvPr id="273411" name="Rectangle 3"/>
          <p:cNvSpPr>
            <a:spLocks noGrp="1" noChangeArrowheads="1"/>
          </p:cNvSpPr>
          <p:nvPr>
            <p:ph idx="1"/>
          </p:nvPr>
        </p:nvSpPr>
        <p:spPr/>
        <p:txBody>
          <a:bodyPr/>
          <a:lstStyle/>
          <a:p>
            <a:r>
              <a:rPr lang="en-US" dirty="0" smtClean="0"/>
              <a:t>Benefits</a:t>
            </a:r>
          </a:p>
          <a:p>
            <a:pPr lvl="1"/>
            <a:r>
              <a:rPr lang="en-US" dirty="0" smtClean="0"/>
              <a:t>Economies of scale</a:t>
            </a:r>
          </a:p>
          <a:p>
            <a:pPr lvl="1"/>
            <a:r>
              <a:rPr lang="en-US" dirty="0" smtClean="0"/>
              <a:t>Supports professional identity and career paths</a:t>
            </a:r>
          </a:p>
          <a:p>
            <a:pPr lvl="1">
              <a:spcAft>
                <a:spcPts val="1800"/>
              </a:spcAft>
            </a:pPr>
            <a:r>
              <a:rPr lang="en-US" dirty="0" smtClean="0"/>
              <a:t>Easier supervision</a:t>
            </a:r>
          </a:p>
          <a:p>
            <a:r>
              <a:rPr lang="en-US" dirty="0" smtClean="0"/>
              <a:t>Limitations</a:t>
            </a:r>
          </a:p>
          <a:p>
            <a:pPr lvl="1"/>
            <a:r>
              <a:rPr lang="en-US" dirty="0" smtClean="0"/>
              <a:t>Emphasizes subunit more than organizational goals </a:t>
            </a:r>
          </a:p>
          <a:p>
            <a:pPr lvl="1"/>
            <a:r>
              <a:rPr lang="en-US" dirty="0" smtClean="0"/>
              <a:t>Higher dysfunctional conflict</a:t>
            </a:r>
          </a:p>
          <a:p>
            <a:pPr lvl="1"/>
            <a:r>
              <a:rPr lang="en-US" dirty="0" smtClean="0"/>
              <a:t>Poorer coordination </a:t>
            </a:r>
            <a:r>
              <a:rPr lang="en-US" dirty="0"/>
              <a:t>–</a:t>
            </a:r>
            <a:r>
              <a:rPr lang="en-US" dirty="0" smtClean="0"/>
              <a:t> </a:t>
            </a:r>
            <a:r>
              <a:rPr lang="en-US" dirty="0" smtClean="0"/>
              <a:t>requires more controls</a:t>
            </a:r>
          </a:p>
        </p:txBody>
      </p:sp>
    </p:spTree>
    <p:extLst>
      <p:ext uri="{BB962C8B-B14F-4D97-AF65-F5344CB8AC3E}">
        <p14:creationId xmlns:p14="http://schemas.microsoft.com/office/powerpoint/2010/main" val="4183053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3411">
                                            <p:txEl>
                                              <p:pRg st="0" end="0"/>
                                            </p:txEl>
                                          </p:spTgt>
                                        </p:tgtEl>
                                        <p:attrNameLst>
                                          <p:attrName>style.visibility</p:attrName>
                                        </p:attrNameLst>
                                      </p:cBhvr>
                                      <p:to>
                                        <p:strVal val="visible"/>
                                      </p:to>
                                    </p:set>
                                    <p:animEffect transition="in" filter="fade">
                                      <p:cBhvr>
                                        <p:cTn id="7" dur="1000"/>
                                        <p:tgtEl>
                                          <p:spTgt spid="2734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3411">
                                            <p:txEl>
                                              <p:pRg st="1" end="1"/>
                                            </p:txEl>
                                          </p:spTgt>
                                        </p:tgtEl>
                                        <p:attrNameLst>
                                          <p:attrName>style.visibility</p:attrName>
                                        </p:attrNameLst>
                                      </p:cBhvr>
                                      <p:to>
                                        <p:strVal val="visible"/>
                                      </p:to>
                                    </p:set>
                                    <p:animEffect transition="in" filter="fade">
                                      <p:cBhvr>
                                        <p:cTn id="10" dur="1000"/>
                                        <p:tgtEl>
                                          <p:spTgt spid="2734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3411">
                                            <p:txEl>
                                              <p:pRg st="2" end="2"/>
                                            </p:txEl>
                                          </p:spTgt>
                                        </p:tgtEl>
                                        <p:attrNameLst>
                                          <p:attrName>style.visibility</p:attrName>
                                        </p:attrNameLst>
                                      </p:cBhvr>
                                      <p:to>
                                        <p:strVal val="visible"/>
                                      </p:to>
                                    </p:set>
                                    <p:animEffect transition="in" filter="fade">
                                      <p:cBhvr>
                                        <p:cTn id="13" dur="1000"/>
                                        <p:tgtEl>
                                          <p:spTgt spid="273411">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3411">
                                            <p:txEl>
                                              <p:pRg st="3" end="3"/>
                                            </p:txEl>
                                          </p:spTgt>
                                        </p:tgtEl>
                                        <p:attrNameLst>
                                          <p:attrName>style.visibility</p:attrName>
                                        </p:attrNameLst>
                                      </p:cBhvr>
                                      <p:to>
                                        <p:strVal val="visible"/>
                                      </p:to>
                                    </p:set>
                                    <p:animEffect transition="in" filter="fade">
                                      <p:cBhvr>
                                        <p:cTn id="16" dur="1000"/>
                                        <p:tgtEl>
                                          <p:spTgt spid="273411">
                                            <p:txEl>
                                              <p:pRg st="3" end="3"/>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3411">
                                            <p:txEl>
                                              <p:pRg st="4" end="4"/>
                                            </p:txEl>
                                          </p:spTgt>
                                        </p:tgtEl>
                                        <p:attrNameLst>
                                          <p:attrName>style.visibility</p:attrName>
                                        </p:attrNameLst>
                                      </p:cBhvr>
                                      <p:to>
                                        <p:strVal val="visible"/>
                                      </p:to>
                                    </p:set>
                                    <p:animEffect transition="in" filter="fade">
                                      <p:cBhvr>
                                        <p:cTn id="20" dur="1000"/>
                                        <p:tgtEl>
                                          <p:spTgt spid="273411">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3411">
                                            <p:txEl>
                                              <p:pRg st="5" end="5"/>
                                            </p:txEl>
                                          </p:spTgt>
                                        </p:tgtEl>
                                        <p:attrNameLst>
                                          <p:attrName>style.visibility</p:attrName>
                                        </p:attrNameLst>
                                      </p:cBhvr>
                                      <p:to>
                                        <p:strVal val="visible"/>
                                      </p:to>
                                    </p:set>
                                    <p:animEffect transition="in" filter="fade">
                                      <p:cBhvr>
                                        <p:cTn id="23" dur="1000"/>
                                        <p:tgtEl>
                                          <p:spTgt spid="273411">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3411">
                                            <p:txEl>
                                              <p:pRg st="6" end="6"/>
                                            </p:txEl>
                                          </p:spTgt>
                                        </p:tgtEl>
                                        <p:attrNameLst>
                                          <p:attrName>style.visibility</p:attrName>
                                        </p:attrNameLst>
                                      </p:cBhvr>
                                      <p:to>
                                        <p:strVal val="visible"/>
                                      </p:to>
                                    </p:set>
                                    <p:animEffect transition="in" filter="fade">
                                      <p:cBhvr>
                                        <p:cTn id="26" dur="1000"/>
                                        <p:tgtEl>
                                          <p:spTgt spid="273411">
                                            <p:txEl>
                                              <p:pRg st="6" end="6"/>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3411">
                                            <p:txEl>
                                              <p:pRg st="7" end="7"/>
                                            </p:txEl>
                                          </p:spTgt>
                                        </p:tgtEl>
                                        <p:attrNameLst>
                                          <p:attrName>style.visibility</p:attrName>
                                        </p:attrNameLst>
                                      </p:cBhvr>
                                      <p:to>
                                        <p:strVal val="visible"/>
                                      </p:to>
                                    </p:set>
                                    <p:animEffect transition="in" filter="fade">
                                      <p:cBhvr>
                                        <p:cTn id="29" dur="1000"/>
                                        <p:tgtEl>
                                          <p:spTgt spid="2734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3"/>
          </p:nvPr>
        </p:nvSpPr>
        <p:spPr/>
        <p:txBody>
          <a:bodyPr>
            <a:normAutofit/>
          </a:bodyPr>
          <a:lstStyle/>
          <a:p>
            <a:r>
              <a:rPr lang="en-US" sz="2400" dirty="0" smtClean="0"/>
              <a:t>Organizes employees around outputs,</a:t>
            </a:r>
            <a:br>
              <a:rPr lang="en-US" sz="2400" dirty="0" smtClean="0"/>
            </a:br>
            <a:r>
              <a:rPr lang="en-US" sz="2400" dirty="0" smtClean="0"/>
              <a:t>clients, or geographic areas</a:t>
            </a:r>
            <a:endParaRPr lang="en-US" sz="2400" dirty="0"/>
          </a:p>
        </p:txBody>
      </p:sp>
      <p:sp>
        <p:nvSpPr>
          <p:cNvPr id="43011" name="Rectangle 3"/>
          <p:cNvSpPr>
            <a:spLocks noGrp="1" noChangeArrowheads="1"/>
          </p:cNvSpPr>
          <p:nvPr>
            <p:ph type="title"/>
          </p:nvPr>
        </p:nvSpPr>
        <p:spPr/>
        <p:txBody>
          <a:bodyPr/>
          <a:lstStyle/>
          <a:p>
            <a:r>
              <a:rPr lang="en-US" dirty="0" smtClean="0"/>
              <a:t>Divisional Structure</a:t>
            </a:r>
          </a:p>
        </p:txBody>
      </p:sp>
      <p:sp>
        <p:nvSpPr>
          <p:cNvPr id="43015" name="Line 4"/>
          <p:cNvSpPr>
            <a:spLocks noChangeShapeType="1"/>
          </p:cNvSpPr>
          <p:nvPr/>
        </p:nvSpPr>
        <p:spPr bwMode="auto">
          <a:xfrm>
            <a:off x="4730750" y="3805238"/>
            <a:ext cx="7938" cy="766762"/>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43016" name="Line 5"/>
          <p:cNvSpPr>
            <a:spLocks noChangeShapeType="1"/>
          </p:cNvSpPr>
          <p:nvPr/>
        </p:nvSpPr>
        <p:spPr bwMode="auto">
          <a:xfrm>
            <a:off x="2133600" y="4132263"/>
            <a:ext cx="5105400" cy="0"/>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43017" name="Line 6"/>
          <p:cNvSpPr>
            <a:spLocks noChangeShapeType="1"/>
          </p:cNvSpPr>
          <p:nvPr/>
        </p:nvSpPr>
        <p:spPr bwMode="auto">
          <a:xfrm>
            <a:off x="7239000" y="4114800"/>
            <a:ext cx="0" cy="428625"/>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43018" name="Line 7"/>
          <p:cNvSpPr>
            <a:spLocks noChangeShapeType="1"/>
          </p:cNvSpPr>
          <p:nvPr/>
        </p:nvSpPr>
        <p:spPr bwMode="auto">
          <a:xfrm>
            <a:off x="2133600" y="4114800"/>
            <a:ext cx="0" cy="457200"/>
          </a:xfrm>
          <a:prstGeom prst="line">
            <a:avLst/>
          </a:prstGeom>
          <a:noFill/>
          <a:ln w="50800">
            <a:solidFill>
              <a:schemeClr val="tx1"/>
            </a:solidFill>
            <a:round/>
            <a:headEnd/>
            <a:tailEnd/>
          </a:ln>
        </p:spPr>
        <p:txBody>
          <a:bodyPr wrap="none" anchor="ctr">
            <a:prstTxWarp prst="textNoShape">
              <a:avLst/>
            </a:prstTxWarp>
          </a:bodyPr>
          <a:lstStyle/>
          <a:p>
            <a:endParaRPr lang="en-US" dirty="0"/>
          </a:p>
        </p:txBody>
      </p:sp>
      <p:sp>
        <p:nvSpPr>
          <p:cNvPr id="275464" name="Rectangle 8"/>
          <p:cNvSpPr>
            <a:spLocks noChangeArrowheads="1"/>
          </p:cNvSpPr>
          <p:nvPr/>
        </p:nvSpPr>
        <p:spPr bwMode="auto">
          <a:xfrm>
            <a:off x="3733800" y="2971800"/>
            <a:ext cx="2057400" cy="838200"/>
          </a:xfrm>
          <a:prstGeom prst="rect">
            <a:avLst/>
          </a:prstGeom>
          <a:solidFill>
            <a:srgbClr val="001E04"/>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CEO</a:t>
            </a:r>
          </a:p>
        </p:txBody>
      </p:sp>
      <p:sp>
        <p:nvSpPr>
          <p:cNvPr id="275465" name="Rectangle 9"/>
          <p:cNvSpPr>
            <a:spLocks noChangeArrowheads="1"/>
          </p:cNvSpPr>
          <p:nvPr/>
        </p:nvSpPr>
        <p:spPr bwMode="auto">
          <a:xfrm>
            <a:off x="1066800" y="4572000"/>
            <a:ext cx="2057400" cy="838200"/>
          </a:xfrm>
          <a:prstGeom prst="rect">
            <a:avLst/>
          </a:prstGeom>
          <a:solidFill>
            <a:srgbClr val="660066"/>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Healthcare</a:t>
            </a:r>
          </a:p>
        </p:txBody>
      </p:sp>
      <p:sp>
        <p:nvSpPr>
          <p:cNvPr id="275466" name="Rectangle 10"/>
          <p:cNvSpPr>
            <a:spLocks noChangeArrowheads="1"/>
          </p:cNvSpPr>
          <p:nvPr/>
        </p:nvSpPr>
        <p:spPr bwMode="auto">
          <a:xfrm>
            <a:off x="3657600" y="4572000"/>
            <a:ext cx="2057400" cy="838200"/>
          </a:xfrm>
          <a:prstGeom prst="rect">
            <a:avLst/>
          </a:prstGeom>
          <a:solidFill>
            <a:srgbClr val="6633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Lighting</a:t>
            </a:r>
          </a:p>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Products</a:t>
            </a:r>
          </a:p>
        </p:txBody>
      </p:sp>
      <p:sp>
        <p:nvSpPr>
          <p:cNvPr id="275467" name="Rectangle 11"/>
          <p:cNvSpPr>
            <a:spLocks noChangeArrowheads="1"/>
          </p:cNvSpPr>
          <p:nvPr/>
        </p:nvSpPr>
        <p:spPr bwMode="auto">
          <a:xfrm>
            <a:off x="6248400" y="4557713"/>
            <a:ext cx="2057400" cy="838200"/>
          </a:xfrm>
          <a:prstGeom prst="rect">
            <a:avLst/>
          </a:prstGeom>
          <a:solidFill>
            <a:srgbClr val="800000"/>
          </a:solidFill>
          <a:ln w="38100">
            <a:solidFill>
              <a:schemeClr val="tx1"/>
            </a:solidFill>
            <a:miter lim="800000"/>
            <a:headEnd/>
            <a:tailEnd/>
          </a:ln>
          <a:effectLst/>
        </p:spPr>
        <p:txBody>
          <a:bodyPr wrap="none" anchor="ctr">
            <a:prstTxWarp prst="textNoShape">
              <a:avLst/>
            </a:prstTxWarp>
          </a:bodyPr>
          <a:lstStyle/>
          <a:p>
            <a:pPr eaLnBrk="0" hangingPunct="0">
              <a:defRPr/>
            </a:pP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Consumer</a:t>
            </a:r>
            <a:b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AU" sz="24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 Lifestyle</a:t>
            </a:r>
          </a:p>
        </p:txBody>
      </p:sp>
    </p:spTree>
    <p:extLst>
      <p:ext uri="{BB962C8B-B14F-4D97-AF65-F5344CB8AC3E}">
        <p14:creationId xmlns:p14="http://schemas.microsoft.com/office/powerpoint/2010/main" val="29847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dirty="0" smtClean="0"/>
              <a:t>Divisional Structure</a:t>
            </a:r>
          </a:p>
        </p:txBody>
      </p:sp>
      <p:sp>
        <p:nvSpPr>
          <p:cNvPr id="45059" name="Rectangle 3"/>
          <p:cNvSpPr>
            <a:spLocks noGrp="1" noChangeArrowheads="1"/>
          </p:cNvSpPr>
          <p:nvPr>
            <p:ph idx="1"/>
          </p:nvPr>
        </p:nvSpPr>
        <p:spPr/>
        <p:txBody>
          <a:bodyPr>
            <a:normAutofit/>
          </a:bodyPr>
          <a:lstStyle/>
          <a:p>
            <a:pPr>
              <a:lnSpc>
                <a:spcPct val="120000"/>
              </a:lnSpc>
            </a:pPr>
            <a:r>
              <a:rPr lang="en-US" dirty="0" smtClean="0"/>
              <a:t>Best type of divisional structure depends on environmental diversity or uncertainty</a:t>
            </a:r>
          </a:p>
          <a:p>
            <a:pPr>
              <a:lnSpc>
                <a:spcPct val="120000"/>
              </a:lnSpc>
            </a:pPr>
            <a:r>
              <a:rPr lang="en-US" dirty="0" smtClean="0"/>
              <a:t>Geographic structures becoming less common because:</a:t>
            </a:r>
          </a:p>
          <a:p>
            <a:pPr lvl="1">
              <a:lnSpc>
                <a:spcPct val="120000"/>
              </a:lnSpc>
            </a:pPr>
            <a:r>
              <a:rPr lang="en-US" dirty="0" smtClean="0"/>
              <a:t>Less need for local representation</a:t>
            </a:r>
          </a:p>
          <a:p>
            <a:pPr lvl="1">
              <a:lnSpc>
                <a:spcPct val="120000"/>
              </a:lnSpc>
            </a:pPr>
            <a:r>
              <a:rPr lang="en-US" dirty="0" smtClean="0"/>
              <a:t>Reduced geographic variation</a:t>
            </a:r>
          </a:p>
          <a:p>
            <a:pPr lvl="1">
              <a:lnSpc>
                <a:spcPct val="120000"/>
              </a:lnSpc>
            </a:pPr>
            <a:r>
              <a:rPr lang="en-US" dirty="0" smtClean="0"/>
              <a:t>More global clients</a:t>
            </a:r>
          </a:p>
        </p:txBody>
      </p:sp>
    </p:spTree>
    <p:extLst>
      <p:ext uri="{BB962C8B-B14F-4D97-AF65-F5344CB8AC3E}">
        <p14:creationId xmlns:p14="http://schemas.microsoft.com/office/powerpoint/2010/main" val="216222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r>
              <a:rPr lang="en-US" dirty="0" smtClean="0"/>
              <a:t>Evaluating Divisional Structures</a:t>
            </a:r>
          </a:p>
        </p:txBody>
      </p:sp>
      <p:sp>
        <p:nvSpPr>
          <p:cNvPr id="277507" name="Rectangle 3"/>
          <p:cNvSpPr>
            <a:spLocks noGrp="1" noChangeArrowheads="1"/>
          </p:cNvSpPr>
          <p:nvPr>
            <p:ph idx="1"/>
          </p:nvPr>
        </p:nvSpPr>
        <p:spPr/>
        <p:txBody>
          <a:bodyPr/>
          <a:lstStyle/>
          <a:p>
            <a:r>
              <a:rPr lang="en-US" dirty="0" smtClean="0"/>
              <a:t>Benefits</a:t>
            </a:r>
          </a:p>
          <a:p>
            <a:pPr lvl="1"/>
            <a:r>
              <a:rPr lang="en-US" dirty="0" smtClean="0"/>
              <a:t>Building block structure </a:t>
            </a:r>
            <a:r>
              <a:rPr lang="en-US" dirty="0"/>
              <a:t>–</a:t>
            </a:r>
            <a:r>
              <a:rPr lang="en-US" dirty="0" smtClean="0"/>
              <a:t> </a:t>
            </a:r>
            <a:r>
              <a:rPr lang="en-US" dirty="0" smtClean="0"/>
              <a:t>accommodates growth</a:t>
            </a:r>
          </a:p>
          <a:p>
            <a:pPr lvl="1">
              <a:spcAft>
                <a:spcPts val="1800"/>
              </a:spcAft>
            </a:pPr>
            <a:r>
              <a:rPr lang="en-US" dirty="0" smtClean="0"/>
              <a:t>Focuses on markets/products/clients</a:t>
            </a:r>
          </a:p>
          <a:p>
            <a:r>
              <a:rPr lang="en-US" dirty="0" smtClean="0"/>
              <a:t> Limitations</a:t>
            </a:r>
          </a:p>
          <a:p>
            <a:pPr lvl="1"/>
            <a:r>
              <a:rPr lang="en-US" dirty="0" smtClean="0"/>
              <a:t>Duplication, inefficient use of resources</a:t>
            </a:r>
          </a:p>
          <a:p>
            <a:pPr lvl="1"/>
            <a:r>
              <a:rPr lang="en-US" dirty="0" smtClean="0"/>
              <a:t>Silos of knowledge – expertise isolated across divisions</a:t>
            </a:r>
          </a:p>
          <a:p>
            <a:pPr lvl="1"/>
            <a:r>
              <a:rPr lang="en-US" dirty="0" smtClean="0"/>
              <a:t>Executive power affected by shifting divisional structure – common with complex environment</a:t>
            </a:r>
          </a:p>
        </p:txBody>
      </p:sp>
    </p:spTree>
    <p:extLst>
      <p:ext uri="{BB962C8B-B14F-4D97-AF65-F5344CB8AC3E}">
        <p14:creationId xmlns:p14="http://schemas.microsoft.com/office/powerpoint/2010/main" val="484535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7507">
                                            <p:txEl>
                                              <p:pRg st="0" end="0"/>
                                            </p:txEl>
                                          </p:spTgt>
                                        </p:tgtEl>
                                        <p:attrNameLst>
                                          <p:attrName>style.visibility</p:attrName>
                                        </p:attrNameLst>
                                      </p:cBhvr>
                                      <p:to>
                                        <p:strVal val="visible"/>
                                      </p:to>
                                    </p:set>
                                    <p:animEffect transition="in" filter="fade">
                                      <p:cBhvr>
                                        <p:cTn id="7" dur="500"/>
                                        <p:tgtEl>
                                          <p:spTgt spid="27750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7507">
                                            <p:txEl>
                                              <p:pRg st="1" end="1"/>
                                            </p:txEl>
                                          </p:spTgt>
                                        </p:tgtEl>
                                        <p:attrNameLst>
                                          <p:attrName>style.visibility</p:attrName>
                                        </p:attrNameLst>
                                      </p:cBhvr>
                                      <p:to>
                                        <p:strVal val="visible"/>
                                      </p:to>
                                    </p:set>
                                    <p:animEffect transition="in" filter="fade">
                                      <p:cBhvr>
                                        <p:cTn id="10" dur="500"/>
                                        <p:tgtEl>
                                          <p:spTgt spid="27750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7507">
                                            <p:txEl>
                                              <p:pRg st="2" end="2"/>
                                            </p:txEl>
                                          </p:spTgt>
                                        </p:tgtEl>
                                        <p:attrNameLst>
                                          <p:attrName>style.visibility</p:attrName>
                                        </p:attrNameLst>
                                      </p:cBhvr>
                                      <p:to>
                                        <p:strVal val="visible"/>
                                      </p:to>
                                    </p:set>
                                    <p:animEffect transition="in" filter="fade">
                                      <p:cBhvr>
                                        <p:cTn id="13" dur="500"/>
                                        <p:tgtEl>
                                          <p:spTgt spid="277507">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77507">
                                            <p:txEl>
                                              <p:pRg st="3" end="3"/>
                                            </p:txEl>
                                          </p:spTgt>
                                        </p:tgtEl>
                                        <p:attrNameLst>
                                          <p:attrName>style.visibility</p:attrName>
                                        </p:attrNameLst>
                                      </p:cBhvr>
                                      <p:to>
                                        <p:strVal val="visible"/>
                                      </p:to>
                                    </p:set>
                                    <p:animEffect transition="in" filter="fade">
                                      <p:cBhvr>
                                        <p:cTn id="17" dur="500"/>
                                        <p:tgtEl>
                                          <p:spTgt spid="277507">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7507">
                                            <p:txEl>
                                              <p:pRg st="4" end="4"/>
                                            </p:txEl>
                                          </p:spTgt>
                                        </p:tgtEl>
                                        <p:attrNameLst>
                                          <p:attrName>style.visibility</p:attrName>
                                        </p:attrNameLst>
                                      </p:cBhvr>
                                      <p:to>
                                        <p:strVal val="visible"/>
                                      </p:to>
                                    </p:set>
                                    <p:animEffect transition="in" filter="fade">
                                      <p:cBhvr>
                                        <p:cTn id="20" dur="500"/>
                                        <p:tgtEl>
                                          <p:spTgt spid="277507">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7507">
                                            <p:txEl>
                                              <p:pRg st="5" end="5"/>
                                            </p:txEl>
                                          </p:spTgt>
                                        </p:tgtEl>
                                        <p:attrNameLst>
                                          <p:attrName>style.visibility</p:attrName>
                                        </p:attrNameLst>
                                      </p:cBhvr>
                                      <p:to>
                                        <p:strVal val="visible"/>
                                      </p:to>
                                    </p:set>
                                    <p:animEffect transition="in" filter="fade">
                                      <p:cBhvr>
                                        <p:cTn id="23" dur="500"/>
                                        <p:tgtEl>
                                          <p:spTgt spid="277507">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7507">
                                            <p:txEl>
                                              <p:pRg st="6" end="6"/>
                                            </p:txEl>
                                          </p:spTgt>
                                        </p:tgtEl>
                                        <p:attrNameLst>
                                          <p:attrName>style.visibility</p:attrName>
                                        </p:attrNameLst>
                                      </p:cBhvr>
                                      <p:to>
                                        <p:strVal val="visible"/>
                                      </p:to>
                                    </p:set>
                                    <p:animEffect transition="in" filter="fade">
                                      <p:cBhvr>
                                        <p:cTn id="26" dur="500"/>
                                        <p:tgtEl>
                                          <p:spTgt spid="2775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7" grpId="0" build="p" autoUpdateAnimBg="0"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Factory.jpg"/>
          <p:cNvPicPr>
            <a:picLocks noChangeAspect="1"/>
          </p:cNvPicPr>
          <p:nvPr/>
        </p:nvPicPr>
        <p:blipFill>
          <a:blip r:embed="rId3"/>
          <a:stretch>
            <a:fillRect/>
          </a:stretch>
        </p:blipFill>
        <p:spPr>
          <a:xfrm>
            <a:off x="107504" y="3113036"/>
            <a:ext cx="8680647" cy="3484316"/>
          </a:xfrm>
          <a:prstGeom prst="rect">
            <a:avLst/>
          </a:prstGeom>
        </p:spPr>
      </p:pic>
      <p:sp>
        <p:nvSpPr>
          <p:cNvPr id="287747" name="Rectangle 3"/>
          <p:cNvSpPr>
            <a:spLocks noGrp="1" noChangeArrowheads="1"/>
          </p:cNvSpPr>
          <p:nvPr>
            <p:ph sz="half" idx="13"/>
          </p:nvPr>
        </p:nvSpPr>
        <p:spPr>
          <a:xfrm>
            <a:off x="323528" y="1412776"/>
            <a:ext cx="8208912" cy="1872208"/>
          </a:xfrm>
        </p:spPr>
        <p:txBody>
          <a:bodyPr>
            <a:normAutofit/>
          </a:bodyPr>
          <a:lstStyle/>
          <a:p>
            <a:pPr>
              <a:spcBef>
                <a:spcPts val="600"/>
              </a:spcBef>
            </a:pPr>
            <a:r>
              <a:rPr lang="en-US" sz="2200" dirty="0" smtClean="0"/>
              <a:t>Self-directed work teams organized around work processes</a:t>
            </a:r>
          </a:p>
          <a:p>
            <a:pPr>
              <a:spcBef>
                <a:spcPts val="600"/>
              </a:spcBef>
            </a:pPr>
            <a:r>
              <a:rPr lang="en-US" sz="2200" dirty="0" smtClean="0"/>
              <a:t>Typically organic structure</a:t>
            </a:r>
          </a:p>
          <a:p>
            <a:pPr>
              <a:spcBef>
                <a:spcPts val="600"/>
              </a:spcBef>
            </a:pPr>
            <a:r>
              <a:rPr lang="en-US" sz="2200" dirty="0" smtClean="0"/>
              <a:t>Usually found within divisionalized structure</a:t>
            </a:r>
          </a:p>
        </p:txBody>
      </p:sp>
      <p:sp>
        <p:nvSpPr>
          <p:cNvPr id="287746" name="Rectangle 2"/>
          <p:cNvSpPr>
            <a:spLocks noGrp="1" noChangeArrowheads="1"/>
          </p:cNvSpPr>
          <p:nvPr>
            <p:ph type="title"/>
          </p:nvPr>
        </p:nvSpPr>
        <p:spPr/>
        <p:txBody>
          <a:bodyPr/>
          <a:lstStyle/>
          <a:p>
            <a:r>
              <a:rPr lang="en-US" dirty="0" smtClean="0"/>
              <a:t>Team-Based Structure</a:t>
            </a:r>
          </a:p>
        </p:txBody>
      </p:sp>
    </p:spTree>
    <p:extLst>
      <p:ext uri="{BB962C8B-B14F-4D97-AF65-F5344CB8AC3E}">
        <p14:creationId xmlns:p14="http://schemas.microsoft.com/office/powerpoint/2010/main" val="257305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87747">
                                            <p:txEl>
                                              <p:pRg st="0" end="0"/>
                                            </p:txEl>
                                          </p:spTgt>
                                        </p:tgtEl>
                                        <p:attrNameLst>
                                          <p:attrName>style.visibility</p:attrName>
                                        </p:attrNameLst>
                                      </p:cBhvr>
                                      <p:to>
                                        <p:strVal val="visible"/>
                                      </p:to>
                                    </p:set>
                                    <p:anim calcmode="lin" valueType="num">
                                      <p:cBhvr>
                                        <p:cTn id="7" dur="500" fill="hold"/>
                                        <p:tgtEl>
                                          <p:spTgt spid="287747">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287747">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87747">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287747">
                                            <p:txEl>
                                              <p:pRg st="0" end="0"/>
                                            </p:txEl>
                                          </p:spTgt>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287747">
                                            <p:txEl>
                                              <p:pRg st="1" end="1"/>
                                            </p:txEl>
                                          </p:spTgt>
                                        </p:tgtEl>
                                        <p:attrNameLst>
                                          <p:attrName>style.visibility</p:attrName>
                                        </p:attrNameLst>
                                      </p:cBhvr>
                                      <p:to>
                                        <p:strVal val="visible"/>
                                      </p:to>
                                    </p:set>
                                    <p:anim calcmode="lin" valueType="num">
                                      <p:cBhvr>
                                        <p:cTn id="14" dur="500" fill="hold"/>
                                        <p:tgtEl>
                                          <p:spTgt spid="287747">
                                            <p:txEl>
                                              <p:pRg st="1" end="1"/>
                                            </p:txEl>
                                          </p:spTgt>
                                        </p:tgtEl>
                                        <p:attrNameLst>
                                          <p:attrName>ppt_x</p:attrName>
                                        </p:attrNameLst>
                                      </p:cBhvr>
                                      <p:tavLst>
                                        <p:tav tm="0">
                                          <p:val>
                                            <p:strVal val="#ppt_x-#ppt_w/2"/>
                                          </p:val>
                                        </p:tav>
                                        <p:tav tm="100000">
                                          <p:val>
                                            <p:strVal val="#ppt_x"/>
                                          </p:val>
                                        </p:tav>
                                      </p:tavLst>
                                    </p:anim>
                                    <p:anim calcmode="lin" valueType="num">
                                      <p:cBhvr>
                                        <p:cTn id="15" dur="500" fill="hold"/>
                                        <p:tgtEl>
                                          <p:spTgt spid="287747">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287747">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287747">
                                            <p:txEl>
                                              <p:pRg st="1" end="1"/>
                                            </p:txEl>
                                          </p:spTgt>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grpId="0" nodeType="afterEffect">
                                  <p:stCondLst>
                                    <p:cond delay="0"/>
                                  </p:stCondLst>
                                  <p:childTnLst>
                                    <p:set>
                                      <p:cBhvr>
                                        <p:cTn id="20" dur="1" fill="hold">
                                          <p:stCondLst>
                                            <p:cond delay="0"/>
                                          </p:stCondLst>
                                        </p:cTn>
                                        <p:tgtEl>
                                          <p:spTgt spid="287747">
                                            <p:txEl>
                                              <p:pRg st="2" end="2"/>
                                            </p:txEl>
                                          </p:spTgt>
                                        </p:tgtEl>
                                        <p:attrNameLst>
                                          <p:attrName>style.visibility</p:attrName>
                                        </p:attrNameLst>
                                      </p:cBhvr>
                                      <p:to>
                                        <p:strVal val="visible"/>
                                      </p:to>
                                    </p:set>
                                    <p:anim calcmode="lin" valueType="num">
                                      <p:cBhvr>
                                        <p:cTn id="21" dur="500" fill="hold"/>
                                        <p:tgtEl>
                                          <p:spTgt spid="287747">
                                            <p:txEl>
                                              <p:pRg st="2" end="2"/>
                                            </p:txEl>
                                          </p:spTgt>
                                        </p:tgtEl>
                                        <p:attrNameLst>
                                          <p:attrName>ppt_x</p:attrName>
                                        </p:attrNameLst>
                                      </p:cBhvr>
                                      <p:tavLst>
                                        <p:tav tm="0">
                                          <p:val>
                                            <p:strVal val="#ppt_x-#ppt_w/2"/>
                                          </p:val>
                                        </p:tav>
                                        <p:tav tm="100000">
                                          <p:val>
                                            <p:strVal val="#ppt_x"/>
                                          </p:val>
                                        </p:tav>
                                      </p:tavLst>
                                    </p:anim>
                                    <p:anim calcmode="lin" valueType="num">
                                      <p:cBhvr>
                                        <p:cTn id="22" dur="500" fill="hold"/>
                                        <p:tgtEl>
                                          <p:spTgt spid="287747">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28774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87747">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7" grpId="0" build="p" autoUpdateAnimBg="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Valve Wide.jpg"/>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1" t="-630" r="-968" b="1307"/>
          <a:stretch/>
        </p:blipFill>
        <p:spPr>
          <a:xfrm>
            <a:off x="0" y="2683903"/>
            <a:ext cx="9244752" cy="3553409"/>
          </a:xfrm>
        </p:spPr>
      </p:pic>
      <p:sp>
        <p:nvSpPr>
          <p:cNvPr id="7" name="Content Placeholder 6"/>
          <p:cNvSpPr>
            <a:spLocks noGrp="1"/>
          </p:cNvSpPr>
          <p:nvPr>
            <p:ph sz="half" idx="13"/>
          </p:nvPr>
        </p:nvSpPr>
        <p:spPr>
          <a:xfrm>
            <a:off x="323528" y="1268760"/>
            <a:ext cx="8208912" cy="1368152"/>
          </a:xfrm>
        </p:spPr>
        <p:txBody>
          <a:bodyPr>
            <a:normAutofit/>
          </a:bodyPr>
          <a:lstStyle/>
          <a:p>
            <a:pPr marL="0" indent="0">
              <a:lnSpc>
                <a:spcPct val="120000"/>
              </a:lnSpc>
              <a:buNone/>
            </a:pPr>
            <a:r>
              <a:rPr lang="en-US" sz="2200" dirty="0"/>
              <a:t>Valve Corporation has a flat, organic organizational structure to leverage the creative and entrepreneurial potential of its 300 </a:t>
            </a:r>
            <a:r>
              <a:rPr lang="en-US" sz="2200" dirty="0" smtClean="0"/>
              <a:t>employees</a:t>
            </a:r>
            <a:endParaRPr lang="en-US" sz="2200" dirty="0"/>
          </a:p>
        </p:txBody>
      </p:sp>
      <p:sp>
        <p:nvSpPr>
          <p:cNvPr id="2" name="Title 1"/>
          <p:cNvSpPr>
            <a:spLocks noGrp="1"/>
          </p:cNvSpPr>
          <p:nvPr>
            <p:ph type="title"/>
          </p:nvPr>
        </p:nvSpPr>
        <p:spPr/>
        <p:txBody>
          <a:bodyPr>
            <a:normAutofit fontScale="90000"/>
          </a:bodyPr>
          <a:lstStyle/>
          <a:p>
            <a:r>
              <a:rPr lang="en-US" dirty="0" smtClean="0"/>
              <a:t>Valve Corporation’s Organizational Structure</a:t>
            </a:r>
            <a:endParaRPr lang="en-US" dirty="0"/>
          </a:p>
        </p:txBody>
      </p:sp>
    </p:spTree>
    <p:extLst>
      <p:ext uri="{BB962C8B-B14F-4D97-AF65-F5344CB8AC3E}">
        <p14:creationId xmlns:p14="http://schemas.microsoft.com/office/powerpoint/2010/main" val="2010437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normAutofit fontScale="90000"/>
          </a:bodyPr>
          <a:lstStyle/>
          <a:p>
            <a:r>
              <a:rPr lang="en-US" dirty="0" smtClean="0"/>
              <a:t>Evaluating Team-Based Structures</a:t>
            </a:r>
          </a:p>
        </p:txBody>
      </p:sp>
      <p:sp>
        <p:nvSpPr>
          <p:cNvPr id="289795" name="Rectangle 3"/>
          <p:cNvSpPr>
            <a:spLocks noGrp="1" noChangeArrowheads="1"/>
          </p:cNvSpPr>
          <p:nvPr>
            <p:ph idx="1"/>
          </p:nvPr>
        </p:nvSpPr>
        <p:spPr/>
        <p:txBody>
          <a:bodyPr>
            <a:normAutofit fontScale="92500" lnSpcReduction="10000"/>
          </a:bodyPr>
          <a:lstStyle/>
          <a:p>
            <a:r>
              <a:rPr lang="en-US" dirty="0" smtClean="0"/>
              <a:t>Benefits</a:t>
            </a:r>
          </a:p>
          <a:p>
            <a:pPr lvl="1"/>
            <a:r>
              <a:rPr lang="en-US" dirty="0" smtClean="0"/>
              <a:t>Responsive, flexible</a:t>
            </a:r>
          </a:p>
          <a:p>
            <a:pPr lvl="1"/>
            <a:r>
              <a:rPr lang="en-US" dirty="0" smtClean="0"/>
              <a:t>Lower admin costs</a:t>
            </a:r>
          </a:p>
          <a:p>
            <a:pPr lvl="1">
              <a:spcAft>
                <a:spcPts val="1800"/>
              </a:spcAft>
            </a:pPr>
            <a:r>
              <a:rPr lang="en-US" dirty="0" smtClean="0"/>
              <a:t>Quicker, more informed decisions</a:t>
            </a:r>
          </a:p>
          <a:p>
            <a:r>
              <a:rPr lang="en-US" dirty="0" smtClean="0"/>
              <a:t>Limitations</a:t>
            </a:r>
          </a:p>
          <a:p>
            <a:pPr lvl="1"/>
            <a:r>
              <a:rPr lang="en-US" dirty="0" smtClean="0"/>
              <a:t>Interpersonal training costs</a:t>
            </a:r>
          </a:p>
          <a:p>
            <a:pPr lvl="1"/>
            <a:r>
              <a:rPr lang="en-US" dirty="0" smtClean="0"/>
              <a:t>Slower coordination during team development</a:t>
            </a:r>
          </a:p>
          <a:p>
            <a:pPr lvl="1"/>
            <a:r>
              <a:rPr lang="en-US" dirty="0" smtClean="0"/>
              <a:t>Role ambiguity increases stress</a:t>
            </a:r>
          </a:p>
          <a:p>
            <a:pPr lvl="1"/>
            <a:r>
              <a:rPr lang="en-US" dirty="0" smtClean="0"/>
              <a:t>Team leader issues – less power, ambiguous roles/career</a:t>
            </a:r>
          </a:p>
          <a:p>
            <a:pPr lvl="1"/>
            <a:r>
              <a:rPr lang="en-US" dirty="0" smtClean="0"/>
              <a:t>Duplication of resources</a:t>
            </a:r>
          </a:p>
        </p:txBody>
      </p:sp>
    </p:spTree>
    <p:extLst>
      <p:ext uri="{BB962C8B-B14F-4D97-AF65-F5344CB8AC3E}">
        <p14:creationId xmlns:p14="http://schemas.microsoft.com/office/powerpoint/2010/main" val="129612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89795">
                                            <p:txEl>
                                              <p:pRg st="0" end="0"/>
                                            </p:txEl>
                                          </p:spTgt>
                                        </p:tgtEl>
                                        <p:attrNameLst>
                                          <p:attrName>style.visibility</p:attrName>
                                        </p:attrNameLst>
                                      </p:cBhvr>
                                      <p:to>
                                        <p:strVal val="visible"/>
                                      </p:to>
                                    </p:set>
                                    <p:anim calcmode="lin" valueType="num">
                                      <p:cBhvr>
                                        <p:cTn id="7" dur="500" fill="hold"/>
                                        <p:tgtEl>
                                          <p:spTgt spid="289795">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28979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89795">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289795">
                                            <p:txEl>
                                              <p:pRg st="0" end="0"/>
                                            </p:txEl>
                                          </p:spTgt>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289795">
                                            <p:txEl>
                                              <p:pRg st="1" end="1"/>
                                            </p:txEl>
                                          </p:spTgt>
                                        </p:tgtEl>
                                        <p:attrNameLst>
                                          <p:attrName>style.visibility</p:attrName>
                                        </p:attrNameLst>
                                      </p:cBhvr>
                                      <p:to>
                                        <p:strVal val="visible"/>
                                      </p:to>
                                    </p:set>
                                    <p:anim calcmode="lin" valueType="num">
                                      <p:cBhvr>
                                        <p:cTn id="13" dur="500" fill="hold"/>
                                        <p:tgtEl>
                                          <p:spTgt spid="289795">
                                            <p:txEl>
                                              <p:pRg st="1" end="1"/>
                                            </p:txEl>
                                          </p:spTgt>
                                        </p:tgtEl>
                                        <p:attrNameLst>
                                          <p:attrName>ppt_x</p:attrName>
                                        </p:attrNameLst>
                                      </p:cBhvr>
                                      <p:tavLst>
                                        <p:tav tm="0">
                                          <p:val>
                                            <p:strVal val="#ppt_x-#ppt_w/2"/>
                                          </p:val>
                                        </p:tav>
                                        <p:tav tm="100000">
                                          <p:val>
                                            <p:strVal val="#ppt_x"/>
                                          </p:val>
                                        </p:tav>
                                      </p:tavLst>
                                    </p:anim>
                                    <p:anim calcmode="lin" valueType="num">
                                      <p:cBhvr>
                                        <p:cTn id="14" dur="500" fill="hold"/>
                                        <p:tgtEl>
                                          <p:spTgt spid="289795">
                                            <p:txEl>
                                              <p:pRg st="1" end="1"/>
                                            </p:txEl>
                                          </p:spTgt>
                                        </p:tgtEl>
                                        <p:attrNameLst>
                                          <p:attrName>ppt_y</p:attrName>
                                        </p:attrNameLst>
                                      </p:cBhvr>
                                      <p:tavLst>
                                        <p:tav tm="0">
                                          <p:val>
                                            <p:strVal val="#ppt_y"/>
                                          </p:val>
                                        </p:tav>
                                        <p:tav tm="100000">
                                          <p:val>
                                            <p:strVal val="#ppt_y"/>
                                          </p:val>
                                        </p:tav>
                                      </p:tavLst>
                                    </p:anim>
                                    <p:anim calcmode="lin" valueType="num">
                                      <p:cBhvr>
                                        <p:cTn id="15" dur="500" fill="hold"/>
                                        <p:tgtEl>
                                          <p:spTgt spid="28979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89795">
                                            <p:txEl>
                                              <p:pRg st="1" end="1"/>
                                            </p:txEl>
                                          </p:spTgt>
                                        </p:tgtEl>
                                        <p:attrNameLst>
                                          <p:attrName>ppt_h</p:attrName>
                                        </p:attrNameLst>
                                      </p:cBhvr>
                                      <p:tavLst>
                                        <p:tav tm="0">
                                          <p:val>
                                            <p:strVal val="#ppt_h"/>
                                          </p:val>
                                        </p:tav>
                                        <p:tav tm="100000">
                                          <p:val>
                                            <p:strVal val="#ppt_h"/>
                                          </p:val>
                                        </p:tav>
                                      </p:tavLst>
                                    </p:anim>
                                  </p:childTnLst>
                                </p:cTn>
                              </p:par>
                              <p:par>
                                <p:cTn id="17" presetID="17" presetClass="entr" presetSubtype="8" fill="hold" grpId="0" nodeType="withEffect">
                                  <p:stCondLst>
                                    <p:cond delay="0"/>
                                  </p:stCondLst>
                                  <p:childTnLst>
                                    <p:set>
                                      <p:cBhvr>
                                        <p:cTn id="18" dur="1" fill="hold">
                                          <p:stCondLst>
                                            <p:cond delay="0"/>
                                          </p:stCondLst>
                                        </p:cTn>
                                        <p:tgtEl>
                                          <p:spTgt spid="289795">
                                            <p:txEl>
                                              <p:pRg st="2" end="2"/>
                                            </p:txEl>
                                          </p:spTgt>
                                        </p:tgtEl>
                                        <p:attrNameLst>
                                          <p:attrName>style.visibility</p:attrName>
                                        </p:attrNameLst>
                                      </p:cBhvr>
                                      <p:to>
                                        <p:strVal val="visible"/>
                                      </p:to>
                                    </p:set>
                                    <p:anim calcmode="lin" valueType="num">
                                      <p:cBhvr>
                                        <p:cTn id="19" dur="500" fill="hold"/>
                                        <p:tgtEl>
                                          <p:spTgt spid="289795">
                                            <p:txEl>
                                              <p:pRg st="2" end="2"/>
                                            </p:txEl>
                                          </p:spTgt>
                                        </p:tgtEl>
                                        <p:attrNameLst>
                                          <p:attrName>ppt_x</p:attrName>
                                        </p:attrNameLst>
                                      </p:cBhvr>
                                      <p:tavLst>
                                        <p:tav tm="0">
                                          <p:val>
                                            <p:strVal val="#ppt_x-#ppt_w/2"/>
                                          </p:val>
                                        </p:tav>
                                        <p:tav tm="100000">
                                          <p:val>
                                            <p:strVal val="#ppt_x"/>
                                          </p:val>
                                        </p:tav>
                                      </p:tavLst>
                                    </p:anim>
                                    <p:anim calcmode="lin" valueType="num">
                                      <p:cBhvr>
                                        <p:cTn id="20" dur="500" fill="hold"/>
                                        <p:tgtEl>
                                          <p:spTgt spid="289795">
                                            <p:txEl>
                                              <p:pRg st="2" end="2"/>
                                            </p:txEl>
                                          </p:spTgt>
                                        </p:tgtEl>
                                        <p:attrNameLst>
                                          <p:attrName>ppt_y</p:attrName>
                                        </p:attrNameLst>
                                      </p:cBhvr>
                                      <p:tavLst>
                                        <p:tav tm="0">
                                          <p:val>
                                            <p:strVal val="#ppt_y"/>
                                          </p:val>
                                        </p:tav>
                                        <p:tav tm="100000">
                                          <p:val>
                                            <p:strVal val="#ppt_y"/>
                                          </p:val>
                                        </p:tav>
                                      </p:tavLst>
                                    </p:anim>
                                    <p:anim calcmode="lin" valueType="num">
                                      <p:cBhvr>
                                        <p:cTn id="21" dur="500" fill="hold"/>
                                        <p:tgtEl>
                                          <p:spTgt spid="28979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89795">
                                            <p:txEl>
                                              <p:pRg st="2" end="2"/>
                                            </p:txEl>
                                          </p:spTgt>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289795">
                                            <p:txEl>
                                              <p:pRg st="3" end="3"/>
                                            </p:txEl>
                                          </p:spTgt>
                                        </p:tgtEl>
                                        <p:attrNameLst>
                                          <p:attrName>style.visibility</p:attrName>
                                        </p:attrNameLst>
                                      </p:cBhvr>
                                      <p:to>
                                        <p:strVal val="visible"/>
                                      </p:to>
                                    </p:set>
                                    <p:anim calcmode="lin" valueType="num">
                                      <p:cBhvr>
                                        <p:cTn id="25" dur="500" fill="hold"/>
                                        <p:tgtEl>
                                          <p:spTgt spid="289795">
                                            <p:txEl>
                                              <p:pRg st="3" end="3"/>
                                            </p:txEl>
                                          </p:spTgt>
                                        </p:tgtEl>
                                        <p:attrNameLst>
                                          <p:attrName>ppt_x</p:attrName>
                                        </p:attrNameLst>
                                      </p:cBhvr>
                                      <p:tavLst>
                                        <p:tav tm="0">
                                          <p:val>
                                            <p:strVal val="#ppt_x-#ppt_w/2"/>
                                          </p:val>
                                        </p:tav>
                                        <p:tav tm="100000">
                                          <p:val>
                                            <p:strVal val="#ppt_x"/>
                                          </p:val>
                                        </p:tav>
                                      </p:tavLst>
                                    </p:anim>
                                    <p:anim calcmode="lin" valueType="num">
                                      <p:cBhvr>
                                        <p:cTn id="26" dur="500" fill="hold"/>
                                        <p:tgtEl>
                                          <p:spTgt spid="289795">
                                            <p:txEl>
                                              <p:pRg st="3" end="3"/>
                                            </p:txEl>
                                          </p:spTgt>
                                        </p:tgtEl>
                                        <p:attrNameLst>
                                          <p:attrName>ppt_y</p:attrName>
                                        </p:attrNameLst>
                                      </p:cBhvr>
                                      <p:tavLst>
                                        <p:tav tm="0">
                                          <p:val>
                                            <p:strVal val="#ppt_y"/>
                                          </p:val>
                                        </p:tav>
                                        <p:tav tm="100000">
                                          <p:val>
                                            <p:strVal val="#ppt_y"/>
                                          </p:val>
                                        </p:tav>
                                      </p:tavLst>
                                    </p:anim>
                                    <p:anim calcmode="lin" valueType="num">
                                      <p:cBhvr>
                                        <p:cTn id="27" dur="500" fill="hold"/>
                                        <p:tgtEl>
                                          <p:spTgt spid="289795">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289795">
                                            <p:txEl>
                                              <p:pRg st="3" end="3"/>
                                            </p:txEl>
                                          </p:spTgt>
                                        </p:tgtEl>
                                        <p:attrNameLst>
                                          <p:attrName>ppt_h</p:attrName>
                                        </p:attrNameLst>
                                      </p:cBhvr>
                                      <p:tavLst>
                                        <p:tav tm="0">
                                          <p:val>
                                            <p:strVal val="#ppt_h"/>
                                          </p:val>
                                        </p:tav>
                                        <p:tav tm="100000">
                                          <p:val>
                                            <p:strVal val="#ppt_h"/>
                                          </p:val>
                                        </p:tav>
                                      </p:tavLst>
                                    </p:anim>
                                  </p:childTnLst>
                                </p:cTn>
                              </p:par>
                            </p:childTnLst>
                          </p:cTn>
                        </p:par>
                        <p:par>
                          <p:cTn id="29" fill="hold">
                            <p:stCondLst>
                              <p:cond delay="500"/>
                            </p:stCondLst>
                            <p:childTnLst>
                              <p:par>
                                <p:cTn id="30" presetID="17" presetClass="entr" presetSubtype="8" fill="hold" grpId="0" nodeType="afterEffect">
                                  <p:stCondLst>
                                    <p:cond delay="0"/>
                                  </p:stCondLst>
                                  <p:childTnLst>
                                    <p:set>
                                      <p:cBhvr>
                                        <p:cTn id="31" dur="1" fill="hold">
                                          <p:stCondLst>
                                            <p:cond delay="0"/>
                                          </p:stCondLst>
                                        </p:cTn>
                                        <p:tgtEl>
                                          <p:spTgt spid="289795">
                                            <p:txEl>
                                              <p:pRg st="4" end="4"/>
                                            </p:txEl>
                                          </p:spTgt>
                                        </p:tgtEl>
                                        <p:attrNameLst>
                                          <p:attrName>style.visibility</p:attrName>
                                        </p:attrNameLst>
                                      </p:cBhvr>
                                      <p:to>
                                        <p:strVal val="visible"/>
                                      </p:to>
                                    </p:set>
                                    <p:anim calcmode="lin" valueType="num">
                                      <p:cBhvr>
                                        <p:cTn id="32" dur="500" fill="hold"/>
                                        <p:tgtEl>
                                          <p:spTgt spid="289795">
                                            <p:txEl>
                                              <p:pRg st="4" end="4"/>
                                            </p:txEl>
                                          </p:spTgt>
                                        </p:tgtEl>
                                        <p:attrNameLst>
                                          <p:attrName>ppt_x</p:attrName>
                                        </p:attrNameLst>
                                      </p:cBhvr>
                                      <p:tavLst>
                                        <p:tav tm="0">
                                          <p:val>
                                            <p:strVal val="#ppt_x-#ppt_w/2"/>
                                          </p:val>
                                        </p:tav>
                                        <p:tav tm="100000">
                                          <p:val>
                                            <p:strVal val="#ppt_x"/>
                                          </p:val>
                                        </p:tav>
                                      </p:tavLst>
                                    </p:anim>
                                    <p:anim calcmode="lin" valueType="num">
                                      <p:cBhvr>
                                        <p:cTn id="33" dur="500" fill="hold"/>
                                        <p:tgtEl>
                                          <p:spTgt spid="289795">
                                            <p:txEl>
                                              <p:pRg st="4" end="4"/>
                                            </p:txEl>
                                          </p:spTgt>
                                        </p:tgtEl>
                                        <p:attrNameLst>
                                          <p:attrName>ppt_y</p:attrName>
                                        </p:attrNameLst>
                                      </p:cBhvr>
                                      <p:tavLst>
                                        <p:tav tm="0">
                                          <p:val>
                                            <p:strVal val="#ppt_y"/>
                                          </p:val>
                                        </p:tav>
                                        <p:tav tm="100000">
                                          <p:val>
                                            <p:strVal val="#ppt_y"/>
                                          </p:val>
                                        </p:tav>
                                      </p:tavLst>
                                    </p:anim>
                                    <p:anim calcmode="lin" valueType="num">
                                      <p:cBhvr>
                                        <p:cTn id="34" dur="500" fill="hold"/>
                                        <p:tgtEl>
                                          <p:spTgt spid="289795">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289795">
                                            <p:txEl>
                                              <p:pRg st="4" end="4"/>
                                            </p:txEl>
                                          </p:spTgt>
                                        </p:tgtEl>
                                        <p:attrNameLst>
                                          <p:attrName>ppt_h</p:attrName>
                                        </p:attrNameLst>
                                      </p:cBhvr>
                                      <p:tavLst>
                                        <p:tav tm="0">
                                          <p:val>
                                            <p:strVal val="#ppt_h"/>
                                          </p:val>
                                        </p:tav>
                                        <p:tav tm="100000">
                                          <p:val>
                                            <p:strVal val="#ppt_h"/>
                                          </p:val>
                                        </p:tav>
                                      </p:tavLst>
                                    </p:anim>
                                  </p:childTnLst>
                                </p:cTn>
                              </p:par>
                              <p:par>
                                <p:cTn id="36" presetID="17" presetClass="entr" presetSubtype="8" fill="hold" grpId="0" nodeType="withEffect">
                                  <p:stCondLst>
                                    <p:cond delay="0"/>
                                  </p:stCondLst>
                                  <p:childTnLst>
                                    <p:set>
                                      <p:cBhvr>
                                        <p:cTn id="37" dur="1" fill="hold">
                                          <p:stCondLst>
                                            <p:cond delay="0"/>
                                          </p:stCondLst>
                                        </p:cTn>
                                        <p:tgtEl>
                                          <p:spTgt spid="289795">
                                            <p:txEl>
                                              <p:pRg st="5" end="5"/>
                                            </p:txEl>
                                          </p:spTgt>
                                        </p:tgtEl>
                                        <p:attrNameLst>
                                          <p:attrName>style.visibility</p:attrName>
                                        </p:attrNameLst>
                                      </p:cBhvr>
                                      <p:to>
                                        <p:strVal val="visible"/>
                                      </p:to>
                                    </p:set>
                                    <p:anim calcmode="lin" valueType="num">
                                      <p:cBhvr>
                                        <p:cTn id="38" dur="500" fill="hold"/>
                                        <p:tgtEl>
                                          <p:spTgt spid="289795">
                                            <p:txEl>
                                              <p:pRg st="5" end="5"/>
                                            </p:txEl>
                                          </p:spTgt>
                                        </p:tgtEl>
                                        <p:attrNameLst>
                                          <p:attrName>ppt_x</p:attrName>
                                        </p:attrNameLst>
                                      </p:cBhvr>
                                      <p:tavLst>
                                        <p:tav tm="0">
                                          <p:val>
                                            <p:strVal val="#ppt_x-#ppt_w/2"/>
                                          </p:val>
                                        </p:tav>
                                        <p:tav tm="100000">
                                          <p:val>
                                            <p:strVal val="#ppt_x"/>
                                          </p:val>
                                        </p:tav>
                                      </p:tavLst>
                                    </p:anim>
                                    <p:anim calcmode="lin" valueType="num">
                                      <p:cBhvr>
                                        <p:cTn id="39" dur="500" fill="hold"/>
                                        <p:tgtEl>
                                          <p:spTgt spid="289795">
                                            <p:txEl>
                                              <p:pRg st="5" end="5"/>
                                            </p:txEl>
                                          </p:spTgt>
                                        </p:tgtEl>
                                        <p:attrNameLst>
                                          <p:attrName>ppt_y</p:attrName>
                                        </p:attrNameLst>
                                      </p:cBhvr>
                                      <p:tavLst>
                                        <p:tav tm="0">
                                          <p:val>
                                            <p:strVal val="#ppt_y"/>
                                          </p:val>
                                        </p:tav>
                                        <p:tav tm="100000">
                                          <p:val>
                                            <p:strVal val="#ppt_y"/>
                                          </p:val>
                                        </p:tav>
                                      </p:tavLst>
                                    </p:anim>
                                    <p:anim calcmode="lin" valueType="num">
                                      <p:cBhvr>
                                        <p:cTn id="40" dur="500" fill="hold"/>
                                        <p:tgtEl>
                                          <p:spTgt spid="289795">
                                            <p:txEl>
                                              <p:pRg st="5" end="5"/>
                                            </p:txEl>
                                          </p:spTgt>
                                        </p:tgtEl>
                                        <p:attrNameLst>
                                          <p:attrName>ppt_w</p:attrName>
                                        </p:attrNameLst>
                                      </p:cBhvr>
                                      <p:tavLst>
                                        <p:tav tm="0">
                                          <p:val>
                                            <p:fltVal val="0"/>
                                          </p:val>
                                        </p:tav>
                                        <p:tav tm="100000">
                                          <p:val>
                                            <p:strVal val="#ppt_w"/>
                                          </p:val>
                                        </p:tav>
                                      </p:tavLst>
                                    </p:anim>
                                    <p:anim calcmode="lin" valueType="num">
                                      <p:cBhvr>
                                        <p:cTn id="41" dur="500" fill="hold"/>
                                        <p:tgtEl>
                                          <p:spTgt spid="289795">
                                            <p:txEl>
                                              <p:pRg st="5" end="5"/>
                                            </p:txEl>
                                          </p:spTgt>
                                        </p:tgtEl>
                                        <p:attrNameLst>
                                          <p:attrName>ppt_h</p:attrName>
                                        </p:attrNameLst>
                                      </p:cBhvr>
                                      <p:tavLst>
                                        <p:tav tm="0">
                                          <p:val>
                                            <p:strVal val="#ppt_h"/>
                                          </p:val>
                                        </p:tav>
                                        <p:tav tm="100000">
                                          <p:val>
                                            <p:strVal val="#ppt_h"/>
                                          </p:val>
                                        </p:tav>
                                      </p:tavLst>
                                    </p:anim>
                                  </p:childTnLst>
                                </p:cTn>
                              </p:par>
                              <p:par>
                                <p:cTn id="42" presetID="17" presetClass="entr" presetSubtype="8" fill="hold" grpId="0" nodeType="withEffect">
                                  <p:stCondLst>
                                    <p:cond delay="0"/>
                                  </p:stCondLst>
                                  <p:childTnLst>
                                    <p:set>
                                      <p:cBhvr>
                                        <p:cTn id="43" dur="1" fill="hold">
                                          <p:stCondLst>
                                            <p:cond delay="0"/>
                                          </p:stCondLst>
                                        </p:cTn>
                                        <p:tgtEl>
                                          <p:spTgt spid="289795">
                                            <p:txEl>
                                              <p:pRg st="6" end="6"/>
                                            </p:txEl>
                                          </p:spTgt>
                                        </p:tgtEl>
                                        <p:attrNameLst>
                                          <p:attrName>style.visibility</p:attrName>
                                        </p:attrNameLst>
                                      </p:cBhvr>
                                      <p:to>
                                        <p:strVal val="visible"/>
                                      </p:to>
                                    </p:set>
                                    <p:anim calcmode="lin" valueType="num">
                                      <p:cBhvr>
                                        <p:cTn id="44" dur="500" fill="hold"/>
                                        <p:tgtEl>
                                          <p:spTgt spid="289795">
                                            <p:txEl>
                                              <p:pRg st="6" end="6"/>
                                            </p:txEl>
                                          </p:spTgt>
                                        </p:tgtEl>
                                        <p:attrNameLst>
                                          <p:attrName>ppt_x</p:attrName>
                                        </p:attrNameLst>
                                      </p:cBhvr>
                                      <p:tavLst>
                                        <p:tav tm="0">
                                          <p:val>
                                            <p:strVal val="#ppt_x-#ppt_w/2"/>
                                          </p:val>
                                        </p:tav>
                                        <p:tav tm="100000">
                                          <p:val>
                                            <p:strVal val="#ppt_x"/>
                                          </p:val>
                                        </p:tav>
                                      </p:tavLst>
                                    </p:anim>
                                    <p:anim calcmode="lin" valueType="num">
                                      <p:cBhvr>
                                        <p:cTn id="45" dur="500" fill="hold"/>
                                        <p:tgtEl>
                                          <p:spTgt spid="289795">
                                            <p:txEl>
                                              <p:pRg st="6" end="6"/>
                                            </p:txEl>
                                          </p:spTgt>
                                        </p:tgtEl>
                                        <p:attrNameLst>
                                          <p:attrName>ppt_y</p:attrName>
                                        </p:attrNameLst>
                                      </p:cBhvr>
                                      <p:tavLst>
                                        <p:tav tm="0">
                                          <p:val>
                                            <p:strVal val="#ppt_y"/>
                                          </p:val>
                                        </p:tav>
                                        <p:tav tm="100000">
                                          <p:val>
                                            <p:strVal val="#ppt_y"/>
                                          </p:val>
                                        </p:tav>
                                      </p:tavLst>
                                    </p:anim>
                                    <p:anim calcmode="lin" valueType="num">
                                      <p:cBhvr>
                                        <p:cTn id="46" dur="500" fill="hold"/>
                                        <p:tgtEl>
                                          <p:spTgt spid="289795">
                                            <p:txEl>
                                              <p:pRg st="6" end="6"/>
                                            </p:txEl>
                                          </p:spTgt>
                                        </p:tgtEl>
                                        <p:attrNameLst>
                                          <p:attrName>ppt_w</p:attrName>
                                        </p:attrNameLst>
                                      </p:cBhvr>
                                      <p:tavLst>
                                        <p:tav tm="0">
                                          <p:val>
                                            <p:fltVal val="0"/>
                                          </p:val>
                                        </p:tav>
                                        <p:tav tm="100000">
                                          <p:val>
                                            <p:strVal val="#ppt_w"/>
                                          </p:val>
                                        </p:tav>
                                      </p:tavLst>
                                    </p:anim>
                                    <p:anim calcmode="lin" valueType="num">
                                      <p:cBhvr>
                                        <p:cTn id="47" dur="500" fill="hold"/>
                                        <p:tgtEl>
                                          <p:spTgt spid="289795">
                                            <p:txEl>
                                              <p:pRg st="6" end="6"/>
                                            </p:txEl>
                                          </p:spTgt>
                                        </p:tgtEl>
                                        <p:attrNameLst>
                                          <p:attrName>ppt_h</p:attrName>
                                        </p:attrNameLst>
                                      </p:cBhvr>
                                      <p:tavLst>
                                        <p:tav tm="0">
                                          <p:val>
                                            <p:strVal val="#ppt_h"/>
                                          </p:val>
                                        </p:tav>
                                        <p:tav tm="100000">
                                          <p:val>
                                            <p:strVal val="#ppt_h"/>
                                          </p:val>
                                        </p:tav>
                                      </p:tavLst>
                                    </p:anim>
                                  </p:childTnLst>
                                </p:cTn>
                              </p:par>
                              <p:par>
                                <p:cTn id="48" presetID="17" presetClass="entr" presetSubtype="8" fill="hold" grpId="0" nodeType="withEffect">
                                  <p:stCondLst>
                                    <p:cond delay="0"/>
                                  </p:stCondLst>
                                  <p:childTnLst>
                                    <p:set>
                                      <p:cBhvr>
                                        <p:cTn id="49" dur="1" fill="hold">
                                          <p:stCondLst>
                                            <p:cond delay="0"/>
                                          </p:stCondLst>
                                        </p:cTn>
                                        <p:tgtEl>
                                          <p:spTgt spid="289795">
                                            <p:txEl>
                                              <p:pRg st="7" end="7"/>
                                            </p:txEl>
                                          </p:spTgt>
                                        </p:tgtEl>
                                        <p:attrNameLst>
                                          <p:attrName>style.visibility</p:attrName>
                                        </p:attrNameLst>
                                      </p:cBhvr>
                                      <p:to>
                                        <p:strVal val="visible"/>
                                      </p:to>
                                    </p:set>
                                    <p:anim calcmode="lin" valueType="num">
                                      <p:cBhvr>
                                        <p:cTn id="50" dur="500" fill="hold"/>
                                        <p:tgtEl>
                                          <p:spTgt spid="289795">
                                            <p:txEl>
                                              <p:pRg st="7" end="7"/>
                                            </p:txEl>
                                          </p:spTgt>
                                        </p:tgtEl>
                                        <p:attrNameLst>
                                          <p:attrName>ppt_x</p:attrName>
                                        </p:attrNameLst>
                                      </p:cBhvr>
                                      <p:tavLst>
                                        <p:tav tm="0">
                                          <p:val>
                                            <p:strVal val="#ppt_x-#ppt_w/2"/>
                                          </p:val>
                                        </p:tav>
                                        <p:tav tm="100000">
                                          <p:val>
                                            <p:strVal val="#ppt_x"/>
                                          </p:val>
                                        </p:tav>
                                      </p:tavLst>
                                    </p:anim>
                                    <p:anim calcmode="lin" valueType="num">
                                      <p:cBhvr>
                                        <p:cTn id="51" dur="500" fill="hold"/>
                                        <p:tgtEl>
                                          <p:spTgt spid="289795">
                                            <p:txEl>
                                              <p:pRg st="7" end="7"/>
                                            </p:txEl>
                                          </p:spTgt>
                                        </p:tgtEl>
                                        <p:attrNameLst>
                                          <p:attrName>ppt_y</p:attrName>
                                        </p:attrNameLst>
                                      </p:cBhvr>
                                      <p:tavLst>
                                        <p:tav tm="0">
                                          <p:val>
                                            <p:strVal val="#ppt_y"/>
                                          </p:val>
                                        </p:tav>
                                        <p:tav tm="100000">
                                          <p:val>
                                            <p:strVal val="#ppt_y"/>
                                          </p:val>
                                        </p:tav>
                                      </p:tavLst>
                                    </p:anim>
                                    <p:anim calcmode="lin" valueType="num">
                                      <p:cBhvr>
                                        <p:cTn id="52" dur="500" fill="hold"/>
                                        <p:tgtEl>
                                          <p:spTgt spid="289795">
                                            <p:txEl>
                                              <p:pRg st="7" end="7"/>
                                            </p:txEl>
                                          </p:spTgt>
                                        </p:tgtEl>
                                        <p:attrNameLst>
                                          <p:attrName>ppt_w</p:attrName>
                                        </p:attrNameLst>
                                      </p:cBhvr>
                                      <p:tavLst>
                                        <p:tav tm="0">
                                          <p:val>
                                            <p:fltVal val="0"/>
                                          </p:val>
                                        </p:tav>
                                        <p:tav tm="100000">
                                          <p:val>
                                            <p:strVal val="#ppt_w"/>
                                          </p:val>
                                        </p:tav>
                                      </p:tavLst>
                                    </p:anim>
                                    <p:anim calcmode="lin" valueType="num">
                                      <p:cBhvr>
                                        <p:cTn id="53" dur="500" fill="hold"/>
                                        <p:tgtEl>
                                          <p:spTgt spid="289795">
                                            <p:txEl>
                                              <p:pRg st="7" end="7"/>
                                            </p:txEl>
                                          </p:spTgt>
                                        </p:tgtEl>
                                        <p:attrNameLst>
                                          <p:attrName>ppt_h</p:attrName>
                                        </p:attrNameLst>
                                      </p:cBhvr>
                                      <p:tavLst>
                                        <p:tav tm="0">
                                          <p:val>
                                            <p:strVal val="#ppt_h"/>
                                          </p:val>
                                        </p:tav>
                                        <p:tav tm="100000">
                                          <p:val>
                                            <p:strVal val="#ppt_h"/>
                                          </p:val>
                                        </p:tav>
                                      </p:tavLst>
                                    </p:anim>
                                  </p:childTnLst>
                                </p:cTn>
                              </p:par>
                              <p:par>
                                <p:cTn id="54" presetID="17" presetClass="entr" presetSubtype="8" fill="hold" grpId="0" nodeType="withEffect">
                                  <p:stCondLst>
                                    <p:cond delay="0"/>
                                  </p:stCondLst>
                                  <p:childTnLst>
                                    <p:set>
                                      <p:cBhvr>
                                        <p:cTn id="55" dur="1" fill="hold">
                                          <p:stCondLst>
                                            <p:cond delay="0"/>
                                          </p:stCondLst>
                                        </p:cTn>
                                        <p:tgtEl>
                                          <p:spTgt spid="289795">
                                            <p:txEl>
                                              <p:pRg st="8" end="8"/>
                                            </p:txEl>
                                          </p:spTgt>
                                        </p:tgtEl>
                                        <p:attrNameLst>
                                          <p:attrName>style.visibility</p:attrName>
                                        </p:attrNameLst>
                                      </p:cBhvr>
                                      <p:to>
                                        <p:strVal val="visible"/>
                                      </p:to>
                                    </p:set>
                                    <p:anim calcmode="lin" valueType="num">
                                      <p:cBhvr>
                                        <p:cTn id="56" dur="500" fill="hold"/>
                                        <p:tgtEl>
                                          <p:spTgt spid="289795">
                                            <p:txEl>
                                              <p:pRg st="8" end="8"/>
                                            </p:txEl>
                                          </p:spTgt>
                                        </p:tgtEl>
                                        <p:attrNameLst>
                                          <p:attrName>ppt_x</p:attrName>
                                        </p:attrNameLst>
                                      </p:cBhvr>
                                      <p:tavLst>
                                        <p:tav tm="0">
                                          <p:val>
                                            <p:strVal val="#ppt_x-#ppt_w/2"/>
                                          </p:val>
                                        </p:tav>
                                        <p:tav tm="100000">
                                          <p:val>
                                            <p:strVal val="#ppt_x"/>
                                          </p:val>
                                        </p:tav>
                                      </p:tavLst>
                                    </p:anim>
                                    <p:anim calcmode="lin" valueType="num">
                                      <p:cBhvr>
                                        <p:cTn id="57" dur="500" fill="hold"/>
                                        <p:tgtEl>
                                          <p:spTgt spid="289795">
                                            <p:txEl>
                                              <p:pRg st="8" end="8"/>
                                            </p:txEl>
                                          </p:spTgt>
                                        </p:tgtEl>
                                        <p:attrNameLst>
                                          <p:attrName>ppt_y</p:attrName>
                                        </p:attrNameLst>
                                      </p:cBhvr>
                                      <p:tavLst>
                                        <p:tav tm="0">
                                          <p:val>
                                            <p:strVal val="#ppt_y"/>
                                          </p:val>
                                        </p:tav>
                                        <p:tav tm="100000">
                                          <p:val>
                                            <p:strVal val="#ppt_y"/>
                                          </p:val>
                                        </p:tav>
                                      </p:tavLst>
                                    </p:anim>
                                    <p:anim calcmode="lin" valueType="num">
                                      <p:cBhvr>
                                        <p:cTn id="58" dur="500" fill="hold"/>
                                        <p:tgtEl>
                                          <p:spTgt spid="289795">
                                            <p:txEl>
                                              <p:pRg st="8" end="8"/>
                                            </p:txEl>
                                          </p:spTgt>
                                        </p:tgtEl>
                                        <p:attrNameLst>
                                          <p:attrName>ppt_w</p:attrName>
                                        </p:attrNameLst>
                                      </p:cBhvr>
                                      <p:tavLst>
                                        <p:tav tm="0">
                                          <p:val>
                                            <p:fltVal val="0"/>
                                          </p:val>
                                        </p:tav>
                                        <p:tav tm="100000">
                                          <p:val>
                                            <p:strVal val="#ppt_w"/>
                                          </p:val>
                                        </p:tav>
                                      </p:tavLst>
                                    </p:anim>
                                    <p:anim calcmode="lin" valueType="num">
                                      <p:cBhvr>
                                        <p:cTn id="59" dur="500" fill="hold"/>
                                        <p:tgtEl>
                                          <p:spTgt spid="289795">
                                            <p:txEl>
                                              <p:pRg st="8" end="8"/>
                                            </p:txEl>
                                          </p:spTgt>
                                        </p:tgtEl>
                                        <p:attrNameLst>
                                          <p:attrName>ppt_h</p:attrName>
                                        </p:attrNameLst>
                                      </p:cBhvr>
                                      <p:tavLst>
                                        <p:tav tm="0">
                                          <p:val>
                                            <p:strVal val="#ppt_h"/>
                                          </p:val>
                                        </p:tav>
                                        <p:tav tm="100000">
                                          <p:val>
                                            <p:strVal val="#ppt_h"/>
                                          </p:val>
                                        </p:tav>
                                      </p:tavLst>
                                    </p:anim>
                                  </p:childTnLst>
                                </p:cTn>
                              </p:par>
                              <p:par>
                                <p:cTn id="60" presetID="17" presetClass="entr" presetSubtype="8" fill="hold" grpId="0" nodeType="withEffect">
                                  <p:stCondLst>
                                    <p:cond delay="0"/>
                                  </p:stCondLst>
                                  <p:childTnLst>
                                    <p:set>
                                      <p:cBhvr>
                                        <p:cTn id="61" dur="1" fill="hold">
                                          <p:stCondLst>
                                            <p:cond delay="0"/>
                                          </p:stCondLst>
                                        </p:cTn>
                                        <p:tgtEl>
                                          <p:spTgt spid="289795">
                                            <p:txEl>
                                              <p:pRg st="9" end="9"/>
                                            </p:txEl>
                                          </p:spTgt>
                                        </p:tgtEl>
                                        <p:attrNameLst>
                                          <p:attrName>style.visibility</p:attrName>
                                        </p:attrNameLst>
                                      </p:cBhvr>
                                      <p:to>
                                        <p:strVal val="visible"/>
                                      </p:to>
                                    </p:set>
                                    <p:anim calcmode="lin" valueType="num">
                                      <p:cBhvr>
                                        <p:cTn id="62" dur="500" fill="hold"/>
                                        <p:tgtEl>
                                          <p:spTgt spid="289795">
                                            <p:txEl>
                                              <p:pRg st="9" end="9"/>
                                            </p:txEl>
                                          </p:spTgt>
                                        </p:tgtEl>
                                        <p:attrNameLst>
                                          <p:attrName>ppt_x</p:attrName>
                                        </p:attrNameLst>
                                      </p:cBhvr>
                                      <p:tavLst>
                                        <p:tav tm="0">
                                          <p:val>
                                            <p:strVal val="#ppt_x-#ppt_w/2"/>
                                          </p:val>
                                        </p:tav>
                                        <p:tav tm="100000">
                                          <p:val>
                                            <p:strVal val="#ppt_x"/>
                                          </p:val>
                                        </p:tav>
                                      </p:tavLst>
                                    </p:anim>
                                    <p:anim calcmode="lin" valueType="num">
                                      <p:cBhvr>
                                        <p:cTn id="63" dur="500" fill="hold"/>
                                        <p:tgtEl>
                                          <p:spTgt spid="289795">
                                            <p:txEl>
                                              <p:pRg st="9" end="9"/>
                                            </p:txEl>
                                          </p:spTgt>
                                        </p:tgtEl>
                                        <p:attrNameLst>
                                          <p:attrName>ppt_y</p:attrName>
                                        </p:attrNameLst>
                                      </p:cBhvr>
                                      <p:tavLst>
                                        <p:tav tm="0">
                                          <p:val>
                                            <p:strVal val="#ppt_y"/>
                                          </p:val>
                                        </p:tav>
                                        <p:tav tm="100000">
                                          <p:val>
                                            <p:strVal val="#ppt_y"/>
                                          </p:val>
                                        </p:tav>
                                      </p:tavLst>
                                    </p:anim>
                                    <p:anim calcmode="lin" valueType="num">
                                      <p:cBhvr>
                                        <p:cTn id="64" dur="500" fill="hold"/>
                                        <p:tgtEl>
                                          <p:spTgt spid="289795">
                                            <p:txEl>
                                              <p:pRg st="9" end="9"/>
                                            </p:txEl>
                                          </p:spTgt>
                                        </p:tgtEl>
                                        <p:attrNameLst>
                                          <p:attrName>ppt_w</p:attrName>
                                        </p:attrNameLst>
                                      </p:cBhvr>
                                      <p:tavLst>
                                        <p:tav tm="0">
                                          <p:val>
                                            <p:fltVal val="0"/>
                                          </p:val>
                                        </p:tav>
                                        <p:tav tm="100000">
                                          <p:val>
                                            <p:strVal val="#ppt_w"/>
                                          </p:val>
                                        </p:tav>
                                      </p:tavLst>
                                    </p:anim>
                                    <p:anim calcmode="lin" valueType="num">
                                      <p:cBhvr>
                                        <p:cTn id="65" dur="500" fill="hold"/>
                                        <p:tgtEl>
                                          <p:spTgt spid="289795">
                                            <p:txEl>
                                              <p:pRg st="9" end="9"/>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5" grpId="0" build="p" autoUpdateAnimBg="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p:cNvSpPr>
          <p:nvPr/>
        </p:nvSpPr>
        <p:spPr bwMode="auto">
          <a:xfrm>
            <a:off x="2376413" y="1545703"/>
            <a:ext cx="1089422" cy="544711"/>
          </a:xfrm>
          <a:prstGeom prst="rect">
            <a:avLst/>
          </a:prstGeom>
          <a:gradFill rotWithShape="0">
            <a:gsLst>
              <a:gs pos="0">
                <a:srgbClr val="252656"/>
              </a:gs>
              <a:gs pos="100000">
                <a:srgbClr val="232658"/>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North America</a:t>
            </a:r>
          </a:p>
        </p:txBody>
      </p:sp>
      <p:sp>
        <p:nvSpPr>
          <p:cNvPr id="17410" name="Rectangle 2"/>
          <p:cNvSpPr>
            <a:spLocks/>
          </p:cNvSpPr>
          <p:nvPr/>
        </p:nvSpPr>
        <p:spPr bwMode="auto">
          <a:xfrm>
            <a:off x="3661172" y="1545703"/>
            <a:ext cx="1089422" cy="544711"/>
          </a:xfrm>
          <a:prstGeom prst="rect">
            <a:avLst/>
          </a:prstGeom>
          <a:gradFill rotWithShape="0">
            <a:gsLst>
              <a:gs pos="0">
                <a:srgbClr val="252656"/>
              </a:gs>
              <a:gs pos="100000">
                <a:srgbClr val="232658"/>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South</a:t>
            </a:r>
            <a:br>
              <a:rPr lang="en-US" sz="1400" dirty="0">
                <a:solidFill>
                  <a:srgbClr val="FFFFFF"/>
                </a:solidFill>
                <a:effectLst>
                  <a:outerShdw blurRad="38100" dist="38100" dir="2700000" algn="tl">
                    <a:srgbClr val="000000"/>
                  </a:outerShdw>
                </a:effectLst>
                <a:ea typeface="ＭＳ Ｐゴシック" charset="0"/>
                <a:cs typeface="Gill Sans" charset="0"/>
              </a:rPr>
            </a:br>
            <a:r>
              <a:rPr lang="en-US" sz="1400" dirty="0">
                <a:solidFill>
                  <a:srgbClr val="FFFFFF"/>
                </a:solidFill>
                <a:effectLst>
                  <a:outerShdw blurRad="38100" dist="38100" dir="2700000" algn="tl">
                    <a:srgbClr val="000000"/>
                  </a:outerShdw>
                </a:effectLst>
                <a:ea typeface="ＭＳ Ｐゴシック" charset="0"/>
                <a:cs typeface="Gill Sans" charset="0"/>
              </a:rPr>
              <a:t> America</a:t>
            </a:r>
          </a:p>
        </p:txBody>
      </p:sp>
      <p:sp>
        <p:nvSpPr>
          <p:cNvPr id="17411" name="Rectangle 3"/>
          <p:cNvSpPr>
            <a:spLocks/>
          </p:cNvSpPr>
          <p:nvPr/>
        </p:nvSpPr>
        <p:spPr bwMode="auto">
          <a:xfrm>
            <a:off x="4938117" y="1545703"/>
            <a:ext cx="1089422" cy="544711"/>
          </a:xfrm>
          <a:prstGeom prst="rect">
            <a:avLst/>
          </a:prstGeom>
          <a:gradFill rotWithShape="0">
            <a:gsLst>
              <a:gs pos="0">
                <a:srgbClr val="252656"/>
              </a:gs>
              <a:gs pos="100000">
                <a:srgbClr val="232658"/>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Europe</a:t>
            </a:r>
          </a:p>
        </p:txBody>
      </p:sp>
      <p:sp>
        <p:nvSpPr>
          <p:cNvPr id="17412" name="Rectangle 4"/>
          <p:cNvSpPr>
            <a:spLocks/>
          </p:cNvSpPr>
          <p:nvPr/>
        </p:nvSpPr>
        <p:spPr bwMode="auto">
          <a:xfrm>
            <a:off x="6232922" y="1545703"/>
            <a:ext cx="1089422" cy="544711"/>
          </a:xfrm>
          <a:prstGeom prst="rect">
            <a:avLst/>
          </a:prstGeom>
          <a:gradFill rotWithShape="0">
            <a:gsLst>
              <a:gs pos="0">
                <a:srgbClr val="252656"/>
              </a:gs>
              <a:gs pos="100000">
                <a:srgbClr val="232658"/>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Middle East, Africa/ India</a:t>
            </a:r>
          </a:p>
        </p:txBody>
      </p:sp>
      <p:sp>
        <p:nvSpPr>
          <p:cNvPr id="17413" name="Rectangle 5"/>
          <p:cNvSpPr>
            <a:spLocks/>
          </p:cNvSpPr>
          <p:nvPr/>
        </p:nvSpPr>
        <p:spPr bwMode="auto">
          <a:xfrm>
            <a:off x="7518797" y="1545703"/>
            <a:ext cx="1089422" cy="544711"/>
          </a:xfrm>
          <a:prstGeom prst="rect">
            <a:avLst/>
          </a:prstGeom>
          <a:gradFill rotWithShape="0">
            <a:gsLst>
              <a:gs pos="0">
                <a:srgbClr val="252656"/>
              </a:gs>
              <a:gs pos="100000">
                <a:srgbClr val="232658"/>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Asia</a:t>
            </a:r>
            <a:br>
              <a:rPr lang="en-US" sz="1400" dirty="0">
                <a:solidFill>
                  <a:srgbClr val="FFFFFF"/>
                </a:solidFill>
                <a:effectLst>
                  <a:outerShdw blurRad="38100" dist="38100" dir="2700000" algn="tl">
                    <a:srgbClr val="000000"/>
                  </a:outerShdw>
                </a:effectLst>
                <a:ea typeface="ＭＳ Ｐゴシック" charset="0"/>
                <a:cs typeface="Gill Sans" charset="0"/>
              </a:rPr>
            </a:br>
            <a:r>
              <a:rPr lang="en-US" sz="1400" dirty="0">
                <a:solidFill>
                  <a:srgbClr val="FFFFFF"/>
                </a:solidFill>
                <a:effectLst>
                  <a:outerShdw blurRad="38100" dist="38100" dir="2700000" algn="tl">
                    <a:srgbClr val="000000"/>
                  </a:outerShdw>
                </a:effectLst>
                <a:ea typeface="ＭＳ Ｐゴシック" charset="0"/>
                <a:cs typeface="Gill Sans" charset="0"/>
              </a:rPr>
              <a:t>Pacific</a:t>
            </a:r>
          </a:p>
        </p:txBody>
      </p:sp>
      <p:sp>
        <p:nvSpPr>
          <p:cNvPr id="17414" name="Rectangle 6"/>
          <p:cNvSpPr>
            <a:spLocks/>
          </p:cNvSpPr>
          <p:nvPr/>
        </p:nvSpPr>
        <p:spPr bwMode="auto">
          <a:xfrm>
            <a:off x="285750" y="2166317"/>
            <a:ext cx="1607344" cy="544711"/>
          </a:xfrm>
          <a:prstGeom prst="rect">
            <a:avLst/>
          </a:prstGeom>
          <a:gradFill rotWithShape="0">
            <a:gsLst>
              <a:gs pos="0">
                <a:srgbClr val="44340A"/>
              </a:gs>
              <a:gs pos="100000">
                <a:srgbClr val="4B3203"/>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Power Products</a:t>
            </a:r>
          </a:p>
        </p:txBody>
      </p:sp>
      <p:sp>
        <p:nvSpPr>
          <p:cNvPr id="17415" name="Rectangle 7"/>
          <p:cNvSpPr>
            <a:spLocks/>
          </p:cNvSpPr>
          <p:nvPr/>
        </p:nvSpPr>
        <p:spPr bwMode="auto">
          <a:xfrm>
            <a:off x="285750" y="2880692"/>
            <a:ext cx="1607344" cy="544711"/>
          </a:xfrm>
          <a:prstGeom prst="rect">
            <a:avLst/>
          </a:prstGeom>
          <a:gradFill rotWithShape="0">
            <a:gsLst>
              <a:gs pos="0">
                <a:srgbClr val="44340A"/>
              </a:gs>
              <a:gs pos="100000">
                <a:srgbClr val="4B3203"/>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Power Systems</a:t>
            </a:r>
          </a:p>
        </p:txBody>
      </p:sp>
      <p:sp>
        <p:nvSpPr>
          <p:cNvPr id="17416" name="Rectangle 8"/>
          <p:cNvSpPr>
            <a:spLocks/>
          </p:cNvSpPr>
          <p:nvPr/>
        </p:nvSpPr>
        <p:spPr bwMode="auto">
          <a:xfrm>
            <a:off x="285750" y="3595067"/>
            <a:ext cx="1607344" cy="544711"/>
          </a:xfrm>
          <a:prstGeom prst="rect">
            <a:avLst/>
          </a:prstGeom>
          <a:gradFill rotWithShape="0">
            <a:gsLst>
              <a:gs pos="0">
                <a:srgbClr val="44340A"/>
              </a:gs>
              <a:gs pos="100000">
                <a:srgbClr val="4B3203"/>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Discrete Automation and Motion</a:t>
            </a:r>
          </a:p>
        </p:txBody>
      </p:sp>
      <p:grpSp>
        <p:nvGrpSpPr>
          <p:cNvPr id="17422" name="Group 14"/>
          <p:cNvGrpSpPr>
            <a:grpSpLocks/>
          </p:cNvGrpSpPr>
          <p:nvPr/>
        </p:nvGrpSpPr>
        <p:grpSpPr bwMode="auto">
          <a:xfrm>
            <a:off x="2384227" y="2081485"/>
            <a:ext cx="6223992" cy="3631059"/>
            <a:chOff x="0" y="0"/>
            <a:chExt cx="5576" cy="3551"/>
          </a:xfrm>
        </p:grpSpPr>
        <p:sp>
          <p:nvSpPr>
            <p:cNvPr id="17417" name="Rectangle 9"/>
            <p:cNvSpPr>
              <a:spLocks/>
            </p:cNvSpPr>
            <p:nvPr/>
          </p:nvSpPr>
          <p:spPr bwMode="auto">
            <a:xfrm>
              <a:off x="0" y="0"/>
              <a:ext cx="976" cy="3533"/>
            </a:xfrm>
            <a:prstGeom prst="rect">
              <a:avLst/>
            </a:prstGeom>
            <a:gradFill rotWithShape="0">
              <a:gsLst>
                <a:gs pos="0">
                  <a:srgbClr val="929AD9"/>
                </a:gs>
                <a:gs pos="100000">
                  <a:srgbClr val="969AD7"/>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18" name="Rectangle 10"/>
            <p:cNvSpPr>
              <a:spLocks/>
            </p:cNvSpPr>
            <p:nvPr/>
          </p:nvSpPr>
          <p:spPr bwMode="auto">
            <a:xfrm>
              <a:off x="1144" y="9"/>
              <a:ext cx="976" cy="3533"/>
            </a:xfrm>
            <a:prstGeom prst="rect">
              <a:avLst/>
            </a:prstGeom>
            <a:gradFill rotWithShape="0">
              <a:gsLst>
                <a:gs pos="0">
                  <a:srgbClr val="929AD9"/>
                </a:gs>
                <a:gs pos="100000">
                  <a:srgbClr val="969AD7"/>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19" name="Rectangle 11"/>
            <p:cNvSpPr>
              <a:spLocks/>
            </p:cNvSpPr>
            <p:nvPr/>
          </p:nvSpPr>
          <p:spPr bwMode="auto">
            <a:xfrm>
              <a:off x="2288" y="18"/>
              <a:ext cx="976" cy="3533"/>
            </a:xfrm>
            <a:prstGeom prst="rect">
              <a:avLst/>
            </a:prstGeom>
            <a:gradFill rotWithShape="0">
              <a:gsLst>
                <a:gs pos="0">
                  <a:srgbClr val="929AD9"/>
                </a:gs>
                <a:gs pos="100000">
                  <a:srgbClr val="969AD7"/>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20" name="Rectangle 12"/>
            <p:cNvSpPr>
              <a:spLocks/>
            </p:cNvSpPr>
            <p:nvPr/>
          </p:nvSpPr>
          <p:spPr bwMode="auto">
            <a:xfrm>
              <a:off x="3448" y="9"/>
              <a:ext cx="976" cy="3533"/>
            </a:xfrm>
            <a:prstGeom prst="rect">
              <a:avLst/>
            </a:prstGeom>
            <a:gradFill rotWithShape="0">
              <a:gsLst>
                <a:gs pos="0">
                  <a:srgbClr val="929AD9"/>
                </a:gs>
                <a:gs pos="100000">
                  <a:srgbClr val="969AD7"/>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21" name="Rectangle 13"/>
            <p:cNvSpPr>
              <a:spLocks/>
            </p:cNvSpPr>
            <p:nvPr/>
          </p:nvSpPr>
          <p:spPr bwMode="auto">
            <a:xfrm>
              <a:off x="4600" y="18"/>
              <a:ext cx="976" cy="3533"/>
            </a:xfrm>
            <a:prstGeom prst="rect">
              <a:avLst/>
            </a:prstGeom>
            <a:gradFill rotWithShape="0">
              <a:gsLst>
                <a:gs pos="0">
                  <a:srgbClr val="929AD9"/>
                </a:gs>
                <a:gs pos="100000">
                  <a:srgbClr val="969AD7"/>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grpSp>
      <p:grpSp>
        <p:nvGrpSpPr>
          <p:cNvPr id="17429" name="Group 21"/>
          <p:cNvGrpSpPr>
            <a:grpSpLocks/>
          </p:cNvGrpSpPr>
          <p:nvPr/>
        </p:nvGrpSpPr>
        <p:grpSpPr bwMode="auto">
          <a:xfrm>
            <a:off x="1893094" y="2166317"/>
            <a:ext cx="6902648" cy="544711"/>
            <a:chOff x="0" y="0"/>
            <a:chExt cx="6184" cy="488"/>
          </a:xfrm>
        </p:grpSpPr>
        <p:sp>
          <p:nvSpPr>
            <p:cNvPr id="17423" name="Rectangle 15"/>
            <p:cNvSpPr>
              <a:spLocks/>
            </p:cNvSpPr>
            <p:nvPr/>
          </p:nvSpPr>
          <p:spPr bwMode="auto">
            <a:xfrm>
              <a:off x="0" y="0"/>
              <a:ext cx="6184" cy="488"/>
            </a:xfrm>
            <a:prstGeom prst="rect">
              <a:avLst/>
            </a:prstGeom>
            <a:gradFill rotWithShape="0">
              <a:gsLst>
                <a:gs pos="0">
                  <a:srgbClr val="D9C988">
                    <a:alpha val="78999"/>
                  </a:srgbClr>
                </a:gs>
                <a:gs pos="100000">
                  <a:srgbClr val="D3C98B">
                    <a:alpha val="76999"/>
                  </a:srgbClr>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24" name="Oval 16"/>
            <p:cNvSpPr>
              <a:spLocks/>
            </p:cNvSpPr>
            <p:nvPr/>
          </p:nvSpPr>
          <p:spPr bwMode="auto">
            <a:xfrm>
              <a:off x="848"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25" name="Oval 17"/>
            <p:cNvSpPr>
              <a:spLocks/>
            </p:cNvSpPr>
            <p:nvPr/>
          </p:nvSpPr>
          <p:spPr bwMode="auto">
            <a:xfrm>
              <a:off x="5456"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26" name="Oval 18"/>
            <p:cNvSpPr>
              <a:spLocks/>
            </p:cNvSpPr>
            <p:nvPr/>
          </p:nvSpPr>
          <p:spPr bwMode="auto">
            <a:xfrm>
              <a:off x="314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27" name="Oval 19"/>
            <p:cNvSpPr>
              <a:spLocks/>
            </p:cNvSpPr>
            <p:nvPr/>
          </p:nvSpPr>
          <p:spPr bwMode="auto">
            <a:xfrm>
              <a:off x="430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28" name="Oval 20"/>
            <p:cNvSpPr>
              <a:spLocks/>
            </p:cNvSpPr>
            <p:nvPr/>
          </p:nvSpPr>
          <p:spPr bwMode="auto">
            <a:xfrm>
              <a:off x="2000" y="152"/>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grpSp>
      <p:grpSp>
        <p:nvGrpSpPr>
          <p:cNvPr id="17432" name="Group 24"/>
          <p:cNvGrpSpPr>
            <a:grpSpLocks/>
          </p:cNvGrpSpPr>
          <p:nvPr/>
        </p:nvGrpSpPr>
        <p:grpSpPr bwMode="auto">
          <a:xfrm>
            <a:off x="6262662" y="5856560"/>
            <a:ext cx="2485802" cy="215428"/>
            <a:chOff x="0" y="27"/>
            <a:chExt cx="2227" cy="193"/>
          </a:xfrm>
        </p:grpSpPr>
        <p:sp>
          <p:nvSpPr>
            <p:cNvPr id="17430" name="Oval 22"/>
            <p:cNvSpPr>
              <a:spLocks/>
            </p:cNvSpPr>
            <p:nvPr/>
          </p:nvSpPr>
          <p:spPr bwMode="auto">
            <a:xfrm>
              <a:off x="0" y="4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31" name="Rectangle 23"/>
            <p:cNvSpPr>
              <a:spLocks/>
            </p:cNvSpPr>
            <p:nvPr/>
          </p:nvSpPr>
          <p:spPr bwMode="auto">
            <a:xfrm>
              <a:off x="196" y="27"/>
              <a:ext cx="2031"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p>
              <a:r>
                <a:rPr lang="en-US" sz="1400" dirty="0">
                  <a:solidFill>
                    <a:schemeClr val="tx1"/>
                  </a:solidFill>
                  <a:ea typeface="ＭＳ Ｐゴシック" charset="0"/>
                  <a:cs typeface="Gill Sans" charset="0"/>
                </a:rPr>
                <a:t>Product leader in that region</a:t>
              </a:r>
            </a:p>
          </p:txBody>
        </p:sp>
      </p:grpSp>
      <p:sp>
        <p:nvSpPr>
          <p:cNvPr id="17433" name="Rectangle 25"/>
          <p:cNvSpPr>
            <a:spLocks/>
          </p:cNvSpPr>
          <p:nvPr/>
        </p:nvSpPr>
        <p:spPr bwMode="auto">
          <a:xfrm>
            <a:off x="301377" y="1469801"/>
            <a:ext cx="1580555" cy="32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80000"/>
              </a:lnSpc>
            </a:pPr>
            <a:r>
              <a:rPr lang="en-US" sz="1700" dirty="0">
                <a:solidFill>
                  <a:schemeClr val="tx1"/>
                </a:solidFill>
                <a:ea typeface="ＭＳ Ｐゴシック" charset="0"/>
                <a:cs typeface="Gill Sans" charset="0"/>
              </a:rPr>
              <a:t>Product Groups</a:t>
            </a:r>
          </a:p>
        </p:txBody>
      </p:sp>
      <p:sp>
        <p:nvSpPr>
          <p:cNvPr id="17434" name="Rectangle 26"/>
          <p:cNvSpPr>
            <a:spLocks/>
          </p:cNvSpPr>
          <p:nvPr/>
        </p:nvSpPr>
        <p:spPr bwMode="auto">
          <a:xfrm>
            <a:off x="4036219" y="1147834"/>
            <a:ext cx="2902148"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1800" dirty="0">
                <a:solidFill>
                  <a:schemeClr val="tx1"/>
                </a:solidFill>
                <a:ea typeface="ＭＳ Ｐゴシック" charset="0"/>
                <a:cs typeface="Gill Sans" charset="0"/>
              </a:rPr>
              <a:t>Regional Groups</a:t>
            </a:r>
          </a:p>
        </p:txBody>
      </p:sp>
      <p:sp>
        <p:nvSpPr>
          <p:cNvPr id="17435" name="AutoShape 27"/>
          <p:cNvSpPr>
            <a:spLocks/>
          </p:cNvSpPr>
          <p:nvPr/>
        </p:nvSpPr>
        <p:spPr bwMode="auto">
          <a:xfrm rot="5400000">
            <a:off x="892969" y="1858242"/>
            <a:ext cx="401836" cy="312539"/>
          </a:xfrm>
          <a:prstGeom prst="rightArrow">
            <a:avLst>
              <a:gd name="adj1" fmla="val 35370"/>
              <a:gd name="adj2" fmla="val 59226"/>
            </a:avLst>
          </a:prstGeom>
          <a:solidFill>
            <a:srgbClr val="49320A"/>
          </a:solidFill>
          <a:ln w="9525" cap="flat">
            <a:solidFill>
              <a:schemeClr val="tx1"/>
            </a:solidFill>
            <a:prstDash val="solid"/>
            <a:miter lim="800000"/>
            <a:headEnd type="none" w="med" len="med"/>
            <a:tailEnd type="none" w="med" len="med"/>
          </a:ln>
        </p:spPr>
        <p:txBody>
          <a:bodyPr lIns="0" tIns="0" rIns="0" bIns="0" anchor="ctr"/>
          <a:lstStyle/>
          <a:p>
            <a:endParaRPr lang="en-US" sz="2800" dirty="0">
              <a:solidFill>
                <a:srgbClr val="FFFFFF"/>
              </a:solidFill>
              <a:effectLst>
                <a:outerShdw blurRad="38100" dist="38100" dir="2700000" algn="tl">
                  <a:srgbClr val="000000"/>
                </a:outerShdw>
              </a:effectLst>
              <a:ea typeface="ＭＳ Ｐゴシック" charset="0"/>
              <a:cs typeface="Gill Sans" charset="0"/>
            </a:endParaRPr>
          </a:p>
          <a:p>
            <a:endParaRPr lang="en-US" sz="2800" dirty="0">
              <a:solidFill>
                <a:srgbClr val="FFFFFF"/>
              </a:solidFill>
              <a:effectLst>
                <a:outerShdw blurRad="38100" dist="38100" dir="2700000" algn="tl">
                  <a:srgbClr val="000000"/>
                </a:outerShdw>
              </a:effectLst>
              <a:ea typeface="ＭＳ Ｐゴシック" charset="0"/>
              <a:cs typeface="Gill Sans" charset="0"/>
            </a:endParaRPr>
          </a:p>
        </p:txBody>
      </p:sp>
      <p:grpSp>
        <p:nvGrpSpPr>
          <p:cNvPr id="17442" name="Group 34"/>
          <p:cNvGrpSpPr>
            <a:grpSpLocks/>
          </p:cNvGrpSpPr>
          <p:nvPr/>
        </p:nvGrpSpPr>
        <p:grpSpPr bwMode="auto">
          <a:xfrm>
            <a:off x="1893094" y="2880692"/>
            <a:ext cx="6902648" cy="544711"/>
            <a:chOff x="0" y="0"/>
            <a:chExt cx="6184" cy="488"/>
          </a:xfrm>
        </p:grpSpPr>
        <p:sp>
          <p:nvSpPr>
            <p:cNvPr id="17436" name="Rectangle 28"/>
            <p:cNvSpPr>
              <a:spLocks/>
            </p:cNvSpPr>
            <p:nvPr/>
          </p:nvSpPr>
          <p:spPr bwMode="auto">
            <a:xfrm>
              <a:off x="0" y="0"/>
              <a:ext cx="6184" cy="488"/>
            </a:xfrm>
            <a:prstGeom prst="rect">
              <a:avLst/>
            </a:prstGeom>
            <a:gradFill rotWithShape="0">
              <a:gsLst>
                <a:gs pos="0">
                  <a:srgbClr val="D9C988">
                    <a:alpha val="78999"/>
                  </a:srgbClr>
                </a:gs>
                <a:gs pos="100000">
                  <a:srgbClr val="D3C98B">
                    <a:alpha val="76999"/>
                  </a:srgbClr>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37" name="Oval 29"/>
            <p:cNvSpPr>
              <a:spLocks/>
            </p:cNvSpPr>
            <p:nvPr/>
          </p:nvSpPr>
          <p:spPr bwMode="auto">
            <a:xfrm>
              <a:off x="848"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38" name="Oval 30"/>
            <p:cNvSpPr>
              <a:spLocks/>
            </p:cNvSpPr>
            <p:nvPr/>
          </p:nvSpPr>
          <p:spPr bwMode="auto">
            <a:xfrm>
              <a:off x="5456"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39" name="Oval 31"/>
            <p:cNvSpPr>
              <a:spLocks/>
            </p:cNvSpPr>
            <p:nvPr/>
          </p:nvSpPr>
          <p:spPr bwMode="auto">
            <a:xfrm>
              <a:off x="314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0" name="Oval 32"/>
            <p:cNvSpPr>
              <a:spLocks/>
            </p:cNvSpPr>
            <p:nvPr/>
          </p:nvSpPr>
          <p:spPr bwMode="auto">
            <a:xfrm>
              <a:off x="430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1" name="Oval 33"/>
            <p:cNvSpPr>
              <a:spLocks/>
            </p:cNvSpPr>
            <p:nvPr/>
          </p:nvSpPr>
          <p:spPr bwMode="auto">
            <a:xfrm>
              <a:off x="2000" y="152"/>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grpSp>
      <p:grpSp>
        <p:nvGrpSpPr>
          <p:cNvPr id="17449" name="Group 41"/>
          <p:cNvGrpSpPr>
            <a:grpSpLocks/>
          </p:cNvGrpSpPr>
          <p:nvPr/>
        </p:nvGrpSpPr>
        <p:grpSpPr bwMode="auto">
          <a:xfrm>
            <a:off x="1893094" y="3595067"/>
            <a:ext cx="6902648" cy="544711"/>
            <a:chOff x="0" y="0"/>
            <a:chExt cx="6184" cy="488"/>
          </a:xfrm>
        </p:grpSpPr>
        <p:sp>
          <p:nvSpPr>
            <p:cNvPr id="17443" name="Rectangle 35"/>
            <p:cNvSpPr>
              <a:spLocks/>
            </p:cNvSpPr>
            <p:nvPr/>
          </p:nvSpPr>
          <p:spPr bwMode="auto">
            <a:xfrm>
              <a:off x="0" y="0"/>
              <a:ext cx="6184" cy="488"/>
            </a:xfrm>
            <a:prstGeom prst="rect">
              <a:avLst/>
            </a:prstGeom>
            <a:gradFill rotWithShape="0">
              <a:gsLst>
                <a:gs pos="0">
                  <a:srgbClr val="D9C988">
                    <a:alpha val="78999"/>
                  </a:srgbClr>
                </a:gs>
                <a:gs pos="100000">
                  <a:srgbClr val="D3C98B">
                    <a:alpha val="76999"/>
                  </a:srgbClr>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44" name="Oval 36"/>
            <p:cNvSpPr>
              <a:spLocks/>
            </p:cNvSpPr>
            <p:nvPr/>
          </p:nvSpPr>
          <p:spPr bwMode="auto">
            <a:xfrm>
              <a:off x="848"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5" name="Oval 37"/>
            <p:cNvSpPr>
              <a:spLocks/>
            </p:cNvSpPr>
            <p:nvPr/>
          </p:nvSpPr>
          <p:spPr bwMode="auto">
            <a:xfrm>
              <a:off x="5456"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6" name="Oval 38"/>
            <p:cNvSpPr>
              <a:spLocks/>
            </p:cNvSpPr>
            <p:nvPr/>
          </p:nvSpPr>
          <p:spPr bwMode="auto">
            <a:xfrm>
              <a:off x="314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7" name="Oval 39"/>
            <p:cNvSpPr>
              <a:spLocks/>
            </p:cNvSpPr>
            <p:nvPr/>
          </p:nvSpPr>
          <p:spPr bwMode="auto">
            <a:xfrm>
              <a:off x="430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48" name="Oval 40"/>
            <p:cNvSpPr>
              <a:spLocks/>
            </p:cNvSpPr>
            <p:nvPr/>
          </p:nvSpPr>
          <p:spPr bwMode="auto">
            <a:xfrm>
              <a:off x="2000" y="152"/>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grpSp>
      <p:grpSp>
        <p:nvGrpSpPr>
          <p:cNvPr id="17456" name="Group 48"/>
          <p:cNvGrpSpPr>
            <a:grpSpLocks/>
          </p:cNvGrpSpPr>
          <p:nvPr/>
        </p:nvGrpSpPr>
        <p:grpSpPr bwMode="auto">
          <a:xfrm>
            <a:off x="1893094" y="4309442"/>
            <a:ext cx="6902648" cy="544711"/>
            <a:chOff x="0" y="0"/>
            <a:chExt cx="6184" cy="488"/>
          </a:xfrm>
        </p:grpSpPr>
        <p:sp>
          <p:nvSpPr>
            <p:cNvPr id="17450" name="Rectangle 42"/>
            <p:cNvSpPr>
              <a:spLocks/>
            </p:cNvSpPr>
            <p:nvPr/>
          </p:nvSpPr>
          <p:spPr bwMode="auto">
            <a:xfrm>
              <a:off x="0" y="0"/>
              <a:ext cx="6184" cy="488"/>
            </a:xfrm>
            <a:prstGeom prst="rect">
              <a:avLst/>
            </a:prstGeom>
            <a:gradFill rotWithShape="0">
              <a:gsLst>
                <a:gs pos="0">
                  <a:srgbClr val="D9C988">
                    <a:alpha val="78999"/>
                  </a:srgbClr>
                </a:gs>
                <a:gs pos="100000">
                  <a:srgbClr val="D3C98B">
                    <a:alpha val="76999"/>
                  </a:srgbClr>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51" name="Oval 43"/>
            <p:cNvSpPr>
              <a:spLocks/>
            </p:cNvSpPr>
            <p:nvPr/>
          </p:nvSpPr>
          <p:spPr bwMode="auto">
            <a:xfrm>
              <a:off x="848"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52" name="Oval 44"/>
            <p:cNvSpPr>
              <a:spLocks/>
            </p:cNvSpPr>
            <p:nvPr/>
          </p:nvSpPr>
          <p:spPr bwMode="auto">
            <a:xfrm>
              <a:off x="5456"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53" name="Oval 45"/>
            <p:cNvSpPr>
              <a:spLocks/>
            </p:cNvSpPr>
            <p:nvPr/>
          </p:nvSpPr>
          <p:spPr bwMode="auto">
            <a:xfrm>
              <a:off x="314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54" name="Oval 46"/>
            <p:cNvSpPr>
              <a:spLocks/>
            </p:cNvSpPr>
            <p:nvPr/>
          </p:nvSpPr>
          <p:spPr bwMode="auto">
            <a:xfrm>
              <a:off x="430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55" name="Oval 47"/>
            <p:cNvSpPr>
              <a:spLocks/>
            </p:cNvSpPr>
            <p:nvPr/>
          </p:nvSpPr>
          <p:spPr bwMode="auto">
            <a:xfrm>
              <a:off x="2000" y="152"/>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grpSp>
      <p:sp>
        <p:nvSpPr>
          <p:cNvPr id="17457" name="Rectangle 49"/>
          <p:cNvSpPr>
            <a:spLocks/>
          </p:cNvSpPr>
          <p:nvPr/>
        </p:nvSpPr>
        <p:spPr bwMode="auto">
          <a:xfrm>
            <a:off x="285750" y="4309442"/>
            <a:ext cx="1607344" cy="544711"/>
          </a:xfrm>
          <a:prstGeom prst="rect">
            <a:avLst/>
          </a:prstGeom>
          <a:gradFill rotWithShape="0">
            <a:gsLst>
              <a:gs pos="0">
                <a:srgbClr val="44340A"/>
              </a:gs>
              <a:gs pos="100000">
                <a:srgbClr val="4B3203"/>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Low Voltage</a:t>
            </a:r>
            <a:br>
              <a:rPr lang="en-US" sz="1400" dirty="0">
                <a:solidFill>
                  <a:srgbClr val="FFFFFF"/>
                </a:solidFill>
                <a:effectLst>
                  <a:outerShdw blurRad="38100" dist="38100" dir="2700000" algn="tl">
                    <a:srgbClr val="000000"/>
                  </a:outerShdw>
                </a:effectLst>
                <a:ea typeface="ＭＳ Ｐゴシック" charset="0"/>
                <a:cs typeface="Gill Sans" charset="0"/>
              </a:rPr>
            </a:br>
            <a:r>
              <a:rPr lang="en-US" sz="1400" dirty="0">
                <a:solidFill>
                  <a:srgbClr val="FFFFFF"/>
                </a:solidFill>
                <a:effectLst>
                  <a:outerShdw blurRad="38100" dist="38100" dir="2700000" algn="tl">
                    <a:srgbClr val="000000"/>
                  </a:outerShdw>
                </a:effectLst>
                <a:ea typeface="ＭＳ Ｐゴシック" charset="0"/>
                <a:cs typeface="Gill Sans" charset="0"/>
              </a:rPr>
              <a:t>Products</a:t>
            </a:r>
          </a:p>
        </p:txBody>
      </p:sp>
      <p:grpSp>
        <p:nvGrpSpPr>
          <p:cNvPr id="17464" name="Group 56"/>
          <p:cNvGrpSpPr>
            <a:grpSpLocks/>
          </p:cNvGrpSpPr>
          <p:nvPr/>
        </p:nvGrpSpPr>
        <p:grpSpPr bwMode="auto">
          <a:xfrm>
            <a:off x="1893094" y="5023817"/>
            <a:ext cx="6902648" cy="544711"/>
            <a:chOff x="0" y="0"/>
            <a:chExt cx="6184" cy="488"/>
          </a:xfrm>
        </p:grpSpPr>
        <p:sp>
          <p:nvSpPr>
            <p:cNvPr id="17458" name="Rectangle 50"/>
            <p:cNvSpPr>
              <a:spLocks/>
            </p:cNvSpPr>
            <p:nvPr/>
          </p:nvSpPr>
          <p:spPr bwMode="auto">
            <a:xfrm>
              <a:off x="0" y="0"/>
              <a:ext cx="6184" cy="488"/>
            </a:xfrm>
            <a:prstGeom prst="rect">
              <a:avLst/>
            </a:prstGeom>
            <a:gradFill rotWithShape="0">
              <a:gsLst>
                <a:gs pos="0">
                  <a:srgbClr val="D9C988">
                    <a:alpha val="78999"/>
                  </a:srgbClr>
                </a:gs>
                <a:gs pos="100000">
                  <a:srgbClr val="D3C98B">
                    <a:alpha val="76999"/>
                  </a:srgbClr>
                </a:gs>
              </a:gsLst>
              <a:lin ang="5400000" scaled="1"/>
            </a:gradFill>
            <a:ln w="12700" cap="flat">
              <a:solidFill>
                <a:schemeClr val="tx1"/>
              </a:solidFill>
              <a:prstDash val="solid"/>
              <a:miter lim="800000"/>
              <a:headEnd type="none" w="med" len="med"/>
              <a:tailEnd type="none" w="med" len="med"/>
            </a:ln>
          </p:spPr>
          <p:txBody>
            <a:bodyPr lIns="0" tIns="0" rIns="0" bIns="0"/>
            <a:lstStyle/>
            <a:p>
              <a:endParaRPr lang="en-US" dirty="0"/>
            </a:p>
          </p:txBody>
        </p:sp>
        <p:sp>
          <p:nvSpPr>
            <p:cNvPr id="17459" name="Oval 51"/>
            <p:cNvSpPr>
              <a:spLocks/>
            </p:cNvSpPr>
            <p:nvPr/>
          </p:nvSpPr>
          <p:spPr bwMode="auto">
            <a:xfrm>
              <a:off x="848"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60" name="Oval 52"/>
            <p:cNvSpPr>
              <a:spLocks/>
            </p:cNvSpPr>
            <p:nvPr/>
          </p:nvSpPr>
          <p:spPr bwMode="auto">
            <a:xfrm>
              <a:off x="5456"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61" name="Oval 53"/>
            <p:cNvSpPr>
              <a:spLocks/>
            </p:cNvSpPr>
            <p:nvPr/>
          </p:nvSpPr>
          <p:spPr bwMode="auto">
            <a:xfrm>
              <a:off x="314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62" name="Oval 54"/>
            <p:cNvSpPr>
              <a:spLocks/>
            </p:cNvSpPr>
            <p:nvPr/>
          </p:nvSpPr>
          <p:spPr bwMode="auto">
            <a:xfrm>
              <a:off x="4304" y="168"/>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sp>
          <p:nvSpPr>
            <p:cNvPr id="17463" name="Oval 55"/>
            <p:cNvSpPr>
              <a:spLocks/>
            </p:cNvSpPr>
            <p:nvPr/>
          </p:nvSpPr>
          <p:spPr bwMode="auto">
            <a:xfrm>
              <a:off x="2000" y="152"/>
              <a:ext cx="160" cy="160"/>
            </a:xfrm>
            <a:prstGeom prst="ellipse">
              <a:avLst/>
            </a:prstGeom>
            <a:solidFill>
              <a:schemeClr val="accent1"/>
            </a:solidFill>
            <a:ln w="9525" cap="flat">
              <a:solidFill>
                <a:schemeClr val="tx1"/>
              </a:solidFill>
              <a:prstDash val="solid"/>
              <a:miter lim="800000"/>
              <a:headEnd type="none" w="med" len="med"/>
              <a:tailEnd type="none" w="med" len="med"/>
            </a:ln>
          </p:spPr>
          <p:txBody>
            <a:bodyPr lIns="0" tIns="0" rIns="0" bIns="0"/>
            <a:lstStyle/>
            <a:p>
              <a:endParaRPr lang="en-US" dirty="0"/>
            </a:p>
          </p:txBody>
        </p:sp>
      </p:grpSp>
      <p:sp>
        <p:nvSpPr>
          <p:cNvPr id="17465" name="Rectangle 57"/>
          <p:cNvSpPr>
            <a:spLocks/>
          </p:cNvSpPr>
          <p:nvPr/>
        </p:nvSpPr>
        <p:spPr bwMode="auto">
          <a:xfrm>
            <a:off x="285750" y="5023817"/>
            <a:ext cx="1607344" cy="544711"/>
          </a:xfrm>
          <a:prstGeom prst="rect">
            <a:avLst/>
          </a:prstGeom>
          <a:gradFill rotWithShape="0">
            <a:gsLst>
              <a:gs pos="0">
                <a:srgbClr val="44340A"/>
              </a:gs>
              <a:gs pos="100000">
                <a:srgbClr val="4B3203"/>
              </a:gs>
            </a:gsLst>
            <a:lin ang="5400000" scaled="1"/>
          </a:gradFill>
          <a:ln w="12700" cap="flat">
            <a:solidFill>
              <a:schemeClr val="tx1"/>
            </a:solidFill>
            <a:prstDash val="solid"/>
            <a:miter lim="800000"/>
            <a:headEnd type="none" w="med" len="med"/>
            <a:tailEnd type="none" w="med" len="med"/>
          </a:ln>
        </p:spPr>
        <p:txBody>
          <a:bodyPr lIns="0" tIns="0" rIns="0" bIns="0" anchor="ctr"/>
          <a:lstStyle/>
          <a:p>
            <a:r>
              <a:rPr lang="en-US" sz="1400" dirty="0">
                <a:solidFill>
                  <a:srgbClr val="FFFFFF"/>
                </a:solidFill>
                <a:effectLst>
                  <a:outerShdw blurRad="38100" dist="38100" dir="2700000" algn="tl">
                    <a:srgbClr val="000000"/>
                  </a:outerShdw>
                </a:effectLst>
                <a:ea typeface="ＭＳ Ｐゴシック" charset="0"/>
                <a:cs typeface="Gill Sans" charset="0"/>
              </a:rPr>
              <a:t>Process</a:t>
            </a:r>
            <a:br>
              <a:rPr lang="en-US" sz="1400" dirty="0">
                <a:solidFill>
                  <a:srgbClr val="FFFFFF"/>
                </a:solidFill>
                <a:effectLst>
                  <a:outerShdw blurRad="38100" dist="38100" dir="2700000" algn="tl">
                    <a:srgbClr val="000000"/>
                  </a:outerShdw>
                </a:effectLst>
                <a:ea typeface="ＭＳ Ｐゴシック" charset="0"/>
                <a:cs typeface="Gill Sans" charset="0"/>
              </a:rPr>
            </a:br>
            <a:r>
              <a:rPr lang="en-US" sz="1400" dirty="0">
                <a:solidFill>
                  <a:srgbClr val="FFFFFF"/>
                </a:solidFill>
                <a:effectLst>
                  <a:outerShdw blurRad="38100" dist="38100" dir="2700000" algn="tl">
                    <a:srgbClr val="000000"/>
                  </a:outerShdw>
                </a:effectLst>
                <a:ea typeface="ＭＳ Ｐゴシック" charset="0"/>
                <a:cs typeface="Gill Sans" charset="0"/>
              </a:rPr>
              <a:t>Automation</a:t>
            </a:r>
          </a:p>
        </p:txBody>
      </p:sp>
      <p:sp>
        <p:nvSpPr>
          <p:cNvPr id="3" name="Title 2"/>
          <p:cNvSpPr>
            <a:spLocks noGrp="1"/>
          </p:cNvSpPr>
          <p:nvPr>
            <p:ph type="title"/>
          </p:nvPr>
        </p:nvSpPr>
        <p:spPr/>
        <p:txBody>
          <a:bodyPr>
            <a:normAutofit fontScale="90000"/>
          </a:bodyPr>
          <a:lstStyle/>
          <a:p>
            <a:r>
              <a:rPr lang="en-US" dirty="0" smtClean="0"/>
              <a:t>ABB’s* Geographic-Product Matrix Structure</a:t>
            </a:r>
            <a:endParaRPr lang="en-US" dirty="0"/>
          </a:p>
        </p:txBody>
      </p:sp>
      <p:sp>
        <p:nvSpPr>
          <p:cNvPr id="7" name="TextBox 6"/>
          <p:cNvSpPr txBox="1"/>
          <p:nvPr/>
        </p:nvSpPr>
        <p:spPr>
          <a:xfrm>
            <a:off x="395536" y="5820154"/>
            <a:ext cx="3672408" cy="307777"/>
          </a:xfrm>
          <a:prstGeom prst="rect">
            <a:avLst/>
          </a:prstGeom>
          <a:noFill/>
        </p:spPr>
        <p:txBody>
          <a:bodyPr wrap="square" rtlCol="0">
            <a:spAutoFit/>
          </a:bodyPr>
          <a:lstStyle/>
          <a:p>
            <a:pPr algn="l"/>
            <a:r>
              <a:rPr lang="en-US" sz="1400" dirty="0" smtClean="0"/>
              <a:t>*Simplification of ABB’s actual structure</a:t>
            </a:r>
            <a:endParaRPr lang="en-US" sz="1400" dirty="0"/>
          </a:p>
        </p:txBody>
      </p:sp>
    </p:spTree>
    <p:extLst>
      <p:ext uri="{BB962C8B-B14F-4D97-AF65-F5344CB8AC3E}">
        <p14:creationId xmlns:p14="http://schemas.microsoft.com/office/powerpoint/2010/main" val="2747961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smtClean="0"/>
              <a:t>Evaluating Matrix Structures</a:t>
            </a:r>
          </a:p>
        </p:txBody>
      </p:sp>
      <p:sp>
        <p:nvSpPr>
          <p:cNvPr id="283651" name="Rectangle 3"/>
          <p:cNvSpPr>
            <a:spLocks noGrp="1" noChangeArrowheads="1"/>
          </p:cNvSpPr>
          <p:nvPr>
            <p:ph idx="1"/>
          </p:nvPr>
        </p:nvSpPr>
        <p:spPr/>
        <p:txBody>
          <a:bodyPr>
            <a:normAutofit fontScale="92500"/>
          </a:bodyPr>
          <a:lstStyle/>
          <a:p>
            <a:r>
              <a:rPr lang="en-US" dirty="0" smtClean="0"/>
              <a:t>Benefits</a:t>
            </a:r>
          </a:p>
          <a:p>
            <a:pPr lvl="1"/>
            <a:r>
              <a:rPr lang="en-US" dirty="0" smtClean="0"/>
              <a:t>Uses resources and expertise effectively</a:t>
            </a:r>
          </a:p>
          <a:p>
            <a:pPr lvl="1"/>
            <a:r>
              <a:rPr lang="en-US" dirty="0" smtClean="0"/>
              <a:t>Potentially better communication, flexibility, innovation </a:t>
            </a:r>
          </a:p>
          <a:p>
            <a:pPr lvl="1"/>
            <a:r>
              <a:rPr lang="en-US" dirty="0" smtClean="0"/>
              <a:t>Focuses specialists on clients and products</a:t>
            </a:r>
          </a:p>
          <a:p>
            <a:pPr lvl="1"/>
            <a:r>
              <a:rPr lang="en-US" dirty="0" smtClean="0"/>
              <a:t>Supports knowledge sharing within specialty</a:t>
            </a:r>
          </a:p>
          <a:p>
            <a:pPr lvl="1">
              <a:spcAft>
                <a:spcPts val="1200"/>
              </a:spcAft>
            </a:pPr>
            <a:r>
              <a:rPr lang="en-US" dirty="0" smtClean="0"/>
              <a:t>Solution when two divisions have equal importance</a:t>
            </a:r>
          </a:p>
          <a:p>
            <a:r>
              <a:rPr lang="en-US" dirty="0" smtClean="0"/>
              <a:t>Limitations</a:t>
            </a:r>
          </a:p>
          <a:p>
            <a:pPr lvl="1"/>
            <a:r>
              <a:rPr lang="en-US" dirty="0"/>
              <a:t>M</a:t>
            </a:r>
            <a:r>
              <a:rPr lang="en-US" dirty="0" smtClean="0"/>
              <a:t>ore conflict among managers who share power</a:t>
            </a:r>
          </a:p>
          <a:p>
            <a:pPr lvl="1"/>
            <a:r>
              <a:rPr lang="en-US" dirty="0" smtClean="0"/>
              <a:t>Two bosses dilutes accountability</a:t>
            </a:r>
          </a:p>
          <a:p>
            <a:pPr lvl="1"/>
            <a:r>
              <a:rPr lang="en-US" dirty="0" smtClean="0"/>
              <a:t>More conflict, organizational politics, and stress</a:t>
            </a:r>
          </a:p>
        </p:txBody>
      </p:sp>
    </p:spTree>
    <p:extLst>
      <p:ext uri="{BB962C8B-B14F-4D97-AF65-F5344CB8AC3E}">
        <p14:creationId xmlns:p14="http://schemas.microsoft.com/office/powerpoint/2010/main" val="121072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83651">
                                            <p:txEl>
                                              <p:pRg st="0" end="0"/>
                                            </p:txEl>
                                          </p:spTgt>
                                        </p:tgtEl>
                                        <p:attrNameLst>
                                          <p:attrName>style.visibility</p:attrName>
                                        </p:attrNameLst>
                                      </p:cBhvr>
                                      <p:to>
                                        <p:strVal val="visible"/>
                                      </p:to>
                                    </p:set>
                                    <p:animEffect transition="in" filter="slide(fromTop)">
                                      <p:cBhvr>
                                        <p:cTn id="7" dur="500"/>
                                        <p:tgtEl>
                                          <p:spTgt spid="283651">
                                            <p:txEl>
                                              <p:pRg st="0" end="0"/>
                                            </p:txEl>
                                          </p:spTgt>
                                        </p:tgtEl>
                                      </p:cBhvr>
                                    </p:animEffect>
                                  </p:childTnLst>
                                </p:cTn>
                              </p:par>
                              <p:par>
                                <p:cTn id="8" presetID="12" presetClass="entr" presetSubtype="1" fill="hold" grpId="0" nodeType="withEffect">
                                  <p:stCondLst>
                                    <p:cond delay="0"/>
                                  </p:stCondLst>
                                  <p:childTnLst>
                                    <p:set>
                                      <p:cBhvr>
                                        <p:cTn id="9" dur="1" fill="hold">
                                          <p:stCondLst>
                                            <p:cond delay="0"/>
                                          </p:stCondLst>
                                        </p:cTn>
                                        <p:tgtEl>
                                          <p:spTgt spid="283651">
                                            <p:txEl>
                                              <p:pRg st="1" end="1"/>
                                            </p:txEl>
                                          </p:spTgt>
                                        </p:tgtEl>
                                        <p:attrNameLst>
                                          <p:attrName>style.visibility</p:attrName>
                                        </p:attrNameLst>
                                      </p:cBhvr>
                                      <p:to>
                                        <p:strVal val="visible"/>
                                      </p:to>
                                    </p:set>
                                    <p:animEffect transition="in" filter="slide(fromTop)">
                                      <p:cBhvr>
                                        <p:cTn id="10" dur="500"/>
                                        <p:tgtEl>
                                          <p:spTgt spid="283651">
                                            <p:txEl>
                                              <p:pRg st="1" end="1"/>
                                            </p:txEl>
                                          </p:spTgt>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283651">
                                            <p:txEl>
                                              <p:pRg st="2" end="2"/>
                                            </p:txEl>
                                          </p:spTgt>
                                        </p:tgtEl>
                                        <p:attrNameLst>
                                          <p:attrName>style.visibility</p:attrName>
                                        </p:attrNameLst>
                                      </p:cBhvr>
                                      <p:to>
                                        <p:strVal val="visible"/>
                                      </p:to>
                                    </p:set>
                                    <p:animEffect transition="in" filter="slide(fromTop)">
                                      <p:cBhvr>
                                        <p:cTn id="13" dur="500"/>
                                        <p:tgtEl>
                                          <p:spTgt spid="283651">
                                            <p:txEl>
                                              <p:pRg st="2" end="2"/>
                                            </p:txEl>
                                          </p:spTgt>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283651">
                                            <p:txEl>
                                              <p:pRg st="3" end="3"/>
                                            </p:txEl>
                                          </p:spTgt>
                                        </p:tgtEl>
                                        <p:attrNameLst>
                                          <p:attrName>style.visibility</p:attrName>
                                        </p:attrNameLst>
                                      </p:cBhvr>
                                      <p:to>
                                        <p:strVal val="visible"/>
                                      </p:to>
                                    </p:set>
                                    <p:animEffect transition="in" filter="slide(fromTop)">
                                      <p:cBhvr>
                                        <p:cTn id="16" dur="500"/>
                                        <p:tgtEl>
                                          <p:spTgt spid="283651">
                                            <p:txEl>
                                              <p:pRg st="3" end="3"/>
                                            </p:txEl>
                                          </p:spTgt>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83651">
                                            <p:txEl>
                                              <p:pRg st="4" end="4"/>
                                            </p:txEl>
                                          </p:spTgt>
                                        </p:tgtEl>
                                        <p:attrNameLst>
                                          <p:attrName>style.visibility</p:attrName>
                                        </p:attrNameLst>
                                      </p:cBhvr>
                                      <p:to>
                                        <p:strVal val="visible"/>
                                      </p:to>
                                    </p:set>
                                    <p:animEffect transition="in" filter="slide(fromTop)">
                                      <p:cBhvr>
                                        <p:cTn id="19" dur="500"/>
                                        <p:tgtEl>
                                          <p:spTgt spid="283651">
                                            <p:txEl>
                                              <p:pRg st="4" end="4"/>
                                            </p:txEl>
                                          </p:spTgt>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283651">
                                            <p:txEl>
                                              <p:pRg st="5" end="5"/>
                                            </p:txEl>
                                          </p:spTgt>
                                        </p:tgtEl>
                                        <p:attrNameLst>
                                          <p:attrName>style.visibility</p:attrName>
                                        </p:attrNameLst>
                                      </p:cBhvr>
                                      <p:to>
                                        <p:strVal val="visible"/>
                                      </p:to>
                                    </p:set>
                                    <p:animEffect transition="in" filter="slide(fromTop)">
                                      <p:cBhvr>
                                        <p:cTn id="22" dur="500"/>
                                        <p:tgtEl>
                                          <p:spTgt spid="283651">
                                            <p:txEl>
                                              <p:pRg st="5" end="5"/>
                                            </p:txEl>
                                          </p:spTgt>
                                        </p:tgtEl>
                                      </p:cBhvr>
                                    </p:animEffect>
                                  </p:childTnLst>
                                </p:cTn>
                              </p:par>
                            </p:childTnLst>
                          </p:cTn>
                        </p:par>
                        <p:par>
                          <p:cTn id="23" fill="hold">
                            <p:stCondLst>
                              <p:cond delay="500"/>
                            </p:stCondLst>
                            <p:childTnLst>
                              <p:par>
                                <p:cTn id="24" presetID="12" presetClass="entr" presetSubtype="1" fill="hold" grpId="0" nodeType="afterEffect">
                                  <p:stCondLst>
                                    <p:cond delay="0"/>
                                  </p:stCondLst>
                                  <p:childTnLst>
                                    <p:set>
                                      <p:cBhvr>
                                        <p:cTn id="25" dur="1" fill="hold">
                                          <p:stCondLst>
                                            <p:cond delay="0"/>
                                          </p:stCondLst>
                                        </p:cTn>
                                        <p:tgtEl>
                                          <p:spTgt spid="283651">
                                            <p:txEl>
                                              <p:pRg st="6" end="6"/>
                                            </p:txEl>
                                          </p:spTgt>
                                        </p:tgtEl>
                                        <p:attrNameLst>
                                          <p:attrName>style.visibility</p:attrName>
                                        </p:attrNameLst>
                                      </p:cBhvr>
                                      <p:to>
                                        <p:strVal val="visible"/>
                                      </p:to>
                                    </p:set>
                                    <p:animEffect transition="in" filter="slide(fromTop)">
                                      <p:cBhvr>
                                        <p:cTn id="26" dur="500"/>
                                        <p:tgtEl>
                                          <p:spTgt spid="283651">
                                            <p:txEl>
                                              <p:pRg st="6" end="6"/>
                                            </p:txEl>
                                          </p:spTgt>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283651">
                                            <p:txEl>
                                              <p:pRg st="7" end="7"/>
                                            </p:txEl>
                                          </p:spTgt>
                                        </p:tgtEl>
                                        <p:attrNameLst>
                                          <p:attrName>style.visibility</p:attrName>
                                        </p:attrNameLst>
                                      </p:cBhvr>
                                      <p:to>
                                        <p:strVal val="visible"/>
                                      </p:to>
                                    </p:set>
                                    <p:animEffect transition="in" filter="slide(fromTop)">
                                      <p:cBhvr>
                                        <p:cTn id="29" dur="500"/>
                                        <p:tgtEl>
                                          <p:spTgt spid="283651">
                                            <p:txEl>
                                              <p:pRg st="7" end="7"/>
                                            </p:txEl>
                                          </p:spTgt>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283651">
                                            <p:txEl>
                                              <p:pRg st="8" end="8"/>
                                            </p:txEl>
                                          </p:spTgt>
                                        </p:tgtEl>
                                        <p:attrNameLst>
                                          <p:attrName>style.visibility</p:attrName>
                                        </p:attrNameLst>
                                      </p:cBhvr>
                                      <p:to>
                                        <p:strVal val="visible"/>
                                      </p:to>
                                    </p:set>
                                    <p:animEffect transition="in" filter="slide(fromTop)">
                                      <p:cBhvr>
                                        <p:cTn id="32" dur="500"/>
                                        <p:tgtEl>
                                          <p:spTgt spid="283651">
                                            <p:txEl>
                                              <p:pRg st="8" end="8"/>
                                            </p:tx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83651">
                                            <p:txEl>
                                              <p:pRg st="9" end="9"/>
                                            </p:txEl>
                                          </p:spTgt>
                                        </p:tgtEl>
                                        <p:attrNameLst>
                                          <p:attrName>style.visibility</p:attrName>
                                        </p:attrNameLst>
                                      </p:cBhvr>
                                      <p:to>
                                        <p:strVal val="visible"/>
                                      </p:to>
                                    </p:set>
                                    <p:animEffect transition="in" filter="slide(fromTop)">
                                      <p:cBhvr>
                                        <p:cTn id="35" dur="500"/>
                                        <p:tgtEl>
                                          <p:spTgt spid="2836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build="p" autoUpdateAnimBg="0"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r>
              <a:rPr lang="en-US" sz="3600" dirty="0" smtClean="0"/>
              <a:t>External Environment &amp; Structure</a:t>
            </a:r>
          </a:p>
        </p:txBody>
      </p:sp>
      <p:grpSp>
        <p:nvGrpSpPr>
          <p:cNvPr id="2" name="Group 3"/>
          <p:cNvGrpSpPr>
            <a:grpSpLocks/>
          </p:cNvGrpSpPr>
          <p:nvPr/>
        </p:nvGrpSpPr>
        <p:grpSpPr bwMode="auto">
          <a:xfrm>
            <a:off x="914400" y="1600200"/>
            <a:ext cx="3657600" cy="1828800"/>
            <a:chOff x="576" y="1008"/>
            <a:chExt cx="2304" cy="1152"/>
          </a:xfrm>
        </p:grpSpPr>
        <p:sp>
          <p:nvSpPr>
            <p:cNvPr id="297988" name="Rectangle 4"/>
            <p:cNvSpPr>
              <a:spLocks noChangeArrowheads="1"/>
            </p:cNvSpPr>
            <p:nvPr/>
          </p:nvSpPr>
          <p:spPr bwMode="auto">
            <a:xfrm>
              <a:off x="576" y="1008"/>
              <a:ext cx="2304" cy="336"/>
            </a:xfrm>
            <a:prstGeom prst="rect">
              <a:avLst/>
            </a:prstGeom>
            <a:solidFill>
              <a:srgbClr val="483D26"/>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US" sz="2400" b="1" dirty="0" smtClean="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Dynamic</a:t>
              </a:r>
              <a:endParaRPr lang="en-US"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65553" name="Rectangle 5"/>
            <p:cNvSpPr>
              <a:spLocks noChangeArrowheads="1"/>
            </p:cNvSpPr>
            <p:nvPr/>
          </p:nvSpPr>
          <p:spPr bwMode="auto">
            <a:xfrm>
              <a:off x="576" y="1344"/>
              <a:ext cx="2304" cy="816"/>
            </a:xfrm>
            <a:prstGeom prst="rect">
              <a:avLst/>
            </a:prstGeom>
            <a:solidFill>
              <a:srgbClr val="CFD579"/>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US" sz="2000" b="1" dirty="0" smtClean="0">
                  <a:solidFill>
                    <a:schemeClr val="tx1"/>
                  </a:solidFill>
                  <a:latin typeface="Arial" pitchFamily="-108" charset="0"/>
                </a:rPr>
                <a:t>•	</a:t>
              </a:r>
              <a:r>
                <a:rPr lang="en-US" sz="2000" dirty="0" smtClean="0">
                  <a:solidFill>
                    <a:schemeClr val="tx1"/>
                  </a:solidFill>
                  <a:latin typeface="Arial" pitchFamily="-108" charset="0"/>
                </a:rPr>
                <a:t>High rate of change</a:t>
              </a:r>
            </a:p>
            <a:p>
              <a:pPr marL="188913" indent="-188913" algn="l" eaLnBrk="0" hangingPunct="0">
                <a:lnSpc>
                  <a:spcPct val="90000"/>
                </a:lnSpc>
                <a:spcBef>
                  <a:spcPct val="20000"/>
                </a:spcBef>
              </a:pPr>
              <a:r>
                <a:rPr lang="en-US" sz="2000" dirty="0" smtClean="0">
                  <a:solidFill>
                    <a:schemeClr val="tx1"/>
                  </a:solidFill>
                  <a:latin typeface="Arial" pitchFamily="-108" charset="0"/>
                </a:rPr>
                <a:t>•	Use team-based, network, or other organic structure</a:t>
              </a:r>
              <a:endParaRPr lang="en-US" sz="2000" b="1" dirty="0">
                <a:solidFill>
                  <a:schemeClr val="tx1"/>
                </a:solidFill>
                <a:latin typeface="Arial" pitchFamily="-108" charset="0"/>
              </a:endParaRPr>
            </a:p>
          </p:txBody>
        </p:sp>
      </p:grpSp>
      <p:grpSp>
        <p:nvGrpSpPr>
          <p:cNvPr id="3" name="Group 6"/>
          <p:cNvGrpSpPr>
            <a:grpSpLocks/>
          </p:cNvGrpSpPr>
          <p:nvPr/>
        </p:nvGrpSpPr>
        <p:grpSpPr bwMode="auto">
          <a:xfrm>
            <a:off x="4800600" y="1600200"/>
            <a:ext cx="3657600" cy="1828800"/>
            <a:chOff x="3024" y="1008"/>
            <a:chExt cx="2304" cy="1152"/>
          </a:xfrm>
        </p:grpSpPr>
        <p:sp>
          <p:nvSpPr>
            <p:cNvPr id="297991" name="Rectangle 7"/>
            <p:cNvSpPr>
              <a:spLocks noChangeArrowheads="1"/>
            </p:cNvSpPr>
            <p:nvPr/>
          </p:nvSpPr>
          <p:spPr bwMode="auto">
            <a:xfrm>
              <a:off x="3024" y="1008"/>
              <a:ext cx="2304" cy="336"/>
            </a:xfrm>
            <a:prstGeom prst="rect">
              <a:avLst/>
            </a:prstGeom>
            <a:solidFill>
              <a:srgbClr val="483D26"/>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US" sz="2400" b="1" dirty="0" smtClean="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Stable</a:t>
              </a:r>
              <a:endParaRPr lang="en-US"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65551" name="Rectangle 8"/>
            <p:cNvSpPr>
              <a:spLocks noChangeArrowheads="1"/>
            </p:cNvSpPr>
            <p:nvPr/>
          </p:nvSpPr>
          <p:spPr bwMode="auto">
            <a:xfrm>
              <a:off x="3024" y="1344"/>
              <a:ext cx="2304" cy="816"/>
            </a:xfrm>
            <a:prstGeom prst="rect">
              <a:avLst/>
            </a:prstGeom>
            <a:solidFill>
              <a:srgbClr val="CFD579"/>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US" sz="2000" b="1" dirty="0" smtClean="0">
                  <a:solidFill>
                    <a:schemeClr val="tx1"/>
                  </a:solidFill>
                  <a:latin typeface="Arial" pitchFamily="-108" charset="0"/>
                </a:rPr>
                <a:t>•	</a:t>
              </a:r>
              <a:r>
                <a:rPr lang="en-US" sz="2000" dirty="0" smtClean="0">
                  <a:solidFill>
                    <a:schemeClr val="tx1"/>
                  </a:solidFill>
                  <a:latin typeface="Arial" pitchFamily="-108" charset="0"/>
                </a:rPr>
                <a:t>Steady conditions, predictable change</a:t>
              </a:r>
            </a:p>
            <a:p>
              <a:pPr marL="188913" indent="-188913" algn="l" eaLnBrk="0" hangingPunct="0">
                <a:lnSpc>
                  <a:spcPct val="90000"/>
                </a:lnSpc>
                <a:spcBef>
                  <a:spcPct val="20000"/>
                </a:spcBef>
              </a:pPr>
              <a:r>
                <a:rPr lang="en-US" sz="2000" dirty="0" smtClean="0">
                  <a:solidFill>
                    <a:schemeClr val="tx1"/>
                  </a:solidFill>
                  <a:latin typeface="Arial" pitchFamily="-108" charset="0"/>
                </a:rPr>
                <a:t>•	Use mechanistic structure</a:t>
              </a:r>
              <a:endParaRPr lang="en-US" sz="2000" b="1" dirty="0">
                <a:solidFill>
                  <a:schemeClr val="tx1"/>
                </a:solidFill>
                <a:latin typeface="Arial" pitchFamily="-108" charset="0"/>
              </a:endParaRPr>
            </a:p>
          </p:txBody>
        </p:sp>
      </p:grpSp>
      <p:grpSp>
        <p:nvGrpSpPr>
          <p:cNvPr id="4" name="Group 9"/>
          <p:cNvGrpSpPr>
            <a:grpSpLocks/>
          </p:cNvGrpSpPr>
          <p:nvPr/>
        </p:nvGrpSpPr>
        <p:grpSpPr bwMode="auto">
          <a:xfrm>
            <a:off x="914400" y="3886200"/>
            <a:ext cx="3657600" cy="1828800"/>
            <a:chOff x="576" y="2448"/>
            <a:chExt cx="2304" cy="1152"/>
          </a:xfrm>
        </p:grpSpPr>
        <p:sp>
          <p:nvSpPr>
            <p:cNvPr id="297994" name="Rectangle 10"/>
            <p:cNvSpPr>
              <a:spLocks noChangeArrowheads="1"/>
            </p:cNvSpPr>
            <p:nvPr/>
          </p:nvSpPr>
          <p:spPr bwMode="auto">
            <a:xfrm>
              <a:off x="576" y="2448"/>
              <a:ext cx="2304" cy="336"/>
            </a:xfrm>
            <a:prstGeom prst="rect">
              <a:avLst/>
            </a:prstGeom>
            <a:solidFill>
              <a:srgbClr val="004644"/>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US" sz="2400" b="1" dirty="0" smtClean="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Complex</a:t>
              </a:r>
              <a:endParaRPr lang="en-US"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65549" name="Rectangle 11"/>
            <p:cNvSpPr>
              <a:spLocks noChangeArrowheads="1"/>
            </p:cNvSpPr>
            <p:nvPr/>
          </p:nvSpPr>
          <p:spPr bwMode="auto">
            <a:xfrm>
              <a:off x="576" y="2784"/>
              <a:ext cx="2304" cy="816"/>
            </a:xfrm>
            <a:prstGeom prst="rect">
              <a:avLst/>
            </a:prstGeom>
            <a:solidFill>
              <a:srgbClr val="92C7C9"/>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US" sz="2000" b="1" dirty="0" smtClean="0">
                  <a:solidFill>
                    <a:schemeClr val="tx1"/>
                  </a:solidFill>
                  <a:latin typeface="Arial" pitchFamily="-108" charset="0"/>
                </a:rPr>
                <a:t>•	</a:t>
              </a:r>
              <a:r>
                <a:rPr lang="en-US" sz="2000" dirty="0" smtClean="0">
                  <a:solidFill>
                    <a:schemeClr val="tx1"/>
                  </a:solidFill>
                  <a:latin typeface="Arial" pitchFamily="-108" charset="0"/>
                </a:rPr>
                <a:t>Many elements (such as stakeholders)</a:t>
              </a:r>
            </a:p>
            <a:p>
              <a:pPr marL="188913" indent="-188913" algn="l" eaLnBrk="0" hangingPunct="0">
                <a:lnSpc>
                  <a:spcPct val="90000"/>
                </a:lnSpc>
                <a:spcBef>
                  <a:spcPct val="20000"/>
                </a:spcBef>
              </a:pPr>
              <a:r>
                <a:rPr lang="en-US" sz="2000" dirty="0" smtClean="0">
                  <a:solidFill>
                    <a:schemeClr val="tx1"/>
                  </a:solidFill>
                  <a:latin typeface="Arial" pitchFamily="-108" charset="0"/>
                </a:rPr>
                <a:t>•	Decentralize</a:t>
              </a:r>
              <a:endParaRPr lang="en-US" sz="2000" b="1" dirty="0">
                <a:solidFill>
                  <a:schemeClr val="tx1"/>
                </a:solidFill>
                <a:latin typeface="Arial" pitchFamily="-108" charset="0"/>
              </a:endParaRPr>
            </a:p>
          </p:txBody>
        </p:sp>
      </p:grpSp>
      <p:grpSp>
        <p:nvGrpSpPr>
          <p:cNvPr id="5" name="Group 12"/>
          <p:cNvGrpSpPr>
            <a:grpSpLocks/>
          </p:cNvGrpSpPr>
          <p:nvPr/>
        </p:nvGrpSpPr>
        <p:grpSpPr bwMode="auto">
          <a:xfrm>
            <a:off x="4800600" y="3886200"/>
            <a:ext cx="3657600" cy="1828800"/>
            <a:chOff x="576" y="2448"/>
            <a:chExt cx="2304" cy="1152"/>
          </a:xfrm>
        </p:grpSpPr>
        <p:sp>
          <p:nvSpPr>
            <p:cNvPr id="297997" name="Rectangle 13"/>
            <p:cNvSpPr>
              <a:spLocks noChangeArrowheads="1"/>
            </p:cNvSpPr>
            <p:nvPr/>
          </p:nvSpPr>
          <p:spPr bwMode="auto">
            <a:xfrm>
              <a:off x="576" y="2448"/>
              <a:ext cx="2304" cy="336"/>
            </a:xfrm>
            <a:prstGeom prst="rect">
              <a:avLst/>
            </a:prstGeom>
            <a:solidFill>
              <a:srgbClr val="004644"/>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US" sz="2400" b="1" dirty="0" smtClean="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Simple</a:t>
              </a:r>
              <a:endParaRPr lang="en-US"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65547" name="Rectangle 14"/>
            <p:cNvSpPr>
              <a:spLocks noChangeArrowheads="1"/>
            </p:cNvSpPr>
            <p:nvPr/>
          </p:nvSpPr>
          <p:spPr bwMode="auto">
            <a:xfrm>
              <a:off x="576" y="2784"/>
              <a:ext cx="2304" cy="816"/>
            </a:xfrm>
            <a:prstGeom prst="rect">
              <a:avLst/>
            </a:prstGeom>
            <a:solidFill>
              <a:srgbClr val="92C7C9"/>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US" sz="2000" b="1" dirty="0" smtClean="0">
                  <a:solidFill>
                    <a:schemeClr val="tx1"/>
                  </a:solidFill>
                  <a:latin typeface="Arial" pitchFamily="-108" charset="0"/>
                </a:rPr>
                <a:t>•</a:t>
              </a:r>
              <a:r>
                <a:rPr lang="en-US" sz="2000" dirty="0" smtClean="0">
                  <a:solidFill>
                    <a:schemeClr val="tx1"/>
                  </a:solidFill>
                  <a:latin typeface="Arial" pitchFamily="-108" charset="0"/>
                </a:rPr>
                <a:t>	Few environmental elements</a:t>
              </a:r>
            </a:p>
            <a:p>
              <a:pPr marL="188913" indent="-188913" algn="l" eaLnBrk="0" hangingPunct="0">
                <a:lnSpc>
                  <a:spcPct val="90000"/>
                </a:lnSpc>
                <a:spcBef>
                  <a:spcPct val="20000"/>
                </a:spcBef>
              </a:pPr>
              <a:r>
                <a:rPr lang="en-US" sz="2000" dirty="0" smtClean="0">
                  <a:solidFill>
                    <a:schemeClr val="tx1"/>
                  </a:solidFill>
                  <a:latin typeface="Arial" pitchFamily="-108" charset="0"/>
                </a:rPr>
                <a:t>•	Less need to decentralize</a:t>
              </a:r>
              <a:endParaRPr lang="en-US" sz="2000" b="1" dirty="0">
                <a:solidFill>
                  <a:schemeClr val="tx1"/>
                </a:solidFill>
                <a:latin typeface="Arial" pitchFamily="-108" charset="0"/>
              </a:endParaRPr>
            </a:p>
          </p:txBody>
        </p:sp>
      </p:grpSp>
    </p:spTree>
    <p:extLst>
      <p:ext uri="{BB962C8B-B14F-4D97-AF65-F5344CB8AC3E}">
        <p14:creationId xmlns:p14="http://schemas.microsoft.com/office/powerpoint/2010/main" val="682350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914400" y="1600200"/>
            <a:ext cx="3657600" cy="1828800"/>
            <a:chOff x="576" y="1008"/>
            <a:chExt cx="2304" cy="1152"/>
          </a:xfrm>
        </p:grpSpPr>
        <p:sp>
          <p:nvSpPr>
            <p:cNvPr id="300035" name="Rectangle 3"/>
            <p:cNvSpPr>
              <a:spLocks noChangeArrowheads="1"/>
            </p:cNvSpPr>
            <p:nvPr/>
          </p:nvSpPr>
          <p:spPr bwMode="auto">
            <a:xfrm>
              <a:off x="576" y="1008"/>
              <a:ext cx="2304" cy="336"/>
            </a:xfrm>
            <a:prstGeom prst="rect">
              <a:avLst/>
            </a:prstGeom>
            <a:solidFill>
              <a:srgbClr val="6E0000"/>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AU"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Diverse</a:t>
              </a:r>
            </a:p>
          </p:txBody>
        </p:sp>
        <p:sp>
          <p:nvSpPr>
            <p:cNvPr id="67601" name="Rectangle 4"/>
            <p:cNvSpPr>
              <a:spLocks noChangeArrowheads="1"/>
            </p:cNvSpPr>
            <p:nvPr/>
          </p:nvSpPr>
          <p:spPr bwMode="auto">
            <a:xfrm>
              <a:off x="576" y="1344"/>
              <a:ext cx="2304" cy="816"/>
            </a:xfrm>
            <a:prstGeom prst="rect">
              <a:avLst/>
            </a:prstGeom>
            <a:solidFill>
              <a:srgbClr val="E0A972"/>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AU" sz="2000" b="1" dirty="0">
                  <a:solidFill>
                    <a:schemeClr val="tx1"/>
                  </a:solidFill>
                  <a:latin typeface="Arial" pitchFamily="-108" charset="0"/>
                </a:rPr>
                <a:t>•	</a:t>
              </a:r>
              <a:r>
                <a:rPr lang="en-AU" sz="2000" dirty="0">
                  <a:solidFill>
                    <a:schemeClr val="tx1"/>
                  </a:solidFill>
                  <a:latin typeface="Arial" pitchFamily="-108" charset="0"/>
                </a:rPr>
                <a:t>Several products, clients, regions</a:t>
              </a:r>
            </a:p>
            <a:p>
              <a:pPr marL="188913" indent="-188913" algn="l" eaLnBrk="0" hangingPunct="0">
                <a:lnSpc>
                  <a:spcPct val="90000"/>
                </a:lnSpc>
                <a:spcBef>
                  <a:spcPct val="20000"/>
                </a:spcBef>
              </a:pPr>
              <a:r>
                <a:rPr lang="en-AU" sz="2000" dirty="0">
                  <a:solidFill>
                    <a:schemeClr val="tx1"/>
                  </a:solidFill>
                  <a:latin typeface="Arial" pitchFamily="-108" charset="0"/>
                </a:rPr>
                <a:t>•	Use divisional form aligned with the diversity</a:t>
              </a:r>
              <a:endParaRPr lang="en-AU" sz="2000" b="1" dirty="0">
                <a:solidFill>
                  <a:schemeClr val="tx1"/>
                </a:solidFill>
                <a:latin typeface="Arial" pitchFamily="-108" charset="0"/>
              </a:endParaRPr>
            </a:p>
          </p:txBody>
        </p:sp>
      </p:grpSp>
      <p:grpSp>
        <p:nvGrpSpPr>
          <p:cNvPr id="3" name="Group 5"/>
          <p:cNvGrpSpPr>
            <a:grpSpLocks/>
          </p:cNvGrpSpPr>
          <p:nvPr/>
        </p:nvGrpSpPr>
        <p:grpSpPr bwMode="auto">
          <a:xfrm>
            <a:off x="914400" y="3886200"/>
            <a:ext cx="3657600" cy="1828800"/>
            <a:chOff x="576" y="2448"/>
            <a:chExt cx="2304" cy="1152"/>
          </a:xfrm>
        </p:grpSpPr>
        <p:sp>
          <p:nvSpPr>
            <p:cNvPr id="300038" name="Rectangle 6"/>
            <p:cNvSpPr>
              <a:spLocks noChangeArrowheads="1"/>
            </p:cNvSpPr>
            <p:nvPr/>
          </p:nvSpPr>
          <p:spPr bwMode="auto">
            <a:xfrm>
              <a:off x="576" y="2448"/>
              <a:ext cx="2304" cy="336"/>
            </a:xfrm>
            <a:prstGeom prst="rect">
              <a:avLst/>
            </a:prstGeom>
            <a:solidFill>
              <a:srgbClr val="32305C"/>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AU"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Hostile</a:t>
              </a:r>
            </a:p>
          </p:txBody>
        </p:sp>
        <p:sp>
          <p:nvSpPr>
            <p:cNvPr id="67599" name="Rectangle 7"/>
            <p:cNvSpPr>
              <a:spLocks noChangeArrowheads="1"/>
            </p:cNvSpPr>
            <p:nvPr/>
          </p:nvSpPr>
          <p:spPr bwMode="auto">
            <a:xfrm>
              <a:off x="576" y="2784"/>
              <a:ext cx="2304" cy="816"/>
            </a:xfrm>
            <a:prstGeom prst="rect">
              <a:avLst/>
            </a:prstGeom>
            <a:solidFill>
              <a:srgbClr val="CBC7F5"/>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AU" sz="2000" b="1" dirty="0">
                  <a:solidFill>
                    <a:schemeClr val="tx1"/>
                  </a:solidFill>
                  <a:latin typeface="Arial" pitchFamily="-108" charset="0"/>
                </a:rPr>
                <a:t>•	</a:t>
              </a:r>
              <a:r>
                <a:rPr lang="en-AU" sz="2000" dirty="0">
                  <a:solidFill>
                    <a:schemeClr val="tx1"/>
                  </a:solidFill>
                  <a:latin typeface="Arial" pitchFamily="-108" charset="0"/>
                </a:rPr>
                <a:t>Competition and resource scarcity</a:t>
              </a:r>
            </a:p>
            <a:p>
              <a:pPr marL="188913" indent="-188913" algn="l" eaLnBrk="0" hangingPunct="0">
                <a:lnSpc>
                  <a:spcPct val="90000"/>
                </a:lnSpc>
                <a:spcBef>
                  <a:spcPct val="20000"/>
                </a:spcBef>
              </a:pPr>
              <a:r>
                <a:rPr lang="en-AU" sz="2000" dirty="0">
                  <a:solidFill>
                    <a:schemeClr val="tx1"/>
                  </a:solidFill>
                  <a:latin typeface="Arial" pitchFamily="-108" charset="0"/>
                </a:rPr>
                <a:t>•	Use organic structure for responsiveness</a:t>
              </a:r>
              <a:endParaRPr lang="en-AU" sz="2000" b="1" dirty="0">
                <a:solidFill>
                  <a:schemeClr val="tx1"/>
                </a:solidFill>
                <a:latin typeface="Arial" pitchFamily="-108" charset="0"/>
              </a:endParaRPr>
            </a:p>
          </p:txBody>
        </p:sp>
      </p:grpSp>
      <p:grpSp>
        <p:nvGrpSpPr>
          <p:cNvPr id="4" name="Group 8"/>
          <p:cNvGrpSpPr>
            <a:grpSpLocks/>
          </p:cNvGrpSpPr>
          <p:nvPr/>
        </p:nvGrpSpPr>
        <p:grpSpPr bwMode="auto">
          <a:xfrm>
            <a:off x="4876800" y="1600200"/>
            <a:ext cx="3657600" cy="1828800"/>
            <a:chOff x="576" y="1008"/>
            <a:chExt cx="2304" cy="1152"/>
          </a:xfrm>
        </p:grpSpPr>
        <p:sp>
          <p:nvSpPr>
            <p:cNvPr id="300041" name="Rectangle 9"/>
            <p:cNvSpPr>
              <a:spLocks noChangeArrowheads="1"/>
            </p:cNvSpPr>
            <p:nvPr/>
          </p:nvSpPr>
          <p:spPr bwMode="auto">
            <a:xfrm>
              <a:off x="576" y="1008"/>
              <a:ext cx="2304" cy="336"/>
            </a:xfrm>
            <a:prstGeom prst="rect">
              <a:avLst/>
            </a:prstGeom>
            <a:solidFill>
              <a:srgbClr val="6E0000"/>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AU"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Integrated</a:t>
              </a:r>
            </a:p>
          </p:txBody>
        </p:sp>
        <p:sp>
          <p:nvSpPr>
            <p:cNvPr id="67597" name="Rectangle 10"/>
            <p:cNvSpPr>
              <a:spLocks noChangeArrowheads="1"/>
            </p:cNvSpPr>
            <p:nvPr/>
          </p:nvSpPr>
          <p:spPr bwMode="auto">
            <a:xfrm>
              <a:off x="576" y="1344"/>
              <a:ext cx="2304" cy="816"/>
            </a:xfrm>
            <a:prstGeom prst="rect">
              <a:avLst/>
            </a:prstGeom>
            <a:solidFill>
              <a:srgbClr val="E0A972"/>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AU" sz="2000" b="1" dirty="0">
                  <a:solidFill>
                    <a:schemeClr val="tx1"/>
                  </a:solidFill>
                  <a:latin typeface="Arial" pitchFamily="-108" charset="0"/>
                </a:rPr>
                <a:t>•	</a:t>
              </a:r>
              <a:r>
                <a:rPr lang="en-AU" sz="2000" dirty="0">
                  <a:solidFill>
                    <a:schemeClr val="tx1"/>
                  </a:solidFill>
                  <a:latin typeface="Arial" pitchFamily="-108" charset="0"/>
                </a:rPr>
                <a:t>Single product, client, place</a:t>
              </a:r>
            </a:p>
            <a:p>
              <a:pPr marL="188913" indent="-188913" algn="l" eaLnBrk="0" hangingPunct="0">
                <a:lnSpc>
                  <a:spcPct val="90000"/>
                </a:lnSpc>
                <a:spcBef>
                  <a:spcPct val="20000"/>
                </a:spcBef>
              </a:pPr>
              <a:r>
                <a:rPr lang="en-AU" sz="2000" dirty="0">
                  <a:solidFill>
                    <a:schemeClr val="tx1"/>
                  </a:solidFill>
                  <a:latin typeface="Arial" pitchFamily="-108" charset="0"/>
                </a:rPr>
                <a:t>•	Use functional structure, or geographic division if global</a:t>
              </a:r>
              <a:endParaRPr lang="en-AU" sz="2000" b="1" dirty="0">
                <a:solidFill>
                  <a:schemeClr val="tx1"/>
                </a:solidFill>
                <a:latin typeface="Arial" pitchFamily="-108" charset="0"/>
              </a:endParaRPr>
            </a:p>
          </p:txBody>
        </p:sp>
      </p:grpSp>
      <p:grpSp>
        <p:nvGrpSpPr>
          <p:cNvPr id="5" name="Group 11"/>
          <p:cNvGrpSpPr>
            <a:grpSpLocks/>
          </p:cNvGrpSpPr>
          <p:nvPr/>
        </p:nvGrpSpPr>
        <p:grpSpPr bwMode="auto">
          <a:xfrm>
            <a:off x="4876800" y="3886200"/>
            <a:ext cx="3657600" cy="1828800"/>
            <a:chOff x="576" y="2448"/>
            <a:chExt cx="2304" cy="1152"/>
          </a:xfrm>
        </p:grpSpPr>
        <p:sp>
          <p:nvSpPr>
            <p:cNvPr id="300044" name="Rectangle 12"/>
            <p:cNvSpPr>
              <a:spLocks noChangeArrowheads="1"/>
            </p:cNvSpPr>
            <p:nvPr/>
          </p:nvSpPr>
          <p:spPr bwMode="auto">
            <a:xfrm>
              <a:off x="576" y="2448"/>
              <a:ext cx="2304" cy="336"/>
            </a:xfrm>
            <a:prstGeom prst="rect">
              <a:avLst/>
            </a:prstGeom>
            <a:solidFill>
              <a:srgbClr val="32305C"/>
            </a:solidFill>
            <a:ln w="38100">
              <a:solidFill>
                <a:schemeClr val="tx1"/>
              </a:solidFill>
              <a:miter lim="800000"/>
              <a:headEnd/>
              <a:tailEnd/>
            </a:ln>
            <a:effectLst/>
          </p:spPr>
          <p:txBody>
            <a:bodyPr wrap="none" anchor="ctr">
              <a:prstTxWarp prst="textNoShape">
                <a:avLst/>
              </a:prstTxWarp>
            </a:bodyPr>
            <a:lstStyle/>
            <a:p>
              <a:pPr eaLnBrk="0" hangingPunct="0">
                <a:lnSpc>
                  <a:spcPct val="90000"/>
                </a:lnSpc>
                <a:defRPr/>
              </a:pPr>
              <a:r>
                <a:rPr lang="en-AU" sz="24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Munificent</a:t>
              </a:r>
            </a:p>
          </p:txBody>
        </p:sp>
        <p:sp>
          <p:nvSpPr>
            <p:cNvPr id="67595" name="Rectangle 13"/>
            <p:cNvSpPr>
              <a:spLocks noChangeArrowheads="1"/>
            </p:cNvSpPr>
            <p:nvPr/>
          </p:nvSpPr>
          <p:spPr bwMode="auto">
            <a:xfrm>
              <a:off x="576" y="2784"/>
              <a:ext cx="2304" cy="816"/>
            </a:xfrm>
            <a:prstGeom prst="rect">
              <a:avLst/>
            </a:prstGeom>
            <a:solidFill>
              <a:srgbClr val="CBC7F5"/>
            </a:solidFill>
            <a:ln w="38100">
              <a:solidFill>
                <a:schemeClr val="tx1"/>
              </a:solidFill>
              <a:miter lim="800000"/>
              <a:headEnd/>
              <a:tailEnd/>
            </a:ln>
          </p:spPr>
          <p:txBody>
            <a:bodyPr anchor="ctr">
              <a:prstTxWarp prst="textNoShape">
                <a:avLst/>
              </a:prstTxWarp>
            </a:bodyPr>
            <a:lstStyle/>
            <a:p>
              <a:pPr marL="188913" indent="-188913" algn="l" eaLnBrk="0" hangingPunct="0">
                <a:lnSpc>
                  <a:spcPct val="90000"/>
                </a:lnSpc>
                <a:spcBef>
                  <a:spcPct val="20000"/>
                </a:spcBef>
              </a:pPr>
              <a:r>
                <a:rPr lang="en-AU" sz="2000" b="1" dirty="0">
                  <a:solidFill>
                    <a:schemeClr val="tx1"/>
                  </a:solidFill>
                  <a:latin typeface="Arial" pitchFamily="-108" charset="0"/>
                </a:rPr>
                <a:t>•	</a:t>
              </a:r>
              <a:r>
                <a:rPr lang="en-AU" sz="2000" dirty="0">
                  <a:solidFill>
                    <a:schemeClr val="tx1"/>
                  </a:solidFill>
                  <a:latin typeface="Arial" pitchFamily="-108" charset="0"/>
                </a:rPr>
                <a:t>Plenty of resources and product demand</a:t>
              </a:r>
            </a:p>
            <a:p>
              <a:pPr marL="188913" indent="-188913" algn="l" eaLnBrk="0" hangingPunct="0">
                <a:lnSpc>
                  <a:spcPct val="90000"/>
                </a:lnSpc>
                <a:spcBef>
                  <a:spcPct val="20000"/>
                </a:spcBef>
              </a:pPr>
              <a:r>
                <a:rPr lang="en-AU" sz="2000" dirty="0">
                  <a:solidFill>
                    <a:schemeClr val="tx1"/>
                  </a:solidFill>
                  <a:latin typeface="Arial" pitchFamily="-108" charset="0"/>
                </a:rPr>
                <a:t>•	Less need for organic structure</a:t>
              </a:r>
              <a:endParaRPr lang="en-AU" sz="2000" b="1" dirty="0">
                <a:solidFill>
                  <a:schemeClr val="tx1"/>
                </a:solidFill>
                <a:latin typeface="Arial" pitchFamily="-108" charset="0"/>
              </a:endParaRPr>
            </a:p>
          </p:txBody>
        </p:sp>
      </p:grpSp>
      <p:sp>
        <p:nvSpPr>
          <p:cNvPr id="67590" name="Rectangle 14"/>
          <p:cNvSpPr>
            <a:spLocks noGrp="1" noChangeArrowheads="1"/>
          </p:cNvSpPr>
          <p:nvPr>
            <p:ph type="title"/>
          </p:nvPr>
        </p:nvSpPr>
        <p:spPr/>
        <p:txBody>
          <a:bodyPr>
            <a:normAutofit/>
          </a:bodyPr>
          <a:lstStyle/>
          <a:p>
            <a:r>
              <a:rPr lang="en-US" sz="3600" dirty="0" smtClean="0"/>
              <a:t>External Environment &amp; Structure</a:t>
            </a:r>
          </a:p>
        </p:txBody>
      </p:sp>
    </p:spTree>
    <p:extLst>
      <p:ext uri="{BB962C8B-B14F-4D97-AF65-F5344CB8AC3E}">
        <p14:creationId xmlns:p14="http://schemas.microsoft.com/office/powerpoint/2010/main" val="228543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Effects of Organizational Size</a:t>
            </a:r>
            <a:endParaRPr lang="en-US" dirty="0"/>
          </a:p>
        </p:txBody>
      </p:sp>
      <p:sp>
        <p:nvSpPr>
          <p:cNvPr id="69635" name="Rectangle 3"/>
          <p:cNvSpPr>
            <a:spLocks noGrp="1" noChangeArrowheads="1"/>
          </p:cNvSpPr>
          <p:nvPr>
            <p:ph idx="1"/>
          </p:nvPr>
        </p:nvSpPr>
        <p:spPr>
          <a:xfrm>
            <a:off x="323528" y="1412776"/>
            <a:ext cx="5256583" cy="4713387"/>
          </a:xfrm>
        </p:spPr>
        <p:txBody>
          <a:bodyPr/>
          <a:lstStyle/>
          <a:p>
            <a:pPr marL="0" indent="0">
              <a:buNone/>
            </a:pPr>
            <a:r>
              <a:rPr lang="en-US" dirty="0" smtClean="0"/>
              <a:t>As organizations grow, they:</a:t>
            </a:r>
          </a:p>
          <a:p>
            <a:pPr marL="457200" indent="-457200">
              <a:buFont typeface="+mj-lt"/>
              <a:buAutoNum type="arabicPeriod"/>
            </a:pPr>
            <a:r>
              <a:rPr lang="en-US" dirty="0" smtClean="0"/>
              <a:t>Increase division of labor (job specialization)</a:t>
            </a:r>
          </a:p>
          <a:p>
            <a:pPr marL="457200" indent="-457200">
              <a:buFont typeface="+mj-lt"/>
              <a:buAutoNum type="arabicPeriod"/>
            </a:pPr>
            <a:r>
              <a:rPr lang="en-US" dirty="0" smtClean="0"/>
              <a:t>Increase standardization</a:t>
            </a:r>
            <a:br>
              <a:rPr lang="en-US" dirty="0" smtClean="0"/>
            </a:br>
            <a:r>
              <a:rPr lang="en-US" dirty="0" smtClean="0"/>
              <a:t>and formal hierarchy as coordinating mechanisms</a:t>
            </a:r>
          </a:p>
          <a:p>
            <a:pPr marL="457200" indent="-457200">
              <a:buFont typeface="+mj-lt"/>
              <a:buAutoNum type="arabicPeriod"/>
            </a:pPr>
            <a:r>
              <a:rPr lang="en-US" dirty="0" smtClean="0"/>
              <a:t>Become more decentralized</a:t>
            </a:r>
            <a:endParaRPr lang="en-US" dirty="0"/>
          </a:p>
        </p:txBody>
      </p:sp>
      <p:pic>
        <p:nvPicPr>
          <p:cNvPr id="3" name="Picture Placeholder 2" descr="Hierarchy Stones sm.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5178" t="-219" r="12261" b="572"/>
          <a:stretch/>
        </p:blipFill>
        <p:spPr>
          <a:xfrm>
            <a:off x="5148064" y="1412776"/>
            <a:ext cx="3816424" cy="5145042"/>
          </a:xfrm>
        </p:spPr>
      </p:pic>
    </p:spTree>
    <p:extLst>
      <p:ext uri="{BB962C8B-B14F-4D97-AF65-F5344CB8AC3E}">
        <p14:creationId xmlns:p14="http://schemas.microsoft.com/office/powerpoint/2010/main" val="23732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Technology and Structure</a:t>
            </a:r>
            <a:endParaRPr lang="en-US" dirty="0"/>
          </a:p>
        </p:txBody>
      </p:sp>
      <p:sp>
        <p:nvSpPr>
          <p:cNvPr id="69635" name="Rectangle 3"/>
          <p:cNvSpPr>
            <a:spLocks noGrp="1" noChangeArrowheads="1"/>
          </p:cNvSpPr>
          <p:nvPr>
            <p:ph idx="1"/>
          </p:nvPr>
        </p:nvSpPr>
        <p:spPr>
          <a:xfrm>
            <a:off x="323528" y="1412776"/>
            <a:ext cx="5328591" cy="4713387"/>
          </a:xfrm>
        </p:spPr>
        <p:txBody>
          <a:bodyPr>
            <a:normAutofit/>
          </a:bodyPr>
          <a:lstStyle/>
          <a:p>
            <a:r>
              <a:rPr lang="en-US" dirty="0" smtClean="0"/>
              <a:t>Mechanisms/processes for making products or services</a:t>
            </a:r>
          </a:p>
          <a:p>
            <a:r>
              <a:rPr lang="en-US" dirty="0" smtClean="0"/>
              <a:t>Two contingencies:</a:t>
            </a:r>
          </a:p>
          <a:p>
            <a:pPr lvl="1"/>
            <a:r>
              <a:rPr lang="en-US" dirty="0" smtClean="0"/>
              <a:t>Variability </a:t>
            </a:r>
            <a:r>
              <a:rPr lang="en-US" dirty="0"/>
              <a:t>–</a:t>
            </a:r>
            <a:r>
              <a:rPr lang="en-US" dirty="0" smtClean="0"/>
              <a:t> </a:t>
            </a:r>
            <a:r>
              <a:rPr lang="en-US" dirty="0" smtClean="0"/>
              <a:t>the number of exceptions to standard procedure that tend to occur </a:t>
            </a:r>
          </a:p>
          <a:p>
            <a:pPr lvl="1"/>
            <a:r>
              <a:rPr lang="en-US" dirty="0" smtClean="0"/>
              <a:t>Analyzability </a:t>
            </a:r>
            <a:r>
              <a:rPr lang="en-US" dirty="0"/>
              <a:t>–</a:t>
            </a:r>
            <a:r>
              <a:rPr lang="en-US" dirty="0" smtClean="0"/>
              <a:t> </a:t>
            </a:r>
            <a:r>
              <a:rPr lang="en-US" dirty="0" smtClean="0"/>
              <a:t>the predictability or difficulty of the required work</a:t>
            </a:r>
          </a:p>
          <a:p>
            <a:endParaRPr lang="en-US" dirty="0"/>
          </a:p>
        </p:txBody>
      </p:sp>
      <p:pic>
        <p:nvPicPr>
          <p:cNvPr id="15" name="Picture Placeholder 2" descr="Hierarchy Stones sm.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5178" t="-219" r="12261" b="572"/>
          <a:stretch/>
        </p:blipFill>
        <p:spPr>
          <a:xfrm>
            <a:off x="5148064" y="1412776"/>
            <a:ext cx="3816424" cy="5145042"/>
          </a:xfrm>
        </p:spPr>
      </p:pic>
    </p:spTree>
    <p:extLst>
      <p:ext uri="{BB962C8B-B14F-4D97-AF65-F5344CB8AC3E}">
        <p14:creationId xmlns:p14="http://schemas.microsoft.com/office/powerpoint/2010/main" val="168501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dirty="0" smtClean="0"/>
              <a:t>Organizational Strategy</a:t>
            </a:r>
          </a:p>
        </p:txBody>
      </p:sp>
      <p:sp>
        <p:nvSpPr>
          <p:cNvPr id="73731" name="Rectangle 3"/>
          <p:cNvSpPr>
            <a:spLocks noGrp="1" noChangeArrowheads="1"/>
          </p:cNvSpPr>
          <p:nvPr>
            <p:ph idx="1"/>
          </p:nvPr>
        </p:nvSpPr>
        <p:spPr>
          <a:xfrm>
            <a:off x="323528" y="1412776"/>
            <a:ext cx="5688631" cy="4713387"/>
          </a:xfrm>
        </p:spPr>
        <p:txBody>
          <a:bodyPr>
            <a:normAutofit fontScale="92500"/>
          </a:bodyPr>
          <a:lstStyle/>
          <a:p>
            <a:r>
              <a:rPr lang="en-US" dirty="0" smtClean="0"/>
              <a:t>Structure follows strategy</a:t>
            </a:r>
          </a:p>
          <a:p>
            <a:pPr lvl="1"/>
            <a:r>
              <a:rPr lang="en-US" dirty="0" smtClean="0"/>
              <a:t>Strategy points to the environments in which the organization will operate</a:t>
            </a:r>
          </a:p>
          <a:p>
            <a:pPr lvl="1"/>
            <a:r>
              <a:rPr lang="en-US" dirty="0" smtClean="0"/>
              <a:t>Leaders decide which structure to apply</a:t>
            </a:r>
          </a:p>
          <a:p>
            <a:r>
              <a:rPr lang="en-US" dirty="0" smtClean="0"/>
              <a:t>Innovation strategy</a:t>
            </a:r>
          </a:p>
          <a:p>
            <a:pPr lvl="1"/>
            <a:r>
              <a:rPr lang="en-US" dirty="0" smtClean="0"/>
              <a:t>Providing unique products or attracting clients who want customization</a:t>
            </a:r>
          </a:p>
          <a:p>
            <a:r>
              <a:rPr lang="en-US" dirty="0" smtClean="0"/>
              <a:t>Cost leadership strategy</a:t>
            </a:r>
          </a:p>
          <a:p>
            <a:pPr lvl="1"/>
            <a:r>
              <a:rPr lang="en-US" dirty="0" smtClean="0"/>
              <a:t>Maximize productivity in order to offer competitive pricing</a:t>
            </a:r>
          </a:p>
        </p:txBody>
      </p:sp>
      <p:pic>
        <p:nvPicPr>
          <p:cNvPr id="15" name="Picture Placeholder 2" descr="Hierarchy Stones sm.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5178" t="-219" r="12261" b="572"/>
          <a:stretch/>
        </p:blipFill>
        <p:spPr>
          <a:xfrm>
            <a:off x="5148064" y="1412776"/>
            <a:ext cx="3816424" cy="5145042"/>
          </a:xfrm>
        </p:spPr>
      </p:pic>
    </p:spTree>
    <p:extLst>
      <p:ext uri="{BB962C8B-B14F-4D97-AF65-F5344CB8AC3E}">
        <p14:creationId xmlns:p14="http://schemas.microsoft.com/office/powerpoint/2010/main" val="349165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Designing Organizational Structures</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8" name="Slide Number Placeholder 2"/>
          <p:cNvSpPr txBox="1">
            <a:spLocks noGrp="1"/>
          </p:cNvSpPr>
          <p:nvPr/>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13-</a:t>
            </a:r>
            <a:fld id="{F07E9C0C-6C38-41BD-9CBC-3EF482FA50BB}" type="slidenum">
              <a:rPr lang="en-US" altLang="zh-CN" sz="1000" smtClean="0">
                <a:latin typeface="Times New Roman" charset="0"/>
                <a:ea typeface="宋体" charset="-122"/>
              </a:rPr>
              <a:pPr algn="r" eaLnBrk="1" hangingPunct="1">
                <a:defRPr/>
              </a:pPr>
              <a:t>28</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53522437"/>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2"/>
          <p:cNvGrpSpPr/>
          <p:nvPr/>
        </p:nvGrpSpPr>
        <p:grpSpPr>
          <a:xfrm>
            <a:off x="1676400" y="3886200"/>
            <a:ext cx="6629400" cy="2286000"/>
            <a:chOff x="1676400" y="3886200"/>
            <a:chExt cx="6629400" cy="2286000"/>
          </a:xfrm>
        </p:grpSpPr>
        <p:sp>
          <p:nvSpPr>
            <p:cNvPr id="281602" name="Rectangle 2"/>
            <p:cNvSpPr>
              <a:spLocks noChangeArrowheads="1"/>
            </p:cNvSpPr>
            <p:nvPr/>
          </p:nvSpPr>
          <p:spPr bwMode="auto">
            <a:xfrm>
              <a:off x="1676400" y="5638800"/>
              <a:ext cx="6629400" cy="533400"/>
            </a:xfrm>
            <a:prstGeom prst="rect">
              <a:avLst/>
            </a:prstGeom>
            <a:solidFill>
              <a:srgbClr val="333300"/>
            </a:solidFill>
            <a:ln w="38100">
              <a:solidFill>
                <a:schemeClr val="tx1"/>
              </a:solidFill>
              <a:miter lim="800000"/>
              <a:headEnd/>
              <a:tailEnd/>
            </a:ln>
            <a:effectLst/>
          </p:spPr>
          <p:txBody>
            <a:bodyPr wrap="none" anchor="ctr">
              <a:prstTxWarp prst="textNoShape">
                <a:avLst/>
              </a:prstTxWarp>
            </a:bodyPr>
            <a:lstStyle/>
            <a:p>
              <a:pPr algn="l"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Audio Dept</a:t>
              </a:r>
            </a:p>
            <a:p>
              <a:pPr algn="l"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Leader</a:t>
              </a:r>
            </a:p>
          </p:txBody>
        </p:sp>
        <p:sp>
          <p:nvSpPr>
            <p:cNvPr id="281603" name="Rectangle 3"/>
            <p:cNvSpPr>
              <a:spLocks noChangeArrowheads="1"/>
            </p:cNvSpPr>
            <p:nvPr/>
          </p:nvSpPr>
          <p:spPr bwMode="auto">
            <a:xfrm>
              <a:off x="1676400" y="4800600"/>
              <a:ext cx="6629400" cy="533400"/>
            </a:xfrm>
            <a:prstGeom prst="rect">
              <a:avLst/>
            </a:prstGeom>
            <a:solidFill>
              <a:srgbClr val="333300"/>
            </a:solidFill>
            <a:ln w="38100">
              <a:solidFill>
                <a:schemeClr val="tx1"/>
              </a:solidFill>
              <a:miter lim="800000"/>
              <a:headEnd/>
              <a:tailEnd/>
            </a:ln>
            <a:effectLst/>
          </p:spPr>
          <p:txBody>
            <a:bodyPr wrap="none" anchor="ctr">
              <a:prstTxWarp prst="textNoShape">
                <a:avLst/>
              </a:prstTxWarp>
            </a:bodyPr>
            <a:lstStyle/>
            <a:p>
              <a:pPr algn="l" eaLnBrk="0" hangingPunct="0">
                <a:lnSpc>
                  <a:spcPct val="85000"/>
                </a:lnSpc>
                <a:defRPr/>
              </a:pPr>
              <a:r>
                <a:rPr lang="en-AU" sz="16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Software</a:t>
              </a:r>
              <a:br>
                <a:rPr lang="en-AU" sz="16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br>
              <a:r>
                <a:rPr lang="en-AU" sz="16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Dept Leader</a:t>
              </a:r>
            </a:p>
          </p:txBody>
        </p:sp>
        <p:sp>
          <p:nvSpPr>
            <p:cNvPr id="281604" name="Rectangle 4"/>
            <p:cNvSpPr>
              <a:spLocks noChangeArrowheads="1"/>
            </p:cNvSpPr>
            <p:nvPr/>
          </p:nvSpPr>
          <p:spPr bwMode="auto">
            <a:xfrm>
              <a:off x="1676400" y="3886200"/>
              <a:ext cx="6629400" cy="533400"/>
            </a:xfrm>
            <a:prstGeom prst="rect">
              <a:avLst/>
            </a:prstGeom>
            <a:solidFill>
              <a:srgbClr val="333300"/>
            </a:solidFill>
            <a:ln w="38100">
              <a:solidFill>
                <a:schemeClr val="tx1"/>
              </a:solidFill>
              <a:miter lim="800000"/>
              <a:headEnd/>
              <a:tailEnd/>
            </a:ln>
            <a:effectLst/>
          </p:spPr>
          <p:txBody>
            <a:bodyPr wrap="none" anchor="ctr">
              <a:prstTxWarp prst="textNoShape">
                <a:avLst/>
              </a:prstTxWarp>
            </a:bodyPr>
            <a:lstStyle/>
            <a:p>
              <a:pPr algn="l"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Art Dept</a:t>
              </a:r>
              <a:b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Leader</a:t>
              </a:r>
            </a:p>
          </p:txBody>
        </p:sp>
      </p:grpSp>
      <p:grpSp>
        <p:nvGrpSpPr>
          <p:cNvPr id="3" name="Group 83"/>
          <p:cNvGrpSpPr/>
          <p:nvPr/>
        </p:nvGrpSpPr>
        <p:grpSpPr>
          <a:xfrm>
            <a:off x="3200400" y="2971800"/>
            <a:ext cx="4953000" cy="3352800"/>
            <a:chOff x="3200400" y="2971800"/>
            <a:chExt cx="4953000" cy="3352800"/>
          </a:xfrm>
        </p:grpSpPr>
        <p:grpSp>
          <p:nvGrpSpPr>
            <p:cNvPr id="4" name="Group 5"/>
            <p:cNvGrpSpPr>
              <a:grpSpLocks/>
            </p:cNvGrpSpPr>
            <p:nvPr/>
          </p:nvGrpSpPr>
          <p:grpSpPr bwMode="auto">
            <a:xfrm>
              <a:off x="3200400" y="2971800"/>
              <a:ext cx="1447800" cy="3352800"/>
              <a:chOff x="2016" y="1872"/>
              <a:chExt cx="912" cy="2112"/>
            </a:xfrm>
          </p:grpSpPr>
          <p:sp>
            <p:nvSpPr>
              <p:cNvPr id="281606" name="Rectangle 6"/>
              <p:cNvSpPr>
                <a:spLocks noChangeArrowheads="1"/>
              </p:cNvSpPr>
              <p:nvPr/>
            </p:nvSpPr>
            <p:spPr bwMode="auto">
              <a:xfrm>
                <a:off x="2016" y="1872"/>
                <a:ext cx="912" cy="2112"/>
              </a:xfrm>
              <a:prstGeom prst="rect">
                <a:avLst/>
              </a:prstGeom>
              <a:solidFill>
                <a:srgbClr val="663300">
                  <a:alpha val="50000"/>
                </a:srgbClr>
              </a:solidFill>
              <a:ln w="38100">
                <a:pattFill prst="wdDnDiag">
                  <a:fgClr>
                    <a:srgbClr val="663300"/>
                  </a:fgClr>
                  <a:bgClr>
                    <a:srgbClr val="E7DCBF"/>
                  </a:bgClr>
                </a:pattFill>
                <a:miter lim="800000"/>
                <a:headEnd/>
                <a:tailEnd/>
              </a:ln>
              <a:effectLst/>
            </p:spPr>
            <p:txBody>
              <a:bodyPr wrap="none">
                <a:prstTxWarp prst="textNoShape">
                  <a:avLst/>
                </a:prstTxWarp>
              </a:bodyPr>
              <a:lstStyle/>
              <a:p>
                <a:pPr eaLnBrk="0" hangingPunct="0">
                  <a:lnSpc>
                    <a:spcPct val="85000"/>
                  </a:lnSpc>
                  <a:defRPr/>
                </a:pPr>
                <a:endParaRPr lang="en-US"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1607" name="Rectangle 7"/>
              <p:cNvSpPr>
                <a:spLocks noChangeArrowheads="1"/>
              </p:cNvSpPr>
              <p:nvPr/>
            </p:nvSpPr>
            <p:spPr bwMode="auto">
              <a:xfrm>
                <a:off x="2016" y="1872"/>
                <a:ext cx="912" cy="336"/>
              </a:xfrm>
              <a:prstGeom prst="rect">
                <a:avLst/>
              </a:prstGeom>
              <a:solidFill>
                <a:srgbClr val="663300"/>
              </a:solidFill>
              <a:ln w="38100">
                <a:solidFill>
                  <a:schemeClr val="tx1"/>
                </a:solidFill>
                <a:miter lim="800000"/>
                <a:headEnd/>
                <a:tailEnd/>
              </a:ln>
              <a:effectLst/>
            </p:spPr>
            <p:txBody>
              <a:bodyPr wrap="none" anchor="ctr">
                <a:prstTxWarp prst="textNoShape">
                  <a:avLst/>
                </a:prstTxWarp>
              </a:bodyPr>
              <a:lstStyle/>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a:p>
                <a:pPr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Game1</a:t>
                </a:r>
              </a:p>
              <a:p>
                <a:pPr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Project Leader</a:t>
                </a:r>
              </a:p>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grpSp>
        <p:grpSp>
          <p:nvGrpSpPr>
            <p:cNvPr id="5" name="Group 8"/>
            <p:cNvGrpSpPr>
              <a:grpSpLocks/>
            </p:cNvGrpSpPr>
            <p:nvPr/>
          </p:nvGrpSpPr>
          <p:grpSpPr bwMode="auto">
            <a:xfrm>
              <a:off x="4953000" y="2971800"/>
              <a:ext cx="1447800" cy="3352800"/>
              <a:chOff x="3120" y="1872"/>
              <a:chExt cx="912" cy="2112"/>
            </a:xfrm>
          </p:grpSpPr>
          <p:sp>
            <p:nvSpPr>
              <p:cNvPr id="281609" name="Rectangle 9"/>
              <p:cNvSpPr>
                <a:spLocks noChangeArrowheads="1"/>
              </p:cNvSpPr>
              <p:nvPr/>
            </p:nvSpPr>
            <p:spPr bwMode="auto">
              <a:xfrm>
                <a:off x="3120" y="1872"/>
                <a:ext cx="912" cy="2112"/>
              </a:xfrm>
              <a:prstGeom prst="rect">
                <a:avLst/>
              </a:prstGeom>
              <a:solidFill>
                <a:srgbClr val="6600CC">
                  <a:alpha val="50000"/>
                </a:srgbClr>
              </a:solidFill>
              <a:ln w="38100">
                <a:pattFill prst="wdDnDiag">
                  <a:fgClr>
                    <a:srgbClr val="663300"/>
                  </a:fgClr>
                  <a:bgClr>
                    <a:srgbClr val="E7DCBF"/>
                  </a:bgClr>
                </a:pattFill>
                <a:miter lim="800000"/>
                <a:headEnd/>
                <a:tailEnd/>
              </a:ln>
              <a:effectLst/>
            </p:spPr>
            <p:txBody>
              <a:bodyPr wrap="none">
                <a:prstTxWarp prst="textNoShape">
                  <a:avLst/>
                </a:prstTxWarp>
              </a:bodyPr>
              <a:lstStyle/>
              <a:p>
                <a:pPr eaLnBrk="0" hangingPunct="0">
                  <a:lnSpc>
                    <a:spcPct val="85000"/>
                  </a:lnSpc>
                  <a:defRPr/>
                </a:pPr>
                <a:endParaRPr lang="en-US"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1610" name="Rectangle 10"/>
              <p:cNvSpPr>
                <a:spLocks noChangeArrowheads="1"/>
              </p:cNvSpPr>
              <p:nvPr/>
            </p:nvSpPr>
            <p:spPr bwMode="auto">
              <a:xfrm>
                <a:off x="3120" y="1872"/>
                <a:ext cx="912" cy="336"/>
              </a:xfrm>
              <a:prstGeom prst="rect">
                <a:avLst/>
              </a:prstGeom>
              <a:solidFill>
                <a:srgbClr val="6600CC"/>
              </a:solidFill>
              <a:ln w="38100">
                <a:solidFill>
                  <a:schemeClr val="tx1"/>
                </a:solidFill>
                <a:miter lim="800000"/>
                <a:headEnd/>
                <a:tailEnd/>
              </a:ln>
              <a:effectLst/>
            </p:spPr>
            <p:txBody>
              <a:bodyPr wrap="none" anchor="ctr">
                <a:prstTxWarp prst="textNoShape">
                  <a:avLst/>
                </a:prstTxWarp>
              </a:bodyPr>
              <a:lstStyle/>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a:p>
                <a:pPr eaLnBrk="0" hangingPunct="0">
                  <a:lnSpc>
                    <a:spcPct val="80000"/>
                  </a:lnSpc>
                  <a:defRPr/>
                </a:pPr>
                <a:r>
                  <a:rPr lang="en-AU" sz="16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Game2</a:t>
                </a:r>
              </a:p>
              <a:p>
                <a:pPr eaLnBrk="0" hangingPunct="0">
                  <a:lnSpc>
                    <a:spcPct val="80000"/>
                  </a:lnSpc>
                  <a:defRPr/>
                </a:pPr>
                <a:r>
                  <a:rPr lang="en-AU" sz="16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Project Leader</a:t>
                </a:r>
                <a:endParaRPr lang="en-AU" sz="18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a:p>
                <a:pPr eaLnBrk="0" hangingPunct="0">
                  <a:lnSpc>
                    <a:spcPct val="85000"/>
                  </a:lnSpc>
                  <a:defRPr/>
                </a:pPr>
                <a:endParaRPr lang="en-AU" sz="1800" dirty="0">
                  <a:solidFill>
                    <a:srgbClr val="FCFEB9"/>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p:txBody>
          </p:sp>
        </p:grpSp>
        <p:grpSp>
          <p:nvGrpSpPr>
            <p:cNvPr id="6" name="Group 11"/>
            <p:cNvGrpSpPr>
              <a:grpSpLocks/>
            </p:cNvGrpSpPr>
            <p:nvPr/>
          </p:nvGrpSpPr>
          <p:grpSpPr bwMode="auto">
            <a:xfrm>
              <a:off x="6705600" y="2971800"/>
              <a:ext cx="1447800" cy="3352800"/>
              <a:chOff x="4224" y="1872"/>
              <a:chExt cx="912" cy="2112"/>
            </a:xfrm>
          </p:grpSpPr>
          <p:sp>
            <p:nvSpPr>
              <p:cNvPr id="281612" name="Rectangle 12"/>
              <p:cNvSpPr>
                <a:spLocks noChangeArrowheads="1"/>
              </p:cNvSpPr>
              <p:nvPr/>
            </p:nvSpPr>
            <p:spPr bwMode="auto">
              <a:xfrm>
                <a:off x="4224" y="1872"/>
                <a:ext cx="912" cy="2112"/>
              </a:xfrm>
              <a:prstGeom prst="rect">
                <a:avLst/>
              </a:prstGeom>
              <a:solidFill>
                <a:srgbClr val="CC0000">
                  <a:alpha val="50000"/>
                </a:srgbClr>
              </a:solidFill>
              <a:ln w="38100">
                <a:pattFill prst="wdDnDiag">
                  <a:fgClr>
                    <a:srgbClr val="663300"/>
                  </a:fgClr>
                  <a:bgClr>
                    <a:srgbClr val="E7DCBF"/>
                  </a:bgClr>
                </a:pattFill>
                <a:miter lim="800000"/>
                <a:headEnd/>
                <a:tailEnd/>
              </a:ln>
              <a:effectLst/>
            </p:spPr>
            <p:txBody>
              <a:bodyPr wrap="none">
                <a:prstTxWarp prst="textNoShape">
                  <a:avLst/>
                </a:prstTxWarp>
              </a:bodyPr>
              <a:lstStyle/>
              <a:p>
                <a:pPr eaLnBrk="0" hangingPunct="0">
                  <a:lnSpc>
                    <a:spcPct val="85000"/>
                  </a:lnSpc>
                  <a:defRPr/>
                </a:pPr>
                <a:endParaRPr lang="en-US"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1613" name="Rectangle 13"/>
              <p:cNvSpPr>
                <a:spLocks noChangeArrowheads="1"/>
              </p:cNvSpPr>
              <p:nvPr/>
            </p:nvSpPr>
            <p:spPr bwMode="auto">
              <a:xfrm>
                <a:off x="4224" y="1872"/>
                <a:ext cx="912" cy="336"/>
              </a:xfrm>
              <a:prstGeom prst="rect">
                <a:avLst/>
              </a:prstGeom>
              <a:solidFill>
                <a:srgbClr val="800000"/>
              </a:solidFill>
              <a:ln w="38100">
                <a:solidFill>
                  <a:schemeClr val="tx1"/>
                </a:solidFill>
                <a:miter lim="800000"/>
                <a:headEnd/>
                <a:tailEnd/>
              </a:ln>
              <a:effectLst/>
            </p:spPr>
            <p:txBody>
              <a:bodyPr wrap="none" anchor="ctr">
                <a:prstTxWarp prst="textNoShape">
                  <a:avLst/>
                </a:prstTxWarp>
              </a:bodyPr>
              <a:lstStyle/>
              <a:p>
                <a:pPr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Game3</a:t>
                </a:r>
              </a:p>
              <a:p>
                <a:pPr eaLnBrk="0" hangingPunct="0">
                  <a:lnSpc>
                    <a:spcPct val="85000"/>
                  </a:lnSpc>
                  <a:defRPr/>
                </a:pPr>
                <a:r>
                  <a:rPr lang="en-AU" sz="16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Project Leader</a:t>
                </a:r>
              </a:p>
            </p:txBody>
          </p:sp>
        </p:grpSp>
      </p:grpSp>
      <p:sp>
        <p:nvSpPr>
          <p:cNvPr id="57352" name="Line 14"/>
          <p:cNvSpPr>
            <a:spLocks noChangeShapeType="1"/>
          </p:cNvSpPr>
          <p:nvPr/>
        </p:nvSpPr>
        <p:spPr bwMode="auto">
          <a:xfrm>
            <a:off x="1239838" y="4168775"/>
            <a:ext cx="404812" cy="0"/>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3" name="Line 15"/>
          <p:cNvSpPr>
            <a:spLocks noChangeShapeType="1"/>
          </p:cNvSpPr>
          <p:nvPr/>
        </p:nvSpPr>
        <p:spPr bwMode="auto">
          <a:xfrm>
            <a:off x="1238250" y="5067300"/>
            <a:ext cx="404813" cy="0"/>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4" name="Line 16"/>
          <p:cNvSpPr>
            <a:spLocks noChangeShapeType="1"/>
          </p:cNvSpPr>
          <p:nvPr/>
        </p:nvSpPr>
        <p:spPr bwMode="auto">
          <a:xfrm>
            <a:off x="1223963" y="5872163"/>
            <a:ext cx="404812" cy="0"/>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5" name="Line 17"/>
          <p:cNvSpPr>
            <a:spLocks noChangeShapeType="1"/>
          </p:cNvSpPr>
          <p:nvPr/>
        </p:nvSpPr>
        <p:spPr bwMode="auto">
          <a:xfrm>
            <a:off x="2063750" y="2549525"/>
            <a:ext cx="5329238" cy="0"/>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6" name="Line 18"/>
          <p:cNvSpPr>
            <a:spLocks noChangeShapeType="1"/>
          </p:cNvSpPr>
          <p:nvPr/>
        </p:nvSpPr>
        <p:spPr bwMode="auto">
          <a:xfrm>
            <a:off x="1211263" y="2952750"/>
            <a:ext cx="0" cy="2905125"/>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7" name="Line 19"/>
          <p:cNvSpPr>
            <a:spLocks noChangeShapeType="1"/>
          </p:cNvSpPr>
          <p:nvPr/>
        </p:nvSpPr>
        <p:spPr bwMode="auto">
          <a:xfrm>
            <a:off x="7405688" y="2562225"/>
            <a:ext cx="0" cy="404813"/>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8" name="Line 20"/>
          <p:cNvSpPr>
            <a:spLocks noChangeShapeType="1"/>
          </p:cNvSpPr>
          <p:nvPr/>
        </p:nvSpPr>
        <p:spPr bwMode="auto">
          <a:xfrm>
            <a:off x="5683250" y="2559050"/>
            <a:ext cx="0" cy="404813"/>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59" name="Line 21"/>
          <p:cNvSpPr>
            <a:spLocks noChangeShapeType="1"/>
          </p:cNvSpPr>
          <p:nvPr/>
        </p:nvSpPr>
        <p:spPr bwMode="auto">
          <a:xfrm>
            <a:off x="3983038" y="2559050"/>
            <a:ext cx="0" cy="404813"/>
          </a:xfrm>
          <a:prstGeom prst="line">
            <a:avLst/>
          </a:prstGeom>
          <a:noFill/>
          <a:ln w="25400">
            <a:solidFill>
              <a:schemeClr val="tx1"/>
            </a:solidFill>
            <a:round/>
            <a:headEnd/>
            <a:tailEnd/>
          </a:ln>
        </p:spPr>
        <p:txBody>
          <a:bodyPr wrap="none" anchor="ctr">
            <a:prstTxWarp prst="textNoShape">
              <a:avLst/>
            </a:prstTxWarp>
          </a:bodyPr>
          <a:lstStyle/>
          <a:p>
            <a:endParaRPr lang="en-US" dirty="0"/>
          </a:p>
        </p:txBody>
      </p:sp>
      <p:sp>
        <p:nvSpPr>
          <p:cNvPr id="57360" name="Rectangle 22"/>
          <p:cNvSpPr>
            <a:spLocks noGrp="1" noChangeArrowheads="1"/>
          </p:cNvSpPr>
          <p:nvPr>
            <p:ph type="title"/>
          </p:nvPr>
        </p:nvSpPr>
        <p:spPr/>
        <p:txBody>
          <a:bodyPr>
            <a:normAutofit fontScale="90000"/>
          </a:bodyPr>
          <a:lstStyle/>
          <a:p>
            <a:r>
              <a:rPr lang="en-US" dirty="0"/>
              <a:t>Project-</a:t>
            </a:r>
            <a:r>
              <a:rPr lang="en-US" dirty="0" smtClean="0"/>
              <a:t>based Matrix </a:t>
            </a:r>
            <a:r>
              <a:rPr lang="en-US" dirty="0"/>
              <a:t>Structure</a:t>
            </a:r>
          </a:p>
        </p:txBody>
      </p:sp>
      <p:sp>
        <p:nvSpPr>
          <p:cNvPr id="281623" name="Rectangle 23"/>
          <p:cNvSpPr>
            <a:spLocks noChangeArrowheads="1"/>
          </p:cNvSpPr>
          <p:nvPr/>
        </p:nvSpPr>
        <p:spPr bwMode="auto">
          <a:xfrm>
            <a:off x="609600" y="2362200"/>
            <a:ext cx="1447800" cy="533400"/>
          </a:xfrm>
          <a:prstGeom prst="rect">
            <a:avLst/>
          </a:prstGeom>
          <a:solidFill>
            <a:srgbClr val="000066"/>
          </a:solidFill>
          <a:ln w="38100">
            <a:solidFill>
              <a:schemeClr val="tx1"/>
            </a:solidFill>
            <a:miter lim="800000"/>
            <a:headEnd/>
            <a:tailEnd/>
          </a:ln>
          <a:effectLst/>
        </p:spPr>
        <p:txBody>
          <a:bodyPr wrap="none" anchor="ctr">
            <a:prstTxWarp prst="textNoShape">
              <a:avLst/>
            </a:prstTxWarp>
          </a:bodyPr>
          <a:lstStyle/>
          <a:p>
            <a:pPr eaLnBrk="0" hangingPunct="0">
              <a:lnSpc>
                <a:spcPct val="85000"/>
              </a:lnSpc>
              <a:defRPr/>
            </a:pPr>
            <a:r>
              <a:rPr lang="en-AU" sz="1800" dirty="0">
                <a:solidFill>
                  <a:srgbClr val="FCFEB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CEO</a:t>
            </a:r>
          </a:p>
        </p:txBody>
      </p:sp>
      <p:grpSp>
        <p:nvGrpSpPr>
          <p:cNvPr id="7" name="Group 84"/>
          <p:cNvGrpSpPr/>
          <p:nvPr/>
        </p:nvGrpSpPr>
        <p:grpSpPr>
          <a:xfrm>
            <a:off x="3505200" y="3962400"/>
            <a:ext cx="4346575" cy="2089150"/>
            <a:chOff x="3505200" y="3962400"/>
            <a:chExt cx="4346575" cy="2089150"/>
          </a:xfrm>
        </p:grpSpPr>
        <p:grpSp>
          <p:nvGrpSpPr>
            <p:cNvPr id="8" name="Group 81"/>
            <p:cNvGrpSpPr/>
            <p:nvPr/>
          </p:nvGrpSpPr>
          <p:grpSpPr>
            <a:xfrm>
              <a:off x="3505200" y="5715000"/>
              <a:ext cx="4211638" cy="336550"/>
              <a:chOff x="3505200" y="5715000"/>
              <a:chExt cx="4211638" cy="336550"/>
            </a:xfrm>
          </p:grpSpPr>
          <p:grpSp>
            <p:nvGrpSpPr>
              <p:cNvPr id="9" name="Group 36"/>
              <p:cNvGrpSpPr>
                <a:grpSpLocks/>
              </p:cNvGrpSpPr>
              <p:nvPr/>
            </p:nvGrpSpPr>
            <p:grpSpPr bwMode="auto">
              <a:xfrm>
                <a:off x="7239000" y="5791200"/>
                <a:ext cx="477838" cy="130175"/>
                <a:chOff x="4476" y="3651"/>
                <a:chExt cx="385" cy="111"/>
              </a:xfrm>
            </p:grpSpPr>
            <p:sp>
              <p:nvSpPr>
                <p:cNvPr id="57408" name="Oval 37"/>
                <p:cNvSpPr>
                  <a:spLocks noChangeArrowheads="1"/>
                </p:cNvSpPr>
                <p:nvPr/>
              </p:nvSpPr>
              <p:spPr bwMode="auto">
                <a:xfrm>
                  <a:off x="4476" y="3651"/>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09" name="Oval 38"/>
                <p:cNvSpPr>
                  <a:spLocks noChangeArrowheads="1"/>
                </p:cNvSpPr>
                <p:nvPr/>
              </p:nvSpPr>
              <p:spPr bwMode="auto">
                <a:xfrm>
                  <a:off x="4751" y="3651"/>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0" name="Group 46"/>
              <p:cNvGrpSpPr>
                <a:grpSpLocks/>
              </p:cNvGrpSpPr>
              <p:nvPr/>
            </p:nvGrpSpPr>
            <p:grpSpPr bwMode="auto">
              <a:xfrm>
                <a:off x="5368925" y="5715000"/>
                <a:ext cx="477838" cy="330200"/>
                <a:chOff x="3424" y="3565"/>
                <a:chExt cx="386" cy="282"/>
              </a:xfrm>
            </p:grpSpPr>
            <p:sp>
              <p:nvSpPr>
                <p:cNvPr id="57396" name="Oval 47"/>
                <p:cNvSpPr>
                  <a:spLocks noChangeArrowheads="1"/>
                </p:cNvSpPr>
                <p:nvPr/>
              </p:nvSpPr>
              <p:spPr bwMode="auto">
                <a:xfrm>
                  <a:off x="3424" y="3565"/>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7" name="Oval 48"/>
                <p:cNvSpPr>
                  <a:spLocks noChangeArrowheads="1"/>
                </p:cNvSpPr>
                <p:nvPr/>
              </p:nvSpPr>
              <p:spPr bwMode="auto">
                <a:xfrm>
                  <a:off x="3700" y="356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8" name="Oval 49"/>
                <p:cNvSpPr>
                  <a:spLocks noChangeArrowheads="1"/>
                </p:cNvSpPr>
                <p:nvPr/>
              </p:nvSpPr>
              <p:spPr bwMode="auto">
                <a:xfrm>
                  <a:off x="3424" y="3737"/>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9" name="Oval 50"/>
                <p:cNvSpPr>
                  <a:spLocks noChangeArrowheads="1"/>
                </p:cNvSpPr>
                <p:nvPr/>
              </p:nvSpPr>
              <p:spPr bwMode="auto">
                <a:xfrm>
                  <a:off x="3700" y="3737"/>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1" name="Group 59"/>
              <p:cNvGrpSpPr>
                <a:grpSpLocks/>
              </p:cNvGrpSpPr>
              <p:nvPr/>
            </p:nvGrpSpPr>
            <p:grpSpPr bwMode="auto">
              <a:xfrm>
                <a:off x="3505200" y="5715000"/>
                <a:ext cx="784225" cy="336550"/>
                <a:chOff x="2194" y="3580"/>
                <a:chExt cx="632" cy="288"/>
              </a:xfrm>
            </p:grpSpPr>
            <p:sp>
              <p:nvSpPr>
                <p:cNvPr id="57382" name="Oval 60"/>
                <p:cNvSpPr>
                  <a:spLocks noChangeArrowheads="1"/>
                </p:cNvSpPr>
                <p:nvPr/>
              </p:nvSpPr>
              <p:spPr bwMode="auto">
                <a:xfrm>
                  <a:off x="2194" y="3580"/>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3" name="Oval 61"/>
                <p:cNvSpPr>
                  <a:spLocks noChangeArrowheads="1"/>
                </p:cNvSpPr>
                <p:nvPr/>
              </p:nvSpPr>
              <p:spPr bwMode="auto">
                <a:xfrm>
                  <a:off x="2460" y="3580"/>
                  <a:ext cx="111"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4" name="Oval 62"/>
                <p:cNvSpPr>
                  <a:spLocks noChangeArrowheads="1"/>
                </p:cNvSpPr>
                <p:nvPr/>
              </p:nvSpPr>
              <p:spPr bwMode="auto">
                <a:xfrm>
                  <a:off x="2716" y="3580"/>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5" name="Oval 63"/>
                <p:cNvSpPr>
                  <a:spLocks noChangeArrowheads="1"/>
                </p:cNvSpPr>
                <p:nvPr/>
              </p:nvSpPr>
              <p:spPr bwMode="auto">
                <a:xfrm>
                  <a:off x="2322" y="3758"/>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6" name="Oval 64"/>
                <p:cNvSpPr>
                  <a:spLocks noChangeArrowheads="1"/>
                </p:cNvSpPr>
                <p:nvPr/>
              </p:nvSpPr>
              <p:spPr bwMode="auto">
                <a:xfrm>
                  <a:off x="2597" y="3758"/>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grpSp>
          <p:nvGrpSpPr>
            <p:cNvPr id="12" name="Group 79"/>
            <p:cNvGrpSpPr/>
            <p:nvPr/>
          </p:nvGrpSpPr>
          <p:grpSpPr>
            <a:xfrm>
              <a:off x="3733800" y="3962400"/>
              <a:ext cx="4033838" cy="307975"/>
              <a:chOff x="3733800" y="3962400"/>
              <a:chExt cx="4033838" cy="307975"/>
            </a:xfrm>
          </p:grpSpPr>
          <p:grpSp>
            <p:nvGrpSpPr>
              <p:cNvPr id="13" name="Group 32"/>
              <p:cNvGrpSpPr>
                <a:grpSpLocks/>
              </p:cNvGrpSpPr>
              <p:nvPr/>
            </p:nvGrpSpPr>
            <p:grpSpPr bwMode="auto">
              <a:xfrm>
                <a:off x="7069138" y="4098925"/>
                <a:ext cx="698500" cy="128588"/>
                <a:chOff x="4369" y="2585"/>
                <a:chExt cx="563" cy="110"/>
              </a:xfrm>
            </p:grpSpPr>
            <p:sp>
              <p:nvSpPr>
                <p:cNvPr id="57410" name="Oval 33"/>
                <p:cNvSpPr>
                  <a:spLocks noChangeArrowheads="1"/>
                </p:cNvSpPr>
                <p:nvPr/>
              </p:nvSpPr>
              <p:spPr bwMode="auto">
                <a:xfrm>
                  <a:off x="4586" y="258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1" name="Oval 34"/>
                <p:cNvSpPr>
                  <a:spLocks noChangeArrowheads="1"/>
                </p:cNvSpPr>
                <p:nvPr/>
              </p:nvSpPr>
              <p:spPr bwMode="auto">
                <a:xfrm>
                  <a:off x="4369" y="2585"/>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2" name="Oval 35"/>
                <p:cNvSpPr>
                  <a:spLocks noChangeArrowheads="1"/>
                </p:cNvSpPr>
                <p:nvPr/>
              </p:nvSpPr>
              <p:spPr bwMode="auto">
                <a:xfrm>
                  <a:off x="4822" y="258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4" name="Group 42"/>
              <p:cNvGrpSpPr>
                <a:grpSpLocks/>
              </p:cNvGrpSpPr>
              <p:nvPr/>
            </p:nvGrpSpPr>
            <p:grpSpPr bwMode="auto">
              <a:xfrm>
                <a:off x="5319712" y="4092575"/>
                <a:ext cx="700088" cy="128588"/>
                <a:chOff x="3308" y="2578"/>
                <a:chExt cx="564" cy="110"/>
              </a:xfrm>
            </p:grpSpPr>
            <p:sp>
              <p:nvSpPr>
                <p:cNvPr id="57400" name="Oval 43"/>
                <p:cNvSpPr>
                  <a:spLocks noChangeArrowheads="1"/>
                </p:cNvSpPr>
                <p:nvPr/>
              </p:nvSpPr>
              <p:spPr bwMode="auto">
                <a:xfrm>
                  <a:off x="3525" y="2578"/>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01" name="Oval 44"/>
                <p:cNvSpPr>
                  <a:spLocks noChangeArrowheads="1"/>
                </p:cNvSpPr>
                <p:nvPr/>
              </p:nvSpPr>
              <p:spPr bwMode="auto">
                <a:xfrm>
                  <a:off x="3308" y="2578"/>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02" name="Oval 45"/>
                <p:cNvSpPr>
                  <a:spLocks noChangeArrowheads="1"/>
                </p:cNvSpPr>
                <p:nvPr/>
              </p:nvSpPr>
              <p:spPr bwMode="auto">
                <a:xfrm>
                  <a:off x="3761" y="2578"/>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5" name="Group 65"/>
              <p:cNvGrpSpPr>
                <a:grpSpLocks/>
              </p:cNvGrpSpPr>
              <p:nvPr/>
            </p:nvGrpSpPr>
            <p:grpSpPr bwMode="auto">
              <a:xfrm>
                <a:off x="3733800" y="3962400"/>
                <a:ext cx="487363" cy="307975"/>
                <a:chOff x="2323" y="2513"/>
                <a:chExt cx="376" cy="282"/>
              </a:xfrm>
            </p:grpSpPr>
            <p:sp>
              <p:nvSpPr>
                <p:cNvPr id="57378" name="Oval 66"/>
                <p:cNvSpPr>
                  <a:spLocks noChangeArrowheads="1"/>
                </p:cNvSpPr>
                <p:nvPr/>
              </p:nvSpPr>
              <p:spPr bwMode="auto">
                <a:xfrm>
                  <a:off x="2323" y="2513"/>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79" name="Oval 67"/>
                <p:cNvSpPr>
                  <a:spLocks noChangeArrowheads="1"/>
                </p:cNvSpPr>
                <p:nvPr/>
              </p:nvSpPr>
              <p:spPr bwMode="auto">
                <a:xfrm>
                  <a:off x="2588" y="2513"/>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0" name="Oval 68"/>
                <p:cNvSpPr>
                  <a:spLocks noChangeArrowheads="1"/>
                </p:cNvSpPr>
                <p:nvPr/>
              </p:nvSpPr>
              <p:spPr bwMode="auto">
                <a:xfrm>
                  <a:off x="2323" y="268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81" name="Oval 69"/>
                <p:cNvSpPr>
                  <a:spLocks noChangeArrowheads="1"/>
                </p:cNvSpPr>
                <p:nvPr/>
              </p:nvSpPr>
              <p:spPr bwMode="auto">
                <a:xfrm>
                  <a:off x="2588" y="2685"/>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grpSp>
          <p:nvGrpSpPr>
            <p:cNvPr id="16" name="Group 80"/>
            <p:cNvGrpSpPr/>
            <p:nvPr/>
          </p:nvGrpSpPr>
          <p:grpSpPr>
            <a:xfrm>
              <a:off x="3733800" y="4872038"/>
              <a:ext cx="4117975" cy="336550"/>
              <a:chOff x="3733800" y="4872038"/>
              <a:chExt cx="4117975" cy="336550"/>
            </a:xfrm>
          </p:grpSpPr>
          <p:grpSp>
            <p:nvGrpSpPr>
              <p:cNvPr id="17" name="Group 26"/>
              <p:cNvGrpSpPr>
                <a:grpSpLocks/>
              </p:cNvGrpSpPr>
              <p:nvPr/>
            </p:nvGrpSpPr>
            <p:grpSpPr bwMode="auto">
              <a:xfrm>
                <a:off x="7067550" y="4872038"/>
                <a:ext cx="784225" cy="336550"/>
                <a:chOff x="4368" y="3017"/>
                <a:chExt cx="632" cy="288"/>
              </a:xfrm>
            </p:grpSpPr>
            <p:sp>
              <p:nvSpPr>
                <p:cNvPr id="57413" name="Oval 27"/>
                <p:cNvSpPr>
                  <a:spLocks noChangeArrowheads="1"/>
                </p:cNvSpPr>
                <p:nvPr/>
              </p:nvSpPr>
              <p:spPr bwMode="auto">
                <a:xfrm>
                  <a:off x="4368" y="3017"/>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4" name="Oval 28"/>
                <p:cNvSpPr>
                  <a:spLocks noChangeArrowheads="1"/>
                </p:cNvSpPr>
                <p:nvPr/>
              </p:nvSpPr>
              <p:spPr bwMode="auto">
                <a:xfrm>
                  <a:off x="4634" y="3017"/>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5" name="Oval 29"/>
                <p:cNvSpPr>
                  <a:spLocks noChangeArrowheads="1"/>
                </p:cNvSpPr>
                <p:nvPr/>
              </p:nvSpPr>
              <p:spPr bwMode="auto">
                <a:xfrm>
                  <a:off x="4889" y="3017"/>
                  <a:ext cx="111"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6" name="Oval 30"/>
                <p:cNvSpPr>
                  <a:spLocks noChangeArrowheads="1"/>
                </p:cNvSpPr>
                <p:nvPr/>
              </p:nvSpPr>
              <p:spPr bwMode="auto">
                <a:xfrm>
                  <a:off x="4496" y="319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417" name="Oval 31"/>
                <p:cNvSpPr>
                  <a:spLocks noChangeArrowheads="1"/>
                </p:cNvSpPr>
                <p:nvPr/>
              </p:nvSpPr>
              <p:spPr bwMode="auto">
                <a:xfrm>
                  <a:off x="4771" y="3195"/>
                  <a:ext cx="110" cy="110"/>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8" name="Group 51"/>
              <p:cNvGrpSpPr>
                <a:grpSpLocks/>
              </p:cNvGrpSpPr>
              <p:nvPr/>
            </p:nvGrpSpPr>
            <p:grpSpPr bwMode="auto">
              <a:xfrm>
                <a:off x="5375275" y="4876800"/>
                <a:ext cx="466725" cy="331788"/>
                <a:chOff x="3424" y="3023"/>
                <a:chExt cx="376" cy="283"/>
              </a:xfrm>
            </p:grpSpPr>
            <p:sp>
              <p:nvSpPr>
                <p:cNvPr id="57392" name="Oval 52"/>
                <p:cNvSpPr>
                  <a:spLocks noChangeArrowheads="1"/>
                </p:cNvSpPr>
                <p:nvPr/>
              </p:nvSpPr>
              <p:spPr bwMode="auto">
                <a:xfrm>
                  <a:off x="3424" y="3023"/>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3" name="Oval 53"/>
                <p:cNvSpPr>
                  <a:spLocks noChangeArrowheads="1"/>
                </p:cNvSpPr>
                <p:nvPr/>
              </p:nvSpPr>
              <p:spPr bwMode="auto">
                <a:xfrm>
                  <a:off x="3689" y="3023"/>
                  <a:ext cx="111"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4" name="Oval 54"/>
                <p:cNvSpPr>
                  <a:spLocks noChangeArrowheads="1"/>
                </p:cNvSpPr>
                <p:nvPr/>
              </p:nvSpPr>
              <p:spPr bwMode="auto">
                <a:xfrm>
                  <a:off x="3424" y="3195"/>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95" name="Oval 55"/>
                <p:cNvSpPr>
                  <a:spLocks noChangeArrowheads="1"/>
                </p:cNvSpPr>
                <p:nvPr/>
              </p:nvSpPr>
              <p:spPr bwMode="auto">
                <a:xfrm>
                  <a:off x="3689" y="3195"/>
                  <a:ext cx="111"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nvGrpSpPr>
              <p:cNvPr id="19" name="Group 70"/>
              <p:cNvGrpSpPr>
                <a:grpSpLocks/>
              </p:cNvGrpSpPr>
              <p:nvPr/>
            </p:nvGrpSpPr>
            <p:grpSpPr bwMode="auto">
              <a:xfrm>
                <a:off x="3733800" y="5029200"/>
                <a:ext cx="477838" cy="130175"/>
                <a:chOff x="4476" y="3651"/>
                <a:chExt cx="385" cy="111"/>
              </a:xfrm>
            </p:grpSpPr>
            <p:sp>
              <p:nvSpPr>
                <p:cNvPr id="57376" name="Oval 71"/>
                <p:cNvSpPr>
                  <a:spLocks noChangeArrowheads="1"/>
                </p:cNvSpPr>
                <p:nvPr/>
              </p:nvSpPr>
              <p:spPr bwMode="auto">
                <a:xfrm>
                  <a:off x="4476" y="3651"/>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sp>
              <p:nvSpPr>
                <p:cNvPr id="57377" name="Oval 72"/>
                <p:cNvSpPr>
                  <a:spLocks noChangeArrowheads="1"/>
                </p:cNvSpPr>
                <p:nvPr/>
              </p:nvSpPr>
              <p:spPr bwMode="auto">
                <a:xfrm>
                  <a:off x="4751" y="3651"/>
                  <a:ext cx="110" cy="111"/>
                </a:xfrm>
                <a:prstGeom prst="ellipse">
                  <a:avLst/>
                </a:prstGeom>
                <a:solidFill>
                  <a:srgbClr val="FFCC00"/>
                </a:solidFill>
                <a:ln w="12700">
                  <a:solidFill>
                    <a:srgbClr val="000000"/>
                  </a:solidFill>
                  <a:round/>
                  <a:headEnd/>
                  <a:tailEnd/>
                </a:ln>
              </p:spPr>
              <p:txBody>
                <a:bodyPr wrap="none" anchor="ctr">
                  <a:prstTxWarp prst="textNoShape">
                    <a:avLst/>
                  </a:prstTxWarp>
                </a:bodyPr>
                <a:lstStyle/>
                <a:p>
                  <a:endParaRPr lang="en-US" dirty="0"/>
                </a:p>
              </p:txBody>
            </p:sp>
          </p:grpSp>
        </p:grpSp>
      </p:grpSp>
      <p:grpSp>
        <p:nvGrpSpPr>
          <p:cNvPr id="20" name="Group 74"/>
          <p:cNvGrpSpPr>
            <a:grpSpLocks/>
          </p:cNvGrpSpPr>
          <p:nvPr/>
        </p:nvGrpSpPr>
        <p:grpSpPr bwMode="auto">
          <a:xfrm>
            <a:off x="1674813" y="1371600"/>
            <a:ext cx="6827837" cy="758825"/>
            <a:chOff x="1055" y="864"/>
            <a:chExt cx="4301" cy="478"/>
          </a:xfrm>
        </p:grpSpPr>
        <p:sp>
          <p:nvSpPr>
            <p:cNvPr id="57369" name="Rectangle 75"/>
            <p:cNvSpPr>
              <a:spLocks noChangeArrowheads="1"/>
            </p:cNvSpPr>
            <p:nvPr/>
          </p:nvSpPr>
          <p:spPr bwMode="auto">
            <a:xfrm>
              <a:off x="1055" y="864"/>
              <a:ext cx="4301" cy="478"/>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2200" dirty="0">
                  <a:solidFill>
                    <a:schemeClr val="tx1"/>
                  </a:solidFill>
                  <a:latin typeface="Arial" pitchFamily="-108" charset="0"/>
                </a:rPr>
                <a:t>Employees (    ) are temporarily assigned to a specific</a:t>
              </a:r>
              <a:br>
                <a:rPr lang="en-AU" sz="2200" dirty="0">
                  <a:solidFill>
                    <a:schemeClr val="tx1"/>
                  </a:solidFill>
                  <a:latin typeface="Arial" pitchFamily="-108" charset="0"/>
                </a:rPr>
              </a:br>
              <a:r>
                <a:rPr lang="en-AU" sz="2200" dirty="0">
                  <a:solidFill>
                    <a:schemeClr val="tx1"/>
                  </a:solidFill>
                  <a:latin typeface="Arial" pitchFamily="-108" charset="0"/>
                </a:rPr>
                <a:t>project team and have a permanent functional unit</a:t>
              </a:r>
            </a:p>
          </p:txBody>
        </p:sp>
        <p:sp>
          <p:nvSpPr>
            <p:cNvPr id="57370" name="Oval 76"/>
            <p:cNvSpPr>
              <a:spLocks noChangeArrowheads="1"/>
            </p:cNvSpPr>
            <p:nvPr/>
          </p:nvSpPr>
          <p:spPr bwMode="auto">
            <a:xfrm>
              <a:off x="2160" y="960"/>
              <a:ext cx="96" cy="96"/>
            </a:xfrm>
            <a:prstGeom prst="ellipse">
              <a:avLst/>
            </a:prstGeom>
            <a:solidFill>
              <a:srgbClr val="FFCC00"/>
            </a:solidFill>
            <a:ln w="9525">
              <a:solidFill>
                <a:schemeClr val="tx1"/>
              </a:solidFill>
              <a:round/>
              <a:headEnd/>
              <a:tailEnd/>
            </a:ln>
          </p:spPr>
          <p:txBody>
            <a:bodyPr wrap="none" anchor="ctr">
              <a:prstTxWarp prst="textNoShape">
                <a:avLst/>
              </a:prstTxWarp>
            </a:bodyPr>
            <a:lstStyle/>
            <a:p>
              <a:endParaRPr lang="en-US" dirty="0"/>
            </a:p>
          </p:txBody>
        </p:sp>
      </p:grpSp>
    </p:spTree>
    <p:extLst>
      <p:ext uri="{BB962C8B-B14F-4D97-AF65-F5344CB8AC3E}">
        <p14:creationId xmlns:p14="http://schemas.microsoft.com/office/powerpoint/2010/main" val="362402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Left)">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6"/>
          <p:cNvSpPr>
            <a:spLocks noGrp="1" noChangeArrowheads="1"/>
          </p:cNvSpPr>
          <p:nvPr>
            <p:ph type="title"/>
          </p:nvPr>
        </p:nvSpPr>
        <p:spPr/>
        <p:txBody>
          <a:bodyPr>
            <a:normAutofit fontScale="90000"/>
          </a:bodyPr>
          <a:lstStyle/>
          <a:p>
            <a:r>
              <a:rPr lang="en-US" dirty="0" smtClean="0"/>
              <a:t>Organizational Structure Defined</a:t>
            </a:r>
          </a:p>
        </p:txBody>
      </p:sp>
      <p:sp>
        <p:nvSpPr>
          <p:cNvPr id="14340" name="Rectangle 8"/>
          <p:cNvSpPr>
            <a:spLocks noGrp="1" noChangeArrowheads="1"/>
          </p:cNvSpPr>
          <p:nvPr>
            <p:ph idx="1"/>
          </p:nvPr>
        </p:nvSpPr>
        <p:spPr/>
        <p:txBody>
          <a:bodyPr/>
          <a:lstStyle/>
          <a:p>
            <a:r>
              <a:rPr lang="en-US" dirty="0" smtClean="0"/>
              <a:t>Division of labor and patterns of coordination, communication, workflow, and formal power that direct organizational activities</a:t>
            </a:r>
          </a:p>
          <a:p>
            <a:r>
              <a:rPr lang="en-US" dirty="0" smtClean="0"/>
              <a:t>Relates to many OB topics (job design, teams, power)</a:t>
            </a:r>
          </a:p>
        </p:txBody>
      </p:sp>
      <p:pic>
        <p:nvPicPr>
          <p:cNvPr id="3" name="Picture Placeholder 2" descr="Team Structure.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866" b="4866"/>
          <a:stretch>
            <a:fillRect/>
          </a:stretch>
        </p:blipFill>
        <p:spPr/>
      </p:pic>
    </p:spTree>
    <p:extLst>
      <p:ext uri="{BB962C8B-B14F-4D97-AF65-F5344CB8AC3E}">
        <p14:creationId xmlns:p14="http://schemas.microsoft.com/office/powerpoint/2010/main" val="1407321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6"/>
          <p:cNvSpPr>
            <a:spLocks noGrp="1" noChangeArrowheads="1"/>
          </p:cNvSpPr>
          <p:nvPr>
            <p:ph type="title"/>
          </p:nvPr>
        </p:nvSpPr>
        <p:spPr/>
        <p:txBody>
          <a:bodyPr>
            <a:normAutofit fontScale="90000"/>
          </a:bodyPr>
          <a:lstStyle/>
          <a:p>
            <a:r>
              <a:rPr lang="en-US" dirty="0" smtClean="0"/>
              <a:t>Division of Labor and Coordination</a:t>
            </a:r>
          </a:p>
        </p:txBody>
      </p:sp>
      <p:sp>
        <p:nvSpPr>
          <p:cNvPr id="14340" name="Rectangle 8"/>
          <p:cNvSpPr>
            <a:spLocks noGrp="1" noChangeArrowheads="1"/>
          </p:cNvSpPr>
          <p:nvPr>
            <p:ph idx="1"/>
          </p:nvPr>
        </p:nvSpPr>
        <p:spPr>
          <a:xfrm>
            <a:off x="323529" y="1268760"/>
            <a:ext cx="4392488" cy="4968552"/>
          </a:xfrm>
        </p:spPr>
        <p:txBody>
          <a:bodyPr>
            <a:normAutofit fontScale="77500" lnSpcReduction="20000"/>
          </a:bodyPr>
          <a:lstStyle/>
          <a:p>
            <a:pPr>
              <a:lnSpc>
                <a:spcPct val="120000"/>
              </a:lnSpc>
            </a:pPr>
            <a:r>
              <a:rPr lang="en-US" sz="2800" dirty="0"/>
              <a:t>Division of </a:t>
            </a:r>
            <a:r>
              <a:rPr lang="en-US" sz="2800" dirty="0" smtClean="0"/>
              <a:t>labor</a:t>
            </a:r>
          </a:p>
          <a:p>
            <a:pPr lvl="1">
              <a:lnSpc>
                <a:spcPct val="120000"/>
              </a:lnSpc>
            </a:pPr>
            <a:r>
              <a:rPr lang="en-US" sz="2300" dirty="0" smtClean="0"/>
              <a:t>Results in specialization, separate jobs for different people</a:t>
            </a:r>
          </a:p>
          <a:p>
            <a:pPr lvl="1">
              <a:lnSpc>
                <a:spcPct val="120000"/>
              </a:lnSpc>
            </a:pPr>
            <a:r>
              <a:rPr lang="en-US" sz="2300" dirty="0" smtClean="0"/>
              <a:t>Improves work efficiency</a:t>
            </a:r>
          </a:p>
          <a:p>
            <a:pPr>
              <a:lnSpc>
                <a:spcPct val="120000"/>
              </a:lnSpc>
              <a:spcBef>
                <a:spcPts val="1200"/>
              </a:spcBef>
            </a:pPr>
            <a:r>
              <a:rPr lang="en-US" sz="2800" dirty="0" smtClean="0"/>
              <a:t>Coordination </a:t>
            </a:r>
            <a:r>
              <a:rPr lang="en-US" sz="2800" dirty="0"/>
              <a:t>of work</a:t>
            </a:r>
          </a:p>
          <a:p>
            <a:pPr lvl="1">
              <a:lnSpc>
                <a:spcPct val="120000"/>
              </a:lnSpc>
            </a:pPr>
            <a:r>
              <a:rPr lang="en-US" sz="2300" dirty="0" smtClean="0"/>
              <a:t>Value of division of labor </a:t>
            </a:r>
            <a:r>
              <a:rPr lang="en-US" sz="2300" dirty="0"/>
              <a:t>is limited to ability to coordinate that work</a:t>
            </a:r>
          </a:p>
          <a:p>
            <a:pPr lvl="1">
              <a:lnSpc>
                <a:spcPct val="120000"/>
              </a:lnSpc>
            </a:pPr>
            <a:r>
              <a:rPr lang="en-US" sz="2300" dirty="0"/>
              <a:t>Coordinating work can be </a:t>
            </a:r>
            <a:r>
              <a:rPr lang="en-US" sz="2300" dirty="0" smtClean="0"/>
              <a:t>costly</a:t>
            </a:r>
            <a:endParaRPr lang="en-US" sz="2300" dirty="0"/>
          </a:p>
          <a:p>
            <a:pPr>
              <a:lnSpc>
                <a:spcPct val="120000"/>
              </a:lnSpc>
              <a:spcBef>
                <a:spcPts val="1200"/>
              </a:spcBef>
            </a:pPr>
            <a:r>
              <a:rPr lang="en-US" sz="2800" dirty="0"/>
              <a:t>T</a:t>
            </a:r>
            <a:r>
              <a:rPr lang="en-US" sz="2800" dirty="0" smtClean="0"/>
              <a:t>hree </a:t>
            </a:r>
            <a:r>
              <a:rPr lang="en-US" sz="2800" dirty="0"/>
              <a:t>coordinating mechanisms</a:t>
            </a:r>
          </a:p>
          <a:p>
            <a:pPr lvl="1">
              <a:lnSpc>
                <a:spcPct val="120000"/>
              </a:lnSpc>
            </a:pPr>
            <a:r>
              <a:rPr lang="en-US" sz="2300" dirty="0"/>
              <a:t>informal communication</a:t>
            </a:r>
          </a:p>
          <a:p>
            <a:pPr lvl="1">
              <a:lnSpc>
                <a:spcPct val="120000"/>
              </a:lnSpc>
            </a:pPr>
            <a:r>
              <a:rPr lang="en-US" sz="2300" dirty="0"/>
              <a:t>formal hierarchy</a:t>
            </a:r>
          </a:p>
          <a:p>
            <a:pPr lvl="1">
              <a:lnSpc>
                <a:spcPct val="120000"/>
              </a:lnSpc>
            </a:pPr>
            <a:r>
              <a:rPr lang="en-US" sz="2300" dirty="0"/>
              <a:t>standardization</a:t>
            </a:r>
          </a:p>
        </p:txBody>
      </p:sp>
      <p:pic>
        <p:nvPicPr>
          <p:cNvPr id="3" name="Picture Placeholder 2" descr="Team Structure.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866" b="4866"/>
          <a:stretch>
            <a:fillRect/>
          </a:stretch>
        </p:blipFill>
        <p:spPr/>
      </p:pic>
    </p:spTree>
    <p:extLst>
      <p:ext uri="{BB962C8B-B14F-4D97-AF65-F5344CB8AC3E}">
        <p14:creationId xmlns:p14="http://schemas.microsoft.com/office/powerpoint/2010/main" val="84906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normAutofit fontScale="90000"/>
          </a:bodyPr>
          <a:lstStyle/>
          <a:p>
            <a:r>
              <a:rPr lang="en-US" dirty="0" smtClean="0"/>
              <a:t>Coordination Through Informal Communication</a:t>
            </a:r>
          </a:p>
        </p:txBody>
      </p:sp>
      <p:sp>
        <p:nvSpPr>
          <p:cNvPr id="252933" name="Rectangle 5"/>
          <p:cNvSpPr>
            <a:spLocks noGrp="1" noChangeArrowheads="1"/>
          </p:cNvSpPr>
          <p:nvPr>
            <p:ph idx="1"/>
          </p:nvPr>
        </p:nvSpPr>
        <p:spPr/>
        <p:txBody>
          <a:bodyPr>
            <a:normAutofit lnSpcReduction="10000"/>
          </a:bodyPr>
          <a:lstStyle/>
          <a:p>
            <a:r>
              <a:rPr lang="en-US" dirty="0"/>
              <a:t>I</a:t>
            </a:r>
            <a:r>
              <a:rPr lang="en-US" dirty="0" smtClean="0"/>
              <a:t>nformal </a:t>
            </a:r>
            <a:r>
              <a:rPr lang="en-US" dirty="0"/>
              <a:t>communication </a:t>
            </a:r>
            <a:r>
              <a:rPr lang="en-US" dirty="0" smtClean="0"/>
              <a:t>coordinates work in all firms</a:t>
            </a:r>
            <a:endParaRPr lang="en-US" dirty="0"/>
          </a:p>
          <a:p>
            <a:r>
              <a:rPr lang="en-US" dirty="0" smtClean="0"/>
              <a:t>Vital </a:t>
            </a:r>
            <a:r>
              <a:rPr lang="en-US" dirty="0"/>
              <a:t>in nonroutine and ambiguous </a:t>
            </a:r>
            <a:r>
              <a:rPr lang="en-US" dirty="0" smtClean="0"/>
              <a:t>situations</a:t>
            </a:r>
            <a:endParaRPr lang="en-US" dirty="0"/>
          </a:p>
          <a:p>
            <a:r>
              <a:rPr lang="en-US" dirty="0"/>
              <a:t>Easiest in small firms, </a:t>
            </a:r>
            <a:r>
              <a:rPr lang="en-US" dirty="0" smtClean="0"/>
              <a:t>but technology extends its use in </a:t>
            </a:r>
            <a:r>
              <a:rPr lang="en-US" dirty="0"/>
              <a:t>large firms</a:t>
            </a:r>
          </a:p>
          <a:p>
            <a:r>
              <a:rPr lang="en-US" dirty="0" smtClean="0"/>
              <a:t>Larger firms also apply informal communication through</a:t>
            </a:r>
          </a:p>
          <a:p>
            <a:pPr lvl="1"/>
            <a:r>
              <a:rPr lang="en-US" dirty="0" smtClean="0"/>
              <a:t>Liaison roles</a:t>
            </a:r>
          </a:p>
          <a:p>
            <a:pPr lvl="1"/>
            <a:r>
              <a:rPr lang="en-US" dirty="0" smtClean="0"/>
              <a:t>Integrator roles</a:t>
            </a:r>
          </a:p>
          <a:p>
            <a:pPr lvl="1"/>
            <a:r>
              <a:rPr lang="en-US" dirty="0" smtClean="0"/>
              <a:t>Temporary teams</a:t>
            </a:r>
          </a:p>
        </p:txBody>
      </p:sp>
    </p:spTree>
    <p:extLst>
      <p:ext uri="{BB962C8B-B14F-4D97-AF65-F5344CB8AC3E}">
        <p14:creationId xmlns:p14="http://schemas.microsoft.com/office/powerpoint/2010/main" val="321527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2933">
                                            <p:txEl>
                                              <p:pRg st="0" end="0"/>
                                            </p:txEl>
                                          </p:spTgt>
                                        </p:tgtEl>
                                        <p:attrNameLst>
                                          <p:attrName>style.visibility</p:attrName>
                                        </p:attrNameLst>
                                      </p:cBhvr>
                                      <p:to>
                                        <p:strVal val="visible"/>
                                      </p:to>
                                    </p:set>
                                    <p:animEffect transition="in" filter="slide(fromLeft)">
                                      <p:cBhvr>
                                        <p:cTn id="7" dur="500"/>
                                        <p:tgtEl>
                                          <p:spTgt spid="252933">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52933">
                                            <p:txEl>
                                              <p:pRg st="1" end="1"/>
                                            </p:txEl>
                                          </p:spTgt>
                                        </p:tgtEl>
                                        <p:attrNameLst>
                                          <p:attrName>style.visibility</p:attrName>
                                        </p:attrNameLst>
                                      </p:cBhvr>
                                      <p:to>
                                        <p:strVal val="visible"/>
                                      </p:to>
                                    </p:set>
                                    <p:animEffect transition="in" filter="slide(fromLeft)">
                                      <p:cBhvr>
                                        <p:cTn id="11" dur="500"/>
                                        <p:tgtEl>
                                          <p:spTgt spid="252933">
                                            <p:txEl>
                                              <p:pRg st="1" end="1"/>
                                            </p:tx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52933">
                                            <p:txEl>
                                              <p:pRg st="2" end="2"/>
                                            </p:txEl>
                                          </p:spTgt>
                                        </p:tgtEl>
                                        <p:attrNameLst>
                                          <p:attrName>style.visibility</p:attrName>
                                        </p:attrNameLst>
                                      </p:cBhvr>
                                      <p:to>
                                        <p:strVal val="visible"/>
                                      </p:to>
                                    </p:set>
                                    <p:animEffect transition="in" filter="slide(fromLeft)">
                                      <p:cBhvr>
                                        <p:cTn id="15" dur="500"/>
                                        <p:tgtEl>
                                          <p:spTgt spid="252933">
                                            <p:txEl>
                                              <p:pRg st="2" end="2"/>
                                            </p:tx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52933">
                                            <p:txEl>
                                              <p:pRg st="3" end="3"/>
                                            </p:txEl>
                                          </p:spTgt>
                                        </p:tgtEl>
                                        <p:attrNameLst>
                                          <p:attrName>style.visibility</p:attrName>
                                        </p:attrNameLst>
                                      </p:cBhvr>
                                      <p:to>
                                        <p:strVal val="visible"/>
                                      </p:to>
                                    </p:set>
                                    <p:animEffect transition="in" filter="slide(fromLeft)">
                                      <p:cBhvr>
                                        <p:cTn id="19" dur="500"/>
                                        <p:tgtEl>
                                          <p:spTgt spid="252933">
                                            <p:txEl>
                                              <p:pRg st="3" end="3"/>
                                            </p:txEl>
                                          </p:spTgt>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52933">
                                            <p:txEl>
                                              <p:pRg st="4" end="4"/>
                                            </p:txEl>
                                          </p:spTgt>
                                        </p:tgtEl>
                                        <p:attrNameLst>
                                          <p:attrName>style.visibility</p:attrName>
                                        </p:attrNameLst>
                                      </p:cBhvr>
                                      <p:to>
                                        <p:strVal val="visible"/>
                                      </p:to>
                                    </p:set>
                                    <p:animEffect transition="in" filter="slide(fromLeft)">
                                      <p:cBhvr>
                                        <p:cTn id="22" dur="500"/>
                                        <p:tgtEl>
                                          <p:spTgt spid="252933">
                                            <p:txEl>
                                              <p:pRg st="4" end="4"/>
                                            </p:txEl>
                                          </p:spTgt>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52933">
                                            <p:txEl>
                                              <p:pRg st="5" end="5"/>
                                            </p:txEl>
                                          </p:spTgt>
                                        </p:tgtEl>
                                        <p:attrNameLst>
                                          <p:attrName>style.visibility</p:attrName>
                                        </p:attrNameLst>
                                      </p:cBhvr>
                                      <p:to>
                                        <p:strVal val="visible"/>
                                      </p:to>
                                    </p:set>
                                    <p:animEffect transition="in" filter="slide(fromLeft)">
                                      <p:cBhvr>
                                        <p:cTn id="25" dur="500"/>
                                        <p:tgtEl>
                                          <p:spTgt spid="252933">
                                            <p:txEl>
                                              <p:pRg st="5" end="5"/>
                                            </p:txEl>
                                          </p:spTgt>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52933">
                                            <p:txEl>
                                              <p:pRg st="6" end="6"/>
                                            </p:txEl>
                                          </p:spTgt>
                                        </p:tgtEl>
                                        <p:attrNameLst>
                                          <p:attrName>style.visibility</p:attrName>
                                        </p:attrNameLst>
                                      </p:cBhvr>
                                      <p:to>
                                        <p:strVal val="visible"/>
                                      </p:to>
                                    </p:set>
                                    <p:animEffect transition="in" filter="slide(fromLeft)">
                                      <p:cBhvr>
                                        <p:cTn id="28" dur="500"/>
                                        <p:tgtEl>
                                          <p:spTgt spid="25293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3"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normAutofit fontScale="90000"/>
          </a:bodyPr>
          <a:lstStyle/>
          <a:p>
            <a:r>
              <a:rPr lang="en-US" dirty="0" smtClean="0"/>
              <a:t>Other Coordinating Mechanisms</a:t>
            </a:r>
          </a:p>
        </p:txBody>
      </p:sp>
      <p:sp>
        <p:nvSpPr>
          <p:cNvPr id="252933" name="Rectangle 5"/>
          <p:cNvSpPr>
            <a:spLocks noGrp="1" noChangeArrowheads="1"/>
          </p:cNvSpPr>
          <p:nvPr>
            <p:ph idx="1"/>
          </p:nvPr>
        </p:nvSpPr>
        <p:spPr/>
        <p:txBody>
          <a:bodyPr/>
          <a:lstStyle/>
          <a:p>
            <a:r>
              <a:rPr lang="en-US" dirty="0" smtClean="0"/>
              <a:t>Formal hierarchy</a:t>
            </a:r>
          </a:p>
          <a:p>
            <a:pPr lvl="1"/>
            <a:r>
              <a:rPr lang="en-US" dirty="0" smtClean="0"/>
              <a:t>Direct supervision</a:t>
            </a:r>
          </a:p>
          <a:p>
            <a:pPr lvl="1"/>
            <a:r>
              <a:rPr lang="en-US" dirty="0" smtClean="0"/>
              <a:t>Assigns legitimate power to manage others </a:t>
            </a:r>
          </a:p>
          <a:p>
            <a:pPr lvl="1"/>
            <a:r>
              <a:rPr lang="en-US" dirty="0" smtClean="0"/>
              <a:t>Necessary in most firms, but has problems</a:t>
            </a:r>
          </a:p>
          <a:p>
            <a:r>
              <a:rPr lang="en-US" dirty="0" smtClean="0"/>
              <a:t>Standardization – create routine behavior/output</a:t>
            </a:r>
          </a:p>
          <a:p>
            <a:pPr lvl="1"/>
            <a:r>
              <a:rPr lang="en-US" dirty="0" smtClean="0"/>
              <a:t>Standardized processes (e.g., job descriptions)</a:t>
            </a:r>
          </a:p>
          <a:p>
            <a:pPr lvl="1"/>
            <a:r>
              <a:rPr lang="en-US" dirty="0" smtClean="0"/>
              <a:t>Standardized outputs (e.g., sales targets)</a:t>
            </a:r>
          </a:p>
          <a:p>
            <a:pPr lvl="1"/>
            <a:r>
              <a:rPr lang="en-US" dirty="0" smtClean="0"/>
              <a:t>Standardized skills (e.g., training)</a:t>
            </a:r>
            <a:endParaRPr lang="en-US" dirty="0"/>
          </a:p>
        </p:txBody>
      </p:sp>
    </p:spTree>
    <p:extLst>
      <p:ext uri="{BB962C8B-B14F-4D97-AF65-F5344CB8AC3E}">
        <p14:creationId xmlns:p14="http://schemas.microsoft.com/office/powerpoint/2010/main" val="12344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2933">
                                            <p:txEl>
                                              <p:pRg st="0" end="0"/>
                                            </p:txEl>
                                          </p:spTgt>
                                        </p:tgtEl>
                                        <p:attrNameLst>
                                          <p:attrName>style.visibility</p:attrName>
                                        </p:attrNameLst>
                                      </p:cBhvr>
                                      <p:to>
                                        <p:strVal val="visible"/>
                                      </p:to>
                                    </p:set>
                                    <p:animEffect transition="in" filter="slide(fromLeft)">
                                      <p:cBhvr>
                                        <p:cTn id="7" dur="500"/>
                                        <p:tgtEl>
                                          <p:spTgt spid="252933">
                                            <p:txEl>
                                              <p:pRg st="0" end="0"/>
                                            </p:txEl>
                                          </p:spTgt>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252933">
                                            <p:txEl>
                                              <p:pRg st="1" end="1"/>
                                            </p:txEl>
                                          </p:spTgt>
                                        </p:tgtEl>
                                        <p:attrNameLst>
                                          <p:attrName>style.visibility</p:attrName>
                                        </p:attrNameLst>
                                      </p:cBhvr>
                                      <p:to>
                                        <p:strVal val="visible"/>
                                      </p:to>
                                    </p:set>
                                    <p:animEffect transition="in" filter="slide(fromLeft)">
                                      <p:cBhvr>
                                        <p:cTn id="10" dur="500"/>
                                        <p:tgtEl>
                                          <p:spTgt spid="252933">
                                            <p:txEl>
                                              <p:pRg st="1" end="1"/>
                                            </p:txEl>
                                          </p:spTgt>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252933">
                                            <p:txEl>
                                              <p:pRg st="2" end="2"/>
                                            </p:txEl>
                                          </p:spTgt>
                                        </p:tgtEl>
                                        <p:attrNameLst>
                                          <p:attrName>style.visibility</p:attrName>
                                        </p:attrNameLst>
                                      </p:cBhvr>
                                      <p:to>
                                        <p:strVal val="visible"/>
                                      </p:to>
                                    </p:set>
                                    <p:animEffect transition="in" filter="slide(fromLeft)">
                                      <p:cBhvr>
                                        <p:cTn id="13" dur="500"/>
                                        <p:tgtEl>
                                          <p:spTgt spid="252933">
                                            <p:txEl>
                                              <p:pRg st="2" end="2"/>
                                            </p:txEl>
                                          </p:spTgt>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52933">
                                            <p:txEl>
                                              <p:pRg st="3" end="3"/>
                                            </p:txEl>
                                          </p:spTgt>
                                        </p:tgtEl>
                                        <p:attrNameLst>
                                          <p:attrName>style.visibility</p:attrName>
                                        </p:attrNameLst>
                                      </p:cBhvr>
                                      <p:to>
                                        <p:strVal val="visible"/>
                                      </p:to>
                                    </p:set>
                                    <p:animEffect transition="in" filter="slide(fromLeft)">
                                      <p:cBhvr>
                                        <p:cTn id="16" dur="500"/>
                                        <p:tgtEl>
                                          <p:spTgt spid="25293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252933">
                                            <p:txEl>
                                              <p:pRg st="4" end="4"/>
                                            </p:txEl>
                                          </p:spTgt>
                                        </p:tgtEl>
                                        <p:attrNameLst>
                                          <p:attrName>style.visibility</p:attrName>
                                        </p:attrNameLst>
                                      </p:cBhvr>
                                      <p:to>
                                        <p:strVal val="visible"/>
                                      </p:to>
                                    </p:set>
                                    <p:animEffect transition="in" filter="slide(fromLeft)">
                                      <p:cBhvr>
                                        <p:cTn id="21" dur="500"/>
                                        <p:tgtEl>
                                          <p:spTgt spid="252933">
                                            <p:txEl>
                                              <p:pRg st="4" end="4"/>
                                            </p:txEl>
                                          </p:spTgt>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52933">
                                            <p:txEl>
                                              <p:pRg st="5" end="5"/>
                                            </p:txEl>
                                          </p:spTgt>
                                        </p:tgtEl>
                                        <p:attrNameLst>
                                          <p:attrName>style.visibility</p:attrName>
                                        </p:attrNameLst>
                                      </p:cBhvr>
                                      <p:to>
                                        <p:strVal val="visible"/>
                                      </p:to>
                                    </p:set>
                                    <p:animEffect transition="in" filter="slide(fromLeft)">
                                      <p:cBhvr>
                                        <p:cTn id="24" dur="500"/>
                                        <p:tgtEl>
                                          <p:spTgt spid="252933">
                                            <p:txEl>
                                              <p:pRg st="5" end="5"/>
                                            </p:txEl>
                                          </p:spTgt>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252933">
                                            <p:txEl>
                                              <p:pRg st="6" end="6"/>
                                            </p:txEl>
                                          </p:spTgt>
                                        </p:tgtEl>
                                        <p:attrNameLst>
                                          <p:attrName>style.visibility</p:attrName>
                                        </p:attrNameLst>
                                      </p:cBhvr>
                                      <p:to>
                                        <p:strVal val="visible"/>
                                      </p:to>
                                    </p:set>
                                    <p:animEffect transition="in" filter="slide(fromLeft)">
                                      <p:cBhvr>
                                        <p:cTn id="27" dur="500"/>
                                        <p:tgtEl>
                                          <p:spTgt spid="252933">
                                            <p:txEl>
                                              <p:pRg st="6" end="6"/>
                                            </p:txEl>
                                          </p:spTgt>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252933">
                                            <p:txEl>
                                              <p:pRg st="7" end="7"/>
                                            </p:txEl>
                                          </p:spTgt>
                                        </p:tgtEl>
                                        <p:attrNameLst>
                                          <p:attrName>style.visibility</p:attrName>
                                        </p:attrNameLst>
                                      </p:cBhvr>
                                      <p:to>
                                        <p:strVal val="visible"/>
                                      </p:to>
                                    </p:set>
                                    <p:animEffect transition="in" filter="slide(fromLeft)">
                                      <p:cBhvr>
                                        <p:cTn id="30" dur="500"/>
                                        <p:tgtEl>
                                          <p:spTgt spid="25293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Oval 2"/>
          <p:cNvSpPr>
            <a:spLocks noChangeArrowheads="1"/>
          </p:cNvSpPr>
          <p:nvPr/>
        </p:nvSpPr>
        <p:spPr bwMode="auto">
          <a:xfrm>
            <a:off x="2438400" y="2286000"/>
            <a:ext cx="4419600" cy="2971800"/>
          </a:xfrm>
          <a:prstGeom prst="ellipse">
            <a:avLst/>
          </a:prstGeom>
          <a:solidFill>
            <a:srgbClr val="454D40"/>
          </a:solidFill>
          <a:ln w="9525">
            <a:solidFill>
              <a:schemeClr val="tx1"/>
            </a:solidFill>
            <a:round/>
            <a:headEnd/>
            <a:tailEnd/>
          </a:ln>
          <a:effectLst/>
        </p:spPr>
        <p:txBody>
          <a:bodyPr wrap="none" anchor="ctr">
            <a:prstTxWarp prst="textNoShape">
              <a:avLst/>
            </a:prstTxWarp>
          </a:bodyPr>
          <a:lstStyle/>
          <a:p>
            <a:pPr eaLnBrk="0" hangingPunct="0">
              <a:defRPr/>
            </a:pPr>
            <a:r>
              <a:rPr lang="en-AU" sz="2800" b="1" dirty="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Elements of</a:t>
            </a:r>
            <a:r>
              <a:rPr lang="en-AU" sz="2800" b="1" dirty="0" smtClean="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
            </a:r>
            <a:br>
              <a:rPr lang="en-AU" sz="2800" b="1" dirty="0" smtClean="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br>
            <a:r>
              <a:rPr lang="en-US" sz="2800" b="1" dirty="0" smtClean="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Organization</a:t>
            </a:r>
            <a:r>
              <a:rPr lang="en-AU" sz="2800" b="1" dirty="0" smtClean="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al </a:t>
            </a:r>
            <a:endParaRPr lang="en-AU" sz="2800" b="1" dirty="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endParaRPr>
          </a:p>
          <a:p>
            <a:pPr eaLnBrk="0" hangingPunct="0">
              <a:defRPr/>
            </a:pPr>
            <a:r>
              <a:rPr lang="en-AU" sz="2800" b="1" dirty="0">
                <a:solidFill>
                  <a:srgbClr val="DAD0BE"/>
                </a:solidFill>
                <a:effectLst>
                  <a:outerShdw blurRad="38100" dist="38100" dir="2700000" algn="tl">
                    <a:srgbClr val="000000"/>
                  </a:outerShdw>
                </a:effectLst>
                <a:latin typeface="Arial" pitchFamily="-109" charset="0"/>
                <a:ea typeface="ヒラギノ角ゴ Pro W3" pitchFamily="-109" charset="-128"/>
                <a:cs typeface="ヒラギノ角ゴ Pro W3" pitchFamily="-109" charset="-128"/>
              </a:rPr>
              <a:t>Structure</a:t>
            </a:r>
            <a:endParaRPr lang="en-AU" sz="2400" dirty="0">
              <a:solidFill>
                <a:schemeClr val="tx1"/>
              </a:solidFill>
              <a:latin typeface="Arial" pitchFamily="-109" charset="0"/>
              <a:ea typeface="ヒラギノ角ゴ Pro W3" pitchFamily="-109" charset="-128"/>
              <a:cs typeface="ヒラギノ角ゴ Pro W3" pitchFamily="-109" charset="-128"/>
            </a:endParaRPr>
          </a:p>
        </p:txBody>
      </p:sp>
      <p:sp>
        <p:nvSpPr>
          <p:cNvPr id="310275" name="Rectangle 3"/>
          <p:cNvSpPr>
            <a:spLocks noChangeArrowheads="1"/>
          </p:cNvSpPr>
          <p:nvPr/>
        </p:nvSpPr>
        <p:spPr bwMode="auto">
          <a:xfrm>
            <a:off x="5638800" y="1981200"/>
            <a:ext cx="2057400" cy="1143000"/>
          </a:xfrm>
          <a:prstGeom prst="rect">
            <a:avLst/>
          </a:prstGeom>
          <a:solidFill>
            <a:srgbClr val="263340"/>
          </a:solidFill>
          <a:ln w="9525">
            <a:solidFill>
              <a:schemeClr val="tx1"/>
            </a:solidFill>
            <a:miter lim="800000"/>
            <a:headEnd/>
            <a:tailEnd/>
          </a:ln>
          <a:effectLst/>
        </p:spPr>
        <p:txBody>
          <a:bodyPr anchor="ctr">
            <a:prstTxWarp prst="textNoShape">
              <a:avLst/>
            </a:prstTxWarp>
          </a:bodyPr>
          <a:lstStyle/>
          <a:p>
            <a:pPr eaLnBrk="0" hangingPunct="0">
              <a:defRPr/>
            </a:pPr>
            <a:r>
              <a:rPr lang="en-AU" sz="2200" dirty="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Span of Control</a:t>
            </a:r>
          </a:p>
        </p:txBody>
      </p:sp>
      <p:sp>
        <p:nvSpPr>
          <p:cNvPr id="310276" name="Rectangle 4"/>
          <p:cNvSpPr>
            <a:spLocks noChangeArrowheads="1"/>
          </p:cNvSpPr>
          <p:nvPr/>
        </p:nvSpPr>
        <p:spPr bwMode="auto">
          <a:xfrm>
            <a:off x="5638800" y="4495800"/>
            <a:ext cx="2057400" cy="1143000"/>
          </a:xfrm>
          <a:prstGeom prst="rect">
            <a:avLst/>
          </a:prstGeom>
          <a:solidFill>
            <a:srgbClr val="821909"/>
          </a:solidFill>
          <a:ln w="9525">
            <a:solidFill>
              <a:schemeClr val="tx1"/>
            </a:solidFill>
            <a:miter lim="800000"/>
            <a:headEnd/>
            <a:tailEnd/>
          </a:ln>
          <a:effectLst/>
        </p:spPr>
        <p:txBody>
          <a:bodyPr anchor="ctr">
            <a:prstTxWarp prst="textNoShape">
              <a:avLst/>
            </a:prstTxWarp>
          </a:bodyPr>
          <a:lstStyle/>
          <a:p>
            <a:pPr eaLnBrk="0" hangingPunct="0">
              <a:defRPr/>
            </a:pPr>
            <a:r>
              <a:rPr lang="en-US" sz="2200" dirty="0" smtClean="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Centralization</a:t>
            </a:r>
            <a:endParaRPr lang="en-US" sz="2200" dirty="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310277" name="Rectangle 5"/>
          <p:cNvSpPr>
            <a:spLocks noChangeArrowheads="1"/>
          </p:cNvSpPr>
          <p:nvPr/>
        </p:nvSpPr>
        <p:spPr bwMode="auto">
          <a:xfrm>
            <a:off x="1562100" y="1981200"/>
            <a:ext cx="2057400" cy="1143000"/>
          </a:xfrm>
          <a:prstGeom prst="rect">
            <a:avLst/>
          </a:prstGeom>
          <a:solidFill>
            <a:srgbClr val="660066"/>
          </a:solidFill>
          <a:ln w="9525">
            <a:solidFill>
              <a:schemeClr val="tx1"/>
            </a:solidFill>
            <a:miter lim="800000"/>
            <a:headEnd/>
            <a:tailEnd/>
          </a:ln>
          <a:effectLst/>
        </p:spPr>
        <p:txBody>
          <a:bodyPr anchor="ctr">
            <a:prstTxWarp prst="textNoShape">
              <a:avLst/>
            </a:prstTxWarp>
          </a:bodyPr>
          <a:lstStyle/>
          <a:p>
            <a:pPr eaLnBrk="0" hangingPunct="0">
              <a:lnSpc>
                <a:spcPct val="85000"/>
              </a:lnSpc>
              <a:defRPr/>
            </a:pPr>
            <a:r>
              <a:rPr lang="en-US" sz="2200" dirty="0" smtClean="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Department-alization</a:t>
            </a:r>
            <a:endParaRPr lang="en-US" sz="2200" dirty="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310278" name="Rectangle 6"/>
          <p:cNvSpPr>
            <a:spLocks noChangeArrowheads="1"/>
          </p:cNvSpPr>
          <p:nvPr/>
        </p:nvSpPr>
        <p:spPr bwMode="auto">
          <a:xfrm>
            <a:off x="1562100" y="4495800"/>
            <a:ext cx="2057400" cy="1143000"/>
          </a:xfrm>
          <a:prstGeom prst="rect">
            <a:avLst/>
          </a:prstGeom>
          <a:solidFill>
            <a:srgbClr val="663300"/>
          </a:solidFill>
          <a:ln w="9525">
            <a:solidFill>
              <a:schemeClr val="tx1"/>
            </a:solidFill>
            <a:miter lim="800000"/>
            <a:headEnd/>
            <a:tailEnd/>
          </a:ln>
          <a:effectLst/>
        </p:spPr>
        <p:txBody>
          <a:bodyPr anchor="ctr">
            <a:prstTxWarp prst="textNoShape">
              <a:avLst/>
            </a:prstTxWarp>
          </a:bodyPr>
          <a:lstStyle/>
          <a:p>
            <a:pPr eaLnBrk="0" hangingPunct="0">
              <a:lnSpc>
                <a:spcPct val="85000"/>
              </a:lnSpc>
              <a:defRPr/>
            </a:pPr>
            <a:r>
              <a:rPr lang="en-US" sz="2200" dirty="0" smtClean="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Formalization</a:t>
            </a:r>
            <a:endParaRPr lang="en-US" sz="2200" dirty="0">
              <a:solidFill>
                <a:srgbClr val="FFFDFA"/>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2535" name="Rectangle 7"/>
          <p:cNvSpPr>
            <a:spLocks noGrp="1" noChangeArrowheads="1"/>
          </p:cNvSpPr>
          <p:nvPr>
            <p:ph type="title"/>
          </p:nvPr>
        </p:nvSpPr>
        <p:spPr/>
        <p:txBody>
          <a:bodyPr>
            <a:normAutofit fontScale="90000"/>
          </a:bodyPr>
          <a:lstStyle/>
          <a:p>
            <a:r>
              <a:rPr lang="en-US" dirty="0" smtClean="0"/>
              <a:t>Elements of Organizational Structure</a:t>
            </a:r>
            <a:endParaRPr lang="en-US" dirty="0"/>
          </a:p>
        </p:txBody>
      </p:sp>
    </p:spTree>
    <p:extLst>
      <p:ext uri="{BB962C8B-B14F-4D97-AF65-F5344CB8AC3E}">
        <p14:creationId xmlns:p14="http://schemas.microsoft.com/office/powerpoint/2010/main" val="1879678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10275"/>
                                        </p:tgtEl>
                                        <p:attrNameLst>
                                          <p:attrName>style.visibility</p:attrName>
                                        </p:attrNameLst>
                                      </p:cBhvr>
                                      <p:to>
                                        <p:strVal val="visible"/>
                                      </p:to>
                                    </p:set>
                                    <p:anim calcmode="lin" valueType="num">
                                      <p:cBhvr>
                                        <p:cTn id="7" dur="500" fill="hold"/>
                                        <p:tgtEl>
                                          <p:spTgt spid="310275"/>
                                        </p:tgtEl>
                                        <p:attrNameLst>
                                          <p:attrName>ppt_w</p:attrName>
                                        </p:attrNameLst>
                                      </p:cBhvr>
                                      <p:tavLst>
                                        <p:tav tm="0">
                                          <p:val>
                                            <p:fltVal val="0"/>
                                          </p:val>
                                        </p:tav>
                                        <p:tav tm="100000">
                                          <p:val>
                                            <p:strVal val="#ppt_w"/>
                                          </p:val>
                                        </p:tav>
                                      </p:tavLst>
                                    </p:anim>
                                    <p:anim calcmode="lin" valueType="num">
                                      <p:cBhvr>
                                        <p:cTn id="8" dur="500" fill="hold"/>
                                        <p:tgtEl>
                                          <p:spTgt spid="310275"/>
                                        </p:tgtEl>
                                        <p:attrNameLst>
                                          <p:attrName>ppt_h</p:attrName>
                                        </p:attrNameLst>
                                      </p:cBhvr>
                                      <p:tavLst>
                                        <p:tav tm="0">
                                          <p:val>
                                            <p:fltVal val="0"/>
                                          </p:val>
                                        </p:tav>
                                        <p:tav tm="100000">
                                          <p:val>
                                            <p:strVal val="#ppt_h"/>
                                          </p:val>
                                        </p:tav>
                                      </p:tavLst>
                                    </p:anim>
                                    <p:anim calcmode="lin" valueType="num">
                                      <p:cBhvr>
                                        <p:cTn id="9" dur="500" fill="hold"/>
                                        <p:tgtEl>
                                          <p:spTgt spid="310275"/>
                                        </p:tgtEl>
                                        <p:attrNameLst>
                                          <p:attrName>ppt_x</p:attrName>
                                        </p:attrNameLst>
                                      </p:cBhvr>
                                      <p:tavLst>
                                        <p:tav tm="0">
                                          <p:val>
                                            <p:fltVal val="0.5"/>
                                          </p:val>
                                        </p:tav>
                                        <p:tav tm="100000">
                                          <p:val>
                                            <p:strVal val="#ppt_x"/>
                                          </p:val>
                                        </p:tav>
                                      </p:tavLst>
                                    </p:anim>
                                    <p:anim calcmode="lin" valueType="num">
                                      <p:cBhvr>
                                        <p:cTn id="10" dur="500" fill="hold"/>
                                        <p:tgtEl>
                                          <p:spTgt spid="310275"/>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310276"/>
                                        </p:tgtEl>
                                        <p:attrNameLst>
                                          <p:attrName>style.visibility</p:attrName>
                                        </p:attrNameLst>
                                      </p:cBhvr>
                                      <p:to>
                                        <p:strVal val="visible"/>
                                      </p:to>
                                    </p:set>
                                    <p:anim calcmode="lin" valueType="num">
                                      <p:cBhvr>
                                        <p:cTn id="14" dur="500" fill="hold"/>
                                        <p:tgtEl>
                                          <p:spTgt spid="310276"/>
                                        </p:tgtEl>
                                        <p:attrNameLst>
                                          <p:attrName>ppt_w</p:attrName>
                                        </p:attrNameLst>
                                      </p:cBhvr>
                                      <p:tavLst>
                                        <p:tav tm="0">
                                          <p:val>
                                            <p:fltVal val="0"/>
                                          </p:val>
                                        </p:tav>
                                        <p:tav tm="100000">
                                          <p:val>
                                            <p:strVal val="#ppt_w"/>
                                          </p:val>
                                        </p:tav>
                                      </p:tavLst>
                                    </p:anim>
                                    <p:anim calcmode="lin" valueType="num">
                                      <p:cBhvr>
                                        <p:cTn id="15" dur="500" fill="hold"/>
                                        <p:tgtEl>
                                          <p:spTgt spid="310276"/>
                                        </p:tgtEl>
                                        <p:attrNameLst>
                                          <p:attrName>ppt_h</p:attrName>
                                        </p:attrNameLst>
                                      </p:cBhvr>
                                      <p:tavLst>
                                        <p:tav tm="0">
                                          <p:val>
                                            <p:fltVal val="0"/>
                                          </p:val>
                                        </p:tav>
                                        <p:tav tm="100000">
                                          <p:val>
                                            <p:strVal val="#ppt_h"/>
                                          </p:val>
                                        </p:tav>
                                      </p:tavLst>
                                    </p:anim>
                                    <p:anim calcmode="lin" valueType="num">
                                      <p:cBhvr>
                                        <p:cTn id="16" dur="500" fill="hold"/>
                                        <p:tgtEl>
                                          <p:spTgt spid="310276"/>
                                        </p:tgtEl>
                                        <p:attrNameLst>
                                          <p:attrName>ppt_x</p:attrName>
                                        </p:attrNameLst>
                                      </p:cBhvr>
                                      <p:tavLst>
                                        <p:tav tm="0">
                                          <p:val>
                                            <p:fltVal val="0.5"/>
                                          </p:val>
                                        </p:tav>
                                        <p:tav tm="100000">
                                          <p:val>
                                            <p:strVal val="#ppt_x"/>
                                          </p:val>
                                        </p:tav>
                                      </p:tavLst>
                                    </p:anim>
                                    <p:anim calcmode="lin" valueType="num">
                                      <p:cBhvr>
                                        <p:cTn id="17" dur="500" fill="hold"/>
                                        <p:tgtEl>
                                          <p:spTgt spid="310276"/>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grpId="0" nodeType="afterEffect">
                                  <p:stCondLst>
                                    <p:cond delay="0"/>
                                  </p:stCondLst>
                                  <p:childTnLst>
                                    <p:set>
                                      <p:cBhvr>
                                        <p:cTn id="20" dur="1" fill="hold">
                                          <p:stCondLst>
                                            <p:cond delay="0"/>
                                          </p:stCondLst>
                                        </p:cTn>
                                        <p:tgtEl>
                                          <p:spTgt spid="310278"/>
                                        </p:tgtEl>
                                        <p:attrNameLst>
                                          <p:attrName>style.visibility</p:attrName>
                                        </p:attrNameLst>
                                      </p:cBhvr>
                                      <p:to>
                                        <p:strVal val="visible"/>
                                      </p:to>
                                    </p:set>
                                    <p:anim calcmode="lin" valueType="num">
                                      <p:cBhvr>
                                        <p:cTn id="21" dur="500" fill="hold"/>
                                        <p:tgtEl>
                                          <p:spTgt spid="310278"/>
                                        </p:tgtEl>
                                        <p:attrNameLst>
                                          <p:attrName>ppt_w</p:attrName>
                                        </p:attrNameLst>
                                      </p:cBhvr>
                                      <p:tavLst>
                                        <p:tav tm="0">
                                          <p:val>
                                            <p:fltVal val="0"/>
                                          </p:val>
                                        </p:tav>
                                        <p:tav tm="100000">
                                          <p:val>
                                            <p:strVal val="#ppt_w"/>
                                          </p:val>
                                        </p:tav>
                                      </p:tavLst>
                                    </p:anim>
                                    <p:anim calcmode="lin" valueType="num">
                                      <p:cBhvr>
                                        <p:cTn id="22" dur="500" fill="hold"/>
                                        <p:tgtEl>
                                          <p:spTgt spid="310278"/>
                                        </p:tgtEl>
                                        <p:attrNameLst>
                                          <p:attrName>ppt_h</p:attrName>
                                        </p:attrNameLst>
                                      </p:cBhvr>
                                      <p:tavLst>
                                        <p:tav tm="0">
                                          <p:val>
                                            <p:fltVal val="0"/>
                                          </p:val>
                                        </p:tav>
                                        <p:tav tm="100000">
                                          <p:val>
                                            <p:strVal val="#ppt_h"/>
                                          </p:val>
                                        </p:tav>
                                      </p:tavLst>
                                    </p:anim>
                                    <p:anim calcmode="lin" valueType="num">
                                      <p:cBhvr>
                                        <p:cTn id="23" dur="500" fill="hold"/>
                                        <p:tgtEl>
                                          <p:spTgt spid="310278"/>
                                        </p:tgtEl>
                                        <p:attrNameLst>
                                          <p:attrName>ppt_x</p:attrName>
                                        </p:attrNameLst>
                                      </p:cBhvr>
                                      <p:tavLst>
                                        <p:tav tm="0">
                                          <p:val>
                                            <p:fltVal val="0.5"/>
                                          </p:val>
                                        </p:tav>
                                        <p:tav tm="100000">
                                          <p:val>
                                            <p:strVal val="#ppt_x"/>
                                          </p:val>
                                        </p:tav>
                                      </p:tavLst>
                                    </p:anim>
                                    <p:anim calcmode="lin" valueType="num">
                                      <p:cBhvr>
                                        <p:cTn id="24" dur="500" fill="hold"/>
                                        <p:tgtEl>
                                          <p:spTgt spid="310278"/>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grpId="0" nodeType="afterEffect">
                                  <p:stCondLst>
                                    <p:cond delay="0"/>
                                  </p:stCondLst>
                                  <p:childTnLst>
                                    <p:set>
                                      <p:cBhvr>
                                        <p:cTn id="27" dur="1" fill="hold">
                                          <p:stCondLst>
                                            <p:cond delay="0"/>
                                          </p:stCondLst>
                                        </p:cTn>
                                        <p:tgtEl>
                                          <p:spTgt spid="310277"/>
                                        </p:tgtEl>
                                        <p:attrNameLst>
                                          <p:attrName>style.visibility</p:attrName>
                                        </p:attrNameLst>
                                      </p:cBhvr>
                                      <p:to>
                                        <p:strVal val="visible"/>
                                      </p:to>
                                    </p:set>
                                    <p:anim calcmode="lin" valueType="num">
                                      <p:cBhvr>
                                        <p:cTn id="28" dur="500" fill="hold"/>
                                        <p:tgtEl>
                                          <p:spTgt spid="310277"/>
                                        </p:tgtEl>
                                        <p:attrNameLst>
                                          <p:attrName>ppt_w</p:attrName>
                                        </p:attrNameLst>
                                      </p:cBhvr>
                                      <p:tavLst>
                                        <p:tav tm="0">
                                          <p:val>
                                            <p:fltVal val="0"/>
                                          </p:val>
                                        </p:tav>
                                        <p:tav tm="100000">
                                          <p:val>
                                            <p:strVal val="#ppt_w"/>
                                          </p:val>
                                        </p:tav>
                                      </p:tavLst>
                                    </p:anim>
                                    <p:anim calcmode="lin" valueType="num">
                                      <p:cBhvr>
                                        <p:cTn id="29" dur="500" fill="hold"/>
                                        <p:tgtEl>
                                          <p:spTgt spid="310277"/>
                                        </p:tgtEl>
                                        <p:attrNameLst>
                                          <p:attrName>ppt_h</p:attrName>
                                        </p:attrNameLst>
                                      </p:cBhvr>
                                      <p:tavLst>
                                        <p:tav tm="0">
                                          <p:val>
                                            <p:fltVal val="0"/>
                                          </p:val>
                                        </p:tav>
                                        <p:tav tm="100000">
                                          <p:val>
                                            <p:strVal val="#ppt_h"/>
                                          </p:val>
                                        </p:tav>
                                      </p:tavLst>
                                    </p:anim>
                                    <p:anim calcmode="lin" valueType="num">
                                      <p:cBhvr>
                                        <p:cTn id="30" dur="500" fill="hold"/>
                                        <p:tgtEl>
                                          <p:spTgt spid="310277"/>
                                        </p:tgtEl>
                                        <p:attrNameLst>
                                          <p:attrName>ppt_x</p:attrName>
                                        </p:attrNameLst>
                                      </p:cBhvr>
                                      <p:tavLst>
                                        <p:tav tm="0">
                                          <p:val>
                                            <p:fltVal val="0.5"/>
                                          </p:val>
                                        </p:tav>
                                        <p:tav tm="100000">
                                          <p:val>
                                            <p:strVal val="#ppt_x"/>
                                          </p:val>
                                        </p:tav>
                                      </p:tavLst>
                                    </p:anim>
                                    <p:anim calcmode="lin" valueType="num">
                                      <p:cBhvr>
                                        <p:cTn id="31" dur="500" fill="hold"/>
                                        <p:tgtEl>
                                          <p:spTgt spid="31027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5" grpId="0" animBg="1" autoUpdateAnimBg="0"/>
      <p:bldP spid="310276" grpId="0" animBg="1" autoUpdateAnimBg="0"/>
      <p:bldP spid="310277" grpId="0" animBg="1" autoUpdateAnimBg="0"/>
      <p:bldP spid="310278"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KenGen1.jpg"/>
          <p:cNvPicPr>
            <a:picLocks noChangeAspect="1"/>
          </p:cNvPicPr>
          <p:nvPr/>
        </p:nvPicPr>
        <p:blipFill>
          <a:blip r:embed="rId3"/>
          <a:stretch>
            <a:fillRect/>
          </a:stretch>
        </p:blipFill>
        <p:spPr>
          <a:xfrm>
            <a:off x="6391250" y="0"/>
            <a:ext cx="2762250" cy="6597352"/>
          </a:xfrm>
          <a:prstGeom prst="rect">
            <a:avLst/>
          </a:prstGeom>
        </p:spPr>
      </p:pic>
      <p:sp>
        <p:nvSpPr>
          <p:cNvPr id="24578" name="Rectangle 2"/>
          <p:cNvSpPr>
            <a:spLocks noGrp="1" noChangeArrowheads="1"/>
          </p:cNvSpPr>
          <p:nvPr>
            <p:ph type="title"/>
          </p:nvPr>
        </p:nvSpPr>
        <p:spPr>
          <a:xfrm>
            <a:off x="295871" y="0"/>
            <a:ext cx="6148337" cy="1143000"/>
          </a:xfrm>
        </p:spPr>
        <p:txBody>
          <a:bodyPr/>
          <a:lstStyle/>
          <a:p>
            <a:r>
              <a:rPr lang="en-US" sz="3600" dirty="0" smtClean="0"/>
              <a:t>KenGen’s Flatter Structure</a:t>
            </a:r>
          </a:p>
        </p:txBody>
      </p:sp>
      <p:sp>
        <p:nvSpPr>
          <p:cNvPr id="257027" name="Rectangle 3"/>
          <p:cNvSpPr>
            <a:spLocks noGrp="1" noChangeArrowheads="1"/>
          </p:cNvSpPr>
          <p:nvPr>
            <p:ph idx="1"/>
          </p:nvPr>
        </p:nvSpPr>
        <p:spPr>
          <a:xfrm>
            <a:off x="323528" y="1412776"/>
            <a:ext cx="5832647" cy="4713387"/>
          </a:xfrm>
        </p:spPr>
        <p:txBody>
          <a:bodyPr/>
          <a:lstStyle/>
          <a:p>
            <a:pPr marL="0" indent="0">
              <a:lnSpc>
                <a:spcPct val="120000"/>
              </a:lnSpc>
              <a:buNone/>
            </a:pPr>
            <a:r>
              <a:rPr lang="en-US" dirty="0" smtClean="0"/>
              <a:t>KenGen, Kenya’s leading electricity generation company, reduced its hierarchy from 15 layers to just 6 layers. “This flatter structure has reduced bureaucracy and it has also improved teamwork,” explains KenGen executive Simon Ngure. </a:t>
            </a:r>
            <a:endParaRPr lang="en-US" dirty="0"/>
          </a:p>
        </p:txBody>
      </p:sp>
    </p:spTree>
    <p:extLst>
      <p:ext uri="{BB962C8B-B14F-4D97-AF65-F5344CB8AC3E}">
        <p14:creationId xmlns:p14="http://schemas.microsoft.com/office/powerpoint/2010/main" val="3768117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KenGen1.jpg"/>
          <p:cNvPicPr>
            <a:picLocks noChangeAspect="1"/>
          </p:cNvPicPr>
          <p:nvPr/>
        </p:nvPicPr>
        <p:blipFill>
          <a:blip r:embed="rId3"/>
          <a:stretch>
            <a:fillRect/>
          </a:stretch>
        </p:blipFill>
        <p:spPr>
          <a:xfrm>
            <a:off x="6507376" y="19365"/>
            <a:ext cx="2639228" cy="6552570"/>
          </a:xfrm>
          <a:prstGeom prst="rect">
            <a:avLst/>
          </a:prstGeom>
        </p:spPr>
      </p:pic>
      <p:sp>
        <p:nvSpPr>
          <p:cNvPr id="24578" name="Rectangle 2"/>
          <p:cNvSpPr>
            <a:spLocks noGrp="1" noChangeArrowheads="1"/>
          </p:cNvSpPr>
          <p:nvPr>
            <p:ph type="title"/>
          </p:nvPr>
        </p:nvSpPr>
        <p:spPr/>
        <p:txBody>
          <a:bodyPr/>
          <a:lstStyle/>
          <a:p>
            <a:r>
              <a:rPr lang="en-US" dirty="0" smtClean="0"/>
              <a:t>Span of Control</a:t>
            </a:r>
          </a:p>
        </p:txBody>
      </p:sp>
      <p:sp>
        <p:nvSpPr>
          <p:cNvPr id="257027" name="Rectangle 3"/>
          <p:cNvSpPr>
            <a:spLocks noGrp="1" noChangeArrowheads="1"/>
          </p:cNvSpPr>
          <p:nvPr>
            <p:ph idx="1"/>
          </p:nvPr>
        </p:nvSpPr>
        <p:spPr>
          <a:xfrm>
            <a:off x="323528" y="1412776"/>
            <a:ext cx="5832647" cy="4713387"/>
          </a:xfrm>
        </p:spPr>
        <p:txBody>
          <a:bodyPr/>
          <a:lstStyle/>
          <a:p>
            <a:r>
              <a:rPr lang="en-US" dirty="0" smtClean="0"/>
              <a:t>Number of people directly reporting to the next level</a:t>
            </a:r>
          </a:p>
          <a:p>
            <a:r>
              <a:rPr lang="en-US" dirty="0" smtClean="0"/>
              <a:t>Wider span of control possible when:</a:t>
            </a:r>
          </a:p>
          <a:p>
            <a:pPr lvl="1"/>
            <a:r>
              <a:rPr lang="en-US" dirty="0" smtClean="0"/>
              <a:t>Other coordinating mechanisms are present</a:t>
            </a:r>
          </a:p>
          <a:p>
            <a:pPr lvl="1"/>
            <a:r>
              <a:rPr lang="en-US" dirty="0" smtClean="0"/>
              <a:t>Routine tasks</a:t>
            </a:r>
          </a:p>
          <a:p>
            <a:pPr lvl="1"/>
            <a:r>
              <a:rPr lang="en-US" dirty="0" smtClean="0"/>
              <a:t>Low employee interdependence</a:t>
            </a:r>
          </a:p>
        </p:txBody>
      </p:sp>
    </p:spTree>
    <p:extLst>
      <p:ext uri="{BB962C8B-B14F-4D97-AF65-F5344CB8AC3E}">
        <p14:creationId xmlns:p14="http://schemas.microsoft.com/office/powerpoint/2010/main" val="602165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1626</TotalTime>
  <Pages>0</Pages>
  <Words>958</Words>
  <Characters>0</Characters>
  <Application>Microsoft Office PowerPoint</Application>
  <PresentationFormat>Letter Paper (8.5x11 in)</PresentationFormat>
  <Lines>0</Lines>
  <Paragraphs>263</Paragraphs>
  <Slides>29</Slides>
  <Notes>27</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McShaneOB7_Ch</vt:lpstr>
      <vt:lpstr>Designing Organizational Structures</vt:lpstr>
      <vt:lpstr>Valve Corporation’s Organizational Structure</vt:lpstr>
      <vt:lpstr>Organizational Structure Defined</vt:lpstr>
      <vt:lpstr>Division of Labor and Coordination</vt:lpstr>
      <vt:lpstr>Coordination Through Informal Communication</vt:lpstr>
      <vt:lpstr>Other Coordinating Mechanisms</vt:lpstr>
      <vt:lpstr>Elements of Organizational Structure</vt:lpstr>
      <vt:lpstr>KenGen’s Flatter Structure</vt:lpstr>
      <vt:lpstr>Span of Control</vt:lpstr>
      <vt:lpstr>Tall vs Flat Structures</vt:lpstr>
      <vt:lpstr>Centralization/Decentralization</vt:lpstr>
      <vt:lpstr>Formalization</vt:lpstr>
      <vt:lpstr>Mechanistic vs. Organic Structures</vt:lpstr>
      <vt:lpstr>Functional Organizational Structure</vt:lpstr>
      <vt:lpstr>Evaluating Functional Structures</vt:lpstr>
      <vt:lpstr>Divisional Structure</vt:lpstr>
      <vt:lpstr>Divisional Structure</vt:lpstr>
      <vt:lpstr>Evaluating Divisional Structures</vt:lpstr>
      <vt:lpstr>Team-Based Structure</vt:lpstr>
      <vt:lpstr>Evaluating Team-Based Structures</vt:lpstr>
      <vt:lpstr>ABB’s* Geographic-Product Matrix Structure</vt:lpstr>
      <vt:lpstr>Evaluating Matrix Structures</vt:lpstr>
      <vt:lpstr>External Environment &amp; Structure</vt:lpstr>
      <vt:lpstr>External Environment &amp; Structure</vt:lpstr>
      <vt:lpstr>Effects of Organizational Size</vt:lpstr>
      <vt:lpstr>Technology and Structure</vt:lpstr>
      <vt:lpstr>Organizational Strategy</vt:lpstr>
      <vt:lpstr>Designing Organizational Structures</vt:lpstr>
      <vt:lpstr>Project-based Matrix Structure</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Pavendan Pugalendi</cp:lastModifiedBy>
  <cp:revision>200</cp:revision>
  <cp:lastPrinted>2008-02-24T08:45:31Z</cp:lastPrinted>
  <dcterms:created xsi:type="dcterms:W3CDTF">2011-12-07T16:09:33Z</dcterms:created>
  <dcterms:modified xsi:type="dcterms:W3CDTF">2014-04-02T07:41:23Z</dcterms:modified>
  <cp:category/>
</cp:coreProperties>
</file>