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804" r:id="rId1"/>
  </p:sldMasterIdLst>
  <p:notesMasterIdLst>
    <p:notesMasterId r:id="rId28"/>
  </p:notesMasterIdLst>
  <p:handoutMasterIdLst>
    <p:handoutMasterId r:id="rId29"/>
  </p:handoutMasterIdLst>
  <p:sldIdLst>
    <p:sldId id="318" r:id="rId2"/>
    <p:sldId id="346" r:id="rId3"/>
    <p:sldId id="347" r:id="rId4"/>
    <p:sldId id="321" r:id="rId5"/>
    <p:sldId id="322" r:id="rId6"/>
    <p:sldId id="342" r:id="rId7"/>
    <p:sldId id="343" r:id="rId8"/>
    <p:sldId id="344" r:id="rId9"/>
    <p:sldId id="325" r:id="rId10"/>
    <p:sldId id="345" r:id="rId11"/>
    <p:sldId id="327" r:id="rId12"/>
    <p:sldId id="328" r:id="rId13"/>
    <p:sldId id="329" r:id="rId14"/>
    <p:sldId id="330" r:id="rId15"/>
    <p:sldId id="331" r:id="rId16"/>
    <p:sldId id="332" r:id="rId17"/>
    <p:sldId id="333" r:id="rId18"/>
    <p:sldId id="334" r:id="rId19"/>
    <p:sldId id="335" r:id="rId20"/>
    <p:sldId id="336" r:id="rId21"/>
    <p:sldId id="337" r:id="rId22"/>
    <p:sldId id="338" r:id="rId23"/>
    <p:sldId id="339" r:id="rId24"/>
    <p:sldId id="340" r:id="rId25"/>
    <p:sldId id="341" r:id="rId26"/>
    <p:sldId id="348" r:id="rId27"/>
  </p:sldIdLst>
  <p:sldSz cx="9144000" cy="6858000" type="letter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1pPr>
    <a:lvl2pPr marL="4572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2pPr>
    <a:lvl3pPr marL="9144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3pPr>
    <a:lvl4pPr marL="13716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4pPr>
    <a:lvl5pPr marL="18288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5pPr>
    <a:lvl6pPr marL="22860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6pPr>
    <a:lvl7pPr marL="27432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7pPr>
    <a:lvl8pPr marL="32004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8pPr>
    <a:lvl9pPr marL="36576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8080"/>
    <a:srgbClr val="800080"/>
    <a:srgbClr val="CCFF66"/>
    <a:srgbClr val="61765E"/>
    <a:srgbClr val="5B5748"/>
    <a:srgbClr val="808080"/>
    <a:srgbClr val="83060C"/>
    <a:srgbClr val="5E6F5B"/>
    <a:srgbClr val="7D80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49" autoAdjust="0"/>
    <p:restoredTop sz="94643" autoAdjust="0"/>
  </p:normalViewPr>
  <p:slideViewPr>
    <p:cSldViewPr>
      <p:cViewPr>
        <p:scale>
          <a:sx n="50" d="100"/>
          <a:sy n="50" d="100"/>
        </p:scale>
        <p:origin x="-2244" y="-8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9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5107" name="Rectangle 3"/>
          <p:cNvSpPr>
            <a:spLocks noGrp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5108" name="Rectangle 4"/>
          <p:cNvSpPr>
            <a:spLocks noGrp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5109" name="Rectangle 5"/>
          <p:cNvSpPr>
            <a:spLocks noGrp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fld id="{0EF9D739-DB96-BC46-A449-C08C87F8AA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57924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294" name="Rectangle 6"/>
          <p:cNvSpPr>
            <a:spLocks noGrp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fld id="{E3791B8C-22D8-CC4E-AEAF-5A352ECD9E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8929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B058BF-3E60-0F49-AC6D-E7AAC8D11A4C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1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122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257A3C-CA9C-844F-A665-2610634F7886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15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4301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DB4F73-0A0B-864A-92B1-8F328FFF2506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17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 lIns="85833" tIns="41383" rIns="85833" bIns="41383"/>
          <a:lstStyle/>
          <a:p>
            <a:endParaRPr lang="en-AU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45060" name="Rectangle 3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74750" y="709613"/>
            <a:ext cx="4508500" cy="3381375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DB4F73-0A0B-864A-92B1-8F328FFF2506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18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 lIns="85833" tIns="41383" rIns="85833" bIns="41383"/>
          <a:lstStyle/>
          <a:p>
            <a:endParaRPr lang="en-AU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45060" name="Rectangle 3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74750" y="709613"/>
            <a:ext cx="4508500" cy="3381375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152F06-9033-0940-B9AD-DA7F5AE816D0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19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 lIns="87312" tIns="42862" rIns="87312" bIns="42862"/>
          <a:lstStyle/>
          <a:p>
            <a:endParaRPr lang="en-AU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51204" name="Rectangle 3"/>
          <p:cNvSpPr>
            <a:spLocks noGrp="1" noRot="1" noChangeAspect="1" noChangeArrowheads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DDB249-331C-C34A-894A-D3FCFBB394BE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20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 lIns="87312" tIns="42862" rIns="87312" bIns="42862"/>
          <a:lstStyle/>
          <a:p>
            <a:endParaRPr lang="en-AU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53252" name="Rectangle 3"/>
          <p:cNvSpPr>
            <a:spLocks noGrp="1" noRot="1" noChangeAspect="1" noChangeArrowheads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800212-07C1-0948-8A84-4F472BF2295D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21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 lIns="87312" tIns="42862" rIns="87312" bIns="42862"/>
          <a:lstStyle/>
          <a:p>
            <a:endParaRPr lang="en-AU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55300" name="Rectangle 3"/>
          <p:cNvSpPr>
            <a:spLocks noGrp="1" noRot="1" noChangeAspect="1" noChangeArrowheads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8E4531-53B5-CA45-9186-A9C81F835B97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22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5734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090853-5215-E74A-A390-03AFECF8CEB9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23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 lIns="87312" tIns="42862" rIns="87312" bIns="42862"/>
          <a:lstStyle/>
          <a:p>
            <a:endParaRPr lang="en-AU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59396" name="Rectangle 3"/>
          <p:cNvSpPr>
            <a:spLocks noGrp="1" noRot="1" noChangeAspect="1" noChangeArrowheads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AD81DB-77CD-8341-97FC-AEAE7E41AB5A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24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 lIns="87312" tIns="42862" rIns="87312" bIns="42862"/>
          <a:lstStyle/>
          <a:p>
            <a:endParaRPr lang="en-AU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61444" name="Rectangle 3"/>
          <p:cNvSpPr>
            <a:spLocks noGrp="1" noRot="1" noChangeAspect="1" noChangeArrowheads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DD65A4-1972-B24B-8DC2-70A9465367ED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25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63491" name="Rectangle 2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 lIns="87312" tIns="42862" rIns="87312" bIns="42862"/>
          <a:lstStyle/>
          <a:p>
            <a:endParaRPr lang="en-AU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63492" name="Rectangle 3"/>
          <p:cNvSpPr>
            <a:spLocks noGrp="1" noRot="1" noChangeAspect="1" noChangeArrowheads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CC3D1A-DF09-9F48-A9FF-A1F2F2A49624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4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 lIns="87312" tIns="42862" rIns="87312" bIns="42862"/>
          <a:lstStyle/>
          <a:p>
            <a:endParaRPr lang="en-AU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21508" name="Rectangle 3"/>
          <p:cNvSpPr>
            <a:spLocks noGrp="1" noRot="1" noChangeAspect="1" noChangeArrowheads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B058BF-3E60-0F49-AC6D-E7AAC8D11A4C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26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122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F724BF-85D2-1A4B-824C-36A2AFFE15F4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5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7A639E-4F50-CA4D-B9D3-3FAE46D497C7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9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3174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694DF7-6420-1341-A302-36A965558FCD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10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3379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5BC7A9-47A0-E049-A65D-A50291AE1C6B}" type="slidenum">
              <a:rPr lang="en-AU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11</a:t>
            </a:fld>
            <a:endParaRPr lang="en-AU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C17347-EF27-824C-BB8D-6CBE8766EAB9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12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C17347-EF27-824C-BB8D-6CBE8766EAB9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13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27C93E-7CE8-C049-96C7-FACE5265A41D}" type="slidenum">
              <a:rPr lang="en-US">
                <a:latin typeface="Tahoma" pitchFamily="-111" charset="0"/>
                <a:ea typeface="ヒラギノ角ゴ Pro W3" pitchFamily="-111" charset="-128"/>
                <a:cs typeface="ヒラギノ角ゴ Pro W3" pitchFamily="-111" charset="-128"/>
              </a:rPr>
              <a:pPr/>
              <a:t>14</a:t>
            </a:fld>
            <a:endParaRPr lang="en-US" dirty="0">
              <a:latin typeface="Tahoma" pitchFamily="-111" charset="0"/>
              <a:ea typeface="ヒラギノ角ゴ Pro W3" pitchFamily="-111" charset="-128"/>
              <a:cs typeface="ヒラギノ角ゴ Pro W3" pitchFamily="-111" charset="-128"/>
            </a:endParaRPr>
          </a:p>
        </p:txBody>
      </p:sp>
      <p:sp>
        <p:nvSpPr>
          <p:cNvPr id="4096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2224608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0400" rtlCol="0" anchor="b" anchorCtr="0"/>
          <a:lstStyle/>
          <a:p>
            <a:pPr algn="r"/>
            <a:r>
              <a:rPr lang="en-AU" sz="7200" b="1" i="0" dirty="0" smtClean="0"/>
              <a:t>9</a:t>
            </a:r>
            <a:endParaRPr sz="7200" b="1" i="0" dirty="0"/>
          </a:p>
        </p:txBody>
      </p:sp>
      <p:sp>
        <p:nvSpPr>
          <p:cNvPr id="8" name="Rectangle 7"/>
          <p:cNvSpPr/>
          <p:nvPr/>
        </p:nvSpPr>
        <p:spPr>
          <a:xfrm>
            <a:off x="268940" y="268288"/>
            <a:ext cx="198604" cy="4960912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193265" y="2492896"/>
            <a:ext cx="5644281" cy="2736304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pic>
        <p:nvPicPr>
          <p:cNvPr id="9" name="Picture 8" descr="Globe Vertical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260648"/>
            <a:ext cx="2728367" cy="49654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746811" y="268288"/>
            <a:ext cx="4114800" cy="566928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7418"/>
            <a:ext cx="3960440" cy="1381382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8" y="1844824"/>
            <a:ext cx="3970785" cy="4104456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760258" y="990601"/>
            <a:ext cx="4096512" cy="50306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9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9-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noProof="0" smtClean="0"/>
              <a:t>Click to edit Master title style</a:t>
            </a:r>
            <a:endParaRPr lang="en-GB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3733800"/>
            <a:ext cx="7924800" cy="2503512"/>
          </a:xfrm>
        </p:spPr>
        <p:txBody>
          <a:bodyPr/>
          <a:lstStyle>
            <a:lvl1pPr marL="1588" indent="-1588">
              <a:buNone/>
              <a:defRPr sz="24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GB" noProof="0" dirty="0"/>
          </a:p>
        </p:txBody>
      </p:sp>
      <p:sp>
        <p:nvSpPr>
          <p:cNvPr id="7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9-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81300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Righ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114800" y="1676400"/>
            <a:ext cx="4648200" cy="4572000"/>
          </a:xfrm>
        </p:spPr>
        <p:txBody>
          <a:bodyPr/>
          <a:lstStyle>
            <a:lvl1pPr marL="261938" indent="-225425">
              <a:defRPr sz="2400"/>
            </a:lvl1pPr>
            <a:lvl2pPr marL="538163" indent="-276225">
              <a:defRPr sz="2200"/>
            </a:lvl2pPr>
            <a:lvl3pPr marL="800100" indent="-261938">
              <a:defRPr sz="2000"/>
            </a:lvl3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US" noProof="0" dirty="0"/>
          </a:p>
        </p:txBody>
      </p:sp>
      <p:sp>
        <p:nvSpPr>
          <p:cNvPr id="7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9-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6172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ef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81000" y="1524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57200" y="1676400"/>
            <a:ext cx="4419600" cy="4572000"/>
          </a:xfrm>
        </p:spPr>
        <p:txBody>
          <a:bodyPr/>
          <a:lstStyle>
            <a:lvl1pPr marL="261938" indent="-225425">
              <a:buClr>
                <a:srgbClr val="83060C"/>
              </a:buClr>
              <a:defRPr sz="2200"/>
            </a:lvl1pPr>
            <a:lvl2pPr marL="538163" indent="-276225">
              <a:buClr>
                <a:srgbClr val="5E6F5B"/>
              </a:buClr>
              <a:defRPr sz="2000"/>
            </a:lvl2pPr>
            <a:lvl3pPr marL="800100" indent="-261938">
              <a:defRPr sz="2000"/>
            </a:lvl3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7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9-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60577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391400" cy="1143000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3733800"/>
            <a:ext cx="7924800" cy="2590800"/>
          </a:xfrm>
        </p:spPr>
        <p:txBody>
          <a:bodyPr/>
          <a:lstStyle>
            <a:lvl1pPr marL="1588" indent="-1588">
              <a:buNone/>
              <a:defRPr sz="24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7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9-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6069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340768"/>
            <a:ext cx="8208911" cy="4785395"/>
          </a:xfrm>
        </p:spPr>
        <p:txBody>
          <a:bodyPr/>
          <a:lstStyle>
            <a:lvl1pPr>
              <a:buClr>
                <a:srgbClr val="800080"/>
              </a:buClr>
              <a:defRPr/>
            </a:lvl1pPr>
            <a:lvl2pPr>
              <a:buClr>
                <a:srgbClr val="008080"/>
              </a:buClr>
              <a:defRPr/>
            </a:lvl2pPr>
            <a:lvl3pPr>
              <a:buClr>
                <a:srgbClr val="FF6600"/>
              </a:buClr>
              <a:defRPr/>
            </a:lvl3pPr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8" name="Rectangle 7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9-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23529" y="1412776"/>
            <a:ext cx="4392488" cy="4713387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1800"/>
            </a:lvl3pPr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932040" y="1412776"/>
            <a:ext cx="3816424" cy="468052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9-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4342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text 7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211960" y="1379909"/>
            <a:ext cx="4392488" cy="4713387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1800"/>
            </a:lvl3pPr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297072" y="1360821"/>
            <a:ext cx="3816424" cy="468052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9-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9741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58952" y="268288"/>
            <a:ext cx="1099073" cy="6113040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1" y="3429000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801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8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9-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784" y="1556792"/>
            <a:ext cx="3750183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  <a:latin typeface="+mj-lt"/>
                <a:cs typeface="Calibri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84" y="2192071"/>
            <a:ext cx="3750183" cy="3436751"/>
          </a:xfrm>
        </p:spPr>
        <p:txBody>
          <a:bodyPr>
            <a:normAutofit/>
          </a:bodyPr>
          <a:lstStyle>
            <a:lvl1pPr>
              <a:defRPr sz="1800">
                <a:latin typeface="Calibri"/>
                <a:cs typeface="Calibri"/>
              </a:defRPr>
            </a:lvl1pPr>
            <a:lvl2pPr>
              <a:defRPr sz="1800">
                <a:latin typeface="Calibri"/>
                <a:cs typeface="Calibri"/>
              </a:defRPr>
            </a:lvl2pPr>
            <a:lvl3pPr>
              <a:defRPr sz="1800">
                <a:latin typeface="Calibri"/>
                <a:cs typeface="Calibri"/>
              </a:defRPr>
            </a:lvl3pPr>
            <a:lvl4pPr>
              <a:defRPr sz="1800">
                <a:latin typeface="Calibri"/>
                <a:cs typeface="Calibri"/>
              </a:defRPr>
            </a:lvl4pPr>
            <a:lvl5pPr>
              <a:defRPr sz="1800">
                <a:latin typeface="Calibri"/>
                <a:cs typeface="Calibri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6016" y="1569585"/>
            <a:ext cx="3710176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  <a:latin typeface="+mj-lt"/>
                <a:cs typeface="Calibri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016" y="2204864"/>
            <a:ext cx="3710176" cy="3436751"/>
          </a:xfrm>
        </p:spPr>
        <p:txBody>
          <a:bodyPr>
            <a:normAutofit/>
          </a:bodyPr>
          <a:lstStyle>
            <a:lvl1pPr>
              <a:defRPr sz="1800">
                <a:latin typeface="Calibri"/>
                <a:cs typeface="Calibri"/>
              </a:defRPr>
            </a:lvl1pPr>
            <a:lvl2pPr>
              <a:defRPr sz="1800">
                <a:latin typeface="Calibri"/>
                <a:cs typeface="Calibri"/>
              </a:defRPr>
            </a:lvl2pPr>
            <a:lvl3pPr>
              <a:defRPr sz="1800">
                <a:latin typeface="Calibri"/>
                <a:cs typeface="Calibri"/>
              </a:defRPr>
            </a:lvl3pPr>
            <a:lvl4pPr>
              <a:defRPr sz="1800">
                <a:latin typeface="Calibri"/>
                <a:cs typeface="Calibri"/>
              </a:defRPr>
            </a:lvl4pPr>
            <a:lvl5pPr>
              <a:defRPr sz="1800">
                <a:latin typeface="Calibri"/>
                <a:cs typeface="Calibri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15" name="Rectangle 14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9-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Text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395536" y="3356992"/>
            <a:ext cx="8208912" cy="273630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14" name="Rectangle 13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395536" y="1412874"/>
            <a:ext cx="8208912" cy="1728094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9-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13"/>
          </p:nvPr>
        </p:nvSpPr>
        <p:spPr>
          <a:xfrm>
            <a:off x="323528" y="1412776"/>
            <a:ext cx="8208912" cy="273630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8" name="Rectangle 7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317660" y="4437112"/>
            <a:ext cx="8208912" cy="1728094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9-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7753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9" name="Rectangle 8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9-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AU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8208911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27" r:id="rId3"/>
    <p:sldLayoutId id="2147483828" r:id="rId4"/>
    <p:sldLayoutId id="2147483809" r:id="rId5"/>
    <p:sldLayoutId id="2147483812" r:id="rId6"/>
    <p:sldLayoutId id="2147483813" r:id="rId7"/>
    <p:sldLayoutId id="2147483829" r:id="rId8"/>
    <p:sldLayoutId id="2147483816" r:id="rId9"/>
    <p:sldLayoutId id="2147483819" r:id="rId10"/>
    <p:sldLayoutId id="2147483834" r:id="rId11"/>
    <p:sldLayoutId id="2147483835" r:id="rId12"/>
    <p:sldLayoutId id="2147483836" r:id="rId13"/>
    <p:sldLayoutId id="2147483837" r:id="rId14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4200" b="1" i="0" kern="1200">
          <a:solidFill>
            <a:srgbClr val="61765E"/>
          </a:solidFill>
          <a:latin typeface="+mj-lt"/>
          <a:ea typeface="+mj-ea"/>
          <a:cs typeface="Calibri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rgbClr val="800080"/>
        </a:buClr>
        <a:buSzPct val="100000"/>
        <a:buFont typeface="Wingdings 2" pitchFamily="18" charset="2"/>
        <a:buChar char="¡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rgbClr val="008080"/>
        </a:buClr>
        <a:buSzPct val="100000"/>
        <a:buFont typeface="Wingdings 2" pitchFamily="18" charset="2"/>
        <a:buChar char="¡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rgbClr val="FF6600"/>
        </a:buClr>
        <a:buSzPct val="100000"/>
        <a:buFont typeface="Wingdings" charset="2"/>
        <a:buChar char="Ø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Communicating in Teams and Organizations</a:t>
            </a:r>
            <a:endParaRPr lang="en-US" dirty="0">
              <a:latin typeface="+mj-lt"/>
            </a:endParaRPr>
          </a:p>
        </p:txBody>
      </p:sp>
      <p:pic>
        <p:nvPicPr>
          <p:cNvPr id="2" name="Picture 1" descr="Globe Vertica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260648"/>
            <a:ext cx="2728367" cy="4965486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61925" y="6592888"/>
            <a:ext cx="8839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FF9933"/>
              </a:buClr>
              <a:buFont typeface="Wingdings" charset="2"/>
              <a:buChar char="Ø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FF9933"/>
              </a:buClr>
              <a:buFont typeface="Wingdings" charset="2"/>
              <a:buChar char="Ø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FF9933"/>
              </a:buClr>
              <a:buFont typeface="Wingdings" charset="2"/>
              <a:buChar char="Ø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IN" altLang="en-US" sz="1000" dirty="0">
                <a:solidFill>
                  <a:schemeClr val="tx1"/>
                </a:solidFill>
                <a:latin typeface="Times New Roman" charset="0"/>
                <a:cs typeface="Times New Roman" charset="0"/>
              </a:rPr>
              <a:t>Copyright © 2015 McGraw-Hill Education. All rights reserved. No reproduction or distribution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90495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5"/>
          <p:cNvSpPr>
            <a:spLocks noGrp="1" noChangeArrowheads="1"/>
          </p:cNvSpPr>
          <p:nvPr>
            <p:ph sz="half" idx="13"/>
          </p:nvPr>
        </p:nvSpPr>
        <p:spPr>
          <a:xfrm>
            <a:off x="323528" y="1412776"/>
            <a:ext cx="8208912" cy="2160240"/>
          </a:xfrm>
        </p:spPr>
        <p:txBody>
          <a:bodyPr>
            <a:normAutofit/>
          </a:bodyPr>
          <a:lstStyle/>
          <a:p>
            <a:r>
              <a:rPr lang="en-US" sz="2600" dirty="0" smtClean="0"/>
              <a:t>Influences meaning of verbal symbols</a:t>
            </a:r>
          </a:p>
          <a:p>
            <a:r>
              <a:rPr lang="en-US" sz="2600" dirty="0" smtClean="0"/>
              <a:t>Less rule bound than verbal communication</a:t>
            </a:r>
          </a:p>
          <a:p>
            <a:r>
              <a:rPr lang="en-US" sz="2600" dirty="0" smtClean="0"/>
              <a:t>Most is automatic and nonconscious</a:t>
            </a:r>
          </a:p>
        </p:txBody>
      </p:sp>
      <p:sp>
        <p:nvSpPr>
          <p:cNvPr id="3277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Nonverbal Communication</a:t>
            </a:r>
            <a:endParaRPr lang="en-US" dirty="0" smtClean="0"/>
          </a:p>
        </p:txBody>
      </p:sp>
      <p:pic>
        <p:nvPicPr>
          <p:cNvPr id="10" name="Picture Placeholder 9" descr="nonverbal wide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t="8649" b="20051"/>
          <a:stretch/>
        </p:blipFill>
        <p:spPr>
          <a:xfrm>
            <a:off x="323528" y="3717032"/>
            <a:ext cx="8208912" cy="2234612"/>
          </a:xfrm>
        </p:spPr>
      </p:pic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6781800" y="6096000"/>
            <a:ext cx="1208088" cy="246062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en-AU" sz="1000" dirty="0">
                <a:solidFill>
                  <a:srgbClr val="373737"/>
                </a:solidFill>
                <a:latin typeface="Arial Narrow" pitchFamily="-111" charset="0"/>
              </a:rPr>
              <a:t>Courtesy of Microsoft.</a:t>
            </a:r>
          </a:p>
        </p:txBody>
      </p:sp>
    </p:spTree>
    <p:extLst>
      <p:ext uri="{BB962C8B-B14F-4D97-AF65-F5344CB8AC3E}">
        <p14:creationId xmlns:p14="http://schemas.microsoft.com/office/powerpoint/2010/main" val="32405608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Emotional Contagion</a:t>
            </a:r>
            <a:endParaRPr lang="en-US" dirty="0" smtClean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dirty="0" smtClean="0"/>
              <a:t>The automatic process of sharing another person’s emotions by mimicking their facial expressions and other nonverbal behavior</a:t>
            </a:r>
          </a:p>
          <a:p>
            <a:r>
              <a:rPr lang="en-US" dirty="0" smtClean="0"/>
              <a:t>Serves three purposes:</a:t>
            </a:r>
          </a:p>
          <a:p>
            <a:pPr marL="547688" lvl="1" indent="-376238">
              <a:buFont typeface="+mj-lt"/>
              <a:buAutoNum type="arabicPeriod"/>
              <a:tabLst>
                <a:tab pos="171450" algn="l"/>
              </a:tabLst>
            </a:pPr>
            <a:r>
              <a:rPr lang="en-US" dirty="0" smtClean="0"/>
              <a:t>Provides continuous feedback to speaker</a:t>
            </a:r>
          </a:p>
          <a:p>
            <a:pPr marL="547688" lvl="1" indent="-376238">
              <a:buFont typeface="+mj-lt"/>
              <a:buAutoNum type="arabicPeriod"/>
              <a:tabLst>
                <a:tab pos="171450" algn="l"/>
              </a:tabLst>
            </a:pPr>
            <a:r>
              <a:rPr lang="en-US" dirty="0" smtClean="0"/>
              <a:t>Increases emotional understanding of the other person’s experience</a:t>
            </a:r>
          </a:p>
          <a:p>
            <a:pPr marL="547688" lvl="1" indent="-376238">
              <a:buFont typeface="+mj-lt"/>
              <a:buAutoNum type="arabicPeriod"/>
              <a:tabLst>
                <a:tab pos="171450" algn="l"/>
              </a:tabLst>
            </a:pPr>
            <a:r>
              <a:rPr lang="en-US" dirty="0" smtClean="0"/>
              <a:t>Communicates a collective sentiment -- sharing the experience as part of drive to bond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91134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3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 build="p" autoUpdateAnimBg="0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ea typeface="ＭＳ Ｐゴシック" pitchFamily="-111" charset="-128"/>
              </a:rPr>
              <a:t>Choosing</a:t>
            </a:r>
            <a:r>
              <a:rPr lang="en-US" dirty="0" smtClean="0">
                <a:ea typeface="ＭＳ Ｐゴシック" pitchFamily="-111" charset="-128"/>
              </a:rPr>
              <a:t> Channels: Social Acceptance</a:t>
            </a:r>
            <a:endParaRPr lang="en-US" dirty="0">
              <a:ea typeface="ＭＳ Ｐゴシック" pitchFamily="-111" charset="-128"/>
            </a:endParaRPr>
          </a:p>
        </p:txBody>
      </p:sp>
      <p:sp>
        <p:nvSpPr>
          <p:cNvPr id="295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-111" charset="2"/>
              <a:buNone/>
            </a:pPr>
            <a:r>
              <a:rPr lang="en-US" dirty="0" smtClean="0">
                <a:ea typeface="ＭＳ Ｐゴシック" pitchFamily="-111" charset="-128"/>
              </a:rPr>
              <a:t>Do others support use of that communication channel for that purpose?</a:t>
            </a:r>
          </a:p>
          <a:p>
            <a:pPr marL="0" indent="0">
              <a:buFont typeface="Wingdings" pitchFamily="-111" charset="2"/>
              <a:buNone/>
            </a:pPr>
            <a:r>
              <a:rPr lang="en-US" dirty="0" smtClean="0">
                <a:ea typeface="ＭＳ Ｐゴシック" pitchFamily="-111" charset="-128"/>
              </a:rPr>
              <a:t>Depends on:</a:t>
            </a:r>
          </a:p>
          <a:p>
            <a:pPr marL="466725" indent="-457200">
              <a:spcAft>
                <a:spcPts val="600"/>
              </a:spcAft>
              <a:buFont typeface="+mj-lt"/>
              <a:buAutoNum type="arabicPeriod"/>
            </a:pPr>
            <a:r>
              <a:rPr lang="en-US" dirty="0" smtClean="0">
                <a:cs typeface="Tahoma" pitchFamily="-111" charset="0"/>
              </a:rPr>
              <a:t>Firm/team norms for using the channel</a:t>
            </a:r>
          </a:p>
          <a:p>
            <a:pPr marL="452438" indent="-457200">
              <a:spcAft>
                <a:spcPts val="600"/>
              </a:spcAft>
              <a:buFont typeface="+mj-lt"/>
              <a:buAutoNum type="arabicPeriod"/>
            </a:pPr>
            <a:r>
              <a:rPr lang="en-US" dirty="0" smtClean="0">
                <a:cs typeface="Tahoma" pitchFamily="-111" charset="0"/>
              </a:rPr>
              <a:t>Individual preferences for using the channel</a:t>
            </a:r>
          </a:p>
          <a:p>
            <a:pPr marL="452438" indent="-457200">
              <a:spcAft>
                <a:spcPts val="600"/>
              </a:spcAft>
              <a:buFont typeface="+mj-lt"/>
              <a:buAutoNum type="arabicPeriod"/>
            </a:pPr>
            <a:r>
              <a:rPr lang="en-US" dirty="0" smtClean="0">
                <a:cs typeface="Tahoma" pitchFamily="-111" charset="0"/>
              </a:rPr>
              <a:t>Symbolic meaning of the channel</a:t>
            </a:r>
          </a:p>
        </p:txBody>
      </p:sp>
    </p:spTree>
    <p:extLst>
      <p:ext uri="{BB962C8B-B14F-4D97-AF65-F5344CB8AC3E}">
        <p14:creationId xmlns:p14="http://schemas.microsoft.com/office/powerpoint/2010/main" val="20207653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ea typeface="ＭＳ Ｐゴシック" pitchFamily="-111" charset="-128"/>
              </a:rPr>
              <a:t>Choosing</a:t>
            </a:r>
            <a:r>
              <a:rPr lang="en-US" dirty="0" smtClean="0">
                <a:ea typeface="ＭＳ Ｐゴシック" pitchFamily="-111" charset="-128"/>
              </a:rPr>
              <a:t> Channels: Media Richness</a:t>
            </a:r>
            <a:endParaRPr lang="en-US" dirty="0">
              <a:ea typeface="ＭＳ Ｐゴシック" pitchFamily="-111" charset="-128"/>
            </a:endParaRPr>
          </a:p>
        </p:txBody>
      </p:sp>
      <p:sp>
        <p:nvSpPr>
          <p:cNvPr id="295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1200"/>
              </a:spcAft>
              <a:buFont typeface="Wingdings" pitchFamily="-111" charset="2"/>
              <a:buNone/>
            </a:pPr>
            <a:r>
              <a:rPr lang="en-US" sz="2400" dirty="0" smtClean="0">
                <a:ea typeface="ＭＳ Ｐゴシック" pitchFamily="-111" charset="-128"/>
              </a:rPr>
              <a:t>The channel’s data-carrying capacity needs to be aligned with the communication activity</a:t>
            </a:r>
          </a:p>
          <a:p>
            <a:pPr marL="0" indent="0">
              <a:buFont typeface="Wingdings" pitchFamily="-111" charset="2"/>
              <a:buNone/>
            </a:pPr>
            <a:r>
              <a:rPr lang="en-US" sz="2400" dirty="0" smtClean="0">
                <a:ea typeface="ＭＳ Ｐゴシック" pitchFamily="-111" charset="-128"/>
              </a:rPr>
              <a:t>High richness when channel:</a:t>
            </a:r>
          </a:p>
          <a:p>
            <a:pPr marL="361950" lvl="1" indent="-361950">
              <a:buFont typeface="+mj-lt"/>
              <a:buAutoNum type="arabicPeriod"/>
            </a:pPr>
            <a:r>
              <a:rPr lang="en-US" dirty="0" smtClean="0"/>
              <a:t>conveys multiple cues </a:t>
            </a:r>
          </a:p>
          <a:p>
            <a:pPr marL="361950" lvl="1" indent="-361950">
              <a:buFont typeface="+mj-lt"/>
              <a:buAutoNum type="arabicPeriod"/>
            </a:pPr>
            <a:r>
              <a:rPr lang="en-US" dirty="0" smtClean="0"/>
              <a:t>allows timely feedback </a:t>
            </a:r>
          </a:p>
          <a:p>
            <a:pPr marL="361950" lvl="1" indent="-361950">
              <a:buFont typeface="+mj-lt"/>
              <a:buAutoNum type="arabicPeriod"/>
            </a:pPr>
            <a:r>
              <a:rPr lang="en-US" dirty="0" smtClean="0"/>
              <a:t>allows customized message </a:t>
            </a:r>
          </a:p>
          <a:p>
            <a:pPr marL="361950" lvl="1" indent="-36195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permits complex symbols</a:t>
            </a:r>
            <a:endParaRPr lang="en-US" dirty="0" smtClean="0">
              <a:cs typeface="Tahoma" pitchFamily="-111" charset="0"/>
            </a:endParaRPr>
          </a:p>
          <a:p>
            <a:pPr marL="0" indent="0">
              <a:buFont typeface="Wingdings" pitchFamily="-111" charset="2"/>
              <a:buNone/>
            </a:pPr>
            <a:r>
              <a:rPr lang="en-US" sz="2400" dirty="0" smtClean="0"/>
              <a:t>Use rich communication media when the situation is nonroutine and ambiguous</a:t>
            </a:r>
            <a:endParaRPr lang="en-US" sz="2400" dirty="0" smtClean="0">
              <a:ea typeface="ＭＳ Ｐゴシック" pitchFamily="-11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975346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5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5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5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5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95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5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5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5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938" grpId="0"/>
      <p:bldP spid="29593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OZOB2 Exh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332656"/>
            <a:ext cx="60198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18"/>
          <p:cNvSpPr/>
          <p:nvPr/>
        </p:nvSpPr>
        <p:spPr>
          <a:xfrm>
            <a:off x="1600200" y="4476031"/>
            <a:ext cx="762000" cy="1143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939" name="Line 3"/>
          <p:cNvSpPr>
            <a:spLocks noChangeShapeType="1"/>
          </p:cNvSpPr>
          <p:nvPr/>
        </p:nvSpPr>
        <p:spPr bwMode="auto">
          <a:xfrm>
            <a:off x="2362200" y="1524000"/>
            <a:ext cx="9525" cy="415925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940" name="Line 4"/>
          <p:cNvSpPr>
            <a:spLocks noChangeShapeType="1"/>
          </p:cNvSpPr>
          <p:nvPr/>
        </p:nvSpPr>
        <p:spPr bwMode="auto">
          <a:xfrm>
            <a:off x="2349500" y="5599981"/>
            <a:ext cx="532765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9077" name="Rectangle 5"/>
          <p:cNvSpPr>
            <a:spLocks noChangeArrowheads="1"/>
          </p:cNvSpPr>
          <p:nvPr/>
        </p:nvSpPr>
        <p:spPr bwMode="auto">
          <a:xfrm>
            <a:off x="5638800" y="4171231"/>
            <a:ext cx="1592263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1600" b="1" dirty="0">
                <a:solidFill>
                  <a:srgbClr val="515151"/>
                </a:solidFill>
                <a:latin typeface="Arial" pitchFamily="-111" charset="0"/>
              </a:rPr>
              <a:t>Oversimplified</a:t>
            </a:r>
          </a:p>
          <a:p>
            <a:pPr eaLnBrk="0" hangingPunct="0"/>
            <a:r>
              <a:rPr lang="en-US" sz="1600" b="1" dirty="0">
                <a:solidFill>
                  <a:srgbClr val="515151"/>
                </a:solidFill>
                <a:latin typeface="Arial" pitchFamily="-111" charset="0"/>
              </a:rPr>
              <a:t>Zone</a:t>
            </a:r>
          </a:p>
        </p:txBody>
      </p:sp>
      <p:sp>
        <p:nvSpPr>
          <p:cNvPr id="259078" name="Rectangle 6"/>
          <p:cNvSpPr>
            <a:spLocks noChangeArrowheads="1"/>
          </p:cNvSpPr>
          <p:nvPr/>
        </p:nvSpPr>
        <p:spPr bwMode="auto">
          <a:xfrm>
            <a:off x="2590800" y="2037631"/>
            <a:ext cx="1298575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1600" b="1" dirty="0">
                <a:solidFill>
                  <a:srgbClr val="515151"/>
                </a:solidFill>
                <a:latin typeface="Arial" pitchFamily="-111" charset="0"/>
              </a:rPr>
              <a:t>Overloaded</a:t>
            </a:r>
          </a:p>
          <a:p>
            <a:pPr eaLnBrk="0" hangingPunct="0"/>
            <a:r>
              <a:rPr lang="en-US" sz="1600" b="1" dirty="0">
                <a:solidFill>
                  <a:srgbClr val="515151"/>
                </a:solidFill>
                <a:latin typeface="Arial" pitchFamily="-111" charset="0"/>
              </a:rPr>
              <a:t>Zone</a:t>
            </a: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6624638" y="5587281"/>
            <a:ext cx="1231900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en-US" sz="1600" dirty="0">
                <a:solidFill>
                  <a:schemeClr val="tx1"/>
                </a:solidFill>
                <a:latin typeface="Arial" pitchFamily="-111" charset="0"/>
              </a:rPr>
              <a:t>Nonroutine/</a:t>
            </a:r>
          </a:p>
          <a:p>
            <a:pPr algn="l" eaLnBrk="0" hangingPunct="0"/>
            <a:r>
              <a:rPr lang="en-US" sz="1600" dirty="0">
                <a:solidFill>
                  <a:schemeClr val="tx1"/>
                </a:solidFill>
                <a:latin typeface="Arial" pitchFamily="-111" charset="0"/>
              </a:rPr>
              <a:t>Ambiguous</a:t>
            </a: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1752600" y="1447800"/>
            <a:ext cx="587375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r" eaLnBrk="0" hangingPunct="0"/>
            <a:r>
              <a:rPr lang="en-US" sz="1600" dirty="0">
                <a:solidFill>
                  <a:schemeClr val="tx1"/>
                </a:solidFill>
                <a:latin typeface="Arial" pitchFamily="-111" charset="0"/>
              </a:rPr>
              <a:t>Rich</a:t>
            </a: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1027113" y="2952031"/>
            <a:ext cx="1196975" cy="638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r" eaLnBrk="0" hangingPunct="0"/>
            <a:r>
              <a:rPr lang="en-US" sz="1800" b="1" dirty="0">
                <a:solidFill>
                  <a:schemeClr val="tx1"/>
                </a:solidFill>
                <a:latin typeface="Arial" pitchFamily="-111" charset="0"/>
              </a:rPr>
              <a:t>Media</a:t>
            </a:r>
          </a:p>
          <a:p>
            <a:pPr algn="r" eaLnBrk="0" hangingPunct="0"/>
            <a:r>
              <a:rPr lang="en-US" sz="1800" b="1" dirty="0">
                <a:solidFill>
                  <a:schemeClr val="tx1"/>
                </a:solidFill>
                <a:latin typeface="Arial" pitchFamily="-111" charset="0"/>
              </a:rPr>
              <a:t>Richness</a:t>
            </a: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4414838" y="5693644"/>
            <a:ext cx="1158875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 eaLnBrk="0" hangingPunct="0"/>
            <a:r>
              <a:rPr lang="en-US" sz="1800" b="1" dirty="0">
                <a:solidFill>
                  <a:schemeClr val="tx1"/>
                </a:solidFill>
                <a:latin typeface="Arial" pitchFamily="-111" charset="0"/>
              </a:rPr>
              <a:t>Situation</a:t>
            </a:r>
          </a:p>
        </p:txBody>
      </p:sp>
      <p:sp>
        <p:nvSpPr>
          <p:cNvPr id="39947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Hierarchy of Media Richness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2209800" y="5629703"/>
            <a:ext cx="1752600" cy="5116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2279650" y="5695231"/>
            <a:ext cx="1377950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r" eaLnBrk="0" hangingPunct="0"/>
            <a:r>
              <a:rPr lang="en-US" sz="1600" dirty="0">
                <a:solidFill>
                  <a:schemeClr val="tx1"/>
                </a:solidFill>
                <a:latin typeface="Arial" pitchFamily="-111" charset="0"/>
              </a:rPr>
              <a:t>Routine/clear</a:t>
            </a:r>
          </a:p>
        </p:txBody>
      </p:sp>
      <p:sp>
        <p:nvSpPr>
          <p:cNvPr id="39949" name="Rectangle 13"/>
          <p:cNvSpPr>
            <a:spLocks noChangeArrowheads="1"/>
          </p:cNvSpPr>
          <p:nvPr/>
        </p:nvSpPr>
        <p:spPr bwMode="auto">
          <a:xfrm>
            <a:off x="1763713" y="5161831"/>
            <a:ext cx="633412" cy="33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r" eaLnBrk="0" hangingPunct="0"/>
            <a:r>
              <a:rPr lang="en-US" sz="1600" dirty="0">
                <a:solidFill>
                  <a:schemeClr val="tx1"/>
                </a:solidFill>
                <a:latin typeface="Arial" pitchFamily="-111" charset="0"/>
              </a:rPr>
              <a:t>Lean</a:t>
            </a:r>
          </a:p>
        </p:txBody>
      </p:sp>
    </p:spTree>
    <p:extLst>
      <p:ext uri="{BB962C8B-B14F-4D97-AF65-F5344CB8AC3E}">
        <p14:creationId xmlns:p14="http://schemas.microsoft.com/office/powerpoint/2010/main" val="16153306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9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59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077" grpId="0"/>
      <p:bldP spid="25907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Exceptions to Media Richness</a:t>
            </a:r>
          </a:p>
        </p:txBody>
      </p:sp>
      <p:sp>
        <p:nvSpPr>
          <p:cNvPr id="41987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US" dirty="0" smtClean="0"/>
              <a:t>Media richness theory doesn’t apply as well to electronic channels because:</a:t>
            </a:r>
          </a:p>
          <a:p>
            <a:pPr marL="368300" indent="-368300">
              <a:buFont typeface="+mj-lt"/>
              <a:buAutoNum type="arabicPeriod"/>
            </a:pPr>
            <a:r>
              <a:rPr lang="en-US" dirty="0" smtClean="0"/>
              <a:t>Able to multi-communicate through lean channels</a:t>
            </a:r>
          </a:p>
          <a:p>
            <a:pPr marL="368300" indent="-368300">
              <a:buFont typeface="+mj-lt"/>
              <a:buAutoNum type="arabicPeriod"/>
            </a:pPr>
            <a:r>
              <a:rPr lang="en-US" dirty="0" smtClean="0"/>
              <a:t>More varied proficiency levels</a:t>
            </a:r>
          </a:p>
          <a:p>
            <a:pPr marL="368300" indent="-368300">
              <a:buFont typeface="+mj-lt"/>
              <a:buAutoNum type="arabicPeriod"/>
            </a:pPr>
            <a:r>
              <a:rPr lang="en-US" dirty="0" smtClean="0"/>
              <a:t>Lean channels have less social distraction than do media rich channels</a:t>
            </a:r>
          </a:p>
        </p:txBody>
      </p:sp>
    </p:spTree>
    <p:extLst>
      <p:ext uri="{BB962C8B-B14F-4D97-AF65-F5344CB8AC3E}">
        <p14:creationId xmlns:p14="http://schemas.microsoft.com/office/powerpoint/2010/main" val="10281419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Persuasive Communication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dirty="0" smtClean="0"/>
              <a:t>Changing another person’s beliefs and attitudes.</a:t>
            </a:r>
          </a:p>
          <a:p>
            <a:r>
              <a:rPr lang="en-US" dirty="0" smtClean="0"/>
              <a:t>Spoken communication is more persuasive because:</a:t>
            </a:r>
          </a:p>
          <a:p>
            <a:pPr lvl="1"/>
            <a:r>
              <a:rPr lang="en-US" dirty="0" smtClean="0"/>
              <a:t>accompanied by nonverbal communication</a:t>
            </a:r>
          </a:p>
          <a:p>
            <a:pPr lvl="1"/>
            <a:r>
              <a:rPr lang="en-US" dirty="0" smtClean="0"/>
              <a:t>has high quality immediate feedback</a:t>
            </a:r>
          </a:p>
          <a:p>
            <a:pPr lvl="1"/>
            <a:r>
              <a:rPr lang="en-US" dirty="0" smtClean="0"/>
              <a:t>has high social presence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5510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Communication Barriers</a:t>
            </a:r>
            <a:endParaRPr lang="en-US" dirty="0" smtClean="0"/>
          </a:p>
        </p:txBody>
      </p:sp>
      <p:sp>
        <p:nvSpPr>
          <p:cNvPr id="263173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Perceptions</a:t>
            </a:r>
          </a:p>
          <a:p>
            <a:r>
              <a:rPr lang="en-US" smtClean="0"/>
              <a:t>Filtering</a:t>
            </a:r>
          </a:p>
          <a:p>
            <a:r>
              <a:rPr lang="en-US" smtClean="0"/>
              <a:t>Language</a:t>
            </a:r>
          </a:p>
          <a:p>
            <a:pPr lvl="1"/>
            <a:r>
              <a:rPr lang="en-US" smtClean="0"/>
              <a:t>Jargon</a:t>
            </a:r>
          </a:p>
          <a:p>
            <a:pPr lvl="1"/>
            <a:r>
              <a:rPr lang="en-US" smtClean="0"/>
              <a:t>Ambiguity</a:t>
            </a:r>
          </a:p>
          <a:p>
            <a:r>
              <a:rPr lang="en-US" smtClean="0"/>
              <a:t>Information Overload</a:t>
            </a:r>
          </a:p>
          <a:p>
            <a:endParaRPr lang="en-US" dirty="0" smtClean="0"/>
          </a:p>
        </p:txBody>
      </p:sp>
      <p:pic>
        <p:nvPicPr>
          <p:cNvPr id="13" name="Picture Placeholder 12" descr="InfoOverload.jpg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1" b="52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498276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63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63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63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263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263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263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173" grpId="0" build="p" autoUpdateAnimBg="0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Information Overload</a:t>
            </a:r>
            <a:endParaRPr lang="en-US" dirty="0" smtClean="0"/>
          </a:p>
        </p:txBody>
      </p:sp>
      <p:sp>
        <p:nvSpPr>
          <p:cNvPr id="263173" name="Rectangle 5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J</a:t>
            </a:r>
            <a:r>
              <a:rPr lang="en-US" dirty="0" smtClean="0"/>
              <a:t>ob’s information load exceeds person’s capacity to process it </a:t>
            </a:r>
          </a:p>
          <a:p>
            <a:pPr lvl="1"/>
            <a:r>
              <a:rPr lang="en-US" dirty="0" smtClean="0"/>
              <a:t>Information gets overlooked or misinterpreted </a:t>
            </a:r>
          </a:p>
          <a:p>
            <a:r>
              <a:rPr lang="en-US" dirty="0" smtClean="0"/>
              <a:t>Two sets of solutions:</a:t>
            </a:r>
          </a:p>
          <a:p>
            <a:pPr lvl="1"/>
            <a:r>
              <a:rPr lang="en-US" dirty="0" smtClean="0"/>
              <a:t>Increase information processing capacity</a:t>
            </a:r>
          </a:p>
          <a:p>
            <a:pPr lvl="2"/>
            <a:r>
              <a:rPr lang="en-US" dirty="0" smtClean="0"/>
              <a:t>Examples: Learn to read faster, remove distractions</a:t>
            </a:r>
          </a:p>
          <a:p>
            <a:pPr lvl="1"/>
            <a:r>
              <a:rPr lang="en-US" dirty="0" smtClean="0"/>
              <a:t>Reduce information load</a:t>
            </a:r>
          </a:p>
          <a:p>
            <a:pPr lvl="2"/>
            <a:r>
              <a:rPr lang="en-US" dirty="0" smtClean="0"/>
              <a:t>Examples: Buffering, omitting, summarizing</a:t>
            </a:r>
          </a:p>
        </p:txBody>
      </p:sp>
      <p:pic>
        <p:nvPicPr>
          <p:cNvPr id="13" name="Picture Placeholder 12" descr="InfoOverload.jpg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1" b="52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741113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63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63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263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263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263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2631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2631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173" grpId="0" build="p" autoUpdateAnimBg="0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Cross-Cultural Communication</a:t>
            </a:r>
          </a:p>
        </p:txBody>
      </p:sp>
      <p:sp>
        <p:nvSpPr>
          <p:cNvPr id="269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Verbal differences</a:t>
            </a:r>
          </a:p>
          <a:p>
            <a:pPr lvl="1"/>
            <a:r>
              <a:rPr lang="en-US" dirty="0" smtClean="0"/>
              <a:t>Language</a:t>
            </a:r>
          </a:p>
          <a:p>
            <a:pPr lvl="1"/>
            <a:r>
              <a:rPr lang="en-US" dirty="0" smtClean="0"/>
              <a:t>Voice intonation</a:t>
            </a:r>
          </a:p>
          <a:p>
            <a:pPr lvl="1">
              <a:spcAft>
                <a:spcPts val="1200"/>
              </a:spcAft>
            </a:pPr>
            <a:r>
              <a:rPr lang="en-US" dirty="0" smtClean="0"/>
              <a:t>Silence/conversational overlaps</a:t>
            </a:r>
          </a:p>
          <a:p>
            <a:r>
              <a:rPr lang="en-US" dirty="0" smtClean="0"/>
              <a:t>Nonverbal differences</a:t>
            </a:r>
          </a:p>
          <a:p>
            <a:pPr lvl="1"/>
            <a:r>
              <a:rPr lang="en-US" dirty="0" smtClean="0"/>
              <a:t>Some nonverbal gestures are universal, but others vary across cultures</a:t>
            </a:r>
          </a:p>
        </p:txBody>
      </p:sp>
    </p:spTree>
    <p:extLst>
      <p:ext uri="{BB962C8B-B14F-4D97-AF65-F5344CB8AC3E}">
        <p14:creationId xmlns:p14="http://schemas.microsoft.com/office/powerpoint/2010/main" val="11607089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9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9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69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9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9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69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9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314" grpId="0" autoUpdateAnimBg="0"/>
      <p:bldP spid="269315" grpId="0" build="p" autoUpdateAnimBg="0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Communicating at Infosys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dirty="0"/>
              <a:t>Infosys has adopted an “adult–adult” communication strategy by introducing </a:t>
            </a:r>
            <a:r>
              <a:rPr lang="en-US" dirty="0" err="1"/>
              <a:t>InfyBubble</a:t>
            </a:r>
            <a:r>
              <a:rPr lang="en-US" dirty="0"/>
              <a:t>, an in-house social media platform similar to Facebook.</a:t>
            </a:r>
          </a:p>
        </p:txBody>
      </p:sp>
      <p:pic>
        <p:nvPicPr>
          <p:cNvPr id="10" name="Picture Placeholder 9" descr="Infosys vert sm.jpg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2" b="124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399839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4" name="Rectangle 1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Gender Communication Differences</a:t>
            </a:r>
          </a:p>
        </p:txBody>
      </p:sp>
      <p:sp>
        <p:nvSpPr>
          <p:cNvPr id="25" name="Content Placeholder 2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Men view conversations more as power, status, functionality</a:t>
            </a:r>
          </a:p>
          <a:p>
            <a:pPr lvl="1"/>
            <a:r>
              <a:rPr lang="en-US" dirty="0" smtClean="0"/>
              <a:t>Report talk</a:t>
            </a:r>
          </a:p>
          <a:p>
            <a:pPr lvl="1"/>
            <a:r>
              <a:rPr lang="en-US" dirty="0" smtClean="0"/>
              <a:t>Give advice quickly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Dominate conversation</a:t>
            </a:r>
          </a:p>
          <a:p>
            <a:r>
              <a:rPr lang="en-US" dirty="0" smtClean="0"/>
              <a:t>Women consider more interpersonal relations</a:t>
            </a:r>
          </a:p>
          <a:p>
            <a:pPr lvl="1"/>
            <a:r>
              <a:rPr lang="en-US" dirty="0" smtClean="0"/>
              <a:t>Rapport talk</a:t>
            </a:r>
          </a:p>
          <a:p>
            <a:pPr lvl="1"/>
            <a:r>
              <a:rPr lang="en-US" dirty="0" smtClean="0"/>
              <a:t>Indirect advice/requests</a:t>
            </a:r>
          </a:p>
          <a:p>
            <a:pPr lvl="1"/>
            <a:r>
              <a:rPr lang="en-US" dirty="0" smtClean="0"/>
              <a:t>Sensitive to nonverbal cues</a:t>
            </a:r>
          </a:p>
        </p:txBody>
      </p:sp>
    </p:spTree>
    <p:extLst>
      <p:ext uri="{BB962C8B-B14F-4D97-AF65-F5344CB8AC3E}">
        <p14:creationId xmlns:p14="http://schemas.microsoft.com/office/powerpoint/2010/main" val="22756193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Listen.jpg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1" t="1043" r="-1898"/>
          <a:stretch/>
        </p:blipFill>
        <p:spPr>
          <a:xfrm>
            <a:off x="3956803" y="1412776"/>
            <a:ext cx="5287949" cy="5445224"/>
          </a:xfrm>
        </p:spPr>
      </p:pic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Getting Your Message Across</a:t>
            </a:r>
          </a:p>
        </p:txBody>
      </p:sp>
      <p:sp>
        <p:nvSpPr>
          <p:cNvPr id="285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Empathize</a:t>
            </a:r>
          </a:p>
          <a:p>
            <a:r>
              <a:rPr lang="en-US" dirty="0" smtClean="0"/>
              <a:t>Repeat the message</a:t>
            </a:r>
          </a:p>
          <a:p>
            <a:r>
              <a:rPr lang="en-US" dirty="0" smtClean="0"/>
              <a:t>Use timing effectively</a:t>
            </a:r>
          </a:p>
          <a:p>
            <a:r>
              <a:rPr lang="en-US" dirty="0" smtClean="0"/>
              <a:t>Focus on the problem, not the person</a:t>
            </a:r>
            <a:endParaRPr lang="en-US" dirty="0"/>
          </a:p>
        </p:txBody>
      </p:sp>
      <p:sp>
        <p:nvSpPr>
          <p:cNvPr id="8" name="Slide Number Placeholder 2"/>
          <p:cNvSpPr txBox="1">
            <a:spLocks noGrp="1"/>
          </p:cNvSpPr>
          <p:nvPr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9-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21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70086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5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5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5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5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5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5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5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5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699" grpId="0" build="p" autoUpdateAnimBg="0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Oval 2"/>
          <p:cNvSpPr>
            <a:spLocks noChangeArrowheads="1"/>
          </p:cNvSpPr>
          <p:nvPr/>
        </p:nvSpPr>
        <p:spPr bwMode="auto">
          <a:xfrm>
            <a:off x="2057400" y="1981200"/>
            <a:ext cx="4800600" cy="4191000"/>
          </a:xfrm>
          <a:prstGeom prst="ellips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87747" name="AutoShape 3"/>
          <p:cNvSpPr>
            <a:spLocks noChangeArrowheads="1"/>
          </p:cNvSpPr>
          <p:nvPr/>
        </p:nvSpPr>
        <p:spPr bwMode="auto">
          <a:xfrm>
            <a:off x="2590800" y="1981200"/>
            <a:ext cx="3733800" cy="3429000"/>
          </a:xfrm>
          <a:prstGeom prst="triangle">
            <a:avLst>
              <a:gd name="adj" fmla="val 50000"/>
            </a:avLst>
          </a:prstGeom>
          <a:solidFill>
            <a:srgbClr val="424827"/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72000" tIns="0" rIns="72000" bIns="93600" anchor="ctr">
            <a:prstTxWarp prst="textNoShape">
              <a:avLst/>
            </a:prstTxWarp>
          </a:bodyPr>
          <a:lstStyle/>
          <a:p>
            <a:pPr eaLnBrk="0" hangingPunct="0">
              <a:defRPr/>
            </a:pPr>
            <a:r>
              <a:rPr lang="en-AU" sz="2400" b="1" dirty="0">
                <a:solidFill>
                  <a:srgbClr val="FFFE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Active</a:t>
            </a:r>
          </a:p>
          <a:p>
            <a:pPr eaLnBrk="0" hangingPunct="0">
              <a:defRPr/>
            </a:pPr>
            <a:r>
              <a:rPr lang="en-AU" sz="2400" b="1" dirty="0">
                <a:solidFill>
                  <a:srgbClr val="FFFE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Listening</a:t>
            </a:r>
            <a:endParaRPr lang="en-AU" sz="2400" b="1" dirty="0">
              <a:solidFill>
                <a:schemeClr val="bg1"/>
              </a:solidFill>
              <a:latin typeface="Arial" pitchFamily="-65" charset="0"/>
              <a:ea typeface="ヒラギノ角ゴ Pro W3" pitchFamily="-65" charset="-128"/>
              <a:cs typeface="ヒラギノ角ゴ Pro W3" pitchFamily="-65" charset="-128"/>
            </a:endParaRPr>
          </a:p>
          <a:p>
            <a:pPr eaLnBrk="0" hangingPunct="0">
              <a:defRPr/>
            </a:pPr>
            <a:endParaRPr lang="en-AU" sz="2400" b="1" dirty="0">
              <a:solidFill>
                <a:schemeClr val="bg1"/>
              </a:solidFill>
              <a:latin typeface="Arial" pitchFamily="-65" charset="0"/>
              <a:ea typeface="ヒラギノ角ゴ Pro W3" pitchFamily="-65" charset="-128"/>
              <a:cs typeface="ヒラギノ角ゴ Pro W3" pitchFamily="-65" charset="-128"/>
            </a:endParaRPr>
          </a:p>
          <a:p>
            <a:pPr eaLnBrk="0" hangingPunct="0">
              <a:defRPr/>
            </a:pPr>
            <a:endParaRPr lang="en-AU" sz="2400" dirty="0">
              <a:solidFill>
                <a:schemeClr val="tx1"/>
              </a:solidFill>
              <a:latin typeface="Times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56328" name="Line 8"/>
          <p:cNvSpPr>
            <a:spLocks noChangeShapeType="1"/>
          </p:cNvSpPr>
          <p:nvPr/>
        </p:nvSpPr>
        <p:spPr bwMode="auto">
          <a:xfrm flipV="1">
            <a:off x="2133600" y="3276600"/>
            <a:ext cx="7620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6329" name="Line 9"/>
          <p:cNvSpPr>
            <a:spLocks noChangeShapeType="1"/>
          </p:cNvSpPr>
          <p:nvPr/>
        </p:nvSpPr>
        <p:spPr bwMode="auto">
          <a:xfrm>
            <a:off x="6553200" y="3048000"/>
            <a:ext cx="141288" cy="2397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6330" name="Rectangle 10"/>
          <p:cNvSpPr>
            <a:spLocks noGrp="1" noChangeArrowheads="1"/>
          </p:cNvSpPr>
          <p:nvPr>
            <p:ph type="title"/>
          </p:nvPr>
        </p:nvSpPr>
        <p:spPr>
          <a:xfrm>
            <a:off x="179513" y="0"/>
            <a:ext cx="7704856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Active Listening Process</a:t>
            </a:r>
            <a:br>
              <a:rPr lang="en-US" sz="3600" dirty="0" smtClean="0"/>
            </a:br>
            <a:r>
              <a:rPr lang="en-US" sz="3600" dirty="0" smtClean="0"/>
              <a:t>&amp; Strategies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124200" y="1524000"/>
            <a:ext cx="2667000" cy="1447800"/>
          </a:xfrm>
          <a:prstGeom prst="roundRect">
            <a:avLst>
              <a:gd name="adj" fmla="val 22081"/>
            </a:avLst>
          </a:prstGeom>
          <a:gradFill>
            <a:gsLst>
              <a:gs pos="0">
                <a:srgbClr val="946A8A"/>
              </a:gs>
              <a:gs pos="17000">
                <a:srgbClr val="61455B"/>
              </a:gs>
              <a:gs pos="38000">
                <a:srgbClr val="61455B"/>
              </a:gs>
              <a:gs pos="55000">
                <a:srgbClr val="61455B"/>
              </a:gs>
              <a:gs pos="80000">
                <a:srgbClr val="61455B"/>
              </a:gs>
              <a:gs pos="88000">
                <a:srgbClr val="694B64"/>
              </a:gs>
              <a:gs pos="100000">
                <a:srgbClr val="946A8A"/>
              </a:gs>
            </a:gsLst>
          </a:gra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40400" rtlCol="0" anchor="ctr"/>
          <a:lstStyle/>
          <a:p>
            <a:pPr eaLnBrk="0" hangingPunct="0">
              <a:tabLst>
                <a:tab pos="1139825" algn="ctr"/>
              </a:tabLst>
              <a:defRPr/>
            </a:pPr>
            <a:r>
              <a:rPr lang="en-AU" sz="2200" dirty="0" smtClean="0">
                <a:solidFill>
                  <a:srgbClr val="FCF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Sensing</a:t>
            </a:r>
          </a:p>
          <a:p>
            <a:pPr algn="l" eaLnBrk="0" hangingPunct="0">
              <a:tabLst>
                <a:tab pos="1139825" algn="ctr"/>
              </a:tabLst>
              <a:defRPr/>
            </a:pPr>
            <a:r>
              <a:rPr lang="en-AU" sz="1800" dirty="0" smtClean="0">
                <a:solidFill>
                  <a:srgbClr val="FFCC66"/>
                </a:solidFill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• </a:t>
            </a:r>
            <a:r>
              <a:rPr lang="en-AU" sz="1800" dirty="0" smtClean="0">
                <a:solidFill>
                  <a:schemeClr val="bg1"/>
                </a:solidFill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Postpone evaluation</a:t>
            </a:r>
          </a:p>
          <a:p>
            <a:pPr algn="l" eaLnBrk="0" hangingPunct="0">
              <a:tabLst>
                <a:tab pos="1139825" algn="ctr"/>
              </a:tabLst>
              <a:defRPr/>
            </a:pPr>
            <a:r>
              <a:rPr lang="en-AU" sz="1800" dirty="0" smtClean="0">
                <a:solidFill>
                  <a:schemeClr val="bg1"/>
                </a:solidFill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• Avoid interruptions</a:t>
            </a:r>
          </a:p>
          <a:p>
            <a:pPr algn="l" eaLnBrk="0" hangingPunct="0">
              <a:tabLst>
                <a:tab pos="1139825" algn="ctr"/>
              </a:tabLst>
              <a:defRPr/>
            </a:pPr>
            <a:r>
              <a:rPr lang="en-AU" sz="1800" dirty="0" smtClean="0">
                <a:solidFill>
                  <a:schemeClr val="bg1"/>
                </a:solidFill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• Maintain interest</a:t>
            </a:r>
          </a:p>
          <a:p>
            <a:pPr algn="ctr"/>
            <a:endParaRPr lang="en-US" sz="1800" dirty="0"/>
          </a:p>
        </p:txBody>
      </p:sp>
      <p:sp>
        <p:nvSpPr>
          <p:cNvPr id="16" name="Rounded Rectangle 15"/>
          <p:cNvSpPr/>
          <p:nvPr/>
        </p:nvSpPr>
        <p:spPr>
          <a:xfrm>
            <a:off x="5105400" y="4572000"/>
            <a:ext cx="2667000" cy="1447800"/>
          </a:xfrm>
          <a:prstGeom prst="roundRect">
            <a:avLst>
              <a:gd name="adj" fmla="val 22081"/>
            </a:avLst>
          </a:prstGeom>
          <a:gradFill>
            <a:gsLst>
              <a:gs pos="0">
                <a:srgbClr val="946A8A"/>
              </a:gs>
              <a:gs pos="17000">
                <a:srgbClr val="61455B"/>
              </a:gs>
              <a:gs pos="38000">
                <a:srgbClr val="61455B"/>
              </a:gs>
              <a:gs pos="55000">
                <a:srgbClr val="61455B"/>
              </a:gs>
              <a:gs pos="80000">
                <a:srgbClr val="61455B"/>
              </a:gs>
              <a:gs pos="88000">
                <a:srgbClr val="694B64"/>
              </a:gs>
              <a:gs pos="100000">
                <a:srgbClr val="946A8A"/>
              </a:gs>
            </a:gsLst>
          </a:gra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40400" rtlCol="0" anchor="ctr"/>
          <a:lstStyle/>
          <a:p>
            <a:pPr eaLnBrk="0" hangingPunct="0">
              <a:tabLst>
                <a:tab pos="1139825" algn="ctr"/>
              </a:tabLst>
              <a:defRPr/>
            </a:pPr>
            <a:r>
              <a:rPr lang="en-AU" sz="2200" dirty="0" smtClean="0">
                <a:solidFill>
                  <a:srgbClr val="FCF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Evaluating</a:t>
            </a:r>
          </a:p>
          <a:p>
            <a:pPr algn="l" eaLnBrk="0" hangingPunct="0">
              <a:tabLst>
                <a:tab pos="1139825" algn="ctr"/>
              </a:tabLst>
              <a:defRPr/>
            </a:pPr>
            <a:r>
              <a:rPr lang="en-AU" sz="1800" dirty="0" smtClean="0">
                <a:solidFill>
                  <a:srgbClr val="FFCC66"/>
                </a:solidFill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• </a:t>
            </a:r>
            <a:r>
              <a:rPr lang="en-AU" sz="1800" dirty="0" smtClean="0">
                <a:solidFill>
                  <a:srgbClr val="FFFFFF"/>
                </a:solidFill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Empathize</a:t>
            </a:r>
          </a:p>
          <a:p>
            <a:pPr algn="l" eaLnBrk="0" hangingPunct="0">
              <a:tabLst>
                <a:tab pos="1139825" algn="ctr"/>
              </a:tabLst>
              <a:defRPr/>
            </a:pPr>
            <a:r>
              <a:rPr lang="en-AU" sz="1800" dirty="0" smtClean="0">
                <a:solidFill>
                  <a:srgbClr val="FFFFFF"/>
                </a:solidFill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• Organize information</a:t>
            </a:r>
          </a:p>
          <a:p>
            <a:pPr algn="ctr"/>
            <a:endParaRPr lang="en-US" sz="1800" dirty="0"/>
          </a:p>
        </p:txBody>
      </p:sp>
      <p:sp>
        <p:nvSpPr>
          <p:cNvPr id="17" name="Rounded Rectangle 16"/>
          <p:cNvSpPr/>
          <p:nvPr/>
        </p:nvSpPr>
        <p:spPr>
          <a:xfrm>
            <a:off x="1143000" y="4572000"/>
            <a:ext cx="2667000" cy="1447800"/>
          </a:xfrm>
          <a:prstGeom prst="roundRect">
            <a:avLst>
              <a:gd name="adj" fmla="val 22081"/>
            </a:avLst>
          </a:prstGeom>
          <a:gradFill>
            <a:gsLst>
              <a:gs pos="0">
                <a:srgbClr val="946A8A"/>
              </a:gs>
              <a:gs pos="17000">
                <a:srgbClr val="61455B"/>
              </a:gs>
              <a:gs pos="38000">
                <a:srgbClr val="61455B"/>
              </a:gs>
              <a:gs pos="55000">
                <a:srgbClr val="61455B"/>
              </a:gs>
              <a:gs pos="80000">
                <a:srgbClr val="61455B"/>
              </a:gs>
              <a:gs pos="88000">
                <a:srgbClr val="694B64"/>
              </a:gs>
              <a:gs pos="100000">
                <a:srgbClr val="946A8A"/>
              </a:gs>
            </a:gsLst>
          </a:gra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140400" rtlCol="0" anchor="ctr"/>
          <a:lstStyle/>
          <a:p>
            <a:pPr eaLnBrk="0" hangingPunct="0">
              <a:tabLst>
                <a:tab pos="1139825" algn="ctr"/>
              </a:tabLst>
              <a:defRPr/>
            </a:pPr>
            <a:r>
              <a:rPr lang="en-AU" sz="2200" dirty="0" smtClean="0">
                <a:solidFill>
                  <a:srgbClr val="FCF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Responding</a:t>
            </a:r>
          </a:p>
          <a:p>
            <a:pPr algn="l" eaLnBrk="0" hangingPunct="0">
              <a:tabLst>
                <a:tab pos="1139825" algn="ctr"/>
              </a:tabLst>
              <a:defRPr/>
            </a:pPr>
            <a:r>
              <a:rPr lang="en-AU" sz="1800" dirty="0" smtClean="0">
                <a:solidFill>
                  <a:srgbClr val="FFCC66"/>
                </a:solidFill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• </a:t>
            </a:r>
            <a:r>
              <a:rPr lang="en-AU" sz="1800" dirty="0" smtClean="0">
                <a:solidFill>
                  <a:srgbClr val="FFFFFF"/>
                </a:solidFill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Show interest</a:t>
            </a:r>
          </a:p>
          <a:p>
            <a:pPr algn="l" eaLnBrk="0" hangingPunct="0">
              <a:tabLst>
                <a:tab pos="1139825" algn="ctr"/>
              </a:tabLst>
              <a:defRPr/>
            </a:pPr>
            <a:r>
              <a:rPr lang="en-AU" sz="1800" dirty="0" smtClean="0">
                <a:solidFill>
                  <a:srgbClr val="FFFFFF"/>
                </a:solidFill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• Clarify the message</a:t>
            </a:r>
          </a:p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201285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8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Communicating in Hierarchies</a:t>
            </a:r>
          </a:p>
        </p:txBody>
      </p:sp>
      <p:sp>
        <p:nvSpPr>
          <p:cNvPr id="289799" name="Rectangle 7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Workspace design</a:t>
            </a:r>
          </a:p>
          <a:p>
            <a:pPr lvl="1"/>
            <a:r>
              <a:rPr lang="en-US" dirty="0" smtClean="0"/>
              <a:t>Open offices – consider noise, distractions</a:t>
            </a:r>
          </a:p>
          <a:p>
            <a:pPr lvl="1"/>
            <a:r>
              <a:rPr lang="en-US" dirty="0" smtClean="0"/>
              <a:t>Clustering people in teams</a:t>
            </a:r>
          </a:p>
          <a:p>
            <a:r>
              <a:rPr lang="en-US" dirty="0" smtClean="0"/>
              <a:t>Internet-based organizational communication</a:t>
            </a:r>
          </a:p>
          <a:p>
            <a:pPr lvl="1"/>
            <a:r>
              <a:rPr lang="en-US" dirty="0" smtClean="0"/>
              <a:t>Wikis -- collaborative document creation</a:t>
            </a:r>
          </a:p>
          <a:p>
            <a:pPr lvl="1"/>
            <a:r>
              <a:rPr lang="en-US" dirty="0" smtClean="0"/>
              <a:t>E-zines -- rapid distribution of company news</a:t>
            </a:r>
          </a:p>
          <a:p>
            <a:r>
              <a:rPr lang="en-US" dirty="0" smtClean="0"/>
              <a:t>Direct communication with management</a:t>
            </a:r>
          </a:p>
          <a:p>
            <a:pPr lvl="1"/>
            <a:r>
              <a:rPr lang="en-US" dirty="0" smtClean="0"/>
              <a:t>Management by walking around (MBWA)</a:t>
            </a:r>
          </a:p>
          <a:p>
            <a:pPr lvl="1"/>
            <a:r>
              <a:rPr lang="en-US" dirty="0" smtClean="0"/>
              <a:t>Town hall meetings</a:t>
            </a:r>
          </a:p>
        </p:txBody>
      </p:sp>
    </p:spTree>
    <p:extLst>
      <p:ext uri="{BB962C8B-B14F-4D97-AF65-F5344CB8AC3E}">
        <p14:creationId xmlns:p14="http://schemas.microsoft.com/office/powerpoint/2010/main" val="18036262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9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9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9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9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97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97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97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97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97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97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97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798" grpId="0" autoUpdateAnimBg="0"/>
      <p:bldP spid="289799" grpId="0" build="p" autoUpdateAnimBg="0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Organizational Grapevine</a:t>
            </a:r>
          </a:p>
        </p:txBody>
      </p:sp>
      <p:sp>
        <p:nvSpPr>
          <p:cNvPr id="291845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Early research findings</a:t>
            </a:r>
          </a:p>
          <a:p>
            <a:pPr lvl="1"/>
            <a:r>
              <a:rPr lang="en-US" dirty="0" smtClean="0"/>
              <a:t>Transmits information rapidly in all directions</a:t>
            </a:r>
          </a:p>
          <a:p>
            <a:pPr lvl="1"/>
            <a:r>
              <a:rPr lang="en-US" dirty="0" smtClean="0"/>
              <a:t>Follows a cluster chain pattern</a:t>
            </a:r>
          </a:p>
          <a:p>
            <a:pPr lvl="1"/>
            <a:r>
              <a:rPr lang="en-US" dirty="0" smtClean="0"/>
              <a:t>More active in homogeneous groups</a:t>
            </a:r>
          </a:p>
          <a:p>
            <a:pPr lvl="1">
              <a:spcAft>
                <a:spcPts val="1200"/>
              </a:spcAft>
            </a:pPr>
            <a:r>
              <a:rPr lang="en-US" dirty="0" smtClean="0"/>
              <a:t>Transmits some degree of truth</a:t>
            </a:r>
          </a:p>
          <a:p>
            <a:r>
              <a:rPr lang="en-US" dirty="0" smtClean="0"/>
              <a:t>Changes due to internet</a:t>
            </a:r>
          </a:p>
          <a:p>
            <a:pPr lvl="1"/>
            <a:r>
              <a:rPr lang="en-US" dirty="0" smtClean="0"/>
              <a:t>Emerging grapevines channels: Email, tweets, </a:t>
            </a:r>
            <a:r>
              <a:rPr lang="en-US" dirty="0" err="1" smtClean="0"/>
              <a:t>etc</a:t>
            </a:r>
            <a:endParaRPr lang="en-US" dirty="0" smtClean="0"/>
          </a:p>
          <a:p>
            <a:pPr lvl="1"/>
            <a:r>
              <a:rPr lang="en-US" dirty="0" smtClean="0"/>
              <a:t>Social networks are now global, extends grapevine</a:t>
            </a:r>
          </a:p>
        </p:txBody>
      </p:sp>
    </p:spTree>
    <p:extLst>
      <p:ext uri="{BB962C8B-B14F-4D97-AF65-F5344CB8AC3E}">
        <p14:creationId xmlns:p14="http://schemas.microsoft.com/office/powerpoint/2010/main" val="39359711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91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91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291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291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91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2918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2918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2918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45" grpId="0" build="p" autoUpdateAnimBg="0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Grapevine Benefits/Limitations</a:t>
            </a:r>
          </a:p>
        </p:txBody>
      </p:sp>
      <p:sp>
        <p:nvSpPr>
          <p:cNvPr id="293893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Benefits</a:t>
            </a:r>
          </a:p>
          <a:p>
            <a:pPr lvl="1"/>
            <a:r>
              <a:rPr lang="en-US" dirty="0" smtClean="0"/>
              <a:t>Fills in missing information from formal sources</a:t>
            </a:r>
          </a:p>
          <a:p>
            <a:pPr lvl="1"/>
            <a:r>
              <a:rPr lang="en-US" dirty="0" smtClean="0"/>
              <a:t>Strengthens corporate culture</a:t>
            </a:r>
          </a:p>
          <a:p>
            <a:pPr lvl="1"/>
            <a:r>
              <a:rPr lang="en-US" dirty="0" smtClean="0"/>
              <a:t>Relieves anxiety</a:t>
            </a:r>
          </a:p>
          <a:p>
            <a:pPr lvl="1">
              <a:spcAft>
                <a:spcPts val="1200"/>
              </a:spcAft>
            </a:pPr>
            <a:r>
              <a:rPr lang="en-US" dirty="0" smtClean="0"/>
              <a:t>Associated with the drive to bond</a:t>
            </a:r>
          </a:p>
          <a:p>
            <a:r>
              <a:rPr lang="en-US" dirty="0" smtClean="0"/>
              <a:t>Limitations</a:t>
            </a:r>
          </a:p>
          <a:p>
            <a:pPr lvl="1"/>
            <a:r>
              <a:rPr lang="en-US" dirty="0" smtClean="0"/>
              <a:t>Distortions might escalate anxiety</a:t>
            </a:r>
          </a:p>
          <a:p>
            <a:pPr lvl="1"/>
            <a:r>
              <a:rPr lang="en-US" dirty="0" smtClean="0"/>
              <a:t>Perceived lack of concern for employees when company info is slower than grapevine</a:t>
            </a:r>
          </a:p>
        </p:txBody>
      </p:sp>
    </p:spTree>
    <p:extLst>
      <p:ext uri="{BB962C8B-B14F-4D97-AF65-F5344CB8AC3E}">
        <p14:creationId xmlns:p14="http://schemas.microsoft.com/office/powerpoint/2010/main" val="5795271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3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3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3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3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38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38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38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38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38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38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38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38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38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38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38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38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3893" grpId="0" build="p" autoUpdateAnimBg="0" advAuto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Communicating in Teams and Organizations</a:t>
            </a:r>
            <a:endParaRPr lang="en-US" dirty="0">
              <a:latin typeface="+mj-lt"/>
            </a:endParaRPr>
          </a:p>
        </p:txBody>
      </p:sp>
      <p:pic>
        <p:nvPicPr>
          <p:cNvPr id="2" name="Picture 1" descr="Globe Vertica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260648"/>
            <a:ext cx="2728367" cy="4965486"/>
          </a:xfrm>
          <a:prstGeom prst="rect">
            <a:avLst/>
          </a:prstGeom>
        </p:spPr>
      </p:pic>
      <p:sp>
        <p:nvSpPr>
          <p:cNvPr id="7" name="Slide Number Placeholder 2"/>
          <p:cNvSpPr txBox="1">
            <a:spLocks noGrp="1"/>
          </p:cNvSpPr>
          <p:nvPr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9-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26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10491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Communication: Definition</a:t>
            </a:r>
            <a:br>
              <a:rPr lang="en-US" dirty="0" smtClean="0"/>
            </a:br>
            <a:r>
              <a:rPr lang="en-US" dirty="0" smtClean="0"/>
              <a:t>and Importance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211960" y="1379909"/>
            <a:ext cx="4608512" cy="4713387"/>
          </a:xfrm>
        </p:spPr>
        <p:txBody>
          <a:bodyPr>
            <a:normAutofit fontScale="92500"/>
          </a:bodyPr>
          <a:lstStyle/>
          <a:p>
            <a:r>
              <a:rPr lang="en-US" smtClean="0"/>
              <a:t>Process by which information is transmitted and understood between people</a:t>
            </a:r>
          </a:p>
          <a:p>
            <a:pPr lvl="1"/>
            <a:r>
              <a:rPr lang="en-US" smtClean="0"/>
              <a:t>Transmitting intended meaning (not just symbols)</a:t>
            </a:r>
          </a:p>
          <a:p>
            <a:r>
              <a:rPr lang="en-US" smtClean="0"/>
              <a:t>Importance of communication</a:t>
            </a:r>
          </a:p>
          <a:p>
            <a:pPr lvl="1"/>
            <a:r>
              <a:rPr lang="en-US" smtClean="0"/>
              <a:t>Coordinating work activities </a:t>
            </a:r>
          </a:p>
          <a:p>
            <a:pPr lvl="1"/>
            <a:r>
              <a:rPr lang="en-US" smtClean="0"/>
              <a:t>Organizational learning </a:t>
            </a:r>
          </a:p>
          <a:p>
            <a:pPr lvl="1"/>
            <a:r>
              <a:rPr lang="en-US" smtClean="0"/>
              <a:t>Better decision making</a:t>
            </a:r>
          </a:p>
          <a:p>
            <a:pPr lvl="1"/>
            <a:r>
              <a:rPr lang="en-US" smtClean="0"/>
              <a:t>Changing others’ behavior</a:t>
            </a:r>
          </a:p>
          <a:p>
            <a:pPr lvl="1"/>
            <a:r>
              <a:rPr lang="en-US" smtClean="0"/>
              <a:t>Employee well-being</a:t>
            </a:r>
          </a:p>
          <a:p>
            <a:endParaRPr lang="en-US" dirty="0"/>
          </a:p>
        </p:txBody>
      </p:sp>
      <p:pic>
        <p:nvPicPr>
          <p:cNvPr id="10" name="Picture Placeholder 9" descr="Infosys vert sm.jpg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2" b="124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0700022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ChangeArrowheads="1"/>
          </p:cNvSpPr>
          <p:nvPr/>
        </p:nvSpPr>
        <p:spPr bwMode="auto">
          <a:xfrm>
            <a:off x="5715000" y="1447800"/>
            <a:ext cx="3124200" cy="4648200"/>
          </a:xfrm>
          <a:prstGeom prst="rect">
            <a:avLst/>
          </a:prstGeom>
          <a:solidFill>
            <a:srgbClr val="7B8491">
              <a:alpha val="5700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>
              <a:defRPr/>
            </a:pPr>
            <a:endParaRPr lang="en-AU" sz="20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250883" name="Rectangle 3"/>
          <p:cNvSpPr>
            <a:spLocks noChangeArrowheads="1"/>
          </p:cNvSpPr>
          <p:nvPr/>
        </p:nvSpPr>
        <p:spPr bwMode="auto">
          <a:xfrm>
            <a:off x="6629400" y="1524000"/>
            <a:ext cx="1384300" cy="4540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 eaLnBrk="0" hangingPunct="0">
              <a:defRPr/>
            </a:pPr>
            <a:r>
              <a:rPr lang="en-US" sz="2400" dirty="0">
                <a:solidFill>
                  <a:schemeClr val="tx1"/>
                </a:solidFill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Receiver</a:t>
            </a:r>
            <a:endParaRPr lang="en-US" sz="2400" b="1" dirty="0">
              <a:solidFill>
                <a:schemeClr val="tx1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5867400" y="4343400"/>
            <a:ext cx="1600200" cy="1219200"/>
            <a:chOff x="3696" y="2736"/>
            <a:chExt cx="1008" cy="768"/>
          </a:xfrm>
        </p:grpSpPr>
        <p:sp>
          <p:nvSpPr>
            <p:cNvPr id="250888" name="Rectangle 8"/>
            <p:cNvSpPr>
              <a:spLocks noChangeArrowheads="1"/>
            </p:cNvSpPr>
            <p:nvPr/>
          </p:nvSpPr>
          <p:spPr bwMode="auto">
            <a:xfrm>
              <a:off x="3696" y="2736"/>
              <a:ext cx="720" cy="768"/>
            </a:xfrm>
            <a:prstGeom prst="rect">
              <a:avLst/>
            </a:prstGeom>
            <a:solidFill>
              <a:srgbClr val="41431E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>
                <a:defRPr/>
              </a:pPr>
              <a:r>
                <a: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Encode</a:t>
              </a:r>
            </a:p>
            <a:p>
              <a:pPr eaLnBrk="0" hangingPunct="0">
                <a:defRPr/>
              </a:pPr>
              <a:r>
                <a: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feedback</a:t>
              </a:r>
            </a:p>
          </p:txBody>
        </p:sp>
        <p:sp>
          <p:nvSpPr>
            <p:cNvPr id="20525" name="Line 9"/>
            <p:cNvSpPr>
              <a:spLocks noChangeShapeType="1"/>
            </p:cNvSpPr>
            <p:nvPr/>
          </p:nvSpPr>
          <p:spPr bwMode="auto">
            <a:xfrm flipH="1">
              <a:off x="4416" y="3120"/>
              <a:ext cx="288" cy="0"/>
            </a:xfrm>
            <a:prstGeom prst="line">
              <a:avLst/>
            </a:prstGeom>
            <a:noFill/>
            <a:ln w="25400">
              <a:solidFill>
                <a:srgbClr val="FF9900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" name="Group 47"/>
          <p:cNvGrpSpPr>
            <a:grpSpLocks/>
          </p:cNvGrpSpPr>
          <p:nvPr/>
        </p:nvGrpSpPr>
        <p:grpSpPr bwMode="auto">
          <a:xfrm>
            <a:off x="7467600" y="3429000"/>
            <a:ext cx="1143000" cy="2133600"/>
            <a:chOff x="4704" y="2160"/>
            <a:chExt cx="720" cy="1344"/>
          </a:xfrm>
        </p:grpSpPr>
        <p:sp>
          <p:nvSpPr>
            <p:cNvPr id="250891" name="Rectangle 11"/>
            <p:cNvSpPr>
              <a:spLocks noChangeArrowheads="1"/>
            </p:cNvSpPr>
            <p:nvPr/>
          </p:nvSpPr>
          <p:spPr bwMode="auto">
            <a:xfrm>
              <a:off x="4704" y="2736"/>
              <a:ext cx="720" cy="768"/>
            </a:xfrm>
            <a:prstGeom prst="rect">
              <a:avLst/>
            </a:prstGeom>
            <a:solidFill>
              <a:srgbClr val="41431E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>
                <a:defRPr/>
              </a:pPr>
              <a:r>
                <a: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Form</a:t>
              </a:r>
            </a:p>
            <a:p>
              <a:pPr eaLnBrk="0" hangingPunct="0">
                <a:defRPr/>
              </a:pPr>
              <a:r>
                <a: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feedback</a:t>
              </a:r>
            </a:p>
          </p:txBody>
        </p:sp>
        <p:sp>
          <p:nvSpPr>
            <p:cNvPr id="20523" name="Line 12"/>
            <p:cNvSpPr>
              <a:spLocks noChangeShapeType="1"/>
            </p:cNvSpPr>
            <p:nvPr/>
          </p:nvSpPr>
          <p:spPr bwMode="auto">
            <a:xfrm>
              <a:off x="5088" y="2160"/>
              <a:ext cx="0" cy="576"/>
            </a:xfrm>
            <a:prstGeom prst="line">
              <a:avLst/>
            </a:prstGeom>
            <a:noFill/>
            <a:ln w="25400">
              <a:solidFill>
                <a:srgbClr val="FF9900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50893" name="Rectangle 13"/>
          <p:cNvSpPr>
            <a:spLocks noChangeArrowheads="1"/>
          </p:cNvSpPr>
          <p:nvPr/>
        </p:nvSpPr>
        <p:spPr bwMode="auto">
          <a:xfrm>
            <a:off x="609600" y="1447800"/>
            <a:ext cx="3124200" cy="4648200"/>
          </a:xfrm>
          <a:prstGeom prst="rect">
            <a:avLst/>
          </a:prstGeom>
          <a:solidFill>
            <a:srgbClr val="7B8491">
              <a:alpha val="5700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>
              <a:defRPr/>
            </a:pPr>
            <a:endParaRPr lang="en-AU" sz="20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250894" name="Rectangle 14"/>
          <p:cNvSpPr>
            <a:spLocks noChangeArrowheads="1"/>
          </p:cNvSpPr>
          <p:nvPr/>
        </p:nvSpPr>
        <p:spPr bwMode="auto">
          <a:xfrm>
            <a:off x="1528763" y="1524000"/>
            <a:ext cx="1163637" cy="4540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algn="l" eaLnBrk="0" hangingPunct="0">
              <a:defRPr/>
            </a:pPr>
            <a:r>
              <a:rPr lang="en-US" sz="2400" dirty="0">
                <a:solidFill>
                  <a:schemeClr val="tx1"/>
                </a:solidFill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Sender</a:t>
            </a:r>
            <a:endParaRPr lang="en-US" sz="2400" b="1" dirty="0">
              <a:solidFill>
                <a:schemeClr val="tx1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250895" name="Rectangle 15"/>
          <p:cNvSpPr>
            <a:spLocks noChangeArrowheads="1"/>
          </p:cNvSpPr>
          <p:nvPr/>
        </p:nvSpPr>
        <p:spPr bwMode="auto">
          <a:xfrm>
            <a:off x="762000" y="2209800"/>
            <a:ext cx="1143000" cy="1219200"/>
          </a:xfrm>
          <a:prstGeom prst="rect">
            <a:avLst/>
          </a:prstGeom>
          <a:solidFill>
            <a:srgbClr val="41431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>
              <a:defRPr/>
            </a:pP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Form</a:t>
            </a:r>
          </a:p>
          <a:p>
            <a:pPr eaLnBrk="0" hangingPunct="0">
              <a:defRPr/>
            </a:pP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message</a:t>
            </a:r>
          </a:p>
        </p:txBody>
      </p: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1905000" y="2209800"/>
            <a:ext cx="1600200" cy="1219200"/>
            <a:chOff x="1200" y="1392"/>
            <a:chExt cx="1008" cy="768"/>
          </a:xfrm>
        </p:grpSpPr>
        <p:sp>
          <p:nvSpPr>
            <p:cNvPr id="250897" name="Rectangle 17"/>
            <p:cNvSpPr>
              <a:spLocks noChangeArrowheads="1"/>
            </p:cNvSpPr>
            <p:nvPr/>
          </p:nvSpPr>
          <p:spPr bwMode="auto">
            <a:xfrm>
              <a:off x="1488" y="1392"/>
              <a:ext cx="720" cy="768"/>
            </a:xfrm>
            <a:prstGeom prst="rect">
              <a:avLst/>
            </a:prstGeom>
            <a:solidFill>
              <a:srgbClr val="41431E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>
                <a:defRPr/>
              </a:pPr>
              <a:r>
                <a: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Encode</a:t>
              </a:r>
            </a:p>
            <a:p>
              <a:pPr eaLnBrk="0" hangingPunct="0">
                <a:defRPr/>
              </a:pPr>
              <a:r>
                <a: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message</a:t>
              </a:r>
            </a:p>
          </p:txBody>
        </p:sp>
        <p:sp>
          <p:nvSpPr>
            <p:cNvPr id="20521" name="Line 18"/>
            <p:cNvSpPr>
              <a:spLocks noChangeShapeType="1"/>
            </p:cNvSpPr>
            <p:nvPr/>
          </p:nvSpPr>
          <p:spPr bwMode="auto">
            <a:xfrm>
              <a:off x="1200" y="1776"/>
              <a:ext cx="288" cy="0"/>
            </a:xfrm>
            <a:prstGeom prst="line">
              <a:avLst/>
            </a:prstGeom>
            <a:noFill/>
            <a:ln w="25400">
              <a:solidFill>
                <a:srgbClr val="FF9900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0490" name="Rectangle 22"/>
          <p:cNvSpPr>
            <a:spLocks noChangeArrowheads="1"/>
          </p:cNvSpPr>
          <p:nvPr/>
        </p:nvSpPr>
        <p:spPr bwMode="auto">
          <a:xfrm>
            <a:off x="4191000" y="1835150"/>
            <a:ext cx="1108075" cy="52705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1800" dirty="0">
                <a:solidFill>
                  <a:schemeClr val="tx2"/>
                </a:solidFill>
                <a:latin typeface="Arial" pitchFamily="-111" charset="0"/>
              </a:rPr>
              <a:t>Transmit</a:t>
            </a:r>
          </a:p>
          <a:p>
            <a:pPr eaLnBrk="0" hangingPunct="0">
              <a:lnSpc>
                <a:spcPct val="80000"/>
              </a:lnSpc>
            </a:pPr>
            <a:r>
              <a:rPr lang="en-US" sz="1800" dirty="0">
                <a:solidFill>
                  <a:schemeClr val="tx2"/>
                </a:solidFill>
                <a:latin typeface="Arial" pitchFamily="-111" charset="0"/>
              </a:rPr>
              <a:t>Message</a:t>
            </a:r>
          </a:p>
        </p:txBody>
      </p:sp>
      <p:sp>
        <p:nvSpPr>
          <p:cNvPr id="250903" name="Rectangle 23"/>
          <p:cNvSpPr>
            <a:spLocks noChangeArrowheads="1"/>
          </p:cNvSpPr>
          <p:nvPr/>
        </p:nvSpPr>
        <p:spPr bwMode="auto">
          <a:xfrm>
            <a:off x="4189413" y="5410200"/>
            <a:ext cx="1184275" cy="52705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80000"/>
              </a:lnSpc>
              <a:defRPr/>
            </a:pPr>
            <a:r>
              <a:rPr lang="en-US" sz="1800" dirty="0">
                <a:solidFill>
                  <a:schemeClr val="tx2"/>
                </a:solidFill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Transmit</a:t>
            </a:r>
          </a:p>
          <a:p>
            <a:pPr eaLnBrk="0" hangingPunct="0">
              <a:lnSpc>
                <a:spcPct val="80000"/>
              </a:lnSpc>
              <a:defRPr/>
            </a:pPr>
            <a:r>
              <a:rPr lang="en-US" sz="1800" dirty="0">
                <a:solidFill>
                  <a:schemeClr val="tx2"/>
                </a:solidFill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Feedback</a:t>
            </a:r>
            <a:endParaRPr lang="en-US" sz="2000" dirty="0">
              <a:solidFill>
                <a:schemeClr val="tx2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Arial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1885950" y="3213100"/>
            <a:ext cx="5257800" cy="1289050"/>
            <a:chOff x="1188" y="2024"/>
            <a:chExt cx="3312" cy="812"/>
          </a:xfrm>
        </p:grpSpPr>
        <p:sp>
          <p:nvSpPr>
            <p:cNvPr id="20513" name="Line 25"/>
            <p:cNvSpPr>
              <a:spLocks noChangeShapeType="1"/>
            </p:cNvSpPr>
            <p:nvPr/>
          </p:nvSpPr>
          <p:spPr bwMode="auto">
            <a:xfrm flipH="1" flipV="1">
              <a:off x="2232" y="2088"/>
              <a:ext cx="1308" cy="720"/>
            </a:xfrm>
            <a:prstGeom prst="line">
              <a:avLst/>
            </a:prstGeom>
            <a:noFill/>
            <a:ln w="25400">
              <a:solidFill>
                <a:srgbClr val="FF990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14" name="Line 26"/>
            <p:cNvSpPr>
              <a:spLocks noChangeShapeType="1"/>
            </p:cNvSpPr>
            <p:nvPr/>
          </p:nvSpPr>
          <p:spPr bwMode="auto">
            <a:xfrm flipH="1">
              <a:off x="2292" y="2096"/>
              <a:ext cx="1284" cy="716"/>
            </a:xfrm>
            <a:prstGeom prst="line">
              <a:avLst/>
            </a:prstGeom>
            <a:noFill/>
            <a:ln w="25400">
              <a:solidFill>
                <a:srgbClr val="FF990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15" name="Line 27"/>
            <p:cNvSpPr>
              <a:spLocks noChangeShapeType="1"/>
            </p:cNvSpPr>
            <p:nvPr/>
          </p:nvSpPr>
          <p:spPr bwMode="auto">
            <a:xfrm flipH="1">
              <a:off x="1188" y="2424"/>
              <a:ext cx="3312" cy="12"/>
            </a:xfrm>
            <a:prstGeom prst="line">
              <a:avLst/>
            </a:prstGeom>
            <a:noFill/>
            <a:ln w="25400">
              <a:solidFill>
                <a:srgbClr val="FF990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16" name="Line 28"/>
            <p:cNvSpPr>
              <a:spLocks noChangeShapeType="1"/>
            </p:cNvSpPr>
            <p:nvPr/>
          </p:nvSpPr>
          <p:spPr bwMode="auto">
            <a:xfrm>
              <a:off x="2904" y="2024"/>
              <a:ext cx="12" cy="812"/>
            </a:xfrm>
            <a:prstGeom prst="line">
              <a:avLst/>
            </a:prstGeom>
            <a:noFill/>
            <a:ln w="25400">
              <a:solidFill>
                <a:srgbClr val="FF990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17" name="Line 29"/>
            <p:cNvSpPr>
              <a:spLocks noChangeShapeType="1"/>
            </p:cNvSpPr>
            <p:nvPr/>
          </p:nvSpPr>
          <p:spPr bwMode="auto">
            <a:xfrm flipH="1">
              <a:off x="1488" y="2180"/>
              <a:ext cx="2832" cy="524"/>
            </a:xfrm>
            <a:prstGeom prst="line">
              <a:avLst/>
            </a:prstGeom>
            <a:noFill/>
            <a:ln w="25400">
              <a:solidFill>
                <a:srgbClr val="FF990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18" name="Line 30"/>
            <p:cNvSpPr>
              <a:spLocks noChangeShapeType="1"/>
            </p:cNvSpPr>
            <p:nvPr/>
          </p:nvSpPr>
          <p:spPr bwMode="auto">
            <a:xfrm>
              <a:off x="1616" y="2216"/>
              <a:ext cx="2672" cy="476"/>
            </a:xfrm>
            <a:prstGeom prst="line">
              <a:avLst/>
            </a:prstGeom>
            <a:noFill/>
            <a:ln w="25400">
              <a:solidFill>
                <a:srgbClr val="FF990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19" name="Oval 31"/>
            <p:cNvSpPr>
              <a:spLocks noChangeArrowheads="1"/>
            </p:cNvSpPr>
            <p:nvPr/>
          </p:nvSpPr>
          <p:spPr bwMode="auto">
            <a:xfrm>
              <a:off x="2304" y="2352"/>
              <a:ext cx="1332" cy="300"/>
            </a:xfrm>
            <a:prstGeom prst="ellipse">
              <a:avLst/>
            </a:prstGeom>
            <a:solidFill>
              <a:srgbClr val="FF9900"/>
            </a:solidFill>
            <a:ln w="3810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r>
                <a:rPr lang="en-US" sz="2400" dirty="0">
                  <a:solidFill>
                    <a:schemeClr val="tx1"/>
                  </a:solidFill>
                  <a:latin typeface="Arial" pitchFamily="-111" charset="0"/>
                </a:rPr>
                <a:t>Noise</a:t>
              </a:r>
            </a:p>
          </p:txBody>
        </p:sp>
      </p:grpSp>
      <p:sp>
        <p:nvSpPr>
          <p:cNvPr id="20493" name="Rectangle 3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Communication Process Model</a:t>
            </a:r>
          </a:p>
        </p:txBody>
      </p:sp>
      <p:grpSp>
        <p:nvGrpSpPr>
          <p:cNvPr id="6" name="Group 46"/>
          <p:cNvGrpSpPr>
            <a:grpSpLocks/>
          </p:cNvGrpSpPr>
          <p:nvPr/>
        </p:nvGrpSpPr>
        <p:grpSpPr bwMode="auto">
          <a:xfrm>
            <a:off x="5867400" y="2209800"/>
            <a:ext cx="2743200" cy="1219200"/>
            <a:chOff x="3696" y="1392"/>
            <a:chExt cx="1728" cy="768"/>
          </a:xfrm>
        </p:grpSpPr>
        <p:sp>
          <p:nvSpPr>
            <p:cNvPr id="250885" name="Rectangle 5"/>
            <p:cNvSpPr>
              <a:spLocks noChangeArrowheads="1"/>
            </p:cNvSpPr>
            <p:nvPr/>
          </p:nvSpPr>
          <p:spPr bwMode="auto">
            <a:xfrm>
              <a:off x="4704" y="1392"/>
              <a:ext cx="720" cy="768"/>
            </a:xfrm>
            <a:prstGeom prst="rect">
              <a:avLst/>
            </a:prstGeom>
            <a:solidFill>
              <a:srgbClr val="41431E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>
                <a:defRPr/>
              </a:pPr>
              <a:r>
                <a: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Decode</a:t>
              </a:r>
            </a:p>
            <a:p>
              <a:pPr eaLnBrk="0" hangingPunct="0">
                <a:defRPr/>
              </a:pPr>
              <a:r>
                <a: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message</a:t>
              </a:r>
            </a:p>
          </p:txBody>
        </p:sp>
        <p:sp>
          <p:nvSpPr>
            <p:cNvPr id="20511" name="Line 6"/>
            <p:cNvSpPr>
              <a:spLocks noChangeShapeType="1"/>
            </p:cNvSpPr>
            <p:nvPr/>
          </p:nvSpPr>
          <p:spPr bwMode="auto">
            <a:xfrm>
              <a:off x="4416" y="1776"/>
              <a:ext cx="236" cy="0"/>
            </a:xfrm>
            <a:prstGeom prst="line">
              <a:avLst/>
            </a:prstGeom>
            <a:noFill/>
            <a:ln w="25400">
              <a:solidFill>
                <a:srgbClr val="FF9900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0914" name="Rectangle 34"/>
            <p:cNvSpPr>
              <a:spLocks noChangeArrowheads="1"/>
            </p:cNvSpPr>
            <p:nvPr/>
          </p:nvSpPr>
          <p:spPr bwMode="auto">
            <a:xfrm>
              <a:off x="3696" y="1392"/>
              <a:ext cx="720" cy="768"/>
            </a:xfrm>
            <a:prstGeom prst="rect">
              <a:avLst/>
            </a:prstGeom>
            <a:solidFill>
              <a:srgbClr val="41431E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>
                <a:defRPr/>
              </a:pPr>
              <a:r>
                <a: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Receive</a:t>
              </a:r>
            </a:p>
            <a:p>
              <a:pPr eaLnBrk="0" hangingPunct="0">
                <a:defRPr/>
              </a:pPr>
              <a:r>
                <a: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encoded</a:t>
              </a:r>
            </a:p>
            <a:p>
              <a:pPr eaLnBrk="0" hangingPunct="0">
                <a:defRPr/>
              </a:pPr>
              <a:r>
                <a: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message</a:t>
              </a:r>
            </a:p>
          </p:txBody>
        </p:sp>
      </p:grpSp>
      <p:grpSp>
        <p:nvGrpSpPr>
          <p:cNvPr id="7" name="Group 49"/>
          <p:cNvGrpSpPr>
            <a:grpSpLocks/>
          </p:cNvGrpSpPr>
          <p:nvPr/>
        </p:nvGrpSpPr>
        <p:grpSpPr bwMode="auto">
          <a:xfrm>
            <a:off x="782638" y="4343400"/>
            <a:ext cx="2743200" cy="1219200"/>
            <a:chOff x="493" y="2736"/>
            <a:chExt cx="1728" cy="768"/>
          </a:xfrm>
        </p:grpSpPr>
        <p:sp>
          <p:nvSpPr>
            <p:cNvPr id="250900" name="Rectangle 20"/>
            <p:cNvSpPr>
              <a:spLocks noChangeArrowheads="1"/>
            </p:cNvSpPr>
            <p:nvPr/>
          </p:nvSpPr>
          <p:spPr bwMode="auto">
            <a:xfrm>
              <a:off x="493" y="2736"/>
              <a:ext cx="720" cy="768"/>
            </a:xfrm>
            <a:prstGeom prst="rect">
              <a:avLst/>
            </a:prstGeom>
            <a:solidFill>
              <a:srgbClr val="41431E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>
                <a:defRPr/>
              </a:pPr>
              <a:r>
                <a: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Decode</a:t>
              </a:r>
            </a:p>
            <a:p>
              <a:pPr eaLnBrk="0" hangingPunct="0">
                <a:defRPr/>
              </a:pPr>
              <a:r>
                <a: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feedback</a:t>
              </a:r>
            </a:p>
          </p:txBody>
        </p:sp>
        <p:sp>
          <p:nvSpPr>
            <p:cNvPr id="20505" name="Line 21"/>
            <p:cNvSpPr>
              <a:spLocks noChangeShapeType="1"/>
            </p:cNvSpPr>
            <p:nvPr/>
          </p:nvSpPr>
          <p:spPr bwMode="auto">
            <a:xfrm flipH="1">
              <a:off x="1200" y="3120"/>
              <a:ext cx="265" cy="0"/>
            </a:xfrm>
            <a:prstGeom prst="line">
              <a:avLst/>
            </a:prstGeom>
            <a:noFill/>
            <a:ln w="25400">
              <a:solidFill>
                <a:srgbClr val="FF9900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0920" name="Rectangle 40"/>
            <p:cNvSpPr>
              <a:spLocks noChangeArrowheads="1"/>
            </p:cNvSpPr>
            <p:nvPr/>
          </p:nvSpPr>
          <p:spPr bwMode="auto">
            <a:xfrm>
              <a:off x="1501" y="2736"/>
              <a:ext cx="720" cy="768"/>
            </a:xfrm>
            <a:prstGeom prst="rect">
              <a:avLst/>
            </a:prstGeom>
            <a:solidFill>
              <a:srgbClr val="41431E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>
                <a:defRPr/>
              </a:pPr>
              <a:r>
                <a: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Receive</a:t>
              </a:r>
            </a:p>
            <a:p>
              <a:pPr eaLnBrk="0" hangingPunct="0">
                <a:defRPr/>
              </a:pPr>
              <a:r>
                <a: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feedback</a:t>
              </a:r>
            </a:p>
          </p:txBody>
        </p:sp>
      </p:grpSp>
      <p:grpSp>
        <p:nvGrpSpPr>
          <p:cNvPr id="8" name="Group 52"/>
          <p:cNvGrpSpPr/>
          <p:nvPr/>
        </p:nvGrpSpPr>
        <p:grpSpPr>
          <a:xfrm>
            <a:off x="3886200" y="2514600"/>
            <a:ext cx="1600200" cy="457200"/>
            <a:chOff x="3886200" y="2514600"/>
            <a:chExt cx="1600200" cy="457200"/>
          </a:xfrm>
        </p:grpSpPr>
        <p:cxnSp>
          <p:nvCxnSpPr>
            <p:cNvPr id="49" name="Straight Arrow Connector 48"/>
            <p:cNvCxnSpPr/>
            <p:nvPr/>
          </p:nvCxnSpPr>
          <p:spPr>
            <a:xfrm>
              <a:off x="3886200" y="2514600"/>
              <a:ext cx="1600200" cy="1588"/>
            </a:xfrm>
            <a:prstGeom prst="straightConnector1">
              <a:avLst/>
            </a:prstGeom>
            <a:ln w="38100" cap="flat" cmpd="sng" algn="ctr">
              <a:solidFill>
                <a:srgbClr val="800000"/>
              </a:solidFill>
              <a:prstDash val="sysDash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>
              <a:off x="3886200" y="2742406"/>
              <a:ext cx="1600200" cy="1588"/>
            </a:xfrm>
            <a:prstGeom prst="straightConnector1">
              <a:avLst/>
            </a:prstGeom>
            <a:ln w="38100" cap="flat" cmpd="sng" algn="ctr">
              <a:solidFill>
                <a:srgbClr val="800000"/>
              </a:solidFill>
              <a:prstDash val="sysDash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/>
            <p:cNvCxnSpPr/>
            <p:nvPr/>
          </p:nvCxnSpPr>
          <p:spPr>
            <a:xfrm>
              <a:off x="3886200" y="2970212"/>
              <a:ext cx="1600200" cy="1588"/>
            </a:xfrm>
            <a:prstGeom prst="straightConnector1">
              <a:avLst/>
            </a:prstGeom>
            <a:ln w="38100" cap="flat" cmpd="sng" algn="ctr">
              <a:solidFill>
                <a:srgbClr val="800000"/>
              </a:solidFill>
              <a:prstDash val="sysDash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53"/>
          <p:cNvGrpSpPr/>
          <p:nvPr/>
        </p:nvGrpSpPr>
        <p:grpSpPr>
          <a:xfrm flipH="1">
            <a:off x="3886200" y="4800600"/>
            <a:ext cx="1600200" cy="457200"/>
            <a:chOff x="3886200" y="2514600"/>
            <a:chExt cx="1600200" cy="457200"/>
          </a:xfrm>
        </p:grpSpPr>
        <p:cxnSp>
          <p:nvCxnSpPr>
            <p:cNvPr id="55" name="Straight Arrow Connector 54"/>
            <p:cNvCxnSpPr/>
            <p:nvPr/>
          </p:nvCxnSpPr>
          <p:spPr>
            <a:xfrm>
              <a:off x="3886200" y="2514600"/>
              <a:ext cx="1600200" cy="1588"/>
            </a:xfrm>
            <a:prstGeom prst="straightConnector1">
              <a:avLst/>
            </a:prstGeom>
            <a:ln w="38100" cap="flat" cmpd="sng" algn="ctr">
              <a:solidFill>
                <a:srgbClr val="800000"/>
              </a:solidFill>
              <a:prstDash val="sysDash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>
              <a:off x="3886200" y="2742406"/>
              <a:ext cx="1600200" cy="1588"/>
            </a:xfrm>
            <a:prstGeom prst="straightConnector1">
              <a:avLst/>
            </a:prstGeom>
            <a:ln w="38100" cap="flat" cmpd="sng" algn="ctr">
              <a:solidFill>
                <a:srgbClr val="800000"/>
              </a:solidFill>
              <a:prstDash val="sysDash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>
              <a:off x="3886200" y="2970212"/>
              <a:ext cx="1600200" cy="1588"/>
            </a:xfrm>
            <a:prstGeom prst="straightConnector1">
              <a:avLst/>
            </a:prstGeom>
            <a:ln w="38100" cap="flat" cmpd="sng" algn="ctr">
              <a:solidFill>
                <a:srgbClr val="800000"/>
              </a:solidFill>
              <a:prstDash val="sysDash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432709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Improving Communication Coding/Decoding</a:t>
            </a:r>
          </a:p>
        </p:txBody>
      </p:sp>
      <p:sp>
        <p:nvSpPr>
          <p:cNvPr id="275459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412776"/>
            <a:ext cx="5112568" cy="4713387"/>
          </a:xfrm>
        </p:spPr>
        <p:txBody>
          <a:bodyPr/>
          <a:lstStyle/>
          <a:p>
            <a:r>
              <a:rPr lang="en-US" dirty="0" smtClean="0"/>
              <a:t>Sender/receiver have similar codebooks</a:t>
            </a:r>
          </a:p>
          <a:p>
            <a:r>
              <a:rPr lang="en-US" dirty="0" smtClean="0"/>
              <a:t>Sender is experienced encoding that message</a:t>
            </a:r>
          </a:p>
          <a:p>
            <a:r>
              <a:rPr lang="en-US" dirty="0" smtClean="0"/>
              <a:t>Sender/receiver are motivated and able to use the selected channel</a:t>
            </a:r>
          </a:p>
          <a:p>
            <a:r>
              <a:rPr lang="en-US" dirty="0" smtClean="0"/>
              <a:t>Sender/receiver have shared mental models of the communication context</a:t>
            </a:r>
            <a:endParaRPr lang="en-US" dirty="0"/>
          </a:p>
        </p:txBody>
      </p:sp>
      <p:pic>
        <p:nvPicPr>
          <p:cNvPr id="6" name="Picture Placeholder 5" descr="Communicate icon.jpg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6" b="1946"/>
          <a:stretch>
            <a:fillRect/>
          </a:stretch>
        </p:blipFill>
        <p:spPr>
          <a:xfrm>
            <a:off x="5220072" y="1340768"/>
            <a:ext cx="3816424" cy="4680520"/>
          </a:xfrm>
        </p:spPr>
      </p:pic>
    </p:spTree>
    <p:extLst>
      <p:ext uri="{BB962C8B-B14F-4D97-AF65-F5344CB8AC3E}">
        <p14:creationId xmlns:p14="http://schemas.microsoft.com/office/powerpoint/2010/main" val="42270752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5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5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5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75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458" grpId="0"/>
      <p:bldP spid="27545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Atos Origin Replaces Email with Social Media Communication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sz="2400" dirty="0" smtClean="0"/>
              <a:t>European information technology company Atos Origin is replacing email completely with other Internet-based communication tools within the next couple of years. </a:t>
            </a:r>
          </a:p>
        </p:txBody>
      </p:sp>
      <p:pic>
        <p:nvPicPr>
          <p:cNvPr id="9" name="Picture Placeholder 8" descr="AtosOrigin.jpg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7233" b="7233"/>
          <a:stretch>
            <a:fillRect/>
          </a:stretch>
        </p:blipFill>
        <p:spPr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1600" dist="139700" dir="2700000" algn="ctr" rotWithShape="0">
              <a:srgbClr val="000000">
                <a:alpha val="54999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97420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 smtClean="0"/>
              <a:t>How Email has Altered Communication</a:t>
            </a:r>
            <a:endParaRPr lang="en-US" sz="3400" dirty="0"/>
          </a:p>
        </p:txBody>
      </p:sp>
      <p:sp>
        <p:nvSpPr>
          <p:cNvPr id="8" name="Text Placeholder 7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dirty="0">
                <a:ea typeface="ＭＳ Ｐゴシック" pitchFamily="-111" charset="-128"/>
              </a:rPr>
              <a:t>P</a:t>
            </a:r>
            <a:r>
              <a:rPr lang="en-US" sz="2400" dirty="0" smtClean="0">
                <a:ea typeface="ＭＳ Ｐゴシック" pitchFamily="-111" charset="-128"/>
              </a:rPr>
              <a:t>referred channel for coordinating work</a:t>
            </a:r>
          </a:p>
          <a:p>
            <a:pPr>
              <a:spcAft>
                <a:spcPts val="1200"/>
              </a:spcAft>
            </a:pPr>
            <a:r>
              <a:rPr lang="en-US" sz="2400" dirty="0" smtClean="0">
                <a:ea typeface="ＭＳ Ｐゴシック" pitchFamily="-111" charset="-128"/>
              </a:rPr>
              <a:t>Tends to increase communication volume </a:t>
            </a:r>
          </a:p>
          <a:p>
            <a:pPr>
              <a:spcAft>
                <a:spcPts val="1200"/>
              </a:spcAft>
            </a:pPr>
            <a:r>
              <a:rPr lang="en-US" sz="2400" dirty="0" smtClean="0">
                <a:ea typeface="ＭＳ Ｐゴシック" pitchFamily="-111" charset="-128"/>
              </a:rPr>
              <a:t>Significantly alters communication flow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ea typeface="ＭＳ Ｐゴシック" pitchFamily="-111" charset="-128"/>
              </a:rPr>
              <a:t>Somewhat r</a:t>
            </a:r>
            <a:r>
              <a:rPr lang="en-US" sz="2400" dirty="0" smtClean="0">
                <a:ea typeface="ＭＳ Ｐゴシック" pitchFamily="-111" charset="-128"/>
              </a:rPr>
              <a:t>educes status differences and stereotyping</a:t>
            </a:r>
          </a:p>
        </p:txBody>
      </p:sp>
      <p:pic>
        <p:nvPicPr>
          <p:cNvPr id="10" name="Picture Placeholder 8" descr="AtosOrigin.jpg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7233" b="7233"/>
          <a:stretch>
            <a:fillRect/>
          </a:stretch>
        </p:blipFill>
        <p:spPr>
          <a:xfrm>
            <a:off x="4932040" y="1412776"/>
            <a:ext cx="3816424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1600" dist="139700" dir="2700000" algn="ctr" rotWithShape="0">
              <a:srgbClr val="000000">
                <a:alpha val="54999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29655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Problems with Email</a:t>
            </a:r>
            <a:endParaRPr lang="en-US" sz="4000" dirty="0"/>
          </a:p>
        </p:txBody>
      </p:sp>
      <p:sp>
        <p:nvSpPr>
          <p:cNvPr id="8" name="Text Placeholder 7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2400" dirty="0" smtClean="0">
                <a:ea typeface="ＭＳ Ｐゴシック" pitchFamily="-111" charset="-128"/>
              </a:rPr>
              <a:t>Communicates emotions poorly</a:t>
            </a:r>
          </a:p>
          <a:p>
            <a:pPr>
              <a:spcAft>
                <a:spcPts val="600"/>
              </a:spcAft>
            </a:pPr>
            <a:r>
              <a:rPr lang="en-US" sz="2400" dirty="0" smtClean="0">
                <a:ea typeface="ＭＳ Ｐゴシック" pitchFamily="-111" charset="-128"/>
              </a:rPr>
              <a:t>Reduces politeness and respect (flaming)</a:t>
            </a:r>
          </a:p>
          <a:p>
            <a:pPr>
              <a:spcAft>
                <a:spcPts val="600"/>
              </a:spcAft>
            </a:pPr>
            <a:r>
              <a:rPr lang="en-US" sz="2400" dirty="0" smtClean="0">
                <a:ea typeface="ＭＳ Ｐゴシック" pitchFamily="-111" charset="-128"/>
              </a:rPr>
              <a:t>Inefficient for ambiguous, complex, novel situations</a:t>
            </a:r>
          </a:p>
          <a:p>
            <a:pPr>
              <a:spcAft>
                <a:spcPts val="600"/>
              </a:spcAft>
            </a:pPr>
            <a:r>
              <a:rPr lang="en-US" sz="2400" dirty="0" smtClean="0">
                <a:ea typeface="ＭＳ Ｐゴシック" pitchFamily="-111" charset="-128"/>
              </a:rPr>
              <a:t>Increases information overload</a:t>
            </a:r>
          </a:p>
        </p:txBody>
      </p:sp>
      <p:pic>
        <p:nvPicPr>
          <p:cNvPr id="10" name="Picture Placeholder 8" descr="AtosOrigin.jpg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7233" b="7233"/>
          <a:stretch>
            <a:fillRect/>
          </a:stretch>
        </p:blipFill>
        <p:spPr>
          <a:xfrm>
            <a:off x="4932040" y="1412776"/>
            <a:ext cx="3816424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1600" dist="139700" dir="2700000" algn="ctr" rotWithShape="0">
              <a:srgbClr val="000000">
                <a:alpha val="54999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264240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dirty="0" smtClean="0"/>
              <a:t>Communicating Through Social Media </a:t>
            </a:r>
            <a:endParaRPr lang="en-US" sz="3400" dirty="0"/>
          </a:p>
        </p:txBody>
      </p:sp>
      <p:sp>
        <p:nvSpPr>
          <p:cNvPr id="30723" name="Rectangle 5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Internet</a:t>
            </a:r>
            <a:r>
              <a:rPr lang="en-US" dirty="0"/>
              <a:t>/</a:t>
            </a:r>
            <a:r>
              <a:rPr lang="en-US" dirty="0" smtClean="0"/>
              <a:t>mobile</a:t>
            </a:r>
            <a:r>
              <a:rPr lang="en-US" dirty="0"/>
              <a:t>-based channels </a:t>
            </a:r>
            <a:r>
              <a:rPr lang="en-US" dirty="0" smtClean="0"/>
              <a:t>with user-generated, interactive content</a:t>
            </a:r>
            <a:endParaRPr lang="en-US" dirty="0"/>
          </a:p>
          <a:p>
            <a:pPr marL="266700" lvl="1" indent="-266700"/>
            <a:r>
              <a:rPr lang="en-US" dirty="0"/>
              <a:t>B</a:t>
            </a:r>
            <a:r>
              <a:rPr lang="en-US" dirty="0" smtClean="0"/>
              <a:t>logs</a:t>
            </a:r>
            <a:r>
              <a:rPr lang="en-US" dirty="0"/>
              <a:t>, wikis, tweets, personal </a:t>
            </a:r>
            <a:r>
              <a:rPr lang="en-US" dirty="0" smtClean="0"/>
              <a:t>sites </a:t>
            </a:r>
            <a:r>
              <a:rPr lang="en-US" dirty="0"/>
              <a:t>(e.g. Facebook)</a:t>
            </a:r>
          </a:p>
          <a:p>
            <a:pPr marL="266700" lvl="1" indent="-266700"/>
            <a:r>
              <a:rPr lang="en-US" dirty="0"/>
              <a:t>M</a:t>
            </a:r>
            <a:r>
              <a:rPr lang="en-US" dirty="0" smtClean="0"/>
              <a:t>ore </a:t>
            </a:r>
            <a:r>
              <a:rPr lang="en-US" dirty="0"/>
              <a:t>conversational and </a:t>
            </a:r>
            <a:r>
              <a:rPr lang="en-US" dirty="0" smtClean="0"/>
              <a:t>interactive</a:t>
            </a:r>
            <a:endParaRPr lang="en-US" dirty="0"/>
          </a:p>
          <a:p>
            <a:pPr marL="266700" lvl="1" indent="-266700"/>
            <a:r>
              <a:rPr lang="en-US" dirty="0" smtClean="0"/>
              <a:t>Most can develop </a:t>
            </a:r>
            <a:r>
              <a:rPr lang="en-US" dirty="0"/>
              <a:t>a public identity</a:t>
            </a:r>
          </a:p>
          <a:p>
            <a:pPr marL="266700" lvl="1" indent="-266700"/>
            <a:r>
              <a:rPr lang="en-US" dirty="0"/>
              <a:t>E</a:t>
            </a:r>
            <a:r>
              <a:rPr lang="en-US" dirty="0" smtClean="0"/>
              <a:t>ncourage communities -- links</a:t>
            </a:r>
            <a:r>
              <a:rPr lang="en-US" dirty="0"/>
              <a:t>, </a:t>
            </a:r>
            <a:r>
              <a:rPr lang="en-US" dirty="0" smtClean="0"/>
              <a:t>interactivity, feedback</a:t>
            </a:r>
          </a:p>
          <a:p>
            <a:pPr marL="0" indent="0">
              <a:buNone/>
            </a:pPr>
            <a:r>
              <a:rPr lang="en-US" dirty="0" smtClean="0"/>
              <a:t>Serves diverse functions</a:t>
            </a:r>
          </a:p>
          <a:p>
            <a:pPr marL="266700" lvl="1" indent="-266700"/>
            <a:r>
              <a:rPr lang="en-US" dirty="0" smtClean="0"/>
              <a:t>Presenting identity, enabling conversations, </a:t>
            </a:r>
            <a:r>
              <a:rPr lang="en-US" dirty="0" err="1" smtClean="0"/>
              <a:t>etc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389958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cShaneOB7_Ch">
  <a:themeElements>
    <a:clrScheme name="Plaza">
      <a:dk1>
        <a:sysClr val="windowText" lastClr="000000"/>
      </a:dk1>
      <a:lt1>
        <a:sysClr val="window" lastClr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D01010"/>
      </a:hlink>
      <a:folHlink>
        <a:srgbClr val="E6682E"/>
      </a:folHlink>
    </a:clrScheme>
    <a:fontScheme name="Plaza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laz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0000"/>
                <a:satMod val="120000"/>
              </a:schemeClr>
            </a:gs>
            <a:gs pos="35000">
              <a:schemeClr val="phClr">
                <a:shade val="100000"/>
                <a:satMod val="150000"/>
              </a:schemeClr>
            </a:gs>
            <a:gs pos="70000">
              <a:schemeClr val="phClr">
                <a:tint val="100000"/>
                <a:shade val="100000"/>
                <a:satMod val="200000"/>
                <a:greenMod val="100000"/>
              </a:schemeClr>
            </a:gs>
            <a:gs pos="100000">
              <a:schemeClr val="phClr"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 dist="63500" dir="5400000">
              <a:srgbClr val="FFFFFF">
                <a:alpha val="65000"/>
              </a:srgbClr>
            </a:innerShdw>
          </a:effectLst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>
            <a:bevelT w="0" h="0" prst="relaxedInset"/>
          </a:sp3d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88900" dist="38100" dir="6600000" sx="101000" sy="101000" rotWithShape="0">
              <a:srgbClr val="000000">
                <a:alpha val="50000"/>
              </a:srgbClr>
            </a:outerShdw>
          </a:effectLst>
          <a:scene3d>
            <a:camera prst="perspectiveFront" fov="3000000"/>
            <a:lightRig rig="morning" dir="tl">
              <a:rot lat="0" lon="0" rev="1800000"/>
            </a:lightRig>
          </a:scene3d>
          <a:sp3d contourW="38100" prstMaterial="softEdge">
            <a:bevelT w="25400" h="38100"/>
            <a:contourClr>
              <a:schemeClr val="phClr">
                <a:tint val="6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McShaneOB7_Ch.potx</Template>
  <TotalTime>1609</TotalTime>
  <Pages>0</Pages>
  <Words>815</Words>
  <Characters>0</Characters>
  <Application>Microsoft Office PowerPoint</Application>
  <PresentationFormat>Letter Paper (8.5x11 in)</PresentationFormat>
  <Lines>0</Lines>
  <Paragraphs>212</Paragraphs>
  <Slides>26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McShaneOB7_Ch</vt:lpstr>
      <vt:lpstr>Communicating in Teams and Organizations</vt:lpstr>
      <vt:lpstr>Communicating at Infosys</vt:lpstr>
      <vt:lpstr>Communication: Definition and Importance</vt:lpstr>
      <vt:lpstr>Communication Process Model</vt:lpstr>
      <vt:lpstr>Improving Communication Coding/Decoding</vt:lpstr>
      <vt:lpstr>Atos Origin Replaces Email with Social Media Communication</vt:lpstr>
      <vt:lpstr>How Email has Altered Communication</vt:lpstr>
      <vt:lpstr>Problems with Email</vt:lpstr>
      <vt:lpstr>Communicating Through Social Media </vt:lpstr>
      <vt:lpstr>Nonverbal Communication</vt:lpstr>
      <vt:lpstr>Emotional Contagion</vt:lpstr>
      <vt:lpstr>Choosing Channels: Social Acceptance</vt:lpstr>
      <vt:lpstr>Choosing Channels: Media Richness</vt:lpstr>
      <vt:lpstr>Hierarchy of Media Richness</vt:lpstr>
      <vt:lpstr>Exceptions to Media Richness</vt:lpstr>
      <vt:lpstr>Persuasive Communication</vt:lpstr>
      <vt:lpstr>Communication Barriers</vt:lpstr>
      <vt:lpstr>Information Overload</vt:lpstr>
      <vt:lpstr>Cross-Cultural Communication</vt:lpstr>
      <vt:lpstr>Gender Communication Differences</vt:lpstr>
      <vt:lpstr>Getting Your Message Across</vt:lpstr>
      <vt:lpstr>Active Listening Process &amp; Strategies</vt:lpstr>
      <vt:lpstr>Communicating in Hierarchies</vt:lpstr>
      <vt:lpstr>Organizational Grapevine</vt:lpstr>
      <vt:lpstr>Grapevine Benefits/Limitations</vt:lpstr>
      <vt:lpstr>Communicating in Teams and Organizations</vt:lpstr>
    </vt:vector>
  </TitlesOfParts>
  <Manager/>
  <Company>University of Western Australia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the Field of Organizational Behavior</dc:title>
  <dc:subject/>
  <dc:creator>Steven McShane</dc:creator>
  <cp:keywords/>
  <dc:description/>
  <cp:lastModifiedBy>Kumar Suruli</cp:lastModifiedBy>
  <cp:revision>196</cp:revision>
  <cp:lastPrinted>2008-02-24T08:45:31Z</cp:lastPrinted>
  <dcterms:created xsi:type="dcterms:W3CDTF">2011-12-07T16:09:33Z</dcterms:created>
  <dcterms:modified xsi:type="dcterms:W3CDTF">2014-02-10T13:11:44Z</dcterms:modified>
  <cp:category/>
</cp:coreProperties>
</file>