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04" r:id="rId1"/>
  </p:sldMasterIdLst>
  <p:notesMasterIdLst>
    <p:notesMasterId r:id="rId31"/>
  </p:notesMasterIdLst>
  <p:handoutMasterIdLst>
    <p:handoutMasterId r:id="rId32"/>
  </p:handoutMasterIdLst>
  <p:sldIdLst>
    <p:sldId id="318" r:id="rId2"/>
    <p:sldId id="351" r:id="rId3"/>
    <p:sldId id="352" r:id="rId4"/>
    <p:sldId id="353" r:id="rId5"/>
    <p:sldId id="321" r:id="rId6"/>
    <p:sldId id="322" r:id="rId7"/>
    <p:sldId id="324" r:id="rId8"/>
    <p:sldId id="325" r:id="rId9"/>
    <p:sldId id="326" r:id="rId10"/>
    <p:sldId id="327" r:id="rId11"/>
    <p:sldId id="328" r:id="rId12"/>
    <p:sldId id="329" r:id="rId13"/>
    <p:sldId id="354" r:id="rId14"/>
    <p:sldId id="330" r:id="rId15"/>
    <p:sldId id="331" r:id="rId16"/>
    <p:sldId id="332" r:id="rId17"/>
    <p:sldId id="355" r:id="rId18"/>
    <p:sldId id="356" r:id="rId19"/>
    <p:sldId id="333" r:id="rId20"/>
    <p:sldId id="335" r:id="rId21"/>
    <p:sldId id="338" r:id="rId22"/>
    <p:sldId id="357" r:id="rId23"/>
    <p:sldId id="343" r:id="rId24"/>
    <p:sldId id="344" r:id="rId25"/>
    <p:sldId id="346" r:id="rId26"/>
    <p:sldId id="347" r:id="rId27"/>
    <p:sldId id="348" r:id="rId28"/>
    <p:sldId id="350" r:id="rId29"/>
    <p:sldId id="358" r:id="rId30"/>
  </p:sldIdLst>
  <p:sldSz cx="9144000" cy="6858000" type="letter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1pPr>
    <a:lvl2pPr marL="4572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2pPr>
    <a:lvl3pPr marL="9144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3pPr>
    <a:lvl4pPr marL="13716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4pPr>
    <a:lvl5pPr marL="18288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5pPr>
    <a:lvl6pPr marL="22860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6pPr>
    <a:lvl7pPr marL="27432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7pPr>
    <a:lvl8pPr marL="32004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8pPr>
    <a:lvl9pPr marL="36576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800080"/>
    <a:srgbClr val="CCFF66"/>
    <a:srgbClr val="61765E"/>
    <a:srgbClr val="5B5748"/>
    <a:srgbClr val="808080"/>
    <a:srgbClr val="83060C"/>
    <a:srgbClr val="5E6F5B"/>
    <a:srgbClr val="7D8077"/>
    <a:srgbClr val="565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49" autoAdjust="0"/>
    <p:restoredTop sz="94643" autoAdjust="0"/>
  </p:normalViewPr>
  <p:slideViewPr>
    <p:cSldViewPr>
      <p:cViewPr>
        <p:scale>
          <a:sx n="50" d="100"/>
          <a:sy n="50" d="100"/>
        </p:scale>
        <p:origin x="-2244" y="-8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rgbClr val="31364D"/>
            </a:solidFill>
          </c:spPr>
          <c:explosion val="7"/>
          <c:dPt>
            <c:idx val="0"/>
            <c:bubble3D val="0"/>
            <c:spPr>
              <a:solidFill>
                <a:srgbClr val="31364D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31364D"/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31364D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bubble3D val="0"/>
            <c:spPr>
              <a:solidFill>
                <a:srgbClr val="31364D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bubble3D val="0"/>
            <c:spPr>
              <a:solidFill>
                <a:srgbClr val="31364D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16.666</c:v>
                </c:pt>
                <c:pt idx="1">
                  <c:v>16.666</c:v>
                </c:pt>
                <c:pt idx="2">
                  <c:v>16.666</c:v>
                </c:pt>
                <c:pt idx="3">
                  <c:v>16.666</c:v>
                </c:pt>
                <c:pt idx="4">
                  <c:v>16.666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5"/>
      </c:pieChart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0.37349</cdr:x>
      <cdr:y>0.07282</cdr:y>
    </cdr:from>
    <cdr:to>
      <cdr:x>0.66161</cdr:x>
      <cdr:y>0.25556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62200" y="381000"/>
          <a:ext cx="1822241" cy="9561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>
            <a:lnSpc>
              <a:spcPct val="90000"/>
            </a:lnSpc>
            <a:spcAft>
              <a:spcPts val="600"/>
            </a:spcAft>
          </a:pPr>
          <a:r>
            <a:rPr lang="en-US" sz="1600" b="1" i="0" dirty="0" smtClean="0">
              <a:solidFill>
                <a:srgbClr val="FFEDCC"/>
              </a:solidFill>
              <a:effectLst>
                <a:outerShdw blurRad="25400" dist="25400" dir="2700000">
                  <a:srgbClr val="000000">
                    <a:alpha val="43000"/>
                  </a:srgbClr>
                </a:outerShdw>
              </a:effectLst>
              <a:latin typeface="Arial Narrow"/>
              <a:cs typeface="Arial Narrow"/>
            </a:rPr>
            <a:t>Cooperating</a:t>
          </a:r>
        </a:p>
        <a:p xmlns:a="http://schemas.openxmlformats.org/drawingml/2006/main">
          <a:pPr marL="84138" indent="-84138">
            <a:lnSpc>
              <a:spcPct val="90000"/>
            </a:lnSpc>
            <a:buFont typeface="Arial"/>
            <a:buChar char="•"/>
          </a:pPr>
          <a:r>
            <a:rPr lang="en-US" sz="1600" dirty="0" smtClean="0">
              <a:solidFill>
                <a:srgbClr val="FFFFFF"/>
              </a:solidFill>
              <a:effectLst>
                <a:outerShdw blurRad="25400" dist="25400" dir="2700000">
                  <a:srgbClr val="000000">
                    <a:alpha val="43000"/>
                  </a:srgbClr>
                </a:outerShdw>
              </a:effectLst>
              <a:latin typeface="Arial Narrow"/>
              <a:cs typeface="Arial Narrow"/>
            </a:rPr>
            <a:t>Share resources</a:t>
          </a:r>
        </a:p>
        <a:p xmlns:a="http://schemas.openxmlformats.org/drawingml/2006/main">
          <a:pPr marL="84138" indent="-84138">
            <a:lnSpc>
              <a:spcPct val="90000"/>
            </a:lnSpc>
            <a:buFont typeface="Arial"/>
            <a:buChar char="•"/>
          </a:pPr>
          <a:r>
            <a:rPr lang="en-US" sz="1600" i="0" dirty="0" smtClean="0">
              <a:solidFill>
                <a:srgbClr val="FFFFFF"/>
              </a:solidFill>
              <a:effectLst>
                <a:outerShdw blurRad="25400" dist="25400" dir="2700000">
                  <a:srgbClr val="000000">
                    <a:alpha val="43000"/>
                  </a:srgbClr>
                </a:outerShdw>
              </a:effectLst>
              <a:latin typeface="Arial Narrow"/>
              <a:cs typeface="Arial Narrow"/>
            </a:rPr>
            <a:t>Accommodate others</a:t>
          </a:r>
          <a:endParaRPr lang="en-US" sz="1600" i="0" dirty="0">
            <a:solidFill>
              <a:srgbClr val="FFFFFF"/>
            </a:solidFill>
            <a:effectLst>
              <a:outerShdw blurRad="25400" dist="25400" dir="2700000">
                <a:srgbClr val="000000">
                  <a:alpha val="43000"/>
                </a:srgbClr>
              </a:outerShdw>
            </a:effectLst>
            <a:latin typeface="Arial Narrow"/>
            <a:cs typeface="Arial Narrow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7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8" name="Rectangle 4"/>
          <p:cNvSpPr>
            <a:spLocks noGrp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9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0EF9D739-DB96-BC46-A449-C08C87F8A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5792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/>
          <p:cNvSpPr>
            <a:spLocks noGrp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E3791B8C-22D8-CC4E-AEAF-5A352ECD9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929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9BA01F-7421-9243-9A85-168B520CD5BB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19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4505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19A95C-8382-6F42-8A14-521DA9163486}" type="slidenum">
              <a:rPr lang="en-AU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20</a:t>
            </a:fld>
            <a:endParaRPr lang="en-AU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63C9E0-F1BC-034E-8A7C-07362C460E8B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21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5734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B3EC71-658B-744D-848E-8635F5C96917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22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63492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9AD9FF-83BD-E947-9FFB-5A70C15D5238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24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716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67E48-FA1E-E741-819A-A4D71341ACDE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25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7577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C21B4B-A0A3-7A4C-B76E-23E48BBEDA65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26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7782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F92410-A727-7248-BBDA-DAEA7C6D99F3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27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819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60BD81-CAAF-AB4F-9572-165994C799B0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28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860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29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8539BF-0E32-274A-966B-519E28C55D13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5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B9E2AB-ED58-3640-A349-1C1F31E5B399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6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2253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A99BB2-ADC9-F340-ABB3-99C81F9BC42A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7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2662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0CB01C-BAEC-A842-8858-554EB6E349BF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10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2969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DCD690-26DB-2741-91CD-DB4F6FF5C317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11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3174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BE6BB9-9012-0046-9F2E-1B848618FD8F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12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337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2BDD2-0908-6745-B4BD-C9686811384E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14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3584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D3F47E-0D3F-484A-9BB7-C973BC6294BA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16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22460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0400" rtlCol="0" anchor="b" anchorCtr="0"/>
          <a:lstStyle/>
          <a:p>
            <a:pPr algn="r"/>
            <a:r>
              <a:rPr lang="en-AU" sz="7200" b="1" i="0" dirty="0" smtClean="0"/>
              <a:t>8</a:t>
            </a:r>
            <a:endParaRPr sz="7200" b="1" i="0" dirty="0"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98604" cy="4960912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193265" y="2492896"/>
            <a:ext cx="5644281" cy="2736304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pic>
        <p:nvPicPr>
          <p:cNvPr id="9" name="Picture 8" descr="Globe Vertic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7418"/>
            <a:ext cx="3960440" cy="1381382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8" y="1844824"/>
            <a:ext cx="3970785" cy="4104456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1"/>
            <a:ext cx="4096512" cy="50306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9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noProof="0" smtClean="0"/>
              <a:t>Click to edit Master title style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3733800"/>
            <a:ext cx="7924800" cy="2503512"/>
          </a:xfrm>
        </p:spPr>
        <p:txBody>
          <a:bodyPr/>
          <a:lstStyle>
            <a:lvl1pPr marL="1588" indent="-1588"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GB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8130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114800" y="1676400"/>
            <a:ext cx="4648200" cy="4572000"/>
          </a:xfrm>
        </p:spPr>
        <p:txBody>
          <a:bodyPr/>
          <a:lstStyle>
            <a:lvl1pPr marL="261938" indent="-225425">
              <a:defRPr sz="2400"/>
            </a:lvl1pPr>
            <a:lvl2pPr marL="538163" indent="-276225">
              <a:defRPr sz="2200"/>
            </a:lvl2pPr>
            <a:lvl3pPr marL="800100" indent="-261938">
              <a:defRPr sz="2000"/>
            </a:lvl3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6172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4419600" cy="4572000"/>
          </a:xfrm>
        </p:spPr>
        <p:txBody>
          <a:bodyPr/>
          <a:lstStyle>
            <a:lvl1pPr marL="261938" indent="-225425">
              <a:buClr>
                <a:srgbClr val="83060C"/>
              </a:buClr>
              <a:defRPr sz="2200"/>
            </a:lvl1pPr>
            <a:lvl2pPr marL="538163" indent="-276225">
              <a:buClr>
                <a:srgbClr val="5E6F5B"/>
              </a:buClr>
              <a:defRPr sz="2000"/>
            </a:lvl2pPr>
            <a:lvl3pPr marL="800100" indent="-261938">
              <a:defRPr sz="2000"/>
            </a:lvl3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904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208911" cy="4785395"/>
          </a:xfrm>
        </p:spPr>
        <p:txBody>
          <a:bodyPr/>
          <a:lstStyle>
            <a:lvl1pPr>
              <a:buClr>
                <a:srgbClr val="800080"/>
              </a:buClr>
              <a:defRPr/>
            </a:lvl1pPr>
            <a:lvl2pPr>
              <a:buClr>
                <a:srgbClr val="008080"/>
              </a:buClr>
              <a:defRPr/>
            </a:lvl2pPr>
            <a:lvl3pPr>
              <a:buClr>
                <a:srgbClr val="FF6600"/>
              </a:buClr>
              <a:defRPr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3529" y="1412776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932040" y="1412776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434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xt 7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11960" y="1379909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297072" y="1360821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74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113040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784" y="1556792"/>
            <a:ext cx="3750183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84" y="2192071"/>
            <a:ext cx="3750183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1569585"/>
            <a:ext cx="3710176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2204864"/>
            <a:ext cx="3710176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5" name="Rectangle 14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95536" y="3356992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4" name="Rectangle 13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95536" y="1412874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323528" y="1412776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17660" y="4437112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75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9" name="Rectangle 8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208911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27" r:id="rId3"/>
    <p:sldLayoutId id="2147483828" r:id="rId4"/>
    <p:sldLayoutId id="2147483809" r:id="rId5"/>
    <p:sldLayoutId id="2147483812" r:id="rId6"/>
    <p:sldLayoutId id="2147483813" r:id="rId7"/>
    <p:sldLayoutId id="2147483829" r:id="rId8"/>
    <p:sldLayoutId id="2147483816" r:id="rId9"/>
    <p:sldLayoutId id="2147483819" r:id="rId10"/>
    <p:sldLayoutId id="2147483834" r:id="rId11"/>
    <p:sldLayoutId id="2147483835" r:id="rId12"/>
    <p:sldLayoutId id="2147483836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200" b="1" i="0" kern="1200">
          <a:solidFill>
            <a:srgbClr val="61765E"/>
          </a:solidFill>
          <a:latin typeface="+mj-lt"/>
          <a:ea typeface="+mj-ea"/>
          <a:cs typeface="Calibri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rgbClr val="800080"/>
        </a:buClr>
        <a:buSzPct val="100000"/>
        <a:buFont typeface="Wingdings 2" pitchFamily="18" charset="2"/>
        <a:buChar char="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rgbClr val="008080"/>
        </a:buClr>
        <a:buSzPct val="100000"/>
        <a:buFont typeface="Wingdings 2" pitchFamily="18" charset="2"/>
        <a:buChar char="¡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rgbClr val="FF6600"/>
        </a:buClr>
        <a:buSzPct val="100000"/>
        <a:buFont typeface="Wingdings" charset="2"/>
        <a:buChar char="Ø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+mj-lt"/>
              </a:rPr>
              <a:t>Team</a:t>
            </a:r>
            <a:br>
              <a:rPr lang="en-US" sz="4800" dirty="0" smtClean="0">
                <a:latin typeface="+mj-lt"/>
              </a:rPr>
            </a:br>
            <a:r>
              <a:rPr lang="en-US" sz="4800" dirty="0" smtClean="0">
                <a:latin typeface="+mj-lt"/>
              </a:rPr>
              <a:t>Dynamics</a:t>
            </a:r>
            <a:endParaRPr lang="en-US" sz="4800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1925" y="6592888"/>
            <a:ext cx="8839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IN" altLang="en-US" sz="1000" dirty="0">
                <a:solidFill>
                  <a:schemeClr val="tx1"/>
                </a:solidFill>
                <a:latin typeface="Times New Roman" charset="0"/>
                <a:cs typeface="Times New Roman" charset="0"/>
              </a:rPr>
              <a:t>Copyright © 2015 McGraw-Hill Education. 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90495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Best Tasks for Teams</a:t>
            </a:r>
            <a:endParaRPr lang="en-US" dirty="0" smtClean="0"/>
          </a:p>
        </p:txBody>
      </p:sp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61950" indent="-361950">
              <a:buFont typeface="+mj-lt"/>
              <a:buAutoNum type="arabicPeriod"/>
            </a:pPr>
            <a:r>
              <a:rPr lang="en-US" dirty="0" smtClean="0"/>
              <a:t>Complex tasks divisible into specialized roles</a:t>
            </a:r>
          </a:p>
          <a:p>
            <a:pPr marL="361950" indent="-361950">
              <a:buFont typeface="+mj-lt"/>
              <a:buAutoNum type="arabicPeriod"/>
            </a:pPr>
            <a:r>
              <a:rPr lang="en-US" dirty="0" smtClean="0"/>
              <a:t>Well-structured tasks – easier to coordinate</a:t>
            </a:r>
          </a:p>
          <a:p>
            <a:pPr marL="361950" indent="-361950">
              <a:buFont typeface="+mj-lt"/>
              <a:buAutoNum type="arabicPeriod"/>
            </a:pPr>
            <a:r>
              <a:rPr lang="en-US" dirty="0" smtClean="0"/>
              <a:t>Higher task interdependence</a:t>
            </a:r>
          </a:p>
          <a:p>
            <a:pPr marL="628650" lvl="1" indent="-266700"/>
            <a:r>
              <a:rPr lang="en-US" dirty="0"/>
              <a:t>T</a:t>
            </a:r>
            <a:r>
              <a:rPr lang="en-US" dirty="0" smtClean="0"/>
              <a:t>eam members must share materials, information, or expertise to perform their jobs</a:t>
            </a:r>
          </a:p>
          <a:p>
            <a:pPr marL="628650" lvl="1" indent="-266700"/>
            <a:r>
              <a:rPr lang="en-US" dirty="0" smtClean="0"/>
              <a:t>Teams usually better because high interdependence (a) requires better communication/coordination and (b) motivates team membership</a:t>
            </a:r>
          </a:p>
          <a:p>
            <a:pPr marL="628650" lvl="1" indent="-266700"/>
            <a:r>
              <a:rPr lang="en-US" dirty="0" smtClean="0"/>
              <a:t>But teams less effective if task goals differ (e.g. serving different clients) – use other coordinating mechanisms</a:t>
            </a:r>
          </a:p>
        </p:txBody>
      </p:sp>
    </p:spTree>
    <p:extLst>
      <p:ext uri="{BB962C8B-B14F-4D97-AF65-F5344CB8AC3E}">
        <p14:creationId xmlns:p14="http://schemas.microsoft.com/office/powerpoint/2010/main" val="1152452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Levels of Task Interdependence</a:t>
            </a:r>
            <a:endParaRPr lang="en-US" dirty="0"/>
          </a:p>
        </p:txBody>
      </p:sp>
      <p:sp>
        <p:nvSpPr>
          <p:cNvPr id="268291" name="Rectangle 3"/>
          <p:cNvSpPr>
            <a:spLocks noChangeArrowheads="1"/>
          </p:cNvSpPr>
          <p:nvPr/>
        </p:nvSpPr>
        <p:spPr bwMode="auto">
          <a:xfrm>
            <a:off x="1844675" y="3024188"/>
            <a:ext cx="2209800" cy="1395412"/>
          </a:xfrm>
          <a:prstGeom prst="rect">
            <a:avLst/>
          </a:prstGeom>
          <a:solidFill>
            <a:srgbClr val="821909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A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Sequential</a:t>
            </a:r>
          </a:p>
        </p:txBody>
      </p:sp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1844675" y="4648200"/>
            <a:ext cx="2209800" cy="1295400"/>
          </a:xfrm>
          <a:prstGeom prst="rect">
            <a:avLst/>
          </a:prstGeom>
          <a:solidFill>
            <a:srgbClr val="004E4C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AU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Pooled</a:t>
            </a: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844675" y="1524000"/>
            <a:ext cx="2209800" cy="1295400"/>
          </a:xfrm>
          <a:prstGeom prst="rect">
            <a:avLst/>
          </a:prstGeom>
          <a:solidFill>
            <a:srgbClr val="263340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A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Reciprocal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054475" y="4648200"/>
            <a:ext cx="4114800" cy="1295400"/>
            <a:chOff x="2448" y="2928"/>
            <a:chExt cx="2592" cy="816"/>
          </a:xfrm>
        </p:grpSpPr>
        <p:sp>
          <p:nvSpPr>
            <p:cNvPr id="30749" name="Rectangle 7"/>
            <p:cNvSpPr>
              <a:spLocks noChangeArrowheads="1"/>
            </p:cNvSpPr>
            <p:nvPr/>
          </p:nvSpPr>
          <p:spPr bwMode="auto">
            <a:xfrm>
              <a:off x="2448" y="2928"/>
              <a:ext cx="2592" cy="816"/>
            </a:xfrm>
            <a:prstGeom prst="rect">
              <a:avLst/>
            </a:prstGeom>
            <a:solidFill>
              <a:srgbClr val="8FE99D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26000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 sz="1800" dirty="0">
                <a:solidFill>
                  <a:schemeClr val="tx1"/>
                </a:solidFill>
                <a:latin typeface="Arial" pitchFamily="-111" charset="0"/>
              </a:endParaRPr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3216" y="3072"/>
              <a:ext cx="1248" cy="576"/>
              <a:chOff x="3744" y="1584"/>
              <a:chExt cx="1248" cy="576"/>
            </a:xfrm>
          </p:grpSpPr>
          <p:sp>
            <p:nvSpPr>
              <p:cNvPr id="268297" name="Rectangle 9"/>
              <p:cNvSpPr>
                <a:spLocks noChangeArrowheads="1"/>
              </p:cNvSpPr>
              <p:nvPr/>
            </p:nvSpPr>
            <p:spPr bwMode="auto">
              <a:xfrm>
                <a:off x="3744" y="1584"/>
                <a:ext cx="1248" cy="192"/>
              </a:xfrm>
              <a:prstGeom prst="rect">
                <a:avLst/>
              </a:prstGeom>
              <a:solidFill>
                <a:srgbClr val="004E4C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Resource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268298" name="Rectangle 10"/>
              <p:cNvSpPr>
                <a:spLocks noChangeArrowheads="1"/>
              </p:cNvSpPr>
              <p:nvPr/>
            </p:nvSpPr>
            <p:spPr bwMode="auto">
              <a:xfrm>
                <a:off x="3744" y="1968"/>
                <a:ext cx="384" cy="192"/>
              </a:xfrm>
              <a:prstGeom prst="rect">
                <a:avLst/>
              </a:prstGeom>
              <a:solidFill>
                <a:srgbClr val="6633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A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268299" name="Rectangle 11"/>
              <p:cNvSpPr>
                <a:spLocks noChangeArrowheads="1"/>
              </p:cNvSpPr>
              <p:nvPr/>
            </p:nvSpPr>
            <p:spPr bwMode="auto">
              <a:xfrm>
                <a:off x="4176" y="1968"/>
                <a:ext cx="384" cy="192"/>
              </a:xfrm>
              <a:prstGeom prst="rect">
                <a:avLst/>
              </a:prstGeom>
              <a:solidFill>
                <a:srgbClr val="000066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B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268300" name="Rectangle 12"/>
              <p:cNvSpPr>
                <a:spLocks noChangeArrowheads="1"/>
              </p:cNvSpPr>
              <p:nvPr/>
            </p:nvSpPr>
            <p:spPr bwMode="auto">
              <a:xfrm>
                <a:off x="4608" y="1968"/>
                <a:ext cx="384" cy="192"/>
              </a:xfrm>
              <a:prstGeom prst="rect">
                <a:avLst/>
              </a:prstGeom>
              <a:solidFill>
                <a:srgbClr val="8000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C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30755" name="Line 13"/>
              <p:cNvSpPr>
                <a:spLocks noChangeShapeType="1"/>
              </p:cNvSpPr>
              <p:nvPr/>
            </p:nvSpPr>
            <p:spPr bwMode="auto">
              <a:xfrm flipV="1">
                <a:off x="3936" y="1776"/>
                <a:ext cx="0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56" name="Line 14"/>
              <p:cNvSpPr>
                <a:spLocks noChangeShapeType="1"/>
              </p:cNvSpPr>
              <p:nvPr/>
            </p:nvSpPr>
            <p:spPr bwMode="auto">
              <a:xfrm flipV="1">
                <a:off x="4368" y="1776"/>
                <a:ext cx="0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57" name="Line 15"/>
              <p:cNvSpPr>
                <a:spLocks noChangeShapeType="1"/>
              </p:cNvSpPr>
              <p:nvPr/>
            </p:nvSpPr>
            <p:spPr bwMode="auto">
              <a:xfrm flipV="1">
                <a:off x="4800" y="1776"/>
                <a:ext cx="0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4054475" y="3024188"/>
            <a:ext cx="4114800" cy="1395412"/>
            <a:chOff x="2448" y="1905"/>
            <a:chExt cx="2592" cy="879"/>
          </a:xfrm>
        </p:grpSpPr>
        <p:sp>
          <p:nvSpPr>
            <p:cNvPr id="30742" name="Rectangle 17"/>
            <p:cNvSpPr>
              <a:spLocks noChangeArrowheads="1"/>
            </p:cNvSpPr>
            <p:nvPr/>
          </p:nvSpPr>
          <p:spPr bwMode="auto">
            <a:xfrm>
              <a:off x="2448" y="1905"/>
              <a:ext cx="2592" cy="879"/>
            </a:xfrm>
            <a:prstGeom prst="rect">
              <a:avLst/>
            </a:prstGeom>
            <a:solidFill>
              <a:srgbClr val="BDB19B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26000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 sz="1800" dirty="0">
                <a:solidFill>
                  <a:schemeClr val="tx1"/>
                </a:solidFill>
                <a:latin typeface="Arial" pitchFamily="-111" charset="0"/>
              </a:endParaRPr>
            </a:p>
          </p:txBody>
        </p:sp>
        <p:grpSp>
          <p:nvGrpSpPr>
            <p:cNvPr id="5" name="Group 18"/>
            <p:cNvGrpSpPr>
              <a:grpSpLocks/>
            </p:cNvGrpSpPr>
            <p:nvPr/>
          </p:nvGrpSpPr>
          <p:grpSpPr bwMode="auto">
            <a:xfrm>
              <a:off x="2976" y="2193"/>
              <a:ext cx="1728" cy="192"/>
              <a:chOff x="3600" y="2688"/>
              <a:chExt cx="1728" cy="192"/>
            </a:xfrm>
          </p:grpSpPr>
          <p:sp>
            <p:nvSpPr>
              <p:cNvPr id="268307" name="Rectangle 19"/>
              <p:cNvSpPr>
                <a:spLocks noChangeArrowheads="1"/>
              </p:cNvSpPr>
              <p:nvPr/>
            </p:nvSpPr>
            <p:spPr bwMode="auto">
              <a:xfrm>
                <a:off x="3600" y="2688"/>
                <a:ext cx="384" cy="192"/>
              </a:xfrm>
              <a:prstGeom prst="rect">
                <a:avLst/>
              </a:prstGeom>
              <a:solidFill>
                <a:srgbClr val="6633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A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268308" name="Rectangle 20"/>
              <p:cNvSpPr>
                <a:spLocks noChangeArrowheads="1"/>
              </p:cNvSpPr>
              <p:nvPr/>
            </p:nvSpPr>
            <p:spPr bwMode="auto">
              <a:xfrm>
                <a:off x="4272" y="2688"/>
                <a:ext cx="384" cy="192"/>
              </a:xfrm>
              <a:prstGeom prst="rect">
                <a:avLst/>
              </a:prstGeom>
              <a:solidFill>
                <a:srgbClr val="000066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B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268309" name="Rectangle 21"/>
              <p:cNvSpPr>
                <a:spLocks noChangeArrowheads="1"/>
              </p:cNvSpPr>
              <p:nvPr/>
            </p:nvSpPr>
            <p:spPr bwMode="auto">
              <a:xfrm>
                <a:off x="4944" y="2688"/>
                <a:ext cx="384" cy="192"/>
              </a:xfrm>
              <a:prstGeom prst="rect">
                <a:avLst/>
              </a:prstGeom>
              <a:solidFill>
                <a:srgbClr val="8000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C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30747" name="Line 22"/>
              <p:cNvSpPr>
                <a:spLocks noChangeShapeType="1"/>
              </p:cNvSpPr>
              <p:nvPr/>
            </p:nvSpPr>
            <p:spPr bwMode="auto">
              <a:xfrm flipH="1" flipV="1">
                <a:off x="3984" y="2784"/>
                <a:ext cx="2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48" name="Line 23"/>
              <p:cNvSpPr>
                <a:spLocks noChangeShapeType="1"/>
              </p:cNvSpPr>
              <p:nvPr/>
            </p:nvSpPr>
            <p:spPr bwMode="auto">
              <a:xfrm flipH="1" flipV="1">
                <a:off x="4656" y="2784"/>
                <a:ext cx="2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4054475" y="1524000"/>
            <a:ext cx="4114800" cy="1295400"/>
            <a:chOff x="2448" y="960"/>
            <a:chExt cx="2592" cy="816"/>
          </a:xfrm>
        </p:grpSpPr>
        <p:sp>
          <p:nvSpPr>
            <p:cNvPr id="30734" name="Rectangle 25"/>
            <p:cNvSpPr>
              <a:spLocks noChangeArrowheads="1"/>
            </p:cNvSpPr>
            <p:nvPr/>
          </p:nvSpPr>
          <p:spPr bwMode="auto">
            <a:xfrm>
              <a:off x="2448" y="960"/>
              <a:ext cx="2592" cy="816"/>
            </a:xfrm>
            <a:prstGeom prst="rect">
              <a:avLst/>
            </a:prstGeom>
            <a:solidFill>
              <a:srgbClr val="5F9BB2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26000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 sz="1800" dirty="0">
                <a:solidFill>
                  <a:schemeClr val="tx1"/>
                </a:solidFill>
                <a:latin typeface="Arial" pitchFamily="-111" charset="0"/>
              </a:endParaRPr>
            </a:p>
          </p:txBody>
        </p:sp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3216" y="1104"/>
              <a:ext cx="1104" cy="528"/>
              <a:chOff x="4032" y="3024"/>
              <a:chExt cx="1104" cy="528"/>
            </a:xfrm>
          </p:grpSpPr>
          <p:sp>
            <p:nvSpPr>
              <p:cNvPr id="268315" name="Rectangle 27"/>
              <p:cNvSpPr>
                <a:spLocks noChangeArrowheads="1"/>
              </p:cNvSpPr>
              <p:nvPr/>
            </p:nvSpPr>
            <p:spPr bwMode="auto">
              <a:xfrm>
                <a:off x="4416" y="3024"/>
                <a:ext cx="384" cy="192"/>
              </a:xfrm>
              <a:prstGeom prst="rect">
                <a:avLst/>
              </a:prstGeom>
              <a:solidFill>
                <a:srgbClr val="6633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A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268316" name="Rectangle 28"/>
              <p:cNvSpPr>
                <a:spLocks noChangeArrowheads="1"/>
              </p:cNvSpPr>
              <p:nvPr/>
            </p:nvSpPr>
            <p:spPr bwMode="auto">
              <a:xfrm>
                <a:off x="4032" y="3360"/>
                <a:ext cx="384" cy="192"/>
              </a:xfrm>
              <a:prstGeom prst="rect">
                <a:avLst/>
              </a:prstGeom>
              <a:solidFill>
                <a:srgbClr val="000066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B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268317" name="Rectangle 29"/>
              <p:cNvSpPr>
                <a:spLocks noChangeArrowheads="1"/>
              </p:cNvSpPr>
              <p:nvPr/>
            </p:nvSpPr>
            <p:spPr bwMode="auto">
              <a:xfrm>
                <a:off x="4752" y="3360"/>
                <a:ext cx="384" cy="192"/>
              </a:xfrm>
              <a:prstGeom prst="rect">
                <a:avLst/>
              </a:prstGeom>
              <a:solidFill>
                <a:srgbClr val="8000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hangingPunct="0">
                  <a:defRPr/>
                </a:pPr>
                <a:r>
                  <a:rPr lang="en-US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pitchFamily="-65" charset="0"/>
                    <a:ea typeface="ヒラギノ角ゴ Pro W3" pitchFamily="-65" charset="-128"/>
                    <a:cs typeface="ヒラギノ角ゴ Pro W3" pitchFamily="-65" charset="-128"/>
                  </a:rPr>
                  <a:t>C</a:t>
                </a:r>
                <a:endPara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endParaRPr>
              </a:p>
            </p:txBody>
          </p:sp>
          <p:sp>
            <p:nvSpPr>
              <p:cNvPr id="30739" name="Line 30"/>
              <p:cNvSpPr>
                <a:spLocks noChangeShapeType="1"/>
              </p:cNvSpPr>
              <p:nvPr/>
            </p:nvSpPr>
            <p:spPr bwMode="auto">
              <a:xfrm flipH="1" flipV="1">
                <a:off x="4416" y="3456"/>
                <a:ext cx="3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40" name="Line 31"/>
              <p:cNvSpPr>
                <a:spLocks noChangeShapeType="1"/>
              </p:cNvSpPr>
              <p:nvPr/>
            </p:nvSpPr>
            <p:spPr bwMode="auto">
              <a:xfrm>
                <a:off x="4800" y="3120"/>
                <a:ext cx="24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741" name="Line 32"/>
              <p:cNvSpPr>
                <a:spLocks noChangeShapeType="1"/>
              </p:cNvSpPr>
              <p:nvPr/>
            </p:nvSpPr>
            <p:spPr bwMode="auto">
              <a:xfrm flipH="1">
                <a:off x="4176" y="3120"/>
                <a:ext cx="24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268321" name="Text Box 33"/>
          <p:cNvSpPr txBox="1">
            <a:spLocks noChangeArrowheads="1"/>
          </p:cNvSpPr>
          <p:nvPr/>
        </p:nvSpPr>
        <p:spPr bwMode="auto">
          <a:xfrm>
            <a:off x="685800" y="1563688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>
              <a:defRPr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High</a:t>
            </a:r>
          </a:p>
        </p:txBody>
      </p:sp>
      <p:sp>
        <p:nvSpPr>
          <p:cNvPr id="268322" name="Text Box 34"/>
          <p:cNvSpPr txBox="1">
            <a:spLocks noChangeArrowheads="1"/>
          </p:cNvSpPr>
          <p:nvPr/>
        </p:nvSpPr>
        <p:spPr bwMode="auto">
          <a:xfrm>
            <a:off x="701675" y="54864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>
              <a:defRPr/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Low</a:t>
            </a:r>
          </a:p>
        </p:txBody>
      </p:sp>
    </p:spTree>
    <p:extLst>
      <p:ext uri="{BB962C8B-B14F-4D97-AF65-F5344CB8AC3E}">
        <p14:creationId xmlns:p14="http://schemas.microsoft.com/office/powerpoint/2010/main" val="39416789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8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8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1" grpId="0" animBg="1" autoUpdateAnimBg="0"/>
      <p:bldP spid="268292" grpId="0" animBg="1" autoUpdateAnimBg="0"/>
      <p:bldP spid="268293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Team Size</a:t>
            </a:r>
            <a:endParaRPr lang="en-US" dirty="0" smtClean="0"/>
          </a:p>
        </p:txBody>
      </p:sp>
      <p:sp>
        <p:nvSpPr>
          <p:cNvPr id="32771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Smaller teams are better because:</a:t>
            </a:r>
          </a:p>
          <a:p>
            <a:pPr lvl="1"/>
            <a:r>
              <a:rPr lang="en-US" smtClean="0"/>
              <a:t>less process los -- need less time to coordinate roles and resolve differences</a:t>
            </a:r>
          </a:p>
          <a:p>
            <a:pPr lvl="1"/>
            <a:r>
              <a:rPr lang="en-US" smtClean="0"/>
              <a:t>require less time to develop</a:t>
            </a:r>
          </a:p>
          <a:p>
            <a:pPr lvl="1"/>
            <a:r>
              <a:rPr lang="en-US" smtClean="0"/>
              <a:t>more engaged with team – know members, more influence on the team</a:t>
            </a:r>
          </a:p>
          <a:p>
            <a:pPr lvl="1"/>
            <a:r>
              <a:rPr lang="en-US" smtClean="0"/>
              <a:t>feel more responsible for team’s success</a:t>
            </a:r>
          </a:p>
          <a:p>
            <a:r>
              <a:rPr lang="en-US" smtClean="0"/>
              <a:t>But team must be large enough to accomplish task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279301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Team Player Selection at</a:t>
            </a:r>
            <a:br>
              <a:rPr lang="en-US" dirty="0" smtClean="0"/>
            </a:br>
            <a:r>
              <a:rPr lang="en-US" dirty="0" smtClean="0"/>
              <a:t>Menlo Innovations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Ann Arbor, Michigan software company Menlo Innovations identifies job applicants with the best team skills through a group selection process in which applicants are paired with each other to complete software tasks.</a:t>
            </a:r>
          </a:p>
        </p:txBody>
      </p:sp>
      <p:pic>
        <p:nvPicPr>
          <p:cNvPr id="10" name="Picture Placeholder 9" descr="Menlo teams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6" b="50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6794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Team Composition</a:t>
            </a:r>
            <a:endParaRPr lang="en-US" dirty="0" smtClean="0"/>
          </a:p>
        </p:txBody>
      </p:sp>
      <p:sp>
        <p:nvSpPr>
          <p:cNvPr id="276490" name="Rectangle 10"/>
          <p:cNvSpPr>
            <a:spLocks noGrp="1" noChangeArrowheads="1"/>
          </p:cNvSpPr>
          <p:nvPr>
            <p:ph idx="1"/>
          </p:nvPr>
        </p:nvSpPr>
        <p:spPr>
          <a:xfrm>
            <a:off x="323529" y="1412776"/>
            <a:ext cx="3384375" cy="4713387"/>
          </a:xfrm>
        </p:spPr>
        <p:txBody>
          <a:bodyPr>
            <a:normAutofit/>
          </a:bodyPr>
          <a:lstStyle/>
          <a:p>
            <a:r>
              <a:rPr lang="en-US" sz="2200" dirty="0" smtClean="0"/>
              <a:t>Effective team members must be willing and able to work on the team</a:t>
            </a:r>
          </a:p>
          <a:p>
            <a:r>
              <a:rPr lang="en-US" sz="2200" dirty="0" smtClean="0"/>
              <a:t>Effective team members possess specific competencies</a:t>
            </a:r>
            <a:br>
              <a:rPr lang="en-US" sz="2200" dirty="0" smtClean="0"/>
            </a:br>
            <a:r>
              <a:rPr lang="en-US" sz="2200" dirty="0" smtClean="0"/>
              <a:t>(5 C’s in diagram)</a:t>
            </a: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618496905"/>
              </p:ext>
            </p:extLst>
          </p:nvPr>
        </p:nvGraphicFramePr>
        <p:xfrm>
          <a:off x="2987824" y="1268760"/>
          <a:ext cx="6324600" cy="523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7010400" y="2895600"/>
            <a:ext cx="1676400" cy="110856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600" b="1" i="0" dirty="0" smtClean="0">
                <a:solidFill>
                  <a:srgbClr val="FFEDCC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Coordinating</a:t>
            </a:r>
          </a:p>
          <a:p>
            <a:pPr marL="84138" indent="-84138" algn="l">
              <a:lnSpc>
                <a:spcPct val="90000"/>
              </a:lnSpc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Align work with others</a:t>
            </a:r>
          </a:p>
          <a:p>
            <a:pPr marL="84138" indent="-84138" algn="l">
              <a:lnSpc>
                <a:spcPct val="90000"/>
              </a:lnSpc>
              <a:buFont typeface="Arial"/>
              <a:buChar char="•"/>
            </a:pPr>
            <a:r>
              <a:rPr lang="en-US" sz="1600" i="0" dirty="0" smtClean="0">
                <a:solidFill>
                  <a:srgbClr val="FFFFFF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Keep team on track</a:t>
            </a:r>
            <a:endParaRPr lang="en-US" sz="1600" i="0" dirty="0">
              <a:solidFill>
                <a:srgbClr val="FFFFFF"/>
              </a:solidFill>
              <a:effectLst>
                <a:outerShdw blurRad="25400" dist="25400" dir="2700000">
                  <a:srgbClr val="000000">
                    <a:alpha val="43000"/>
                  </a:srgbClr>
                </a:outerShdw>
              </a:effectLst>
              <a:latin typeface="Arial Narrow"/>
              <a:cs typeface="Arial Narrow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48400" y="4572000"/>
            <a:ext cx="1752600" cy="13716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600" b="1" i="0" dirty="0" smtClean="0">
                <a:solidFill>
                  <a:srgbClr val="FFEDCC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Communicating</a:t>
            </a:r>
          </a:p>
          <a:p>
            <a:pPr marL="84138" indent="-84138" algn="l">
              <a:lnSpc>
                <a:spcPct val="90000"/>
              </a:lnSpc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Share information freely, efficiently, respectfully</a:t>
            </a:r>
          </a:p>
          <a:p>
            <a:pPr marL="84138" indent="-84138" algn="l">
              <a:lnSpc>
                <a:spcPct val="90000"/>
              </a:lnSpc>
              <a:buFont typeface="Arial"/>
              <a:buChar char="•"/>
            </a:pPr>
            <a:r>
              <a:rPr lang="en-US" sz="1600" i="0" dirty="0" smtClean="0">
                <a:solidFill>
                  <a:srgbClr val="FFFFFF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Listen actively</a:t>
            </a:r>
            <a:endParaRPr lang="en-US" sz="1600" i="0" dirty="0">
              <a:solidFill>
                <a:srgbClr val="FFFFFF"/>
              </a:solidFill>
              <a:effectLst>
                <a:outerShdw blurRad="25400" dist="25400" dir="2700000">
                  <a:srgbClr val="000000">
                    <a:alpha val="43000"/>
                  </a:srgbClr>
                </a:outerShdw>
              </a:effectLst>
              <a:latin typeface="Arial Narrow"/>
              <a:cs typeface="Arial Narro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0" y="2590800"/>
            <a:ext cx="1752600" cy="1524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600" b="1" i="0" dirty="0" smtClean="0">
                <a:solidFill>
                  <a:srgbClr val="FFEDCC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Conflict</a:t>
            </a:r>
            <a:br>
              <a:rPr lang="en-US" sz="1600" b="1" i="0" dirty="0" smtClean="0">
                <a:solidFill>
                  <a:srgbClr val="FFEDCC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</a:br>
            <a:r>
              <a:rPr lang="en-US" sz="1600" b="1" i="0" dirty="0" smtClean="0">
                <a:solidFill>
                  <a:srgbClr val="FFEDCC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Resolving</a:t>
            </a:r>
          </a:p>
          <a:p>
            <a:pPr marL="84138" indent="-84138" algn="l">
              <a:lnSpc>
                <a:spcPct val="90000"/>
              </a:lnSpc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Diagnose conflict sources</a:t>
            </a:r>
          </a:p>
          <a:p>
            <a:pPr marL="84138" indent="-84138" algn="l">
              <a:lnSpc>
                <a:spcPct val="90000"/>
              </a:lnSpc>
              <a:buFont typeface="Arial"/>
              <a:buChar char="•"/>
            </a:pPr>
            <a:r>
              <a:rPr lang="en-US" sz="1600" i="0" dirty="0" smtClean="0">
                <a:solidFill>
                  <a:srgbClr val="FFFFFF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Use best conflict-handling strategy</a:t>
            </a:r>
            <a:endParaRPr lang="en-US" sz="1600" i="0" dirty="0">
              <a:solidFill>
                <a:srgbClr val="FFFFFF"/>
              </a:solidFill>
              <a:effectLst>
                <a:outerShdw blurRad="25400" dist="25400" dir="2700000">
                  <a:srgbClr val="000000">
                    <a:alpha val="43000"/>
                  </a:srgbClr>
                </a:outerShdw>
              </a:effectLst>
              <a:latin typeface="Arial Narrow"/>
              <a:cs typeface="Arial Narro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4495800"/>
            <a:ext cx="1600200" cy="126096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1600" b="1" i="0" dirty="0" smtClean="0">
                <a:solidFill>
                  <a:srgbClr val="FFEDCC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Comforting</a:t>
            </a:r>
          </a:p>
          <a:p>
            <a:pPr marL="84138" indent="-84138" algn="l">
              <a:lnSpc>
                <a:spcPct val="90000"/>
              </a:lnSpc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Show empathy</a:t>
            </a:r>
          </a:p>
          <a:p>
            <a:pPr marL="84138" indent="-84138" algn="l">
              <a:lnSpc>
                <a:spcPct val="90000"/>
              </a:lnSpc>
              <a:buFont typeface="Arial"/>
              <a:buChar char="•"/>
            </a:pPr>
            <a:r>
              <a:rPr lang="en-US" sz="1600" i="0" dirty="0" smtClean="0">
                <a:solidFill>
                  <a:srgbClr val="FFFFFF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Provide psych comfort</a:t>
            </a:r>
          </a:p>
          <a:p>
            <a:pPr marL="84138" indent="-84138" algn="l">
              <a:lnSpc>
                <a:spcPct val="90000"/>
              </a:lnSpc>
              <a:buFont typeface="Arial"/>
              <a:buChar char="•"/>
            </a:pPr>
            <a:r>
              <a:rPr lang="en-US" sz="1600" dirty="0" smtClean="0">
                <a:solidFill>
                  <a:srgbClr val="FFFFFF"/>
                </a:solidFill>
                <a:effectLst>
                  <a:outerShdw blurRad="25400" dist="25400" dir="2700000">
                    <a:srgbClr val="000000">
                      <a:alpha val="43000"/>
                    </a:srgbClr>
                  </a:outerShdw>
                </a:effectLst>
                <a:latin typeface="Arial Narrow"/>
                <a:cs typeface="Arial Narrow"/>
              </a:rPr>
              <a:t>Build confidence</a:t>
            </a:r>
            <a:endParaRPr lang="en-US" sz="1600" i="0" dirty="0">
              <a:solidFill>
                <a:srgbClr val="FFFFFF"/>
              </a:solidFill>
              <a:effectLst>
                <a:outerShdw blurRad="25400" dist="25400" dir="2700000">
                  <a:srgbClr val="000000">
                    <a:alpha val="43000"/>
                  </a:srgbClr>
                </a:outerShdw>
              </a:effectLst>
              <a:latin typeface="Arial Narrow"/>
              <a:cs typeface="Arial Narrow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354990" y="3068990"/>
            <a:ext cx="1676400" cy="1579210"/>
          </a:xfrm>
          <a:prstGeom prst="ellipse">
            <a:avLst/>
          </a:prstGeom>
          <a:solidFill>
            <a:srgbClr val="6868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 smtClean="0">
                <a:latin typeface="Arial Narrow"/>
                <a:cs typeface="Arial Narrow"/>
              </a:rPr>
              <a:t>Team Member Competencies</a:t>
            </a:r>
            <a:endParaRPr lang="en-US" sz="1600" b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2211965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Composition: Diversity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Team members have diverse knowledge, skills, perspectives, values, etc.</a:t>
            </a:r>
          </a:p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view problems/alternatives from different perspectives </a:t>
            </a:r>
          </a:p>
          <a:p>
            <a:pPr lvl="1"/>
            <a:r>
              <a:rPr lang="en-US" dirty="0" smtClean="0"/>
              <a:t>broader knowledge base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better representation of team’s constituents</a:t>
            </a:r>
          </a:p>
          <a:p>
            <a:r>
              <a:rPr lang="en-US" dirty="0" smtClean="0"/>
              <a:t>Disadvantages</a:t>
            </a:r>
          </a:p>
          <a:p>
            <a:pPr lvl="1"/>
            <a:r>
              <a:rPr lang="en-US" dirty="0" smtClean="0"/>
              <a:t>take longer to become a high-performing team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usceptible to “faultlines” – less motivation to coordinate</a:t>
            </a:r>
          </a:p>
        </p:txBody>
      </p:sp>
    </p:spTree>
    <p:extLst>
      <p:ext uri="{BB962C8B-B14F-4D97-AF65-F5344CB8AC3E}">
        <p14:creationId xmlns:p14="http://schemas.microsoft.com/office/powerpoint/2010/main" val="25251655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Stages of Team Development</a:t>
            </a:r>
          </a:p>
        </p:txBody>
      </p:sp>
      <p:sp>
        <p:nvSpPr>
          <p:cNvPr id="2897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Forming</a:t>
            </a:r>
          </a:p>
          <a:p>
            <a:pPr lvl="1"/>
            <a:r>
              <a:rPr lang="en-US" dirty="0" smtClean="0"/>
              <a:t>learn about each other; evaluate membership. </a:t>
            </a:r>
          </a:p>
          <a:p>
            <a:r>
              <a:rPr lang="en-US" dirty="0" smtClean="0"/>
              <a:t>Storming</a:t>
            </a:r>
          </a:p>
          <a:p>
            <a:pPr lvl="1"/>
            <a:r>
              <a:rPr lang="en-US" dirty="0" smtClean="0"/>
              <a:t>conflict; members proactive, compete for roles. </a:t>
            </a:r>
          </a:p>
          <a:p>
            <a:r>
              <a:rPr lang="en-US" dirty="0" smtClean="0"/>
              <a:t>Norming</a:t>
            </a:r>
          </a:p>
          <a:p>
            <a:pPr lvl="1"/>
            <a:r>
              <a:rPr lang="en-US" dirty="0" smtClean="0"/>
              <a:t>roles established; consensus around team objectives and  team mental model.</a:t>
            </a:r>
          </a:p>
          <a:p>
            <a:r>
              <a:rPr lang="en-US" dirty="0" smtClean="0"/>
              <a:t>Performing</a:t>
            </a:r>
          </a:p>
          <a:p>
            <a:pPr lvl="1"/>
            <a:r>
              <a:rPr lang="en-US" dirty="0" smtClean="0"/>
              <a:t>efficient coordination; highly cooperative; high trust; commitment to team objectives; identify with the team. </a:t>
            </a:r>
          </a:p>
          <a:p>
            <a:r>
              <a:rPr lang="en-US" dirty="0" smtClean="0"/>
              <a:t>Adjourning</a:t>
            </a:r>
          </a:p>
          <a:p>
            <a:pPr lvl="1"/>
            <a:r>
              <a:rPr lang="en-US" dirty="0" smtClean="0"/>
              <a:t>disbanding; shift from task to relationship focus. </a:t>
            </a:r>
          </a:p>
        </p:txBody>
      </p:sp>
    </p:spTree>
    <p:extLst>
      <p:ext uri="{BB962C8B-B14F-4D97-AF65-F5344CB8AC3E}">
        <p14:creationId xmlns:p14="http://schemas.microsoft.com/office/powerpoint/2010/main" val="11320180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Team Development: Forming Identities and Mental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1950" indent="-361950">
              <a:buFont typeface="+mj-lt"/>
              <a:buAutoNum type="arabicPeriod"/>
            </a:pPr>
            <a:r>
              <a:rPr lang="en-US" dirty="0" smtClean="0"/>
              <a:t>Developing </a:t>
            </a:r>
            <a:r>
              <a:rPr lang="en-US" dirty="0"/>
              <a:t>team identity </a:t>
            </a:r>
          </a:p>
          <a:p>
            <a:pPr marL="628650" lvl="1" indent="-266700"/>
            <a:r>
              <a:rPr lang="en-US" dirty="0" smtClean="0"/>
              <a:t>Viewing team </a:t>
            </a:r>
            <a:r>
              <a:rPr lang="en-US" dirty="0"/>
              <a:t>as “us” rather than “them”</a:t>
            </a:r>
          </a:p>
          <a:p>
            <a:pPr marL="628650" lvl="1" indent="-266700"/>
            <a:r>
              <a:rPr lang="en-US" dirty="0"/>
              <a:t>Team becomes part of the person’s social identity</a:t>
            </a:r>
          </a:p>
          <a:p>
            <a:pPr marL="361950" indent="-361950">
              <a:buFont typeface="+mj-lt"/>
              <a:buAutoNum type="arabicPeriod"/>
            </a:pPr>
            <a:r>
              <a:rPr lang="en-US" dirty="0" smtClean="0"/>
              <a:t>Developing </a:t>
            </a:r>
            <a:r>
              <a:rPr lang="en-US" dirty="0"/>
              <a:t>team mental models and coordinating routines</a:t>
            </a:r>
          </a:p>
          <a:p>
            <a:pPr marL="628650" lvl="1" indent="-266700"/>
            <a:r>
              <a:rPr lang="en-US" dirty="0"/>
              <a:t>Forming habitual routines with team members</a:t>
            </a:r>
          </a:p>
          <a:p>
            <a:pPr marL="628650" lvl="1" indent="-266700"/>
            <a:r>
              <a:rPr lang="en-US" dirty="0"/>
              <a:t>Forming shared/complementary mental </a:t>
            </a:r>
            <a:r>
              <a:rPr lang="en-US" dirty="0" smtClean="0"/>
              <a:t>models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112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-111" charset="-128"/>
              </a:rPr>
              <a:t>Team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79388" indent="-179388">
              <a:spcAft>
                <a:spcPts val="1200"/>
              </a:spcAft>
              <a:buFont typeface="Wingdings" charset="2"/>
              <a:buChar char="§"/>
            </a:pPr>
            <a:r>
              <a:rPr lang="en-US" sz="2400" dirty="0" smtClean="0">
                <a:ea typeface="ＭＳ Ｐゴシック" pitchFamily="-111" charset="-128"/>
              </a:rPr>
              <a:t>Formal activities intended to improve the team’s development and functioning</a:t>
            </a:r>
          </a:p>
          <a:p>
            <a:pPr marL="179388" indent="-179388"/>
            <a:r>
              <a:rPr lang="en-US" sz="2400" dirty="0" smtClean="0">
                <a:ea typeface="ＭＳ Ｐゴシック" pitchFamily="-111" charset="-128"/>
              </a:rPr>
              <a:t>Types of team building</a:t>
            </a:r>
          </a:p>
          <a:p>
            <a:pPr lvl="1" indent="-285750">
              <a:buFont typeface="+mj-lt"/>
              <a:buAutoNum type="arabicPeriod"/>
            </a:pPr>
            <a:r>
              <a:rPr lang="en-US" dirty="0" smtClean="0">
                <a:cs typeface="Tahoma" pitchFamily="-111" charset="0"/>
              </a:rPr>
              <a:t>Clarify team’s performance goals</a:t>
            </a:r>
          </a:p>
          <a:p>
            <a:pPr lvl="1" indent="-285750">
              <a:buFont typeface="+mj-lt"/>
              <a:buAutoNum type="arabicPeriod"/>
            </a:pPr>
            <a:r>
              <a:rPr lang="en-US" dirty="0" smtClean="0">
                <a:cs typeface="Tahoma" pitchFamily="-111" charset="0"/>
              </a:rPr>
              <a:t>Improve team’s problem-solving skills</a:t>
            </a:r>
          </a:p>
          <a:p>
            <a:pPr lvl="1" indent="-285750">
              <a:buFont typeface="+mj-lt"/>
              <a:buAutoNum type="arabicPeriod"/>
            </a:pPr>
            <a:r>
              <a:rPr lang="en-US" dirty="0" smtClean="0">
                <a:cs typeface="Tahoma" pitchFamily="-111" charset="0"/>
              </a:rPr>
              <a:t>Improve role definitions</a:t>
            </a:r>
          </a:p>
          <a:p>
            <a:pPr lvl="1" indent="-285750">
              <a:buFont typeface="+mj-lt"/>
              <a:buAutoNum type="arabicPeriod"/>
            </a:pPr>
            <a:r>
              <a:rPr lang="en-US" dirty="0" smtClean="0">
                <a:cs typeface="Tahoma" pitchFamily="-111" charset="0"/>
              </a:rPr>
              <a:t>Improve relations</a:t>
            </a:r>
          </a:p>
        </p:txBody>
      </p:sp>
      <p:pic>
        <p:nvPicPr>
          <p:cNvPr id="9" name="Picture Placeholder 8" descr="Rope Pull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9443" b="9443"/>
          <a:stretch>
            <a:fillRect/>
          </a:stretch>
        </p:blipFill>
        <p:spPr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07763" dir="2700000" algn="ctr" rotWithShape="0">
              <a:srgbClr val="584E44">
                <a:alpha val="74998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9998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Team Norms</a:t>
            </a:r>
            <a:endParaRPr lang="en-US" dirty="0" smtClean="0"/>
          </a:p>
        </p:txBody>
      </p:sp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340768"/>
            <a:ext cx="8352928" cy="475252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Informal rules and shared expectations team establishes to regulate member behaviors</a:t>
            </a:r>
          </a:p>
          <a:p>
            <a:r>
              <a:rPr lang="en-US" dirty="0" smtClean="0"/>
              <a:t>Norms develop through:</a:t>
            </a:r>
          </a:p>
          <a:p>
            <a:pPr lvl="1"/>
            <a:r>
              <a:rPr lang="en-US" dirty="0" smtClean="0"/>
              <a:t>Initial team experiences </a:t>
            </a:r>
          </a:p>
          <a:p>
            <a:pPr lvl="1"/>
            <a:r>
              <a:rPr lang="en-US" dirty="0" smtClean="0"/>
              <a:t>Critical events in team’s history </a:t>
            </a:r>
          </a:p>
          <a:p>
            <a:pPr lvl="1"/>
            <a:r>
              <a:rPr lang="en-US" dirty="0" smtClean="0"/>
              <a:t>Experience/values members bring to the team</a:t>
            </a:r>
          </a:p>
          <a:p>
            <a:r>
              <a:rPr lang="en-US" dirty="0" smtClean="0"/>
              <a:t>Preventing/Changing Dysfunctional Team Norms</a:t>
            </a:r>
          </a:p>
          <a:p>
            <a:pPr lvl="1"/>
            <a:r>
              <a:rPr lang="en-US" dirty="0" smtClean="0"/>
              <a:t>State desired norms when forming teams</a:t>
            </a:r>
          </a:p>
          <a:p>
            <a:pPr lvl="1"/>
            <a:r>
              <a:rPr lang="en-US" dirty="0" smtClean="0"/>
              <a:t>Select members with preferred values</a:t>
            </a:r>
          </a:p>
          <a:p>
            <a:pPr lvl="1"/>
            <a:r>
              <a:rPr lang="en-US" dirty="0" smtClean="0"/>
              <a:t>Discuss counter-productive norms </a:t>
            </a:r>
          </a:p>
          <a:p>
            <a:pPr lvl="1"/>
            <a:r>
              <a:rPr lang="en-US" dirty="0" smtClean="0"/>
              <a:t>Introduce team-based rewards that counter dysfunctional norms</a:t>
            </a:r>
          </a:p>
          <a:p>
            <a:pPr lvl="1"/>
            <a:r>
              <a:rPr lang="en-US" dirty="0" smtClean="0"/>
              <a:t>Disband teams with dysfunctional norms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052883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82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8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8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8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82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282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82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82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282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282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282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7" grpId="0" build="p" autoUpdateAnimBg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Teamwork at HFT Investment Management Co.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HFT Investment Management Co. Ltd. believes in the “value derived from teamwork.” The Shanghai-based investment fund company makes all investment decisions in teams.</a:t>
            </a:r>
          </a:p>
        </p:txBody>
      </p:sp>
      <p:pic>
        <p:nvPicPr>
          <p:cNvPr id="10" name="Picture Placeholder 9" descr="China team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3" b="3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80164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1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Team Cohesion</a:t>
            </a:r>
          </a:p>
        </p:txBody>
      </p:sp>
      <p:sp>
        <p:nvSpPr>
          <p:cNvPr id="50181" name="Rectangle 1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Team cohesion</a:t>
            </a:r>
          </a:p>
          <a:p>
            <a:pPr lvl="1"/>
            <a:r>
              <a:rPr lang="en-US" dirty="0" smtClean="0"/>
              <a:t>The degree of attraction people feel toward the team and their motivation to remain members</a:t>
            </a:r>
          </a:p>
          <a:p>
            <a:r>
              <a:rPr lang="en-US" dirty="0" smtClean="0"/>
              <a:t>Team cohesion is stronger/occurs faster with:</a:t>
            </a:r>
          </a:p>
          <a:p>
            <a:pPr lvl="1"/>
            <a:r>
              <a:rPr lang="en-US" dirty="0" smtClean="0"/>
              <a:t>Higher member similarity</a:t>
            </a:r>
          </a:p>
          <a:p>
            <a:pPr lvl="1"/>
            <a:r>
              <a:rPr lang="en-US" dirty="0" smtClean="0"/>
              <a:t>Smaller team size</a:t>
            </a:r>
          </a:p>
          <a:p>
            <a:pPr lvl="1"/>
            <a:r>
              <a:rPr lang="en-US" dirty="0" smtClean="0"/>
              <a:t>Regular/frequent member interaction</a:t>
            </a:r>
          </a:p>
          <a:p>
            <a:pPr lvl="1"/>
            <a:r>
              <a:rPr lang="en-US" dirty="0" smtClean="0"/>
              <a:t>Somewhat difficult team entry (membership)</a:t>
            </a:r>
          </a:p>
          <a:p>
            <a:pPr lvl="1"/>
            <a:r>
              <a:rPr lang="en-US" dirty="0" smtClean="0"/>
              <a:t>Higher team success</a:t>
            </a:r>
          </a:p>
          <a:p>
            <a:pPr lvl="1"/>
            <a:r>
              <a:rPr lang="en-US" dirty="0" smtClean="0"/>
              <a:t>More external competition/challenges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485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595313" y="47783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/>
            <a:endParaRPr lang="en-US" sz="2400" dirty="0">
              <a:solidFill>
                <a:schemeClr val="tx1"/>
              </a:solidFill>
              <a:latin typeface="Times New Roman" pitchFamily="-111" charset="0"/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Team Cohesion and Performance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23528" y="1340768"/>
            <a:ext cx="8424936" cy="478539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H</a:t>
            </a:r>
            <a:r>
              <a:rPr lang="en-US" dirty="0" smtClean="0"/>
              <a:t>igh </a:t>
            </a:r>
            <a:r>
              <a:rPr lang="en-US" dirty="0"/>
              <a:t>cohesion teams </a:t>
            </a:r>
            <a:r>
              <a:rPr lang="en-US" dirty="0" smtClean="0"/>
              <a:t>usually perform better because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Motivated to maintain membership and achieve team objectives</a:t>
            </a:r>
          </a:p>
          <a:p>
            <a:pPr lvl="1"/>
            <a:r>
              <a:rPr lang="en-US" dirty="0"/>
              <a:t>Share information more frequently</a:t>
            </a:r>
          </a:p>
          <a:p>
            <a:pPr lvl="1"/>
            <a:r>
              <a:rPr lang="en-US" dirty="0"/>
              <a:t>Higher coworker satisfaction</a:t>
            </a:r>
          </a:p>
          <a:p>
            <a:pPr lvl="1"/>
            <a:r>
              <a:rPr lang="en-US" dirty="0"/>
              <a:t>Better social support (minimizes stress)</a:t>
            </a:r>
          </a:p>
          <a:p>
            <a:pPr lvl="1"/>
            <a:r>
              <a:rPr lang="en-US" dirty="0"/>
              <a:t>Resolve conflict more swiftly and effectively</a:t>
            </a:r>
          </a:p>
          <a:p>
            <a:pPr marL="0" indent="0">
              <a:buNone/>
            </a:pPr>
            <a:r>
              <a:rPr lang="en-US" dirty="0"/>
              <a:t>Contingencies of cohesion and performance</a:t>
            </a:r>
          </a:p>
          <a:p>
            <a:pPr marL="266700" indent="-266700">
              <a:buFont typeface="+mj-lt"/>
              <a:buAutoNum type="arabicPeriod"/>
            </a:pPr>
            <a:r>
              <a:rPr lang="en-US" dirty="0"/>
              <a:t>Task interdependence</a:t>
            </a:r>
          </a:p>
          <a:p>
            <a:pPr lvl="1" indent="-190500"/>
            <a:r>
              <a:rPr lang="en-US" dirty="0" smtClean="0"/>
              <a:t>Cohesion </a:t>
            </a:r>
            <a:r>
              <a:rPr lang="en-US" dirty="0"/>
              <a:t>motivates </a:t>
            </a:r>
            <a:r>
              <a:rPr lang="en-US" dirty="0" smtClean="0"/>
              <a:t>cooperation; less </a:t>
            </a:r>
            <a:r>
              <a:rPr lang="en-US" dirty="0"/>
              <a:t>important </a:t>
            </a:r>
            <a:r>
              <a:rPr lang="en-US" dirty="0" smtClean="0"/>
              <a:t>with low interdependence</a:t>
            </a:r>
            <a:endParaRPr lang="en-US" dirty="0"/>
          </a:p>
          <a:p>
            <a:pPr marL="266700" indent="-266700">
              <a:buFont typeface="+mj-lt"/>
              <a:buAutoNum type="arabicPeriod"/>
            </a:pPr>
            <a:r>
              <a:rPr lang="en-US" dirty="0"/>
              <a:t>Team norms consistent with organizational objectives </a:t>
            </a:r>
          </a:p>
          <a:p>
            <a:pPr lvl="1" indent="-190500"/>
            <a:r>
              <a:rPr lang="en-US" dirty="0"/>
              <a:t>Cohesion motivates </a:t>
            </a:r>
            <a:r>
              <a:rPr lang="en-US" dirty="0" smtClean="0"/>
              <a:t>conformity to team </a:t>
            </a:r>
            <a:r>
              <a:rPr lang="en-US" dirty="0"/>
              <a:t>norms</a:t>
            </a:r>
          </a:p>
          <a:p>
            <a:pPr lvl="1" indent="-190500"/>
            <a:r>
              <a:rPr lang="en-US" dirty="0"/>
              <a:t>C</a:t>
            </a:r>
            <a:r>
              <a:rPr lang="en-US" dirty="0" smtClean="0"/>
              <a:t>ohesion </a:t>
            </a:r>
            <a:r>
              <a:rPr lang="en-US" dirty="0"/>
              <a:t>motivates </a:t>
            </a:r>
            <a:r>
              <a:rPr lang="en-US" dirty="0" smtClean="0"/>
              <a:t>LOWER performance if norms oppose company 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630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Three Levels of Trust</a:t>
            </a:r>
            <a:endParaRPr lang="en-US" dirty="0"/>
          </a:p>
        </p:txBody>
      </p:sp>
      <p:sp>
        <p:nvSpPr>
          <p:cNvPr id="312323" name="Rectangle 3"/>
          <p:cNvSpPr>
            <a:spLocks noChangeArrowheads="1"/>
          </p:cNvSpPr>
          <p:nvPr/>
        </p:nvSpPr>
        <p:spPr bwMode="auto">
          <a:xfrm>
            <a:off x="1905000" y="1855788"/>
            <a:ext cx="5638800" cy="1371600"/>
          </a:xfrm>
          <a:prstGeom prst="rect">
            <a:avLst/>
          </a:prstGeom>
          <a:solidFill>
            <a:srgbClr val="821909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r>
              <a:rPr lang="en-AU" sz="2800" dirty="0">
                <a:solidFill>
                  <a:srgbClr val="D7D76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11" charset="0"/>
              </a:rPr>
              <a:t>Identification-based Trust</a:t>
            </a:r>
          </a:p>
        </p:txBody>
      </p:sp>
      <p:sp>
        <p:nvSpPr>
          <p:cNvPr id="312324" name="Rectangle 4"/>
          <p:cNvSpPr>
            <a:spLocks noChangeArrowheads="1"/>
          </p:cNvSpPr>
          <p:nvPr/>
        </p:nvSpPr>
        <p:spPr bwMode="auto">
          <a:xfrm>
            <a:off x="1905000" y="3227388"/>
            <a:ext cx="5638800" cy="1273175"/>
          </a:xfrm>
          <a:prstGeom prst="rect">
            <a:avLst/>
          </a:prstGeom>
          <a:solidFill>
            <a:srgbClr val="004E4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AU" sz="2800" dirty="0">
                <a:solidFill>
                  <a:srgbClr val="D7D76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Knowledge-based Trust</a:t>
            </a:r>
          </a:p>
        </p:txBody>
      </p:sp>
      <p:sp>
        <p:nvSpPr>
          <p:cNvPr id="312325" name="Rectangle 5"/>
          <p:cNvSpPr>
            <a:spLocks noChangeArrowheads="1"/>
          </p:cNvSpPr>
          <p:nvPr/>
        </p:nvSpPr>
        <p:spPr bwMode="auto">
          <a:xfrm>
            <a:off x="1905000" y="4446588"/>
            <a:ext cx="5638800" cy="1273175"/>
          </a:xfrm>
          <a:prstGeom prst="rect">
            <a:avLst/>
          </a:prstGeom>
          <a:solidFill>
            <a:srgbClr val="472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AU" sz="2800" dirty="0">
                <a:solidFill>
                  <a:srgbClr val="D7D76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Calculus-based Trust</a:t>
            </a:r>
          </a:p>
        </p:txBody>
      </p:sp>
      <p:pic>
        <p:nvPicPr>
          <p:cNvPr id="3123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3025" y="1143000"/>
            <a:ext cx="1730375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1212850" y="1752600"/>
            <a:ext cx="692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US" sz="1800" b="1" dirty="0">
                <a:solidFill>
                  <a:srgbClr val="404040"/>
                </a:solidFill>
                <a:latin typeface="Arial" pitchFamily="-111" charset="0"/>
              </a:rPr>
              <a:t>High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1212850" y="5424488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US" sz="1800" b="1" dirty="0">
                <a:solidFill>
                  <a:srgbClr val="404040"/>
                </a:solidFill>
                <a:latin typeface="Arial" pitchFamily="-111" charset="0"/>
              </a:rPr>
              <a:t>Low</a:t>
            </a:r>
          </a:p>
        </p:txBody>
      </p:sp>
    </p:spTree>
    <p:extLst>
      <p:ext uri="{BB962C8B-B14F-4D97-AF65-F5344CB8AC3E}">
        <p14:creationId xmlns:p14="http://schemas.microsoft.com/office/powerpoint/2010/main" val="3737727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2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2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23" grpId="0" animBg="1" autoUpdateAnimBg="0"/>
      <p:bldP spid="312324" grpId="0" animBg="1" autoUpdateAnimBg="0"/>
      <p:bldP spid="312325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Self-Directed Teams</a:t>
            </a:r>
            <a:endParaRPr lang="en-US" dirty="0" smtClean="0"/>
          </a:p>
        </p:txBody>
      </p:sp>
      <p:sp>
        <p:nvSpPr>
          <p:cNvPr id="14339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Self-directed teams defined</a:t>
            </a:r>
          </a:p>
          <a:p>
            <a:pPr lvl="1"/>
            <a:r>
              <a:rPr lang="en-US" dirty="0" smtClean="0"/>
              <a:t>Cross-functional groups</a:t>
            </a:r>
          </a:p>
          <a:p>
            <a:pPr lvl="1"/>
            <a:r>
              <a:rPr lang="en-US" dirty="0" smtClean="0"/>
              <a:t>organized around work processes</a:t>
            </a:r>
          </a:p>
          <a:p>
            <a:pPr lvl="1"/>
            <a:r>
              <a:rPr lang="en-US" dirty="0" smtClean="0"/>
              <a:t>complete an entire piece of work requiring several interdependent tasks, </a:t>
            </a:r>
          </a:p>
          <a:p>
            <a:pPr lvl="1"/>
            <a:r>
              <a:rPr lang="en-US" dirty="0" smtClean="0"/>
              <a:t>have substantial autonomy over task decisions</a:t>
            </a:r>
          </a:p>
          <a:p>
            <a:r>
              <a:rPr lang="en-US" dirty="0" smtClean="0"/>
              <a:t>Success factors</a:t>
            </a:r>
          </a:p>
          <a:p>
            <a:pPr marL="533400" lvl="1" indent="-304800">
              <a:buFont typeface="+mj-lt"/>
              <a:buAutoNum type="arabicPeriod"/>
            </a:pPr>
            <a:r>
              <a:rPr lang="en-US" dirty="0" smtClean="0"/>
              <a:t>Responsible for entire work process</a:t>
            </a:r>
          </a:p>
          <a:p>
            <a:pPr marL="533400" lvl="1" indent="-304800">
              <a:buFont typeface="+mj-lt"/>
              <a:buAutoNum type="arabicPeriod"/>
            </a:pPr>
            <a:r>
              <a:rPr lang="en-US" dirty="0" smtClean="0"/>
              <a:t>High interdependence within the team</a:t>
            </a:r>
          </a:p>
          <a:p>
            <a:pPr marL="533400" lvl="1" indent="-304800">
              <a:buFont typeface="+mj-lt"/>
              <a:buAutoNum type="arabicPeriod"/>
            </a:pPr>
            <a:r>
              <a:rPr lang="en-US" dirty="0" smtClean="0"/>
              <a:t>Low interdependence with other teams</a:t>
            </a:r>
          </a:p>
          <a:p>
            <a:pPr marL="533400" lvl="1" indent="-304800">
              <a:buFont typeface="+mj-lt"/>
              <a:buAutoNum type="arabicPeriod"/>
            </a:pPr>
            <a:r>
              <a:rPr lang="en-US" dirty="0" smtClean="0"/>
              <a:t>Autonomy to organize and coordinate work</a:t>
            </a:r>
          </a:p>
          <a:p>
            <a:pPr marL="533400" lvl="1" indent="-304800">
              <a:buFont typeface="+mj-lt"/>
              <a:buAutoNum type="arabicPeriod"/>
            </a:pPr>
            <a:r>
              <a:rPr lang="en-US" dirty="0" smtClean="0"/>
              <a:t>Work site/technology support team communication/coordination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4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Teams</a:t>
            </a:r>
          </a:p>
        </p:txBody>
      </p:sp>
      <p:sp>
        <p:nvSpPr>
          <p:cNvPr id="308229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Members operate across space, time, and organizational boundaries -- linked through information technologies</a:t>
            </a:r>
          </a:p>
          <a:p>
            <a:r>
              <a:rPr lang="en-US" dirty="0"/>
              <a:t>Virtual Team Success Factors</a:t>
            </a:r>
          </a:p>
          <a:p>
            <a:pPr marL="628650" lvl="1" indent="-361950">
              <a:buFont typeface="+mj-lt"/>
              <a:buAutoNum type="arabicPeriod"/>
            </a:pPr>
            <a:r>
              <a:rPr lang="en-US" dirty="0"/>
              <a:t>Virtual team member </a:t>
            </a:r>
            <a:r>
              <a:rPr lang="en-US" dirty="0" smtClean="0"/>
              <a:t>characteristics</a:t>
            </a:r>
          </a:p>
          <a:p>
            <a:pPr marL="628650" lvl="1" indent="-361950">
              <a:buFont typeface="+mj-lt"/>
              <a:buAutoNum type="arabicPeriod"/>
            </a:pPr>
            <a:r>
              <a:rPr lang="en-US" dirty="0" smtClean="0"/>
              <a:t>Toolkit </a:t>
            </a:r>
            <a:r>
              <a:rPr lang="en-US" dirty="0"/>
              <a:t>of communication </a:t>
            </a:r>
            <a:r>
              <a:rPr lang="en-US" dirty="0" smtClean="0"/>
              <a:t>channels </a:t>
            </a:r>
            <a:r>
              <a:rPr lang="en-US" dirty="0"/>
              <a:t>and freedom to choose channels that work best for them</a:t>
            </a:r>
          </a:p>
          <a:p>
            <a:pPr marL="628650" lvl="1" indent="-361950">
              <a:buFont typeface="+mj-lt"/>
              <a:buAutoNum type="arabicPeriod"/>
            </a:pPr>
            <a:r>
              <a:rPr lang="en-US" dirty="0"/>
              <a:t>Fairly high task </a:t>
            </a:r>
            <a:r>
              <a:rPr lang="en-US" dirty="0" smtClean="0"/>
              <a:t>structure</a:t>
            </a:r>
          </a:p>
          <a:p>
            <a:pPr marL="628650" lvl="1" indent="-361950">
              <a:buFont typeface="+mj-lt"/>
              <a:buAutoNum type="arabicPeriod"/>
            </a:pPr>
            <a:r>
              <a:rPr lang="en-US" dirty="0" smtClean="0"/>
              <a:t>Opportunities </a:t>
            </a:r>
            <a:r>
              <a:rPr lang="en-US" dirty="0"/>
              <a:t>to meet face-to-</a:t>
            </a:r>
            <a:r>
              <a:rPr lang="en-US" dirty="0" smtClean="0"/>
              <a:t>face</a:t>
            </a:r>
          </a:p>
        </p:txBody>
      </p:sp>
    </p:spTree>
    <p:extLst>
      <p:ext uri="{BB962C8B-B14F-4D97-AF65-F5344CB8AC3E}">
        <p14:creationId xmlns:p14="http://schemas.microsoft.com/office/powerpoint/2010/main" val="199299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8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2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82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29" grpId="0" build="p" autoUpdateAnimBg="0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9" name="Rectangle 3"/>
          <p:cNvSpPr>
            <a:spLocks noChangeArrowheads="1"/>
          </p:cNvSpPr>
          <p:nvPr/>
        </p:nvSpPr>
        <p:spPr bwMode="auto">
          <a:xfrm>
            <a:off x="685800" y="381000"/>
            <a:ext cx="800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l" eaLnBrk="0" hangingPunct="0">
              <a:defRPr/>
            </a:pPr>
            <a:endParaRPr lang="en-AU" sz="3400" b="1" dirty="0">
              <a:solidFill>
                <a:srgbClr val="06324A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7475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Team Decision Making Constraints</a:t>
            </a:r>
          </a:p>
        </p:txBody>
      </p:sp>
      <p:sp>
        <p:nvSpPr>
          <p:cNvPr id="316422" name="Rectangle 6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Time constraints</a:t>
            </a:r>
          </a:p>
          <a:p>
            <a:pPr lvl="1"/>
            <a:r>
              <a:rPr lang="en-US" dirty="0" smtClean="0"/>
              <a:t>Time to organize/coordinate</a:t>
            </a:r>
          </a:p>
          <a:p>
            <a:pPr lvl="1"/>
            <a:r>
              <a:rPr lang="en-US" dirty="0" smtClean="0"/>
              <a:t>Production blocking</a:t>
            </a:r>
          </a:p>
          <a:p>
            <a:r>
              <a:rPr lang="en-US" dirty="0" smtClean="0"/>
              <a:t>Evaluation apprehension</a:t>
            </a:r>
          </a:p>
          <a:p>
            <a:pPr lvl="1"/>
            <a:r>
              <a:rPr lang="en-US" dirty="0"/>
              <a:t>Reluctance to mention ideas that seem silly because of </a:t>
            </a:r>
            <a:r>
              <a:rPr lang="en-US" dirty="0" smtClean="0"/>
              <a:t>belief of evaluation by other </a:t>
            </a:r>
            <a:r>
              <a:rPr lang="en-US" dirty="0"/>
              <a:t>team members </a:t>
            </a:r>
            <a:endParaRPr lang="en-US" dirty="0" smtClean="0"/>
          </a:p>
          <a:p>
            <a:r>
              <a:rPr lang="en-US" dirty="0" smtClean="0"/>
              <a:t>Peer pressure to conform</a:t>
            </a:r>
          </a:p>
          <a:p>
            <a:pPr lvl="1"/>
            <a:r>
              <a:rPr lang="en-US" dirty="0" smtClean="0"/>
              <a:t>Suppressing opinions that oppose team norms</a:t>
            </a:r>
          </a:p>
          <a:p>
            <a:r>
              <a:rPr lang="en-US" dirty="0" smtClean="0"/>
              <a:t>Overconfidence (inflated team efficacy)</a:t>
            </a:r>
          </a:p>
          <a:p>
            <a:pPr lvl="1"/>
            <a:r>
              <a:rPr lang="en-US" dirty="0" smtClean="0"/>
              <a:t>Team efficacy usually beneficial (motivates performance)</a:t>
            </a:r>
          </a:p>
          <a:p>
            <a:pPr lvl="1"/>
            <a:r>
              <a:rPr lang="en-US" dirty="0" smtClean="0"/>
              <a:t>Inflated team efficacy </a:t>
            </a:r>
          </a:p>
          <a:p>
            <a:pPr lvl="2"/>
            <a:r>
              <a:rPr lang="en-US" dirty="0" smtClean="0"/>
              <a:t>Outcomes: false sense of invulnerability, less vigilant decisions, less task conflict</a:t>
            </a:r>
          </a:p>
          <a:p>
            <a:pPr lvl="2"/>
            <a:r>
              <a:rPr lang="en-US" dirty="0" smtClean="0"/>
              <a:t>Caused by: collective self-enhancement, high cohesion, external threats</a:t>
            </a:r>
          </a:p>
        </p:txBody>
      </p:sp>
    </p:spTree>
    <p:extLst>
      <p:ext uri="{BB962C8B-B14F-4D97-AF65-F5344CB8AC3E}">
        <p14:creationId xmlns:p14="http://schemas.microsoft.com/office/powerpoint/2010/main" val="3323233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6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6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6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64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6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6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6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6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6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64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64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64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64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64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64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64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64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64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64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64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64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64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64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64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2" grpId="0" build="p" autoUpdateAnimBg="0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General Guidelines for</a:t>
            </a:r>
            <a:br>
              <a:rPr lang="en-US" dirty="0" smtClean="0"/>
            </a:br>
            <a:r>
              <a:rPr lang="en-US" dirty="0" smtClean="0"/>
              <a:t>Team Decisions</a:t>
            </a:r>
            <a:endParaRPr lang="en-US" dirty="0"/>
          </a:p>
        </p:txBody>
      </p:sp>
      <p:sp>
        <p:nvSpPr>
          <p:cNvPr id="32461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Team norms should encourage critical thinking</a:t>
            </a:r>
          </a:p>
          <a:p>
            <a:r>
              <a:rPr lang="en-US" dirty="0" smtClean="0"/>
              <a:t>Sufficient team diversity</a:t>
            </a:r>
          </a:p>
          <a:p>
            <a:r>
              <a:rPr lang="en-US" dirty="0" smtClean="0"/>
              <a:t>Checks/balances to avoid dominant participants</a:t>
            </a:r>
          </a:p>
          <a:p>
            <a:r>
              <a:rPr lang="en-US" dirty="0" smtClean="0"/>
              <a:t>Maintain optimal team size </a:t>
            </a:r>
          </a:p>
          <a:p>
            <a:r>
              <a:rPr lang="en-US" dirty="0" smtClean="0"/>
              <a:t>Introduce effective team structures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3606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3" grpId="0" build="p" autoUpdateAnimBg="0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Brainstorming</a:t>
            </a:r>
            <a:endParaRPr lang="en-US" dirty="0"/>
          </a:p>
        </p:txBody>
      </p:sp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</a:t>
            </a:r>
            <a:r>
              <a:rPr lang="en-US" dirty="0" smtClean="0"/>
              <a:t>articipants think up as many ideas as possible</a:t>
            </a:r>
          </a:p>
          <a:p>
            <a:r>
              <a:rPr lang="en-US" dirty="0" smtClean="0"/>
              <a:t>Four brainstorming rules</a:t>
            </a:r>
          </a:p>
          <a:p>
            <a:pPr lvl="1"/>
            <a:r>
              <a:rPr lang="en-US" dirty="0" smtClean="0"/>
              <a:t>Speak freely</a:t>
            </a:r>
          </a:p>
          <a:p>
            <a:pPr lvl="1"/>
            <a:r>
              <a:rPr lang="en-US" dirty="0" smtClean="0"/>
              <a:t>Don’t criticize</a:t>
            </a:r>
          </a:p>
          <a:p>
            <a:pPr lvl="1"/>
            <a:r>
              <a:rPr lang="en-US" dirty="0" smtClean="0"/>
              <a:t>Provide as many ideas as possible</a:t>
            </a:r>
          </a:p>
          <a:p>
            <a:pPr lvl="1"/>
            <a:r>
              <a:rPr lang="en-US" dirty="0" smtClean="0"/>
              <a:t>Build on others’ ideas</a:t>
            </a:r>
          </a:p>
          <a:p>
            <a:r>
              <a:rPr lang="en-US" dirty="0" smtClean="0"/>
              <a:t>Dismissed by lab research, but supported in field research and by leading creative firms</a:t>
            </a:r>
          </a:p>
          <a:p>
            <a:r>
              <a:rPr lang="en-US" dirty="0" smtClean="0"/>
              <a:t>Brainstorming limitations</a:t>
            </a:r>
          </a:p>
          <a:p>
            <a:pPr lvl="1"/>
            <a:r>
              <a:rPr lang="en-US" dirty="0" smtClean="0"/>
              <a:t>Production blocking</a:t>
            </a:r>
          </a:p>
          <a:p>
            <a:pPr lvl="1"/>
            <a:r>
              <a:rPr lang="en-US" dirty="0" smtClean="0"/>
              <a:t>Conformity effect (fixation)</a:t>
            </a:r>
          </a:p>
        </p:txBody>
      </p:sp>
    </p:spTree>
    <p:extLst>
      <p:ext uri="{BB962C8B-B14F-4D97-AF65-F5344CB8AC3E}">
        <p14:creationId xmlns:p14="http://schemas.microsoft.com/office/powerpoint/2010/main" val="1713413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0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0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0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0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0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0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0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0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0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0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5" grpId="0" build="p" autoUpdateAnimBg="0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Other Team Structures for Creative Decision Making</a:t>
            </a:r>
            <a:endParaRPr lang="en-US" dirty="0"/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340768"/>
            <a:ext cx="8424936" cy="4896544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Brainwriting</a:t>
            </a:r>
            <a:r>
              <a:rPr lang="en-US" dirty="0" smtClean="0"/>
              <a:t> -- brainstorming without conversation</a:t>
            </a:r>
          </a:p>
          <a:p>
            <a:pPr lvl="1"/>
            <a:r>
              <a:rPr lang="en-US" dirty="0" smtClean="0"/>
              <a:t>Individuals write down/distribute their ideas to others, who develop further ideas </a:t>
            </a:r>
          </a:p>
          <a:p>
            <a:pPr lvl="1"/>
            <a:r>
              <a:rPr lang="en-US" dirty="0" smtClean="0"/>
              <a:t>Less production blocking than brainstorming</a:t>
            </a:r>
          </a:p>
          <a:p>
            <a:r>
              <a:rPr lang="en-US" dirty="0" smtClean="0"/>
              <a:t>Electronic Brainstorming – variation of </a:t>
            </a:r>
            <a:r>
              <a:rPr lang="en-US" dirty="0" err="1" smtClean="0"/>
              <a:t>brainwriting</a:t>
            </a:r>
            <a:endParaRPr lang="en-US" dirty="0" smtClean="0"/>
          </a:p>
          <a:p>
            <a:pPr lvl="1"/>
            <a:r>
              <a:rPr lang="en-US" dirty="0" smtClean="0"/>
              <a:t>Relies on computer technology</a:t>
            </a:r>
          </a:p>
          <a:p>
            <a:pPr lvl="1"/>
            <a:r>
              <a:rPr lang="en-US" dirty="0" smtClean="0"/>
              <a:t>Document/distribute ideas anonymously to other participants</a:t>
            </a:r>
          </a:p>
          <a:p>
            <a:pPr lvl="1"/>
            <a:r>
              <a:rPr lang="en-US" dirty="0" smtClean="0"/>
              <a:t>Anonymously vote on ideas, followed by discussion </a:t>
            </a:r>
          </a:p>
          <a:p>
            <a:pPr lvl="1"/>
            <a:r>
              <a:rPr lang="en-US" dirty="0" smtClean="0"/>
              <a:t>Strengths: less production blocking, evaluation apprehension, conformity</a:t>
            </a:r>
          </a:p>
          <a:p>
            <a:pPr lvl="1"/>
            <a:r>
              <a:rPr lang="en-US" dirty="0" smtClean="0"/>
              <a:t>Limitations: considered too structured and technology-bound</a:t>
            </a:r>
          </a:p>
          <a:p>
            <a:r>
              <a:rPr lang="en-US" dirty="0" smtClean="0"/>
              <a:t>Nominal Group Technique – variation of </a:t>
            </a:r>
            <a:r>
              <a:rPr lang="en-US" dirty="0" err="1" smtClean="0"/>
              <a:t>brainwriting</a:t>
            </a:r>
            <a:endParaRPr lang="en-US" dirty="0" smtClean="0"/>
          </a:p>
          <a:p>
            <a:pPr lvl="1">
              <a:buFont typeface="+mj-lt"/>
              <a:buAutoNum type="arabicPeriod"/>
            </a:pPr>
            <a:r>
              <a:rPr lang="en-US" dirty="0" smtClean="0"/>
              <a:t>Problem is described, then participants privately write down solutions </a:t>
            </a:r>
          </a:p>
          <a:p>
            <a:pPr lvl="1">
              <a:buFont typeface="+mj-lt"/>
              <a:buAutoNum type="arabicPeriod"/>
            </a:pPr>
            <a:r>
              <a:rPr lang="en-US" dirty="0" smtClean="0"/>
              <a:t>Participants describe their solutions – no criticism or debate </a:t>
            </a:r>
          </a:p>
          <a:p>
            <a:pPr lvl="1">
              <a:buFont typeface="+mj-lt"/>
              <a:buAutoNum type="arabicPeriod"/>
            </a:pPr>
            <a:r>
              <a:rPr lang="en-US" dirty="0" smtClean="0"/>
              <a:t>Participants privately rank-order or vote on solutions</a:t>
            </a:r>
          </a:p>
          <a:p>
            <a:pPr lvl="1"/>
            <a:r>
              <a:rPr lang="en-US" dirty="0" smtClean="0"/>
              <a:t>Problems of production blocking and evaluation apprehension</a:t>
            </a:r>
          </a:p>
        </p:txBody>
      </p:sp>
    </p:spTree>
    <p:extLst>
      <p:ext uri="{BB962C8B-B14F-4D97-AF65-F5344CB8AC3E}">
        <p14:creationId xmlns:p14="http://schemas.microsoft.com/office/powerpoint/2010/main" val="23855325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+mj-lt"/>
              </a:rPr>
              <a:t>Team</a:t>
            </a:r>
            <a:br>
              <a:rPr lang="en-US" sz="4800" dirty="0" smtClean="0">
                <a:latin typeface="+mj-lt"/>
              </a:rPr>
            </a:br>
            <a:r>
              <a:rPr lang="en-US" sz="4800" dirty="0" smtClean="0">
                <a:latin typeface="+mj-lt"/>
              </a:rPr>
              <a:t>Dynamics</a:t>
            </a:r>
            <a:endParaRPr lang="en-US" sz="4800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Slide Number Placeholder 2"/>
          <p:cNvSpPr txBox="1">
            <a:spLocks noGrp="1"/>
          </p:cNvSpPr>
          <p:nvPr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8-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29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9927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Teams?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Groups of two or more people </a:t>
            </a:r>
          </a:p>
          <a:p>
            <a:r>
              <a:rPr lang="en-US" dirty="0"/>
              <a:t>Exist to fulfill a purpose</a:t>
            </a:r>
          </a:p>
          <a:p>
            <a:r>
              <a:rPr lang="en-US" dirty="0"/>
              <a:t>Interdependent – interact and collaborate</a:t>
            </a:r>
          </a:p>
          <a:p>
            <a:r>
              <a:rPr lang="en-US" dirty="0"/>
              <a:t>Mutually accountable for achieving common goals – influence each other </a:t>
            </a:r>
          </a:p>
          <a:p>
            <a:r>
              <a:rPr lang="en-US" dirty="0"/>
              <a:t>Perceive themselves to be a team</a:t>
            </a:r>
          </a:p>
        </p:txBody>
      </p:sp>
      <p:pic>
        <p:nvPicPr>
          <p:cNvPr id="10" name="Picture Placeholder 9" descr="China team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3" b="3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6145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Many Types of Teams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Permanence</a:t>
            </a:r>
          </a:p>
          <a:p>
            <a:pPr lvl="1"/>
            <a:r>
              <a:rPr lang="en-US" smtClean="0"/>
              <a:t>How long that type of team usually exists</a:t>
            </a:r>
          </a:p>
          <a:p>
            <a:r>
              <a:rPr lang="en-US" smtClean="0"/>
              <a:t>Skill differentiation</a:t>
            </a:r>
          </a:p>
          <a:p>
            <a:pPr lvl="1"/>
            <a:r>
              <a:rPr lang="en-US" smtClean="0"/>
              <a:t>Degree of skill/knowledge diversity in the team</a:t>
            </a:r>
          </a:p>
          <a:p>
            <a:r>
              <a:rPr lang="en-US" smtClean="0"/>
              <a:t>Authority differentiation</a:t>
            </a:r>
          </a:p>
          <a:p>
            <a:pPr lvl="1"/>
            <a:r>
              <a:rPr lang="en-US" smtClean="0"/>
              <a:t>Degree that decision-making responsibility is distributed throughout the team or centralized</a:t>
            </a:r>
            <a:endParaRPr lang="en-US" dirty="0"/>
          </a:p>
        </p:txBody>
      </p:sp>
      <p:pic>
        <p:nvPicPr>
          <p:cNvPr id="10" name="Picture Placeholder 9" descr="China team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3" b="3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35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Informal Groups</a:t>
            </a:r>
            <a:endParaRPr lang="en-US" dirty="0" smtClean="0"/>
          </a:p>
        </p:txBody>
      </p:sp>
      <p:sp>
        <p:nvSpPr>
          <p:cNvPr id="260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Groups that exist primarily for the benefit of their members</a:t>
            </a:r>
          </a:p>
          <a:p>
            <a:r>
              <a:rPr lang="en-US" smtClean="0"/>
              <a:t>Reasons why informal groups exist:</a:t>
            </a:r>
          </a:p>
          <a:p>
            <a:pPr lvl="1"/>
            <a:r>
              <a:rPr lang="en-US" smtClean="0"/>
              <a:t>Innate drive to bond</a:t>
            </a:r>
          </a:p>
          <a:p>
            <a:pPr lvl="1"/>
            <a:r>
              <a:rPr lang="en-US" smtClean="0"/>
              <a:t>Social identity -- we define ourselves by group memberships</a:t>
            </a:r>
          </a:p>
          <a:p>
            <a:pPr lvl="1"/>
            <a:r>
              <a:rPr lang="en-US" smtClean="0"/>
              <a:t>Goal accomplishment</a:t>
            </a:r>
          </a:p>
          <a:p>
            <a:pPr lvl="1"/>
            <a:r>
              <a:rPr lang="en-US" smtClean="0"/>
              <a:t>Emotional support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599127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Team Advantages</a:t>
            </a:r>
            <a:r>
              <a:rPr lang="en-US" dirty="0"/>
              <a:t>/</a:t>
            </a:r>
            <a:r>
              <a:rPr lang="en-US" dirty="0" smtClean="0"/>
              <a:t>Challenges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Advantages</a:t>
            </a:r>
          </a:p>
          <a:p>
            <a:pPr marL="628650" lvl="1" indent="-361950">
              <a:buFont typeface="+mj-lt"/>
              <a:buAutoNum type="arabicPeriod"/>
            </a:pPr>
            <a:r>
              <a:rPr lang="en-US" dirty="0" smtClean="0"/>
              <a:t>Make better decisions, products/services</a:t>
            </a:r>
          </a:p>
          <a:p>
            <a:pPr marL="628650" lvl="1" indent="-361950">
              <a:buFont typeface="+mj-lt"/>
              <a:buAutoNum type="arabicPeriod"/>
            </a:pPr>
            <a:r>
              <a:rPr lang="en-US" dirty="0" smtClean="0"/>
              <a:t>Better information sharing</a:t>
            </a:r>
          </a:p>
          <a:p>
            <a:pPr marL="628650" lvl="1" indent="-361950">
              <a:buFont typeface="+mj-lt"/>
              <a:buAutoNum type="arabicPeriod"/>
            </a:pPr>
            <a:r>
              <a:rPr lang="en-US" dirty="0" smtClean="0"/>
              <a:t>Increase employee motivation/engagement</a:t>
            </a:r>
          </a:p>
          <a:p>
            <a:r>
              <a:rPr lang="en-US" dirty="0" smtClean="0"/>
              <a:t>Challenges</a:t>
            </a:r>
          </a:p>
          <a:p>
            <a:pPr marL="628650" lvl="1" indent="-361950">
              <a:buFont typeface="+mj-lt"/>
              <a:buAutoNum type="arabicPeriod"/>
            </a:pPr>
            <a:r>
              <a:rPr lang="en-US" dirty="0" smtClean="0"/>
              <a:t>Process losses – resources needed for team maintenance</a:t>
            </a:r>
          </a:p>
          <a:p>
            <a:pPr marL="628650" lvl="1" indent="-361950">
              <a:buFont typeface="+mj-lt"/>
              <a:buAutoNum type="arabicPeriod"/>
            </a:pPr>
            <a:r>
              <a:rPr lang="en-US" dirty="0" smtClean="0"/>
              <a:t>Social loafing – members potentially exert less effort in teams than alone</a:t>
            </a:r>
          </a:p>
        </p:txBody>
      </p:sp>
    </p:spTree>
    <p:extLst>
      <p:ext uri="{BB962C8B-B14F-4D97-AF65-F5344CB8AC3E}">
        <p14:creationId xmlns:p14="http://schemas.microsoft.com/office/powerpoint/2010/main" val="694051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3"/>
          <p:cNvSpPr>
            <a:spLocks/>
          </p:cNvSpPr>
          <p:nvPr/>
        </p:nvSpPr>
        <p:spPr bwMode="auto">
          <a:xfrm rot="5406548">
            <a:off x="4277519" y="3518694"/>
            <a:ext cx="363538" cy="533400"/>
          </a:xfrm>
          <a:prstGeom prst="rightArrow">
            <a:avLst>
              <a:gd name="adj1" fmla="val 39824"/>
              <a:gd name="adj2" fmla="val 67301"/>
            </a:avLst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Effectiveness Model</a:t>
            </a:r>
            <a:endParaRPr lang="en-US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3352800" y="1676400"/>
            <a:ext cx="2286000" cy="1981200"/>
            <a:chOff x="2256" y="1056"/>
            <a:chExt cx="1440" cy="1248"/>
          </a:xfrm>
        </p:grpSpPr>
        <p:sp>
          <p:nvSpPr>
            <p:cNvPr id="25619" name="Rectangle 4"/>
            <p:cNvSpPr>
              <a:spLocks noChangeArrowheads="1"/>
            </p:cNvSpPr>
            <p:nvPr/>
          </p:nvSpPr>
          <p:spPr bwMode="auto">
            <a:xfrm>
              <a:off x="2256" y="1488"/>
              <a:ext cx="1440" cy="816"/>
            </a:xfrm>
            <a:prstGeom prst="rect">
              <a:avLst/>
            </a:prstGeom>
            <a:solidFill>
              <a:srgbClr val="FFF1A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l" eaLnBrk="0" hangingPunct="0">
                <a:spcBef>
                  <a:spcPct val="40000"/>
                </a:spcBef>
                <a:buFontTx/>
                <a:buChar char="•"/>
              </a:pP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Task characteristics</a:t>
              </a:r>
            </a:p>
            <a:p>
              <a:pPr algn="l" eaLnBrk="0" hangingPunct="0">
                <a:spcBef>
                  <a:spcPct val="40000"/>
                </a:spcBef>
                <a:buFontTx/>
                <a:buChar char="•"/>
              </a:pP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Team size</a:t>
              </a:r>
            </a:p>
            <a:p>
              <a:pPr algn="l" eaLnBrk="0" hangingPunct="0">
                <a:spcBef>
                  <a:spcPct val="40000"/>
                </a:spcBef>
                <a:buFontTx/>
                <a:buChar char="•"/>
              </a:pP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Team composition</a:t>
              </a:r>
            </a:p>
          </p:txBody>
        </p:sp>
        <p:sp>
          <p:nvSpPr>
            <p:cNvPr id="25620" name="Rectangle 5"/>
            <p:cNvSpPr>
              <a:spLocks noChangeArrowheads="1"/>
            </p:cNvSpPr>
            <p:nvPr/>
          </p:nvSpPr>
          <p:spPr bwMode="auto">
            <a:xfrm>
              <a:off x="2256" y="1056"/>
              <a:ext cx="1440" cy="432"/>
            </a:xfrm>
            <a:prstGeom prst="rect">
              <a:avLst/>
            </a:prstGeom>
            <a:solidFill>
              <a:srgbClr val="3C330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r>
                <a:rPr lang="en-US" sz="1600" dirty="0">
                  <a:solidFill>
                    <a:srgbClr val="FAFFC8"/>
                  </a:solidFill>
                  <a:latin typeface="Arial" pitchFamily="-111" charset="0"/>
                </a:rPr>
                <a:t>Team Design</a:t>
              </a:r>
            </a:p>
          </p:txBody>
        </p:sp>
      </p:grp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6172200" y="2286000"/>
            <a:ext cx="2133600" cy="3124200"/>
            <a:chOff x="4032" y="1440"/>
            <a:chExt cx="1344" cy="1968"/>
          </a:xfrm>
        </p:grpSpPr>
        <p:sp>
          <p:nvSpPr>
            <p:cNvPr id="25617" name="Rectangle 9"/>
            <p:cNvSpPr>
              <a:spLocks noChangeArrowheads="1"/>
            </p:cNvSpPr>
            <p:nvPr/>
          </p:nvSpPr>
          <p:spPr bwMode="auto">
            <a:xfrm>
              <a:off x="4032" y="1872"/>
              <a:ext cx="1344" cy="1536"/>
            </a:xfrm>
            <a:prstGeom prst="rect">
              <a:avLst/>
            </a:prstGeom>
            <a:solidFill>
              <a:srgbClr val="EDCEC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l" eaLnBrk="0" hangingPunct="0">
                <a:spcBef>
                  <a:spcPct val="75000"/>
                </a:spcBef>
                <a:spcAft>
                  <a:spcPts val="0"/>
                </a:spcAft>
                <a:buFontTx/>
                <a:buChar char="•"/>
              </a:pPr>
              <a:r>
                <a:rPr lang="en-US" sz="1600" dirty="0" smtClean="0">
                  <a:solidFill>
                    <a:schemeClr val="tx1"/>
                  </a:solidFill>
                  <a:latin typeface="Arial" pitchFamily="-111" charset="0"/>
                </a:rPr>
                <a:t> Accomplish tasks</a:t>
              </a:r>
            </a:p>
            <a:p>
              <a:pPr algn="l" eaLnBrk="0" hangingPunct="0">
                <a:spcBef>
                  <a:spcPct val="75000"/>
                </a:spcBef>
                <a:buFontTx/>
                <a:buChar char="•"/>
              </a:pP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 Satisfy member</a:t>
              </a:r>
              <a:b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</a:b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  needs</a:t>
              </a:r>
            </a:p>
            <a:p>
              <a:pPr algn="l" eaLnBrk="0" hangingPunct="0">
                <a:spcBef>
                  <a:spcPct val="75000"/>
                </a:spcBef>
                <a:buFontTx/>
                <a:buChar char="•"/>
              </a:pP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 Maintain team</a:t>
              </a:r>
              <a:b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</a:b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  survival</a:t>
              </a:r>
              <a:b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</a:b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/>
              </a:r>
              <a:b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</a:br>
              <a:endParaRPr lang="en-US" sz="1600" dirty="0">
                <a:solidFill>
                  <a:schemeClr val="tx1"/>
                </a:solidFill>
                <a:latin typeface="Arial" pitchFamily="-111" charset="0"/>
              </a:endParaRPr>
            </a:p>
          </p:txBody>
        </p:sp>
        <p:sp>
          <p:nvSpPr>
            <p:cNvPr id="25618" name="Rectangle 10"/>
            <p:cNvSpPr>
              <a:spLocks noChangeArrowheads="1"/>
            </p:cNvSpPr>
            <p:nvPr/>
          </p:nvSpPr>
          <p:spPr bwMode="auto">
            <a:xfrm>
              <a:off x="4032" y="1440"/>
              <a:ext cx="1344" cy="432"/>
            </a:xfrm>
            <a:prstGeom prst="rect">
              <a:avLst/>
            </a:prstGeom>
            <a:solidFill>
              <a:srgbClr val="4A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r>
                <a:rPr lang="en-US" sz="1600" dirty="0">
                  <a:solidFill>
                    <a:srgbClr val="FAFFC8"/>
                  </a:solidFill>
                  <a:latin typeface="Arial" pitchFamily="-111" charset="0"/>
                </a:rPr>
                <a:t>Team</a:t>
              </a:r>
            </a:p>
            <a:p>
              <a:pPr eaLnBrk="0" hangingPunct="0"/>
              <a:r>
                <a:rPr lang="en-US" sz="1600" dirty="0">
                  <a:solidFill>
                    <a:srgbClr val="FAFFC8"/>
                  </a:solidFill>
                  <a:latin typeface="Arial" pitchFamily="-111" charset="0"/>
                </a:rPr>
                <a:t>Effectiveness</a:t>
              </a: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3352800" y="3962400"/>
            <a:ext cx="2286000" cy="2133600"/>
            <a:chOff x="2256" y="2496"/>
            <a:chExt cx="1440" cy="1344"/>
          </a:xfrm>
        </p:grpSpPr>
        <p:sp>
          <p:nvSpPr>
            <p:cNvPr id="25615" name="Rectangle 14"/>
            <p:cNvSpPr>
              <a:spLocks noChangeArrowheads="1"/>
            </p:cNvSpPr>
            <p:nvPr/>
          </p:nvSpPr>
          <p:spPr bwMode="auto">
            <a:xfrm>
              <a:off x="2256" y="2928"/>
              <a:ext cx="1440" cy="912"/>
            </a:xfrm>
            <a:prstGeom prst="rect">
              <a:avLst/>
            </a:prstGeom>
            <a:solidFill>
              <a:srgbClr val="97BA8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marL="176213" indent="-176213" algn="l" eaLnBrk="0" hangingPunct="0">
                <a:spcBef>
                  <a:spcPct val="10000"/>
                </a:spcBef>
                <a:spcAft>
                  <a:spcPts val="600"/>
                </a:spcAft>
                <a:buFontTx/>
                <a:buChar char="•"/>
              </a:pP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Team development</a:t>
              </a:r>
            </a:p>
            <a:p>
              <a:pPr marL="176213" indent="-176213" algn="l" eaLnBrk="0" hangingPunct="0">
                <a:spcBef>
                  <a:spcPct val="10000"/>
                </a:spcBef>
                <a:spcAft>
                  <a:spcPts val="600"/>
                </a:spcAft>
                <a:buFontTx/>
                <a:buChar char="•"/>
              </a:pP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Team norms</a:t>
              </a:r>
            </a:p>
            <a:p>
              <a:pPr marL="176213" indent="-176213" algn="l" eaLnBrk="0" hangingPunct="0">
                <a:spcBef>
                  <a:spcPct val="10000"/>
                </a:spcBef>
                <a:spcAft>
                  <a:spcPts val="600"/>
                </a:spcAft>
                <a:buFontTx/>
                <a:buChar char="•"/>
              </a:pP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Team cohesiveness</a:t>
              </a:r>
            </a:p>
            <a:p>
              <a:pPr marL="176213" indent="-176213" algn="l" eaLnBrk="0" hangingPunct="0">
                <a:spcBef>
                  <a:spcPct val="10000"/>
                </a:spcBef>
                <a:spcAft>
                  <a:spcPts val="600"/>
                </a:spcAft>
                <a:buFontTx/>
                <a:buChar char="•"/>
              </a:pPr>
              <a:r>
                <a:rPr lang="en-US" sz="1600" dirty="0">
                  <a:solidFill>
                    <a:schemeClr val="tx1"/>
                  </a:solidFill>
                  <a:latin typeface="Arial" pitchFamily="-111" charset="0"/>
                </a:rPr>
                <a:t>Team trust</a:t>
              </a:r>
            </a:p>
          </p:txBody>
        </p:sp>
        <p:sp>
          <p:nvSpPr>
            <p:cNvPr id="264207" name="Rectangle 15"/>
            <p:cNvSpPr>
              <a:spLocks noChangeArrowheads="1"/>
            </p:cNvSpPr>
            <p:nvPr/>
          </p:nvSpPr>
          <p:spPr bwMode="auto">
            <a:xfrm>
              <a:off x="2256" y="2496"/>
              <a:ext cx="1440" cy="432"/>
            </a:xfrm>
            <a:prstGeom prst="rect">
              <a:avLst/>
            </a:prstGeom>
            <a:solidFill>
              <a:srgbClr val="303B2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r>
                <a:rPr lang="en-US" sz="1600" dirty="0">
                  <a:solidFill>
                    <a:srgbClr val="FFF1AD"/>
                  </a:solidFill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Team Processes</a:t>
              </a:r>
              <a:endParaRPr lang="en-US" sz="1600" dirty="0">
                <a:solidFill>
                  <a:srgbClr val="FFF1A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endParaRPr>
            </a:p>
          </p:txBody>
        </p:sp>
      </p:grpSp>
      <p:sp>
        <p:nvSpPr>
          <p:cNvPr id="25608" name="AutoShape 25"/>
          <p:cNvSpPr>
            <a:spLocks/>
          </p:cNvSpPr>
          <p:nvPr/>
        </p:nvSpPr>
        <p:spPr bwMode="auto">
          <a:xfrm rot="6548">
            <a:off x="5637213" y="2743200"/>
            <a:ext cx="533400" cy="533400"/>
          </a:xfrm>
          <a:prstGeom prst="rightArrow">
            <a:avLst>
              <a:gd name="adj1" fmla="val 36907"/>
              <a:gd name="adj2" fmla="val 50037"/>
            </a:avLst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609" name="AutoShape 26"/>
          <p:cNvSpPr>
            <a:spLocks/>
          </p:cNvSpPr>
          <p:nvPr/>
        </p:nvSpPr>
        <p:spPr bwMode="auto">
          <a:xfrm rot="6548">
            <a:off x="2819400" y="2730500"/>
            <a:ext cx="533400" cy="533400"/>
          </a:xfrm>
          <a:prstGeom prst="rightArrow">
            <a:avLst>
              <a:gd name="adj1" fmla="val 36907"/>
              <a:gd name="adj2" fmla="val 50037"/>
            </a:avLst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610" name="AutoShape 27"/>
          <p:cNvSpPr>
            <a:spLocks/>
          </p:cNvSpPr>
          <p:nvPr/>
        </p:nvSpPr>
        <p:spPr bwMode="auto">
          <a:xfrm rot="6548">
            <a:off x="2819400" y="4333875"/>
            <a:ext cx="533400" cy="533400"/>
          </a:xfrm>
          <a:prstGeom prst="rightArrow">
            <a:avLst>
              <a:gd name="adj1" fmla="val 36907"/>
              <a:gd name="adj2" fmla="val 50037"/>
            </a:avLst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611" name="AutoShape 28"/>
          <p:cNvSpPr>
            <a:spLocks/>
          </p:cNvSpPr>
          <p:nvPr/>
        </p:nvSpPr>
        <p:spPr bwMode="auto">
          <a:xfrm rot="6548">
            <a:off x="5638800" y="4343400"/>
            <a:ext cx="533400" cy="533400"/>
          </a:xfrm>
          <a:prstGeom prst="rightArrow">
            <a:avLst>
              <a:gd name="adj1" fmla="val 36907"/>
              <a:gd name="adj2" fmla="val 50037"/>
            </a:avLst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" name="Group 21"/>
          <p:cNvGrpSpPr/>
          <p:nvPr/>
        </p:nvGrpSpPr>
        <p:grpSpPr>
          <a:xfrm>
            <a:off x="914400" y="2209800"/>
            <a:ext cx="1905000" cy="3276600"/>
            <a:chOff x="914400" y="1905000"/>
            <a:chExt cx="1905000" cy="3276600"/>
          </a:xfrm>
        </p:grpSpPr>
        <p:sp>
          <p:nvSpPr>
            <p:cNvPr id="25607" name="Rectangle 19"/>
            <p:cNvSpPr>
              <a:spLocks noChangeArrowheads="1"/>
            </p:cNvSpPr>
            <p:nvPr/>
          </p:nvSpPr>
          <p:spPr bwMode="auto">
            <a:xfrm>
              <a:off x="914400" y="2819400"/>
              <a:ext cx="1905000" cy="2362200"/>
            </a:xfrm>
            <a:prstGeom prst="rect">
              <a:avLst/>
            </a:prstGeom>
            <a:solidFill>
              <a:srgbClr val="95B1E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0" anchor="ctr">
              <a:prstTxWarp prst="textNoShape">
                <a:avLst/>
              </a:prstTxWarp>
            </a:bodyPr>
            <a:lstStyle/>
            <a:p>
              <a:pPr marL="93663" indent="-93663" algn="l" eaLnBrk="0" hangingPunct="0">
                <a:buFont typeface="Arial"/>
                <a:buChar char="•"/>
              </a:pPr>
              <a:r>
                <a:rPr lang="en-US" sz="1600" dirty="0" smtClean="0">
                  <a:solidFill>
                    <a:schemeClr val="tx1"/>
                  </a:solidFill>
                  <a:latin typeface="Arial" pitchFamily="-111" charset="0"/>
                </a:rPr>
                <a:t>Rewards</a:t>
              </a:r>
            </a:p>
            <a:p>
              <a:pPr marL="93663" indent="-93663" algn="l" eaLnBrk="0" hangingPunct="0">
                <a:lnSpc>
                  <a:spcPct val="150000"/>
                </a:lnSpc>
                <a:buFont typeface="Arial"/>
                <a:buChar char="•"/>
              </a:pPr>
              <a:r>
                <a:rPr lang="en-US" sz="1600" dirty="0" smtClean="0">
                  <a:solidFill>
                    <a:schemeClr val="tx1"/>
                  </a:solidFill>
                  <a:latin typeface="Arial" pitchFamily="-111" charset="0"/>
                </a:rPr>
                <a:t>Communication</a:t>
              </a:r>
            </a:p>
            <a:p>
              <a:pPr marL="93663" indent="-93663" algn="l" eaLnBrk="0" hangingPunct="0">
                <a:lnSpc>
                  <a:spcPct val="150000"/>
                </a:lnSpc>
                <a:buFont typeface="Arial"/>
                <a:buChar char="•"/>
              </a:pPr>
              <a:r>
                <a:rPr lang="en-US" sz="1600" dirty="0" smtClean="0">
                  <a:solidFill>
                    <a:schemeClr val="tx1"/>
                  </a:solidFill>
                  <a:latin typeface="Arial" pitchFamily="-111" charset="0"/>
                </a:rPr>
                <a:t>Org structure</a:t>
              </a:r>
            </a:p>
            <a:p>
              <a:pPr marL="93663" indent="-93663" algn="l" eaLnBrk="0" hangingPunct="0">
                <a:lnSpc>
                  <a:spcPct val="150000"/>
                </a:lnSpc>
                <a:buFont typeface="Arial"/>
                <a:buChar char="•"/>
              </a:pPr>
              <a:r>
                <a:rPr lang="en-US" sz="1600" dirty="0" smtClean="0">
                  <a:solidFill>
                    <a:schemeClr val="tx1"/>
                  </a:solidFill>
                  <a:latin typeface="Arial" pitchFamily="-111" charset="0"/>
                </a:rPr>
                <a:t>Org leadership</a:t>
              </a:r>
            </a:p>
            <a:p>
              <a:pPr marL="93663" indent="-93663" algn="l" eaLnBrk="0" hangingPunct="0">
                <a:lnSpc>
                  <a:spcPct val="150000"/>
                </a:lnSpc>
                <a:buFont typeface="Arial"/>
                <a:buChar char="•"/>
              </a:pPr>
              <a:r>
                <a:rPr lang="en-US" sz="1600" dirty="0" smtClean="0">
                  <a:solidFill>
                    <a:schemeClr val="tx1"/>
                  </a:solidFill>
                  <a:latin typeface="Arial" pitchFamily="-111" charset="0"/>
                </a:rPr>
                <a:t>Physical space</a:t>
              </a:r>
              <a:endParaRPr lang="en-US" sz="1600" dirty="0">
                <a:solidFill>
                  <a:schemeClr val="tx1"/>
                </a:solidFill>
                <a:latin typeface="Arial" pitchFamily="-111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914400" y="1905000"/>
              <a:ext cx="1905000" cy="914400"/>
            </a:xfrm>
            <a:prstGeom prst="rect">
              <a:avLst/>
            </a:prstGeom>
            <a:solidFill>
              <a:srgbClr val="29335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72000" rIns="72000" anchor="ctr">
              <a:prstTxWarp prst="textNoShape">
                <a:avLst/>
              </a:prstTxWarp>
            </a:bodyPr>
            <a:lstStyle/>
            <a:p>
              <a:pPr algn="l" eaLnBrk="0" hangingPunct="0"/>
              <a:r>
                <a:rPr lang="en-US" sz="1600" dirty="0" smtClean="0">
                  <a:solidFill>
                    <a:srgbClr val="FAFFC8"/>
                  </a:solidFill>
                  <a:latin typeface="Arial" pitchFamily="-111" charset="0"/>
                </a:rPr>
                <a:t>Organizational and Team Environment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96223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PSA Peugeot Citroën’s</a:t>
            </a:r>
            <a:br>
              <a:rPr lang="en-US" dirty="0" smtClean="0"/>
            </a:br>
            <a:r>
              <a:rPr lang="en-US" dirty="0" smtClean="0"/>
              <a:t>Team Space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 smtClean="0"/>
              <a:t>PSA Peugeot </a:t>
            </a:r>
            <a:r>
              <a:rPr lang="en-US" dirty="0" err="1" smtClean="0"/>
              <a:t>Citroën</a:t>
            </a:r>
            <a:r>
              <a:rPr lang="en-US" dirty="0"/>
              <a:t> </a:t>
            </a:r>
            <a:r>
              <a:rPr lang="en-US" dirty="0" smtClean="0"/>
              <a:t>set up an “</a:t>
            </a:r>
            <a:r>
              <a:rPr lang="en-US" dirty="0" err="1" smtClean="0"/>
              <a:t>obeya</a:t>
            </a:r>
            <a:r>
              <a:rPr lang="en-US" dirty="0" smtClean="0"/>
              <a:t> room” (shown here) to speed up team decision making. </a:t>
            </a:r>
            <a:r>
              <a:rPr lang="en-US" dirty="0"/>
              <a:t>P</a:t>
            </a:r>
            <a:r>
              <a:rPr lang="en-US" dirty="0" smtClean="0"/>
              <a:t>lastered with charts and notes on key issues, the space encourages face-to-face interaction to quickly resolve issues. </a:t>
            </a:r>
          </a:p>
          <a:p>
            <a:endParaRPr lang="en-US" dirty="0"/>
          </a:p>
        </p:txBody>
      </p:sp>
      <p:pic>
        <p:nvPicPr>
          <p:cNvPr id="9" name="Picture Placeholder 8" descr="Citroen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034" b="10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82169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Organization/Team Environment</a:t>
            </a:r>
            <a:endParaRPr lang="en-US" sz="3600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Reward systems </a:t>
            </a:r>
          </a:p>
          <a:p>
            <a:r>
              <a:rPr lang="en-US" smtClean="0"/>
              <a:t>Communication systems</a:t>
            </a:r>
          </a:p>
          <a:p>
            <a:r>
              <a:rPr lang="en-US" smtClean="0"/>
              <a:t>Organizational structure</a:t>
            </a:r>
          </a:p>
          <a:p>
            <a:r>
              <a:rPr lang="en-US" smtClean="0"/>
              <a:t>Organizational leadership </a:t>
            </a:r>
          </a:p>
          <a:p>
            <a:r>
              <a:rPr lang="en-US" smtClean="0"/>
              <a:t>Physical space</a:t>
            </a:r>
            <a:endParaRPr lang="en-US" dirty="0"/>
          </a:p>
        </p:txBody>
      </p:sp>
      <p:pic>
        <p:nvPicPr>
          <p:cNvPr id="9" name="Picture Placeholder 8" descr="Citroen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034" b="10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082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cShaneOB7_Ch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McShaneOB7_Ch.potx</Template>
  <TotalTime>1661</TotalTime>
  <Pages>0</Pages>
  <Words>1302</Words>
  <Characters>0</Characters>
  <Application>Microsoft Office PowerPoint</Application>
  <PresentationFormat>Letter Paper (8.5x11 in)</PresentationFormat>
  <Lines>0</Lines>
  <Paragraphs>273</Paragraphs>
  <Slides>29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McShaneOB7_Ch</vt:lpstr>
      <vt:lpstr>Team Dynamics</vt:lpstr>
      <vt:lpstr>Teamwork at HFT Investment Management Co.</vt:lpstr>
      <vt:lpstr>What are Teams?</vt:lpstr>
      <vt:lpstr>Many Types of Teams</vt:lpstr>
      <vt:lpstr>Informal Groups</vt:lpstr>
      <vt:lpstr>Team Advantages/Challenges</vt:lpstr>
      <vt:lpstr>Team Effectiveness Model</vt:lpstr>
      <vt:lpstr>PSA Peugeot Citroën’s Team Space</vt:lpstr>
      <vt:lpstr>Organization/Team Environment</vt:lpstr>
      <vt:lpstr>Best Tasks for Teams</vt:lpstr>
      <vt:lpstr>Levels of Task Interdependence</vt:lpstr>
      <vt:lpstr>Team Size</vt:lpstr>
      <vt:lpstr>Team Player Selection at Menlo Innovations</vt:lpstr>
      <vt:lpstr>Team Composition</vt:lpstr>
      <vt:lpstr>Team Composition: Diversity</vt:lpstr>
      <vt:lpstr>Stages of Team Development</vt:lpstr>
      <vt:lpstr>Team Development: Forming Identities and Mental Models</vt:lpstr>
      <vt:lpstr>Team Building</vt:lpstr>
      <vt:lpstr>Team Norms</vt:lpstr>
      <vt:lpstr>Team Cohesion</vt:lpstr>
      <vt:lpstr>Team Cohesion and Performance</vt:lpstr>
      <vt:lpstr>Three Levels of Trust</vt:lpstr>
      <vt:lpstr>Self-Directed Teams</vt:lpstr>
      <vt:lpstr>Virtual Teams</vt:lpstr>
      <vt:lpstr>Team Decision Making Constraints</vt:lpstr>
      <vt:lpstr>General Guidelines for Team Decisions</vt:lpstr>
      <vt:lpstr>Brainstorming</vt:lpstr>
      <vt:lpstr>Other Team Structures for Creative Decision Making</vt:lpstr>
      <vt:lpstr>Team Dynamics</vt:lpstr>
    </vt:vector>
  </TitlesOfParts>
  <Manager/>
  <Company>University of Western Australia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Dynamics</dc:title>
  <dc:subject/>
  <dc:creator>Steven McShane</dc:creator>
  <cp:keywords/>
  <dc:description/>
  <cp:lastModifiedBy>Kumar Suruli</cp:lastModifiedBy>
  <cp:revision>205</cp:revision>
  <cp:lastPrinted>2008-02-24T08:45:31Z</cp:lastPrinted>
  <dcterms:created xsi:type="dcterms:W3CDTF">2011-12-07T16:09:33Z</dcterms:created>
  <dcterms:modified xsi:type="dcterms:W3CDTF">2014-02-10T12:56:10Z</dcterms:modified>
  <cp:category/>
</cp:coreProperties>
</file>