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804" r:id="rId1"/>
  </p:sldMasterIdLst>
  <p:notesMasterIdLst>
    <p:notesMasterId r:id="rId34"/>
  </p:notesMasterIdLst>
  <p:handoutMasterIdLst>
    <p:handoutMasterId r:id="rId35"/>
  </p:handoutMasterIdLst>
  <p:sldIdLst>
    <p:sldId id="318" r:id="rId2"/>
    <p:sldId id="319" r:id="rId3"/>
    <p:sldId id="352" r:id="rId4"/>
    <p:sldId id="322" r:id="rId5"/>
    <p:sldId id="323" r:id="rId6"/>
    <p:sldId id="324" r:id="rId7"/>
    <p:sldId id="325" r:id="rId8"/>
    <p:sldId id="326" r:id="rId9"/>
    <p:sldId id="327" r:id="rId10"/>
    <p:sldId id="328" r:id="rId11"/>
    <p:sldId id="329" r:id="rId12"/>
    <p:sldId id="330" r:id="rId13"/>
    <p:sldId id="331" r:id="rId14"/>
    <p:sldId id="332" r:id="rId15"/>
    <p:sldId id="333" r:id="rId16"/>
    <p:sldId id="334" r:id="rId17"/>
    <p:sldId id="336" r:id="rId18"/>
    <p:sldId id="337" r:id="rId19"/>
    <p:sldId id="338" r:id="rId20"/>
    <p:sldId id="339" r:id="rId21"/>
    <p:sldId id="340" r:id="rId22"/>
    <p:sldId id="353" r:id="rId23"/>
    <p:sldId id="342" r:id="rId24"/>
    <p:sldId id="343" r:id="rId25"/>
    <p:sldId id="354" r:id="rId26"/>
    <p:sldId id="345" r:id="rId27"/>
    <p:sldId id="355" r:id="rId28"/>
    <p:sldId id="347" r:id="rId29"/>
    <p:sldId id="348" r:id="rId30"/>
    <p:sldId id="349" r:id="rId31"/>
    <p:sldId id="350" r:id="rId32"/>
    <p:sldId id="351" r:id="rId33"/>
  </p:sldIdLst>
  <p:sldSz cx="9144000" cy="6858000" type="letter"/>
  <p:notesSz cx="6858000" cy="9144000"/>
  <p:defaultTextStyle>
    <a:defPPr>
      <a:defRPr lang="en-US"/>
    </a:defPPr>
    <a:lvl1pPr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1pPr>
    <a:lvl2pPr marL="4572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2pPr>
    <a:lvl3pPr marL="9144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3pPr>
    <a:lvl4pPr marL="13716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4pPr>
    <a:lvl5pPr marL="1828800" algn="ctr" rtl="0" fontAlgn="base">
      <a:spcBef>
        <a:spcPct val="0"/>
      </a:spcBef>
      <a:spcAft>
        <a:spcPct val="0"/>
      </a:spcAft>
      <a:defRPr sz="4000" kern="1200">
        <a:solidFill>
          <a:srgbClr val="AE2B21"/>
        </a:solidFill>
        <a:latin typeface="Tahoma" pitchFamily="-65" charset="0"/>
        <a:ea typeface="ヒラギノ角ゴ Pro W3" pitchFamily="-65" charset="-128"/>
        <a:cs typeface="ヒラギノ角ゴ Pro W3" pitchFamily="-65" charset="-128"/>
      </a:defRPr>
    </a:lvl5pPr>
    <a:lvl6pPr marL="22860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6pPr>
    <a:lvl7pPr marL="27432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7pPr>
    <a:lvl8pPr marL="32004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8pPr>
    <a:lvl9pPr marL="3657600" algn="l" defTabSz="457200" rtl="0" eaLnBrk="1" latinLnBrk="0" hangingPunct="1">
      <a:defRPr sz="4000" kern="1200">
        <a:solidFill>
          <a:srgbClr val="AE2B21"/>
        </a:solidFill>
        <a:latin typeface="Tahoma" pitchFamily="-65" charset="0"/>
        <a:ea typeface="ヒラギノ角ゴ Pro W3" pitchFamily="-65" charset="-128"/>
        <a:cs typeface="ヒラギノ角ゴ Pro W3" pitchFamily="-65"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clrMode="bw"/>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D8B3"/>
    <a:srgbClr val="4E4942"/>
    <a:srgbClr val="333399"/>
    <a:srgbClr val="008080"/>
    <a:srgbClr val="800080"/>
    <a:srgbClr val="CCFF66"/>
    <a:srgbClr val="61765E"/>
    <a:srgbClr val="5B5748"/>
    <a:srgbClr val="808080"/>
    <a:srgbClr val="8306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88" autoAdjust="0"/>
    <p:restoredTop sz="94643" autoAdjust="0"/>
  </p:normalViewPr>
  <p:slideViewPr>
    <p:cSldViewPr>
      <p:cViewPr>
        <p:scale>
          <a:sx n="50" d="100"/>
          <a:sy n="50" d="100"/>
        </p:scale>
        <p:origin x="-2196" y="-810"/>
      </p:cViewPr>
      <p:guideLst>
        <p:guide orient="horz" pos="2160"/>
        <p:guide pos="2880"/>
      </p:guideLst>
    </p:cSldViewPr>
  </p:slideViewPr>
  <p:outlineViewPr>
    <p:cViewPr>
      <p:scale>
        <a:sx n="33" d="100"/>
        <a:sy n="33" d="100"/>
      </p:scale>
      <p:origin x="0" y="14944"/>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Office_Excel_2007_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I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pieChart>
        <c:varyColors val="1"/>
        <c:ser>
          <c:idx val="0"/>
          <c:order val="0"/>
          <c:tx>
            <c:strRef>
              <c:f>Sheet1!$B$1</c:f>
              <c:strCache>
                <c:ptCount val="1"/>
                <c:pt idx="0">
                  <c:v>%</c:v>
                </c:pt>
              </c:strCache>
            </c:strRef>
          </c:tx>
          <c:explosion val="7"/>
          <c:dPt>
            <c:idx val="0"/>
            <c:bubble3D val="0"/>
            <c:spPr>
              <a:solidFill>
                <a:srgbClr val="445340"/>
              </a:solidFill>
              <a:effectLst>
                <a:outerShdw blurRad="50800" dist="38100" dir="2700000" algn="tl" rotWithShape="0">
                  <a:srgbClr val="000000">
                    <a:alpha val="43000"/>
                  </a:srgbClr>
                </a:outerShdw>
              </a:effectLst>
              <a:scene3d>
                <a:camera prst="orthographicFront"/>
                <a:lightRig rig="threePt" dir="t"/>
              </a:scene3d>
              <a:sp3d>
                <a:bevelT/>
              </a:sp3d>
            </c:spPr>
          </c:dPt>
          <c:dPt>
            <c:idx val="1"/>
            <c:bubble3D val="0"/>
            <c:spPr>
              <a:solidFill>
                <a:srgbClr val="445340"/>
              </a:solidFill>
              <a:ln>
                <a:noFill/>
              </a:ln>
              <a:effectLst>
                <a:outerShdw blurRad="50800" dist="38100" dir="2700000" algn="tl" rotWithShape="0">
                  <a:srgbClr val="000000">
                    <a:alpha val="43000"/>
                  </a:srgbClr>
                </a:outerShdw>
              </a:effectLst>
              <a:scene3d>
                <a:camera prst="orthographicFront"/>
                <a:lightRig rig="threePt" dir="t"/>
              </a:scene3d>
              <a:sp3d>
                <a:bevelT/>
              </a:sp3d>
            </c:spPr>
          </c:dPt>
          <c:dPt>
            <c:idx val="2"/>
            <c:bubble3D val="0"/>
            <c:spPr>
              <a:solidFill>
                <a:srgbClr val="445340"/>
              </a:solidFill>
              <a:effectLst>
                <a:outerShdw blurRad="50800" dist="38100" dir="2700000" algn="tl" rotWithShape="0">
                  <a:srgbClr val="000000">
                    <a:alpha val="43000"/>
                  </a:srgbClr>
                </a:outerShdw>
              </a:effectLst>
              <a:scene3d>
                <a:camera prst="orthographicFront"/>
                <a:lightRig rig="threePt" dir="t"/>
              </a:scene3d>
              <a:sp3d>
                <a:bevelT/>
              </a:sp3d>
            </c:spPr>
          </c:dPt>
          <c:dPt>
            <c:idx val="3"/>
            <c:bubble3D val="0"/>
            <c:spPr>
              <a:solidFill>
                <a:srgbClr val="445340"/>
              </a:solidFill>
              <a:effectLst>
                <a:outerShdw blurRad="50800" dist="38100" dir="2700000" algn="tl" rotWithShape="0">
                  <a:srgbClr val="000000">
                    <a:alpha val="43000"/>
                  </a:srgbClr>
                </a:outerShdw>
              </a:effectLst>
              <a:scene3d>
                <a:camera prst="orthographicFront"/>
                <a:lightRig rig="threePt" dir="t"/>
              </a:scene3d>
              <a:sp3d>
                <a:bevelT/>
              </a:sp3d>
            </c:spPr>
          </c:dPt>
          <c:dPt>
            <c:idx val="4"/>
            <c:bubble3D val="0"/>
            <c:spPr>
              <a:solidFill>
                <a:srgbClr val="445340"/>
              </a:solidFill>
              <a:effectLst>
                <a:outerShdw blurRad="50800" dist="38100" dir="2700000" algn="tl" rotWithShape="0">
                  <a:srgbClr val="000000">
                    <a:alpha val="43000"/>
                  </a:srgbClr>
                </a:outerShdw>
              </a:effectLst>
              <a:scene3d>
                <a:camera prst="orthographicFront"/>
                <a:lightRig rig="threePt" dir="t"/>
              </a:scene3d>
              <a:sp3d>
                <a:bevelT/>
              </a:sp3d>
            </c:spPr>
          </c:dPt>
          <c:dPt>
            <c:idx val="5"/>
            <c:bubble3D val="0"/>
            <c:spPr>
              <a:solidFill>
                <a:srgbClr val="445340"/>
              </a:solidFill>
              <a:ln>
                <a:noFill/>
              </a:ln>
              <a:effectLst>
                <a:outerShdw blurRad="50800" dist="38100" dir="2700000" algn="tl" rotWithShape="0">
                  <a:srgbClr val="000000">
                    <a:alpha val="43000"/>
                  </a:srgbClr>
                </a:outerShdw>
              </a:effectLst>
              <a:scene3d>
                <a:camera prst="orthographicFront"/>
                <a:lightRig rig="threePt" dir="t"/>
              </a:scene3d>
              <a:sp3d>
                <a:bevelT/>
              </a:sp3d>
            </c:spPr>
          </c:dPt>
          <c:cat>
            <c:numRef>
              <c:f>Sheet1!$A$2:$A$7</c:f>
              <c:numCache>
                <c:formatCode>General</c:formatCode>
                <c:ptCount val="6"/>
              </c:numCache>
            </c:numRef>
          </c:cat>
          <c:val>
            <c:numRef>
              <c:f>Sheet1!$B$2:$B$7</c:f>
              <c:numCache>
                <c:formatCode>General</c:formatCode>
                <c:ptCount val="6"/>
                <c:pt idx="0">
                  <c:v>16.666</c:v>
                </c:pt>
                <c:pt idx="1">
                  <c:v>16.666</c:v>
                </c:pt>
                <c:pt idx="2">
                  <c:v>16.666</c:v>
                </c:pt>
                <c:pt idx="3">
                  <c:v>16.666</c:v>
                </c:pt>
                <c:pt idx="4">
                  <c:v>16.666</c:v>
                </c:pt>
                <c:pt idx="5">
                  <c:v>16.666</c:v>
                </c:pt>
              </c:numCache>
            </c:numRef>
          </c:val>
        </c:ser>
        <c:dLbls>
          <c:showLegendKey val="0"/>
          <c:showVal val="0"/>
          <c:showCatName val="0"/>
          <c:showSerName val="0"/>
          <c:showPercent val="0"/>
          <c:showBubbleSize val="0"/>
          <c:showLeaderLines val="1"/>
        </c:dLbls>
        <c:firstSliceAng val="0"/>
      </c:pieChart>
      <c:spPr>
        <a:ln>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5F5C6EE-6217-784C-A144-EA34592655A2}" type="doc">
      <dgm:prSet loTypeId="urn:microsoft.com/office/officeart/2005/8/layout/chart3" loCatId="relationship" qsTypeId="urn:microsoft.com/office/officeart/2005/8/quickstyle/simple4" qsCatId="simple" csTypeId="urn:microsoft.com/office/officeart/2005/8/colors/accent1_2" csCatId="accent1" phldr="1"/>
      <dgm:spPr/>
    </dgm:pt>
    <dgm:pt modelId="{EF13BFB4-6BF8-574E-B78E-8D3AD1BFDB8C}">
      <dgm:prSet phldrT="[Text]" custT="1"/>
      <dgm:spPr>
        <a:gradFill flip="none" rotWithShape="1">
          <a:gsLst>
            <a:gs pos="0">
              <a:srgbClr val="45593F"/>
            </a:gs>
            <a:gs pos="100000">
              <a:srgbClr val="778074"/>
            </a:gs>
          </a:gsLst>
          <a:path path="circle">
            <a:fillToRect l="100000" t="100000"/>
          </a:path>
          <a:tileRect r="-100000" b="-100000"/>
        </a:gradFill>
        <a:ln w="6350" cap="flat" cmpd="sng" algn="ctr">
          <a:solidFill>
            <a:schemeClr val="bg2">
              <a:lumMod val="25000"/>
            </a:schemeClr>
          </a:solidFill>
          <a:prstDash val="solid"/>
          <a:round/>
          <a:headEnd type="none" w="med" len="med"/>
          <a:tailEnd type="none" w="med" len="med"/>
        </a:ln>
        <a:effectLst/>
        <a:scene3d>
          <a:camera prst="orthographicFront"/>
          <a:lightRig rig="threePt" dir="t"/>
        </a:scene3d>
        <a:sp3d>
          <a:bevelT w="165100" prst="coolSlant"/>
        </a:sp3d>
      </dgm:spPr>
      <dgm:t>
        <a:bodyPr rIns="108000"/>
        <a:lstStyle/>
        <a:p>
          <a:pPr algn="r"/>
          <a:endParaRPr lang="en-US" sz="1800" dirty="0" smtClean="0"/>
        </a:p>
        <a:p>
          <a:pPr algn="r"/>
          <a:r>
            <a:rPr lang="en-US" sz="1800" dirty="0" smtClean="0"/>
            <a:t>Cognitive and practical intelligence</a:t>
          </a:r>
        </a:p>
        <a:p>
          <a:pPr algn="ctr"/>
          <a:endParaRPr lang="en-US" sz="1800" dirty="0" smtClean="0"/>
        </a:p>
        <a:p>
          <a:pPr algn="ctr"/>
          <a:endParaRPr lang="en-US" sz="1800" dirty="0" smtClean="0"/>
        </a:p>
        <a:p>
          <a:pPr algn="ctr"/>
          <a:endParaRPr lang="en-US" sz="1800" dirty="0"/>
        </a:p>
      </dgm:t>
    </dgm:pt>
    <dgm:pt modelId="{BFFB5201-AC03-5245-BA4F-8A00997F368D}" type="parTrans" cxnId="{55484A84-B7CA-4E44-8FA6-FDFAAE1AD06B}">
      <dgm:prSet/>
      <dgm:spPr/>
      <dgm:t>
        <a:bodyPr/>
        <a:lstStyle/>
        <a:p>
          <a:endParaRPr lang="en-US"/>
        </a:p>
      </dgm:t>
    </dgm:pt>
    <dgm:pt modelId="{D8D045F7-BA9A-704B-95EE-1BC26D77D6CA}" type="sibTrans" cxnId="{55484A84-B7CA-4E44-8FA6-FDFAAE1AD06B}">
      <dgm:prSet/>
      <dgm:spPr/>
      <dgm:t>
        <a:bodyPr/>
        <a:lstStyle/>
        <a:p>
          <a:endParaRPr lang="en-US"/>
        </a:p>
      </dgm:t>
    </dgm:pt>
    <dgm:pt modelId="{4362803F-B4B7-ED49-B6F3-3A002B86F770}">
      <dgm:prSet phldrT="[Text]" custT="1"/>
      <dgm:spPr>
        <a:gradFill flip="none" rotWithShape="1">
          <a:gsLst>
            <a:gs pos="0">
              <a:srgbClr val="45593F"/>
            </a:gs>
            <a:gs pos="100000">
              <a:srgbClr val="778074"/>
            </a:gs>
          </a:gsLst>
          <a:path path="circle">
            <a:fillToRect l="100000" t="100000"/>
          </a:path>
          <a:tileRect r="-100000" b="-100000"/>
        </a:gradFill>
        <a:ln w="6350" cap="flat" cmpd="sng" algn="ctr">
          <a:solidFill>
            <a:schemeClr val="bg2">
              <a:lumMod val="25000"/>
            </a:schemeClr>
          </a:solidFill>
          <a:prstDash val="solid"/>
          <a:round/>
          <a:headEnd type="none" w="med" len="med"/>
          <a:tailEnd type="none" w="med" len="med"/>
        </a:ln>
        <a:effectLst/>
        <a:scene3d>
          <a:camera prst="orthographicFront"/>
          <a:lightRig rig="threePt" dir="t"/>
        </a:scene3d>
        <a:sp3d>
          <a:bevelT w="165100" prst="coolSlant"/>
        </a:sp3d>
      </dgm:spPr>
      <dgm:t>
        <a:bodyPr/>
        <a:lstStyle/>
        <a:p>
          <a:endParaRPr lang="en-US" sz="1800" dirty="0" smtClean="0"/>
        </a:p>
        <a:p>
          <a:endParaRPr lang="en-US" sz="1800" dirty="0" smtClean="0"/>
        </a:p>
        <a:p>
          <a:r>
            <a:rPr lang="en-US" sz="1800" dirty="0" smtClean="0"/>
            <a:t>Persistence</a:t>
          </a:r>
          <a:endParaRPr lang="en-US" sz="1800" dirty="0"/>
        </a:p>
      </dgm:t>
    </dgm:pt>
    <dgm:pt modelId="{20350C1F-FE35-5744-9BFA-F7BC6DBB6201}" type="parTrans" cxnId="{713C1603-2EC1-5043-A6E0-4AD808A08175}">
      <dgm:prSet/>
      <dgm:spPr/>
      <dgm:t>
        <a:bodyPr/>
        <a:lstStyle/>
        <a:p>
          <a:endParaRPr lang="en-US"/>
        </a:p>
      </dgm:t>
    </dgm:pt>
    <dgm:pt modelId="{3FBA4D44-CDF8-BA48-8084-932B93B1F7A3}" type="sibTrans" cxnId="{713C1603-2EC1-5043-A6E0-4AD808A08175}">
      <dgm:prSet/>
      <dgm:spPr/>
      <dgm:t>
        <a:bodyPr/>
        <a:lstStyle/>
        <a:p>
          <a:endParaRPr lang="en-US"/>
        </a:p>
      </dgm:t>
    </dgm:pt>
    <dgm:pt modelId="{FC40204C-D2EF-0F43-941E-8DA8002411A2}">
      <dgm:prSet phldrT="[Text]" custT="1"/>
      <dgm:spPr>
        <a:gradFill flip="none" rotWithShape="1">
          <a:gsLst>
            <a:gs pos="0">
              <a:srgbClr val="45593F"/>
            </a:gs>
            <a:gs pos="100000">
              <a:srgbClr val="778074"/>
            </a:gs>
          </a:gsLst>
          <a:path path="circle">
            <a:fillToRect l="100000" t="100000"/>
          </a:path>
          <a:tileRect r="-100000" b="-100000"/>
        </a:gradFill>
        <a:ln w="6350" cap="flat" cmpd="sng" algn="ctr">
          <a:solidFill>
            <a:schemeClr val="bg2">
              <a:lumMod val="25000"/>
            </a:schemeClr>
          </a:solidFill>
          <a:prstDash val="solid"/>
          <a:round/>
          <a:headEnd type="none" w="med" len="med"/>
          <a:tailEnd type="none" w="med" len="med"/>
        </a:ln>
        <a:effectLst/>
        <a:scene3d>
          <a:camera prst="orthographicFront"/>
          <a:lightRig rig="threePt" dir="t"/>
        </a:scene3d>
        <a:sp3d>
          <a:bevelT w="165100" prst="coolSlant"/>
        </a:sp3d>
      </dgm:spPr>
      <dgm:t>
        <a:bodyPr lIns="108000"/>
        <a:lstStyle/>
        <a:p>
          <a:pPr algn="ctr"/>
          <a:endParaRPr lang="en-US" sz="1800" dirty="0" smtClean="0"/>
        </a:p>
        <a:p>
          <a:pPr algn="ctr"/>
          <a:endParaRPr lang="en-US" sz="1800" dirty="0" smtClean="0"/>
        </a:p>
        <a:p>
          <a:pPr algn="l"/>
          <a:r>
            <a:rPr lang="en-US" sz="1800" dirty="0" smtClean="0"/>
            <a:t>Subject knowledge/experience</a:t>
          </a:r>
          <a:endParaRPr lang="en-US" sz="1800" dirty="0"/>
        </a:p>
      </dgm:t>
    </dgm:pt>
    <dgm:pt modelId="{290E95DD-3D04-0440-8DCF-62AE4A446FAF}" type="parTrans" cxnId="{7CDACDF7-7489-E44D-A93D-C02B437820DC}">
      <dgm:prSet/>
      <dgm:spPr/>
      <dgm:t>
        <a:bodyPr/>
        <a:lstStyle/>
        <a:p>
          <a:endParaRPr lang="en-US"/>
        </a:p>
      </dgm:t>
    </dgm:pt>
    <dgm:pt modelId="{0034A8F9-1A41-E242-8D80-48271DBA0D14}" type="sibTrans" cxnId="{7CDACDF7-7489-E44D-A93D-C02B437820DC}">
      <dgm:prSet/>
      <dgm:spPr/>
      <dgm:t>
        <a:bodyPr/>
        <a:lstStyle/>
        <a:p>
          <a:endParaRPr lang="en-US"/>
        </a:p>
      </dgm:t>
    </dgm:pt>
    <dgm:pt modelId="{0583FF06-9FDE-2D42-91E0-58C4529A99F0}">
      <dgm:prSet phldrT="[Text]" custT="1"/>
      <dgm:spPr>
        <a:gradFill flip="none" rotWithShape="1">
          <a:gsLst>
            <a:gs pos="0">
              <a:srgbClr val="45593F"/>
            </a:gs>
            <a:gs pos="100000">
              <a:srgbClr val="778074"/>
            </a:gs>
          </a:gsLst>
          <a:path path="circle">
            <a:fillToRect l="100000" t="100000"/>
          </a:path>
          <a:tileRect r="-100000" b="-100000"/>
        </a:gradFill>
        <a:ln w="6350" cap="flat" cmpd="sng" algn="ctr">
          <a:solidFill>
            <a:schemeClr val="bg2">
              <a:lumMod val="25000"/>
            </a:schemeClr>
          </a:solidFill>
          <a:prstDash val="solid"/>
          <a:round/>
          <a:headEnd type="none" w="med" len="med"/>
          <a:tailEnd type="none" w="med" len="med"/>
        </a:ln>
        <a:effectLst/>
        <a:scene3d>
          <a:camera prst="orthographicFront"/>
          <a:lightRig rig="threePt" dir="t"/>
        </a:scene3d>
        <a:sp3d>
          <a:bevelT w="165100" prst="coolSlant"/>
        </a:sp3d>
      </dgm:spPr>
      <dgm:t>
        <a:bodyPr/>
        <a:lstStyle/>
        <a:p>
          <a:pPr algn="ctr"/>
          <a:r>
            <a:rPr lang="en-US" sz="1800" dirty="0" smtClean="0"/>
            <a:t>Independent imagination</a:t>
          </a:r>
        </a:p>
        <a:p>
          <a:pPr algn="ctr"/>
          <a:endParaRPr lang="en-US" sz="1800" dirty="0" smtClean="0"/>
        </a:p>
        <a:p>
          <a:pPr algn="ctr"/>
          <a:endParaRPr lang="en-US" sz="1800" dirty="0" smtClean="0"/>
        </a:p>
        <a:p>
          <a:pPr algn="ctr"/>
          <a:endParaRPr lang="en-US" sz="1800" dirty="0"/>
        </a:p>
      </dgm:t>
    </dgm:pt>
    <dgm:pt modelId="{E308A618-0F6E-EE48-80A7-C34032233847}" type="parTrans" cxnId="{BB7EB466-8425-8149-83AD-71923C3FA140}">
      <dgm:prSet/>
      <dgm:spPr/>
      <dgm:t>
        <a:bodyPr/>
        <a:lstStyle/>
        <a:p>
          <a:endParaRPr lang="en-US"/>
        </a:p>
      </dgm:t>
    </dgm:pt>
    <dgm:pt modelId="{703B9395-5159-884A-83B5-71985F0E5EF4}" type="sibTrans" cxnId="{BB7EB466-8425-8149-83AD-71923C3FA140}">
      <dgm:prSet/>
      <dgm:spPr/>
      <dgm:t>
        <a:bodyPr/>
        <a:lstStyle/>
        <a:p>
          <a:endParaRPr lang="en-US"/>
        </a:p>
      </dgm:t>
    </dgm:pt>
    <dgm:pt modelId="{84152BC0-3108-4E44-BE42-F430834A780A}" type="pres">
      <dgm:prSet presAssocID="{C5F5C6EE-6217-784C-A144-EA34592655A2}" presName="compositeShape" presStyleCnt="0">
        <dgm:presLayoutVars>
          <dgm:chMax val="7"/>
          <dgm:dir/>
          <dgm:resizeHandles val="exact"/>
        </dgm:presLayoutVars>
      </dgm:prSet>
      <dgm:spPr/>
    </dgm:pt>
    <dgm:pt modelId="{8681EDF9-9644-2047-9168-D6C3B06EE75B}" type="pres">
      <dgm:prSet presAssocID="{C5F5C6EE-6217-784C-A144-EA34592655A2}" presName="wedge1" presStyleLbl="node1" presStyleIdx="0" presStyleCnt="4" custLinFactNeighborX="2717" custLinFactNeighborY="416"/>
      <dgm:spPr/>
      <dgm:t>
        <a:bodyPr/>
        <a:lstStyle/>
        <a:p>
          <a:endParaRPr lang="en-US"/>
        </a:p>
      </dgm:t>
    </dgm:pt>
    <dgm:pt modelId="{CC80D536-0494-D449-91BB-813C68878D89}" type="pres">
      <dgm:prSet presAssocID="{C5F5C6EE-6217-784C-A144-EA34592655A2}" presName="wedge1Tx" presStyleLbl="node1" presStyleIdx="0" presStyleCnt="4">
        <dgm:presLayoutVars>
          <dgm:chMax val="0"/>
          <dgm:chPref val="0"/>
          <dgm:bulletEnabled val="1"/>
        </dgm:presLayoutVars>
      </dgm:prSet>
      <dgm:spPr/>
      <dgm:t>
        <a:bodyPr/>
        <a:lstStyle/>
        <a:p>
          <a:endParaRPr lang="en-US"/>
        </a:p>
      </dgm:t>
    </dgm:pt>
    <dgm:pt modelId="{598A1A9F-BA7F-9043-8905-D3F38B3A5513}" type="pres">
      <dgm:prSet presAssocID="{C5F5C6EE-6217-784C-A144-EA34592655A2}" presName="wedge2" presStyleLbl="node1" presStyleIdx="1" presStyleCnt="4" custLinFactNeighborX="6932" custLinFactNeighborY="2717"/>
      <dgm:spPr/>
      <dgm:t>
        <a:bodyPr/>
        <a:lstStyle/>
        <a:p>
          <a:endParaRPr lang="en-US"/>
        </a:p>
      </dgm:t>
    </dgm:pt>
    <dgm:pt modelId="{540C3EF3-F6C2-2648-962B-75F15CDDBD43}" type="pres">
      <dgm:prSet presAssocID="{C5F5C6EE-6217-784C-A144-EA34592655A2}" presName="wedge2Tx" presStyleLbl="node1" presStyleIdx="1" presStyleCnt="4">
        <dgm:presLayoutVars>
          <dgm:chMax val="0"/>
          <dgm:chPref val="0"/>
          <dgm:bulletEnabled val="1"/>
        </dgm:presLayoutVars>
      </dgm:prSet>
      <dgm:spPr/>
      <dgm:t>
        <a:bodyPr/>
        <a:lstStyle/>
        <a:p>
          <a:endParaRPr lang="en-US"/>
        </a:p>
      </dgm:t>
    </dgm:pt>
    <dgm:pt modelId="{4D4BF921-0448-564A-BAFF-79E07F0C4470}" type="pres">
      <dgm:prSet presAssocID="{C5F5C6EE-6217-784C-A144-EA34592655A2}" presName="wedge3" presStyleLbl="node1" presStyleIdx="2" presStyleCnt="4" custLinFactNeighborX="-1684" custLinFactNeighborY="2467"/>
      <dgm:spPr/>
      <dgm:t>
        <a:bodyPr/>
        <a:lstStyle/>
        <a:p>
          <a:endParaRPr lang="en-US"/>
        </a:p>
      </dgm:t>
    </dgm:pt>
    <dgm:pt modelId="{2CDD6BBD-1544-4B4A-B71D-7742C74FFB0C}" type="pres">
      <dgm:prSet presAssocID="{C5F5C6EE-6217-784C-A144-EA34592655A2}" presName="wedge3Tx" presStyleLbl="node1" presStyleIdx="2" presStyleCnt="4">
        <dgm:presLayoutVars>
          <dgm:chMax val="0"/>
          <dgm:chPref val="0"/>
          <dgm:bulletEnabled val="1"/>
        </dgm:presLayoutVars>
      </dgm:prSet>
      <dgm:spPr/>
      <dgm:t>
        <a:bodyPr/>
        <a:lstStyle/>
        <a:p>
          <a:endParaRPr lang="en-US"/>
        </a:p>
      </dgm:t>
    </dgm:pt>
    <dgm:pt modelId="{1CE140DA-32CE-7E4C-B542-92B8684D245D}" type="pres">
      <dgm:prSet presAssocID="{C5F5C6EE-6217-784C-A144-EA34592655A2}" presName="wedge4" presStyleLbl="node1" presStyleIdx="3" presStyleCnt="4" custLinFactNeighborX="-1684" custLinFactNeighborY="-3798"/>
      <dgm:spPr/>
      <dgm:t>
        <a:bodyPr/>
        <a:lstStyle/>
        <a:p>
          <a:endParaRPr lang="en-US"/>
        </a:p>
      </dgm:t>
    </dgm:pt>
    <dgm:pt modelId="{3A6D5B62-9CE4-6F49-91E2-10027544831A}" type="pres">
      <dgm:prSet presAssocID="{C5F5C6EE-6217-784C-A144-EA34592655A2}" presName="wedge4Tx" presStyleLbl="node1" presStyleIdx="3" presStyleCnt="4">
        <dgm:presLayoutVars>
          <dgm:chMax val="0"/>
          <dgm:chPref val="0"/>
          <dgm:bulletEnabled val="1"/>
        </dgm:presLayoutVars>
      </dgm:prSet>
      <dgm:spPr/>
      <dgm:t>
        <a:bodyPr/>
        <a:lstStyle/>
        <a:p>
          <a:endParaRPr lang="en-US"/>
        </a:p>
      </dgm:t>
    </dgm:pt>
  </dgm:ptLst>
  <dgm:cxnLst>
    <dgm:cxn modelId="{2EF7CC5D-4E33-134A-9A61-8293E2E54F34}" type="presOf" srcId="{FC40204C-D2EF-0F43-941E-8DA8002411A2}" destId="{2CDD6BBD-1544-4B4A-B71D-7742C74FFB0C}" srcOrd="1" destOrd="0" presId="urn:microsoft.com/office/officeart/2005/8/layout/chart3"/>
    <dgm:cxn modelId="{7912EBA8-1271-004E-BA84-7E7F5918E7CC}" type="presOf" srcId="{EF13BFB4-6BF8-574E-B78E-8D3AD1BFDB8C}" destId="{8681EDF9-9644-2047-9168-D6C3B06EE75B}" srcOrd="0" destOrd="0" presId="urn:microsoft.com/office/officeart/2005/8/layout/chart3"/>
    <dgm:cxn modelId="{95DAF3AD-7D91-9E42-BA3E-30EEB8B6767F}" type="presOf" srcId="{C5F5C6EE-6217-784C-A144-EA34592655A2}" destId="{84152BC0-3108-4E44-BE42-F430834A780A}" srcOrd="0" destOrd="0" presId="urn:microsoft.com/office/officeart/2005/8/layout/chart3"/>
    <dgm:cxn modelId="{2D8B1F60-D9E3-EE42-ACD9-44B9CBB80541}" type="presOf" srcId="{4362803F-B4B7-ED49-B6F3-3A002B86F770}" destId="{540C3EF3-F6C2-2648-962B-75F15CDDBD43}" srcOrd="1" destOrd="0" presId="urn:microsoft.com/office/officeart/2005/8/layout/chart3"/>
    <dgm:cxn modelId="{7CDACDF7-7489-E44D-A93D-C02B437820DC}" srcId="{C5F5C6EE-6217-784C-A144-EA34592655A2}" destId="{FC40204C-D2EF-0F43-941E-8DA8002411A2}" srcOrd="2" destOrd="0" parTransId="{290E95DD-3D04-0440-8DCF-62AE4A446FAF}" sibTransId="{0034A8F9-1A41-E242-8D80-48271DBA0D14}"/>
    <dgm:cxn modelId="{54D8EA25-9073-8A47-8E1F-E440A2246514}" type="presOf" srcId="{4362803F-B4B7-ED49-B6F3-3A002B86F770}" destId="{598A1A9F-BA7F-9043-8905-D3F38B3A5513}" srcOrd="0" destOrd="0" presId="urn:microsoft.com/office/officeart/2005/8/layout/chart3"/>
    <dgm:cxn modelId="{BE953A9D-72B4-574A-8B13-CB145A0421CB}" type="presOf" srcId="{EF13BFB4-6BF8-574E-B78E-8D3AD1BFDB8C}" destId="{CC80D536-0494-D449-91BB-813C68878D89}" srcOrd="1" destOrd="0" presId="urn:microsoft.com/office/officeart/2005/8/layout/chart3"/>
    <dgm:cxn modelId="{55484A84-B7CA-4E44-8FA6-FDFAAE1AD06B}" srcId="{C5F5C6EE-6217-784C-A144-EA34592655A2}" destId="{EF13BFB4-6BF8-574E-B78E-8D3AD1BFDB8C}" srcOrd="0" destOrd="0" parTransId="{BFFB5201-AC03-5245-BA4F-8A00997F368D}" sibTransId="{D8D045F7-BA9A-704B-95EE-1BC26D77D6CA}"/>
    <dgm:cxn modelId="{5C350C0F-0247-5E4B-9139-ACC1A8124F84}" type="presOf" srcId="{0583FF06-9FDE-2D42-91E0-58C4529A99F0}" destId="{1CE140DA-32CE-7E4C-B542-92B8684D245D}" srcOrd="0" destOrd="0" presId="urn:microsoft.com/office/officeart/2005/8/layout/chart3"/>
    <dgm:cxn modelId="{713C1603-2EC1-5043-A6E0-4AD808A08175}" srcId="{C5F5C6EE-6217-784C-A144-EA34592655A2}" destId="{4362803F-B4B7-ED49-B6F3-3A002B86F770}" srcOrd="1" destOrd="0" parTransId="{20350C1F-FE35-5744-9BFA-F7BC6DBB6201}" sibTransId="{3FBA4D44-CDF8-BA48-8084-932B93B1F7A3}"/>
    <dgm:cxn modelId="{CB118810-2A78-2D42-B96F-BA1D8420A50F}" type="presOf" srcId="{FC40204C-D2EF-0F43-941E-8DA8002411A2}" destId="{4D4BF921-0448-564A-BAFF-79E07F0C4470}" srcOrd="0" destOrd="0" presId="urn:microsoft.com/office/officeart/2005/8/layout/chart3"/>
    <dgm:cxn modelId="{9DACF89C-D381-7B4B-953E-2BA7E105FD91}" type="presOf" srcId="{0583FF06-9FDE-2D42-91E0-58C4529A99F0}" destId="{3A6D5B62-9CE4-6F49-91E2-10027544831A}" srcOrd="1" destOrd="0" presId="urn:microsoft.com/office/officeart/2005/8/layout/chart3"/>
    <dgm:cxn modelId="{BB7EB466-8425-8149-83AD-71923C3FA140}" srcId="{C5F5C6EE-6217-784C-A144-EA34592655A2}" destId="{0583FF06-9FDE-2D42-91E0-58C4529A99F0}" srcOrd="3" destOrd="0" parTransId="{E308A618-0F6E-EE48-80A7-C34032233847}" sibTransId="{703B9395-5159-884A-83B5-71985F0E5EF4}"/>
    <dgm:cxn modelId="{8FA6ECD4-E57C-2441-A7C1-C499FA2F1044}" type="presParOf" srcId="{84152BC0-3108-4E44-BE42-F430834A780A}" destId="{8681EDF9-9644-2047-9168-D6C3B06EE75B}" srcOrd="0" destOrd="0" presId="urn:microsoft.com/office/officeart/2005/8/layout/chart3"/>
    <dgm:cxn modelId="{2FD0CA1C-EB53-2148-8DE6-8B1AE8B9C27C}" type="presParOf" srcId="{84152BC0-3108-4E44-BE42-F430834A780A}" destId="{CC80D536-0494-D449-91BB-813C68878D89}" srcOrd="1" destOrd="0" presId="urn:microsoft.com/office/officeart/2005/8/layout/chart3"/>
    <dgm:cxn modelId="{C19E7B14-A73D-DE44-8C6F-1BD9B580DF76}" type="presParOf" srcId="{84152BC0-3108-4E44-BE42-F430834A780A}" destId="{598A1A9F-BA7F-9043-8905-D3F38B3A5513}" srcOrd="2" destOrd="0" presId="urn:microsoft.com/office/officeart/2005/8/layout/chart3"/>
    <dgm:cxn modelId="{51A684FB-C073-E744-A987-9996B2FC1DA8}" type="presParOf" srcId="{84152BC0-3108-4E44-BE42-F430834A780A}" destId="{540C3EF3-F6C2-2648-962B-75F15CDDBD43}" srcOrd="3" destOrd="0" presId="urn:microsoft.com/office/officeart/2005/8/layout/chart3"/>
    <dgm:cxn modelId="{603E5DA6-F109-3A4D-B1DE-7E5D21A64FC3}" type="presParOf" srcId="{84152BC0-3108-4E44-BE42-F430834A780A}" destId="{4D4BF921-0448-564A-BAFF-79E07F0C4470}" srcOrd="4" destOrd="0" presId="urn:microsoft.com/office/officeart/2005/8/layout/chart3"/>
    <dgm:cxn modelId="{AF8F0EBD-DB0F-F440-8F1D-39F682C0D4F2}" type="presParOf" srcId="{84152BC0-3108-4E44-BE42-F430834A780A}" destId="{2CDD6BBD-1544-4B4A-B71D-7742C74FFB0C}" srcOrd="5" destOrd="0" presId="urn:microsoft.com/office/officeart/2005/8/layout/chart3"/>
    <dgm:cxn modelId="{1D668E33-0883-1841-B91B-CDC7153F371C}" type="presParOf" srcId="{84152BC0-3108-4E44-BE42-F430834A780A}" destId="{1CE140DA-32CE-7E4C-B542-92B8684D245D}" srcOrd="6" destOrd="0" presId="urn:microsoft.com/office/officeart/2005/8/layout/chart3"/>
    <dgm:cxn modelId="{F445814A-D01D-BB45-B29C-B089B09FD88F}" type="presParOf" srcId="{84152BC0-3108-4E44-BE42-F430834A780A}" destId="{3A6D5B62-9CE4-6F49-91E2-10027544831A}" srcOrd="7" destOrd="0" presId="urn:microsoft.com/office/officeart/2005/8/layout/char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81EDF9-9644-2047-9168-D6C3B06EE75B}">
      <dsp:nvSpPr>
        <dsp:cNvPr id="0" name=""/>
        <dsp:cNvSpPr/>
      </dsp:nvSpPr>
      <dsp:spPr>
        <a:xfrm>
          <a:off x="812271" y="381028"/>
          <a:ext cx="4864608" cy="4864608"/>
        </a:xfrm>
        <a:prstGeom prst="pie">
          <a:avLst>
            <a:gd name="adj1" fmla="val 16200000"/>
            <a:gd name="adj2" fmla="val 0"/>
          </a:avLst>
        </a:prstGeom>
        <a:gradFill flip="none" rotWithShape="1">
          <a:gsLst>
            <a:gs pos="0">
              <a:srgbClr val="45593F"/>
            </a:gs>
            <a:gs pos="100000">
              <a:srgbClr val="778074"/>
            </a:gs>
          </a:gsLst>
          <a:path path="circle">
            <a:fillToRect l="100000" t="100000"/>
          </a:path>
          <a:tileRect r="-100000" b="-100000"/>
        </a:gradFill>
        <a:ln w="6350" cap="flat" cmpd="sng" algn="ctr">
          <a:solidFill>
            <a:schemeClr val="bg2">
              <a:lumMod val="25000"/>
            </a:schemeClr>
          </a:solidFill>
          <a:prstDash val="solid"/>
          <a:round/>
          <a:headEnd type="none" w="med" len="med"/>
          <a:tailEnd type="none" w="med" len="med"/>
        </a:ln>
        <a:effectLst/>
        <a:scene3d>
          <a:camera prst="orthographicFront"/>
          <a:lightRig rig="threePt" dir="t"/>
        </a:scene3d>
        <a:sp3d>
          <a:bevelT w="165100" prst="coolSlant"/>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108000" bIns="22860" numCol="1" spcCol="1270" anchor="ctr" anchorCtr="0">
          <a:noAutofit/>
        </a:bodyPr>
        <a:lstStyle/>
        <a:p>
          <a:pPr lvl="0" algn="r" defTabSz="800100">
            <a:lnSpc>
              <a:spcPct val="90000"/>
            </a:lnSpc>
            <a:spcBef>
              <a:spcPct val="0"/>
            </a:spcBef>
            <a:spcAft>
              <a:spcPct val="35000"/>
            </a:spcAft>
          </a:pPr>
          <a:endParaRPr lang="en-US" sz="1800" kern="1200" dirty="0" smtClean="0"/>
        </a:p>
        <a:p>
          <a:pPr lvl="0" algn="r" defTabSz="800100">
            <a:lnSpc>
              <a:spcPct val="90000"/>
            </a:lnSpc>
            <a:spcBef>
              <a:spcPct val="0"/>
            </a:spcBef>
            <a:spcAft>
              <a:spcPct val="35000"/>
            </a:spcAft>
          </a:pPr>
          <a:r>
            <a:rPr lang="en-US" sz="1800" kern="1200" dirty="0" smtClean="0"/>
            <a:t>Cognitive and practical intelligence</a:t>
          </a:r>
        </a:p>
        <a:p>
          <a:pPr lvl="0" algn="ctr" defTabSz="800100">
            <a:lnSpc>
              <a:spcPct val="90000"/>
            </a:lnSpc>
            <a:spcBef>
              <a:spcPct val="0"/>
            </a:spcBef>
            <a:spcAft>
              <a:spcPct val="35000"/>
            </a:spcAft>
          </a:pPr>
          <a:endParaRPr lang="en-US" sz="1800" kern="1200" dirty="0" smtClean="0"/>
        </a:p>
        <a:p>
          <a:pPr lvl="0" algn="ctr" defTabSz="800100">
            <a:lnSpc>
              <a:spcPct val="90000"/>
            </a:lnSpc>
            <a:spcBef>
              <a:spcPct val="0"/>
            </a:spcBef>
            <a:spcAft>
              <a:spcPct val="35000"/>
            </a:spcAft>
          </a:pPr>
          <a:endParaRPr lang="en-US" sz="1800" kern="1200" dirty="0" smtClean="0"/>
        </a:p>
        <a:p>
          <a:pPr lvl="0" algn="ctr" defTabSz="800100">
            <a:lnSpc>
              <a:spcPct val="90000"/>
            </a:lnSpc>
            <a:spcBef>
              <a:spcPct val="0"/>
            </a:spcBef>
            <a:spcAft>
              <a:spcPct val="35000"/>
            </a:spcAft>
          </a:pPr>
          <a:endParaRPr lang="en-US" sz="1800" kern="1200" dirty="0"/>
        </a:p>
      </dsp:txBody>
      <dsp:txXfrm>
        <a:off x="3300171" y="1280981"/>
        <a:ext cx="1795272" cy="1447800"/>
      </dsp:txXfrm>
    </dsp:sp>
    <dsp:sp modelId="{598A1A9F-BA7F-9043-8905-D3F38B3A5513}">
      <dsp:nvSpPr>
        <dsp:cNvPr id="0" name=""/>
        <dsp:cNvSpPr/>
      </dsp:nvSpPr>
      <dsp:spPr>
        <a:xfrm>
          <a:off x="812306" y="697971"/>
          <a:ext cx="4864608" cy="4864608"/>
        </a:xfrm>
        <a:prstGeom prst="pie">
          <a:avLst>
            <a:gd name="adj1" fmla="val 0"/>
            <a:gd name="adj2" fmla="val 5400000"/>
          </a:avLst>
        </a:prstGeom>
        <a:gradFill flip="none" rotWithShape="1">
          <a:gsLst>
            <a:gs pos="0">
              <a:srgbClr val="45593F"/>
            </a:gs>
            <a:gs pos="100000">
              <a:srgbClr val="778074"/>
            </a:gs>
          </a:gsLst>
          <a:path path="circle">
            <a:fillToRect l="100000" t="100000"/>
          </a:path>
          <a:tileRect r="-100000" b="-100000"/>
        </a:gradFill>
        <a:ln w="6350" cap="flat" cmpd="sng" algn="ctr">
          <a:solidFill>
            <a:schemeClr val="bg2">
              <a:lumMod val="25000"/>
            </a:schemeClr>
          </a:solidFill>
          <a:prstDash val="solid"/>
          <a:round/>
          <a:headEnd type="none" w="med" len="med"/>
          <a:tailEnd type="none" w="med" len="med"/>
        </a:ln>
        <a:effectLst/>
        <a:scene3d>
          <a:camera prst="orthographicFront"/>
          <a:lightRig rig="threePt" dir="t"/>
        </a:scene3d>
        <a:sp3d>
          <a:bevelT w="165100" prst="coolSlant"/>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en-US" sz="1800" kern="1200" dirty="0" smtClean="0"/>
        </a:p>
        <a:p>
          <a:pPr lvl="0" algn="ctr" defTabSz="800100">
            <a:lnSpc>
              <a:spcPct val="90000"/>
            </a:lnSpc>
            <a:spcBef>
              <a:spcPct val="0"/>
            </a:spcBef>
            <a:spcAft>
              <a:spcPct val="35000"/>
            </a:spcAft>
          </a:pPr>
          <a:endParaRPr lang="en-US" sz="1800" kern="1200" dirty="0" smtClean="0"/>
        </a:p>
        <a:p>
          <a:pPr lvl="0" algn="ctr" defTabSz="800100">
            <a:lnSpc>
              <a:spcPct val="90000"/>
            </a:lnSpc>
            <a:spcBef>
              <a:spcPct val="0"/>
            </a:spcBef>
            <a:spcAft>
              <a:spcPct val="35000"/>
            </a:spcAft>
          </a:pPr>
          <a:r>
            <a:rPr lang="en-US" sz="1800" kern="1200" dirty="0" smtClean="0"/>
            <a:t>Persistence</a:t>
          </a:r>
          <a:endParaRPr lang="en-US" sz="1800" kern="1200" dirty="0"/>
        </a:p>
      </dsp:txBody>
      <dsp:txXfrm>
        <a:off x="3331478" y="3217143"/>
        <a:ext cx="1795272" cy="1447800"/>
      </dsp:txXfrm>
    </dsp:sp>
    <dsp:sp modelId="{4D4BF921-0448-564A-BAFF-79E07F0C4470}">
      <dsp:nvSpPr>
        <dsp:cNvPr id="0" name=""/>
        <dsp:cNvSpPr/>
      </dsp:nvSpPr>
      <dsp:spPr>
        <a:xfrm>
          <a:off x="393171" y="685810"/>
          <a:ext cx="4864608" cy="4864608"/>
        </a:xfrm>
        <a:prstGeom prst="pie">
          <a:avLst>
            <a:gd name="adj1" fmla="val 5400000"/>
            <a:gd name="adj2" fmla="val 10800000"/>
          </a:avLst>
        </a:prstGeom>
        <a:gradFill flip="none" rotWithShape="1">
          <a:gsLst>
            <a:gs pos="0">
              <a:srgbClr val="45593F"/>
            </a:gs>
            <a:gs pos="100000">
              <a:srgbClr val="778074"/>
            </a:gs>
          </a:gsLst>
          <a:path path="circle">
            <a:fillToRect l="100000" t="100000"/>
          </a:path>
          <a:tileRect r="-100000" b="-100000"/>
        </a:gradFill>
        <a:ln w="6350" cap="flat" cmpd="sng" algn="ctr">
          <a:solidFill>
            <a:schemeClr val="bg2">
              <a:lumMod val="25000"/>
            </a:schemeClr>
          </a:solidFill>
          <a:prstDash val="solid"/>
          <a:round/>
          <a:headEnd type="none" w="med" len="med"/>
          <a:tailEnd type="none" w="med" len="med"/>
        </a:ln>
        <a:effectLst/>
        <a:scene3d>
          <a:camera prst="orthographicFront"/>
          <a:lightRig rig="threePt" dir="t"/>
        </a:scene3d>
        <a:sp3d>
          <a:bevelT w="165100" prst="coolSlant"/>
        </a:sp3d>
      </dsp:spPr>
      <dsp:style>
        <a:lnRef idx="0">
          <a:scrgbClr r="0" g="0" b="0"/>
        </a:lnRef>
        <a:fillRef idx="3">
          <a:scrgbClr r="0" g="0" b="0"/>
        </a:fillRef>
        <a:effectRef idx="2">
          <a:scrgbClr r="0" g="0" b="0"/>
        </a:effectRef>
        <a:fontRef idx="minor">
          <a:schemeClr val="lt1"/>
        </a:fontRef>
      </dsp:style>
      <dsp:txBody>
        <a:bodyPr spcFirstLastPara="0" vert="horz" wrap="square" lIns="108000" tIns="22860" rIns="22860" bIns="22860" numCol="1" spcCol="1270" anchor="ctr" anchorCtr="0">
          <a:noAutofit/>
        </a:bodyPr>
        <a:lstStyle/>
        <a:p>
          <a:pPr lvl="0" algn="ctr" defTabSz="800100">
            <a:lnSpc>
              <a:spcPct val="90000"/>
            </a:lnSpc>
            <a:spcBef>
              <a:spcPct val="0"/>
            </a:spcBef>
            <a:spcAft>
              <a:spcPct val="35000"/>
            </a:spcAft>
          </a:pPr>
          <a:endParaRPr lang="en-US" sz="1800" kern="1200" dirty="0" smtClean="0"/>
        </a:p>
        <a:p>
          <a:pPr lvl="0" algn="ctr" defTabSz="800100">
            <a:lnSpc>
              <a:spcPct val="90000"/>
            </a:lnSpc>
            <a:spcBef>
              <a:spcPct val="0"/>
            </a:spcBef>
            <a:spcAft>
              <a:spcPct val="35000"/>
            </a:spcAft>
          </a:pPr>
          <a:endParaRPr lang="en-US" sz="1800" kern="1200" dirty="0" smtClean="0"/>
        </a:p>
        <a:p>
          <a:pPr lvl="0" algn="l" defTabSz="800100">
            <a:lnSpc>
              <a:spcPct val="90000"/>
            </a:lnSpc>
            <a:spcBef>
              <a:spcPct val="0"/>
            </a:spcBef>
            <a:spcAft>
              <a:spcPct val="35000"/>
            </a:spcAft>
          </a:pPr>
          <a:r>
            <a:rPr lang="en-US" sz="1800" kern="1200" dirty="0" smtClean="0"/>
            <a:t>Subject knowledge/experience</a:t>
          </a:r>
          <a:endParaRPr lang="en-US" sz="1800" kern="1200" dirty="0"/>
        </a:p>
      </dsp:txBody>
      <dsp:txXfrm>
        <a:off x="943335" y="3204982"/>
        <a:ext cx="1795272" cy="1447800"/>
      </dsp:txXfrm>
    </dsp:sp>
    <dsp:sp modelId="{1CE140DA-32CE-7E4C-B542-92B8684D245D}">
      <dsp:nvSpPr>
        <dsp:cNvPr id="0" name=""/>
        <dsp:cNvSpPr/>
      </dsp:nvSpPr>
      <dsp:spPr>
        <a:xfrm>
          <a:off x="393171" y="381042"/>
          <a:ext cx="4864608" cy="4864608"/>
        </a:xfrm>
        <a:prstGeom prst="pie">
          <a:avLst>
            <a:gd name="adj1" fmla="val 10800000"/>
            <a:gd name="adj2" fmla="val 16200000"/>
          </a:avLst>
        </a:prstGeom>
        <a:gradFill flip="none" rotWithShape="1">
          <a:gsLst>
            <a:gs pos="0">
              <a:srgbClr val="45593F"/>
            </a:gs>
            <a:gs pos="100000">
              <a:srgbClr val="778074"/>
            </a:gs>
          </a:gsLst>
          <a:path path="circle">
            <a:fillToRect l="100000" t="100000"/>
          </a:path>
          <a:tileRect r="-100000" b="-100000"/>
        </a:gradFill>
        <a:ln w="6350" cap="flat" cmpd="sng" algn="ctr">
          <a:solidFill>
            <a:schemeClr val="bg2">
              <a:lumMod val="25000"/>
            </a:schemeClr>
          </a:solidFill>
          <a:prstDash val="solid"/>
          <a:round/>
          <a:headEnd type="none" w="med" len="med"/>
          <a:tailEnd type="none" w="med" len="med"/>
        </a:ln>
        <a:effectLst/>
        <a:scene3d>
          <a:camera prst="orthographicFront"/>
          <a:lightRig rig="threePt" dir="t"/>
        </a:scene3d>
        <a:sp3d>
          <a:bevelT w="165100" prst="coolSlant"/>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Independent imagination</a:t>
          </a:r>
        </a:p>
        <a:p>
          <a:pPr lvl="0" algn="ctr" defTabSz="800100">
            <a:lnSpc>
              <a:spcPct val="90000"/>
            </a:lnSpc>
            <a:spcBef>
              <a:spcPct val="0"/>
            </a:spcBef>
            <a:spcAft>
              <a:spcPct val="35000"/>
            </a:spcAft>
          </a:pPr>
          <a:endParaRPr lang="en-US" sz="1800" kern="1200" dirty="0" smtClean="0"/>
        </a:p>
        <a:p>
          <a:pPr lvl="0" algn="ctr" defTabSz="800100">
            <a:lnSpc>
              <a:spcPct val="90000"/>
            </a:lnSpc>
            <a:spcBef>
              <a:spcPct val="0"/>
            </a:spcBef>
            <a:spcAft>
              <a:spcPct val="35000"/>
            </a:spcAft>
          </a:pPr>
          <a:endParaRPr lang="en-US" sz="1800" kern="1200" dirty="0" smtClean="0"/>
        </a:p>
        <a:p>
          <a:pPr lvl="0" algn="ctr" defTabSz="800100">
            <a:lnSpc>
              <a:spcPct val="90000"/>
            </a:lnSpc>
            <a:spcBef>
              <a:spcPct val="0"/>
            </a:spcBef>
            <a:spcAft>
              <a:spcPct val="35000"/>
            </a:spcAft>
          </a:pPr>
          <a:endParaRPr lang="en-US" sz="1800" kern="1200" dirty="0"/>
        </a:p>
      </dsp:txBody>
      <dsp:txXfrm>
        <a:off x="943335" y="1278678"/>
        <a:ext cx="1795272" cy="1447800"/>
      </dsp:txXfrm>
    </dsp:sp>
  </dsp:spTree>
</dsp:drawing>
</file>

<file path=ppt/diagrams/layout1.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0.52381</cdr:x>
      <cdr:y>0.13706</cdr:y>
    </cdr:from>
    <cdr:to>
      <cdr:x>0.68571</cdr:x>
      <cdr:y>0.3198</cdr:y>
    </cdr:to>
    <cdr:sp macro="" textlink="">
      <cdr:nvSpPr>
        <cdr:cNvPr id="3" name="TextBox 2"/>
        <cdr:cNvSpPr txBox="1"/>
      </cdr:nvSpPr>
      <cdr:spPr>
        <a:xfrm xmlns:a="http://schemas.openxmlformats.org/drawingml/2006/main">
          <a:off x="4191000" y="685800"/>
          <a:ext cx="1295400" cy="91440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pPr>
            <a:lnSpc>
              <a:spcPct val="90000"/>
            </a:lnSpc>
          </a:pPr>
          <a:r>
            <a:rPr lang="en-US" sz="1600" b="1" i="0" dirty="0" smtClean="0">
              <a:solidFill>
                <a:srgbClr val="FFFFFF"/>
              </a:solidFill>
              <a:effectLst>
                <a:outerShdw blurRad="25400" dist="25400" dir="2700000">
                  <a:srgbClr val="000000">
                    <a:alpha val="43000"/>
                  </a:srgbClr>
                </a:outerShdw>
              </a:effectLst>
              <a:latin typeface="Arial Narrow"/>
              <a:cs typeface="Arial Narrow"/>
            </a:rPr>
            <a:t>1. Identify problem or opportunity</a:t>
          </a:r>
          <a:endParaRPr lang="en-US" sz="1600" b="1" i="0" dirty="0">
            <a:solidFill>
              <a:srgbClr val="FFFFFF"/>
            </a:solidFill>
            <a:effectLst>
              <a:outerShdw blurRad="25400" dist="25400" dir="2700000">
                <a:srgbClr val="000000">
                  <a:alpha val="43000"/>
                </a:srgbClr>
              </a:outerShdw>
            </a:effectLst>
            <a:latin typeface="Arial Narrow"/>
            <a:cs typeface="Arial Narrow"/>
          </a:endParaRPr>
        </a:p>
      </cdr:txBody>
    </cdr:sp>
  </cdr:relSizeAnchor>
  <cdr:relSizeAnchor xmlns:cdr="http://schemas.openxmlformats.org/drawingml/2006/chartDrawing">
    <cdr:from>
      <cdr:x>0.52381</cdr:x>
      <cdr:y>0.68528</cdr:y>
    </cdr:from>
    <cdr:to>
      <cdr:x>0.69524</cdr:x>
      <cdr:y>0.86802</cdr:y>
    </cdr:to>
    <cdr:sp macro="" textlink="">
      <cdr:nvSpPr>
        <cdr:cNvPr id="4" name="TextBox 3"/>
        <cdr:cNvSpPr txBox="1"/>
      </cdr:nvSpPr>
      <cdr:spPr>
        <a:xfrm xmlns:a="http://schemas.openxmlformats.org/drawingml/2006/main">
          <a:off x="4191000" y="3429000"/>
          <a:ext cx="1371600" cy="91440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Arial"/>
            </a:defRPr>
          </a:lvl1pPr>
          <a:lvl2pPr marL="457200" indent="0">
            <a:defRPr sz="1100">
              <a:latin typeface="Arial"/>
            </a:defRPr>
          </a:lvl2pPr>
          <a:lvl3pPr marL="914400" indent="0">
            <a:defRPr sz="1100">
              <a:latin typeface="Arial"/>
            </a:defRPr>
          </a:lvl3pPr>
          <a:lvl4pPr marL="1371600" indent="0">
            <a:defRPr sz="1100">
              <a:latin typeface="Arial"/>
            </a:defRPr>
          </a:lvl4pPr>
          <a:lvl5pPr marL="1828800" indent="0">
            <a:defRPr sz="1100">
              <a:latin typeface="Arial"/>
            </a:defRPr>
          </a:lvl5pPr>
          <a:lvl6pPr marL="2286000" indent="0">
            <a:defRPr sz="1100">
              <a:latin typeface="Arial"/>
            </a:defRPr>
          </a:lvl6pPr>
          <a:lvl7pPr marL="2743200" indent="0">
            <a:defRPr sz="1100">
              <a:latin typeface="Arial"/>
            </a:defRPr>
          </a:lvl7pPr>
          <a:lvl8pPr marL="3200400" indent="0">
            <a:defRPr sz="1100">
              <a:latin typeface="Arial"/>
            </a:defRPr>
          </a:lvl8pPr>
          <a:lvl9pPr marL="3657600" indent="0">
            <a:defRPr sz="1100">
              <a:latin typeface="Arial"/>
            </a:defRPr>
          </a:lvl9pPr>
        </a:lstStyle>
        <a:p xmlns:a="http://schemas.openxmlformats.org/drawingml/2006/main">
          <a:pPr>
            <a:lnSpc>
              <a:spcPct val="90000"/>
            </a:lnSpc>
          </a:pPr>
          <a:r>
            <a:rPr lang="en-US" sz="1600" b="1" dirty="0" smtClean="0">
              <a:solidFill>
                <a:srgbClr val="FFFFFF"/>
              </a:solidFill>
              <a:effectLst>
                <a:outerShdw blurRad="25400" dist="25400" dir="2700000">
                  <a:srgbClr val="000000">
                    <a:alpha val="43000"/>
                  </a:srgbClr>
                </a:outerShdw>
              </a:effectLst>
              <a:latin typeface="Arial Narrow"/>
              <a:cs typeface="Arial Narrow"/>
            </a:rPr>
            <a:t>3. Discover or develop alternatives</a:t>
          </a:r>
          <a:endParaRPr lang="en-US" sz="1600" b="1" dirty="0">
            <a:solidFill>
              <a:srgbClr val="FFFFFF"/>
            </a:solidFill>
            <a:effectLst>
              <a:outerShdw blurRad="25400" dist="25400" dir="2700000">
                <a:srgbClr val="000000">
                  <a:alpha val="43000"/>
                </a:srgbClr>
              </a:outerShdw>
            </a:effectLst>
            <a:latin typeface="Arial Narrow"/>
            <a:cs typeface="Arial Narrow"/>
          </a:endParaRPr>
        </a:p>
      </cdr:txBody>
    </cdr:sp>
  </cdr:relSizeAnchor>
  <cdr:relSizeAnchor xmlns:cdr="http://schemas.openxmlformats.org/drawingml/2006/chartDrawing">
    <cdr:from>
      <cdr:x>0.38489</cdr:x>
      <cdr:y>0.3198</cdr:y>
    </cdr:from>
    <cdr:to>
      <cdr:x>0.61346</cdr:x>
      <cdr:y>0.67005</cdr:y>
    </cdr:to>
    <cdr:sp macro="" textlink="">
      <cdr:nvSpPr>
        <cdr:cNvPr id="5" name="Oval 4"/>
        <cdr:cNvSpPr/>
      </cdr:nvSpPr>
      <cdr:spPr>
        <a:xfrm xmlns:a="http://schemas.openxmlformats.org/drawingml/2006/main">
          <a:off x="3079486" y="1600200"/>
          <a:ext cx="1828800" cy="1752600"/>
        </a:xfrm>
        <a:prstGeom xmlns:a="http://schemas.openxmlformats.org/drawingml/2006/main" prst="ellipse">
          <a:avLst/>
        </a:prstGeom>
        <a:solidFill xmlns:a="http://schemas.openxmlformats.org/drawingml/2006/main">
          <a:srgbClr val="605D5E"/>
        </a:solidFill>
        <a:ln xmlns:a="http://schemas.openxmlformats.org/drawingml/2006/main">
          <a:noFill/>
        </a:ln>
        <a:effectLst xmlns:a="http://schemas.openxmlformats.org/drawingml/2006/main"/>
      </cdr:spPr>
      <cdr:style>
        <a:lnRef xmlns:a="http://schemas.openxmlformats.org/drawingml/2006/main" idx="1">
          <a:schemeClr val="accent1"/>
        </a:lnRef>
        <a:fillRef xmlns:a="http://schemas.openxmlformats.org/drawingml/2006/main" idx="3">
          <a:schemeClr val="accent1"/>
        </a:fillRef>
        <a:effectRef xmlns:a="http://schemas.openxmlformats.org/drawingml/2006/main" idx="2">
          <a:schemeClr val="accent1"/>
        </a:effectRef>
        <a:fontRef xmlns:a="http://schemas.openxmlformats.org/drawingml/2006/main" idx="minor">
          <a:schemeClr val="lt1"/>
        </a:fontRef>
      </cdr:style>
      <cdr:txBody>
        <a:bodyPr xmlns:a="http://schemas.openxmlformats.org/drawingml/2006/main" lIns="0" tIns="0" rIns="0" bIns="0" rtlCol="0" anchor="ctr"/>
        <a:lstStyle xmlns:a="http://schemas.openxmlformats.org/drawingml/2006/main"/>
        <a:p xmlns:a="http://schemas.openxmlformats.org/drawingml/2006/main">
          <a:pPr algn="ctr"/>
          <a:r>
            <a:rPr lang="en-US" sz="1600" b="1" dirty="0" smtClean="0">
              <a:solidFill>
                <a:srgbClr val="FFF4C8"/>
              </a:solidFill>
              <a:latin typeface="Arial Narrow"/>
              <a:cs typeface="Arial Narrow"/>
            </a:rPr>
            <a:t>Rational Choice Decision Process</a:t>
          </a:r>
          <a:endParaRPr lang="en-US" sz="1600" b="1" dirty="0">
            <a:solidFill>
              <a:srgbClr val="FFF4C8"/>
            </a:solidFill>
            <a:latin typeface="Arial Narrow"/>
            <a:cs typeface="Arial Narrow"/>
          </a:endParaRPr>
        </a:p>
      </cdr:txBody>
    </cdr:sp>
  </cdr:relSizeAnchor>
  <cdr:relSizeAnchor xmlns:cdr="http://schemas.openxmlformats.org/drawingml/2006/chartDrawing">
    <cdr:from>
      <cdr:x>0.32381</cdr:x>
      <cdr:y>0.68528</cdr:y>
    </cdr:from>
    <cdr:to>
      <cdr:x>0.47619</cdr:x>
      <cdr:y>0.86802</cdr:y>
    </cdr:to>
    <cdr:sp macro="" textlink="">
      <cdr:nvSpPr>
        <cdr:cNvPr id="6" name="TextBox 5"/>
        <cdr:cNvSpPr txBox="1"/>
      </cdr:nvSpPr>
      <cdr:spPr>
        <a:xfrm xmlns:a="http://schemas.openxmlformats.org/drawingml/2006/main">
          <a:off x="2590800" y="3429000"/>
          <a:ext cx="1219200" cy="91440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Arial"/>
            </a:defRPr>
          </a:lvl1pPr>
          <a:lvl2pPr marL="457200" indent="0">
            <a:defRPr sz="1100">
              <a:latin typeface="Arial"/>
            </a:defRPr>
          </a:lvl2pPr>
          <a:lvl3pPr marL="914400" indent="0">
            <a:defRPr sz="1100">
              <a:latin typeface="Arial"/>
            </a:defRPr>
          </a:lvl3pPr>
          <a:lvl4pPr marL="1371600" indent="0">
            <a:defRPr sz="1100">
              <a:latin typeface="Arial"/>
            </a:defRPr>
          </a:lvl4pPr>
          <a:lvl5pPr marL="1828800" indent="0">
            <a:defRPr sz="1100">
              <a:latin typeface="Arial"/>
            </a:defRPr>
          </a:lvl5pPr>
          <a:lvl6pPr marL="2286000" indent="0">
            <a:defRPr sz="1100">
              <a:latin typeface="Arial"/>
            </a:defRPr>
          </a:lvl6pPr>
          <a:lvl7pPr marL="2743200" indent="0">
            <a:defRPr sz="1100">
              <a:latin typeface="Arial"/>
            </a:defRPr>
          </a:lvl7pPr>
          <a:lvl8pPr marL="3200400" indent="0">
            <a:defRPr sz="1100">
              <a:latin typeface="Arial"/>
            </a:defRPr>
          </a:lvl8pPr>
          <a:lvl9pPr marL="3657600" indent="0">
            <a:defRPr sz="1100">
              <a:latin typeface="Arial"/>
            </a:defRPr>
          </a:lvl9pPr>
        </a:lstStyle>
        <a:p xmlns:a="http://schemas.openxmlformats.org/drawingml/2006/main">
          <a:pPr>
            <a:lnSpc>
              <a:spcPct val="90000"/>
            </a:lnSpc>
          </a:pPr>
          <a:r>
            <a:rPr lang="en-US" sz="1600" b="1" dirty="0" smtClean="0">
              <a:solidFill>
                <a:srgbClr val="FFFFFF"/>
              </a:solidFill>
              <a:effectLst>
                <a:outerShdw blurRad="25400" dist="25400" dir="2700000">
                  <a:srgbClr val="000000">
                    <a:alpha val="43000"/>
                  </a:srgbClr>
                </a:outerShdw>
              </a:effectLst>
              <a:latin typeface="Arial Narrow"/>
              <a:cs typeface="Arial Narrow"/>
            </a:rPr>
            <a:t>4. Select choice with the highest value</a:t>
          </a:r>
          <a:endParaRPr lang="en-US" sz="1600" b="1" dirty="0">
            <a:solidFill>
              <a:srgbClr val="FFFFFF"/>
            </a:solidFill>
            <a:effectLst>
              <a:outerShdw blurRad="25400" dist="25400" dir="2700000">
                <a:srgbClr val="000000">
                  <a:alpha val="43000"/>
                </a:srgbClr>
              </a:outerShdw>
            </a:effectLst>
            <a:latin typeface="Arial Narrow"/>
            <a:cs typeface="Arial Narrow"/>
          </a:endParaRPr>
        </a:p>
      </cdr:txBody>
    </cdr:sp>
  </cdr:relSizeAnchor>
  <cdr:relSizeAnchor xmlns:cdr="http://schemas.openxmlformats.org/drawingml/2006/chartDrawing">
    <cdr:from>
      <cdr:x>0.21905</cdr:x>
      <cdr:y>0.41117</cdr:y>
    </cdr:from>
    <cdr:to>
      <cdr:x>0.39048</cdr:x>
      <cdr:y>0.59391</cdr:y>
    </cdr:to>
    <cdr:sp macro="" textlink="">
      <cdr:nvSpPr>
        <cdr:cNvPr id="7" name="TextBox 6"/>
        <cdr:cNvSpPr txBox="1"/>
      </cdr:nvSpPr>
      <cdr:spPr>
        <a:xfrm xmlns:a="http://schemas.openxmlformats.org/drawingml/2006/main">
          <a:off x="1752600" y="2057400"/>
          <a:ext cx="1371600" cy="91440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Arial"/>
            </a:defRPr>
          </a:lvl1pPr>
          <a:lvl2pPr marL="457200" indent="0">
            <a:defRPr sz="1100">
              <a:latin typeface="Arial"/>
            </a:defRPr>
          </a:lvl2pPr>
          <a:lvl3pPr marL="914400" indent="0">
            <a:defRPr sz="1100">
              <a:latin typeface="Arial"/>
            </a:defRPr>
          </a:lvl3pPr>
          <a:lvl4pPr marL="1371600" indent="0">
            <a:defRPr sz="1100">
              <a:latin typeface="Arial"/>
            </a:defRPr>
          </a:lvl4pPr>
          <a:lvl5pPr marL="1828800" indent="0">
            <a:defRPr sz="1100">
              <a:latin typeface="Arial"/>
            </a:defRPr>
          </a:lvl5pPr>
          <a:lvl6pPr marL="2286000" indent="0">
            <a:defRPr sz="1100">
              <a:latin typeface="Arial"/>
            </a:defRPr>
          </a:lvl6pPr>
          <a:lvl7pPr marL="2743200" indent="0">
            <a:defRPr sz="1100">
              <a:latin typeface="Arial"/>
            </a:defRPr>
          </a:lvl7pPr>
          <a:lvl8pPr marL="3200400" indent="0">
            <a:defRPr sz="1100">
              <a:latin typeface="Arial"/>
            </a:defRPr>
          </a:lvl8pPr>
          <a:lvl9pPr marL="3657600" indent="0">
            <a:defRPr sz="1100">
              <a:latin typeface="Arial"/>
            </a:defRPr>
          </a:lvl9pPr>
        </a:lstStyle>
        <a:p xmlns:a="http://schemas.openxmlformats.org/drawingml/2006/main">
          <a:pPr>
            <a:lnSpc>
              <a:spcPct val="90000"/>
            </a:lnSpc>
          </a:pPr>
          <a:r>
            <a:rPr lang="en-US" sz="1600" b="1" dirty="0" smtClean="0">
              <a:solidFill>
                <a:srgbClr val="FFFFFF"/>
              </a:solidFill>
              <a:effectLst>
                <a:outerShdw blurRad="25400" dist="25400" dir="2700000">
                  <a:srgbClr val="000000">
                    <a:alpha val="43000"/>
                  </a:srgbClr>
                </a:outerShdw>
              </a:effectLst>
              <a:latin typeface="Arial Narrow"/>
              <a:cs typeface="Arial Narrow"/>
            </a:rPr>
            <a:t>5. Implement the selected choice</a:t>
          </a:r>
          <a:endParaRPr lang="en-US" sz="1600" b="1" dirty="0">
            <a:solidFill>
              <a:srgbClr val="FFFFFF"/>
            </a:solidFill>
            <a:effectLst>
              <a:outerShdw blurRad="25400" dist="25400" dir="2700000">
                <a:srgbClr val="000000">
                  <a:alpha val="43000"/>
                </a:srgbClr>
              </a:outerShdw>
            </a:effectLst>
            <a:latin typeface="Arial Narrow"/>
            <a:cs typeface="Arial Narrow"/>
          </a:endParaRPr>
        </a:p>
      </cdr:txBody>
    </cdr:sp>
  </cdr:relSizeAnchor>
  <cdr:relSizeAnchor xmlns:cdr="http://schemas.openxmlformats.org/drawingml/2006/chartDrawing">
    <cdr:from>
      <cdr:x>0.32381</cdr:x>
      <cdr:y>0.13706</cdr:y>
    </cdr:from>
    <cdr:to>
      <cdr:x>0.47619</cdr:x>
      <cdr:y>0.3198</cdr:y>
    </cdr:to>
    <cdr:sp macro="" textlink="">
      <cdr:nvSpPr>
        <cdr:cNvPr id="8" name="TextBox 7"/>
        <cdr:cNvSpPr txBox="1"/>
      </cdr:nvSpPr>
      <cdr:spPr>
        <a:xfrm xmlns:a="http://schemas.openxmlformats.org/drawingml/2006/main">
          <a:off x="2590800" y="685800"/>
          <a:ext cx="1219200" cy="91440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Arial"/>
            </a:defRPr>
          </a:lvl1pPr>
          <a:lvl2pPr marL="457200" indent="0">
            <a:defRPr sz="1100">
              <a:latin typeface="Arial"/>
            </a:defRPr>
          </a:lvl2pPr>
          <a:lvl3pPr marL="914400" indent="0">
            <a:defRPr sz="1100">
              <a:latin typeface="Arial"/>
            </a:defRPr>
          </a:lvl3pPr>
          <a:lvl4pPr marL="1371600" indent="0">
            <a:defRPr sz="1100">
              <a:latin typeface="Arial"/>
            </a:defRPr>
          </a:lvl4pPr>
          <a:lvl5pPr marL="1828800" indent="0">
            <a:defRPr sz="1100">
              <a:latin typeface="Arial"/>
            </a:defRPr>
          </a:lvl5pPr>
          <a:lvl6pPr marL="2286000" indent="0">
            <a:defRPr sz="1100">
              <a:latin typeface="Arial"/>
            </a:defRPr>
          </a:lvl6pPr>
          <a:lvl7pPr marL="2743200" indent="0">
            <a:defRPr sz="1100">
              <a:latin typeface="Arial"/>
            </a:defRPr>
          </a:lvl7pPr>
          <a:lvl8pPr marL="3200400" indent="0">
            <a:defRPr sz="1100">
              <a:latin typeface="Arial"/>
            </a:defRPr>
          </a:lvl8pPr>
          <a:lvl9pPr marL="3657600" indent="0">
            <a:defRPr sz="1100">
              <a:latin typeface="Arial"/>
            </a:defRPr>
          </a:lvl9pPr>
        </a:lstStyle>
        <a:p xmlns:a="http://schemas.openxmlformats.org/drawingml/2006/main">
          <a:pPr>
            <a:lnSpc>
              <a:spcPct val="90000"/>
            </a:lnSpc>
          </a:pPr>
          <a:r>
            <a:rPr lang="en-US" sz="1600" b="1" dirty="0" smtClean="0">
              <a:solidFill>
                <a:srgbClr val="FFFFFF"/>
              </a:solidFill>
              <a:effectLst>
                <a:outerShdw blurRad="25400" dist="25400" dir="2700000">
                  <a:srgbClr val="000000">
                    <a:alpha val="43000"/>
                  </a:srgbClr>
                </a:outerShdw>
              </a:effectLst>
              <a:latin typeface="Arial Narrow"/>
              <a:cs typeface="Arial Narrow"/>
            </a:rPr>
            <a:t>6. Evaluate the selected choice</a:t>
          </a:r>
          <a:endParaRPr lang="en-US" sz="1600" b="1" dirty="0">
            <a:solidFill>
              <a:srgbClr val="FFFFFF"/>
            </a:solidFill>
            <a:effectLst>
              <a:outerShdw blurRad="25400" dist="25400" dir="2700000">
                <a:srgbClr val="000000">
                  <a:alpha val="43000"/>
                </a:srgbClr>
              </a:outerShdw>
            </a:effectLst>
            <a:latin typeface="Arial Narrow"/>
            <a:cs typeface="Arial Narrow"/>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5106" name="Rectangle 2"/>
          <p:cNvSpPr>
            <a:spLocks noGrp="1"/>
          </p:cNvSpPr>
          <p:nvPr>
            <p:ph type="hdr" sz="quarter"/>
          </p:nvPr>
        </p:nvSpPr>
        <p:spPr bwMode="auto">
          <a:xfrm>
            <a:off x="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a:p>
        </p:txBody>
      </p:sp>
      <p:sp>
        <p:nvSpPr>
          <p:cNvPr id="175107" name="Rectangle 3"/>
          <p:cNvSpPr>
            <a:spLocks noGrp="1"/>
          </p:cNvSpPr>
          <p:nvPr>
            <p:ph type="dt" sz="quarter" idx="1"/>
          </p:nvPr>
        </p:nvSpPr>
        <p:spPr bwMode="auto">
          <a:xfrm>
            <a:off x="388620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endParaRPr lang="en-US"/>
          </a:p>
        </p:txBody>
      </p:sp>
      <p:sp>
        <p:nvSpPr>
          <p:cNvPr id="175108" name="Rectangle 4"/>
          <p:cNvSpPr>
            <a:spLocks noGrp="1"/>
          </p:cNvSpPr>
          <p:nvPr>
            <p:ph type="ftr" sz="quarter" idx="2"/>
          </p:nvPr>
        </p:nvSpPr>
        <p:spPr bwMode="auto">
          <a:xfrm>
            <a:off x="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a:p>
        </p:txBody>
      </p:sp>
      <p:sp>
        <p:nvSpPr>
          <p:cNvPr id="175109" name="Rectangle 5"/>
          <p:cNvSpPr>
            <a:spLocks noGrp="1"/>
          </p:cNvSpPr>
          <p:nvPr>
            <p:ph type="sldNum" sz="quarter" idx="3"/>
          </p:nvPr>
        </p:nvSpPr>
        <p:spPr bwMode="auto">
          <a:xfrm>
            <a:off x="388620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fld id="{0EF9D739-DB96-BC46-A449-C08C87F8AA11}" type="slidenum">
              <a:rPr lang="en-US"/>
              <a:pPr>
                <a:defRPr/>
              </a:pPr>
              <a:t>‹#›</a:t>
            </a:fld>
            <a:endParaRPr lang="en-US"/>
          </a:p>
        </p:txBody>
      </p:sp>
    </p:spTree>
    <p:extLst>
      <p:ext uri="{BB962C8B-B14F-4D97-AF65-F5344CB8AC3E}">
        <p14:creationId xmlns:p14="http://schemas.microsoft.com/office/powerpoint/2010/main" val="335057924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p:cNvSpPr>
          <p:nvPr>
            <p:ph type="hdr" sz="quarter"/>
          </p:nvPr>
        </p:nvSpPr>
        <p:spPr bwMode="auto">
          <a:xfrm>
            <a:off x="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a:p>
        </p:txBody>
      </p:sp>
      <p:sp>
        <p:nvSpPr>
          <p:cNvPr id="12291" name="Rectangle 3"/>
          <p:cNvSpPr>
            <a:spLocks noGrp="1"/>
          </p:cNvSpPr>
          <p:nvPr>
            <p:ph type="dt" idx="1"/>
          </p:nvPr>
        </p:nvSpPr>
        <p:spPr bwMode="auto">
          <a:xfrm>
            <a:off x="3886200" y="0"/>
            <a:ext cx="2971800" cy="4572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2293" name="Rectangle 5"/>
          <p:cNvSpPr>
            <a:spLocks noGrp="1"/>
          </p:cNvSpPr>
          <p:nvPr>
            <p:ph type="body" sz="quarter" idx="3"/>
          </p:nvPr>
        </p:nvSpPr>
        <p:spPr bwMode="auto">
          <a:xfrm>
            <a:off x="914400" y="4343400"/>
            <a:ext cx="5029200" cy="4114800"/>
          </a:xfrm>
          <a:prstGeom prst="rect">
            <a:avLst/>
          </a:prstGeom>
          <a:noFill/>
          <a:ln w="12700">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6"/>
          <p:cNvSpPr>
            <a:spLocks noGrp="1"/>
          </p:cNvSpPr>
          <p:nvPr>
            <p:ph type="ftr" sz="quarter" idx="4"/>
          </p:nvPr>
        </p:nvSpPr>
        <p:spPr bwMode="auto">
          <a:xfrm>
            <a:off x="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ahoma" charset="0"/>
                <a:ea typeface="ヒラギノ角ゴ Pro W3" charset="-128"/>
                <a:cs typeface="ヒラギノ角ゴ Pro W3" charset="-128"/>
              </a:defRPr>
            </a:lvl1pPr>
          </a:lstStyle>
          <a:p>
            <a:pPr>
              <a:defRPr/>
            </a:pPr>
            <a:endParaRPr lang="en-US"/>
          </a:p>
        </p:txBody>
      </p:sp>
      <p:sp>
        <p:nvSpPr>
          <p:cNvPr id="12295" name="Rectangle 7"/>
          <p:cNvSpPr>
            <a:spLocks noGrp="1"/>
          </p:cNvSpPr>
          <p:nvPr>
            <p:ph type="sldNum" sz="quarter" idx="5"/>
          </p:nvPr>
        </p:nvSpPr>
        <p:spPr bwMode="auto">
          <a:xfrm>
            <a:off x="3886200" y="8686800"/>
            <a:ext cx="2971800" cy="457200"/>
          </a:xfrm>
          <a:prstGeom prst="rect">
            <a:avLst/>
          </a:prstGeom>
          <a:noFill/>
          <a:ln w="12700">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ahoma" charset="0"/>
                <a:ea typeface="ヒラギノ角ゴ Pro W3" charset="-128"/>
                <a:cs typeface="ヒラギノ角ゴ Pro W3" charset="-128"/>
              </a:defRPr>
            </a:lvl1pPr>
          </a:lstStyle>
          <a:p>
            <a:pPr>
              <a:defRPr/>
            </a:pPr>
            <a:fld id="{E3791B8C-22D8-CC4E-AEAF-5A352ECD9E26}" type="slidenum">
              <a:rPr lang="en-US"/>
              <a:pPr>
                <a:defRPr/>
              </a:pPr>
              <a:t>‹#›</a:t>
            </a:fld>
            <a:endParaRPr lang="en-US"/>
          </a:p>
        </p:txBody>
      </p:sp>
    </p:spTree>
    <p:extLst>
      <p:ext uri="{BB962C8B-B14F-4D97-AF65-F5344CB8AC3E}">
        <p14:creationId xmlns:p14="http://schemas.microsoft.com/office/powerpoint/2010/main" val="3151892978"/>
      </p:ext>
    </p:extLst>
  </p:cSld>
  <p:clrMap bg1="lt1" tx1="dk1" bg2="lt2" tx2="dk2" accent1="accent1" accent2="accent2" accent3="accent3" accent4="accent4" accent5="accent5" accent6="accent6" hlink="hlink" folHlink="folHlink"/>
  <p:hf hdr="0" ftr="0" dt="0"/>
  <p:notesStyle>
    <a:lvl1pPr algn="l" rtl="0" eaLnBrk="0" fontAlgn="base" hangingPunct="0">
      <a:spcBef>
        <a:spcPct val="0"/>
      </a:spcBef>
      <a:spcAft>
        <a:spcPct val="0"/>
      </a:spcAft>
      <a:defRPr sz="1200" kern="1200">
        <a:solidFill>
          <a:schemeClr val="tx1"/>
        </a:solidFill>
        <a:latin typeface="Gill Sans" charset="0"/>
        <a:ea typeface="ＭＳ Ｐゴシック" charset="-128"/>
        <a:cs typeface="ＭＳ Ｐゴシック" charset="-128"/>
      </a:defRPr>
    </a:lvl1pPr>
    <a:lvl2pPr marL="4572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2pPr>
    <a:lvl3pPr marL="9144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3pPr>
    <a:lvl4pPr marL="13716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4pPr>
    <a:lvl5pPr marL="1828800" algn="l" rtl="0" eaLnBrk="0" fontAlgn="base" hangingPunct="0">
      <a:spcBef>
        <a:spcPct val="0"/>
      </a:spcBef>
      <a:spcAft>
        <a:spcPct val="0"/>
      </a:spcAft>
      <a:defRPr sz="1200" kern="1200">
        <a:solidFill>
          <a:schemeClr val="tx1"/>
        </a:solidFill>
        <a:latin typeface="Gill Sans"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p:cNvSpPr>
          <p:nvPr>
            <p:ph type="sldNum" sz="quarter" idx="5"/>
          </p:nvPr>
        </p:nvSpPr>
        <p:spPr>
          <a:noFill/>
        </p:spPr>
        <p:txBody>
          <a:bodyPr/>
          <a:lstStyle/>
          <a:p>
            <a:fld id="{1BB058BF-3E60-0F49-AC6D-E7AAC8D11A4C}" type="slidenum">
              <a:rPr lang="en-US">
                <a:latin typeface="Tahoma" pitchFamily="-65" charset="0"/>
                <a:ea typeface="ヒラギノ角ゴ Pro W3" pitchFamily="-65" charset="-128"/>
                <a:cs typeface="ヒラギノ角ゴ Pro W3" pitchFamily="-65" charset="-128"/>
              </a:rPr>
              <a:pPr/>
              <a:t>1</a:t>
            </a:fld>
            <a:endParaRPr lang="en-US" dirty="0">
              <a:latin typeface="Tahoma" pitchFamily="-65" charset="0"/>
              <a:ea typeface="ヒラギノ角ゴ Pro W3" pitchFamily="-65" charset="-128"/>
              <a:cs typeface="ヒラギノ角ゴ Pro W3" pitchFamily="-65" charset="-128"/>
            </a:endParaRPr>
          </a:p>
        </p:txBody>
      </p:sp>
      <p:sp>
        <p:nvSpPr>
          <p:cNvPr id="12291" name="Rectangle 2"/>
          <p:cNvSpPr>
            <a:spLocks noGrp="1" noRot="1" noChangeAspect="1" noChangeArrowheads="1"/>
          </p:cNvSpPr>
          <p:nvPr>
            <p:ph type="sldImg"/>
          </p:nvPr>
        </p:nvSpPr>
        <p:spPr>
          <a:solidFill>
            <a:srgbClr val="FFFFFF"/>
          </a:solidFill>
          <a:ln/>
        </p:spPr>
      </p:sp>
      <p:sp>
        <p:nvSpPr>
          <p:cNvPr id="122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80C23FB4-8D03-7B42-A518-83AC707F120D}" type="slidenum">
              <a:rPr lang="en-AU">
                <a:latin typeface="Tahoma" pitchFamily="-112" charset="0"/>
                <a:ea typeface="ヒラギノ角ゴ Pro W3" pitchFamily="-112" charset="-128"/>
                <a:cs typeface="ヒラギノ角ゴ Pro W3" pitchFamily="-112" charset="-128"/>
              </a:rPr>
              <a:pPr/>
              <a:t>15</a:t>
            </a:fld>
            <a:endParaRPr lang="en-AU" dirty="0">
              <a:latin typeface="Tahoma" pitchFamily="-112" charset="0"/>
              <a:ea typeface="ヒラギノ角ゴ Pro W3" pitchFamily="-112" charset="-128"/>
              <a:cs typeface="ヒラギノ角ゴ Pro W3" pitchFamily="-112" charset="-128"/>
            </a:endParaRP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w="9525"/>
        </p:spPr>
        <p:txBody>
          <a:bodyPr/>
          <a:lstStyle/>
          <a:p>
            <a:endParaRPr lang="en-US" dirty="0">
              <a:latin typeface="Gill Sans" pitchFamily="-112" charset="0"/>
              <a:ea typeface="ＭＳ Ｐゴシック" pitchFamily="-112" charset="-128"/>
              <a:cs typeface="ＭＳ Ｐゴシック" pitchFamily="-112"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700EBE2E-FF34-014F-93A9-CF81124475E1}" type="slidenum">
              <a:rPr lang="en-AU">
                <a:latin typeface="Tahoma" pitchFamily="-112" charset="0"/>
                <a:ea typeface="ヒラギノ角ゴ Pro W3" pitchFamily="-112" charset="-128"/>
                <a:cs typeface="ヒラギノ角ゴ Pro W3" pitchFamily="-112" charset="-128"/>
              </a:rPr>
              <a:pPr/>
              <a:t>17</a:t>
            </a:fld>
            <a:endParaRPr lang="en-AU" dirty="0">
              <a:latin typeface="Tahoma" pitchFamily="-112" charset="0"/>
              <a:ea typeface="ヒラギノ角ゴ Pro W3" pitchFamily="-112" charset="-128"/>
              <a:cs typeface="ヒラギノ角ゴ Pro W3" pitchFamily="-112" charset="-128"/>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w="9525"/>
        </p:spPr>
        <p:txBody>
          <a:bodyPr/>
          <a:lstStyle/>
          <a:p>
            <a:endParaRPr lang="en-US" dirty="0">
              <a:latin typeface="Gill Sans" pitchFamily="-112" charset="0"/>
              <a:ea typeface="ＭＳ Ｐゴシック" pitchFamily="-112" charset="-128"/>
              <a:cs typeface="ＭＳ Ｐゴシック" pitchFamily="-112"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014DCEC1-7463-7C48-8064-06DB2555DC9D}" type="slidenum">
              <a:rPr lang="en-AU">
                <a:latin typeface="Tahoma" pitchFamily="-112" charset="0"/>
                <a:ea typeface="ヒラギノ角ゴ Pro W3" pitchFamily="-112" charset="-128"/>
                <a:cs typeface="ヒラギノ角ゴ Pro W3" pitchFamily="-112" charset="-128"/>
              </a:rPr>
              <a:pPr/>
              <a:t>18</a:t>
            </a:fld>
            <a:endParaRPr lang="en-AU" dirty="0">
              <a:latin typeface="Tahoma" pitchFamily="-112" charset="0"/>
              <a:ea typeface="ヒラギノ角ゴ Pro W3" pitchFamily="-112" charset="-128"/>
              <a:cs typeface="ヒラギノ角ゴ Pro W3" pitchFamily="-112" charset="-128"/>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w="9525"/>
        </p:spPr>
        <p:txBody>
          <a:bodyPr/>
          <a:lstStyle/>
          <a:p>
            <a:endParaRPr lang="en-US" dirty="0">
              <a:latin typeface="Gill Sans" pitchFamily="-112" charset="0"/>
              <a:ea typeface="ＭＳ Ｐゴシック" pitchFamily="-112" charset="-128"/>
              <a:cs typeface="ＭＳ Ｐゴシック" pitchFamily="-112"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6A567BB8-7F2C-754C-957B-B2B9E2066464}" type="slidenum">
              <a:rPr lang="en-AU">
                <a:latin typeface="Tahoma" pitchFamily="-112" charset="0"/>
                <a:ea typeface="ヒラギノ角ゴ Pro W3" pitchFamily="-112" charset="-128"/>
                <a:cs typeface="ヒラギノ角ゴ Pro W3" pitchFamily="-112" charset="-128"/>
              </a:rPr>
              <a:pPr/>
              <a:t>19</a:t>
            </a:fld>
            <a:endParaRPr lang="en-AU" dirty="0">
              <a:latin typeface="Tahoma" pitchFamily="-112" charset="0"/>
              <a:ea typeface="ヒラギノ角ゴ Pro W3" pitchFamily="-112" charset="-128"/>
              <a:cs typeface="ヒラギノ角ゴ Pro W3" pitchFamily="-112" charset="-128"/>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w="9525"/>
        </p:spPr>
        <p:txBody>
          <a:bodyPr/>
          <a:lstStyle/>
          <a:p>
            <a:endParaRPr lang="en-US" dirty="0">
              <a:latin typeface="Gill Sans" pitchFamily="-112" charset="0"/>
              <a:ea typeface="ＭＳ Ｐゴシック" pitchFamily="-112" charset="-128"/>
              <a:cs typeface="ＭＳ Ｐゴシック" pitchFamily="-112"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4E1523FE-B0C6-D643-A51F-26225BB3DD48}" type="slidenum">
              <a:rPr lang="en-AU">
                <a:latin typeface="Tahoma" pitchFamily="-112" charset="0"/>
                <a:ea typeface="ヒラギノ角ゴ Pro W3" pitchFamily="-112" charset="-128"/>
                <a:cs typeface="ヒラギノ角ゴ Pro W3" pitchFamily="-112" charset="-128"/>
              </a:rPr>
              <a:pPr/>
              <a:t>20</a:t>
            </a:fld>
            <a:endParaRPr lang="en-AU" dirty="0">
              <a:latin typeface="Tahoma" pitchFamily="-112" charset="0"/>
              <a:ea typeface="ヒラギノ角ゴ Pro W3" pitchFamily="-112" charset="-128"/>
              <a:cs typeface="ヒラギノ角ゴ Pro W3" pitchFamily="-112" charset="-128"/>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w="9525"/>
        </p:spPr>
        <p:txBody>
          <a:bodyPr/>
          <a:lstStyle/>
          <a:p>
            <a:endParaRPr lang="en-US" dirty="0">
              <a:latin typeface="Gill Sans" pitchFamily="-112" charset="0"/>
              <a:ea typeface="ＭＳ Ｐゴシック" pitchFamily="-112" charset="-128"/>
              <a:cs typeface="ＭＳ Ｐゴシック" pitchFamily="-112"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EE1FF17B-3DF6-7847-A084-2E66AB40225E}" type="slidenum">
              <a:rPr lang="en-AU">
                <a:latin typeface="Tahoma" pitchFamily="-112" charset="0"/>
                <a:ea typeface="ヒラギノ角ゴ Pro W3" pitchFamily="-112" charset="-128"/>
                <a:cs typeface="ヒラギノ角ゴ Pro W3" pitchFamily="-112" charset="-128"/>
              </a:rPr>
              <a:pPr/>
              <a:t>21</a:t>
            </a:fld>
            <a:endParaRPr lang="en-AU" dirty="0">
              <a:latin typeface="Tahoma" pitchFamily="-112" charset="0"/>
              <a:ea typeface="ヒラギノ角ゴ Pro W3" pitchFamily="-112" charset="-128"/>
              <a:cs typeface="ヒラギノ角ゴ Pro W3" pitchFamily="-112" charset="-128"/>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w="9525"/>
        </p:spPr>
        <p:txBody>
          <a:bodyPr/>
          <a:lstStyle/>
          <a:p>
            <a:endParaRPr lang="en-US" dirty="0">
              <a:latin typeface="Gill Sans" pitchFamily="-112" charset="0"/>
              <a:ea typeface="ＭＳ Ｐゴシック" pitchFamily="-112" charset="-128"/>
              <a:cs typeface="ＭＳ Ｐゴシック" pitchFamily="-112"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cap="flat"/>
          <a:extLst>
            <a:ext uri="{FAA26D3D-D897-4be2-8F04-BA451C77F1D7}">
              <ma14:placeholderFlag xmlns:ma14="http://schemas.microsoft.com/office/mac/drawingml/2011/main" xmlns="" val="1"/>
            </a:ext>
          </a:extLst>
        </p:spPr>
      </p:sp>
      <p:sp>
        <p:nvSpPr>
          <p:cNvPr id="12291" name="Rectangle 3"/>
          <p:cNvSpPr>
            <a:spLocks noGrp="1" noChangeArrowheads="1"/>
          </p:cNvSpPr>
          <p:nvPr>
            <p:ph type="body" idx="1"/>
          </p:nvPr>
        </p:nvSpPr>
        <p:spPr>
          <a:ln/>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46CF32C9-7B18-AF44-8032-300BF20A6646}" type="slidenum">
              <a:rPr lang="en-AU">
                <a:latin typeface="Tahoma" pitchFamily="-112" charset="0"/>
                <a:ea typeface="ヒラギノ角ゴ Pro W3" pitchFamily="-112" charset="-128"/>
                <a:cs typeface="ヒラギノ角ゴ Pro W3" pitchFamily="-112" charset="-128"/>
              </a:rPr>
              <a:pPr/>
              <a:t>23</a:t>
            </a:fld>
            <a:endParaRPr lang="en-AU" dirty="0">
              <a:latin typeface="Tahoma" pitchFamily="-112" charset="0"/>
              <a:ea typeface="ヒラギノ角ゴ Pro W3" pitchFamily="-112" charset="-128"/>
              <a:cs typeface="ヒラギノ角ゴ Pro W3" pitchFamily="-112" charset="-128"/>
            </a:endParaRPr>
          </a:p>
        </p:txBody>
      </p:sp>
      <p:sp>
        <p:nvSpPr>
          <p:cNvPr id="53251" name="Rectangle 2"/>
          <p:cNvSpPr>
            <a:spLocks noGrp="1" noRot="1" noChangeAspect="1" noChangeArrowheads="1"/>
          </p:cNvSpPr>
          <p:nvPr>
            <p:ph type="sldImg"/>
          </p:nvPr>
        </p:nvSpPr>
        <p:spPr>
          <a:xfrm>
            <a:off x="1174750" y="709613"/>
            <a:ext cx="4508500" cy="3381375"/>
          </a:xfrm>
          <a:ln w="12700" cap="flat">
            <a:solidFill>
              <a:schemeClr val="tx1"/>
            </a:solidFill>
          </a:ln>
        </p:spPr>
      </p:sp>
      <p:sp>
        <p:nvSpPr>
          <p:cNvPr id="53252" name="Rectangle 3"/>
          <p:cNvSpPr>
            <a:spLocks noGrp="1" noChangeArrowheads="1"/>
          </p:cNvSpPr>
          <p:nvPr>
            <p:ph type="body" idx="1"/>
          </p:nvPr>
        </p:nvSpPr>
        <p:spPr>
          <a:noFill/>
          <a:ln w="9525"/>
        </p:spPr>
        <p:txBody>
          <a:bodyPr lIns="85833" tIns="41383" rIns="85833" bIns="41383"/>
          <a:lstStyle/>
          <a:p>
            <a:endParaRPr lang="en-AU" dirty="0">
              <a:latin typeface="Gill Sans" pitchFamily="-112" charset="0"/>
              <a:ea typeface="ＭＳ Ｐゴシック" pitchFamily="-112" charset="-128"/>
              <a:cs typeface="ＭＳ Ｐゴシック" pitchFamily="-112"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0F152DEB-FE04-6247-813F-F3D11BF56B13}" type="slidenum">
              <a:rPr lang="en-AU">
                <a:latin typeface="Tahoma" pitchFamily="-112" charset="0"/>
                <a:ea typeface="ヒラギノ角ゴ Pro W3" pitchFamily="-112" charset="-128"/>
                <a:cs typeface="ヒラギノ角ゴ Pro W3" pitchFamily="-112" charset="-128"/>
              </a:rPr>
              <a:pPr/>
              <a:t>24</a:t>
            </a:fld>
            <a:endParaRPr lang="en-AU" dirty="0">
              <a:latin typeface="Tahoma" pitchFamily="-112" charset="0"/>
              <a:ea typeface="ヒラギノ角ゴ Pro W3" pitchFamily="-112" charset="-128"/>
              <a:cs typeface="ヒラギノ角ゴ Pro W3" pitchFamily="-112" charset="-128"/>
            </a:endParaRPr>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w="9525"/>
        </p:spPr>
        <p:txBody>
          <a:bodyPr/>
          <a:lstStyle/>
          <a:p>
            <a:endParaRPr lang="en-US" dirty="0">
              <a:latin typeface="Gill Sans" pitchFamily="-112" charset="0"/>
              <a:ea typeface="ＭＳ Ｐゴシック" pitchFamily="-112" charset="-128"/>
              <a:cs typeface="ＭＳ Ｐゴシック" pitchFamily="-112"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p:cNvSpPr>
          <p:nvPr>
            <p:ph type="sldNum" sz="quarter" idx="5"/>
          </p:nvPr>
        </p:nvSpPr>
        <p:spPr>
          <a:noFill/>
        </p:spPr>
        <p:txBody>
          <a:bodyPr/>
          <a:lstStyle/>
          <a:p>
            <a:fld id="{1BB058BF-3E60-0F49-AC6D-E7AAC8D11A4C}" type="slidenum">
              <a:rPr lang="en-US">
                <a:latin typeface="Tahoma" pitchFamily="-65" charset="0"/>
                <a:ea typeface="ヒラギノ角ゴ Pro W3" pitchFamily="-65" charset="-128"/>
                <a:cs typeface="ヒラギノ角ゴ Pro W3" pitchFamily="-65" charset="-128"/>
              </a:rPr>
              <a:pPr/>
              <a:t>25</a:t>
            </a:fld>
            <a:endParaRPr lang="en-US" dirty="0">
              <a:latin typeface="Tahoma" pitchFamily="-65" charset="0"/>
              <a:ea typeface="ヒラギノ角ゴ Pro W3" pitchFamily="-65" charset="-128"/>
              <a:cs typeface="ヒラギノ角ゴ Pro W3" pitchFamily="-65" charset="-128"/>
            </a:endParaRPr>
          </a:p>
        </p:txBody>
      </p:sp>
      <p:sp>
        <p:nvSpPr>
          <p:cNvPr id="12291" name="Rectangle 2"/>
          <p:cNvSpPr>
            <a:spLocks noGrp="1" noRot="1" noChangeAspect="1" noChangeArrowheads="1"/>
          </p:cNvSpPr>
          <p:nvPr>
            <p:ph type="sldImg"/>
          </p:nvPr>
        </p:nvSpPr>
        <p:spPr>
          <a:solidFill>
            <a:srgbClr val="FFFFFF"/>
          </a:solidFill>
          <a:ln/>
        </p:spPr>
      </p:sp>
      <p:sp>
        <p:nvSpPr>
          <p:cNvPr id="122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316D2130-6C7A-CC4A-A579-6ADDFA9F0591}" type="slidenum">
              <a:rPr lang="en-AU">
                <a:latin typeface="Tahoma" pitchFamily="-112" charset="0"/>
                <a:ea typeface="ヒラギノ角ゴ Pro W3" pitchFamily="-112" charset="-128"/>
                <a:cs typeface="ヒラギノ角ゴ Pro W3" pitchFamily="-112" charset="-128"/>
              </a:rPr>
              <a:pPr/>
              <a:t>5</a:t>
            </a:fld>
            <a:endParaRPr lang="en-AU" dirty="0">
              <a:latin typeface="Tahoma" pitchFamily="-112" charset="0"/>
              <a:ea typeface="ヒラギノ角ゴ Pro W3" pitchFamily="-112" charset="-128"/>
              <a:cs typeface="ヒラギノ角ゴ Pro W3" pitchFamily="-112" charset="-128"/>
            </a:endParaRPr>
          </a:p>
        </p:txBody>
      </p:sp>
      <p:sp>
        <p:nvSpPr>
          <p:cNvPr id="30723" name="Rectangle 2"/>
          <p:cNvSpPr>
            <a:spLocks noGrp="1" noRot="1" noChangeAspect="1" noChangeArrowheads="1"/>
          </p:cNvSpPr>
          <p:nvPr>
            <p:ph type="sldImg"/>
          </p:nvPr>
        </p:nvSpPr>
        <p:spPr>
          <a:solidFill>
            <a:srgbClr val="FFFFFF"/>
          </a:solidFill>
          <a:ln/>
        </p:spPr>
      </p:sp>
      <p:sp>
        <p:nvSpPr>
          <p:cNvPr id="30724"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12" charset="0"/>
              <a:ea typeface="ＭＳ Ｐゴシック" pitchFamily="-112" charset="-128"/>
              <a:cs typeface="ＭＳ Ｐゴシック" pitchFamily="-112"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p:cNvSpPr>
          <p:nvPr>
            <p:ph type="sldNum" sz="quarter" idx="5"/>
          </p:nvPr>
        </p:nvSpPr>
        <p:spPr>
          <a:noFill/>
        </p:spPr>
        <p:txBody>
          <a:bodyPr/>
          <a:lstStyle/>
          <a:p>
            <a:fld id="{1BB058BF-3E60-0F49-AC6D-E7AAC8D11A4C}" type="slidenum">
              <a:rPr lang="en-US">
                <a:latin typeface="Tahoma" pitchFamily="-65" charset="0"/>
                <a:ea typeface="ヒラギノ角ゴ Pro W3" pitchFamily="-65" charset="-128"/>
                <a:cs typeface="ヒラギノ角ゴ Pro W3" pitchFamily="-65" charset="-128"/>
              </a:rPr>
              <a:pPr/>
              <a:t>27</a:t>
            </a:fld>
            <a:endParaRPr lang="en-US" dirty="0">
              <a:latin typeface="Tahoma" pitchFamily="-65" charset="0"/>
              <a:ea typeface="ヒラギノ角ゴ Pro W3" pitchFamily="-65" charset="-128"/>
              <a:cs typeface="ヒラギノ角ゴ Pro W3" pitchFamily="-65" charset="-128"/>
            </a:endParaRPr>
          </a:p>
        </p:txBody>
      </p:sp>
      <p:sp>
        <p:nvSpPr>
          <p:cNvPr id="12291" name="Rectangle 2"/>
          <p:cNvSpPr>
            <a:spLocks noGrp="1" noRot="1" noChangeAspect="1" noChangeArrowheads="1"/>
          </p:cNvSpPr>
          <p:nvPr>
            <p:ph type="sldImg"/>
          </p:nvPr>
        </p:nvSpPr>
        <p:spPr>
          <a:solidFill>
            <a:srgbClr val="FFFFFF"/>
          </a:solidFill>
          <a:ln/>
        </p:spPr>
      </p:sp>
      <p:sp>
        <p:nvSpPr>
          <p:cNvPr id="122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a:latin typeface="Gill Sans" pitchFamily="-65" charset="0"/>
              <a:ea typeface="ＭＳ Ｐゴシック" pitchFamily="-65" charset="-128"/>
              <a:cs typeface="ＭＳ Ｐゴシック" pitchFamily="-65"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416628F3-3B23-854E-B947-3F4D11CD1843}" type="slidenum">
              <a:rPr lang="en-AU">
                <a:latin typeface="Tahoma" pitchFamily="-112" charset="0"/>
                <a:ea typeface="ヒラギノ角ゴ Pro W3" pitchFamily="-112" charset="-128"/>
                <a:cs typeface="ヒラギノ角ゴ Pro W3" pitchFamily="-112" charset="-128"/>
              </a:rPr>
              <a:pPr/>
              <a:t>28</a:t>
            </a:fld>
            <a:endParaRPr lang="en-AU" dirty="0">
              <a:latin typeface="Tahoma" pitchFamily="-112" charset="0"/>
              <a:ea typeface="ヒラギノ角ゴ Pro W3" pitchFamily="-112" charset="-128"/>
              <a:cs typeface="ヒラギノ角ゴ Pro W3" pitchFamily="-112" charset="-128"/>
            </a:endParaRPr>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w="9525"/>
        </p:spPr>
        <p:txBody>
          <a:bodyPr/>
          <a:lstStyle/>
          <a:p>
            <a:endParaRPr lang="en-US" dirty="0">
              <a:latin typeface="Gill Sans" pitchFamily="-112" charset="0"/>
              <a:ea typeface="ＭＳ Ｐゴシック" pitchFamily="-112" charset="-128"/>
              <a:cs typeface="ＭＳ Ｐゴシック" pitchFamily="-112"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546E12EF-6AB9-6C46-AD6A-080E59708161}" type="slidenum">
              <a:rPr lang="en-AU">
                <a:latin typeface="Tahoma" pitchFamily="-112" charset="0"/>
                <a:ea typeface="ヒラギノ角ゴ Pro W3" pitchFamily="-112" charset="-128"/>
                <a:cs typeface="ヒラギノ角ゴ Pro W3" pitchFamily="-112" charset="-128"/>
              </a:rPr>
              <a:pPr/>
              <a:t>29</a:t>
            </a:fld>
            <a:endParaRPr lang="en-AU" dirty="0">
              <a:latin typeface="Tahoma" pitchFamily="-112" charset="0"/>
              <a:ea typeface="ヒラギノ角ゴ Pro W3" pitchFamily="-112" charset="-128"/>
              <a:cs typeface="ヒラギノ角ゴ Pro W3" pitchFamily="-112" charset="-128"/>
            </a:endParaRP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w="9525"/>
        </p:spPr>
        <p:txBody>
          <a:bodyPr/>
          <a:lstStyle/>
          <a:p>
            <a:endParaRPr lang="en-US" dirty="0">
              <a:latin typeface="Gill Sans" pitchFamily="-112" charset="0"/>
              <a:ea typeface="ＭＳ Ｐゴシック" pitchFamily="-112" charset="-128"/>
              <a:cs typeface="ＭＳ Ｐゴシック" pitchFamily="-112"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A73D9275-31B5-AD40-A10E-1934A36F8E19}" type="slidenum">
              <a:rPr lang="en-AU">
                <a:latin typeface="Tahoma" pitchFamily="-112" charset="0"/>
                <a:ea typeface="ヒラギノ角ゴ Pro W3" pitchFamily="-112" charset="-128"/>
                <a:cs typeface="ヒラギノ角ゴ Pro W3" pitchFamily="-112" charset="-128"/>
              </a:rPr>
              <a:pPr/>
              <a:t>30</a:t>
            </a:fld>
            <a:endParaRPr lang="en-AU" dirty="0">
              <a:latin typeface="Tahoma" pitchFamily="-112" charset="0"/>
              <a:ea typeface="ヒラギノ角ゴ Pro W3" pitchFamily="-112" charset="-128"/>
              <a:cs typeface="ヒラギノ角ゴ Pro W3" pitchFamily="-112" charset="-128"/>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w="9525"/>
        </p:spPr>
        <p:txBody>
          <a:bodyPr/>
          <a:lstStyle/>
          <a:p>
            <a:endParaRPr lang="en-US" dirty="0">
              <a:latin typeface="Gill Sans" pitchFamily="-112" charset="0"/>
              <a:ea typeface="ＭＳ Ｐゴシック" pitchFamily="-112" charset="-128"/>
              <a:cs typeface="ＭＳ Ｐゴシック" pitchFamily="-112"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555045BB-FFA5-9243-93D1-3A15EED3713B}" type="slidenum">
              <a:rPr lang="en-AU">
                <a:latin typeface="Tahoma" pitchFamily="-112" charset="0"/>
                <a:ea typeface="ヒラギノ角ゴ Pro W3" pitchFamily="-112" charset="-128"/>
                <a:cs typeface="ヒラギノ角ゴ Pro W3" pitchFamily="-112" charset="-128"/>
              </a:rPr>
              <a:pPr/>
              <a:t>31</a:t>
            </a:fld>
            <a:endParaRPr lang="en-AU" dirty="0">
              <a:latin typeface="Tahoma" pitchFamily="-112" charset="0"/>
              <a:ea typeface="ヒラギノ角ゴ Pro W3" pitchFamily="-112" charset="-128"/>
              <a:cs typeface="ヒラギノ角ゴ Pro W3" pitchFamily="-112" charset="-128"/>
            </a:endParaRPr>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w="9525"/>
        </p:spPr>
        <p:txBody>
          <a:bodyPr/>
          <a:lstStyle/>
          <a:p>
            <a:endParaRPr lang="en-US" dirty="0">
              <a:latin typeface="Gill Sans" pitchFamily="-112" charset="0"/>
              <a:ea typeface="ＭＳ Ｐゴシック" pitchFamily="-112" charset="-128"/>
              <a:cs typeface="ＭＳ Ｐゴシック" pitchFamily="-112"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02D36004-392E-064B-8183-CD85DD308119}" type="slidenum">
              <a:rPr lang="en-AU">
                <a:latin typeface="Tahoma" pitchFamily="-112" charset="0"/>
                <a:ea typeface="ヒラギノ角ゴ Pro W3" pitchFamily="-112" charset="-128"/>
                <a:cs typeface="ヒラギノ角ゴ Pro W3" pitchFamily="-112" charset="-128"/>
              </a:rPr>
              <a:pPr/>
              <a:t>32</a:t>
            </a:fld>
            <a:endParaRPr lang="en-AU" dirty="0">
              <a:latin typeface="Tahoma" pitchFamily="-112" charset="0"/>
              <a:ea typeface="ヒラギノ角ゴ Pro W3" pitchFamily="-112" charset="-128"/>
              <a:cs typeface="ヒラギノ角ゴ Pro W3" pitchFamily="-112" charset="-128"/>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w="9525"/>
        </p:spPr>
        <p:txBody>
          <a:bodyPr/>
          <a:lstStyle/>
          <a:p>
            <a:endParaRPr lang="en-US" dirty="0">
              <a:latin typeface="Gill Sans" pitchFamily="-112" charset="0"/>
              <a:ea typeface="ＭＳ Ｐゴシック" pitchFamily="-112" charset="-128"/>
              <a:cs typeface="ＭＳ Ｐゴシック" pitchFamily="-112"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55C601EC-CFC5-DB42-A442-C3A91847CD75}" type="slidenum">
              <a:rPr lang="en-AU">
                <a:latin typeface="Tahoma" pitchFamily="-112" charset="0"/>
                <a:ea typeface="ヒラギノ角ゴ Pro W3" pitchFamily="-112" charset="-128"/>
                <a:cs typeface="ヒラギノ角ゴ Pro W3" pitchFamily="-112" charset="-128"/>
              </a:rPr>
              <a:pPr/>
              <a:t>6</a:t>
            </a:fld>
            <a:endParaRPr lang="en-AU" dirty="0">
              <a:latin typeface="Tahoma" pitchFamily="-112" charset="0"/>
              <a:ea typeface="ヒラギノ角ゴ Pro W3" pitchFamily="-112" charset="-128"/>
              <a:cs typeface="ヒラギノ角ゴ Pro W3" pitchFamily="-112" charset="-128"/>
            </a:endParaRPr>
          </a:p>
        </p:txBody>
      </p:sp>
      <p:sp>
        <p:nvSpPr>
          <p:cNvPr id="32771" name="Rectangle 2"/>
          <p:cNvSpPr>
            <a:spLocks noGrp="1" noRot="1" noChangeAspect="1" noChangeArrowheads="1"/>
          </p:cNvSpPr>
          <p:nvPr>
            <p:ph type="sldImg"/>
          </p:nvPr>
        </p:nvSpPr>
        <p:spPr>
          <a:solidFill>
            <a:srgbClr val="FFFFFF"/>
          </a:solidFill>
          <a:ln/>
        </p:spPr>
      </p:sp>
      <p:sp>
        <p:nvSpPr>
          <p:cNvPr id="32772" name="Rectangle 3"/>
          <p:cNvSpPr>
            <a:spLocks noGrp="1" noChangeArrowheads="1"/>
          </p:cNvSpPr>
          <p:nvPr>
            <p:ph type="body" idx="1"/>
          </p:nvPr>
        </p:nvSpPr>
        <p:spPr>
          <a:solidFill>
            <a:srgbClr val="FFFFFF"/>
          </a:solidFill>
          <a:ln>
            <a:solidFill>
              <a:srgbClr val="000000"/>
            </a:solidFill>
          </a:ln>
        </p:spPr>
        <p:txBody>
          <a:bodyPr/>
          <a:lstStyle/>
          <a:p>
            <a:endParaRPr lang="en-US" dirty="0">
              <a:latin typeface="Gill Sans" pitchFamily="-112" charset="0"/>
              <a:ea typeface="ＭＳ Ｐゴシック" pitchFamily="-112" charset="-128"/>
              <a:cs typeface="ＭＳ Ｐゴシック" pitchFamily="-112"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777CB153-DBA4-5246-8045-5B9ACDA9F9D3}" type="slidenum">
              <a:rPr lang="en-AU">
                <a:latin typeface="Tahoma" pitchFamily="-112" charset="0"/>
                <a:ea typeface="ヒラギノ角ゴ Pro W3" pitchFamily="-112" charset="-128"/>
                <a:cs typeface="ヒラギノ角ゴ Pro W3" pitchFamily="-112" charset="-128"/>
              </a:rPr>
              <a:pPr/>
              <a:t>7</a:t>
            </a:fld>
            <a:endParaRPr lang="en-AU" dirty="0">
              <a:latin typeface="Tahoma" pitchFamily="-112" charset="0"/>
              <a:ea typeface="ヒラギノ角ゴ Pro W3" pitchFamily="-112" charset="-128"/>
              <a:cs typeface="ヒラギノ角ゴ Pro W3" pitchFamily="-112" charset="-128"/>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w="9525"/>
        </p:spPr>
        <p:txBody>
          <a:bodyPr/>
          <a:lstStyle/>
          <a:p>
            <a:endParaRPr lang="en-US" dirty="0">
              <a:latin typeface="Gill Sans" pitchFamily="-112" charset="0"/>
              <a:ea typeface="ＭＳ Ｐゴシック" pitchFamily="-112" charset="-128"/>
              <a:cs typeface="ＭＳ Ｐゴシック" pitchFamily="-112"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777CB153-DBA4-5246-8045-5B9ACDA9F9D3}" type="slidenum">
              <a:rPr lang="en-AU">
                <a:latin typeface="Tahoma" pitchFamily="-112" charset="0"/>
                <a:ea typeface="ヒラギノ角ゴ Pro W3" pitchFamily="-112" charset="-128"/>
                <a:cs typeface="ヒラギノ角ゴ Pro W3" pitchFamily="-112" charset="-128"/>
              </a:rPr>
              <a:pPr/>
              <a:t>8</a:t>
            </a:fld>
            <a:endParaRPr lang="en-AU" dirty="0">
              <a:latin typeface="Tahoma" pitchFamily="-112" charset="0"/>
              <a:ea typeface="ヒラギノ角ゴ Pro W3" pitchFamily="-112" charset="-128"/>
              <a:cs typeface="ヒラギノ角ゴ Pro W3" pitchFamily="-112" charset="-128"/>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w="9525"/>
        </p:spPr>
        <p:txBody>
          <a:bodyPr/>
          <a:lstStyle/>
          <a:p>
            <a:endParaRPr lang="en-US" dirty="0">
              <a:latin typeface="Gill Sans" pitchFamily="-112" charset="0"/>
              <a:ea typeface="ＭＳ Ｐゴシック" pitchFamily="-112" charset="-128"/>
              <a:cs typeface="ＭＳ Ｐゴシック" pitchFamily="-112"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986D567B-18C9-054C-B35F-6747193EED89}" type="slidenum">
              <a:rPr lang="en-AU">
                <a:latin typeface="Tahoma" pitchFamily="-112" charset="0"/>
                <a:ea typeface="ヒラギノ角ゴ Pro W3" pitchFamily="-112" charset="-128"/>
                <a:cs typeface="ヒラギノ角ゴ Pro W3" pitchFamily="-112" charset="-128"/>
              </a:rPr>
              <a:pPr/>
              <a:t>9</a:t>
            </a:fld>
            <a:endParaRPr lang="en-AU" dirty="0">
              <a:latin typeface="Tahoma" pitchFamily="-112" charset="0"/>
              <a:ea typeface="ヒラギノ角ゴ Pro W3" pitchFamily="-112" charset="-128"/>
              <a:cs typeface="ヒラギノ角ゴ Pro W3" pitchFamily="-112" charset="-128"/>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w="9525"/>
        </p:spPr>
        <p:txBody>
          <a:bodyPr/>
          <a:lstStyle/>
          <a:p>
            <a:endParaRPr lang="en-US" dirty="0">
              <a:latin typeface="Gill Sans" pitchFamily="-112" charset="0"/>
              <a:ea typeface="ＭＳ Ｐゴシック" pitchFamily="-112" charset="-128"/>
              <a:cs typeface="ＭＳ Ｐゴシック" pitchFamily="-112"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986D567B-18C9-054C-B35F-6747193EED89}" type="slidenum">
              <a:rPr lang="en-AU">
                <a:latin typeface="Tahoma" pitchFamily="-112" charset="0"/>
                <a:ea typeface="ヒラギノ角ゴ Pro W3" pitchFamily="-112" charset="-128"/>
                <a:cs typeface="ヒラギノ角ゴ Pro W3" pitchFamily="-112" charset="-128"/>
              </a:rPr>
              <a:pPr/>
              <a:t>11</a:t>
            </a:fld>
            <a:endParaRPr lang="en-AU" dirty="0">
              <a:latin typeface="Tahoma" pitchFamily="-112" charset="0"/>
              <a:ea typeface="ヒラギノ角ゴ Pro W3" pitchFamily="-112" charset="-128"/>
              <a:cs typeface="ヒラギノ角ゴ Pro W3" pitchFamily="-112" charset="-128"/>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w="9525"/>
        </p:spPr>
        <p:txBody>
          <a:bodyPr/>
          <a:lstStyle/>
          <a:p>
            <a:endParaRPr lang="en-US" dirty="0">
              <a:latin typeface="Gill Sans" pitchFamily="-112" charset="0"/>
              <a:ea typeface="ＭＳ Ｐゴシック" pitchFamily="-112" charset="-128"/>
              <a:cs typeface="ＭＳ Ｐゴシック" pitchFamily="-112"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C30044C5-E197-1E46-816D-2B44631D7DC8}" type="slidenum">
              <a:rPr lang="en-AU">
                <a:latin typeface="Tahoma" pitchFamily="-112" charset="0"/>
                <a:ea typeface="ヒラギノ角ゴ Pro W3" pitchFamily="-112" charset="-128"/>
                <a:cs typeface="ヒラギノ角ゴ Pro W3" pitchFamily="-112" charset="-128"/>
              </a:rPr>
              <a:pPr/>
              <a:t>12</a:t>
            </a:fld>
            <a:endParaRPr lang="en-AU" dirty="0">
              <a:latin typeface="Tahoma" pitchFamily="-112" charset="0"/>
              <a:ea typeface="ヒラギノ角ゴ Pro W3" pitchFamily="-112" charset="-128"/>
              <a:cs typeface="ヒラギノ角ゴ Pro W3" pitchFamily="-112" charset="-128"/>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w="9525"/>
        </p:spPr>
        <p:txBody>
          <a:bodyPr/>
          <a:lstStyle/>
          <a:p>
            <a:endParaRPr lang="en-US" dirty="0">
              <a:latin typeface="Gill Sans" pitchFamily="-112" charset="0"/>
              <a:ea typeface="ＭＳ Ｐゴシック" pitchFamily="-112" charset="-128"/>
              <a:cs typeface="ＭＳ Ｐゴシック" pitchFamily="-112"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05B98BE0-BD4D-AE42-AFC4-CAF7BB3CBEF8}" type="slidenum">
              <a:rPr lang="en-AU">
                <a:latin typeface="Tahoma" pitchFamily="-112" charset="0"/>
                <a:ea typeface="ヒラギノ角ゴ Pro W3" pitchFamily="-112" charset="-128"/>
                <a:cs typeface="ヒラギノ角ゴ Pro W3" pitchFamily="-112" charset="-128"/>
              </a:rPr>
              <a:pPr/>
              <a:t>13</a:t>
            </a:fld>
            <a:endParaRPr lang="en-AU" dirty="0">
              <a:latin typeface="Tahoma" pitchFamily="-112" charset="0"/>
              <a:ea typeface="ヒラギノ角ゴ Pro W3" pitchFamily="-112" charset="-128"/>
              <a:cs typeface="ヒラギノ角ゴ Pro W3" pitchFamily="-112" charset="-128"/>
            </a:endParaRPr>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w="9525"/>
        </p:spPr>
        <p:txBody>
          <a:bodyPr/>
          <a:lstStyle/>
          <a:p>
            <a:endParaRPr lang="en-US" dirty="0">
              <a:latin typeface="Gill Sans" pitchFamily="-112" charset="0"/>
              <a:ea typeface="ＭＳ Ｐゴシック" pitchFamily="-112" charset="-128"/>
              <a:cs typeface="ＭＳ Ｐゴシック" pitchFamily="-112"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p:cNvSpPr/>
          <p:nvPr/>
        </p:nvSpPr>
        <p:spPr>
          <a:xfrm>
            <a:off x="3186953" y="268288"/>
            <a:ext cx="5669280" cy="2224608"/>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bIns="140400" rtlCol="0" anchor="b" anchorCtr="0"/>
          <a:lstStyle/>
          <a:p>
            <a:pPr algn="r"/>
            <a:r>
              <a:rPr lang="en-AU" sz="7200" b="1" i="0" dirty="0" smtClean="0"/>
              <a:t>7</a:t>
            </a:r>
            <a:endParaRPr sz="7200" b="1" i="0" dirty="0"/>
          </a:p>
        </p:txBody>
      </p:sp>
      <p:sp>
        <p:nvSpPr>
          <p:cNvPr id="8" name="Rectangle 7"/>
          <p:cNvSpPr/>
          <p:nvPr/>
        </p:nvSpPr>
        <p:spPr>
          <a:xfrm>
            <a:off x="268940" y="268288"/>
            <a:ext cx="198604" cy="4960912"/>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Title 12"/>
          <p:cNvSpPr>
            <a:spLocks noGrp="1"/>
          </p:cNvSpPr>
          <p:nvPr>
            <p:ph type="title"/>
          </p:nvPr>
        </p:nvSpPr>
        <p:spPr>
          <a:xfrm>
            <a:off x="3193265" y="2492896"/>
            <a:ext cx="5644281" cy="2736304"/>
          </a:xfrm>
        </p:spPr>
        <p:txBody>
          <a:bodyPr/>
          <a:lstStyle/>
          <a:p>
            <a:r>
              <a:rPr lang="en-AU" smtClean="0"/>
              <a:t>Click to edit Master title style</a:t>
            </a:r>
            <a:endParaRPr lang="en-US"/>
          </a:p>
        </p:txBody>
      </p:sp>
      <p:pic>
        <p:nvPicPr>
          <p:cNvPr id="9" name="Picture 8" descr="Globe Vertical.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7543" y="260648"/>
            <a:ext cx="2728367" cy="496548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8" name="Rectangle 7"/>
          <p:cNvSpPr/>
          <p:nvPr/>
        </p:nvSpPr>
        <p:spPr>
          <a:xfrm>
            <a:off x="4746811" y="268288"/>
            <a:ext cx="4114800" cy="566928"/>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67544" y="247418"/>
            <a:ext cx="3960440" cy="1381382"/>
          </a:xfrm>
        </p:spPr>
        <p:txBody>
          <a:bodyPr anchor="b"/>
          <a:lstStyle>
            <a:lvl1pPr algn="l">
              <a:defRPr sz="2800" b="0"/>
            </a:lvl1pPr>
          </a:lstStyle>
          <a:p>
            <a:r>
              <a:rPr lang="en-AU" smtClean="0"/>
              <a:t>Click to edit Master title style</a:t>
            </a:r>
            <a:endParaRPr/>
          </a:p>
        </p:txBody>
      </p:sp>
      <p:sp>
        <p:nvSpPr>
          <p:cNvPr id="4" name="Text Placeholder 3"/>
          <p:cNvSpPr>
            <a:spLocks noGrp="1"/>
          </p:cNvSpPr>
          <p:nvPr>
            <p:ph type="body" sz="half" idx="2"/>
          </p:nvPr>
        </p:nvSpPr>
        <p:spPr>
          <a:xfrm>
            <a:off x="457198" y="1844824"/>
            <a:ext cx="3970785" cy="4104456"/>
          </a:xfrm>
        </p:spPr>
        <p:txBody>
          <a:bodyPr>
            <a:normAutofit/>
          </a:bodyPr>
          <a:lstStyle>
            <a:lvl1pPr marL="0" indent="0">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10" name="Picture Placeholder 9"/>
          <p:cNvSpPr>
            <a:spLocks noGrp="1"/>
          </p:cNvSpPr>
          <p:nvPr>
            <p:ph type="pic" sz="quarter" idx="13"/>
          </p:nvPr>
        </p:nvSpPr>
        <p:spPr>
          <a:xfrm>
            <a:off x="4760258" y="990601"/>
            <a:ext cx="4096512" cy="5030688"/>
          </a:xfrm>
        </p:spPr>
        <p:txBody>
          <a:bodyPr/>
          <a:lstStyle>
            <a:lvl1pPr>
              <a:buNone/>
              <a:defRPr/>
            </a:lvl1pPr>
          </a:lstStyle>
          <a:p>
            <a:r>
              <a:rPr lang="en-AU" smtClean="0"/>
              <a:t>Drag picture to placeholder or click icon to add</a:t>
            </a:r>
            <a:endParaRPr/>
          </a:p>
        </p:txBody>
      </p:sp>
      <p:sp>
        <p:nvSpPr>
          <p:cNvPr id="9"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7-</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noProof="0" smtClean="0"/>
              <a:t>Click to edit Master title style</a:t>
            </a:r>
            <a:endParaRPr lang="en-GB" noProof="0" dirty="0"/>
          </a:p>
        </p:txBody>
      </p:sp>
      <p:sp>
        <p:nvSpPr>
          <p:cNvPr id="8" name="Content Placeholder 2"/>
          <p:cNvSpPr>
            <a:spLocks noGrp="1"/>
          </p:cNvSpPr>
          <p:nvPr>
            <p:ph idx="1"/>
          </p:nvPr>
        </p:nvSpPr>
        <p:spPr>
          <a:xfrm>
            <a:off x="609600" y="3733800"/>
            <a:ext cx="7924800" cy="2503512"/>
          </a:xfrm>
        </p:spPr>
        <p:txBody>
          <a:bodyPr/>
          <a:lstStyle>
            <a:lvl1pPr marL="1588" indent="-1588">
              <a:buNone/>
              <a:defRPr sz="2400"/>
            </a:lvl1pPr>
            <a:lvl2pPr>
              <a:buNone/>
              <a:defRPr/>
            </a:lvl2pPr>
            <a:lvl3pPr>
              <a:buNone/>
              <a:defRPr/>
            </a:lvl3pPr>
            <a:lvl4pPr>
              <a:buNone/>
              <a:defRPr/>
            </a:lvl4pPr>
            <a:lvl5pPr>
              <a:buNone/>
              <a:defRPr/>
            </a:lvl5pPr>
          </a:lstStyle>
          <a:p>
            <a:pPr lvl="0"/>
            <a:r>
              <a:rPr lang="en-AU" noProof="0" smtClean="0"/>
              <a:t>Click to edit Master text styles</a:t>
            </a:r>
          </a:p>
          <a:p>
            <a:pPr lvl="1"/>
            <a:r>
              <a:rPr lang="en-AU" noProof="0" smtClean="0"/>
              <a:t>Second level</a:t>
            </a:r>
          </a:p>
          <a:p>
            <a:pPr lvl="2"/>
            <a:r>
              <a:rPr lang="en-AU" noProof="0" smtClean="0"/>
              <a:t>Third level</a:t>
            </a:r>
          </a:p>
          <a:p>
            <a:pPr lvl="3"/>
            <a:r>
              <a:rPr lang="en-AU" noProof="0" smtClean="0"/>
              <a:t>Fourth level</a:t>
            </a:r>
          </a:p>
          <a:p>
            <a:pPr lvl="4"/>
            <a:r>
              <a:rPr lang="en-AU" noProof="0" smtClean="0"/>
              <a:t>Fifth level</a:t>
            </a:r>
            <a:endParaRPr lang="en-GB" noProof="0" dirty="0"/>
          </a:p>
        </p:txBody>
      </p:sp>
      <p:sp>
        <p:nvSpPr>
          <p:cNvPr id="7"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7-</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33881300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Left Text">
    <p:spTree>
      <p:nvGrpSpPr>
        <p:cNvPr id="1" name=""/>
        <p:cNvGrpSpPr/>
        <p:nvPr/>
      </p:nvGrpSpPr>
      <p:grpSpPr>
        <a:xfrm>
          <a:off x="0" y="0"/>
          <a:ext cx="0" cy="0"/>
          <a:chOff x="0" y="0"/>
          <a:chExt cx="0" cy="0"/>
        </a:xfrm>
      </p:grpSpPr>
      <p:sp>
        <p:nvSpPr>
          <p:cNvPr id="6" name="Title 5"/>
          <p:cNvSpPr>
            <a:spLocks noGrp="1"/>
          </p:cNvSpPr>
          <p:nvPr>
            <p:ph type="title"/>
          </p:nvPr>
        </p:nvSpPr>
        <p:spPr>
          <a:xfrm>
            <a:off x="381000" y="152400"/>
            <a:ext cx="7391400" cy="1143000"/>
          </a:xfrm>
        </p:spPr>
        <p:txBody>
          <a:bodyPr/>
          <a:lstStyle/>
          <a:p>
            <a:r>
              <a:rPr lang="en-US" smtClean="0"/>
              <a:t>Click to edit Master title style</a:t>
            </a:r>
            <a:endParaRPr lang="en-US"/>
          </a:p>
        </p:txBody>
      </p:sp>
      <p:sp>
        <p:nvSpPr>
          <p:cNvPr id="8" name="Text Placeholder 7"/>
          <p:cNvSpPr>
            <a:spLocks noGrp="1"/>
          </p:cNvSpPr>
          <p:nvPr>
            <p:ph type="body" sz="quarter" idx="13"/>
          </p:nvPr>
        </p:nvSpPr>
        <p:spPr>
          <a:xfrm>
            <a:off x="457200" y="1676400"/>
            <a:ext cx="4419600" cy="4572000"/>
          </a:xfrm>
        </p:spPr>
        <p:txBody>
          <a:bodyPr/>
          <a:lstStyle>
            <a:lvl1pPr marL="261938" indent="-225425">
              <a:buClr>
                <a:srgbClr val="83060C"/>
              </a:buClr>
              <a:defRPr sz="2200"/>
            </a:lvl1pPr>
            <a:lvl2pPr marL="538163" indent="-276225">
              <a:buClr>
                <a:srgbClr val="5E6F5B"/>
              </a:buClr>
              <a:defRPr sz="2000"/>
            </a:lvl2pPr>
            <a:lvl3pPr marL="800100" indent="-261938">
              <a:defRPr sz="2000"/>
            </a:lvl3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a:p>
        </p:txBody>
      </p:sp>
      <p:sp>
        <p:nvSpPr>
          <p:cNvPr id="12"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7-</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95026373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a:p>
        </p:txBody>
      </p:sp>
      <p:sp>
        <p:nvSpPr>
          <p:cNvPr id="3" name="Content Placeholder 2"/>
          <p:cNvSpPr>
            <a:spLocks noGrp="1"/>
          </p:cNvSpPr>
          <p:nvPr>
            <p:ph idx="1"/>
          </p:nvPr>
        </p:nvSpPr>
        <p:spPr>
          <a:xfrm>
            <a:off x="323528" y="1340768"/>
            <a:ext cx="8208911" cy="4785395"/>
          </a:xfrm>
        </p:spPr>
        <p:txBody>
          <a:bodyPr/>
          <a:lstStyle>
            <a:lvl1pPr>
              <a:buClr>
                <a:srgbClr val="800080"/>
              </a:buClr>
              <a:defRPr/>
            </a:lvl1pPr>
            <a:lvl2pPr>
              <a:buClr>
                <a:srgbClr val="008080"/>
              </a:buClr>
              <a:defRPr/>
            </a:lvl2pPr>
            <a:lvl3pPr>
              <a:buClr>
                <a:srgbClr val="FF6600"/>
              </a:buClr>
              <a:defRPr/>
            </a:lvl3pPr>
            <a:lvl5pPr>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8" name="Rectangle 7"/>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7-</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ft Text &amp;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cxnSp>
        <p:nvCxnSpPr>
          <p:cNvPr id="6" name="Straight Connector 5"/>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9" name="Content Placeholder 2"/>
          <p:cNvSpPr>
            <a:spLocks noGrp="1"/>
          </p:cNvSpPr>
          <p:nvPr>
            <p:ph idx="1"/>
          </p:nvPr>
        </p:nvSpPr>
        <p:spPr>
          <a:xfrm>
            <a:off x="323529" y="1412776"/>
            <a:ext cx="4392488" cy="4713387"/>
          </a:xfrm>
        </p:spPr>
        <p:txBody>
          <a:bodyPr/>
          <a:lstStyle>
            <a:lvl1pPr>
              <a:defRPr sz="2400"/>
            </a:lvl1pPr>
            <a:lvl2pPr>
              <a:defRPr sz="2200"/>
            </a:lvl2pPr>
            <a:lvl3pPr>
              <a:defRPr sz="1800"/>
            </a:lvl3pPr>
            <a:lvl5pPr>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11" name="Picture Placeholder 10"/>
          <p:cNvSpPr>
            <a:spLocks noGrp="1"/>
          </p:cNvSpPr>
          <p:nvPr>
            <p:ph type="pic" sz="quarter" idx="13"/>
          </p:nvPr>
        </p:nvSpPr>
        <p:spPr>
          <a:xfrm>
            <a:off x="4932040" y="1412776"/>
            <a:ext cx="3816424" cy="4680520"/>
          </a:xfrm>
        </p:spPr>
        <p:txBody>
          <a:bodyPr/>
          <a:lstStyle>
            <a:lvl1pPr marL="0" indent="0">
              <a:buFontTx/>
              <a:buNone/>
              <a:defRPr/>
            </a:lvl1pPr>
          </a:lstStyle>
          <a:p>
            <a:r>
              <a:rPr lang="en-AU" smtClean="0"/>
              <a:t>Drag picture to placeholder or click icon to add</a:t>
            </a:r>
            <a:endParaRPr lang="en-US" dirty="0"/>
          </a:p>
        </p:txBody>
      </p:sp>
      <p:sp>
        <p:nvSpPr>
          <p:cNvPr id="12" name="Rectangle 11"/>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7-</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18643426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ight text 7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6" name="Content Placeholder 2"/>
          <p:cNvSpPr>
            <a:spLocks noGrp="1"/>
          </p:cNvSpPr>
          <p:nvPr>
            <p:ph idx="1"/>
          </p:nvPr>
        </p:nvSpPr>
        <p:spPr>
          <a:xfrm>
            <a:off x="4211960" y="1379909"/>
            <a:ext cx="4392488" cy="4713387"/>
          </a:xfrm>
        </p:spPr>
        <p:txBody>
          <a:bodyPr/>
          <a:lstStyle>
            <a:lvl1pPr>
              <a:defRPr sz="2400"/>
            </a:lvl1pPr>
            <a:lvl2pPr>
              <a:defRPr sz="2200"/>
            </a:lvl2pPr>
            <a:lvl3pPr>
              <a:defRPr sz="1800"/>
            </a:lvl3pPr>
            <a:lvl5pPr>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7" name="Picture Placeholder 10"/>
          <p:cNvSpPr>
            <a:spLocks noGrp="1"/>
          </p:cNvSpPr>
          <p:nvPr>
            <p:ph type="pic" sz="quarter" idx="13"/>
          </p:nvPr>
        </p:nvSpPr>
        <p:spPr>
          <a:xfrm>
            <a:off x="297072" y="1360821"/>
            <a:ext cx="3816424" cy="4680520"/>
          </a:xfrm>
        </p:spPr>
        <p:txBody>
          <a:bodyPr/>
          <a:lstStyle>
            <a:lvl1pPr marL="0" indent="0">
              <a:buFontTx/>
              <a:buNone/>
              <a:defRPr/>
            </a:lvl1pPr>
          </a:lstStyle>
          <a:p>
            <a:r>
              <a:rPr lang="en-AU" smtClean="0"/>
              <a:t>Drag picture to placeholder or click icon to add</a:t>
            </a:r>
            <a:endParaRPr lang="en-US" dirty="0"/>
          </a:p>
        </p:txBody>
      </p:sp>
      <p:sp>
        <p:nvSpPr>
          <p:cNvPr id="8" name="Rectangle 7"/>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7-</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9097411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7758952" y="268288"/>
            <a:ext cx="1099073" cy="6113040"/>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2209801" y="3429000"/>
            <a:ext cx="4966446" cy="1398494"/>
          </a:xfrm>
        </p:spPr>
        <p:txBody>
          <a:bodyPr anchor="b" anchorCtr="0"/>
          <a:lstStyle>
            <a:lvl1pPr algn="r">
              <a:defRPr sz="4600" b="0" cap="none" baseline="0"/>
            </a:lvl1pPr>
          </a:lstStyle>
          <a:p>
            <a:r>
              <a:rPr lang="en-AU" smtClean="0"/>
              <a:t>Click to edit Master title style</a:t>
            </a:r>
            <a:endParaRPr/>
          </a:p>
        </p:txBody>
      </p:sp>
      <p:sp>
        <p:nvSpPr>
          <p:cNvPr id="3" name="Text Placeholder 2"/>
          <p:cNvSpPr>
            <a:spLocks noGrp="1"/>
          </p:cNvSpPr>
          <p:nvPr>
            <p:ph type="body" idx="1"/>
          </p:nvPr>
        </p:nvSpPr>
        <p:spPr>
          <a:xfrm>
            <a:off x="2209801" y="4824414"/>
            <a:ext cx="4966446" cy="1320800"/>
          </a:xfrm>
        </p:spPr>
        <p:txBody>
          <a:bodyPr anchor="t" anchorCtr="0">
            <a:normAutofit/>
          </a:bodyPr>
          <a:lstStyle>
            <a:lvl1pPr marL="0" indent="0" algn="r">
              <a:spcBef>
                <a:spcPts val="0"/>
              </a:spcBef>
              <a:buNone/>
              <a:defRPr sz="16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8"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7-</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3784" y="1556792"/>
            <a:ext cx="3750183" cy="639762"/>
          </a:xfrm>
        </p:spPr>
        <p:txBody>
          <a:bodyPr anchor="b">
            <a:noAutofit/>
          </a:bodyPr>
          <a:lstStyle>
            <a:lvl1pPr marL="0" indent="0" algn="ctr">
              <a:spcBef>
                <a:spcPct val="0"/>
              </a:spcBef>
              <a:buNone/>
              <a:defRPr sz="2000" b="1">
                <a:solidFill>
                  <a:schemeClr val="accent1"/>
                </a:solidFill>
                <a:latin typeface="+mj-lt"/>
                <a:cs typeface="Calibri"/>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533784" y="2192071"/>
            <a:ext cx="3750183" cy="3436751"/>
          </a:xfrm>
        </p:spPr>
        <p:txBody>
          <a:bodyPr>
            <a:normAutofit/>
          </a:bodyPr>
          <a:lstStyle>
            <a:lvl1pPr>
              <a:defRPr sz="1800">
                <a:latin typeface="Calibri"/>
                <a:cs typeface="Calibri"/>
              </a:defRPr>
            </a:lvl1pPr>
            <a:lvl2pPr>
              <a:defRPr sz="1800">
                <a:latin typeface="Calibri"/>
                <a:cs typeface="Calibri"/>
              </a:defRPr>
            </a:lvl2pPr>
            <a:lvl3pPr>
              <a:defRPr sz="1800">
                <a:latin typeface="Calibri"/>
                <a:cs typeface="Calibri"/>
              </a:defRPr>
            </a:lvl3pPr>
            <a:lvl4pPr>
              <a:defRPr sz="1800">
                <a:latin typeface="Calibri"/>
                <a:cs typeface="Calibri"/>
              </a:defRPr>
            </a:lvl4pPr>
            <a:lvl5pPr>
              <a:defRPr sz="1800">
                <a:latin typeface="Calibri"/>
                <a:cs typeface="Calibri"/>
              </a:defRPr>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5" name="Text Placeholder 4"/>
          <p:cNvSpPr>
            <a:spLocks noGrp="1"/>
          </p:cNvSpPr>
          <p:nvPr>
            <p:ph type="body" sz="quarter" idx="3"/>
          </p:nvPr>
        </p:nvSpPr>
        <p:spPr>
          <a:xfrm>
            <a:off x="4716016" y="1569585"/>
            <a:ext cx="3710176" cy="639762"/>
          </a:xfrm>
        </p:spPr>
        <p:txBody>
          <a:bodyPr anchor="b">
            <a:noAutofit/>
          </a:bodyPr>
          <a:lstStyle>
            <a:lvl1pPr marL="0" indent="0" algn="ctr">
              <a:spcBef>
                <a:spcPct val="0"/>
              </a:spcBef>
              <a:buNone/>
              <a:defRPr sz="2000" b="1">
                <a:solidFill>
                  <a:schemeClr val="accent1"/>
                </a:solidFill>
                <a:latin typeface="+mj-lt"/>
                <a:cs typeface="Calibri"/>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716016" y="2204864"/>
            <a:ext cx="3710176" cy="3436751"/>
          </a:xfrm>
        </p:spPr>
        <p:txBody>
          <a:bodyPr>
            <a:normAutofit/>
          </a:bodyPr>
          <a:lstStyle>
            <a:lvl1pPr>
              <a:defRPr sz="1800">
                <a:latin typeface="Calibri"/>
                <a:cs typeface="Calibri"/>
              </a:defRPr>
            </a:lvl1pPr>
            <a:lvl2pPr>
              <a:defRPr sz="1800">
                <a:latin typeface="Calibri"/>
                <a:cs typeface="Calibri"/>
              </a:defRPr>
            </a:lvl2pPr>
            <a:lvl3pPr>
              <a:defRPr sz="1800">
                <a:latin typeface="Calibri"/>
                <a:cs typeface="Calibri"/>
              </a:defRPr>
            </a:lvl3pPr>
            <a:lvl4pPr>
              <a:defRPr sz="1800">
                <a:latin typeface="Calibri"/>
                <a:cs typeface="Calibri"/>
              </a:defRPr>
            </a:lvl4pPr>
            <a:lvl5pPr>
              <a:defRPr sz="1800">
                <a:latin typeface="Calibri"/>
                <a:cs typeface="Calibri"/>
              </a:defRPr>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14"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15" name="Rectangle 14"/>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6" name="Straight Connector 15"/>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2"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7-</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Top Text Bottom">
    <p:spTree>
      <p:nvGrpSpPr>
        <p:cNvPr id="1" name=""/>
        <p:cNvGrpSpPr/>
        <p:nvPr/>
      </p:nvGrpSpPr>
      <p:grpSpPr>
        <a:xfrm>
          <a:off x="0" y="0"/>
          <a:ext cx="0" cy="0"/>
          <a:chOff x="0" y="0"/>
          <a:chExt cx="0" cy="0"/>
        </a:xfrm>
      </p:grpSpPr>
      <p:sp>
        <p:nvSpPr>
          <p:cNvPr id="9" name="Content Placeholder 2"/>
          <p:cNvSpPr>
            <a:spLocks noGrp="1"/>
          </p:cNvSpPr>
          <p:nvPr>
            <p:ph sz="half" idx="13"/>
          </p:nvPr>
        </p:nvSpPr>
        <p:spPr>
          <a:xfrm>
            <a:off x="395536" y="3356992"/>
            <a:ext cx="8208912" cy="2736304"/>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13"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14" name="Rectangle 13"/>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5" name="Straight Connector 14"/>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9" name="Picture Placeholder 18"/>
          <p:cNvSpPr>
            <a:spLocks noGrp="1"/>
          </p:cNvSpPr>
          <p:nvPr>
            <p:ph type="pic" sz="quarter" idx="14"/>
          </p:nvPr>
        </p:nvSpPr>
        <p:spPr>
          <a:xfrm>
            <a:off x="395536" y="1412874"/>
            <a:ext cx="8208912" cy="1728094"/>
          </a:xfrm>
        </p:spPr>
        <p:txBody>
          <a:bodyPr/>
          <a:lstStyle>
            <a:lvl1pPr marL="0" indent="0">
              <a:buFontTx/>
              <a:buNone/>
              <a:defRPr/>
            </a:lvl1pPr>
          </a:lstStyle>
          <a:p>
            <a:r>
              <a:rPr lang="en-AU" smtClean="0"/>
              <a:t>Drag picture to placeholder or click icon to add</a:t>
            </a:r>
            <a:endParaRPr lang="en-US" dirty="0"/>
          </a:p>
        </p:txBody>
      </p: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7-</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Content Placeholder 2"/>
          <p:cNvSpPr>
            <a:spLocks noGrp="1"/>
          </p:cNvSpPr>
          <p:nvPr>
            <p:ph sz="half" idx="13"/>
          </p:nvPr>
        </p:nvSpPr>
        <p:spPr>
          <a:xfrm>
            <a:off x="323528" y="1412776"/>
            <a:ext cx="8208912" cy="2736304"/>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7"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8" name="Rectangle 7"/>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9" name="Straight Connector 8"/>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3" name="Picture Placeholder 18"/>
          <p:cNvSpPr>
            <a:spLocks noGrp="1"/>
          </p:cNvSpPr>
          <p:nvPr>
            <p:ph type="pic" sz="quarter" idx="14"/>
          </p:nvPr>
        </p:nvSpPr>
        <p:spPr>
          <a:xfrm>
            <a:off x="317660" y="4437112"/>
            <a:ext cx="8208912" cy="1728094"/>
          </a:xfrm>
        </p:spPr>
        <p:txBody>
          <a:bodyPr/>
          <a:lstStyle>
            <a:lvl1pPr marL="0" indent="0">
              <a:buFontTx/>
              <a:buNone/>
              <a:defRPr/>
            </a:lvl1pPr>
          </a:lstStyle>
          <a:p>
            <a:r>
              <a:rPr lang="en-AU" smtClean="0"/>
              <a:t>Drag picture to placeholder or click icon to add</a:t>
            </a:r>
            <a:endParaRPr lang="en-US" dirty="0"/>
          </a:p>
        </p:txBody>
      </p:sp>
      <p:sp>
        <p:nvSpPr>
          <p:cNvPr id="10"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7-</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36277536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8" name="Title 1"/>
          <p:cNvSpPr>
            <a:spLocks noGrp="1"/>
          </p:cNvSpPr>
          <p:nvPr>
            <p:ph type="title"/>
          </p:nvPr>
        </p:nvSpPr>
        <p:spPr>
          <a:xfrm>
            <a:off x="295871" y="0"/>
            <a:ext cx="7588497" cy="1143000"/>
          </a:xfrm>
        </p:spPr>
        <p:txBody>
          <a:bodyPr/>
          <a:lstStyle/>
          <a:p>
            <a:r>
              <a:rPr lang="en-AU" smtClean="0"/>
              <a:t>Click to edit Master title style</a:t>
            </a:r>
            <a:endParaRPr/>
          </a:p>
        </p:txBody>
      </p:sp>
      <p:sp>
        <p:nvSpPr>
          <p:cNvPr id="9" name="Rectangle 8"/>
          <p:cNvSpPr/>
          <p:nvPr userDrawn="1"/>
        </p:nvSpPr>
        <p:spPr>
          <a:xfrm>
            <a:off x="7956376" y="116632"/>
            <a:ext cx="1069856" cy="936104"/>
          </a:xfrm>
          <a:prstGeom prst="rect">
            <a:avLst/>
          </a:prstGeom>
          <a:solidFill>
            <a:srgbClr val="5B57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0" name="Straight Connector 9"/>
          <p:cNvCxnSpPr/>
          <p:nvPr userDrawn="1"/>
        </p:nvCxnSpPr>
        <p:spPr>
          <a:xfrm>
            <a:off x="0" y="1196752"/>
            <a:ext cx="9144000" cy="1588"/>
          </a:xfrm>
          <a:prstGeom prst="line">
            <a:avLst/>
          </a:prstGeom>
          <a:ln>
            <a:solidFill>
              <a:srgbClr val="5B5748"/>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1" name="Slide Number Placeholder 2"/>
          <p:cNvSpPr txBox="1">
            <a:spLocks noGrp="1"/>
          </p:cNvSpPr>
          <p:nvPr userDrawn="1"/>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7-</a:t>
            </a:r>
            <a:fld id="{904A1C09-83D9-4225-B389-16680B713356}" type="slidenum">
              <a:rPr lang="en-US" altLang="zh-CN" sz="1000" smtClean="0">
                <a:latin typeface="Times New Roman" charset="0"/>
                <a:ea typeface="宋体" charset="-122"/>
              </a:rPr>
              <a:pPr algn="r" eaLnBrk="1" hangingPunct="1">
                <a:defRPr/>
              </a:pPr>
              <a:t>‹#›</a:t>
            </a:fld>
            <a:endParaRPr lang="en-US" altLang="zh-CN" sz="1000" dirty="0" smtClean="0">
              <a:latin typeface="Times New Roman" charset="0"/>
              <a:ea typeface="宋体"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95871" y="0"/>
            <a:ext cx="7588497" cy="1143000"/>
          </a:xfrm>
          <a:prstGeom prst="rect">
            <a:avLst/>
          </a:prstGeom>
        </p:spPr>
        <p:txBody>
          <a:bodyPr vert="horz" lIns="91440" tIns="45720" rIns="91440" bIns="45720" rtlCol="0" anchor="b" anchorCtr="0">
            <a:noAutofit/>
          </a:bodyPr>
          <a:lstStyle/>
          <a:p>
            <a:r>
              <a:rPr lang="en-AU" smtClean="0"/>
              <a:t>Click to edit Master title style</a:t>
            </a:r>
            <a:endParaRPr dirty="0"/>
          </a:p>
        </p:txBody>
      </p:sp>
      <p:sp>
        <p:nvSpPr>
          <p:cNvPr id="3" name="Text Placeholder 2"/>
          <p:cNvSpPr>
            <a:spLocks noGrp="1"/>
          </p:cNvSpPr>
          <p:nvPr>
            <p:ph type="body" idx="1"/>
          </p:nvPr>
        </p:nvSpPr>
        <p:spPr>
          <a:xfrm>
            <a:off x="323528" y="1340768"/>
            <a:ext cx="8208911" cy="4785395"/>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4" name="Date Placeholder 3"/>
          <p:cNvSpPr>
            <a:spLocks noGrp="1"/>
          </p:cNvSpPr>
          <p:nvPr>
            <p:ph type="dt" sz="half" idx="2"/>
          </p:nvPr>
        </p:nvSpPr>
        <p:spPr>
          <a:xfrm>
            <a:off x="6732240" y="6453336"/>
            <a:ext cx="2219019" cy="288032"/>
          </a:xfrm>
          <a:prstGeom prst="rect">
            <a:avLst/>
          </a:prstGeom>
        </p:spPr>
        <p:txBody>
          <a:bodyPr vert="horz" lIns="91440" tIns="45720" rIns="91440" bIns="45720" rtlCol="0" anchor="ctr"/>
          <a:lstStyle>
            <a:lvl1pPr algn="r">
              <a:defRPr sz="1100" b="0">
                <a:solidFill>
                  <a:schemeClr val="tx2">
                    <a:lumMod val="60000"/>
                    <a:lumOff val="40000"/>
                  </a:schemeClr>
                </a:solidFill>
                <a:latin typeface="Calibri"/>
              </a:defRPr>
            </a:lvl1pPr>
          </a:lstStyle>
          <a:p>
            <a:pPr>
              <a:defRPr/>
            </a:pPr>
            <a:r>
              <a:rPr lang="en-AU" smtClean="0"/>
              <a:t>McShane/Von Glinow OB 7e</a:t>
            </a:r>
            <a:endParaRPr lang="en-US" dirty="0"/>
          </a:p>
        </p:txBody>
      </p:sp>
      <p:sp>
        <p:nvSpPr>
          <p:cNvPr id="10" name="Slide Number Placeholder 9"/>
          <p:cNvSpPr>
            <a:spLocks noGrp="1"/>
          </p:cNvSpPr>
          <p:nvPr>
            <p:ph type="sldNum" sz="quarter" idx="4"/>
          </p:nvPr>
        </p:nvSpPr>
        <p:spPr>
          <a:xfrm>
            <a:off x="4211960" y="6453336"/>
            <a:ext cx="792088" cy="288032"/>
          </a:xfrm>
          <a:prstGeom prst="rect">
            <a:avLst/>
          </a:prstGeom>
        </p:spPr>
        <p:txBody>
          <a:bodyPr vert="horz" lIns="91440" tIns="45720" rIns="91440" bIns="45720" rtlCol="0" anchor="ctr"/>
          <a:lstStyle>
            <a:lvl1pPr algn="ctr">
              <a:defRPr sz="1200">
                <a:solidFill>
                  <a:schemeClr val="tx1">
                    <a:tint val="75000"/>
                  </a:schemeClr>
                </a:solidFill>
                <a:latin typeface="Calibri"/>
                <a:cs typeface="Calibri"/>
              </a:defRPr>
            </a:lvl1pPr>
          </a:lstStyle>
          <a:p>
            <a:fld id="{217D0AD5-8817-6F41-98C9-BDEB5CB900FD}" type="slidenum">
              <a:rPr lang="en-US" smtClean="0"/>
              <a:pPr/>
              <a:t>‹#›</a:t>
            </a:fld>
            <a:endParaRPr lang="en-US"/>
          </a:p>
        </p:txBody>
      </p:sp>
      <p:sp>
        <p:nvSpPr>
          <p:cNvPr id="6" name="Footer Placeholder 5"/>
          <p:cNvSpPr>
            <a:spLocks noGrp="1"/>
          </p:cNvSpPr>
          <p:nvPr>
            <p:ph type="ftr" sz="quarter" idx="3"/>
          </p:nvPr>
        </p:nvSpPr>
        <p:spPr>
          <a:xfrm>
            <a:off x="323528" y="6237312"/>
            <a:ext cx="3672408" cy="504056"/>
          </a:xfrm>
          <a:prstGeom prst="rect">
            <a:avLst/>
          </a:prstGeom>
        </p:spPr>
        <p:txBody>
          <a:bodyPr vert="horz" lIns="91440" tIns="45720" rIns="91440" bIns="45720" rtlCol="0" anchor="ctr"/>
          <a:lstStyle>
            <a:lvl1pPr algn="l">
              <a:lnSpc>
                <a:spcPct val="90000"/>
              </a:lnSpc>
              <a:defRPr sz="900">
                <a:solidFill>
                  <a:schemeClr val="tx1">
                    <a:tint val="75000"/>
                  </a:schemeClr>
                </a:solidFill>
                <a:latin typeface="Calibri"/>
                <a:cs typeface="Calibri"/>
              </a:defRPr>
            </a:lvl1pPr>
          </a:lstStyle>
          <a:p>
            <a:r>
              <a:rPr lang="en-US" dirty="0" smtClean="0"/>
              <a:t>© 2015 by McGraw-Hill Education.  This is proprietary material solely for authorized instructor use. Not authorized for sale or distribution in any manner.  This document may not be copied, scanned, duplicated, forwarded, distributed, or posted on a website, in whole or part. </a:t>
            </a: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27" r:id="rId3"/>
    <p:sldLayoutId id="2147483828" r:id="rId4"/>
    <p:sldLayoutId id="2147483809" r:id="rId5"/>
    <p:sldLayoutId id="2147483812" r:id="rId6"/>
    <p:sldLayoutId id="2147483813" r:id="rId7"/>
    <p:sldLayoutId id="2147483829" r:id="rId8"/>
    <p:sldLayoutId id="2147483816" r:id="rId9"/>
    <p:sldLayoutId id="2147483819" r:id="rId10"/>
    <p:sldLayoutId id="2147483834" r:id="rId11"/>
    <p:sldLayoutId id="2147483836" r:id="rId12"/>
  </p:sldLayoutIdLst>
  <p:timing>
    <p:tnLst>
      <p:par>
        <p:cTn id="1" dur="indefinite" restart="never" nodeType="tmRoot"/>
      </p:par>
    </p:tnLst>
  </p:timing>
  <p:hf hdr="0"/>
  <p:txStyles>
    <p:titleStyle>
      <a:lvl1pPr algn="l" defTabSz="914400" rtl="0" eaLnBrk="1" latinLnBrk="0" hangingPunct="1">
        <a:spcBef>
          <a:spcPct val="0"/>
        </a:spcBef>
        <a:buNone/>
        <a:defRPr sz="4200" b="1" i="0" kern="1200">
          <a:solidFill>
            <a:srgbClr val="61765E"/>
          </a:solidFill>
          <a:latin typeface="+mj-lt"/>
          <a:ea typeface="+mj-ea"/>
          <a:cs typeface="Calibri"/>
        </a:defRPr>
      </a:lvl1pPr>
    </p:titleStyle>
    <p:bodyStyle>
      <a:lvl1pPr marL="228600" indent="-228600" algn="l" defTabSz="914400" rtl="0" eaLnBrk="1" latinLnBrk="0" hangingPunct="1">
        <a:spcBef>
          <a:spcPts val="1800"/>
        </a:spcBef>
        <a:buClr>
          <a:srgbClr val="800080"/>
        </a:buClr>
        <a:buSzPct val="100000"/>
        <a:buFont typeface="Wingdings 2" pitchFamily="18" charset="2"/>
        <a:buChar char="¡"/>
        <a:defRPr sz="2800" kern="1200">
          <a:solidFill>
            <a:schemeClr val="tx2"/>
          </a:solidFill>
          <a:latin typeface="+mn-lt"/>
          <a:ea typeface="+mn-ea"/>
          <a:cs typeface="+mn-cs"/>
        </a:defRPr>
      </a:lvl1pPr>
      <a:lvl2pPr marL="457200" indent="-228600" algn="l" defTabSz="914400" rtl="0" eaLnBrk="1" latinLnBrk="0" hangingPunct="1">
        <a:spcBef>
          <a:spcPts val="600"/>
        </a:spcBef>
        <a:buClr>
          <a:srgbClr val="008080"/>
        </a:buClr>
        <a:buSzPct val="100000"/>
        <a:buFont typeface="Wingdings 2" pitchFamily="18" charset="2"/>
        <a:buChar char="¡"/>
        <a:defRPr sz="2400" kern="1200">
          <a:solidFill>
            <a:schemeClr val="tx2"/>
          </a:solidFill>
          <a:latin typeface="+mn-lt"/>
          <a:ea typeface="+mn-ea"/>
          <a:cs typeface="+mn-cs"/>
        </a:defRPr>
      </a:lvl2pPr>
      <a:lvl3pPr marL="685800" indent="-228600" algn="l" defTabSz="914400" rtl="0" eaLnBrk="1" latinLnBrk="0" hangingPunct="1">
        <a:spcBef>
          <a:spcPts val="600"/>
        </a:spcBef>
        <a:buClr>
          <a:srgbClr val="FF6600"/>
        </a:buClr>
        <a:buSzPct val="100000"/>
        <a:buFont typeface="Wingdings" charset="2"/>
        <a:buChar char="Ø"/>
        <a:defRPr sz="2000" kern="1200">
          <a:solidFill>
            <a:schemeClr val="tx2"/>
          </a:solidFill>
          <a:latin typeface="+mn-lt"/>
          <a:ea typeface="+mn-ea"/>
          <a:cs typeface="+mn-cs"/>
        </a:defRPr>
      </a:lvl3pPr>
      <a:lvl4pPr marL="914400" indent="-228600" algn="l" defTabSz="914400" rtl="0" eaLnBrk="1" latinLnBrk="0" hangingPunct="1">
        <a:spcBef>
          <a:spcPts val="600"/>
        </a:spcBef>
        <a:buClr>
          <a:schemeClr val="accent1">
            <a:lumMod val="50000"/>
          </a:schemeClr>
        </a:buClr>
        <a:buSzPct val="100000"/>
        <a:buFont typeface="Wingdings 2" pitchFamily="18" charset="2"/>
        <a:buChar char="¡"/>
        <a:defRPr sz="1800" kern="1200">
          <a:solidFill>
            <a:schemeClr val="tx2"/>
          </a:solidFill>
          <a:latin typeface="+mn-lt"/>
          <a:ea typeface="+mn-ea"/>
          <a:cs typeface="+mn-cs"/>
        </a:defRPr>
      </a:lvl4pPr>
      <a:lvl5pPr marL="1143000" indent="-228600" algn="l" defTabSz="914400" rtl="0" eaLnBrk="1" latinLnBrk="0" hangingPunct="1">
        <a:spcBef>
          <a:spcPts val="600"/>
        </a:spcBef>
        <a:buClr>
          <a:schemeClr val="accent1"/>
        </a:buClr>
        <a:buSzPct val="100000"/>
        <a:buFont typeface="Wingdings 2" pitchFamily="18" charset="2"/>
        <a:buChar char="¡"/>
        <a:defRPr sz="1800" kern="1200">
          <a:solidFill>
            <a:schemeClr val="tx2"/>
          </a:solidFill>
          <a:latin typeface="+mn-lt"/>
          <a:ea typeface="+mn-ea"/>
          <a:cs typeface="+mn-cs"/>
        </a:defRPr>
      </a:lvl5pPr>
      <a:lvl6pPr marL="1377950" indent="-228600"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6pPr>
      <a:lvl7pPr marL="1603375" indent="-228600" algn="l" defTabSz="914400" rtl="0" eaLnBrk="1" latinLnBrk="0" hangingPunct="1">
        <a:spcBef>
          <a:spcPct val="20000"/>
        </a:spcBef>
        <a:buClr>
          <a:schemeClr val="accent1"/>
        </a:buClr>
        <a:buFont typeface="Wingdings 2" pitchFamily="18" charset="2"/>
        <a:buChar char=""/>
        <a:defRPr lang="en-US" sz="1800" kern="1200" dirty="0" smtClean="0">
          <a:solidFill>
            <a:schemeClr val="tx2"/>
          </a:solidFill>
          <a:latin typeface="+mn-lt"/>
          <a:ea typeface="+mn-ea"/>
          <a:cs typeface="+mn-cs"/>
        </a:defRPr>
      </a:lvl7pPr>
      <a:lvl8pPr marL="1830388" indent="-228600"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2"/>
          </a:solidFill>
          <a:latin typeface="+mn-lt"/>
          <a:ea typeface="+mn-ea"/>
          <a:cs typeface="+mn-cs"/>
        </a:defRPr>
      </a:lvl8pPr>
      <a:lvl9pPr marL="2057400" indent="-228600" algn="l" defTabSz="914400" rtl="0" eaLnBrk="1" latinLnBrk="0" hangingPunct="1">
        <a:spcBef>
          <a:spcPct val="20000"/>
        </a:spcBef>
        <a:buClr>
          <a:schemeClr val="accent1"/>
        </a:buClr>
        <a:buFont typeface="Wingdings 2" pitchFamily="18" charset="2"/>
        <a:buChar char=""/>
        <a:defRPr lang="en-US" sz="1800" kern="1200" dirty="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
          <p:cNvSpPr>
            <a:spLocks noGrp="1" noChangeArrowheads="1"/>
          </p:cNvSpPr>
          <p:nvPr>
            <p:ph type="ctrTitle"/>
          </p:nvPr>
        </p:nvSpPr>
        <p:spPr/>
        <p:txBody>
          <a:bodyPr>
            <a:normAutofit/>
          </a:bodyPr>
          <a:lstStyle/>
          <a:p>
            <a:r>
              <a:rPr lang="en-US" dirty="0" smtClean="0">
                <a:latin typeface="+mj-lt"/>
              </a:rPr>
              <a:t>Decision Making and Creativity</a:t>
            </a:r>
            <a:endParaRPr lang="en-US" dirty="0">
              <a:latin typeface="+mj-lt"/>
            </a:endParaRPr>
          </a:p>
        </p:txBody>
      </p:sp>
      <p:pic>
        <p:nvPicPr>
          <p:cNvPr id="2" name="Picture 1" descr="Globe Vertica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3" y="260648"/>
            <a:ext cx="2728367" cy="4965486"/>
          </a:xfrm>
          <a:prstGeom prst="rect">
            <a:avLst/>
          </a:prstGeom>
        </p:spPr>
      </p:pic>
      <p:sp>
        <p:nvSpPr>
          <p:cNvPr id="7" name="Rectangle 1"/>
          <p:cNvSpPr>
            <a:spLocks noChangeArrowheads="1"/>
          </p:cNvSpPr>
          <p:nvPr/>
        </p:nvSpPr>
        <p:spPr bwMode="auto">
          <a:xfrm>
            <a:off x="161925" y="6592888"/>
            <a:ext cx="88392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F9933"/>
              </a:buClr>
              <a:buFont typeface="Wingdings" charset="2"/>
              <a:buChar char="Ø"/>
              <a:defRPr sz="3200">
                <a:solidFill>
                  <a:schemeClr val="tx1"/>
                </a:solidFill>
                <a:latin typeface="Arial" charset="0"/>
                <a:ea typeface="ＭＳ Ｐゴシック" charset="-128"/>
              </a:defRPr>
            </a:lvl1pPr>
            <a:lvl2pPr marL="742950" indent="-285750" eaLnBrk="0" hangingPunct="0">
              <a:spcBef>
                <a:spcPct val="20000"/>
              </a:spcBef>
              <a:buClr>
                <a:srgbClr val="FF9933"/>
              </a:buClr>
              <a:buFont typeface="Wingdings" charset="2"/>
              <a:buChar char="Ø"/>
              <a:defRPr sz="2800">
                <a:solidFill>
                  <a:schemeClr val="tx1"/>
                </a:solidFill>
                <a:latin typeface="Arial" charset="0"/>
                <a:ea typeface="ＭＳ Ｐゴシック" charset="-128"/>
              </a:defRPr>
            </a:lvl2pPr>
            <a:lvl3pPr marL="1143000" indent="-228600" eaLnBrk="0" hangingPunct="0">
              <a:spcBef>
                <a:spcPct val="20000"/>
              </a:spcBef>
              <a:buClr>
                <a:srgbClr val="FF9933"/>
              </a:buClr>
              <a:buFont typeface="Wingdings" charset="2"/>
              <a:buChar char="Ø"/>
              <a:defRPr sz="2400">
                <a:solidFill>
                  <a:schemeClr val="tx1"/>
                </a:solidFill>
                <a:latin typeface="Arial" charset="0"/>
                <a:ea typeface="ＭＳ Ｐゴシック" charset="-128"/>
              </a:defRPr>
            </a:lvl3pPr>
            <a:lvl4pPr marL="1600200" indent="-228600" eaLnBrk="0" hangingPunct="0">
              <a:spcBef>
                <a:spcPct val="20000"/>
              </a:spcBef>
              <a:buChar char="–"/>
              <a:defRPr sz="2000">
                <a:solidFill>
                  <a:schemeClr val="tx1"/>
                </a:solidFill>
                <a:latin typeface="Arial" charset="0"/>
                <a:ea typeface="ＭＳ Ｐゴシック" charset="-128"/>
              </a:defRPr>
            </a:lvl4pPr>
            <a:lvl5pPr marL="2057400" indent="-228600" eaLnBrk="0" hangingPunct="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lgn="ctr" eaLnBrk="1" hangingPunct="1">
              <a:spcBef>
                <a:spcPct val="0"/>
              </a:spcBef>
              <a:buClrTx/>
              <a:buFontTx/>
              <a:buNone/>
            </a:pPr>
            <a:r>
              <a:rPr lang="en-IN" altLang="en-US" sz="1000" dirty="0">
                <a:solidFill>
                  <a:schemeClr val="tx1"/>
                </a:solidFill>
                <a:latin typeface="Times New Roman" charset="0"/>
                <a:cs typeface="Times New Roman" charset="0"/>
              </a:rPr>
              <a:t>Copyright © 2015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90495476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Problems with Maximization</a:t>
            </a:r>
            <a:endParaRPr lang="en-US" dirty="0"/>
          </a:p>
        </p:txBody>
      </p:sp>
      <p:sp>
        <p:nvSpPr>
          <p:cNvPr id="3" name="Text Placeholder 2"/>
          <p:cNvSpPr>
            <a:spLocks noGrp="1"/>
          </p:cNvSpPr>
          <p:nvPr>
            <p:ph idx="1"/>
          </p:nvPr>
        </p:nvSpPr>
        <p:spPr/>
        <p:txBody>
          <a:bodyPr>
            <a:normAutofit fontScale="85000" lnSpcReduction="10000"/>
          </a:bodyPr>
          <a:lstStyle/>
          <a:p>
            <a:pPr>
              <a:lnSpc>
                <a:spcPct val="110000"/>
              </a:lnSpc>
            </a:pPr>
            <a:r>
              <a:rPr lang="en-US" dirty="0" smtClean="0"/>
              <a:t>People don’t try to select choice with highest value (maximization) because:</a:t>
            </a:r>
          </a:p>
          <a:p>
            <a:pPr lvl="1"/>
            <a:r>
              <a:rPr lang="en-US" sz="2100" dirty="0" smtClean="0"/>
              <a:t>Alternatives appear sequentially, not all at once</a:t>
            </a:r>
          </a:p>
          <a:p>
            <a:pPr lvl="1"/>
            <a:r>
              <a:rPr lang="en-US" sz="2100" dirty="0" smtClean="0"/>
              <a:t>People lack motivation/ability to process volumes of information</a:t>
            </a:r>
          </a:p>
          <a:p>
            <a:r>
              <a:rPr lang="en-US" dirty="0" smtClean="0"/>
              <a:t>How decision makers respond </a:t>
            </a:r>
            <a:r>
              <a:rPr lang="en-US" dirty="0"/>
              <a:t>to maximization problems </a:t>
            </a:r>
            <a:endParaRPr lang="en-US" dirty="0" smtClean="0"/>
          </a:p>
          <a:p>
            <a:pPr lvl="1"/>
            <a:r>
              <a:rPr lang="en-US" sz="2100" dirty="0" smtClean="0"/>
              <a:t>Satisficing – choose first “good enough” alternative</a:t>
            </a:r>
          </a:p>
          <a:p>
            <a:pPr lvl="1"/>
            <a:r>
              <a:rPr lang="en-US" sz="2100" dirty="0" smtClean="0"/>
              <a:t>Oversimplifying decision calculations (e.g. few evaluation criteria)</a:t>
            </a:r>
          </a:p>
          <a:p>
            <a:pPr lvl="1"/>
            <a:r>
              <a:rPr lang="en-US" sz="2100" dirty="0" smtClean="0"/>
              <a:t>Avoiding the decision</a:t>
            </a:r>
          </a:p>
        </p:txBody>
      </p:sp>
      <p:pic>
        <p:nvPicPr>
          <p:cNvPr id="10" name="Picture Placeholder 9" descr="Decision-scratch head sepia.jpg"/>
          <p:cNvPicPr>
            <a:picLocks noGrp="1" noChangeAspect="1"/>
          </p:cNvPicPr>
          <p:nvPr>
            <p:ph type="pic" sz="quarter" idx="13"/>
          </p:nvPr>
        </p:nvPicPr>
        <p:blipFill>
          <a:blip r:embed="rId2"/>
          <a:srcRect t="6491" b="6491"/>
          <a:stretch>
            <a:fillRect/>
          </a:stretch>
        </p:blipFill>
        <p:spPr/>
      </p:pic>
      <p:sp>
        <p:nvSpPr>
          <p:cNvPr id="9" name="Rectangle 17"/>
          <p:cNvSpPr>
            <a:spLocks noChangeArrowheads="1"/>
          </p:cNvSpPr>
          <p:nvPr/>
        </p:nvSpPr>
        <p:spPr bwMode="auto">
          <a:xfrm>
            <a:off x="7279923" y="6043105"/>
            <a:ext cx="1178277" cy="246221"/>
          </a:xfrm>
          <a:prstGeom prst="rect">
            <a:avLst/>
          </a:prstGeom>
          <a:noFill/>
          <a:ln w="9525">
            <a:noFill/>
            <a:miter lim="800000"/>
            <a:headEnd/>
            <a:tailEnd/>
          </a:ln>
          <a:effectLst/>
        </p:spPr>
        <p:txBody>
          <a:bodyPr wrap="none">
            <a:prstTxWarp prst="textNoShape">
              <a:avLst/>
            </a:prstTxWarp>
            <a:spAutoFit/>
          </a:bodyPr>
          <a:lstStyle/>
          <a:p>
            <a:r>
              <a:rPr lang="en-US" sz="1000" dirty="0">
                <a:solidFill>
                  <a:srgbClr val="40332A"/>
                </a:solidFill>
                <a:latin typeface="Arial Narrow" charset="0"/>
              </a:rPr>
              <a:t>Courtesy of</a:t>
            </a:r>
            <a:r>
              <a:rPr lang="en-US" sz="1000" dirty="0" smtClean="0">
                <a:solidFill>
                  <a:srgbClr val="40332A"/>
                </a:solidFill>
                <a:latin typeface="Arial Narrow" charset="0"/>
              </a:rPr>
              <a:t> Microsoft</a:t>
            </a:r>
            <a:endParaRPr lang="en-AU" sz="1000" dirty="0">
              <a:solidFill>
                <a:srgbClr val="40332A"/>
              </a:solidFill>
              <a:latin typeface="Arial Narrow" charset="0"/>
            </a:endParaRPr>
          </a:p>
        </p:txBody>
      </p:sp>
    </p:spTree>
    <p:extLst>
      <p:ext uri="{BB962C8B-B14F-4D97-AF65-F5344CB8AC3E}">
        <p14:creationId xmlns:p14="http://schemas.microsoft.com/office/powerpoint/2010/main" val="428595130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Grp="1" noChangeArrowheads="1"/>
          </p:cNvSpPr>
          <p:nvPr>
            <p:ph type="title"/>
          </p:nvPr>
        </p:nvSpPr>
        <p:spPr/>
        <p:txBody>
          <a:bodyPr>
            <a:normAutofit fontScale="90000"/>
          </a:bodyPr>
          <a:lstStyle/>
          <a:p>
            <a:r>
              <a:rPr lang="en-US" dirty="0" smtClean="0"/>
              <a:t>Emotions and Making Choices</a:t>
            </a:r>
            <a:endParaRPr lang="en-US" dirty="0"/>
          </a:p>
        </p:txBody>
      </p:sp>
      <p:sp>
        <p:nvSpPr>
          <p:cNvPr id="37891" name="Rectangle 5"/>
          <p:cNvSpPr>
            <a:spLocks noGrp="1" noChangeArrowheads="1"/>
          </p:cNvSpPr>
          <p:nvPr>
            <p:ph idx="1"/>
          </p:nvPr>
        </p:nvSpPr>
        <p:spPr/>
        <p:txBody>
          <a:bodyPr/>
          <a:lstStyle/>
          <a:p>
            <a:r>
              <a:rPr lang="en-US" smtClean="0"/>
              <a:t>Emotions form preferences before we consciously evaluate those choices</a:t>
            </a:r>
          </a:p>
          <a:p>
            <a:r>
              <a:rPr lang="en-US" smtClean="0"/>
              <a:t>Moods and emotions influence how well we follow the decision process</a:t>
            </a:r>
          </a:p>
          <a:p>
            <a:r>
              <a:rPr lang="en-US" smtClean="0"/>
              <a:t>We ‘listen in’ on our emotions and use that information to make choices</a:t>
            </a:r>
            <a:endParaRPr lang="en-US" dirty="0"/>
          </a:p>
        </p:txBody>
      </p:sp>
    </p:spTree>
    <p:extLst>
      <p:ext uri="{BB962C8B-B14F-4D97-AF65-F5344CB8AC3E}">
        <p14:creationId xmlns:p14="http://schemas.microsoft.com/office/powerpoint/2010/main" val="364630455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5"/>
          <p:cNvSpPr>
            <a:spLocks noGrp="1" noChangeArrowheads="1"/>
          </p:cNvSpPr>
          <p:nvPr>
            <p:ph type="title"/>
          </p:nvPr>
        </p:nvSpPr>
        <p:spPr/>
        <p:txBody>
          <a:bodyPr/>
          <a:lstStyle/>
          <a:p>
            <a:r>
              <a:rPr lang="en-US" smtClean="0"/>
              <a:t>Intuitive Decision Making</a:t>
            </a:r>
            <a:endParaRPr lang="en-US" dirty="0"/>
          </a:p>
        </p:txBody>
      </p:sp>
      <p:sp>
        <p:nvSpPr>
          <p:cNvPr id="46086" name="Rectangle 6"/>
          <p:cNvSpPr>
            <a:spLocks noGrp="1" noChangeArrowheads="1"/>
          </p:cNvSpPr>
          <p:nvPr>
            <p:ph idx="1"/>
          </p:nvPr>
        </p:nvSpPr>
        <p:spPr/>
        <p:txBody>
          <a:bodyPr/>
          <a:lstStyle/>
          <a:p>
            <a:r>
              <a:rPr lang="en-US" smtClean="0"/>
              <a:t>Ability to know when a problem or opportunity exists and select the best course of action without conscious reasoning</a:t>
            </a:r>
          </a:p>
          <a:p>
            <a:r>
              <a:rPr lang="en-US" smtClean="0"/>
              <a:t>Intuition as emotional experience</a:t>
            </a:r>
          </a:p>
          <a:p>
            <a:pPr lvl="1"/>
            <a:r>
              <a:rPr lang="en-US" smtClean="0"/>
              <a:t>Gut feelings are emotional signals</a:t>
            </a:r>
          </a:p>
          <a:p>
            <a:pPr lvl="1"/>
            <a:r>
              <a:rPr lang="en-US" smtClean="0"/>
              <a:t>Not all emotional signals are intuition</a:t>
            </a:r>
          </a:p>
          <a:p>
            <a:r>
              <a:rPr lang="en-US" smtClean="0"/>
              <a:t>Intuition as rapid nonconscious analysis</a:t>
            </a:r>
          </a:p>
          <a:p>
            <a:pPr lvl="1"/>
            <a:r>
              <a:rPr lang="en-US" smtClean="0"/>
              <a:t>Uses action scripts</a:t>
            </a:r>
            <a:endParaRPr lang="en-US" dirty="0"/>
          </a:p>
        </p:txBody>
      </p:sp>
    </p:spTree>
    <p:extLst>
      <p:ext uri="{BB962C8B-B14F-4D97-AF65-F5344CB8AC3E}">
        <p14:creationId xmlns:p14="http://schemas.microsoft.com/office/powerpoint/2010/main" val="27124845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6086">
                                            <p:txEl>
                                              <p:pRg st="0" end="0"/>
                                            </p:txEl>
                                          </p:spTgt>
                                        </p:tgtEl>
                                        <p:attrNameLst>
                                          <p:attrName>style.visibility</p:attrName>
                                        </p:attrNameLst>
                                      </p:cBhvr>
                                      <p:to>
                                        <p:strVal val="visible"/>
                                      </p:to>
                                    </p:set>
                                    <p:animEffect transition="in" filter="slide(fromLeft)">
                                      <p:cBhvr>
                                        <p:cTn id="7" dur="500"/>
                                        <p:tgtEl>
                                          <p:spTgt spid="46086">
                                            <p:txEl>
                                              <p:pRg st="0" end="0"/>
                                            </p:txEl>
                                          </p:spTgt>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46086">
                                            <p:txEl>
                                              <p:pRg st="1" end="1"/>
                                            </p:txEl>
                                          </p:spTgt>
                                        </p:tgtEl>
                                        <p:attrNameLst>
                                          <p:attrName>style.visibility</p:attrName>
                                        </p:attrNameLst>
                                      </p:cBhvr>
                                      <p:to>
                                        <p:strVal val="visible"/>
                                      </p:to>
                                    </p:set>
                                    <p:animEffect transition="in" filter="slide(fromLeft)">
                                      <p:cBhvr>
                                        <p:cTn id="11" dur="500"/>
                                        <p:tgtEl>
                                          <p:spTgt spid="46086">
                                            <p:txEl>
                                              <p:pRg st="1" end="1"/>
                                            </p:txEl>
                                          </p:spTgt>
                                        </p:tgtEl>
                                      </p:cBhvr>
                                    </p:animEffect>
                                  </p:childTnLst>
                                </p:cTn>
                              </p:par>
                              <p:par>
                                <p:cTn id="12" presetID="12" presetClass="entr" presetSubtype="8" fill="hold" grpId="0" nodeType="withEffect">
                                  <p:stCondLst>
                                    <p:cond delay="0"/>
                                  </p:stCondLst>
                                  <p:childTnLst>
                                    <p:set>
                                      <p:cBhvr>
                                        <p:cTn id="13" dur="1" fill="hold">
                                          <p:stCondLst>
                                            <p:cond delay="0"/>
                                          </p:stCondLst>
                                        </p:cTn>
                                        <p:tgtEl>
                                          <p:spTgt spid="46086">
                                            <p:txEl>
                                              <p:pRg st="2" end="2"/>
                                            </p:txEl>
                                          </p:spTgt>
                                        </p:tgtEl>
                                        <p:attrNameLst>
                                          <p:attrName>style.visibility</p:attrName>
                                        </p:attrNameLst>
                                      </p:cBhvr>
                                      <p:to>
                                        <p:strVal val="visible"/>
                                      </p:to>
                                    </p:set>
                                    <p:animEffect transition="in" filter="slide(fromLeft)">
                                      <p:cBhvr>
                                        <p:cTn id="14" dur="500"/>
                                        <p:tgtEl>
                                          <p:spTgt spid="46086">
                                            <p:txEl>
                                              <p:pRg st="2" end="2"/>
                                            </p:txEl>
                                          </p:spTgt>
                                        </p:tgtEl>
                                      </p:cBhvr>
                                    </p:animEffect>
                                  </p:childTnLst>
                                </p:cTn>
                              </p:par>
                              <p:par>
                                <p:cTn id="15" presetID="12" presetClass="entr" presetSubtype="8" fill="hold" grpId="0" nodeType="withEffect">
                                  <p:stCondLst>
                                    <p:cond delay="0"/>
                                  </p:stCondLst>
                                  <p:childTnLst>
                                    <p:set>
                                      <p:cBhvr>
                                        <p:cTn id="16" dur="1" fill="hold">
                                          <p:stCondLst>
                                            <p:cond delay="0"/>
                                          </p:stCondLst>
                                        </p:cTn>
                                        <p:tgtEl>
                                          <p:spTgt spid="46086">
                                            <p:txEl>
                                              <p:pRg st="3" end="3"/>
                                            </p:txEl>
                                          </p:spTgt>
                                        </p:tgtEl>
                                        <p:attrNameLst>
                                          <p:attrName>style.visibility</p:attrName>
                                        </p:attrNameLst>
                                      </p:cBhvr>
                                      <p:to>
                                        <p:strVal val="visible"/>
                                      </p:to>
                                    </p:set>
                                    <p:animEffect transition="in" filter="slide(fromLeft)">
                                      <p:cBhvr>
                                        <p:cTn id="17" dur="500"/>
                                        <p:tgtEl>
                                          <p:spTgt spid="46086">
                                            <p:txEl>
                                              <p:pRg st="3" end="3"/>
                                            </p:txEl>
                                          </p:spTgt>
                                        </p:tgtEl>
                                      </p:cBhvr>
                                    </p:animEffect>
                                  </p:childTnLst>
                                </p:cTn>
                              </p:par>
                            </p:childTnLst>
                          </p:cTn>
                        </p:par>
                        <p:par>
                          <p:cTn id="18" fill="hold">
                            <p:stCondLst>
                              <p:cond delay="1000"/>
                            </p:stCondLst>
                            <p:childTnLst>
                              <p:par>
                                <p:cTn id="19" presetID="12" presetClass="entr" presetSubtype="8" fill="hold" grpId="0" nodeType="afterEffect">
                                  <p:stCondLst>
                                    <p:cond delay="0"/>
                                  </p:stCondLst>
                                  <p:childTnLst>
                                    <p:set>
                                      <p:cBhvr>
                                        <p:cTn id="20" dur="1" fill="hold">
                                          <p:stCondLst>
                                            <p:cond delay="0"/>
                                          </p:stCondLst>
                                        </p:cTn>
                                        <p:tgtEl>
                                          <p:spTgt spid="46086">
                                            <p:txEl>
                                              <p:pRg st="4" end="4"/>
                                            </p:txEl>
                                          </p:spTgt>
                                        </p:tgtEl>
                                        <p:attrNameLst>
                                          <p:attrName>style.visibility</p:attrName>
                                        </p:attrNameLst>
                                      </p:cBhvr>
                                      <p:to>
                                        <p:strVal val="visible"/>
                                      </p:to>
                                    </p:set>
                                    <p:animEffect transition="in" filter="slide(fromLeft)">
                                      <p:cBhvr>
                                        <p:cTn id="21" dur="500"/>
                                        <p:tgtEl>
                                          <p:spTgt spid="46086">
                                            <p:txEl>
                                              <p:pRg st="4" end="4"/>
                                            </p:txEl>
                                          </p:spTgt>
                                        </p:tgtEl>
                                      </p:cBhvr>
                                    </p:animEffect>
                                  </p:childTnLst>
                                </p:cTn>
                              </p:par>
                              <p:par>
                                <p:cTn id="22" presetID="12" presetClass="entr" presetSubtype="8" fill="hold" grpId="0" nodeType="withEffect">
                                  <p:stCondLst>
                                    <p:cond delay="0"/>
                                  </p:stCondLst>
                                  <p:childTnLst>
                                    <p:set>
                                      <p:cBhvr>
                                        <p:cTn id="23" dur="1" fill="hold">
                                          <p:stCondLst>
                                            <p:cond delay="0"/>
                                          </p:stCondLst>
                                        </p:cTn>
                                        <p:tgtEl>
                                          <p:spTgt spid="46086">
                                            <p:txEl>
                                              <p:pRg st="5" end="5"/>
                                            </p:txEl>
                                          </p:spTgt>
                                        </p:tgtEl>
                                        <p:attrNameLst>
                                          <p:attrName>style.visibility</p:attrName>
                                        </p:attrNameLst>
                                      </p:cBhvr>
                                      <p:to>
                                        <p:strVal val="visible"/>
                                      </p:to>
                                    </p:set>
                                    <p:animEffect transition="in" filter="slide(fromLeft)">
                                      <p:cBhvr>
                                        <p:cTn id="24" dur="500"/>
                                        <p:tgtEl>
                                          <p:spTgt spid="4608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6" grpId="0" build="p" autoUpdateAnimBg="0" advAuto="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8"/>
          <p:cNvSpPr>
            <a:spLocks noGrp="1" noChangeArrowheads="1"/>
          </p:cNvSpPr>
          <p:nvPr>
            <p:ph type="title"/>
          </p:nvPr>
        </p:nvSpPr>
        <p:spPr/>
        <p:txBody>
          <a:bodyPr>
            <a:normAutofit/>
          </a:bodyPr>
          <a:lstStyle/>
          <a:p>
            <a:r>
              <a:rPr lang="en-US" dirty="0" smtClean="0"/>
              <a:t>Choosing Alternatives Better</a:t>
            </a:r>
            <a:endParaRPr lang="en-US" dirty="0"/>
          </a:p>
        </p:txBody>
      </p:sp>
      <p:sp>
        <p:nvSpPr>
          <p:cNvPr id="36873" name="Rectangle 9"/>
          <p:cNvSpPr>
            <a:spLocks noGrp="1" noChangeArrowheads="1"/>
          </p:cNvSpPr>
          <p:nvPr>
            <p:ph idx="1"/>
          </p:nvPr>
        </p:nvSpPr>
        <p:spPr/>
        <p:txBody>
          <a:bodyPr/>
          <a:lstStyle/>
          <a:p>
            <a:pPr marL="514350" indent="-514350">
              <a:buFont typeface="+mj-lt"/>
              <a:buAutoNum type="arabicPeriod"/>
            </a:pPr>
            <a:r>
              <a:rPr lang="en-US" dirty="0" smtClean="0"/>
              <a:t>Systematically evaluate alternatives against relevant factors</a:t>
            </a:r>
          </a:p>
          <a:p>
            <a:pPr marL="514350" indent="-514350">
              <a:buFont typeface="+mj-lt"/>
              <a:buAutoNum type="arabicPeriod"/>
            </a:pPr>
            <a:r>
              <a:rPr lang="en-US" dirty="0" smtClean="0"/>
              <a:t>Be aware of effects of emotions on decision preferences and evaluation process</a:t>
            </a:r>
          </a:p>
          <a:p>
            <a:pPr marL="514350" indent="-514350">
              <a:buFont typeface="+mj-lt"/>
              <a:buAutoNum type="arabicPeriod"/>
            </a:pPr>
            <a:r>
              <a:rPr lang="en-US" dirty="0" smtClean="0"/>
              <a:t>Scenario planning</a:t>
            </a:r>
            <a:endParaRPr lang="en-US" dirty="0"/>
          </a:p>
        </p:txBody>
      </p:sp>
    </p:spTree>
    <p:extLst>
      <p:ext uri="{BB962C8B-B14F-4D97-AF65-F5344CB8AC3E}">
        <p14:creationId xmlns:p14="http://schemas.microsoft.com/office/powerpoint/2010/main" val="211268472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6873">
                                            <p:txEl>
                                              <p:pRg st="0" end="0"/>
                                            </p:txEl>
                                          </p:spTgt>
                                        </p:tgtEl>
                                        <p:attrNameLst>
                                          <p:attrName>style.visibility</p:attrName>
                                        </p:attrNameLst>
                                      </p:cBhvr>
                                      <p:to>
                                        <p:strVal val="visible"/>
                                      </p:to>
                                    </p:set>
                                    <p:animEffect transition="in" filter="slide(fromLeft)">
                                      <p:cBhvr>
                                        <p:cTn id="7" dur="500"/>
                                        <p:tgtEl>
                                          <p:spTgt spid="36873">
                                            <p:txEl>
                                              <p:pRg st="0" end="0"/>
                                            </p:txEl>
                                          </p:spTgt>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6873">
                                            <p:txEl>
                                              <p:pRg st="1" end="1"/>
                                            </p:txEl>
                                          </p:spTgt>
                                        </p:tgtEl>
                                        <p:attrNameLst>
                                          <p:attrName>style.visibility</p:attrName>
                                        </p:attrNameLst>
                                      </p:cBhvr>
                                      <p:to>
                                        <p:strVal val="visible"/>
                                      </p:to>
                                    </p:set>
                                    <p:animEffect transition="in" filter="slide(fromLeft)">
                                      <p:cBhvr>
                                        <p:cTn id="11" dur="500"/>
                                        <p:tgtEl>
                                          <p:spTgt spid="36873">
                                            <p:txEl>
                                              <p:pRg st="1" end="1"/>
                                            </p:txEl>
                                          </p:spTgt>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36873">
                                            <p:txEl>
                                              <p:pRg st="2" end="2"/>
                                            </p:txEl>
                                          </p:spTgt>
                                        </p:tgtEl>
                                        <p:attrNameLst>
                                          <p:attrName>style.visibility</p:attrName>
                                        </p:attrNameLst>
                                      </p:cBhvr>
                                      <p:to>
                                        <p:strVal val="visible"/>
                                      </p:to>
                                    </p:set>
                                    <p:animEffect transition="in" filter="slide(fromLeft)">
                                      <p:cBhvr>
                                        <p:cTn id="15" dur="500"/>
                                        <p:tgtEl>
                                          <p:spTgt spid="3687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3" grpId="0" build="p" autoUpdateAnimBg="0" advAuto="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noAutofit/>
          </a:bodyPr>
          <a:lstStyle/>
          <a:p>
            <a:r>
              <a:rPr lang="en-US" sz="3600" dirty="0" smtClean="0"/>
              <a:t>Decision Evaluation Problems</a:t>
            </a:r>
          </a:p>
        </p:txBody>
      </p:sp>
      <p:sp>
        <p:nvSpPr>
          <p:cNvPr id="44035" name="Content Placeholder 2"/>
          <p:cNvSpPr>
            <a:spLocks noGrp="1"/>
          </p:cNvSpPr>
          <p:nvPr>
            <p:ph idx="1"/>
          </p:nvPr>
        </p:nvSpPr>
        <p:spPr/>
        <p:txBody>
          <a:bodyPr>
            <a:normAutofit lnSpcReduction="10000"/>
          </a:bodyPr>
          <a:lstStyle/>
          <a:p>
            <a:r>
              <a:rPr lang="en-US" dirty="0" smtClean="0"/>
              <a:t>Confirmation bias</a:t>
            </a:r>
          </a:p>
          <a:p>
            <a:pPr lvl="1"/>
            <a:r>
              <a:rPr lang="en-US" dirty="0" smtClean="0"/>
              <a:t>Inflate quality of the selected option; forget or downplay rejected alternatives</a:t>
            </a:r>
          </a:p>
          <a:p>
            <a:r>
              <a:rPr lang="en-US" dirty="0" smtClean="0"/>
              <a:t>Escalation of commitment -- repeating or further investing in an apparently bad decision</a:t>
            </a:r>
          </a:p>
          <a:p>
            <a:pPr lvl="1"/>
            <a:r>
              <a:rPr lang="en-US" dirty="0" smtClean="0"/>
              <a:t>Caused by </a:t>
            </a:r>
          </a:p>
          <a:p>
            <a:pPr lvl="2"/>
            <a:r>
              <a:rPr lang="en-US" dirty="0"/>
              <a:t>s</a:t>
            </a:r>
            <a:r>
              <a:rPr lang="en-US" dirty="0" smtClean="0"/>
              <a:t>elf-justification effect</a:t>
            </a:r>
            <a:endParaRPr lang="en-US" dirty="0"/>
          </a:p>
          <a:p>
            <a:pPr lvl="2"/>
            <a:r>
              <a:rPr lang="en-US" dirty="0"/>
              <a:t>s</a:t>
            </a:r>
            <a:r>
              <a:rPr lang="en-US" dirty="0" smtClean="0"/>
              <a:t>elf-enhancement effect</a:t>
            </a:r>
          </a:p>
          <a:p>
            <a:pPr lvl="2"/>
            <a:r>
              <a:rPr lang="en-US" dirty="0" smtClean="0"/>
              <a:t>prospect theory effect</a:t>
            </a:r>
          </a:p>
          <a:p>
            <a:pPr lvl="2"/>
            <a:r>
              <a:rPr lang="en-US" dirty="0"/>
              <a:t>s</a:t>
            </a:r>
            <a:r>
              <a:rPr lang="en-US" dirty="0" smtClean="0"/>
              <a:t>unk costs effect</a:t>
            </a:r>
          </a:p>
        </p:txBody>
      </p:sp>
    </p:spTree>
    <p:extLst>
      <p:ext uri="{BB962C8B-B14F-4D97-AF65-F5344CB8AC3E}">
        <p14:creationId xmlns:p14="http://schemas.microsoft.com/office/powerpoint/2010/main" val="94687841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4"/>
          <p:cNvSpPr>
            <a:spLocks noGrp="1" noChangeArrowheads="1"/>
          </p:cNvSpPr>
          <p:nvPr>
            <p:ph type="title"/>
          </p:nvPr>
        </p:nvSpPr>
        <p:spPr/>
        <p:txBody>
          <a:bodyPr>
            <a:normAutofit/>
          </a:bodyPr>
          <a:lstStyle/>
          <a:p>
            <a:r>
              <a:rPr lang="en-US" dirty="0" smtClean="0"/>
              <a:t>Evaluating Decisions Better</a:t>
            </a:r>
            <a:endParaRPr lang="en-US" dirty="0"/>
          </a:p>
        </p:txBody>
      </p:sp>
      <p:sp>
        <p:nvSpPr>
          <p:cNvPr id="47107" name="Rectangle 5"/>
          <p:cNvSpPr>
            <a:spLocks noGrp="1" noChangeArrowheads="1"/>
          </p:cNvSpPr>
          <p:nvPr>
            <p:ph idx="1"/>
          </p:nvPr>
        </p:nvSpPr>
        <p:spPr/>
        <p:txBody>
          <a:bodyPr/>
          <a:lstStyle/>
          <a:p>
            <a:pPr marL="514350" indent="-514350">
              <a:buFont typeface="+mj-lt"/>
              <a:buAutoNum type="arabicPeriod"/>
            </a:pPr>
            <a:r>
              <a:rPr lang="en-US" dirty="0" smtClean="0"/>
              <a:t>Separate decision choosers from evaluators</a:t>
            </a:r>
          </a:p>
          <a:p>
            <a:pPr marL="514350" indent="-514350">
              <a:buFont typeface="+mj-lt"/>
              <a:buAutoNum type="arabicPeriod"/>
            </a:pPr>
            <a:r>
              <a:rPr lang="en-US" dirty="0" smtClean="0"/>
              <a:t>Establish a preset level to abandon the project</a:t>
            </a:r>
          </a:p>
          <a:p>
            <a:pPr marL="514350" indent="-514350">
              <a:buFont typeface="+mj-lt"/>
              <a:buAutoNum type="arabicPeriod"/>
            </a:pPr>
            <a:r>
              <a:rPr lang="en-US" dirty="0" smtClean="0"/>
              <a:t>Find sources of systematic and clear feedback</a:t>
            </a:r>
          </a:p>
          <a:p>
            <a:pPr marL="514350" indent="-514350">
              <a:buFont typeface="+mj-lt"/>
              <a:buAutoNum type="arabicPeriod"/>
            </a:pPr>
            <a:r>
              <a:rPr lang="en-US" dirty="0" smtClean="0"/>
              <a:t>Involve several people in the evaluation process</a:t>
            </a:r>
            <a:endParaRPr lang="en-US" dirty="0"/>
          </a:p>
        </p:txBody>
      </p:sp>
    </p:spTree>
    <p:extLst>
      <p:ext uri="{BB962C8B-B14F-4D97-AF65-F5344CB8AC3E}">
        <p14:creationId xmlns:p14="http://schemas.microsoft.com/office/powerpoint/2010/main" val="373748394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Tangible Creativity</a:t>
            </a:r>
            <a:endParaRPr lang="en-US" dirty="0"/>
          </a:p>
        </p:txBody>
      </p:sp>
      <p:sp>
        <p:nvSpPr>
          <p:cNvPr id="8" name="Text Placeholder 7"/>
          <p:cNvSpPr>
            <a:spLocks noGrp="1"/>
          </p:cNvSpPr>
          <p:nvPr>
            <p:ph idx="1"/>
          </p:nvPr>
        </p:nvSpPr>
        <p:spPr/>
        <p:txBody>
          <a:bodyPr/>
          <a:lstStyle/>
          <a:p>
            <a:pPr marL="0" indent="0">
              <a:lnSpc>
                <a:spcPts val="3420"/>
              </a:lnSpc>
              <a:buNone/>
            </a:pPr>
            <a:r>
              <a:rPr lang="en-US" dirty="0" smtClean="0"/>
              <a:t>Alex Beim, founder and chief creative technologist of Tangible Interaction Design in Vancouver, Canada, relies on creative thinking  to invent enticing interactive displays, such as the zygotes at the Olympic Games. </a:t>
            </a:r>
          </a:p>
        </p:txBody>
      </p:sp>
      <p:pic>
        <p:nvPicPr>
          <p:cNvPr id="10" name="Picture Placeholder 9" descr="Beim vertical.jpg"/>
          <p:cNvPicPr>
            <a:picLocks noGrp="1" noChangeAspect="1"/>
          </p:cNvPicPr>
          <p:nvPr>
            <p:ph type="pic" sz="quarter" idx="13"/>
          </p:nvPr>
        </p:nvPicPr>
        <p:blipFill>
          <a:blip r:embed="rId2"/>
          <a:srcRect t="7931" b="7931"/>
          <a:stretch>
            <a:fillRect/>
          </a:stretch>
        </p:blipFill>
        <p:spPr>
          <a:prstGeom prst="rect">
            <a:avLst/>
          </a:prstGeom>
          <a:noFill/>
          <a:ln w="9525">
            <a:noFill/>
            <a:miter lim="800000"/>
            <a:headEnd/>
            <a:tailEnd/>
          </a:ln>
          <a:effectLst>
            <a:outerShdw blurRad="63500" dist="101600" dir="2700000" algn="ctr" rotWithShape="0">
              <a:schemeClr val="tx1">
                <a:alpha val="54999"/>
              </a:schemeClr>
            </a:outerShdw>
          </a:effectLst>
        </p:spPr>
      </p:pic>
    </p:spTree>
    <p:extLst>
      <p:ext uri="{BB962C8B-B14F-4D97-AF65-F5344CB8AC3E}">
        <p14:creationId xmlns:p14="http://schemas.microsoft.com/office/powerpoint/2010/main" val="57094824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Rectangle 4"/>
          <p:cNvSpPr>
            <a:spLocks noChangeArrowheads="1"/>
          </p:cNvSpPr>
          <p:nvPr/>
        </p:nvSpPr>
        <p:spPr bwMode="auto">
          <a:xfrm>
            <a:off x="914400" y="5105400"/>
            <a:ext cx="2286000" cy="838200"/>
          </a:xfrm>
          <a:prstGeom prst="rect">
            <a:avLst/>
          </a:prstGeom>
          <a:solidFill>
            <a:srgbClr val="5A4925"/>
          </a:solidFill>
          <a:ln w="9525">
            <a:solidFill>
              <a:schemeClr val="tx1"/>
            </a:solidFill>
            <a:miter lim="800000"/>
            <a:headEnd/>
            <a:tailEnd/>
          </a:ln>
          <a:effectLst/>
        </p:spPr>
        <p:txBody>
          <a:bodyPr wrap="none" anchor="ctr">
            <a:prstTxWarp prst="textNoShape">
              <a:avLst/>
            </a:prstTxWarp>
          </a:bodyPr>
          <a:lstStyle/>
          <a:p>
            <a:pPr>
              <a:defRPr/>
            </a:pPr>
            <a:r>
              <a:rPr lang="en-US" sz="2200" b="1" dirty="0">
                <a:solidFill>
                  <a:schemeClr val="bg1"/>
                </a:solidFill>
                <a:latin typeface="Arial" pitchFamily="-65" charset="0"/>
                <a:ea typeface="ヒラギノ角ゴ Pro W3" pitchFamily="-65" charset="-128"/>
                <a:cs typeface="ヒラギノ角ゴ Pro W3" pitchFamily="-65" charset="-128"/>
              </a:rPr>
              <a:t>Preparation</a:t>
            </a:r>
            <a:endParaRPr lang="en-US" sz="2200" b="1"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endParaRPr>
          </a:p>
        </p:txBody>
      </p:sp>
      <p:sp>
        <p:nvSpPr>
          <p:cNvPr id="53253" name="Rectangle 5"/>
          <p:cNvSpPr>
            <a:spLocks noChangeArrowheads="1"/>
          </p:cNvSpPr>
          <p:nvPr/>
        </p:nvSpPr>
        <p:spPr bwMode="auto">
          <a:xfrm>
            <a:off x="685800" y="381000"/>
            <a:ext cx="7696200" cy="762000"/>
          </a:xfrm>
          <a:prstGeom prst="rect">
            <a:avLst/>
          </a:prstGeom>
          <a:noFill/>
          <a:ln w="9525">
            <a:noFill/>
            <a:miter lim="800000"/>
            <a:headEnd/>
            <a:tailEnd/>
          </a:ln>
          <a:effectLst>
            <a:outerShdw blurRad="63500" dist="17961" dir="2700000" algn="ctr" rotWithShape="0">
              <a:schemeClr val="tx1">
                <a:alpha val="74998"/>
              </a:schemeClr>
            </a:outerShdw>
          </a:effectLst>
        </p:spPr>
        <p:txBody>
          <a:bodyPr anchor="ctr">
            <a:prstTxWarp prst="textNoShape">
              <a:avLst/>
            </a:prstTxWarp>
          </a:bodyPr>
          <a:lstStyle/>
          <a:p>
            <a:pPr>
              <a:defRPr/>
            </a:pPr>
            <a:endParaRPr lang="en-AU" dirty="0">
              <a:latin typeface="Tahoma" pitchFamily="-65" charset="0"/>
              <a:ea typeface="ヒラギノ角ゴ Pro W3" pitchFamily="-65" charset="-128"/>
              <a:cs typeface="ヒラギノ角ゴ Pro W3" pitchFamily="-65" charset="-128"/>
            </a:endParaRPr>
          </a:p>
        </p:txBody>
      </p:sp>
      <p:grpSp>
        <p:nvGrpSpPr>
          <p:cNvPr id="2" name="Group 19"/>
          <p:cNvGrpSpPr>
            <a:grpSpLocks/>
          </p:cNvGrpSpPr>
          <p:nvPr/>
        </p:nvGrpSpPr>
        <p:grpSpPr bwMode="auto">
          <a:xfrm>
            <a:off x="1905000" y="4038600"/>
            <a:ext cx="2895600" cy="1035050"/>
            <a:chOff x="1200" y="2544"/>
            <a:chExt cx="1824" cy="652"/>
          </a:xfrm>
        </p:grpSpPr>
        <p:sp>
          <p:nvSpPr>
            <p:cNvPr id="58385" name="Arc 7"/>
            <p:cNvSpPr>
              <a:spLocks/>
            </p:cNvSpPr>
            <p:nvPr/>
          </p:nvSpPr>
          <p:spPr bwMode="auto">
            <a:xfrm rot="-5400000">
              <a:off x="1242" y="2838"/>
              <a:ext cx="316" cy="400"/>
            </a:xfrm>
            <a:custGeom>
              <a:avLst/>
              <a:gdLst>
                <a:gd name="T0" fmla="*/ 0 w 21600"/>
                <a:gd name="T1" fmla="*/ 0 h 21600"/>
                <a:gd name="T2" fmla="*/ 5 w 21600"/>
                <a:gd name="T3" fmla="*/ 7 h 21600"/>
                <a:gd name="T4" fmla="*/ 0 w 21600"/>
                <a:gd name="T5" fmla="*/ 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38100" cap="rnd">
              <a:solidFill>
                <a:schemeClr val="tx1"/>
              </a:solidFill>
              <a:round/>
              <a:headEnd/>
              <a:tailEnd type="triangle" w="med" len="med"/>
            </a:ln>
          </p:spPr>
          <p:txBody>
            <a:bodyPr wrap="none" anchor="ctr">
              <a:prstTxWarp prst="textNoShape">
                <a:avLst/>
              </a:prstTxWarp>
            </a:bodyPr>
            <a:lstStyle/>
            <a:p>
              <a:endParaRPr lang="en-US" dirty="0"/>
            </a:p>
          </p:txBody>
        </p:sp>
        <p:sp>
          <p:nvSpPr>
            <p:cNvPr id="53256" name="Rectangle 8"/>
            <p:cNvSpPr>
              <a:spLocks noChangeArrowheads="1"/>
            </p:cNvSpPr>
            <p:nvPr/>
          </p:nvSpPr>
          <p:spPr bwMode="auto">
            <a:xfrm>
              <a:off x="1584" y="2544"/>
              <a:ext cx="1440" cy="528"/>
            </a:xfrm>
            <a:prstGeom prst="rect">
              <a:avLst/>
            </a:prstGeom>
            <a:solidFill>
              <a:srgbClr val="881A12"/>
            </a:solidFill>
            <a:ln w="9525">
              <a:solidFill>
                <a:schemeClr val="tx1"/>
              </a:solidFill>
              <a:miter lim="800000"/>
              <a:headEnd/>
              <a:tailEnd/>
            </a:ln>
            <a:effectLst/>
          </p:spPr>
          <p:txBody>
            <a:bodyPr wrap="none" anchor="ctr">
              <a:prstTxWarp prst="textNoShape">
                <a:avLst/>
              </a:prstTxWarp>
            </a:bodyPr>
            <a:lstStyle/>
            <a:p>
              <a:pPr>
                <a:defRPr/>
              </a:pPr>
              <a:r>
                <a:rPr lang="en-US" sz="2200" b="1" dirty="0">
                  <a:solidFill>
                    <a:schemeClr val="bg1"/>
                  </a:solidFill>
                  <a:latin typeface="Arial" pitchFamily="-65" charset="0"/>
                  <a:ea typeface="ヒラギノ角ゴ Pro W3" pitchFamily="-65" charset="-128"/>
                  <a:cs typeface="ヒラギノ角ゴ Pro W3" pitchFamily="-65" charset="-128"/>
                </a:rPr>
                <a:t>Incubation</a:t>
              </a:r>
              <a:endParaRPr lang="en-US" sz="2200" b="1"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endParaRPr>
            </a:p>
          </p:txBody>
        </p:sp>
      </p:grpSp>
      <p:grpSp>
        <p:nvGrpSpPr>
          <p:cNvPr id="3" name="Group 9"/>
          <p:cNvGrpSpPr>
            <a:grpSpLocks/>
          </p:cNvGrpSpPr>
          <p:nvPr/>
        </p:nvGrpSpPr>
        <p:grpSpPr bwMode="auto">
          <a:xfrm>
            <a:off x="3340045" y="2057400"/>
            <a:ext cx="3441756" cy="2362200"/>
            <a:chOff x="2505" y="1296"/>
            <a:chExt cx="1430" cy="1488"/>
          </a:xfrm>
        </p:grpSpPr>
        <p:grpSp>
          <p:nvGrpSpPr>
            <p:cNvPr id="4" name="Group 11"/>
            <p:cNvGrpSpPr>
              <a:grpSpLocks/>
            </p:cNvGrpSpPr>
            <p:nvPr/>
          </p:nvGrpSpPr>
          <p:grpSpPr bwMode="auto">
            <a:xfrm>
              <a:off x="2551" y="1296"/>
              <a:ext cx="1384" cy="1488"/>
              <a:chOff x="2315" y="1392"/>
              <a:chExt cx="1384" cy="1488"/>
            </a:xfrm>
          </p:grpSpPr>
          <p:sp>
            <p:nvSpPr>
              <p:cNvPr id="58383" name="Freeform 12"/>
              <p:cNvSpPr>
                <a:spLocks/>
              </p:cNvSpPr>
              <p:nvPr/>
            </p:nvSpPr>
            <p:spPr bwMode="auto">
              <a:xfrm>
                <a:off x="2356" y="1392"/>
                <a:ext cx="1296" cy="1488"/>
              </a:xfrm>
              <a:custGeom>
                <a:avLst/>
                <a:gdLst>
                  <a:gd name="T0" fmla="*/ 278 w 1344"/>
                  <a:gd name="T1" fmla="*/ 586 h 1584"/>
                  <a:gd name="T2" fmla="*/ 185 w 1344"/>
                  <a:gd name="T3" fmla="*/ 180 h 1584"/>
                  <a:gd name="T4" fmla="*/ 370 w 1344"/>
                  <a:gd name="T5" fmla="*/ 541 h 1584"/>
                  <a:gd name="T6" fmla="*/ 463 w 1344"/>
                  <a:gd name="T7" fmla="*/ 361 h 1584"/>
                  <a:gd name="T8" fmla="*/ 555 w 1344"/>
                  <a:gd name="T9" fmla="*/ 541 h 1584"/>
                  <a:gd name="T10" fmla="*/ 602 w 1344"/>
                  <a:gd name="T11" fmla="*/ 45 h 1584"/>
                  <a:gd name="T12" fmla="*/ 694 w 1344"/>
                  <a:gd name="T13" fmla="*/ 496 h 1584"/>
                  <a:gd name="T14" fmla="*/ 787 w 1344"/>
                  <a:gd name="T15" fmla="*/ 406 h 1584"/>
                  <a:gd name="T16" fmla="*/ 787 w 1344"/>
                  <a:gd name="T17" fmla="*/ 496 h 1584"/>
                  <a:gd name="T18" fmla="*/ 1018 w 1344"/>
                  <a:gd name="T19" fmla="*/ 0 h 1584"/>
                  <a:gd name="T20" fmla="*/ 972 w 1344"/>
                  <a:gd name="T21" fmla="*/ 361 h 1584"/>
                  <a:gd name="T22" fmla="*/ 1065 w 1344"/>
                  <a:gd name="T23" fmla="*/ 225 h 1584"/>
                  <a:gd name="T24" fmla="*/ 1065 w 1344"/>
                  <a:gd name="T25" fmla="*/ 631 h 1584"/>
                  <a:gd name="T26" fmla="*/ 1157 w 1344"/>
                  <a:gd name="T27" fmla="*/ 496 h 1584"/>
                  <a:gd name="T28" fmla="*/ 1065 w 1344"/>
                  <a:gd name="T29" fmla="*/ 676 h 1584"/>
                  <a:gd name="T30" fmla="*/ 1157 w 1344"/>
                  <a:gd name="T31" fmla="*/ 676 h 1584"/>
                  <a:gd name="T32" fmla="*/ 1065 w 1344"/>
                  <a:gd name="T33" fmla="*/ 721 h 1584"/>
                  <a:gd name="T34" fmla="*/ 1296 w 1344"/>
                  <a:gd name="T35" fmla="*/ 857 h 1584"/>
                  <a:gd name="T36" fmla="*/ 1065 w 1344"/>
                  <a:gd name="T37" fmla="*/ 857 h 1584"/>
                  <a:gd name="T38" fmla="*/ 1018 w 1344"/>
                  <a:gd name="T39" fmla="*/ 1172 h 1584"/>
                  <a:gd name="T40" fmla="*/ 972 w 1344"/>
                  <a:gd name="T41" fmla="*/ 902 h 1584"/>
                  <a:gd name="T42" fmla="*/ 787 w 1344"/>
                  <a:gd name="T43" fmla="*/ 1308 h 1584"/>
                  <a:gd name="T44" fmla="*/ 787 w 1344"/>
                  <a:gd name="T45" fmla="*/ 857 h 1584"/>
                  <a:gd name="T46" fmla="*/ 602 w 1344"/>
                  <a:gd name="T47" fmla="*/ 1488 h 1584"/>
                  <a:gd name="T48" fmla="*/ 648 w 1344"/>
                  <a:gd name="T49" fmla="*/ 1127 h 1584"/>
                  <a:gd name="T50" fmla="*/ 555 w 1344"/>
                  <a:gd name="T51" fmla="*/ 1308 h 1584"/>
                  <a:gd name="T52" fmla="*/ 648 w 1344"/>
                  <a:gd name="T53" fmla="*/ 902 h 1584"/>
                  <a:gd name="T54" fmla="*/ 370 w 1344"/>
                  <a:gd name="T55" fmla="*/ 1353 h 1584"/>
                  <a:gd name="T56" fmla="*/ 370 w 1344"/>
                  <a:gd name="T57" fmla="*/ 947 h 1584"/>
                  <a:gd name="T58" fmla="*/ 139 w 1344"/>
                  <a:gd name="T59" fmla="*/ 1127 h 1584"/>
                  <a:gd name="T60" fmla="*/ 231 w 1344"/>
                  <a:gd name="T61" fmla="*/ 902 h 1584"/>
                  <a:gd name="T62" fmla="*/ 0 w 1344"/>
                  <a:gd name="T63" fmla="*/ 857 h 1584"/>
                  <a:gd name="T64" fmla="*/ 278 w 1344"/>
                  <a:gd name="T65" fmla="*/ 857 h 1584"/>
                  <a:gd name="T66" fmla="*/ 93 w 1344"/>
                  <a:gd name="T67" fmla="*/ 586 h 1584"/>
                  <a:gd name="T68" fmla="*/ 231 w 1344"/>
                  <a:gd name="T69" fmla="*/ 676 h 1584"/>
                  <a:gd name="T70" fmla="*/ 46 w 1344"/>
                  <a:gd name="T71" fmla="*/ 361 h 1584"/>
                  <a:gd name="T72" fmla="*/ 278 w 1344"/>
                  <a:gd name="T73" fmla="*/ 586 h 15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344"/>
                  <a:gd name="T112" fmla="*/ 0 h 1584"/>
                  <a:gd name="T113" fmla="*/ 1344 w 1344"/>
                  <a:gd name="T114" fmla="*/ 1584 h 158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344" h="1584">
                    <a:moveTo>
                      <a:pt x="288" y="624"/>
                    </a:moveTo>
                    <a:lnTo>
                      <a:pt x="192" y="192"/>
                    </a:lnTo>
                    <a:lnTo>
                      <a:pt x="384" y="576"/>
                    </a:lnTo>
                    <a:lnTo>
                      <a:pt x="480" y="384"/>
                    </a:lnTo>
                    <a:lnTo>
                      <a:pt x="576" y="576"/>
                    </a:lnTo>
                    <a:lnTo>
                      <a:pt x="624" y="48"/>
                    </a:lnTo>
                    <a:lnTo>
                      <a:pt x="720" y="528"/>
                    </a:lnTo>
                    <a:lnTo>
                      <a:pt x="816" y="432"/>
                    </a:lnTo>
                    <a:lnTo>
                      <a:pt x="816" y="528"/>
                    </a:lnTo>
                    <a:lnTo>
                      <a:pt x="1056" y="0"/>
                    </a:lnTo>
                    <a:lnTo>
                      <a:pt x="1008" y="384"/>
                    </a:lnTo>
                    <a:lnTo>
                      <a:pt x="1104" y="240"/>
                    </a:lnTo>
                    <a:lnTo>
                      <a:pt x="1104" y="672"/>
                    </a:lnTo>
                    <a:lnTo>
                      <a:pt x="1200" y="528"/>
                    </a:lnTo>
                    <a:lnTo>
                      <a:pt x="1104" y="720"/>
                    </a:lnTo>
                    <a:lnTo>
                      <a:pt x="1200" y="720"/>
                    </a:lnTo>
                    <a:lnTo>
                      <a:pt x="1104" y="768"/>
                    </a:lnTo>
                    <a:lnTo>
                      <a:pt x="1344" y="912"/>
                    </a:lnTo>
                    <a:lnTo>
                      <a:pt x="1104" y="912"/>
                    </a:lnTo>
                    <a:lnTo>
                      <a:pt x="1056" y="1248"/>
                    </a:lnTo>
                    <a:lnTo>
                      <a:pt x="1008" y="960"/>
                    </a:lnTo>
                    <a:lnTo>
                      <a:pt x="816" y="1392"/>
                    </a:lnTo>
                    <a:lnTo>
                      <a:pt x="816" y="912"/>
                    </a:lnTo>
                    <a:lnTo>
                      <a:pt x="624" y="1584"/>
                    </a:lnTo>
                    <a:lnTo>
                      <a:pt x="672" y="1200"/>
                    </a:lnTo>
                    <a:lnTo>
                      <a:pt x="576" y="1392"/>
                    </a:lnTo>
                    <a:lnTo>
                      <a:pt x="672" y="960"/>
                    </a:lnTo>
                    <a:lnTo>
                      <a:pt x="384" y="1440"/>
                    </a:lnTo>
                    <a:lnTo>
                      <a:pt x="384" y="1008"/>
                    </a:lnTo>
                    <a:lnTo>
                      <a:pt x="144" y="1200"/>
                    </a:lnTo>
                    <a:lnTo>
                      <a:pt x="240" y="960"/>
                    </a:lnTo>
                    <a:lnTo>
                      <a:pt x="0" y="912"/>
                    </a:lnTo>
                    <a:lnTo>
                      <a:pt x="288" y="912"/>
                    </a:lnTo>
                    <a:lnTo>
                      <a:pt x="96" y="624"/>
                    </a:lnTo>
                    <a:lnTo>
                      <a:pt x="240" y="720"/>
                    </a:lnTo>
                    <a:lnTo>
                      <a:pt x="48" y="384"/>
                    </a:lnTo>
                    <a:lnTo>
                      <a:pt x="288" y="624"/>
                    </a:lnTo>
                    <a:close/>
                  </a:path>
                </a:pathLst>
              </a:custGeom>
              <a:solidFill>
                <a:srgbClr val="FF0066"/>
              </a:solidFill>
              <a:ln w="12700">
                <a:solidFill>
                  <a:schemeClr val="tx1"/>
                </a:solidFill>
                <a:round/>
                <a:headEnd type="none" w="sm" len="sm"/>
                <a:tailEnd type="none" w="sm" len="sm"/>
              </a:ln>
            </p:spPr>
            <p:txBody>
              <a:bodyPr wrap="none" anchor="ctr">
                <a:prstTxWarp prst="textNoShape">
                  <a:avLst/>
                </a:prstTxWarp>
              </a:bodyPr>
              <a:lstStyle/>
              <a:p>
                <a:endParaRPr lang="en-US" dirty="0"/>
              </a:p>
            </p:txBody>
          </p:sp>
          <p:sp>
            <p:nvSpPr>
              <p:cNvPr id="58384" name="Rectangle 13"/>
              <p:cNvSpPr>
                <a:spLocks noChangeArrowheads="1"/>
              </p:cNvSpPr>
              <p:nvPr/>
            </p:nvSpPr>
            <p:spPr bwMode="auto">
              <a:xfrm>
                <a:off x="2315" y="1918"/>
                <a:ext cx="1384" cy="328"/>
              </a:xfrm>
              <a:prstGeom prst="rect">
                <a:avLst/>
              </a:prstGeom>
              <a:noFill/>
              <a:ln w="12700">
                <a:noFill/>
                <a:miter lim="800000"/>
                <a:headEnd/>
                <a:tailEnd/>
              </a:ln>
            </p:spPr>
            <p:txBody>
              <a:bodyPr wrap="square" lIns="90487" tIns="44450" rIns="90487" bIns="44450">
                <a:prstTxWarp prst="textNoShape">
                  <a:avLst/>
                </a:prstTxWarp>
                <a:spAutoFit/>
              </a:bodyPr>
              <a:lstStyle/>
              <a:p>
                <a:r>
                  <a:rPr lang="en-AU" sz="2800" b="1" dirty="0" smtClean="0">
                    <a:solidFill>
                      <a:schemeClr val="tx2"/>
                    </a:solidFill>
                    <a:latin typeface="Arial" pitchFamily="-112" charset="0"/>
                  </a:rPr>
                  <a:t>Illumination</a:t>
                </a:r>
                <a:endParaRPr lang="en-AU" sz="2800" b="1" dirty="0">
                  <a:solidFill>
                    <a:schemeClr val="tx2"/>
                  </a:solidFill>
                  <a:latin typeface="Arial" pitchFamily="-112" charset="0"/>
                </a:endParaRPr>
              </a:p>
            </p:txBody>
          </p:sp>
        </p:grpSp>
        <p:sp>
          <p:nvSpPr>
            <p:cNvPr id="58381" name="Arc 10"/>
            <p:cNvSpPr>
              <a:spLocks/>
            </p:cNvSpPr>
            <p:nvPr/>
          </p:nvSpPr>
          <p:spPr bwMode="auto">
            <a:xfrm rot="16200000">
              <a:off x="2539" y="2078"/>
              <a:ext cx="412" cy="480"/>
            </a:xfrm>
            <a:custGeom>
              <a:avLst/>
              <a:gdLst>
                <a:gd name="T0" fmla="*/ 0 w 21600"/>
                <a:gd name="T1" fmla="*/ 0 h 28631"/>
                <a:gd name="T2" fmla="*/ 7 w 21600"/>
                <a:gd name="T3" fmla="*/ 8 h 28631"/>
                <a:gd name="T4" fmla="*/ 0 w 21600"/>
                <a:gd name="T5" fmla="*/ 6 h 28631"/>
                <a:gd name="T6" fmla="*/ 0 60000 65536"/>
                <a:gd name="T7" fmla="*/ 0 60000 65536"/>
                <a:gd name="T8" fmla="*/ 0 60000 65536"/>
                <a:gd name="T9" fmla="*/ 0 w 21600"/>
                <a:gd name="T10" fmla="*/ 0 h 28631"/>
                <a:gd name="T11" fmla="*/ 21600 w 21600"/>
                <a:gd name="T12" fmla="*/ 28631 h 28631"/>
              </a:gdLst>
              <a:ahLst/>
              <a:cxnLst>
                <a:cxn ang="T6">
                  <a:pos x="T0" y="T1"/>
                </a:cxn>
                <a:cxn ang="T7">
                  <a:pos x="T2" y="T3"/>
                </a:cxn>
                <a:cxn ang="T8">
                  <a:pos x="T4" y="T5"/>
                </a:cxn>
              </a:cxnLst>
              <a:rect l="T9" t="T10" r="T11" b="T12"/>
              <a:pathLst>
                <a:path w="21600" h="28631" fill="none" extrusionOk="0">
                  <a:moveTo>
                    <a:pt x="0" y="-1"/>
                  </a:moveTo>
                  <a:cubicBezTo>
                    <a:pt x="11929" y="0"/>
                    <a:pt x="21600" y="9670"/>
                    <a:pt x="21600" y="21600"/>
                  </a:cubicBezTo>
                  <a:cubicBezTo>
                    <a:pt x="21600" y="23992"/>
                    <a:pt x="21202" y="26368"/>
                    <a:pt x="20423" y="28631"/>
                  </a:cubicBezTo>
                </a:path>
                <a:path w="21600" h="28631" stroke="0" extrusionOk="0">
                  <a:moveTo>
                    <a:pt x="0" y="-1"/>
                  </a:moveTo>
                  <a:cubicBezTo>
                    <a:pt x="11929" y="0"/>
                    <a:pt x="21600" y="9670"/>
                    <a:pt x="21600" y="21600"/>
                  </a:cubicBezTo>
                  <a:cubicBezTo>
                    <a:pt x="21600" y="23992"/>
                    <a:pt x="21202" y="26368"/>
                    <a:pt x="20423" y="28631"/>
                  </a:cubicBezTo>
                  <a:lnTo>
                    <a:pt x="0" y="21600"/>
                  </a:lnTo>
                  <a:close/>
                </a:path>
              </a:pathLst>
            </a:custGeom>
            <a:noFill/>
            <a:ln w="38100" cap="rnd">
              <a:solidFill>
                <a:schemeClr val="tx1"/>
              </a:solidFill>
              <a:round/>
              <a:headEnd/>
              <a:tailEnd type="triangle" w="med" len="med"/>
            </a:ln>
          </p:spPr>
          <p:txBody>
            <a:bodyPr wrap="none" anchor="ctr">
              <a:prstTxWarp prst="textNoShape">
                <a:avLst/>
              </a:prstTxWarp>
            </a:bodyPr>
            <a:lstStyle/>
            <a:p>
              <a:endParaRPr lang="en-US" dirty="0"/>
            </a:p>
          </p:txBody>
        </p:sp>
      </p:grpSp>
      <p:grpSp>
        <p:nvGrpSpPr>
          <p:cNvPr id="5" name="Group 18"/>
          <p:cNvGrpSpPr>
            <a:grpSpLocks/>
          </p:cNvGrpSpPr>
          <p:nvPr/>
        </p:nvGrpSpPr>
        <p:grpSpPr bwMode="auto">
          <a:xfrm>
            <a:off x="5486400" y="1828800"/>
            <a:ext cx="3048000" cy="958850"/>
            <a:chOff x="3456" y="1152"/>
            <a:chExt cx="1920" cy="604"/>
          </a:xfrm>
        </p:grpSpPr>
        <p:sp>
          <p:nvSpPr>
            <p:cNvPr id="53263" name="Rectangle 15"/>
            <p:cNvSpPr>
              <a:spLocks noChangeArrowheads="1"/>
            </p:cNvSpPr>
            <p:nvPr/>
          </p:nvSpPr>
          <p:spPr bwMode="auto">
            <a:xfrm>
              <a:off x="3936" y="1152"/>
              <a:ext cx="1440" cy="528"/>
            </a:xfrm>
            <a:prstGeom prst="rect">
              <a:avLst/>
            </a:prstGeom>
            <a:solidFill>
              <a:srgbClr val="3F4E65"/>
            </a:solidFill>
            <a:ln w="9525">
              <a:solidFill>
                <a:schemeClr val="tx1"/>
              </a:solidFill>
              <a:miter lim="800000"/>
              <a:headEnd/>
              <a:tailEnd/>
            </a:ln>
            <a:effectLst/>
          </p:spPr>
          <p:txBody>
            <a:bodyPr wrap="none" anchor="ctr">
              <a:prstTxWarp prst="textNoShape">
                <a:avLst/>
              </a:prstTxWarp>
            </a:bodyPr>
            <a:lstStyle/>
            <a:p>
              <a:pPr>
                <a:defRPr/>
              </a:pPr>
              <a:r>
                <a:rPr lang="en-US" sz="2200" b="1" dirty="0">
                  <a:solidFill>
                    <a:schemeClr val="bg1"/>
                  </a:solidFill>
                  <a:latin typeface="Arial" pitchFamily="-65" charset="0"/>
                  <a:ea typeface="ヒラギノ角ゴ Pro W3" pitchFamily="-65" charset="-128"/>
                  <a:cs typeface="ヒラギノ角ゴ Pro W3" pitchFamily="-65" charset="-128"/>
                </a:rPr>
                <a:t>Verification</a:t>
              </a:r>
              <a:endParaRPr lang="en-US" sz="2200" b="1"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endParaRPr>
            </a:p>
          </p:txBody>
        </p:sp>
        <p:sp>
          <p:nvSpPr>
            <p:cNvPr id="58380" name="Arc 16"/>
            <p:cNvSpPr>
              <a:spLocks/>
            </p:cNvSpPr>
            <p:nvPr/>
          </p:nvSpPr>
          <p:spPr bwMode="auto">
            <a:xfrm rot="-5400000">
              <a:off x="3490" y="1310"/>
              <a:ext cx="412" cy="480"/>
            </a:xfrm>
            <a:custGeom>
              <a:avLst/>
              <a:gdLst>
                <a:gd name="T0" fmla="*/ 0 w 21600"/>
                <a:gd name="T1" fmla="*/ 0 h 28631"/>
                <a:gd name="T2" fmla="*/ 7 w 21600"/>
                <a:gd name="T3" fmla="*/ 8 h 28631"/>
                <a:gd name="T4" fmla="*/ 0 w 21600"/>
                <a:gd name="T5" fmla="*/ 6 h 28631"/>
                <a:gd name="T6" fmla="*/ 0 60000 65536"/>
                <a:gd name="T7" fmla="*/ 0 60000 65536"/>
                <a:gd name="T8" fmla="*/ 0 60000 65536"/>
                <a:gd name="T9" fmla="*/ 0 w 21600"/>
                <a:gd name="T10" fmla="*/ 0 h 28631"/>
                <a:gd name="T11" fmla="*/ 21600 w 21600"/>
                <a:gd name="T12" fmla="*/ 28631 h 28631"/>
              </a:gdLst>
              <a:ahLst/>
              <a:cxnLst>
                <a:cxn ang="T6">
                  <a:pos x="T0" y="T1"/>
                </a:cxn>
                <a:cxn ang="T7">
                  <a:pos x="T2" y="T3"/>
                </a:cxn>
                <a:cxn ang="T8">
                  <a:pos x="T4" y="T5"/>
                </a:cxn>
              </a:cxnLst>
              <a:rect l="T9" t="T10" r="T11" b="T12"/>
              <a:pathLst>
                <a:path w="21600" h="28631" fill="none" extrusionOk="0">
                  <a:moveTo>
                    <a:pt x="0" y="-1"/>
                  </a:moveTo>
                  <a:cubicBezTo>
                    <a:pt x="11929" y="0"/>
                    <a:pt x="21600" y="9670"/>
                    <a:pt x="21600" y="21600"/>
                  </a:cubicBezTo>
                  <a:cubicBezTo>
                    <a:pt x="21600" y="23992"/>
                    <a:pt x="21202" y="26368"/>
                    <a:pt x="20423" y="28631"/>
                  </a:cubicBezTo>
                </a:path>
                <a:path w="21600" h="28631" stroke="0" extrusionOk="0">
                  <a:moveTo>
                    <a:pt x="0" y="-1"/>
                  </a:moveTo>
                  <a:cubicBezTo>
                    <a:pt x="11929" y="0"/>
                    <a:pt x="21600" y="9670"/>
                    <a:pt x="21600" y="21600"/>
                  </a:cubicBezTo>
                  <a:cubicBezTo>
                    <a:pt x="21600" y="23992"/>
                    <a:pt x="21202" y="26368"/>
                    <a:pt x="20423" y="28631"/>
                  </a:cubicBezTo>
                  <a:lnTo>
                    <a:pt x="0" y="21600"/>
                  </a:lnTo>
                  <a:close/>
                </a:path>
              </a:pathLst>
            </a:custGeom>
            <a:noFill/>
            <a:ln w="38100" cap="rnd">
              <a:solidFill>
                <a:schemeClr val="tx1"/>
              </a:solidFill>
              <a:round/>
              <a:headEnd/>
              <a:tailEnd type="triangle" w="med" len="med"/>
            </a:ln>
          </p:spPr>
          <p:txBody>
            <a:bodyPr wrap="none" anchor="ctr">
              <a:prstTxWarp prst="textNoShape">
                <a:avLst/>
              </a:prstTxWarp>
            </a:bodyPr>
            <a:lstStyle/>
            <a:p>
              <a:endParaRPr lang="en-US" dirty="0"/>
            </a:p>
          </p:txBody>
        </p:sp>
      </p:grpSp>
      <p:sp>
        <p:nvSpPr>
          <p:cNvPr id="58375" name="Rectangle 17"/>
          <p:cNvSpPr>
            <a:spLocks noGrp="1" noChangeArrowheads="1"/>
          </p:cNvSpPr>
          <p:nvPr>
            <p:ph type="title"/>
          </p:nvPr>
        </p:nvSpPr>
        <p:spPr/>
        <p:txBody>
          <a:bodyPr/>
          <a:lstStyle/>
          <a:p>
            <a:r>
              <a:rPr lang="en-US" smtClean="0"/>
              <a:t>Creative Process Model</a:t>
            </a:r>
            <a:endParaRPr lang="en-US" dirty="0"/>
          </a:p>
        </p:txBody>
      </p:sp>
    </p:spTree>
    <p:extLst>
      <p:ext uri="{BB962C8B-B14F-4D97-AF65-F5344CB8AC3E}">
        <p14:creationId xmlns:p14="http://schemas.microsoft.com/office/powerpoint/2010/main" val="428192535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3252"/>
                                        </p:tgtEl>
                                        <p:attrNameLst>
                                          <p:attrName>style.visibility</p:attrName>
                                        </p:attrNameLst>
                                      </p:cBhvr>
                                      <p:to>
                                        <p:strVal val="visible"/>
                                      </p:to>
                                    </p:set>
                                    <p:animEffect transition="in" filter="fade">
                                      <p:cBhvr>
                                        <p:cTn id="7" dur="500"/>
                                        <p:tgtEl>
                                          <p:spTgt spid="53252"/>
                                        </p:tgtEl>
                                      </p:cBhvr>
                                    </p:animEffect>
                                    <p:anim calcmode="lin" valueType="num">
                                      <p:cBhvr>
                                        <p:cTn id="8" dur="500" fill="hold"/>
                                        <p:tgtEl>
                                          <p:spTgt spid="53252"/>
                                        </p:tgtEl>
                                        <p:attrNameLst>
                                          <p:attrName>ppt_x</p:attrName>
                                        </p:attrNameLst>
                                      </p:cBhvr>
                                      <p:tavLst>
                                        <p:tav tm="0">
                                          <p:val>
                                            <p:strVal val="#ppt_x"/>
                                          </p:val>
                                        </p:tav>
                                        <p:tav tm="100000">
                                          <p:val>
                                            <p:strVal val="#ppt_x"/>
                                          </p:val>
                                        </p:tav>
                                      </p:tavLst>
                                    </p:anim>
                                    <p:anim calcmode="lin" valueType="num">
                                      <p:cBhvr>
                                        <p:cTn id="9" dur="500" fill="hold"/>
                                        <p:tgtEl>
                                          <p:spTgt spid="5325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anim calcmode="lin" valueType="num">
                                      <p:cBhvr>
                                        <p:cTn id="25" dur="500" fill="hold"/>
                                        <p:tgtEl>
                                          <p:spTgt spid="5"/>
                                        </p:tgtEl>
                                        <p:attrNameLst>
                                          <p:attrName>ppt_x</p:attrName>
                                        </p:attrNameLst>
                                      </p:cBhvr>
                                      <p:tavLst>
                                        <p:tav tm="0">
                                          <p:val>
                                            <p:strVal val="#ppt_x"/>
                                          </p:val>
                                        </p:tav>
                                        <p:tav tm="100000">
                                          <p:val>
                                            <p:strVal val="#ppt_x"/>
                                          </p:val>
                                        </p:tav>
                                      </p:tavLst>
                                    </p:anim>
                                    <p:anim calcmode="lin" valueType="num">
                                      <p:cBhvr>
                                        <p:cTn id="26"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2"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Diagram 23"/>
          <p:cNvGraphicFramePr/>
          <p:nvPr/>
        </p:nvGraphicFramePr>
        <p:xfrm>
          <a:off x="3048000" y="1066800"/>
          <a:ext cx="6019800" cy="5791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0418" name="Rectangle 7"/>
          <p:cNvSpPr>
            <a:spLocks noGrp="1" noChangeArrowheads="1"/>
          </p:cNvSpPr>
          <p:nvPr>
            <p:ph type="title"/>
          </p:nvPr>
        </p:nvSpPr>
        <p:spPr/>
        <p:txBody>
          <a:bodyPr>
            <a:normAutofit fontScale="90000"/>
          </a:bodyPr>
          <a:lstStyle/>
          <a:p>
            <a:r>
              <a:rPr lang="en-US" dirty="0" smtClean="0"/>
              <a:t>Characteristics of Creative People</a:t>
            </a:r>
          </a:p>
        </p:txBody>
      </p:sp>
      <p:sp>
        <p:nvSpPr>
          <p:cNvPr id="16" name="TextBox 15"/>
          <p:cNvSpPr txBox="1"/>
          <p:nvPr/>
        </p:nvSpPr>
        <p:spPr>
          <a:xfrm>
            <a:off x="304800" y="1524000"/>
            <a:ext cx="2971800" cy="2723822"/>
          </a:xfrm>
          <a:prstGeom prst="rect">
            <a:avLst/>
          </a:prstGeom>
          <a:solidFill>
            <a:srgbClr val="FFF7DC"/>
          </a:solidFill>
          <a:ln w="15875" cap="flat" cmpd="sng" algn="ctr">
            <a:solidFill>
              <a:srgbClr val="62764E"/>
            </a:solidFill>
            <a:prstDash val="solid"/>
            <a:round/>
            <a:headEnd type="none" w="med" len="med"/>
            <a:tailEnd type="none" w="med" len="med"/>
          </a:ln>
        </p:spPr>
        <p:txBody>
          <a:bodyPr wrap="square" rtlCol="0">
            <a:spAutoFit/>
          </a:bodyPr>
          <a:lstStyle/>
          <a:p>
            <a:pPr marL="0" lvl="1" indent="4763" algn="l"/>
            <a:r>
              <a:rPr lang="en-US" sz="1800" dirty="0" smtClean="0">
                <a:solidFill>
                  <a:schemeClr val="tx2">
                    <a:lumMod val="85000"/>
                    <a:lumOff val="15000"/>
                  </a:schemeClr>
                </a:solidFill>
              </a:rPr>
              <a:t>Independent imagination includes:</a:t>
            </a:r>
          </a:p>
          <a:p>
            <a:pPr marL="258763" indent="-258763" algn="l">
              <a:spcAft>
                <a:spcPts val="600"/>
              </a:spcAft>
              <a:buFont typeface="Arial"/>
              <a:buChar char="•"/>
            </a:pPr>
            <a:r>
              <a:rPr lang="en-US" sz="1600" dirty="0" smtClean="0">
                <a:solidFill>
                  <a:srgbClr val="445236"/>
                </a:solidFill>
              </a:rPr>
              <a:t>Higher openness to experience personality</a:t>
            </a:r>
          </a:p>
          <a:p>
            <a:pPr marL="258763" indent="-258763" algn="l">
              <a:spcAft>
                <a:spcPts val="600"/>
              </a:spcAft>
              <a:buFont typeface="Arial"/>
              <a:buChar char="•"/>
            </a:pPr>
            <a:r>
              <a:rPr lang="en-US" sz="1600" dirty="0" smtClean="0">
                <a:solidFill>
                  <a:srgbClr val="445236"/>
                </a:solidFill>
              </a:rPr>
              <a:t>Lower need for affiliation motivation</a:t>
            </a:r>
          </a:p>
          <a:p>
            <a:pPr marL="258763" indent="-258763" algn="l">
              <a:spcAft>
                <a:spcPts val="600"/>
              </a:spcAft>
              <a:buFont typeface="Arial"/>
              <a:buChar char="•"/>
            </a:pPr>
            <a:r>
              <a:rPr lang="en-US" sz="1600" dirty="0" smtClean="0">
                <a:solidFill>
                  <a:srgbClr val="445236"/>
                </a:solidFill>
              </a:rPr>
              <a:t>Higher self-direction/stimulation values</a:t>
            </a:r>
          </a:p>
          <a:p>
            <a:pPr algn="l"/>
            <a:endParaRPr lang="en-US" sz="2000" dirty="0">
              <a:solidFill>
                <a:srgbClr val="445236"/>
              </a:solidFill>
            </a:endParaRPr>
          </a:p>
        </p:txBody>
      </p:sp>
      <p:cxnSp>
        <p:nvCxnSpPr>
          <p:cNvPr id="18" name="Curved Connector 17"/>
          <p:cNvCxnSpPr/>
          <p:nvPr/>
        </p:nvCxnSpPr>
        <p:spPr>
          <a:xfrm>
            <a:off x="3048000" y="1828800"/>
            <a:ext cx="1066800" cy="685800"/>
          </a:xfrm>
          <a:prstGeom prst="curvedConnector3">
            <a:avLst>
              <a:gd name="adj1" fmla="val 50000"/>
            </a:avLst>
          </a:prstGeom>
          <a:ln w="38100" cap="flat" cmpd="sng" algn="ctr">
            <a:solidFill>
              <a:schemeClr val="tx1"/>
            </a:solidFill>
            <a:prstDash val="solid"/>
            <a:round/>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sp>
        <p:nvSpPr>
          <p:cNvPr id="25" name="Oval 24"/>
          <p:cNvSpPr/>
          <p:nvPr/>
        </p:nvSpPr>
        <p:spPr>
          <a:xfrm>
            <a:off x="4816475" y="2895600"/>
            <a:ext cx="2422525" cy="2325624"/>
          </a:xfrm>
          <a:prstGeom prst="ellipse">
            <a:avLst/>
          </a:prstGeom>
          <a:solidFill>
            <a:schemeClr val="accent1">
              <a:lumMod val="50000"/>
            </a:schemeClr>
          </a:solidFill>
          <a:ln>
            <a:solidFill>
              <a:schemeClr val="accent5"/>
            </a:solid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1800" b="1" dirty="0" smtClean="0">
                <a:solidFill>
                  <a:srgbClr val="FFF7DC"/>
                </a:solidFill>
              </a:rPr>
              <a:t>Characteristics of Creative People</a:t>
            </a:r>
            <a:endParaRPr lang="en-US" sz="1800" b="1" dirty="0">
              <a:solidFill>
                <a:srgbClr val="FFF7DC"/>
              </a:solidFill>
            </a:endParaRPr>
          </a:p>
        </p:txBody>
      </p:sp>
    </p:spTree>
    <p:extLst>
      <p:ext uri="{BB962C8B-B14F-4D97-AF65-F5344CB8AC3E}">
        <p14:creationId xmlns:p14="http://schemas.microsoft.com/office/powerpoint/2010/main" val="90280605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en-US" smtClean="0"/>
              <a:t>Creative Work Environments</a:t>
            </a:r>
            <a:endParaRPr lang="en-US" dirty="0"/>
          </a:p>
        </p:txBody>
      </p:sp>
      <p:sp>
        <p:nvSpPr>
          <p:cNvPr id="54275" name="Rectangle 3"/>
          <p:cNvSpPr>
            <a:spLocks noGrp="1" noChangeArrowheads="1"/>
          </p:cNvSpPr>
          <p:nvPr>
            <p:ph idx="1"/>
          </p:nvPr>
        </p:nvSpPr>
        <p:spPr/>
        <p:txBody>
          <a:bodyPr/>
          <a:lstStyle/>
          <a:p>
            <a:r>
              <a:rPr lang="en-US" smtClean="0"/>
              <a:t>Learning orientation</a:t>
            </a:r>
          </a:p>
          <a:p>
            <a:pPr lvl="1"/>
            <a:r>
              <a:rPr lang="en-US" smtClean="0"/>
              <a:t>Encourage experimentation</a:t>
            </a:r>
          </a:p>
          <a:p>
            <a:pPr lvl="1"/>
            <a:r>
              <a:rPr lang="en-US" smtClean="0"/>
              <a:t>Tolerate mistakes</a:t>
            </a:r>
          </a:p>
          <a:p>
            <a:r>
              <a:rPr lang="en-US" smtClean="0"/>
              <a:t>Intrinsically motivating work</a:t>
            </a:r>
          </a:p>
          <a:p>
            <a:pPr lvl="1"/>
            <a:r>
              <a:rPr lang="en-US" smtClean="0"/>
              <a:t>Task significance, autonomy, feedback</a:t>
            </a:r>
          </a:p>
          <a:p>
            <a:r>
              <a:rPr lang="en-US" smtClean="0"/>
              <a:t>Open communication and sufficient resources</a:t>
            </a:r>
          </a:p>
          <a:p>
            <a:r>
              <a:rPr lang="en-US" smtClean="0"/>
              <a:t>Unclear/complex effects of team competition and time pressure on creativity</a:t>
            </a:r>
            <a:endParaRPr lang="en-US" dirty="0"/>
          </a:p>
        </p:txBody>
      </p:sp>
    </p:spTree>
    <p:extLst>
      <p:ext uri="{BB962C8B-B14F-4D97-AF65-F5344CB8AC3E}">
        <p14:creationId xmlns:p14="http://schemas.microsoft.com/office/powerpoint/2010/main" val="389004432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Effect transition="in" filter="fade">
                                      <p:cBhvr>
                                        <p:cTn id="7" dur="500"/>
                                        <p:tgtEl>
                                          <p:spTgt spid="5427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4275">
                                            <p:txEl>
                                              <p:pRg st="1" end="1"/>
                                            </p:txEl>
                                          </p:spTgt>
                                        </p:tgtEl>
                                        <p:attrNameLst>
                                          <p:attrName>style.visibility</p:attrName>
                                        </p:attrNameLst>
                                      </p:cBhvr>
                                      <p:to>
                                        <p:strVal val="visible"/>
                                      </p:to>
                                    </p:set>
                                    <p:animEffect transition="in" filter="fade">
                                      <p:cBhvr>
                                        <p:cTn id="10" dur="500"/>
                                        <p:tgtEl>
                                          <p:spTgt spid="54275">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4275">
                                            <p:txEl>
                                              <p:pRg st="2" end="2"/>
                                            </p:txEl>
                                          </p:spTgt>
                                        </p:tgtEl>
                                        <p:attrNameLst>
                                          <p:attrName>style.visibility</p:attrName>
                                        </p:attrNameLst>
                                      </p:cBhvr>
                                      <p:to>
                                        <p:strVal val="visible"/>
                                      </p:to>
                                    </p:set>
                                    <p:animEffect transition="in" filter="fade">
                                      <p:cBhvr>
                                        <p:cTn id="13" dur="500"/>
                                        <p:tgtEl>
                                          <p:spTgt spid="54275">
                                            <p:txEl>
                                              <p:pRg st="2" end="2"/>
                                            </p:txEl>
                                          </p:spTgt>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54275">
                                            <p:txEl>
                                              <p:pRg st="3" end="3"/>
                                            </p:txEl>
                                          </p:spTgt>
                                        </p:tgtEl>
                                        <p:attrNameLst>
                                          <p:attrName>style.visibility</p:attrName>
                                        </p:attrNameLst>
                                      </p:cBhvr>
                                      <p:to>
                                        <p:strVal val="visible"/>
                                      </p:to>
                                    </p:set>
                                    <p:animEffect transition="in" filter="fade">
                                      <p:cBhvr>
                                        <p:cTn id="17" dur="500"/>
                                        <p:tgtEl>
                                          <p:spTgt spid="54275">
                                            <p:txEl>
                                              <p:pRg st="3" end="3"/>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54275">
                                            <p:txEl>
                                              <p:pRg st="4" end="4"/>
                                            </p:txEl>
                                          </p:spTgt>
                                        </p:tgtEl>
                                        <p:attrNameLst>
                                          <p:attrName>style.visibility</p:attrName>
                                        </p:attrNameLst>
                                      </p:cBhvr>
                                      <p:to>
                                        <p:strVal val="visible"/>
                                      </p:to>
                                    </p:set>
                                    <p:animEffect transition="in" filter="fade">
                                      <p:cBhvr>
                                        <p:cTn id="20" dur="500"/>
                                        <p:tgtEl>
                                          <p:spTgt spid="54275">
                                            <p:txEl>
                                              <p:pRg st="4" end="4"/>
                                            </p:txEl>
                                          </p:spTgt>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54275">
                                            <p:txEl>
                                              <p:pRg st="5" end="5"/>
                                            </p:txEl>
                                          </p:spTgt>
                                        </p:tgtEl>
                                        <p:attrNameLst>
                                          <p:attrName>style.visibility</p:attrName>
                                        </p:attrNameLst>
                                      </p:cBhvr>
                                      <p:to>
                                        <p:strVal val="visible"/>
                                      </p:to>
                                    </p:set>
                                    <p:animEffect transition="in" filter="fade">
                                      <p:cBhvr>
                                        <p:cTn id="24" dur="500"/>
                                        <p:tgtEl>
                                          <p:spTgt spid="54275">
                                            <p:txEl>
                                              <p:pRg st="5" end="5"/>
                                            </p:txEl>
                                          </p:spTgt>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54275">
                                            <p:txEl>
                                              <p:pRg st="6" end="6"/>
                                            </p:txEl>
                                          </p:spTgt>
                                        </p:tgtEl>
                                        <p:attrNameLst>
                                          <p:attrName>style.visibility</p:attrName>
                                        </p:attrNameLst>
                                      </p:cBhvr>
                                      <p:to>
                                        <p:strVal val="visible"/>
                                      </p:to>
                                    </p:set>
                                    <p:animEffect transition="in" filter="fade">
                                      <p:cBhvr>
                                        <p:cTn id="28" dur="500"/>
                                        <p:tgtEl>
                                          <p:spTgt spid="5427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build="p" autoUpdateAnimBg="0" advAuto="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fontScale="90000"/>
          </a:bodyPr>
          <a:lstStyle/>
          <a:p>
            <a:r>
              <a:rPr lang="en-US" dirty="0" smtClean="0"/>
              <a:t>Decision Making Blunders at </a:t>
            </a:r>
            <a:r>
              <a:rPr lang="en-US" dirty="0" err="1" smtClean="0"/>
              <a:t>JCPenney</a:t>
            </a:r>
            <a:endParaRPr lang="en-US" dirty="0"/>
          </a:p>
        </p:txBody>
      </p:sp>
      <p:sp>
        <p:nvSpPr>
          <p:cNvPr id="9" name="Text Placeholder 8"/>
          <p:cNvSpPr>
            <a:spLocks noGrp="1"/>
          </p:cNvSpPr>
          <p:nvPr>
            <p:ph idx="1"/>
          </p:nvPr>
        </p:nvSpPr>
        <p:spPr>
          <a:xfrm>
            <a:off x="323528" y="1412776"/>
            <a:ext cx="4536503" cy="4713387"/>
          </a:xfrm>
        </p:spPr>
        <p:txBody>
          <a:bodyPr/>
          <a:lstStyle/>
          <a:p>
            <a:pPr marL="0" indent="0">
              <a:lnSpc>
                <a:spcPct val="120000"/>
              </a:lnSpc>
              <a:buNone/>
            </a:pPr>
            <a:r>
              <a:rPr lang="en-US" dirty="0"/>
              <a:t>Ron </a:t>
            </a:r>
            <a:r>
              <a:rPr lang="en-US" dirty="0" smtClean="0"/>
              <a:t>Johnson (shown) </a:t>
            </a:r>
            <a:r>
              <a:rPr lang="en-US" dirty="0"/>
              <a:t>and his executive team at </a:t>
            </a:r>
            <a:r>
              <a:rPr lang="en-US" dirty="0" err="1"/>
              <a:t>JCPenney</a:t>
            </a:r>
            <a:r>
              <a:rPr lang="en-US" dirty="0"/>
              <a:t> made a series of decision blunders due to their overconfident diagnosis of the retailer’s problems and preconceived (Apple-centric) solutions to those problems</a:t>
            </a:r>
            <a:r>
              <a:rPr lang="en-US" dirty="0" smtClean="0"/>
              <a:t>.</a:t>
            </a:r>
            <a:endParaRPr lang="en-US" dirty="0"/>
          </a:p>
        </p:txBody>
      </p:sp>
      <p:pic>
        <p:nvPicPr>
          <p:cNvPr id="16" name="Picture Placeholder 15" descr="JCPenney.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5385" r="5385"/>
          <a:stretch>
            <a:fillRect/>
          </a:stretch>
        </p:blipFill>
        <p:spPr/>
      </p:pic>
    </p:spTree>
    <p:extLst>
      <p:ext uri="{BB962C8B-B14F-4D97-AF65-F5344CB8AC3E}">
        <p14:creationId xmlns:p14="http://schemas.microsoft.com/office/powerpoint/2010/main" val="1695962710"/>
      </p:ext>
    </p:extLst>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en-US" dirty="0" smtClean="0"/>
              <a:t>Creative Activities</a:t>
            </a:r>
          </a:p>
        </p:txBody>
      </p:sp>
      <p:grpSp>
        <p:nvGrpSpPr>
          <p:cNvPr id="2" name="Group 5"/>
          <p:cNvGrpSpPr>
            <a:grpSpLocks/>
          </p:cNvGrpSpPr>
          <p:nvPr/>
        </p:nvGrpSpPr>
        <p:grpSpPr bwMode="auto">
          <a:xfrm>
            <a:off x="990600" y="1419225"/>
            <a:ext cx="2362200" cy="4143375"/>
            <a:chOff x="528" y="894"/>
            <a:chExt cx="1488" cy="2610"/>
          </a:xfrm>
        </p:grpSpPr>
        <p:sp>
          <p:nvSpPr>
            <p:cNvPr id="55302" name="Rectangle 6"/>
            <p:cNvSpPr>
              <a:spLocks noChangeArrowheads="1"/>
            </p:cNvSpPr>
            <p:nvPr/>
          </p:nvSpPr>
          <p:spPr bwMode="auto">
            <a:xfrm>
              <a:off x="528" y="1440"/>
              <a:ext cx="1488" cy="2064"/>
            </a:xfrm>
            <a:prstGeom prst="rect">
              <a:avLst/>
            </a:prstGeom>
            <a:solidFill>
              <a:srgbClr val="76619B"/>
            </a:solidFill>
            <a:ln w="9525" cap="flat" cmpd="sng" algn="ctr">
              <a:solidFill>
                <a:schemeClr val="tx1"/>
              </a:solidFill>
              <a:prstDash val="solid"/>
              <a:miter lim="800000"/>
              <a:headEnd type="none" w="med" len="med"/>
              <a:tailEnd type="none" w="med" len="med"/>
            </a:ln>
            <a:effectLst/>
          </p:spPr>
          <p:txBody>
            <a:bodyPr lIns="144000" tIns="360000">
              <a:prstTxWarp prst="textNoShape">
                <a:avLst/>
              </a:prstTxWarp>
            </a:bodyPr>
            <a:lstStyle/>
            <a:p>
              <a:pPr marL="193675" indent="-193675" algn="l">
                <a:lnSpc>
                  <a:spcPct val="90000"/>
                </a:lnSpc>
                <a:spcBef>
                  <a:spcPct val="80000"/>
                </a:spcBef>
                <a:buFontTx/>
                <a:buChar char="•"/>
                <a:defRPr/>
              </a:pPr>
              <a:r>
                <a:rPr lang="en-AU" sz="2200" dirty="0" smtClean="0">
                  <a:solidFill>
                    <a:srgbClr val="FFFBD8"/>
                  </a:solidFill>
                  <a:effectLst>
                    <a:outerShdw blurRad="12700" dist="12700" dir="2700000" algn="tl">
                      <a:srgbClr val="000000"/>
                    </a:outerShdw>
                  </a:effectLst>
                  <a:latin typeface="Arial" pitchFamily="-65" charset="0"/>
                </a:rPr>
                <a:t>Revisit</a:t>
              </a:r>
              <a:br>
                <a:rPr lang="en-AU" sz="2200" dirty="0" smtClean="0">
                  <a:solidFill>
                    <a:srgbClr val="FFFBD8"/>
                  </a:solidFill>
                  <a:effectLst>
                    <a:outerShdw blurRad="12700" dist="12700" dir="2700000" algn="tl">
                      <a:srgbClr val="000000"/>
                    </a:outerShdw>
                  </a:effectLst>
                  <a:latin typeface="Arial" pitchFamily="-65" charset="0"/>
                </a:rPr>
              </a:br>
              <a:r>
                <a:rPr lang="en-AU" sz="2200" dirty="0" smtClean="0">
                  <a:solidFill>
                    <a:srgbClr val="FFFBD8"/>
                  </a:solidFill>
                  <a:effectLst>
                    <a:outerShdw blurRad="12700" dist="12700" dir="2700000" algn="tl">
                      <a:srgbClr val="000000"/>
                    </a:outerShdw>
                  </a:effectLst>
                  <a:latin typeface="Arial" pitchFamily="-65" charset="0"/>
                </a:rPr>
                <a:t>abandoned </a:t>
              </a:r>
              <a:r>
                <a:rPr lang="en-AU" sz="2200" dirty="0">
                  <a:solidFill>
                    <a:srgbClr val="FFFBD8"/>
                  </a:solidFill>
                  <a:effectLst>
                    <a:outerShdw blurRad="12700" dist="12700" dir="2700000" algn="tl">
                      <a:srgbClr val="000000"/>
                    </a:outerShdw>
                  </a:effectLst>
                  <a:latin typeface="Arial" pitchFamily="-65" charset="0"/>
                </a:rPr>
                <a:t>projects</a:t>
              </a:r>
            </a:p>
            <a:p>
              <a:pPr marL="193675" indent="-193675" algn="l">
                <a:lnSpc>
                  <a:spcPct val="90000"/>
                </a:lnSpc>
                <a:spcBef>
                  <a:spcPct val="80000"/>
                </a:spcBef>
                <a:defRPr/>
              </a:pPr>
              <a:r>
                <a:rPr lang="en-AU" sz="2200" dirty="0">
                  <a:solidFill>
                    <a:srgbClr val="FFFBD8"/>
                  </a:solidFill>
                  <a:effectLst>
                    <a:outerShdw blurRad="12700" dist="12700" dir="2700000" algn="tl">
                      <a:srgbClr val="000000"/>
                    </a:outerShdw>
                  </a:effectLst>
                  <a:latin typeface="Arial" pitchFamily="-65" charset="0"/>
                </a:rPr>
                <a:t>•	Explore issue with other people</a:t>
              </a:r>
            </a:p>
            <a:p>
              <a:pPr marL="193675" indent="-193675" algn="l">
                <a:lnSpc>
                  <a:spcPct val="90000"/>
                </a:lnSpc>
                <a:spcBef>
                  <a:spcPct val="80000"/>
                </a:spcBef>
                <a:defRPr/>
              </a:pPr>
              <a:endParaRPr lang="en-AU" sz="2000" dirty="0">
                <a:solidFill>
                  <a:schemeClr val="tx1">
                    <a:lumMod val="85000"/>
                    <a:lumOff val="15000"/>
                  </a:schemeClr>
                </a:solidFill>
                <a:effectLst>
                  <a:outerShdw blurRad="38100" dist="38100" dir="2700000" algn="tl">
                    <a:srgbClr val="FFFFFF"/>
                  </a:outerShdw>
                </a:effectLst>
                <a:latin typeface="Arial" pitchFamily="-65" charset="0"/>
                <a:ea typeface="ヒラギノ角ゴ Pro W3" pitchFamily="-65" charset="-128"/>
                <a:cs typeface="ヒラギノ角ゴ Pro W3" pitchFamily="-65" charset="-128"/>
              </a:endParaRPr>
            </a:p>
          </p:txBody>
        </p:sp>
        <p:sp>
          <p:nvSpPr>
            <p:cNvPr id="55303" name="Rectangle 7"/>
            <p:cNvSpPr>
              <a:spLocks noChangeArrowheads="1"/>
            </p:cNvSpPr>
            <p:nvPr/>
          </p:nvSpPr>
          <p:spPr bwMode="auto">
            <a:xfrm>
              <a:off x="765" y="894"/>
              <a:ext cx="1041" cy="442"/>
            </a:xfrm>
            <a:prstGeom prst="rect">
              <a:avLst/>
            </a:prstGeom>
            <a:noFill/>
            <a:ln w="9525">
              <a:noFill/>
              <a:miter lim="800000"/>
              <a:headEnd/>
              <a:tailEnd/>
            </a:ln>
            <a:effectLst/>
          </p:spPr>
          <p:txBody>
            <a:bodyPr wrap="none">
              <a:prstTxWarp prst="textNoShape">
                <a:avLst/>
              </a:prstTxWarp>
              <a:spAutoFit/>
            </a:bodyPr>
            <a:lstStyle/>
            <a:p>
              <a:pPr>
                <a:defRPr/>
              </a:pPr>
              <a:r>
                <a:rPr lang="en-AU" sz="2000" b="1" dirty="0">
                  <a:solidFill>
                    <a:srgbClr val="1B3B33"/>
                  </a:solidFill>
                  <a:latin typeface="Arial" pitchFamily="-65" charset="0"/>
                  <a:ea typeface="ヒラギノ角ゴ Pro W3" pitchFamily="-65" charset="-128"/>
                  <a:cs typeface="ヒラギノ角ゴ Pro W3" pitchFamily="-65" charset="-128"/>
                </a:rPr>
                <a:t>Redefine</a:t>
              </a:r>
              <a:br>
                <a:rPr lang="en-AU" sz="2000" b="1" dirty="0">
                  <a:solidFill>
                    <a:srgbClr val="1B3B33"/>
                  </a:solidFill>
                  <a:latin typeface="Arial" pitchFamily="-65" charset="0"/>
                  <a:ea typeface="ヒラギノ角ゴ Pro W3" pitchFamily="-65" charset="-128"/>
                  <a:cs typeface="ヒラギノ角ゴ Pro W3" pitchFamily="-65" charset="-128"/>
                </a:rPr>
              </a:br>
              <a:r>
                <a:rPr lang="en-AU" sz="2000" b="1" dirty="0">
                  <a:solidFill>
                    <a:srgbClr val="1B3B33"/>
                  </a:solidFill>
                  <a:latin typeface="Arial" pitchFamily="-65" charset="0"/>
                  <a:ea typeface="ヒラギノ角ゴ Pro W3" pitchFamily="-65" charset="-128"/>
                  <a:cs typeface="ヒラギノ角ゴ Pro W3" pitchFamily="-65" charset="-128"/>
                </a:rPr>
                <a:t>the Problem</a:t>
              </a:r>
              <a:endParaRPr lang="en-AU" sz="2000" b="1" dirty="0">
                <a:solidFill>
                  <a:srgbClr val="1B3B33"/>
                </a:solidFill>
                <a:effectLst>
                  <a:outerShdw blurRad="38100" dist="38100" dir="2700000" algn="tl">
                    <a:srgbClr val="DDDDDD"/>
                  </a:outerShdw>
                </a:effectLst>
                <a:latin typeface="Arial" pitchFamily="-65" charset="0"/>
                <a:ea typeface="ヒラギノ角ゴ Pro W3" pitchFamily="-65" charset="-128"/>
                <a:cs typeface="ヒラギノ角ゴ Pro W3" pitchFamily="-65" charset="-128"/>
              </a:endParaRPr>
            </a:p>
          </p:txBody>
        </p:sp>
      </p:grpSp>
      <p:grpSp>
        <p:nvGrpSpPr>
          <p:cNvPr id="3" name="Group 8"/>
          <p:cNvGrpSpPr>
            <a:grpSpLocks/>
          </p:cNvGrpSpPr>
          <p:nvPr/>
        </p:nvGrpSpPr>
        <p:grpSpPr bwMode="auto">
          <a:xfrm>
            <a:off x="3505200" y="1419225"/>
            <a:ext cx="2438400" cy="4143375"/>
            <a:chOff x="2112" y="894"/>
            <a:chExt cx="1536" cy="3000"/>
          </a:xfrm>
        </p:grpSpPr>
        <p:sp>
          <p:nvSpPr>
            <p:cNvPr id="55305" name="Rectangle 9"/>
            <p:cNvSpPr>
              <a:spLocks noChangeArrowheads="1"/>
            </p:cNvSpPr>
            <p:nvPr/>
          </p:nvSpPr>
          <p:spPr bwMode="auto">
            <a:xfrm>
              <a:off x="2112" y="1522"/>
              <a:ext cx="1536" cy="2372"/>
            </a:xfrm>
            <a:prstGeom prst="rect">
              <a:avLst/>
            </a:prstGeom>
            <a:solidFill>
              <a:srgbClr val="445340"/>
            </a:solidFill>
            <a:ln w="9525" cap="flat" cmpd="sng" algn="ctr">
              <a:solidFill>
                <a:schemeClr val="tx1"/>
              </a:solidFill>
              <a:prstDash val="solid"/>
              <a:miter lim="800000"/>
              <a:headEnd type="none" w="med" len="med"/>
              <a:tailEnd type="none" w="med" len="med"/>
            </a:ln>
            <a:effectLst/>
          </p:spPr>
          <p:txBody>
            <a:bodyPr lIns="144000" tIns="360000">
              <a:prstTxWarp prst="textNoShape">
                <a:avLst/>
              </a:prstTxWarp>
            </a:bodyPr>
            <a:lstStyle/>
            <a:p>
              <a:pPr marL="193675" indent="-193675" algn="l">
                <a:lnSpc>
                  <a:spcPct val="90000"/>
                </a:lnSpc>
                <a:spcBef>
                  <a:spcPct val="80000"/>
                </a:spcBef>
                <a:defRPr/>
              </a:pPr>
              <a:r>
                <a:rPr lang="en-AU" sz="2000" dirty="0">
                  <a:solidFill>
                    <a:srgbClr val="E0DDBB"/>
                  </a:solidFill>
                  <a:effectLst>
                    <a:outerShdw blurRad="38100" dist="38100" dir="2700000" algn="tl">
                      <a:srgbClr val="FFFFFF"/>
                    </a:outerShdw>
                  </a:effectLst>
                  <a:latin typeface="Arial" pitchFamily="-65" charset="0"/>
                  <a:ea typeface="ヒラギノ角ゴ Pro W3" pitchFamily="-65" charset="-128"/>
                  <a:cs typeface="ヒラギノ角ゴ Pro W3" pitchFamily="-65" charset="-128"/>
                </a:rPr>
                <a:t>•	</a:t>
              </a:r>
              <a:r>
                <a:rPr lang="en-AU" sz="2200" dirty="0">
                  <a:solidFill>
                    <a:srgbClr val="FFFBD8"/>
                  </a:solidFill>
                  <a:effectLst>
                    <a:outerShdw blurRad="12700" dist="12700" dir="2700000">
                      <a:srgbClr val="000000">
                        <a:alpha val="72000"/>
                      </a:srgbClr>
                    </a:outerShdw>
                  </a:effectLst>
                  <a:latin typeface="Arial" pitchFamily="-65" charset="0"/>
                  <a:ea typeface="ヒラギノ角ゴ Pro W3" pitchFamily="-65" charset="-128"/>
                  <a:cs typeface="ヒラギノ角ゴ Pro W3" pitchFamily="-65" charset="-128"/>
                </a:rPr>
                <a:t>Storytelling</a:t>
              </a:r>
            </a:p>
            <a:p>
              <a:pPr marL="193675" indent="-193675" algn="l">
                <a:lnSpc>
                  <a:spcPct val="90000"/>
                </a:lnSpc>
                <a:spcBef>
                  <a:spcPct val="80000"/>
                </a:spcBef>
                <a:defRPr/>
              </a:pPr>
              <a:r>
                <a:rPr lang="en-AU" sz="2200" dirty="0">
                  <a:solidFill>
                    <a:srgbClr val="FFFBD8"/>
                  </a:solidFill>
                  <a:effectLst>
                    <a:outerShdw blurRad="12700" dist="12700" dir="2700000">
                      <a:srgbClr val="000000">
                        <a:alpha val="72000"/>
                      </a:srgbClr>
                    </a:outerShdw>
                  </a:effectLst>
                  <a:latin typeface="Arial" pitchFamily="-65" charset="0"/>
                  <a:ea typeface="ヒラギノ角ゴ Pro W3" pitchFamily="-65" charset="-128"/>
                  <a:cs typeface="ヒラギノ角ゴ Pro W3" pitchFamily="-65" charset="-128"/>
                </a:rPr>
                <a:t>•	Artistic activities</a:t>
              </a:r>
            </a:p>
            <a:p>
              <a:pPr marL="193675" indent="-193675" algn="l">
                <a:lnSpc>
                  <a:spcPct val="90000"/>
                </a:lnSpc>
                <a:spcBef>
                  <a:spcPct val="80000"/>
                </a:spcBef>
                <a:defRPr/>
              </a:pPr>
              <a:r>
                <a:rPr lang="en-AU" sz="2200" dirty="0">
                  <a:solidFill>
                    <a:srgbClr val="FFFBD8"/>
                  </a:solidFill>
                  <a:effectLst>
                    <a:outerShdw blurRad="12700" dist="12700" dir="2700000">
                      <a:srgbClr val="000000">
                        <a:alpha val="72000"/>
                      </a:srgbClr>
                    </a:outerShdw>
                  </a:effectLst>
                  <a:latin typeface="Arial" pitchFamily="-65" charset="0"/>
                  <a:ea typeface="ヒラギノ角ゴ Pro W3" pitchFamily="-65" charset="-128"/>
                  <a:cs typeface="ヒラギノ角ゴ Pro W3" pitchFamily="-65" charset="-128"/>
                </a:rPr>
                <a:t>•	Morphological analysis</a:t>
              </a:r>
            </a:p>
            <a:p>
              <a:pPr marL="193675" indent="-193675">
                <a:lnSpc>
                  <a:spcPct val="90000"/>
                </a:lnSpc>
                <a:spcBef>
                  <a:spcPct val="80000"/>
                </a:spcBef>
                <a:defRPr/>
              </a:pPr>
              <a:endParaRPr lang="en-AU" sz="2000" dirty="0">
                <a:solidFill>
                  <a:srgbClr val="E0DE86"/>
                </a:solidFill>
                <a:effectLst>
                  <a:outerShdw blurRad="38100" dist="38100" dir="2700000" algn="tl">
                    <a:srgbClr val="FFFFFF"/>
                  </a:outerShdw>
                </a:effectLst>
                <a:latin typeface="Arial" pitchFamily="-65" charset="0"/>
                <a:ea typeface="ヒラギノ角ゴ Pro W3" pitchFamily="-65" charset="-128"/>
                <a:cs typeface="ヒラギノ角ゴ Pro W3" pitchFamily="-65" charset="-128"/>
              </a:endParaRPr>
            </a:p>
          </p:txBody>
        </p:sp>
        <p:sp>
          <p:nvSpPr>
            <p:cNvPr id="55306" name="Rectangle 10"/>
            <p:cNvSpPr>
              <a:spLocks noChangeArrowheads="1"/>
            </p:cNvSpPr>
            <p:nvPr/>
          </p:nvSpPr>
          <p:spPr bwMode="auto">
            <a:xfrm>
              <a:off x="2323" y="894"/>
              <a:ext cx="1005" cy="513"/>
            </a:xfrm>
            <a:prstGeom prst="rect">
              <a:avLst/>
            </a:prstGeom>
            <a:noFill/>
            <a:ln w="9525">
              <a:noFill/>
              <a:miter lim="800000"/>
              <a:headEnd/>
              <a:tailEnd/>
            </a:ln>
            <a:effectLst/>
          </p:spPr>
          <p:txBody>
            <a:bodyPr wrap="square">
              <a:prstTxWarp prst="textNoShape">
                <a:avLst/>
              </a:prstTxWarp>
              <a:spAutoFit/>
            </a:bodyPr>
            <a:lstStyle/>
            <a:p>
              <a:pPr>
                <a:defRPr/>
              </a:pPr>
              <a:r>
                <a:rPr lang="en-AU" sz="2000" b="1" dirty="0">
                  <a:solidFill>
                    <a:srgbClr val="1B3B33"/>
                  </a:solidFill>
                  <a:latin typeface="Arial" pitchFamily="-65" charset="0"/>
                  <a:ea typeface="ヒラギノ角ゴ Pro W3" pitchFamily="-65" charset="-128"/>
                  <a:cs typeface="ヒラギノ角ゴ Pro W3" pitchFamily="-65" charset="-128"/>
                </a:rPr>
                <a:t>Associative</a:t>
              </a:r>
            </a:p>
            <a:p>
              <a:pPr>
                <a:defRPr/>
              </a:pPr>
              <a:r>
                <a:rPr lang="en-AU" sz="2000" b="1" dirty="0">
                  <a:solidFill>
                    <a:srgbClr val="1B3B33"/>
                  </a:solidFill>
                  <a:latin typeface="Arial" pitchFamily="-65" charset="0"/>
                  <a:ea typeface="ヒラギノ角ゴ Pro W3" pitchFamily="-65" charset="-128"/>
                  <a:cs typeface="ヒラギノ角ゴ Pro W3" pitchFamily="-65" charset="-128"/>
                </a:rPr>
                <a:t>Play</a:t>
              </a:r>
              <a:endParaRPr lang="en-AU" sz="2000" b="1" dirty="0">
                <a:solidFill>
                  <a:srgbClr val="1B3B33"/>
                </a:solidFill>
                <a:effectLst>
                  <a:outerShdw blurRad="38100" dist="38100" dir="2700000" algn="tl">
                    <a:srgbClr val="DDDDDD"/>
                  </a:outerShdw>
                </a:effectLst>
                <a:latin typeface="Arial" pitchFamily="-65" charset="0"/>
                <a:ea typeface="ヒラギノ角ゴ Pro W3" pitchFamily="-65" charset="-128"/>
                <a:cs typeface="ヒラギノ角ゴ Pro W3" pitchFamily="-65" charset="-128"/>
              </a:endParaRPr>
            </a:p>
          </p:txBody>
        </p:sp>
      </p:grpSp>
      <p:grpSp>
        <p:nvGrpSpPr>
          <p:cNvPr id="4" name="Group 11"/>
          <p:cNvGrpSpPr>
            <a:grpSpLocks/>
          </p:cNvGrpSpPr>
          <p:nvPr/>
        </p:nvGrpSpPr>
        <p:grpSpPr bwMode="auto">
          <a:xfrm>
            <a:off x="6096000" y="1419225"/>
            <a:ext cx="2514600" cy="4143375"/>
            <a:chOff x="3744" y="894"/>
            <a:chExt cx="1584" cy="3000"/>
          </a:xfrm>
        </p:grpSpPr>
        <p:sp>
          <p:nvSpPr>
            <p:cNvPr id="55308" name="Rectangle 12"/>
            <p:cNvSpPr>
              <a:spLocks noChangeArrowheads="1"/>
            </p:cNvSpPr>
            <p:nvPr/>
          </p:nvSpPr>
          <p:spPr bwMode="auto">
            <a:xfrm>
              <a:off x="3744" y="1522"/>
              <a:ext cx="1584" cy="2372"/>
            </a:xfrm>
            <a:prstGeom prst="rect">
              <a:avLst/>
            </a:prstGeom>
            <a:solidFill>
              <a:srgbClr val="882109"/>
            </a:solidFill>
            <a:ln w="9525" cap="flat" cmpd="sng" algn="ctr">
              <a:solidFill>
                <a:schemeClr val="tx1"/>
              </a:solidFill>
              <a:prstDash val="solid"/>
              <a:miter lim="800000"/>
              <a:headEnd type="none" w="med" len="med"/>
              <a:tailEnd type="none" w="med" len="med"/>
            </a:ln>
            <a:effectLst/>
          </p:spPr>
          <p:txBody>
            <a:bodyPr lIns="144000" tIns="360000">
              <a:prstTxWarp prst="textNoShape">
                <a:avLst/>
              </a:prstTxWarp>
            </a:bodyPr>
            <a:lstStyle/>
            <a:p>
              <a:pPr marL="193675" indent="-193675" algn="l">
                <a:lnSpc>
                  <a:spcPct val="90000"/>
                </a:lnSpc>
                <a:spcBef>
                  <a:spcPct val="80000"/>
                </a:spcBef>
                <a:defRPr/>
              </a:pPr>
              <a:r>
                <a:rPr lang="en-AU" sz="2000" dirty="0">
                  <a:solidFill>
                    <a:srgbClr val="E0DDBB"/>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	</a:t>
              </a:r>
              <a:r>
                <a:rPr lang="en-AU" sz="2200" dirty="0">
                  <a:solidFill>
                    <a:srgbClr val="FFFBD8"/>
                  </a:solidFill>
                  <a:effectLst>
                    <a:outerShdw blurRad="12700" dist="12700" dir="2700000" algn="tl">
                      <a:srgbClr val="000000"/>
                    </a:outerShdw>
                  </a:effectLst>
                  <a:latin typeface="Arial" pitchFamily="-65" charset="0"/>
                  <a:ea typeface="ヒラギノ角ゴ Pro W3" pitchFamily="-65" charset="-128"/>
                  <a:cs typeface="ヒラギノ角ゴ Pro W3" pitchFamily="-65" charset="-128"/>
                </a:rPr>
                <a:t>Diverse teams</a:t>
              </a:r>
            </a:p>
            <a:p>
              <a:pPr marL="193675" indent="-193675" algn="l">
                <a:lnSpc>
                  <a:spcPct val="90000"/>
                </a:lnSpc>
                <a:spcBef>
                  <a:spcPct val="80000"/>
                </a:spcBef>
                <a:defRPr/>
              </a:pPr>
              <a:r>
                <a:rPr lang="en-AU" sz="2200" dirty="0">
                  <a:solidFill>
                    <a:srgbClr val="FFFBD8"/>
                  </a:solidFill>
                  <a:effectLst>
                    <a:outerShdw blurRad="12700" dist="12700" dir="2700000" algn="tl">
                      <a:srgbClr val="000000"/>
                    </a:outerShdw>
                  </a:effectLst>
                  <a:latin typeface="Arial" pitchFamily="-65" charset="0"/>
                  <a:ea typeface="ヒラギノ角ゴ Pro W3" pitchFamily="-65" charset="-128"/>
                  <a:cs typeface="ヒラギノ角ゴ Pro W3" pitchFamily="-65" charset="-128"/>
                </a:rPr>
                <a:t>•	Information sessions</a:t>
              </a:r>
            </a:p>
            <a:p>
              <a:pPr marL="193675" indent="-193675" algn="l">
                <a:lnSpc>
                  <a:spcPct val="90000"/>
                </a:lnSpc>
                <a:spcBef>
                  <a:spcPct val="80000"/>
                </a:spcBef>
                <a:buFontTx/>
                <a:buChar char="•"/>
                <a:defRPr/>
              </a:pPr>
              <a:r>
                <a:rPr lang="en-AU" sz="2200" dirty="0">
                  <a:solidFill>
                    <a:srgbClr val="FFFBD8"/>
                  </a:solidFill>
                  <a:effectLst>
                    <a:outerShdw blurRad="12700" dist="12700" dir="2700000" algn="tl">
                      <a:srgbClr val="000000"/>
                    </a:outerShdw>
                  </a:effectLst>
                  <a:latin typeface="Arial" pitchFamily="-65" charset="0"/>
                  <a:ea typeface="ヒラギノ角ゴ Pro W3" pitchFamily="-65" charset="-128"/>
                  <a:cs typeface="ヒラギノ角ゴ Pro W3" pitchFamily="-65" charset="-128"/>
                </a:rPr>
                <a:t>Internal tradeshows</a:t>
              </a:r>
            </a:p>
          </p:txBody>
        </p:sp>
        <p:sp>
          <p:nvSpPr>
            <p:cNvPr id="55309" name="Rectangle 13"/>
            <p:cNvSpPr>
              <a:spLocks noChangeArrowheads="1"/>
            </p:cNvSpPr>
            <p:nvPr/>
          </p:nvSpPr>
          <p:spPr bwMode="auto">
            <a:xfrm>
              <a:off x="4115" y="894"/>
              <a:ext cx="934" cy="513"/>
            </a:xfrm>
            <a:prstGeom prst="rect">
              <a:avLst/>
            </a:prstGeom>
            <a:noFill/>
            <a:ln w="9525">
              <a:noFill/>
              <a:miter lim="800000"/>
              <a:headEnd/>
              <a:tailEnd/>
            </a:ln>
            <a:effectLst/>
          </p:spPr>
          <p:txBody>
            <a:bodyPr wrap="square">
              <a:prstTxWarp prst="textNoShape">
                <a:avLst/>
              </a:prstTxWarp>
              <a:spAutoFit/>
            </a:bodyPr>
            <a:lstStyle/>
            <a:p>
              <a:pPr>
                <a:defRPr/>
              </a:pPr>
              <a:r>
                <a:rPr lang="en-AU" sz="2000" b="1" dirty="0">
                  <a:solidFill>
                    <a:srgbClr val="1B3B33"/>
                  </a:solidFill>
                  <a:latin typeface="Arial" pitchFamily="-65" charset="0"/>
                  <a:ea typeface="ヒラギノ角ゴ Pro W3" pitchFamily="-65" charset="-128"/>
                  <a:cs typeface="ヒラギノ角ゴ Pro W3" pitchFamily="-65" charset="-128"/>
                </a:rPr>
                <a:t>Cross-</a:t>
              </a:r>
              <a:br>
                <a:rPr lang="en-AU" sz="2000" b="1" dirty="0">
                  <a:solidFill>
                    <a:srgbClr val="1B3B33"/>
                  </a:solidFill>
                  <a:latin typeface="Arial" pitchFamily="-65" charset="0"/>
                  <a:ea typeface="ヒラギノ角ゴ Pro W3" pitchFamily="-65" charset="-128"/>
                  <a:cs typeface="ヒラギノ角ゴ Pro W3" pitchFamily="-65" charset="-128"/>
                </a:rPr>
              </a:br>
              <a:r>
                <a:rPr lang="en-AU" sz="2000" b="1" dirty="0">
                  <a:solidFill>
                    <a:srgbClr val="1B3B33"/>
                  </a:solidFill>
                  <a:latin typeface="Arial" pitchFamily="-65" charset="0"/>
                  <a:ea typeface="ヒラギノ角ゴ Pro W3" pitchFamily="-65" charset="-128"/>
                  <a:cs typeface="ヒラギノ角ゴ Pro W3" pitchFamily="-65" charset="-128"/>
                </a:rPr>
                <a:t>Pollination</a:t>
              </a:r>
              <a:endParaRPr lang="en-AU" sz="2000" b="1" dirty="0">
                <a:solidFill>
                  <a:srgbClr val="1B3B33"/>
                </a:solidFill>
                <a:effectLst>
                  <a:outerShdw blurRad="38100" dist="38100" dir="2700000" algn="tl">
                    <a:srgbClr val="DDDDDD"/>
                  </a:outerShdw>
                </a:effectLst>
                <a:latin typeface="Arial" pitchFamily="-65" charset="0"/>
                <a:ea typeface="ヒラギノ角ゴ Pro W3" pitchFamily="-65" charset="-128"/>
                <a:cs typeface="ヒラギノ角ゴ Pro W3" pitchFamily="-65" charset="-128"/>
              </a:endParaRPr>
            </a:p>
          </p:txBody>
        </p:sp>
      </p:grpSp>
    </p:spTree>
    <p:extLst>
      <p:ext uri="{BB962C8B-B14F-4D97-AF65-F5344CB8AC3E}">
        <p14:creationId xmlns:p14="http://schemas.microsoft.com/office/powerpoint/2010/main" val="190236779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lide(from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lide(fromLeft)">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4"/>
          <p:cNvSpPr>
            <a:spLocks noGrp="1" noChangeArrowheads="1"/>
          </p:cNvSpPr>
          <p:nvPr>
            <p:ph type="title"/>
          </p:nvPr>
        </p:nvSpPr>
        <p:spPr/>
        <p:txBody>
          <a:bodyPr>
            <a:normAutofit fontScale="90000"/>
          </a:bodyPr>
          <a:lstStyle/>
          <a:p>
            <a:r>
              <a:rPr lang="en-US" dirty="0" err="1" smtClean="0">
                <a:ea typeface="ＭＳ Ｐゴシック" pitchFamily="-112" charset="-128"/>
              </a:rPr>
              <a:t>Brasilata</a:t>
            </a:r>
            <a:r>
              <a:rPr lang="en-US" dirty="0" smtClean="0">
                <a:ea typeface="ＭＳ Ｐゴシック" pitchFamily="-112" charset="-128"/>
              </a:rPr>
              <a:t>, The Ideas Company</a:t>
            </a:r>
          </a:p>
        </p:txBody>
      </p:sp>
      <p:sp>
        <p:nvSpPr>
          <p:cNvPr id="50179" name="Rectangle 5"/>
          <p:cNvSpPr>
            <a:spLocks noGrp="1" noChangeArrowheads="1"/>
          </p:cNvSpPr>
          <p:nvPr>
            <p:ph idx="1"/>
          </p:nvPr>
        </p:nvSpPr>
        <p:spPr/>
        <p:txBody>
          <a:bodyPr/>
          <a:lstStyle/>
          <a:p>
            <a:pPr marL="0" indent="0">
              <a:lnSpc>
                <a:spcPct val="120000"/>
              </a:lnSpc>
              <a:spcAft>
                <a:spcPts val="1200"/>
              </a:spcAft>
              <a:buNone/>
            </a:pPr>
            <a:r>
              <a:rPr lang="en-US" dirty="0" err="1"/>
              <a:t>Brasilata</a:t>
            </a:r>
            <a:r>
              <a:rPr lang="en-US" dirty="0"/>
              <a:t> has become one of the most innovative and productive manufacturing businesses in Brazil by involving employees in company </a:t>
            </a:r>
            <a:r>
              <a:rPr lang="en-US" dirty="0" smtClean="0"/>
              <a:t>decisions.</a:t>
            </a:r>
            <a:endParaRPr lang="en-US" sz="2400" dirty="0" smtClean="0"/>
          </a:p>
          <a:p>
            <a:pPr marL="0" indent="0">
              <a:lnSpc>
                <a:spcPct val="120000"/>
              </a:lnSpc>
              <a:spcAft>
                <a:spcPts val="1200"/>
              </a:spcAft>
              <a:buNone/>
            </a:pPr>
            <a:endParaRPr lang="en-US" sz="2400" dirty="0" smtClean="0">
              <a:ea typeface="ＭＳ Ｐゴシック" pitchFamily="-112" charset="-128"/>
            </a:endParaRPr>
          </a:p>
        </p:txBody>
      </p:sp>
      <p:pic>
        <p:nvPicPr>
          <p:cNvPr id="9" name="Picture Placeholder 8" descr="Brasilata2.jpg"/>
          <p:cNvPicPr>
            <a:picLocks noGrp="1" noChangeAspect="1"/>
          </p:cNvPicPr>
          <p:nvPr>
            <p:ph type="pic" sz="quarter" idx="13"/>
          </p:nvPr>
        </p:nvPicPr>
        <p:blipFill>
          <a:blip r:embed="rId3"/>
          <a:srcRect t="-11990" b="-11990"/>
          <a:stretch>
            <a:fillRect/>
          </a:stretch>
        </p:blipFill>
        <p:spPr>
          <a:prstGeom prst="rect">
            <a:avLst/>
          </a:prstGeom>
          <a:noFill/>
          <a:ln w="9525">
            <a:noFill/>
            <a:miter lim="800000"/>
            <a:headEnd/>
            <a:tailEnd/>
          </a:ln>
          <a:effectLst>
            <a:outerShdw blurRad="63500" dist="101600" dir="2700000" algn="ctr" rotWithShape="0">
              <a:srgbClr val="000000">
                <a:alpha val="54999"/>
              </a:srgbClr>
            </a:outerShdw>
          </a:effectLst>
        </p:spPr>
      </p:pic>
    </p:spTree>
    <p:extLst>
      <p:ext uri="{BB962C8B-B14F-4D97-AF65-F5344CB8AC3E}">
        <p14:creationId xmlns:p14="http://schemas.microsoft.com/office/powerpoint/2010/main" val="96948766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8" name="AutoShape 4"/>
          <p:cNvSpPr>
            <a:spLocks noChangeArrowheads="1"/>
          </p:cNvSpPr>
          <p:nvPr/>
        </p:nvSpPr>
        <p:spPr bwMode="auto">
          <a:xfrm rot="16200000">
            <a:off x="-751693" y="2656694"/>
            <a:ext cx="4865714" cy="2295525"/>
          </a:xfrm>
          <a:prstGeom prst="rightArrow">
            <a:avLst>
              <a:gd name="adj1" fmla="val 75000"/>
              <a:gd name="adj2" fmla="val 52709"/>
            </a:avLst>
          </a:prstGeom>
          <a:solidFill>
            <a:srgbClr val="4E4942"/>
          </a:solidFill>
          <a:ln w="12700" cmpd="sng">
            <a:solidFill>
              <a:schemeClr val="tx1"/>
            </a:solidFill>
            <a:miter lim="800000"/>
            <a:headEnd/>
            <a:tailEnd/>
          </a:ln>
          <a:effectLst/>
        </p:spPr>
        <p:txBody>
          <a:bodyPr vert="eaVert" wrap="none" anchor="ctr"/>
          <a:lstStyle/>
          <a:p>
            <a:pPr>
              <a:lnSpc>
                <a:spcPct val="130000"/>
              </a:lnSpc>
            </a:pPr>
            <a:r>
              <a:rPr lang="en-AU" sz="2800" dirty="0">
                <a:solidFill>
                  <a:srgbClr val="FFCC00"/>
                </a:solidFill>
              </a:rPr>
              <a:t>High</a:t>
            </a:r>
          </a:p>
          <a:p>
            <a:pPr algn="ctr">
              <a:lnSpc>
                <a:spcPct val="130000"/>
              </a:lnSpc>
            </a:pPr>
            <a:endParaRPr lang="en-AU" sz="2800" dirty="0">
              <a:solidFill>
                <a:srgbClr val="FFCC00"/>
              </a:solidFill>
            </a:endParaRPr>
          </a:p>
          <a:p>
            <a:pPr algn="ctr">
              <a:lnSpc>
                <a:spcPct val="130000"/>
              </a:lnSpc>
            </a:pPr>
            <a:endParaRPr lang="en-AU" sz="2800" dirty="0">
              <a:solidFill>
                <a:srgbClr val="FFCC00"/>
              </a:solidFill>
            </a:endParaRPr>
          </a:p>
          <a:p>
            <a:pPr algn="ctr">
              <a:lnSpc>
                <a:spcPct val="130000"/>
              </a:lnSpc>
            </a:pPr>
            <a:r>
              <a:rPr lang="en-AU" sz="2800" dirty="0">
                <a:solidFill>
                  <a:srgbClr val="FFCC00"/>
                </a:solidFill>
              </a:rPr>
              <a:t>Medium</a:t>
            </a:r>
          </a:p>
          <a:p>
            <a:pPr algn="ctr">
              <a:lnSpc>
                <a:spcPct val="130000"/>
              </a:lnSpc>
            </a:pPr>
            <a:endParaRPr lang="en-AU" sz="2800" dirty="0">
              <a:solidFill>
                <a:srgbClr val="FFCC00"/>
              </a:solidFill>
            </a:endParaRPr>
          </a:p>
          <a:p>
            <a:pPr algn="ctr">
              <a:lnSpc>
                <a:spcPct val="130000"/>
              </a:lnSpc>
            </a:pPr>
            <a:endParaRPr lang="en-AU" sz="2800" dirty="0">
              <a:solidFill>
                <a:srgbClr val="FFCC00"/>
              </a:solidFill>
            </a:endParaRPr>
          </a:p>
          <a:p>
            <a:pPr algn="ctr">
              <a:lnSpc>
                <a:spcPct val="130000"/>
              </a:lnSpc>
            </a:pPr>
            <a:r>
              <a:rPr lang="en-AU" sz="2800" dirty="0">
                <a:solidFill>
                  <a:srgbClr val="FFCC00"/>
                </a:solidFill>
              </a:rPr>
              <a:t>Low</a:t>
            </a:r>
          </a:p>
          <a:p>
            <a:pPr algn="ctr"/>
            <a:endParaRPr lang="en-AU" sz="3000" dirty="0">
              <a:solidFill>
                <a:srgbClr val="FFCC00"/>
              </a:solidFill>
            </a:endParaRPr>
          </a:p>
        </p:txBody>
      </p:sp>
      <p:sp>
        <p:nvSpPr>
          <p:cNvPr id="11274" name="Rectangle 10"/>
          <p:cNvSpPr>
            <a:spLocks noGrp="1" noChangeArrowheads="1"/>
          </p:cNvSpPr>
          <p:nvPr>
            <p:ph type="title"/>
          </p:nvPr>
        </p:nvSpPr>
        <p:spPr/>
        <p:txBody>
          <a:bodyPr>
            <a:normAutofit/>
          </a:bodyPr>
          <a:lstStyle/>
          <a:p>
            <a:r>
              <a:rPr lang="en-AU" altLang="en-US" sz="3600" dirty="0" smtClean="0"/>
              <a:t>Levels of Employee Involvement</a:t>
            </a:r>
            <a:endParaRPr lang="en-AU" altLang="en-US" sz="3600" dirty="0"/>
          </a:p>
        </p:txBody>
      </p:sp>
      <p:sp>
        <p:nvSpPr>
          <p:cNvPr id="11275" name="Rectangle 11"/>
          <p:cNvSpPr>
            <a:spLocks noGrp="1" noChangeArrowheads="1"/>
          </p:cNvSpPr>
          <p:nvPr>
            <p:ph idx="1"/>
          </p:nvPr>
        </p:nvSpPr>
        <p:spPr>
          <a:xfrm>
            <a:off x="2915816" y="1379909"/>
            <a:ext cx="5688632" cy="5001419"/>
          </a:xfrm>
        </p:spPr>
        <p:txBody>
          <a:bodyPr>
            <a:normAutofit lnSpcReduction="10000"/>
          </a:bodyPr>
          <a:lstStyle/>
          <a:p>
            <a:r>
              <a:rPr lang="en-US" b="1" dirty="0" smtClean="0"/>
              <a:t>High</a:t>
            </a:r>
            <a:r>
              <a:rPr lang="en-US" dirty="0" smtClean="0"/>
              <a:t>: Employees responsible for entire decision-making process</a:t>
            </a:r>
          </a:p>
          <a:p>
            <a:r>
              <a:rPr lang="en-US" b="1" dirty="0" smtClean="0"/>
              <a:t>Medium-High</a:t>
            </a:r>
            <a:r>
              <a:rPr lang="en-US" dirty="0" smtClean="0"/>
              <a:t>: Employees hear problem, then collectively develop recommendations</a:t>
            </a:r>
          </a:p>
          <a:p>
            <a:r>
              <a:rPr lang="en-US" b="1" dirty="0" smtClean="0"/>
              <a:t>Medium-Low</a:t>
            </a:r>
            <a:r>
              <a:rPr lang="en-US" dirty="0" smtClean="0"/>
              <a:t>: Employees hear problem individually </a:t>
            </a:r>
            <a:r>
              <a:rPr lang="en-US" dirty="0"/>
              <a:t>or </a:t>
            </a:r>
            <a:r>
              <a:rPr lang="en-US" dirty="0" smtClean="0"/>
              <a:t>collectively, then asked </a:t>
            </a:r>
            <a:r>
              <a:rPr lang="en-US" dirty="0"/>
              <a:t>for information relating to that </a:t>
            </a:r>
            <a:r>
              <a:rPr lang="en-US" dirty="0" smtClean="0"/>
              <a:t>problem</a:t>
            </a:r>
          </a:p>
          <a:p>
            <a:r>
              <a:rPr lang="en-US" b="1" dirty="0" smtClean="0"/>
              <a:t>Low</a:t>
            </a:r>
            <a:r>
              <a:rPr lang="en-US" dirty="0" smtClean="0"/>
              <a:t>: Employees </a:t>
            </a:r>
            <a:r>
              <a:rPr lang="en-US" dirty="0"/>
              <a:t>individually asked for specific information but the problem is not described to them</a:t>
            </a:r>
            <a:endParaRPr lang="en-AU" altLang="en-US" dirty="0"/>
          </a:p>
        </p:txBody>
      </p:sp>
    </p:spTree>
    <p:extLst>
      <p:ext uri="{BB962C8B-B14F-4D97-AF65-F5344CB8AC3E}">
        <p14:creationId xmlns:p14="http://schemas.microsoft.com/office/powerpoint/2010/main" val="2852543103"/>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normAutofit fontScale="90000"/>
          </a:bodyPr>
          <a:lstStyle/>
          <a:p>
            <a:r>
              <a:rPr lang="en-US" dirty="0" smtClean="0"/>
              <a:t>Employee Involvement Model</a:t>
            </a:r>
          </a:p>
        </p:txBody>
      </p:sp>
      <p:sp>
        <p:nvSpPr>
          <p:cNvPr id="79876" name="Line 4"/>
          <p:cNvSpPr>
            <a:spLocks noChangeShapeType="1"/>
          </p:cNvSpPr>
          <p:nvPr/>
        </p:nvSpPr>
        <p:spPr bwMode="auto">
          <a:xfrm>
            <a:off x="2501900" y="3429000"/>
            <a:ext cx="3168650" cy="0"/>
          </a:xfrm>
          <a:prstGeom prst="line">
            <a:avLst/>
          </a:prstGeom>
          <a:noFill/>
          <a:ln w="50800">
            <a:solidFill>
              <a:schemeClr val="tx1"/>
            </a:solidFill>
            <a:round/>
            <a:headEnd/>
            <a:tailEnd type="triangle" w="med" len="med"/>
          </a:ln>
        </p:spPr>
        <p:txBody>
          <a:bodyPr wrap="none" anchor="ctr">
            <a:prstTxWarp prst="textNoShape">
              <a:avLst/>
            </a:prstTxWarp>
          </a:bodyPr>
          <a:lstStyle/>
          <a:p>
            <a:endParaRPr lang="en-US" dirty="0"/>
          </a:p>
        </p:txBody>
      </p:sp>
      <p:sp>
        <p:nvSpPr>
          <p:cNvPr id="79877" name="Rectangle 5"/>
          <p:cNvSpPr>
            <a:spLocks noChangeArrowheads="1"/>
          </p:cNvSpPr>
          <p:nvPr/>
        </p:nvSpPr>
        <p:spPr bwMode="auto">
          <a:xfrm>
            <a:off x="5638800" y="1905000"/>
            <a:ext cx="2743200" cy="762000"/>
          </a:xfrm>
          <a:prstGeom prst="rect">
            <a:avLst/>
          </a:prstGeom>
          <a:solidFill>
            <a:srgbClr val="3F4E65"/>
          </a:solidFill>
          <a:ln w="9525">
            <a:solidFill>
              <a:schemeClr val="tx1"/>
            </a:solidFill>
            <a:miter lim="800000"/>
            <a:headEnd/>
            <a:tailEnd/>
          </a:ln>
          <a:effectLst/>
        </p:spPr>
        <p:txBody>
          <a:bodyPr anchor="ctr">
            <a:prstTxWarp prst="textNoShape">
              <a:avLst/>
            </a:prstTxWarp>
          </a:bodyPr>
          <a:lstStyle/>
          <a:p>
            <a:pPr>
              <a:defRPr/>
            </a:pPr>
            <a:r>
              <a:rPr lang="en-AU" sz="2000" dirty="0">
                <a:solidFill>
                  <a:srgbClr val="FFFFFF"/>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Potential Involvement Outcomes</a:t>
            </a:r>
          </a:p>
        </p:txBody>
      </p:sp>
      <p:grpSp>
        <p:nvGrpSpPr>
          <p:cNvPr id="2" name="Group 15"/>
          <p:cNvGrpSpPr>
            <a:grpSpLocks/>
          </p:cNvGrpSpPr>
          <p:nvPr/>
        </p:nvGrpSpPr>
        <p:grpSpPr bwMode="auto">
          <a:xfrm>
            <a:off x="2971800" y="3429000"/>
            <a:ext cx="2362200" cy="1828800"/>
            <a:chOff x="2064" y="2064"/>
            <a:chExt cx="1488" cy="1152"/>
          </a:xfrm>
        </p:grpSpPr>
        <p:sp>
          <p:nvSpPr>
            <p:cNvPr id="52233" name="Line 7"/>
            <p:cNvSpPr>
              <a:spLocks noChangeShapeType="1"/>
            </p:cNvSpPr>
            <p:nvPr/>
          </p:nvSpPr>
          <p:spPr bwMode="auto">
            <a:xfrm flipV="1">
              <a:off x="2808" y="2064"/>
              <a:ext cx="0" cy="600"/>
            </a:xfrm>
            <a:prstGeom prst="line">
              <a:avLst/>
            </a:prstGeom>
            <a:noFill/>
            <a:ln w="38100">
              <a:solidFill>
                <a:schemeClr val="tx1"/>
              </a:solidFill>
              <a:round/>
              <a:headEnd/>
              <a:tailEnd type="triangle" w="med" len="med"/>
            </a:ln>
          </p:spPr>
          <p:txBody>
            <a:bodyPr wrap="none" anchor="ctr">
              <a:prstTxWarp prst="textNoShape">
                <a:avLst/>
              </a:prstTxWarp>
            </a:bodyPr>
            <a:lstStyle/>
            <a:p>
              <a:endParaRPr lang="en-US" dirty="0"/>
            </a:p>
          </p:txBody>
        </p:sp>
        <p:sp>
          <p:nvSpPr>
            <p:cNvPr id="79880" name="Rectangle 8"/>
            <p:cNvSpPr>
              <a:spLocks noChangeArrowheads="1"/>
            </p:cNvSpPr>
            <p:nvPr/>
          </p:nvSpPr>
          <p:spPr bwMode="auto">
            <a:xfrm>
              <a:off x="2064" y="2640"/>
              <a:ext cx="1488" cy="576"/>
            </a:xfrm>
            <a:prstGeom prst="rect">
              <a:avLst/>
            </a:prstGeom>
            <a:solidFill>
              <a:srgbClr val="344031"/>
            </a:solidFill>
            <a:ln w="9525">
              <a:solidFill>
                <a:schemeClr val="tx1"/>
              </a:solidFill>
              <a:miter lim="800000"/>
              <a:headEnd/>
              <a:tailEnd/>
            </a:ln>
            <a:effectLst/>
          </p:spPr>
          <p:txBody>
            <a:bodyPr wrap="none" anchor="ctr">
              <a:prstTxWarp prst="textNoShape">
                <a:avLst/>
              </a:prstTxWarp>
            </a:bodyPr>
            <a:lstStyle/>
            <a:p>
              <a:pPr>
                <a:defRPr/>
              </a:pPr>
              <a:r>
                <a:rPr lang="en-AU" sz="2000" dirty="0">
                  <a:solidFill>
                    <a:srgbClr val="FFFFFF"/>
                  </a:solidFill>
                  <a:latin typeface="Arial" pitchFamily="-65" charset="0"/>
                  <a:ea typeface="ヒラギノ角ゴ Pro W3" pitchFamily="-65" charset="-128"/>
                  <a:cs typeface="ヒラギノ角ゴ Pro W3" pitchFamily="-65" charset="-128"/>
                </a:rPr>
                <a:t>Contingencies</a:t>
              </a:r>
            </a:p>
            <a:p>
              <a:pPr>
                <a:defRPr/>
              </a:pPr>
              <a:r>
                <a:rPr lang="en-AU" sz="2000" dirty="0">
                  <a:solidFill>
                    <a:srgbClr val="FFFFFF"/>
                  </a:solidFill>
                  <a:latin typeface="Arial" pitchFamily="-65" charset="0"/>
                  <a:ea typeface="ヒラギノ角ゴ Pro W3" pitchFamily="-65" charset="-128"/>
                  <a:cs typeface="ヒラギノ角ゴ Pro W3" pitchFamily="-65" charset="-128"/>
                </a:rPr>
                <a:t>of Involvement</a:t>
              </a:r>
              <a:endParaRPr lang="en-AU" dirty="0">
                <a:solidFill>
                  <a:srgbClr val="FFFFFF"/>
                </a:solidFill>
                <a:effectLst>
                  <a:outerShdw blurRad="38100" dist="38100" dir="2700000" algn="tl">
                    <a:srgbClr val="FFFFFF"/>
                  </a:outerShdw>
                </a:effectLst>
                <a:latin typeface="Arial" pitchFamily="-65" charset="0"/>
                <a:ea typeface="ヒラギノ角ゴ Pro W3" pitchFamily="-65" charset="-128"/>
                <a:cs typeface="ヒラギノ角ゴ Pro W3" pitchFamily="-65" charset="-128"/>
              </a:endParaRPr>
            </a:p>
          </p:txBody>
        </p:sp>
      </p:grpSp>
      <p:sp>
        <p:nvSpPr>
          <p:cNvPr id="79882" name="Rectangle 10"/>
          <p:cNvSpPr>
            <a:spLocks noChangeArrowheads="1"/>
          </p:cNvSpPr>
          <p:nvPr/>
        </p:nvSpPr>
        <p:spPr bwMode="auto">
          <a:xfrm>
            <a:off x="609600" y="2819400"/>
            <a:ext cx="2057400" cy="1143000"/>
          </a:xfrm>
          <a:prstGeom prst="rect">
            <a:avLst/>
          </a:prstGeom>
          <a:solidFill>
            <a:srgbClr val="591517"/>
          </a:solidFill>
          <a:ln w="9525">
            <a:solidFill>
              <a:schemeClr val="tx1"/>
            </a:solidFill>
            <a:miter lim="800000"/>
            <a:headEnd/>
            <a:tailEnd/>
          </a:ln>
          <a:effectLst/>
        </p:spPr>
        <p:txBody>
          <a:bodyPr anchor="ctr">
            <a:prstTxWarp prst="textNoShape">
              <a:avLst/>
            </a:prstTxWarp>
          </a:bodyPr>
          <a:lstStyle/>
          <a:p>
            <a:pPr>
              <a:defRPr/>
            </a:pPr>
            <a:r>
              <a:rPr lang="en-AU" sz="2400"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Employee Involvement</a:t>
            </a:r>
          </a:p>
        </p:txBody>
      </p:sp>
      <p:sp>
        <p:nvSpPr>
          <p:cNvPr id="79885" name="Rectangle 13"/>
          <p:cNvSpPr>
            <a:spLocks noChangeArrowheads="1"/>
          </p:cNvSpPr>
          <p:nvPr/>
        </p:nvSpPr>
        <p:spPr bwMode="auto">
          <a:xfrm>
            <a:off x="5638800" y="2667000"/>
            <a:ext cx="2743200" cy="2971800"/>
          </a:xfrm>
          <a:prstGeom prst="rect">
            <a:avLst/>
          </a:prstGeom>
          <a:solidFill>
            <a:srgbClr val="BDB19B"/>
          </a:solidFill>
          <a:ln w="9525">
            <a:solidFill>
              <a:schemeClr val="tx1"/>
            </a:solidFill>
            <a:miter lim="800000"/>
            <a:headEnd/>
            <a:tailEnd/>
          </a:ln>
        </p:spPr>
        <p:txBody>
          <a:bodyPr lIns="126000" anchor="t">
            <a:prstTxWarp prst="textNoShape">
              <a:avLst/>
            </a:prstTxWarp>
          </a:bodyPr>
          <a:lstStyle/>
          <a:p>
            <a:pPr marL="193675" indent="-193675" algn="l">
              <a:spcBef>
                <a:spcPct val="50000"/>
              </a:spcBef>
              <a:buFont typeface="Arial"/>
              <a:buChar char="•"/>
            </a:pPr>
            <a:r>
              <a:rPr lang="en-US" sz="1800" dirty="0" smtClean="0">
                <a:solidFill>
                  <a:schemeClr val="tx1"/>
                </a:solidFill>
                <a:ea typeface="ＭＳ Ｐゴシック" pitchFamily="-112" charset="-128"/>
              </a:rPr>
              <a:t>Better problem identification</a:t>
            </a:r>
          </a:p>
          <a:p>
            <a:pPr marL="193675" indent="-193675" algn="l">
              <a:spcBef>
                <a:spcPct val="50000"/>
              </a:spcBef>
              <a:buFont typeface="Arial"/>
              <a:buChar char="•"/>
            </a:pPr>
            <a:r>
              <a:rPr lang="en-US" sz="1800" dirty="0" smtClean="0">
                <a:solidFill>
                  <a:schemeClr val="tx1"/>
                </a:solidFill>
                <a:ea typeface="ＭＳ Ｐゴシック" pitchFamily="-112" charset="-128"/>
              </a:rPr>
              <a:t>Synergy produces more/better solutions</a:t>
            </a:r>
          </a:p>
          <a:p>
            <a:pPr marL="193675" indent="-193675" algn="l">
              <a:spcBef>
                <a:spcPct val="50000"/>
              </a:spcBef>
              <a:buFont typeface="Arial"/>
              <a:buChar char="•"/>
            </a:pPr>
            <a:r>
              <a:rPr lang="en-US" sz="1800" dirty="0" smtClean="0">
                <a:solidFill>
                  <a:schemeClr val="tx1"/>
                </a:solidFill>
                <a:ea typeface="ＭＳ Ｐゴシック" pitchFamily="-112" charset="-128"/>
              </a:rPr>
              <a:t>Better at selecting</a:t>
            </a:r>
            <a:br>
              <a:rPr lang="en-US" sz="1800" dirty="0" smtClean="0">
                <a:solidFill>
                  <a:schemeClr val="tx1"/>
                </a:solidFill>
                <a:ea typeface="ＭＳ Ｐゴシック" pitchFamily="-112" charset="-128"/>
              </a:rPr>
            </a:br>
            <a:r>
              <a:rPr lang="en-US" sz="1800" dirty="0" smtClean="0">
                <a:solidFill>
                  <a:schemeClr val="tx1"/>
                </a:solidFill>
                <a:ea typeface="ＭＳ Ｐゴシック" pitchFamily="-112" charset="-128"/>
              </a:rPr>
              <a:t>the best choice</a:t>
            </a:r>
          </a:p>
          <a:p>
            <a:pPr marL="193675" indent="-193675" algn="l">
              <a:spcBef>
                <a:spcPct val="50000"/>
              </a:spcBef>
              <a:buFont typeface="Arial"/>
              <a:buChar char="•"/>
            </a:pPr>
            <a:r>
              <a:rPr lang="en-US" sz="1800" dirty="0" smtClean="0">
                <a:solidFill>
                  <a:schemeClr val="tx1"/>
                </a:solidFill>
                <a:ea typeface="ＭＳ Ｐゴシック" pitchFamily="-112" charset="-128"/>
              </a:rPr>
              <a:t>Higher decision commitment</a:t>
            </a:r>
            <a:endParaRPr lang="en-US" sz="1800" dirty="0" smtClean="0">
              <a:ea typeface="ＭＳ Ｐゴシック" pitchFamily="-112" charset="-128"/>
            </a:endParaRPr>
          </a:p>
          <a:p>
            <a:pPr marL="193675" indent="-193675" algn="l">
              <a:lnSpc>
                <a:spcPct val="90000"/>
              </a:lnSpc>
              <a:spcBef>
                <a:spcPct val="50000"/>
              </a:spcBef>
              <a:buFontTx/>
              <a:buChar char="•"/>
            </a:pPr>
            <a:endParaRPr lang="en-AU" sz="2000" dirty="0">
              <a:latin typeface="Arial" pitchFamily="-112" charset="0"/>
            </a:endParaRPr>
          </a:p>
        </p:txBody>
      </p:sp>
    </p:spTree>
    <p:extLst>
      <p:ext uri="{BB962C8B-B14F-4D97-AF65-F5344CB8AC3E}">
        <p14:creationId xmlns:p14="http://schemas.microsoft.com/office/powerpoint/2010/main" val="373374515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9882"/>
                                        </p:tgtEl>
                                        <p:attrNameLst>
                                          <p:attrName>style.visibility</p:attrName>
                                        </p:attrNameLst>
                                      </p:cBhvr>
                                      <p:to>
                                        <p:strVal val="visible"/>
                                      </p:to>
                                    </p:set>
                                    <p:animEffect transition="in" filter="fade">
                                      <p:cBhvr>
                                        <p:cTn id="7" dur="500"/>
                                        <p:tgtEl>
                                          <p:spTgt spid="79882"/>
                                        </p:tgtEl>
                                      </p:cBhvr>
                                    </p:animEffect>
                                  </p:childTnLst>
                                </p:cTn>
                              </p:par>
                            </p:childTnLst>
                          </p:cTn>
                        </p:par>
                        <p:par>
                          <p:cTn id="8" fill="hold">
                            <p:stCondLst>
                              <p:cond delay="500"/>
                            </p:stCondLst>
                            <p:childTnLst>
                              <p:par>
                                <p:cTn id="9" presetID="17" presetClass="entr" presetSubtype="8" fill="hold" grpId="0" nodeType="afterEffect">
                                  <p:stCondLst>
                                    <p:cond delay="0"/>
                                  </p:stCondLst>
                                  <p:childTnLst>
                                    <p:set>
                                      <p:cBhvr>
                                        <p:cTn id="10" dur="1" fill="hold">
                                          <p:stCondLst>
                                            <p:cond delay="0"/>
                                          </p:stCondLst>
                                        </p:cTn>
                                        <p:tgtEl>
                                          <p:spTgt spid="79876"/>
                                        </p:tgtEl>
                                        <p:attrNameLst>
                                          <p:attrName>style.visibility</p:attrName>
                                        </p:attrNameLst>
                                      </p:cBhvr>
                                      <p:to>
                                        <p:strVal val="visible"/>
                                      </p:to>
                                    </p:set>
                                    <p:anim calcmode="lin" valueType="num">
                                      <p:cBhvr>
                                        <p:cTn id="11" dur="500" fill="hold"/>
                                        <p:tgtEl>
                                          <p:spTgt spid="79876"/>
                                        </p:tgtEl>
                                        <p:attrNameLst>
                                          <p:attrName>ppt_x</p:attrName>
                                        </p:attrNameLst>
                                      </p:cBhvr>
                                      <p:tavLst>
                                        <p:tav tm="0">
                                          <p:val>
                                            <p:strVal val="#ppt_x-#ppt_w/2"/>
                                          </p:val>
                                        </p:tav>
                                        <p:tav tm="100000">
                                          <p:val>
                                            <p:strVal val="#ppt_x"/>
                                          </p:val>
                                        </p:tav>
                                      </p:tavLst>
                                    </p:anim>
                                    <p:anim calcmode="lin" valueType="num">
                                      <p:cBhvr>
                                        <p:cTn id="12" dur="500" fill="hold"/>
                                        <p:tgtEl>
                                          <p:spTgt spid="79876"/>
                                        </p:tgtEl>
                                        <p:attrNameLst>
                                          <p:attrName>ppt_y</p:attrName>
                                        </p:attrNameLst>
                                      </p:cBhvr>
                                      <p:tavLst>
                                        <p:tav tm="0">
                                          <p:val>
                                            <p:strVal val="#ppt_y"/>
                                          </p:val>
                                        </p:tav>
                                        <p:tav tm="100000">
                                          <p:val>
                                            <p:strVal val="#ppt_y"/>
                                          </p:val>
                                        </p:tav>
                                      </p:tavLst>
                                    </p:anim>
                                    <p:anim calcmode="lin" valueType="num">
                                      <p:cBhvr>
                                        <p:cTn id="13" dur="500" fill="hold"/>
                                        <p:tgtEl>
                                          <p:spTgt spid="79876"/>
                                        </p:tgtEl>
                                        <p:attrNameLst>
                                          <p:attrName>ppt_w</p:attrName>
                                        </p:attrNameLst>
                                      </p:cBhvr>
                                      <p:tavLst>
                                        <p:tav tm="0">
                                          <p:val>
                                            <p:fltVal val="0"/>
                                          </p:val>
                                        </p:tav>
                                        <p:tav tm="100000">
                                          <p:val>
                                            <p:strVal val="#ppt_w"/>
                                          </p:val>
                                        </p:tav>
                                      </p:tavLst>
                                    </p:anim>
                                    <p:anim calcmode="lin" valueType="num">
                                      <p:cBhvr>
                                        <p:cTn id="14" dur="500" fill="hold"/>
                                        <p:tgtEl>
                                          <p:spTgt spid="79876"/>
                                        </p:tgtEl>
                                        <p:attrNameLst>
                                          <p:attrName>ppt_h</p:attrName>
                                        </p:attrNameLst>
                                      </p:cBhvr>
                                      <p:tavLst>
                                        <p:tav tm="0">
                                          <p:val>
                                            <p:strVal val="#ppt_h"/>
                                          </p:val>
                                        </p:tav>
                                        <p:tav tm="100000">
                                          <p:val>
                                            <p:strVal val="#ppt_h"/>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79877"/>
                                        </p:tgtEl>
                                        <p:attrNameLst>
                                          <p:attrName>style.visibility</p:attrName>
                                        </p:attrNameLst>
                                      </p:cBhvr>
                                      <p:to>
                                        <p:strVal val="visible"/>
                                      </p:to>
                                    </p:set>
                                    <p:animEffect transition="in" filter="fade">
                                      <p:cBhvr>
                                        <p:cTn id="18" dur="500"/>
                                        <p:tgtEl>
                                          <p:spTgt spid="79877"/>
                                        </p:tgtEl>
                                      </p:cBhvr>
                                    </p:animEffect>
                                  </p:childTnLst>
                                </p:cTn>
                              </p:par>
                            </p:childTnLst>
                          </p:cTn>
                        </p:par>
                        <p:par>
                          <p:cTn id="19" fill="hold">
                            <p:stCondLst>
                              <p:cond delay="1500"/>
                            </p:stCondLst>
                            <p:childTnLst>
                              <p:par>
                                <p:cTn id="20" presetID="12" presetClass="entr" presetSubtype="1" fill="hold" grpId="0" nodeType="afterEffect">
                                  <p:stCondLst>
                                    <p:cond delay="0"/>
                                  </p:stCondLst>
                                  <p:childTnLst>
                                    <p:set>
                                      <p:cBhvr>
                                        <p:cTn id="21" dur="1" fill="hold">
                                          <p:stCondLst>
                                            <p:cond delay="0"/>
                                          </p:stCondLst>
                                        </p:cTn>
                                        <p:tgtEl>
                                          <p:spTgt spid="79885"/>
                                        </p:tgtEl>
                                        <p:attrNameLst>
                                          <p:attrName>style.visibility</p:attrName>
                                        </p:attrNameLst>
                                      </p:cBhvr>
                                      <p:to>
                                        <p:strVal val="visible"/>
                                      </p:to>
                                    </p:set>
                                    <p:animEffect transition="in" filter="slide(fromTop)">
                                      <p:cBhvr>
                                        <p:cTn id="22" dur="500"/>
                                        <p:tgtEl>
                                          <p:spTgt spid="79885"/>
                                        </p:tgtEl>
                                      </p:cBhvr>
                                    </p:animEffect>
                                  </p:childTnLst>
                                </p:cTn>
                              </p:par>
                            </p:childTnLst>
                          </p:cTn>
                        </p:par>
                        <p:par>
                          <p:cTn id="23" fill="hold">
                            <p:stCondLst>
                              <p:cond delay="2000"/>
                            </p:stCondLst>
                            <p:childTnLst>
                              <p:par>
                                <p:cTn id="24" presetID="37" presetClass="entr" presetSubtype="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900" decel="100000" fill="hold"/>
                                        <p:tgtEl>
                                          <p:spTgt spid="2"/>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6" grpId="0" animBg="1"/>
      <p:bldP spid="79877" grpId="0" animBg="1" autoUpdateAnimBg="0"/>
      <p:bldP spid="79882" grpId="0" animBg="1" autoUpdateAnimBg="0"/>
      <p:bldP spid="79885"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normAutofit fontScale="90000"/>
          </a:bodyPr>
          <a:lstStyle/>
          <a:p>
            <a:r>
              <a:rPr lang="en-US" dirty="0" smtClean="0"/>
              <a:t>Contingencies of Involvement</a:t>
            </a:r>
          </a:p>
        </p:txBody>
      </p:sp>
      <p:sp>
        <p:nvSpPr>
          <p:cNvPr id="84995" name="Rectangle 3"/>
          <p:cNvSpPr>
            <a:spLocks noChangeArrowheads="1"/>
          </p:cNvSpPr>
          <p:nvPr/>
        </p:nvSpPr>
        <p:spPr bwMode="auto">
          <a:xfrm>
            <a:off x="1219200" y="3046413"/>
            <a:ext cx="2209800" cy="903287"/>
          </a:xfrm>
          <a:prstGeom prst="rect">
            <a:avLst/>
          </a:prstGeom>
          <a:solidFill>
            <a:srgbClr val="821909"/>
          </a:solidFill>
          <a:ln w="9525">
            <a:solidFill>
              <a:schemeClr val="tx1"/>
            </a:solidFill>
            <a:miter lim="800000"/>
            <a:headEnd/>
            <a:tailEnd/>
          </a:ln>
          <a:effectLst/>
        </p:spPr>
        <p:txBody>
          <a:bodyPr anchor="ctr">
            <a:prstTxWarp prst="textNoShape">
              <a:avLst/>
            </a:prstTxWarp>
          </a:bodyPr>
          <a:lstStyle/>
          <a:p>
            <a:pPr>
              <a:defRPr/>
            </a:pPr>
            <a:r>
              <a:rPr lang="en-AU" sz="2200"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Knowledge Source</a:t>
            </a:r>
          </a:p>
        </p:txBody>
      </p:sp>
      <p:sp>
        <p:nvSpPr>
          <p:cNvPr id="84996" name="Rectangle 4"/>
          <p:cNvSpPr>
            <a:spLocks noChangeArrowheads="1"/>
          </p:cNvSpPr>
          <p:nvPr/>
        </p:nvSpPr>
        <p:spPr bwMode="auto">
          <a:xfrm>
            <a:off x="1219200" y="4113213"/>
            <a:ext cx="2209800" cy="838200"/>
          </a:xfrm>
          <a:prstGeom prst="rect">
            <a:avLst/>
          </a:prstGeom>
          <a:solidFill>
            <a:srgbClr val="004E4C"/>
          </a:solidFill>
          <a:ln w="9525">
            <a:solidFill>
              <a:schemeClr val="tx1"/>
            </a:solidFill>
            <a:miter lim="800000"/>
            <a:headEnd/>
            <a:tailEnd/>
          </a:ln>
          <a:effectLst/>
        </p:spPr>
        <p:txBody>
          <a:bodyPr anchor="ctr">
            <a:prstTxWarp prst="textNoShape">
              <a:avLst/>
            </a:prstTxWarp>
          </a:bodyPr>
          <a:lstStyle/>
          <a:p>
            <a:pPr>
              <a:defRPr/>
            </a:pPr>
            <a:r>
              <a:rPr lang="en-AU" sz="2200"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Decision Commitment</a:t>
            </a:r>
          </a:p>
        </p:txBody>
      </p:sp>
      <p:sp>
        <p:nvSpPr>
          <p:cNvPr id="84997" name="Rectangle 5"/>
          <p:cNvSpPr>
            <a:spLocks noChangeArrowheads="1"/>
          </p:cNvSpPr>
          <p:nvPr/>
        </p:nvSpPr>
        <p:spPr bwMode="auto">
          <a:xfrm>
            <a:off x="3429000" y="3046413"/>
            <a:ext cx="4572000" cy="903287"/>
          </a:xfrm>
          <a:prstGeom prst="rect">
            <a:avLst/>
          </a:prstGeom>
          <a:solidFill>
            <a:srgbClr val="BDB19B"/>
          </a:solidFill>
          <a:ln w="9525">
            <a:solidFill>
              <a:schemeClr val="tx1"/>
            </a:solidFill>
            <a:miter lim="800000"/>
            <a:headEnd/>
            <a:tailEnd/>
          </a:ln>
        </p:spPr>
        <p:txBody>
          <a:bodyPr lIns="126000" anchor="ctr">
            <a:prstTxWarp prst="textNoShape">
              <a:avLst/>
            </a:prstTxWarp>
          </a:bodyPr>
          <a:lstStyle/>
          <a:p>
            <a:pPr marL="193675" indent="-193675" algn="l">
              <a:buFontTx/>
              <a:buChar char="•"/>
            </a:pPr>
            <a:r>
              <a:rPr lang="en-AU" sz="2000" dirty="0">
                <a:solidFill>
                  <a:srgbClr val="262626"/>
                </a:solidFill>
                <a:latin typeface="Arial" pitchFamily="-112" charset="0"/>
              </a:rPr>
              <a:t>Employees have relevant knowledge beyond leader</a:t>
            </a:r>
            <a:endParaRPr lang="en-AU" sz="1800" dirty="0">
              <a:solidFill>
                <a:srgbClr val="262626"/>
              </a:solidFill>
              <a:latin typeface="Arial" pitchFamily="-112" charset="0"/>
            </a:endParaRPr>
          </a:p>
        </p:txBody>
      </p:sp>
      <p:sp>
        <p:nvSpPr>
          <p:cNvPr id="84998" name="Rectangle 6"/>
          <p:cNvSpPr>
            <a:spLocks noChangeArrowheads="1"/>
          </p:cNvSpPr>
          <p:nvPr/>
        </p:nvSpPr>
        <p:spPr bwMode="auto">
          <a:xfrm>
            <a:off x="3429000" y="4113213"/>
            <a:ext cx="4572000" cy="838200"/>
          </a:xfrm>
          <a:prstGeom prst="rect">
            <a:avLst/>
          </a:prstGeom>
          <a:solidFill>
            <a:srgbClr val="8FE99D"/>
          </a:solidFill>
          <a:ln w="9525">
            <a:solidFill>
              <a:schemeClr val="tx1"/>
            </a:solidFill>
            <a:miter lim="800000"/>
            <a:headEnd/>
            <a:tailEnd/>
          </a:ln>
        </p:spPr>
        <p:txBody>
          <a:bodyPr lIns="126000" anchor="ctr">
            <a:prstTxWarp prst="textNoShape">
              <a:avLst/>
            </a:prstTxWarp>
          </a:bodyPr>
          <a:lstStyle/>
          <a:p>
            <a:pPr marL="193675" indent="-193675" algn="l">
              <a:buFontTx/>
              <a:buChar char="•"/>
            </a:pPr>
            <a:r>
              <a:rPr lang="en-AU" sz="2000" dirty="0">
                <a:solidFill>
                  <a:srgbClr val="262626"/>
                </a:solidFill>
                <a:latin typeface="Arial" pitchFamily="-112" charset="0"/>
              </a:rPr>
              <a:t>Employees would lack commitment unless involved</a:t>
            </a:r>
            <a:endParaRPr lang="en-AU" sz="1800" dirty="0">
              <a:solidFill>
                <a:srgbClr val="262626"/>
              </a:solidFill>
              <a:latin typeface="Arial" pitchFamily="-112" charset="0"/>
            </a:endParaRPr>
          </a:p>
        </p:txBody>
      </p:sp>
      <p:sp>
        <p:nvSpPr>
          <p:cNvPr id="84999" name="Rectangle 7"/>
          <p:cNvSpPr>
            <a:spLocks noChangeArrowheads="1"/>
          </p:cNvSpPr>
          <p:nvPr/>
        </p:nvSpPr>
        <p:spPr bwMode="auto">
          <a:xfrm>
            <a:off x="1219200" y="5103813"/>
            <a:ext cx="2209800" cy="838200"/>
          </a:xfrm>
          <a:prstGeom prst="rect">
            <a:avLst/>
          </a:prstGeom>
          <a:solidFill>
            <a:srgbClr val="472F00"/>
          </a:solidFill>
          <a:ln w="9525">
            <a:solidFill>
              <a:schemeClr val="tx1"/>
            </a:solidFill>
            <a:miter lim="800000"/>
            <a:headEnd/>
            <a:tailEnd/>
          </a:ln>
          <a:effectLst/>
        </p:spPr>
        <p:txBody>
          <a:bodyPr anchor="ctr">
            <a:prstTxWarp prst="textNoShape">
              <a:avLst/>
            </a:prstTxWarp>
          </a:bodyPr>
          <a:lstStyle/>
          <a:p>
            <a:pPr>
              <a:defRPr/>
            </a:pPr>
            <a:r>
              <a:rPr lang="en-AU" sz="2200"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Risk of</a:t>
            </a:r>
            <a:br>
              <a:rPr lang="en-AU" sz="2200"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br>
            <a:r>
              <a:rPr lang="en-AU" sz="2200"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Conflict</a:t>
            </a:r>
          </a:p>
        </p:txBody>
      </p:sp>
      <p:sp>
        <p:nvSpPr>
          <p:cNvPr id="85000" name="Rectangle 8"/>
          <p:cNvSpPr>
            <a:spLocks noChangeArrowheads="1"/>
          </p:cNvSpPr>
          <p:nvPr/>
        </p:nvSpPr>
        <p:spPr bwMode="auto">
          <a:xfrm>
            <a:off x="3429000" y="5108575"/>
            <a:ext cx="4572000" cy="835025"/>
          </a:xfrm>
          <a:prstGeom prst="rect">
            <a:avLst/>
          </a:prstGeom>
          <a:solidFill>
            <a:srgbClr val="D8B658"/>
          </a:solidFill>
          <a:ln w="9525">
            <a:solidFill>
              <a:schemeClr val="tx1"/>
            </a:solidFill>
            <a:miter lim="800000"/>
            <a:headEnd/>
            <a:tailEnd/>
          </a:ln>
        </p:spPr>
        <p:txBody>
          <a:bodyPr lIns="126000" anchor="ctr">
            <a:prstTxWarp prst="textNoShape">
              <a:avLst/>
            </a:prstTxWarp>
          </a:bodyPr>
          <a:lstStyle/>
          <a:p>
            <a:pPr marL="266700" indent="-266700" algn="l">
              <a:buFont typeface="Arial" pitchFamily="-112" charset="0"/>
              <a:buAutoNum type="arabicPeriod"/>
            </a:pPr>
            <a:r>
              <a:rPr lang="en-AU" sz="2000" dirty="0">
                <a:solidFill>
                  <a:srgbClr val="262626"/>
                </a:solidFill>
                <a:latin typeface="Arial" pitchFamily="-112" charset="0"/>
              </a:rPr>
              <a:t>Norms support firm’s goals</a:t>
            </a:r>
          </a:p>
          <a:p>
            <a:pPr marL="266700" indent="-266700" algn="l">
              <a:buFont typeface="Arial" pitchFamily="-112" charset="0"/>
              <a:buAutoNum type="arabicPeriod"/>
            </a:pPr>
            <a:r>
              <a:rPr lang="en-AU" sz="2000" dirty="0">
                <a:solidFill>
                  <a:srgbClr val="262626"/>
                </a:solidFill>
                <a:latin typeface="Arial" pitchFamily="-112" charset="0"/>
              </a:rPr>
              <a:t>Employee agreement likely</a:t>
            </a:r>
            <a:r>
              <a:rPr lang="en-AU" sz="1800" dirty="0">
                <a:solidFill>
                  <a:srgbClr val="262626"/>
                </a:solidFill>
                <a:latin typeface="Arial" pitchFamily="-112" charset="0"/>
              </a:rPr>
              <a:t> </a:t>
            </a:r>
          </a:p>
        </p:txBody>
      </p:sp>
      <p:sp>
        <p:nvSpPr>
          <p:cNvPr id="85001" name="Rectangle 9"/>
          <p:cNvSpPr>
            <a:spLocks noChangeArrowheads="1"/>
          </p:cNvSpPr>
          <p:nvPr/>
        </p:nvSpPr>
        <p:spPr bwMode="auto">
          <a:xfrm>
            <a:off x="1219200" y="2055813"/>
            <a:ext cx="2209800" cy="838200"/>
          </a:xfrm>
          <a:prstGeom prst="rect">
            <a:avLst/>
          </a:prstGeom>
          <a:solidFill>
            <a:srgbClr val="263340"/>
          </a:solidFill>
          <a:ln w="9525">
            <a:solidFill>
              <a:schemeClr val="tx1"/>
            </a:solidFill>
            <a:miter lim="800000"/>
            <a:headEnd/>
            <a:tailEnd/>
          </a:ln>
          <a:effectLst/>
        </p:spPr>
        <p:txBody>
          <a:bodyPr anchor="ctr">
            <a:prstTxWarp prst="textNoShape">
              <a:avLst/>
            </a:prstTxWarp>
          </a:bodyPr>
          <a:lstStyle/>
          <a:p>
            <a:pPr>
              <a:defRPr/>
            </a:pPr>
            <a:r>
              <a:rPr lang="en-AU" sz="2200" dirty="0">
                <a:solidFill>
                  <a:schemeClr val="bg1"/>
                </a:solidFill>
                <a:effectLst>
                  <a:outerShdw blurRad="38100" dist="38100" dir="2700000" algn="tl">
                    <a:srgbClr val="000000"/>
                  </a:outerShdw>
                </a:effectLst>
                <a:latin typeface="Arial" pitchFamily="-65" charset="0"/>
                <a:ea typeface="ヒラギノ角ゴ Pro W3" pitchFamily="-65" charset="-128"/>
                <a:cs typeface="ヒラギノ角ゴ Pro W3" pitchFamily="-65" charset="-128"/>
              </a:rPr>
              <a:t>Decision Structure</a:t>
            </a:r>
          </a:p>
        </p:txBody>
      </p:sp>
      <p:sp>
        <p:nvSpPr>
          <p:cNvPr id="85002" name="Rectangle 10"/>
          <p:cNvSpPr>
            <a:spLocks noChangeArrowheads="1"/>
          </p:cNvSpPr>
          <p:nvPr/>
        </p:nvSpPr>
        <p:spPr bwMode="auto">
          <a:xfrm>
            <a:off x="3429000" y="2055813"/>
            <a:ext cx="4572000" cy="838200"/>
          </a:xfrm>
          <a:prstGeom prst="rect">
            <a:avLst/>
          </a:prstGeom>
          <a:solidFill>
            <a:srgbClr val="8DC2DA"/>
          </a:solidFill>
          <a:ln w="9525">
            <a:solidFill>
              <a:schemeClr val="tx1"/>
            </a:solidFill>
            <a:miter lim="800000"/>
            <a:headEnd/>
            <a:tailEnd/>
          </a:ln>
        </p:spPr>
        <p:txBody>
          <a:bodyPr lIns="126000" anchor="ctr">
            <a:prstTxWarp prst="textNoShape">
              <a:avLst/>
            </a:prstTxWarp>
          </a:bodyPr>
          <a:lstStyle/>
          <a:p>
            <a:pPr marL="193675" indent="-193675" algn="l">
              <a:buFontTx/>
              <a:buChar char="•"/>
            </a:pPr>
            <a:r>
              <a:rPr lang="en-AU" sz="2000" dirty="0">
                <a:solidFill>
                  <a:srgbClr val="262626"/>
                </a:solidFill>
                <a:latin typeface="Arial" pitchFamily="-112" charset="0"/>
              </a:rPr>
              <a:t>Problem is new &amp; complex</a:t>
            </a:r>
            <a:br>
              <a:rPr lang="en-AU" sz="2000" dirty="0">
                <a:solidFill>
                  <a:srgbClr val="262626"/>
                </a:solidFill>
                <a:latin typeface="Arial" pitchFamily="-112" charset="0"/>
              </a:rPr>
            </a:br>
            <a:r>
              <a:rPr lang="en-AU" sz="2000" dirty="0">
                <a:solidFill>
                  <a:srgbClr val="262626"/>
                </a:solidFill>
                <a:latin typeface="Arial" pitchFamily="-112" charset="0"/>
              </a:rPr>
              <a:t>(i.e nonprogrammed decision)</a:t>
            </a:r>
          </a:p>
        </p:txBody>
      </p:sp>
      <p:sp>
        <p:nvSpPr>
          <p:cNvPr id="85003" name="Text Box 11"/>
          <p:cNvSpPr txBox="1">
            <a:spLocks noChangeArrowheads="1"/>
          </p:cNvSpPr>
          <p:nvPr/>
        </p:nvSpPr>
        <p:spPr bwMode="auto">
          <a:xfrm>
            <a:off x="1138238" y="1371600"/>
            <a:ext cx="6326187" cy="461963"/>
          </a:xfrm>
          <a:prstGeom prst="rect">
            <a:avLst/>
          </a:prstGeom>
          <a:noFill/>
          <a:ln w="9525">
            <a:noFill/>
            <a:miter lim="800000"/>
            <a:headEnd/>
            <a:tailEnd/>
          </a:ln>
          <a:effectLst/>
        </p:spPr>
        <p:txBody>
          <a:bodyPr wrap="none">
            <a:prstTxWarp prst="textNoShape">
              <a:avLst/>
            </a:prstTxWarp>
            <a:spAutoFit/>
          </a:bodyPr>
          <a:lstStyle/>
          <a:p>
            <a:pPr>
              <a:defRPr/>
            </a:pPr>
            <a:r>
              <a:rPr lang="en-US" sz="2400" dirty="0">
                <a:solidFill>
                  <a:srgbClr val="262626"/>
                </a:solidFill>
                <a:latin typeface="Arial" pitchFamily="-65" charset="0"/>
                <a:ea typeface="ヒラギノ角ゴ Pro W3" pitchFamily="-65" charset="-128"/>
                <a:cs typeface="ヒラギノ角ゴ Pro W3" pitchFamily="-65" charset="-128"/>
              </a:rPr>
              <a:t>Higher </a:t>
            </a:r>
            <a:r>
              <a:rPr lang="en-US" sz="2400" dirty="0">
                <a:solidFill>
                  <a:schemeClr val="tx1">
                    <a:lumMod val="85000"/>
                    <a:lumOff val="15000"/>
                  </a:schemeClr>
                </a:solidFill>
                <a:latin typeface="Arial" pitchFamily="-65" charset="0"/>
                <a:ea typeface="ヒラギノ角ゴ Pro W3" pitchFamily="-65" charset="-128"/>
                <a:cs typeface="ヒラギノ角ゴ Pro W3" pitchFamily="-65" charset="-128"/>
              </a:rPr>
              <a:t>employee involvement is better when:</a:t>
            </a:r>
          </a:p>
        </p:txBody>
      </p:sp>
    </p:spTree>
    <p:extLst>
      <p:ext uri="{BB962C8B-B14F-4D97-AF65-F5344CB8AC3E}">
        <p14:creationId xmlns:p14="http://schemas.microsoft.com/office/powerpoint/2010/main" val="301536042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5001"/>
                                        </p:tgtEl>
                                        <p:attrNameLst>
                                          <p:attrName>style.visibility</p:attrName>
                                        </p:attrNameLst>
                                      </p:cBhvr>
                                      <p:to>
                                        <p:strVal val="visible"/>
                                      </p:to>
                                    </p:set>
                                    <p:animEffect transition="in" filter="fade">
                                      <p:cBhvr>
                                        <p:cTn id="7" dur="500"/>
                                        <p:tgtEl>
                                          <p:spTgt spid="85001"/>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85002"/>
                                        </p:tgtEl>
                                        <p:attrNameLst>
                                          <p:attrName>style.visibility</p:attrName>
                                        </p:attrNameLst>
                                      </p:cBhvr>
                                      <p:to>
                                        <p:strVal val="visible"/>
                                      </p:to>
                                    </p:set>
                                    <p:animEffect transition="in" filter="slide(fromLeft)">
                                      <p:cBhvr>
                                        <p:cTn id="11" dur="500"/>
                                        <p:tgtEl>
                                          <p:spTgt spid="8500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4995"/>
                                        </p:tgtEl>
                                        <p:attrNameLst>
                                          <p:attrName>style.visibility</p:attrName>
                                        </p:attrNameLst>
                                      </p:cBhvr>
                                      <p:to>
                                        <p:strVal val="visible"/>
                                      </p:to>
                                    </p:set>
                                    <p:animEffect transition="in" filter="fade">
                                      <p:cBhvr>
                                        <p:cTn id="15" dur="500"/>
                                        <p:tgtEl>
                                          <p:spTgt spid="84995"/>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84997"/>
                                        </p:tgtEl>
                                        <p:attrNameLst>
                                          <p:attrName>style.visibility</p:attrName>
                                        </p:attrNameLst>
                                      </p:cBhvr>
                                      <p:to>
                                        <p:strVal val="visible"/>
                                      </p:to>
                                    </p:set>
                                    <p:animEffect transition="in" filter="slide(fromLeft)">
                                      <p:cBhvr>
                                        <p:cTn id="19" dur="500"/>
                                        <p:tgtEl>
                                          <p:spTgt spid="8499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4996"/>
                                        </p:tgtEl>
                                        <p:attrNameLst>
                                          <p:attrName>style.visibility</p:attrName>
                                        </p:attrNameLst>
                                      </p:cBhvr>
                                      <p:to>
                                        <p:strVal val="visible"/>
                                      </p:to>
                                    </p:set>
                                    <p:animEffect transition="in" filter="fade">
                                      <p:cBhvr>
                                        <p:cTn id="23" dur="500"/>
                                        <p:tgtEl>
                                          <p:spTgt spid="84996"/>
                                        </p:tgtEl>
                                      </p:cBhvr>
                                    </p:animEffect>
                                  </p:childTnLst>
                                </p:cTn>
                              </p:par>
                            </p:childTnLst>
                          </p:cTn>
                        </p:par>
                        <p:par>
                          <p:cTn id="24" fill="hold">
                            <p:stCondLst>
                              <p:cond delay="2500"/>
                            </p:stCondLst>
                            <p:childTnLst>
                              <p:par>
                                <p:cTn id="25" presetID="12" presetClass="entr" presetSubtype="8" fill="hold" grpId="0" nodeType="afterEffect">
                                  <p:stCondLst>
                                    <p:cond delay="0"/>
                                  </p:stCondLst>
                                  <p:childTnLst>
                                    <p:set>
                                      <p:cBhvr>
                                        <p:cTn id="26" dur="1" fill="hold">
                                          <p:stCondLst>
                                            <p:cond delay="0"/>
                                          </p:stCondLst>
                                        </p:cTn>
                                        <p:tgtEl>
                                          <p:spTgt spid="84998"/>
                                        </p:tgtEl>
                                        <p:attrNameLst>
                                          <p:attrName>style.visibility</p:attrName>
                                        </p:attrNameLst>
                                      </p:cBhvr>
                                      <p:to>
                                        <p:strVal val="visible"/>
                                      </p:to>
                                    </p:set>
                                    <p:animEffect transition="in" filter="slide(fromLeft)">
                                      <p:cBhvr>
                                        <p:cTn id="27" dur="500"/>
                                        <p:tgtEl>
                                          <p:spTgt spid="8499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4999"/>
                                        </p:tgtEl>
                                        <p:attrNameLst>
                                          <p:attrName>style.visibility</p:attrName>
                                        </p:attrNameLst>
                                      </p:cBhvr>
                                      <p:to>
                                        <p:strVal val="visible"/>
                                      </p:to>
                                    </p:set>
                                    <p:animEffect transition="in" filter="fade">
                                      <p:cBhvr>
                                        <p:cTn id="31" dur="500"/>
                                        <p:tgtEl>
                                          <p:spTgt spid="84999"/>
                                        </p:tgtEl>
                                      </p:cBhvr>
                                    </p:animEffect>
                                  </p:childTnLst>
                                </p:cTn>
                              </p:par>
                            </p:childTnLst>
                          </p:cTn>
                        </p:par>
                        <p:par>
                          <p:cTn id="32" fill="hold">
                            <p:stCondLst>
                              <p:cond delay="3500"/>
                            </p:stCondLst>
                            <p:childTnLst>
                              <p:par>
                                <p:cTn id="33" presetID="12" presetClass="entr" presetSubtype="8" fill="hold" grpId="0" nodeType="afterEffect">
                                  <p:stCondLst>
                                    <p:cond delay="0"/>
                                  </p:stCondLst>
                                  <p:childTnLst>
                                    <p:set>
                                      <p:cBhvr>
                                        <p:cTn id="34" dur="1" fill="hold">
                                          <p:stCondLst>
                                            <p:cond delay="0"/>
                                          </p:stCondLst>
                                        </p:cTn>
                                        <p:tgtEl>
                                          <p:spTgt spid="85000"/>
                                        </p:tgtEl>
                                        <p:attrNameLst>
                                          <p:attrName>style.visibility</p:attrName>
                                        </p:attrNameLst>
                                      </p:cBhvr>
                                      <p:to>
                                        <p:strVal val="visible"/>
                                      </p:to>
                                    </p:set>
                                    <p:animEffect transition="in" filter="slide(fromLeft)">
                                      <p:cBhvr>
                                        <p:cTn id="35" dur="500"/>
                                        <p:tgtEl>
                                          <p:spTgt spid="850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5" grpId="0" animBg="1" autoUpdateAnimBg="0"/>
      <p:bldP spid="84996" grpId="0" animBg="1" autoUpdateAnimBg="0"/>
      <p:bldP spid="84997" grpId="0" animBg="1" autoUpdateAnimBg="0"/>
      <p:bldP spid="84998" grpId="0" animBg="1" autoUpdateAnimBg="0"/>
      <p:bldP spid="84999" grpId="0" animBg="1" autoUpdateAnimBg="0"/>
      <p:bldP spid="85000" grpId="0" animBg="1" autoUpdateAnimBg="0"/>
      <p:bldP spid="85001" grpId="0" animBg="1" autoUpdateAnimBg="0"/>
      <p:bldP spid="85002"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
          <p:cNvSpPr>
            <a:spLocks noGrp="1" noChangeArrowheads="1"/>
          </p:cNvSpPr>
          <p:nvPr>
            <p:ph type="ctrTitle"/>
          </p:nvPr>
        </p:nvSpPr>
        <p:spPr/>
        <p:txBody>
          <a:bodyPr>
            <a:normAutofit/>
          </a:bodyPr>
          <a:lstStyle/>
          <a:p>
            <a:r>
              <a:rPr lang="en-US" dirty="0" smtClean="0">
                <a:latin typeface="+mj-lt"/>
              </a:rPr>
              <a:t>Decision Making and Creativity</a:t>
            </a:r>
            <a:endParaRPr lang="en-US" dirty="0">
              <a:latin typeface="+mj-lt"/>
            </a:endParaRPr>
          </a:p>
        </p:txBody>
      </p:sp>
      <p:pic>
        <p:nvPicPr>
          <p:cNvPr id="2" name="Picture 1" descr="Globe Vertica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3" y="260648"/>
            <a:ext cx="2728367" cy="4965486"/>
          </a:xfrm>
          <a:prstGeom prst="rect">
            <a:avLst/>
          </a:prstGeom>
        </p:spPr>
      </p:pic>
      <p:sp>
        <p:nvSpPr>
          <p:cNvPr id="3" name="Rectangle 2"/>
          <p:cNvSpPr/>
          <p:nvPr/>
        </p:nvSpPr>
        <p:spPr>
          <a:xfrm>
            <a:off x="3419872" y="620688"/>
            <a:ext cx="4572000" cy="1107996"/>
          </a:xfrm>
          <a:prstGeom prst="rect">
            <a:avLst/>
          </a:prstGeom>
        </p:spPr>
        <p:txBody>
          <a:bodyPr>
            <a:spAutoFit/>
          </a:bodyPr>
          <a:lstStyle/>
          <a:p>
            <a:pPr algn="l"/>
            <a:r>
              <a:rPr lang="en-US" sz="2200" dirty="0">
                <a:solidFill>
                  <a:srgbClr val="E6D8B3"/>
                </a:solidFill>
              </a:rPr>
              <a:t>The following exhibit on subjective expected utility (SEU) is not presented in the book</a:t>
            </a:r>
          </a:p>
        </p:txBody>
      </p:sp>
      <p:sp>
        <p:nvSpPr>
          <p:cNvPr id="8" name="Slide Number Placeholder 2"/>
          <p:cNvSpPr txBox="1">
            <a:spLocks noGrp="1"/>
          </p:cNvSpPr>
          <p:nvPr/>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7-</a:t>
            </a:r>
            <a:fld id="{904A1C09-83D9-4225-B389-16680B713356}" type="slidenum">
              <a:rPr lang="en-US" altLang="zh-CN" sz="1000" smtClean="0">
                <a:latin typeface="Times New Roman" charset="0"/>
                <a:ea typeface="宋体" charset="-122"/>
              </a:rPr>
              <a:pPr algn="r" eaLnBrk="1" hangingPunct="1">
                <a:defRPr/>
              </a:pPr>
              <a:t>25</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248954806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Subjective Expected Utility</a:t>
            </a:r>
            <a:endParaRPr lang="en-GB" dirty="0"/>
          </a:p>
        </p:txBody>
      </p:sp>
      <p:sp>
        <p:nvSpPr>
          <p:cNvPr id="3" name="Text Placeholder 2"/>
          <p:cNvSpPr>
            <a:spLocks noGrp="1"/>
          </p:cNvSpPr>
          <p:nvPr>
            <p:ph idx="1"/>
          </p:nvPr>
        </p:nvSpPr>
        <p:spPr/>
        <p:txBody>
          <a:bodyPr>
            <a:normAutofit fontScale="85000" lnSpcReduction="20000"/>
          </a:bodyPr>
          <a:lstStyle/>
          <a:p>
            <a:pPr marL="0" indent="0">
              <a:buNone/>
            </a:pPr>
            <a:r>
              <a:rPr lang="en-US" dirty="0" smtClean="0"/>
              <a:t>Estimating the best possible alternative (maximization)</a:t>
            </a:r>
          </a:p>
          <a:p>
            <a:pPr marL="0" indent="0">
              <a:spcAft>
                <a:spcPts val="0"/>
              </a:spcAft>
              <a:buNone/>
            </a:pPr>
            <a:r>
              <a:rPr lang="en-GB" dirty="0" smtClean="0"/>
              <a:t>Expected -- </a:t>
            </a:r>
            <a:r>
              <a:rPr lang="en-US" dirty="0" smtClean="0"/>
              <a:t>probability of an outcome occurring</a:t>
            </a:r>
            <a:endParaRPr lang="en-GB" dirty="0" smtClean="0"/>
          </a:p>
          <a:p>
            <a:pPr marL="168275" indent="-168275">
              <a:spcAft>
                <a:spcPts val="1200"/>
              </a:spcAft>
            </a:pPr>
            <a:r>
              <a:rPr lang="en-US" sz="2000" dirty="0" smtClean="0"/>
              <a:t>e.g., Chance that outcome 3 will occur is 90% if choice ‘A’ is chosen, 30% if choice ‘B’ is chosen</a:t>
            </a:r>
            <a:endParaRPr lang="en-GB" sz="2000" dirty="0" smtClean="0"/>
          </a:p>
          <a:p>
            <a:pPr marL="0" indent="0">
              <a:buNone/>
            </a:pPr>
            <a:r>
              <a:rPr lang="en-GB" dirty="0" smtClean="0"/>
              <a:t>Utility -- Value or happiness produced by each option from value of expected outcomes</a:t>
            </a:r>
          </a:p>
          <a:p>
            <a:pPr marL="184150" indent="-184150"/>
            <a:r>
              <a:rPr lang="en-US" sz="2000" dirty="0" smtClean="0"/>
              <a:t>Choice ‘B’ has higher utility (value) than choice ‘A’</a:t>
            </a:r>
          </a:p>
          <a:p>
            <a:pPr marL="184150" indent="-184150"/>
            <a:r>
              <a:rPr lang="en-US" sz="2000" dirty="0" smtClean="0"/>
              <a:t>Choice ‘B’ expected utility is</a:t>
            </a:r>
            <a:br>
              <a:rPr lang="en-US" sz="2000" dirty="0" smtClean="0"/>
            </a:br>
            <a:r>
              <a:rPr lang="en-US" sz="2000" dirty="0" smtClean="0"/>
              <a:t>(.8x7)+(.2x-2)+(.3x1)=6.4</a:t>
            </a:r>
            <a:endParaRPr lang="en-GB" sz="2000" dirty="0" smtClean="0"/>
          </a:p>
        </p:txBody>
      </p:sp>
      <p:sp>
        <p:nvSpPr>
          <p:cNvPr id="9" name="Oval 8"/>
          <p:cNvSpPr/>
          <p:nvPr/>
        </p:nvSpPr>
        <p:spPr>
          <a:xfrm>
            <a:off x="5029200" y="3962400"/>
            <a:ext cx="1447800" cy="1286059"/>
          </a:xfrm>
          <a:prstGeom prst="ellipse">
            <a:avLst/>
          </a:prstGeom>
          <a:solidFill>
            <a:srgbClr val="008AA7"/>
          </a:solidFill>
          <a:ln/>
        </p:spPr>
        <p:style>
          <a:lnRef idx="1">
            <a:schemeClr val="accent1"/>
          </a:lnRef>
          <a:fillRef idx="3">
            <a:schemeClr val="accent1"/>
          </a:fillRef>
          <a:effectRef idx="2">
            <a:schemeClr val="accent1"/>
          </a:effectRef>
          <a:fontRef idx="minor">
            <a:schemeClr val="lt1"/>
          </a:fontRef>
        </p:style>
        <p:txBody>
          <a:bodyPr lIns="36000" rIns="36000" anchor="ctr" anchorCtr="0"/>
          <a:lstStyle/>
          <a:p>
            <a:r>
              <a:rPr lang="en-GB" sz="1600" b="1" dirty="0" smtClean="0">
                <a:effectLst>
                  <a:outerShdw blurRad="50800" dist="38100" dir="2700000">
                    <a:srgbClr val="000000">
                      <a:alpha val="43000"/>
                    </a:srgbClr>
                  </a:outerShdw>
                </a:effectLst>
              </a:rPr>
              <a:t>Choice B</a:t>
            </a:r>
            <a:endParaRPr lang="en-GB" sz="1600" b="1" dirty="0">
              <a:effectLst>
                <a:outerShdw blurRad="50800" dist="38100" dir="2700000">
                  <a:srgbClr val="000000">
                    <a:alpha val="43000"/>
                  </a:srgbClr>
                </a:outerShdw>
              </a:effectLst>
            </a:endParaRPr>
          </a:p>
        </p:txBody>
      </p:sp>
      <p:sp>
        <p:nvSpPr>
          <p:cNvPr id="13" name="Rectangle 12"/>
          <p:cNvSpPr/>
          <p:nvPr/>
        </p:nvSpPr>
        <p:spPr>
          <a:xfrm>
            <a:off x="7360298" y="3871385"/>
            <a:ext cx="1402702" cy="357957"/>
          </a:xfrm>
          <a:prstGeom prst="rect">
            <a:avLst/>
          </a:prstGeom>
          <a:solidFill>
            <a:srgbClr val="996633"/>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nchorCtr="0"/>
          <a:lstStyle/>
          <a:p>
            <a:r>
              <a:rPr lang="en-GB" sz="1200" dirty="0" smtClean="0"/>
              <a:t>Outcome 1  (+7)</a:t>
            </a:r>
            <a:endParaRPr lang="en-GB" sz="1200" dirty="0"/>
          </a:p>
        </p:txBody>
      </p:sp>
      <p:sp>
        <p:nvSpPr>
          <p:cNvPr id="14" name="Rectangle 13"/>
          <p:cNvSpPr/>
          <p:nvPr/>
        </p:nvSpPr>
        <p:spPr>
          <a:xfrm>
            <a:off x="7360298" y="4419600"/>
            <a:ext cx="1402702" cy="357957"/>
          </a:xfrm>
          <a:prstGeom prst="rect">
            <a:avLst/>
          </a:prstGeom>
          <a:solidFill>
            <a:srgbClr val="996633"/>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nchorCtr="0"/>
          <a:lstStyle/>
          <a:p>
            <a:r>
              <a:rPr lang="en-GB" sz="1200" dirty="0" smtClean="0"/>
              <a:t>Outcome 2  (-2)</a:t>
            </a:r>
            <a:endParaRPr lang="en-GB" sz="1200" dirty="0"/>
          </a:p>
        </p:txBody>
      </p:sp>
      <p:sp>
        <p:nvSpPr>
          <p:cNvPr id="15" name="Rectangle 14"/>
          <p:cNvSpPr/>
          <p:nvPr/>
        </p:nvSpPr>
        <p:spPr>
          <a:xfrm>
            <a:off x="7360298" y="4976043"/>
            <a:ext cx="1402702" cy="357957"/>
          </a:xfrm>
          <a:prstGeom prst="rect">
            <a:avLst/>
          </a:prstGeom>
          <a:solidFill>
            <a:srgbClr val="996633"/>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nchorCtr="0"/>
          <a:lstStyle/>
          <a:p>
            <a:r>
              <a:rPr lang="en-GB" sz="1200" dirty="0" smtClean="0"/>
              <a:t>Outcome 3  (+1)</a:t>
            </a:r>
            <a:endParaRPr lang="en-GB" sz="1200" dirty="0"/>
          </a:p>
        </p:txBody>
      </p:sp>
      <p:cxnSp>
        <p:nvCxnSpPr>
          <p:cNvPr id="16" name="Straight Connector 15"/>
          <p:cNvCxnSpPr>
            <a:endCxn id="15" idx="1"/>
          </p:cNvCxnSpPr>
          <p:nvPr/>
        </p:nvCxnSpPr>
        <p:spPr>
          <a:xfrm>
            <a:off x="6400800" y="4876800"/>
            <a:ext cx="959498" cy="278222"/>
          </a:xfrm>
          <a:prstGeom prst="line">
            <a:avLst/>
          </a:prstGeom>
          <a:ln w="25400" cap="flat" cmpd="sng" algn="ctr">
            <a:solidFill>
              <a:schemeClr val="tx1"/>
            </a:solidFill>
            <a:prstDash val="solid"/>
            <a:round/>
            <a:headEnd type="none" w="med" len="med"/>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a:stCxn id="9" idx="6"/>
            <a:endCxn id="14" idx="1"/>
          </p:cNvCxnSpPr>
          <p:nvPr/>
        </p:nvCxnSpPr>
        <p:spPr>
          <a:xfrm flipV="1">
            <a:off x="6477000" y="4598579"/>
            <a:ext cx="883298" cy="6851"/>
          </a:xfrm>
          <a:prstGeom prst="line">
            <a:avLst/>
          </a:prstGeom>
          <a:ln w="25400" cap="flat" cmpd="sng" algn="ctr">
            <a:solidFill>
              <a:schemeClr val="tx1"/>
            </a:solidFill>
            <a:prstDash val="solid"/>
            <a:round/>
            <a:headEnd type="none" w="med" len="med"/>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28" name="Straight Connector 27"/>
          <p:cNvCxnSpPr>
            <a:endCxn id="13" idx="1"/>
          </p:cNvCxnSpPr>
          <p:nvPr/>
        </p:nvCxnSpPr>
        <p:spPr>
          <a:xfrm flipV="1">
            <a:off x="6400800" y="4050364"/>
            <a:ext cx="959498" cy="293038"/>
          </a:xfrm>
          <a:prstGeom prst="line">
            <a:avLst/>
          </a:prstGeom>
          <a:ln w="25400" cap="flat" cmpd="sng" algn="ctr">
            <a:solidFill>
              <a:schemeClr val="tx1"/>
            </a:solidFill>
            <a:prstDash val="solid"/>
            <a:round/>
            <a:headEnd type="none" w="med" len="med"/>
            <a:tailEnd type="triangle" w="lg" len="lg"/>
          </a:ln>
          <a:effectLst/>
        </p:spPr>
        <p:style>
          <a:lnRef idx="2">
            <a:schemeClr val="accent1"/>
          </a:lnRef>
          <a:fillRef idx="0">
            <a:schemeClr val="accent1"/>
          </a:fillRef>
          <a:effectRef idx="1">
            <a:schemeClr val="accent1"/>
          </a:effectRef>
          <a:fontRef idx="minor">
            <a:schemeClr val="tx1"/>
          </a:fontRef>
        </p:style>
      </p:cxnSp>
      <p:sp>
        <p:nvSpPr>
          <p:cNvPr id="35" name="TextBox 34"/>
          <p:cNvSpPr txBox="1"/>
          <p:nvPr/>
        </p:nvSpPr>
        <p:spPr>
          <a:xfrm>
            <a:off x="6630969" y="3928646"/>
            <a:ext cx="379431" cy="338554"/>
          </a:xfrm>
          <a:prstGeom prst="rect">
            <a:avLst/>
          </a:prstGeom>
          <a:noFill/>
        </p:spPr>
        <p:txBody>
          <a:bodyPr wrap="square" rtlCol="0">
            <a:spAutoFit/>
          </a:bodyPr>
          <a:lstStyle/>
          <a:p>
            <a:r>
              <a:rPr lang="en-GB" sz="1600" dirty="0" smtClean="0"/>
              <a:t>.8</a:t>
            </a:r>
            <a:endParaRPr lang="en-GB" sz="1600" dirty="0"/>
          </a:p>
        </p:txBody>
      </p:sp>
      <p:sp>
        <p:nvSpPr>
          <p:cNvPr id="36" name="TextBox 35"/>
          <p:cNvSpPr txBox="1"/>
          <p:nvPr/>
        </p:nvSpPr>
        <p:spPr>
          <a:xfrm>
            <a:off x="6630969" y="4309646"/>
            <a:ext cx="379431" cy="338554"/>
          </a:xfrm>
          <a:prstGeom prst="rect">
            <a:avLst/>
          </a:prstGeom>
          <a:noFill/>
        </p:spPr>
        <p:txBody>
          <a:bodyPr wrap="square" rtlCol="0">
            <a:spAutoFit/>
          </a:bodyPr>
          <a:lstStyle/>
          <a:p>
            <a:r>
              <a:rPr lang="en-GB" sz="1600" dirty="0" smtClean="0"/>
              <a:t>.2</a:t>
            </a:r>
            <a:endParaRPr lang="en-GB" sz="1600" dirty="0"/>
          </a:p>
        </p:txBody>
      </p:sp>
      <p:sp>
        <p:nvSpPr>
          <p:cNvPr id="37" name="TextBox 36"/>
          <p:cNvSpPr txBox="1"/>
          <p:nvPr/>
        </p:nvSpPr>
        <p:spPr>
          <a:xfrm>
            <a:off x="6630969" y="4690646"/>
            <a:ext cx="379431" cy="338554"/>
          </a:xfrm>
          <a:prstGeom prst="rect">
            <a:avLst/>
          </a:prstGeom>
          <a:noFill/>
        </p:spPr>
        <p:txBody>
          <a:bodyPr wrap="square" rtlCol="0">
            <a:spAutoFit/>
          </a:bodyPr>
          <a:lstStyle/>
          <a:p>
            <a:r>
              <a:rPr lang="en-GB" sz="1600" dirty="0" smtClean="0"/>
              <a:t>.3</a:t>
            </a:r>
            <a:endParaRPr lang="en-GB" sz="1600" dirty="0"/>
          </a:p>
        </p:txBody>
      </p:sp>
      <p:sp>
        <p:nvSpPr>
          <p:cNvPr id="41" name="Oval 40"/>
          <p:cNvSpPr/>
          <p:nvPr/>
        </p:nvSpPr>
        <p:spPr>
          <a:xfrm>
            <a:off x="5029200" y="1919815"/>
            <a:ext cx="1447800" cy="1286059"/>
          </a:xfrm>
          <a:prstGeom prst="ellipse">
            <a:avLst/>
          </a:prstGeom>
          <a:solidFill>
            <a:srgbClr val="008AA7"/>
          </a:solidFill>
          <a:ln/>
        </p:spPr>
        <p:style>
          <a:lnRef idx="1">
            <a:schemeClr val="accent1"/>
          </a:lnRef>
          <a:fillRef idx="3">
            <a:schemeClr val="accent1"/>
          </a:fillRef>
          <a:effectRef idx="2">
            <a:schemeClr val="accent1"/>
          </a:effectRef>
          <a:fontRef idx="minor">
            <a:schemeClr val="lt1"/>
          </a:fontRef>
        </p:style>
        <p:txBody>
          <a:bodyPr lIns="36000" rIns="36000" anchor="ctr" anchorCtr="0"/>
          <a:lstStyle/>
          <a:p>
            <a:r>
              <a:rPr lang="en-GB" sz="1600" b="1" dirty="0" smtClean="0">
                <a:effectLst>
                  <a:outerShdw blurRad="50800" dist="38100" dir="2700000">
                    <a:srgbClr val="000000">
                      <a:alpha val="43000"/>
                    </a:srgbClr>
                  </a:outerShdw>
                </a:effectLst>
              </a:rPr>
              <a:t>Choice A</a:t>
            </a:r>
            <a:endParaRPr lang="en-GB" sz="1600" b="1" dirty="0">
              <a:effectLst>
                <a:outerShdw blurRad="50800" dist="38100" dir="2700000">
                  <a:srgbClr val="000000">
                    <a:alpha val="43000"/>
                  </a:srgbClr>
                </a:outerShdw>
              </a:effectLst>
            </a:endParaRPr>
          </a:p>
        </p:txBody>
      </p:sp>
      <p:sp>
        <p:nvSpPr>
          <p:cNvPr id="42" name="Rectangle 41"/>
          <p:cNvSpPr/>
          <p:nvPr/>
        </p:nvSpPr>
        <p:spPr>
          <a:xfrm>
            <a:off x="7360298" y="1828800"/>
            <a:ext cx="1402702" cy="357957"/>
          </a:xfrm>
          <a:prstGeom prst="rect">
            <a:avLst/>
          </a:prstGeom>
          <a:solidFill>
            <a:srgbClr val="996633"/>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nchorCtr="0"/>
          <a:lstStyle/>
          <a:p>
            <a:r>
              <a:rPr lang="en-GB" sz="1200" dirty="0" smtClean="0"/>
              <a:t>Outcome 1  (+7)</a:t>
            </a:r>
            <a:endParaRPr lang="en-GB" sz="1200" dirty="0"/>
          </a:p>
        </p:txBody>
      </p:sp>
      <p:sp>
        <p:nvSpPr>
          <p:cNvPr id="43" name="Rectangle 42"/>
          <p:cNvSpPr/>
          <p:nvPr/>
        </p:nvSpPr>
        <p:spPr>
          <a:xfrm>
            <a:off x="7360298" y="2377015"/>
            <a:ext cx="1402702" cy="357957"/>
          </a:xfrm>
          <a:prstGeom prst="rect">
            <a:avLst/>
          </a:prstGeom>
          <a:solidFill>
            <a:srgbClr val="996633"/>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nchorCtr="0"/>
          <a:lstStyle/>
          <a:p>
            <a:r>
              <a:rPr lang="en-GB" sz="1200" dirty="0" smtClean="0"/>
              <a:t>Outcome 2  (-2)</a:t>
            </a:r>
            <a:endParaRPr lang="en-GB" sz="1200" dirty="0"/>
          </a:p>
        </p:txBody>
      </p:sp>
      <p:sp>
        <p:nvSpPr>
          <p:cNvPr id="44" name="Rectangle 43"/>
          <p:cNvSpPr/>
          <p:nvPr/>
        </p:nvSpPr>
        <p:spPr>
          <a:xfrm>
            <a:off x="7360298" y="2933458"/>
            <a:ext cx="1402702" cy="357957"/>
          </a:xfrm>
          <a:prstGeom prst="rect">
            <a:avLst/>
          </a:prstGeom>
          <a:solidFill>
            <a:srgbClr val="996633"/>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nchorCtr="0"/>
          <a:lstStyle/>
          <a:p>
            <a:r>
              <a:rPr lang="en-GB" sz="1200" dirty="0" smtClean="0"/>
              <a:t>Outcome 3  (+1)</a:t>
            </a:r>
            <a:endParaRPr lang="en-GB" sz="1200" dirty="0"/>
          </a:p>
        </p:txBody>
      </p:sp>
      <p:cxnSp>
        <p:nvCxnSpPr>
          <p:cNvPr id="45" name="Straight Connector 44"/>
          <p:cNvCxnSpPr>
            <a:endCxn id="44" idx="1"/>
          </p:cNvCxnSpPr>
          <p:nvPr/>
        </p:nvCxnSpPr>
        <p:spPr>
          <a:xfrm>
            <a:off x="6400800" y="2834215"/>
            <a:ext cx="959498" cy="278222"/>
          </a:xfrm>
          <a:prstGeom prst="line">
            <a:avLst/>
          </a:prstGeom>
          <a:ln w="25400" cap="flat" cmpd="sng" algn="ctr">
            <a:solidFill>
              <a:schemeClr val="tx1"/>
            </a:solidFill>
            <a:prstDash val="solid"/>
            <a:round/>
            <a:headEnd type="none" w="med" len="med"/>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a:stCxn id="41" idx="6"/>
            <a:endCxn id="43" idx="1"/>
          </p:cNvCxnSpPr>
          <p:nvPr/>
        </p:nvCxnSpPr>
        <p:spPr>
          <a:xfrm flipV="1">
            <a:off x="6477000" y="2555994"/>
            <a:ext cx="883298" cy="6851"/>
          </a:xfrm>
          <a:prstGeom prst="line">
            <a:avLst/>
          </a:prstGeom>
          <a:ln w="25400" cap="flat" cmpd="sng" algn="ctr">
            <a:solidFill>
              <a:schemeClr val="tx1"/>
            </a:solidFill>
            <a:prstDash val="solid"/>
            <a:round/>
            <a:headEnd type="none" w="med" len="med"/>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47" name="Straight Connector 46"/>
          <p:cNvCxnSpPr>
            <a:endCxn id="42" idx="1"/>
          </p:cNvCxnSpPr>
          <p:nvPr/>
        </p:nvCxnSpPr>
        <p:spPr>
          <a:xfrm flipV="1">
            <a:off x="6400800" y="2007779"/>
            <a:ext cx="959498" cy="293038"/>
          </a:xfrm>
          <a:prstGeom prst="line">
            <a:avLst/>
          </a:prstGeom>
          <a:ln w="25400" cap="flat" cmpd="sng" algn="ctr">
            <a:solidFill>
              <a:schemeClr val="tx1"/>
            </a:solidFill>
            <a:prstDash val="solid"/>
            <a:round/>
            <a:headEnd type="none" w="med" len="med"/>
            <a:tailEnd type="triangle" w="lg" len="lg"/>
          </a:ln>
          <a:effectLst/>
        </p:spPr>
        <p:style>
          <a:lnRef idx="2">
            <a:schemeClr val="accent1"/>
          </a:lnRef>
          <a:fillRef idx="0">
            <a:schemeClr val="accent1"/>
          </a:fillRef>
          <a:effectRef idx="1">
            <a:schemeClr val="accent1"/>
          </a:effectRef>
          <a:fontRef idx="minor">
            <a:schemeClr val="tx1"/>
          </a:fontRef>
        </p:style>
      </p:cxnSp>
      <p:sp>
        <p:nvSpPr>
          <p:cNvPr id="48" name="TextBox 47"/>
          <p:cNvSpPr txBox="1"/>
          <p:nvPr/>
        </p:nvSpPr>
        <p:spPr>
          <a:xfrm>
            <a:off x="6630969" y="1886061"/>
            <a:ext cx="379431" cy="338554"/>
          </a:xfrm>
          <a:prstGeom prst="rect">
            <a:avLst/>
          </a:prstGeom>
          <a:noFill/>
        </p:spPr>
        <p:txBody>
          <a:bodyPr wrap="square" rtlCol="0">
            <a:spAutoFit/>
          </a:bodyPr>
          <a:lstStyle/>
          <a:p>
            <a:r>
              <a:rPr lang="en-GB" sz="1600" dirty="0" smtClean="0"/>
              <a:t>.2</a:t>
            </a:r>
            <a:endParaRPr lang="en-GB" sz="1600" dirty="0"/>
          </a:p>
        </p:txBody>
      </p:sp>
      <p:sp>
        <p:nvSpPr>
          <p:cNvPr id="49" name="TextBox 48"/>
          <p:cNvSpPr txBox="1"/>
          <p:nvPr/>
        </p:nvSpPr>
        <p:spPr>
          <a:xfrm>
            <a:off x="6630969" y="2267061"/>
            <a:ext cx="379431" cy="338554"/>
          </a:xfrm>
          <a:prstGeom prst="rect">
            <a:avLst/>
          </a:prstGeom>
          <a:noFill/>
        </p:spPr>
        <p:txBody>
          <a:bodyPr wrap="square" rtlCol="0">
            <a:spAutoFit/>
          </a:bodyPr>
          <a:lstStyle/>
          <a:p>
            <a:r>
              <a:rPr lang="en-GB" sz="1600" dirty="0" smtClean="0"/>
              <a:t>.5</a:t>
            </a:r>
            <a:endParaRPr lang="en-GB" sz="1600" dirty="0"/>
          </a:p>
        </p:txBody>
      </p:sp>
      <p:sp>
        <p:nvSpPr>
          <p:cNvPr id="50" name="TextBox 49"/>
          <p:cNvSpPr txBox="1"/>
          <p:nvPr/>
        </p:nvSpPr>
        <p:spPr>
          <a:xfrm>
            <a:off x="6630969" y="2648061"/>
            <a:ext cx="379431" cy="338554"/>
          </a:xfrm>
          <a:prstGeom prst="rect">
            <a:avLst/>
          </a:prstGeom>
          <a:noFill/>
        </p:spPr>
        <p:txBody>
          <a:bodyPr wrap="square" rtlCol="0">
            <a:spAutoFit/>
          </a:bodyPr>
          <a:lstStyle/>
          <a:p>
            <a:r>
              <a:rPr lang="en-GB" sz="1600" dirty="0" smtClean="0"/>
              <a:t>.9</a:t>
            </a:r>
            <a:endParaRPr lang="en-GB" sz="1600" dirty="0"/>
          </a:p>
        </p:txBody>
      </p:sp>
      <p:sp>
        <p:nvSpPr>
          <p:cNvPr id="51" name="TextBox 50"/>
          <p:cNvSpPr txBox="1"/>
          <p:nvPr/>
        </p:nvSpPr>
        <p:spPr>
          <a:xfrm>
            <a:off x="7010400" y="5715000"/>
            <a:ext cx="1869808" cy="584776"/>
          </a:xfrm>
          <a:prstGeom prst="rect">
            <a:avLst/>
          </a:prstGeom>
          <a:noFill/>
        </p:spPr>
        <p:txBody>
          <a:bodyPr wrap="square" rtlCol="0">
            <a:spAutoFit/>
          </a:bodyPr>
          <a:lstStyle/>
          <a:p>
            <a:r>
              <a:rPr lang="en-GB" sz="1600" dirty="0" smtClean="0">
                <a:latin typeface="+mn-lt"/>
              </a:rPr>
              <a:t>Utility (expected happiness)</a:t>
            </a:r>
            <a:endParaRPr lang="en-GB" sz="1600" dirty="0">
              <a:latin typeface="+mn-lt"/>
            </a:endParaRPr>
          </a:p>
        </p:txBody>
      </p:sp>
      <p:sp>
        <p:nvSpPr>
          <p:cNvPr id="52" name="TextBox 51"/>
          <p:cNvSpPr txBox="1"/>
          <p:nvPr/>
        </p:nvSpPr>
        <p:spPr>
          <a:xfrm>
            <a:off x="5181600" y="5715000"/>
            <a:ext cx="1869808" cy="584776"/>
          </a:xfrm>
          <a:prstGeom prst="rect">
            <a:avLst/>
          </a:prstGeom>
          <a:noFill/>
        </p:spPr>
        <p:txBody>
          <a:bodyPr wrap="square" rtlCol="0">
            <a:spAutoFit/>
          </a:bodyPr>
          <a:lstStyle/>
          <a:p>
            <a:r>
              <a:rPr lang="en-GB" sz="1600" dirty="0" smtClean="0">
                <a:latin typeface="+mn-lt"/>
              </a:rPr>
              <a:t>Probability of outcome occurring</a:t>
            </a:r>
            <a:endParaRPr lang="en-GB" sz="1600" dirty="0">
              <a:latin typeface="+mn-lt"/>
            </a:endParaRPr>
          </a:p>
        </p:txBody>
      </p:sp>
      <p:cxnSp>
        <p:nvCxnSpPr>
          <p:cNvPr id="53" name="Straight Connector 52"/>
          <p:cNvCxnSpPr/>
          <p:nvPr/>
        </p:nvCxnSpPr>
        <p:spPr>
          <a:xfrm rot="5400000" flipH="1" flipV="1">
            <a:off x="6172200" y="5181600"/>
            <a:ext cx="609600" cy="457200"/>
          </a:xfrm>
          <a:prstGeom prst="line">
            <a:avLst/>
          </a:prstGeom>
          <a:ln w="25400" cap="flat" cmpd="sng" algn="ctr">
            <a:solidFill>
              <a:srgbClr val="FF0000"/>
            </a:solidFill>
            <a:prstDash val="solid"/>
            <a:round/>
            <a:headEnd type="none" w="med" len="med"/>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rot="5400000" flipH="1" flipV="1">
            <a:off x="7962900" y="5372100"/>
            <a:ext cx="457200" cy="381000"/>
          </a:xfrm>
          <a:prstGeom prst="line">
            <a:avLst/>
          </a:prstGeom>
          <a:ln w="25400" cap="flat" cmpd="sng" algn="ctr">
            <a:solidFill>
              <a:srgbClr val="FF0000"/>
            </a:solidFill>
            <a:prstDash val="solid"/>
            <a:round/>
            <a:headEnd type="none" w="med" len="med"/>
            <a:tailEnd type="triangle" w="lg" len="lg"/>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40205834"/>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
          <p:cNvSpPr>
            <a:spLocks noGrp="1" noChangeArrowheads="1"/>
          </p:cNvSpPr>
          <p:nvPr>
            <p:ph type="ctrTitle"/>
          </p:nvPr>
        </p:nvSpPr>
        <p:spPr/>
        <p:txBody>
          <a:bodyPr>
            <a:normAutofit/>
          </a:bodyPr>
          <a:lstStyle/>
          <a:p>
            <a:r>
              <a:rPr lang="en-US" dirty="0" smtClean="0">
                <a:latin typeface="+mj-lt"/>
              </a:rPr>
              <a:t>Solutions to Creativity </a:t>
            </a:r>
            <a:r>
              <a:rPr lang="en-US" dirty="0" err="1" smtClean="0">
                <a:latin typeface="+mj-lt"/>
              </a:rPr>
              <a:t>Brainbusters</a:t>
            </a:r>
            <a:r>
              <a:rPr lang="en-US" dirty="0" smtClean="0">
                <a:latin typeface="+mj-lt"/>
              </a:rPr>
              <a:t> </a:t>
            </a:r>
            <a:br>
              <a:rPr lang="en-US" dirty="0" smtClean="0">
                <a:latin typeface="+mj-lt"/>
              </a:rPr>
            </a:br>
            <a:r>
              <a:rPr lang="en-US" dirty="0" smtClean="0">
                <a:latin typeface="+mj-lt"/>
              </a:rPr>
              <a:t>Exercise</a:t>
            </a:r>
            <a:endParaRPr lang="en-US" dirty="0">
              <a:latin typeface="+mj-lt"/>
            </a:endParaRPr>
          </a:p>
        </p:txBody>
      </p:sp>
      <p:pic>
        <p:nvPicPr>
          <p:cNvPr id="2" name="Picture 1" descr="Globe Vertica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3" y="260648"/>
            <a:ext cx="2728367" cy="4965486"/>
          </a:xfrm>
          <a:prstGeom prst="rect">
            <a:avLst/>
          </a:prstGeom>
        </p:spPr>
      </p:pic>
      <p:sp>
        <p:nvSpPr>
          <p:cNvPr id="7" name="Slide Number Placeholder 2"/>
          <p:cNvSpPr txBox="1">
            <a:spLocks noGrp="1"/>
          </p:cNvSpPr>
          <p:nvPr/>
        </p:nvSpPr>
        <p:spPr bwMode="auto">
          <a:xfrm>
            <a:off x="6797675" y="6507163"/>
            <a:ext cx="2193925" cy="350837"/>
          </a:xfrm>
          <a:prstGeom prst="rect">
            <a:avLst/>
          </a:prstGeom>
          <a:noFill/>
          <a:ln>
            <a:miter lim="800000"/>
            <a:headEnd/>
            <a:tailEnd/>
          </a:ln>
        </p:spPr>
        <p:txBody>
          <a:bodyPr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defRPr/>
            </a:pPr>
            <a:r>
              <a:rPr lang="en-US" altLang="zh-CN" sz="1000" dirty="0" smtClean="0">
                <a:latin typeface="Times New Roman" charset="0"/>
                <a:ea typeface="宋体" charset="-122"/>
              </a:rPr>
              <a:t>7-</a:t>
            </a:r>
            <a:fld id="{904A1C09-83D9-4225-B389-16680B713356}" type="slidenum">
              <a:rPr lang="en-US" altLang="zh-CN" sz="1000" smtClean="0">
                <a:latin typeface="Times New Roman" charset="0"/>
                <a:ea typeface="宋体" charset="-122"/>
              </a:rPr>
              <a:pPr algn="r" eaLnBrk="1" hangingPunct="1">
                <a:defRPr/>
              </a:pPr>
              <a:t>27</a:t>
            </a:fld>
            <a:endParaRPr lang="en-US" altLang="zh-CN" sz="1000" dirty="0" smtClean="0">
              <a:latin typeface="Times New Roman" charset="0"/>
              <a:ea typeface="宋体" charset="-122"/>
            </a:endParaRPr>
          </a:p>
        </p:txBody>
      </p:sp>
    </p:spTree>
    <p:extLst>
      <p:ext uri="{BB962C8B-B14F-4D97-AF65-F5344CB8AC3E}">
        <p14:creationId xmlns:p14="http://schemas.microsoft.com/office/powerpoint/2010/main" val="1916912432"/>
      </p:ext>
    </p:extLst>
  </p:cSld>
  <p:clrMapOvr>
    <a:masterClrMapping/>
  </p:clrMapOvr>
  <p:transition spd="slow">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en-US" smtClean="0"/>
              <a:t>Double Circle Problem</a:t>
            </a:r>
            <a:endParaRPr lang="en-US" dirty="0"/>
          </a:p>
        </p:txBody>
      </p:sp>
      <p:sp>
        <p:nvSpPr>
          <p:cNvPr id="70659" name="Rectangle 4"/>
          <p:cNvSpPr>
            <a:spLocks noChangeArrowheads="1"/>
          </p:cNvSpPr>
          <p:nvPr/>
        </p:nvSpPr>
        <p:spPr bwMode="auto">
          <a:xfrm>
            <a:off x="3276600" y="1981200"/>
            <a:ext cx="2667000" cy="3505200"/>
          </a:xfrm>
          <a:prstGeom prst="rect">
            <a:avLst/>
          </a:prstGeom>
          <a:solidFill>
            <a:srgbClr val="FFFFFF"/>
          </a:solidFill>
          <a:ln w="9525">
            <a:solidFill>
              <a:schemeClr val="tx1"/>
            </a:solidFill>
            <a:miter lim="800000"/>
            <a:headEnd/>
            <a:tailEnd/>
          </a:ln>
        </p:spPr>
        <p:txBody>
          <a:bodyPr wrap="none" anchor="ctr">
            <a:prstTxWarp prst="textNoShape">
              <a:avLst/>
            </a:prstTxWarp>
          </a:bodyPr>
          <a:lstStyle/>
          <a:p>
            <a:endParaRPr lang="en-US" dirty="0"/>
          </a:p>
        </p:txBody>
      </p:sp>
      <p:sp>
        <p:nvSpPr>
          <p:cNvPr id="66566" name="Oval 6"/>
          <p:cNvSpPr>
            <a:spLocks noChangeArrowheads="1"/>
          </p:cNvSpPr>
          <p:nvPr/>
        </p:nvSpPr>
        <p:spPr bwMode="auto">
          <a:xfrm>
            <a:off x="3810000" y="2286000"/>
            <a:ext cx="1828800" cy="1752600"/>
          </a:xfrm>
          <a:prstGeom prst="ellipse">
            <a:avLst/>
          </a:prstGeom>
          <a:noFill/>
          <a:ln w="57150">
            <a:solidFill>
              <a:schemeClr val="tx1"/>
            </a:solidFill>
            <a:round/>
            <a:headEnd/>
            <a:tailEnd/>
          </a:ln>
        </p:spPr>
        <p:txBody>
          <a:bodyPr wrap="none" anchor="ctr">
            <a:prstTxWarp prst="textNoShape">
              <a:avLst/>
            </a:prstTxWarp>
          </a:bodyPr>
          <a:lstStyle/>
          <a:p>
            <a:endParaRPr lang="en-US" dirty="0"/>
          </a:p>
        </p:txBody>
      </p:sp>
      <p:grpSp>
        <p:nvGrpSpPr>
          <p:cNvPr id="2" name="Group 7"/>
          <p:cNvGrpSpPr>
            <a:grpSpLocks/>
          </p:cNvGrpSpPr>
          <p:nvPr/>
        </p:nvGrpSpPr>
        <p:grpSpPr bwMode="auto">
          <a:xfrm>
            <a:off x="5029200" y="1981200"/>
            <a:ext cx="952500" cy="762000"/>
            <a:chOff x="3168" y="1248"/>
            <a:chExt cx="600" cy="480"/>
          </a:xfrm>
        </p:grpSpPr>
        <p:sp>
          <p:nvSpPr>
            <p:cNvPr id="70664" name="AutoShape 8"/>
            <p:cNvSpPr>
              <a:spLocks noChangeArrowheads="1"/>
            </p:cNvSpPr>
            <p:nvPr/>
          </p:nvSpPr>
          <p:spPr bwMode="auto">
            <a:xfrm>
              <a:off x="3168" y="1248"/>
              <a:ext cx="576" cy="480"/>
            </a:xfrm>
            <a:prstGeom prst="rtTriangle">
              <a:avLst/>
            </a:prstGeom>
            <a:solidFill>
              <a:srgbClr val="FFFFFF"/>
            </a:solidFill>
            <a:ln w="9525">
              <a:solidFill>
                <a:srgbClr val="666699"/>
              </a:solidFill>
              <a:miter lim="800000"/>
              <a:headEnd/>
              <a:tailEnd/>
            </a:ln>
          </p:spPr>
          <p:txBody>
            <a:bodyPr wrap="none" anchor="ctr">
              <a:prstTxWarp prst="textNoShape">
                <a:avLst/>
              </a:prstTxWarp>
            </a:bodyPr>
            <a:lstStyle/>
            <a:p>
              <a:endParaRPr lang="en-US" dirty="0"/>
            </a:p>
          </p:txBody>
        </p:sp>
        <p:sp>
          <p:nvSpPr>
            <p:cNvPr id="70665" name="AutoShape 9"/>
            <p:cNvSpPr>
              <a:spLocks noChangeArrowheads="1"/>
            </p:cNvSpPr>
            <p:nvPr/>
          </p:nvSpPr>
          <p:spPr bwMode="auto">
            <a:xfrm rot="10800000">
              <a:off x="3192" y="1248"/>
              <a:ext cx="576" cy="480"/>
            </a:xfrm>
            <a:prstGeom prst="rtTriangle">
              <a:avLst/>
            </a:prstGeom>
            <a:solidFill>
              <a:schemeClr val="bg1"/>
            </a:solidFill>
            <a:ln w="9525">
              <a:noFill/>
              <a:miter lim="800000"/>
              <a:headEnd/>
              <a:tailEnd/>
            </a:ln>
          </p:spPr>
          <p:txBody>
            <a:bodyPr wrap="none" anchor="ctr">
              <a:prstTxWarp prst="textNoShape">
                <a:avLst/>
              </a:prstTxWarp>
            </a:bodyPr>
            <a:lstStyle/>
            <a:p>
              <a:endParaRPr lang="en-US" dirty="0"/>
            </a:p>
          </p:txBody>
        </p:sp>
      </p:grpSp>
      <p:sp>
        <p:nvSpPr>
          <p:cNvPr id="66570" name="Oval 10"/>
          <p:cNvSpPr>
            <a:spLocks noChangeArrowheads="1"/>
          </p:cNvSpPr>
          <p:nvPr/>
        </p:nvSpPr>
        <p:spPr bwMode="auto">
          <a:xfrm>
            <a:off x="4114800" y="2590800"/>
            <a:ext cx="1219200" cy="1143000"/>
          </a:xfrm>
          <a:prstGeom prst="ellipse">
            <a:avLst/>
          </a:prstGeom>
          <a:noFill/>
          <a:ln w="57150">
            <a:solidFill>
              <a:schemeClr val="tx1"/>
            </a:solidFill>
            <a:round/>
            <a:headEnd/>
            <a:tailEnd/>
          </a:ln>
        </p:spPr>
        <p:txBody>
          <a:bodyPr wrap="none" anchor="ctr">
            <a:prstTxWarp prst="textNoShape">
              <a:avLst/>
            </a:prstTxWarp>
          </a:bodyPr>
          <a:lstStyle/>
          <a:p>
            <a:endParaRPr lang="en-US" dirty="0"/>
          </a:p>
        </p:txBody>
      </p:sp>
      <p:sp>
        <p:nvSpPr>
          <p:cNvPr id="66571" name="Freeform 11"/>
          <p:cNvSpPr>
            <a:spLocks/>
          </p:cNvSpPr>
          <p:nvPr/>
        </p:nvSpPr>
        <p:spPr bwMode="auto">
          <a:xfrm>
            <a:off x="4953000" y="2362200"/>
            <a:ext cx="209550" cy="317500"/>
          </a:xfrm>
          <a:custGeom>
            <a:avLst/>
            <a:gdLst>
              <a:gd name="T0" fmla="*/ 95250 w 132"/>
              <a:gd name="T1" fmla="*/ 0 h 171"/>
              <a:gd name="T2" fmla="*/ 209550 w 132"/>
              <a:gd name="T3" fmla="*/ 176389 h 171"/>
              <a:gd name="T4" fmla="*/ 152400 w 132"/>
              <a:gd name="T5" fmla="*/ 310073 h 171"/>
              <a:gd name="T6" fmla="*/ 95250 w 132"/>
              <a:gd name="T7" fmla="*/ 287792 h 171"/>
              <a:gd name="T8" fmla="*/ 0 w 132"/>
              <a:gd name="T9" fmla="*/ 310073 h 171"/>
              <a:gd name="T10" fmla="*/ 0 60000 65536"/>
              <a:gd name="T11" fmla="*/ 0 60000 65536"/>
              <a:gd name="T12" fmla="*/ 0 60000 65536"/>
              <a:gd name="T13" fmla="*/ 0 60000 65536"/>
              <a:gd name="T14" fmla="*/ 0 60000 65536"/>
              <a:gd name="T15" fmla="*/ 0 w 132"/>
              <a:gd name="T16" fmla="*/ 0 h 171"/>
              <a:gd name="T17" fmla="*/ 132 w 132"/>
              <a:gd name="T18" fmla="*/ 171 h 171"/>
            </a:gdLst>
            <a:ahLst/>
            <a:cxnLst>
              <a:cxn ang="T10">
                <a:pos x="T0" y="T1"/>
              </a:cxn>
              <a:cxn ang="T11">
                <a:pos x="T2" y="T3"/>
              </a:cxn>
              <a:cxn ang="T12">
                <a:pos x="T4" y="T5"/>
              </a:cxn>
              <a:cxn ang="T13">
                <a:pos x="T6" y="T7"/>
              </a:cxn>
              <a:cxn ang="T14">
                <a:pos x="T8" y="T9"/>
              </a:cxn>
            </a:cxnLst>
            <a:rect l="T15" t="T16" r="T17" b="T18"/>
            <a:pathLst>
              <a:path w="132" h="171">
                <a:moveTo>
                  <a:pt x="60" y="0"/>
                </a:moveTo>
                <a:cubicBezTo>
                  <a:pt x="76" y="46"/>
                  <a:pt x="90" y="67"/>
                  <a:pt x="132" y="95"/>
                </a:cubicBezTo>
                <a:cubicBezTo>
                  <a:pt x="126" y="110"/>
                  <a:pt x="113" y="159"/>
                  <a:pt x="96" y="167"/>
                </a:cubicBezTo>
                <a:cubicBezTo>
                  <a:pt x="84" y="171"/>
                  <a:pt x="72" y="159"/>
                  <a:pt x="60" y="155"/>
                </a:cubicBezTo>
                <a:cubicBezTo>
                  <a:pt x="40" y="159"/>
                  <a:pt x="0" y="167"/>
                  <a:pt x="0" y="167"/>
                </a:cubicBezTo>
              </a:path>
            </a:pathLst>
          </a:custGeom>
          <a:noFill/>
          <a:ln w="38100">
            <a:solidFill>
              <a:schemeClr val="tx1"/>
            </a:solidFill>
            <a:round/>
            <a:headEnd/>
            <a:tailEnd/>
          </a:ln>
        </p:spPr>
        <p:txBody>
          <a:bodyPr wrap="none" anchor="ctr">
            <a:prstTxWarp prst="textNoShape">
              <a:avLst/>
            </a:prstTxWarp>
          </a:bodyPr>
          <a:lstStyle/>
          <a:p>
            <a:endParaRPr lang="en-US" dirty="0"/>
          </a:p>
        </p:txBody>
      </p:sp>
    </p:spTree>
    <p:extLst>
      <p:ext uri="{BB962C8B-B14F-4D97-AF65-F5344CB8AC3E}">
        <p14:creationId xmlns:p14="http://schemas.microsoft.com/office/powerpoint/2010/main" val="498775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66566"/>
                                        </p:tgtEl>
                                        <p:attrNameLst>
                                          <p:attrName>style.visibility</p:attrName>
                                        </p:attrNameLst>
                                      </p:cBhvr>
                                      <p:to>
                                        <p:strVal val="visible"/>
                                      </p:to>
                                    </p:set>
                                    <p:animEffect transition="in" filter="box(out)">
                                      <p:cBhvr>
                                        <p:cTn id="7" dur="500"/>
                                        <p:tgtEl>
                                          <p:spTgt spid="66566"/>
                                        </p:tgtEl>
                                      </p:cBhvr>
                                    </p:animEffect>
                                  </p:childTnLst>
                                </p:cTn>
                              </p:par>
                            </p:childTnLst>
                          </p:cTn>
                        </p:par>
                        <p:par>
                          <p:cTn id="8" fill="hold">
                            <p:stCondLst>
                              <p:cond delay="500"/>
                            </p:stCondLst>
                            <p:childTnLst>
                              <p:par>
                                <p:cTn id="9" presetID="9" presetClass="entr" presetSubtype="0" fill="hold" nodeType="afterEffect">
                                  <p:stCondLst>
                                    <p:cond delay="100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childTnLst>
                          </p:cTn>
                        </p:par>
                        <p:par>
                          <p:cTn id="12" fill="hold">
                            <p:stCondLst>
                              <p:cond delay="2000"/>
                            </p:stCondLst>
                            <p:childTnLst>
                              <p:par>
                                <p:cTn id="13" presetID="22" presetClass="entr" presetSubtype="1" fill="hold" grpId="0" nodeType="afterEffect">
                                  <p:stCondLst>
                                    <p:cond delay="1000"/>
                                  </p:stCondLst>
                                  <p:childTnLst>
                                    <p:set>
                                      <p:cBhvr>
                                        <p:cTn id="14" dur="1" fill="hold">
                                          <p:stCondLst>
                                            <p:cond delay="0"/>
                                          </p:stCondLst>
                                        </p:cTn>
                                        <p:tgtEl>
                                          <p:spTgt spid="66571"/>
                                        </p:tgtEl>
                                        <p:attrNameLst>
                                          <p:attrName>style.visibility</p:attrName>
                                        </p:attrNameLst>
                                      </p:cBhvr>
                                      <p:to>
                                        <p:strVal val="visible"/>
                                      </p:to>
                                    </p:set>
                                    <p:animEffect transition="in" filter="wipe(up)">
                                      <p:cBhvr>
                                        <p:cTn id="15" dur="500"/>
                                        <p:tgtEl>
                                          <p:spTgt spid="66571"/>
                                        </p:tgtEl>
                                      </p:cBhvr>
                                    </p:animEffect>
                                  </p:childTnLst>
                                </p:cTn>
                              </p:par>
                            </p:childTnLst>
                          </p:cTn>
                        </p:par>
                        <p:par>
                          <p:cTn id="16" fill="hold">
                            <p:stCondLst>
                              <p:cond delay="3500"/>
                            </p:stCondLst>
                            <p:childTnLst>
                              <p:par>
                                <p:cTn id="17" presetID="4" presetClass="entr" presetSubtype="32" fill="hold" grpId="0" nodeType="afterEffect">
                                  <p:stCondLst>
                                    <p:cond delay="1000"/>
                                  </p:stCondLst>
                                  <p:childTnLst>
                                    <p:set>
                                      <p:cBhvr>
                                        <p:cTn id="18" dur="1" fill="hold">
                                          <p:stCondLst>
                                            <p:cond delay="0"/>
                                          </p:stCondLst>
                                        </p:cTn>
                                        <p:tgtEl>
                                          <p:spTgt spid="66570"/>
                                        </p:tgtEl>
                                        <p:attrNameLst>
                                          <p:attrName>style.visibility</p:attrName>
                                        </p:attrNameLst>
                                      </p:cBhvr>
                                      <p:to>
                                        <p:strVal val="visible"/>
                                      </p:to>
                                    </p:set>
                                    <p:animEffect transition="in" filter="box(out)">
                                      <p:cBhvr>
                                        <p:cTn id="19" dur="500"/>
                                        <p:tgtEl>
                                          <p:spTgt spid="665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6" grpId="0" animBg="1"/>
      <p:bldP spid="66570" grpId="0" animBg="1"/>
      <p:bldP spid="6657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r>
              <a:rPr lang="en-US" smtClean="0"/>
              <a:t>Nine Dot Problem</a:t>
            </a:r>
            <a:endParaRPr lang="en-US" dirty="0"/>
          </a:p>
        </p:txBody>
      </p:sp>
      <p:grpSp>
        <p:nvGrpSpPr>
          <p:cNvPr id="2" name="Group 4"/>
          <p:cNvGrpSpPr>
            <a:grpSpLocks/>
          </p:cNvGrpSpPr>
          <p:nvPr/>
        </p:nvGrpSpPr>
        <p:grpSpPr bwMode="auto">
          <a:xfrm>
            <a:off x="3581400" y="2743200"/>
            <a:ext cx="1828800" cy="228600"/>
            <a:chOff x="1248" y="1344"/>
            <a:chExt cx="1152" cy="144"/>
          </a:xfrm>
        </p:grpSpPr>
        <p:sp>
          <p:nvSpPr>
            <p:cNvPr id="72720" name="Oval 5"/>
            <p:cNvSpPr>
              <a:spLocks noChangeArrowheads="1"/>
            </p:cNvSpPr>
            <p:nvPr/>
          </p:nvSpPr>
          <p:spPr bwMode="auto">
            <a:xfrm>
              <a:off x="1248" y="1344"/>
              <a:ext cx="144" cy="144"/>
            </a:xfrm>
            <a:prstGeom prst="ellipse">
              <a:avLst/>
            </a:prstGeom>
            <a:solidFill>
              <a:srgbClr val="006600"/>
            </a:solidFill>
            <a:ln w="12700">
              <a:noFill/>
              <a:round/>
              <a:headEnd/>
              <a:tailEnd/>
            </a:ln>
          </p:spPr>
          <p:txBody>
            <a:bodyPr wrap="none" anchor="ctr">
              <a:prstTxWarp prst="textNoShape">
                <a:avLst/>
              </a:prstTxWarp>
            </a:bodyPr>
            <a:lstStyle/>
            <a:p>
              <a:endParaRPr lang="en-US" dirty="0"/>
            </a:p>
          </p:txBody>
        </p:sp>
        <p:sp>
          <p:nvSpPr>
            <p:cNvPr id="72721" name="Oval 6"/>
            <p:cNvSpPr>
              <a:spLocks noChangeArrowheads="1"/>
            </p:cNvSpPr>
            <p:nvPr/>
          </p:nvSpPr>
          <p:spPr bwMode="auto">
            <a:xfrm>
              <a:off x="1728" y="1344"/>
              <a:ext cx="144" cy="144"/>
            </a:xfrm>
            <a:prstGeom prst="ellipse">
              <a:avLst/>
            </a:prstGeom>
            <a:solidFill>
              <a:srgbClr val="006600"/>
            </a:solidFill>
            <a:ln w="12700">
              <a:noFill/>
              <a:round/>
              <a:headEnd/>
              <a:tailEnd/>
            </a:ln>
          </p:spPr>
          <p:txBody>
            <a:bodyPr wrap="none" anchor="ctr">
              <a:prstTxWarp prst="textNoShape">
                <a:avLst/>
              </a:prstTxWarp>
            </a:bodyPr>
            <a:lstStyle/>
            <a:p>
              <a:endParaRPr lang="en-US" dirty="0"/>
            </a:p>
          </p:txBody>
        </p:sp>
        <p:sp>
          <p:nvSpPr>
            <p:cNvPr id="72722" name="Oval 7"/>
            <p:cNvSpPr>
              <a:spLocks noChangeArrowheads="1"/>
            </p:cNvSpPr>
            <p:nvPr/>
          </p:nvSpPr>
          <p:spPr bwMode="auto">
            <a:xfrm>
              <a:off x="2256" y="1344"/>
              <a:ext cx="144" cy="144"/>
            </a:xfrm>
            <a:prstGeom prst="ellipse">
              <a:avLst/>
            </a:prstGeom>
            <a:solidFill>
              <a:srgbClr val="006600"/>
            </a:solidFill>
            <a:ln w="12700">
              <a:noFill/>
              <a:round/>
              <a:headEnd/>
              <a:tailEnd/>
            </a:ln>
          </p:spPr>
          <p:txBody>
            <a:bodyPr wrap="none" anchor="ctr">
              <a:prstTxWarp prst="textNoShape">
                <a:avLst/>
              </a:prstTxWarp>
            </a:bodyPr>
            <a:lstStyle/>
            <a:p>
              <a:endParaRPr lang="en-US" dirty="0"/>
            </a:p>
          </p:txBody>
        </p:sp>
      </p:grpSp>
      <p:grpSp>
        <p:nvGrpSpPr>
          <p:cNvPr id="3" name="Group 8"/>
          <p:cNvGrpSpPr>
            <a:grpSpLocks/>
          </p:cNvGrpSpPr>
          <p:nvPr/>
        </p:nvGrpSpPr>
        <p:grpSpPr bwMode="auto">
          <a:xfrm>
            <a:off x="3581400" y="3505200"/>
            <a:ext cx="1828800" cy="228600"/>
            <a:chOff x="1248" y="1344"/>
            <a:chExt cx="1152" cy="144"/>
          </a:xfrm>
        </p:grpSpPr>
        <p:sp>
          <p:nvSpPr>
            <p:cNvPr id="72717" name="Oval 9"/>
            <p:cNvSpPr>
              <a:spLocks noChangeArrowheads="1"/>
            </p:cNvSpPr>
            <p:nvPr/>
          </p:nvSpPr>
          <p:spPr bwMode="auto">
            <a:xfrm>
              <a:off x="1248" y="1344"/>
              <a:ext cx="144" cy="144"/>
            </a:xfrm>
            <a:prstGeom prst="ellipse">
              <a:avLst/>
            </a:prstGeom>
            <a:solidFill>
              <a:srgbClr val="006600"/>
            </a:solidFill>
            <a:ln w="12700">
              <a:noFill/>
              <a:round/>
              <a:headEnd/>
              <a:tailEnd/>
            </a:ln>
          </p:spPr>
          <p:txBody>
            <a:bodyPr wrap="none" anchor="ctr">
              <a:prstTxWarp prst="textNoShape">
                <a:avLst/>
              </a:prstTxWarp>
            </a:bodyPr>
            <a:lstStyle/>
            <a:p>
              <a:endParaRPr lang="en-US" dirty="0"/>
            </a:p>
          </p:txBody>
        </p:sp>
        <p:sp>
          <p:nvSpPr>
            <p:cNvPr id="72718" name="Oval 10"/>
            <p:cNvSpPr>
              <a:spLocks noChangeArrowheads="1"/>
            </p:cNvSpPr>
            <p:nvPr/>
          </p:nvSpPr>
          <p:spPr bwMode="auto">
            <a:xfrm>
              <a:off x="1728" y="1344"/>
              <a:ext cx="144" cy="144"/>
            </a:xfrm>
            <a:prstGeom prst="ellipse">
              <a:avLst/>
            </a:prstGeom>
            <a:solidFill>
              <a:srgbClr val="006600"/>
            </a:solidFill>
            <a:ln w="12700">
              <a:noFill/>
              <a:round/>
              <a:headEnd/>
              <a:tailEnd/>
            </a:ln>
          </p:spPr>
          <p:txBody>
            <a:bodyPr wrap="none" anchor="ctr">
              <a:prstTxWarp prst="textNoShape">
                <a:avLst/>
              </a:prstTxWarp>
            </a:bodyPr>
            <a:lstStyle/>
            <a:p>
              <a:endParaRPr lang="en-US" dirty="0"/>
            </a:p>
          </p:txBody>
        </p:sp>
        <p:sp>
          <p:nvSpPr>
            <p:cNvPr id="72719" name="Oval 11"/>
            <p:cNvSpPr>
              <a:spLocks noChangeArrowheads="1"/>
            </p:cNvSpPr>
            <p:nvPr/>
          </p:nvSpPr>
          <p:spPr bwMode="auto">
            <a:xfrm>
              <a:off x="2256" y="1344"/>
              <a:ext cx="144" cy="144"/>
            </a:xfrm>
            <a:prstGeom prst="ellipse">
              <a:avLst/>
            </a:prstGeom>
            <a:solidFill>
              <a:srgbClr val="006600"/>
            </a:solidFill>
            <a:ln w="12700">
              <a:noFill/>
              <a:round/>
              <a:headEnd/>
              <a:tailEnd/>
            </a:ln>
          </p:spPr>
          <p:txBody>
            <a:bodyPr wrap="none" anchor="ctr">
              <a:prstTxWarp prst="textNoShape">
                <a:avLst/>
              </a:prstTxWarp>
            </a:bodyPr>
            <a:lstStyle/>
            <a:p>
              <a:endParaRPr lang="en-US" dirty="0"/>
            </a:p>
          </p:txBody>
        </p:sp>
      </p:grpSp>
      <p:grpSp>
        <p:nvGrpSpPr>
          <p:cNvPr id="4" name="Group 12"/>
          <p:cNvGrpSpPr>
            <a:grpSpLocks/>
          </p:cNvGrpSpPr>
          <p:nvPr/>
        </p:nvGrpSpPr>
        <p:grpSpPr bwMode="auto">
          <a:xfrm>
            <a:off x="3581400" y="4267200"/>
            <a:ext cx="1828800" cy="228600"/>
            <a:chOff x="1248" y="1344"/>
            <a:chExt cx="1152" cy="144"/>
          </a:xfrm>
        </p:grpSpPr>
        <p:sp>
          <p:nvSpPr>
            <p:cNvPr id="72714" name="Oval 13"/>
            <p:cNvSpPr>
              <a:spLocks noChangeArrowheads="1"/>
            </p:cNvSpPr>
            <p:nvPr/>
          </p:nvSpPr>
          <p:spPr bwMode="auto">
            <a:xfrm>
              <a:off x="1248" y="1344"/>
              <a:ext cx="144" cy="144"/>
            </a:xfrm>
            <a:prstGeom prst="ellipse">
              <a:avLst/>
            </a:prstGeom>
            <a:solidFill>
              <a:srgbClr val="006600"/>
            </a:solidFill>
            <a:ln w="12700">
              <a:noFill/>
              <a:round/>
              <a:headEnd/>
              <a:tailEnd/>
            </a:ln>
          </p:spPr>
          <p:txBody>
            <a:bodyPr wrap="none" anchor="ctr">
              <a:prstTxWarp prst="textNoShape">
                <a:avLst/>
              </a:prstTxWarp>
            </a:bodyPr>
            <a:lstStyle/>
            <a:p>
              <a:endParaRPr lang="en-US" dirty="0"/>
            </a:p>
          </p:txBody>
        </p:sp>
        <p:sp>
          <p:nvSpPr>
            <p:cNvPr id="72715" name="Oval 14"/>
            <p:cNvSpPr>
              <a:spLocks noChangeArrowheads="1"/>
            </p:cNvSpPr>
            <p:nvPr/>
          </p:nvSpPr>
          <p:spPr bwMode="auto">
            <a:xfrm>
              <a:off x="1728" y="1344"/>
              <a:ext cx="144" cy="144"/>
            </a:xfrm>
            <a:prstGeom prst="ellipse">
              <a:avLst/>
            </a:prstGeom>
            <a:solidFill>
              <a:srgbClr val="006600"/>
            </a:solidFill>
            <a:ln w="12700">
              <a:noFill/>
              <a:round/>
              <a:headEnd/>
              <a:tailEnd/>
            </a:ln>
          </p:spPr>
          <p:txBody>
            <a:bodyPr wrap="none" anchor="ctr">
              <a:prstTxWarp prst="textNoShape">
                <a:avLst/>
              </a:prstTxWarp>
            </a:bodyPr>
            <a:lstStyle/>
            <a:p>
              <a:endParaRPr lang="en-US" dirty="0"/>
            </a:p>
          </p:txBody>
        </p:sp>
        <p:sp>
          <p:nvSpPr>
            <p:cNvPr id="72716" name="Oval 15"/>
            <p:cNvSpPr>
              <a:spLocks noChangeArrowheads="1"/>
            </p:cNvSpPr>
            <p:nvPr/>
          </p:nvSpPr>
          <p:spPr bwMode="auto">
            <a:xfrm>
              <a:off x="2256" y="1344"/>
              <a:ext cx="144" cy="144"/>
            </a:xfrm>
            <a:prstGeom prst="ellipse">
              <a:avLst/>
            </a:prstGeom>
            <a:solidFill>
              <a:srgbClr val="006600"/>
            </a:solidFill>
            <a:ln w="12700">
              <a:noFill/>
              <a:round/>
              <a:headEnd/>
              <a:tailEnd/>
            </a:ln>
          </p:spPr>
          <p:txBody>
            <a:bodyPr wrap="none" anchor="ctr">
              <a:prstTxWarp prst="textNoShape">
                <a:avLst/>
              </a:prstTxWarp>
            </a:bodyPr>
            <a:lstStyle/>
            <a:p>
              <a:endParaRPr lang="en-US" dirty="0"/>
            </a:p>
          </p:txBody>
        </p:sp>
      </p:grpSp>
      <p:sp>
        <p:nvSpPr>
          <p:cNvPr id="67600" name="Line 16"/>
          <p:cNvSpPr>
            <a:spLocks noChangeShapeType="1"/>
          </p:cNvSpPr>
          <p:nvPr/>
        </p:nvSpPr>
        <p:spPr bwMode="auto">
          <a:xfrm flipV="1">
            <a:off x="3657600" y="2133600"/>
            <a:ext cx="0" cy="2971800"/>
          </a:xfrm>
          <a:prstGeom prst="line">
            <a:avLst/>
          </a:prstGeom>
          <a:noFill/>
          <a:ln w="57150">
            <a:solidFill>
              <a:srgbClr val="FC00D2"/>
            </a:solidFill>
            <a:round/>
            <a:headEnd/>
            <a:tailEnd type="triangle" w="med" len="med"/>
          </a:ln>
        </p:spPr>
        <p:txBody>
          <a:bodyPr wrap="none" anchor="ctr">
            <a:prstTxWarp prst="textNoShape">
              <a:avLst/>
            </a:prstTxWarp>
          </a:bodyPr>
          <a:lstStyle/>
          <a:p>
            <a:endParaRPr lang="en-US" dirty="0"/>
          </a:p>
        </p:txBody>
      </p:sp>
      <p:sp>
        <p:nvSpPr>
          <p:cNvPr id="67601" name="Line 17"/>
          <p:cNvSpPr>
            <a:spLocks noChangeShapeType="1"/>
          </p:cNvSpPr>
          <p:nvPr/>
        </p:nvSpPr>
        <p:spPr bwMode="auto">
          <a:xfrm>
            <a:off x="3657600" y="2133600"/>
            <a:ext cx="2590800" cy="2286000"/>
          </a:xfrm>
          <a:prstGeom prst="line">
            <a:avLst/>
          </a:prstGeom>
          <a:noFill/>
          <a:ln w="57150">
            <a:solidFill>
              <a:srgbClr val="FC00D2"/>
            </a:solidFill>
            <a:round/>
            <a:headEnd/>
            <a:tailEnd type="triangle" w="med" len="med"/>
          </a:ln>
        </p:spPr>
        <p:txBody>
          <a:bodyPr wrap="none" anchor="ctr">
            <a:prstTxWarp prst="textNoShape">
              <a:avLst/>
            </a:prstTxWarp>
          </a:bodyPr>
          <a:lstStyle/>
          <a:p>
            <a:endParaRPr lang="en-US" dirty="0"/>
          </a:p>
        </p:txBody>
      </p:sp>
      <p:sp>
        <p:nvSpPr>
          <p:cNvPr id="67602" name="Line 18"/>
          <p:cNvSpPr>
            <a:spLocks noChangeShapeType="1"/>
          </p:cNvSpPr>
          <p:nvPr/>
        </p:nvSpPr>
        <p:spPr bwMode="auto">
          <a:xfrm flipH="1">
            <a:off x="3810000" y="4419600"/>
            <a:ext cx="2286000" cy="0"/>
          </a:xfrm>
          <a:prstGeom prst="line">
            <a:avLst/>
          </a:prstGeom>
          <a:noFill/>
          <a:ln w="57150">
            <a:solidFill>
              <a:srgbClr val="FC00D2"/>
            </a:solidFill>
            <a:round/>
            <a:headEnd/>
            <a:tailEnd type="triangle" w="med" len="med"/>
          </a:ln>
        </p:spPr>
        <p:txBody>
          <a:bodyPr wrap="none" anchor="ctr">
            <a:prstTxWarp prst="textNoShape">
              <a:avLst/>
            </a:prstTxWarp>
          </a:bodyPr>
          <a:lstStyle/>
          <a:p>
            <a:endParaRPr lang="en-US" dirty="0"/>
          </a:p>
        </p:txBody>
      </p:sp>
      <p:sp>
        <p:nvSpPr>
          <p:cNvPr id="67603" name="Line 19"/>
          <p:cNvSpPr>
            <a:spLocks noChangeShapeType="1"/>
          </p:cNvSpPr>
          <p:nvPr/>
        </p:nvSpPr>
        <p:spPr bwMode="auto">
          <a:xfrm flipV="1">
            <a:off x="3657600" y="2286000"/>
            <a:ext cx="2286000" cy="2057400"/>
          </a:xfrm>
          <a:prstGeom prst="line">
            <a:avLst/>
          </a:prstGeom>
          <a:noFill/>
          <a:ln w="57150">
            <a:solidFill>
              <a:srgbClr val="FC00D2"/>
            </a:solidFill>
            <a:round/>
            <a:headEnd/>
            <a:tailEnd type="triangle" w="med" len="med"/>
          </a:ln>
        </p:spPr>
        <p:txBody>
          <a:bodyPr wrap="none" anchor="ctr">
            <a:prstTxWarp prst="textNoShape">
              <a:avLst/>
            </a:prstTxWarp>
          </a:bodyPr>
          <a:lstStyle/>
          <a:p>
            <a:endParaRPr lang="en-US" dirty="0"/>
          </a:p>
        </p:txBody>
      </p:sp>
    </p:spTree>
    <p:extLst>
      <p:ext uri="{BB962C8B-B14F-4D97-AF65-F5344CB8AC3E}">
        <p14:creationId xmlns:p14="http://schemas.microsoft.com/office/powerpoint/2010/main" val="4191476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7600"/>
                                        </p:tgtEl>
                                        <p:attrNameLst>
                                          <p:attrName>style.visibility</p:attrName>
                                        </p:attrNameLst>
                                      </p:cBhvr>
                                      <p:to>
                                        <p:strVal val="visible"/>
                                      </p:to>
                                    </p:set>
                                    <p:animEffect transition="in" filter="wipe(down)">
                                      <p:cBhvr>
                                        <p:cTn id="7" dur="500"/>
                                        <p:tgtEl>
                                          <p:spTgt spid="67600"/>
                                        </p:tgtEl>
                                      </p:cBhvr>
                                    </p:animEffect>
                                  </p:childTnLst>
                                </p:cTn>
                              </p:par>
                            </p:childTnLst>
                          </p:cTn>
                        </p:par>
                        <p:par>
                          <p:cTn id="8" fill="hold">
                            <p:stCondLst>
                              <p:cond delay="500"/>
                            </p:stCondLst>
                            <p:childTnLst>
                              <p:par>
                                <p:cTn id="9" presetID="22" presetClass="entr" presetSubtype="1" fill="hold" grpId="0" nodeType="afterEffect">
                                  <p:stCondLst>
                                    <p:cond delay="1000"/>
                                  </p:stCondLst>
                                  <p:childTnLst>
                                    <p:set>
                                      <p:cBhvr>
                                        <p:cTn id="10" dur="1" fill="hold">
                                          <p:stCondLst>
                                            <p:cond delay="0"/>
                                          </p:stCondLst>
                                        </p:cTn>
                                        <p:tgtEl>
                                          <p:spTgt spid="67601"/>
                                        </p:tgtEl>
                                        <p:attrNameLst>
                                          <p:attrName>style.visibility</p:attrName>
                                        </p:attrNameLst>
                                      </p:cBhvr>
                                      <p:to>
                                        <p:strVal val="visible"/>
                                      </p:to>
                                    </p:set>
                                    <p:animEffect transition="in" filter="wipe(up)">
                                      <p:cBhvr>
                                        <p:cTn id="11" dur="500"/>
                                        <p:tgtEl>
                                          <p:spTgt spid="67601"/>
                                        </p:tgtEl>
                                      </p:cBhvr>
                                    </p:animEffect>
                                  </p:childTnLst>
                                </p:cTn>
                              </p:par>
                            </p:childTnLst>
                          </p:cTn>
                        </p:par>
                        <p:par>
                          <p:cTn id="12" fill="hold">
                            <p:stCondLst>
                              <p:cond delay="2000"/>
                            </p:stCondLst>
                            <p:childTnLst>
                              <p:par>
                                <p:cTn id="13" presetID="22" presetClass="entr" presetSubtype="2" fill="hold" grpId="0" nodeType="afterEffect">
                                  <p:stCondLst>
                                    <p:cond delay="1000"/>
                                  </p:stCondLst>
                                  <p:childTnLst>
                                    <p:set>
                                      <p:cBhvr>
                                        <p:cTn id="14" dur="1" fill="hold">
                                          <p:stCondLst>
                                            <p:cond delay="0"/>
                                          </p:stCondLst>
                                        </p:cTn>
                                        <p:tgtEl>
                                          <p:spTgt spid="67602"/>
                                        </p:tgtEl>
                                        <p:attrNameLst>
                                          <p:attrName>style.visibility</p:attrName>
                                        </p:attrNameLst>
                                      </p:cBhvr>
                                      <p:to>
                                        <p:strVal val="visible"/>
                                      </p:to>
                                    </p:set>
                                    <p:animEffect transition="in" filter="wipe(right)">
                                      <p:cBhvr>
                                        <p:cTn id="15" dur="500"/>
                                        <p:tgtEl>
                                          <p:spTgt spid="67602"/>
                                        </p:tgtEl>
                                      </p:cBhvr>
                                    </p:animEffect>
                                  </p:childTnLst>
                                </p:cTn>
                              </p:par>
                            </p:childTnLst>
                          </p:cTn>
                        </p:par>
                        <p:par>
                          <p:cTn id="16" fill="hold">
                            <p:stCondLst>
                              <p:cond delay="3500"/>
                            </p:stCondLst>
                            <p:childTnLst>
                              <p:par>
                                <p:cTn id="17" presetID="22" presetClass="entr" presetSubtype="4" fill="hold" grpId="0" nodeType="afterEffect">
                                  <p:stCondLst>
                                    <p:cond delay="1000"/>
                                  </p:stCondLst>
                                  <p:childTnLst>
                                    <p:set>
                                      <p:cBhvr>
                                        <p:cTn id="18" dur="1" fill="hold">
                                          <p:stCondLst>
                                            <p:cond delay="0"/>
                                          </p:stCondLst>
                                        </p:cTn>
                                        <p:tgtEl>
                                          <p:spTgt spid="67603"/>
                                        </p:tgtEl>
                                        <p:attrNameLst>
                                          <p:attrName>style.visibility</p:attrName>
                                        </p:attrNameLst>
                                      </p:cBhvr>
                                      <p:to>
                                        <p:strVal val="visible"/>
                                      </p:to>
                                    </p:set>
                                    <p:animEffect transition="in" filter="wipe(down)">
                                      <p:cBhvr>
                                        <p:cTn id="19" dur="500"/>
                                        <p:tgtEl>
                                          <p:spTgt spid="67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600" grpId="0" animBg="1"/>
      <p:bldP spid="67601" grpId="0" animBg="1"/>
      <p:bldP spid="67602" grpId="0" animBg="1"/>
      <p:bldP spid="6760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dirty="0" smtClean="0"/>
              <a:t>Rational Choice Paradigm</a:t>
            </a:r>
            <a:endParaRPr lang="en-US" dirty="0"/>
          </a:p>
        </p:txBody>
      </p:sp>
      <p:sp>
        <p:nvSpPr>
          <p:cNvPr id="9" name="Text Placeholder 8"/>
          <p:cNvSpPr>
            <a:spLocks noGrp="1"/>
          </p:cNvSpPr>
          <p:nvPr>
            <p:ph idx="1"/>
          </p:nvPr>
        </p:nvSpPr>
        <p:spPr>
          <a:xfrm>
            <a:off x="323528" y="1412776"/>
            <a:ext cx="4536503" cy="4713387"/>
          </a:xfrm>
        </p:spPr>
        <p:txBody>
          <a:bodyPr>
            <a:normAutofit lnSpcReduction="10000"/>
          </a:bodyPr>
          <a:lstStyle/>
          <a:p>
            <a:pPr>
              <a:spcAft>
                <a:spcPts val="1800"/>
              </a:spcAft>
            </a:pPr>
            <a:r>
              <a:rPr lang="en-US" dirty="0" smtClean="0"/>
              <a:t>View that effective </a:t>
            </a:r>
            <a:r>
              <a:rPr lang="en-US" dirty="0"/>
              <a:t>decision makers identify, select, and apply the best possible alternative</a:t>
            </a:r>
          </a:p>
          <a:p>
            <a:pPr>
              <a:spcBef>
                <a:spcPts val="600"/>
              </a:spcBef>
            </a:pPr>
            <a:r>
              <a:rPr lang="en-US" dirty="0"/>
              <a:t>Two main elements of rational choice</a:t>
            </a:r>
          </a:p>
          <a:p>
            <a:pPr marL="533400" lvl="1" indent="-361950">
              <a:buFont typeface="+mj-lt"/>
              <a:buAutoNum type="arabicPeriod"/>
              <a:tabLst>
                <a:tab pos="171450" algn="l"/>
              </a:tabLst>
            </a:pPr>
            <a:r>
              <a:rPr lang="en-US" dirty="0"/>
              <a:t>Subjective expected utility –determines choice with highest value (maximization)</a:t>
            </a:r>
          </a:p>
          <a:p>
            <a:pPr marL="533400" lvl="1" indent="-361950">
              <a:buFont typeface="+mj-lt"/>
              <a:buAutoNum type="arabicPeriod"/>
              <a:tabLst>
                <a:tab pos="171450" algn="l"/>
              </a:tabLst>
            </a:pPr>
            <a:r>
              <a:rPr lang="en-US" dirty="0"/>
              <a:t>Decision making process – systematic stages of decision making</a:t>
            </a:r>
          </a:p>
        </p:txBody>
      </p:sp>
      <p:pic>
        <p:nvPicPr>
          <p:cNvPr id="16" name="Picture Placeholder 15" descr="JCPenney.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5385" r="5385"/>
          <a:stretch>
            <a:fillRect/>
          </a:stretch>
        </p:blipFill>
        <p:spPr/>
      </p:pic>
    </p:spTree>
    <p:extLst>
      <p:ext uri="{BB962C8B-B14F-4D97-AF65-F5344CB8AC3E}">
        <p14:creationId xmlns:p14="http://schemas.microsoft.com/office/powerpoint/2010/main" val="2352621132"/>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r>
              <a:rPr lang="en-US" smtClean="0"/>
              <a:t>Nine Dot Problem Revisited</a:t>
            </a:r>
            <a:endParaRPr lang="en-US" dirty="0"/>
          </a:p>
        </p:txBody>
      </p:sp>
      <p:grpSp>
        <p:nvGrpSpPr>
          <p:cNvPr id="2" name="Group 4"/>
          <p:cNvGrpSpPr>
            <a:grpSpLocks/>
          </p:cNvGrpSpPr>
          <p:nvPr/>
        </p:nvGrpSpPr>
        <p:grpSpPr bwMode="auto">
          <a:xfrm>
            <a:off x="3581400" y="2743200"/>
            <a:ext cx="1828800" cy="228600"/>
            <a:chOff x="1248" y="1344"/>
            <a:chExt cx="1152" cy="144"/>
          </a:xfrm>
        </p:grpSpPr>
        <p:sp>
          <p:nvSpPr>
            <p:cNvPr id="74767" name="Oval 5"/>
            <p:cNvSpPr>
              <a:spLocks noChangeArrowheads="1"/>
            </p:cNvSpPr>
            <p:nvPr/>
          </p:nvSpPr>
          <p:spPr bwMode="auto">
            <a:xfrm>
              <a:off x="1248" y="1344"/>
              <a:ext cx="144" cy="144"/>
            </a:xfrm>
            <a:prstGeom prst="ellipse">
              <a:avLst/>
            </a:prstGeom>
            <a:solidFill>
              <a:srgbClr val="006600"/>
            </a:solidFill>
            <a:ln w="12700">
              <a:noFill/>
              <a:round/>
              <a:headEnd/>
              <a:tailEnd/>
            </a:ln>
          </p:spPr>
          <p:txBody>
            <a:bodyPr wrap="none" anchor="ctr">
              <a:prstTxWarp prst="textNoShape">
                <a:avLst/>
              </a:prstTxWarp>
            </a:bodyPr>
            <a:lstStyle/>
            <a:p>
              <a:endParaRPr lang="en-US" dirty="0"/>
            </a:p>
          </p:txBody>
        </p:sp>
        <p:sp>
          <p:nvSpPr>
            <p:cNvPr id="74768" name="Oval 6"/>
            <p:cNvSpPr>
              <a:spLocks noChangeArrowheads="1"/>
            </p:cNvSpPr>
            <p:nvPr/>
          </p:nvSpPr>
          <p:spPr bwMode="auto">
            <a:xfrm>
              <a:off x="1728" y="1344"/>
              <a:ext cx="144" cy="144"/>
            </a:xfrm>
            <a:prstGeom prst="ellipse">
              <a:avLst/>
            </a:prstGeom>
            <a:solidFill>
              <a:srgbClr val="006600"/>
            </a:solidFill>
            <a:ln w="12700">
              <a:noFill/>
              <a:round/>
              <a:headEnd/>
              <a:tailEnd/>
            </a:ln>
          </p:spPr>
          <p:txBody>
            <a:bodyPr wrap="none" anchor="ctr">
              <a:prstTxWarp prst="textNoShape">
                <a:avLst/>
              </a:prstTxWarp>
            </a:bodyPr>
            <a:lstStyle/>
            <a:p>
              <a:endParaRPr lang="en-US" dirty="0"/>
            </a:p>
          </p:txBody>
        </p:sp>
        <p:sp>
          <p:nvSpPr>
            <p:cNvPr id="74769" name="Oval 7"/>
            <p:cNvSpPr>
              <a:spLocks noChangeArrowheads="1"/>
            </p:cNvSpPr>
            <p:nvPr/>
          </p:nvSpPr>
          <p:spPr bwMode="auto">
            <a:xfrm>
              <a:off x="2256" y="1344"/>
              <a:ext cx="144" cy="144"/>
            </a:xfrm>
            <a:prstGeom prst="ellipse">
              <a:avLst/>
            </a:prstGeom>
            <a:solidFill>
              <a:srgbClr val="006600"/>
            </a:solidFill>
            <a:ln w="12700">
              <a:noFill/>
              <a:round/>
              <a:headEnd/>
              <a:tailEnd/>
            </a:ln>
          </p:spPr>
          <p:txBody>
            <a:bodyPr wrap="none" anchor="ctr">
              <a:prstTxWarp prst="textNoShape">
                <a:avLst/>
              </a:prstTxWarp>
            </a:bodyPr>
            <a:lstStyle/>
            <a:p>
              <a:endParaRPr lang="en-US" dirty="0"/>
            </a:p>
          </p:txBody>
        </p:sp>
      </p:grpSp>
      <p:grpSp>
        <p:nvGrpSpPr>
          <p:cNvPr id="3" name="Group 8"/>
          <p:cNvGrpSpPr>
            <a:grpSpLocks/>
          </p:cNvGrpSpPr>
          <p:nvPr/>
        </p:nvGrpSpPr>
        <p:grpSpPr bwMode="auto">
          <a:xfrm>
            <a:off x="3581400" y="3505200"/>
            <a:ext cx="1828800" cy="228600"/>
            <a:chOff x="1248" y="1344"/>
            <a:chExt cx="1152" cy="144"/>
          </a:xfrm>
        </p:grpSpPr>
        <p:sp>
          <p:nvSpPr>
            <p:cNvPr id="74764" name="Oval 9"/>
            <p:cNvSpPr>
              <a:spLocks noChangeArrowheads="1"/>
            </p:cNvSpPr>
            <p:nvPr/>
          </p:nvSpPr>
          <p:spPr bwMode="auto">
            <a:xfrm>
              <a:off x="1248" y="1344"/>
              <a:ext cx="144" cy="144"/>
            </a:xfrm>
            <a:prstGeom prst="ellipse">
              <a:avLst/>
            </a:prstGeom>
            <a:solidFill>
              <a:srgbClr val="006600"/>
            </a:solidFill>
            <a:ln w="12700">
              <a:noFill/>
              <a:round/>
              <a:headEnd/>
              <a:tailEnd/>
            </a:ln>
          </p:spPr>
          <p:txBody>
            <a:bodyPr wrap="none" anchor="ctr">
              <a:prstTxWarp prst="textNoShape">
                <a:avLst/>
              </a:prstTxWarp>
            </a:bodyPr>
            <a:lstStyle/>
            <a:p>
              <a:endParaRPr lang="en-US" dirty="0"/>
            </a:p>
          </p:txBody>
        </p:sp>
        <p:sp>
          <p:nvSpPr>
            <p:cNvPr id="74765" name="Oval 10"/>
            <p:cNvSpPr>
              <a:spLocks noChangeArrowheads="1"/>
            </p:cNvSpPr>
            <p:nvPr/>
          </p:nvSpPr>
          <p:spPr bwMode="auto">
            <a:xfrm>
              <a:off x="1728" y="1344"/>
              <a:ext cx="144" cy="144"/>
            </a:xfrm>
            <a:prstGeom prst="ellipse">
              <a:avLst/>
            </a:prstGeom>
            <a:solidFill>
              <a:srgbClr val="006600"/>
            </a:solidFill>
            <a:ln w="12700">
              <a:noFill/>
              <a:round/>
              <a:headEnd/>
              <a:tailEnd/>
            </a:ln>
          </p:spPr>
          <p:txBody>
            <a:bodyPr wrap="none" anchor="ctr">
              <a:prstTxWarp prst="textNoShape">
                <a:avLst/>
              </a:prstTxWarp>
            </a:bodyPr>
            <a:lstStyle/>
            <a:p>
              <a:endParaRPr lang="en-US" dirty="0"/>
            </a:p>
          </p:txBody>
        </p:sp>
        <p:sp>
          <p:nvSpPr>
            <p:cNvPr id="74766" name="Oval 11"/>
            <p:cNvSpPr>
              <a:spLocks noChangeArrowheads="1"/>
            </p:cNvSpPr>
            <p:nvPr/>
          </p:nvSpPr>
          <p:spPr bwMode="auto">
            <a:xfrm>
              <a:off x="2256" y="1344"/>
              <a:ext cx="144" cy="144"/>
            </a:xfrm>
            <a:prstGeom prst="ellipse">
              <a:avLst/>
            </a:prstGeom>
            <a:solidFill>
              <a:srgbClr val="006600"/>
            </a:solidFill>
            <a:ln w="12700">
              <a:noFill/>
              <a:round/>
              <a:headEnd/>
              <a:tailEnd/>
            </a:ln>
          </p:spPr>
          <p:txBody>
            <a:bodyPr wrap="none" anchor="ctr">
              <a:prstTxWarp prst="textNoShape">
                <a:avLst/>
              </a:prstTxWarp>
            </a:bodyPr>
            <a:lstStyle/>
            <a:p>
              <a:endParaRPr lang="en-US" dirty="0"/>
            </a:p>
          </p:txBody>
        </p:sp>
      </p:grpSp>
      <p:grpSp>
        <p:nvGrpSpPr>
          <p:cNvPr id="4" name="Group 12"/>
          <p:cNvGrpSpPr>
            <a:grpSpLocks/>
          </p:cNvGrpSpPr>
          <p:nvPr/>
        </p:nvGrpSpPr>
        <p:grpSpPr bwMode="auto">
          <a:xfrm>
            <a:off x="3581400" y="4267200"/>
            <a:ext cx="1828800" cy="228600"/>
            <a:chOff x="1248" y="1344"/>
            <a:chExt cx="1152" cy="144"/>
          </a:xfrm>
        </p:grpSpPr>
        <p:sp>
          <p:nvSpPr>
            <p:cNvPr id="74761" name="Oval 13"/>
            <p:cNvSpPr>
              <a:spLocks noChangeArrowheads="1"/>
            </p:cNvSpPr>
            <p:nvPr/>
          </p:nvSpPr>
          <p:spPr bwMode="auto">
            <a:xfrm>
              <a:off x="1248" y="1344"/>
              <a:ext cx="144" cy="144"/>
            </a:xfrm>
            <a:prstGeom prst="ellipse">
              <a:avLst/>
            </a:prstGeom>
            <a:solidFill>
              <a:srgbClr val="006600"/>
            </a:solidFill>
            <a:ln w="12700">
              <a:noFill/>
              <a:round/>
              <a:headEnd/>
              <a:tailEnd/>
            </a:ln>
          </p:spPr>
          <p:txBody>
            <a:bodyPr wrap="none" anchor="ctr">
              <a:prstTxWarp prst="textNoShape">
                <a:avLst/>
              </a:prstTxWarp>
            </a:bodyPr>
            <a:lstStyle/>
            <a:p>
              <a:endParaRPr lang="en-US" dirty="0"/>
            </a:p>
          </p:txBody>
        </p:sp>
        <p:sp>
          <p:nvSpPr>
            <p:cNvPr id="74762" name="Oval 14"/>
            <p:cNvSpPr>
              <a:spLocks noChangeArrowheads="1"/>
            </p:cNvSpPr>
            <p:nvPr/>
          </p:nvSpPr>
          <p:spPr bwMode="auto">
            <a:xfrm>
              <a:off x="1728" y="1344"/>
              <a:ext cx="144" cy="144"/>
            </a:xfrm>
            <a:prstGeom prst="ellipse">
              <a:avLst/>
            </a:prstGeom>
            <a:solidFill>
              <a:srgbClr val="006600"/>
            </a:solidFill>
            <a:ln w="12700">
              <a:noFill/>
              <a:round/>
              <a:headEnd/>
              <a:tailEnd/>
            </a:ln>
          </p:spPr>
          <p:txBody>
            <a:bodyPr wrap="none" anchor="ctr">
              <a:prstTxWarp prst="textNoShape">
                <a:avLst/>
              </a:prstTxWarp>
            </a:bodyPr>
            <a:lstStyle/>
            <a:p>
              <a:endParaRPr lang="en-US" dirty="0"/>
            </a:p>
          </p:txBody>
        </p:sp>
        <p:sp>
          <p:nvSpPr>
            <p:cNvPr id="74763" name="Oval 15"/>
            <p:cNvSpPr>
              <a:spLocks noChangeArrowheads="1"/>
            </p:cNvSpPr>
            <p:nvPr/>
          </p:nvSpPr>
          <p:spPr bwMode="auto">
            <a:xfrm>
              <a:off x="2256" y="1344"/>
              <a:ext cx="144" cy="144"/>
            </a:xfrm>
            <a:prstGeom prst="ellipse">
              <a:avLst/>
            </a:prstGeom>
            <a:solidFill>
              <a:srgbClr val="006600"/>
            </a:solidFill>
            <a:ln w="12700">
              <a:noFill/>
              <a:round/>
              <a:headEnd/>
              <a:tailEnd/>
            </a:ln>
          </p:spPr>
          <p:txBody>
            <a:bodyPr wrap="none" anchor="ctr">
              <a:prstTxWarp prst="textNoShape">
                <a:avLst/>
              </a:prstTxWarp>
            </a:bodyPr>
            <a:lstStyle/>
            <a:p>
              <a:endParaRPr lang="en-US" dirty="0"/>
            </a:p>
          </p:txBody>
        </p:sp>
      </p:grpSp>
      <p:sp>
        <p:nvSpPr>
          <p:cNvPr id="68624" name="Line 16"/>
          <p:cNvSpPr>
            <a:spLocks noChangeShapeType="1"/>
          </p:cNvSpPr>
          <p:nvPr/>
        </p:nvSpPr>
        <p:spPr bwMode="auto">
          <a:xfrm flipV="1">
            <a:off x="3505200" y="381000"/>
            <a:ext cx="533400" cy="4724400"/>
          </a:xfrm>
          <a:prstGeom prst="line">
            <a:avLst/>
          </a:prstGeom>
          <a:noFill/>
          <a:ln w="228600">
            <a:solidFill>
              <a:srgbClr val="FC00D2"/>
            </a:solidFill>
            <a:round/>
            <a:headEnd/>
            <a:tailEnd type="triangle" w="med" len="med"/>
          </a:ln>
        </p:spPr>
        <p:txBody>
          <a:bodyPr wrap="none" anchor="ctr">
            <a:prstTxWarp prst="textNoShape">
              <a:avLst/>
            </a:prstTxWarp>
          </a:bodyPr>
          <a:lstStyle/>
          <a:p>
            <a:endParaRPr lang="en-US" dirty="0"/>
          </a:p>
        </p:txBody>
      </p:sp>
      <p:sp>
        <p:nvSpPr>
          <p:cNvPr id="68625" name="Line 17"/>
          <p:cNvSpPr>
            <a:spLocks noChangeShapeType="1"/>
          </p:cNvSpPr>
          <p:nvPr/>
        </p:nvSpPr>
        <p:spPr bwMode="auto">
          <a:xfrm>
            <a:off x="4038600" y="457200"/>
            <a:ext cx="838200" cy="6019800"/>
          </a:xfrm>
          <a:prstGeom prst="line">
            <a:avLst/>
          </a:prstGeom>
          <a:noFill/>
          <a:ln w="228600">
            <a:solidFill>
              <a:srgbClr val="FC00D2"/>
            </a:solidFill>
            <a:round/>
            <a:headEnd/>
            <a:tailEnd type="triangle" w="med" len="med"/>
          </a:ln>
        </p:spPr>
        <p:txBody>
          <a:bodyPr wrap="none" anchor="ctr">
            <a:prstTxWarp prst="textNoShape">
              <a:avLst/>
            </a:prstTxWarp>
          </a:bodyPr>
          <a:lstStyle/>
          <a:p>
            <a:endParaRPr lang="en-US" dirty="0"/>
          </a:p>
        </p:txBody>
      </p:sp>
      <p:sp>
        <p:nvSpPr>
          <p:cNvPr id="68626" name="Line 18"/>
          <p:cNvSpPr>
            <a:spLocks noChangeShapeType="1"/>
          </p:cNvSpPr>
          <p:nvPr/>
        </p:nvSpPr>
        <p:spPr bwMode="auto">
          <a:xfrm flipV="1">
            <a:off x="4876800" y="1524000"/>
            <a:ext cx="685800" cy="4953000"/>
          </a:xfrm>
          <a:prstGeom prst="line">
            <a:avLst/>
          </a:prstGeom>
          <a:noFill/>
          <a:ln w="228600">
            <a:solidFill>
              <a:srgbClr val="FC00D2"/>
            </a:solidFill>
            <a:round/>
            <a:headEnd/>
            <a:tailEnd type="triangle" w="med" len="med"/>
          </a:ln>
        </p:spPr>
        <p:txBody>
          <a:bodyPr wrap="none" anchor="ctr">
            <a:prstTxWarp prst="textNoShape">
              <a:avLst/>
            </a:prstTxWarp>
          </a:bodyPr>
          <a:lstStyle/>
          <a:p>
            <a:endParaRPr lang="en-US" dirty="0"/>
          </a:p>
        </p:txBody>
      </p:sp>
    </p:spTree>
    <p:extLst>
      <p:ext uri="{BB962C8B-B14F-4D97-AF65-F5344CB8AC3E}">
        <p14:creationId xmlns:p14="http://schemas.microsoft.com/office/powerpoint/2010/main" val="579049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1000"/>
                                  </p:stCondLst>
                                  <p:childTnLst>
                                    <p:set>
                                      <p:cBhvr>
                                        <p:cTn id="6" dur="1" fill="hold">
                                          <p:stCondLst>
                                            <p:cond delay="0"/>
                                          </p:stCondLst>
                                        </p:cTn>
                                        <p:tgtEl>
                                          <p:spTgt spid="68624"/>
                                        </p:tgtEl>
                                        <p:attrNameLst>
                                          <p:attrName>style.visibility</p:attrName>
                                        </p:attrNameLst>
                                      </p:cBhvr>
                                      <p:to>
                                        <p:strVal val="visible"/>
                                      </p:to>
                                    </p:set>
                                    <p:animEffect transition="in" filter="wipe(down)">
                                      <p:cBhvr>
                                        <p:cTn id="7" dur="500"/>
                                        <p:tgtEl>
                                          <p:spTgt spid="68624"/>
                                        </p:tgtEl>
                                      </p:cBhvr>
                                    </p:animEffect>
                                  </p:childTnLst>
                                </p:cTn>
                              </p:par>
                            </p:childTnLst>
                          </p:cTn>
                        </p:par>
                        <p:par>
                          <p:cTn id="8" fill="hold">
                            <p:stCondLst>
                              <p:cond delay="1500"/>
                            </p:stCondLst>
                            <p:childTnLst>
                              <p:par>
                                <p:cTn id="9" presetID="22" presetClass="entr" presetSubtype="1" fill="hold" grpId="0" nodeType="afterEffect">
                                  <p:stCondLst>
                                    <p:cond delay="1000"/>
                                  </p:stCondLst>
                                  <p:childTnLst>
                                    <p:set>
                                      <p:cBhvr>
                                        <p:cTn id="10" dur="1" fill="hold">
                                          <p:stCondLst>
                                            <p:cond delay="0"/>
                                          </p:stCondLst>
                                        </p:cTn>
                                        <p:tgtEl>
                                          <p:spTgt spid="68625"/>
                                        </p:tgtEl>
                                        <p:attrNameLst>
                                          <p:attrName>style.visibility</p:attrName>
                                        </p:attrNameLst>
                                      </p:cBhvr>
                                      <p:to>
                                        <p:strVal val="visible"/>
                                      </p:to>
                                    </p:set>
                                    <p:animEffect transition="in" filter="wipe(up)">
                                      <p:cBhvr>
                                        <p:cTn id="11" dur="500"/>
                                        <p:tgtEl>
                                          <p:spTgt spid="68625"/>
                                        </p:tgtEl>
                                      </p:cBhvr>
                                    </p:animEffect>
                                  </p:childTnLst>
                                </p:cTn>
                              </p:par>
                            </p:childTnLst>
                          </p:cTn>
                        </p:par>
                        <p:par>
                          <p:cTn id="12" fill="hold">
                            <p:stCondLst>
                              <p:cond delay="3000"/>
                            </p:stCondLst>
                            <p:childTnLst>
                              <p:par>
                                <p:cTn id="13" presetID="22" presetClass="entr" presetSubtype="4" fill="hold" grpId="0" nodeType="afterEffect">
                                  <p:stCondLst>
                                    <p:cond delay="1000"/>
                                  </p:stCondLst>
                                  <p:childTnLst>
                                    <p:set>
                                      <p:cBhvr>
                                        <p:cTn id="14" dur="1" fill="hold">
                                          <p:stCondLst>
                                            <p:cond delay="0"/>
                                          </p:stCondLst>
                                        </p:cTn>
                                        <p:tgtEl>
                                          <p:spTgt spid="68626"/>
                                        </p:tgtEl>
                                        <p:attrNameLst>
                                          <p:attrName>style.visibility</p:attrName>
                                        </p:attrNameLst>
                                      </p:cBhvr>
                                      <p:to>
                                        <p:strVal val="visible"/>
                                      </p:to>
                                    </p:set>
                                    <p:animEffect transition="in" filter="wipe(down)">
                                      <p:cBhvr>
                                        <p:cTn id="15" dur="500"/>
                                        <p:tgtEl>
                                          <p:spTgt spid="68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24" grpId="0" animBg="1"/>
      <p:bldP spid="68625" grpId="0" animBg="1"/>
      <p:bldP spid="6862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r>
              <a:rPr lang="en-US" smtClean="0"/>
              <a:t>Word Search</a:t>
            </a:r>
            <a:endParaRPr lang="en-US" dirty="0"/>
          </a:p>
        </p:txBody>
      </p:sp>
      <p:sp>
        <p:nvSpPr>
          <p:cNvPr id="76803" name="Text Box 4"/>
          <p:cNvSpPr txBox="1">
            <a:spLocks noChangeArrowheads="1"/>
          </p:cNvSpPr>
          <p:nvPr/>
        </p:nvSpPr>
        <p:spPr bwMode="auto">
          <a:xfrm>
            <a:off x="838200" y="2667000"/>
            <a:ext cx="7331075" cy="823913"/>
          </a:xfrm>
          <a:prstGeom prst="rect">
            <a:avLst/>
          </a:prstGeom>
          <a:noFill/>
          <a:ln w="12700">
            <a:noFill/>
            <a:miter lim="800000"/>
            <a:headEnd/>
            <a:tailEnd/>
          </a:ln>
        </p:spPr>
        <p:txBody>
          <a:bodyPr wrap="none">
            <a:prstTxWarp prst="textNoShape">
              <a:avLst/>
            </a:prstTxWarp>
            <a:spAutoFit/>
          </a:bodyPr>
          <a:lstStyle/>
          <a:p>
            <a:r>
              <a:rPr lang="en-AU" sz="4800" dirty="0">
                <a:latin typeface="Arial" pitchFamily="-112" charset="0"/>
                <a:ea typeface="Times" pitchFamily="-112" charset="0"/>
                <a:cs typeface="Times" pitchFamily="-112" charset="0"/>
              </a:rPr>
              <a:t>FCIRVEEALTETITVEERS</a:t>
            </a:r>
          </a:p>
        </p:txBody>
      </p:sp>
      <p:grpSp>
        <p:nvGrpSpPr>
          <p:cNvPr id="2" name="Group 15"/>
          <p:cNvGrpSpPr/>
          <p:nvPr/>
        </p:nvGrpSpPr>
        <p:grpSpPr>
          <a:xfrm>
            <a:off x="939800" y="2743200"/>
            <a:ext cx="7126905" cy="609600"/>
            <a:chOff x="939800" y="2743200"/>
            <a:chExt cx="7126905" cy="609600"/>
          </a:xfrm>
        </p:grpSpPr>
        <p:sp>
          <p:nvSpPr>
            <p:cNvPr id="76805" name="Rectangle 6"/>
            <p:cNvSpPr>
              <a:spLocks noChangeArrowheads="1"/>
            </p:cNvSpPr>
            <p:nvPr/>
          </p:nvSpPr>
          <p:spPr bwMode="auto">
            <a:xfrm>
              <a:off x="939800" y="2743200"/>
              <a:ext cx="381000" cy="609600"/>
            </a:xfrm>
            <a:prstGeom prst="rect">
              <a:avLst/>
            </a:prstGeom>
            <a:solidFill>
              <a:schemeClr val="bg1"/>
            </a:solidFill>
            <a:ln w="12700">
              <a:noFill/>
              <a:miter lim="800000"/>
              <a:headEnd/>
              <a:tailEnd/>
            </a:ln>
          </p:spPr>
          <p:txBody>
            <a:bodyPr wrap="none" anchor="ctr">
              <a:prstTxWarp prst="textNoShape">
                <a:avLst/>
              </a:prstTxWarp>
            </a:bodyPr>
            <a:lstStyle/>
            <a:p>
              <a:endParaRPr lang="en-US" dirty="0"/>
            </a:p>
          </p:txBody>
        </p:sp>
        <p:sp>
          <p:nvSpPr>
            <p:cNvPr id="76806" name="Rectangle 7"/>
            <p:cNvSpPr>
              <a:spLocks noChangeArrowheads="1"/>
            </p:cNvSpPr>
            <p:nvPr/>
          </p:nvSpPr>
          <p:spPr bwMode="auto">
            <a:xfrm>
              <a:off x="1768562" y="2743200"/>
              <a:ext cx="152313" cy="609600"/>
            </a:xfrm>
            <a:prstGeom prst="rect">
              <a:avLst/>
            </a:prstGeom>
            <a:solidFill>
              <a:schemeClr val="bg1"/>
            </a:solidFill>
            <a:ln w="12700">
              <a:noFill/>
              <a:miter lim="800000"/>
              <a:headEnd/>
              <a:tailEnd/>
            </a:ln>
          </p:spPr>
          <p:txBody>
            <a:bodyPr wrap="none" anchor="ctr">
              <a:prstTxWarp prst="textNoShape">
                <a:avLst/>
              </a:prstTxWarp>
            </a:bodyPr>
            <a:lstStyle/>
            <a:p>
              <a:endParaRPr lang="en-US" dirty="0"/>
            </a:p>
          </p:txBody>
        </p:sp>
        <p:sp>
          <p:nvSpPr>
            <p:cNvPr id="76807" name="Rectangle 8"/>
            <p:cNvSpPr>
              <a:spLocks noChangeArrowheads="1"/>
            </p:cNvSpPr>
            <p:nvPr/>
          </p:nvSpPr>
          <p:spPr bwMode="auto">
            <a:xfrm>
              <a:off x="2364405" y="2743200"/>
              <a:ext cx="838200" cy="609600"/>
            </a:xfrm>
            <a:prstGeom prst="rect">
              <a:avLst/>
            </a:prstGeom>
            <a:solidFill>
              <a:schemeClr val="bg1"/>
            </a:solidFill>
            <a:ln w="12700">
              <a:noFill/>
              <a:miter lim="800000"/>
              <a:headEnd/>
              <a:tailEnd/>
            </a:ln>
          </p:spPr>
          <p:txBody>
            <a:bodyPr wrap="none" anchor="ctr">
              <a:prstTxWarp prst="textNoShape">
                <a:avLst/>
              </a:prstTxWarp>
            </a:bodyPr>
            <a:lstStyle/>
            <a:p>
              <a:endParaRPr lang="en-US" dirty="0"/>
            </a:p>
          </p:txBody>
        </p:sp>
        <p:sp>
          <p:nvSpPr>
            <p:cNvPr id="76808" name="Rectangle 9"/>
            <p:cNvSpPr>
              <a:spLocks noChangeArrowheads="1"/>
            </p:cNvSpPr>
            <p:nvPr/>
          </p:nvSpPr>
          <p:spPr bwMode="auto">
            <a:xfrm>
              <a:off x="4023775" y="2743200"/>
              <a:ext cx="319625" cy="609600"/>
            </a:xfrm>
            <a:prstGeom prst="rect">
              <a:avLst/>
            </a:prstGeom>
            <a:solidFill>
              <a:schemeClr val="bg1"/>
            </a:solidFill>
            <a:ln w="12700">
              <a:noFill/>
              <a:miter lim="800000"/>
              <a:headEnd/>
              <a:tailEnd/>
            </a:ln>
          </p:spPr>
          <p:txBody>
            <a:bodyPr wrap="none" anchor="ctr">
              <a:prstTxWarp prst="textNoShape">
                <a:avLst/>
              </a:prstTxWarp>
            </a:bodyPr>
            <a:lstStyle/>
            <a:p>
              <a:endParaRPr lang="en-US" dirty="0"/>
            </a:p>
          </p:txBody>
        </p:sp>
        <p:sp>
          <p:nvSpPr>
            <p:cNvPr id="76809" name="Rectangle 10"/>
            <p:cNvSpPr>
              <a:spLocks noChangeArrowheads="1"/>
            </p:cNvSpPr>
            <p:nvPr/>
          </p:nvSpPr>
          <p:spPr bwMode="auto">
            <a:xfrm>
              <a:off x="4660900" y="2743200"/>
              <a:ext cx="809625" cy="609600"/>
            </a:xfrm>
            <a:prstGeom prst="rect">
              <a:avLst/>
            </a:prstGeom>
            <a:solidFill>
              <a:schemeClr val="bg1"/>
            </a:solidFill>
            <a:ln w="12700">
              <a:noFill/>
              <a:miter lim="800000"/>
              <a:headEnd/>
              <a:tailEnd/>
            </a:ln>
          </p:spPr>
          <p:txBody>
            <a:bodyPr wrap="none" anchor="ctr">
              <a:prstTxWarp prst="textNoShape">
                <a:avLst/>
              </a:prstTxWarp>
            </a:bodyPr>
            <a:lstStyle/>
            <a:p>
              <a:endParaRPr lang="en-US" dirty="0"/>
            </a:p>
          </p:txBody>
        </p:sp>
        <p:sp>
          <p:nvSpPr>
            <p:cNvPr id="76810" name="Rectangle 11"/>
            <p:cNvSpPr>
              <a:spLocks noChangeArrowheads="1"/>
            </p:cNvSpPr>
            <p:nvPr/>
          </p:nvSpPr>
          <p:spPr bwMode="auto">
            <a:xfrm>
              <a:off x="5588000" y="2743200"/>
              <a:ext cx="396875" cy="609600"/>
            </a:xfrm>
            <a:prstGeom prst="rect">
              <a:avLst/>
            </a:prstGeom>
            <a:solidFill>
              <a:schemeClr val="bg1"/>
            </a:solidFill>
            <a:ln w="12700">
              <a:noFill/>
              <a:miter lim="800000"/>
              <a:headEnd/>
              <a:tailEnd/>
            </a:ln>
          </p:spPr>
          <p:txBody>
            <a:bodyPr wrap="none" anchor="ctr">
              <a:prstTxWarp prst="textNoShape">
                <a:avLst/>
              </a:prstTxWarp>
            </a:bodyPr>
            <a:lstStyle/>
            <a:p>
              <a:endParaRPr lang="en-US" dirty="0"/>
            </a:p>
          </p:txBody>
        </p:sp>
        <p:sp>
          <p:nvSpPr>
            <p:cNvPr id="76811" name="Rectangle 12"/>
            <p:cNvSpPr>
              <a:spLocks noChangeArrowheads="1"/>
            </p:cNvSpPr>
            <p:nvPr/>
          </p:nvSpPr>
          <p:spPr bwMode="auto">
            <a:xfrm>
              <a:off x="6413500" y="2743200"/>
              <a:ext cx="409575" cy="609600"/>
            </a:xfrm>
            <a:prstGeom prst="rect">
              <a:avLst/>
            </a:prstGeom>
            <a:solidFill>
              <a:schemeClr val="bg1"/>
            </a:solidFill>
            <a:ln w="12700">
              <a:noFill/>
              <a:miter lim="800000"/>
              <a:headEnd/>
              <a:tailEnd/>
            </a:ln>
          </p:spPr>
          <p:txBody>
            <a:bodyPr wrap="none" anchor="ctr">
              <a:prstTxWarp prst="textNoShape">
                <a:avLst/>
              </a:prstTxWarp>
            </a:bodyPr>
            <a:lstStyle/>
            <a:p>
              <a:endParaRPr lang="en-US" dirty="0"/>
            </a:p>
          </p:txBody>
        </p:sp>
        <p:sp>
          <p:nvSpPr>
            <p:cNvPr id="76812" name="Rectangle 13"/>
            <p:cNvSpPr>
              <a:spLocks noChangeArrowheads="1"/>
            </p:cNvSpPr>
            <p:nvPr/>
          </p:nvSpPr>
          <p:spPr bwMode="auto">
            <a:xfrm>
              <a:off x="7228505" y="2743200"/>
              <a:ext cx="838200" cy="609600"/>
            </a:xfrm>
            <a:prstGeom prst="rect">
              <a:avLst/>
            </a:prstGeom>
            <a:solidFill>
              <a:schemeClr val="bg1"/>
            </a:solidFill>
            <a:ln w="12700">
              <a:noFill/>
              <a:miter lim="800000"/>
              <a:headEnd/>
              <a:tailEnd/>
            </a:ln>
          </p:spPr>
          <p:txBody>
            <a:bodyPr wrap="none" anchor="ctr">
              <a:prstTxWarp prst="textNoShape">
                <a:avLst/>
              </a:prstTxWarp>
            </a:bodyPr>
            <a:lstStyle/>
            <a:p>
              <a:endParaRPr lang="en-US" dirty="0"/>
            </a:p>
          </p:txBody>
        </p:sp>
      </p:grpSp>
    </p:spTree>
    <p:extLst>
      <p:ext uri="{BB962C8B-B14F-4D97-AF65-F5344CB8AC3E}">
        <p14:creationId xmlns:p14="http://schemas.microsoft.com/office/powerpoint/2010/main" val="2742100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en-US" smtClean="0"/>
              <a:t>Burning Ropes</a:t>
            </a:r>
            <a:endParaRPr lang="en-US" dirty="0"/>
          </a:p>
        </p:txBody>
      </p:sp>
      <p:sp>
        <p:nvSpPr>
          <p:cNvPr id="78851" name="Freeform 4"/>
          <p:cNvSpPr>
            <a:spLocks/>
          </p:cNvSpPr>
          <p:nvPr/>
        </p:nvSpPr>
        <p:spPr bwMode="auto">
          <a:xfrm>
            <a:off x="1371600" y="1968500"/>
            <a:ext cx="5486400" cy="546100"/>
          </a:xfrm>
          <a:custGeom>
            <a:avLst/>
            <a:gdLst>
              <a:gd name="T0" fmla="*/ 0 w 3456"/>
              <a:gd name="T1" fmla="*/ 215130 h 264"/>
              <a:gd name="T2" fmla="*/ 914400 w 3456"/>
              <a:gd name="T3" fmla="*/ 16548 h 264"/>
              <a:gd name="T4" fmla="*/ 1371600 w 3456"/>
              <a:gd name="T5" fmla="*/ 115839 h 264"/>
              <a:gd name="T6" fmla="*/ 1676400 w 3456"/>
              <a:gd name="T7" fmla="*/ 215130 h 264"/>
              <a:gd name="T8" fmla="*/ 1981200 w 3456"/>
              <a:gd name="T9" fmla="*/ 115839 h 264"/>
              <a:gd name="T10" fmla="*/ 2438400 w 3456"/>
              <a:gd name="T11" fmla="*/ 215130 h 264"/>
              <a:gd name="T12" fmla="*/ 2971800 w 3456"/>
              <a:gd name="T13" fmla="*/ 513003 h 264"/>
              <a:gd name="T14" fmla="*/ 3276600 w 3456"/>
              <a:gd name="T15" fmla="*/ 413712 h 264"/>
              <a:gd name="T16" fmla="*/ 4343400 w 3456"/>
              <a:gd name="T17" fmla="*/ 115839 h 264"/>
              <a:gd name="T18" fmla="*/ 4648200 w 3456"/>
              <a:gd name="T19" fmla="*/ 413712 h 264"/>
              <a:gd name="T20" fmla="*/ 5029200 w 3456"/>
              <a:gd name="T21" fmla="*/ 413712 h 264"/>
              <a:gd name="T22" fmla="*/ 5334000 w 3456"/>
              <a:gd name="T23" fmla="*/ 314421 h 264"/>
              <a:gd name="T24" fmla="*/ 5486400 w 3456"/>
              <a:gd name="T25" fmla="*/ 215130 h 2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456"/>
              <a:gd name="T40" fmla="*/ 0 h 264"/>
              <a:gd name="T41" fmla="*/ 3456 w 3456"/>
              <a:gd name="T42" fmla="*/ 264 h 26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456" h="264">
                <a:moveTo>
                  <a:pt x="0" y="104"/>
                </a:moveTo>
                <a:cubicBezTo>
                  <a:pt x="216" y="59"/>
                  <a:pt x="432" y="15"/>
                  <a:pt x="576" y="8"/>
                </a:cubicBezTo>
                <a:cubicBezTo>
                  <a:pt x="719" y="0"/>
                  <a:pt x="784" y="40"/>
                  <a:pt x="864" y="56"/>
                </a:cubicBezTo>
                <a:cubicBezTo>
                  <a:pt x="943" y="71"/>
                  <a:pt x="992" y="104"/>
                  <a:pt x="1056" y="104"/>
                </a:cubicBezTo>
                <a:cubicBezTo>
                  <a:pt x="1120" y="104"/>
                  <a:pt x="1168" y="56"/>
                  <a:pt x="1248" y="56"/>
                </a:cubicBezTo>
                <a:cubicBezTo>
                  <a:pt x="1328" y="56"/>
                  <a:pt x="1432" y="72"/>
                  <a:pt x="1536" y="104"/>
                </a:cubicBezTo>
                <a:cubicBezTo>
                  <a:pt x="1639" y="135"/>
                  <a:pt x="1784" y="232"/>
                  <a:pt x="1872" y="248"/>
                </a:cubicBezTo>
                <a:cubicBezTo>
                  <a:pt x="1960" y="264"/>
                  <a:pt x="1920" y="231"/>
                  <a:pt x="2064" y="200"/>
                </a:cubicBezTo>
                <a:cubicBezTo>
                  <a:pt x="2207" y="168"/>
                  <a:pt x="2592" y="56"/>
                  <a:pt x="2736" y="56"/>
                </a:cubicBezTo>
                <a:cubicBezTo>
                  <a:pt x="2880" y="56"/>
                  <a:pt x="2856" y="176"/>
                  <a:pt x="2928" y="200"/>
                </a:cubicBezTo>
                <a:cubicBezTo>
                  <a:pt x="2999" y="223"/>
                  <a:pt x="3096" y="208"/>
                  <a:pt x="3168" y="200"/>
                </a:cubicBezTo>
                <a:cubicBezTo>
                  <a:pt x="3240" y="192"/>
                  <a:pt x="3312" y="167"/>
                  <a:pt x="3360" y="152"/>
                </a:cubicBezTo>
                <a:cubicBezTo>
                  <a:pt x="3407" y="136"/>
                  <a:pt x="3431" y="120"/>
                  <a:pt x="3456" y="104"/>
                </a:cubicBezTo>
              </a:path>
            </a:pathLst>
          </a:custGeom>
          <a:noFill/>
          <a:ln w="76200">
            <a:solidFill>
              <a:schemeClr val="tx1"/>
            </a:solidFill>
            <a:round/>
            <a:headEnd type="none" w="sm" len="sm"/>
            <a:tailEnd type="none" w="sm" len="sm"/>
          </a:ln>
        </p:spPr>
        <p:txBody>
          <a:bodyPr wrap="none" anchor="ctr">
            <a:prstTxWarp prst="textNoShape">
              <a:avLst/>
            </a:prstTxWarp>
          </a:bodyPr>
          <a:lstStyle/>
          <a:p>
            <a:endParaRPr lang="en-US" dirty="0"/>
          </a:p>
        </p:txBody>
      </p:sp>
      <p:sp>
        <p:nvSpPr>
          <p:cNvPr id="78852" name="Freeform 5"/>
          <p:cNvSpPr>
            <a:spLocks/>
          </p:cNvSpPr>
          <p:nvPr/>
        </p:nvSpPr>
        <p:spPr bwMode="auto">
          <a:xfrm>
            <a:off x="2438400" y="3352800"/>
            <a:ext cx="4495800" cy="546100"/>
          </a:xfrm>
          <a:custGeom>
            <a:avLst/>
            <a:gdLst>
              <a:gd name="T0" fmla="*/ 0 w 3456"/>
              <a:gd name="T1" fmla="*/ 215130 h 264"/>
              <a:gd name="T2" fmla="*/ 914400 w 3456"/>
              <a:gd name="T3" fmla="*/ 16548 h 264"/>
              <a:gd name="T4" fmla="*/ 1371600 w 3456"/>
              <a:gd name="T5" fmla="*/ 115839 h 264"/>
              <a:gd name="T6" fmla="*/ 1676400 w 3456"/>
              <a:gd name="T7" fmla="*/ 215130 h 264"/>
              <a:gd name="T8" fmla="*/ 1981200 w 3456"/>
              <a:gd name="T9" fmla="*/ 115839 h 264"/>
              <a:gd name="T10" fmla="*/ 2438400 w 3456"/>
              <a:gd name="T11" fmla="*/ 215130 h 264"/>
              <a:gd name="T12" fmla="*/ 2971800 w 3456"/>
              <a:gd name="T13" fmla="*/ 513003 h 264"/>
              <a:gd name="T14" fmla="*/ 3276600 w 3456"/>
              <a:gd name="T15" fmla="*/ 413712 h 264"/>
              <a:gd name="T16" fmla="*/ 4343400 w 3456"/>
              <a:gd name="T17" fmla="*/ 115839 h 264"/>
              <a:gd name="T18" fmla="*/ 4648200 w 3456"/>
              <a:gd name="T19" fmla="*/ 413712 h 264"/>
              <a:gd name="T20" fmla="*/ 5029200 w 3456"/>
              <a:gd name="T21" fmla="*/ 413712 h 264"/>
              <a:gd name="T22" fmla="*/ 5334000 w 3456"/>
              <a:gd name="T23" fmla="*/ 314421 h 264"/>
              <a:gd name="T24" fmla="*/ 5486400 w 3456"/>
              <a:gd name="T25" fmla="*/ 215130 h 2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456"/>
              <a:gd name="T40" fmla="*/ 0 h 264"/>
              <a:gd name="T41" fmla="*/ 3456 w 3456"/>
              <a:gd name="T42" fmla="*/ 264 h 26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456" h="264">
                <a:moveTo>
                  <a:pt x="0" y="104"/>
                </a:moveTo>
                <a:cubicBezTo>
                  <a:pt x="216" y="59"/>
                  <a:pt x="432" y="15"/>
                  <a:pt x="576" y="8"/>
                </a:cubicBezTo>
                <a:cubicBezTo>
                  <a:pt x="719" y="0"/>
                  <a:pt x="784" y="40"/>
                  <a:pt x="864" y="56"/>
                </a:cubicBezTo>
                <a:cubicBezTo>
                  <a:pt x="943" y="71"/>
                  <a:pt x="992" y="104"/>
                  <a:pt x="1056" y="104"/>
                </a:cubicBezTo>
                <a:cubicBezTo>
                  <a:pt x="1120" y="104"/>
                  <a:pt x="1168" y="56"/>
                  <a:pt x="1248" y="56"/>
                </a:cubicBezTo>
                <a:cubicBezTo>
                  <a:pt x="1328" y="56"/>
                  <a:pt x="1432" y="72"/>
                  <a:pt x="1536" y="104"/>
                </a:cubicBezTo>
                <a:cubicBezTo>
                  <a:pt x="1639" y="135"/>
                  <a:pt x="1784" y="232"/>
                  <a:pt x="1872" y="248"/>
                </a:cubicBezTo>
                <a:cubicBezTo>
                  <a:pt x="1960" y="264"/>
                  <a:pt x="1920" y="231"/>
                  <a:pt x="2064" y="200"/>
                </a:cubicBezTo>
                <a:cubicBezTo>
                  <a:pt x="2207" y="168"/>
                  <a:pt x="2592" y="56"/>
                  <a:pt x="2736" y="56"/>
                </a:cubicBezTo>
                <a:cubicBezTo>
                  <a:pt x="2880" y="56"/>
                  <a:pt x="2856" y="176"/>
                  <a:pt x="2928" y="200"/>
                </a:cubicBezTo>
                <a:cubicBezTo>
                  <a:pt x="2999" y="223"/>
                  <a:pt x="3096" y="208"/>
                  <a:pt x="3168" y="200"/>
                </a:cubicBezTo>
                <a:cubicBezTo>
                  <a:pt x="3240" y="192"/>
                  <a:pt x="3312" y="167"/>
                  <a:pt x="3360" y="152"/>
                </a:cubicBezTo>
                <a:cubicBezTo>
                  <a:pt x="3407" y="136"/>
                  <a:pt x="3431" y="120"/>
                  <a:pt x="3456" y="104"/>
                </a:cubicBezTo>
              </a:path>
            </a:pathLst>
          </a:custGeom>
          <a:noFill/>
          <a:ln w="76200">
            <a:solidFill>
              <a:schemeClr val="tx1"/>
            </a:solidFill>
            <a:round/>
            <a:headEnd type="none" w="sm" len="sm"/>
            <a:tailEnd type="none" w="sm" len="sm"/>
          </a:ln>
        </p:spPr>
        <p:txBody>
          <a:bodyPr wrap="none" anchor="ctr">
            <a:prstTxWarp prst="textNoShape">
              <a:avLst/>
            </a:prstTxWarp>
          </a:bodyPr>
          <a:lstStyle/>
          <a:p>
            <a:endParaRPr lang="en-US" dirty="0"/>
          </a:p>
        </p:txBody>
      </p:sp>
      <p:sp>
        <p:nvSpPr>
          <p:cNvPr id="78853" name="Line 6"/>
          <p:cNvSpPr>
            <a:spLocks noChangeShapeType="1"/>
          </p:cNvSpPr>
          <p:nvPr/>
        </p:nvSpPr>
        <p:spPr bwMode="auto">
          <a:xfrm>
            <a:off x="1600200" y="4572000"/>
            <a:ext cx="5334000" cy="0"/>
          </a:xfrm>
          <a:prstGeom prst="line">
            <a:avLst/>
          </a:prstGeom>
          <a:noFill/>
          <a:ln w="38100">
            <a:solidFill>
              <a:schemeClr val="tx1"/>
            </a:solidFill>
            <a:round/>
            <a:headEnd type="none" w="sm" len="sm"/>
            <a:tailEnd type="triangle" w="sm" len="sm"/>
          </a:ln>
        </p:spPr>
        <p:txBody>
          <a:bodyPr wrap="none" anchor="ctr">
            <a:prstTxWarp prst="textNoShape">
              <a:avLst/>
            </a:prstTxWarp>
          </a:bodyPr>
          <a:lstStyle/>
          <a:p>
            <a:endParaRPr lang="en-US" dirty="0"/>
          </a:p>
        </p:txBody>
      </p:sp>
      <p:sp>
        <p:nvSpPr>
          <p:cNvPr id="78854" name="Text Box 7"/>
          <p:cNvSpPr txBox="1">
            <a:spLocks noChangeArrowheads="1"/>
          </p:cNvSpPr>
          <p:nvPr/>
        </p:nvSpPr>
        <p:spPr bwMode="auto">
          <a:xfrm>
            <a:off x="2133600" y="4724400"/>
            <a:ext cx="4183063" cy="457200"/>
          </a:xfrm>
          <a:prstGeom prst="rect">
            <a:avLst/>
          </a:prstGeom>
          <a:noFill/>
          <a:ln w="12700">
            <a:noFill/>
            <a:miter lim="800000"/>
            <a:headEnd type="none" w="sm" len="sm"/>
            <a:tailEnd type="none" w="sm" len="sm"/>
          </a:ln>
        </p:spPr>
        <p:txBody>
          <a:bodyPr wrap="none">
            <a:prstTxWarp prst="textNoShape">
              <a:avLst/>
            </a:prstTxWarp>
            <a:spAutoFit/>
          </a:bodyPr>
          <a:lstStyle/>
          <a:p>
            <a:r>
              <a:rPr lang="en-AU" dirty="0">
                <a:latin typeface="Arial" pitchFamily="-112" charset="0"/>
              </a:rPr>
              <a:t>One Hour to Burn Completely</a:t>
            </a:r>
          </a:p>
        </p:txBody>
      </p:sp>
      <p:grpSp>
        <p:nvGrpSpPr>
          <p:cNvPr id="2" name="Group 8"/>
          <p:cNvGrpSpPr>
            <a:grpSpLocks/>
          </p:cNvGrpSpPr>
          <p:nvPr/>
        </p:nvGrpSpPr>
        <p:grpSpPr bwMode="auto">
          <a:xfrm>
            <a:off x="1143000" y="1981200"/>
            <a:ext cx="381000" cy="381000"/>
            <a:chOff x="816" y="1392"/>
            <a:chExt cx="240" cy="240"/>
          </a:xfrm>
        </p:grpSpPr>
        <p:sp>
          <p:nvSpPr>
            <p:cNvPr id="78866" name="AutoShape 9"/>
            <p:cNvSpPr>
              <a:spLocks noChangeArrowheads="1"/>
            </p:cNvSpPr>
            <p:nvPr/>
          </p:nvSpPr>
          <p:spPr bwMode="auto">
            <a:xfrm>
              <a:off x="816" y="1392"/>
              <a:ext cx="240" cy="240"/>
            </a:xfrm>
            <a:prstGeom prst="irregularSeal1">
              <a:avLst/>
            </a:prstGeom>
            <a:solidFill>
              <a:srgbClr val="F1140F"/>
            </a:solidFill>
            <a:ln w="12700">
              <a:solidFill>
                <a:schemeClr val="tx1"/>
              </a:solidFill>
              <a:miter lim="800000"/>
              <a:headEnd type="none" w="sm" len="sm"/>
              <a:tailEnd type="none" w="sm" len="sm"/>
            </a:ln>
          </p:spPr>
          <p:txBody>
            <a:bodyPr wrap="none" anchor="ctr">
              <a:prstTxWarp prst="textNoShape">
                <a:avLst/>
              </a:prstTxWarp>
            </a:bodyPr>
            <a:lstStyle/>
            <a:p>
              <a:endParaRPr lang="en-US" dirty="0"/>
            </a:p>
          </p:txBody>
        </p:sp>
        <p:sp>
          <p:nvSpPr>
            <p:cNvPr id="78867" name="AutoShape 10"/>
            <p:cNvSpPr>
              <a:spLocks noChangeArrowheads="1"/>
            </p:cNvSpPr>
            <p:nvPr/>
          </p:nvSpPr>
          <p:spPr bwMode="auto">
            <a:xfrm>
              <a:off x="864" y="1440"/>
              <a:ext cx="144" cy="144"/>
            </a:xfrm>
            <a:prstGeom prst="irregularSeal1">
              <a:avLst/>
            </a:prstGeom>
            <a:solidFill>
              <a:srgbClr val="F7E005"/>
            </a:solidFill>
            <a:ln w="12700">
              <a:noFill/>
              <a:miter lim="800000"/>
              <a:headEnd type="none" w="sm" len="sm"/>
              <a:tailEnd type="none" w="sm" len="sm"/>
            </a:ln>
          </p:spPr>
          <p:txBody>
            <a:bodyPr wrap="none" anchor="ctr">
              <a:prstTxWarp prst="textNoShape">
                <a:avLst/>
              </a:prstTxWarp>
            </a:bodyPr>
            <a:lstStyle/>
            <a:p>
              <a:endParaRPr lang="en-US" dirty="0"/>
            </a:p>
          </p:txBody>
        </p:sp>
      </p:grpSp>
      <p:grpSp>
        <p:nvGrpSpPr>
          <p:cNvPr id="3" name="Group 11"/>
          <p:cNvGrpSpPr>
            <a:grpSpLocks/>
          </p:cNvGrpSpPr>
          <p:nvPr/>
        </p:nvGrpSpPr>
        <p:grpSpPr bwMode="auto">
          <a:xfrm>
            <a:off x="6705600" y="1981200"/>
            <a:ext cx="381000" cy="381000"/>
            <a:chOff x="816" y="1392"/>
            <a:chExt cx="240" cy="240"/>
          </a:xfrm>
        </p:grpSpPr>
        <p:sp>
          <p:nvSpPr>
            <p:cNvPr id="78864" name="AutoShape 12"/>
            <p:cNvSpPr>
              <a:spLocks noChangeArrowheads="1"/>
            </p:cNvSpPr>
            <p:nvPr/>
          </p:nvSpPr>
          <p:spPr bwMode="auto">
            <a:xfrm>
              <a:off x="816" y="1392"/>
              <a:ext cx="240" cy="240"/>
            </a:xfrm>
            <a:prstGeom prst="irregularSeal1">
              <a:avLst/>
            </a:prstGeom>
            <a:solidFill>
              <a:srgbClr val="F1140F"/>
            </a:solidFill>
            <a:ln w="12700">
              <a:solidFill>
                <a:schemeClr val="tx1"/>
              </a:solidFill>
              <a:miter lim="800000"/>
              <a:headEnd type="none" w="sm" len="sm"/>
              <a:tailEnd type="none" w="sm" len="sm"/>
            </a:ln>
          </p:spPr>
          <p:txBody>
            <a:bodyPr wrap="none" anchor="ctr">
              <a:prstTxWarp prst="textNoShape">
                <a:avLst/>
              </a:prstTxWarp>
            </a:bodyPr>
            <a:lstStyle/>
            <a:p>
              <a:endParaRPr lang="en-US" dirty="0"/>
            </a:p>
          </p:txBody>
        </p:sp>
        <p:sp>
          <p:nvSpPr>
            <p:cNvPr id="78865" name="AutoShape 13"/>
            <p:cNvSpPr>
              <a:spLocks noChangeArrowheads="1"/>
            </p:cNvSpPr>
            <p:nvPr/>
          </p:nvSpPr>
          <p:spPr bwMode="auto">
            <a:xfrm>
              <a:off x="864" y="1440"/>
              <a:ext cx="144" cy="144"/>
            </a:xfrm>
            <a:prstGeom prst="irregularSeal1">
              <a:avLst/>
            </a:prstGeom>
            <a:solidFill>
              <a:srgbClr val="F7E005"/>
            </a:solidFill>
            <a:ln w="12700">
              <a:noFill/>
              <a:miter lim="800000"/>
              <a:headEnd type="none" w="sm" len="sm"/>
              <a:tailEnd type="none" w="sm" len="sm"/>
            </a:ln>
          </p:spPr>
          <p:txBody>
            <a:bodyPr wrap="none" anchor="ctr">
              <a:prstTxWarp prst="textNoShape">
                <a:avLst/>
              </a:prstTxWarp>
            </a:bodyPr>
            <a:lstStyle/>
            <a:p>
              <a:endParaRPr lang="en-US" dirty="0"/>
            </a:p>
          </p:txBody>
        </p:sp>
      </p:grpSp>
      <p:grpSp>
        <p:nvGrpSpPr>
          <p:cNvPr id="4" name="Group 14"/>
          <p:cNvGrpSpPr>
            <a:grpSpLocks/>
          </p:cNvGrpSpPr>
          <p:nvPr/>
        </p:nvGrpSpPr>
        <p:grpSpPr bwMode="auto">
          <a:xfrm>
            <a:off x="2209800" y="3429000"/>
            <a:ext cx="381000" cy="381000"/>
            <a:chOff x="816" y="1392"/>
            <a:chExt cx="240" cy="240"/>
          </a:xfrm>
        </p:grpSpPr>
        <p:sp>
          <p:nvSpPr>
            <p:cNvPr id="78862" name="AutoShape 15"/>
            <p:cNvSpPr>
              <a:spLocks noChangeArrowheads="1"/>
            </p:cNvSpPr>
            <p:nvPr/>
          </p:nvSpPr>
          <p:spPr bwMode="auto">
            <a:xfrm>
              <a:off x="816" y="1392"/>
              <a:ext cx="240" cy="240"/>
            </a:xfrm>
            <a:prstGeom prst="irregularSeal1">
              <a:avLst/>
            </a:prstGeom>
            <a:solidFill>
              <a:srgbClr val="F1140F"/>
            </a:solidFill>
            <a:ln w="12700">
              <a:solidFill>
                <a:schemeClr val="tx1"/>
              </a:solidFill>
              <a:miter lim="800000"/>
              <a:headEnd type="none" w="sm" len="sm"/>
              <a:tailEnd type="none" w="sm" len="sm"/>
            </a:ln>
          </p:spPr>
          <p:txBody>
            <a:bodyPr wrap="none" anchor="ctr">
              <a:prstTxWarp prst="textNoShape">
                <a:avLst/>
              </a:prstTxWarp>
            </a:bodyPr>
            <a:lstStyle/>
            <a:p>
              <a:endParaRPr lang="en-US" dirty="0"/>
            </a:p>
          </p:txBody>
        </p:sp>
        <p:sp>
          <p:nvSpPr>
            <p:cNvPr id="78863" name="AutoShape 16"/>
            <p:cNvSpPr>
              <a:spLocks noChangeArrowheads="1"/>
            </p:cNvSpPr>
            <p:nvPr/>
          </p:nvSpPr>
          <p:spPr bwMode="auto">
            <a:xfrm>
              <a:off x="864" y="1440"/>
              <a:ext cx="144" cy="144"/>
            </a:xfrm>
            <a:prstGeom prst="irregularSeal1">
              <a:avLst/>
            </a:prstGeom>
            <a:solidFill>
              <a:srgbClr val="F7E005"/>
            </a:solidFill>
            <a:ln w="12700">
              <a:noFill/>
              <a:miter lim="800000"/>
              <a:headEnd type="none" w="sm" len="sm"/>
              <a:tailEnd type="none" w="sm" len="sm"/>
            </a:ln>
          </p:spPr>
          <p:txBody>
            <a:bodyPr wrap="none" anchor="ctr">
              <a:prstTxWarp prst="textNoShape">
                <a:avLst/>
              </a:prstTxWarp>
            </a:bodyPr>
            <a:lstStyle/>
            <a:p>
              <a:endParaRPr lang="en-US" dirty="0"/>
            </a:p>
          </p:txBody>
        </p:sp>
      </p:grpSp>
      <p:grpSp>
        <p:nvGrpSpPr>
          <p:cNvPr id="5" name="Group 17"/>
          <p:cNvGrpSpPr>
            <a:grpSpLocks/>
          </p:cNvGrpSpPr>
          <p:nvPr/>
        </p:nvGrpSpPr>
        <p:grpSpPr bwMode="auto">
          <a:xfrm>
            <a:off x="6705600" y="3429000"/>
            <a:ext cx="381000" cy="381000"/>
            <a:chOff x="816" y="1392"/>
            <a:chExt cx="240" cy="240"/>
          </a:xfrm>
        </p:grpSpPr>
        <p:sp>
          <p:nvSpPr>
            <p:cNvPr id="78860" name="AutoShape 18"/>
            <p:cNvSpPr>
              <a:spLocks noChangeArrowheads="1"/>
            </p:cNvSpPr>
            <p:nvPr/>
          </p:nvSpPr>
          <p:spPr bwMode="auto">
            <a:xfrm>
              <a:off x="816" y="1392"/>
              <a:ext cx="240" cy="240"/>
            </a:xfrm>
            <a:prstGeom prst="irregularSeal1">
              <a:avLst/>
            </a:prstGeom>
            <a:solidFill>
              <a:srgbClr val="F1140F"/>
            </a:solidFill>
            <a:ln w="12700">
              <a:solidFill>
                <a:schemeClr val="tx1"/>
              </a:solidFill>
              <a:miter lim="800000"/>
              <a:headEnd type="none" w="sm" len="sm"/>
              <a:tailEnd type="none" w="sm" len="sm"/>
            </a:ln>
          </p:spPr>
          <p:txBody>
            <a:bodyPr wrap="none" anchor="ctr">
              <a:prstTxWarp prst="textNoShape">
                <a:avLst/>
              </a:prstTxWarp>
            </a:bodyPr>
            <a:lstStyle/>
            <a:p>
              <a:endParaRPr lang="en-US" dirty="0"/>
            </a:p>
          </p:txBody>
        </p:sp>
        <p:sp>
          <p:nvSpPr>
            <p:cNvPr id="78861" name="AutoShape 19"/>
            <p:cNvSpPr>
              <a:spLocks noChangeArrowheads="1"/>
            </p:cNvSpPr>
            <p:nvPr/>
          </p:nvSpPr>
          <p:spPr bwMode="auto">
            <a:xfrm>
              <a:off x="864" y="1440"/>
              <a:ext cx="144" cy="144"/>
            </a:xfrm>
            <a:prstGeom prst="irregularSeal1">
              <a:avLst/>
            </a:prstGeom>
            <a:solidFill>
              <a:srgbClr val="F7E005"/>
            </a:solidFill>
            <a:ln w="12700">
              <a:noFill/>
              <a:miter lim="800000"/>
              <a:headEnd type="none" w="sm" len="sm"/>
              <a:tailEnd type="none" w="sm" len="sm"/>
            </a:ln>
          </p:spPr>
          <p:txBody>
            <a:bodyPr wrap="none" anchor="ctr">
              <a:prstTxWarp prst="textNoShape">
                <a:avLst/>
              </a:prstTxWarp>
            </a:bodyPr>
            <a:lstStyle/>
            <a:p>
              <a:endParaRPr lang="en-US" dirty="0"/>
            </a:p>
          </p:txBody>
        </p:sp>
      </p:grpSp>
      <p:sp>
        <p:nvSpPr>
          <p:cNvPr id="70676" name="Text Box 20"/>
          <p:cNvSpPr txBox="1">
            <a:spLocks noChangeArrowheads="1"/>
          </p:cNvSpPr>
          <p:nvPr/>
        </p:nvSpPr>
        <p:spPr bwMode="auto">
          <a:xfrm>
            <a:off x="6172200" y="2895600"/>
            <a:ext cx="1903413" cy="517525"/>
          </a:xfrm>
          <a:prstGeom prst="rect">
            <a:avLst/>
          </a:prstGeom>
          <a:noFill/>
          <a:ln w="12700">
            <a:noFill/>
            <a:miter lim="800000"/>
            <a:headEnd type="none" w="sm" len="sm"/>
            <a:tailEnd type="none" w="sm" len="sm"/>
          </a:ln>
        </p:spPr>
        <p:txBody>
          <a:bodyPr wrap="none">
            <a:prstTxWarp prst="textNoShape">
              <a:avLst/>
            </a:prstTxWarp>
            <a:spAutoFit/>
          </a:bodyPr>
          <a:lstStyle/>
          <a:p>
            <a:r>
              <a:rPr lang="en-AU" sz="1400" dirty="0">
                <a:latin typeface="Arial" pitchFamily="-112" charset="0"/>
              </a:rPr>
              <a:t>After first rope burned</a:t>
            </a:r>
          </a:p>
          <a:p>
            <a:r>
              <a:rPr lang="en-AU" sz="1400" dirty="0">
                <a:latin typeface="Arial" pitchFamily="-112" charset="0"/>
              </a:rPr>
              <a:t>i.e. 30 min.</a:t>
            </a:r>
          </a:p>
        </p:txBody>
      </p:sp>
    </p:spTree>
    <p:extLst>
      <p:ext uri="{BB962C8B-B14F-4D97-AF65-F5344CB8AC3E}">
        <p14:creationId xmlns:p14="http://schemas.microsoft.com/office/powerpoint/2010/main" val="277952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3"/>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499"/>
                                          </p:stCondLst>
                                        </p:cTn>
                                        <p:tgtEl>
                                          <p:spTgt spid="4"/>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3000"/>
                                  </p:stCondLst>
                                  <p:childTnLst>
                                    <p:set>
                                      <p:cBhvr>
                                        <p:cTn id="15" dur="1" fill="hold">
                                          <p:stCondLst>
                                            <p:cond delay="499"/>
                                          </p:stCondLst>
                                        </p:cTn>
                                        <p:tgtEl>
                                          <p:spTgt spid="5"/>
                                        </p:tgtEl>
                                        <p:attrNameLst>
                                          <p:attrName>style.visibility</p:attrName>
                                        </p:attrNameLst>
                                      </p:cBhvr>
                                      <p:to>
                                        <p:strVal val="visible"/>
                                      </p:to>
                                    </p:set>
                                  </p:childTnLst>
                                </p:cTn>
                              </p:par>
                            </p:childTnLst>
                          </p:cTn>
                        </p:par>
                        <p:par>
                          <p:cTn id="16" fill="hold">
                            <p:stCondLst>
                              <p:cond delay="5000"/>
                            </p:stCondLst>
                            <p:childTnLst>
                              <p:par>
                                <p:cTn id="17" presetID="1" presetClass="entr" presetSubtype="0" fill="hold" grpId="0" nodeType="afterEffect">
                                  <p:stCondLst>
                                    <p:cond delay="0"/>
                                  </p:stCondLst>
                                  <p:childTnLst>
                                    <p:set>
                                      <p:cBhvr>
                                        <p:cTn id="18" dur="1" fill="hold">
                                          <p:stCondLst>
                                            <p:cond delay="499"/>
                                          </p:stCondLst>
                                        </p:cTn>
                                        <p:tgtEl>
                                          <p:spTgt spid="706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76"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Rational Choice Decision-making Process</a:t>
            </a:r>
            <a:endParaRPr lang="en-US" dirty="0"/>
          </a:p>
        </p:txBody>
      </p:sp>
      <p:graphicFrame>
        <p:nvGraphicFramePr>
          <p:cNvPr id="6" name="Chart 5"/>
          <p:cNvGraphicFramePr/>
          <p:nvPr/>
        </p:nvGraphicFramePr>
        <p:xfrm>
          <a:off x="609600" y="1447800"/>
          <a:ext cx="8001000" cy="5003800"/>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p:cNvSpPr txBox="1"/>
          <p:nvPr/>
        </p:nvSpPr>
        <p:spPr>
          <a:xfrm>
            <a:off x="5486400" y="3505200"/>
            <a:ext cx="1371600" cy="91440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nSpc>
                <a:spcPct val="90000"/>
              </a:lnSpc>
            </a:pPr>
            <a:r>
              <a:rPr lang="en-US" sz="1600" b="1" dirty="0" smtClean="0">
                <a:solidFill>
                  <a:srgbClr val="FFFFFF"/>
                </a:solidFill>
                <a:effectLst>
                  <a:outerShdw blurRad="25400" dist="25400" dir="2700000">
                    <a:srgbClr val="000000">
                      <a:alpha val="43000"/>
                    </a:srgbClr>
                  </a:outerShdw>
                </a:effectLst>
                <a:latin typeface="Arial Narrow"/>
                <a:cs typeface="Arial Narrow"/>
              </a:rPr>
              <a:t>2. Choose the best decision process</a:t>
            </a:r>
            <a:endParaRPr lang="en-US" sz="1600" b="1" dirty="0">
              <a:solidFill>
                <a:srgbClr val="FFFFFF"/>
              </a:solidFill>
              <a:effectLst>
                <a:outerShdw blurRad="25400" dist="25400" dir="2700000">
                  <a:srgbClr val="000000">
                    <a:alpha val="43000"/>
                  </a:srgbClr>
                </a:outerShdw>
              </a:effectLst>
              <a:latin typeface="Arial Narrow"/>
              <a:cs typeface="Arial Narrow"/>
            </a:endParaRPr>
          </a:p>
        </p:txBody>
      </p:sp>
      <p:sp>
        <p:nvSpPr>
          <p:cNvPr id="11" name="Curved Down Arrow 10"/>
          <p:cNvSpPr/>
          <p:nvPr/>
        </p:nvSpPr>
        <p:spPr>
          <a:xfrm rot="3303176">
            <a:off x="5976434" y="2763684"/>
            <a:ext cx="760657" cy="301972"/>
          </a:xfrm>
          <a:prstGeom prst="curvedDownArrow">
            <a:avLst>
              <a:gd name="adj1" fmla="val 47123"/>
              <a:gd name="adj2" fmla="val 102140"/>
              <a:gd name="adj3" fmla="val 59570"/>
            </a:avLst>
          </a:prstGeom>
          <a:solidFill>
            <a:srgbClr val="EFE7D0"/>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2" name="Curved Down Arrow 11"/>
          <p:cNvSpPr/>
          <p:nvPr/>
        </p:nvSpPr>
        <p:spPr>
          <a:xfrm rot="6238984">
            <a:off x="5942857" y="4777472"/>
            <a:ext cx="760657" cy="301972"/>
          </a:xfrm>
          <a:prstGeom prst="curvedDownArrow">
            <a:avLst>
              <a:gd name="adj1" fmla="val 47123"/>
              <a:gd name="adj2" fmla="val 102140"/>
              <a:gd name="adj3" fmla="val 59570"/>
            </a:avLst>
          </a:prstGeom>
          <a:solidFill>
            <a:srgbClr val="EFE7D0"/>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3" name="Curved Down Arrow 12"/>
          <p:cNvSpPr/>
          <p:nvPr/>
        </p:nvSpPr>
        <p:spPr>
          <a:xfrm rot="203163">
            <a:off x="4295570" y="1820494"/>
            <a:ext cx="760657" cy="301972"/>
          </a:xfrm>
          <a:prstGeom prst="curvedDownArrow">
            <a:avLst>
              <a:gd name="adj1" fmla="val 47123"/>
              <a:gd name="adj2" fmla="val 102140"/>
              <a:gd name="adj3" fmla="val 59570"/>
            </a:avLst>
          </a:prstGeom>
          <a:solidFill>
            <a:srgbClr val="EFE7D0"/>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4" name="Curved Down Arrow 13"/>
          <p:cNvSpPr/>
          <p:nvPr/>
        </p:nvSpPr>
        <p:spPr>
          <a:xfrm rot="10800000">
            <a:off x="4191000" y="5794027"/>
            <a:ext cx="760657" cy="301972"/>
          </a:xfrm>
          <a:prstGeom prst="curvedDownArrow">
            <a:avLst>
              <a:gd name="adj1" fmla="val 47123"/>
              <a:gd name="adj2" fmla="val 102140"/>
              <a:gd name="adj3" fmla="val 59570"/>
            </a:avLst>
          </a:prstGeom>
          <a:solidFill>
            <a:srgbClr val="EFE7D0"/>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5" name="Curved Down Arrow 14"/>
          <p:cNvSpPr/>
          <p:nvPr/>
        </p:nvSpPr>
        <p:spPr>
          <a:xfrm rot="14005044">
            <a:off x="2482181" y="4787625"/>
            <a:ext cx="760657" cy="301972"/>
          </a:xfrm>
          <a:prstGeom prst="curvedDownArrow">
            <a:avLst>
              <a:gd name="adj1" fmla="val 47123"/>
              <a:gd name="adj2" fmla="val 102140"/>
              <a:gd name="adj3" fmla="val 59570"/>
            </a:avLst>
          </a:prstGeom>
          <a:solidFill>
            <a:srgbClr val="EFE7D0"/>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6" name="Curved Down Arrow 15"/>
          <p:cNvSpPr/>
          <p:nvPr/>
        </p:nvSpPr>
        <p:spPr>
          <a:xfrm rot="17465836">
            <a:off x="2488238" y="2772798"/>
            <a:ext cx="760657" cy="301972"/>
          </a:xfrm>
          <a:prstGeom prst="curvedDownArrow">
            <a:avLst>
              <a:gd name="adj1" fmla="val 47123"/>
              <a:gd name="adj2" fmla="val 102140"/>
              <a:gd name="adj3" fmla="val 59570"/>
            </a:avLst>
          </a:prstGeom>
          <a:solidFill>
            <a:srgbClr val="EFE7D0"/>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grpSp>
        <p:nvGrpSpPr>
          <p:cNvPr id="30" name="Group 29"/>
          <p:cNvGrpSpPr/>
          <p:nvPr/>
        </p:nvGrpSpPr>
        <p:grpSpPr>
          <a:xfrm>
            <a:off x="542963" y="5410200"/>
            <a:ext cx="2733637" cy="798731"/>
            <a:chOff x="542963" y="5410200"/>
            <a:chExt cx="2733637" cy="798731"/>
          </a:xfrm>
        </p:grpSpPr>
        <p:sp>
          <p:nvSpPr>
            <p:cNvPr id="21" name="TextBox 20"/>
            <p:cNvSpPr txBox="1"/>
            <p:nvPr/>
          </p:nvSpPr>
          <p:spPr>
            <a:xfrm>
              <a:off x="542963" y="5562600"/>
              <a:ext cx="2047837" cy="646331"/>
            </a:xfrm>
            <a:prstGeom prst="rect">
              <a:avLst/>
            </a:prstGeom>
            <a:noFill/>
          </p:spPr>
          <p:txBody>
            <a:bodyPr wrap="square" rtlCol="0">
              <a:spAutoFit/>
            </a:bodyPr>
            <a:lstStyle/>
            <a:p>
              <a:r>
                <a:rPr lang="en-US" sz="1800" dirty="0" smtClean="0">
                  <a:solidFill>
                    <a:srgbClr val="445236"/>
                  </a:solidFill>
                </a:rPr>
                <a:t>Subjective expected utility</a:t>
              </a:r>
              <a:endParaRPr lang="en-US" sz="1800" dirty="0">
                <a:solidFill>
                  <a:srgbClr val="445236"/>
                </a:solidFill>
              </a:endParaRPr>
            </a:p>
          </p:txBody>
        </p:sp>
        <p:cxnSp>
          <p:nvCxnSpPr>
            <p:cNvPr id="22" name="Curved Connector 21"/>
            <p:cNvCxnSpPr/>
            <p:nvPr/>
          </p:nvCxnSpPr>
          <p:spPr>
            <a:xfrm flipV="1">
              <a:off x="2362200" y="5410200"/>
              <a:ext cx="914400" cy="533400"/>
            </a:xfrm>
            <a:prstGeom prst="curvedConnector3">
              <a:avLst>
                <a:gd name="adj1" fmla="val 50000"/>
              </a:avLst>
            </a:prstGeom>
            <a:ln w="38100" cap="flat" cmpd="sng" algn="ctr">
              <a:solidFill>
                <a:srgbClr val="0D0D0D"/>
              </a:solidFill>
              <a:prstDash val="solid"/>
              <a:round/>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20927816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8"/>
          <p:cNvSpPr>
            <a:spLocks noGrp="1" noChangeArrowheads="1"/>
          </p:cNvSpPr>
          <p:nvPr>
            <p:ph type="title"/>
          </p:nvPr>
        </p:nvSpPr>
        <p:spPr/>
        <p:txBody>
          <a:bodyPr>
            <a:noAutofit/>
          </a:bodyPr>
          <a:lstStyle/>
          <a:p>
            <a:r>
              <a:rPr lang="en-US" sz="3500" dirty="0" smtClean="0"/>
              <a:t>Problem Identification Challenges</a:t>
            </a:r>
          </a:p>
        </p:txBody>
      </p:sp>
      <p:sp>
        <p:nvSpPr>
          <p:cNvPr id="152585" name="Rectangle 9"/>
          <p:cNvSpPr>
            <a:spLocks noGrp="1" noChangeArrowheads="1"/>
          </p:cNvSpPr>
          <p:nvPr>
            <p:ph idx="1"/>
          </p:nvPr>
        </p:nvSpPr>
        <p:spPr/>
        <p:txBody>
          <a:bodyPr>
            <a:normAutofit lnSpcReduction="10000"/>
          </a:bodyPr>
          <a:lstStyle/>
          <a:p>
            <a:r>
              <a:rPr lang="en-US" dirty="0" smtClean="0"/>
              <a:t>Problems/opportunities are constructed from ambiguous information, not “given” to us</a:t>
            </a:r>
          </a:p>
          <a:p>
            <a:r>
              <a:rPr lang="en-US" dirty="0" smtClean="0"/>
              <a:t>Influenced by cognitive and emotional biases</a:t>
            </a:r>
          </a:p>
          <a:p>
            <a:r>
              <a:rPr lang="en-US" dirty="0" smtClean="0"/>
              <a:t>Five problem identification challenges</a:t>
            </a:r>
          </a:p>
          <a:p>
            <a:pPr lvl="1"/>
            <a:r>
              <a:rPr lang="en-US" dirty="0" smtClean="0"/>
              <a:t>Stakeholder framing</a:t>
            </a:r>
          </a:p>
          <a:p>
            <a:pPr lvl="1"/>
            <a:r>
              <a:rPr lang="en-US" dirty="0" smtClean="0"/>
              <a:t>Decisive leadership</a:t>
            </a:r>
          </a:p>
          <a:p>
            <a:pPr lvl="1"/>
            <a:r>
              <a:rPr lang="en-US" dirty="0" smtClean="0"/>
              <a:t>Solution-focused problems</a:t>
            </a:r>
          </a:p>
          <a:p>
            <a:pPr lvl="1"/>
            <a:r>
              <a:rPr lang="en-US" dirty="0" smtClean="0"/>
              <a:t>Perceptual defense</a:t>
            </a:r>
          </a:p>
          <a:p>
            <a:pPr lvl="1"/>
            <a:r>
              <a:rPr lang="en-US" dirty="0" smtClean="0"/>
              <a:t>Mental models</a:t>
            </a:r>
          </a:p>
        </p:txBody>
      </p:sp>
    </p:spTree>
    <p:extLst>
      <p:ext uri="{BB962C8B-B14F-4D97-AF65-F5344CB8AC3E}">
        <p14:creationId xmlns:p14="http://schemas.microsoft.com/office/powerpoint/2010/main" val="324722233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52585">
                                            <p:txEl>
                                              <p:pRg st="0" end="0"/>
                                            </p:txEl>
                                          </p:spTgt>
                                        </p:tgtEl>
                                        <p:attrNameLst>
                                          <p:attrName>style.visibility</p:attrName>
                                        </p:attrNameLst>
                                      </p:cBhvr>
                                      <p:to>
                                        <p:strVal val="visible"/>
                                      </p:to>
                                    </p:set>
                                    <p:animEffect transition="in" filter="slide(fromLeft)">
                                      <p:cBhvr>
                                        <p:cTn id="7" dur="500"/>
                                        <p:tgtEl>
                                          <p:spTgt spid="152585">
                                            <p:txEl>
                                              <p:pRg st="0" end="0"/>
                                            </p:txEl>
                                          </p:spTgt>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52585">
                                            <p:txEl>
                                              <p:pRg st="1" end="1"/>
                                            </p:txEl>
                                          </p:spTgt>
                                        </p:tgtEl>
                                        <p:attrNameLst>
                                          <p:attrName>style.visibility</p:attrName>
                                        </p:attrNameLst>
                                      </p:cBhvr>
                                      <p:to>
                                        <p:strVal val="visible"/>
                                      </p:to>
                                    </p:set>
                                    <p:animEffect transition="in" filter="slide(fromLeft)">
                                      <p:cBhvr>
                                        <p:cTn id="11" dur="500"/>
                                        <p:tgtEl>
                                          <p:spTgt spid="152585">
                                            <p:txEl>
                                              <p:pRg st="1" end="1"/>
                                            </p:txEl>
                                          </p:spTgt>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52585">
                                            <p:txEl>
                                              <p:pRg st="2" end="2"/>
                                            </p:txEl>
                                          </p:spTgt>
                                        </p:tgtEl>
                                        <p:attrNameLst>
                                          <p:attrName>style.visibility</p:attrName>
                                        </p:attrNameLst>
                                      </p:cBhvr>
                                      <p:to>
                                        <p:strVal val="visible"/>
                                      </p:to>
                                    </p:set>
                                    <p:animEffect transition="in" filter="slide(fromLeft)">
                                      <p:cBhvr>
                                        <p:cTn id="15" dur="500"/>
                                        <p:tgtEl>
                                          <p:spTgt spid="152585">
                                            <p:txEl>
                                              <p:pRg st="2" end="2"/>
                                            </p:txEl>
                                          </p:spTgt>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152585">
                                            <p:txEl>
                                              <p:pRg st="3" end="3"/>
                                            </p:txEl>
                                          </p:spTgt>
                                        </p:tgtEl>
                                        <p:attrNameLst>
                                          <p:attrName>style.visibility</p:attrName>
                                        </p:attrNameLst>
                                      </p:cBhvr>
                                      <p:to>
                                        <p:strVal val="visible"/>
                                      </p:to>
                                    </p:set>
                                    <p:animEffect transition="in" filter="slide(fromLeft)">
                                      <p:cBhvr>
                                        <p:cTn id="18" dur="500"/>
                                        <p:tgtEl>
                                          <p:spTgt spid="152585">
                                            <p:txEl>
                                              <p:pRg st="3" end="3"/>
                                            </p:txEl>
                                          </p:spTgt>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152585">
                                            <p:txEl>
                                              <p:pRg st="4" end="4"/>
                                            </p:txEl>
                                          </p:spTgt>
                                        </p:tgtEl>
                                        <p:attrNameLst>
                                          <p:attrName>style.visibility</p:attrName>
                                        </p:attrNameLst>
                                      </p:cBhvr>
                                      <p:to>
                                        <p:strVal val="visible"/>
                                      </p:to>
                                    </p:set>
                                    <p:animEffect transition="in" filter="slide(fromLeft)">
                                      <p:cBhvr>
                                        <p:cTn id="21" dur="500"/>
                                        <p:tgtEl>
                                          <p:spTgt spid="152585">
                                            <p:txEl>
                                              <p:pRg st="4" end="4"/>
                                            </p:txEl>
                                          </p:spTgt>
                                        </p:tgtEl>
                                      </p:cBhvr>
                                    </p:animEffect>
                                  </p:childTnLst>
                                </p:cTn>
                              </p:par>
                              <p:par>
                                <p:cTn id="22" presetID="12" presetClass="entr" presetSubtype="8" fill="hold" grpId="0" nodeType="withEffect">
                                  <p:stCondLst>
                                    <p:cond delay="0"/>
                                  </p:stCondLst>
                                  <p:childTnLst>
                                    <p:set>
                                      <p:cBhvr>
                                        <p:cTn id="23" dur="1" fill="hold">
                                          <p:stCondLst>
                                            <p:cond delay="0"/>
                                          </p:stCondLst>
                                        </p:cTn>
                                        <p:tgtEl>
                                          <p:spTgt spid="152585">
                                            <p:txEl>
                                              <p:pRg st="5" end="5"/>
                                            </p:txEl>
                                          </p:spTgt>
                                        </p:tgtEl>
                                        <p:attrNameLst>
                                          <p:attrName>style.visibility</p:attrName>
                                        </p:attrNameLst>
                                      </p:cBhvr>
                                      <p:to>
                                        <p:strVal val="visible"/>
                                      </p:to>
                                    </p:set>
                                    <p:animEffect transition="in" filter="slide(fromLeft)">
                                      <p:cBhvr>
                                        <p:cTn id="24" dur="500"/>
                                        <p:tgtEl>
                                          <p:spTgt spid="152585">
                                            <p:txEl>
                                              <p:pRg st="5" end="5"/>
                                            </p:txEl>
                                          </p:spTgt>
                                        </p:tgtEl>
                                      </p:cBhvr>
                                    </p:animEffect>
                                  </p:childTnLst>
                                </p:cTn>
                              </p:par>
                              <p:par>
                                <p:cTn id="25" presetID="12" presetClass="entr" presetSubtype="8" fill="hold" grpId="0" nodeType="withEffect">
                                  <p:stCondLst>
                                    <p:cond delay="0"/>
                                  </p:stCondLst>
                                  <p:childTnLst>
                                    <p:set>
                                      <p:cBhvr>
                                        <p:cTn id="26" dur="1" fill="hold">
                                          <p:stCondLst>
                                            <p:cond delay="0"/>
                                          </p:stCondLst>
                                        </p:cTn>
                                        <p:tgtEl>
                                          <p:spTgt spid="152585">
                                            <p:txEl>
                                              <p:pRg st="6" end="6"/>
                                            </p:txEl>
                                          </p:spTgt>
                                        </p:tgtEl>
                                        <p:attrNameLst>
                                          <p:attrName>style.visibility</p:attrName>
                                        </p:attrNameLst>
                                      </p:cBhvr>
                                      <p:to>
                                        <p:strVal val="visible"/>
                                      </p:to>
                                    </p:set>
                                    <p:animEffect transition="in" filter="slide(fromLeft)">
                                      <p:cBhvr>
                                        <p:cTn id="27" dur="500"/>
                                        <p:tgtEl>
                                          <p:spTgt spid="152585">
                                            <p:txEl>
                                              <p:pRg st="6" end="6"/>
                                            </p:txEl>
                                          </p:spTgt>
                                        </p:tgtEl>
                                      </p:cBhvr>
                                    </p:animEffect>
                                  </p:childTnLst>
                                </p:cTn>
                              </p:par>
                              <p:par>
                                <p:cTn id="28" presetID="12" presetClass="entr" presetSubtype="8" fill="hold" grpId="0" nodeType="withEffect">
                                  <p:stCondLst>
                                    <p:cond delay="0"/>
                                  </p:stCondLst>
                                  <p:childTnLst>
                                    <p:set>
                                      <p:cBhvr>
                                        <p:cTn id="29" dur="1" fill="hold">
                                          <p:stCondLst>
                                            <p:cond delay="0"/>
                                          </p:stCondLst>
                                        </p:cTn>
                                        <p:tgtEl>
                                          <p:spTgt spid="152585">
                                            <p:txEl>
                                              <p:pRg st="7" end="7"/>
                                            </p:txEl>
                                          </p:spTgt>
                                        </p:tgtEl>
                                        <p:attrNameLst>
                                          <p:attrName>style.visibility</p:attrName>
                                        </p:attrNameLst>
                                      </p:cBhvr>
                                      <p:to>
                                        <p:strVal val="visible"/>
                                      </p:to>
                                    </p:set>
                                    <p:animEffect transition="in" filter="slide(fromLeft)">
                                      <p:cBhvr>
                                        <p:cTn id="30" dur="500"/>
                                        <p:tgtEl>
                                          <p:spTgt spid="15258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85" grpId="0" build="p" autoUpdateAnimBg="0" advAuto="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normAutofit fontScale="90000"/>
          </a:bodyPr>
          <a:lstStyle/>
          <a:p>
            <a:r>
              <a:rPr lang="en-US" dirty="0" smtClean="0"/>
              <a:t>Identifying Problems Effectively</a:t>
            </a:r>
          </a:p>
        </p:txBody>
      </p:sp>
      <p:sp>
        <p:nvSpPr>
          <p:cNvPr id="154627" name="Rectangle 3"/>
          <p:cNvSpPr>
            <a:spLocks noGrp="1" noChangeArrowheads="1"/>
          </p:cNvSpPr>
          <p:nvPr>
            <p:ph idx="1"/>
          </p:nvPr>
        </p:nvSpPr>
        <p:spPr/>
        <p:txBody>
          <a:bodyPr/>
          <a:lstStyle/>
          <a:p>
            <a:r>
              <a:rPr lang="en-US" smtClean="0"/>
              <a:t>Be aware of perceptual and diagnostic limitations</a:t>
            </a:r>
          </a:p>
          <a:p>
            <a:r>
              <a:rPr lang="en-US" smtClean="0"/>
              <a:t>Fight against pressure to look decisive</a:t>
            </a:r>
          </a:p>
          <a:p>
            <a:r>
              <a:rPr lang="en-US" smtClean="0"/>
              <a:t>Maintain “divine discontent” (aversion to complacency)</a:t>
            </a:r>
          </a:p>
          <a:p>
            <a:r>
              <a:rPr lang="en-US" smtClean="0"/>
              <a:t>Discuss the situation with colleagues -- see different perspectives</a:t>
            </a:r>
            <a:endParaRPr lang="en-US" dirty="0"/>
          </a:p>
        </p:txBody>
      </p:sp>
    </p:spTree>
    <p:extLst>
      <p:ext uri="{BB962C8B-B14F-4D97-AF65-F5344CB8AC3E}">
        <p14:creationId xmlns:p14="http://schemas.microsoft.com/office/powerpoint/2010/main" val="33413710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4627">
                                            <p:txEl>
                                              <p:pRg st="0" end="0"/>
                                            </p:txEl>
                                          </p:spTgt>
                                        </p:tgtEl>
                                        <p:attrNameLst>
                                          <p:attrName>style.visibility</p:attrName>
                                        </p:attrNameLst>
                                      </p:cBhvr>
                                      <p:to>
                                        <p:strVal val="visible"/>
                                      </p:to>
                                    </p:set>
                                    <p:anim calcmode="lin" valueType="num">
                                      <p:cBhvr additive="base">
                                        <p:cTn id="7" dur="500" fill="hold"/>
                                        <p:tgtEl>
                                          <p:spTgt spid="1546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4627">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54627">
                                            <p:txEl>
                                              <p:pRg st="1" end="1"/>
                                            </p:txEl>
                                          </p:spTgt>
                                        </p:tgtEl>
                                        <p:attrNameLst>
                                          <p:attrName>style.visibility</p:attrName>
                                        </p:attrNameLst>
                                      </p:cBhvr>
                                      <p:to>
                                        <p:strVal val="visible"/>
                                      </p:to>
                                    </p:set>
                                    <p:anim calcmode="lin" valueType="num">
                                      <p:cBhvr additive="base">
                                        <p:cTn id="12" dur="500" fill="hold"/>
                                        <p:tgtEl>
                                          <p:spTgt spid="154627">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54627">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54627">
                                            <p:txEl>
                                              <p:pRg st="2" end="2"/>
                                            </p:txEl>
                                          </p:spTgt>
                                        </p:tgtEl>
                                        <p:attrNameLst>
                                          <p:attrName>style.visibility</p:attrName>
                                        </p:attrNameLst>
                                      </p:cBhvr>
                                      <p:to>
                                        <p:strVal val="visible"/>
                                      </p:to>
                                    </p:set>
                                    <p:anim calcmode="lin" valueType="num">
                                      <p:cBhvr additive="base">
                                        <p:cTn id="17" dur="500" fill="hold"/>
                                        <p:tgtEl>
                                          <p:spTgt spid="154627">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54627">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54627">
                                            <p:txEl>
                                              <p:pRg st="3" end="3"/>
                                            </p:txEl>
                                          </p:spTgt>
                                        </p:tgtEl>
                                        <p:attrNameLst>
                                          <p:attrName>style.visibility</p:attrName>
                                        </p:attrNameLst>
                                      </p:cBhvr>
                                      <p:to>
                                        <p:strVal val="visible"/>
                                      </p:to>
                                    </p:set>
                                    <p:anim calcmode="lin" valueType="num">
                                      <p:cBhvr additive="base">
                                        <p:cTn id="22" dur="500" fill="hold"/>
                                        <p:tgtEl>
                                          <p:spTgt spid="154627">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5462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7" grpId="0" build="p" autoUpdateAnimBg="0"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7"/>
          <p:cNvGrpSpPr>
            <a:grpSpLocks/>
          </p:cNvGrpSpPr>
          <p:nvPr/>
        </p:nvGrpSpPr>
        <p:grpSpPr bwMode="auto">
          <a:xfrm>
            <a:off x="7600950" y="6034088"/>
            <a:ext cx="933450" cy="369887"/>
            <a:chOff x="4692" y="3719"/>
            <a:chExt cx="588" cy="233"/>
          </a:xfrm>
        </p:grpSpPr>
        <p:sp>
          <p:nvSpPr>
            <p:cNvPr id="77842" name="Text Box 18"/>
            <p:cNvSpPr txBox="1">
              <a:spLocks noChangeArrowheads="1"/>
            </p:cNvSpPr>
            <p:nvPr/>
          </p:nvSpPr>
          <p:spPr bwMode="auto">
            <a:xfrm>
              <a:off x="4692" y="3719"/>
              <a:ext cx="448" cy="233"/>
            </a:xfrm>
            <a:prstGeom prst="rect">
              <a:avLst/>
            </a:prstGeom>
            <a:noFill/>
            <a:ln w="9525">
              <a:noFill/>
              <a:miter lim="800000"/>
              <a:headEnd/>
              <a:tailEnd/>
            </a:ln>
            <a:effectLst/>
          </p:spPr>
          <p:txBody>
            <a:bodyPr wrap="none">
              <a:prstTxWarp prst="textNoShape">
                <a:avLst/>
              </a:prstTxWarp>
              <a:spAutoFit/>
            </a:bodyPr>
            <a:lstStyle/>
            <a:p>
              <a:pPr>
                <a:defRPr/>
              </a:pPr>
              <a:r>
                <a:rPr lang="en-US" sz="1800" dirty="0">
                  <a:solidFill>
                    <a:schemeClr val="tx1">
                      <a:lumMod val="85000"/>
                      <a:lumOff val="15000"/>
                    </a:schemeClr>
                  </a:solidFill>
                  <a:latin typeface="Arial" pitchFamily="-65" charset="0"/>
                  <a:ea typeface="ヒラギノ角ゴ Pro W3" pitchFamily="-65" charset="-128"/>
                  <a:cs typeface="ヒラギノ角ゴ Pro W3" pitchFamily="-65" charset="-128"/>
                </a:rPr>
                <a:t>more</a:t>
              </a:r>
            </a:p>
          </p:txBody>
        </p:sp>
        <p:sp>
          <p:nvSpPr>
            <p:cNvPr id="33806" name="AutoShape 19"/>
            <p:cNvSpPr>
              <a:spLocks noChangeArrowheads="1"/>
            </p:cNvSpPr>
            <p:nvPr/>
          </p:nvSpPr>
          <p:spPr bwMode="auto">
            <a:xfrm>
              <a:off x="5088" y="3744"/>
              <a:ext cx="192" cy="192"/>
            </a:xfrm>
            <a:prstGeom prst="rightArrow">
              <a:avLst>
                <a:gd name="adj1" fmla="val 50000"/>
                <a:gd name="adj2" fmla="val 5781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dirty="0"/>
            </a:p>
          </p:txBody>
        </p:sp>
      </p:grpSp>
      <p:sp>
        <p:nvSpPr>
          <p:cNvPr id="33804" name="Rectangle 22"/>
          <p:cNvSpPr>
            <a:spLocks noGrp="1" noChangeArrowheads="1"/>
          </p:cNvSpPr>
          <p:nvPr>
            <p:ph type="title"/>
          </p:nvPr>
        </p:nvSpPr>
        <p:spPr/>
        <p:txBody>
          <a:bodyPr>
            <a:normAutofit fontScale="90000"/>
          </a:bodyPr>
          <a:lstStyle/>
          <a:p>
            <a:r>
              <a:rPr lang="en-US" dirty="0" smtClean="0"/>
              <a:t>Making Choices: Rational </a:t>
            </a:r>
            <a:r>
              <a:rPr lang="en-US" dirty="0" err="1" smtClean="0"/>
              <a:t>vs</a:t>
            </a:r>
            <a:r>
              <a:rPr lang="en-US" dirty="0" smtClean="0"/>
              <a:t> OB Observations</a:t>
            </a:r>
            <a:endParaRPr lang="en-US" dirty="0"/>
          </a:p>
        </p:txBody>
      </p:sp>
      <p:grpSp>
        <p:nvGrpSpPr>
          <p:cNvPr id="3" name="Group 32"/>
          <p:cNvGrpSpPr/>
          <p:nvPr/>
        </p:nvGrpSpPr>
        <p:grpSpPr>
          <a:xfrm>
            <a:off x="4876800" y="2286000"/>
            <a:ext cx="3657600" cy="822960"/>
            <a:chOff x="5105400" y="1981200"/>
            <a:chExt cx="3657600" cy="822960"/>
          </a:xfrm>
        </p:grpSpPr>
        <p:sp>
          <p:nvSpPr>
            <p:cNvPr id="17" name="Pentagon 16"/>
            <p:cNvSpPr/>
            <p:nvPr/>
          </p:nvSpPr>
          <p:spPr>
            <a:xfrm flipH="1">
              <a:off x="5105400" y="1981200"/>
              <a:ext cx="3657600" cy="822960"/>
            </a:xfrm>
            <a:prstGeom prst="homePlate">
              <a:avLst/>
            </a:prstGeom>
            <a:gradFill>
              <a:gsLst>
                <a:gs pos="0">
                  <a:srgbClr val="8386A0"/>
                </a:gs>
                <a:gs pos="25000">
                  <a:srgbClr val="394F61"/>
                </a:gs>
                <a:gs pos="38000">
                  <a:srgbClr val="2A3F54"/>
                </a:gs>
                <a:gs pos="55000">
                  <a:srgbClr val="2A3F54"/>
                </a:gs>
                <a:gs pos="80000">
                  <a:srgbClr val="1E3148"/>
                </a:gs>
                <a:gs pos="88000">
                  <a:srgbClr val="2A3F54"/>
                </a:gs>
                <a:gs pos="100000">
                  <a:srgbClr val="394F61"/>
                </a:gs>
              </a:gsLst>
            </a:gradFill>
            <a:ln/>
            <a:effectLst>
              <a:glow rad="70000">
                <a:schemeClr val="accent5">
                  <a:tint val="30000"/>
                  <a:shade val="95000"/>
                  <a:satMod val="300000"/>
                  <a:alpha val="50000"/>
                </a:schemeClr>
              </a:glow>
            </a:effectLst>
          </p:spPr>
          <p:style>
            <a:lnRef idx="1">
              <a:schemeClr val="accent5"/>
            </a:lnRef>
            <a:fillRef idx="3">
              <a:schemeClr val="accent5"/>
            </a:fillRef>
            <a:effectRef idx="2">
              <a:schemeClr val="accent5"/>
            </a:effectRef>
            <a:fontRef idx="minor">
              <a:schemeClr val="lt1"/>
            </a:fontRef>
          </p:style>
        </p:sp>
        <p:sp>
          <p:nvSpPr>
            <p:cNvPr id="20" name="TextBox 19"/>
            <p:cNvSpPr txBox="1"/>
            <p:nvPr/>
          </p:nvSpPr>
          <p:spPr>
            <a:xfrm>
              <a:off x="5465747" y="2082224"/>
              <a:ext cx="3144853" cy="584776"/>
            </a:xfrm>
            <a:prstGeom prst="rect">
              <a:avLst/>
            </a:prstGeom>
            <a:noFill/>
          </p:spPr>
          <p:txBody>
            <a:bodyPr wrap="square" rtlCol="0">
              <a:spAutoFit/>
            </a:bodyPr>
            <a:lstStyle/>
            <a:p>
              <a:pPr algn="l"/>
              <a:r>
                <a:rPr lang="en-US" sz="1600" dirty="0" smtClean="0">
                  <a:solidFill>
                    <a:schemeClr val="bg1"/>
                  </a:solidFill>
                  <a:latin typeface="Arial" pitchFamily="-112" charset="0"/>
                </a:rPr>
                <a:t>Goals are ambiguous, conflicting, and lack agreement</a:t>
              </a:r>
              <a:endParaRPr lang="en-US" sz="1600" dirty="0" smtClean="0">
                <a:solidFill>
                  <a:schemeClr val="bg1"/>
                </a:solidFill>
              </a:endParaRPr>
            </a:p>
          </p:txBody>
        </p:sp>
      </p:grpSp>
      <p:grpSp>
        <p:nvGrpSpPr>
          <p:cNvPr id="4" name="Group 23"/>
          <p:cNvGrpSpPr/>
          <p:nvPr/>
        </p:nvGrpSpPr>
        <p:grpSpPr>
          <a:xfrm>
            <a:off x="914400" y="2286000"/>
            <a:ext cx="3657600" cy="822960"/>
            <a:chOff x="838200" y="1981200"/>
            <a:chExt cx="3657600" cy="822960"/>
          </a:xfrm>
        </p:grpSpPr>
        <p:sp>
          <p:nvSpPr>
            <p:cNvPr id="15" name="Pentagon 14"/>
            <p:cNvSpPr/>
            <p:nvPr/>
          </p:nvSpPr>
          <p:spPr>
            <a:xfrm>
              <a:off x="838200" y="1981200"/>
              <a:ext cx="3657600" cy="822960"/>
            </a:xfrm>
            <a:prstGeom prst="homePlate">
              <a:avLst/>
            </a:prstGeom>
            <a:gradFill>
              <a:gsLst>
                <a:gs pos="0">
                  <a:srgbClr val="9CA046"/>
                </a:gs>
                <a:gs pos="25000">
                  <a:srgbClr val="615D2E"/>
                </a:gs>
                <a:gs pos="38000">
                  <a:srgbClr val="54522C"/>
                </a:gs>
                <a:gs pos="55000">
                  <a:srgbClr val="484826"/>
                </a:gs>
                <a:gs pos="80000">
                  <a:srgbClr val="484521"/>
                </a:gs>
                <a:gs pos="88000">
                  <a:srgbClr val="4C4A25"/>
                </a:gs>
                <a:gs pos="100000">
                  <a:srgbClr val="615A41"/>
                </a:gs>
              </a:gsLst>
            </a:gradFill>
            <a:ln/>
          </p:spPr>
          <p:style>
            <a:lnRef idx="1">
              <a:schemeClr val="accent5"/>
            </a:lnRef>
            <a:fillRef idx="3">
              <a:schemeClr val="accent5"/>
            </a:fillRef>
            <a:effectRef idx="2">
              <a:schemeClr val="accent5"/>
            </a:effectRef>
            <a:fontRef idx="minor">
              <a:schemeClr val="lt1"/>
            </a:fontRef>
          </p:style>
        </p:sp>
        <p:sp>
          <p:nvSpPr>
            <p:cNvPr id="22" name="TextBox 21"/>
            <p:cNvSpPr txBox="1"/>
            <p:nvPr/>
          </p:nvSpPr>
          <p:spPr>
            <a:xfrm>
              <a:off x="990600" y="2082304"/>
              <a:ext cx="3144853" cy="584776"/>
            </a:xfrm>
            <a:prstGeom prst="rect">
              <a:avLst/>
            </a:prstGeom>
            <a:noFill/>
          </p:spPr>
          <p:txBody>
            <a:bodyPr wrap="square" rtlCol="0">
              <a:spAutoFit/>
            </a:bodyPr>
            <a:lstStyle/>
            <a:p>
              <a:pPr algn="l"/>
              <a:r>
                <a:rPr lang="en-US" sz="1600" dirty="0" smtClean="0">
                  <a:solidFill>
                    <a:schemeClr val="bg1"/>
                  </a:solidFill>
                  <a:latin typeface="Arial" pitchFamily="-112" charset="0"/>
                </a:rPr>
                <a:t>Goals are clear, compatible, and agreed upon</a:t>
              </a:r>
              <a:endParaRPr lang="en-US" sz="1600" dirty="0" smtClean="0">
                <a:solidFill>
                  <a:schemeClr val="bg1"/>
                </a:solidFill>
              </a:endParaRPr>
            </a:p>
          </p:txBody>
        </p:sp>
      </p:grpSp>
      <p:grpSp>
        <p:nvGrpSpPr>
          <p:cNvPr id="5" name="Group 25"/>
          <p:cNvGrpSpPr/>
          <p:nvPr/>
        </p:nvGrpSpPr>
        <p:grpSpPr>
          <a:xfrm>
            <a:off x="914400" y="3505200"/>
            <a:ext cx="3657600" cy="822960"/>
            <a:chOff x="838200" y="1981200"/>
            <a:chExt cx="3657600" cy="822960"/>
          </a:xfrm>
        </p:grpSpPr>
        <p:sp>
          <p:nvSpPr>
            <p:cNvPr id="27" name="Pentagon 26"/>
            <p:cNvSpPr/>
            <p:nvPr/>
          </p:nvSpPr>
          <p:spPr>
            <a:xfrm>
              <a:off x="838200" y="1981200"/>
              <a:ext cx="3657600" cy="822960"/>
            </a:xfrm>
            <a:prstGeom prst="homePlate">
              <a:avLst/>
            </a:prstGeom>
            <a:gradFill>
              <a:gsLst>
                <a:gs pos="0">
                  <a:srgbClr val="9CA046"/>
                </a:gs>
                <a:gs pos="25000">
                  <a:srgbClr val="615D2E"/>
                </a:gs>
                <a:gs pos="38000">
                  <a:srgbClr val="54522C"/>
                </a:gs>
                <a:gs pos="55000">
                  <a:srgbClr val="484826"/>
                </a:gs>
                <a:gs pos="80000">
                  <a:srgbClr val="484521"/>
                </a:gs>
                <a:gs pos="88000">
                  <a:srgbClr val="4C4A25"/>
                </a:gs>
                <a:gs pos="100000">
                  <a:srgbClr val="615A41"/>
                </a:gs>
              </a:gsLst>
            </a:gradFill>
            <a:ln/>
          </p:spPr>
          <p:style>
            <a:lnRef idx="1">
              <a:schemeClr val="accent5"/>
            </a:lnRef>
            <a:fillRef idx="3">
              <a:schemeClr val="accent5"/>
            </a:fillRef>
            <a:effectRef idx="2">
              <a:schemeClr val="accent5"/>
            </a:effectRef>
            <a:fontRef idx="minor">
              <a:schemeClr val="lt1"/>
            </a:fontRef>
          </p:style>
        </p:sp>
        <p:sp>
          <p:nvSpPr>
            <p:cNvPr id="28" name="TextBox 27"/>
            <p:cNvSpPr txBox="1"/>
            <p:nvPr/>
          </p:nvSpPr>
          <p:spPr>
            <a:xfrm>
              <a:off x="990600" y="2082304"/>
              <a:ext cx="3144853" cy="584776"/>
            </a:xfrm>
            <a:prstGeom prst="rect">
              <a:avLst/>
            </a:prstGeom>
            <a:noFill/>
          </p:spPr>
          <p:txBody>
            <a:bodyPr wrap="square" rtlCol="0">
              <a:spAutoFit/>
            </a:bodyPr>
            <a:lstStyle/>
            <a:p>
              <a:pPr algn="l"/>
              <a:r>
                <a:rPr lang="en-US" sz="1600" dirty="0" smtClean="0">
                  <a:solidFill>
                    <a:schemeClr val="bg1"/>
                  </a:solidFill>
                  <a:latin typeface="Arial" pitchFamily="-112" charset="0"/>
                </a:rPr>
                <a:t>People are able to calculate all alternatives and their outcomes</a:t>
              </a:r>
              <a:endParaRPr lang="en-US" sz="1600" dirty="0" smtClean="0">
                <a:solidFill>
                  <a:schemeClr val="bg1"/>
                </a:solidFill>
              </a:endParaRPr>
            </a:p>
          </p:txBody>
        </p:sp>
      </p:grpSp>
      <p:grpSp>
        <p:nvGrpSpPr>
          <p:cNvPr id="6" name="Group 28"/>
          <p:cNvGrpSpPr/>
          <p:nvPr/>
        </p:nvGrpSpPr>
        <p:grpSpPr>
          <a:xfrm>
            <a:off x="914400" y="4724400"/>
            <a:ext cx="3657600" cy="822960"/>
            <a:chOff x="838200" y="1981200"/>
            <a:chExt cx="3657600" cy="822960"/>
          </a:xfrm>
        </p:grpSpPr>
        <p:sp>
          <p:nvSpPr>
            <p:cNvPr id="30" name="Pentagon 29"/>
            <p:cNvSpPr/>
            <p:nvPr/>
          </p:nvSpPr>
          <p:spPr>
            <a:xfrm>
              <a:off x="838200" y="1981200"/>
              <a:ext cx="3657600" cy="822960"/>
            </a:xfrm>
            <a:prstGeom prst="homePlate">
              <a:avLst/>
            </a:prstGeom>
            <a:gradFill>
              <a:gsLst>
                <a:gs pos="0">
                  <a:srgbClr val="9CA046"/>
                </a:gs>
                <a:gs pos="25000">
                  <a:srgbClr val="615D2E"/>
                </a:gs>
                <a:gs pos="38000">
                  <a:srgbClr val="54522C"/>
                </a:gs>
                <a:gs pos="55000">
                  <a:srgbClr val="484826"/>
                </a:gs>
                <a:gs pos="80000">
                  <a:srgbClr val="484521"/>
                </a:gs>
                <a:gs pos="88000">
                  <a:srgbClr val="4C4A25"/>
                </a:gs>
                <a:gs pos="100000">
                  <a:srgbClr val="615A41"/>
                </a:gs>
              </a:gsLst>
            </a:gradFill>
            <a:ln/>
          </p:spPr>
          <p:style>
            <a:lnRef idx="1">
              <a:schemeClr val="accent5"/>
            </a:lnRef>
            <a:fillRef idx="3">
              <a:schemeClr val="accent5"/>
            </a:fillRef>
            <a:effectRef idx="2">
              <a:schemeClr val="accent5"/>
            </a:effectRef>
            <a:fontRef idx="minor">
              <a:schemeClr val="lt1"/>
            </a:fontRef>
          </p:style>
        </p:sp>
        <p:sp>
          <p:nvSpPr>
            <p:cNvPr id="31" name="TextBox 30"/>
            <p:cNvSpPr txBox="1"/>
            <p:nvPr/>
          </p:nvSpPr>
          <p:spPr>
            <a:xfrm>
              <a:off x="990600" y="2082304"/>
              <a:ext cx="3144853" cy="584776"/>
            </a:xfrm>
            <a:prstGeom prst="rect">
              <a:avLst/>
            </a:prstGeom>
            <a:noFill/>
          </p:spPr>
          <p:txBody>
            <a:bodyPr wrap="square" rtlCol="0">
              <a:spAutoFit/>
            </a:bodyPr>
            <a:lstStyle/>
            <a:p>
              <a:pPr algn="l"/>
              <a:r>
                <a:rPr lang="en-US" sz="1600" dirty="0" smtClean="0">
                  <a:solidFill>
                    <a:schemeClr val="bg1"/>
                  </a:solidFill>
                  <a:latin typeface="Arial" pitchFamily="-112" charset="0"/>
                </a:rPr>
                <a:t>People evaluate all alternatives simultaneously</a:t>
              </a:r>
              <a:endParaRPr lang="en-US" sz="1600" dirty="0" smtClean="0">
                <a:solidFill>
                  <a:schemeClr val="bg1"/>
                </a:solidFill>
              </a:endParaRPr>
            </a:p>
          </p:txBody>
        </p:sp>
      </p:grpSp>
      <p:grpSp>
        <p:nvGrpSpPr>
          <p:cNvPr id="7" name="Group 33"/>
          <p:cNvGrpSpPr/>
          <p:nvPr/>
        </p:nvGrpSpPr>
        <p:grpSpPr>
          <a:xfrm>
            <a:off x="4876800" y="3505200"/>
            <a:ext cx="3657600" cy="822960"/>
            <a:chOff x="5105400" y="1981200"/>
            <a:chExt cx="3657600" cy="822960"/>
          </a:xfrm>
        </p:grpSpPr>
        <p:sp>
          <p:nvSpPr>
            <p:cNvPr id="35" name="Pentagon 34"/>
            <p:cNvSpPr/>
            <p:nvPr/>
          </p:nvSpPr>
          <p:spPr>
            <a:xfrm flipH="1">
              <a:off x="5105400" y="1981200"/>
              <a:ext cx="3657600" cy="822960"/>
            </a:xfrm>
            <a:prstGeom prst="homePlate">
              <a:avLst/>
            </a:prstGeom>
            <a:gradFill>
              <a:gsLst>
                <a:gs pos="0">
                  <a:srgbClr val="8386A0"/>
                </a:gs>
                <a:gs pos="25000">
                  <a:srgbClr val="394F61"/>
                </a:gs>
                <a:gs pos="38000">
                  <a:srgbClr val="2A3F54"/>
                </a:gs>
                <a:gs pos="55000">
                  <a:srgbClr val="2A3F54"/>
                </a:gs>
                <a:gs pos="80000">
                  <a:srgbClr val="1E3148"/>
                </a:gs>
                <a:gs pos="88000">
                  <a:srgbClr val="2A3F54"/>
                </a:gs>
                <a:gs pos="100000">
                  <a:srgbClr val="394F61"/>
                </a:gs>
              </a:gsLst>
            </a:gradFill>
            <a:ln/>
            <a:effectLst>
              <a:glow rad="70000">
                <a:schemeClr val="accent5">
                  <a:tint val="30000"/>
                  <a:shade val="95000"/>
                  <a:satMod val="300000"/>
                  <a:alpha val="50000"/>
                </a:schemeClr>
              </a:glow>
            </a:effectLst>
          </p:spPr>
          <p:style>
            <a:lnRef idx="1">
              <a:schemeClr val="accent5"/>
            </a:lnRef>
            <a:fillRef idx="3">
              <a:schemeClr val="accent5"/>
            </a:fillRef>
            <a:effectRef idx="2">
              <a:schemeClr val="accent5"/>
            </a:effectRef>
            <a:fontRef idx="minor">
              <a:schemeClr val="lt1"/>
            </a:fontRef>
          </p:style>
        </p:sp>
        <p:sp>
          <p:nvSpPr>
            <p:cNvPr id="36" name="TextBox 35"/>
            <p:cNvSpPr txBox="1"/>
            <p:nvPr/>
          </p:nvSpPr>
          <p:spPr>
            <a:xfrm>
              <a:off x="5465747" y="2082224"/>
              <a:ext cx="3144853" cy="584776"/>
            </a:xfrm>
            <a:prstGeom prst="rect">
              <a:avLst/>
            </a:prstGeom>
            <a:noFill/>
          </p:spPr>
          <p:txBody>
            <a:bodyPr wrap="square" rtlCol="0">
              <a:spAutoFit/>
            </a:bodyPr>
            <a:lstStyle/>
            <a:p>
              <a:pPr algn="l"/>
              <a:r>
                <a:rPr lang="en-US" sz="1600" dirty="0" smtClean="0">
                  <a:solidFill>
                    <a:schemeClr val="bg1"/>
                  </a:solidFill>
                  <a:latin typeface="Arial" pitchFamily="-112" charset="0"/>
                </a:rPr>
                <a:t>People have limited information processing abilities</a:t>
              </a:r>
              <a:endParaRPr lang="en-US" sz="1600" dirty="0" smtClean="0">
                <a:solidFill>
                  <a:schemeClr val="bg1"/>
                </a:solidFill>
              </a:endParaRPr>
            </a:p>
          </p:txBody>
        </p:sp>
      </p:grpSp>
      <p:grpSp>
        <p:nvGrpSpPr>
          <p:cNvPr id="8" name="Group 36"/>
          <p:cNvGrpSpPr/>
          <p:nvPr/>
        </p:nvGrpSpPr>
        <p:grpSpPr>
          <a:xfrm>
            <a:off x="4876800" y="4724400"/>
            <a:ext cx="3657600" cy="822960"/>
            <a:chOff x="5105400" y="1981200"/>
            <a:chExt cx="3657600" cy="822960"/>
          </a:xfrm>
        </p:grpSpPr>
        <p:sp>
          <p:nvSpPr>
            <p:cNvPr id="38" name="Pentagon 37"/>
            <p:cNvSpPr/>
            <p:nvPr/>
          </p:nvSpPr>
          <p:spPr>
            <a:xfrm flipH="1">
              <a:off x="5105400" y="1981200"/>
              <a:ext cx="3657600" cy="822960"/>
            </a:xfrm>
            <a:prstGeom prst="homePlate">
              <a:avLst/>
            </a:prstGeom>
            <a:gradFill>
              <a:gsLst>
                <a:gs pos="0">
                  <a:srgbClr val="8386A0"/>
                </a:gs>
                <a:gs pos="25000">
                  <a:srgbClr val="394F61"/>
                </a:gs>
                <a:gs pos="38000">
                  <a:srgbClr val="2A3F54"/>
                </a:gs>
                <a:gs pos="55000">
                  <a:srgbClr val="2A3F54"/>
                </a:gs>
                <a:gs pos="80000">
                  <a:srgbClr val="1E3148"/>
                </a:gs>
                <a:gs pos="88000">
                  <a:srgbClr val="2A3F54"/>
                </a:gs>
                <a:gs pos="100000">
                  <a:srgbClr val="394F61"/>
                </a:gs>
              </a:gsLst>
            </a:gradFill>
            <a:ln/>
            <a:effectLst>
              <a:glow rad="70000">
                <a:schemeClr val="accent5">
                  <a:tint val="30000"/>
                  <a:shade val="95000"/>
                  <a:satMod val="300000"/>
                  <a:alpha val="50000"/>
                </a:schemeClr>
              </a:glow>
            </a:effectLst>
          </p:spPr>
          <p:style>
            <a:lnRef idx="1">
              <a:schemeClr val="accent5"/>
            </a:lnRef>
            <a:fillRef idx="3">
              <a:schemeClr val="accent5"/>
            </a:fillRef>
            <a:effectRef idx="2">
              <a:schemeClr val="accent5"/>
            </a:effectRef>
            <a:fontRef idx="minor">
              <a:schemeClr val="lt1"/>
            </a:fontRef>
          </p:style>
        </p:sp>
        <p:sp>
          <p:nvSpPr>
            <p:cNvPr id="39" name="TextBox 38"/>
            <p:cNvSpPr txBox="1"/>
            <p:nvPr/>
          </p:nvSpPr>
          <p:spPr>
            <a:xfrm>
              <a:off x="5465747" y="2082224"/>
              <a:ext cx="3144853" cy="584776"/>
            </a:xfrm>
            <a:prstGeom prst="rect">
              <a:avLst/>
            </a:prstGeom>
            <a:noFill/>
          </p:spPr>
          <p:txBody>
            <a:bodyPr wrap="square" rtlCol="0">
              <a:spAutoFit/>
            </a:bodyPr>
            <a:lstStyle/>
            <a:p>
              <a:pPr algn="l"/>
              <a:r>
                <a:rPr lang="en-US" sz="1600" dirty="0" smtClean="0">
                  <a:solidFill>
                    <a:schemeClr val="bg1"/>
                  </a:solidFill>
                  <a:latin typeface="Arial" pitchFamily="-112" charset="0"/>
                </a:rPr>
                <a:t>People evaluate alternatives sequentially</a:t>
              </a:r>
              <a:endParaRPr lang="en-US" sz="1600" dirty="0" smtClean="0">
                <a:solidFill>
                  <a:schemeClr val="bg1"/>
                </a:solidFill>
              </a:endParaRPr>
            </a:p>
          </p:txBody>
        </p:sp>
      </p:grpSp>
      <p:sp>
        <p:nvSpPr>
          <p:cNvPr id="40" name="TextBox 39"/>
          <p:cNvSpPr txBox="1"/>
          <p:nvPr/>
        </p:nvSpPr>
        <p:spPr>
          <a:xfrm>
            <a:off x="1219200" y="1371600"/>
            <a:ext cx="2895599" cy="646331"/>
          </a:xfrm>
          <a:prstGeom prst="rect">
            <a:avLst/>
          </a:prstGeom>
          <a:noFill/>
        </p:spPr>
        <p:txBody>
          <a:bodyPr wrap="square" rtlCol="0">
            <a:spAutoFit/>
          </a:bodyPr>
          <a:lstStyle/>
          <a:p>
            <a:r>
              <a:rPr lang="en-US" sz="1800" dirty="0" smtClean="0">
                <a:latin typeface="+mn-lt"/>
              </a:rPr>
              <a:t>Rational Choice Paradigm Assumptions</a:t>
            </a:r>
            <a:endParaRPr lang="en-US" sz="1800" dirty="0">
              <a:latin typeface="+mn-lt"/>
            </a:endParaRPr>
          </a:p>
        </p:txBody>
      </p:sp>
      <p:sp>
        <p:nvSpPr>
          <p:cNvPr id="41" name="TextBox 40"/>
          <p:cNvSpPr txBox="1"/>
          <p:nvPr/>
        </p:nvSpPr>
        <p:spPr>
          <a:xfrm>
            <a:off x="5486400" y="1371600"/>
            <a:ext cx="3048000" cy="646331"/>
          </a:xfrm>
          <a:prstGeom prst="rect">
            <a:avLst/>
          </a:prstGeom>
          <a:noFill/>
        </p:spPr>
        <p:txBody>
          <a:bodyPr wrap="square" rtlCol="0">
            <a:spAutoFit/>
          </a:bodyPr>
          <a:lstStyle/>
          <a:p>
            <a:r>
              <a:rPr lang="en-US" sz="1800" dirty="0" smtClean="0">
                <a:latin typeface="+mn-lt"/>
              </a:rPr>
              <a:t>Observations from Organizational Behavior</a:t>
            </a:r>
            <a:endParaRPr lang="en-US" sz="1800" dirty="0">
              <a:latin typeface="+mn-lt"/>
            </a:endParaRPr>
          </a:p>
        </p:txBody>
      </p:sp>
    </p:spTree>
    <p:extLst>
      <p:ext uri="{BB962C8B-B14F-4D97-AF65-F5344CB8AC3E}">
        <p14:creationId xmlns:p14="http://schemas.microsoft.com/office/powerpoint/2010/main" val="106727220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04" name="Rectangle 22"/>
          <p:cNvSpPr>
            <a:spLocks noGrp="1" noChangeArrowheads="1"/>
          </p:cNvSpPr>
          <p:nvPr>
            <p:ph type="title"/>
          </p:nvPr>
        </p:nvSpPr>
        <p:spPr/>
        <p:txBody>
          <a:bodyPr>
            <a:normAutofit fontScale="90000"/>
          </a:bodyPr>
          <a:lstStyle/>
          <a:p>
            <a:r>
              <a:rPr lang="en-US" dirty="0" smtClean="0"/>
              <a:t>Making Choices: Rational </a:t>
            </a:r>
            <a:r>
              <a:rPr lang="en-US" dirty="0" err="1" smtClean="0"/>
              <a:t>vs</a:t>
            </a:r>
            <a:r>
              <a:rPr lang="en-US" dirty="0" smtClean="0"/>
              <a:t> OB Observations (</a:t>
            </a:r>
            <a:r>
              <a:rPr lang="en-US" dirty="0" err="1" smtClean="0"/>
              <a:t>con’t</a:t>
            </a:r>
            <a:r>
              <a:rPr lang="en-US" dirty="0" smtClean="0"/>
              <a:t>)</a:t>
            </a:r>
            <a:endParaRPr lang="en-US" dirty="0"/>
          </a:p>
        </p:txBody>
      </p:sp>
      <p:grpSp>
        <p:nvGrpSpPr>
          <p:cNvPr id="2" name="Group 32"/>
          <p:cNvGrpSpPr/>
          <p:nvPr/>
        </p:nvGrpSpPr>
        <p:grpSpPr>
          <a:xfrm>
            <a:off x="4876800" y="2286000"/>
            <a:ext cx="3657600" cy="822960"/>
            <a:chOff x="5105400" y="1981200"/>
            <a:chExt cx="3657600" cy="822960"/>
          </a:xfrm>
        </p:grpSpPr>
        <p:sp>
          <p:nvSpPr>
            <p:cNvPr id="17" name="Pentagon 16"/>
            <p:cNvSpPr/>
            <p:nvPr/>
          </p:nvSpPr>
          <p:spPr>
            <a:xfrm flipH="1">
              <a:off x="5105400" y="1981200"/>
              <a:ext cx="3657600" cy="822960"/>
            </a:xfrm>
            <a:prstGeom prst="homePlate">
              <a:avLst/>
            </a:prstGeom>
            <a:gradFill>
              <a:gsLst>
                <a:gs pos="0">
                  <a:srgbClr val="8386A0"/>
                </a:gs>
                <a:gs pos="25000">
                  <a:srgbClr val="394F61"/>
                </a:gs>
                <a:gs pos="38000">
                  <a:srgbClr val="2A3F54"/>
                </a:gs>
                <a:gs pos="55000">
                  <a:srgbClr val="2A3F54"/>
                </a:gs>
                <a:gs pos="80000">
                  <a:srgbClr val="1E3148"/>
                </a:gs>
                <a:gs pos="88000">
                  <a:srgbClr val="2A3F54"/>
                </a:gs>
                <a:gs pos="100000">
                  <a:srgbClr val="394F61"/>
                </a:gs>
              </a:gsLst>
            </a:gradFill>
            <a:ln/>
            <a:effectLst>
              <a:glow rad="70000">
                <a:schemeClr val="accent5">
                  <a:tint val="30000"/>
                  <a:shade val="95000"/>
                  <a:satMod val="300000"/>
                  <a:alpha val="50000"/>
                </a:schemeClr>
              </a:glow>
            </a:effectLst>
          </p:spPr>
          <p:style>
            <a:lnRef idx="1">
              <a:schemeClr val="accent5"/>
            </a:lnRef>
            <a:fillRef idx="3">
              <a:schemeClr val="accent5"/>
            </a:fillRef>
            <a:effectRef idx="2">
              <a:schemeClr val="accent5"/>
            </a:effectRef>
            <a:fontRef idx="minor">
              <a:schemeClr val="lt1"/>
            </a:fontRef>
          </p:style>
        </p:sp>
        <p:sp>
          <p:nvSpPr>
            <p:cNvPr id="20" name="TextBox 19"/>
            <p:cNvSpPr txBox="1"/>
            <p:nvPr/>
          </p:nvSpPr>
          <p:spPr>
            <a:xfrm>
              <a:off x="5465747" y="2082224"/>
              <a:ext cx="3144853" cy="584776"/>
            </a:xfrm>
            <a:prstGeom prst="rect">
              <a:avLst/>
            </a:prstGeom>
            <a:noFill/>
          </p:spPr>
          <p:txBody>
            <a:bodyPr wrap="square" rtlCol="0">
              <a:spAutoFit/>
            </a:bodyPr>
            <a:lstStyle/>
            <a:p>
              <a:pPr algn="l"/>
              <a:r>
                <a:rPr lang="en-US" sz="1600" dirty="0" smtClean="0">
                  <a:solidFill>
                    <a:schemeClr val="bg1"/>
                  </a:solidFill>
                  <a:latin typeface="Arial" pitchFamily="-112" charset="0"/>
                </a:rPr>
                <a:t>People evaluate alternatives against an implicit favorite</a:t>
              </a:r>
              <a:endParaRPr lang="en-US" sz="1600" dirty="0" smtClean="0">
                <a:solidFill>
                  <a:schemeClr val="bg1"/>
                </a:solidFill>
              </a:endParaRPr>
            </a:p>
          </p:txBody>
        </p:sp>
      </p:grpSp>
      <p:grpSp>
        <p:nvGrpSpPr>
          <p:cNvPr id="3" name="Group 23"/>
          <p:cNvGrpSpPr/>
          <p:nvPr/>
        </p:nvGrpSpPr>
        <p:grpSpPr>
          <a:xfrm>
            <a:off x="914400" y="2286000"/>
            <a:ext cx="3657600" cy="822960"/>
            <a:chOff x="838200" y="1981200"/>
            <a:chExt cx="3657600" cy="822960"/>
          </a:xfrm>
        </p:grpSpPr>
        <p:sp>
          <p:nvSpPr>
            <p:cNvPr id="15" name="Pentagon 14"/>
            <p:cNvSpPr/>
            <p:nvPr/>
          </p:nvSpPr>
          <p:spPr>
            <a:xfrm>
              <a:off x="838200" y="1981200"/>
              <a:ext cx="3657600" cy="822960"/>
            </a:xfrm>
            <a:prstGeom prst="homePlate">
              <a:avLst/>
            </a:prstGeom>
            <a:gradFill>
              <a:gsLst>
                <a:gs pos="0">
                  <a:srgbClr val="9CA046"/>
                </a:gs>
                <a:gs pos="25000">
                  <a:srgbClr val="615D2E"/>
                </a:gs>
                <a:gs pos="38000">
                  <a:srgbClr val="54522C"/>
                </a:gs>
                <a:gs pos="55000">
                  <a:srgbClr val="484826"/>
                </a:gs>
                <a:gs pos="80000">
                  <a:srgbClr val="484521"/>
                </a:gs>
                <a:gs pos="88000">
                  <a:srgbClr val="4C4A25"/>
                </a:gs>
                <a:gs pos="100000">
                  <a:srgbClr val="615A41"/>
                </a:gs>
              </a:gsLst>
            </a:gradFill>
            <a:ln/>
          </p:spPr>
          <p:style>
            <a:lnRef idx="1">
              <a:schemeClr val="accent5"/>
            </a:lnRef>
            <a:fillRef idx="3">
              <a:schemeClr val="accent5"/>
            </a:fillRef>
            <a:effectRef idx="2">
              <a:schemeClr val="accent5"/>
            </a:effectRef>
            <a:fontRef idx="minor">
              <a:schemeClr val="lt1"/>
            </a:fontRef>
          </p:style>
        </p:sp>
        <p:sp>
          <p:nvSpPr>
            <p:cNvPr id="22" name="TextBox 21"/>
            <p:cNvSpPr txBox="1"/>
            <p:nvPr/>
          </p:nvSpPr>
          <p:spPr>
            <a:xfrm>
              <a:off x="990600" y="2082304"/>
              <a:ext cx="3144853" cy="584776"/>
            </a:xfrm>
            <a:prstGeom prst="rect">
              <a:avLst/>
            </a:prstGeom>
            <a:noFill/>
          </p:spPr>
          <p:txBody>
            <a:bodyPr wrap="square" rtlCol="0">
              <a:spAutoFit/>
            </a:bodyPr>
            <a:lstStyle/>
            <a:p>
              <a:pPr algn="l"/>
              <a:r>
                <a:rPr lang="en-US" sz="1600" dirty="0" smtClean="0">
                  <a:solidFill>
                    <a:schemeClr val="bg1"/>
                  </a:solidFill>
                  <a:latin typeface="Arial" pitchFamily="-112" charset="0"/>
                </a:rPr>
                <a:t>People use absolute standards to evaluate alternatives</a:t>
              </a:r>
              <a:endParaRPr lang="en-US" sz="1600" dirty="0" smtClean="0">
                <a:solidFill>
                  <a:schemeClr val="bg1"/>
                </a:solidFill>
              </a:endParaRPr>
            </a:p>
          </p:txBody>
        </p:sp>
      </p:grpSp>
      <p:grpSp>
        <p:nvGrpSpPr>
          <p:cNvPr id="4" name="Group 25"/>
          <p:cNvGrpSpPr/>
          <p:nvPr/>
        </p:nvGrpSpPr>
        <p:grpSpPr>
          <a:xfrm>
            <a:off x="914400" y="3505200"/>
            <a:ext cx="3657600" cy="822960"/>
            <a:chOff x="838200" y="1981200"/>
            <a:chExt cx="3657600" cy="822960"/>
          </a:xfrm>
        </p:grpSpPr>
        <p:sp>
          <p:nvSpPr>
            <p:cNvPr id="27" name="Pentagon 26"/>
            <p:cNvSpPr/>
            <p:nvPr/>
          </p:nvSpPr>
          <p:spPr>
            <a:xfrm>
              <a:off x="838200" y="1981200"/>
              <a:ext cx="3657600" cy="822960"/>
            </a:xfrm>
            <a:prstGeom prst="homePlate">
              <a:avLst/>
            </a:prstGeom>
            <a:gradFill>
              <a:gsLst>
                <a:gs pos="0">
                  <a:srgbClr val="9CA046"/>
                </a:gs>
                <a:gs pos="25000">
                  <a:srgbClr val="615D2E"/>
                </a:gs>
                <a:gs pos="38000">
                  <a:srgbClr val="54522C"/>
                </a:gs>
                <a:gs pos="55000">
                  <a:srgbClr val="484826"/>
                </a:gs>
                <a:gs pos="80000">
                  <a:srgbClr val="484521"/>
                </a:gs>
                <a:gs pos="88000">
                  <a:srgbClr val="4C4A25"/>
                </a:gs>
                <a:gs pos="100000">
                  <a:srgbClr val="615A41"/>
                </a:gs>
              </a:gsLst>
            </a:gradFill>
            <a:ln/>
          </p:spPr>
          <p:style>
            <a:lnRef idx="1">
              <a:schemeClr val="accent5"/>
            </a:lnRef>
            <a:fillRef idx="3">
              <a:schemeClr val="accent5"/>
            </a:fillRef>
            <a:effectRef idx="2">
              <a:schemeClr val="accent5"/>
            </a:effectRef>
            <a:fontRef idx="minor">
              <a:schemeClr val="lt1"/>
            </a:fontRef>
          </p:style>
        </p:sp>
        <p:sp>
          <p:nvSpPr>
            <p:cNvPr id="28" name="TextBox 27"/>
            <p:cNvSpPr txBox="1"/>
            <p:nvPr/>
          </p:nvSpPr>
          <p:spPr>
            <a:xfrm>
              <a:off x="990600" y="2082304"/>
              <a:ext cx="3144853" cy="584776"/>
            </a:xfrm>
            <a:prstGeom prst="rect">
              <a:avLst/>
            </a:prstGeom>
            <a:noFill/>
          </p:spPr>
          <p:txBody>
            <a:bodyPr wrap="square" rtlCol="0">
              <a:spAutoFit/>
            </a:bodyPr>
            <a:lstStyle/>
            <a:p>
              <a:pPr algn="l"/>
              <a:r>
                <a:rPr lang="en-US" sz="1600" dirty="0" smtClean="0">
                  <a:solidFill>
                    <a:schemeClr val="bg1"/>
                  </a:solidFill>
                  <a:latin typeface="Arial" pitchFamily="-112" charset="0"/>
                </a:rPr>
                <a:t>People make choices using factual information</a:t>
              </a:r>
              <a:endParaRPr lang="en-US" sz="1600" dirty="0" smtClean="0">
                <a:solidFill>
                  <a:schemeClr val="bg1"/>
                </a:solidFill>
              </a:endParaRPr>
            </a:p>
          </p:txBody>
        </p:sp>
      </p:grpSp>
      <p:grpSp>
        <p:nvGrpSpPr>
          <p:cNvPr id="5" name="Group 28"/>
          <p:cNvGrpSpPr/>
          <p:nvPr/>
        </p:nvGrpSpPr>
        <p:grpSpPr>
          <a:xfrm>
            <a:off x="914400" y="4724400"/>
            <a:ext cx="3657600" cy="822960"/>
            <a:chOff x="838200" y="1981200"/>
            <a:chExt cx="3657600" cy="822960"/>
          </a:xfrm>
        </p:grpSpPr>
        <p:sp>
          <p:nvSpPr>
            <p:cNvPr id="30" name="Pentagon 29"/>
            <p:cNvSpPr/>
            <p:nvPr/>
          </p:nvSpPr>
          <p:spPr>
            <a:xfrm>
              <a:off x="838200" y="1981200"/>
              <a:ext cx="3657600" cy="822960"/>
            </a:xfrm>
            <a:prstGeom prst="homePlate">
              <a:avLst/>
            </a:prstGeom>
            <a:gradFill>
              <a:gsLst>
                <a:gs pos="0">
                  <a:srgbClr val="9CA046"/>
                </a:gs>
                <a:gs pos="25000">
                  <a:srgbClr val="615D2E"/>
                </a:gs>
                <a:gs pos="38000">
                  <a:srgbClr val="54522C"/>
                </a:gs>
                <a:gs pos="55000">
                  <a:srgbClr val="484826"/>
                </a:gs>
                <a:gs pos="80000">
                  <a:srgbClr val="484521"/>
                </a:gs>
                <a:gs pos="88000">
                  <a:srgbClr val="4C4A25"/>
                </a:gs>
                <a:gs pos="100000">
                  <a:srgbClr val="615A41"/>
                </a:gs>
              </a:gsLst>
            </a:gradFill>
            <a:ln/>
          </p:spPr>
          <p:style>
            <a:lnRef idx="1">
              <a:schemeClr val="accent5"/>
            </a:lnRef>
            <a:fillRef idx="3">
              <a:schemeClr val="accent5"/>
            </a:fillRef>
            <a:effectRef idx="2">
              <a:schemeClr val="accent5"/>
            </a:effectRef>
            <a:fontRef idx="minor">
              <a:schemeClr val="lt1"/>
            </a:fontRef>
          </p:style>
        </p:sp>
        <p:sp>
          <p:nvSpPr>
            <p:cNvPr id="31" name="TextBox 30"/>
            <p:cNvSpPr txBox="1"/>
            <p:nvPr/>
          </p:nvSpPr>
          <p:spPr>
            <a:xfrm>
              <a:off x="990600" y="2082304"/>
              <a:ext cx="3144853" cy="584776"/>
            </a:xfrm>
            <a:prstGeom prst="rect">
              <a:avLst/>
            </a:prstGeom>
            <a:noFill/>
          </p:spPr>
          <p:txBody>
            <a:bodyPr wrap="square" rtlCol="0">
              <a:spAutoFit/>
            </a:bodyPr>
            <a:lstStyle/>
            <a:p>
              <a:pPr algn="l"/>
              <a:r>
                <a:rPr lang="en-US" sz="1600" dirty="0" smtClean="0">
                  <a:solidFill>
                    <a:schemeClr val="bg1"/>
                  </a:solidFill>
                  <a:latin typeface="Arial" pitchFamily="-112" charset="0"/>
                </a:rPr>
                <a:t>People choose the alternative with the highest payoff (SEU)</a:t>
              </a:r>
              <a:endParaRPr lang="en-US" sz="1600" dirty="0" smtClean="0">
                <a:solidFill>
                  <a:schemeClr val="bg1"/>
                </a:solidFill>
              </a:endParaRPr>
            </a:p>
          </p:txBody>
        </p:sp>
      </p:grpSp>
      <p:grpSp>
        <p:nvGrpSpPr>
          <p:cNvPr id="6" name="Group 25"/>
          <p:cNvGrpSpPr/>
          <p:nvPr/>
        </p:nvGrpSpPr>
        <p:grpSpPr>
          <a:xfrm>
            <a:off x="4876800" y="3505200"/>
            <a:ext cx="3657600" cy="822960"/>
            <a:chOff x="4876800" y="3505200"/>
            <a:chExt cx="3657600" cy="822960"/>
          </a:xfrm>
        </p:grpSpPr>
        <p:sp>
          <p:nvSpPr>
            <p:cNvPr id="35" name="Pentagon 34"/>
            <p:cNvSpPr/>
            <p:nvPr/>
          </p:nvSpPr>
          <p:spPr>
            <a:xfrm flipH="1">
              <a:off x="4876800" y="3505200"/>
              <a:ext cx="3657600" cy="822960"/>
            </a:xfrm>
            <a:prstGeom prst="homePlate">
              <a:avLst/>
            </a:prstGeom>
            <a:gradFill>
              <a:gsLst>
                <a:gs pos="0">
                  <a:srgbClr val="8386A0"/>
                </a:gs>
                <a:gs pos="25000">
                  <a:srgbClr val="394F61"/>
                </a:gs>
                <a:gs pos="38000">
                  <a:srgbClr val="2A3F54"/>
                </a:gs>
                <a:gs pos="55000">
                  <a:srgbClr val="2A3F54"/>
                </a:gs>
                <a:gs pos="80000">
                  <a:srgbClr val="1E3148"/>
                </a:gs>
                <a:gs pos="88000">
                  <a:srgbClr val="2A3F54"/>
                </a:gs>
                <a:gs pos="100000">
                  <a:srgbClr val="394F61"/>
                </a:gs>
              </a:gsLst>
            </a:gradFill>
            <a:ln/>
            <a:effectLst>
              <a:glow rad="70000">
                <a:schemeClr val="accent5">
                  <a:tint val="30000"/>
                  <a:shade val="95000"/>
                  <a:satMod val="300000"/>
                  <a:alpha val="50000"/>
                </a:schemeClr>
              </a:glow>
            </a:effectLst>
          </p:spPr>
          <p:style>
            <a:lnRef idx="1">
              <a:schemeClr val="accent5"/>
            </a:lnRef>
            <a:fillRef idx="3">
              <a:schemeClr val="accent5"/>
            </a:fillRef>
            <a:effectRef idx="2">
              <a:schemeClr val="accent5"/>
            </a:effectRef>
            <a:fontRef idx="minor">
              <a:schemeClr val="lt1"/>
            </a:fontRef>
          </p:style>
        </p:sp>
        <p:sp>
          <p:nvSpPr>
            <p:cNvPr id="36" name="TextBox 35"/>
            <p:cNvSpPr txBox="1"/>
            <p:nvPr/>
          </p:nvSpPr>
          <p:spPr>
            <a:xfrm>
              <a:off x="5181600" y="3606224"/>
              <a:ext cx="3297253" cy="584776"/>
            </a:xfrm>
            <a:prstGeom prst="rect">
              <a:avLst/>
            </a:prstGeom>
            <a:noFill/>
          </p:spPr>
          <p:txBody>
            <a:bodyPr wrap="square" rtlCol="0">
              <a:spAutoFit/>
            </a:bodyPr>
            <a:lstStyle/>
            <a:p>
              <a:pPr algn="l"/>
              <a:r>
                <a:rPr lang="en-US" sz="1600" dirty="0" smtClean="0">
                  <a:solidFill>
                    <a:schemeClr val="bg1"/>
                  </a:solidFill>
                  <a:latin typeface="Arial" pitchFamily="-112" charset="0"/>
                </a:rPr>
                <a:t>People make choices using perceptually distorted information</a:t>
              </a:r>
              <a:endParaRPr lang="en-US" sz="1600" dirty="0" smtClean="0">
                <a:solidFill>
                  <a:schemeClr val="bg1"/>
                </a:solidFill>
              </a:endParaRPr>
            </a:p>
          </p:txBody>
        </p:sp>
      </p:grpSp>
      <p:grpSp>
        <p:nvGrpSpPr>
          <p:cNvPr id="7" name="Group 36"/>
          <p:cNvGrpSpPr/>
          <p:nvPr/>
        </p:nvGrpSpPr>
        <p:grpSpPr>
          <a:xfrm>
            <a:off x="4876800" y="4724400"/>
            <a:ext cx="3657600" cy="822960"/>
            <a:chOff x="5105400" y="1981200"/>
            <a:chExt cx="3657600" cy="822960"/>
          </a:xfrm>
        </p:grpSpPr>
        <p:sp>
          <p:nvSpPr>
            <p:cNvPr id="38" name="Pentagon 37"/>
            <p:cNvSpPr/>
            <p:nvPr/>
          </p:nvSpPr>
          <p:spPr>
            <a:xfrm flipH="1">
              <a:off x="5105400" y="1981200"/>
              <a:ext cx="3657600" cy="822960"/>
            </a:xfrm>
            <a:prstGeom prst="homePlate">
              <a:avLst/>
            </a:prstGeom>
            <a:gradFill>
              <a:gsLst>
                <a:gs pos="0">
                  <a:srgbClr val="8386A0"/>
                </a:gs>
                <a:gs pos="25000">
                  <a:srgbClr val="394F61"/>
                </a:gs>
                <a:gs pos="38000">
                  <a:srgbClr val="2A3F54"/>
                </a:gs>
                <a:gs pos="55000">
                  <a:srgbClr val="2A3F54"/>
                </a:gs>
                <a:gs pos="80000">
                  <a:srgbClr val="1E3148"/>
                </a:gs>
                <a:gs pos="88000">
                  <a:srgbClr val="2A3F54"/>
                </a:gs>
                <a:gs pos="100000">
                  <a:srgbClr val="394F61"/>
                </a:gs>
              </a:gsLst>
            </a:gradFill>
            <a:ln/>
            <a:effectLst>
              <a:glow rad="70000">
                <a:schemeClr val="accent5">
                  <a:tint val="30000"/>
                  <a:shade val="95000"/>
                  <a:satMod val="300000"/>
                  <a:alpha val="50000"/>
                </a:schemeClr>
              </a:glow>
            </a:effectLst>
          </p:spPr>
          <p:style>
            <a:lnRef idx="1">
              <a:schemeClr val="accent5"/>
            </a:lnRef>
            <a:fillRef idx="3">
              <a:schemeClr val="accent5"/>
            </a:fillRef>
            <a:effectRef idx="2">
              <a:schemeClr val="accent5"/>
            </a:effectRef>
            <a:fontRef idx="minor">
              <a:schemeClr val="lt1"/>
            </a:fontRef>
          </p:style>
        </p:sp>
        <p:sp>
          <p:nvSpPr>
            <p:cNvPr id="39" name="TextBox 38"/>
            <p:cNvSpPr txBox="1"/>
            <p:nvPr/>
          </p:nvSpPr>
          <p:spPr>
            <a:xfrm>
              <a:off x="5465747" y="2082224"/>
              <a:ext cx="3144853" cy="584776"/>
            </a:xfrm>
            <a:prstGeom prst="rect">
              <a:avLst/>
            </a:prstGeom>
            <a:noFill/>
          </p:spPr>
          <p:txBody>
            <a:bodyPr wrap="square" rtlCol="0">
              <a:spAutoFit/>
            </a:bodyPr>
            <a:lstStyle/>
            <a:p>
              <a:pPr algn="l"/>
              <a:r>
                <a:rPr lang="en-US" sz="1600" dirty="0" smtClean="0">
                  <a:solidFill>
                    <a:schemeClr val="bg1"/>
                  </a:solidFill>
                  <a:latin typeface="Arial" pitchFamily="-112" charset="0"/>
                </a:rPr>
                <a:t>People choose the alternative that is good enough (satisfice)</a:t>
              </a:r>
              <a:endParaRPr lang="en-US" sz="1600" dirty="0" smtClean="0">
                <a:solidFill>
                  <a:schemeClr val="bg1"/>
                </a:solidFill>
              </a:endParaRPr>
            </a:p>
          </p:txBody>
        </p:sp>
      </p:grpSp>
      <p:sp>
        <p:nvSpPr>
          <p:cNvPr id="26" name="TextBox 25"/>
          <p:cNvSpPr txBox="1"/>
          <p:nvPr/>
        </p:nvSpPr>
        <p:spPr>
          <a:xfrm>
            <a:off x="1219200" y="1371600"/>
            <a:ext cx="2895599" cy="646331"/>
          </a:xfrm>
          <a:prstGeom prst="rect">
            <a:avLst/>
          </a:prstGeom>
          <a:noFill/>
        </p:spPr>
        <p:txBody>
          <a:bodyPr wrap="square" rtlCol="0">
            <a:spAutoFit/>
          </a:bodyPr>
          <a:lstStyle/>
          <a:p>
            <a:r>
              <a:rPr lang="en-US" sz="1800" dirty="0" smtClean="0">
                <a:latin typeface="+mn-lt"/>
              </a:rPr>
              <a:t>Rational Choice Paradigm Assumptions</a:t>
            </a:r>
            <a:endParaRPr lang="en-US" sz="1800" dirty="0">
              <a:latin typeface="+mn-lt"/>
            </a:endParaRPr>
          </a:p>
        </p:txBody>
      </p:sp>
      <p:sp>
        <p:nvSpPr>
          <p:cNvPr id="34" name="TextBox 33"/>
          <p:cNvSpPr txBox="1"/>
          <p:nvPr/>
        </p:nvSpPr>
        <p:spPr>
          <a:xfrm>
            <a:off x="5486400" y="1371600"/>
            <a:ext cx="3048000" cy="646331"/>
          </a:xfrm>
          <a:prstGeom prst="rect">
            <a:avLst/>
          </a:prstGeom>
          <a:noFill/>
        </p:spPr>
        <p:txBody>
          <a:bodyPr wrap="square" rtlCol="0">
            <a:spAutoFit/>
          </a:bodyPr>
          <a:lstStyle/>
          <a:p>
            <a:r>
              <a:rPr lang="en-US" sz="1800" dirty="0" smtClean="0">
                <a:latin typeface="+mn-lt"/>
              </a:rPr>
              <a:t>Observations from Organizational Behavior</a:t>
            </a:r>
            <a:endParaRPr lang="en-US" sz="1800" dirty="0">
              <a:latin typeface="+mn-lt"/>
            </a:endParaRPr>
          </a:p>
        </p:txBody>
      </p:sp>
    </p:spTree>
    <p:extLst>
      <p:ext uri="{BB962C8B-B14F-4D97-AF65-F5344CB8AC3E}">
        <p14:creationId xmlns:p14="http://schemas.microsoft.com/office/powerpoint/2010/main" val="274847021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Grp="1" noChangeArrowheads="1"/>
          </p:cNvSpPr>
          <p:nvPr>
            <p:ph type="title"/>
          </p:nvPr>
        </p:nvSpPr>
        <p:spPr/>
        <p:txBody>
          <a:bodyPr/>
          <a:lstStyle/>
          <a:p>
            <a:r>
              <a:rPr lang="en-US" smtClean="0"/>
              <a:t>Biased Decision Heuristics</a:t>
            </a:r>
            <a:endParaRPr lang="en-US" dirty="0"/>
          </a:p>
        </p:txBody>
      </p:sp>
      <p:sp>
        <p:nvSpPr>
          <p:cNvPr id="37891" name="Rectangle 5"/>
          <p:cNvSpPr>
            <a:spLocks noGrp="1" noChangeArrowheads="1"/>
          </p:cNvSpPr>
          <p:nvPr>
            <p:ph idx="1"/>
          </p:nvPr>
        </p:nvSpPr>
        <p:spPr/>
        <p:txBody>
          <a:bodyPr>
            <a:normAutofit/>
          </a:bodyPr>
          <a:lstStyle/>
          <a:p>
            <a:pPr lvl="1"/>
            <a:r>
              <a:rPr lang="en-US" dirty="0" smtClean="0"/>
              <a:t>Anchoring and adjustment</a:t>
            </a:r>
          </a:p>
          <a:p>
            <a:pPr lvl="2"/>
            <a:r>
              <a:rPr lang="en-US" dirty="0"/>
              <a:t>We are </a:t>
            </a:r>
            <a:r>
              <a:rPr lang="en-US" dirty="0" smtClean="0"/>
              <a:t>anchored by and don’t move far from an </a:t>
            </a:r>
            <a:r>
              <a:rPr lang="en-US" dirty="0"/>
              <a:t>initial anchor </a:t>
            </a:r>
            <a:r>
              <a:rPr lang="en-US" dirty="0" smtClean="0"/>
              <a:t>point (e.g. opening bid)</a:t>
            </a:r>
          </a:p>
          <a:p>
            <a:pPr lvl="1">
              <a:spcBef>
                <a:spcPts val="1800"/>
              </a:spcBef>
            </a:pPr>
            <a:r>
              <a:rPr lang="en-US" dirty="0" smtClean="0"/>
              <a:t>Availability heuristic</a:t>
            </a:r>
          </a:p>
          <a:p>
            <a:pPr lvl="2"/>
            <a:r>
              <a:rPr lang="en-US" dirty="0" smtClean="0"/>
              <a:t>we estimate probabilities by how easy we can recall the event, even though other factors influence ease of recall</a:t>
            </a:r>
          </a:p>
          <a:p>
            <a:pPr lvl="1">
              <a:spcBef>
                <a:spcPts val="1800"/>
              </a:spcBef>
            </a:pPr>
            <a:r>
              <a:rPr lang="en-US" dirty="0" smtClean="0"/>
              <a:t>Representativeness heuristic</a:t>
            </a:r>
          </a:p>
          <a:p>
            <a:pPr lvl="2"/>
            <a:r>
              <a:rPr lang="en-US" dirty="0" smtClean="0"/>
              <a:t>we estimate probability of something by its similarity to something known rather than by more precise statistics</a:t>
            </a:r>
            <a:endParaRPr lang="en-US" dirty="0"/>
          </a:p>
        </p:txBody>
      </p:sp>
    </p:spTree>
    <p:extLst>
      <p:ext uri="{BB962C8B-B14F-4D97-AF65-F5344CB8AC3E}">
        <p14:creationId xmlns:p14="http://schemas.microsoft.com/office/powerpoint/2010/main" val="359264635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id="1" dur="indefinite" restart="never" nodeType="tmRoot"/>
      </p:par>
    </p:tnLst>
  </p:timing>
</p:sld>
</file>

<file path=ppt/theme/theme1.xml><?xml version="1.0" encoding="utf-8"?>
<a:theme xmlns:a="http://schemas.openxmlformats.org/drawingml/2006/main" name="McShaneOB7_Ch">
  <a:themeElements>
    <a:clrScheme name="Plaza">
      <a:dk1>
        <a:sysClr val="windowText" lastClr="000000"/>
      </a:dk1>
      <a:lt1>
        <a:sysClr val="window" lastClr="FFFFFF"/>
      </a:lt1>
      <a:dk2>
        <a:srgbClr val="333333"/>
      </a:dk2>
      <a:lt2>
        <a:srgbClr val="CCCCCC"/>
      </a:lt2>
      <a:accent1>
        <a:srgbClr val="990000"/>
      </a:accent1>
      <a:accent2>
        <a:srgbClr val="580101"/>
      </a:accent2>
      <a:accent3>
        <a:srgbClr val="E94A00"/>
      </a:accent3>
      <a:accent4>
        <a:srgbClr val="EB8F00"/>
      </a:accent4>
      <a:accent5>
        <a:srgbClr val="A4A4A4"/>
      </a:accent5>
      <a:accent6>
        <a:srgbClr val="666666"/>
      </a:accent6>
      <a:hlink>
        <a:srgbClr val="D01010"/>
      </a:hlink>
      <a:folHlink>
        <a:srgbClr val="E6682E"/>
      </a:folHlink>
    </a:clrScheme>
    <a:fontScheme name="Plaza">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laza">
      <a:fillStyleLst>
        <a:solidFill>
          <a:schemeClr val="phClr"/>
        </a:solidFill>
        <a:gradFill rotWithShape="1">
          <a:gsLst>
            <a:gs pos="0">
              <a:schemeClr val="phClr">
                <a:tint val="100000"/>
                <a:shade val="60000"/>
                <a:satMod val="135000"/>
              </a:schemeClr>
            </a:gs>
            <a:gs pos="100000">
              <a:schemeClr val="phClr">
                <a:tint val="100000"/>
                <a:shade val="100000"/>
                <a:satMod val="135000"/>
              </a:schemeClr>
            </a:gs>
          </a:gsLst>
          <a:lin ang="16200000" scaled="1"/>
        </a:gradFill>
        <a:gradFill rotWithShape="1">
          <a:gsLst>
            <a:gs pos="0">
              <a:schemeClr val="phClr">
                <a:shade val="70000"/>
                <a:satMod val="120000"/>
              </a:schemeClr>
            </a:gs>
            <a:gs pos="35000">
              <a:schemeClr val="phClr">
                <a:shade val="100000"/>
                <a:satMod val="150000"/>
              </a:schemeClr>
            </a:gs>
            <a:gs pos="70000">
              <a:schemeClr val="phClr">
                <a:tint val="100000"/>
                <a:shade val="100000"/>
                <a:satMod val="200000"/>
                <a:greenMod val="100000"/>
              </a:schemeClr>
            </a:gs>
            <a:gs pos="100000">
              <a:schemeClr val="phClr">
                <a:tint val="100000"/>
                <a:shade val="100000"/>
                <a:satMod val="250000"/>
                <a:greenMod val="100000"/>
              </a:schemeClr>
            </a:gs>
          </a:gsLst>
          <a:lin ang="162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innerShdw blurRad="190500" dist="63500" dir="5400000">
              <a:srgbClr val="FFFFFF">
                <a:alpha val="65000"/>
              </a:srgbClr>
            </a:innerShdw>
          </a:effectLst>
          <a:scene3d>
            <a:camera prst="orthographicFront">
              <a:rot lat="0" lon="0" rev="0"/>
            </a:camera>
            <a:lightRig rig="twoPt" dir="r">
              <a:rot lat="0" lon="0" rev="6000000"/>
            </a:lightRig>
          </a:scene3d>
          <a:sp3d prstMaterial="matte">
            <a:bevelT w="0" h="0" prst="relaxedInset"/>
          </a:sp3d>
        </a:effectStyle>
        <a:effectStyle>
          <a:effectLst>
            <a:innerShdw blurRad="50800" dist="25400" dir="13500000">
              <a:srgbClr val="FFFFFF">
                <a:alpha val="75000"/>
              </a:srgbClr>
            </a:innerShdw>
            <a:outerShdw blurRad="88900" dist="38100" dir="6600000" sx="101000" sy="101000" rotWithShape="0">
              <a:srgbClr val="000000">
                <a:alpha val="50000"/>
              </a:srgbClr>
            </a:outerShdw>
          </a:effectLst>
          <a:scene3d>
            <a:camera prst="perspectiveFront" fov="3000000"/>
            <a:lightRig rig="morning" dir="tl">
              <a:rot lat="0" lon="0" rev="1800000"/>
            </a:lightRig>
          </a:scene3d>
          <a:sp3d contourW="38100" prstMaterial="softEdge">
            <a:bevelT w="25400" h="38100"/>
            <a:contourClr>
              <a:schemeClr val="phClr">
                <a:tint val="6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McShaneOB7_Ch.potx</Template>
  <TotalTime>1643</TotalTime>
  <Pages>0</Pages>
  <Words>1137</Words>
  <Characters>0</Characters>
  <Application>Microsoft Office PowerPoint</Application>
  <PresentationFormat>Letter Paper (8.5x11 in)</PresentationFormat>
  <Lines>0</Lines>
  <Paragraphs>236</Paragraphs>
  <Slides>32</Slides>
  <Notes>25</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McShaneOB7_Ch</vt:lpstr>
      <vt:lpstr>Decision Making and Creativity</vt:lpstr>
      <vt:lpstr>Decision Making Blunders at JCPenney</vt:lpstr>
      <vt:lpstr>Rational Choice Paradigm</vt:lpstr>
      <vt:lpstr>Rational Choice Decision-making Process</vt:lpstr>
      <vt:lpstr>Problem Identification Challenges</vt:lpstr>
      <vt:lpstr>Identifying Problems Effectively</vt:lpstr>
      <vt:lpstr>Making Choices: Rational vs OB Observations</vt:lpstr>
      <vt:lpstr>Making Choices: Rational vs OB Observations (con’t)</vt:lpstr>
      <vt:lpstr>Biased Decision Heuristics</vt:lpstr>
      <vt:lpstr>Problems with Maximization</vt:lpstr>
      <vt:lpstr>Emotions and Making Choices</vt:lpstr>
      <vt:lpstr>Intuitive Decision Making</vt:lpstr>
      <vt:lpstr>Choosing Alternatives Better</vt:lpstr>
      <vt:lpstr>Decision Evaluation Problems</vt:lpstr>
      <vt:lpstr>Evaluating Decisions Better</vt:lpstr>
      <vt:lpstr>Tangible Creativity</vt:lpstr>
      <vt:lpstr>Creative Process Model</vt:lpstr>
      <vt:lpstr>Characteristics of Creative People</vt:lpstr>
      <vt:lpstr>Creative Work Environments</vt:lpstr>
      <vt:lpstr>Creative Activities</vt:lpstr>
      <vt:lpstr>Brasilata, The Ideas Company</vt:lpstr>
      <vt:lpstr>Levels of Employee Involvement</vt:lpstr>
      <vt:lpstr>Employee Involvement Model</vt:lpstr>
      <vt:lpstr>Contingencies of Involvement</vt:lpstr>
      <vt:lpstr>Decision Making and Creativity</vt:lpstr>
      <vt:lpstr>Subjective Expected Utility</vt:lpstr>
      <vt:lpstr>Solutions to Creativity Brainbusters  Exercise</vt:lpstr>
      <vt:lpstr>Double Circle Problem</vt:lpstr>
      <vt:lpstr>Nine Dot Problem</vt:lpstr>
      <vt:lpstr>Nine Dot Problem Revisited</vt:lpstr>
      <vt:lpstr>Word Search</vt:lpstr>
      <vt:lpstr>Burning Ropes</vt:lpstr>
    </vt:vector>
  </TitlesOfParts>
  <Manager/>
  <Company>University of Western Australia</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Field of Organizational Behavior</dc:title>
  <dc:subject/>
  <dc:creator>Steven McShane</dc:creator>
  <cp:keywords/>
  <dc:description/>
  <cp:lastModifiedBy>Kumar Suruli</cp:lastModifiedBy>
  <cp:revision>203</cp:revision>
  <cp:lastPrinted>2008-02-24T08:45:31Z</cp:lastPrinted>
  <dcterms:created xsi:type="dcterms:W3CDTF">2011-12-07T16:09:33Z</dcterms:created>
  <dcterms:modified xsi:type="dcterms:W3CDTF">2014-02-10T12:47:31Z</dcterms:modified>
  <cp:category/>
</cp:coreProperties>
</file>