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04" r:id="rId1"/>
  </p:sldMasterIdLst>
  <p:notesMasterIdLst>
    <p:notesMasterId r:id="rId32"/>
  </p:notesMasterIdLst>
  <p:handoutMasterIdLst>
    <p:handoutMasterId r:id="rId33"/>
  </p:handoutMasterIdLst>
  <p:sldIdLst>
    <p:sldId id="318" r:id="rId2"/>
    <p:sldId id="319" r:id="rId3"/>
    <p:sldId id="360" r:id="rId4"/>
    <p:sldId id="352" r:id="rId5"/>
    <p:sldId id="322" r:id="rId6"/>
    <p:sldId id="323" r:id="rId7"/>
    <p:sldId id="324" r:id="rId8"/>
    <p:sldId id="326" r:id="rId9"/>
    <p:sldId id="327" r:id="rId10"/>
    <p:sldId id="328" r:id="rId11"/>
    <p:sldId id="353" r:id="rId12"/>
    <p:sldId id="354" r:id="rId13"/>
    <p:sldId id="332" r:id="rId14"/>
    <p:sldId id="355" r:id="rId15"/>
    <p:sldId id="356" r:id="rId16"/>
    <p:sldId id="336" r:id="rId17"/>
    <p:sldId id="357" r:id="rId18"/>
    <p:sldId id="338" r:id="rId19"/>
    <p:sldId id="340" r:id="rId20"/>
    <p:sldId id="342" r:id="rId21"/>
    <p:sldId id="343" r:id="rId22"/>
    <p:sldId id="344" r:id="rId23"/>
    <p:sldId id="358" r:id="rId24"/>
    <p:sldId id="361" r:id="rId25"/>
    <p:sldId id="347" r:id="rId26"/>
    <p:sldId id="348" r:id="rId27"/>
    <p:sldId id="359" r:id="rId28"/>
    <p:sldId id="350" r:id="rId29"/>
    <p:sldId id="351" r:id="rId30"/>
    <p:sldId id="362" r:id="rId31"/>
  </p:sldIdLst>
  <p:sldSz cx="9144000" cy="6858000" type="letter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1pPr>
    <a:lvl2pPr marL="4572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2pPr>
    <a:lvl3pPr marL="9144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3pPr>
    <a:lvl4pPr marL="13716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4pPr>
    <a:lvl5pPr marL="18288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5pPr>
    <a:lvl6pPr marL="22860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6pPr>
    <a:lvl7pPr marL="27432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7pPr>
    <a:lvl8pPr marL="32004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8pPr>
    <a:lvl9pPr marL="36576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800080"/>
    <a:srgbClr val="CCFF66"/>
    <a:srgbClr val="61765E"/>
    <a:srgbClr val="5B5748"/>
    <a:srgbClr val="808080"/>
    <a:srgbClr val="83060C"/>
    <a:srgbClr val="5E6F5B"/>
    <a:srgbClr val="7D8077"/>
    <a:srgbClr val="5657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49" autoAdjust="0"/>
    <p:restoredTop sz="94643" autoAdjust="0"/>
  </p:normalViewPr>
  <p:slideViewPr>
    <p:cSldViewPr>
      <p:cViewPr>
        <p:scale>
          <a:sx n="50" d="100"/>
          <a:sy n="50" d="100"/>
        </p:scale>
        <p:origin x="-2244" y="-8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7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8" name="Rectangle 4"/>
          <p:cNvSpPr>
            <a:spLocks noGrp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9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0EF9D739-DB96-BC46-A449-C08C87F8A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5792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/>
          <p:cNvSpPr>
            <a:spLocks noGrp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E3791B8C-22D8-CC4E-AEAF-5A352ECD9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929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95943-3EDE-434A-9DE5-65BADF8C9D05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12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7F6C4A-A397-204E-8673-317A2D30C0B4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13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78848B-6A70-9744-9FA5-B79181BA9053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15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AD310-495C-B440-AE8F-44703E5A0385}" type="slidenum">
              <a:rPr lang="en-US"/>
              <a:pPr/>
              <a:t>16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0708C6-3577-4C4C-B7A2-7D4337A5D6EE}" type="slidenum">
              <a:rPr lang="en-US"/>
              <a:pPr/>
              <a:t>19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8DE9E6-34D2-E54F-A000-D81E049F4273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20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8DE9E6-34D2-E54F-A000-D81E049F4273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21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D0C694-9F6D-3348-9755-C5424D53DB7F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22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7E072C-4E9D-3142-B7F3-E9990AC58CB0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27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66738A-1875-074C-991C-C689F670E42F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28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92B1E4-503D-EA4F-B4C2-26AB19E94C00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4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4D542D-8A26-C446-B081-31046D3B2158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29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30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F72CBB-5DE5-9C45-AB7A-CDCFB183C348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5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7FF99C-08A9-AF42-A014-D9DB0310596F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6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AE1BC1-AA12-ED4F-B304-F245CCB17B53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7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6448C9-D794-9E4F-BFFD-BE257CBF7E40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8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165F23-75AA-4D4E-875E-8BA4498884F0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9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AE9647-0D22-264D-8462-6B94AAA3BC2B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10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595943-3EDE-434A-9DE5-65BADF8C9D05}" type="slidenum">
              <a:rPr lang="en-AU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11</a:t>
            </a:fld>
            <a:endParaRPr lang="en-AU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22460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0400" rtlCol="0" anchor="b" anchorCtr="0"/>
          <a:lstStyle/>
          <a:p>
            <a:pPr algn="r"/>
            <a:r>
              <a:rPr lang="en-AU" sz="7200" b="1" i="0" dirty="0" smtClean="0"/>
              <a:t>5</a:t>
            </a:r>
            <a:endParaRPr sz="7200" b="1" i="0" dirty="0"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98604" cy="4960912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193265" y="2492896"/>
            <a:ext cx="5644281" cy="2736304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pic>
        <p:nvPicPr>
          <p:cNvPr id="9" name="Picture 8" descr="Globe Vertic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7418"/>
            <a:ext cx="3960440" cy="1381382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8" y="1844824"/>
            <a:ext cx="3970785" cy="4104456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1"/>
            <a:ext cx="4096512" cy="50306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9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noProof="0" smtClean="0"/>
              <a:t>Click to edit Master title style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3733800"/>
            <a:ext cx="7924800" cy="2503512"/>
          </a:xfrm>
        </p:spPr>
        <p:txBody>
          <a:bodyPr/>
          <a:lstStyle>
            <a:lvl1pPr marL="1588" indent="-1588"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GB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8130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114800" y="1676400"/>
            <a:ext cx="4648200" cy="4572000"/>
          </a:xfrm>
        </p:spPr>
        <p:txBody>
          <a:bodyPr/>
          <a:lstStyle>
            <a:lvl1pPr marL="261938" indent="-225425">
              <a:defRPr sz="2400"/>
            </a:lvl1pPr>
            <a:lvl2pPr marL="538163" indent="-276225">
              <a:defRPr sz="2200"/>
            </a:lvl2pPr>
            <a:lvl3pPr marL="800100" indent="-261938">
              <a:defRPr sz="2000"/>
            </a:lvl3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6172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3914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3810000"/>
            <a:ext cx="7772400" cy="259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1524000"/>
            <a:ext cx="77724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3913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208911" cy="4785395"/>
          </a:xfrm>
        </p:spPr>
        <p:txBody>
          <a:bodyPr/>
          <a:lstStyle>
            <a:lvl1pPr>
              <a:buClr>
                <a:srgbClr val="800080"/>
              </a:buClr>
              <a:defRPr/>
            </a:lvl1pPr>
            <a:lvl2pPr>
              <a:buClr>
                <a:srgbClr val="008080"/>
              </a:buClr>
              <a:defRPr/>
            </a:lvl2pPr>
            <a:lvl3pPr>
              <a:buClr>
                <a:srgbClr val="FF6600"/>
              </a:buClr>
              <a:defRPr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3529" y="1412776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932040" y="1412776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434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xt 7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11960" y="1379909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297072" y="1360821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74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113040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784" y="1556792"/>
            <a:ext cx="3750183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84" y="2192071"/>
            <a:ext cx="3750183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1569585"/>
            <a:ext cx="3710176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2204864"/>
            <a:ext cx="3710176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5" name="Rectangle 14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95536" y="3356992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4" name="Rectangle 13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95536" y="1412874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323528" y="1412776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17660" y="4437112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75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9" name="Rectangle 8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208911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27" r:id="rId3"/>
    <p:sldLayoutId id="2147483828" r:id="rId4"/>
    <p:sldLayoutId id="2147483809" r:id="rId5"/>
    <p:sldLayoutId id="2147483812" r:id="rId6"/>
    <p:sldLayoutId id="2147483813" r:id="rId7"/>
    <p:sldLayoutId id="2147483829" r:id="rId8"/>
    <p:sldLayoutId id="2147483816" r:id="rId9"/>
    <p:sldLayoutId id="2147483819" r:id="rId10"/>
    <p:sldLayoutId id="2147483834" r:id="rId11"/>
    <p:sldLayoutId id="2147483835" r:id="rId12"/>
    <p:sldLayoutId id="2147483837" r:id="rId1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200" b="1" i="0" kern="1200">
          <a:solidFill>
            <a:srgbClr val="61765E"/>
          </a:solidFill>
          <a:latin typeface="+mj-lt"/>
          <a:ea typeface="+mj-ea"/>
          <a:cs typeface="Calibri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rgbClr val="800080"/>
        </a:buClr>
        <a:buSzPct val="100000"/>
        <a:buFont typeface="Wingdings 2" pitchFamily="18" charset="2"/>
        <a:buChar char="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rgbClr val="008080"/>
        </a:buClr>
        <a:buSzPct val="100000"/>
        <a:buFont typeface="Wingdings 2" pitchFamily="18" charset="2"/>
        <a:buChar char="¡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rgbClr val="FF6600"/>
        </a:buClr>
        <a:buSzPct val="100000"/>
        <a:buFont typeface="Wingdings" charset="2"/>
        <a:buChar char="Ø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Foundations of Employee Motivation</a:t>
            </a:r>
            <a:endParaRPr lang="en-US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1925" y="6592888"/>
            <a:ext cx="8839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IN" altLang="en-US" sz="1000" dirty="0">
                <a:solidFill>
                  <a:schemeClr val="tx1"/>
                </a:solidFill>
                <a:latin typeface="Times New Roman" charset="0"/>
                <a:cs typeface="Times New Roman" charset="0"/>
              </a:rPr>
              <a:t>Copyright © 2015 McGraw-Hill Education. 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904954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Three Learned Needs</a:t>
            </a:r>
            <a:endParaRPr lang="en-US"/>
          </a:p>
        </p:txBody>
      </p:sp>
      <p:sp>
        <p:nvSpPr>
          <p:cNvPr id="36867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Need for achievement (</a:t>
            </a:r>
            <a:r>
              <a:rPr lang="en-US" dirty="0" err="1" smtClean="0"/>
              <a:t>nAch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ant </a:t>
            </a:r>
            <a:r>
              <a:rPr lang="en-US" dirty="0"/>
              <a:t>to accomplish reasonably challenging </a:t>
            </a:r>
            <a:r>
              <a:rPr lang="en-US" dirty="0" smtClean="0"/>
              <a:t>goals</a:t>
            </a:r>
          </a:p>
          <a:p>
            <a:pPr lvl="1"/>
            <a:r>
              <a:rPr lang="en-US" dirty="0" smtClean="0"/>
              <a:t>Desire clear feedback, moderate risk tasks</a:t>
            </a:r>
          </a:p>
          <a:p>
            <a:r>
              <a:rPr lang="en-US" dirty="0" smtClean="0"/>
              <a:t>Need for affiliation (</a:t>
            </a:r>
            <a:r>
              <a:rPr lang="en-US" dirty="0" err="1" smtClean="0"/>
              <a:t>nAff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eek approval from others, conform to others’ wishes, avoid conflict</a:t>
            </a:r>
          </a:p>
          <a:p>
            <a:pPr lvl="1"/>
            <a:r>
              <a:rPr lang="en-US" dirty="0" smtClean="0"/>
              <a:t>Effective decision makers have low </a:t>
            </a:r>
            <a:r>
              <a:rPr lang="en-US" dirty="0" err="1" smtClean="0"/>
              <a:t>nAff</a:t>
            </a:r>
            <a:endParaRPr lang="en-US" dirty="0" smtClean="0"/>
          </a:p>
          <a:p>
            <a:r>
              <a:rPr lang="en-US" dirty="0" smtClean="0"/>
              <a:t>Need for power (</a:t>
            </a:r>
            <a:r>
              <a:rPr lang="en-US" dirty="0" err="1" smtClean="0"/>
              <a:t>nPow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Desire to control one’s environment</a:t>
            </a:r>
          </a:p>
          <a:p>
            <a:pPr lvl="1"/>
            <a:r>
              <a:rPr lang="en-US" dirty="0" smtClean="0"/>
              <a:t>Personalized versus socialized power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9153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5"/>
          <p:cNvSpPr>
            <a:spLocks noGrp="1" noChangeArrowheads="1"/>
          </p:cNvSpPr>
          <p:nvPr>
            <p:ph sz="half" idx="13"/>
          </p:nvPr>
        </p:nvSpPr>
        <p:spPr>
          <a:xfrm>
            <a:off x="323528" y="1412776"/>
            <a:ext cx="8208912" cy="2016224"/>
          </a:xfrm>
        </p:spPr>
        <p:txBody>
          <a:bodyPr numCol="2" spcCol="36000">
            <a:normAutofit/>
          </a:bodyPr>
          <a:lstStyle/>
          <a:p>
            <a:r>
              <a:rPr lang="en-AU" b="1" dirty="0" smtClean="0"/>
              <a:t>Drive to acquire</a:t>
            </a:r>
            <a:r>
              <a:rPr lang="en-AU" dirty="0" smtClean="0"/>
              <a:t>: seek, acquire, control, retain objects or experiences</a:t>
            </a:r>
          </a:p>
          <a:p>
            <a:r>
              <a:rPr lang="en-AU" b="1" dirty="0" smtClean="0"/>
              <a:t>Drive to bond</a:t>
            </a:r>
            <a:r>
              <a:rPr lang="en-AU" dirty="0" smtClean="0"/>
              <a:t>: form social relationships and develop mutual caring commitments with others</a:t>
            </a:r>
          </a:p>
          <a:p>
            <a:r>
              <a:rPr lang="en-AU" b="1" dirty="0" smtClean="0"/>
              <a:t>Drive to comprehend</a:t>
            </a:r>
            <a:r>
              <a:rPr lang="en-AU" dirty="0" smtClean="0"/>
              <a:t>: satisfy our curiosity, know and understand ourselves and the environment </a:t>
            </a:r>
          </a:p>
          <a:p>
            <a:r>
              <a:rPr lang="en-AU" b="1" dirty="0" smtClean="0"/>
              <a:t>Drive to defend</a:t>
            </a:r>
            <a:r>
              <a:rPr lang="en-AU" dirty="0" smtClean="0"/>
              <a:t>: protect ourselves physically and socially </a:t>
            </a:r>
            <a:endParaRPr lang="en-AU" dirty="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Four Drive Theory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858416" y="3645024"/>
            <a:ext cx="7169968" cy="2381250"/>
            <a:chOff x="827584" y="4000078"/>
            <a:chExt cx="7169968" cy="2381250"/>
          </a:xfrm>
        </p:grpSpPr>
        <p:sp>
          <p:nvSpPr>
            <p:cNvPr id="45060" name="Rectangle 7"/>
            <p:cNvSpPr>
              <a:spLocks noChangeArrowheads="1"/>
            </p:cNvSpPr>
            <p:nvPr/>
          </p:nvSpPr>
          <p:spPr bwMode="auto">
            <a:xfrm>
              <a:off x="827584" y="4027374"/>
              <a:ext cx="1634620" cy="533400"/>
            </a:xfrm>
            <a:prstGeom prst="rect">
              <a:avLst/>
            </a:prstGeom>
            <a:solidFill>
              <a:srgbClr val="4F664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r>
                <a:rPr lang="en-US" sz="1400">
                  <a:solidFill>
                    <a:srgbClr val="ECE8E5"/>
                  </a:solidFill>
                  <a:latin typeface="Arial" pitchFamily="-65" charset="0"/>
                </a:rPr>
                <a:t>Drive to Acquire</a:t>
              </a:r>
            </a:p>
          </p:txBody>
        </p:sp>
        <p:sp>
          <p:nvSpPr>
            <p:cNvPr id="45061" name="AutoShape 8"/>
            <p:cNvSpPr>
              <a:spLocks noChangeArrowheads="1"/>
            </p:cNvSpPr>
            <p:nvPr/>
          </p:nvSpPr>
          <p:spPr bwMode="auto">
            <a:xfrm>
              <a:off x="2678832" y="4000078"/>
              <a:ext cx="1219200" cy="685800"/>
            </a:xfrm>
            <a:prstGeom prst="downArrow">
              <a:avLst>
                <a:gd name="adj1" fmla="val 74722"/>
                <a:gd name="adj2" fmla="val 32407"/>
              </a:avLst>
            </a:prstGeom>
            <a:solidFill>
              <a:srgbClr val="2C3B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rIns="182880" anchor="ctr">
              <a:prstTxWarp prst="textNoShape">
                <a:avLst/>
              </a:prstTxWarp>
            </a:bodyPr>
            <a:lstStyle/>
            <a:p>
              <a:r>
                <a:rPr lang="en-US" sz="1200">
                  <a:solidFill>
                    <a:srgbClr val="ECE8E5"/>
                  </a:solidFill>
                  <a:latin typeface="Arial" pitchFamily="-65" charset="0"/>
                </a:rPr>
                <a:t>Social norms</a:t>
              </a:r>
            </a:p>
          </p:txBody>
        </p:sp>
        <p:sp>
          <p:nvSpPr>
            <p:cNvPr id="45062" name="Rectangle 10"/>
            <p:cNvSpPr>
              <a:spLocks noChangeArrowheads="1"/>
            </p:cNvSpPr>
            <p:nvPr/>
          </p:nvSpPr>
          <p:spPr bwMode="auto">
            <a:xfrm>
              <a:off x="827584" y="4628728"/>
              <a:ext cx="1622648" cy="533400"/>
            </a:xfrm>
            <a:prstGeom prst="rect">
              <a:avLst/>
            </a:prstGeom>
            <a:solidFill>
              <a:srgbClr val="872B5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r>
                <a:rPr lang="en-US" sz="1400">
                  <a:solidFill>
                    <a:srgbClr val="ECE8E5"/>
                  </a:solidFill>
                  <a:latin typeface="Arial" pitchFamily="-65" charset="0"/>
                </a:rPr>
                <a:t>Drive to Bond</a:t>
              </a:r>
            </a:p>
          </p:txBody>
        </p:sp>
        <p:sp>
          <p:nvSpPr>
            <p:cNvPr id="45063" name="Rectangle 11"/>
            <p:cNvSpPr>
              <a:spLocks noChangeArrowheads="1"/>
            </p:cNvSpPr>
            <p:nvPr/>
          </p:nvSpPr>
          <p:spPr bwMode="auto">
            <a:xfrm>
              <a:off x="827584" y="5238328"/>
              <a:ext cx="1622648" cy="533400"/>
            </a:xfrm>
            <a:prstGeom prst="rect">
              <a:avLst/>
            </a:prstGeom>
            <a:solidFill>
              <a:srgbClr val="59337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r>
                <a:rPr lang="en-US" sz="1400" dirty="0">
                  <a:solidFill>
                    <a:srgbClr val="ECE8E5"/>
                  </a:solidFill>
                  <a:latin typeface="Arial" pitchFamily="-65" charset="0"/>
                </a:rPr>
                <a:t>Drive to </a:t>
              </a:r>
              <a:r>
                <a:rPr lang="en-US" sz="1400" dirty="0" smtClean="0">
                  <a:solidFill>
                    <a:srgbClr val="ECE8E5"/>
                  </a:solidFill>
                  <a:latin typeface="Arial" pitchFamily="-65" charset="0"/>
                </a:rPr>
                <a:t>Comprehend</a:t>
              </a:r>
              <a:endParaRPr lang="en-US" sz="1400" dirty="0">
                <a:solidFill>
                  <a:srgbClr val="ECE8E5"/>
                </a:solidFill>
                <a:latin typeface="Arial" pitchFamily="-65" charset="0"/>
              </a:endParaRPr>
            </a:p>
          </p:txBody>
        </p:sp>
        <p:sp>
          <p:nvSpPr>
            <p:cNvPr id="45064" name="Rectangle 12"/>
            <p:cNvSpPr>
              <a:spLocks noChangeArrowheads="1"/>
            </p:cNvSpPr>
            <p:nvPr/>
          </p:nvSpPr>
          <p:spPr bwMode="auto">
            <a:xfrm>
              <a:off x="827584" y="5847928"/>
              <a:ext cx="1622648" cy="533400"/>
            </a:xfrm>
            <a:prstGeom prst="rect">
              <a:avLst/>
            </a:prstGeom>
            <a:solidFill>
              <a:srgbClr val="2C2C2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r>
                <a:rPr lang="en-US" sz="1400">
                  <a:solidFill>
                    <a:srgbClr val="ECE8E5"/>
                  </a:solidFill>
                  <a:latin typeface="Arial" pitchFamily="-65" charset="0"/>
                </a:rPr>
                <a:t>Drive to Defend</a:t>
              </a:r>
            </a:p>
          </p:txBody>
        </p:sp>
        <p:sp>
          <p:nvSpPr>
            <p:cNvPr id="45065" name="AutoShape 14"/>
            <p:cNvSpPr>
              <a:spLocks noChangeArrowheads="1"/>
            </p:cNvSpPr>
            <p:nvPr/>
          </p:nvSpPr>
          <p:spPr bwMode="auto">
            <a:xfrm>
              <a:off x="3898032" y="4000078"/>
              <a:ext cx="1219200" cy="685800"/>
            </a:xfrm>
            <a:prstGeom prst="downArrow">
              <a:avLst>
                <a:gd name="adj1" fmla="val 74722"/>
                <a:gd name="adj2" fmla="val 32407"/>
              </a:avLst>
            </a:prstGeom>
            <a:solidFill>
              <a:srgbClr val="2C3B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72000" rIns="72000" anchor="ctr">
              <a:prstTxWarp prst="textNoShape">
                <a:avLst/>
              </a:prstTxWarp>
            </a:bodyPr>
            <a:lstStyle/>
            <a:p>
              <a:r>
                <a:rPr lang="en-US" sz="1200">
                  <a:solidFill>
                    <a:srgbClr val="ECE8E5"/>
                  </a:solidFill>
                  <a:latin typeface="Arial" pitchFamily="-65" charset="0"/>
                </a:rPr>
                <a:t>Personal values</a:t>
              </a:r>
            </a:p>
          </p:txBody>
        </p:sp>
        <p:sp>
          <p:nvSpPr>
            <p:cNvPr id="45066" name="AutoShape 15"/>
            <p:cNvSpPr>
              <a:spLocks noChangeArrowheads="1"/>
            </p:cNvSpPr>
            <p:nvPr/>
          </p:nvSpPr>
          <p:spPr bwMode="auto">
            <a:xfrm>
              <a:off x="5117232" y="4000078"/>
              <a:ext cx="1219200" cy="685800"/>
            </a:xfrm>
            <a:prstGeom prst="downArrow">
              <a:avLst>
                <a:gd name="adj1" fmla="val 71991"/>
                <a:gd name="adj2" fmla="val 32407"/>
              </a:avLst>
            </a:prstGeom>
            <a:solidFill>
              <a:srgbClr val="2C3B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rIns="0" anchor="ctr">
              <a:prstTxWarp prst="textNoShape">
                <a:avLst/>
              </a:prstTxWarp>
            </a:bodyPr>
            <a:lstStyle/>
            <a:p>
              <a:r>
                <a:rPr lang="en-US" sz="1200">
                  <a:solidFill>
                    <a:srgbClr val="ECE8E5"/>
                  </a:solidFill>
                  <a:latin typeface="Arial" pitchFamily="-65" charset="0"/>
                </a:rPr>
                <a:t>Past experience</a:t>
              </a:r>
            </a:p>
          </p:txBody>
        </p:sp>
        <p:sp>
          <p:nvSpPr>
            <p:cNvPr id="112656" name="Rectangle 16"/>
            <p:cNvSpPr>
              <a:spLocks noChangeArrowheads="1"/>
            </p:cNvSpPr>
            <p:nvPr/>
          </p:nvSpPr>
          <p:spPr bwMode="auto">
            <a:xfrm>
              <a:off x="3059832" y="4704928"/>
              <a:ext cx="2895600" cy="990600"/>
            </a:xfrm>
            <a:prstGeom prst="rect">
              <a:avLst/>
            </a:prstGeom>
            <a:solidFill>
              <a:srgbClr val="2F4F77"/>
            </a:solidFill>
            <a:ln w="9525">
              <a:solidFill>
                <a:srgbClr val="314F76"/>
              </a:solidFill>
              <a:miter lim="800000"/>
              <a:headEnd/>
              <a:tailEnd/>
            </a:ln>
            <a:effectLst>
              <a:outerShdw blurRad="63500" dist="38099" dir="2700000" algn="ctr" rotWithShape="0">
                <a:schemeClr val="bg2">
                  <a:alpha val="75000"/>
                </a:schemeClr>
              </a:outerShdw>
            </a:effectLst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400" dirty="0">
                  <a:solidFill>
                    <a:schemeClr val="bg1"/>
                  </a:solidFill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Mental skill set resolves competing drive demands</a:t>
              </a:r>
            </a:p>
          </p:txBody>
        </p:sp>
        <p:sp>
          <p:nvSpPr>
            <p:cNvPr id="112657" name="AutoShape 17"/>
            <p:cNvSpPr>
              <a:spLocks noChangeArrowheads="1"/>
            </p:cNvSpPr>
            <p:nvPr/>
          </p:nvSpPr>
          <p:spPr bwMode="auto">
            <a:xfrm>
              <a:off x="5940152" y="4776936"/>
              <a:ext cx="2057400" cy="838200"/>
            </a:xfrm>
            <a:prstGeom prst="rightArrow">
              <a:avLst>
                <a:gd name="adj1" fmla="val 67046"/>
                <a:gd name="adj2" fmla="val 59807"/>
              </a:avLst>
            </a:prstGeom>
            <a:gradFill rotWithShape="0">
              <a:gsLst>
                <a:gs pos="0">
                  <a:srgbClr val="2F4F77"/>
                </a:gs>
                <a:gs pos="100000">
                  <a:srgbClr val="9E8BAE"/>
                </a:gs>
              </a:gsLst>
              <a:lin ang="0" scaled="1"/>
            </a:gradFill>
            <a:ln w="19050">
              <a:noFill/>
              <a:miter lim="800000"/>
              <a:headEnd/>
              <a:tailEnd/>
            </a:ln>
            <a:effectLst>
              <a:outerShdw blurRad="63500" dist="38099" dir="2700000" algn="ctr" rotWithShape="0">
                <a:schemeClr val="bg2">
                  <a:alpha val="75000"/>
                </a:schemeClr>
              </a:outerShdw>
            </a:effectLst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Goal-directed</a:t>
              </a:r>
              <a:br>
                <a:rPr lang="en-US" sz="1200" dirty="0">
                  <a:solidFill>
                    <a:srgbClr val="FFFFFF"/>
                  </a:solidFill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choice and effort</a:t>
              </a:r>
            </a:p>
          </p:txBody>
        </p:sp>
        <p:sp>
          <p:nvSpPr>
            <p:cNvPr id="45069" name="Line 20"/>
            <p:cNvSpPr>
              <a:spLocks noChangeShapeType="1"/>
            </p:cNvSpPr>
            <p:nvPr/>
          </p:nvSpPr>
          <p:spPr bwMode="auto">
            <a:xfrm>
              <a:off x="2462204" y="4408374"/>
              <a:ext cx="609600" cy="533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0" name="Line 21"/>
            <p:cNvSpPr>
              <a:spLocks noChangeShapeType="1"/>
            </p:cNvSpPr>
            <p:nvPr/>
          </p:nvSpPr>
          <p:spPr bwMode="auto">
            <a:xfrm flipV="1">
              <a:off x="2450232" y="5466928"/>
              <a:ext cx="609600" cy="533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1" name="Line 22"/>
            <p:cNvSpPr>
              <a:spLocks noChangeShapeType="1"/>
            </p:cNvSpPr>
            <p:nvPr/>
          </p:nvSpPr>
          <p:spPr bwMode="auto">
            <a:xfrm flipV="1">
              <a:off x="2450232" y="5238328"/>
              <a:ext cx="609600" cy="304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72" name="Line 23"/>
            <p:cNvSpPr>
              <a:spLocks noChangeShapeType="1"/>
            </p:cNvSpPr>
            <p:nvPr/>
          </p:nvSpPr>
          <p:spPr bwMode="auto">
            <a:xfrm>
              <a:off x="2450232" y="4857328"/>
              <a:ext cx="609600" cy="304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796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5"/>
          <p:cNvSpPr>
            <a:spLocks noGrp="1" noChangeArrowheads="1"/>
          </p:cNvSpPr>
          <p:nvPr>
            <p:ph sz="half" idx="13"/>
          </p:nvPr>
        </p:nvSpPr>
        <p:spPr>
          <a:xfrm>
            <a:off x="323528" y="1412776"/>
            <a:ext cx="8208912" cy="2160240"/>
          </a:xfrm>
        </p:spPr>
        <p:txBody>
          <a:bodyPr>
            <a:normAutofit fontScale="92500"/>
          </a:bodyPr>
          <a:lstStyle/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Four drives determine which emotions are automatically tagged to incoming sensory information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Emotions are usually nonconscious, but become conscious experiences when sufficiently strong or conflict with each other</a:t>
            </a:r>
          </a:p>
          <a:p>
            <a:pPr marL="342900" indent="-342900">
              <a:lnSpc>
                <a:spcPct val="11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dirty="0" smtClean="0"/>
              <a:t>Mental skill set relies on social norms, personal values, and experience to transform drive-based emotions into goal-directed choice and effort</a:t>
            </a:r>
            <a:r>
              <a:rPr lang="en-AU" dirty="0" smtClean="0"/>
              <a:t>. </a:t>
            </a:r>
            <a:endParaRPr lang="en-AU" dirty="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Four Drives Motivate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858416" y="3645024"/>
            <a:ext cx="7169968" cy="2381250"/>
            <a:chOff x="827584" y="4000078"/>
            <a:chExt cx="7169968" cy="2381250"/>
          </a:xfrm>
        </p:grpSpPr>
        <p:sp>
          <p:nvSpPr>
            <p:cNvPr id="28" name="Rectangle 7"/>
            <p:cNvSpPr>
              <a:spLocks noChangeArrowheads="1"/>
            </p:cNvSpPr>
            <p:nvPr/>
          </p:nvSpPr>
          <p:spPr bwMode="auto">
            <a:xfrm>
              <a:off x="827584" y="4027374"/>
              <a:ext cx="1634620" cy="533400"/>
            </a:xfrm>
            <a:prstGeom prst="rect">
              <a:avLst/>
            </a:prstGeom>
            <a:solidFill>
              <a:srgbClr val="4F664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r>
                <a:rPr lang="en-US" sz="1400">
                  <a:solidFill>
                    <a:srgbClr val="ECE8E5"/>
                  </a:solidFill>
                  <a:latin typeface="Arial" pitchFamily="-65" charset="0"/>
                </a:rPr>
                <a:t>Drive to Acquire</a:t>
              </a:r>
            </a:p>
          </p:txBody>
        </p:sp>
        <p:sp>
          <p:nvSpPr>
            <p:cNvPr id="29" name="AutoShape 8"/>
            <p:cNvSpPr>
              <a:spLocks noChangeArrowheads="1"/>
            </p:cNvSpPr>
            <p:nvPr/>
          </p:nvSpPr>
          <p:spPr bwMode="auto">
            <a:xfrm>
              <a:off x="2678832" y="4000078"/>
              <a:ext cx="1219200" cy="685800"/>
            </a:xfrm>
            <a:prstGeom prst="downArrow">
              <a:avLst>
                <a:gd name="adj1" fmla="val 74722"/>
                <a:gd name="adj2" fmla="val 32407"/>
              </a:avLst>
            </a:prstGeom>
            <a:solidFill>
              <a:srgbClr val="2C3B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2880" rIns="182880" anchor="ctr">
              <a:prstTxWarp prst="textNoShape">
                <a:avLst/>
              </a:prstTxWarp>
            </a:bodyPr>
            <a:lstStyle/>
            <a:p>
              <a:r>
                <a:rPr lang="en-US" sz="1200">
                  <a:solidFill>
                    <a:srgbClr val="ECE8E5"/>
                  </a:solidFill>
                  <a:latin typeface="Arial" pitchFamily="-65" charset="0"/>
                </a:rPr>
                <a:t>Social norms</a:t>
              </a:r>
            </a:p>
          </p:txBody>
        </p:sp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827584" y="4628728"/>
              <a:ext cx="1622648" cy="533400"/>
            </a:xfrm>
            <a:prstGeom prst="rect">
              <a:avLst/>
            </a:prstGeom>
            <a:solidFill>
              <a:srgbClr val="872B5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r>
                <a:rPr lang="en-US" sz="1400">
                  <a:solidFill>
                    <a:srgbClr val="ECE8E5"/>
                  </a:solidFill>
                  <a:latin typeface="Arial" pitchFamily="-65" charset="0"/>
                </a:rPr>
                <a:t>Drive to Bond</a:t>
              </a:r>
            </a:p>
          </p:txBody>
        </p:sp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827584" y="5238328"/>
              <a:ext cx="1622648" cy="533400"/>
            </a:xfrm>
            <a:prstGeom prst="rect">
              <a:avLst/>
            </a:prstGeom>
            <a:solidFill>
              <a:srgbClr val="59337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r>
                <a:rPr lang="en-US" sz="1400" dirty="0">
                  <a:solidFill>
                    <a:srgbClr val="ECE8E5"/>
                  </a:solidFill>
                  <a:latin typeface="Arial" pitchFamily="-65" charset="0"/>
                </a:rPr>
                <a:t>Drive to </a:t>
              </a:r>
              <a:r>
                <a:rPr lang="en-US" sz="1400" dirty="0" smtClean="0">
                  <a:solidFill>
                    <a:srgbClr val="ECE8E5"/>
                  </a:solidFill>
                  <a:latin typeface="Arial" pitchFamily="-65" charset="0"/>
                </a:rPr>
                <a:t>Comprehend</a:t>
              </a:r>
              <a:endParaRPr lang="en-US" sz="1400" dirty="0">
                <a:solidFill>
                  <a:srgbClr val="ECE8E5"/>
                </a:solidFill>
                <a:latin typeface="Arial" pitchFamily="-65" charset="0"/>
              </a:endParaRPr>
            </a:p>
          </p:txBody>
        </p:sp>
        <p:sp>
          <p:nvSpPr>
            <p:cNvPr id="32" name="Rectangle 12"/>
            <p:cNvSpPr>
              <a:spLocks noChangeArrowheads="1"/>
            </p:cNvSpPr>
            <p:nvPr/>
          </p:nvSpPr>
          <p:spPr bwMode="auto">
            <a:xfrm>
              <a:off x="827584" y="5847928"/>
              <a:ext cx="1622648" cy="533400"/>
            </a:xfrm>
            <a:prstGeom prst="rect">
              <a:avLst/>
            </a:prstGeom>
            <a:solidFill>
              <a:srgbClr val="2C2C2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r>
                <a:rPr lang="en-US" sz="1400">
                  <a:solidFill>
                    <a:srgbClr val="ECE8E5"/>
                  </a:solidFill>
                  <a:latin typeface="Arial" pitchFamily="-65" charset="0"/>
                </a:rPr>
                <a:t>Drive to Defend</a:t>
              </a:r>
            </a:p>
          </p:txBody>
        </p:sp>
        <p:sp>
          <p:nvSpPr>
            <p:cNvPr id="33" name="AutoShape 14"/>
            <p:cNvSpPr>
              <a:spLocks noChangeArrowheads="1"/>
            </p:cNvSpPr>
            <p:nvPr/>
          </p:nvSpPr>
          <p:spPr bwMode="auto">
            <a:xfrm>
              <a:off x="3898032" y="4000078"/>
              <a:ext cx="1219200" cy="685800"/>
            </a:xfrm>
            <a:prstGeom prst="downArrow">
              <a:avLst>
                <a:gd name="adj1" fmla="val 74722"/>
                <a:gd name="adj2" fmla="val 32407"/>
              </a:avLst>
            </a:prstGeom>
            <a:solidFill>
              <a:srgbClr val="2C3B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72000" rIns="72000" anchor="ctr">
              <a:prstTxWarp prst="textNoShape">
                <a:avLst/>
              </a:prstTxWarp>
            </a:bodyPr>
            <a:lstStyle/>
            <a:p>
              <a:r>
                <a:rPr lang="en-US" sz="1200">
                  <a:solidFill>
                    <a:srgbClr val="ECE8E5"/>
                  </a:solidFill>
                  <a:latin typeface="Arial" pitchFamily="-65" charset="0"/>
                </a:rPr>
                <a:t>Personal values</a:t>
              </a:r>
            </a:p>
          </p:txBody>
        </p:sp>
        <p:sp>
          <p:nvSpPr>
            <p:cNvPr id="34" name="AutoShape 15"/>
            <p:cNvSpPr>
              <a:spLocks noChangeArrowheads="1"/>
            </p:cNvSpPr>
            <p:nvPr/>
          </p:nvSpPr>
          <p:spPr bwMode="auto">
            <a:xfrm>
              <a:off x="5117232" y="4000078"/>
              <a:ext cx="1219200" cy="685800"/>
            </a:xfrm>
            <a:prstGeom prst="downArrow">
              <a:avLst>
                <a:gd name="adj1" fmla="val 71991"/>
                <a:gd name="adj2" fmla="val 32407"/>
              </a:avLst>
            </a:prstGeom>
            <a:solidFill>
              <a:srgbClr val="2C3B4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rIns="0" anchor="ctr">
              <a:prstTxWarp prst="textNoShape">
                <a:avLst/>
              </a:prstTxWarp>
            </a:bodyPr>
            <a:lstStyle/>
            <a:p>
              <a:r>
                <a:rPr lang="en-US" sz="1200">
                  <a:solidFill>
                    <a:srgbClr val="ECE8E5"/>
                  </a:solidFill>
                  <a:latin typeface="Arial" pitchFamily="-65" charset="0"/>
                </a:rPr>
                <a:t>Past experience</a:t>
              </a:r>
            </a:p>
          </p:txBody>
        </p:sp>
        <p:sp>
          <p:nvSpPr>
            <p:cNvPr id="35" name="Rectangle 16"/>
            <p:cNvSpPr>
              <a:spLocks noChangeArrowheads="1"/>
            </p:cNvSpPr>
            <p:nvPr/>
          </p:nvSpPr>
          <p:spPr bwMode="auto">
            <a:xfrm>
              <a:off x="3059832" y="4704928"/>
              <a:ext cx="2895600" cy="990600"/>
            </a:xfrm>
            <a:prstGeom prst="rect">
              <a:avLst/>
            </a:prstGeom>
            <a:solidFill>
              <a:srgbClr val="2F4F77"/>
            </a:solidFill>
            <a:ln w="9525">
              <a:solidFill>
                <a:srgbClr val="314F76"/>
              </a:solidFill>
              <a:miter lim="800000"/>
              <a:headEnd/>
              <a:tailEnd/>
            </a:ln>
            <a:effectLst>
              <a:outerShdw blurRad="63500" dist="38099" dir="2700000" algn="ctr" rotWithShape="0">
                <a:schemeClr val="bg2">
                  <a:alpha val="75000"/>
                </a:schemeClr>
              </a:outerShdw>
            </a:effectLst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400" dirty="0">
                  <a:solidFill>
                    <a:schemeClr val="bg1"/>
                  </a:solidFill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Mental skill set resolves competing drive demands</a:t>
              </a:r>
            </a:p>
          </p:txBody>
        </p:sp>
        <p:sp>
          <p:nvSpPr>
            <p:cNvPr id="36" name="AutoShape 17"/>
            <p:cNvSpPr>
              <a:spLocks noChangeArrowheads="1"/>
            </p:cNvSpPr>
            <p:nvPr/>
          </p:nvSpPr>
          <p:spPr bwMode="auto">
            <a:xfrm>
              <a:off x="5940152" y="4776936"/>
              <a:ext cx="2057400" cy="838200"/>
            </a:xfrm>
            <a:prstGeom prst="rightArrow">
              <a:avLst>
                <a:gd name="adj1" fmla="val 67046"/>
                <a:gd name="adj2" fmla="val 59807"/>
              </a:avLst>
            </a:prstGeom>
            <a:gradFill rotWithShape="0">
              <a:gsLst>
                <a:gs pos="0">
                  <a:srgbClr val="2F4F77"/>
                </a:gs>
                <a:gs pos="100000">
                  <a:srgbClr val="9E8BAE"/>
                </a:gs>
              </a:gsLst>
              <a:lin ang="0" scaled="1"/>
            </a:gradFill>
            <a:ln w="19050">
              <a:noFill/>
              <a:miter lim="800000"/>
              <a:headEnd/>
              <a:tailEnd/>
            </a:ln>
            <a:effectLst>
              <a:outerShdw blurRad="63500" dist="38099" dir="2700000" algn="ctr" rotWithShape="0">
                <a:schemeClr val="bg2">
                  <a:alpha val="75000"/>
                </a:schemeClr>
              </a:outerShdw>
            </a:effectLst>
          </p:spPr>
          <p:txBody>
            <a:bodyPr lIns="274320" rIns="27432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Goal-directed</a:t>
              </a:r>
              <a:br>
                <a:rPr lang="en-US" sz="1200" dirty="0">
                  <a:solidFill>
                    <a:srgbClr val="FFFFFF"/>
                  </a:solidFill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choice and effort</a:t>
              </a:r>
            </a:p>
          </p:txBody>
        </p:sp>
        <p:sp>
          <p:nvSpPr>
            <p:cNvPr id="37" name="Line 20"/>
            <p:cNvSpPr>
              <a:spLocks noChangeShapeType="1"/>
            </p:cNvSpPr>
            <p:nvPr/>
          </p:nvSpPr>
          <p:spPr bwMode="auto">
            <a:xfrm>
              <a:off x="2462204" y="4408374"/>
              <a:ext cx="609600" cy="533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21"/>
            <p:cNvSpPr>
              <a:spLocks noChangeShapeType="1"/>
            </p:cNvSpPr>
            <p:nvPr/>
          </p:nvSpPr>
          <p:spPr bwMode="auto">
            <a:xfrm flipV="1">
              <a:off x="2450232" y="5466928"/>
              <a:ext cx="609600" cy="533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 flipV="1">
              <a:off x="2450232" y="5238328"/>
              <a:ext cx="609600" cy="304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23"/>
            <p:cNvSpPr>
              <a:spLocks noChangeShapeType="1"/>
            </p:cNvSpPr>
            <p:nvPr/>
          </p:nvSpPr>
          <p:spPr bwMode="auto">
            <a:xfrm>
              <a:off x="2450232" y="4857328"/>
              <a:ext cx="609600" cy="304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253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/>
              <a:t>Four Drive Theory </a:t>
            </a:r>
            <a:r>
              <a:rPr lang="en-GB" sz="4000" dirty="0" smtClean="0"/>
              <a:t>Implications</a:t>
            </a:r>
          </a:p>
        </p:txBody>
      </p:sp>
      <p:sp>
        <p:nvSpPr>
          <p:cNvPr id="69641" name="Rectangle 9"/>
          <p:cNvSpPr>
            <a:spLocks noGrp="1" noChangeArrowheads="1"/>
          </p:cNvSpPr>
          <p:nvPr>
            <p:ph idx="1"/>
          </p:nvPr>
        </p:nvSpPr>
        <p:spPr>
          <a:xfrm>
            <a:off x="323528" y="1628800"/>
            <a:ext cx="8208911" cy="4497363"/>
          </a:xfrm>
        </p:spPr>
        <p:txBody>
          <a:bodyPr/>
          <a:lstStyle/>
          <a:p>
            <a:r>
              <a:rPr lang="en-US" dirty="0" smtClean="0"/>
              <a:t>Provide a balanced opportunity for employees to fulfill all four drives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mployees continually seek fulfillment of drives</a:t>
            </a:r>
          </a:p>
          <a:p>
            <a:pPr lvl="1"/>
            <a:r>
              <a:rPr lang="en-US" dirty="0"/>
              <a:t>Keep fulfillment of all four drives in </a:t>
            </a:r>
            <a:r>
              <a:rPr lang="en-US" dirty="0" smtClean="0"/>
              <a:t>balance</a:t>
            </a:r>
          </a:p>
          <a:p>
            <a:pPr lvl="2"/>
            <a:r>
              <a:rPr lang="en-US" dirty="0" smtClean="0"/>
              <a:t>Avoid conditions supporting one drive more than others</a:t>
            </a:r>
          </a:p>
        </p:txBody>
      </p:sp>
    </p:spTree>
    <p:extLst>
      <p:ext uri="{BB962C8B-B14F-4D97-AF65-F5344CB8AC3E}">
        <p14:creationId xmlns:p14="http://schemas.microsoft.com/office/powerpoint/2010/main" val="28128324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  <p:bldLst>
      <p:bldP spid="6964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Line 1"/>
          <p:cNvSpPr>
            <a:spLocks noChangeShapeType="1"/>
          </p:cNvSpPr>
          <p:nvPr/>
        </p:nvSpPr>
        <p:spPr bwMode="auto">
          <a:xfrm>
            <a:off x="2411760" y="4797152"/>
            <a:ext cx="1080120" cy="0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2" name="Line 2"/>
          <p:cNvSpPr>
            <a:spLocks noChangeShapeType="1"/>
          </p:cNvSpPr>
          <p:nvPr/>
        </p:nvSpPr>
        <p:spPr bwMode="auto">
          <a:xfrm rot="10800000" flipH="1">
            <a:off x="5292080" y="4165326"/>
            <a:ext cx="1189360" cy="559817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Rectangle 4"/>
          <p:cNvSpPr>
            <a:spLocks/>
          </p:cNvSpPr>
          <p:nvPr/>
        </p:nvSpPr>
        <p:spPr bwMode="auto">
          <a:xfrm>
            <a:off x="6457900" y="3866182"/>
            <a:ext cx="1410891" cy="535781"/>
          </a:xfrm>
          <a:prstGeom prst="rect">
            <a:avLst/>
          </a:prstGeom>
          <a:solidFill>
            <a:srgbClr val="3E52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700">
                <a:solidFill>
                  <a:srgbClr val="FFFFFF"/>
                </a:solidFill>
                <a:ea typeface="ＭＳ Ｐゴシック" charset="0"/>
                <a:cs typeface="Gill Sans" charset="0"/>
              </a:rPr>
              <a:t>Outcome 1</a:t>
            </a:r>
          </a:p>
        </p:txBody>
      </p:sp>
      <p:sp>
        <p:nvSpPr>
          <p:cNvPr id="15365" name="Rectangle 5"/>
          <p:cNvSpPr>
            <a:spLocks/>
          </p:cNvSpPr>
          <p:nvPr/>
        </p:nvSpPr>
        <p:spPr bwMode="auto">
          <a:xfrm>
            <a:off x="6457900" y="4509120"/>
            <a:ext cx="1410891" cy="535781"/>
          </a:xfrm>
          <a:prstGeom prst="rect">
            <a:avLst/>
          </a:prstGeom>
          <a:solidFill>
            <a:srgbClr val="3E52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700">
                <a:solidFill>
                  <a:srgbClr val="FFFFFF"/>
                </a:solidFill>
                <a:ea typeface="ＭＳ Ｐゴシック" charset="0"/>
                <a:cs typeface="Gill Sans" charset="0"/>
              </a:rPr>
              <a:t>Outcome 2</a:t>
            </a:r>
          </a:p>
        </p:txBody>
      </p:sp>
      <p:sp>
        <p:nvSpPr>
          <p:cNvPr id="15366" name="Rectangle 6"/>
          <p:cNvSpPr>
            <a:spLocks/>
          </p:cNvSpPr>
          <p:nvPr/>
        </p:nvSpPr>
        <p:spPr bwMode="auto">
          <a:xfrm>
            <a:off x="6457900" y="5152057"/>
            <a:ext cx="1410891" cy="535781"/>
          </a:xfrm>
          <a:prstGeom prst="rect">
            <a:avLst/>
          </a:prstGeom>
          <a:solidFill>
            <a:srgbClr val="3E52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700">
                <a:solidFill>
                  <a:srgbClr val="FFFFFF"/>
                </a:solidFill>
                <a:ea typeface="ＭＳ Ｐゴシック" charset="0"/>
                <a:cs typeface="Gill Sans" charset="0"/>
              </a:rPr>
              <a:t>Outcome 3</a:t>
            </a: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flipV="1">
            <a:off x="5292081" y="4777010"/>
            <a:ext cx="1181546" cy="20142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5292080" y="4869161"/>
            <a:ext cx="1196057" cy="516186"/>
          </a:xfrm>
          <a:prstGeom prst="line">
            <a:avLst/>
          </a:prstGeom>
          <a:noFill/>
          <a:ln w="63500" cap="flat">
            <a:solidFill>
              <a:schemeClr val="tx1"/>
            </a:solidFill>
            <a:prstDash val="solid"/>
            <a:miter lim="800000"/>
            <a:headEnd type="none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70" name="Rectangle 10"/>
          <p:cNvSpPr>
            <a:spLocks/>
          </p:cNvSpPr>
          <p:nvPr/>
        </p:nvSpPr>
        <p:spPr bwMode="auto">
          <a:xfrm>
            <a:off x="2127920" y="1928440"/>
            <a:ext cx="1651992" cy="312539"/>
          </a:xfrm>
          <a:prstGeom prst="rect">
            <a:avLst/>
          </a:prstGeom>
          <a:solidFill>
            <a:srgbClr val="4F4B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500">
                <a:solidFill>
                  <a:srgbClr val="FFFFFF"/>
                </a:solidFill>
                <a:latin typeface="Franklin Gothic Medium" charset="0"/>
                <a:ea typeface="ＭＳ Ｐゴシック" charset="0"/>
                <a:cs typeface="Franklin Gothic Medium" charset="0"/>
                <a:sym typeface="Franklin Gothic Medium" charset="0"/>
              </a:rPr>
              <a:t>E-to-P Expectancy</a:t>
            </a:r>
          </a:p>
        </p:txBody>
      </p:sp>
      <p:sp>
        <p:nvSpPr>
          <p:cNvPr id="15371" name="Rectangle 11"/>
          <p:cNvSpPr>
            <a:spLocks/>
          </p:cNvSpPr>
          <p:nvPr/>
        </p:nvSpPr>
        <p:spPr bwMode="auto">
          <a:xfrm>
            <a:off x="2127920" y="2240979"/>
            <a:ext cx="1651992" cy="910828"/>
          </a:xfrm>
          <a:prstGeom prst="rect">
            <a:avLst/>
          </a:prstGeom>
          <a:solidFill>
            <a:srgbClr val="E6DBB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72000" tIns="46800" rIns="36000" bIns="0"/>
          <a:lstStyle/>
          <a:p>
            <a:pPr algn="l"/>
            <a:r>
              <a:rPr lang="en-US" sz="13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Probability </a:t>
            </a:r>
            <a:r>
              <a:rPr lang="en-US" sz="1300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a specific </a:t>
            </a:r>
            <a:r>
              <a:rPr lang="en-US" sz="13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effort level will result in </a:t>
            </a:r>
            <a:r>
              <a:rPr lang="en-US" sz="1300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a specific level of </a:t>
            </a:r>
            <a:r>
              <a:rPr lang="en-US" sz="13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performance </a:t>
            </a:r>
          </a:p>
        </p:txBody>
      </p:sp>
      <p:sp>
        <p:nvSpPr>
          <p:cNvPr id="15372" name="Rectangle 12"/>
          <p:cNvSpPr>
            <a:spLocks/>
          </p:cNvSpPr>
          <p:nvPr/>
        </p:nvSpPr>
        <p:spPr bwMode="auto">
          <a:xfrm>
            <a:off x="4720208" y="1892721"/>
            <a:ext cx="1651992" cy="312539"/>
          </a:xfrm>
          <a:prstGeom prst="rect">
            <a:avLst/>
          </a:prstGeom>
          <a:solidFill>
            <a:srgbClr val="4F4B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500">
                <a:solidFill>
                  <a:srgbClr val="FFFFFF"/>
                </a:solidFill>
                <a:latin typeface="Franklin Gothic Medium" charset="0"/>
                <a:ea typeface="ＭＳ Ｐゴシック" charset="0"/>
                <a:cs typeface="Franklin Gothic Medium" charset="0"/>
                <a:sym typeface="Franklin Gothic Medium" charset="0"/>
              </a:rPr>
              <a:t>P-to-O Expectancy</a:t>
            </a:r>
          </a:p>
        </p:txBody>
      </p:sp>
      <p:sp>
        <p:nvSpPr>
          <p:cNvPr id="15373" name="Rectangle 13"/>
          <p:cNvSpPr>
            <a:spLocks/>
          </p:cNvSpPr>
          <p:nvPr/>
        </p:nvSpPr>
        <p:spPr bwMode="auto">
          <a:xfrm>
            <a:off x="4720208" y="2205260"/>
            <a:ext cx="1651992" cy="910828"/>
          </a:xfrm>
          <a:prstGeom prst="rect">
            <a:avLst/>
          </a:prstGeom>
          <a:solidFill>
            <a:srgbClr val="E6DBB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72000" tIns="46800" rIns="36000" bIns="0"/>
          <a:lstStyle/>
          <a:p>
            <a:pPr algn="l"/>
            <a:r>
              <a:rPr lang="en-US" sz="13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Probability </a:t>
            </a:r>
            <a:r>
              <a:rPr lang="en-US" sz="1300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a specific </a:t>
            </a:r>
            <a:r>
              <a:rPr lang="en-US" sz="13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performance level will result in specific outcomes</a:t>
            </a:r>
          </a:p>
        </p:txBody>
      </p:sp>
      <p:sp>
        <p:nvSpPr>
          <p:cNvPr id="15374" name="AutoShape 14"/>
          <p:cNvSpPr>
            <a:spLocks/>
          </p:cNvSpPr>
          <p:nvPr/>
        </p:nvSpPr>
        <p:spPr bwMode="auto">
          <a:xfrm rot="5400000">
            <a:off x="2306513" y="3455417"/>
            <a:ext cx="1125141" cy="517922"/>
          </a:xfrm>
          <a:prstGeom prst="rightArrow">
            <a:avLst>
              <a:gd name="adj1" fmla="val 32000"/>
              <a:gd name="adj2" fmla="val 75864"/>
            </a:avLst>
          </a:prstGeom>
          <a:gradFill rotWithShape="0">
            <a:gsLst>
              <a:gs pos="0">
                <a:srgbClr val="1C2724"/>
              </a:gs>
              <a:gs pos="100000">
                <a:srgbClr val="E6DBB9"/>
              </a:gs>
            </a:gsLst>
            <a:lin ang="0" scaled="1"/>
          </a:gradFill>
          <a:ln w="127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75" name="AutoShape 15"/>
          <p:cNvSpPr>
            <a:spLocks/>
          </p:cNvSpPr>
          <p:nvPr/>
        </p:nvSpPr>
        <p:spPr bwMode="auto">
          <a:xfrm rot="5400000">
            <a:off x="4988099" y="3419698"/>
            <a:ext cx="1125141" cy="517922"/>
          </a:xfrm>
          <a:prstGeom prst="rightArrow">
            <a:avLst>
              <a:gd name="adj1" fmla="val 32000"/>
              <a:gd name="adj2" fmla="val 75864"/>
            </a:avLst>
          </a:prstGeom>
          <a:gradFill rotWithShape="0">
            <a:gsLst>
              <a:gs pos="0">
                <a:srgbClr val="1C2724"/>
              </a:gs>
              <a:gs pos="100000">
                <a:srgbClr val="E6DBB9"/>
              </a:gs>
            </a:gsLst>
            <a:lin ang="0" scaled="1"/>
          </a:gradFill>
          <a:ln w="127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76" name="Rectangle 16"/>
          <p:cNvSpPr>
            <a:spLocks/>
          </p:cNvSpPr>
          <p:nvPr/>
        </p:nvSpPr>
        <p:spPr bwMode="auto">
          <a:xfrm>
            <a:off x="7024464" y="1892721"/>
            <a:ext cx="1651992" cy="312539"/>
          </a:xfrm>
          <a:prstGeom prst="rect">
            <a:avLst/>
          </a:prstGeom>
          <a:solidFill>
            <a:srgbClr val="4F4B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1500">
                <a:solidFill>
                  <a:srgbClr val="FFFFFF"/>
                </a:solidFill>
                <a:latin typeface="Franklin Gothic Medium" charset="0"/>
                <a:ea typeface="ＭＳ Ｐゴシック" charset="0"/>
                <a:cs typeface="Franklin Gothic Medium" charset="0"/>
                <a:sym typeface="Franklin Gothic Medium" charset="0"/>
              </a:rPr>
              <a:t>Valence</a:t>
            </a:r>
          </a:p>
        </p:txBody>
      </p:sp>
      <p:sp>
        <p:nvSpPr>
          <p:cNvPr id="15377" name="Rectangle 17"/>
          <p:cNvSpPr>
            <a:spLocks/>
          </p:cNvSpPr>
          <p:nvPr/>
        </p:nvSpPr>
        <p:spPr bwMode="auto">
          <a:xfrm>
            <a:off x="7024464" y="2205260"/>
            <a:ext cx="1651992" cy="910828"/>
          </a:xfrm>
          <a:prstGeom prst="rect">
            <a:avLst/>
          </a:prstGeom>
          <a:solidFill>
            <a:srgbClr val="E6DBB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72000" tIns="46800" rIns="36000" bIns="0"/>
          <a:lstStyle/>
          <a:p>
            <a:pPr algn="l"/>
            <a:r>
              <a:rPr lang="en-US" sz="13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Anticipated satisfaction </a:t>
            </a:r>
            <a:r>
              <a:rPr lang="en-US" sz="1300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from</a:t>
            </a:r>
            <a:br>
              <a:rPr lang="en-US" sz="1300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</a:br>
            <a:r>
              <a:rPr lang="en-US" sz="1300" dirty="0" smtClean="0">
                <a:solidFill>
                  <a:schemeClr val="tx1"/>
                </a:solidFill>
                <a:ea typeface="ＭＳ Ｐゴシック" charset="0"/>
                <a:cs typeface="Gill Sans" charset="0"/>
              </a:rPr>
              <a:t>the </a:t>
            </a:r>
            <a:r>
              <a:rPr lang="en-US" sz="1300" dirty="0">
                <a:solidFill>
                  <a:schemeClr val="tx1"/>
                </a:solidFill>
                <a:ea typeface="ＭＳ Ｐゴシック" charset="0"/>
                <a:cs typeface="Gill Sans" charset="0"/>
              </a:rPr>
              <a:t>outcome</a:t>
            </a:r>
          </a:p>
        </p:txBody>
      </p:sp>
      <p:sp>
        <p:nvSpPr>
          <p:cNvPr id="15378" name="Oval 18"/>
          <p:cNvSpPr>
            <a:spLocks/>
          </p:cNvSpPr>
          <p:nvPr/>
        </p:nvSpPr>
        <p:spPr bwMode="auto">
          <a:xfrm>
            <a:off x="7743775" y="3919760"/>
            <a:ext cx="428625" cy="428625"/>
          </a:xfrm>
          <a:prstGeom prst="ellipse">
            <a:avLst/>
          </a:prstGeom>
          <a:solidFill>
            <a:srgbClr val="AECCE6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400">
                <a:solidFill>
                  <a:schemeClr val="tx1"/>
                </a:solidFill>
                <a:ea typeface="ＭＳ Ｐゴシック" charset="0"/>
                <a:cs typeface="Gill Sans" charset="0"/>
              </a:rPr>
              <a:t>+/–</a:t>
            </a:r>
          </a:p>
        </p:txBody>
      </p:sp>
      <p:sp>
        <p:nvSpPr>
          <p:cNvPr id="15379" name="Oval 19"/>
          <p:cNvSpPr>
            <a:spLocks/>
          </p:cNvSpPr>
          <p:nvPr/>
        </p:nvSpPr>
        <p:spPr bwMode="auto">
          <a:xfrm>
            <a:off x="7743775" y="4562698"/>
            <a:ext cx="428625" cy="428625"/>
          </a:xfrm>
          <a:prstGeom prst="ellipse">
            <a:avLst/>
          </a:prstGeom>
          <a:solidFill>
            <a:srgbClr val="AECCE6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400">
                <a:solidFill>
                  <a:schemeClr val="tx1"/>
                </a:solidFill>
                <a:ea typeface="ＭＳ Ｐゴシック" charset="0"/>
                <a:cs typeface="Gill Sans" charset="0"/>
              </a:rPr>
              <a:t>+/–</a:t>
            </a:r>
          </a:p>
        </p:txBody>
      </p:sp>
      <p:sp>
        <p:nvSpPr>
          <p:cNvPr id="15380" name="Oval 20"/>
          <p:cNvSpPr>
            <a:spLocks/>
          </p:cNvSpPr>
          <p:nvPr/>
        </p:nvSpPr>
        <p:spPr bwMode="auto">
          <a:xfrm>
            <a:off x="7743775" y="5205635"/>
            <a:ext cx="428625" cy="428625"/>
          </a:xfrm>
          <a:prstGeom prst="ellipse">
            <a:avLst/>
          </a:prstGeom>
          <a:solidFill>
            <a:srgbClr val="AECCE6"/>
          </a:solidFill>
          <a:ln w="952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400">
                <a:solidFill>
                  <a:schemeClr val="tx1"/>
                </a:solidFill>
                <a:ea typeface="ＭＳ Ｐゴシック" charset="0"/>
                <a:cs typeface="Gill Sans" charset="0"/>
              </a:rPr>
              <a:t>+/–</a:t>
            </a:r>
          </a:p>
        </p:txBody>
      </p:sp>
      <p:sp>
        <p:nvSpPr>
          <p:cNvPr id="15381" name="AutoShape 21"/>
          <p:cNvSpPr>
            <a:spLocks/>
          </p:cNvSpPr>
          <p:nvPr/>
        </p:nvSpPr>
        <p:spPr bwMode="auto">
          <a:xfrm rot="5400000">
            <a:off x="7591500" y="3200920"/>
            <a:ext cx="705445" cy="517922"/>
          </a:xfrm>
          <a:prstGeom prst="rightArrow">
            <a:avLst>
              <a:gd name="adj1" fmla="val 32000"/>
              <a:gd name="adj2" fmla="val 75866"/>
            </a:avLst>
          </a:prstGeom>
          <a:gradFill rotWithShape="0">
            <a:gsLst>
              <a:gs pos="0">
                <a:srgbClr val="1C2724"/>
              </a:gs>
              <a:gs pos="100000">
                <a:srgbClr val="E6DBB9"/>
              </a:gs>
            </a:gsLst>
            <a:lin ang="0" scaled="1"/>
          </a:gradFill>
          <a:ln w="127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a typeface="ＭＳ Ｐゴシック" pitchFamily="-65" charset="-128"/>
              </a:rPr>
              <a:t>Expectancy Theory of Motivation</a:t>
            </a:r>
            <a:endParaRPr lang="en-US" dirty="0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611560" y="4399384"/>
            <a:ext cx="1828800" cy="685800"/>
          </a:xfrm>
          <a:prstGeom prst="rect">
            <a:avLst/>
          </a:prstGeom>
          <a:solidFill>
            <a:srgbClr val="1B274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  <a:ea typeface="ヒラギノ角ゴ Pro W3" pitchFamily="-109" charset="-128"/>
                <a:cs typeface="ヒラギノ角ゴ Pro W3" pitchFamily="-109" charset="-128"/>
              </a:rPr>
              <a:t>Effort</a:t>
            </a: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3463280" y="4399384"/>
            <a:ext cx="1828800" cy="685800"/>
          </a:xfrm>
          <a:prstGeom prst="rect">
            <a:avLst/>
          </a:prstGeom>
          <a:solidFill>
            <a:srgbClr val="74290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2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  <a:ea typeface="ヒラギノ角ゴ Pro W3" pitchFamily="-109" charset="-128"/>
                <a:cs typeface="ヒラギノ角ゴ Pro W3" pitchFamily="-109" charset="-128"/>
              </a:rPr>
              <a:t>Performance</a:t>
            </a:r>
            <a:endParaRPr lang="en-US" sz="1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109" charset="0"/>
              <a:ea typeface="ヒラギノ角ゴ Pro W3" pitchFamily="-109" charset="-128"/>
              <a:cs typeface="ヒラギノ角ゴ Pro W3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665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Expectancy Theory in Practice</a:t>
            </a:r>
            <a:endParaRPr lang="en-US" dirty="0"/>
          </a:p>
        </p:txBody>
      </p:sp>
      <p:sp>
        <p:nvSpPr>
          <p:cNvPr id="15369" name="Rectangle 9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mtClean="0"/>
              <a:t>Increasing E-to-P Expectancies</a:t>
            </a:r>
          </a:p>
          <a:p>
            <a:pPr lvl="1"/>
            <a:r>
              <a:rPr lang="en-US" smtClean="0"/>
              <a:t>Hire, train, and match people to job requirements</a:t>
            </a:r>
          </a:p>
          <a:p>
            <a:pPr lvl="1"/>
            <a:r>
              <a:rPr lang="en-US" smtClean="0"/>
              <a:t>Provide role clarity and sufficient resources</a:t>
            </a:r>
          </a:p>
          <a:p>
            <a:pPr lvl="1"/>
            <a:r>
              <a:rPr lang="en-US" smtClean="0"/>
              <a:t>Provide behavioral modeling and coaching</a:t>
            </a:r>
          </a:p>
          <a:p>
            <a:r>
              <a:rPr lang="en-US" smtClean="0"/>
              <a:t>Increasing P-to-O Expectancies</a:t>
            </a:r>
          </a:p>
          <a:p>
            <a:pPr lvl="1"/>
            <a:r>
              <a:rPr lang="en-US" smtClean="0"/>
              <a:t>Measure performance accurately</a:t>
            </a:r>
          </a:p>
          <a:p>
            <a:pPr lvl="1"/>
            <a:r>
              <a:rPr lang="en-US" smtClean="0"/>
              <a:t>Explain how rewards are linked to performance</a:t>
            </a:r>
          </a:p>
          <a:p>
            <a:pPr lvl="1"/>
            <a:r>
              <a:rPr lang="en-US" smtClean="0"/>
              <a:t>Explain how rewards are caused by past performance</a:t>
            </a:r>
          </a:p>
          <a:p>
            <a:r>
              <a:rPr lang="en-US" smtClean="0"/>
              <a:t>Increasing Outcome Valences</a:t>
            </a:r>
          </a:p>
          <a:p>
            <a:pPr lvl="1"/>
            <a:r>
              <a:rPr lang="en-US" smtClean="0"/>
              <a:t>Ensure that rewards are valued</a:t>
            </a:r>
          </a:p>
          <a:p>
            <a:pPr lvl="1"/>
            <a:r>
              <a:rPr lang="en-US" smtClean="0"/>
              <a:t>Individualize rewards</a:t>
            </a:r>
          </a:p>
          <a:p>
            <a:pPr lvl="1"/>
            <a:r>
              <a:rPr lang="en-US" smtClean="0"/>
              <a:t>Minimize countervalent outcomes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87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6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build="p" autoUpdateAnimBg="0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700" dirty="0">
                <a:ea typeface="ＭＳ Ｐゴシック" pitchFamily="-65" charset="-128"/>
              </a:rPr>
              <a:t>A-B-Cs of</a:t>
            </a:r>
            <a:r>
              <a:rPr lang="en-US" sz="3700" dirty="0" smtClean="0">
                <a:ea typeface="ＭＳ Ｐゴシック" pitchFamily="-65" charset="-128"/>
              </a:rPr>
              <a:t> Behavior </a:t>
            </a:r>
            <a:r>
              <a:rPr lang="en-US" sz="3700" dirty="0">
                <a:ea typeface="ＭＳ Ｐゴシック" pitchFamily="-65" charset="-128"/>
              </a:rPr>
              <a:t>Modification</a:t>
            </a:r>
          </a:p>
        </p:txBody>
      </p:sp>
      <p:sp>
        <p:nvSpPr>
          <p:cNvPr id="52227" name="Line 4"/>
          <p:cNvSpPr>
            <a:spLocks noChangeShapeType="1"/>
          </p:cNvSpPr>
          <p:nvPr/>
        </p:nvSpPr>
        <p:spPr bwMode="auto">
          <a:xfrm>
            <a:off x="5681663" y="2438400"/>
            <a:ext cx="3381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228" name="Line 6"/>
          <p:cNvSpPr>
            <a:spLocks noChangeShapeType="1"/>
          </p:cNvSpPr>
          <p:nvPr/>
        </p:nvSpPr>
        <p:spPr bwMode="auto">
          <a:xfrm flipV="1">
            <a:off x="5638800" y="5181600"/>
            <a:ext cx="3238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0823" name="Rectangle 7"/>
          <p:cNvSpPr>
            <a:spLocks noChangeArrowheads="1"/>
          </p:cNvSpPr>
          <p:nvPr/>
        </p:nvSpPr>
        <p:spPr bwMode="auto">
          <a:xfrm>
            <a:off x="6019800" y="1600200"/>
            <a:ext cx="2362200" cy="1676400"/>
          </a:xfrm>
          <a:prstGeom prst="rect">
            <a:avLst/>
          </a:prstGeom>
          <a:solidFill>
            <a:srgbClr val="401E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GB" sz="2400" dirty="0">
                <a:solidFill>
                  <a:srgbClr val="FFFEF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Consequences</a:t>
            </a:r>
            <a:endParaRPr lang="en-GB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</a:endParaRPr>
          </a:p>
          <a:p>
            <a:pPr eaLnBrk="0" hangingPunct="0">
              <a:defRPr/>
            </a:pPr>
            <a:endParaRPr lang="en-GB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</a:endParaRPr>
          </a:p>
          <a:p>
            <a:pPr eaLnBrk="0" hangingPunct="0">
              <a:defRPr/>
            </a:pPr>
            <a:r>
              <a:rPr lang="en-GB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What happens</a:t>
            </a:r>
          </a:p>
          <a:p>
            <a:pPr eaLnBrk="0" hangingPunct="0">
              <a:defRPr/>
            </a:pPr>
            <a:r>
              <a:rPr lang="en-GB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after</a:t>
            </a:r>
            <a:r>
              <a:rPr lang="en-GB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behavior</a:t>
            </a:r>
            <a:endParaRPr lang="en-GB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</a:endParaRPr>
          </a:p>
        </p:txBody>
      </p:sp>
      <p:sp>
        <p:nvSpPr>
          <p:cNvPr id="290824" name="Rectangle 8"/>
          <p:cNvSpPr>
            <a:spLocks noChangeArrowheads="1"/>
          </p:cNvSpPr>
          <p:nvPr/>
        </p:nvSpPr>
        <p:spPr bwMode="auto">
          <a:xfrm>
            <a:off x="6019800" y="4267200"/>
            <a:ext cx="2362200" cy="1676400"/>
          </a:xfrm>
          <a:prstGeom prst="rect">
            <a:avLst/>
          </a:prstGeom>
          <a:solidFill>
            <a:srgbClr val="401E3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Co-workers</a:t>
            </a:r>
          </a:p>
          <a:p>
            <a:pPr eaLnBrk="0" hangingPunct="0">
              <a:defRPr/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thank </a:t>
            </a:r>
          </a:p>
          <a:p>
            <a:pPr eaLnBrk="0" hangingPunct="0">
              <a:defRPr/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operator</a:t>
            </a:r>
          </a:p>
        </p:txBody>
      </p:sp>
      <p:sp>
        <p:nvSpPr>
          <p:cNvPr id="52231" name="Rectangle 9"/>
          <p:cNvSpPr>
            <a:spLocks noChangeArrowheads="1"/>
          </p:cNvSpPr>
          <p:nvPr/>
        </p:nvSpPr>
        <p:spPr bwMode="auto">
          <a:xfrm>
            <a:off x="793750" y="3643313"/>
            <a:ext cx="1643063" cy="51593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GB" sz="2800" b="1">
                <a:solidFill>
                  <a:schemeClr val="tx2"/>
                </a:solidFill>
                <a:latin typeface="Arial" pitchFamily="-65" charset="0"/>
              </a:rPr>
              <a:t>Example</a:t>
            </a:r>
            <a:endParaRPr lang="en-GB" sz="2800" b="1">
              <a:solidFill>
                <a:srgbClr val="663300"/>
              </a:solidFill>
              <a:latin typeface="Arial" pitchFamily="-65" charset="0"/>
            </a:endParaRPr>
          </a:p>
        </p:txBody>
      </p:sp>
      <p:sp>
        <p:nvSpPr>
          <p:cNvPr id="52232" name="Rectangle 10"/>
          <p:cNvSpPr>
            <a:spLocks noChangeArrowheads="1"/>
          </p:cNvSpPr>
          <p:nvPr/>
        </p:nvSpPr>
        <p:spPr bwMode="auto">
          <a:xfrm>
            <a:off x="1143000" y="152400"/>
            <a:ext cx="7467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l" eaLnBrk="0" hangingPunct="0"/>
            <a:endParaRPr lang="en-GB" sz="3400">
              <a:solidFill>
                <a:schemeClr val="tx1"/>
              </a:solidFill>
              <a:latin typeface="Times New Roman" pitchFamily="-65" charset="0"/>
            </a:endParaRPr>
          </a:p>
        </p:txBody>
      </p:sp>
      <p:sp>
        <p:nvSpPr>
          <p:cNvPr id="52233" name="Line 12"/>
          <p:cNvSpPr>
            <a:spLocks noChangeShapeType="1"/>
          </p:cNvSpPr>
          <p:nvPr/>
        </p:nvSpPr>
        <p:spPr bwMode="auto">
          <a:xfrm>
            <a:off x="3048000" y="2438400"/>
            <a:ext cx="33813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234" name="Line 14"/>
          <p:cNvSpPr>
            <a:spLocks noChangeShapeType="1"/>
          </p:cNvSpPr>
          <p:nvPr/>
        </p:nvSpPr>
        <p:spPr bwMode="auto">
          <a:xfrm flipV="1">
            <a:off x="2667000" y="5181600"/>
            <a:ext cx="6286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0831" name="Rectangle 15"/>
          <p:cNvSpPr>
            <a:spLocks noChangeArrowheads="1"/>
          </p:cNvSpPr>
          <p:nvPr/>
        </p:nvSpPr>
        <p:spPr bwMode="auto">
          <a:xfrm>
            <a:off x="3352800" y="1600200"/>
            <a:ext cx="2362200" cy="1676400"/>
          </a:xfrm>
          <a:prstGeom prst="rect">
            <a:avLst/>
          </a:prstGeom>
          <a:solidFill>
            <a:srgbClr val="00545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US" sz="2400" dirty="0" smtClean="0">
                <a:solidFill>
                  <a:srgbClr val="FFFEF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Behavior</a:t>
            </a:r>
            <a:endParaRPr lang="en-GB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</a:endParaRPr>
          </a:p>
          <a:p>
            <a:pPr eaLnBrk="0" hangingPunct="0">
              <a:defRPr/>
            </a:pPr>
            <a:endParaRPr lang="en-GB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</a:endParaRPr>
          </a:p>
          <a:p>
            <a:pPr eaLnBrk="0" hangingPunct="0">
              <a:defRPr/>
            </a:pPr>
            <a:r>
              <a:rPr lang="en-GB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What person</a:t>
            </a:r>
          </a:p>
          <a:p>
            <a:pPr eaLnBrk="0" hangingPunct="0">
              <a:defRPr/>
            </a:pPr>
            <a:r>
              <a:rPr lang="en-GB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says or does</a:t>
            </a:r>
            <a:endParaRPr lang="en-GB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</a:endParaRPr>
          </a:p>
        </p:txBody>
      </p:sp>
      <p:sp>
        <p:nvSpPr>
          <p:cNvPr id="290832" name="Rectangle 16"/>
          <p:cNvSpPr>
            <a:spLocks noChangeArrowheads="1"/>
          </p:cNvSpPr>
          <p:nvPr/>
        </p:nvSpPr>
        <p:spPr bwMode="auto">
          <a:xfrm>
            <a:off x="3352800" y="4267200"/>
            <a:ext cx="2362200" cy="1676400"/>
          </a:xfrm>
          <a:prstGeom prst="rect">
            <a:avLst/>
          </a:prstGeom>
          <a:solidFill>
            <a:srgbClr val="00545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Machine </a:t>
            </a:r>
          </a:p>
          <a:p>
            <a:pPr eaLnBrk="0" hangingPunct="0">
              <a:defRPr/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operator turns</a:t>
            </a:r>
          </a:p>
          <a:p>
            <a:pPr eaLnBrk="0" hangingPunct="0">
              <a:defRPr/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off power</a:t>
            </a:r>
          </a:p>
        </p:txBody>
      </p:sp>
      <p:sp>
        <p:nvSpPr>
          <p:cNvPr id="290834" name="Rectangle 18"/>
          <p:cNvSpPr>
            <a:spLocks noChangeArrowheads="1"/>
          </p:cNvSpPr>
          <p:nvPr/>
        </p:nvSpPr>
        <p:spPr bwMode="auto">
          <a:xfrm>
            <a:off x="685800" y="1600200"/>
            <a:ext cx="2362200" cy="1676400"/>
          </a:xfrm>
          <a:prstGeom prst="rect">
            <a:avLst/>
          </a:prstGeom>
          <a:solidFill>
            <a:srgbClr val="A92E0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GB" sz="2400" dirty="0">
                <a:solidFill>
                  <a:srgbClr val="FFFEF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Antecedents</a:t>
            </a:r>
            <a:endParaRPr lang="en-GB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</a:endParaRPr>
          </a:p>
          <a:p>
            <a:pPr eaLnBrk="0" hangingPunct="0">
              <a:defRPr/>
            </a:pPr>
            <a:endParaRPr lang="en-GB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</a:endParaRPr>
          </a:p>
          <a:p>
            <a:pPr eaLnBrk="0" hangingPunct="0">
              <a:defRPr/>
            </a:pPr>
            <a:r>
              <a:rPr lang="en-GB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What happens</a:t>
            </a:r>
          </a:p>
          <a:p>
            <a:pPr eaLnBrk="0" hangingPunct="0">
              <a:defRPr/>
            </a:pPr>
            <a:r>
              <a:rPr lang="en-GB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before</a:t>
            </a:r>
            <a:r>
              <a:rPr lang="en-GB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behavior</a:t>
            </a:r>
            <a:endParaRPr lang="en-GB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-65" charset="0"/>
            </a:endParaRPr>
          </a:p>
        </p:txBody>
      </p:sp>
      <p:sp>
        <p:nvSpPr>
          <p:cNvPr id="290835" name="Rectangle 19"/>
          <p:cNvSpPr>
            <a:spLocks noChangeArrowheads="1"/>
          </p:cNvSpPr>
          <p:nvPr/>
        </p:nvSpPr>
        <p:spPr bwMode="auto">
          <a:xfrm>
            <a:off x="685800" y="4267200"/>
            <a:ext cx="2362200" cy="1676400"/>
          </a:xfrm>
          <a:prstGeom prst="rect">
            <a:avLst/>
          </a:prstGeom>
          <a:solidFill>
            <a:srgbClr val="A92E0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>
              <a:defRPr/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Warning</a:t>
            </a:r>
          </a:p>
          <a:p>
            <a:pPr eaLnBrk="0" hangingPunct="0">
              <a:defRPr/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light</a:t>
            </a:r>
          </a:p>
          <a:p>
            <a:pPr eaLnBrk="0" hangingPunct="0">
              <a:defRPr/>
            </a:pPr>
            <a:r>
              <a:rPr lang="en-GB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flashes</a:t>
            </a:r>
          </a:p>
        </p:txBody>
      </p:sp>
    </p:spTree>
    <p:extLst>
      <p:ext uri="{BB962C8B-B14F-4D97-AF65-F5344CB8AC3E}">
        <p14:creationId xmlns:p14="http://schemas.microsoft.com/office/powerpoint/2010/main" val="7532367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Four OB Mod Consequences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3528" y="1412776"/>
            <a:ext cx="4608512" cy="4680520"/>
          </a:xfrm>
        </p:spPr>
        <p:txBody>
          <a:bodyPr>
            <a:normAutofit fontScale="92500"/>
          </a:bodyPr>
          <a:lstStyle/>
          <a:p>
            <a:pPr>
              <a:spcBef>
                <a:spcPts val="1200"/>
              </a:spcBef>
            </a:pPr>
            <a:r>
              <a:rPr lang="en-US" sz="2200" dirty="0" smtClean="0"/>
              <a:t>Positive reinforcement – when </a:t>
            </a:r>
            <a:r>
              <a:rPr lang="en-US" sz="2200" dirty="0" err="1" smtClean="0"/>
              <a:t>reinforcer</a:t>
            </a:r>
            <a:r>
              <a:rPr lang="en-US" sz="2200" dirty="0" smtClean="0"/>
              <a:t> (consequence) is introduced, </a:t>
            </a:r>
            <a:r>
              <a:rPr lang="en-US" sz="2200" dirty="0"/>
              <a:t>the behavior </a:t>
            </a:r>
            <a:r>
              <a:rPr lang="en-US" sz="2200" dirty="0" smtClean="0"/>
              <a:t>is increased/maintained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Punishment </a:t>
            </a:r>
            <a:r>
              <a:rPr lang="en-US" sz="2200" dirty="0"/>
              <a:t>– when introduced, </a:t>
            </a:r>
            <a:r>
              <a:rPr lang="en-US" sz="2200" dirty="0" smtClean="0"/>
              <a:t>the frequency or probability of the </a:t>
            </a:r>
            <a:r>
              <a:rPr lang="en-US" sz="2200" dirty="0"/>
              <a:t>behavior decreases </a:t>
            </a:r>
            <a:endParaRPr lang="en-US" sz="2200" dirty="0" smtClean="0"/>
          </a:p>
          <a:p>
            <a:pPr>
              <a:spcBef>
                <a:spcPts val="1200"/>
              </a:spcBef>
            </a:pPr>
            <a:r>
              <a:rPr lang="en-US" sz="2200" dirty="0" smtClean="0"/>
              <a:t>Negative reinforcement –when this consequence is removed</a:t>
            </a:r>
            <a:r>
              <a:rPr lang="en-US" sz="2200" dirty="0"/>
              <a:t>, </a:t>
            </a:r>
            <a:r>
              <a:rPr lang="en-US" sz="2200" dirty="0" smtClean="0"/>
              <a:t>behavior is increased/maintained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Extinction –behavior decreases when no consequence occurs</a:t>
            </a:r>
          </a:p>
        </p:txBody>
      </p:sp>
      <p:pic>
        <p:nvPicPr>
          <p:cNvPr id="10" name="Picture Placeholder 9" descr="Carrot icon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" r="25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161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Reinforcing Behavior</a:t>
            </a:r>
            <a:br>
              <a:rPr lang="en-US" dirty="0" smtClean="0"/>
            </a:br>
            <a:r>
              <a:rPr lang="en-US" dirty="0" smtClean="0"/>
              <a:t>Through </a:t>
            </a:r>
            <a:r>
              <a:rPr lang="en-US" dirty="0" err="1" smtClean="0"/>
              <a:t>Gamification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idx="1"/>
          </p:nvPr>
        </p:nvSpPr>
        <p:spPr>
          <a:xfrm>
            <a:off x="323528" y="1412776"/>
            <a:ext cx="4680519" cy="47133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200" dirty="0" smtClean="0"/>
              <a:t>Deloitte </a:t>
            </a:r>
            <a:r>
              <a:rPr lang="en-US" sz="2200" dirty="0" err="1"/>
              <a:t>Touche</a:t>
            </a:r>
            <a:r>
              <a:rPr lang="en-US" sz="2200" dirty="0"/>
              <a:t> Tohmatsu employees </a:t>
            </a:r>
            <a:r>
              <a:rPr lang="en-US" sz="2200" dirty="0" smtClean="0"/>
              <a:t>earn “badges” for documenting meetings </a:t>
            </a:r>
            <a:r>
              <a:rPr lang="en-US" sz="2200" dirty="0"/>
              <a:t>and </a:t>
            </a:r>
            <a:r>
              <a:rPr lang="en-US" sz="2200" dirty="0" smtClean="0"/>
              <a:t>completing online learning modules. Earned badges are </a:t>
            </a:r>
            <a:r>
              <a:rPr lang="en-US" sz="2200" dirty="0"/>
              <a:t>posted on leader boards, </a:t>
            </a:r>
            <a:r>
              <a:rPr lang="en-US" sz="2200" dirty="0" smtClean="0"/>
              <a:t>which further motivates them </a:t>
            </a:r>
            <a:r>
              <a:rPr lang="en-US" sz="2200" dirty="0"/>
              <a:t>through friendly competition and status</a:t>
            </a:r>
            <a:r>
              <a:rPr lang="en-US" sz="2200" dirty="0" smtClean="0"/>
              <a:t>.</a:t>
            </a:r>
          </a:p>
          <a:p>
            <a:pPr>
              <a:lnSpc>
                <a:spcPct val="120000"/>
              </a:lnSpc>
              <a:buNone/>
            </a:pPr>
            <a:endParaRPr lang="en-US" sz="2200" dirty="0"/>
          </a:p>
        </p:txBody>
      </p:sp>
      <p:pic>
        <p:nvPicPr>
          <p:cNvPr id="9" name="Picture Placeholder 8" descr="Deloitte Gamification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" r="-463"/>
          <a:stretch/>
        </p:blipFill>
        <p:spPr>
          <a:xfrm>
            <a:off x="5436096" y="1412776"/>
            <a:ext cx="3329466" cy="4963146"/>
          </a:xfrm>
        </p:spPr>
      </p:pic>
    </p:spTree>
    <p:extLst>
      <p:ext uri="{BB962C8B-B14F-4D97-AF65-F5344CB8AC3E}">
        <p14:creationId xmlns:p14="http://schemas.microsoft.com/office/powerpoint/2010/main" val="24591643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itchFamily="-65" charset="-128"/>
              </a:rPr>
              <a:t>Social Cognitive Theory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>
                <a:ea typeface="ＭＳ Ｐゴシック" pitchFamily="-65" charset="-128"/>
              </a:rPr>
              <a:t>Learning behavior outcomes</a:t>
            </a:r>
          </a:p>
          <a:p>
            <a:pPr lvl="1" eaLnBrk="1" hangingPunct="1">
              <a:spcAft>
                <a:spcPts val="0"/>
              </a:spcAft>
            </a:pPr>
            <a:r>
              <a:rPr lang="en-US" dirty="0" smtClean="0">
                <a:ea typeface="Tahoma" pitchFamily="-65" charset="0"/>
                <a:cs typeface="Tahoma" pitchFamily="-65" charset="0"/>
              </a:rPr>
              <a:t>Observing consequences that others experience</a:t>
            </a:r>
          </a:p>
          <a:p>
            <a:pPr lvl="1" eaLnBrk="1" hangingPunct="1">
              <a:spcAft>
                <a:spcPts val="1200"/>
              </a:spcAft>
            </a:pPr>
            <a:r>
              <a:rPr lang="en-US" dirty="0" smtClean="0">
                <a:ea typeface="Tahoma" pitchFamily="-65" charset="0"/>
                <a:cs typeface="Tahoma" pitchFamily="-65" charset="0"/>
              </a:rPr>
              <a:t>Anticipate consequences in other situations</a:t>
            </a:r>
          </a:p>
          <a:p>
            <a:pPr eaLnBrk="1" hangingPunct="1"/>
            <a:r>
              <a:rPr lang="en-US" dirty="0" smtClean="0">
                <a:ea typeface="ＭＳ Ｐゴシック" pitchFamily="-65" charset="-128"/>
              </a:rPr>
              <a:t>Behavior modeling</a:t>
            </a:r>
          </a:p>
          <a:p>
            <a:pPr lvl="1" eaLnBrk="1" hangingPunct="1">
              <a:spcAft>
                <a:spcPts val="1200"/>
              </a:spcAft>
            </a:pPr>
            <a:r>
              <a:rPr lang="en-US" dirty="0" smtClean="0">
                <a:ea typeface="Tahoma" pitchFamily="-65" charset="0"/>
                <a:cs typeface="Tahoma" pitchFamily="-65" charset="0"/>
              </a:rPr>
              <a:t>Observing and modeling behavior of others</a:t>
            </a:r>
          </a:p>
          <a:p>
            <a:pPr eaLnBrk="1" hangingPunct="1"/>
            <a:r>
              <a:rPr lang="en-US" dirty="0" smtClean="0">
                <a:ea typeface="ＭＳ Ｐゴシック" pitchFamily="-65" charset="-128"/>
              </a:rPr>
              <a:t>Self-regulation</a:t>
            </a:r>
          </a:p>
          <a:p>
            <a:pPr lvl="1"/>
            <a:r>
              <a:rPr lang="en-US" dirty="0" smtClean="0"/>
              <a:t>We engage in intentional, purposive action</a:t>
            </a:r>
          </a:p>
          <a:p>
            <a:pPr lvl="1"/>
            <a:r>
              <a:rPr lang="en-US" dirty="0" smtClean="0"/>
              <a:t>We set goals, set standards, anticipate consequences</a:t>
            </a:r>
            <a:endParaRPr lang="en-US" dirty="0" smtClean="0">
              <a:ea typeface="Tahoma" pitchFamily="-65" charset="0"/>
              <a:cs typeface="Tahoma" pitchFamily="-65" charset="0"/>
            </a:endParaRPr>
          </a:p>
          <a:p>
            <a:pPr lvl="1" eaLnBrk="1" hangingPunct="1"/>
            <a:r>
              <a:rPr lang="en-US" dirty="0" smtClean="0">
                <a:ea typeface="Tahoma" pitchFamily="-65" charset="0"/>
                <a:cs typeface="Tahoma" pitchFamily="-65" charset="0"/>
              </a:rPr>
              <a:t>We reinforce our own behavior (self-reinforcement)</a:t>
            </a:r>
          </a:p>
        </p:txBody>
      </p:sp>
    </p:spTree>
    <p:extLst>
      <p:ext uri="{BB962C8B-B14F-4D97-AF65-F5344CB8AC3E}">
        <p14:creationId xmlns:p14="http://schemas.microsoft.com/office/powerpoint/2010/main" val="24017193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9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9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9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9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9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9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9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9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9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9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9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9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9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9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9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9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9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9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9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9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9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1" grpId="0" build="p" autoUpdateAnimBg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Employee Engagement and Motivation at DHL Express</a:t>
            </a:r>
            <a:endParaRPr lang="en-US" sz="4400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ts val="3280"/>
              </a:lnSpc>
              <a:buNone/>
            </a:pPr>
            <a:r>
              <a:rPr lang="en-US" sz="2400" dirty="0"/>
              <a:t>DHL Express, the courier division of Germany’s Deutsche Post, has been building a workforce of highly engaged employees in Africa (shown here) and globally</a:t>
            </a:r>
            <a:r>
              <a:rPr lang="en-US" sz="2400" dirty="0" smtClean="0"/>
              <a:t>. “</a:t>
            </a:r>
            <a:r>
              <a:rPr lang="en-US" sz="2400" dirty="0"/>
              <a:t>Motivated and engaged employees are crucial to the success of any </a:t>
            </a:r>
            <a:r>
              <a:rPr lang="en-US" sz="2400" dirty="0" smtClean="0"/>
              <a:t>business,</a:t>
            </a:r>
            <a:r>
              <a:rPr lang="en-US" sz="2400" dirty="0"/>
              <a:t>” says a DHL Express executive.</a:t>
            </a:r>
          </a:p>
        </p:txBody>
      </p:sp>
      <p:pic>
        <p:nvPicPr>
          <p:cNvPr id="3" name="Picture Placeholder 2" descr="DHL Africa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" t="-68" r="-1353"/>
          <a:stretch/>
        </p:blipFill>
        <p:spPr>
          <a:xfrm>
            <a:off x="390739" y="1409632"/>
            <a:ext cx="3432926" cy="4683664"/>
          </a:xfrm>
        </p:spPr>
      </p:pic>
    </p:spTree>
    <p:extLst>
      <p:ext uri="{BB962C8B-B14F-4D97-AF65-F5344CB8AC3E}">
        <p14:creationId xmlns:p14="http://schemas.microsoft.com/office/powerpoint/2010/main" val="29956546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7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 smtClean="0"/>
              <a:t>Effective Goal Setting Features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1331640" y="1340768"/>
            <a:ext cx="7200799" cy="4752528"/>
          </a:xfrm>
        </p:spPr>
        <p:txBody>
          <a:bodyPr>
            <a:normAutofit fontScale="70000" lnSpcReduction="2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Specific </a:t>
            </a:r>
            <a:r>
              <a:rPr lang="en-US" dirty="0"/>
              <a:t>– What, how, where, when, and with whom the task needs to be accomplished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Measurable </a:t>
            </a:r>
            <a:r>
              <a:rPr lang="en-US" dirty="0"/>
              <a:t>– how much, how well, at what cost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Achievable </a:t>
            </a:r>
            <a:r>
              <a:rPr lang="en-US" dirty="0"/>
              <a:t>– challenging, yet accepted (E-to-P)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Relevant </a:t>
            </a:r>
            <a:r>
              <a:rPr lang="en-US" dirty="0"/>
              <a:t>– within employee’s control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Time-framed </a:t>
            </a:r>
            <a:r>
              <a:rPr lang="en-US" dirty="0"/>
              <a:t>– due date and when assessed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Exciting </a:t>
            </a:r>
            <a:r>
              <a:rPr lang="en-US" dirty="0"/>
              <a:t>– employee commitment, not just compliance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b="1" dirty="0"/>
              <a:t>Reviewed </a:t>
            </a:r>
            <a:r>
              <a:rPr lang="en-US" dirty="0"/>
              <a:t>– feedback and recognition on goal progress and </a:t>
            </a:r>
            <a:r>
              <a:rPr lang="en-US" dirty="0" smtClean="0"/>
              <a:t>accomplishment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1000" y="1447800"/>
            <a:ext cx="792000" cy="540000"/>
          </a:xfrm>
          <a:prstGeom prst="rect">
            <a:avLst/>
          </a:prstGeom>
          <a:gradFill flip="none" rotWithShape="1">
            <a:gsLst>
              <a:gs pos="0">
                <a:srgbClr val="921894"/>
              </a:gs>
              <a:gs pos="100000">
                <a:srgbClr val="EC54D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isometricRightUp">
              <a:rot lat="900000" lon="19554000" rev="42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/>
                <a:cs typeface="Comic Sans MS"/>
              </a:rPr>
              <a:t>S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1000" y="2120900"/>
            <a:ext cx="792000" cy="540000"/>
          </a:xfrm>
          <a:prstGeom prst="rect">
            <a:avLst/>
          </a:prstGeom>
          <a:gradFill flip="none" rotWithShape="1">
            <a:gsLst>
              <a:gs pos="0">
                <a:srgbClr val="005556"/>
              </a:gs>
              <a:gs pos="100000">
                <a:srgbClr val="1E9C9C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isometricRightUp">
              <a:rot lat="900000" lon="19554000" rev="42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/>
                <a:cs typeface="Comic Sans MS"/>
              </a:rPr>
              <a:t>M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1000" y="2794000"/>
            <a:ext cx="792000" cy="540000"/>
          </a:xfrm>
          <a:prstGeom prst="rect">
            <a:avLst/>
          </a:prstGeom>
          <a:gradFill flip="none" rotWithShape="1">
            <a:gsLst>
              <a:gs pos="0">
                <a:srgbClr val="CE3701"/>
              </a:gs>
              <a:gs pos="100000">
                <a:srgbClr val="F18C0F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isometricRightUp">
              <a:rot lat="900000" lon="19554000" rev="42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/>
                <a:cs typeface="Comic Sans MS"/>
              </a:rPr>
              <a:t>A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1000" y="3467100"/>
            <a:ext cx="792000" cy="540000"/>
          </a:xfrm>
          <a:prstGeom prst="rect">
            <a:avLst/>
          </a:prstGeom>
          <a:gradFill flip="none" rotWithShape="1">
            <a:gsLst>
              <a:gs pos="0">
                <a:srgbClr val="004080"/>
              </a:gs>
              <a:gs pos="100000">
                <a:srgbClr val="0C64BB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isometricRightUp">
              <a:rot lat="900000" lon="19554000" rev="42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/>
                <a:cs typeface="Comic Sans MS"/>
              </a:rPr>
              <a:t>R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1000" y="4140200"/>
            <a:ext cx="792000" cy="540000"/>
          </a:xfrm>
          <a:prstGeom prst="rect">
            <a:avLst/>
          </a:prstGeom>
          <a:gradFill flip="none" rotWithShape="1">
            <a:gsLst>
              <a:gs pos="0">
                <a:srgbClr val="00AA01"/>
              </a:gs>
              <a:gs pos="100000">
                <a:srgbClr val="00FF00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isometricRightUp">
              <a:rot lat="900000" lon="19554000" rev="42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/>
                <a:cs typeface="Comic Sans MS"/>
              </a:rPr>
              <a:t>T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1000" y="4813300"/>
            <a:ext cx="792000" cy="540000"/>
          </a:xfrm>
          <a:prstGeom prst="rect">
            <a:avLst/>
          </a:prstGeom>
          <a:gradFill flip="none" rotWithShape="1">
            <a:gsLst>
              <a:gs pos="0">
                <a:srgbClr val="5B3302"/>
              </a:gs>
              <a:gs pos="100000">
                <a:srgbClr val="8F5413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isometricRightUp">
              <a:rot lat="900000" lon="19554000" rev="42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/>
                <a:cs typeface="Comic Sans MS"/>
              </a:rPr>
              <a:t>E</a:t>
            </a:r>
            <a:endParaRPr lang="en-US" b="1" dirty="0">
              <a:latin typeface="Comic Sans MS"/>
              <a:cs typeface="Comic Sans M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81000" y="5486400"/>
            <a:ext cx="792000" cy="540000"/>
          </a:xfrm>
          <a:prstGeom prst="rect">
            <a:avLst/>
          </a:prstGeom>
          <a:gradFill flip="none" rotWithShape="1">
            <a:gsLst>
              <a:gs pos="0">
                <a:srgbClr val="B70202"/>
              </a:gs>
              <a:gs pos="100000">
                <a:srgbClr val="FF4000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isometricRightUp">
              <a:rot lat="900000" lon="19554000" rev="42000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Comic Sans MS"/>
                <a:cs typeface="Comic Sans MS"/>
              </a:rPr>
              <a:t>R</a:t>
            </a:r>
            <a:endParaRPr lang="en-US" b="1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5755327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Balanced Scorecard</a:t>
            </a:r>
            <a:endParaRPr lang="en-US" dirty="0" smtClean="0"/>
          </a:p>
        </p:txBody>
      </p:sp>
      <p:sp>
        <p:nvSpPr>
          <p:cNvPr id="55299" name="Rectangle 2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Organizational-level goal setting and feedback</a:t>
            </a:r>
          </a:p>
          <a:p>
            <a:r>
              <a:rPr lang="en-US" dirty="0" smtClean="0"/>
              <a:t>Usually financial, customer, internal, and learning/growth process goals</a:t>
            </a:r>
          </a:p>
          <a:p>
            <a:r>
              <a:rPr lang="en-US" dirty="0"/>
              <a:t>S</a:t>
            </a:r>
            <a:r>
              <a:rPr lang="en-US" dirty="0" smtClean="0"/>
              <a:t>everal goals within each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2932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Effective Feedback</a:t>
            </a:r>
          </a:p>
        </p:txBody>
      </p:sp>
      <p:sp>
        <p:nvSpPr>
          <p:cNvPr id="59395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Specific – connected to goal details</a:t>
            </a:r>
          </a:p>
          <a:p>
            <a:r>
              <a:rPr lang="en-US" dirty="0" smtClean="0"/>
              <a:t>Relevant – Relates to person’s behavior</a:t>
            </a:r>
          </a:p>
          <a:p>
            <a:r>
              <a:rPr lang="en-US" dirty="0" smtClean="0"/>
              <a:t>Timely –links actions to outcomes</a:t>
            </a:r>
          </a:p>
          <a:p>
            <a:r>
              <a:rPr lang="en-US" dirty="0" smtClean="0"/>
              <a:t>Credible – trustworthy source</a:t>
            </a:r>
          </a:p>
          <a:p>
            <a:r>
              <a:rPr lang="en-US" dirty="0" smtClean="0"/>
              <a:t>Sufficiently frequent</a:t>
            </a:r>
          </a:p>
          <a:p>
            <a:pPr lvl="1"/>
            <a:r>
              <a:rPr lang="en-US" dirty="0" smtClean="0"/>
              <a:t>Employee’s knowledge/experience</a:t>
            </a:r>
          </a:p>
          <a:p>
            <a:pPr lvl="1"/>
            <a:r>
              <a:rPr lang="en-US" dirty="0" smtClean="0"/>
              <a:t>Task cycle</a:t>
            </a:r>
          </a:p>
        </p:txBody>
      </p:sp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838200" y="533400"/>
            <a:ext cx="769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endParaRPr lang="en-AU">
              <a:latin typeface="Tahoma" pitchFamily="-109" charset="0"/>
              <a:ea typeface="ヒラギノ角ゴ Pro W3" pitchFamily="-109" charset="-128"/>
              <a:cs typeface="ヒラギノ角ゴ Pro W3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83969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Strengths-Based Coaching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Builds on employee’s </a:t>
            </a:r>
            <a:r>
              <a:rPr lang="en-US" dirty="0"/>
              <a:t>strengths rather than trying to correct </a:t>
            </a:r>
            <a:r>
              <a:rPr lang="en-US" dirty="0" smtClean="0"/>
              <a:t>weaknesses</a:t>
            </a:r>
          </a:p>
          <a:p>
            <a:r>
              <a:rPr lang="en-US" dirty="0" smtClean="0"/>
              <a:t>Motivational because: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eople inherently seek feedback about their strengths, not their flaws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erson’s interests, preferences, and competencies stabilize over time</a:t>
            </a:r>
            <a:endParaRPr lang="en-US" dirty="0"/>
          </a:p>
        </p:txBody>
      </p:sp>
      <p:pic>
        <p:nvPicPr>
          <p:cNvPr id="9" name="Picture Placeholder 8" descr="Ladder Climb sm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4270" r="42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332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Feedback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Social sources -- feedback directly from others 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.g., boss, customers, multisource</a:t>
            </a:r>
          </a:p>
          <a:p>
            <a:r>
              <a:rPr lang="en-US" dirty="0" smtClean="0"/>
              <a:t>Nonsocial </a:t>
            </a:r>
            <a:r>
              <a:rPr lang="en-US" dirty="0"/>
              <a:t>sources -- feedback </a:t>
            </a:r>
            <a:r>
              <a:rPr lang="en-US" dirty="0" smtClean="0"/>
              <a:t>not conveyed directly by people</a:t>
            </a:r>
          </a:p>
          <a:p>
            <a:pPr lvl="1"/>
            <a:r>
              <a:rPr lang="en-US" dirty="0" smtClean="0"/>
              <a:t>e.g., electronic displays, customer survey results</a:t>
            </a:r>
            <a:endParaRPr lang="en-US" dirty="0"/>
          </a:p>
          <a:p>
            <a:r>
              <a:rPr lang="en-US" dirty="0" smtClean="0"/>
              <a:t>Preferred feedback source:</a:t>
            </a:r>
          </a:p>
          <a:p>
            <a:pPr lvl="1"/>
            <a:r>
              <a:rPr lang="en-US" dirty="0"/>
              <a:t>N</a:t>
            </a:r>
            <a:r>
              <a:rPr lang="en-US" dirty="0" smtClean="0"/>
              <a:t>onsocial </a:t>
            </a:r>
            <a:r>
              <a:rPr lang="en-US" dirty="0"/>
              <a:t>feedback </a:t>
            </a:r>
            <a:r>
              <a:rPr lang="en-US" dirty="0" smtClean="0"/>
              <a:t>for goal progress feedback</a:t>
            </a:r>
            <a:endParaRPr lang="en-US" dirty="0"/>
          </a:p>
          <a:p>
            <a:pPr lvl="2"/>
            <a:r>
              <a:rPr lang="en-US" dirty="0"/>
              <a:t>c</a:t>
            </a:r>
            <a:r>
              <a:rPr lang="en-US" dirty="0" smtClean="0"/>
              <a:t>onsidered </a:t>
            </a:r>
            <a:r>
              <a:rPr lang="en-US" dirty="0"/>
              <a:t>more </a:t>
            </a:r>
            <a:r>
              <a:rPr lang="en-US" dirty="0" smtClean="0"/>
              <a:t>accurate</a:t>
            </a:r>
          </a:p>
          <a:p>
            <a:pPr lvl="2"/>
            <a:r>
              <a:rPr lang="en-US" dirty="0" smtClean="0"/>
              <a:t>negative </a:t>
            </a:r>
            <a:r>
              <a:rPr lang="en-US" dirty="0"/>
              <a:t>feedback less damaging to self-</a:t>
            </a:r>
            <a:r>
              <a:rPr lang="en-US" dirty="0" smtClean="0"/>
              <a:t>esteem</a:t>
            </a:r>
            <a:endParaRPr lang="en-US" dirty="0"/>
          </a:p>
          <a:p>
            <a:pPr lvl="1"/>
            <a:r>
              <a:rPr lang="en-US" dirty="0" smtClean="0"/>
              <a:t>Social sources for conveying positive </a:t>
            </a:r>
            <a:r>
              <a:rPr lang="en-US" dirty="0"/>
              <a:t>feedback </a:t>
            </a:r>
            <a:endParaRPr lang="en-US" dirty="0" smtClean="0"/>
          </a:p>
          <a:p>
            <a:pPr lvl="2"/>
            <a:r>
              <a:rPr lang="en-US" dirty="0" smtClean="0"/>
              <a:t>Enhances employee’s self</a:t>
            </a:r>
            <a:r>
              <a:rPr lang="en-US" dirty="0"/>
              <a:t>-esteem</a:t>
            </a:r>
          </a:p>
        </p:txBody>
      </p:sp>
    </p:spTree>
    <p:extLst>
      <p:ext uri="{BB962C8B-B14F-4D97-AF65-F5344CB8AC3E}">
        <p14:creationId xmlns:p14="http://schemas.microsoft.com/office/powerpoint/2010/main" val="345012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Organizational Justice</a:t>
            </a:r>
            <a:endParaRPr lang="en-US" dirty="0" smtClean="0"/>
          </a:p>
        </p:txBody>
      </p:sp>
      <p:sp>
        <p:nvSpPr>
          <p:cNvPr id="64515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Distributive justice</a:t>
            </a:r>
          </a:p>
          <a:p>
            <a:pPr lvl="1"/>
            <a:r>
              <a:rPr lang="en-US" smtClean="0"/>
              <a:t>Perceived fairness in outcomes we receive relative to our contributions and the outcomes and contributions of others</a:t>
            </a:r>
          </a:p>
          <a:p>
            <a:r>
              <a:rPr lang="en-US" smtClean="0"/>
              <a:t>Procedural justice</a:t>
            </a:r>
          </a:p>
          <a:p>
            <a:pPr lvl="1"/>
            <a:r>
              <a:rPr lang="en-US" smtClean="0"/>
              <a:t>Perceived fairness of the procedures used to decide the distribution of resources</a:t>
            </a:r>
            <a:endParaRPr lang="en-US" dirty="0" smtClean="0"/>
          </a:p>
        </p:txBody>
      </p:sp>
      <p:pic>
        <p:nvPicPr>
          <p:cNvPr id="14" name="Picture Placeholder 13" descr="Scales narrow.jpg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4753" r="14753"/>
          <a:stretch>
            <a:fillRect/>
          </a:stretch>
        </p:blipFill>
        <p:spPr>
          <a:xfrm>
            <a:off x="4932363" y="1412875"/>
            <a:ext cx="3816350" cy="4679950"/>
          </a:xfrm>
          <a:prstGeom prst="rect">
            <a:avLst/>
          </a:prstGeom>
          <a:effectLst>
            <a:outerShdw blurRad="88900" dist="101600" dir="270000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61676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Down Arrow 34"/>
          <p:cNvSpPr/>
          <p:nvPr/>
        </p:nvSpPr>
        <p:spPr>
          <a:xfrm>
            <a:off x="4152900" y="4156047"/>
            <a:ext cx="914400" cy="1066800"/>
          </a:xfrm>
          <a:prstGeom prst="downArrow">
            <a:avLst/>
          </a:prstGeom>
          <a:solidFill>
            <a:srgbClr val="4E340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14400" y="2315639"/>
            <a:ext cx="2339578" cy="2446734"/>
            <a:chOff x="0" y="0"/>
            <a:chExt cx="2096" cy="2192"/>
          </a:xfrm>
        </p:grpSpPr>
        <p:sp>
          <p:nvSpPr>
            <p:cNvPr id="17409" name="Rectangle 1"/>
            <p:cNvSpPr>
              <a:spLocks/>
            </p:cNvSpPr>
            <p:nvPr/>
          </p:nvSpPr>
          <p:spPr bwMode="auto">
            <a:xfrm>
              <a:off x="0" y="0"/>
              <a:ext cx="2096" cy="2192"/>
            </a:xfrm>
            <a:prstGeom prst="rect">
              <a:avLst/>
            </a:prstGeom>
            <a:solidFill>
              <a:srgbClr val="D9CCAD"/>
            </a:solidFill>
            <a:ln w="25400" cap="flat">
              <a:noFill/>
              <a:miter lim="800000"/>
              <a:headEnd type="none" w="med" len="med"/>
              <a:tailEnd type="none" w="med" len="med"/>
            </a:ln>
            <a:effectLst>
              <a:outerShdw blurRad="101600" dist="76200" dir="2700000">
                <a:srgbClr val="000000">
                  <a:alpha val="43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14" name="Rectangle 6"/>
            <p:cNvSpPr>
              <a:spLocks/>
            </p:cNvSpPr>
            <p:nvPr/>
          </p:nvSpPr>
          <p:spPr bwMode="auto">
            <a:xfrm>
              <a:off x="232" y="273"/>
              <a:ext cx="1624" cy="719"/>
            </a:xfrm>
            <a:prstGeom prst="rect">
              <a:avLst/>
            </a:prstGeom>
            <a:gradFill rotWithShape="0">
              <a:gsLst>
                <a:gs pos="0">
                  <a:srgbClr val="3A4F49"/>
                </a:gs>
                <a:gs pos="100000">
                  <a:srgbClr val="1C2724"/>
                </a:gs>
              </a:gsLst>
              <a:lin ang="5400000" scaled="1"/>
            </a:gradFill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140400" rIns="0" bIns="0" anchor="ctr">
              <a:prstTxWarp prst="textNoShape">
                <a:avLst/>
              </a:prstTxWarp>
            </a:bodyPr>
            <a:lstStyle/>
            <a:p>
              <a:pPr>
                <a:buSzPct val="125000"/>
              </a:pPr>
              <a:r>
                <a:rPr lang="en-US" sz="1800" dirty="0" smtClean="0">
                  <a:solidFill>
                    <a:schemeClr val="bg2"/>
                  </a:solidFill>
                  <a:ea typeface="Gill Sans" pitchFamily="-83" charset="0"/>
                  <a:cs typeface="Gill Sans" pitchFamily="-83" charset="0"/>
                </a:rPr>
                <a:t>Own outcomes</a:t>
              </a:r>
            </a:p>
            <a:p>
              <a:pPr marL="125011" indent="-125011" algn="l">
                <a:buSzPct val="125000"/>
              </a:pPr>
              <a:endParaRPr lang="en-US" sz="1800" dirty="0">
                <a:solidFill>
                  <a:schemeClr val="bg2"/>
                </a:solidFill>
                <a:ea typeface="Gill Sans" pitchFamily="-83" charset="0"/>
                <a:cs typeface="Gill Sans" pitchFamily="-83" charset="0"/>
              </a:endParaRPr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>
              <a:off x="149" y="1092"/>
              <a:ext cx="1789" cy="0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18" name="Rectangle 10"/>
          <p:cNvSpPr>
            <a:spLocks/>
          </p:cNvSpPr>
          <p:nvPr/>
        </p:nvSpPr>
        <p:spPr bwMode="auto">
          <a:xfrm>
            <a:off x="1092994" y="1641447"/>
            <a:ext cx="1973461" cy="517922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1500" dirty="0">
                <a:solidFill>
                  <a:schemeClr val="tx1"/>
                </a:solidFill>
                <a:latin typeface="Franklin Gothic Medium" pitchFamily="-83" charset="0"/>
                <a:ea typeface="Franklin Gothic Medium" pitchFamily="-83" charset="0"/>
                <a:cs typeface="Franklin Gothic Medium" pitchFamily="-83" charset="0"/>
                <a:sym typeface="Franklin Gothic Medium" pitchFamily="-83" charset="0"/>
              </a:rPr>
              <a:t>Your Own</a:t>
            </a:r>
            <a:br>
              <a:rPr lang="en-US" sz="1500" dirty="0">
                <a:solidFill>
                  <a:schemeClr val="tx1"/>
                </a:solidFill>
                <a:latin typeface="Franklin Gothic Medium" pitchFamily="-83" charset="0"/>
                <a:ea typeface="Franklin Gothic Medium" pitchFamily="-83" charset="0"/>
                <a:cs typeface="Franklin Gothic Medium" pitchFamily="-83" charset="0"/>
                <a:sym typeface="Franklin Gothic Medium" pitchFamily="-83" charset="0"/>
              </a:rPr>
            </a:br>
            <a:r>
              <a:rPr lang="en-US" sz="1500" dirty="0">
                <a:solidFill>
                  <a:schemeClr val="tx1"/>
                </a:solidFill>
                <a:latin typeface="Franklin Gothic Medium" pitchFamily="-83" charset="0"/>
                <a:ea typeface="Franklin Gothic Medium" pitchFamily="-83" charset="0"/>
                <a:cs typeface="Franklin Gothic Medium" pitchFamily="-83" charset="0"/>
                <a:sym typeface="Franklin Gothic Medium" pitchFamily="-83" charset="0"/>
              </a:rPr>
              <a:t>Outcome/Input Ratio</a:t>
            </a:r>
          </a:p>
        </p:txBody>
      </p:sp>
      <p:sp>
        <p:nvSpPr>
          <p:cNvPr id="17419" name="Rectangle 11"/>
          <p:cNvSpPr>
            <a:spLocks/>
          </p:cNvSpPr>
          <p:nvPr/>
        </p:nvSpPr>
        <p:spPr bwMode="auto">
          <a:xfrm>
            <a:off x="6123980" y="1645912"/>
            <a:ext cx="1973461" cy="517922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1500" dirty="0">
                <a:solidFill>
                  <a:schemeClr val="tx1"/>
                </a:solidFill>
                <a:latin typeface="Franklin Gothic Medium" pitchFamily="-83" charset="0"/>
                <a:ea typeface="Franklin Gothic Medium" pitchFamily="-83" charset="0"/>
                <a:cs typeface="Franklin Gothic Medium" pitchFamily="-83" charset="0"/>
                <a:sym typeface="Franklin Gothic Medium" pitchFamily="-83" charset="0"/>
              </a:rPr>
              <a:t>Comparison Other’s</a:t>
            </a:r>
            <a:br>
              <a:rPr lang="en-US" sz="1500" dirty="0">
                <a:solidFill>
                  <a:schemeClr val="tx1"/>
                </a:solidFill>
                <a:latin typeface="Franklin Gothic Medium" pitchFamily="-83" charset="0"/>
                <a:ea typeface="Franklin Gothic Medium" pitchFamily="-83" charset="0"/>
                <a:cs typeface="Franklin Gothic Medium" pitchFamily="-83" charset="0"/>
                <a:sym typeface="Franklin Gothic Medium" pitchFamily="-83" charset="0"/>
              </a:rPr>
            </a:br>
            <a:r>
              <a:rPr lang="en-US" sz="1500" dirty="0">
                <a:solidFill>
                  <a:schemeClr val="tx1"/>
                </a:solidFill>
                <a:latin typeface="Franklin Gothic Medium" pitchFamily="-83" charset="0"/>
                <a:ea typeface="Franklin Gothic Medium" pitchFamily="-83" charset="0"/>
                <a:cs typeface="Franklin Gothic Medium" pitchFamily="-83" charset="0"/>
                <a:sym typeface="Franklin Gothic Medium" pitchFamily="-83" charset="0"/>
              </a:rPr>
              <a:t>Outcome/Input Ratio</a:t>
            </a:r>
          </a:p>
        </p:txBody>
      </p:sp>
      <p:sp>
        <p:nvSpPr>
          <p:cNvPr id="17422" name="Rectangle 14"/>
          <p:cNvSpPr>
            <a:spLocks/>
          </p:cNvSpPr>
          <p:nvPr/>
        </p:nvSpPr>
        <p:spPr bwMode="auto">
          <a:xfrm>
            <a:off x="3875906" y="5126236"/>
            <a:ext cx="1534294" cy="741164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sz="1500" dirty="0">
                <a:solidFill>
                  <a:schemeClr val="tx1"/>
                </a:solidFill>
                <a:latin typeface="Franklin Gothic Medium" pitchFamily="-83" charset="0"/>
                <a:ea typeface="Franklin Gothic Medium" pitchFamily="-83" charset="0"/>
                <a:cs typeface="Franklin Gothic Medium" pitchFamily="-83" charset="0"/>
                <a:sym typeface="Franklin Gothic Medium" pitchFamily="-83" charset="0"/>
              </a:rPr>
              <a:t>Perceptions of equity or inequity</a:t>
            </a:r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Equity Theory</a:t>
            </a:r>
            <a:endParaRPr lang="en-US" dirty="0"/>
          </a:p>
        </p:txBody>
      </p:sp>
      <p:sp>
        <p:nvSpPr>
          <p:cNvPr id="29" name="Rectangle 6"/>
          <p:cNvSpPr>
            <a:spLocks/>
          </p:cNvSpPr>
          <p:nvPr/>
        </p:nvSpPr>
        <p:spPr bwMode="auto">
          <a:xfrm>
            <a:off x="1143000" y="3646758"/>
            <a:ext cx="1812726" cy="802481"/>
          </a:xfrm>
          <a:prstGeom prst="rect">
            <a:avLst/>
          </a:prstGeom>
          <a:gradFill rotWithShape="0">
            <a:gsLst>
              <a:gs pos="0">
                <a:srgbClr val="3A4F49"/>
              </a:gs>
              <a:gs pos="100000">
                <a:srgbClr val="1C2724"/>
              </a:gs>
            </a:gsLst>
            <a:lin ang="5400000" scaled="1"/>
          </a:gradFill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lIns="0" tIns="140400" rIns="0" bIns="0" anchor="ctr">
            <a:prstTxWarp prst="textNoShape">
              <a:avLst/>
            </a:prstTxWarp>
          </a:bodyPr>
          <a:lstStyle/>
          <a:p>
            <a:pPr>
              <a:buSzPct val="125000"/>
            </a:pPr>
            <a:r>
              <a:rPr lang="en-US" sz="1800" dirty="0" smtClean="0">
                <a:solidFill>
                  <a:schemeClr val="bg2"/>
                </a:solidFill>
                <a:ea typeface="Gill Sans" pitchFamily="-83" charset="0"/>
                <a:cs typeface="Gill Sans" pitchFamily="-83" charset="0"/>
              </a:rPr>
              <a:t>Own inputs</a:t>
            </a:r>
          </a:p>
          <a:p>
            <a:pPr marL="125011" indent="-125011" algn="l">
              <a:buSzPct val="125000"/>
            </a:pPr>
            <a:endParaRPr lang="en-US" sz="1800" dirty="0">
              <a:solidFill>
                <a:schemeClr val="bg2"/>
              </a:solidFill>
              <a:ea typeface="Gill Sans" pitchFamily="-83" charset="0"/>
              <a:cs typeface="Gill Sans" pitchFamily="-83" charset="0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966222" y="2315639"/>
            <a:ext cx="2339578" cy="2446734"/>
            <a:chOff x="0" y="0"/>
            <a:chExt cx="2096" cy="2192"/>
          </a:xfrm>
        </p:grpSpPr>
        <p:sp>
          <p:nvSpPr>
            <p:cNvPr id="31" name="Rectangle 1"/>
            <p:cNvSpPr>
              <a:spLocks/>
            </p:cNvSpPr>
            <p:nvPr/>
          </p:nvSpPr>
          <p:spPr bwMode="auto">
            <a:xfrm>
              <a:off x="0" y="0"/>
              <a:ext cx="2096" cy="2192"/>
            </a:xfrm>
            <a:prstGeom prst="rect">
              <a:avLst/>
            </a:prstGeom>
            <a:solidFill>
              <a:srgbClr val="D9CCAD"/>
            </a:solidFill>
            <a:ln w="25400" cap="flat">
              <a:noFill/>
              <a:miter lim="800000"/>
              <a:headEnd type="none" w="med" len="med"/>
              <a:tailEnd type="none" w="med" len="med"/>
            </a:ln>
            <a:effectLst>
              <a:outerShdw blurRad="101600" dist="76200" dir="2700000">
                <a:srgbClr val="000000">
                  <a:alpha val="43000"/>
                </a:srgbClr>
              </a:outerShdw>
            </a:effectLst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6"/>
            <p:cNvSpPr>
              <a:spLocks/>
            </p:cNvSpPr>
            <p:nvPr/>
          </p:nvSpPr>
          <p:spPr bwMode="auto">
            <a:xfrm>
              <a:off x="232" y="273"/>
              <a:ext cx="1624" cy="719"/>
            </a:xfrm>
            <a:prstGeom prst="rect">
              <a:avLst/>
            </a:prstGeom>
            <a:gradFill rotWithShape="0">
              <a:gsLst>
                <a:gs pos="0">
                  <a:srgbClr val="3A4F49"/>
                </a:gs>
                <a:gs pos="100000">
                  <a:srgbClr val="1C2724"/>
                </a:gs>
              </a:gsLst>
              <a:lin ang="5400000" scaled="1"/>
            </a:gradFill>
            <a:ln w="9525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140400" rIns="0" bIns="0" anchor="ctr">
              <a:prstTxWarp prst="textNoShape">
                <a:avLst/>
              </a:prstTxWarp>
            </a:bodyPr>
            <a:lstStyle/>
            <a:p>
              <a:pPr>
                <a:buSzPct val="125000"/>
              </a:pPr>
              <a:r>
                <a:rPr lang="en-US" sz="1800" dirty="0" smtClean="0">
                  <a:solidFill>
                    <a:schemeClr val="bg2"/>
                  </a:solidFill>
                  <a:ea typeface="Gill Sans" pitchFamily="-83" charset="0"/>
                  <a:cs typeface="Gill Sans" pitchFamily="-83" charset="0"/>
                </a:rPr>
                <a:t>Other’s outcomes</a:t>
              </a:r>
            </a:p>
            <a:p>
              <a:pPr marL="125011" indent="-125011" algn="l">
                <a:buSzPct val="125000"/>
              </a:pPr>
              <a:endParaRPr lang="en-US" sz="1800" dirty="0">
                <a:solidFill>
                  <a:schemeClr val="bg2"/>
                </a:solidFill>
                <a:ea typeface="Gill Sans" pitchFamily="-83" charset="0"/>
                <a:cs typeface="Gill Sans" pitchFamily="-83" charset="0"/>
              </a:endParaRPr>
            </a:p>
          </p:txBody>
        </p:sp>
        <p:sp>
          <p:nvSpPr>
            <p:cNvPr id="33" name="Line 8"/>
            <p:cNvSpPr>
              <a:spLocks noChangeShapeType="1"/>
            </p:cNvSpPr>
            <p:nvPr/>
          </p:nvSpPr>
          <p:spPr bwMode="auto">
            <a:xfrm>
              <a:off x="149" y="1092"/>
              <a:ext cx="1789" cy="0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Rectangle 6"/>
          <p:cNvSpPr>
            <a:spLocks/>
          </p:cNvSpPr>
          <p:nvPr/>
        </p:nvSpPr>
        <p:spPr bwMode="auto">
          <a:xfrm>
            <a:off x="6194822" y="3662817"/>
            <a:ext cx="1812726" cy="802481"/>
          </a:xfrm>
          <a:prstGeom prst="rect">
            <a:avLst/>
          </a:prstGeom>
          <a:gradFill rotWithShape="0">
            <a:gsLst>
              <a:gs pos="0">
                <a:srgbClr val="3A4F49"/>
              </a:gs>
              <a:gs pos="100000">
                <a:srgbClr val="1C2724"/>
              </a:gs>
            </a:gsLst>
            <a:lin ang="5400000" scaled="1"/>
          </a:gradFill>
          <a:ln w="9525" cap="flat">
            <a:noFill/>
            <a:miter lim="800000"/>
            <a:headEnd type="none" w="med" len="med"/>
            <a:tailEnd type="none" w="med" len="med"/>
          </a:ln>
        </p:spPr>
        <p:txBody>
          <a:bodyPr lIns="0" tIns="140400" rIns="0" bIns="0" anchor="ctr">
            <a:prstTxWarp prst="textNoShape">
              <a:avLst/>
            </a:prstTxWarp>
          </a:bodyPr>
          <a:lstStyle/>
          <a:p>
            <a:pPr>
              <a:buSzPct val="125000"/>
            </a:pPr>
            <a:r>
              <a:rPr lang="en-US" sz="1800" dirty="0" smtClean="0">
                <a:solidFill>
                  <a:schemeClr val="bg2"/>
                </a:solidFill>
                <a:ea typeface="Gill Sans" pitchFamily="-83" charset="0"/>
                <a:cs typeface="Gill Sans" pitchFamily="-83" charset="0"/>
              </a:rPr>
              <a:t>Other’s inputs</a:t>
            </a:r>
          </a:p>
          <a:p>
            <a:pPr marL="125011" indent="-125011" algn="l">
              <a:buSzPct val="125000"/>
            </a:pPr>
            <a:endParaRPr lang="en-US" sz="1800" dirty="0">
              <a:solidFill>
                <a:schemeClr val="bg2"/>
              </a:solidFill>
              <a:ea typeface="Gill Sans" pitchFamily="-83" charset="0"/>
              <a:cs typeface="Gill Sans" pitchFamily="-83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886200" y="2860647"/>
            <a:ext cx="1447800" cy="1447800"/>
          </a:xfrm>
          <a:prstGeom prst="ellipse">
            <a:avLst/>
          </a:prstGeom>
          <a:gradFill>
            <a:gsLst>
              <a:gs pos="53000">
                <a:srgbClr val="4E3406"/>
              </a:gs>
              <a:gs pos="0">
                <a:srgbClr val="967450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r>
              <a:rPr lang="en-US" sz="1600" dirty="0" smtClean="0">
                <a:solidFill>
                  <a:schemeClr val="bg1"/>
                </a:solidFill>
                <a:latin typeface="Arial Narrow"/>
                <a:ea typeface="Franklin Gothic Medium" pitchFamily="-83" charset="0"/>
                <a:cs typeface="Arial Narrow"/>
                <a:sym typeface="Franklin Gothic Medium" pitchFamily="-83" charset="0"/>
              </a:rPr>
              <a:t>Compare own ratio with Other’s ratio</a:t>
            </a:r>
          </a:p>
        </p:txBody>
      </p:sp>
      <p:sp>
        <p:nvSpPr>
          <p:cNvPr id="28" name="Striped Right Arrow 27"/>
          <p:cNvSpPr/>
          <p:nvPr/>
        </p:nvSpPr>
        <p:spPr>
          <a:xfrm>
            <a:off x="3200400" y="3241647"/>
            <a:ext cx="685800" cy="685800"/>
          </a:xfrm>
          <a:prstGeom prst="stripedRightArrow">
            <a:avLst/>
          </a:prstGeom>
          <a:gradFill flip="none" rotWithShape="1">
            <a:gsLst>
              <a:gs pos="43000">
                <a:srgbClr val="4E3406"/>
              </a:gs>
              <a:gs pos="0">
                <a:srgbClr val="967450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Striped Right Arrow 29"/>
          <p:cNvSpPr/>
          <p:nvPr/>
        </p:nvSpPr>
        <p:spPr>
          <a:xfrm flipH="1">
            <a:off x="5334000" y="3241647"/>
            <a:ext cx="685800" cy="685800"/>
          </a:xfrm>
          <a:prstGeom prst="stripedRightArrow">
            <a:avLst/>
          </a:prstGeom>
          <a:gradFill flip="none" rotWithShape="1">
            <a:gsLst>
              <a:gs pos="43000">
                <a:srgbClr val="4E3406"/>
              </a:gs>
              <a:gs pos="0">
                <a:srgbClr val="967450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2983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Elements of Equity Theory</a:t>
            </a:r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Outcome/input ratio  </a:t>
            </a:r>
          </a:p>
          <a:p>
            <a:pPr lvl="1"/>
            <a:r>
              <a:rPr lang="en-US" dirty="0" smtClean="0"/>
              <a:t>inputs -- what employee contributes (e.g., skill)</a:t>
            </a:r>
          </a:p>
          <a:p>
            <a:pPr lvl="1"/>
            <a:r>
              <a:rPr lang="en-US" dirty="0" smtClean="0"/>
              <a:t>outcomes -- what employee receives (e.g., pay)</a:t>
            </a:r>
          </a:p>
          <a:p>
            <a:r>
              <a:rPr lang="en-US" dirty="0" smtClean="0"/>
              <a:t>Comparison other</a:t>
            </a:r>
          </a:p>
          <a:p>
            <a:pPr lvl="1"/>
            <a:r>
              <a:rPr lang="en-US" dirty="0" smtClean="0"/>
              <a:t>person/people whom we compare our ratio</a:t>
            </a:r>
          </a:p>
          <a:p>
            <a:pPr lvl="1"/>
            <a:r>
              <a:rPr lang="en-US" dirty="0" smtClean="0"/>
              <a:t>not easily identifiable</a:t>
            </a:r>
          </a:p>
          <a:p>
            <a:r>
              <a:rPr lang="en-US" dirty="0" smtClean="0"/>
              <a:t>Equity evaluation</a:t>
            </a:r>
          </a:p>
          <a:p>
            <a:pPr lvl="1"/>
            <a:r>
              <a:rPr lang="en-US" dirty="0" smtClean="0"/>
              <a:t>Compare ratio </a:t>
            </a:r>
            <a:r>
              <a:rPr lang="en-US" smtClean="0"/>
              <a:t>with the comparison </a:t>
            </a:r>
            <a:r>
              <a:rPr lang="en-US" dirty="0" smtClean="0"/>
              <a:t>other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6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 autoUpdateAnimBg="0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65" charset="-128"/>
              </a:rPr>
              <a:t>Correcting Inequity</a:t>
            </a:r>
            <a:r>
              <a:rPr lang="en-US" dirty="0" smtClean="0">
                <a:ea typeface="ＭＳ Ｐゴシック" pitchFamily="-65" charset="-128"/>
              </a:rPr>
              <a:t> Tension</a:t>
            </a:r>
            <a:endParaRPr lang="en-US" dirty="0">
              <a:ea typeface="ＭＳ Ｐゴシック" pitchFamily="-65" charset="-128"/>
            </a:endParaRPr>
          </a:p>
        </p:txBody>
      </p:sp>
      <p:graphicFrame>
        <p:nvGraphicFramePr>
          <p:cNvPr id="121896" name="Group 40"/>
          <p:cNvGraphicFramePr>
            <a:graphicFrameLocks noGrp="1"/>
          </p:cNvGraphicFramePr>
          <p:nvPr>
            <p:ph type="tbl" idx="4294967295"/>
            <p:extLst>
              <p:ext uri="{D42A27DB-BD31-4B8C-83A1-F6EECF244321}">
                <p14:modId xmlns:p14="http://schemas.microsoft.com/office/powerpoint/2010/main" val="1730195490"/>
              </p:ext>
            </p:extLst>
          </p:nvPr>
        </p:nvGraphicFramePr>
        <p:xfrm>
          <a:off x="971600" y="1992228"/>
          <a:ext cx="7391400" cy="4001135"/>
        </p:xfrm>
        <a:graphic>
          <a:graphicData uri="http://schemas.openxmlformats.org/drawingml/2006/table">
            <a:tbl>
              <a:tblPr/>
              <a:tblGrid>
                <a:gridCol w="3276600"/>
                <a:gridCol w="4114800"/>
              </a:tblGrid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Reduce our inputs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Less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 organizational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citizenship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Increase our outcomes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Ask for pay increase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Increase other’s inputs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Ask coworker to work harder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Reduce other’s outputs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Ask boss to stop giving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 preferred treatment to coworker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Change our perceptions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Start thinking that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 coworker’s perks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aren’t really so valuable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Change comparison other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Compare self to someone closer to your situation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Leave the field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</a:rPr>
                        <a:t>Quit job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7613" name="Text Box 36"/>
          <p:cNvSpPr txBox="1">
            <a:spLocks noChangeArrowheads="1"/>
          </p:cNvSpPr>
          <p:nvPr/>
        </p:nvSpPr>
        <p:spPr bwMode="auto">
          <a:xfrm>
            <a:off x="1170141" y="1340768"/>
            <a:ext cx="2890535" cy="65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>
                <a:solidFill>
                  <a:srgbClr val="742905"/>
                </a:solidFill>
                <a:latin typeface="Arial" pitchFamily="-65" charset="0"/>
              </a:rPr>
              <a:t>Actions to </a:t>
            </a:r>
            <a:r>
              <a:rPr lang="en-US" sz="2000" b="1" smtClean="0">
                <a:solidFill>
                  <a:srgbClr val="742905"/>
                </a:solidFill>
                <a:latin typeface="Arial" pitchFamily="-65" charset="0"/>
              </a:rPr>
              <a:t>correct</a:t>
            </a:r>
            <a:br>
              <a:rPr lang="en-US" sz="2000" b="1" smtClean="0">
                <a:solidFill>
                  <a:srgbClr val="742905"/>
                </a:solidFill>
                <a:latin typeface="Arial" pitchFamily="-65" charset="0"/>
              </a:rPr>
            </a:br>
            <a:r>
              <a:rPr lang="en-US" sz="2000" b="1" smtClean="0">
                <a:solidFill>
                  <a:srgbClr val="742905"/>
                </a:solidFill>
                <a:latin typeface="Arial" pitchFamily="-65" charset="0"/>
              </a:rPr>
              <a:t>underreward inequity</a:t>
            </a:r>
            <a:endParaRPr lang="en-US" sz="2000" b="1">
              <a:solidFill>
                <a:srgbClr val="742905"/>
              </a:solidFill>
              <a:latin typeface="Arial" pitchFamily="-65" charset="0"/>
            </a:endParaRPr>
          </a:p>
        </p:txBody>
      </p:sp>
      <p:sp>
        <p:nvSpPr>
          <p:cNvPr id="67614" name="Text Box 37"/>
          <p:cNvSpPr txBox="1">
            <a:spLocks noChangeArrowheads="1"/>
          </p:cNvSpPr>
          <p:nvPr/>
        </p:nvSpPr>
        <p:spPr bwMode="auto">
          <a:xfrm>
            <a:off x="4648200" y="1595353"/>
            <a:ext cx="1228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solidFill>
                  <a:srgbClr val="742905"/>
                </a:solidFill>
                <a:latin typeface="Arial" pitchFamily="-65" charset="0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028164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Procedural Justice</a:t>
            </a:r>
            <a:endParaRPr lang="en-US" dirty="0"/>
          </a:p>
        </p:txBody>
      </p:sp>
      <p:sp>
        <p:nvSpPr>
          <p:cNvPr id="71683" name="Rectangle 3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Perceived fairness of procedures used to decide the distribution of resources</a:t>
            </a:r>
          </a:p>
          <a:p>
            <a:r>
              <a:rPr lang="en-US" smtClean="0"/>
              <a:t>Higher procedural fairness with:</a:t>
            </a:r>
          </a:p>
          <a:p>
            <a:pPr lvl="1"/>
            <a:r>
              <a:rPr lang="en-US" smtClean="0"/>
              <a:t>Voice</a:t>
            </a:r>
          </a:p>
          <a:p>
            <a:pPr lvl="1"/>
            <a:r>
              <a:rPr lang="en-US" smtClean="0"/>
              <a:t>Unbiased decision maker </a:t>
            </a:r>
          </a:p>
          <a:p>
            <a:pPr lvl="1"/>
            <a:r>
              <a:rPr lang="en-US" smtClean="0"/>
              <a:t>Decision based on all information</a:t>
            </a:r>
          </a:p>
          <a:p>
            <a:pPr lvl="1"/>
            <a:r>
              <a:rPr lang="en-US" smtClean="0"/>
              <a:t>Existing policies consistently</a:t>
            </a:r>
          </a:p>
          <a:p>
            <a:pPr lvl="1"/>
            <a:r>
              <a:rPr lang="en-US" smtClean="0"/>
              <a:t>Decision maker listened to all sides</a:t>
            </a:r>
          </a:p>
          <a:p>
            <a:pPr lvl="1"/>
            <a:r>
              <a:rPr lang="en-US" smtClean="0"/>
              <a:t>Those who complain are treated respectfully </a:t>
            </a:r>
          </a:p>
          <a:p>
            <a:pPr lvl="1"/>
            <a:r>
              <a:rPr lang="en-US" smtClean="0"/>
              <a:t>Those who complain are given full explanation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3151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Motivation Defined</a:t>
            </a:r>
            <a:endParaRPr lang="en-US" sz="4400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forces within a person that affect </a:t>
            </a:r>
            <a:r>
              <a:rPr lang="en-US" dirty="0" smtClean="0"/>
              <a:t>the direction</a:t>
            </a:r>
            <a:r>
              <a:rPr lang="en-US" dirty="0"/>
              <a:t>, intensity, and persistence of voluntary behavior</a:t>
            </a:r>
          </a:p>
          <a:p>
            <a:r>
              <a:rPr lang="en-US" dirty="0"/>
              <a:t>Motivated employees are willing to exert a particular level of effort (intensity), for a certain amount of time (persistence), toward a particular goal (direction)</a:t>
            </a:r>
            <a:endParaRPr lang="en-US" sz="2400" dirty="0"/>
          </a:p>
        </p:txBody>
      </p:sp>
      <p:pic>
        <p:nvPicPr>
          <p:cNvPr id="3" name="Picture Placeholder 2" descr="DHL Africa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" t="-68" r="-1353"/>
          <a:stretch/>
        </p:blipFill>
        <p:spPr>
          <a:xfrm>
            <a:off x="390739" y="1409632"/>
            <a:ext cx="3432926" cy="4683664"/>
          </a:xfrm>
        </p:spPr>
      </p:pic>
    </p:spTree>
    <p:extLst>
      <p:ext uri="{BB962C8B-B14F-4D97-AF65-F5344CB8AC3E}">
        <p14:creationId xmlns:p14="http://schemas.microsoft.com/office/powerpoint/2010/main" val="19116407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Foundations of Employee Motivation</a:t>
            </a:r>
            <a:endParaRPr lang="en-US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Slide Number Placeholder 2"/>
          <p:cNvSpPr txBox="1">
            <a:spLocks noGrp="1"/>
          </p:cNvSpPr>
          <p:nvPr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5-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30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117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Employee Engagement</a:t>
            </a:r>
          </a:p>
        </p:txBody>
      </p:sp>
      <p:sp>
        <p:nvSpPr>
          <p:cNvPr id="18435" name="Rectangle 8"/>
          <p:cNvSpPr>
            <a:spLocks noGrp="1" noChangeArrowheads="1"/>
          </p:cNvSpPr>
          <p:nvPr>
            <p:ph idx="1"/>
          </p:nvPr>
        </p:nvSpPr>
        <p:spPr>
          <a:xfrm>
            <a:off x="3995936" y="1556792"/>
            <a:ext cx="4608512" cy="4536504"/>
          </a:xfrm>
        </p:spPr>
        <p:txBody>
          <a:bodyPr>
            <a:normAutofit/>
          </a:bodyPr>
          <a:lstStyle/>
          <a:p>
            <a:r>
              <a:rPr lang="en-US" dirty="0" smtClean="0"/>
              <a:t>Both emotional </a:t>
            </a:r>
            <a:r>
              <a:rPr lang="en-US" dirty="0"/>
              <a:t>and cognitive </a:t>
            </a:r>
            <a:r>
              <a:rPr lang="en-US" dirty="0" smtClean="0"/>
              <a:t>motivation</a:t>
            </a:r>
            <a:endParaRPr lang="en-US" dirty="0"/>
          </a:p>
          <a:p>
            <a:r>
              <a:rPr lang="en-US" dirty="0" smtClean="0"/>
              <a:t>Focused</a:t>
            </a:r>
            <a:r>
              <a:rPr lang="en-US" dirty="0"/>
              <a:t>, intense, persistent, </a:t>
            </a:r>
            <a:r>
              <a:rPr lang="en-US" dirty="0" smtClean="0"/>
              <a:t>purposive </a:t>
            </a:r>
            <a:r>
              <a:rPr lang="en-US" dirty="0"/>
              <a:t>effort toward </a:t>
            </a:r>
            <a:r>
              <a:rPr lang="en-US" dirty="0" smtClean="0"/>
              <a:t>goals</a:t>
            </a:r>
            <a:endParaRPr lang="en-US" dirty="0"/>
          </a:p>
          <a:p>
            <a:r>
              <a:rPr lang="en-US" dirty="0"/>
              <a:t>High level of absorption </a:t>
            </a:r>
            <a:r>
              <a:rPr lang="en-US" dirty="0" smtClean="0"/>
              <a:t>(focus)</a:t>
            </a:r>
            <a:endParaRPr lang="en-US" dirty="0"/>
          </a:p>
          <a:p>
            <a:r>
              <a:rPr lang="en-US" dirty="0"/>
              <a:t>High self-</a:t>
            </a:r>
            <a:r>
              <a:rPr lang="en-US" dirty="0" smtClean="0"/>
              <a:t>efficacy</a:t>
            </a:r>
          </a:p>
        </p:txBody>
      </p:sp>
      <p:pic>
        <p:nvPicPr>
          <p:cNvPr id="4" name="Picture Placeholder 3" descr="Engagement icon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17" r="-63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540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Grp="1" noChangeArrowheads="1"/>
          </p:cNvSpPr>
          <p:nvPr>
            <p:ph sz="half" idx="13"/>
          </p:nvPr>
        </p:nvSpPr>
        <p:spPr>
          <a:xfrm>
            <a:off x="323528" y="1412776"/>
            <a:ext cx="8208912" cy="2304256"/>
          </a:xfrm>
        </p:spPr>
        <p:txBody>
          <a:bodyPr>
            <a:normAutofit/>
          </a:bodyPr>
          <a:lstStyle/>
          <a:p>
            <a:r>
              <a:rPr lang="en-US" sz="2400" dirty="0">
                <a:ea typeface="ＭＳ Ｐゴシック" pitchFamily="-65" charset="-128"/>
              </a:rPr>
              <a:t>Drives </a:t>
            </a:r>
            <a:r>
              <a:rPr lang="en-US" sz="2400" dirty="0" smtClean="0">
                <a:ea typeface="ＭＳ Ｐゴシック" pitchFamily="-65" charset="-128"/>
              </a:rPr>
              <a:t>(primary needs)</a:t>
            </a:r>
          </a:p>
          <a:p>
            <a:pPr lvl="1"/>
            <a:r>
              <a:rPr lang="en-US" sz="2000" dirty="0" smtClean="0">
                <a:ea typeface="Tahoma" pitchFamily="-65" charset="0"/>
                <a:cs typeface="Tahoma" pitchFamily="-65" charset="0"/>
              </a:rPr>
              <a:t>Hardwired brain activity (neural states) that energize individuals through generation of emotions to correct deficiencies and maintain equilibrium</a:t>
            </a:r>
          </a:p>
          <a:p>
            <a:pPr lvl="1"/>
            <a:r>
              <a:rPr lang="en-US" sz="2000" dirty="0">
                <a:ea typeface="Tahoma" pitchFamily="-65" charset="0"/>
                <a:cs typeface="Tahoma" pitchFamily="-65" charset="0"/>
              </a:rPr>
              <a:t>Prime movers of</a:t>
            </a:r>
            <a:r>
              <a:rPr lang="en-US" sz="2000" dirty="0" smtClean="0">
                <a:ea typeface="Tahoma" pitchFamily="-65" charset="0"/>
                <a:cs typeface="Tahoma" pitchFamily="-65" charset="0"/>
              </a:rPr>
              <a:t> behavior -- activate emotions that put us in a state of readiness</a:t>
            </a:r>
            <a:endParaRPr lang="en-US" sz="2000" dirty="0">
              <a:ea typeface="Tahoma" pitchFamily="-65" charset="0"/>
              <a:cs typeface="Tahoma" pitchFamily="-65" charset="0"/>
            </a:endParaRPr>
          </a:p>
        </p:txBody>
      </p:sp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65" charset="-128"/>
              </a:rPr>
              <a:t>Drives and Needs</a:t>
            </a:r>
          </a:p>
        </p:txBody>
      </p:sp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2667000" y="4038600"/>
            <a:ext cx="3429000" cy="685800"/>
          </a:xfrm>
          <a:prstGeom prst="rect">
            <a:avLst/>
          </a:prstGeom>
          <a:solidFill>
            <a:srgbClr val="2D415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Self-concept, social norms</a:t>
            </a:r>
            <a:r>
              <a:rPr lang="en-US" sz="1600" dirty="0" smtClean="0">
                <a:solidFill>
                  <a:schemeClr val="bg1"/>
                </a:solidFill>
              </a:rPr>
              <a:t>,</a:t>
            </a:r>
            <a:br>
              <a:rPr lang="en-US" sz="1600" dirty="0" smtClean="0">
                <a:solidFill>
                  <a:schemeClr val="bg1"/>
                </a:solidFill>
              </a:rPr>
            </a:br>
            <a:r>
              <a:rPr lang="en-US" sz="1600" dirty="0" smtClean="0">
                <a:solidFill>
                  <a:schemeClr val="bg1"/>
                </a:solidFill>
              </a:rPr>
              <a:t>and </a:t>
            </a:r>
            <a:r>
              <a:rPr lang="en-US" sz="1600" dirty="0">
                <a:solidFill>
                  <a:schemeClr val="bg1"/>
                </a:solidFill>
              </a:rPr>
              <a:t>past experience</a:t>
            </a:r>
          </a:p>
        </p:txBody>
      </p:sp>
      <p:sp>
        <p:nvSpPr>
          <p:cNvPr id="20485" name="Rectangle 8"/>
          <p:cNvSpPr>
            <a:spLocks noChangeArrowheads="1"/>
          </p:cNvSpPr>
          <p:nvPr/>
        </p:nvSpPr>
        <p:spPr bwMode="auto">
          <a:xfrm>
            <a:off x="1600200" y="5257800"/>
            <a:ext cx="1600200" cy="685800"/>
          </a:xfrm>
          <a:prstGeom prst="rect">
            <a:avLst/>
          </a:prstGeom>
          <a:solidFill>
            <a:srgbClr val="F2E19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D0D0D"/>
                </a:solidFill>
              </a:rPr>
              <a:t>Drives</a:t>
            </a:r>
            <a:endParaRPr lang="en-US" sz="1600" dirty="0" smtClean="0">
              <a:solidFill>
                <a:srgbClr val="0D0D0D"/>
              </a:solidFill>
            </a:endParaRPr>
          </a:p>
          <a:p>
            <a:r>
              <a:rPr lang="en-US" sz="1600" dirty="0" smtClean="0">
                <a:solidFill>
                  <a:srgbClr val="0D0D0D"/>
                </a:solidFill>
              </a:rPr>
              <a:t>and Emotions</a:t>
            </a:r>
            <a:endParaRPr lang="en-US" sz="1600" dirty="0">
              <a:solidFill>
                <a:srgbClr val="0D0D0D"/>
              </a:solidFill>
            </a:endParaRPr>
          </a:p>
        </p:txBody>
      </p:sp>
      <p:sp>
        <p:nvSpPr>
          <p:cNvPr id="20486" name="Rectangle 9"/>
          <p:cNvSpPr>
            <a:spLocks noChangeArrowheads="1"/>
          </p:cNvSpPr>
          <p:nvPr/>
        </p:nvSpPr>
        <p:spPr bwMode="auto">
          <a:xfrm>
            <a:off x="3733800" y="5257800"/>
            <a:ext cx="1371600" cy="685800"/>
          </a:xfrm>
          <a:prstGeom prst="rect">
            <a:avLst/>
          </a:prstGeom>
          <a:solidFill>
            <a:srgbClr val="F2E19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600">
                <a:solidFill>
                  <a:srgbClr val="0D0D0D"/>
                </a:solidFill>
              </a:rPr>
              <a:t>Needs</a:t>
            </a:r>
          </a:p>
        </p:txBody>
      </p:sp>
      <p:sp>
        <p:nvSpPr>
          <p:cNvPr id="20487" name="Rectangle 10"/>
          <p:cNvSpPr>
            <a:spLocks noChangeArrowheads="1"/>
          </p:cNvSpPr>
          <p:nvPr/>
        </p:nvSpPr>
        <p:spPr bwMode="auto">
          <a:xfrm>
            <a:off x="5638800" y="5257800"/>
            <a:ext cx="1600200" cy="685800"/>
          </a:xfrm>
          <a:prstGeom prst="rect">
            <a:avLst/>
          </a:prstGeom>
          <a:solidFill>
            <a:srgbClr val="F2E19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500" dirty="0">
                <a:solidFill>
                  <a:srgbClr val="0D0D0D"/>
                </a:solidFill>
              </a:rPr>
              <a:t>Decisions and</a:t>
            </a:r>
            <a:r>
              <a:rPr lang="en-US" sz="1500" dirty="0" smtClean="0">
                <a:solidFill>
                  <a:srgbClr val="0D0D0D"/>
                </a:solidFill>
              </a:rPr>
              <a:t> Behavior</a:t>
            </a:r>
            <a:endParaRPr lang="en-US" sz="1500" dirty="0">
              <a:solidFill>
                <a:srgbClr val="0D0D0D"/>
              </a:solidFill>
            </a:endParaRPr>
          </a:p>
        </p:txBody>
      </p:sp>
      <p:sp>
        <p:nvSpPr>
          <p:cNvPr id="20488" name="Line 11"/>
          <p:cNvSpPr>
            <a:spLocks noChangeShapeType="1"/>
          </p:cNvSpPr>
          <p:nvPr/>
        </p:nvSpPr>
        <p:spPr bwMode="auto">
          <a:xfrm>
            <a:off x="3200400" y="55626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9" name="Line 12"/>
          <p:cNvSpPr>
            <a:spLocks noChangeShapeType="1"/>
          </p:cNvSpPr>
          <p:nvPr/>
        </p:nvSpPr>
        <p:spPr bwMode="auto">
          <a:xfrm>
            <a:off x="5105400" y="55626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0" name="Line 13"/>
          <p:cNvSpPr>
            <a:spLocks noChangeShapeType="1"/>
          </p:cNvSpPr>
          <p:nvPr/>
        </p:nvSpPr>
        <p:spPr bwMode="auto">
          <a:xfrm>
            <a:off x="3429000" y="4724400"/>
            <a:ext cx="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1" name="Line 14"/>
          <p:cNvSpPr>
            <a:spLocks noChangeShapeType="1"/>
          </p:cNvSpPr>
          <p:nvPr/>
        </p:nvSpPr>
        <p:spPr bwMode="auto">
          <a:xfrm>
            <a:off x="5334000" y="4724400"/>
            <a:ext cx="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129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9" name="Rectangle 3"/>
          <p:cNvSpPr>
            <a:spLocks noGrp="1" noChangeArrowheads="1"/>
          </p:cNvSpPr>
          <p:nvPr>
            <p:ph sz="half" idx="13"/>
          </p:nvPr>
        </p:nvSpPr>
        <p:spPr>
          <a:xfrm>
            <a:off x="323528" y="1412776"/>
            <a:ext cx="8208912" cy="2088232"/>
          </a:xfrm>
        </p:spPr>
        <p:txBody>
          <a:bodyPr>
            <a:normAutofit/>
          </a:bodyPr>
          <a:lstStyle/>
          <a:p>
            <a:r>
              <a:rPr lang="en-US" sz="2400" dirty="0" smtClean="0">
                <a:ea typeface="ＭＳ Ｐゴシック" pitchFamily="-65" charset="-128"/>
              </a:rPr>
              <a:t>Needs</a:t>
            </a:r>
            <a:endParaRPr lang="en-US" sz="2400" dirty="0">
              <a:ea typeface="ＭＳ Ｐゴシック" pitchFamily="-65" charset="-128"/>
            </a:endParaRPr>
          </a:p>
          <a:p>
            <a:pPr lvl="1"/>
            <a:r>
              <a:rPr lang="en-US" sz="2000" dirty="0" smtClean="0">
                <a:ea typeface="Tahoma" pitchFamily="-65" charset="0"/>
                <a:cs typeface="Tahoma" pitchFamily="-65" charset="0"/>
              </a:rPr>
              <a:t>Goal-directed forces that people experience. </a:t>
            </a:r>
            <a:endParaRPr lang="en-US" sz="2000" dirty="0">
              <a:ea typeface="Tahoma" pitchFamily="-65" charset="0"/>
              <a:cs typeface="Tahoma" pitchFamily="-65" charset="0"/>
            </a:endParaRPr>
          </a:p>
          <a:p>
            <a:pPr lvl="1"/>
            <a:r>
              <a:rPr lang="en-US" sz="2000" dirty="0" smtClean="0">
                <a:ea typeface="Tahoma" pitchFamily="-65" charset="0"/>
                <a:cs typeface="Tahoma" pitchFamily="-65" charset="0"/>
              </a:rPr>
              <a:t>We channel emotional forces toward specific goals</a:t>
            </a:r>
            <a:endParaRPr lang="en-US" sz="2000" dirty="0">
              <a:ea typeface="Tahoma" pitchFamily="-65" charset="0"/>
              <a:cs typeface="Tahoma" pitchFamily="-65" charset="0"/>
            </a:endParaRPr>
          </a:p>
          <a:p>
            <a:pPr lvl="1"/>
            <a:r>
              <a:rPr lang="en-US" sz="2000" dirty="0">
                <a:ea typeface="Tahoma" pitchFamily="-65" charset="0"/>
                <a:cs typeface="Tahoma" pitchFamily="-65" charset="0"/>
              </a:rPr>
              <a:t>Goals formed by self-concept, social norms, and experience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65" charset="-128"/>
              </a:rPr>
              <a:t>Drives and Needs</a:t>
            </a: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667000" y="4038600"/>
            <a:ext cx="3429000" cy="685800"/>
          </a:xfrm>
          <a:prstGeom prst="rect">
            <a:avLst/>
          </a:prstGeom>
          <a:solidFill>
            <a:srgbClr val="2D415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Self-concept, social norms</a:t>
            </a:r>
            <a:r>
              <a:rPr lang="en-US" sz="1600" dirty="0" smtClean="0">
                <a:solidFill>
                  <a:schemeClr val="bg1"/>
                </a:solidFill>
              </a:rPr>
              <a:t>,</a:t>
            </a:r>
            <a:br>
              <a:rPr lang="en-US" sz="1600" dirty="0" smtClean="0">
                <a:solidFill>
                  <a:schemeClr val="bg1"/>
                </a:solidFill>
              </a:rPr>
            </a:br>
            <a:r>
              <a:rPr lang="en-US" sz="1600" dirty="0" smtClean="0">
                <a:solidFill>
                  <a:schemeClr val="bg1"/>
                </a:solidFill>
              </a:rPr>
              <a:t>and </a:t>
            </a:r>
            <a:r>
              <a:rPr lang="en-US" sz="1600" dirty="0">
                <a:solidFill>
                  <a:schemeClr val="bg1"/>
                </a:solidFill>
              </a:rPr>
              <a:t>past experience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600200" y="5257800"/>
            <a:ext cx="1600200" cy="685800"/>
          </a:xfrm>
          <a:prstGeom prst="rect">
            <a:avLst/>
          </a:prstGeom>
          <a:solidFill>
            <a:srgbClr val="F2E19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D0D0D"/>
                </a:solidFill>
              </a:rPr>
              <a:t>Drives</a:t>
            </a:r>
            <a:endParaRPr lang="en-US" sz="1600" dirty="0" smtClean="0">
              <a:solidFill>
                <a:srgbClr val="0D0D0D"/>
              </a:solidFill>
            </a:endParaRPr>
          </a:p>
          <a:p>
            <a:r>
              <a:rPr lang="en-US" sz="1600" dirty="0" smtClean="0">
                <a:solidFill>
                  <a:srgbClr val="0D0D0D"/>
                </a:solidFill>
              </a:rPr>
              <a:t>and Emotions</a:t>
            </a:r>
            <a:endParaRPr lang="en-US" sz="1600" dirty="0">
              <a:solidFill>
                <a:srgbClr val="0D0D0D"/>
              </a:solidFill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733800" y="5257800"/>
            <a:ext cx="1371600" cy="685800"/>
          </a:xfrm>
          <a:prstGeom prst="rect">
            <a:avLst/>
          </a:prstGeom>
          <a:solidFill>
            <a:srgbClr val="F2E19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600">
                <a:solidFill>
                  <a:srgbClr val="0D0D0D"/>
                </a:solidFill>
              </a:rPr>
              <a:t>Needs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5638800" y="5257800"/>
            <a:ext cx="1600200" cy="685800"/>
          </a:xfrm>
          <a:prstGeom prst="rect">
            <a:avLst/>
          </a:prstGeom>
          <a:solidFill>
            <a:srgbClr val="F2E19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500" dirty="0">
                <a:solidFill>
                  <a:srgbClr val="0D0D0D"/>
                </a:solidFill>
              </a:rPr>
              <a:t>Decisions and</a:t>
            </a:r>
            <a:r>
              <a:rPr lang="en-US" sz="1500" dirty="0" smtClean="0">
                <a:solidFill>
                  <a:srgbClr val="0D0D0D"/>
                </a:solidFill>
              </a:rPr>
              <a:t> Behavior</a:t>
            </a:r>
            <a:endParaRPr lang="en-US" sz="1500" dirty="0">
              <a:solidFill>
                <a:srgbClr val="0D0D0D"/>
              </a:solidFill>
            </a:endParaRPr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>
            <a:off x="3200400" y="55626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>
            <a:off x="5105400" y="55626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>
            <a:off x="3429000" y="4724400"/>
            <a:ext cx="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Line 14"/>
          <p:cNvSpPr>
            <a:spLocks noChangeShapeType="1"/>
          </p:cNvSpPr>
          <p:nvPr/>
        </p:nvSpPr>
        <p:spPr bwMode="auto">
          <a:xfrm>
            <a:off x="5334000" y="4724400"/>
            <a:ext cx="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271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 build="p" autoUpdateAnimBg="0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Maslow’s Needs Hierarchy </a:t>
            </a:r>
            <a:r>
              <a:rPr lang="en-US" sz="3900" dirty="0" smtClean="0"/>
              <a:t>Theory</a:t>
            </a:r>
          </a:p>
        </p:txBody>
      </p:sp>
      <p:sp>
        <p:nvSpPr>
          <p:cNvPr id="104458" name="Rectangle 10"/>
          <p:cNvSpPr>
            <a:spLocks noGrp="1" noChangeArrowheads="1"/>
          </p:cNvSpPr>
          <p:nvPr>
            <p:ph idx="1"/>
          </p:nvPr>
        </p:nvSpPr>
        <p:spPr>
          <a:xfrm>
            <a:off x="179512" y="1412776"/>
            <a:ext cx="4896544" cy="4713387"/>
          </a:xfrm>
        </p:spPr>
        <p:txBody>
          <a:bodyPr>
            <a:normAutofit/>
          </a:bodyPr>
          <a:lstStyle/>
          <a:p>
            <a:r>
              <a:rPr lang="en-US" dirty="0" smtClean="0"/>
              <a:t>Seven categories – five in a hierarchy -- capture most needs</a:t>
            </a:r>
          </a:p>
          <a:p>
            <a:r>
              <a:rPr lang="en-US" dirty="0" smtClean="0"/>
              <a:t>Lowest unmet need is strongest -- when satisfied, next higher need becomes primary motivator</a:t>
            </a:r>
          </a:p>
          <a:p>
            <a:r>
              <a:rPr lang="en-US" dirty="0" smtClean="0"/>
              <a:t>Model lacks empirical support</a:t>
            </a:r>
          </a:p>
          <a:p>
            <a:pPr lvl="1"/>
            <a:r>
              <a:rPr lang="en-US" dirty="0" smtClean="0"/>
              <a:t>Main problem: Needs hierarchy is unique to each person, not universal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4499992" y="1412776"/>
            <a:ext cx="4248472" cy="4464496"/>
            <a:chOff x="838200" y="1524000"/>
            <a:chExt cx="3886200" cy="4191000"/>
          </a:xfrm>
        </p:grpSpPr>
        <p:sp>
          <p:nvSpPr>
            <p:cNvPr id="104459" name="AutoShape 11"/>
            <p:cNvSpPr>
              <a:spLocks noChangeArrowheads="1"/>
            </p:cNvSpPr>
            <p:nvPr/>
          </p:nvSpPr>
          <p:spPr bwMode="auto">
            <a:xfrm>
              <a:off x="2238375" y="1524000"/>
              <a:ext cx="1100138" cy="1219200"/>
            </a:xfrm>
            <a:prstGeom prst="triangle">
              <a:avLst>
                <a:gd name="adj" fmla="val 50000"/>
              </a:avLst>
            </a:prstGeom>
            <a:solidFill>
              <a:srgbClr val="547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0" rIns="0" bIns="187200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Self-actual-</a:t>
              </a:r>
              <a:r>
                <a:rPr lang="en-US" sz="1200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ization</a:t>
              </a:r>
              <a:endParaRPr lang="en-US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109" charset="0"/>
                <a:ea typeface="ヒラギノ角ゴ Pro W3" pitchFamily="-109" charset="-128"/>
                <a:cs typeface="ヒラギノ角ゴ Pro W3" pitchFamily="-109" charset="-128"/>
              </a:endParaRPr>
            </a:p>
          </p:txBody>
        </p:sp>
        <p:sp>
          <p:nvSpPr>
            <p:cNvPr id="104460" name="AutoShape 12"/>
            <p:cNvSpPr>
              <a:spLocks noChangeArrowheads="1"/>
            </p:cNvSpPr>
            <p:nvPr/>
          </p:nvSpPr>
          <p:spPr bwMode="auto">
            <a:xfrm flipV="1">
              <a:off x="838200" y="5029200"/>
              <a:ext cx="3886200" cy="685800"/>
            </a:xfrm>
            <a:custGeom>
              <a:avLst/>
              <a:gdLst>
                <a:gd name="G0" fmla="+- 1805 0 0"/>
                <a:gd name="G1" fmla="+- 21600 0 1805"/>
                <a:gd name="G2" fmla="*/ 1805 1 2"/>
                <a:gd name="G3" fmla="+- 21600 0 G2"/>
                <a:gd name="G4" fmla="+/ 1805 21600 2"/>
                <a:gd name="G5" fmla="+/ G1 0 2"/>
                <a:gd name="G6" fmla="*/ 21600 21600 1805"/>
                <a:gd name="G7" fmla="*/ G6 1 2"/>
                <a:gd name="G8" fmla="+- 21600 0 G7"/>
                <a:gd name="G9" fmla="*/ 21600 1 2"/>
                <a:gd name="G10" fmla="+- 1805 0 G9"/>
                <a:gd name="G11" fmla="?: G10 G8 0"/>
                <a:gd name="G12" fmla="?: G10 G7 21600"/>
                <a:gd name="T0" fmla="*/ 20697 w 21600"/>
                <a:gd name="T1" fmla="*/ 10800 h 21600"/>
                <a:gd name="T2" fmla="*/ 10800 w 21600"/>
                <a:gd name="T3" fmla="*/ 21600 h 21600"/>
                <a:gd name="T4" fmla="*/ 903 w 21600"/>
                <a:gd name="T5" fmla="*/ 10800 h 21600"/>
                <a:gd name="T6" fmla="*/ 10800 w 21600"/>
                <a:gd name="T7" fmla="*/ 0 h 21600"/>
                <a:gd name="T8" fmla="*/ 2703 w 21600"/>
                <a:gd name="T9" fmla="*/ 2703 h 21600"/>
                <a:gd name="T10" fmla="*/ 18897 w 21600"/>
                <a:gd name="T11" fmla="*/ 1889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805" y="21600"/>
                  </a:lnTo>
                  <a:lnTo>
                    <a:pt x="1979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D21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Physiological</a:t>
              </a:r>
            </a:p>
          </p:txBody>
        </p:sp>
        <p:sp>
          <p:nvSpPr>
            <p:cNvPr id="104461" name="AutoShape 13"/>
            <p:cNvSpPr>
              <a:spLocks noChangeArrowheads="1"/>
            </p:cNvSpPr>
            <p:nvPr/>
          </p:nvSpPr>
          <p:spPr bwMode="auto">
            <a:xfrm flipV="1">
              <a:off x="1195388" y="4267200"/>
              <a:ext cx="3171825" cy="685800"/>
            </a:xfrm>
            <a:custGeom>
              <a:avLst/>
              <a:gdLst>
                <a:gd name="G0" fmla="+- 2224 0 0"/>
                <a:gd name="G1" fmla="+- 21600 0 2224"/>
                <a:gd name="G2" fmla="*/ 2224 1 2"/>
                <a:gd name="G3" fmla="+- 21600 0 G2"/>
                <a:gd name="G4" fmla="+/ 2224 21600 2"/>
                <a:gd name="G5" fmla="+/ G1 0 2"/>
                <a:gd name="G6" fmla="*/ 21600 21600 2224"/>
                <a:gd name="G7" fmla="*/ G6 1 2"/>
                <a:gd name="G8" fmla="+- 21600 0 G7"/>
                <a:gd name="G9" fmla="*/ 21600 1 2"/>
                <a:gd name="G10" fmla="+- 2224 0 G9"/>
                <a:gd name="G11" fmla="?: G10 G8 0"/>
                <a:gd name="G12" fmla="?: G10 G7 21600"/>
                <a:gd name="T0" fmla="*/ 20488 w 21600"/>
                <a:gd name="T1" fmla="*/ 10800 h 21600"/>
                <a:gd name="T2" fmla="*/ 10800 w 21600"/>
                <a:gd name="T3" fmla="*/ 21600 h 21600"/>
                <a:gd name="T4" fmla="*/ 1112 w 21600"/>
                <a:gd name="T5" fmla="*/ 10800 h 21600"/>
                <a:gd name="T6" fmla="*/ 10800 w 21600"/>
                <a:gd name="T7" fmla="*/ 0 h 21600"/>
                <a:gd name="T8" fmla="*/ 2912 w 21600"/>
                <a:gd name="T9" fmla="*/ 2912 h 21600"/>
                <a:gd name="T10" fmla="*/ 18688 w 21600"/>
                <a:gd name="T11" fmla="*/ 1868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224" y="21600"/>
                  </a:lnTo>
                  <a:lnTo>
                    <a:pt x="1937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E3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Safety</a:t>
              </a:r>
            </a:p>
          </p:txBody>
        </p:sp>
        <p:sp>
          <p:nvSpPr>
            <p:cNvPr id="104462" name="AutoShape 14"/>
            <p:cNvSpPr>
              <a:spLocks noChangeArrowheads="1"/>
            </p:cNvSpPr>
            <p:nvPr/>
          </p:nvSpPr>
          <p:spPr bwMode="auto">
            <a:xfrm flipV="1">
              <a:off x="1552575" y="3505200"/>
              <a:ext cx="2457450" cy="685800"/>
            </a:xfrm>
            <a:custGeom>
              <a:avLst/>
              <a:gdLst>
                <a:gd name="G0" fmla="+- 2781 0 0"/>
                <a:gd name="G1" fmla="+- 21600 0 2781"/>
                <a:gd name="G2" fmla="*/ 2781 1 2"/>
                <a:gd name="G3" fmla="+- 21600 0 G2"/>
                <a:gd name="G4" fmla="+/ 2781 21600 2"/>
                <a:gd name="G5" fmla="+/ G1 0 2"/>
                <a:gd name="G6" fmla="*/ 21600 21600 2781"/>
                <a:gd name="G7" fmla="*/ G6 1 2"/>
                <a:gd name="G8" fmla="+- 21600 0 G7"/>
                <a:gd name="G9" fmla="*/ 21600 1 2"/>
                <a:gd name="G10" fmla="+- 2781 0 G9"/>
                <a:gd name="G11" fmla="?: G10 G8 0"/>
                <a:gd name="G12" fmla="?: G10 G7 21600"/>
                <a:gd name="T0" fmla="*/ 20209 w 21600"/>
                <a:gd name="T1" fmla="*/ 10800 h 21600"/>
                <a:gd name="T2" fmla="*/ 10800 w 21600"/>
                <a:gd name="T3" fmla="*/ 21600 h 21600"/>
                <a:gd name="T4" fmla="*/ 1391 w 21600"/>
                <a:gd name="T5" fmla="*/ 10800 h 21600"/>
                <a:gd name="T6" fmla="*/ 10800 w 21600"/>
                <a:gd name="T7" fmla="*/ 0 h 21600"/>
                <a:gd name="T8" fmla="*/ 3191 w 21600"/>
                <a:gd name="T9" fmla="*/ 3191 h 21600"/>
                <a:gd name="T10" fmla="*/ 18409 w 21600"/>
                <a:gd name="T11" fmla="*/ 1840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81" y="21600"/>
                  </a:lnTo>
                  <a:lnTo>
                    <a:pt x="1881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4D30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Belongingness</a:t>
              </a:r>
            </a:p>
          </p:txBody>
        </p:sp>
        <p:sp>
          <p:nvSpPr>
            <p:cNvPr id="104463" name="AutoShape 15"/>
            <p:cNvSpPr>
              <a:spLocks noChangeArrowheads="1"/>
            </p:cNvSpPr>
            <p:nvPr/>
          </p:nvSpPr>
          <p:spPr bwMode="auto">
            <a:xfrm flipV="1">
              <a:off x="1909763" y="2819400"/>
              <a:ext cx="1743075" cy="609600"/>
            </a:xfrm>
            <a:custGeom>
              <a:avLst/>
              <a:gdLst>
                <a:gd name="G0" fmla="+- 3589 0 0"/>
                <a:gd name="G1" fmla="+- 21600 0 3589"/>
                <a:gd name="G2" fmla="*/ 3589 1 2"/>
                <a:gd name="G3" fmla="+- 21600 0 G2"/>
                <a:gd name="G4" fmla="+/ 3589 21600 2"/>
                <a:gd name="G5" fmla="+/ G1 0 2"/>
                <a:gd name="G6" fmla="*/ 21600 21600 3589"/>
                <a:gd name="G7" fmla="*/ G6 1 2"/>
                <a:gd name="G8" fmla="+- 21600 0 G7"/>
                <a:gd name="G9" fmla="*/ 21600 1 2"/>
                <a:gd name="G10" fmla="+- 3589 0 G9"/>
                <a:gd name="G11" fmla="?: G10 G8 0"/>
                <a:gd name="G12" fmla="?: G10 G7 21600"/>
                <a:gd name="T0" fmla="*/ 19805 w 21600"/>
                <a:gd name="T1" fmla="*/ 10800 h 21600"/>
                <a:gd name="T2" fmla="*/ 10800 w 21600"/>
                <a:gd name="T3" fmla="*/ 21600 h 21600"/>
                <a:gd name="T4" fmla="*/ 1795 w 21600"/>
                <a:gd name="T5" fmla="*/ 10800 h 21600"/>
                <a:gd name="T6" fmla="*/ 10800 w 21600"/>
                <a:gd name="T7" fmla="*/ 0 h 21600"/>
                <a:gd name="T8" fmla="*/ 3595 w 21600"/>
                <a:gd name="T9" fmla="*/ 3595 h 21600"/>
                <a:gd name="T10" fmla="*/ 18005 w 21600"/>
                <a:gd name="T11" fmla="*/ 1800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589" y="21600"/>
                  </a:lnTo>
                  <a:lnTo>
                    <a:pt x="18011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133A5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Esteem</a:t>
              </a:r>
            </a:p>
          </p:txBody>
        </p:sp>
        <p:sp>
          <p:nvSpPr>
            <p:cNvPr id="104464" name="Rectangle 16"/>
            <p:cNvSpPr>
              <a:spLocks noChangeArrowheads="1"/>
            </p:cNvSpPr>
            <p:nvPr/>
          </p:nvSpPr>
          <p:spPr bwMode="auto">
            <a:xfrm>
              <a:off x="3743325" y="1593850"/>
              <a:ext cx="903288" cy="62865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Need to</a:t>
              </a:r>
            </a:p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know</a:t>
              </a:r>
            </a:p>
          </p:txBody>
        </p:sp>
        <p:sp>
          <p:nvSpPr>
            <p:cNvPr id="104465" name="Rectangle 17"/>
            <p:cNvSpPr>
              <a:spLocks noChangeArrowheads="1"/>
            </p:cNvSpPr>
            <p:nvPr/>
          </p:nvSpPr>
          <p:spPr bwMode="auto">
            <a:xfrm>
              <a:off x="3743325" y="2362200"/>
              <a:ext cx="903288" cy="628650"/>
            </a:xfrm>
            <a:prstGeom prst="rect">
              <a:avLst/>
            </a:prstGeom>
            <a:solidFill>
              <a:srgbClr val="7C278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2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109" charset="0"/>
                  <a:ea typeface="ヒラギノ角ゴ Pro W3" pitchFamily="-109" charset="-128"/>
                  <a:cs typeface="ヒラギノ角ゴ Pro W3" pitchFamily="-109" charset="-128"/>
                </a:rPr>
                <a:t>Need for beauty</a:t>
              </a:r>
              <a:endParaRPr lang="en-US" sz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-109" charset="0"/>
                <a:ea typeface="ヒラギノ角ゴ Pro W3" pitchFamily="-109" charset="-128"/>
                <a:cs typeface="ヒラギノ角ゴ Pro W3" pitchFamily="-10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96477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4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4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Maslow’s Contribution to Motivation</a:t>
            </a:r>
          </a:p>
        </p:txBody>
      </p:sp>
      <p:sp>
        <p:nvSpPr>
          <p:cNvPr id="30723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Holistic perspective</a:t>
            </a:r>
          </a:p>
          <a:p>
            <a:pPr lvl="1"/>
            <a:r>
              <a:rPr lang="en-US" dirty="0" smtClean="0"/>
              <a:t>Study multiple needs together</a:t>
            </a:r>
          </a:p>
          <a:p>
            <a:r>
              <a:rPr lang="en-US" dirty="0" smtClean="0"/>
              <a:t>Humanistic perspective</a:t>
            </a:r>
          </a:p>
          <a:p>
            <a:pPr lvl="1"/>
            <a:r>
              <a:rPr lang="en-US" dirty="0" smtClean="0"/>
              <a:t>Influence of social dynamics, not just instinct</a:t>
            </a:r>
          </a:p>
          <a:p>
            <a:r>
              <a:rPr lang="en-US" dirty="0" smtClean="0"/>
              <a:t>Positive perspective</a:t>
            </a:r>
          </a:p>
          <a:p>
            <a:pPr lvl="1"/>
            <a:r>
              <a:rPr lang="en-US" dirty="0" smtClean="0"/>
              <a:t>Self-actualization (growth needs)</a:t>
            </a:r>
          </a:p>
          <a:p>
            <a:pPr lvl="1"/>
            <a:r>
              <a:rPr lang="en-US" dirty="0" smtClean="0"/>
              <a:t>Foundation of positive OB</a:t>
            </a:r>
          </a:p>
        </p:txBody>
      </p:sp>
      <p:pic>
        <p:nvPicPr>
          <p:cNvPr id="3" name="Picture Placeholder 2" descr="maslow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" b="2223"/>
          <a:stretch>
            <a:fillRect/>
          </a:stretch>
        </p:blipFill>
        <p:spPr/>
      </p:pic>
      <p:sp>
        <p:nvSpPr>
          <p:cNvPr id="8" name="TextBox 7"/>
          <p:cNvSpPr txBox="1"/>
          <p:nvPr/>
        </p:nvSpPr>
        <p:spPr>
          <a:xfrm>
            <a:off x="320576" y="5682734"/>
            <a:ext cx="1947168" cy="338554"/>
          </a:xfrm>
          <a:prstGeom prst="rect">
            <a:avLst/>
          </a:prstGeom>
          <a:solidFill>
            <a:schemeClr val="accent6">
              <a:alpha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+mn-lt"/>
              </a:rPr>
              <a:t>Abraham Maslow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55731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0" decel="100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decel="100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800" decel="1000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Learned Needs Theory</a:t>
            </a:r>
            <a:endParaRPr lang="en-US"/>
          </a:p>
        </p:txBody>
      </p:sp>
      <p:sp>
        <p:nvSpPr>
          <p:cNvPr id="48133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Needs are amplified or suppressed through self-concept, social norms, and past experience</a:t>
            </a:r>
          </a:p>
          <a:p>
            <a:r>
              <a:rPr lang="en-US" dirty="0" smtClean="0"/>
              <a:t>Therefore, needs can be “learned”</a:t>
            </a:r>
          </a:p>
          <a:p>
            <a:pPr lvl="1"/>
            <a:r>
              <a:rPr lang="en-US" dirty="0" smtClean="0"/>
              <a:t>strengthened through reinforcement, learning, and social conditions</a:t>
            </a:r>
          </a:p>
        </p:txBody>
      </p:sp>
    </p:spTree>
    <p:extLst>
      <p:ext uri="{BB962C8B-B14F-4D97-AF65-F5344CB8AC3E}">
        <p14:creationId xmlns:p14="http://schemas.microsoft.com/office/powerpoint/2010/main" val="30248222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481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build="p"/>
    </p:bldLst>
  </p:timing>
</p:sld>
</file>

<file path=ppt/theme/theme1.xml><?xml version="1.0" encoding="utf-8"?>
<a:theme xmlns:a="http://schemas.openxmlformats.org/drawingml/2006/main" name="McShaneOB7_Ch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McShaneOB7_Ch.potx</Template>
  <TotalTime>2712</TotalTime>
  <Pages>0</Pages>
  <Words>1381</Words>
  <Characters>0</Characters>
  <Application>Microsoft Office PowerPoint</Application>
  <PresentationFormat>Letter Paper (8.5x11 in)</PresentationFormat>
  <Lines>0</Lines>
  <Paragraphs>283</Paragraphs>
  <Slides>30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McShaneOB7_Ch</vt:lpstr>
      <vt:lpstr>Foundations of Employee Motivation</vt:lpstr>
      <vt:lpstr>Employee Engagement and Motivation at DHL Express</vt:lpstr>
      <vt:lpstr>Motivation Defined</vt:lpstr>
      <vt:lpstr>Employee Engagement</vt:lpstr>
      <vt:lpstr>Drives and Needs</vt:lpstr>
      <vt:lpstr>Drives and Needs</vt:lpstr>
      <vt:lpstr>Maslow’s Needs Hierarchy Theory</vt:lpstr>
      <vt:lpstr>Maslow’s Contribution to Motivation</vt:lpstr>
      <vt:lpstr>Learned Needs Theory</vt:lpstr>
      <vt:lpstr>Three Learned Needs</vt:lpstr>
      <vt:lpstr>Four Drive Theory</vt:lpstr>
      <vt:lpstr>How Four Drives Motivate</vt:lpstr>
      <vt:lpstr>Four Drive Theory Implications</vt:lpstr>
      <vt:lpstr>Expectancy Theory of Motivation</vt:lpstr>
      <vt:lpstr>Expectancy Theory in Practice</vt:lpstr>
      <vt:lpstr>A-B-Cs of Behavior Modification</vt:lpstr>
      <vt:lpstr>Four OB Mod Consequences</vt:lpstr>
      <vt:lpstr>Reinforcing Behavior Through Gamification</vt:lpstr>
      <vt:lpstr>Social Cognitive Theory</vt:lpstr>
      <vt:lpstr>Effective Goal Setting Features</vt:lpstr>
      <vt:lpstr>Balanced Scorecard</vt:lpstr>
      <vt:lpstr>Characteristics of Effective Feedback</vt:lpstr>
      <vt:lpstr>Strengths-Based Coaching</vt:lpstr>
      <vt:lpstr>Sources of Feedback</vt:lpstr>
      <vt:lpstr>Organizational Justice</vt:lpstr>
      <vt:lpstr>Equity Theory</vt:lpstr>
      <vt:lpstr>Elements of Equity Theory</vt:lpstr>
      <vt:lpstr>Correcting Inequity Tension</vt:lpstr>
      <vt:lpstr>Procedural Justice</vt:lpstr>
      <vt:lpstr>Foundations of Employee Motivation</vt:lpstr>
    </vt:vector>
  </TitlesOfParts>
  <Manager/>
  <Company>University of Western Australia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 of Employee Motivation</dc:title>
  <dc:subject/>
  <dc:creator>Steven McShane</dc:creator>
  <cp:keywords/>
  <dc:description/>
  <cp:lastModifiedBy>Kumar Suruli</cp:lastModifiedBy>
  <cp:revision>213</cp:revision>
  <cp:lastPrinted>2008-02-24T08:45:31Z</cp:lastPrinted>
  <dcterms:created xsi:type="dcterms:W3CDTF">2011-12-07T16:09:33Z</dcterms:created>
  <dcterms:modified xsi:type="dcterms:W3CDTF">2014-02-10T11:22:35Z</dcterms:modified>
  <cp:category/>
</cp:coreProperties>
</file>