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04" r:id="rId1"/>
  </p:sldMasterIdLst>
  <p:notesMasterIdLst>
    <p:notesMasterId r:id="rId31"/>
  </p:notesMasterIdLst>
  <p:handoutMasterIdLst>
    <p:handoutMasterId r:id="rId32"/>
  </p:handoutMasterIdLst>
  <p:sldIdLst>
    <p:sldId id="348" r:id="rId2"/>
    <p:sldId id="346" r:id="rId3"/>
    <p:sldId id="320" r:id="rId4"/>
    <p:sldId id="321" r:id="rId5"/>
    <p:sldId id="322" r:id="rId6"/>
    <p:sldId id="323" r:id="rId7"/>
    <p:sldId id="324" r:id="rId8"/>
    <p:sldId id="325" r:id="rId9"/>
    <p:sldId id="326" r:id="rId10"/>
    <p:sldId id="328" r:id="rId11"/>
    <p:sldId id="329" r:id="rId12"/>
    <p:sldId id="330" r:id="rId13"/>
    <p:sldId id="331" r:id="rId14"/>
    <p:sldId id="332" r:id="rId15"/>
    <p:sldId id="333" r:id="rId16"/>
    <p:sldId id="334" r:id="rId17"/>
    <p:sldId id="335" r:id="rId18"/>
    <p:sldId id="336" r:id="rId19"/>
    <p:sldId id="337" r:id="rId20"/>
    <p:sldId id="338" r:id="rId21"/>
    <p:sldId id="339" r:id="rId22"/>
    <p:sldId id="340" r:id="rId23"/>
    <p:sldId id="341" r:id="rId24"/>
    <p:sldId id="342" r:id="rId25"/>
    <p:sldId id="343" r:id="rId26"/>
    <p:sldId id="344" r:id="rId27"/>
    <p:sldId id="347" r:id="rId28"/>
    <p:sldId id="345" r:id="rId29"/>
    <p:sldId id="318" r:id="rId30"/>
  </p:sldIdLst>
  <p:sldSz cx="9144000" cy="6858000" type="letter"/>
  <p:notesSz cx="6858000" cy="9144000"/>
  <p:defaultTextStyle>
    <a:defPPr>
      <a:defRPr lang="en-US"/>
    </a:defPPr>
    <a:lvl1pPr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1pPr>
    <a:lvl2pPr marL="4572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2pPr>
    <a:lvl3pPr marL="9144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3pPr>
    <a:lvl4pPr marL="13716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4pPr>
    <a:lvl5pPr marL="18288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5pPr>
    <a:lvl6pPr marL="22860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6pPr>
    <a:lvl7pPr marL="27432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7pPr>
    <a:lvl8pPr marL="32004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8pPr>
    <a:lvl9pPr marL="36576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800080"/>
    <a:srgbClr val="CCFF66"/>
    <a:srgbClr val="61765E"/>
    <a:srgbClr val="5B5748"/>
    <a:srgbClr val="808080"/>
    <a:srgbClr val="83060C"/>
    <a:srgbClr val="5E6F5B"/>
    <a:srgbClr val="7D8077"/>
    <a:srgbClr val="5657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49" autoAdjust="0"/>
    <p:restoredTop sz="94643" autoAdjust="0"/>
  </p:normalViewPr>
  <p:slideViewPr>
    <p:cSldViewPr>
      <p:cViewPr>
        <p:scale>
          <a:sx n="50" d="100"/>
          <a:sy n="50" d="100"/>
        </p:scale>
        <p:origin x="-2244" y="-810"/>
      </p:cViewPr>
      <p:guideLst>
        <p:guide orient="horz" pos="2160"/>
        <p:guide pos="2880"/>
      </p:guideLst>
    </p:cSldViewPr>
  </p:slideViewPr>
  <p:outlineViewPr>
    <p:cViewPr>
      <p:scale>
        <a:sx n="33" d="100"/>
        <a:sy n="33" d="100"/>
      </p:scale>
      <p:origin x="0" y="14944"/>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5106"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75107" name="Rectangle 3"/>
          <p:cNvSpPr>
            <a:spLocks noGrp="1"/>
          </p:cNvSpPr>
          <p:nvPr>
            <p:ph type="dt" sz="quarter"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a:p>
        </p:txBody>
      </p:sp>
      <p:sp>
        <p:nvSpPr>
          <p:cNvPr id="175108" name="Rectangle 4"/>
          <p:cNvSpPr>
            <a:spLocks noGrp="1"/>
          </p:cNvSpPr>
          <p:nvPr>
            <p:ph type="ftr" sz="quarter" idx="2"/>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75109" name="Rectangle 5"/>
          <p:cNvSpPr>
            <a:spLocks noGrp="1"/>
          </p:cNvSpPr>
          <p:nvPr>
            <p:ph type="sldNum" sz="quarter" idx="3"/>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0EF9D739-DB96-BC46-A449-C08C87F8AA11}" type="slidenum">
              <a:rPr lang="en-US"/>
              <a:pPr>
                <a:defRPr/>
              </a:pPr>
              <a:t>‹#›</a:t>
            </a:fld>
            <a:endParaRPr lang="en-US"/>
          </a:p>
        </p:txBody>
      </p:sp>
    </p:spTree>
    <p:extLst>
      <p:ext uri="{BB962C8B-B14F-4D97-AF65-F5344CB8AC3E}">
        <p14:creationId xmlns:p14="http://schemas.microsoft.com/office/powerpoint/2010/main" val="33505792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2291" name="Rectangle 3"/>
          <p:cNvSpPr>
            <a:spLocks noGrp="1"/>
          </p:cNvSpPr>
          <p:nvPr>
            <p:ph type="dt"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6"/>
          <p:cNvSpPr>
            <a:spLocks noGrp="1"/>
          </p:cNvSpPr>
          <p:nvPr>
            <p:ph type="ftr" sz="quarter" idx="4"/>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2295" name="Rectangle 7"/>
          <p:cNvSpPr>
            <a:spLocks noGrp="1"/>
          </p:cNvSpPr>
          <p:nvPr>
            <p:ph type="sldNum" sz="quarter" idx="5"/>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E3791B8C-22D8-CC4E-AEAF-5A352ECD9E26}" type="slidenum">
              <a:rPr lang="en-US"/>
              <a:pPr>
                <a:defRPr/>
              </a:pPr>
              <a:t>‹#›</a:t>
            </a:fld>
            <a:endParaRPr lang="en-US"/>
          </a:p>
        </p:txBody>
      </p:sp>
    </p:spTree>
    <p:extLst>
      <p:ext uri="{BB962C8B-B14F-4D97-AF65-F5344CB8AC3E}">
        <p14:creationId xmlns:p14="http://schemas.microsoft.com/office/powerpoint/2010/main" val="315189297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0"/>
      </a:spcBef>
      <a:spcAft>
        <a:spcPct val="0"/>
      </a:spcAft>
      <a:defRPr sz="1200" kern="1200">
        <a:solidFill>
          <a:schemeClr val="tx1"/>
        </a:solidFill>
        <a:latin typeface="Gill Sans" charset="0"/>
        <a:ea typeface="ＭＳ Ｐゴシック" charset="-128"/>
        <a:cs typeface="ＭＳ Ｐゴシック" charset="-128"/>
      </a:defRPr>
    </a:lvl1pPr>
    <a:lvl2pPr marL="4572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1</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p:cNvSpPr>
          <p:nvPr>
            <p:ph type="sldNum" sz="quarter" idx="5"/>
          </p:nvPr>
        </p:nvSpPr>
        <p:spPr>
          <a:noFill/>
        </p:spPr>
        <p:txBody>
          <a:bodyPr/>
          <a:lstStyle/>
          <a:p>
            <a:fld id="{C284E067-8987-574B-8FAD-2F59E8F4D55C}" type="slidenum">
              <a:rPr lang="en-US"/>
              <a:pPr/>
              <a:t>14</a:t>
            </a:fld>
            <a:endParaRPr lang="en-US"/>
          </a:p>
        </p:txBody>
      </p:sp>
      <p:sp>
        <p:nvSpPr>
          <p:cNvPr id="21507" name="Rectangle 2"/>
          <p:cNvSpPr>
            <a:spLocks noGrp="1" noRot="1" noChangeAspect="1" noChangeArrowheads="1"/>
          </p:cNvSpPr>
          <p:nvPr>
            <p:ph type="sldImg"/>
          </p:nvPr>
        </p:nvSpPr>
        <p:spPr>
          <a:solidFill>
            <a:srgbClr val="FFFFFF"/>
          </a:solidFill>
          <a:ln/>
        </p:spPr>
      </p:sp>
      <p:sp>
        <p:nvSpPr>
          <p:cNvPr id="215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p:cNvSpPr>
          <p:nvPr>
            <p:ph type="sldNum" sz="quarter" idx="5"/>
          </p:nvPr>
        </p:nvSpPr>
        <p:spPr>
          <a:noFill/>
        </p:spPr>
        <p:txBody>
          <a:bodyPr/>
          <a:lstStyle/>
          <a:p>
            <a:fld id="{C7E93BD4-06CD-964A-814A-20B88E01F84A}" type="slidenum">
              <a:rPr lang="en-US"/>
              <a:pPr/>
              <a:t>15</a:t>
            </a:fld>
            <a:endParaRPr lang="en-US"/>
          </a:p>
        </p:txBody>
      </p:sp>
      <p:sp>
        <p:nvSpPr>
          <p:cNvPr id="26627" name="Rectangle 2"/>
          <p:cNvSpPr>
            <a:spLocks noGrp="1" noRot="1" noChangeAspect="1" noChangeArrowheads="1" noTextEdit="1"/>
          </p:cNvSpPr>
          <p:nvPr>
            <p:ph type="sldImg"/>
          </p:nvPr>
        </p:nvSpPr>
        <p:spPr>
          <a:ln/>
        </p:spPr>
      </p:sp>
      <p:sp>
        <p:nvSpPr>
          <p:cNvPr id="26628" name="Rectangle 3"/>
          <p:cNvSpPr>
            <a:spLocks noGrp="1"/>
          </p:cNvSpPr>
          <p:nvPr>
            <p:ph type="body" idx="1"/>
          </p:nvPr>
        </p:nvSpPr>
        <p:spPr>
          <a:noFill/>
          <a:ln w="9525"/>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p:cNvSpPr>
          <p:nvPr>
            <p:ph type="sldNum" sz="quarter" idx="5"/>
          </p:nvPr>
        </p:nvSpPr>
        <p:spPr>
          <a:noFill/>
        </p:spPr>
        <p:txBody>
          <a:bodyPr/>
          <a:lstStyle/>
          <a:p>
            <a:fld id="{72A3BC45-D58C-0B4D-B145-9DBA1BEB0E45}" type="slidenum">
              <a:rPr lang="en-US"/>
              <a:pPr/>
              <a:t>16</a:t>
            </a:fld>
            <a:endParaRPr lang="en-US"/>
          </a:p>
        </p:txBody>
      </p:sp>
      <p:sp>
        <p:nvSpPr>
          <p:cNvPr id="24579" name="Rectangle 2"/>
          <p:cNvSpPr>
            <a:spLocks noGrp="1" noRot="1" noChangeAspect="1" noChangeArrowheads="1"/>
          </p:cNvSpPr>
          <p:nvPr>
            <p:ph type="sldImg"/>
          </p:nvPr>
        </p:nvSpPr>
        <p:spPr>
          <a:solidFill>
            <a:srgbClr val="FFFFFF"/>
          </a:solidFill>
          <a:ln/>
        </p:spPr>
      </p:sp>
      <p:sp>
        <p:nvSpPr>
          <p:cNvPr id="245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p:cNvSpPr>
          <p:nvPr>
            <p:ph type="sldNum" sz="quarter" idx="5"/>
          </p:nvPr>
        </p:nvSpPr>
        <p:spPr>
          <a:noFill/>
        </p:spPr>
        <p:txBody>
          <a:bodyPr/>
          <a:lstStyle/>
          <a:p>
            <a:fld id="{EAA10939-CFEB-1441-AF6C-47E0CA6A01C2}" type="slidenum">
              <a:rPr lang="en-US"/>
              <a:pPr/>
              <a:t>17</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p:cNvSpPr>
          <p:nvPr>
            <p:ph type="body" idx="1"/>
          </p:nvPr>
        </p:nvSpPr>
        <p:spPr>
          <a:noFill/>
          <a:ln w="9525"/>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p:cNvSpPr>
          <p:nvPr>
            <p:ph type="sldNum" sz="quarter" idx="5"/>
          </p:nvPr>
        </p:nvSpPr>
        <p:spPr>
          <a:noFill/>
        </p:spPr>
        <p:txBody>
          <a:bodyPr/>
          <a:lstStyle/>
          <a:p>
            <a:fld id="{DB305744-60F9-E04B-B172-08E73CB28A43}" type="slidenum">
              <a:rPr lang="en-US"/>
              <a:pPr/>
              <a:t>18</a:t>
            </a:fld>
            <a:endParaRPr lang="en-US"/>
          </a:p>
        </p:txBody>
      </p:sp>
      <p:sp>
        <p:nvSpPr>
          <p:cNvPr id="30723" name="Rectangle 2"/>
          <p:cNvSpPr>
            <a:spLocks noGrp="1" noRot="1" noChangeAspect="1" noChangeArrowheads="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p:cNvSpPr>
          <p:nvPr>
            <p:ph type="sldNum" sz="quarter" idx="5"/>
          </p:nvPr>
        </p:nvSpPr>
        <p:spPr>
          <a:noFill/>
        </p:spPr>
        <p:txBody>
          <a:bodyPr/>
          <a:lstStyle/>
          <a:p>
            <a:fld id="{C9E6FCAF-B775-9047-82CC-7C909B4AE2D5}" type="slidenum">
              <a:rPr lang="en-US"/>
              <a:pPr/>
              <a:t>19</a:t>
            </a:fld>
            <a:endParaRPr lang="en-US"/>
          </a:p>
        </p:txBody>
      </p:sp>
      <p:sp>
        <p:nvSpPr>
          <p:cNvPr id="32771" name="Rectangle 2"/>
          <p:cNvSpPr>
            <a:spLocks noGrp="1" noRot="1" noChangeAspect="1" noChangeArrowheads="1"/>
          </p:cNvSpPr>
          <p:nvPr>
            <p:ph type="sldImg"/>
          </p:nvPr>
        </p:nvSpPr>
        <p:spPr>
          <a:solidFill>
            <a:srgbClr val="FFFFFF"/>
          </a:solidFill>
          <a:ln/>
        </p:spPr>
      </p:sp>
      <p:sp>
        <p:nvSpPr>
          <p:cNvPr id="327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p:cNvSpPr>
          <p:nvPr>
            <p:ph type="sldNum" sz="quarter" idx="5"/>
          </p:nvPr>
        </p:nvSpPr>
        <p:spPr>
          <a:noFill/>
        </p:spPr>
        <p:txBody>
          <a:bodyPr/>
          <a:lstStyle/>
          <a:p>
            <a:fld id="{7E564562-DC33-B246-AEF1-F30B944CB9AE}" type="slidenum">
              <a:rPr lang="en-US"/>
              <a:pPr/>
              <a:t>20</a:t>
            </a:fld>
            <a:endParaRPr lang="en-US"/>
          </a:p>
        </p:txBody>
      </p:sp>
      <p:sp>
        <p:nvSpPr>
          <p:cNvPr id="34819" name="Rectangle 2"/>
          <p:cNvSpPr>
            <a:spLocks noGrp="1" noRot="1" noChangeAspect="1" noChangeArrowheads="1"/>
          </p:cNvSpPr>
          <p:nvPr>
            <p:ph type="sldImg"/>
          </p:nvPr>
        </p:nvSpPr>
        <p:spPr>
          <a:solidFill>
            <a:srgbClr val="FFFFFF"/>
          </a:solidFill>
          <a:ln/>
        </p:spPr>
      </p:sp>
      <p:sp>
        <p:nvSpPr>
          <p:cNvPr id="348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p:cNvSpPr>
          <p:nvPr>
            <p:ph type="sldNum" sz="quarter" idx="5"/>
          </p:nvPr>
        </p:nvSpPr>
        <p:spPr>
          <a:noFill/>
        </p:spPr>
        <p:txBody>
          <a:bodyPr/>
          <a:lstStyle/>
          <a:p>
            <a:fld id="{C8BA2017-0A3C-0A4B-8977-F39CA1C89425}" type="slidenum">
              <a:rPr lang="en-US"/>
              <a:pPr/>
              <a:t>21</a:t>
            </a:fld>
            <a:endParaRPr lang="en-US"/>
          </a:p>
        </p:txBody>
      </p:sp>
      <p:sp>
        <p:nvSpPr>
          <p:cNvPr id="36867" name="Rectangle 2"/>
          <p:cNvSpPr>
            <a:spLocks noGrp="1" noRot="1" noChangeAspect="1" noChangeArrowheads="1"/>
          </p:cNvSpPr>
          <p:nvPr>
            <p:ph type="sldImg"/>
          </p:nvPr>
        </p:nvSpPr>
        <p:spPr>
          <a:solidFill>
            <a:srgbClr val="FFFFFF"/>
          </a:solidFill>
          <a:ln/>
        </p:spPr>
      </p:sp>
      <p:sp>
        <p:nvSpPr>
          <p:cNvPr id="368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p:cNvSpPr>
          <p:nvPr>
            <p:ph type="sldNum" sz="quarter" idx="5"/>
          </p:nvPr>
        </p:nvSpPr>
        <p:spPr>
          <a:noFill/>
        </p:spPr>
        <p:txBody>
          <a:bodyPr/>
          <a:lstStyle/>
          <a:p>
            <a:fld id="{92C6D24B-5E10-1542-8B53-5C3C68B93879}" type="slidenum">
              <a:rPr lang="en-US"/>
              <a:pPr/>
              <a:t>23</a:t>
            </a:fld>
            <a:endParaRPr lang="en-US"/>
          </a:p>
        </p:txBody>
      </p:sp>
      <p:sp>
        <p:nvSpPr>
          <p:cNvPr id="40963" name="Rectangle 2"/>
          <p:cNvSpPr>
            <a:spLocks noGrp="1" noRot="1" noChangeAspect="1" noChangeArrowheads="1"/>
          </p:cNvSpPr>
          <p:nvPr>
            <p:ph type="sldImg"/>
          </p:nvPr>
        </p:nvSpPr>
        <p:spPr>
          <a:solidFill>
            <a:srgbClr val="FFFFFF"/>
          </a:solidFill>
          <a:ln/>
        </p:spPr>
      </p:sp>
      <p:sp>
        <p:nvSpPr>
          <p:cNvPr id="409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p:cNvSpPr>
          <p:nvPr>
            <p:ph type="sldNum" sz="quarter" idx="5"/>
          </p:nvPr>
        </p:nvSpPr>
        <p:spPr>
          <a:noFill/>
        </p:spPr>
        <p:txBody>
          <a:bodyPr/>
          <a:lstStyle/>
          <a:p>
            <a:fld id="{CB31AEFB-CEED-EB41-B987-56B01E15E2F7}" type="slidenum">
              <a:rPr lang="en-US"/>
              <a:pPr/>
              <a:t>24</a:t>
            </a:fld>
            <a:endParaRPr lang="en-US"/>
          </a:p>
        </p:txBody>
      </p:sp>
      <p:sp>
        <p:nvSpPr>
          <p:cNvPr id="43011" name="Rectangle 2"/>
          <p:cNvSpPr>
            <a:spLocks noGrp="1" noRot="1" noChangeAspect="1" noChangeArrowheads="1"/>
          </p:cNvSpPr>
          <p:nvPr>
            <p:ph type="sldImg"/>
          </p:nvPr>
        </p:nvSpPr>
        <p:spPr>
          <a:solidFill>
            <a:srgbClr val="FFFFFF"/>
          </a:solidFill>
          <a:ln/>
        </p:spPr>
      </p:sp>
      <p:sp>
        <p:nvSpPr>
          <p:cNvPr id="430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p:cNvSpPr>
          <p:nvPr>
            <p:ph type="sldNum" sz="quarter" idx="5"/>
          </p:nvPr>
        </p:nvSpPr>
        <p:spPr>
          <a:noFill/>
        </p:spPr>
        <p:txBody>
          <a:bodyPr/>
          <a:lstStyle/>
          <a:p>
            <a:fld id="{39A8D0E9-9D3D-4845-9F6C-E176E52F6039}" type="slidenum">
              <a:rPr lang="en-US">
                <a:latin typeface="Tahoma" pitchFamily="-106" charset="0"/>
                <a:ea typeface="ヒラギノ角ゴ Pro W3" pitchFamily="-106" charset="-128"/>
                <a:cs typeface="ヒラギノ角ゴ Pro W3" pitchFamily="-106" charset="-128"/>
              </a:rPr>
              <a:pPr/>
              <a:t>6</a:t>
            </a:fld>
            <a:endParaRPr lang="en-US" dirty="0">
              <a:latin typeface="Tahoma" pitchFamily="-106" charset="0"/>
              <a:ea typeface="ヒラギノ角ゴ Pro W3" pitchFamily="-106" charset="-128"/>
              <a:cs typeface="ヒラギノ角ゴ Pro W3" pitchFamily="-106" charset="-128"/>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p:cNvSpPr>
          <p:nvPr>
            <p:ph type="body" idx="1"/>
          </p:nvPr>
        </p:nvSpPr>
        <p:spPr>
          <a:noFill/>
          <a:ln w="9525"/>
        </p:spPr>
        <p:txBody>
          <a:bodyPr/>
          <a:lstStyle/>
          <a:p>
            <a:pPr eaLnBrk="1" hangingPunct="1"/>
            <a:endParaRPr lang="en-US" dirty="0">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p:cNvSpPr>
          <p:nvPr>
            <p:ph type="sldNum" sz="quarter" idx="5"/>
          </p:nvPr>
        </p:nvSpPr>
        <p:spPr>
          <a:noFill/>
        </p:spPr>
        <p:txBody>
          <a:bodyPr/>
          <a:lstStyle/>
          <a:p>
            <a:fld id="{DB5EA3EB-C924-DB4E-9C61-0CC81F223B49}" type="slidenum">
              <a:rPr lang="en-US"/>
              <a:pPr/>
              <a:t>25</a:t>
            </a:fld>
            <a:endParaRPr lang="en-US"/>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29</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p:cNvSpPr>
          <p:nvPr>
            <p:ph type="sldNum" sz="quarter" idx="5"/>
          </p:nvPr>
        </p:nvSpPr>
        <p:spPr>
          <a:noFill/>
        </p:spPr>
        <p:txBody>
          <a:bodyPr/>
          <a:lstStyle/>
          <a:p>
            <a:fld id="{016D7895-60E3-C943-BC5F-70470C65DD4D}" type="slidenum">
              <a:rPr lang="en-US">
                <a:latin typeface="Tahoma" pitchFamily="-106" charset="0"/>
                <a:ea typeface="ヒラギノ角ゴ Pro W3" pitchFamily="-106" charset="-128"/>
                <a:cs typeface="ヒラギノ角ゴ Pro W3" pitchFamily="-106" charset="-128"/>
              </a:rPr>
              <a:pPr/>
              <a:t>7</a:t>
            </a:fld>
            <a:endParaRPr lang="en-US" dirty="0">
              <a:latin typeface="Tahoma" pitchFamily="-106" charset="0"/>
              <a:ea typeface="ヒラギノ角ゴ Pro W3" pitchFamily="-106" charset="-128"/>
              <a:cs typeface="ヒラギノ角ゴ Pro W3" pitchFamily="-106" charset="-128"/>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p:cNvSpPr>
          <p:nvPr>
            <p:ph type="body" idx="1"/>
          </p:nvPr>
        </p:nvSpPr>
        <p:spPr>
          <a:noFill/>
          <a:ln w="9525"/>
        </p:spPr>
        <p:txBody>
          <a:bodyPr/>
          <a:lstStyle/>
          <a:p>
            <a:pPr eaLnBrk="1" hangingPunct="1"/>
            <a:endParaRPr lang="en-US" dirty="0">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p:cNvSpPr>
          <p:nvPr>
            <p:ph type="sldNum" sz="quarter" idx="5"/>
          </p:nvPr>
        </p:nvSpPr>
        <p:spPr>
          <a:noFill/>
        </p:spPr>
        <p:txBody>
          <a:bodyPr/>
          <a:lstStyle/>
          <a:p>
            <a:fld id="{04DFB100-57F8-8B40-B6CB-458DAC026883}" type="slidenum">
              <a:rPr lang="en-US">
                <a:latin typeface="Tahoma" pitchFamily="-106" charset="0"/>
                <a:ea typeface="ヒラギノ角ゴ Pro W3" pitchFamily="-106" charset="-128"/>
                <a:cs typeface="ヒラギノ角ゴ Pro W3" pitchFamily="-106" charset="-128"/>
              </a:rPr>
              <a:pPr/>
              <a:t>8</a:t>
            </a:fld>
            <a:endParaRPr lang="en-US" dirty="0">
              <a:latin typeface="Tahoma" pitchFamily="-106" charset="0"/>
              <a:ea typeface="ヒラギノ角ゴ Pro W3" pitchFamily="-106" charset="-128"/>
              <a:cs typeface="ヒラギノ角ゴ Pro W3" pitchFamily="-106" charset="-128"/>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p:cNvSpPr>
          <p:nvPr>
            <p:ph type="body" idx="1"/>
          </p:nvPr>
        </p:nvSpPr>
        <p:spPr>
          <a:noFill/>
          <a:ln w="9525"/>
        </p:spPr>
        <p:txBody>
          <a:bodyPr/>
          <a:lstStyle/>
          <a:p>
            <a:pPr eaLnBrk="1" hangingPunct="1"/>
            <a:endParaRPr lang="en-US" dirty="0">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p:cNvSpPr>
          <p:nvPr>
            <p:ph type="sldNum" sz="quarter" idx="5"/>
          </p:nvPr>
        </p:nvSpPr>
        <p:spPr>
          <a:noFill/>
        </p:spPr>
        <p:txBody>
          <a:bodyPr/>
          <a:lstStyle/>
          <a:p>
            <a:fld id="{43399246-4460-4342-A4E4-591AB4846B92}" type="slidenum">
              <a:rPr lang="en-US">
                <a:latin typeface="Tahoma" pitchFamily="-106" charset="0"/>
                <a:ea typeface="ヒラギノ角ゴ Pro W3" pitchFamily="-106" charset="-128"/>
                <a:cs typeface="ヒラギノ角ゴ Pro W3" pitchFamily="-106" charset="-128"/>
              </a:rPr>
              <a:pPr/>
              <a:t>9</a:t>
            </a:fld>
            <a:endParaRPr lang="en-US" dirty="0">
              <a:latin typeface="Tahoma" pitchFamily="-106" charset="0"/>
              <a:ea typeface="ヒラギノ角ゴ Pro W3" pitchFamily="-106" charset="-128"/>
              <a:cs typeface="ヒラギノ角ゴ Pro W3" pitchFamily="-106" charset="-128"/>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p:cNvSpPr>
          <p:nvPr>
            <p:ph type="body" idx="1"/>
          </p:nvPr>
        </p:nvSpPr>
        <p:spPr>
          <a:noFill/>
          <a:ln w="9525"/>
        </p:spPr>
        <p:txBody>
          <a:bodyPr/>
          <a:lstStyle/>
          <a:p>
            <a:pPr eaLnBrk="1" hangingPunct="1"/>
            <a:endParaRPr lang="en-US" dirty="0">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p:cNvSpPr>
          <p:nvPr>
            <p:ph type="sldNum" sz="quarter" idx="5"/>
          </p:nvPr>
        </p:nvSpPr>
        <p:spPr>
          <a:noFill/>
        </p:spPr>
        <p:txBody>
          <a:bodyPr/>
          <a:lstStyle/>
          <a:p>
            <a:fld id="{9F407524-F537-D240-9ACC-AAB577081F10}" type="slidenum">
              <a:rPr lang="en-US">
                <a:latin typeface="Tahoma" pitchFamily="-106" charset="0"/>
                <a:ea typeface="ヒラギノ角ゴ Pro W3" pitchFamily="-106" charset="-128"/>
                <a:cs typeface="ヒラギノ角ゴ Pro W3" pitchFamily="-106" charset="-128"/>
              </a:rPr>
              <a:pPr/>
              <a:t>10</a:t>
            </a:fld>
            <a:endParaRPr lang="en-US" dirty="0">
              <a:latin typeface="Tahoma" pitchFamily="-106" charset="0"/>
              <a:ea typeface="ヒラギノ角ゴ Pro W3" pitchFamily="-106" charset="-128"/>
              <a:cs typeface="ヒラギノ角ゴ Pro W3" pitchFamily="-106" charset="-128"/>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p:cNvSpPr>
          <p:nvPr>
            <p:ph type="body" idx="1"/>
          </p:nvPr>
        </p:nvSpPr>
        <p:spPr>
          <a:noFill/>
          <a:ln w="9525"/>
        </p:spPr>
        <p:txBody>
          <a:bodyPr/>
          <a:lstStyle/>
          <a:p>
            <a:pPr eaLnBrk="1" hangingPunct="1"/>
            <a:endParaRPr lang="en-US" dirty="0">
              <a:latin typeface="Gill Sans" pitchFamily="-106" charset="0"/>
              <a:ea typeface="ＭＳ Ｐゴシック" pitchFamily="-106" charset="-128"/>
              <a:cs typeface="ＭＳ Ｐゴシック" pitchFamily="-106"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p:cNvSpPr>
          <p:nvPr>
            <p:ph type="sldNum" sz="quarter" idx="5"/>
          </p:nvPr>
        </p:nvSpPr>
        <p:spPr>
          <a:noFill/>
        </p:spPr>
        <p:txBody>
          <a:bodyPr/>
          <a:lstStyle/>
          <a:p>
            <a:fld id="{00E10C2D-7AA7-0848-8C6F-90CFB5B964D2}" type="slidenum">
              <a:rPr lang="en-US"/>
              <a:pPr/>
              <a:t>11</a:t>
            </a:fld>
            <a:endParaRPr lang="en-US"/>
          </a:p>
        </p:txBody>
      </p:sp>
      <p:sp>
        <p:nvSpPr>
          <p:cNvPr id="15363" name="Rectangle 2"/>
          <p:cNvSpPr>
            <a:spLocks noGrp="1" noRot="1" noChangeAspect="1" noChangeArrowheads="1"/>
          </p:cNvSpPr>
          <p:nvPr>
            <p:ph type="sldImg"/>
          </p:nvPr>
        </p:nvSpPr>
        <p:spPr>
          <a:solidFill>
            <a:srgbClr val="FFFFFF"/>
          </a:solidFill>
          <a:ln/>
        </p:spPr>
      </p:sp>
      <p:sp>
        <p:nvSpPr>
          <p:cNvPr id="153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p:cNvSpPr>
          <p:nvPr>
            <p:ph type="sldNum" sz="quarter" idx="5"/>
          </p:nvPr>
        </p:nvSpPr>
        <p:spPr>
          <a:noFill/>
        </p:spPr>
        <p:txBody>
          <a:bodyPr/>
          <a:lstStyle/>
          <a:p>
            <a:fld id="{E52ED81A-3A9A-9C43-99D5-757D6E5EE047}" type="slidenum">
              <a:rPr lang="en-US"/>
              <a:pPr/>
              <a:t>12</a:t>
            </a:fld>
            <a:endParaRPr lang="en-US"/>
          </a:p>
        </p:txBody>
      </p:sp>
      <p:sp>
        <p:nvSpPr>
          <p:cNvPr id="17411" name="Rectangle 2"/>
          <p:cNvSpPr>
            <a:spLocks noGrp="1" noRot="1" noChangeAspect="1" noChangeArrowheads="1"/>
          </p:cNvSpPr>
          <p:nvPr>
            <p:ph type="sldImg"/>
          </p:nvPr>
        </p:nvSpPr>
        <p:spPr>
          <a:solidFill>
            <a:srgbClr val="FFFFFF"/>
          </a:solidFill>
          <a:ln/>
        </p:spPr>
      </p:sp>
      <p:sp>
        <p:nvSpPr>
          <p:cNvPr id="174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p:cNvSpPr>
          <p:nvPr>
            <p:ph type="sldNum" sz="quarter" idx="5"/>
          </p:nvPr>
        </p:nvSpPr>
        <p:spPr>
          <a:noFill/>
        </p:spPr>
        <p:txBody>
          <a:bodyPr/>
          <a:lstStyle/>
          <a:p>
            <a:fld id="{3E01E067-75F5-D24C-BE14-9F61E4322111}" type="slidenum">
              <a:rPr lang="en-US"/>
              <a:pPr/>
              <a:t>13</a:t>
            </a:fld>
            <a:endParaRPr lang="en-US"/>
          </a:p>
        </p:txBody>
      </p:sp>
      <p:sp>
        <p:nvSpPr>
          <p:cNvPr id="19459" name="Rectangle 2"/>
          <p:cNvSpPr>
            <a:spLocks noGrp="1" noRot="1" noChangeAspect="1" noChangeArrowheads="1"/>
          </p:cNvSpPr>
          <p:nvPr>
            <p:ph type="sldImg"/>
          </p:nvPr>
        </p:nvSpPr>
        <p:spPr>
          <a:solidFill>
            <a:srgbClr val="FFFFFF"/>
          </a:solidFill>
          <a:ln/>
        </p:spPr>
      </p:sp>
      <p:sp>
        <p:nvSpPr>
          <p:cNvPr id="194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ea typeface="ＭＳ Ｐゴシック" pitchFamily="-65" charset="-128"/>
              <a:cs typeface="ＭＳ Ｐゴシック" pitchFamily="-65"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p:nvSpPr>
        <p:spPr>
          <a:xfrm>
            <a:off x="3186953" y="268288"/>
            <a:ext cx="5669280" cy="222460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bIns="140400" rtlCol="0" anchor="b" anchorCtr="0"/>
          <a:lstStyle/>
          <a:p>
            <a:pPr algn="r"/>
            <a:r>
              <a:rPr lang="en-AU" sz="7200" b="1" i="0" dirty="0" smtClean="0"/>
              <a:t>3</a:t>
            </a:r>
            <a:endParaRPr sz="7200" b="1" i="0" dirty="0"/>
          </a:p>
        </p:txBody>
      </p:sp>
      <p:sp>
        <p:nvSpPr>
          <p:cNvPr id="8" name="Rectangle 7"/>
          <p:cNvSpPr/>
          <p:nvPr/>
        </p:nvSpPr>
        <p:spPr>
          <a:xfrm>
            <a:off x="268940" y="268288"/>
            <a:ext cx="198604" cy="4960912"/>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Date Placeholder 9"/>
          <p:cNvSpPr>
            <a:spLocks noGrp="1"/>
          </p:cNvSpPr>
          <p:nvPr>
            <p:ph type="dt" sz="half" idx="10"/>
          </p:nvPr>
        </p:nvSpPr>
        <p:spPr>
          <a:xfrm>
            <a:off x="6732240" y="6453336"/>
            <a:ext cx="2219019" cy="288032"/>
          </a:xfrm>
          <a:prstGeom prst="rect">
            <a:avLst/>
          </a:prstGeom>
        </p:spPr>
        <p:txBody>
          <a:bodyPr/>
          <a:lstStyle/>
          <a:p>
            <a:pPr>
              <a:defRPr/>
            </a:pPr>
            <a:r>
              <a:rPr lang="en-AU" smtClean="0"/>
              <a:t>McShane/Von Glinow OB 7e</a:t>
            </a:r>
            <a:endParaRPr lang="en-US" dirty="0"/>
          </a:p>
        </p:txBody>
      </p:sp>
      <p:sp>
        <p:nvSpPr>
          <p:cNvPr id="11" name="Footer Placeholder 10"/>
          <p:cNvSpPr>
            <a:spLocks noGrp="1"/>
          </p:cNvSpPr>
          <p:nvPr>
            <p:ph type="ftr" sz="quarter" idx="11"/>
          </p:nvPr>
        </p:nvSpPr>
        <p:spPr>
          <a:xfrm>
            <a:off x="323528" y="6237312"/>
            <a:ext cx="3672408" cy="504056"/>
          </a:xfrm>
          <a:prstGeom prst="rect">
            <a:avLst/>
          </a:prstGeom>
        </p:spPr>
        <p:txBody>
          <a:bodyPr/>
          <a:lstStyle/>
          <a:p>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smtClean="0"/>
          </a:p>
        </p:txBody>
      </p:sp>
      <p:sp>
        <p:nvSpPr>
          <p:cNvPr id="12" name="Slide Number Placeholder 11"/>
          <p:cNvSpPr>
            <a:spLocks noGrp="1"/>
          </p:cNvSpPr>
          <p:nvPr>
            <p:ph type="sldNum" sz="quarter" idx="12"/>
          </p:nvPr>
        </p:nvSpPr>
        <p:spPr>
          <a:xfrm>
            <a:off x="4211960" y="6453336"/>
            <a:ext cx="792088" cy="288032"/>
          </a:xfrm>
          <a:prstGeom prst="rect">
            <a:avLst/>
          </a:prstGeom>
        </p:spPr>
        <p:txBody>
          <a:bodyPr/>
          <a:lstStyle/>
          <a:p>
            <a:fld id="{217D0AD5-8817-6F41-98C9-BDEB5CB900FD}" type="slidenum">
              <a:rPr lang="en-US" smtClean="0"/>
              <a:pPr/>
              <a:t>‹#›</a:t>
            </a:fld>
            <a:endParaRPr lang="en-US"/>
          </a:p>
        </p:txBody>
      </p:sp>
      <p:sp>
        <p:nvSpPr>
          <p:cNvPr id="13" name="Title 12"/>
          <p:cNvSpPr>
            <a:spLocks noGrp="1"/>
          </p:cNvSpPr>
          <p:nvPr>
            <p:ph type="title"/>
          </p:nvPr>
        </p:nvSpPr>
        <p:spPr>
          <a:xfrm>
            <a:off x="3193265" y="2492896"/>
            <a:ext cx="5644281" cy="2736304"/>
          </a:xfrm>
        </p:spPr>
        <p:txBody>
          <a:bodyPr/>
          <a:lstStyle/>
          <a:p>
            <a:r>
              <a:rPr lang="en-AU" smtClean="0"/>
              <a:t>Click to edit Master title style</a:t>
            </a:r>
            <a:endParaRPr lang="en-US"/>
          </a:p>
        </p:txBody>
      </p:sp>
      <p:pic>
        <p:nvPicPr>
          <p:cNvPr id="9" name="Picture 8" descr="Globe Vertical.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Rectangle 7"/>
          <p:cNvSpPr/>
          <p:nvPr/>
        </p:nvSpPr>
        <p:spPr>
          <a:xfrm>
            <a:off x="4746811" y="268288"/>
            <a:ext cx="4114800" cy="56692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67544" y="247418"/>
            <a:ext cx="3960440" cy="1381382"/>
          </a:xfrm>
        </p:spPr>
        <p:txBody>
          <a:bodyPr anchor="b"/>
          <a:lstStyle>
            <a:lvl1pPr algn="l">
              <a:defRPr sz="2800" b="0"/>
            </a:lvl1pPr>
          </a:lstStyle>
          <a:p>
            <a:r>
              <a:rPr lang="en-AU" smtClean="0"/>
              <a:t>Click to edit Master title style</a:t>
            </a:r>
            <a:endParaRPr/>
          </a:p>
        </p:txBody>
      </p:sp>
      <p:sp>
        <p:nvSpPr>
          <p:cNvPr id="4" name="Text Placeholder 3"/>
          <p:cNvSpPr>
            <a:spLocks noGrp="1"/>
          </p:cNvSpPr>
          <p:nvPr>
            <p:ph type="body" sz="half" idx="2"/>
          </p:nvPr>
        </p:nvSpPr>
        <p:spPr>
          <a:xfrm>
            <a:off x="457198" y="1844824"/>
            <a:ext cx="3970785" cy="4104456"/>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10" name="Picture Placeholder 9"/>
          <p:cNvSpPr>
            <a:spLocks noGrp="1"/>
          </p:cNvSpPr>
          <p:nvPr>
            <p:ph type="pic" sz="quarter" idx="13"/>
          </p:nvPr>
        </p:nvSpPr>
        <p:spPr>
          <a:xfrm>
            <a:off x="4760258" y="990601"/>
            <a:ext cx="4096512" cy="5030688"/>
          </a:xfrm>
        </p:spPr>
        <p:txBody>
          <a:bodyPr/>
          <a:lstStyle>
            <a:lvl1pPr>
              <a:buNone/>
              <a:defRPr/>
            </a:lvl1pPr>
          </a:lstStyle>
          <a:p>
            <a:r>
              <a:rPr lang="en-AU" smtClean="0"/>
              <a:t>Drag picture to placeholder or click icon to add</a:t>
            </a:r>
            <a:endParaRPr/>
          </a:p>
        </p:txBody>
      </p:sp>
      <p:sp>
        <p:nvSpPr>
          <p:cNvPr id="9"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3-</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noProof="0" smtClean="0"/>
              <a:t>Click to edit Master title style</a:t>
            </a:r>
            <a:endParaRPr lang="en-GB" noProof="0" dirty="0"/>
          </a:p>
        </p:txBody>
      </p:sp>
      <p:sp>
        <p:nvSpPr>
          <p:cNvPr id="8" name="Content Placeholder 2"/>
          <p:cNvSpPr>
            <a:spLocks noGrp="1"/>
          </p:cNvSpPr>
          <p:nvPr>
            <p:ph idx="1"/>
          </p:nvPr>
        </p:nvSpPr>
        <p:spPr>
          <a:xfrm>
            <a:off x="609600" y="3733800"/>
            <a:ext cx="7924800" cy="2503512"/>
          </a:xfrm>
        </p:spPr>
        <p:txBody>
          <a:bodyPr/>
          <a:lstStyle>
            <a:lvl1pPr marL="1588" indent="-1588">
              <a:buNone/>
              <a:defRPr sz="2400"/>
            </a:lvl1pPr>
            <a:lvl2pPr>
              <a:buNone/>
              <a:defRPr/>
            </a:lvl2pPr>
            <a:lvl3pPr>
              <a:buNone/>
              <a:defRPr/>
            </a:lvl3pPr>
            <a:lvl4pPr>
              <a:buNone/>
              <a:defRPr/>
            </a:lvl4pPr>
            <a:lvl5pPr>
              <a:buNone/>
              <a:defRPr/>
            </a:lvl5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GB" noProof="0"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3-</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388130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Right Tex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smtClean="0"/>
              <a:t>Click to edit Master title style</a:t>
            </a:r>
            <a:endParaRPr lang="en-US" dirty="0"/>
          </a:p>
        </p:txBody>
      </p:sp>
      <p:sp>
        <p:nvSpPr>
          <p:cNvPr id="8" name="Text Placeholder 7"/>
          <p:cNvSpPr>
            <a:spLocks noGrp="1"/>
          </p:cNvSpPr>
          <p:nvPr>
            <p:ph type="body" sz="quarter" idx="13"/>
          </p:nvPr>
        </p:nvSpPr>
        <p:spPr>
          <a:xfrm>
            <a:off x="4114800" y="1676400"/>
            <a:ext cx="4648200" cy="4572000"/>
          </a:xfrm>
        </p:spPr>
        <p:txBody>
          <a:bodyPr/>
          <a:lstStyle>
            <a:lvl1pPr marL="261938" indent="-225425">
              <a:defRPr sz="2400"/>
            </a:lvl1pPr>
            <a:lvl2pPr marL="538163" indent="-276225">
              <a:defRPr sz="2200"/>
            </a:lvl2pPr>
            <a:lvl3pPr marL="800100" indent="-261938">
              <a:defRPr sz="2000"/>
            </a:lvl3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US" noProof="0"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3-</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63617299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idx="1"/>
          </p:nvPr>
        </p:nvSpPr>
        <p:spPr>
          <a:xfrm>
            <a:off x="323528" y="1340768"/>
            <a:ext cx="8208911" cy="4785395"/>
          </a:xfrm>
        </p:spPr>
        <p:txBody>
          <a:bodyPr/>
          <a:lstStyle>
            <a:lvl1pPr>
              <a:buClr>
                <a:srgbClr val="800080"/>
              </a:buClr>
              <a:defRPr/>
            </a:lvl1pPr>
            <a:lvl2pPr>
              <a:buClr>
                <a:srgbClr val="008080"/>
              </a:buClr>
              <a:defRPr/>
            </a:lvl2pPr>
            <a:lvl3pPr>
              <a:buClr>
                <a:srgbClr val="FF6600"/>
              </a:buClr>
              <a:defRPr/>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3-</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Text &amp;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cxnSp>
        <p:nvCxnSpPr>
          <p:cNvPr id="6" name="Straight Connector 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9" name="Content Placeholder 2"/>
          <p:cNvSpPr>
            <a:spLocks noGrp="1"/>
          </p:cNvSpPr>
          <p:nvPr>
            <p:ph idx="1"/>
          </p:nvPr>
        </p:nvSpPr>
        <p:spPr>
          <a:xfrm>
            <a:off x="323529" y="1412776"/>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1" name="Picture Placeholder 10"/>
          <p:cNvSpPr>
            <a:spLocks noGrp="1"/>
          </p:cNvSpPr>
          <p:nvPr>
            <p:ph type="pic" sz="quarter" idx="13"/>
          </p:nvPr>
        </p:nvSpPr>
        <p:spPr>
          <a:xfrm>
            <a:off x="4932040" y="1412776"/>
            <a:ext cx="3816424" cy="4680520"/>
          </a:xfrm>
        </p:spPr>
        <p:txBody>
          <a:bodyPr/>
          <a:lstStyle>
            <a:lvl1pPr marL="0" indent="0">
              <a:buFontTx/>
              <a:buNone/>
              <a:defRPr/>
            </a:lvl1pPr>
          </a:lstStyle>
          <a:p>
            <a:r>
              <a:rPr lang="en-AU" smtClean="0"/>
              <a:t>Drag picture to placeholder or click icon to add</a:t>
            </a:r>
            <a:endParaRPr lang="en-US" dirty="0"/>
          </a:p>
        </p:txBody>
      </p:sp>
      <p:sp>
        <p:nvSpPr>
          <p:cNvPr id="12" name="Rectangle 11"/>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3-</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864342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ight text 7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6" name="Content Placeholder 2"/>
          <p:cNvSpPr>
            <a:spLocks noGrp="1"/>
          </p:cNvSpPr>
          <p:nvPr>
            <p:ph idx="1"/>
          </p:nvPr>
        </p:nvSpPr>
        <p:spPr>
          <a:xfrm>
            <a:off x="4211960" y="1379909"/>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Picture Placeholder 10"/>
          <p:cNvSpPr>
            <a:spLocks noGrp="1"/>
          </p:cNvSpPr>
          <p:nvPr>
            <p:ph type="pic" sz="quarter" idx="13"/>
          </p:nvPr>
        </p:nvSpPr>
        <p:spPr>
          <a:xfrm>
            <a:off x="297072" y="1360821"/>
            <a:ext cx="3816424" cy="4680520"/>
          </a:xfrm>
        </p:spPr>
        <p:txBody>
          <a:bodyPr/>
          <a:lstStyle>
            <a:lvl1pPr marL="0" indent="0">
              <a:buFontTx/>
              <a:buNone/>
              <a:defRPr/>
            </a:lvl1pPr>
          </a:lstStyle>
          <a:p>
            <a:r>
              <a:rPr lang="en-AU" smtClean="0"/>
              <a:t>Drag picture to placeholder or click icon to add</a:t>
            </a:r>
            <a:endParaRPr lang="en-US"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3-</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909741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7758952" y="268288"/>
            <a:ext cx="1099073" cy="6113040"/>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09801" y="3429000"/>
            <a:ext cx="4966446" cy="1398494"/>
          </a:xfrm>
        </p:spPr>
        <p:txBody>
          <a:bodyPr anchor="b" anchorCtr="0"/>
          <a:lstStyle>
            <a:lvl1pPr algn="r">
              <a:defRPr sz="4600" b="0" cap="none" baseline="0"/>
            </a:lvl1pPr>
          </a:lstStyle>
          <a:p>
            <a:r>
              <a:rPr lang="en-AU" smtClean="0"/>
              <a:t>Click to edit Master title style</a:t>
            </a:r>
            <a:endParaRPr/>
          </a:p>
        </p:txBody>
      </p:sp>
      <p:sp>
        <p:nvSpPr>
          <p:cNvPr id="3" name="Text Placeholder 2"/>
          <p:cNvSpPr>
            <a:spLocks noGrp="1"/>
          </p:cNvSpPr>
          <p:nvPr>
            <p:ph type="body" idx="1"/>
          </p:nvPr>
        </p:nvSpPr>
        <p:spPr>
          <a:xfrm>
            <a:off x="2209801"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8"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3-</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3784" y="1556792"/>
            <a:ext cx="3750183"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533784" y="2192071"/>
            <a:ext cx="3750183"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5" name="Text Placeholder 4"/>
          <p:cNvSpPr>
            <a:spLocks noGrp="1"/>
          </p:cNvSpPr>
          <p:nvPr>
            <p:ph type="body" sz="quarter" idx="3"/>
          </p:nvPr>
        </p:nvSpPr>
        <p:spPr>
          <a:xfrm>
            <a:off x="4716016" y="1569585"/>
            <a:ext cx="3710176"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716016" y="2204864"/>
            <a:ext cx="3710176"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4"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5" name="Rectangle 14"/>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6" name="Straight Connector 1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2"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3-</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Top Text Bottom">
    <p:spTree>
      <p:nvGrpSpPr>
        <p:cNvPr id="1" name=""/>
        <p:cNvGrpSpPr/>
        <p:nvPr/>
      </p:nvGrpSpPr>
      <p:grpSpPr>
        <a:xfrm>
          <a:off x="0" y="0"/>
          <a:ext cx="0" cy="0"/>
          <a:chOff x="0" y="0"/>
          <a:chExt cx="0" cy="0"/>
        </a:xfrm>
      </p:grpSpPr>
      <p:sp>
        <p:nvSpPr>
          <p:cNvPr id="9" name="Content Placeholder 2"/>
          <p:cNvSpPr>
            <a:spLocks noGrp="1"/>
          </p:cNvSpPr>
          <p:nvPr>
            <p:ph sz="half" idx="13"/>
          </p:nvPr>
        </p:nvSpPr>
        <p:spPr>
          <a:xfrm>
            <a:off x="395536" y="3356992"/>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3"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4" name="Rectangle 13"/>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5" name="Straight Connector 14"/>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9" name="Picture Placeholder 18"/>
          <p:cNvSpPr>
            <a:spLocks noGrp="1"/>
          </p:cNvSpPr>
          <p:nvPr>
            <p:ph type="pic" sz="quarter" idx="14"/>
          </p:nvPr>
        </p:nvSpPr>
        <p:spPr>
          <a:xfrm>
            <a:off x="395536" y="1412874"/>
            <a:ext cx="8208912" cy="1728094"/>
          </a:xfrm>
        </p:spPr>
        <p:txBody>
          <a:bodyPr/>
          <a:lstStyle>
            <a:lvl1pPr marL="0" indent="0">
              <a:buFontTx/>
              <a:buNone/>
              <a:defRPr/>
            </a:lvl1pPr>
          </a:lstStyle>
          <a:p>
            <a:r>
              <a:rPr lang="en-AU" smtClean="0"/>
              <a:t>Drag picture to placeholder or click icon to add</a:t>
            </a:r>
            <a:endParaRPr lang="en-US" dirty="0"/>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3-</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Content Placeholder 2"/>
          <p:cNvSpPr>
            <a:spLocks noGrp="1"/>
          </p:cNvSpPr>
          <p:nvPr>
            <p:ph sz="half" idx="13"/>
          </p:nvPr>
        </p:nvSpPr>
        <p:spPr>
          <a:xfrm>
            <a:off x="323528" y="1412776"/>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3" name="Picture Placeholder 18"/>
          <p:cNvSpPr>
            <a:spLocks noGrp="1"/>
          </p:cNvSpPr>
          <p:nvPr>
            <p:ph type="pic" sz="quarter" idx="14"/>
          </p:nvPr>
        </p:nvSpPr>
        <p:spPr>
          <a:xfrm>
            <a:off x="317660" y="4437112"/>
            <a:ext cx="8208912" cy="1728094"/>
          </a:xfrm>
        </p:spPr>
        <p:txBody>
          <a:bodyPr/>
          <a:lstStyle>
            <a:lvl1pPr marL="0" indent="0">
              <a:buFontTx/>
              <a:buNone/>
              <a:defRPr/>
            </a:lvl1pPr>
          </a:lstStyle>
          <a:p>
            <a:r>
              <a:rPr lang="en-AU" smtClean="0"/>
              <a:t>Drag picture to placeholder or click icon to add</a:t>
            </a:r>
            <a:endParaRPr lang="en-US" dirty="0"/>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3-</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627753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9" name="Rectangle 8"/>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0" name="Straight Connector 9"/>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1"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3-</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5871" y="0"/>
            <a:ext cx="7588497" cy="1143000"/>
          </a:xfrm>
          <a:prstGeom prst="rect">
            <a:avLst/>
          </a:prstGeom>
        </p:spPr>
        <p:txBody>
          <a:bodyPr vert="horz" lIns="91440" tIns="45720" rIns="91440" bIns="45720" rtlCol="0" anchor="b" anchorCtr="0">
            <a:noAutofit/>
          </a:bodyPr>
          <a:lstStyle/>
          <a:p>
            <a:r>
              <a:rPr lang="en-AU" smtClean="0"/>
              <a:t>Click to edit Master title style</a:t>
            </a:r>
            <a:endParaRPr dirty="0"/>
          </a:p>
        </p:txBody>
      </p:sp>
      <p:sp>
        <p:nvSpPr>
          <p:cNvPr id="3" name="Text Placeholder 2"/>
          <p:cNvSpPr>
            <a:spLocks noGrp="1"/>
          </p:cNvSpPr>
          <p:nvPr>
            <p:ph type="body" idx="1"/>
          </p:nvPr>
        </p:nvSpPr>
        <p:spPr>
          <a:xfrm>
            <a:off x="323528" y="1340768"/>
            <a:ext cx="8208911" cy="4785395"/>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27" r:id="rId3"/>
    <p:sldLayoutId id="2147483828" r:id="rId4"/>
    <p:sldLayoutId id="2147483809" r:id="rId5"/>
    <p:sldLayoutId id="2147483812" r:id="rId6"/>
    <p:sldLayoutId id="2147483813" r:id="rId7"/>
    <p:sldLayoutId id="2147483829" r:id="rId8"/>
    <p:sldLayoutId id="2147483816" r:id="rId9"/>
    <p:sldLayoutId id="2147483819" r:id="rId10"/>
    <p:sldLayoutId id="2147483834" r:id="rId11"/>
    <p:sldLayoutId id="2147483835" r:id="rId12"/>
  </p:sldLayoutIdLst>
  <p:timing>
    <p:tnLst>
      <p:par>
        <p:cTn id="1" dur="indefinite" restart="never" nodeType="tmRoot"/>
      </p:par>
    </p:tnLst>
  </p:timing>
  <p:hf hdr="0"/>
  <p:txStyles>
    <p:titleStyle>
      <a:lvl1pPr algn="l" defTabSz="914400" rtl="0" eaLnBrk="1" latinLnBrk="0" hangingPunct="1">
        <a:spcBef>
          <a:spcPct val="0"/>
        </a:spcBef>
        <a:buNone/>
        <a:defRPr sz="4200" b="1" i="0" kern="1200">
          <a:solidFill>
            <a:srgbClr val="61765E"/>
          </a:solidFill>
          <a:latin typeface="+mj-lt"/>
          <a:ea typeface="+mj-ea"/>
          <a:cs typeface="Calibri"/>
        </a:defRPr>
      </a:lvl1pPr>
    </p:titleStyle>
    <p:bodyStyle>
      <a:lvl1pPr marL="228600" indent="-228600" algn="l" defTabSz="914400" rtl="0" eaLnBrk="1" latinLnBrk="0" hangingPunct="1">
        <a:spcBef>
          <a:spcPts val="1800"/>
        </a:spcBef>
        <a:buClr>
          <a:srgbClr val="800080"/>
        </a:buClr>
        <a:buSzPct val="100000"/>
        <a:buFont typeface="Wingdings 2" pitchFamily="18" charset="2"/>
        <a:buChar char="¡"/>
        <a:defRPr sz="2800" kern="1200">
          <a:solidFill>
            <a:schemeClr val="tx2"/>
          </a:solidFill>
          <a:latin typeface="+mn-lt"/>
          <a:ea typeface="+mn-ea"/>
          <a:cs typeface="+mn-cs"/>
        </a:defRPr>
      </a:lvl1pPr>
      <a:lvl2pPr marL="457200" indent="-228600" algn="l" defTabSz="914400" rtl="0" eaLnBrk="1" latinLnBrk="0" hangingPunct="1">
        <a:spcBef>
          <a:spcPts val="600"/>
        </a:spcBef>
        <a:buClr>
          <a:srgbClr val="008080"/>
        </a:buClr>
        <a:buSzPct val="100000"/>
        <a:buFont typeface="Wingdings 2" pitchFamily="18" charset="2"/>
        <a:buChar char="¡"/>
        <a:defRPr sz="2400" kern="1200">
          <a:solidFill>
            <a:schemeClr val="tx2"/>
          </a:solidFill>
          <a:latin typeface="+mn-lt"/>
          <a:ea typeface="+mn-ea"/>
          <a:cs typeface="+mn-cs"/>
        </a:defRPr>
      </a:lvl2pPr>
      <a:lvl3pPr marL="685800" indent="-228600" algn="l" defTabSz="914400" rtl="0" eaLnBrk="1" latinLnBrk="0" hangingPunct="1">
        <a:spcBef>
          <a:spcPts val="600"/>
        </a:spcBef>
        <a:buClr>
          <a:srgbClr val="FF6600"/>
        </a:buClr>
        <a:buSzPct val="100000"/>
        <a:buFont typeface="Wingdings" charset="2"/>
        <a:buChar char="Ø"/>
        <a:defRPr sz="2000" kern="1200">
          <a:solidFill>
            <a:schemeClr val="tx2"/>
          </a:solidFill>
          <a:latin typeface="+mn-lt"/>
          <a:ea typeface="+mn-ea"/>
          <a:cs typeface="+mn-cs"/>
        </a:defRPr>
      </a:lvl3pPr>
      <a:lvl4pPr marL="9144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4pPr>
      <a:lvl5pPr marL="11430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9.xml"/><Relationship Id="rId1" Type="http://schemas.openxmlformats.org/officeDocument/2006/relationships/vmlDrawing" Target="../drawings/vmlDrawing1.v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lstStyle/>
          <a:p>
            <a:r>
              <a:rPr lang="en-US" dirty="0" smtClean="0"/>
              <a:t>Perceiving Ourselves and Others in Organizations</a:t>
            </a:r>
            <a:endParaRPr lang="en-US" dirty="0"/>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Rectangle 1"/>
          <p:cNvSpPr>
            <a:spLocks noChangeArrowheads="1"/>
          </p:cNvSpPr>
          <p:nvPr/>
        </p:nvSpPr>
        <p:spPr bwMode="auto">
          <a:xfrm>
            <a:off x="161925" y="6592888"/>
            <a:ext cx="8839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9933"/>
              </a:buClr>
              <a:buFont typeface="Wingdings" charset="2"/>
              <a:buChar char="Ø"/>
              <a:defRPr sz="3200">
                <a:solidFill>
                  <a:schemeClr val="tx1"/>
                </a:solidFill>
                <a:latin typeface="Arial" charset="0"/>
                <a:ea typeface="ＭＳ Ｐゴシック" charset="-128"/>
              </a:defRPr>
            </a:lvl1pPr>
            <a:lvl2pPr marL="742950" indent="-285750" eaLnBrk="0" hangingPunct="0">
              <a:spcBef>
                <a:spcPct val="20000"/>
              </a:spcBef>
              <a:buClr>
                <a:srgbClr val="FF9933"/>
              </a:buClr>
              <a:buFont typeface="Wingdings" charset="2"/>
              <a:buChar char="Ø"/>
              <a:defRPr sz="2800">
                <a:solidFill>
                  <a:schemeClr val="tx1"/>
                </a:solidFill>
                <a:latin typeface="Arial" charset="0"/>
                <a:ea typeface="ＭＳ Ｐゴシック" charset="-128"/>
              </a:defRPr>
            </a:lvl2pPr>
            <a:lvl3pPr marL="1143000" indent="-228600" eaLnBrk="0" hangingPunct="0">
              <a:spcBef>
                <a:spcPct val="20000"/>
              </a:spcBef>
              <a:buClr>
                <a:srgbClr val="FF9933"/>
              </a:buClr>
              <a:buFont typeface="Wingdings" charset="2"/>
              <a:buChar char="Ø"/>
              <a:defRPr sz="2400">
                <a:solidFill>
                  <a:schemeClr val="tx1"/>
                </a:solidFill>
                <a:latin typeface="Arial" charset="0"/>
                <a:ea typeface="ＭＳ Ｐゴシック" charset="-128"/>
              </a:defRPr>
            </a:lvl3pPr>
            <a:lvl4pPr marL="1600200" indent="-228600" eaLnBrk="0" hangingPunct="0">
              <a:spcBef>
                <a:spcPct val="20000"/>
              </a:spcBef>
              <a:buChar char="–"/>
              <a:defRPr sz="2000">
                <a:solidFill>
                  <a:schemeClr val="tx1"/>
                </a:solidFill>
                <a:latin typeface="Arial" charset="0"/>
                <a:ea typeface="ＭＳ Ｐゴシック" charset="-128"/>
              </a:defRPr>
            </a:lvl4pPr>
            <a:lvl5pPr marL="2057400" indent="-228600" eaLnBrk="0" hangingPunct="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eaLnBrk="1" hangingPunct="1">
              <a:spcBef>
                <a:spcPct val="0"/>
              </a:spcBef>
              <a:buClrTx/>
              <a:buFontTx/>
              <a:buNone/>
            </a:pPr>
            <a:r>
              <a:rPr lang="en-IN" altLang="en-US" sz="1000" dirty="0">
                <a:solidFill>
                  <a:schemeClr val="tx1"/>
                </a:solidFill>
                <a:latin typeface="Times New Roman" charset="0"/>
                <a:cs typeface="Times New Roman" charset="0"/>
              </a:rPr>
              <a:t>Copyright © 2015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098372541"/>
      </p:ext>
    </p:extLst>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AutoShape 28"/>
          <p:cNvSpPr>
            <a:spLocks/>
          </p:cNvSpPr>
          <p:nvPr/>
        </p:nvSpPr>
        <p:spPr bwMode="auto">
          <a:xfrm flipV="1">
            <a:off x="4210050" y="4101167"/>
            <a:ext cx="381000" cy="228600"/>
          </a:xfrm>
          <a:prstGeom prst="triangle">
            <a:avLst>
              <a:gd name="adj" fmla="val 50000"/>
            </a:avLst>
          </a:prstGeom>
          <a:solidFill>
            <a:srgbClr val="4C4C4C"/>
          </a:solidFill>
          <a:ln w="12700">
            <a:noFill/>
            <a:miter lim="800000"/>
            <a:headEnd/>
            <a:tailEnd/>
          </a:ln>
        </p:spPr>
        <p:txBody>
          <a:bodyPr wrap="none" anchor="ctr">
            <a:prstTxWarp prst="textNoShape">
              <a:avLst/>
            </a:prstTxWarp>
          </a:bodyPr>
          <a:lstStyle/>
          <a:p>
            <a:endParaRPr lang="en-US" dirty="0"/>
          </a:p>
        </p:txBody>
      </p:sp>
      <p:sp>
        <p:nvSpPr>
          <p:cNvPr id="370699" name="Rectangle 11"/>
          <p:cNvSpPr>
            <a:spLocks/>
          </p:cNvSpPr>
          <p:nvPr/>
        </p:nvSpPr>
        <p:spPr bwMode="auto">
          <a:xfrm>
            <a:off x="6215063" y="3548717"/>
            <a:ext cx="1828800" cy="2667000"/>
          </a:xfrm>
          <a:prstGeom prst="rect">
            <a:avLst/>
          </a:prstGeom>
          <a:solidFill>
            <a:srgbClr val="E0D4C7"/>
          </a:solidFill>
          <a:ln w="12700">
            <a:solidFill>
              <a:srgbClr val="000000"/>
            </a:solidFill>
            <a:miter lim="800000"/>
            <a:headEnd/>
            <a:tailEnd/>
          </a:ln>
          <a:effectLst/>
        </p:spPr>
        <p:txBody>
          <a:bodyPr lIns="0" tIns="0" rIns="0" bIns="0" anchor="ctr">
            <a:prstTxWarp prst="textNoShape">
              <a:avLst/>
            </a:prstTxWarp>
          </a:bodyPr>
          <a:lstStyle/>
          <a:p>
            <a:pPr>
              <a:defRPr/>
            </a:pPr>
            <a:endParaRPr lang="en-US" sz="2000" dirty="0">
              <a:solidFill>
                <a:srgbClr val="FFFFFF"/>
              </a:solidFill>
              <a:effectLst>
                <a:outerShdw blurRad="38100" dist="38100" dir="2700000" algn="tl">
                  <a:srgbClr val="000000"/>
                </a:outerShdw>
              </a:effectLst>
              <a:latin typeface="Arial" pitchFamily="-65" charset="0"/>
              <a:ea typeface="Arial" pitchFamily="-65" charset="0"/>
              <a:cs typeface="Arial" pitchFamily="-65" charset="0"/>
              <a:sym typeface="Arial" pitchFamily="-65" charset="0"/>
            </a:endParaRPr>
          </a:p>
        </p:txBody>
      </p:sp>
      <p:sp>
        <p:nvSpPr>
          <p:cNvPr id="50181" name="Rectangle 6"/>
          <p:cNvSpPr>
            <a:spLocks noGrp="1" noChangeArrowheads="1"/>
          </p:cNvSpPr>
          <p:nvPr>
            <p:ph sz="half" idx="13"/>
          </p:nvPr>
        </p:nvSpPr>
        <p:spPr>
          <a:xfrm>
            <a:off x="323528" y="1268760"/>
            <a:ext cx="8208912" cy="1944216"/>
          </a:xfrm>
        </p:spPr>
        <p:txBody>
          <a:bodyPr>
            <a:normAutofit fontScale="85000" lnSpcReduction="10000"/>
          </a:bodyPr>
          <a:lstStyle/>
          <a:p>
            <a:pPr marL="177800" indent="-177800" eaLnBrk="1" hangingPunct="1">
              <a:lnSpc>
                <a:spcPct val="110000"/>
              </a:lnSpc>
              <a:spcAft>
                <a:spcPts val="600"/>
              </a:spcAft>
              <a:buFont typeface="Arial"/>
              <a:buChar char="•"/>
            </a:pPr>
            <a:r>
              <a:rPr lang="en-US" sz="2600" dirty="0" smtClean="0">
                <a:ea typeface="ＭＳ Ｐゴシック" pitchFamily="-106" charset="-128"/>
              </a:rPr>
              <a:t>Social identity -- defining ourselves in terms of groups to which we belong or have an emotional attachment</a:t>
            </a:r>
          </a:p>
          <a:p>
            <a:pPr marL="177800" indent="-177800" eaLnBrk="1" hangingPunct="1">
              <a:lnSpc>
                <a:spcPct val="110000"/>
              </a:lnSpc>
              <a:spcBef>
                <a:spcPts val="600"/>
              </a:spcBef>
              <a:spcAft>
                <a:spcPts val="600"/>
              </a:spcAft>
              <a:buFont typeface="Arial"/>
              <a:buChar char="•"/>
            </a:pPr>
            <a:r>
              <a:rPr lang="en-US" sz="2600" dirty="0" smtClean="0">
                <a:ea typeface="ＭＳ Ｐゴシック" pitchFamily="-106" charset="-128"/>
              </a:rPr>
              <a:t>Groups selected when easily identified, your membership is the exception, the group has high status</a:t>
            </a:r>
          </a:p>
        </p:txBody>
      </p:sp>
      <p:sp>
        <p:nvSpPr>
          <p:cNvPr id="50180" name="Rectangle 5"/>
          <p:cNvSpPr>
            <a:spLocks noGrp="1" noChangeArrowheads="1"/>
          </p:cNvSpPr>
          <p:nvPr>
            <p:ph type="title"/>
          </p:nvPr>
        </p:nvSpPr>
        <p:spPr/>
        <p:txBody>
          <a:bodyPr/>
          <a:lstStyle/>
          <a:p>
            <a:pPr eaLnBrk="1" hangingPunct="1"/>
            <a:r>
              <a:rPr lang="en-US" dirty="0" smtClean="0">
                <a:ea typeface="ＭＳ Ｐゴシック" pitchFamily="-106" charset="-128"/>
              </a:rPr>
              <a:t>Self-Concept: Social Self</a:t>
            </a:r>
          </a:p>
        </p:txBody>
      </p:sp>
      <p:sp>
        <p:nvSpPr>
          <p:cNvPr id="370696" name="Rectangle 8"/>
          <p:cNvSpPr>
            <a:spLocks/>
          </p:cNvSpPr>
          <p:nvPr/>
        </p:nvSpPr>
        <p:spPr bwMode="auto">
          <a:xfrm>
            <a:off x="6324600" y="3777317"/>
            <a:ext cx="1600200" cy="609600"/>
          </a:xfrm>
          <a:prstGeom prst="rect">
            <a:avLst/>
          </a:prstGeom>
          <a:solidFill>
            <a:srgbClr val="BD4619"/>
          </a:solidFill>
          <a:ln w="12700">
            <a:solidFill>
              <a:srgbClr val="000000"/>
            </a:solidFill>
            <a:miter lim="800000"/>
            <a:headEnd/>
            <a:tailEnd/>
          </a:ln>
          <a:effectLst/>
        </p:spPr>
        <p:txBody>
          <a:bodyPr lIns="0" tIns="0" rIns="0" bIns="0" anchor="ctr">
            <a:prstTxWarp prst="textNoShape">
              <a:avLst/>
            </a:prstTxWarp>
          </a:bodyPr>
          <a:lstStyle/>
          <a:p>
            <a:pPr>
              <a:defRPr/>
            </a:pPr>
            <a:r>
              <a:rPr lang="en-US" sz="1500" dirty="0">
                <a:solidFill>
                  <a:srgbClr val="FFFFFF"/>
                </a:solidFill>
                <a:latin typeface="Arial" pitchFamily="-65" charset="0"/>
                <a:ea typeface="Arial" pitchFamily="-65" charset="0"/>
                <a:cs typeface="Arial" pitchFamily="-65" charset="0"/>
                <a:sym typeface="Arial" pitchFamily="-65" charset="0"/>
              </a:rPr>
              <a:t>Employees at other firms</a:t>
            </a:r>
          </a:p>
        </p:txBody>
      </p:sp>
      <p:sp>
        <p:nvSpPr>
          <p:cNvPr id="370708" name="Rectangle 20"/>
          <p:cNvSpPr>
            <a:spLocks/>
          </p:cNvSpPr>
          <p:nvPr/>
        </p:nvSpPr>
        <p:spPr bwMode="auto">
          <a:xfrm>
            <a:off x="6324600" y="4539317"/>
            <a:ext cx="1600200" cy="609600"/>
          </a:xfrm>
          <a:prstGeom prst="rect">
            <a:avLst/>
          </a:prstGeom>
          <a:solidFill>
            <a:srgbClr val="674769"/>
          </a:solidFill>
          <a:ln w="12700">
            <a:solidFill>
              <a:srgbClr val="000000"/>
            </a:solidFill>
            <a:miter lim="800000"/>
            <a:headEnd/>
            <a:tailEnd/>
          </a:ln>
          <a:effectLst/>
        </p:spPr>
        <p:txBody>
          <a:bodyPr lIns="0" tIns="0" rIns="0" bIns="0" anchor="ctr">
            <a:prstTxWarp prst="textNoShape">
              <a:avLst/>
            </a:prstTxWarp>
          </a:bodyPr>
          <a:lstStyle/>
          <a:p>
            <a:pPr>
              <a:defRPr/>
            </a:pPr>
            <a:r>
              <a:rPr lang="en-US" sz="1500" dirty="0">
                <a:solidFill>
                  <a:srgbClr val="FFFFFF"/>
                </a:solidFill>
                <a:latin typeface="Arial" pitchFamily="-65" charset="0"/>
                <a:ea typeface="Arial" pitchFamily="-65" charset="0"/>
                <a:cs typeface="Arial" pitchFamily="-65" charset="0"/>
                <a:sym typeface="Arial" pitchFamily="-65" charset="0"/>
              </a:rPr>
              <a:t>People living in other countries</a:t>
            </a:r>
          </a:p>
        </p:txBody>
      </p:sp>
      <p:sp>
        <p:nvSpPr>
          <p:cNvPr id="370709" name="Rectangle 21"/>
          <p:cNvSpPr>
            <a:spLocks/>
          </p:cNvSpPr>
          <p:nvPr/>
        </p:nvSpPr>
        <p:spPr bwMode="auto">
          <a:xfrm>
            <a:off x="6324600" y="5301317"/>
            <a:ext cx="1600200" cy="609600"/>
          </a:xfrm>
          <a:prstGeom prst="rect">
            <a:avLst/>
          </a:prstGeom>
          <a:solidFill>
            <a:srgbClr val="27402B"/>
          </a:solidFill>
          <a:ln w="12700">
            <a:solidFill>
              <a:srgbClr val="000000"/>
            </a:solidFill>
            <a:miter lim="800000"/>
            <a:headEnd/>
            <a:tailEnd/>
          </a:ln>
          <a:effectLst/>
        </p:spPr>
        <p:txBody>
          <a:bodyPr lIns="0" tIns="0" rIns="0" bIns="0" anchor="ctr">
            <a:prstTxWarp prst="textNoShape">
              <a:avLst/>
            </a:prstTxWarp>
          </a:bodyPr>
          <a:lstStyle/>
          <a:p>
            <a:pPr>
              <a:defRPr/>
            </a:pPr>
            <a:r>
              <a:rPr lang="en-US" sz="1500" dirty="0">
                <a:solidFill>
                  <a:srgbClr val="FFFFFF"/>
                </a:solidFill>
                <a:latin typeface="Arial" pitchFamily="-65" charset="0"/>
                <a:ea typeface="Arial" pitchFamily="-65" charset="0"/>
                <a:cs typeface="Arial" pitchFamily="-65" charset="0"/>
                <a:sym typeface="Arial" pitchFamily="-65" charset="0"/>
              </a:rPr>
              <a:t>Graduates </a:t>
            </a:r>
            <a:r>
              <a:rPr lang="en-US" sz="1500" dirty="0" smtClean="0">
                <a:solidFill>
                  <a:srgbClr val="FFFFFF"/>
                </a:solidFill>
                <a:latin typeface="Arial" pitchFamily="-65" charset="0"/>
                <a:ea typeface="Arial" pitchFamily="-65" charset="0"/>
                <a:cs typeface="Arial" pitchFamily="-65" charset="0"/>
                <a:sym typeface="Arial" pitchFamily="-65" charset="0"/>
              </a:rPr>
              <a:t>of</a:t>
            </a:r>
            <a:br>
              <a:rPr lang="en-US" sz="1500" dirty="0" smtClean="0">
                <a:solidFill>
                  <a:srgbClr val="FFFFFF"/>
                </a:solidFill>
                <a:latin typeface="Arial" pitchFamily="-65" charset="0"/>
                <a:ea typeface="Arial" pitchFamily="-65" charset="0"/>
                <a:cs typeface="Arial" pitchFamily="-65" charset="0"/>
                <a:sym typeface="Arial" pitchFamily="-65" charset="0"/>
              </a:rPr>
            </a:br>
            <a:r>
              <a:rPr lang="en-US" sz="1500" dirty="0" smtClean="0">
                <a:solidFill>
                  <a:srgbClr val="FFFFFF"/>
                </a:solidFill>
                <a:latin typeface="Arial" pitchFamily="-65" charset="0"/>
                <a:ea typeface="Arial" pitchFamily="-65" charset="0"/>
                <a:cs typeface="Arial" pitchFamily="-65" charset="0"/>
                <a:sym typeface="Arial" pitchFamily="-65" charset="0"/>
              </a:rPr>
              <a:t>other </a:t>
            </a:r>
            <a:r>
              <a:rPr lang="en-US" sz="1500" dirty="0">
                <a:solidFill>
                  <a:srgbClr val="FFFFFF"/>
                </a:solidFill>
                <a:latin typeface="Arial" pitchFamily="-65" charset="0"/>
                <a:ea typeface="Arial" pitchFamily="-65" charset="0"/>
                <a:cs typeface="Arial" pitchFamily="-65" charset="0"/>
                <a:sym typeface="Arial" pitchFamily="-65" charset="0"/>
              </a:rPr>
              <a:t>schools</a:t>
            </a:r>
          </a:p>
        </p:txBody>
      </p:sp>
      <p:sp>
        <p:nvSpPr>
          <p:cNvPr id="370710" name="Oval 22"/>
          <p:cNvSpPr>
            <a:spLocks/>
          </p:cNvSpPr>
          <p:nvPr/>
        </p:nvSpPr>
        <p:spPr bwMode="auto">
          <a:xfrm>
            <a:off x="3276600" y="4329767"/>
            <a:ext cx="2286000" cy="1066800"/>
          </a:xfrm>
          <a:prstGeom prst="ellipse">
            <a:avLst/>
          </a:prstGeom>
          <a:solidFill>
            <a:srgbClr val="A7ADC7"/>
          </a:solidFill>
          <a:ln w="9525">
            <a:solidFill>
              <a:srgbClr val="000000"/>
            </a:solidFill>
            <a:round/>
            <a:headEnd/>
            <a:tailEnd/>
          </a:ln>
          <a:effectLst>
            <a:outerShdw blurRad="80010" dist="25399" dir="2700000" algn="ctr" rotWithShape="0">
              <a:srgbClr val="343434">
                <a:alpha val="78999"/>
              </a:srgbClr>
            </a:outerShdw>
          </a:effectLst>
        </p:spPr>
        <p:txBody>
          <a:bodyPr anchor="ctr">
            <a:prstTxWarp prst="textNoShape">
              <a:avLst/>
            </a:prstTxWarp>
          </a:bodyPr>
          <a:lstStyle/>
          <a:p>
            <a:pPr>
              <a:defRPr/>
            </a:pPr>
            <a:r>
              <a:rPr lang="en-US" sz="1800" dirty="0">
                <a:solidFill>
                  <a:schemeClr val="tx1"/>
                </a:solidFill>
                <a:latin typeface="Tahoma" pitchFamily="-65" charset="0"/>
                <a:ea typeface="ヒラギノ角ゴ Pro W3" pitchFamily="-65" charset="-128"/>
                <a:cs typeface="ヒラギノ角ゴ Pro W3" pitchFamily="-65" charset="-128"/>
              </a:rPr>
              <a:t>An individual’s social identity</a:t>
            </a:r>
          </a:p>
        </p:txBody>
      </p:sp>
      <p:sp>
        <p:nvSpPr>
          <p:cNvPr id="370712" name="Rectangle 24"/>
          <p:cNvSpPr>
            <a:spLocks/>
          </p:cNvSpPr>
          <p:nvPr/>
        </p:nvSpPr>
        <p:spPr bwMode="auto">
          <a:xfrm>
            <a:off x="3581400" y="3491567"/>
            <a:ext cx="1600200" cy="609600"/>
          </a:xfrm>
          <a:prstGeom prst="rect">
            <a:avLst/>
          </a:prstGeom>
          <a:solidFill>
            <a:srgbClr val="BD4619"/>
          </a:solidFill>
          <a:ln w="12700">
            <a:solidFill>
              <a:srgbClr val="000000"/>
            </a:solidFill>
            <a:miter lim="800000"/>
            <a:headEnd/>
            <a:tailEnd/>
          </a:ln>
          <a:effectLst/>
        </p:spPr>
        <p:txBody>
          <a:bodyPr lIns="0" tIns="0" rIns="0" bIns="0" anchor="ctr">
            <a:prstTxWarp prst="textNoShape">
              <a:avLst/>
            </a:prstTxWarp>
          </a:bodyPr>
          <a:lstStyle/>
          <a:p>
            <a:pPr>
              <a:defRPr/>
            </a:pPr>
            <a:r>
              <a:rPr lang="en-US" sz="1500" dirty="0" smtClean="0">
                <a:solidFill>
                  <a:srgbClr val="FFFFFF"/>
                </a:solidFill>
                <a:latin typeface="Arial" pitchFamily="-65" charset="0"/>
                <a:ea typeface="Arial" pitchFamily="-65" charset="0"/>
                <a:cs typeface="Arial" pitchFamily="-65" charset="0"/>
                <a:sym typeface="Arial" pitchFamily="-65" charset="0"/>
              </a:rPr>
              <a:t>Edward Jones Employee</a:t>
            </a:r>
            <a:endParaRPr lang="en-US" sz="1500" dirty="0">
              <a:solidFill>
                <a:srgbClr val="FFFFFF"/>
              </a:solidFill>
              <a:latin typeface="Arial" pitchFamily="-65" charset="0"/>
              <a:ea typeface="Arial" pitchFamily="-65" charset="0"/>
              <a:cs typeface="Arial" pitchFamily="-65" charset="0"/>
              <a:sym typeface="Arial" pitchFamily="-65" charset="0"/>
            </a:endParaRPr>
          </a:p>
        </p:txBody>
      </p:sp>
      <p:sp>
        <p:nvSpPr>
          <p:cNvPr id="370713" name="Rectangle 25"/>
          <p:cNvSpPr>
            <a:spLocks/>
          </p:cNvSpPr>
          <p:nvPr/>
        </p:nvSpPr>
        <p:spPr bwMode="auto">
          <a:xfrm>
            <a:off x="1447800" y="4539317"/>
            <a:ext cx="1600200" cy="609600"/>
          </a:xfrm>
          <a:prstGeom prst="rect">
            <a:avLst/>
          </a:prstGeom>
          <a:solidFill>
            <a:srgbClr val="674769"/>
          </a:solidFill>
          <a:ln w="12700">
            <a:solidFill>
              <a:srgbClr val="000000"/>
            </a:solidFill>
            <a:miter lim="800000"/>
            <a:headEnd/>
            <a:tailEnd/>
          </a:ln>
          <a:effectLst/>
        </p:spPr>
        <p:txBody>
          <a:bodyPr lIns="0" tIns="0" rIns="0" bIns="0" anchor="ctr">
            <a:prstTxWarp prst="textNoShape">
              <a:avLst/>
            </a:prstTxWarp>
          </a:bodyPr>
          <a:lstStyle/>
          <a:p>
            <a:pPr>
              <a:defRPr/>
            </a:pPr>
            <a:r>
              <a:rPr lang="en-US" sz="1500" dirty="0" smtClean="0">
                <a:solidFill>
                  <a:srgbClr val="FFFFFF"/>
                </a:solidFill>
                <a:latin typeface="Arial" pitchFamily="-109" charset="0"/>
                <a:ea typeface="Arial" pitchFamily="-109" charset="0"/>
                <a:cs typeface="Arial" pitchFamily="-109" charset="0"/>
                <a:sym typeface="Arial" pitchFamily="-109" charset="0"/>
              </a:rPr>
              <a:t>American</a:t>
            </a:r>
            <a:br>
              <a:rPr lang="en-US" sz="1500" dirty="0" smtClean="0">
                <a:solidFill>
                  <a:srgbClr val="FFFFFF"/>
                </a:solidFill>
                <a:latin typeface="Arial" pitchFamily="-109" charset="0"/>
                <a:ea typeface="Arial" pitchFamily="-109" charset="0"/>
                <a:cs typeface="Arial" pitchFamily="-109" charset="0"/>
                <a:sym typeface="Arial" pitchFamily="-109" charset="0"/>
              </a:rPr>
            </a:br>
            <a:r>
              <a:rPr lang="en-US" sz="1500" dirty="0" smtClean="0">
                <a:solidFill>
                  <a:srgbClr val="FFFFFF"/>
                </a:solidFill>
                <a:latin typeface="Arial" pitchFamily="-109" charset="0"/>
                <a:ea typeface="Arial" pitchFamily="-109" charset="0"/>
                <a:cs typeface="Arial" pitchFamily="-109" charset="0"/>
                <a:sym typeface="Arial" pitchFamily="-109" charset="0"/>
              </a:rPr>
              <a:t>Resident/Citizen</a:t>
            </a:r>
            <a:endParaRPr lang="en-US" sz="1500" dirty="0">
              <a:solidFill>
                <a:srgbClr val="FFFFFF"/>
              </a:solidFill>
              <a:latin typeface="Arial" pitchFamily="-109" charset="0"/>
              <a:ea typeface="Arial" pitchFamily="-109" charset="0"/>
              <a:cs typeface="Arial" pitchFamily="-109" charset="0"/>
              <a:sym typeface="Arial" pitchFamily="-109" charset="0"/>
            </a:endParaRPr>
          </a:p>
        </p:txBody>
      </p:sp>
      <p:sp>
        <p:nvSpPr>
          <p:cNvPr id="370714" name="Rectangle 26"/>
          <p:cNvSpPr>
            <a:spLocks/>
          </p:cNvSpPr>
          <p:nvPr/>
        </p:nvSpPr>
        <p:spPr bwMode="auto">
          <a:xfrm>
            <a:off x="3505200" y="5606117"/>
            <a:ext cx="1752600" cy="609600"/>
          </a:xfrm>
          <a:prstGeom prst="rect">
            <a:avLst/>
          </a:prstGeom>
          <a:solidFill>
            <a:srgbClr val="27402B"/>
          </a:solidFill>
          <a:ln w="12700">
            <a:solidFill>
              <a:srgbClr val="000000"/>
            </a:solidFill>
            <a:miter lim="800000"/>
            <a:headEnd/>
            <a:tailEnd/>
          </a:ln>
          <a:effectLst/>
        </p:spPr>
        <p:txBody>
          <a:bodyPr lIns="0" tIns="0" rIns="0" bIns="0" anchor="ctr">
            <a:prstTxWarp prst="textNoShape">
              <a:avLst/>
            </a:prstTxWarp>
          </a:bodyPr>
          <a:lstStyle/>
          <a:p>
            <a:pPr>
              <a:defRPr/>
            </a:pPr>
            <a:r>
              <a:rPr lang="en-US" sz="1500" dirty="0" smtClean="0">
                <a:solidFill>
                  <a:srgbClr val="FFFFFF"/>
                </a:solidFill>
                <a:latin typeface="Arial" pitchFamily="-65" charset="0"/>
                <a:ea typeface="Arial" pitchFamily="-65" charset="0"/>
                <a:cs typeface="Arial" pitchFamily="-65" charset="0"/>
                <a:sym typeface="Arial" pitchFamily="-65" charset="0"/>
              </a:rPr>
              <a:t>Indiana U.</a:t>
            </a:r>
          </a:p>
          <a:p>
            <a:pPr>
              <a:defRPr/>
            </a:pPr>
            <a:r>
              <a:rPr lang="en-US" sz="1500" dirty="0" smtClean="0">
                <a:solidFill>
                  <a:srgbClr val="FFFFFF"/>
                </a:solidFill>
                <a:latin typeface="Arial" pitchFamily="-65" charset="0"/>
                <a:ea typeface="Arial" pitchFamily="-65" charset="0"/>
                <a:cs typeface="Arial" pitchFamily="-65" charset="0"/>
                <a:sym typeface="Arial" pitchFamily="-65" charset="0"/>
              </a:rPr>
              <a:t>Graduate</a:t>
            </a:r>
            <a:endParaRPr lang="en-US" sz="1500" dirty="0">
              <a:solidFill>
                <a:srgbClr val="FFFFFF"/>
              </a:solidFill>
              <a:latin typeface="Arial" pitchFamily="-65" charset="0"/>
              <a:ea typeface="Arial" pitchFamily="-65" charset="0"/>
              <a:cs typeface="Arial" pitchFamily="-65" charset="0"/>
              <a:sym typeface="Arial" pitchFamily="-65" charset="0"/>
            </a:endParaRPr>
          </a:p>
        </p:txBody>
      </p:sp>
      <p:sp>
        <p:nvSpPr>
          <p:cNvPr id="50189" name="Text Box 27"/>
          <p:cNvSpPr txBox="1">
            <a:spLocks/>
          </p:cNvSpPr>
          <p:nvPr/>
        </p:nvSpPr>
        <p:spPr bwMode="auto">
          <a:xfrm>
            <a:off x="6079018" y="2996952"/>
            <a:ext cx="2059616" cy="323165"/>
          </a:xfrm>
          <a:prstGeom prst="rect">
            <a:avLst/>
          </a:prstGeom>
          <a:noFill/>
          <a:ln w="12700">
            <a:noFill/>
            <a:miter lim="800000"/>
            <a:headEnd/>
            <a:tailEnd/>
          </a:ln>
        </p:spPr>
        <p:txBody>
          <a:bodyPr wrap="none">
            <a:prstTxWarp prst="textNoShape">
              <a:avLst/>
            </a:prstTxWarp>
            <a:spAutoFit/>
          </a:bodyPr>
          <a:lstStyle/>
          <a:p>
            <a:r>
              <a:rPr lang="en-US" sz="1500" b="1" dirty="0">
                <a:solidFill>
                  <a:schemeClr val="tx1"/>
                </a:solidFill>
              </a:rPr>
              <a:t>Contrasting Groups</a:t>
            </a:r>
          </a:p>
        </p:txBody>
      </p:sp>
      <p:sp>
        <p:nvSpPr>
          <p:cNvPr id="50190" name="AutoShape 29"/>
          <p:cNvSpPr>
            <a:spLocks/>
          </p:cNvSpPr>
          <p:nvPr/>
        </p:nvSpPr>
        <p:spPr bwMode="auto">
          <a:xfrm>
            <a:off x="4233863" y="5377517"/>
            <a:ext cx="381000" cy="228600"/>
          </a:xfrm>
          <a:prstGeom prst="triangle">
            <a:avLst>
              <a:gd name="adj" fmla="val 50000"/>
            </a:avLst>
          </a:prstGeom>
          <a:solidFill>
            <a:srgbClr val="4C4C4C"/>
          </a:solidFill>
          <a:ln w="12700">
            <a:noFill/>
            <a:miter lim="800000"/>
            <a:headEnd/>
            <a:tailEnd/>
          </a:ln>
        </p:spPr>
        <p:txBody>
          <a:bodyPr wrap="none" anchor="ctr">
            <a:prstTxWarp prst="textNoShape">
              <a:avLst/>
            </a:prstTxWarp>
          </a:bodyPr>
          <a:lstStyle/>
          <a:p>
            <a:endParaRPr lang="en-US" dirty="0"/>
          </a:p>
        </p:txBody>
      </p:sp>
      <p:sp>
        <p:nvSpPr>
          <p:cNvPr id="50191" name="AutoShape 30"/>
          <p:cNvSpPr>
            <a:spLocks/>
          </p:cNvSpPr>
          <p:nvPr/>
        </p:nvSpPr>
        <p:spPr bwMode="auto">
          <a:xfrm rot="5400000">
            <a:off x="2976563" y="4739342"/>
            <a:ext cx="381000" cy="228600"/>
          </a:xfrm>
          <a:prstGeom prst="triangle">
            <a:avLst>
              <a:gd name="adj" fmla="val 50000"/>
            </a:avLst>
          </a:prstGeom>
          <a:solidFill>
            <a:srgbClr val="4C4C4C"/>
          </a:solidFill>
          <a:ln w="12700">
            <a:noFill/>
            <a:miter lim="800000"/>
            <a:headEnd/>
            <a:tailEnd/>
          </a:ln>
        </p:spPr>
        <p:txBody>
          <a:bodyPr wrap="none" anchor="ctr">
            <a:prstTxWarp prst="textNoShape">
              <a:avLst/>
            </a:prstTxWarp>
          </a:bodyPr>
          <a:lstStyle/>
          <a:p>
            <a:endParaRPr lang="en-US" dirty="0"/>
          </a:p>
        </p:txBody>
      </p:sp>
      <p:sp>
        <p:nvSpPr>
          <p:cNvPr id="19" name="Text Box 27"/>
          <p:cNvSpPr txBox="1">
            <a:spLocks/>
          </p:cNvSpPr>
          <p:nvPr/>
        </p:nvSpPr>
        <p:spPr bwMode="auto">
          <a:xfrm>
            <a:off x="2514600" y="3015317"/>
            <a:ext cx="1595309" cy="323165"/>
          </a:xfrm>
          <a:prstGeom prst="rect">
            <a:avLst/>
          </a:prstGeom>
          <a:noFill/>
          <a:ln w="12700">
            <a:noFill/>
            <a:miter lim="800000"/>
            <a:headEnd/>
            <a:tailEnd/>
          </a:ln>
        </p:spPr>
        <p:txBody>
          <a:bodyPr wrap="none">
            <a:prstTxWarp prst="textNoShape">
              <a:avLst/>
            </a:prstTxWarp>
            <a:spAutoFit/>
          </a:bodyPr>
          <a:lstStyle/>
          <a:p>
            <a:r>
              <a:rPr lang="en-US" sz="1500" b="1" dirty="0" smtClean="0">
                <a:solidFill>
                  <a:schemeClr val="tx1"/>
                </a:solidFill>
              </a:rPr>
              <a:t>Social Identity</a:t>
            </a:r>
            <a:endParaRPr lang="en-US" sz="1500" b="1" dirty="0">
              <a:solidFill>
                <a:schemeClr val="tx1"/>
              </a:solidFill>
            </a:endParaRPr>
          </a:p>
        </p:txBody>
      </p:sp>
    </p:spTree>
    <p:extLst>
      <p:ext uri="{BB962C8B-B14F-4D97-AF65-F5344CB8AC3E}">
        <p14:creationId xmlns:p14="http://schemas.microsoft.com/office/powerpoint/2010/main" val="279466448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0696"/>
                                        </p:tgtEl>
                                        <p:attrNameLst>
                                          <p:attrName>style.visibility</p:attrName>
                                        </p:attrNameLst>
                                      </p:cBhvr>
                                      <p:to>
                                        <p:strVal val="visible"/>
                                      </p:to>
                                    </p:set>
                                    <p:animEffect transition="in" filter="wipe(left)">
                                      <p:cBhvr>
                                        <p:cTn id="7" dur="500"/>
                                        <p:tgtEl>
                                          <p:spTgt spid="37069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70708"/>
                                        </p:tgtEl>
                                        <p:attrNameLst>
                                          <p:attrName>style.visibility</p:attrName>
                                        </p:attrNameLst>
                                      </p:cBhvr>
                                      <p:to>
                                        <p:strVal val="visible"/>
                                      </p:to>
                                    </p:set>
                                    <p:animEffect transition="in" filter="wipe(left)">
                                      <p:cBhvr>
                                        <p:cTn id="11" dur="500"/>
                                        <p:tgtEl>
                                          <p:spTgt spid="37070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70709"/>
                                        </p:tgtEl>
                                        <p:attrNameLst>
                                          <p:attrName>style.visibility</p:attrName>
                                        </p:attrNameLst>
                                      </p:cBhvr>
                                      <p:to>
                                        <p:strVal val="visible"/>
                                      </p:to>
                                    </p:set>
                                    <p:animEffect transition="in" filter="wipe(left)">
                                      <p:cBhvr>
                                        <p:cTn id="15" dur="500"/>
                                        <p:tgtEl>
                                          <p:spTgt spid="37070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70712"/>
                                        </p:tgtEl>
                                        <p:attrNameLst>
                                          <p:attrName>style.visibility</p:attrName>
                                        </p:attrNameLst>
                                      </p:cBhvr>
                                      <p:to>
                                        <p:strVal val="visible"/>
                                      </p:to>
                                    </p:set>
                                    <p:animEffect transition="in" filter="wipe(left)">
                                      <p:cBhvr>
                                        <p:cTn id="19" dur="500"/>
                                        <p:tgtEl>
                                          <p:spTgt spid="3707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70713"/>
                                        </p:tgtEl>
                                        <p:attrNameLst>
                                          <p:attrName>style.visibility</p:attrName>
                                        </p:attrNameLst>
                                      </p:cBhvr>
                                      <p:to>
                                        <p:strVal val="visible"/>
                                      </p:to>
                                    </p:set>
                                    <p:animEffect transition="in" filter="wipe(left)">
                                      <p:cBhvr>
                                        <p:cTn id="23" dur="500"/>
                                        <p:tgtEl>
                                          <p:spTgt spid="3707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70714"/>
                                        </p:tgtEl>
                                        <p:attrNameLst>
                                          <p:attrName>style.visibility</p:attrName>
                                        </p:attrNameLst>
                                      </p:cBhvr>
                                      <p:to>
                                        <p:strVal val="visible"/>
                                      </p:to>
                                    </p:set>
                                    <p:animEffect transition="in" filter="wipe(left)">
                                      <p:cBhvr>
                                        <p:cTn id="27" dur="500"/>
                                        <p:tgtEl>
                                          <p:spTgt spid="370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696" grpId="0" animBg="1" autoUpdateAnimBg="0"/>
      <p:bldP spid="370708" grpId="0" animBg="1" autoUpdateAnimBg="0"/>
      <p:bldP spid="370709" grpId="0" animBg="1" autoUpdateAnimBg="0"/>
      <p:bldP spid="370712" grpId="0" animBg="1" autoUpdateAnimBg="0"/>
      <p:bldP spid="370713" grpId="0" animBg="1" autoUpdateAnimBg="0"/>
      <p:bldP spid="370714"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5"/>
          <p:cNvSpPr>
            <a:spLocks noGrp="1" noChangeArrowheads="1"/>
          </p:cNvSpPr>
          <p:nvPr>
            <p:ph type="title"/>
          </p:nvPr>
        </p:nvSpPr>
        <p:spPr/>
        <p:txBody>
          <a:bodyPr/>
          <a:lstStyle/>
          <a:p>
            <a:r>
              <a:rPr lang="en-US" smtClean="0"/>
              <a:t>Perception Defined</a:t>
            </a:r>
          </a:p>
        </p:txBody>
      </p:sp>
      <p:sp>
        <p:nvSpPr>
          <p:cNvPr id="14339" name="Rectangle 17"/>
          <p:cNvSpPr>
            <a:spLocks noGrp="1" noChangeArrowheads="1"/>
          </p:cNvSpPr>
          <p:nvPr>
            <p:ph idx="1"/>
          </p:nvPr>
        </p:nvSpPr>
        <p:spPr/>
        <p:txBody>
          <a:bodyPr/>
          <a:lstStyle/>
          <a:p>
            <a:r>
              <a:rPr lang="en-US" dirty="0" smtClean="0"/>
              <a:t>The process of receiving information about and making sense of the world around us</a:t>
            </a:r>
          </a:p>
          <a:p>
            <a:pPr lvl="1"/>
            <a:r>
              <a:rPr lang="en-US" dirty="0" smtClean="0"/>
              <a:t>Determining which information gets noticed</a:t>
            </a:r>
          </a:p>
          <a:p>
            <a:pPr lvl="1"/>
            <a:r>
              <a:rPr lang="en-US" dirty="0" smtClean="0"/>
              <a:t>Determining how to categorize this information</a:t>
            </a:r>
          </a:p>
          <a:p>
            <a:pPr lvl="1"/>
            <a:r>
              <a:rPr lang="en-US" dirty="0" smtClean="0"/>
              <a:t>Determining how to interpret information within our existing knowledge</a:t>
            </a:r>
          </a:p>
        </p:txBody>
      </p:sp>
      <p:pic>
        <p:nvPicPr>
          <p:cNvPr id="14340" name="Picture 16"/>
          <p:cNvPicPr>
            <a:picLocks noGrp="1" noChangeAspect="1" noChangeArrowheads="1"/>
          </p:cNvPicPr>
          <p:nvPr>
            <p:ph type="pic" sz="quarter" idx="13"/>
          </p:nvPr>
        </p:nvPicPr>
        <p:blipFill rotWithShape="1">
          <a:blip r:embed="rId3"/>
          <a:srcRect t="-11676" b="-11676"/>
          <a:stretch/>
        </p:blipFill>
        <p:spPr>
          <a:xfrm>
            <a:off x="297072" y="1360821"/>
            <a:ext cx="3986896" cy="4680520"/>
          </a:xfrm>
        </p:spPr>
      </p:pic>
    </p:spTree>
    <p:extLst>
      <p:ext uri="{BB962C8B-B14F-4D97-AF65-F5344CB8AC3E}">
        <p14:creationId xmlns:p14="http://schemas.microsoft.com/office/powerpoint/2010/main" val="3494515032"/>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Selective Attention</a:t>
            </a:r>
            <a:endParaRPr lang="en-US" dirty="0" smtClean="0"/>
          </a:p>
        </p:txBody>
      </p:sp>
      <p:sp>
        <p:nvSpPr>
          <p:cNvPr id="260099" name="Rectangle 3"/>
          <p:cNvSpPr>
            <a:spLocks noGrp="1" noChangeArrowheads="1"/>
          </p:cNvSpPr>
          <p:nvPr>
            <p:ph idx="1"/>
          </p:nvPr>
        </p:nvSpPr>
        <p:spPr>
          <a:xfrm>
            <a:off x="4211960" y="1379909"/>
            <a:ext cx="4536504" cy="4713387"/>
          </a:xfrm>
        </p:spPr>
        <p:txBody>
          <a:bodyPr>
            <a:normAutofit fontScale="92500" lnSpcReduction="10000"/>
          </a:bodyPr>
          <a:lstStyle/>
          <a:p>
            <a:r>
              <a:rPr lang="en-US" dirty="0" smtClean="0"/>
              <a:t>Selecting </a:t>
            </a:r>
            <a:r>
              <a:rPr lang="en-US" dirty="0" err="1" smtClean="0"/>
              <a:t>vs</a:t>
            </a:r>
            <a:r>
              <a:rPr lang="en-US" dirty="0" smtClean="0"/>
              <a:t> ignoring sensory information</a:t>
            </a:r>
          </a:p>
          <a:p>
            <a:r>
              <a:rPr lang="en-US" dirty="0" smtClean="0"/>
              <a:t>Affected by features of person/object – size, motion</a:t>
            </a:r>
          </a:p>
          <a:p>
            <a:r>
              <a:rPr lang="en-US" dirty="0" smtClean="0"/>
              <a:t>Affected by the perceiver’s characteristics – assumptions, expectations, needs</a:t>
            </a:r>
          </a:p>
          <a:p>
            <a:pPr lvl="1"/>
            <a:r>
              <a:rPr lang="en-US" dirty="0" smtClean="0"/>
              <a:t>Emotional markers are assigned to selected information</a:t>
            </a:r>
          </a:p>
          <a:p>
            <a:r>
              <a:rPr lang="en-US" dirty="0" smtClean="0"/>
              <a:t>Confirmation bias</a:t>
            </a:r>
          </a:p>
          <a:p>
            <a:pPr lvl="1"/>
            <a:r>
              <a:rPr lang="en-US" dirty="0"/>
              <a:t>Screening out </a:t>
            </a:r>
            <a:r>
              <a:rPr lang="en-US" dirty="0" smtClean="0"/>
              <a:t>information </a:t>
            </a:r>
            <a:r>
              <a:rPr lang="en-US" dirty="0"/>
              <a:t>contrary to our beliefs/</a:t>
            </a:r>
            <a:r>
              <a:rPr lang="en-US" dirty="0" smtClean="0"/>
              <a:t>values</a:t>
            </a:r>
          </a:p>
        </p:txBody>
      </p:sp>
      <p:pic>
        <p:nvPicPr>
          <p:cNvPr id="10" name="Picture 16"/>
          <p:cNvPicPr>
            <a:picLocks noGrp="1" noChangeAspect="1" noChangeArrowheads="1"/>
          </p:cNvPicPr>
          <p:nvPr>
            <p:ph type="pic" sz="quarter" idx="13"/>
          </p:nvPr>
        </p:nvPicPr>
        <p:blipFill rotWithShape="1">
          <a:blip r:embed="rId3"/>
          <a:srcRect t="-11676" b="-11676"/>
          <a:stretch/>
        </p:blipFill>
        <p:spPr>
          <a:xfrm>
            <a:off x="297072" y="1360821"/>
            <a:ext cx="3986896" cy="4680520"/>
          </a:xfrm>
        </p:spPr>
      </p:pic>
    </p:spTree>
    <p:extLst>
      <p:ext uri="{BB962C8B-B14F-4D97-AF65-F5344CB8AC3E}">
        <p14:creationId xmlns:p14="http://schemas.microsoft.com/office/powerpoint/2010/main" val="9875778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60099">
                                            <p:txEl>
                                              <p:pRg st="0" end="0"/>
                                            </p:txEl>
                                          </p:spTgt>
                                        </p:tgtEl>
                                        <p:attrNameLst>
                                          <p:attrName>style.visibility</p:attrName>
                                        </p:attrNameLst>
                                      </p:cBhvr>
                                      <p:to>
                                        <p:strVal val="visible"/>
                                      </p:to>
                                    </p:set>
                                    <p:animEffect transition="in" filter="slide(fromBottom)">
                                      <p:cBhvr>
                                        <p:cTn id="7" dur="500"/>
                                        <p:tgtEl>
                                          <p:spTgt spid="260099">
                                            <p:txEl>
                                              <p:pRg st="0" end="0"/>
                                            </p:txEl>
                                          </p:spTgt>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60099">
                                            <p:txEl>
                                              <p:pRg st="1" end="1"/>
                                            </p:txEl>
                                          </p:spTgt>
                                        </p:tgtEl>
                                        <p:attrNameLst>
                                          <p:attrName>style.visibility</p:attrName>
                                        </p:attrNameLst>
                                      </p:cBhvr>
                                      <p:to>
                                        <p:strVal val="visible"/>
                                      </p:to>
                                    </p:set>
                                    <p:animEffect transition="in" filter="slide(fromBottom)">
                                      <p:cBhvr>
                                        <p:cTn id="11" dur="500"/>
                                        <p:tgtEl>
                                          <p:spTgt spid="260099">
                                            <p:txEl>
                                              <p:pRg st="1" end="1"/>
                                            </p:txEl>
                                          </p:spTgt>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260099">
                                            <p:txEl>
                                              <p:pRg st="2" end="2"/>
                                            </p:txEl>
                                          </p:spTgt>
                                        </p:tgtEl>
                                        <p:attrNameLst>
                                          <p:attrName>style.visibility</p:attrName>
                                        </p:attrNameLst>
                                      </p:cBhvr>
                                      <p:to>
                                        <p:strVal val="visible"/>
                                      </p:to>
                                    </p:set>
                                    <p:animEffect transition="in" filter="slide(fromBottom)">
                                      <p:cBhvr>
                                        <p:cTn id="15" dur="500"/>
                                        <p:tgtEl>
                                          <p:spTgt spid="260099">
                                            <p:txEl>
                                              <p:pRg st="2" end="2"/>
                                            </p:txEl>
                                          </p:spTgt>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260099">
                                            <p:txEl>
                                              <p:pRg st="3" end="3"/>
                                            </p:txEl>
                                          </p:spTgt>
                                        </p:tgtEl>
                                        <p:attrNameLst>
                                          <p:attrName>style.visibility</p:attrName>
                                        </p:attrNameLst>
                                      </p:cBhvr>
                                      <p:to>
                                        <p:strVal val="visible"/>
                                      </p:to>
                                    </p:set>
                                    <p:animEffect transition="in" filter="slide(fromBottom)">
                                      <p:cBhvr>
                                        <p:cTn id="18" dur="500"/>
                                        <p:tgtEl>
                                          <p:spTgt spid="260099">
                                            <p:txEl>
                                              <p:pRg st="3" end="3"/>
                                            </p:txEl>
                                          </p:spTgt>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260099">
                                            <p:txEl>
                                              <p:pRg st="4" end="4"/>
                                            </p:txEl>
                                          </p:spTgt>
                                        </p:tgtEl>
                                        <p:attrNameLst>
                                          <p:attrName>style.visibility</p:attrName>
                                        </p:attrNameLst>
                                      </p:cBhvr>
                                      <p:to>
                                        <p:strVal val="visible"/>
                                      </p:to>
                                    </p:set>
                                    <p:animEffect transition="in" filter="slide(fromBottom)">
                                      <p:cBhvr>
                                        <p:cTn id="22" dur="500"/>
                                        <p:tgtEl>
                                          <p:spTgt spid="260099">
                                            <p:txEl>
                                              <p:pRg st="4" end="4"/>
                                            </p:txEl>
                                          </p:spTgt>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260099">
                                            <p:txEl>
                                              <p:pRg st="5" end="5"/>
                                            </p:txEl>
                                          </p:spTgt>
                                        </p:tgtEl>
                                        <p:attrNameLst>
                                          <p:attrName>style.visibility</p:attrName>
                                        </p:attrNameLst>
                                      </p:cBhvr>
                                      <p:to>
                                        <p:strVal val="visible"/>
                                      </p:to>
                                    </p:set>
                                    <p:animEffect transition="in" filter="slide(fromBottom)">
                                      <p:cBhvr>
                                        <p:cTn id="25" dur="500"/>
                                        <p:tgtEl>
                                          <p:spTgt spid="260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099" grpId="0" build="p" autoUpdateAnimBg="0"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normAutofit fontScale="90000"/>
          </a:bodyPr>
          <a:lstStyle/>
          <a:p>
            <a:r>
              <a:rPr lang="en-US" dirty="0" smtClean="0"/>
              <a:t>Perceptual Organization/Interpretation</a:t>
            </a:r>
            <a:endParaRPr lang="en-US" dirty="0"/>
          </a:p>
        </p:txBody>
      </p:sp>
      <p:sp>
        <p:nvSpPr>
          <p:cNvPr id="18435" name="Rectangle 5"/>
          <p:cNvSpPr>
            <a:spLocks noGrp="1" noChangeArrowheads="1"/>
          </p:cNvSpPr>
          <p:nvPr>
            <p:ph idx="1"/>
          </p:nvPr>
        </p:nvSpPr>
        <p:spPr/>
        <p:txBody>
          <a:bodyPr>
            <a:normAutofit/>
          </a:bodyPr>
          <a:lstStyle/>
          <a:p>
            <a:r>
              <a:rPr lang="en-US" dirty="0" smtClean="0"/>
              <a:t>Categorical thinking</a:t>
            </a:r>
          </a:p>
          <a:p>
            <a:pPr lvl="1"/>
            <a:r>
              <a:rPr lang="en-US" dirty="0" smtClean="0"/>
              <a:t>Mostly nonconscious process of organizing people/things (perceptual grouping)</a:t>
            </a:r>
          </a:p>
          <a:p>
            <a:r>
              <a:rPr lang="en-US" dirty="0" smtClean="0"/>
              <a:t>Perceptual grouping principles</a:t>
            </a:r>
          </a:p>
          <a:p>
            <a:pPr lvl="1"/>
            <a:r>
              <a:rPr lang="en-US" dirty="0" smtClean="0"/>
              <a:t>Similarity or proximity</a:t>
            </a:r>
          </a:p>
          <a:p>
            <a:pPr lvl="1"/>
            <a:r>
              <a:rPr lang="en-US" dirty="0" smtClean="0"/>
              <a:t>Closure -- filling in missing pieces</a:t>
            </a:r>
          </a:p>
          <a:p>
            <a:pPr lvl="1"/>
            <a:r>
              <a:rPr lang="en-US" dirty="0" smtClean="0"/>
              <a:t>Perceiving trends</a:t>
            </a:r>
          </a:p>
          <a:p>
            <a:r>
              <a:rPr lang="en-US" dirty="0" smtClean="0"/>
              <a:t>Interpreting incoming information</a:t>
            </a:r>
          </a:p>
          <a:p>
            <a:pPr lvl="1"/>
            <a:r>
              <a:rPr lang="en-US" dirty="0" smtClean="0"/>
              <a:t>Emotional markers automatically evaluate information</a:t>
            </a:r>
            <a:endParaRPr lang="en-US" dirty="0"/>
          </a:p>
        </p:txBody>
      </p:sp>
    </p:spTree>
    <p:extLst>
      <p:ext uri="{BB962C8B-B14F-4D97-AF65-F5344CB8AC3E}">
        <p14:creationId xmlns:p14="http://schemas.microsoft.com/office/powerpoint/2010/main" val="219260199"/>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normAutofit fontScale="90000"/>
          </a:bodyPr>
          <a:lstStyle/>
          <a:p>
            <a:r>
              <a:rPr lang="en-US" dirty="0" smtClean="0"/>
              <a:t>Mental Models in Perceptions</a:t>
            </a:r>
          </a:p>
        </p:txBody>
      </p:sp>
      <p:sp>
        <p:nvSpPr>
          <p:cNvPr id="20483" name="Rectangle 5"/>
          <p:cNvSpPr>
            <a:spLocks noGrp="1" noChangeArrowheads="1"/>
          </p:cNvSpPr>
          <p:nvPr>
            <p:ph idx="1"/>
          </p:nvPr>
        </p:nvSpPr>
        <p:spPr/>
        <p:txBody>
          <a:bodyPr/>
          <a:lstStyle/>
          <a:p>
            <a:r>
              <a:rPr lang="en-US" smtClean="0"/>
              <a:t>Internal representations of the external world</a:t>
            </a:r>
          </a:p>
          <a:p>
            <a:r>
              <a:rPr lang="en-US" smtClean="0"/>
              <a:t>Help make sense of situations</a:t>
            </a:r>
          </a:p>
          <a:p>
            <a:pPr lvl="1"/>
            <a:r>
              <a:rPr lang="en-US" smtClean="0"/>
              <a:t>Fill in missing pieces</a:t>
            </a:r>
          </a:p>
          <a:p>
            <a:pPr lvl="1"/>
            <a:r>
              <a:rPr lang="en-US" smtClean="0"/>
              <a:t>Help to predict events</a:t>
            </a:r>
          </a:p>
          <a:p>
            <a:r>
              <a:rPr lang="en-US" smtClean="0"/>
              <a:t>Problem with mental models:</a:t>
            </a:r>
          </a:p>
          <a:p>
            <a:pPr lvl="1"/>
            <a:r>
              <a:rPr lang="en-US" smtClean="0"/>
              <a:t>May block recognition of new opportunities/perspectives</a:t>
            </a:r>
            <a:endParaRPr lang="en-US" dirty="0" smtClean="0"/>
          </a:p>
        </p:txBody>
      </p:sp>
    </p:spTree>
    <p:extLst>
      <p:ext uri="{BB962C8B-B14F-4D97-AF65-F5344CB8AC3E}">
        <p14:creationId xmlns:p14="http://schemas.microsoft.com/office/powerpoint/2010/main" val="1994781930"/>
      </p:ext>
    </p:ext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r>
              <a:rPr lang="en-US" dirty="0" smtClean="0"/>
              <a:t>Stereotyping</a:t>
            </a:r>
            <a:endParaRPr lang="en-US" dirty="0"/>
          </a:p>
        </p:txBody>
      </p:sp>
      <p:sp>
        <p:nvSpPr>
          <p:cNvPr id="25603" name="Rectangle 5"/>
          <p:cNvSpPr>
            <a:spLocks noGrp="1" noChangeArrowheads="1"/>
          </p:cNvSpPr>
          <p:nvPr>
            <p:ph idx="1"/>
          </p:nvPr>
        </p:nvSpPr>
        <p:spPr>
          <a:xfrm>
            <a:off x="323529" y="1268760"/>
            <a:ext cx="6192687" cy="4857403"/>
          </a:xfrm>
        </p:spPr>
        <p:txBody>
          <a:bodyPr/>
          <a:lstStyle/>
          <a:p>
            <a:r>
              <a:rPr lang="en-US" dirty="0" smtClean="0"/>
              <a:t>Assigning traits to people based on social category membership</a:t>
            </a:r>
          </a:p>
          <a:p>
            <a:r>
              <a:rPr lang="en-US" dirty="0" smtClean="0"/>
              <a:t>Why people stereotype:</a:t>
            </a:r>
          </a:p>
          <a:p>
            <a:pPr lvl="1"/>
            <a:r>
              <a:rPr lang="en-US" dirty="0" smtClean="0"/>
              <a:t>Categorical thinking</a:t>
            </a:r>
          </a:p>
          <a:p>
            <a:pPr lvl="1"/>
            <a:r>
              <a:rPr lang="en-US" dirty="0" smtClean="0"/>
              <a:t>Innate drive to comprehend and predict others’ behavior</a:t>
            </a:r>
          </a:p>
          <a:p>
            <a:pPr lvl="1"/>
            <a:r>
              <a:rPr lang="en-US" dirty="0" smtClean="0"/>
              <a:t>Supports self-enhancement and social identity</a:t>
            </a:r>
            <a:endParaRPr lang="en-US" dirty="0"/>
          </a:p>
        </p:txBody>
      </p:sp>
      <p:pic>
        <p:nvPicPr>
          <p:cNvPr id="14" name="Picture 13" descr="Salesman stereotype sm.png"/>
          <p:cNvPicPr>
            <a:picLocks noChangeAspect="1"/>
          </p:cNvPicPr>
          <p:nvPr/>
        </p:nvPicPr>
        <p:blipFill>
          <a:blip r:embed="rId3"/>
          <a:stretch>
            <a:fillRect/>
          </a:stretch>
        </p:blipFill>
        <p:spPr>
          <a:xfrm>
            <a:off x="5868144" y="0"/>
            <a:ext cx="3370192" cy="6324600"/>
          </a:xfrm>
          <a:prstGeom prst="rect">
            <a:avLst/>
          </a:prstGeom>
        </p:spPr>
      </p:pic>
    </p:spTree>
    <p:extLst>
      <p:ext uri="{BB962C8B-B14F-4D97-AF65-F5344CB8AC3E}">
        <p14:creationId xmlns:p14="http://schemas.microsoft.com/office/powerpoint/2010/main" val="128690106"/>
      </p:ext>
    </p:ext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a:bodyPr>
          <a:lstStyle/>
          <a:p>
            <a:pPr eaLnBrk="1" hangingPunct="1"/>
            <a:r>
              <a:rPr lang="en-US" sz="3200" dirty="0" smtClean="0">
                <a:ea typeface="ＭＳ Ｐゴシック" pitchFamily="-65" charset="-128"/>
              </a:rPr>
              <a:t>Stereotyping Through Categorization, Homogenization, Differentiation</a:t>
            </a:r>
          </a:p>
        </p:txBody>
      </p:sp>
      <p:sp>
        <p:nvSpPr>
          <p:cNvPr id="264195" name="Rectangle 3"/>
          <p:cNvSpPr>
            <a:spLocks noGrp="1" noChangeArrowheads="1"/>
          </p:cNvSpPr>
          <p:nvPr>
            <p:ph idx="1"/>
          </p:nvPr>
        </p:nvSpPr>
        <p:spPr/>
        <p:txBody>
          <a:bodyPr/>
          <a:lstStyle/>
          <a:p>
            <a:pPr marL="0" indent="0" eaLnBrk="1" hangingPunct="1">
              <a:buNone/>
            </a:pPr>
            <a:r>
              <a:rPr lang="en-US" dirty="0" smtClean="0">
                <a:ea typeface="ＭＳ Ｐゴシック" pitchFamily="-65" charset="-128"/>
              </a:rPr>
              <a:t>Social identity and self-enhancement reinforce stereotyping through:</a:t>
            </a:r>
          </a:p>
          <a:p>
            <a:r>
              <a:rPr lang="en-US" dirty="0" smtClean="0">
                <a:ea typeface="ＭＳ Ｐゴシック" pitchFamily="-65" charset="-128"/>
              </a:rPr>
              <a:t>Categorization </a:t>
            </a:r>
            <a:r>
              <a:rPr lang="en-US" dirty="0">
                <a:ea typeface="ＭＳ Ｐゴシック" pitchFamily="-65" charset="-128"/>
              </a:rPr>
              <a:t>process -</a:t>
            </a:r>
            <a:r>
              <a:rPr lang="en-US" dirty="0" smtClean="0">
                <a:ea typeface="ＭＳ Ｐゴシック" pitchFamily="-65" charset="-128"/>
              </a:rPr>
              <a:t>- </a:t>
            </a:r>
            <a:r>
              <a:rPr lang="en-US" dirty="0" smtClean="0">
                <a:ea typeface="Tahoma" pitchFamily="-65" charset="0"/>
                <a:cs typeface="Tahoma" pitchFamily="-65" charset="0"/>
              </a:rPr>
              <a:t>Categorize people into groups</a:t>
            </a:r>
          </a:p>
          <a:p>
            <a:pPr>
              <a:spcBef>
                <a:spcPct val="65000"/>
              </a:spcBef>
            </a:pPr>
            <a:r>
              <a:rPr lang="en-US" dirty="0" smtClean="0">
                <a:ea typeface="ＭＳ Ｐゴシック" pitchFamily="-65" charset="-128"/>
              </a:rPr>
              <a:t>Homogenization </a:t>
            </a:r>
            <a:r>
              <a:rPr lang="en-US" dirty="0">
                <a:ea typeface="ＭＳ Ｐゴシック" pitchFamily="-65" charset="-128"/>
              </a:rPr>
              <a:t>process -</a:t>
            </a:r>
            <a:r>
              <a:rPr lang="en-US" dirty="0" smtClean="0">
                <a:ea typeface="ＭＳ Ｐゴシック" pitchFamily="-65" charset="-128"/>
              </a:rPr>
              <a:t>- </a:t>
            </a:r>
            <a:r>
              <a:rPr lang="en-US" dirty="0" smtClean="0">
                <a:ea typeface="Tahoma" pitchFamily="-65" charset="0"/>
                <a:cs typeface="Tahoma" pitchFamily="-65" charset="0"/>
              </a:rPr>
              <a:t>Assign similar </a:t>
            </a:r>
            <a:r>
              <a:rPr lang="en-US" dirty="0">
                <a:ea typeface="Tahoma" pitchFamily="-65" charset="0"/>
                <a:cs typeface="Tahoma" pitchFamily="-65" charset="0"/>
              </a:rPr>
              <a:t>traits within a group; different traits</a:t>
            </a:r>
            <a:r>
              <a:rPr lang="en-US" dirty="0" smtClean="0">
                <a:ea typeface="Tahoma" pitchFamily="-65" charset="0"/>
                <a:cs typeface="Tahoma" pitchFamily="-65" charset="0"/>
              </a:rPr>
              <a:t> to other groups</a:t>
            </a:r>
            <a:endParaRPr lang="en-US" dirty="0">
              <a:ea typeface="Tahoma" pitchFamily="-65" charset="0"/>
              <a:cs typeface="Tahoma" pitchFamily="-65" charset="0"/>
            </a:endParaRPr>
          </a:p>
          <a:p>
            <a:pPr>
              <a:spcBef>
                <a:spcPct val="65000"/>
              </a:spcBef>
            </a:pPr>
            <a:r>
              <a:rPr lang="en-US" dirty="0" smtClean="0">
                <a:ea typeface="ＭＳ Ｐゴシック" pitchFamily="-65" charset="-128"/>
              </a:rPr>
              <a:t>Differentiation </a:t>
            </a:r>
            <a:r>
              <a:rPr lang="en-US" dirty="0">
                <a:ea typeface="ＭＳ Ｐゴシック" pitchFamily="-65" charset="-128"/>
              </a:rPr>
              <a:t>process -</a:t>
            </a:r>
            <a:r>
              <a:rPr lang="en-US" dirty="0" smtClean="0">
                <a:ea typeface="ＭＳ Ｐゴシック" pitchFamily="-65" charset="-128"/>
              </a:rPr>
              <a:t>- </a:t>
            </a:r>
            <a:r>
              <a:rPr lang="en-US" dirty="0" smtClean="0">
                <a:ea typeface="Tahoma" pitchFamily="-65" charset="0"/>
                <a:cs typeface="Tahoma" pitchFamily="-65" charset="0"/>
              </a:rPr>
              <a:t>Assign less favorable attributes to other groups</a:t>
            </a:r>
            <a:endParaRPr lang="en-US" dirty="0">
              <a:ea typeface="Tahoma" pitchFamily="-65" charset="0"/>
              <a:cs typeface="Tahoma" pitchFamily="-65" charset="0"/>
            </a:endParaRPr>
          </a:p>
        </p:txBody>
      </p:sp>
    </p:spTree>
    <p:extLst>
      <p:ext uri="{BB962C8B-B14F-4D97-AF65-F5344CB8AC3E}">
        <p14:creationId xmlns:p14="http://schemas.microsoft.com/office/powerpoint/2010/main" val="3423722546"/>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a:bodyPr>
          <a:lstStyle/>
          <a:p>
            <a:r>
              <a:rPr lang="en-US" sz="3600" dirty="0"/>
              <a:t>Problems with </a:t>
            </a:r>
            <a:r>
              <a:rPr lang="en-US" sz="3600" dirty="0" smtClean="0"/>
              <a:t>Stereotyping</a:t>
            </a:r>
            <a:endParaRPr lang="en-US" sz="3600" dirty="0"/>
          </a:p>
        </p:txBody>
      </p:sp>
      <p:sp>
        <p:nvSpPr>
          <p:cNvPr id="27651" name="Rectangle 3"/>
          <p:cNvSpPr>
            <a:spLocks noGrp="1" noChangeArrowheads="1"/>
          </p:cNvSpPr>
          <p:nvPr>
            <p:ph idx="1"/>
          </p:nvPr>
        </p:nvSpPr>
        <p:spPr>
          <a:xfrm>
            <a:off x="323528" y="1340768"/>
            <a:ext cx="8208911" cy="4785395"/>
          </a:xfrm>
        </p:spPr>
        <p:txBody>
          <a:bodyPr/>
          <a:lstStyle/>
          <a:p>
            <a:r>
              <a:rPr lang="en-US" dirty="0" smtClean="0"/>
              <a:t>Problems with stereotyping</a:t>
            </a:r>
          </a:p>
          <a:p>
            <a:pPr lvl="1"/>
            <a:r>
              <a:rPr lang="en-US" dirty="0" err="1" smtClean="0"/>
              <a:t>Overgeneralizes</a:t>
            </a:r>
            <a:r>
              <a:rPr lang="en-US" dirty="0" smtClean="0"/>
              <a:t> – doesn’t represent everyone in the category</a:t>
            </a:r>
          </a:p>
          <a:p>
            <a:pPr lvl="1">
              <a:spcAft>
                <a:spcPts val="1200"/>
              </a:spcAft>
            </a:pPr>
            <a:r>
              <a:rPr lang="en-US" dirty="0" smtClean="0"/>
              <a:t>Basis of systemic and intentional discrimination</a:t>
            </a:r>
          </a:p>
          <a:p>
            <a:r>
              <a:rPr lang="en-US" dirty="0" smtClean="0"/>
              <a:t>Overcoming stereotype biases</a:t>
            </a:r>
          </a:p>
          <a:p>
            <a:pPr lvl="1"/>
            <a:r>
              <a:rPr lang="en-US" dirty="0" smtClean="0"/>
              <a:t>Difficult to prevent stereotype activation</a:t>
            </a:r>
          </a:p>
          <a:p>
            <a:pPr lvl="1"/>
            <a:r>
              <a:rPr lang="en-US" dirty="0" smtClean="0"/>
              <a:t>Possible to minimize stereotype application</a:t>
            </a:r>
            <a:endParaRPr lang="en-US" dirty="0"/>
          </a:p>
        </p:txBody>
      </p:sp>
    </p:spTree>
    <p:extLst>
      <p:ext uri="{BB962C8B-B14F-4D97-AF65-F5344CB8AC3E}">
        <p14:creationId xmlns:p14="http://schemas.microsoft.com/office/powerpoint/2010/main" val="1731065991"/>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mtClean="0"/>
              <a:t>Attribution Process</a:t>
            </a:r>
          </a:p>
        </p:txBody>
      </p:sp>
      <p:sp>
        <p:nvSpPr>
          <p:cNvPr id="7" name="Rectangle 3"/>
          <p:cNvSpPr>
            <a:spLocks/>
          </p:cNvSpPr>
          <p:nvPr/>
        </p:nvSpPr>
        <p:spPr bwMode="auto">
          <a:xfrm>
            <a:off x="952500" y="3573016"/>
            <a:ext cx="2844800" cy="1415008"/>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l">
              <a:spcBef>
                <a:spcPts val="400"/>
              </a:spcBef>
            </a:pPr>
            <a:r>
              <a:rPr lang="en-US" sz="2000" dirty="0">
                <a:solidFill>
                  <a:schemeClr val="accent1">
                    <a:lumMod val="25000"/>
                  </a:schemeClr>
                </a:solidFill>
                <a:latin typeface="+mn-lt"/>
                <a:ea typeface="Gill Sans" pitchFamily="-65" charset="0"/>
                <a:cs typeface="Gill Sans" pitchFamily="-65" charset="0"/>
                <a:sym typeface="Gill Sans" pitchFamily="-65" charset="0"/>
              </a:rPr>
              <a:t>Perception that</a:t>
            </a:r>
            <a:r>
              <a:rPr lang="en-US" sz="2000" dirty="0" smtClean="0">
                <a:solidFill>
                  <a:schemeClr val="accent1">
                    <a:lumMod val="25000"/>
                  </a:schemeClr>
                </a:solidFill>
                <a:latin typeface="+mn-lt"/>
                <a:ea typeface="Gill Sans" pitchFamily="-65" charset="0"/>
                <a:cs typeface="Gill Sans" pitchFamily="-65" charset="0"/>
                <a:sym typeface="Gill Sans" pitchFamily="-65" charset="0"/>
              </a:rPr>
              <a:t> behavior </a:t>
            </a:r>
            <a:r>
              <a:rPr lang="en-US" sz="2000" dirty="0">
                <a:solidFill>
                  <a:schemeClr val="accent1">
                    <a:lumMod val="25000"/>
                  </a:schemeClr>
                </a:solidFill>
                <a:latin typeface="+mn-lt"/>
                <a:ea typeface="Gill Sans" pitchFamily="-65" charset="0"/>
                <a:cs typeface="Gill Sans" pitchFamily="-65" charset="0"/>
                <a:sym typeface="Gill Sans" pitchFamily="-65" charset="0"/>
              </a:rPr>
              <a:t>is caused by person’s own motivation or ability</a:t>
            </a:r>
          </a:p>
        </p:txBody>
      </p:sp>
      <p:sp>
        <p:nvSpPr>
          <p:cNvPr id="8" name="Rectangle 4"/>
          <p:cNvSpPr>
            <a:spLocks/>
          </p:cNvSpPr>
          <p:nvPr/>
        </p:nvSpPr>
        <p:spPr bwMode="auto">
          <a:xfrm>
            <a:off x="974922" y="2057400"/>
            <a:ext cx="2298700" cy="1270000"/>
          </a:xfrm>
          <a:prstGeom prst="rect">
            <a:avLst/>
          </a:prstGeom>
          <a:gradFill rotWithShape="0">
            <a:gsLst>
              <a:gs pos="0">
                <a:srgbClr val="785584">
                  <a:alpha val="75000"/>
                </a:srgbClr>
              </a:gs>
              <a:gs pos="100000">
                <a:srgbClr val="583957"/>
              </a:gs>
            </a:gsLst>
            <a:lin ang="5400000" scaled="1"/>
          </a:gradFill>
          <a:ln w="9525" cap="flat">
            <a:solidFill>
              <a:srgbClr val="100F0F"/>
            </a:solidFill>
            <a:prstDash val="solid"/>
            <a:miter lim="800000"/>
            <a:headEnd type="none" w="med" len="med"/>
            <a:tailEnd type="none" w="med" len="med"/>
          </a:ln>
        </p:spPr>
        <p:txBody>
          <a:bodyPr lIns="0" tIns="0" rIns="0" bIns="0" anchor="ctr">
            <a:prstTxWarp prst="textNoShape">
              <a:avLst/>
            </a:prstTxWarp>
          </a:bodyPr>
          <a:lstStyle/>
          <a:p>
            <a:r>
              <a:rPr lang="en-US" sz="3200" dirty="0">
                <a:solidFill>
                  <a:srgbClr val="FFFDEA"/>
                </a:solidFill>
                <a:effectLst>
                  <a:outerShdw blurRad="38100" dist="38100" dir="2700000" algn="tl">
                    <a:srgbClr val="000000"/>
                  </a:outerShdw>
                </a:effectLst>
                <a:latin typeface="Franklin Gothic Medium" pitchFamily="-65" charset="0"/>
                <a:ea typeface="Franklin Gothic Medium" pitchFamily="-65" charset="0"/>
                <a:cs typeface="Franklin Gothic Medium" pitchFamily="-65" charset="0"/>
                <a:sym typeface="Franklin Gothic Medium" pitchFamily="-65" charset="0"/>
              </a:rPr>
              <a:t>Internal Attribution</a:t>
            </a:r>
          </a:p>
        </p:txBody>
      </p:sp>
      <p:sp>
        <p:nvSpPr>
          <p:cNvPr id="9" name="Rectangle 5"/>
          <p:cNvSpPr>
            <a:spLocks/>
          </p:cNvSpPr>
          <p:nvPr/>
        </p:nvSpPr>
        <p:spPr bwMode="auto">
          <a:xfrm>
            <a:off x="5775522" y="2057400"/>
            <a:ext cx="2298700" cy="1270000"/>
          </a:xfrm>
          <a:prstGeom prst="rect">
            <a:avLst/>
          </a:prstGeom>
          <a:gradFill rotWithShape="0">
            <a:gsLst>
              <a:gs pos="0">
                <a:srgbClr val="785584">
                  <a:alpha val="75000"/>
                </a:srgbClr>
              </a:gs>
              <a:gs pos="100000">
                <a:srgbClr val="583957"/>
              </a:gs>
            </a:gsLst>
            <a:lin ang="5400000" scaled="1"/>
          </a:gradFill>
          <a:ln w="9525" cap="flat">
            <a:solidFill>
              <a:srgbClr val="100F0F"/>
            </a:solidFill>
            <a:prstDash val="solid"/>
            <a:miter lim="800000"/>
            <a:headEnd type="none" w="med" len="med"/>
            <a:tailEnd type="none" w="med" len="med"/>
          </a:ln>
        </p:spPr>
        <p:txBody>
          <a:bodyPr lIns="0" tIns="0" rIns="0" bIns="0" anchor="ctr">
            <a:prstTxWarp prst="textNoShape">
              <a:avLst/>
            </a:prstTxWarp>
          </a:bodyPr>
          <a:lstStyle/>
          <a:p>
            <a:r>
              <a:rPr lang="en-US" sz="3200" dirty="0">
                <a:solidFill>
                  <a:srgbClr val="FFFDEA"/>
                </a:solidFill>
                <a:effectLst>
                  <a:outerShdw blurRad="38100" dist="38100" dir="2700000" algn="tl">
                    <a:srgbClr val="000000"/>
                  </a:outerShdw>
                </a:effectLst>
                <a:latin typeface="Franklin Gothic Medium" pitchFamily="-65" charset="0"/>
                <a:ea typeface="Franklin Gothic Medium" pitchFamily="-65" charset="0"/>
                <a:cs typeface="Franklin Gothic Medium" pitchFamily="-65" charset="0"/>
                <a:sym typeface="Franklin Gothic Medium" pitchFamily="-65" charset="0"/>
              </a:rPr>
              <a:t>External Attribution</a:t>
            </a:r>
          </a:p>
        </p:txBody>
      </p:sp>
      <p:sp>
        <p:nvSpPr>
          <p:cNvPr id="10" name="Rectangle 6"/>
          <p:cNvSpPr>
            <a:spLocks/>
          </p:cNvSpPr>
          <p:nvPr/>
        </p:nvSpPr>
        <p:spPr bwMode="auto">
          <a:xfrm>
            <a:off x="5292080" y="3573016"/>
            <a:ext cx="2785120" cy="1577826"/>
          </a:xfrm>
          <a:prstGeom prst="rect">
            <a:avLst/>
          </a:prstGeom>
          <a:noFill/>
          <a:ln w="12700" cap="flat">
            <a:noFill/>
            <a:miter lim="800000"/>
            <a:headEnd type="none" w="med" len="med"/>
            <a:tailEnd type="none" w="med" len="med"/>
          </a:ln>
        </p:spPr>
        <p:txBody>
          <a:bodyPr lIns="0" tIns="0" rIns="0" bIns="0" anchor="ctr">
            <a:prstTxWarp prst="textNoShape">
              <a:avLst/>
            </a:prstTxWarp>
          </a:bodyPr>
          <a:lstStyle/>
          <a:p>
            <a:pPr algn="r">
              <a:spcBef>
                <a:spcPts val="400"/>
              </a:spcBef>
            </a:pPr>
            <a:r>
              <a:rPr lang="en-US" sz="2000" dirty="0">
                <a:solidFill>
                  <a:schemeClr val="accent1">
                    <a:lumMod val="25000"/>
                  </a:schemeClr>
                </a:solidFill>
                <a:latin typeface="+mn-lt"/>
                <a:ea typeface="Gill Sans" pitchFamily="-65" charset="0"/>
                <a:cs typeface="Gill Sans" pitchFamily="-65" charset="0"/>
                <a:sym typeface="Gill Sans" pitchFamily="-65" charset="0"/>
              </a:rPr>
              <a:t>Perception that</a:t>
            </a:r>
            <a:r>
              <a:rPr lang="en-US" sz="2000" dirty="0" smtClean="0">
                <a:solidFill>
                  <a:schemeClr val="accent1">
                    <a:lumMod val="25000"/>
                  </a:schemeClr>
                </a:solidFill>
                <a:latin typeface="+mn-lt"/>
                <a:ea typeface="Gill Sans" pitchFamily="-65" charset="0"/>
                <a:cs typeface="Gill Sans" pitchFamily="-65" charset="0"/>
                <a:sym typeface="Gill Sans" pitchFamily="-65" charset="0"/>
              </a:rPr>
              <a:t> behavior </a:t>
            </a:r>
            <a:r>
              <a:rPr lang="en-US" sz="2000" dirty="0">
                <a:solidFill>
                  <a:schemeClr val="accent1">
                    <a:lumMod val="25000"/>
                  </a:schemeClr>
                </a:solidFill>
                <a:latin typeface="+mn-lt"/>
                <a:ea typeface="Gill Sans" pitchFamily="-65" charset="0"/>
                <a:cs typeface="Gill Sans" pitchFamily="-65" charset="0"/>
                <a:sym typeface="Gill Sans" pitchFamily="-65" charset="0"/>
              </a:rPr>
              <a:t>is caused by </a:t>
            </a:r>
            <a:r>
              <a:rPr lang="en-US" sz="2000" dirty="0" smtClean="0">
                <a:solidFill>
                  <a:schemeClr val="accent1">
                    <a:lumMod val="25000"/>
                  </a:schemeClr>
                </a:solidFill>
                <a:latin typeface="+mn-lt"/>
                <a:ea typeface="Gill Sans" pitchFamily="-65" charset="0"/>
                <a:cs typeface="Gill Sans" pitchFamily="-65" charset="0"/>
                <a:sym typeface="Gill Sans" pitchFamily="-65" charset="0"/>
              </a:rPr>
              <a:t>factors beyond </a:t>
            </a:r>
            <a:r>
              <a:rPr lang="en-US" sz="2000" dirty="0">
                <a:solidFill>
                  <a:schemeClr val="accent1">
                    <a:lumMod val="25000"/>
                  </a:schemeClr>
                </a:solidFill>
                <a:latin typeface="+mn-lt"/>
                <a:ea typeface="Gill Sans" pitchFamily="-65" charset="0"/>
                <a:cs typeface="Gill Sans" pitchFamily="-65" charset="0"/>
                <a:sym typeface="Gill Sans" pitchFamily="-65" charset="0"/>
              </a:rPr>
              <a:t>person’s </a:t>
            </a:r>
            <a:r>
              <a:rPr lang="en-US" sz="2000" dirty="0" smtClean="0">
                <a:solidFill>
                  <a:schemeClr val="accent1">
                    <a:lumMod val="25000"/>
                  </a:schemeClr>
                </a:solidFill>
                <a:latin typeface="+mn-lt"/>
                <a:ea typeface="Gill Sans" pitchFamily="-65" charset="0"/>
                <a:cs typeface="Gill Sans" pitchFamily="-65" charset="0"/>
                <a:sym typeface="Gill Sans" pitchFamily="-65" charset="0"/>
              </a:rPr>
              <a:t>control (situation, fate, etc.)</a:t>
            </a:r>
            <a:endParaRPr lang="en-US" sz="2000" dirty="0">
              <a:solidFill>
                <a:schemeClr val="accent1">
                  <a:lumMod val="25000"/>
                </a:schemeClr>
              </a:solidFill>
              <a:latin typeface="+mn-lt"/>
              <a:ea typeface="Gill Sans" pitchFamily="-65" charset="0"/>
              <a:cs typeface="Gill Sans" pitchFamily="-65" charset="0"/>
              <a:sym typeface="Gill Sans" pitchFamily="-65" charset="0"/>
            </a:endParaRPr>
          </a:p>
        </p:txBody>
      </p:sp>
      <p:sp>
        <p:nvSpPr>
          <p:cNvPr id="11" name="AutoShape 7"/>
          <p:cNvSpPr>
            <a:spLocks/>
          </p:cNvSpPr>
          <p:nvPr/>
        </p:nvSpPr>
        <p:spPr bwMode="auto">
          <a:xfrm>
            <a:off x="3289300" y="2095500"/>
            <a:ext cx="2438400" cy="1270000"/>
          </a:xfrm>
          <a:prstGeom prst="leftRightArrow">
            <a:avLst>
              <a:gd name="adj1" fmla="val 44870"/>
              <a:gd name="adj2" fmla="val 43448"/>
            </a:avLst>
          </a:prstGeom>
          <a:solidFill>
            <a:srgbClr val="6A6E3E"/>
          </a:solidFill>
          <a:ln w="25400" cap="flat">
            <a:solidFill>
              <a:srgbClr val="6C703F"/>
            </a:solidFill>
            <a:prstDash val="solid"/>
            <a:miter lim="800000"/>
            <a:headEnd type="none" w="med" len="med"/>
            <a:tailEnd type="none" w="med" len="med"/>
          </a:ln>
        </p:spPr>
        <p:txBody>
          <a:bodyPr lIns="0" tIns="0" rIns="0" bIns="0">
            <a:prstTxWarp prst="textNoShape">
              <a:avLst/>
            </a:prstTxWarp>
          </a:bodyPr>
          <a:lstStyle/>
          <a:p>
            <a:endParaRPr lang="en-US"/>
          </a:p>
        </p:txBody>
      </p:sp>
    </p:spTree>
    <p:extLst>
      <p:ext uri="{BB962C8B-B14F-4D97-AF65-F5344CB8AC3E}">
        <p14:creationId xmlns:p14="http://schemas.microsoft.com/office/powerpoint/2010/main" val="90308827"/>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4"/>
          <p:cNvSpPr>
            <a:spLocks noChangeShapeType="1"/>
          </p:cNvSpPr>
          <p:nvPr/>
        </p:nvSpPr>
        <p:spPr bwMode="auto">
          <a:xfrm>
            <a:off x="4572000" y="4509120"/>
            <a:ext cx="8384" cy="495672"/>
          </a:xfrm>
          <a:prstGeom prst="line">
            <a:avLst/>
          </a:prstGeom>
          <a:noFill/>
          <a:ln w="38100" cmpd="sng">
            <a:solidFill>
              <a:schemeClr val="tx1"/>
            </a:solidFill>
            <a:round/>
            <a:headEnd type="none" w="sm" len="sm"/>
            <a:tailEnd type="triangle" w="lg" len="lg"/>
          </a:ln>
        </p:spPr>
        <p:txBody>
          <a:bodyPr wrap="none" anchor="ctr">
            <a:prstTxWarp prst="textNoShape">
              <a:avLst/>
            </a:prstTxWarp>
          </a:bodyPr>
          <a:lstStyle/>
          <a:p>
            <a:endParaRPr lang="en-US"/>
          </a:p>
        </p:txBody>
      </p:sp>
      <p:sp>
        <p:nvSpPr>
          <p:cNvPr id="20" name="Line 14"/>
          <p:cNvSpPr>
            <a:spLocks noChangeShapeType="1"/>
          </p:cNvSpPr>
          <p:nvPr/>
        </p:nvSpPr>
        <p:spPr bwMode="auto">
          <a:xfrm flipV="1">
            <a:off x="4572000" y="2492896"/>
            <a:ext cx="8384" cy="495672"/>
          </a:xfrm>
          <a:prstGeom prst="line">
            <a:avLst/>
          </a:prstGeom>
          <a:noFill/>
          <a:ln w="38100" cmpd="sng">
            <a:solidFill>
              <a:schemeClr val="tx1"/>
            </a:solidFill>
            <a:round/>
            <a:headEnd type="none" w="sm" len="sm"/>
            <a:tailEnd type="triangle" w="lg" len="lg"/>
          </a:ln>
        </p:spPr>
        <p:txBody>
          <a:bodyPr wrap="none" anchor="ctr">
            <a:prstTxWarp prst="textNoShape">
              <a:avLst/>
            </a:prstTxWarp>
          </a:bodyPr>
          <a:lstStyle/>
          <a:p>
            <a:endParaRPr lang="en-US"/>
          </a:p>
        </p:txBody>
      </p:sp>
      <p:sp>
        <p:nvSpPr>
          <p:cNvPr id="17" name="Line 14"/>
          <p:cNvSpPr>
            <a:spLocks noChangeShapeType="1"/>
          </p:cNvSpPr>
          <p:nvPr/>
        </p:nvSpPr>
        <p:spPr bwMode="auto">
          <a:xfrm flipV="1">
            <a:off x="1835696" y="2132856"/>
            <a:ext cx="1368152" cy="648072"/>
          </a:xfrm>
          <a:prstGeom prst="line">
            <a:avLst/>
          </a:prstGeom>
          <a:noFill/>
          <a:ln w="38100" cmpd="sng">
            <a:solidFill>
              <a:schemeClr val="tx1"/>
            </a:solidFill>
            <a:round/>
            <a:headEnd type="none" w="sm" len="sm"/>
            <a:tailEnd type="triangle" w="lg" len="lg"/>
          </a:ln>
        </p:spPr>
        <p:txBody>
          <a:bodyPr wrap="none" anchor="ctr">
            <a:prstTxWarp prst="textNoShape">
              <a:avLst/>
            </a:prstTxWarp>
          </a:bodyPr>
          <a:lstStyle/>
          <a:p>
            <a:endParaRPr lang="en-US"/>
          </a:p>
        </p:txBody>
      </p:sp>
      <p:sp>
        <p:nvSpPr>
          <p:cNvPr id="31746" name="Rectangle 2"/>
          <p:cNvSpPr>
            <a:spLocks noGrp="1" noChangeArrowheads="1"/>
          </p:cNvSpPr>
          <p:nvPr>
            <p:ph type="title"/>
          </p:nvPr>
        </p:nvSpPr>
        <p:spPr/>
        <p:txBody>
          <a:bodyPr/>
          <a:lstStyle/>
          <a:p>
            <a:r>
              <a:rPr lang="en-US" dirty="0" smtClean="0"/>
              <a:t>Attribution Rules</a:t>
            </a:r>
          </a:p>
        </p:txBody>
      </p:sp>
      <p:sp>
        <p:nvSpPr>
          <p:cNvPr id="270339" name="Oval 3"/>
          <p:cNvSpPr>
            <a:spLocks noChangeArrowheads="1"/>
          </p:cNvSpPr>
          <p:nvPr/>
        </p:nvSpPr>
        <p:spPr bwMode="auto">
          <a:xfrm>
            <a:off x="3162300" y="5029200"/>
            <a:ext cx="3048000" cy="990600"/>
          </a:xfrm>
          <a:prstGeom prst="ellipse">
            <a:avLst/>
          </a:prstGeom>
          <a:solidFill>
            <a:srgbClr val="222F40"/>
          </a:solidFill>
          <a:ln w="9525">
            <a:solidFill>
              <a:schemeClr val="tx1"/>
            </a:solidFill>
            <a:round/>
            <a:headEnd/>
            <a:tailEnd/>
          </a:ln>
          <a:effectLst/>
        </p:spPr>
        <p:txBody>
          <a:bodyPr wrap="none" anchor="ctr">
            <a:prstTxWarp prst="textNoShape">
              <a:avLst/>
            </a:prstTxWarp>
          </a:bodyPr>
          <a:lstStyle/>
          <a:p>
            <a:pPr eaLnBrk="0" hangingPunct="0">
              <a:defRPr/>
            </a:pPr>
            <a:r>
              <a:rPr lang="en-AU" sz="2200">
                <a:solidFill>
                  <a:schemeClr val="bg1"/>
                </a:solidFill>
                <a:effectLst>
                  <a:outerShdw blurRad="38100" dist="38100" dir="2700000" algn="tl">
                    <a:srgbClr val="000000"/>
                  </a:outerShdw>
                </a:effectLst>
                <a:latin typeface="Arial" pitchFamily="-65" charset="0"/>
              </a:rPr>
              <a:t>External Attribution</a:t>
            </a:r>
          </a:p>
        </p:txBody>
      </p:sp>
      <p:sp>
        <p:nvSpPr>
          <p:cNvPr id="270343" name="Rectangle 7"/>
          <p:cNvSpPr>
            <a:spLocks noChangeArrowheads="1"/>
          </p:cNvSpPr>
          <p:nvPr/>
        </p:nvSpPr>
        <p:spPr bwMode="auto">
          <a:xfrm>
            <a:off x="755576" y="2743200"/>
            <a:ext cx="2304256" cy="1981200"/>
          </a:xfrm>
          <a:prstGeom prst="rect">
            <a:avLst/>
          </a:prstGeom>
          <a:solidFill>
            <a:srgbClr val="A92E01"/>
          </a:solidFill>
          <a:ln w="9525">
            <a:solidFill>
              <a:schemeClr val="tx1"/>
            </a:solidFill>
            <a:miter lim="800000"/>
            <a:headEnd/>
            <a:tailEnd/>
          </a:ln>
          <a:effectLst/>
        </p:spPr>
        <p:txBody>
          <a:bodyPr wrap="none" anchor="ctr">
            <a:prstTxWarp prst="textNoShape">
              <a:avLst/>
            </a:prstTxWarp>
          </a:bodyPr>
          <a:lstStyle/>
          <a:p>
            <a:pPr eaLnBrk="0" hangingPunct="0">
              <a:defRPr/>
            </a:pPr>
            <a:r>
              <a:rPr lang="en-AU" sz="1800" dirty="0" smtClean="0">
                <a:solidFill>
                  <a:schemeClr val="bg1"/>
                </a:solidFill>
                <a:effectLst>
                  <a:outerShdw blurRad="38100" dist="38100" dir="2700000" algn="tl">
                    <a:srgbClr val="000000"/>
                  </a:outerShdw>
                </a:effectLst>
                <a:latin typeface="Arial" pitchFamily="-65" charset="0"/>
              </a:rPr>
              <a:t>High</a:t>
            </a:r>
            <a:r>
              <a:rPr lang="en-AU" sz="1800" dirty="0">
                <a:solidFill>
                  <a:schemeClr val="bg1"/>
                </a:solidFill>
                <a:effectLst>
                  <a:outerShdw blurRad="38100" dist="38100" dir="2700000" algn="tl">
                    <a:srgbClr val="000000"/>
                  </a:outerShdw>
                </a:effectLst>
                <a:latin typeface="Arial" pitchFamily="-65" charset="0"/>
              </a:rPr>
              <a:t> </a:t>
            </a:r>
            <a:r>
              <a:rPr lang="en-AU" sz="1800" dirty="0" smtClean="0">
                <a:solidFill>
                  <a:schemeClr val="bg1"/>
                </a:solidFill>
                <a:effectLst>
                  <a:outerShdw blurRad="38100" dist="38100" dir="2700000" algn="tl">
                    <a:srgbClr val="000000"/>
                  </a:outerShdw>
                </a:effectLst>
                <a:latin typeface="Arial" pitchFamily="-65" charset="0"/>
              </a:rPr>
              <a:t>consistency</a:t>
            </a:r>
            <a:endParaRPr lang="en-AU" sz="1800" dirty="0">
              <a:solidFill>
                <a:srgbClr val="FCFEB9"/>
              </a:solidFill>
              <a:effectLst>
                <a:outerShdw blurRad="38100" dist="38100" dir="2700000" algn="tl">
                  <a:srgbClr val="000000"/>
                </a:outerShdw>
              </a:effectLst>
              <a:latin typeface="Arial" pitchFamily="-65" charset="0"/>
            </a:endParaRPr>
          </a:p>
          <a:p>
            <a:pPr eaLnBrk="0" hangingPunct="0">
              <a:defRPr/>
            </a:pPr>
            <a:endParaRPr lang="en-AU" sz="1900" dirty="0">
              <a:solidFill>
                <a:srgbClr val="FCFEB9"/>
              </a:solidFill>
              <a:effectLst>
                <a:outerShdw blurRad="38100" dist="38100" dir="2700000" algn="tl">
                  <a:srgbClr val="000000"/>
                </a:outerShdw>
              </a:effectLst>
              <a:latin typeface="Arial" pitchFamily="-65" charset="0"/>
            </a:endParaRPr>
          </a:p>
          <a:p>
            <a:pPr eaLnBrk="0" hangingPunct="0">
              <a:defRPr/>
            </a:pPr>
            <a:r>
              <a:rPr lang="en-AU" sz="2000" b="1" dirty="0">
                <a:solidFill>
                  <a:srgbClr val="FFF4C8"/>
                </a:solidFill>
                <a:effectLst>
                  <a:outerShdw blurRad="38100" dist="38100" dir="2700000" algn="tl">
                    <a:srgbClr val="000000"/>
                  </a:outerShdw>
                </a:effectLst>
                <a:latin typeface="Arial" pitchFamily="-65" charset="0"/>
              </a:rPr>
              <a:t>Consistency</a:t>
            </a:r>
            <a:endParaRPr lang="en-AU" sz="2000" b="1" dirty="0">
              <a:solidFill>
                <a:srgbClr val="FCFEB9"/>
              </a:solidFill>
              <a:effectLst>
                <a:outerShdw blurRad="38100" dist="38100" dir="2700000" algn="tl">
                  <a:srgbClr val="000000"/>
                </a:outerShdw>
              </a:effectLst>
              <a:latin typeface="Arial" pitchFamily="-65" charset="0"/>
            </a:endParaRPr>
          </a:p>
          <a:p>
            <a:pPr eaLnBrk="0" hangingPunct="0">
              <a:defRPr/>
            </a:pPr>
            <a:endParaRPr lang="en-AU" sz="1900" dirty="0">
              <a:solidFill>
                <a:srgbClr val="FCFEB9"/>
              </a:solidFill>
              <a:effectLst>
                <a:outerShdw blurRad="38100" dist="38100" dir="2700000" algn="tl">
                  <a:srgbClr val="000000"/>
                </a:outerShdw>
              </a:effectLst>
              <a:latin typeface="Arial" pitchFamily="-65" charset="0"/>
            </a:endParaRPr>
          </a:p>
          <a:p>
            <a:pPr eaLnBrk="0" hangingPunct="0">
              <a:defRPr/>
            </a:pPr>
            <a:r>
              <a:rPr lang="en-AU" sz="1800" dirty="0" smtClean="0">
                <a:solidFill>
                  <a:schemeClr val="bg1"/>
                </a:solidFill>
                <a:effectLst>
                  <a:outerShdw blurRad="38100" dist="38100" dir="2700000" algn="tl">
                    <a:srgbClr val="000000"/>
                  </a:outerShdw>
                </a:effectLst>
                <a:latin typeface="Arial" pitchFamily="-65" charset="0"/>
              </a:rPr>
              <a:t>High</a:t>
            </a:r>
            <a:r>
              <a:rPr lang="en-AU" sz="1800" dirty="0">
                <a:solidFill>
                  <a:schemeClr val="bg1"/>
                </a:solidFill>
                <a:effectLst>
                  <a:outerShdw blurRad="38100" dist="38100" dir="2700000" algn="tl">
                    <a:srgbClr val="000000"/>
                  </a:outerShdw>
                </a:effectLst>
                <a:latin typeface="Arial" pitchFamily="-65" charset="0"/>
              </a:rPr>
              <a:t> </a:t>
            </a:r>
            <a:r>
              <a:rPr lang="en-AU" sz="1800" dirty="0" smtClean="0">
                <a:solidFill>
                  <a:schemeClr val="bg1"/>
                </a:solidFill>
                <a:effectLst>
                  <a:outerShdw blurRad="38100" dist="38100" dir="2700000" algn="tl">
                    <a:srgbClr val="000000"/>
                  </a:outerShdw>
                </a:effectLst>
                <a:latin typeface="Arial" pitchFamily="-65" charset="0"/>
              </a:rPr>
              <a:t>consistency</a:t>
            </a:r>
            <a:endParaRPr lang="en-AU" sz="1800" dirty="0">
              <a:solidFill>
                <a:srgbClr val="FCFEB9"/>
              </a:solidFill>
              <a:effectLst>
                <a:outerShdw blurRad="38100" dist="38100" dir="2700000" algn="tl">
                  <a:srgbClr val="000000"/>
                </a:outerShdw>
              </a:effectLst>
              <a:latin typeface="Arial" pitchFamily="-65" charset="0"/>
            </a:endParaRPr>
          </a:p>
        </p:txBody>
      </p:sp>
      <p:sp>
        <p:nvSpPr>
          <p:cNvPr id="270344" name="Oval 8"/>
          <p:cNvSpPr>
            <a:spLocks noChangeArrowheads="1"/>
          </p:cNvSpPr>
          <p:nvPr/>
        </p:nvSpPr>
        <p:spPr bwMode="auto">
          <a:xfrm>
            <a:off x="3059832" y="1484784"/>
            <a:ext cx="3048000" cy="990600"/>
          </a:xfrm>
          <a:prstGeom prst="ellipse">
            <a:avLst/>
          </a:prstGeom>
          <a:solidFill>
            <a:srgbClr val="222F40"/>
          </a:solidFill>
          <a:ln w="9525">
            <a:solidFill>
              <a:schemeClr val="tx1"/>
            </a:solidFill>
            <a:round/>
            <a:headEnd/>
            <a:tailEnd/>
          </a:ln>
          <a:effectLst/>
        </p:spPr>
        <p:txBody>
          <a:bodyPr wrap="none" anchor="ctr">
            <a:prstTxWarp prst="textNoShape">
              <a:avLst/>
            </a:prstTxWarp>
          </a:bodyPr>
          <a:lstStyle/>
          <a:p>
            <a:pPr eaLnBrk="0" hangingPunct="0">
              <a:defRPr/>
            </a:pPr>
            <a:r>
              <a:rPr lang="en-AU" sz="2200">
                <a:solidFill>
                  <a:schemeClr val="bg1"/>
                </a:solidFill>
                <a:effectLst>
                  <a:outerShdw blurRad="38100" dist="38100" dir="2700000" algn="tl">
                    <a:srgbClr val="000000"/>
                  </a:outerShdw>
                </a:effectLst>
                <a:latin typeface="Arial" pitchFamily="-65" charset="0"/>
              </a:rPr>
              <a:t>Internal Attribution</a:t>
            </a:r>
            <a:endParaRPr lang="en-AU" sz="2200">
              <a:solidFill>
                <a:schemeClr val="bg1"/>
              </a:solidFill>
              <a:latin typeface="Arial" pitchFamily="-65" charset="0"/>
            </a:endParaRPr>
          </a:p>
        </p:txBody>
      </p:sp>
      <p:sp>
        <p:nvSpPr>
          <p:cNvPr id="270348" name="Rectangle 12"/>
          <p:cNvSpPr>
            <a:spLocks noChangeArrowheads="1"/>
          </p:cNvSpPr>
          <p:nvPr/>
        </p:nvSpPr>
        <p:spPr bwMode="auto">
          <a:xfrm>
            <a:off x="3483868" y="2743200"/>
            <a:ext cx="2304256" cy="1981200"/>
          </a:xfrm>
          <a:prstGeom prst="rect">
            <a:avLst/>
          </a:prstGeom>
          <a:solidFill>
            <a:srgbClr val="A92E01"/>
          </a:solidFill>
          <a:ln w="9525">
            <a:solidFill>
              <a:schemeClr val="tx1"/>
            </a:solidFill>
            <a:miter lim="800000"/>
            <a:headEnd/>
            <a:tailEnd/>
          </a:ln>
          <a:effectLst/>
        </p:spPr>
        <p:txBody>
          <a:bodyPr wrap="none" anchor="ctr">
            <a:prstTxWarp prst="textNoShape">
              <a:avLst/>
            </a:prstTxWarp>
          </a:bodyPr>
          <a:lstStyle/>
          <a:p>
            <a:pPr eaLnBrk="0" hangingPunct="0">
              <a:defRPr/>
            </a:pPr>
            <a:r>
              <a:rPr lang="en-AU" sz="1800" dirty="0" smtClean="0">
                <a:solidFill>
                  <a:schemeClr val="bg1"/>
                </a:solidFill>
                <a:effectLst>
                  <a:outerShdw blurRad="38100" dist="38100" dir="2700000" algn="tl">
                    <a:srgbClr val="000000"/>
                  </a:outerShdw>
                </a:effectLst>
                <a:latin typeface="Arial" pitchFamily="-65" charset="0"/>
              </a:rPr>
              <a:t>Low</a:t>
            </a:r>
            <a:r>
              <a:rPr lang="en-AU" sz="1800" dirty="0">
                <a:solidFill>
                  <a:schemeClr val="bg1"/>
                </a:solidFill>
                <a:effectLst>
                  <a:outerShdw blurRad="38100" dist="38100" dir="2700000" algn="tl">
                    <a:srgbClr val="000000"/>
                  </a:outerShdw>
                </a:effectLst>
                <a:latin typeface="Arial" pitchFamily="-65" charset="0"/>
              </a:rPr>
              <a:t> </a:t>
            </a:r>
            <a:r>
              <a:rPr lang="en-AU" sz="1800" dirty="0" smtClean="0">
                <a:solidFill>
                  <a:schemeClr val="bg1"/>
                </a:solidFill>
                <a:effectLst>
                  <a:outerShdw blurRad="38100" dist="38100" dir="2700000" algn="tl">
                    <a:srgbClr val="000000"/>
                  </a:outerShdw>
                </a:effectLst>
                <a:latin typeface="Arial" pitchFamily="-65" charset="0"/>
              </a:rPr>
              <a:t>distinctiveness</a:t>
            </a:r>
            <a:endParaRPr lang="en-AU" sz="1800" dirty="0">
              <a:solidFill>
                <a:srgbClr val="FCFEB9"/>
              </a:solidFill>
              <a:effectLst>
                <a:outerShdw blurRad="38100" dist="38100" dir="2700000" algn="tl">
                  <a:srgbClr val="000000"/>
                </a:outerShdw>
              </a:effectLst>
              <a:latin typeface="Arial" pitchFamily="-65" charset="0"/>
            </a:endParaRPr>
          </a:p>
          <a:p>
            <a:pPr eaLnBrk="0" hangingPunct="0">
              <a:defRPr/>
            </a:pPr>
            <a:endParaRPr lang="en-AU" sz="1900" b="1" dirty="0">
              <a:solidFill>
                <a:srgbClr val="FCFEB9"/>
              </a:solidFill>
              <a:effectLst>
                <a:outerShdw blurRad="38100" dist="38100" dir="2700000" algn="tl">
                  <a:srgbClr val="000000"/>
                </a:outerShdw>
              </a:effectLst>
              <a:latin typeface="Arial" pitchFamily="-65" charset="0"/>
            </a:endParaRPr>
          </a:p>
          <a:p>
            <a:pPr eaLnBrk="0" hangingPunct="0">
              <a:defRPr/>
            </a:pPr>
            <a:r>
              <a:rPr lang="en-AU" sz="1900" b="1" dirty="0">
                <a:solidFill>
                  <a:srgbClr val="FFF4C8"/>
                </a:solidFill>
                <a:effectLst>
                  <a:outerShdw blurRad="38100" dist="38100" dir="2700000" algn="tl">
                    <a:srgbClr val="000000"/>
                  </a:outerShdw>
                </a:effectLst>
                <a:latin typeface="Arial" pitchFamily="-65" charset="0"/>
              </a:rPr>
              <a:t>Distinctiveness</a:t>
            </a:r>
            <a:endParaRPr lang="en-AU" sz="1800" dirty="0">
              <a:solidFill>
                <a:srgbClr val="FCFEB9"/>
              </a:solidFill>
              <a:effectLst>
                <a:outerShdw blurRad="38100" dist="38100" dir="2700000" algn="tl">
                  <a:srgbClr val="000000"/>
                </a:outerShdw>
              </a:effectLst>
              <a:latin typeface="Arial" pitchFamily="-65" charset="0"/>
            </a:endParaRPr>
          </a:p>
          <a:p>
            <a:pPr eaLnBrk="0" hangingPunct="0">
              <a:defRPr/>
            </a:pPr>
            <a:endParaRPr lang="en-AU" sz="1800" dirty="0">
              <a:solidFill>
                <a:schemeClr val="bg1"/>
              </a:solidFill>
              <a:effectLst>
                <a:outerShdw blurRad="38100" dist="38100" dir="2700000" algn="tl">
                  <a:srgbClr val="000000"/>
                </a:outerShdw>
              </a:effectLst>
              <a:latin typeface="Arial" pitchFamily="-65" charset="0"/>
            </a:endParaRPr>
          </a:p>
          <a:p>
            <a:pPr eaLnBrk="0" hangingPunct="0">
              <a:defRPr/>
            </a:pPr>
            <a:r>
              <a:rPr lang="en-AU" sz="1800" dirty="0" smtClean="0">
                <a:solidFill>
                  <a:schemeClr val="bg1"/>
                </a:solidFill>
                <a:effectLst>
                  <a:outerShdw blurRad="38100" dist="38100" dir="2700000" algn="tl">
                    <a:srgbClr val="000000"/>
                  </a:outerShdw>
                </a:effectLst>
                <a:latin typeface="Arial" pitchFamily="-65" charset="0"/>
              </a:rPr>
              <a:t>High</a:t>
            </a:r>
            <a:r>
              <a:rPr lang="en-AU" sz="1800" dirty="0">
                <a:solidFill>
                  <a:schemeClr val="bg1"/>
                </a:solidFill>
                <a:effectLst>
                  <a:outerShdw blurRad="38100" dist="38100" dir="2700000" algn="tl">
                    <a:srgbClr val="000000"/>
                  </a:outerShdw>
                </a:effectLst>
                <a:latin typeface="Arial" pitchFamily="-65" charset="0"/>
              </a:rPr>
              <a:t> </a:t>
            </a:r>
            <a:r>
              <a:rPr lang="en-AU" sz="1800" dirty="0" smtClean="0">
                <a:solidFill>
                  <a:schemeClr val="bg1"/>
                </a:solidFill>
                <a:effectLst>
                  <a:outerShdw blurRad="38100" dist="38100" dir="2700000" algn="tl">
                    <a:srgbClr val="000000"/>
                  </a:outerShdw>
                </a:effectLst>
                <a:latin typeface="Arial" pitchFamily="-65" charset="0"/>
              </a:rPr>
              <a:t>distinctiveness</a:t>
            </a:r>
            <a:endParaRPr lang="en-AU" sz="1800" dirty="0">
              <a:solidFill>
                <a:srgbClr val="FCFEB9"/>
              </a:solidFill>
              <a:effectLst>
                <a:outerShdw blurRad="38100" dist="38100" dir="2700000" algn="tl">
                  <a:srgbClr val="000000"/>
                </a:outerShdw>
              </a:effectLst>
              <a:latin typeface="Arial" pitchFamily="-65" charset="0"/>
            </a:endParaRPr>
          </a:p>
        </p:txBody>
      </p:sp>
      <p:sp>
        <p:nvSpPr>
          <p:cNvPr id="31754" name="Line 14"/>
          <p:cNvSpPr>
            <a:spLocks noChangeShapeType="1"/>
          </p:cNvSpPr>
          <p:nvPr/>
        </p:nvSpPr>
        <p:spPr bwMode="auto">
          <a:xfrm flipH="1" flipV="1">
            <a:off x="6012160" y="2132856"/>
            <a:ext cx="1368152" cy="648072"/>
          </a:xfrm>
          <a:prstGeom prst="line">
            <a:avLst/>
          </a:prstGeom>
          <a:noFill/>
          <a:ln w="38100" cmpd="sng">
            <a:solidFill>
              <a:schemeClr val="tx1"/>
            </a:solidFill>
            <a:round/>
            <a:headEnd type="none" w="sm" len="sm"/>
            <a:tailEnd type="triangle" w="lg" len="lg"/>
          </a:ln>
        </p:spPr>
        <p:txBody>
          <a:bodyPr wrap="none" anchor="ctr">
            <a:prstTxWarp prst="textNoShape">
              <a:avLst/>
            </a:prstTxWarp>
          </a:bodyPr>
          <a:lstStyle/>
          <a:p>
            <a:endParaRPr lang="en-US"/>
          </a:p>
        </p:txBody>
      </p:sp>
      <p:sp>
        <p:nvSpPr>
          <p:cNvPr id="270352" name="Rectangle 16"/>
          <p:cNvSpPr>
            <a:spLocks noChangeArrowheads="1"/>
          </p:cNvSpPr>
          <p:nvPr/>
        </p:nvSpPr>
        <p:spPr bwMode="auto">
          <a:xfrm>
            <a:off x="6199584" y="2743200"/>
            <a:ext cx="2304256" cy="1981200"/>
          </a:xfrm>
          <a:prstGeom prst="rect">
            <a:avLst/>
          </a:prstGeom>
          <a:solidFill>
            <a:srgbClr val="A92E01"/>
          </a:solidFill>
          <a:ln w="9525">
            <a:solidFill>
              <a:schemeClr val="tx1"/>
            </a:solidFill>
            <a:miter lim="800000"/>
            <a:headEnd/>
            <a:tailEnd/>
          </a:ln>
          <a:effectLst/>
        </p:spPr>
        <p:txBody>
          <a:bodyPr wrap="none" anchor="ctr">
            <a:prstTxWarp prst="textNoShape">
              <a:avLst/>
            </a:prstTxWarp>
          </a:bodyPr>
          <a:lstStyle/>
          <a:p>
            <a:pPr eaLnBrk="0" hangingPunct="0">
              <a:defRPr/>
            </a:pPr>
            <a:r>
              <a:rPr lang="en-AU" sz="1800" dirty="0" smtClean="0">
                <a:solidFill>
                  <a:schemeClr val="bg1"/>
                </a:solidFill>
                <a:effectLst>
                  <a:outerShdw blurRad="38100" dist="38100" dir="2700000" algn="tl">
                    <a:srgbClr val="000000"/>
                  </a:outerShdw>
                </a:effectLst>
                <a:latin typeface="Arial" pitchFamily="-65" charset="0"/>
              </a:rPr>
              <a:t>Low</a:t>
            </a:r>
            <a:r>
              <a:rPr lang="en-AU" sz="1800" dirty="0">
                <a:solidFill>
                  <a:schemeClr val="bg1"/>
                </a:solidFill>
                <a:effectLst>
                  <a:outerShdw blurRad="38100" dist="38100" dir="2700000" algn="tl">
                    <a:srgbClr val="000000"/>
                  </a:outerShdw>
                </a:effectLst>
                <a:latin typeface="Arial" pitchFamily="-65" charset="0"/>
              </a:rPr>
              <a:t> </a:t>
            </a:r>
            <a:r>
              <a:rPr lang="en-AU" sz="1800" dirty="0" smtClean="0">
                <a:solidFill>
                  <a:schemeClr val="bg1"/>
                </a:solidFill>
                <a:effectLst>
                  <a:outerShdw blurRad="38100" dist="38100" dir="2700000" algn="tl">
                    <a:srgbClr val="000000"/>
                  </a:outerShdw>
                </a:effectLst>
                <a:latin typeface="Arial" pitchFamily="-65" charset="0"/>
              </a:rPr>
              <a:t>consensus</a:t>
            </a:r>
            <a:endParaRPr lang="en-AU" sz="1800" dirty="0">
              <a:solidFill>
                <a:srgbClr val="FCFEB9"/>
              </a:solidFill>
              <a:effectLst>
                <a:outerShdw blurRad="38100" dist="38100" dir="2700000" algn="tl">
                  <a:srgbClr val="000000"/>
                </a:outerShdw>
              </a:effectLst>
              <a:latin typeface="Arial" pitchFamily="-65" charset="0"/>
            </a:endParaRPr>
          </a:p>
          <a:p>
            <a:pPr eaLnBrk="0" hangingPunct="0">
              <a:defRPr/>
            </a:pPr>
            <a:endParaRPr lang="en-AU" sz="1900" dirty="0">
              <a:solidFill>
                <a:srgbClr val="FCFEB9"/>
              </a:solidFill>
              <a:effectLst>
                <a:outerShdw blurRad="38100" dist="38100" dir="2700000" algn="tl">
                  <a:srgbClr val="000000"/>
                </a:outerShdw>
              </a:effectLst>
              <a:latin typeface="Arial" pitchFamily="-65" charset="0"/>
            </a:endParaRPr>
          </a:p>
          <a:p>
            <a:pPr eaLnBrk="0" hangingPunct="0">
              <a:defRPr/>
            </a:pPr>
            <a:r>
              <a:rPr lang="en-AU" sz="1900" b="1" dirty="0">
                <a:solidFill>
                  <a:srgbClr val="FFF4C8"/>
                </a:solidFill>
                <a:effectLst>
                  <a:outerShdw blurRad="38100" dist="38100" dir="2700000" algn="tl">
                    <a:srgbClr val="000000"/>
                  </a:outerShdw>
                </a:effectLst>
                <a:latin typeface="Arial" pitchFamily="-65" charset="0"/>
              </a:rPr>
              <a:t>Consensus</a:t>
            </a:r>
            <a:endParaRPr lang="en-AU" sz="2000" b="1" dirty="0">
              <a:solidFill>
                <a:srgbClr val="FCFEB9"/>
              </a:solidFill>
              <a:effectLst>
                <a:outerShdw blurRad="38100" dist="38100" dir="2700000" algn="tl">
                  <a:srgbClr val="000000"/>
                </a:outerShdw>
              </a:effectLst>
              <a:latin typeface="Arial" pitchFamily="-65" charset="0"/>
            </a:endParaRPr>
          </a:p>
          <a:p>
            <a:pPr eaLnBrk="0" hangingPunct="0">
              <a:defRPr/>
            </a:pPr>
            <a:endParaRPr lang="en-AU" sz="1900" dirty="0">
              <a:solidFill>
                <a:srgbClr val="FCFEB9"/>
              </a:solidFill>
              <a:effectLst>
                <a:outerShdw blurRad="38100" dist="38100" dir="2700000" algn="tl">
                  <a:srgbClr val="000000"/>
                </a:outerShdw>
              </a:effectLst>
              <a:latin typeface="Arial" pitchFamily="-65" charset="0"/>
            </a:endParaRPr>
          </a:p>
          <a:p>
            <a:pPr eaLnBrk="0" hangingPunct="0">
              <a:defRPr/>
            </a:pPr>
            <a:r>
              <a:rPr lang="en-AU" sz="1800" dirty="0" smtClean="0">
                <a:solidFill>
                  <a:schemeClr val="bg1"/>
                </a:solidFill>
                <a:effectLst>
                  <a:outerShdw blurRad="38100" dist="38100" dir="2700000" algn="tl">
                    <a:srgbClr val="000000"/>
                  </a:outerShdw>
                </a:effectLst>
                <a:latin typeface="Arial" pitchFamily="-65" charset="0"/>
              </a:rPr>
              <a:t>High consensus</a:t>
            </a:r>
            <a:endParaRPr lang="en-AU" sz="1800" dirty="0">
              <a:solidFill>
                <a:srgbClr val="FCFEB9"/>
              </a:solidFill>
              <a:effectLst>
                <a:outerShdw blurRad="38100" dist="38100" dir="2700000" algn="tl">
                  <a:srgbClr val="000000"/>
                </a:outerShdw>
              </a:effectLst>
              <a:latin typeface="Arial" pitchFamily="-65" charset="0"/>
            </a:endParaRPr>
          </a:p>
        </p:txBody>
      </p:sp>
      <p:sp>
        <p:nvSpPr>
          <p:cNvPr id="18" name="Line 14"/>
          <p:cNvSpPr>
            <a:spLocks noChangeShapeType="1"/>
          </p:cNvSpPr>
          <p:nvPr/>
        </p:nvSpPr>
        <p:spPr bwMode="auto">
          <a:xfrm>
            <a:off x="1835696" y="4725144"/>
            <a:ext cx="1368152" cy="720080"/>
          </a:xfrm>
          <a:prstGeom prst="line">
            <a:avLst/>
          </a:prstGeom>
          <a:noFill/>
          <a:ln w="38100" cmpd="sng">
            <a:solidFill>
              <a:schemeClr val="tx1"/>
            </a:solidFill>
            <a:round/>
            <a:headEnd type="none" w="sm" len="sm"/>
            <a:tailEnd type="triangle" w="lg" len="lg"/>
          </a:ln>
        </p:spPr>
        <p:txBody>
          <a:bodyPr wrap="none" anchor="ctr">
            <a:prstTxWarp prst="textNoShape">
              <a:avLst/>
            </a:prstTxWarp>
          </a:bodyPr>
          <a:lstStyle/>
          <a:p>
            <a:endParaRPr lang="en-US"/>
          </a:p>
        </p:txBody>
      </p:sp>
      <p:sp>
        <p:nvSpPr>
          <p:cNvPr id="19" name="Line 14"/>
          <p:cNvSpPr>
            <a:spLocks noChangeShapeType="1"/>
          </p:cNvSpPr>
          <p:nvPr/>
        </p:nvSpPr>
        <p:spPr bwMode="auto">
          <a:xfrm flipH="1">
            <a:off x="6084168" y="4725144"/>
            <a:ext cx="1368152" cy="648072"/>
          </a:xfrm>
          <a:prstGeom prst="line">
            <a:avLst/>
          </a:prstGeom>
          <a:noFill/>
          <a:ln w="38100" cmpd="sng">
            <a:solidFill>
              <a:schemeClr val="tx1"/>
            </a:solidFill>
            <a:round/>
            <a:headEnd type="none" w="sm" len="sm"/>
            <a:tailEnd type="triangle" w="lg" len="lg"/>
          </a:ln>
        </p:spPr>
        <p:txBody>
          <a:bodyPr wrap="none" anchor="ctr">
            <a:prstTxWarp prst="textNoShape">
              <a:avLst/>
            </a:prstTxWarp>
          </a:bodyPr>
          <a:lstStyle/>
          <a:p>
            <a:endParaRPr lang="en-US"/>
          </a:p>
        </p:txBody>
      </p:sp>
    </p:spTree>
    <p:extLst>
      <p:ext uri="{BB962C8B-B14F-4D97-AF65-F5344CB8AC3E}">
        <p14:creationId xmlns:p14="http://schemas.microsoft.com/office/powerpoint/2010/main" val="1235152179"/>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sz="3400" dirty="0"/>
              <a:t>Changing Self and Other Perceptions of Female Firefighters</a:t>
            </a:r>
          </a:p>
        </p:txBody>
      </p:sp>
      <p:sp>
        <p:nvSpPr>
          <p:cNvPr id="11" name="Content Placeholder 10"/>
          <p:cNvSpPr>
            <a:spLocks noGrp="1"/>
          </p:cNvSpPr>
          <p:nvPr>
            <p:ph idx="1"/>
          </p:nvPr>
        </p:nvSpPr>
        <p:spPr/>
        <p:txBody>
          <a:bodyPr/>
          <a:lstStyle/>
          <a:p>
            <a:pPr marL="0" indent="0">
              <a:lnSpc>
                <a:spcPts val="3200"/>
              </a:lnSpc>
              <a:buNone/>
            </a:pPr>
            <a:r>
              <a:rPr lang="en-US" dirty="0"/>
              <a:t>Emily MacDonald (shown) attended Camp </a:t>
            </a:r>
            <a:r>
              <a:rPr lang="en-US" dirty="0" err="1"/>
              <a:t>FFit</a:t>
            </a:r>
            <a:r>
              <a:rPr lang="en-US" dirty="0"/>
              <a:t> in Ottawa, Canada, a program that helps teenage girls develop a self-concept as firefighters, develop their self-esteem, and dispel the occupation’s macho stereotype. </a:t>
            </a:r>
          </a:p>
        </p:txBody>
      </p:sp>
      <p:pic>
        <p:nvPicPr>
          <p:cNvPr id="13" name="Picture Placeholder 12" descr="OttCit12-MacDonald vert.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459" r="2459"/>
          <a:stretch>
            <a:fillRect/>
          </a:stretch>
        </p:blipFill>
        <p:spPr/>
      </p:pic>
    </p:spTree>
    <p:extLst>
      <p:ext uri="{BB962C8B-B14F-4D97-AF65-F5344CB8AC3E}">
        <p14:creationId xmlns:p14="http://schemas.microsoft.com/office/powerpoint/2010/main" val="27911985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765175" y="3844925"/>
            <a:ext cx="7527925" cy="1681163"/>
          </a:xfrm>
          <a:prstGeom prst="rect">
            <a:avLst/>
          </a:prstGeom>
          <a:noFill/>
          <a:ln w="25400">
            <a:noFill/>
            <a:miter lim="800000"/>
            <a:headEnd/>
            <a:tailEnd/>
          </a:ln>
        </p:spPr>
        <p:txBody>
          <a:bodyPr wrap="none" anchor="ctr">
            <a:prstTxWarp prst="textNoShape">
              <a:avLst/>
            </a:prstTxWarp>
          </a:bodyPr>
          <a:lstStyle/>
          <a:p>
            <a:endParaRPr lang="en-US"/>
          </a:p>
        </p:txBody>
      </p:sp>
      <p:sp>
        <p:nvSpPr>
          <p:cNvPr id="33795" name="Rectangle 3"/>
          <p:cNvSpPr>
            <a:spLocks noGrp="1" noChangeArrowheads="1"/>
          </p:cNvSpPr>
          <p:nvPr>
            <p:ph type="title"/>
          </p:nvPr>
        </p:nvSpPr>
        <p:spPr/>
        <p:txBody>
          <a:bodyPr/>
          <a:lstStyle/>
          <a:p>
            <a:r>
              <a:rPr lang="en-US" smtClean="0"/>
              <a:t>Attribution Errors</a:t>
            </a:r>
          </a:p>
        </p:txBody>
      </p:sp>
      <p:sp>
        <p:nvSpPr>
          <p:cNvPr id="272388" name="Rectangle 4"/>
          <p:cNvSpPr>
            <a:spLocks noGrp="1" noChangeArrowheads="1"/>
          </p:cNvSpPr>
          <p:nvPr>
            <p:ph idx="1"/>
          </p:nvPr>
        </p:nvSpPr>
        <p:spPr/>
        <p:txBody>
          <a:bodyPr/>
          <a:lstStyle/>
          <a:p>
            <a:r>
              <a:rPr lang="en-US" dirty="0" smtClean="0"/>
              <a:t>Self-Serving Bias</a:t>
            </a:r>
          </a:p>
          <a:p>
            <a:pPr lvl="1"/>
            <a:r>
              <a:rPr lang="en-US" dirty="0" smtClean="0"/>
              <a:t>Tendency to attribute our successes to internal factors and our failures to external factors</a:t>
            </a:r>
          </a:p>
          <a:p>
            <a:r>
              <a:rPr lang="en-US" dirty="0" smtClean="0"/>
              <a:t>Fundamental Attribution Error</a:t>
            </a:r>
          </a:p>
          <a:p>
            <a:pPr lvl="1"/>
            <a:r>
              <a:rPr lang="en-US" dirty="0" smtClean="0"/>
              <a:t>Tendency to overemphasize internal causes of another person’s behavior, whereas we recognize external influences on our own behavior</a:t>
            </a:r>
          </a:p>
          <a:p>
            <a:pPr lvl="1"/>
            <a:r>
              <a:rPr lang="en-US" dirty="0" smtClean="0"/>
              <a:t>This error is less common that previously thought</a:t>
            </a:r>
          </a:p>
        </p:txBody>
      </p:sp>
    </p:spTree>
    <p:extLst>
      <p:ext uri="{BB962C8B-B14F-4D97-AF65-F5344CB8AC3E}">
        <p14:creationId xmlns:p14="http://schemas.microsoft.com/office/powerpoint/2010/main" val="13763412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272388">
                                            <p:txEl>
                                              <p:pRg st="0" end="0"/>
                                            </p:txEl>
                                          </p:spTgt>
                                        </p:tgtEl>
                                        <p:attrNameLst>
                                          <p:attrName>style.visibility</p:attrName>
                                        </p:attrNameLst>
                                      </p:cBhvr>
                                      <p:to>
                                        <p:strVal val="visible"/>
                                      </p:to>
                                    </p:set>
                                    <p:anim calcmode="lin" valueType="num">
                                      <p:cBhvr additive="base">
                                        <p:cTn id="7" dur="500" fill="hold"/>
                                        <p:tgtEl>
                                          <p:spTgt spid="27238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72388">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0"/>
                                  </p:stCondLst>
                                  <p:childTnLst>
                                    <p:set>
                                      <p:cBhvr>
                                        <p:cTn id="10" dur="1" fill="hold">
                                          <p:stCondLst>
                                            <p:cond delay="0"/>
                                          </p:stCondLst>
                                        </p:cTn>
                                        <p:tgtEl>
                                          <p:spTgt spid="272388">
                                            <p:txEl>
                                              <p:pRg st="1" end="1"/>
                                            </p:txEl>
                                          </p:spTgt>
                                        </p:tgtEl>
                                        <p:attrNameLst>
                                          <p:attrName>style.visibility</p:attrName>
                                        </p:attrNameLst>
                                      </p:cBhvr>
                                      <p:to>
                                        <p:strVal val="visible"/>
                                      </p:to>
                                    </p:set>
                                    <p:anim calcmode="lin" valueType="num">
                                      <p:cBhvr additive="base">
                                        <p:cTn id="11" dur="500" fill="hold"/>
                                        <p:tgtEl>
                                          <p:spTgt spid="272388">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272388">
                                            <p:txEl>
                                              <p:pRg st="1" end="1"/>
                                            </p:txEl>
                                          </p:spTgt>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grpId="0" nodeType="afterEffect">
                                  <p:stCondLst>
                                    <p:cond delay="3000"/>
                                  </p:stCondLst>
                                  <p:childTnLst>
                                    <p:set>
                                      <p:cBhvr>
                                        <p:cTn id="15" dur="1" fill="hold">
                                          <p:stCondLst>
                                            <p:cond delay="0"/>
                                          </p:stCondLst>
                                        </p:cTn>
                                        <p:tgtEl>
                                          <p:spTgt spid="272388">
                                            <p:txEl>
                                              <p:pRg st="2" end="2"/>
                                            </p:txEl>
                                          </p:spTgt>
                                        </p:tgtEl>
                                        <p:attrNameLst>
                                          <p:attrName>style.visibility</p:attrName>
                                        </p:attrNameLst>
                                      </p:cBhvr>
                                      <p:to>
                                        <p:strVal val="visible"/>
                                      </p:to>
                                    </p:set>
                                    <p:anim calcmode="lin" valueType="num">
                                      <p:cBhvr additive="base">
                                        <p:cTn id="16" dur="500" fill="hold"/>
                                        <p:tgtEl>
                                          <p:spTgt spid="272388">
                                            <p:txEl>
                                              <p:pRg st="2" end="2"/>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272388">
                                            <p:txEl>
                                              <p:pRg st="2" end="2"/>
                                            </p:txEl>
                                          </p:spTgt>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1000"/>
                                  </p:stCondLst>
                                  <p:childTnLst>
                                    <p:set>
                                      <p:cBhvr>
                                        <p:cTn id="19" dur="1" fill="hold">
                                          <p:stCondLst>
                                            <p:cond delay="0"/>
                                          </p:stCondLst>
                                        </p:cTn>
                                        <p:tgtEl>
                                          <p:spTgt spid="272388">
                                            <p:txEl>
                                              <p:pRg st="3" end="3"/>
                                            </p:txEl>
                                          </p:spTgt>
                                        </p:tgtEl>
                                        <p:attrNameLst>
                                          <p:attrName>style.visibility</p:attrName>
                                        </p:attrNameLst>
                                      </p:cBhvr>
                                      <p:to>
                                        <p:strVal val="visible"/>
                                      </p:to>
                                    </p:set>
                                    <p:anim calcmode="lin" valueType="num">
                                      <p:cBhvr additive="base">
                                        <p:cTn id="20" dur="500" fill="hold"/>
                                        <p:tgtEl>
                                          <p:spTgt spid="272388">
                                            <p:txEl>
                                              <p:pRg st="3" end="3"/>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272388">
                                            <p:txEl>
                                              <p:pRg st="3" end="3"/>
                                            </p:txEl>
                                          </p:spTgt>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2000"/>
                                  </p:stCondLst>
                                  <p:childTnLst>
                                    <p:set>
                                      <p:cBhvr>
                                        <p:cTn id="23" dur="1" fill="hold">
                                          <p:stCondLst>
                                            <p:cond delay="0"/>
                                          </p:stCondLst>
                                        </p:cTn>
                                        <p:tgtEl>
                                          <p:spTgt spid="272388">
                                            <p:txEl>
                                              <p:pRg st="4" end="4"/>
                                            </p:txEl>
                                          </p:spTgt>
                                        </p:tgtEl>
                                        <p:attrNameLst>
                                          <p:attrName>style.visibility</p:attrName>
                                        </p:attrNameLst>
                                      </p:cBhvr>
                                      <p:to>
                                        <p:strVal val="visible"/>
                                      </p:to>
                                    </p:set>
                                    <p:anim calcmode="lin" valueType="num">
                                      <p:cBhvr additive="base">
                                        <p:cTn id="24" dur="500" fill="hold"/>
                                        <p:tgtEl>
                                          <p:spTgt spid="272388">
                                            <p:txEl>
                                              <p:pRg st="4" end="4"/>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272388">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8" grpId="0" build="p" autoUpdateAnimBg="0" advAuto="100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fontScale="90000"/>
          </a:bodyPr>
          <a:lstStyle/>
          <a:p>
            <a:r>
              <a:rPr lang="en-US" dirty="0" smtClean="0"/>
              <a:t>Self-Fulfilling Prophecy Cycle</a:t>
            </a:r>
          </a:p>
        </p:txBody>
      </p:sp>
      <p:sp>
        <p:nvSpPr>
          <p:cNvPr id="274435" name="Rectangle 3"/>
          <p:cNvSpPr>
            <a:spLocks noChangeArrowheads="1"/>
          </p:cNvSpPr>
          <p:nvPr/>
        </p:nvSpPr>
        <p:spPr bwMode="auto">
          <a:xfrm>
            <a:off x="3532584" y="1340768"/>
            <a:ext cx="2209800" cy="1295400"/>
          </a:xfrm>
          <a:prstGeom prst="rect">
            <a:avLst/>
          </a:prstGeom>
          <a:solidFill>
            <a:srgbClr val="B94C1F"/>
          </a:solidFill>
          <a:ln w="9525">
            <a:solidFill>
              <a:srgbClr val="000000"/>
            </a:solidFill>
            <a:miter lim="800000"/>
            <a:headEnd/>
            <a:tailEnd/>
          </a:ln>
          <a:effectLst/>
        </p:spPr>
        <p:txBody>
          <a:bodyPr lIns="0" tIns="0" rIns="28573" bIns="0" anchor="ctr">
            <a:prstTxWarp prst="textNoShape">
              <a:avLst/>
            </a:prstTxWarp>
          </a:bodyPr>
          <a:lstStyle/>
          <a:p>
            <a:pPr>
              <a:defRPr/>
            </a:pPr>
            <a:r>
              <a:rPr lang="en-US" sz="2000">
                <a:solidFill>
                  <a:srgbClr val="FFFFFF"/>
                </a:solidFill>
                <a:effectLst>
                  <a:outerShdw blurRad="38100" dist="38100" dir="2700000" algn="tl">
                    <a:srgbClr val="000000"/>
                  </a:outerShdw>
                </a:effectLst>
                <a:latin typeface="Arial" pitchFamily="-65" charset="0"/>
                <a:ea typeface="Arial" pitchFamily="-65" charset="0"/>
                <a:cs typeface="Arial" pitchFamily="-65" charset="0"/>
              </a:rPr>
              <a:t>Supervisor</a:t>
            </a:r>
          </a:p>
          <a:p>
            <a:pPr>
              <a:defRPr/>
            </a:pPr>
            <a:r>
              <a:rPr lang="en-US" sz="2000">
                <a:solidFill>
                  <a:srgbClr val="FFFFFF"/>
                </a:solidFill>
                <a:effectLst>
                  <a:outerShdw blurRad="38100" dist="38100" dir="2700000" algn="tl">
                    <a:srgbClr val="000000"/>
                  </a:outerShdw>
                </a:effectLst>
                <a:latin typeface="Arial" pitchFamily="-65" charset="0"/>
                <a:ea typeface="Arial" pitchFamily="-65" charset="0"/>
                <a:cs typeface="Arial" pitchFamily="-65" charset="0"/>
              </a:rPr>
              <a:t>forms</a:t>
            </a:r>
          </a:p>
          <a:p>
            <a:pPr>
              <a:defRPr/>
            </a:pPr>
            <a:r>
              <a:rPr lang="en-US" sz="2000">
                <a:solidFill>
                  <a:srgbClr val="FFFFFF"/>
                </a:solidFill>
                <a:effectLst>
                  <a:outerShdw blurRad="38100" dist="38100" dir="2700000" algn="tl">
                    <a:srgbClr val="000000"/>
                  </a:outerShdw>
                </a:effectLst>
                <a:latin typeface="Arial" pitchFamily="-65" charset="0"/>
                <a:ea typeface="Arial" pitchFamily="-65" charset="0"/>
                <a:cs typeface="Arial" pitchFamily="-65" charset="0"/>
              </a:rPr>
              <a:t>expectations</a:t>
            </a:r>
          </a:p>
        </p:txBody>
      </p:sp>
      <p:sp>
        <p:nvSpPr>
          <p:cNvPr id="274436" name="Rectangle 4"/>
          <p:cNvSpPr>
            <a:spLocks noChangeArrowheads="1"/>
          </p:cNvSpPr>
          <p:nvPr/>
        </p:nvSpPr>
        <p:spPr bwMode="auto">
          <a:xfrm>
            <a:off x="5818584" y="3131468"/>
            <a:ext cx="2209800" cy="1295400"/>
          </a:xfrm>
          <a:prstGeom prst="rect">
            <a:avLst/>
          </a:prstGeom>
          <a:solidFill>
            <a:srgbClr val="743022"/>
          </a:solidFill>
          <a:ln w="9525">
            <a:solidFill>
              <a:schemeClr val="tx1"/>
            </a:solidFill>
            <a:miter lim="800000"/>
            <a:headEnd/>
            <a:tailEnd/>
          </a:ln>
          <a:effectLst/>
        </p:spPr>
        <p:txBody>
          <a:bodyPr wrap="none" anchor="ctr">
            <a:prstTxWarp prst="textNoShape">
              <a:avLst/>
            </a:prstTxWarp>
          </a:bodyPr>
          <a:lstStyle/>
          <a:p>
            <a:pPr eaLnBrk="0" hangingPunct="0">
              <a:defRPr/>
            </a:pPr>
            <a:r>
              <a:rPr lang="en-US" sz="2000" dirty="0">
                <a:solidFill>
                  <a:srgbClr val="FFFEFB"/>
                </a:solidFill>
                <a:effectLst>
                  <a:outerShdw blurRad="38100" dist="38100" dir="2700000" algn="tl">
                    <a:srgbClr val="000000"/>
                  </a:outerShdw>
                </a:effectLst>
                <a:latin typeface="Arial" pitchFamily="-65" charset="0"/>
              </a:rPr>
              <a:t>Expectations</a:t>
            </a:r>
          </a:p>
          <a:p>
            <a:pPr eaLnBrk="0" hangingPunct="0">
              <a:defRPr/>
            </a:pPr>
            <a:r>
              <a:rPr lang="en-US" sz="2000" dirty="0">
                <a:solidFill>
                  <a:srgbClr val="FFFEFB"/>
                </a:solidFill>
                <a:effectLst>
                  <a:outerShdw blurRad="38100" dist="38100" dir="2700000" algn="tl">
                    <a:srgbClr val="000000"/>
                  </a:outerShdw>
                </a:effectLst>
                <a:latin typeface="Arial" pitchFamily="-65" charset="0"/>
              </a:rPr>
              <a:t>affect supervisor’s</a:t>
            </a:r>
            <a:endParaRPr lang="en-US" sz="2000" dirty="0" smtClean="0">
              <a:solidFill>
                <a:srgbClr val="FFFEFB"/>
              </a:solidFill>
              <a:effectLst>
                <a:outerShdw blurRad="38100" dist="38100" dir="2700000" algn="tl">
                  <a:srgbClr val="000000"/>
                </a:outerShdw>
              </a:effectLst>
              <a:latin typeface="Arial" pitchFamily="-65" charset="0"/>
            </a:endParaRPr>
          </a:p>
          <a:p>
            <a:pPr eaLnBrk="0" hangingPunct="0">
              <a:defRPr/>
            </a:pPr>
            <a:r>
              <a:rPr lang="en-US" sz="2000" dirty="0" smtClean="0">
                <a:solidFill>
                  <a:srgbClr val="FFFEFB"/>
                </a:solidFill>
                <a:effectLst>
                  <a:outerShdw blurRad="38100" dist="38100" dir="2700000" algn="tl">
                    <a:srgbClr val="000000"/>
                  </a:outerShdw>
                </a:effectLst>
                <a:latin typeface="Arial" pitchFamily="-65" charset="0"/>
              </a:rPr>
              <a:t>behavior</a:t>
            </a:r>
            <a:endParaRPr lang="en-US" sz="2000" dirty="0">
              <a:solidFill>
                <a:srgbClr val="FFFF99"/>
              </a:solidFill>
              <a:effectLst>
                <a:outerShdw blurRad="38100" dist="38100" dir="2700000" algn="tl">
                  <a:srgbClr val="000000"/>
                </a:outerShdw>
              </a:effectLst>
              <a:latin typeface="Arial" pitchFamily="-65" charset="0"/>
            </a:endParaRPr>
          </a:p>
        </p:txBody>
      </p:sp>
      <p:sp>
        <p:nvSpPr>
          <p:cNvPr id="274437" name="Rectangle 5"/>
          <p:cNvSpPr>
            <a:spLocks noChangeArrowheads="1"/>
          </p:cNvSpPr>
          <p:nvPr/>
        </p:nvSpPr>
        <p:spPr bwMode="auto">
          <a:xfrm>
            <a:off x="3532584" y="4845968"/>
            <a:ext cx="2209800" cy="1295400"/>
          </a:xfrm>
          <a:prstGeom prst="rect">
            <a:avLst/>
          </a:prstGeom>
          <a:solidFill>
            <a:srgbClr val="263340"/>
          </a:solidFill>
          <a:ln w="9525">
            <a:solidFill>
              <a:srgbClr val="000000"/>
            </a:solidFill>
            <a:miter lim="800000"/>
            <a:headEnd/>
            <a:tailEnd/>
          </a:ln>
          <a:effectLst/>
        </p:spPr>
        <p:txBody>
          <a:bodyPr lIns="0" tIns="0" rIns="28573" bIns="0" anchor="ctr">
            <a:prstTxWarp prst="textNoShape">
              <a:avLst/>
            </a:prstTxWarp>
          </a:bodyPr>
          <a:lstStyle/>
          <a:p>
            <a:pPr eaLnBrk="0" hangingPunct="0">
              <a:defRPr/>
            </a:pPr>
            <a:r>
              <a:rPr lang="en-US" sz="2000" dirty="0">
                <a:solidFill>
                  <a:srgbClr val="FFFEFB"/>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Supervisor’s</a:t>
            </a:r>
            <a:endParaRPr lang="en-US" sz="2000" dirty="0" smtClean="0">
              <a:solidFill>
                <a:srgbClr val="FFFEFB"/>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endParaRPr>
          </a:p>
          <a:p>
            <a:pPr eaLnBrk="0" hangingPunct="0">
              <a:defRPr/>
            </a:pPr>
            <a:r>
              <a:rPr lang="en-US" sz="2000" dirty="0" smtClean="0">
                <a:solidFill>
                  <a:srgbClr val="FFFEFB"/>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behavior </a:t>
            </a:r>
            <a:r>
              <a:rPr lang="en-US" sz="2000" dirty="0">
                <a:solidFill>
                  <a:srgbClr val="FFFEFB"/>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affects</a:t>
            </a:r>
          </a:p>
          <a:p>
            <a:pPr eaLnBrk="0" hangingPunct="0">
              <a:defRPr/>
            </a:pPr>
            <a:r>
              <a:rPr lang="en-US" sz="2000" dirty="0">
                <a:solidFill>
                  <a:srgbClr val="FFFEFB"/>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employee</a:t>
            </a:r>
            <a:endParaRPr lang="en-US" sz="2000" dirty="0">
              <a:solidFill>
                <a:srgbClr val="FFFF99"/>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endParaRPr>
          </a:p>
        </p:txBody>
      </p:sp>
      <p:sp>
        <p:nvSpPr>
          <p:cNvPr id="274438" name="Rectangle 6"/>
          <p:cNvSpPr>
            <a:spLocks noChangeArrowheads="1"/>
          </p:cNvSpPr>
          <p:nvPr/>
        </p:nvSpPr>
        <p:spPr bwMode="auto">
          <a:xfrm>
            <a:off x="1322784" y="3131468"/>
            <a:ext cx="2209800" cy="1295400"/>
          </a:xfrm>
          <a:prstGeom prst="rect">
            <a:avLst/>
          </a:prstGeom>
          <a:solidFill>
            <a:srgbClr val="4B462A"/>
          </a:solidFill>
          <a:ln w="9525">
            <a:solidFill>
              <a:schemeClr val="tx1"/>
            </a:solidFill>
            <a:miter lim="800000"/>
            <a:headEnd/>
            <a:tailEnd/>
          </a:ln>
          <a:effectLst/>
        </p:spPr>
        <p:txBody>
          <a:bodyPr wrap="none" anchor="ctr">
            <a:prstTxWarp prst="textNoShape">
              <a:avLst/>
            </a:prstTxWarp>
          </a:bodyPr>
          <a:lstStyle/>
          <a:p>
            <a:pPr eaLnBrk="0" hangingPunct="0">
              <a:defRPr/>
            </a:pPr>
            <a:r>
              <a:rPr lang="en-US" sz="2000" dirty="0">
                <a:solidFill>
                  <a:srgbClr val="FFFEFB"/>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Employee’s</a:t>
            </a:r>
            <a:endParaRPr lang="en-US" sz="2000" dirty="0" smtClean="0">
              <a:solidFill>
                <a:srgbClr val="FFFEFB"/>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endParaRPr>
          </a:p>
          <a:p>
            <a:pPr eaLnBrk="0" hangingPunct="0">
              <a:defRPr/>
            </a:pPr>
            <a:r>
              <a:rPr lang="en-US" sz="2000" dirty="0" smtClean="0">
                <a:solidFill>
                  <a:srgbClr val="FFFEFB"/>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behavior </a:t>
            </a:r>
            <a:r>
              <a:rPr lang="en-US" sz="2000" dirty="0">
                <a:solidFill>
                  <a:srgbClr val="FFFEFB"/>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matches</a:t>
            </a:r>
          </a:p>
          <a:p>
            <a:pPr eaLnBrk="0" hangingPunct="0">
              <a:defRPr/>
            </a:pPr>
            <a:r>
              <a:rPr lang="en-US" sz="2000" dirty="0">
                <a:solidFill>
                  <a:srgbClr val="FFFEFB"/>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expectations</a:t>
            </a:r>
            <a:endParaRPr lang="en-US" sz="2000" dirty="0">
              <a:solidFill>
                <a:srgbClr val="FFFF99"/>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endParaRPr>
          </a:p>
        </p:txBody>
      </p:sp>
      <p:sp>
        <p:nvSpPr>
          <p:cNvPr id="274439" name="AutoShape 7"/>
          <p:cNvSpPr>
            <a:spLocks noChangeArrowheads="1"/>
          </p:cNvSpPr>
          <p:nvPr/>
        </p:nvSpPr>
        <p:spPr bwMode="auto">
          <a:xfrm flipH="1">
            <a:off x="2008584" y="4464968"/>
            <a:ext cx="1498600" cy="1130300"/>
          </a:xfrm>
          <a:custGeom>
            <a:avLst/>
            <a:gdLst>
              <a:gd name="T0" fmla="*/ 2147483647 w 21600"/>
              <a:gd name="T1" fmla="*/ 0 h 21600"/>
              <a:gd name="T2" fmla="*/ 2147483647 w 21600"/>
              <a:gd name="T3" fmla="*/ 895427375 h 21600"/>
              <a:gd name="T4" fmla="*/ 0 w 21600"/>
              <a:gd name="T5" fmla="*/ 2147483647 h 21600"/>
              <a:gd name="T6" fmla="*/ 2147483647 w 21600"/>
              <a:gd name="T7" fmla="*/ 2147483647 h 21600"/>
              <a:gd name="T8" fmla="*/ 2147483647 w 21600"/>
              <a:gd name="T9" fmla="*/ 2079873350 h 21600"/>
              <a:gd name="T10" fmla="*/ 2147483647 w 21600"/>
              <a:gd name="T11" fmla="*/ 895427375 h 21600"/>
              <a:gd name="T12" fmla="*/ 0 60000 65536"/>
              <a:gd name="T13" fmla="*/ 0 60000 65536"/>
              <a:gd name="T14" fmla="*/ 0 60000 65536"/>
              <a:gd name="T15" fmla="*/ 0 60000 65536"/>
              <a:gd name="T16" fmla="*/ 0 60000 65536"/>
              <a:gd name="T17" fmla="*/ 0 60000 65536"/>
              <a:gd name="T18" fmla="*/ 0 w 21600"/>
              <a:gd name="T19" fmla="*/ 18278 h 21600"/>
              <a:gd name="T20" fmla="*/ 18167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770" y="0"/>
                </a:moveTo>
                <a:lnTo>
                  <a:pt x="11940" y="6249"/>
                </a:lnTo>
                <a:lnTo>
                  <a:pt x="15373" y="6249"/>
                </a:lnTo>
                <a:lnTo>
                  <a:pt x="15373" y="18278"/>
                </a:lnTo>
                <a:lnTo>
                  <a:pt x="0" y="18278"/>
                </a:lnTo>
                <a:lnTo>
                  <a:pt x="0" y="21600"/>
                </a:lnTo>
                <a:lnTo>
                  <a:pt x="18167" y="21600"/>
                </a:lnTo>
                <a:lnTo>
                  <a:pt x="18167" y="6249"/>
                </a:lnTo>
                <a:lnTo>
                  <a:pt x="21600" y="6249"/>
                </a:lnTo>
                <a:close/>
              </a:path>
            </a:pathLst>
          </a:custGeom>
          <a:solidFill>
            <a:srgbClr val="800080"/>
          </a:solidFill>
          <a:ln w="12700">
            <a:solidFill>
              <a:schemeClr val="tx1"/>
            </a:solidFill>
            <a:miter lim="800000"/>
            <a:headEnd type="none" w="sm" len="sm"/>
            <a:tailEnd type="none" w="sm" len="sm"/>
          </a:ln>
        </p:spPr>
        <p:txBody>
          <a:bodyPr wrap="none" anchor="ctr">
            <a:prstTxWarp prst="textNoShape">
              <a:avLst/>
            </a:prstTxWarp>
          </a:bodyPr>
          <a:lstStyle/>
          <a:p>
            <a:endParaRPr lang="en-US"/>
          </a:p>
        </p:txBody>
      </p:sp>
      <p:sp>
        <p:nvSpPr>
          <p:cNvPr id="274440" name="AutoShape 8"/>
          <p:cNvSpPr>
            <a:spLocks noChangeArrowheads="1"/>
          </p:cNvSpPr>
          <p:nvPr/>
        </p:nvSpPr>
        <p:spPr bwMode="auto">
          <a:xfrm rot="5400000" flipH="1">
            <a:off x="2173684" y="1759868"/>
            <a:ext cx="1422400" cy="1295400"/>
          </a:xfrm>
          <a:custGeom>
            <a:avLst/>
            <a:gdLst>
              <a:gd name="T0" fmla="*/ 2147483647 w 21600"/>
              <a:gd name="T1" fmla="*/ 0 h 21600"/>
              <a:gd name="T2" fmla="*/ 2147483647 w 21600"/>
              <a:gd name="T3" fmla="*/ 1012929454 h 21600"/>
              <a:gd name="T4" fmla="*/ 0 w 21600"/>
              <a:gd name="T5" fmla="*/ 2147483647 h 21600"/>
              <a:gd name="T6" fmla="*/ 2147483647 w 21600"/>
              <a:gd name="T7" fmla="*/ 2147483647 h 21600"/>
              <a:gd name="T8" fmla="*/ 2147483647 w 21600"/>
              <a:gd name="T9" fmla="*/ 2147483647 h 21600"/>
              <a:gd name="T10" fmla="*/ 2147483647 w 21600"/>
              <a:gd name="T11" fmla="*/ 1012929454 h 21600"/>
              <a:gd name="T12" fmla="*/ 0 60000 65536"/>
              <a:gd name="T13" fmla="*/ 0 60000 65536"/>
              <a:gd name="T14" fmla="*/ 0 60000 65536"/>
              <a:gd name="T15" fmla="*/ 0 60000 65536"/>
              <a:gd name="T16" fmla="*/ 0 60000 65536"/>
              <a:gd name="T17" fmla="*/ 0 60000 65536"/>
              <a:gd name="T18" fmla="*/ 0 w 21600"/>
              <a:gd name="T19" fmla="*/ 18314 h 21600"/>
              <a:gd name="T20" fmla="*/ 18173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791" y="0"/>
                </a:moveTo>
                <a:lnTo>
                  <a:pt x="11981" y="4696"/>
                </a:lnTo>
                <a:lnTo>
                  <a:pt x="15408" y="4696"/>
                </a:lnTo>
                <a:lnTo>
                  <a:pt x="15408" y="18314"/>
                </a:lnTo>
                <a:lnTo>
                  <a:pt x="0" y="18314"/>
                </a:lnTo>
                <a:lnTo>
                  <a:pt x="0" y="21600"/>
                </a:lnTo>
                <a:lnTo>
                  <a:pt x="18173" y="21600"/>
                </a:lnTo>
                <a:lnTo>
                  <a:pt x="18173" y="4696"/>
                </a:lnTo>
                <a:lnTo>
                  <a:pt x="21600" y="4696"/>
                </a:lnTo>
                <a:close/>
              </a:path>
            </a:pathLst>
          </a:custGeom>
          <a:solidFill>
            <a:srgbClr val="800080"/>
          </a:solidFill>
          <a:ln w="12700">
            <a:solidFill>
              <a:schemeClr val="tx1"/>
            </a:solidFill>
            <a:miter lim="800000"/>
            <a:headEnd type="none" w="sm" len="sm"/>
            <a:tailEnd type="none" w="sm" len="sm"/>
          </a:ln>
        </p:spPr>
        <p:txBody>
          <a:bodyPr wrap="none" anchor="ctr">
            <a:prstTxWarp prst="textNoShape">
              <a:avLst/>
            </a:prstTxWarp>
          </a:bodyPr>
          <a:lstStyle/>
          <a:p>
            <a:endParaRPr lang="en-US"/>
          </a:p>
        </p:txBody>
      </p:sp>
      <p:sp>
        <p:nvSpPr>
          <p:cNvPr id="274441" name="AutoShape 9"/>
          <p:cNvSpPr>
            <a:spLocks noChangeArrowheads="1"/>
          </p:cNvSpPr>
          <p:nvPr/>
        </p:nvSpPr>
        <p:spPr bwMode="auto">
          <a:xfrm rot="10800000" flipH="1">
            <a:off x="5742384" y="1874168"/>
            <a:ext cx="1447800" cy="1219200"/>
          </a:xfrm>
          <a:custGeom>
            <a:avLst/>
            <a:gdLst>
              <a:gd name="T0" fmla="*/ 2147483647 w 21600"/>
              <a:gd name="T1" fmla="*/ 0 h 21600"/>
              <a:gd name="T2" fmla="*/ 2147483647 w 21600"/>
              <a:gd name="T3" fmla="*/ 844484186 h 21600"/>
              <a:gd name="T4" fmla="*/ 0 w 21600"/>
              <a:gd name="T5" fmla="*/ 2147483647 h 21600"/>
              <a:gd name="T6" fmla="*/ 2147483647 w 21600"/>
              <a:gd name="T7" fmla="*/ 2147483647 h 21600"/>
              <a:gd name="T8" fmla="*/ 2147483647 w 21600"/>
              <a:gd name="T9" fmla="*/ 2147483647 h 21600"/>
              <a:gd name="T10" fmla="*/ 2147483647 w 21600"/>
              <a:gd name="T11" fmla="*/ 844484186 h 21600"/>
              <a:gd name="T12" fmla="*/ 0 60000 65536"/>
              <a:gd name="T13" fmla="*/ 0 60000 65536"/>
              <a:gd name="T14" fmla="*/ 0 60000 65536"/>
              <a:gd name="T15" fmla="*/ 0 60000 65536"/>
              <a:gd name="T16" fmla="*/ 0 60000 65536"/>
              <a:gd name="T17" fmla="*/ 0 60000 65536"/>
              <a:gd name="T18" fmla="*/ 0 w 21600"/>
              <a:gd name="T19" fmla="*/ 18314 h 21600"/>
              <a:gd name="T20" fmla="*/ 18173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791" y="0"/>
                </a:moveTo>
                <a:lnTo>
                  <a:pt x="11981" y="4696"/>
                </a:lnTo>
                <a:lnTo>
                  <a:pt x="15408" y="4696"/>
                </a:lnTo>
                <a:lnTo>
                  <a:pt x="15408" y="18314"/>
                </a:lnTo>
                <a:lnTo>
                  <a:pt x="0" y="18314"/>
                </a:lnTo>
                <a:lnTo>
                  <a:pt x="0" y="21600"/>
                </a:lnTo>
                <a:lnTo>
                  <a:pt x="18173" y="21600"/>
                </a:lnTo>
                <a:lnTo>
                  <a:pt x="18173" y="4696"/>
                </a:lnTo>
                <a:lnTo>
                  <a:pt x="21600" y="4696"/>
                </a:lnTo>
                <a:close/>
              </a:path>
            </a:pathLst>
          </a:custGeom>
          <a:solidFill>
            <a:srgbClr val="800080"/>
          </a:solidFill>
          <a:ln w="12700">
            <a:solidFill>
              <a:schemeClr val="tx1"/>
            </a:solidFill>
            <a:miter lim="800000"/>
            <a:headEnd type="none" w="sm" len="sm"/>
            <a:tailEnd type="none" w="sm" len="sm"/>
          </a:ln>
        </p:spPr>
        <p:txBody>
          <a:bodyPr wrap="none" anchor="ctr">
            <a:prstTxWarp prst="textNoShape">
              <a:avLst/>
            </a:prstTxWarp>
          </a:bodyPr>
          <a:lstStyle/>
          <a:p>
            <a:endParaRPr lang="en-US"/>
          </a:p>
        </p:txBody>
      </p:sp>
      <p:sp>
        <p:nvSpPr>
          <p:cNvPr id="274442" name="AutoShape 10"/>
          <p:cNvSpPr>
            <a:spLocks noChangeArrowheads="1"/>
          </p:cNvSpPr>
          <p:nvPr/>
        </p:nvSpPr>
        <p:spPr bwMode="auto">
          <a:xfrm rot="16200000" flipH="1">
            <a:off x="5704284" y="4503068"/>
            <a:ext cx="1295400" cy="1219200"/>
          </a:xfrm>
          <a:custGeom>
            <a:avLst/>
            <a:gdLst>
              <a:gd name="T0" fmla="*/ 2147483647 w 21600"/>
              <a:gd name="T1" fmla="*/ 0 h 21600"/>
              <a:gd name="T2" fmla="*/ 2147483647 w 21600"/>
              <a:gd name="T3" fmla="*/ 844484186 h 21600"/>
              <a:gd name="T4" fmla="*/ 0 w 21600"/>
              <a:gd name="T5" fmla="*/ 2147483647 h 21600"/>
              <a:gd name="T6" fmla="*/ 1960068661 w 21600"/>
              <a:gd name="T7" fmla="*/ 2147483647 h 21600"/>
              <a:gd name="T8" fmla="*/ 2147483647 w 21600"/>
              <a:gd name="T9" fmla="*/ 2147483647 h 21600"/>
              <a:gd name="T10" fmla="*/ 2147483647 w 21600"/>
              <a:gd name="T11" fmla="*/ 844484186 h 21600"/>
              <a:gd name="T12" fmla="*/ 0 60000 65536"/>
              <a:gd name="T13" fmla="*/ 0 60000 65536"/>
              <a:gd name="T14" fmla="*/ 0 60000 65536"/>
              <a:gd name="T15" fmla="*/ 0 60000 65536"/>
              <a:gd name="T16" fmla="*/ 0 60000 65536"/>
              <a:gd name="T17" fmla="*/ 0 60000 65536"/>
              <a:gd name="T18" fmla="*/ 0 w 21600"/>
              <a:gd name="T19" fmla="*/ 18314 h 21600"/>
              <a:gd name="T20" fmla="*/ 18173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791" y="0"/>
                </a:moveTo>
                <a:lnTo>
                  <a:pt x="11981" y="4696"/>
                </a:lnTo>
                <a:lnTo>
                  <a:pt x="15408" y="4696"/>
                </a:lnTo>
                <a:lnTo>
                  <a:pt x="15408" y="18314"/>
                </a:lnTo>
                <a:lnTo>
                  <a:pt x="0" y="18314"/>
                </a:lnTo>
                <a:lnTo>
                  <a:pt x="0" y="21600"/>
                </a:lnTo>
                <a:lnTo>
                  <a:pt x="18173" y="21600"/>
                </a:lnTo>
                <a:lnTo>
                  <a:pt x="18173" y="4696"/>
                </a:lnTo>
                <a:lnTo>
                  <a:pt x="21600" y="4696"/>
                </a:lnTo>
                <a:close/>
              </a:path>
            </a:pathLst>
          </a:custGeom>
          <a:solidFill>
            <a:srgbClr val="800080"/>
          </a:solidFill>
          <a:ln w="12700">
            <a:solidFill>
              <a:schemeClr val="tx1"/>
            </a:solidFill>
            <a:miter lim="800000"/>
            <a:headEnd type="none" w="sm" len="sm"/>
            <a:tailEnd type="none" w="sm" len="sm"/>
          </a:ln>
        </p:spPr>
        <p:txBody>
          <a:bodyPr wrap="none" anchor="ctr">
            <a:prstTxWarp prst="textNoShape">
              <a:avLst/>
            </a:prstTxWarp>
          </a:bodyPr>
          <a:lstStyle/>
          <a:p>
            <a:endParaRPr lang="en-US"/>
          </a:p>
        </p:txBody>
      </p:sp>
    </p:spTree>
    <p:extLst>
      <p:ext uri="{BB962C8B-B14F-4D97-AF65-F5344CB8AC3E}">
        <p14:creationId xmlns:p14="http://schemas.microsoft.com/office/powerpoint/2010/main" val="80150492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4435"/>
                                        </p:tgtEl>
                                        <p:attrNameLst>
                                          <p:attrName>style.visibility</p:attrName>
                                        </p:attrNameLst>
                                      </p:cBhvr>
                                      <p:to>
                                        <p:strVal val="visible"/>
                                      </p:to>
                                    </p:set>
                                    <p:animEffect transition="in" filter="fade">
                                      <p:cBhvr>
                                        <p:cTn id="7" dur="500"/>
                                        <p:tgtEl>
                                          <p:spTgt spid="27443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74441"/>
                                        </p:tgtEl>
                                        <p:attrNameLst>
                                          <p:attrName>style.visibility</p:attrName>
                                        </p:attrNameLst>
                                      </p:cBhvr>
                                      <p:to>
                                        <p:strVal val="visible"/>
                                      </p:to>
                                    </p:set>
                                    <p:animEffect transition="in" filter="strips(downRight)">
                                      <p:cBhvr>
                                        <p:cTn id="12" dur="500"/>
                                        <p:tgtEl>
                                          <p:spTgt spid="274441"/>
                                        </p:tgtEl>
                                      </p:cBhvr>
                                    </p:animEffect>
                                  </p:childTnLst>
                                </p:cTn>
                              </p:par>
                            </p:childTnLst>
                          </p:cTn>
                        </p:par>
                        <p:par>
                          <p:cTn id="13" fill="hold">
                            <p:stCondLst>
                              <p:cond delay="500"/>
                            </p:stCondLst>
                            <p:childTnLst>
                              <p:par>
                                <p:cTn id="14" presetID="17" presetClass="entr" presetSubtype="1" fill="hold" grpId="0" nodeType="afterEffect">
                                  <p:stCondLst>
                                    <p:cond delay="0"/>
                                  </p:stCondLst>
                                  <p:childTnLst>
                                    <p:set>
                                      <p:cBhvr>
                                        <p:cTn id="15" dur="1" fill="hold">
                                          <p:stCondLst>
                                            <p:cond delay="0"/>
                                          </p:stCondLst>
                                        </p:cTn>
                                        <p:tgtEl>
                                          <p:spTgt spid="274436"/>
                                        </p:tgtEl>
                                        <p:attrNameLst>
                                          <p:attrName>style.visibility</p:attrName>
                                        </p:attrNameLst>
                                      </p:cBhvr>
                                      <p:to>
                                        <p:strVal val="visible"/>
                                      </p:to>
                                    </p:set>
                                    <p:anim calcmode="lin" valueType="num">
                                      <p:cBhvr>
                                        <p:cTn id="16" dur="500" fill="hold"/>
                                        <p:tgtEl>
                                          <p:spTgt spid="274436"/>
                                        </p:tgtEl>
                                        <p:attrNameLst>
                                          <p:attrName>ppt_x</p:attrName>
                                        </p:attrNameLst>
                                      </p:cBhvr>
                                      <p:tavLst>
                                        <p:tav tm="0">
                                          <p:val>
                                            <p:strVal val="#ppt_x"/>
                                          </p:val>
                                        </p:tav>
                                        <p:tav tm="100000">
                                          <p:val>
                                            <p:strVal val="#ppt_x"/>
                                          </p:val>
                                        </p:tav>
                                      </p:tavLst>
                                    </p:anim>
                                    <p:anim calcmode="lin" valueType="num">
                                      <p:cBhvr>
                                        <p:cTn id="17" dur="500" fill="hold"/>
                                        <p:tgtEl>
                                          <p:spTgt spid="274436"/>
                                        </p:tgtEl>
                                        <p:attrNameLst>
                                          <p:attrName>ppt_y</p:attrName>
                                        </p:attrNameLst>
                                      </p:cBhvr>
                                      <p:tavLst>
                                        <p:tav tm="0">
                                          <p:val>
                                            <p:strVal val="#ppt_y-#ppt_h/2"/>
                                          </p:val>
                                        </p:tav>
                                        <p:tav tm="100000">
                                          <p:val>
                                            <p:strVal val="#ppt_y"/>
                                          </p:val>
                                        </p:tav>
                                      </p:tavLst>
                                    </p:anim>
                                    <p:anim calcmode="lin" valueType="num">
                                      <p:cBhvr>
                                        <p:cTn id="18" dur="500" fill="hold"/>
                                        <p:tgtEl>
                                          <p:spTgt spid="274436"/>
                                        </p:tgtEl>
                                        <p:attrNameLst>
                                          <p:attrName>ppt_w</p:attrName>
                                        </p:attrNameLst>
                                      </p:cBhvr>
                                      <p:tavLst>
                                        <p:tav tm="0">
                                          <p:val>
                                            <p:strVal val="#ppt_w"/>
                                          </p:val>
                                        </p:tav>
                                        <p:tav tm="100000">
                                          <p:val>
                                            <p:strVal val="#ppt_w"/>
                                          </p:val>
                                        </p:tav>
                                      </p:tavLst>
                                    </p:anim>
                                    <p:anim calcmode="lin" valueType="num">
                                      <p:cBhvr>
                                        <p:cTn id="19" dur="500" fill="hold"/>
                                        <p:tgtEl>
                                          <p:spTgt spid="274436"/>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274442"/>
                                        </p:tgtEl>
                                        <p:attrNameLst>
                                          <p:attrName>style.visibility</p:attrName>
                                        </p:attrNameLst>
                                      </p:cBhvr>
                                      <p:to>
                                        <p:strVal val="visible"/>
                                      </p:to>
                                    </p:set>
                                    <p:animEffect transition="in" filter="strips(downLeft)">
                                      <p:cBhvr>
                                        <p:cTn id="24" dur="500"/>
                                        <p:tgtEl>
                                          <p:spTgt spid="274442"/>
                                        </p:tgtEl>
                                      </p:cBhvr>
                                    </p:animEffect>
                                  </p:childTnLst>
                                </p:cTn>
                              </p:par>
                            </p:childTnLst>
                          </p:cTn>
                        </p:par>
                        <p:par>
                          <p:cTn id="25" fill="hold">
                            <p:stCondLst>
                              <p:cond delay="500"/>
                            </p:stCondLst>
                            <p:childTnLst>
                              <p:par>
                                <p:cTn id="26" presetID="17" presetClass="entr" presetSubtype="2" fill="hold" grpId="0" nodeType="afterEffect">
                                  <p:stCondLst>
                                    <p:cond delay="0"/>
                                  </p:stCondLst>
                                  <p:childTnLst>
                                    <p:set>
                                      <p:cBhvr>
                                        <p:cTn id="27" dur="1" fill="hold">
                                          <p:stCondLst>
                                            <p:cond delay="0"/>
                                          </p:stCondLst>
                                        </p:cTn>
                                        <p:tgtEl>
                                          <p:spTgt spid="274437"/>
                                        </p:tgtEl>
                                        <p:attrNameLst>
                                          <p:attrName>style.visibility</p:attrName>
                                        </p:attrNameLst>
                                      </p:cBhvr>
                                      <p:to>
                                        <p:strVal val="visible"/>
                                      </p:to>
                                    </p:set>
                                    <p:anim calcmode="lin" valueType="num">
                                      <p:cBhvr>
                                        <p:cTn id="28" dur="500" fill="hold"/>
                                        <p:tgtEl>
                                          <p:spTgt spid="274437"/>
                                        </p:tgtEl>
                                        <p:attrNameLst>
                                          <p:attrName>ppt_x</p:attrName>
                                        </p:attrNameLst>
                                      </p:cBhvr>
                                      <p:tavLst>
                                        <p:tav tm="0">
                                          <p:val>
                                            <p:strVal val="#ppt_x+#ppt_w/2"/>
                                          </p:val>
                                        </p:tav>
                                        <p:tav tm="100000">
                                          <p:val>
                                            <p:strVal val="#ppt_x"/>
                                          </p:val>
                                        </p:tav>
                                      </p:tavLst>
                                    </p:anim>
                                    <p:anim calcmode="lin" valueType="num">
                                      <p:cBhvr>
                                        <p:cTn id="29" dur="500" fill="hold"/>
                                        <p:tgtEl>
                                          <p:spTgt spid="274437"/>
                                        </p:tgtEl>
                                        <p:attrNameLst>
                                          <p:attrName>ppt_y</p:attrName>
                                        </p:attrNameLst>
                                      </p:cBhvr>
                                      <p:tavLst>
                                        <p:tav tm="0">
                                          <p:val>
                                            <p:strVal val="#ppt_y"/>
                                          </p:val>
                                        </p:tav>
                                        <p:tav tm="100000">
                                          <p:val>
                                            <p:strVal val="#ppt_y"/>
                                          </p:val>
                                        </p:tav>
                                      </p:tavLst>
                                    </p:anim>
                                    <p:anim calcmode="lin" valueType="num">
                                      <p:cBhvr>
                                        <p:cTn id="30" dur="500" fill="hold"/>
                                        <p:tgtEl>
                                          <p:spTgt spid="274437"/>
                                        </p:tgtEl>
                                        <p:attrNameLst>
                                          <p:attrName>ppt_w</p:attrName>
                                        </p:attrNameLst>
                                      </p:cBhvr>
                                      <p:tavLst>
                                        <p:tav tm="0">
                                          <p:val>
                                            <p:fltVal val="0"/>
                                          </p:val>
                                        </p:tav>
                                        <p:tav tm="100000">
                                          <p:val>
                                            <p:strVal val="#ppt_w"/>
                                          </p:val>
                                        </p:tav>
                                      </p:tavLst>
                                    </p:anim>
                                    <p:anim calcmode="lin" valueType="num">
                                      <p:cBhvr>
                                        <p:cTn id="31" dur="500" fill="hold"/>
                                        <p:tgtEl>
                                          <p:spTgt spid="274437"/>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8" presetClass="entr" presetSubtype="9" fill="hold" grpId="0" nodeType="clickEffect">
                                  <p:stCondLst>
                                    <p:cond delay="0"/>
                                  </p:stCondLst>
                                  <p:childTnLst>
                                    <p:set>
                                      <p:cBhvr>
                                        <p:cTn id="35" dur="1" fill="hold">
                                          <p:stCondLst>
                                            <p:cond delay="0"/>
                                          </p:stCondLst>
                                        </p:cTn>
                                        <p:tgtEl>
                                          <p:spTgt spid="274439"/>
                                        </p:tgtEl>
                                        <p:attrNameLst>
                                          <p:attrName>style.visibility</p:attrName>
                                        </p:attrNameLst>
                                      </p:cBhvr>
                                      <p:to>
                                        <p:strVal val="visible"/>
                                      </p:to>
                                    </p:set>
                                    <p:animEffect transition="in" filter="strips(upLeft)">
                                      <p:cBhvr>
                                        <p:cTn id="36" dur="500"/>
                                        <p:tgtEl>
                                          <p:spTgt spid="274439"/>
                                        </p:tgtEl>
                                      </p:cBhvr>
                                    </p:animEffect>
                                  </p:childTnLst>
                                </p:cTn>
                              </p:par>
                            </p:childTnLst>
                          </p:cTn>
                        </p:par>
                        <p:par>
                          <p:cTn id="37" fill="hold">
                            <p:stCondLst>
                              <p:cond delay="500"/>
                            </p:stCondLst>
                            <p:childTnLst>
                              <p:par>
                                <p:cTn id="38" presetID="17" presetClass="entr" presetSubtype="4" fill="hold" grpId="0" nodeType="afterEffect">
                                  <p:stCondLst>
                                    <p:cond delay="0"/>
                                  </p:stCondLst>
                                  <p:childTnLst>
                                    <p:set>
                                      <p:cBhvr>
                                        <p:cTn id="39" dur="1" fill="hold">
                                          <p:stCondLst>
                                            <p:cond delay="0"/>
                                          </p:stCondLst>
                                        </p:cTn>
                                        <p:tgtEl>
                                          <p:spTgt spid="274438"/>
                                        </p:tgtEl>
                                        <p:attrNameLst>
                                          <p:attrName>style.visibility</p:attrName>
                                        </p:attrNameLst>
                                      </p:cBhvr>
                                      <p:to>
                                        <p:strVal val="visible"/>
                                      </p:to>
                                    </p:set>
                                    <p:anim calcmode="lin" valueType="num">
                                      <p:cBhvr>
                                        <p:cTn id="40" dur="500" fill="hold"/>
                                        <p:tgtEl>
                                          <p:spTgt spid="274438"/>
                                        </p:tgtEl>
                                        <p:attrNameLst>
                                          <p:attrName>ppt_x</p:attrName>
                                        </p:attrNameLst>
                                      </p:cBhvr>
                                      <p:tavLst>
                                        <p:tav tm="0">
                                          <p:val>
                                            <p:strVal val="#ppt_x"/>
                                          </p:val>
                                        </p:tav>
                                        <p:tav tm="100000">
                                          <p:val>
                                            <p:strVal val="#ppt_x"/>
                                          </p:val>
                                        </p:tav>
                                      </p:tavLst>
                                    </p:anim>
                                    <p:anim calcmode="lin" valueType="num">
                                      <p:cBhvr>
                                        <p:cTn id="41" dur="500" fill="hold"/>
                                        <p:tgtEl>
                                          <p:spTgt spid="274438"/>
                                        </p:tgtEl>
                                        <p:attrNameLst>
                                          <p:attrName>ppt_y</p:attrName>
                                        </p:attrNameLst>
                                      </p:cBhvr>
                                      <p:tavLst>
                                        <p:tav tm="0">
                                          <p:val>
                                            <p:strVal val="#ppt_y+#ppt_h/2"/>
                                          </p:val>
                                        </p:tav>
                                        <p:tav tm="100000">
                                          <p:val>
                                            <p:strVal val="#ppt_y"/>
                                          </p:val>
                                        </p:tav>
                                      </p:tavLst>
                                    </p:anim>
                                    <p:anim calcmode="lin" valueType="num">
                                      <p:cBhvr>
                                        <p:cTn id="42" dur="500" fill="hold"/>
                                        <p:tgtEl>
                                          <p:spTgt spid="274438"/>
                                        </p:tgtEl>
                                        <p:attrNameLst>
                                          <p:attrName>ppt_w</p:attrName>
                                        </p:attrNameLst>
                                      </p:cBhvr>
                                      <p:tavLst>
                                        <p:tav tm="0">
                                          <p:val>
                                            <p:strVal val="#ppt_w"/>
                                          </p:val>
                                        </p:tav>
                                        <p:tav tm="100000">
                                          <p:val>
                                            <p:strVal val="#ppt_w"/>
                                          </p:val>
                                        </p:tav>
                                      </p:tavLst>
                                    </p:anim>
                                    <p:anim calcmode="lin" valueType="num">
                                      <p:cBhvr>
                                        <p:cTn id="43" dur="500" fill="hold"/>
                                        <p:tgtEl>
                                          <p:spTgt spid="274438"/>
                                        </p:tgtEl>
                                        <p:attrNameLst>
                                          <p:attrName>ppt_h</p:attrName>
                                        </p:attrNameLst>
                                      </p:cBhvr>
                                      <p:tavLst>
                                        <p:tav tm="0">
                                          <p:val>
                                            <p:fltVal val="0"/>
                                          </p:val>
                                        </p:tav>
                                        <p:tav tm="100000">
                                          <p:val>
                                            <p:strVal val="#ppt_h"/>
                                          </p:val>
                                        </p:tav>
                                      </p:tavLst>
                                    </p:anim>
                                  </p:childTnLst>
                                </p:cTn>
                              </p:par>
                            </p:childTnLst>
                          </p:cTn>
                        </p:par>
                        <p:par>
                          <p:cTn id="44" fill="hold">
                            <p:stCondLst>
                              <p:cond delay="1000"/>
                            </p:stCondLst>
                            <p:childTnLst>
                              <p:par>
                                <p:cTn id="45" presetID="18" presetClass="entr" presetSubtype="3" fill="hold" grpId="0" nodeType="afterEffect">
                                  <p:stCondLst>
                                    <p:cond delay="0"/>
                                  </p:stCondLst>
                                  <p:childTnLst>
                                    <p:set>
                                      <p:cBhvr>
                                        <p:cTn id="46" dur="1" fill="hold">
                                          <p:stCondLst>
                                            <p:cond delay="0"/>
                                          </p:stCondLst>
                                        </p:cTn>
                                        <p:tgtEl>
                                          <p:spTgt spid="274440"/>
                                        </p:tgtEl>
                                        <p:attrNameLst>
                                          <p:attrName>style.visibility</p:attrName>
                                        </p:attrNameLst>
                                      </p:cBhvr>
                                      <p:to>
                                        <p:strVal val="visible"/>
                                      </p:to>
                                    </p:set>
                                    <p:animEffect transition="in" filter="strips(upRight)">
                                      <p:cBhvr>
                                        <p:cTn id="47" dur="500"/>
                                        <p:tgtEl>
                                          <p:spTgt spid="274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5" grpId="0" animBg="1" autoUpdateAnimBg="0"/>
      <p:bldP spid="274436" grpId="0" animBg="1" autoUpdateAnimBg="0"/>
      <p:bldP spid="274437" grpId="0" animBg="1" autoUpdateAnimBg="0"/>
      <p:bldP spid="274438" grpId="0" animBg="1" autoUpdateAnimBg="0"/>
      <p:bldP spid="274439" grpId="0" animBg="1"/>
      <p:bldP spid="274440" grpId="0" animBg="1"/>
      <p:bldP spid="274441" grpId="0" animBg="1"/>
      <p:bldP spid="27444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a:xfrm>
            <a:off x="179513" y="0"/>
            <a:ext cx="7704856" cy="1143000"/>
          </a:xfrm>
        </p:spPr>
        <p:txBody>
          <a:bodyPr>
            <a:normAutofit/>
          </a:bodyPr>
          <a:lstStyle/>
          <a:p>
            <a:r>
              <a:rPr lang="en-US" sz="3400" dirty="0" smtClean="0"/>
              <a:t>Self-Fulfilling Prophecy Effect</a:t>
            </a:r>
            <a:br>
              <a:rPr lang="en-US" sz="3400" dirty="0" smtClean="0"/>
            </a:br>
            <a:r>
              <a:rPr lang="en-US" sz="3400" dirty="0" smtClean="0"/>
              <a:t>is Strongest...</a:t>
            </a:r>
            <a:endParaRPr lang="en-US" sz="3400" dirty="0"/>
          </a:p>
        </p:txBody>
      </p:sp>
      <p:sp>
        <p:nvSpPr>
          <p:cNvPr id="22530" name="Rectangle 2"/>
          <p:cNvSpPr>
            <a:spLocks noGrp="1" noChangeArrowheads="1"/>
          </p:cNvSpPr>
          <p:nvPr>
            <p:ph idx="1"/>
          </p:nvPr>
        </p:nvSpPr>
        <p:spPr>
          <a:xfrm>
            <a:off x="323528" y="1484784"/>
            <a:ext cx="8208911" cy="4641379"/>
          </a:xfrm>
        </p:spPr>
        <p:txBody>
          <a:bodyPr/>
          <a:lstStyle/>
          <a:p>
            <a:pPr>
              <a:spcAft>
                <a:spcPts val="1200"/>
              </a:spcAft>
            </a:pPr>
            <a:r>
              <a:rPr lang="en-US" dirty="0" smtClean="0"/>
              <a:t>...at the beginning of the relationship (e.g. employee joins the team)</a:t>
            </a:r>
          </a:p>
          <a:p>
            <a:pPr>
              <a:spcAft>
                <a:spcPts val="1200"/>
              </a:spcAft>
            </a:pPr>
            <a:r>
              <a:rPr lang="en-US" dirty="0" smtClean="0"/>
              <a:t>...when several people have similar expectations about the person</a:t>
            </a:r>
          </a:p>
          <a:p>
            <a:r>
              <a:rPr lang="en-US" dirty="0" smtClean="0"/>
              <a:t>...when the employee has low rather than high past achievement</a:t>
            </a:r>
            <a:endParaRPr lang="en-US" dirty="0"/>
          </a:p>
        </p:txBody>
      </p:sp>
    </p:spTree>
    <p:extLst>
      <p:ext uri="{BB962C8B-B14F-4D97-AF65-F5344CB8AC3E}">
        <p14:creationId xmlns:p14="http://schemas.microsoft.com/office/powerpoint/2010/main" val="1287770618"/>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smtClean="0"/>
              <a:t>Other Perceptual Effects</a:t>
            </a:r>
            <a:endParaRPr lang="en-US" dirty="0" smtClean="0"/>
          </a:p>
        </p:txBody>
      </p:sp>
      <p:sp>
        <p:nvSpPr>
          <p:cNvPr id="278531" name="Rectangle 3"/>
          <p:cNvSpPr>
            <a:spLocks noGrp="1" noChangeArrowheads="1"/>
          </p:cNvSpPr>
          <p:nvPr>
            <p:ph idx="1"/>
          </p:nvPr>
        </p:nvSpPr>
        <p:spPr/>
        <p:txBody>
          <a:bodyPr>
            <a:normAutofit lnSpcReduction="10000"/>
          </a:bodyPr>
          <a:lstStyle/>
          <a:p>
            <a:r>
              <a:rPr lang="en-US" dirty="0" smtClean="0"/>
              <a:t>Halo effect</a:t>
            </a:r>
          </a:p>
          <a:p>
            <a:pPr lvl="1"/>
            <a:r>
              <a:rPr lang="en-US" dirty="0" smtClean="0"/>
              <a:t>One trait affects perception of person’s other traits</a:t>
            </a:r>
          </a:p>
          <a:p>
            <a:r>
              <a:rPr lang="en-US" dirty="0" smtClean="0"/>
              <a:t>False-consensus effect</a:t>
            </a:r>
          </a:p>
          <a:p>
            <a:pPr lvl="1"/>
            <a:r>
              <a:rPr lang="en-US" dirty="0" smtClean="0"/>
              <a:t>Overestimate how many others have similar beliefs or traits like ours</a:t>
            </a:r>
          </a:p>
          <a:p>
            <a:pPr lvl="1"/>
            <a:r>
              <a:rPr lang="en-US" dirty="0" smtClean="0"/>
              <a:t>Three causes</a:t>
            </a:r>
          </a:p>
          <a:p>
            <a:r>
              <a:rPr lang="en-US" dirty="0" smtClean="0"/>
              <a:t>Primacy effect</a:t>
            </a:r>
          </a:p>
          <a:p>
            <a:pPr lvl="1"/>
            <a:r>
              <a:rPr lang="en-US" dirty="0" smtClean="0"/>
              <a:t>First impressions are difficult to change</a:t>
            </a:r>
          </a:p>
          <a:p>
            <a:r>
              <a:rPr lang="en-US" dirty="0" err="1" smtClean="0"/>
              <a:t>Recency</a:t>
            </a:r>
            <a:r>
              <a:rPr lang="en-US" dirty="0" smtClean="0"/>
              <a:t> effect</a:t>
            </a:r>
          </a:p>
          <a:p>
            <a:pPr lvl="1"/>
            <a:r>
              <a:rPr lang="en-US" dirty="0" smtClean="0"/>
              <a:t>Most recent information dominates perceptions</a:t>
            </a:r>
          </a:p>
        </p:txBody>
      </p:sp>
    </p:spTree>
    <p:extLst>
      <p:ext uri="{BB962C8B-B14F-4D97-AF65-F5344CB8AC3E}">
        <p14:creationId xmlns:p14="http://schemas.microsoft.com/office/powerpoint/2010/main" val="348798599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78531">
                                            <p:txEl>
                                              <p:pRg st="0" end="0"/>
                                            </p:txEl>
                                          </p:spTgt>
                                        </p:tgtEl>
                                        <p:attrNameLst>
                                          <p:attrName>style.visibility</p:attrName>
                                        </p:attrNameLst>
                                      </p:cBhvr>
                                      <p:to>
                                        <p:strVal val="visible"/>
                                      </p:to>
                                    </p:set>
                                    <p:anim calcmode="lin" valueType="num">
                                      <p:cBhvr additive="base">
                                        <p:cTn id="7" dur="500" fill="hold"/>
                                        <p:tgtEl>
                                          <p:spTgt spid="27853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78531">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78531">
                                            <p:txEl>
                                              <p:pRg st="1" end="1"/>
                                            </p:txEl>
                                          </p:spTgt>
                                        </p:tgtEl>
                                        <p:attrNameLst>
                                          <p:attrName>style.visibility</p:attrName>
                                        </p:attrNameLst>
                                      </p:cBhvr>
                                      <p:to>
                                        <p:strVal val="visible"/>
                                      </p:to>
                                    </p:set>
                                    <p:anim calcmode="lin" valueType="num">
                                      <p:cBhvr additive="base">
                                        <p:cTn id="11" dur="500" fill="hold"/>
                                        <p:tgtEl>
                                          <p:spTgt spid="278531">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278531">
                                            <p:txEl>
                                              <p:pRg st="1" end="1"/>
                                            </p:txEl>
                                          </p:spTgt>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278531">
                                            <p:txEl>
                                              <p:pRg st="2" end="2"/>
                                            </p:txEl>
                                          </p:spTgt>
                                        </p:tgtEl>
                                        <p:attrNameLst>
                                          <p:attrName>style.visibility</p:attrName>
                                        </p:attrNameLst>
                                      </p:cBhvr>
                                      <p:to>
                                        <p:strVal val="visible"/>
                                      </p:to>
                                    </p:set>
                                    <p:anim calcmode="lin" valueType="num">
                                      <p:cBhvr additive="base">
                                        <p:cTn id="16" dur="500" fill="hold"/>
                                        <p:tgtEl>
                                          <p:spTgt spid="278531">
                                            <p:txEl>
                                              <p:pRg st="2" end="2"/>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278531">
                                            <p:txEl>
                                              <p:pRg st="2" end="2"/>
                                            </p:txEl>
                                          </p:spTgt>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278531">
                                            <p:txEl>
                                              <p:pRg st="3" end="3"/>
                                            </p:txEl>
                                          </p:spTgt>
                                        </p:tgtEl>
                                        <p:attrNameLst>
                                          <p:attrName>style.visibility</p:attrName>
                                        </p:attrNameLst>
                                      </p:cBhvr>
                                      <p:to>
                                        <p:strVal val="visible"/>
                                      </p:to>
                                    </p:set>
                                    <p:anim calcmode="lin" valueType="num">
                                      <p:cBhvr additive="base">
                                        <p:cTn id="20" dur="500" fill="hold"/>
                                        <p:tgtEl>
                                          <p:spTgt spid="278531">
                                            <p:txEl>
                                              <p:pRg st="3" end="3"/>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278531">
                                            <p:txEl>
                                              <p:pRg st="3" end="3"/>
                                            </p:txEl>
                                          </p:spTgt>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278531">
                                            <p:txEl>
                                              <p:pRg st="4" end="4"/>
                                            </p:txEl>
                                          </p:spTgt>
                                        </p:tgtEl>
                                        <p:attrNameLst>
                                          <p:attrName>style.visibility</p:attrName>
                                        </p:attrNameLst>
                                      </p:cBhvr>
                                      <p:to>
                                        <p:strVal val="visible"/>
                                      </p:to>
                                    </p:set>
                                    <p:anim calcmode="lin" valueType="num">
                                      <p:cBhvr additive="base">
                                        <p:cTn id="24" dur="500" fill="hold"/>
                                        <p:tgtEl>
                                          <p:spTgt spid="278531">
                                            <p:txEl>
                                              <p:pRg st="4" end="4"/>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278531">
                                            <p:txEl>
                                              <p:pRg st="4" end="4"/>
                                            </p:txEl>
                                          </p:spTgt>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grpId="0" nodeType="afterEffect">
                                  <p:stCondLst>
                                    <p:cond delay="0"/>
                                  </p:stCondLst>
                                  <p:childTnLst>
                                    <p:set>
                                      <p:cBhvr>
                                        <p:cTn id="28" dur="1" fill="hold">
                                          <p:stCondLst>
                                            <p:cond delay="0"/>
                                          </p:stCondLst>
                                        </p:cTn>
                                        <p:tgtEl>
                                          <p:spTgt spid="278531">
                                            <p:txEl>
                                              <p:pRg st="5" end="5"/>
                                            </p:txEl>
                                          </p:spTgt>
                                        </p:tgtEl>
                                        <p:attrNameLst>
                                          <p:attrName>style.visibility</p:attrName>
                                        </p:attrNameLst>
                                      </p:cBhvr>
                                      <p:to>
                                        <p:strVal val="visible"/>
                                      </p:to>
                                    </p:set>
                                    <p:anim calcmode="lin" valueType="num">
                                      <p:cBhvr additive="base">
                                        <p:cTn id="29" dur="500" fill="hold"/>
                                        <p:tgtEl>
                                          <p:spTgt spid="278531">
                                            <p:txEl>
                                              <p:pRg st="5" end="5"/>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278531">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278531">
                                            <p:txEl>
                                              <p:pRg st="6" end="6"/>
                                            </p:txEl>
                                          </p:spTgt>
                                        </p:tgtEl>
                                        <p:attrNameLst>
                                          <p:attrName>style.visibility</p:attrName>
                                        </p:attrNameLst>
                                      </p:cBhvr>
                                      <p:to>
                                        <p:strVal val="visible"/>
                                      </p:to>
                                    </p:set>
                                    <p:anim calcmode="lin" valueType="num">
                                      <p:cBhvr additive="base">
                                        <p:cTn id="33" dur="500" fill="hold"/>
                                        <p:tgtEl>
                                          <p:spTgt spid="278531">
                                            <p:txEl>
                                              <p:pRg st="6" end="6"/>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278531">
                                            <p:txEl>
                                              <p:pRg st="6" end="6"/>
                                            </p:txEl>
                                          </p:spTgt>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2" fill="hold" grpId="0" nodeType="afterEffect">
                                  <p:stCondLst>
                                    <p:cond delay="0"/>
                                  </p:stCondLst>
                                  <p:childTnLst>
                                    <p:set>
                                      <p:cBhvr>
                                        <p:cTn id="37" dur="1" fill="hold">
                                          <p:stCondLst>
                                            <p:cond delay="0"/>
                                          </p:stCondLst>
                                        </p:cTn>
                                        <p:tgtEl>
                                          <p:spTgt spid="278531">
                                            <p:txEl>
                                              <p:pRg st="7" end="7"/>
                                            </p:txEl>
                                          </p:spTgt>
                                        </p:tgtEl>
                                        <p:attrNameLst>
                                          <p:attrName>style.visibility</p:attrName>
                                        </p:attrNameLst>
                                      </p:cBhvr>
                                      <p:to>
                                        <p:strVal val="visible"/>
                                      </p:to>
                                    </p:set>
                                    <p:anim calcmode="lin" valueType="num">
                                      <p:cBhvr additive="base">
                                        <p:cTn id="38" dur="500" fill="hold"/>
                                        <p:tgtEl>
                                          <p:spTgt spid="278531">
                                            <p:txEl>
                                              <p:pRg st="7" end="7"/>
                                            </p:txEl>
                                          </p:spTgt>
                                        </p:tgtEl>
                                        <p:attrNameLst>
                                          <p:attrName>ppt_x</p:attrName>
                                        </p:attrNameLst>
                                      </p:cBhvr>
                                      <p:tavLst>
                                        <p:tav tm="0">
                                          <p:val>
                                            <p:strVal val="1+#ppt_w/2"/>
                                          </p:val>
                                        </p:tav>
                                        <p:tav tm="100000">
                                          <p:val>
                                            <p:strVal val="#ppt_x"/>
                                          </p:val>
                                        </p:tav>
                                      </p:tavLst>
                                    </p:anim>
                                    <p:anim calcmode="lin" valueType="num">
                                      <p:cBhvr additive="base">
                                        <p:cTn id="39" dur="500" fill="hold"/>
                                        <p:tgtEl>
                                          <p:spTgt spid="278531">
                                            <p:txEl>
                                              <p:pRg st="7" end="7"/>
                                            </p:txEl>
                                          </p:spTgt>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78531">
                                            <p:txEl>
                                              <p:pRg st="8" end="8"/>
                                            </p:txEl>
                                          </p:spTgt>
                                        </p:tgtEl>
                                        <p:attrNameLst>
                                          <p:attrName>style.visibility</p:attrName>
                                        </p:attrNameLst>
                                      </p:cBhvr>
                                      <p:to>
                                        <p:strVal val="visible"/>
                                      </p:to>
                                    </p:set>
                                    <p:anim calcmode="lin" valueType="num">
                                      <p:cBhvr additive="base">
                                        <p:cTn id="42" dur="500" fill="hold"/>
                                        <p:tgtEl>
                                          <p:spTgt spid="278531">
                                            <p:txEl>
                                              <p:pRg st="8" end="8"/>
                                            </p:txEl>
                                          </p:spTgt>
                                        </p:tgtEl>
                                        <p:attrNameLst>
                                          <p:attrName>ppt_x</p:attrName>
                                        </p:attrNameLst>
                                      </p:cBhvr>
                                      <p:tavLst>
                                        <p:tav tm="0">
                                          <p:val>
                                            <p:strVal val="1+#ppt_w/2"/>
                                          </p:val>
                                        </p:tav>
                                        <p:tav tm="100000">
                                          <p:val>
                                            <p:strVal val="#ppt_x"/>
                                          </p:val>
                                        </p:tav>
                                      </p:tavLst>
                                    </p:anim>
                                    <p:anim calcmode="lin" valueType="num">
                                      <p:cBhvr additive="base">
                                        <p:cTn id="43" dur="500" fill="hold"/>
                                        <p:tgtEl>
                                          <p:spTgt spid="278531">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1" grpId="0" build="p" autoUpdateAnimBg="0"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a:bodyPr>
          <a:lstStyle/>
          <a:p>
            <a:r>
              <a:rPr lang="en-US" dirty="0" smtClean="0"/>
              <a:t>Improving Perceptions</a:t>
            </a:r>
          </a:p>
        </p:txBody>
      </p:sp>
      <p:sp>
        <p:nvSpPr>
          <p:cNvPr id="266243" name="Rectangle 3"/>
          <p:cNvSpPr>
            <a:spLocks noGrp="1" noChangeArrowheads="1"/>
          </p:cNvSpPr>
          <p:nvPr>
            <p:ph idx="1"/>
          </p:nvPr>
        </p:nvSpPr>
        <p:spPr/>
        <p:txBody>
          <a:bodyPr/>
          <a:lstStyle/>
          <a:p>
            <a:pPr marL="442913" indent="-407988">
              <a:spcAft>
                <a:spcPts val="1200"/>
              </a:spcAft>
              <a:buFont typeface="+mj-lt"/>
              <a:buAutoNum type="arabicPeriod"/>
            </a:pPr>
            <a:r>
              <a:rPr lang="en-US" dirty="0" smtClean="0"/>
              <a:t>Awareness of perceptual biases</a:t>
            </a:r>
          </a:p>
          <a:p>
            <a:pPr marL="442913" indent="-407988">
              <a:buFont typeface="+mj-lt"/>
              <a:buAutoNum type="arabicPeriod"/>
            </a:pPr>
            <a:r>
              <a:rPr lang="en-US" dirty="0" smtClean="0"/>
              <a:t>Improving self-awareness</a:t>
            </a:r>
          </a:p>
          <a:p>
            <a:pPr marL="723900" lvl="1" indent="-266700">
              <a:spcAft>
                <a:spcPts val="1200"/>
              </a:spcAft>
            </a:pPr>
            <a:r>
              <a:rPr lang="en-US" dirty="0" smtClean="0"/>
              <a:t>Applying </a:t>
            </a:r>
            <a:r>
              <a:rPr lang="en-US" dirty="0" err="1" smtClean="0"/>
              <a:t>Johari</a:t>
            </a:r>
            <a:r>
              <a:rPr lang="en-US" dirty="0" smtClean="0"/>
              <a:t> Window</a:t>
            </a:r>
          </a:p>
          <a:p>
            <a:pPr marL="442913" indent="-407988">
              <a:buFont typeface="+mj-lt"/>
              <a:buAutoNum type="arabicPeriod"/>
            </a:pPr>
            <a:r>
              <a:rPr lang="en-US" dirty="0" smtClean="0"/>
              <a:t>Meaningful interaction</a:t>
            </a:r>
          </a:p>
          <a:p>
            <a:pPr marL="723900" lvl="1" indent="-266700"/>
            <a:r>
              <a:rPr lang="en-US" dirty="0" smtClean="0"/>
              <a:t>Based on contact hypothesis</a:t>
            </a:r>
          </a:p>
          <a:p>
            <a:pPr marL="723900" lvl="1" indent="-266700"/>
            <a:r>
              <a:rPr lang="en-US" dirty="0" smtClean="0"/>
              <a:t>Close, frequent interaction toward a shared goal</a:t>
            </a:r>
          </a:p>
          <a:p>
            <a:pPr marL="723900" lvl="1" indent="-266700"/>
            <a:r>
              <a:rPr lang="en-US" dirty="0" smtClean="0"/>
              <a:t>Engaged in a meaningful task</a:t>
            </a:r>
          </a:p>
          <a:p>
            <a:pPr marL="723900" lvl="1" indent="-266700"/>
            <a:r>
              <a:rPr lang="en-US" dirty="0" smtClean="0"/>
              <a:t>Equal status </a:t>
            </a:r>
          </a:p>
        </p:txBody>
      </p:sp>
    </p:spTree>
    <p:extLst>
      <p:ext uri="{BB962C8B-B14F-4D97-AF65-F5344CB8AC3E}">
        <p14:creationId xmlns:p14="http://schemas.microsoft.com/office/powerpoint/2010/main" val="236795322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266243">
                                            <p:txEl>
                                              <p:pRg st="0" end="0"/>
                                            </p:txEl>
                                          </p:spTgt>
                                        </p:tgtEl>
                                        <p:attrNameLst>
                                          <p:attrName>style.visibility</p:attrName>
                                        </p:attrNameLst>
                                      </p:cBhvr>
                                      <p:to>
                                        <p:strVal val="visible"/>
                                      </p:to>
                                    </p:set>
                                    <p:anim calcmode="lin" valueType="num">
                                      <p:cBhvr additive="base">
                                        <p:cTn id="7" dur="500" fill="hold"/>
                                        <p:tgtEl>
                                          <p:spTgt spid="26624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6624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grpId="0" nodeType="afterEffect">
                                  <p:stCondLst>
                                    <p:cond delay="1000"/>
                                  </p:stCondLst>
                                  <p:childTnLst>
                                    <p:set>
                                      <p:cBhvr>
                                        <p:cTn id="11" dur="1" fill="hold">
                                          <p:stCondLst>
                                            <p:cond delay="0"/>
                                          </p:stCondLst>
                                        </p:cTn>
                                        <p:tgtEl>
                                          <p:spTgt spid="266243">
                                            <p:txEl>
                                              <p:pRg st="1" end="1"/>
                                            </p:txEl>
                                          </p:spTgt>
                                        </p:tgtEl>
                                        <p:attrNameLst>
                                          <p:attrName>style.visibility</p:attrName>
                                        </p:attrNameLst>
                                      </p:cBhvr>
                                      <p:to>
                                        <p:strVal val="visible"/>
                                      </p:to>
                                    </p:set>
                                    <p:anim calcmode="lin" valueType="num">
                                      <p:cBhvr additive="base">
                                        <p:cTn id="12" dur="500" fill="hold"/>
                                        <p:tgtEl>
                                          <p:spTgt spid="266243">
                                            <p:txEl>
                                              <p:pRg st="1" end="1"/>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66243">
                                            <p:txEl>
                                              <p:pRg st="1" end="1"/>
                                            </p:txEl>
                                          </p:spTgt>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1000"/>
                                  </p:stCondLst>
                                  <p:childTnLst>
                                    <p:set>
                                      <p:cBhvr>
                                        <p:cTn id="15" dur="1" fill="hold">
                                          <p:stCondLst>
                                            <p:cond delay="0"/>
                                          </p:stCondLst>
                                        </p:cTn>
                                        <p:tgtEl>
                                          <p:spTgt spid="266243">
                                            <p:txEl>
                                              <p:pRg st="2" end="2"/>
                                            </p:txEl>
                                          </p:spTgt>
                                        </p:tgtEl>
                                        <p:attrNameLst>
                                          <p:attrName>style.visibility</p:attrName>
                                        </p:attrNameLst>
                                      </p:cBhvr>
                                      <p:to>
                                        <p:strVal val="visible"/>
                                      </p:to>
                                    </p:set>
                                    <p:anim calcmode="lin" valueType="num">
                                      <p:cBhvr additive="base">
                                        <p:cTn id="16" dur="500" fill="hold"/>
                                        <p:tgtEl>
                                          <p:spTgt spid="266243">
                                            <p:txEl>
                                              <p:pRg st="2" end="2"/>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266243">
                                            <p:txEl>
                                              <p:pRg st="2" end="2"/>
                                            </p:txEl>
                                          </p:spTgt>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fill="hold" grpId="0" nodeType="afterEffect">
                                  <p:stCondLst>
                                    <p:cond delay="1000"/>
                                  </p:stCondLst>
                                  <p:childTnLst>
                                    <p:set>
                                      <p:cBhvr>
                                        <p:cTn id="20" dur="1" fill="hold">
                                          <p:stCondLst>
                                            <p:cond delay="0"/>
                                          </p:stCondLst>
                                        </p:cTn>
                                        <p:tgtEl>
                                          <p:spTgt spid="266243">
                                            <p:txEl>
                                              <p:pRg st="3" end="3"/>
                                            </p:txEl>
                                          </p:spTgt>
                                        </p:tgtEl>
                                        <p:attrNameLst>
                                          <p:attrName>style.visibility</p:attrName>
                                        </p:attrNameLst>
                                      </p:cBhvr>
                                      <p:to>
                                        <p:strVal val="visible"/>
                                      </p:to>
                                    </p:set>
                                    <p:anim calcmode="lin" valueType="num">
                                      <p:cBhvr additive="base">
                                        <p:cTn id="21" dur="500" fill="hold"/>
                                        <p:tgtEl>
                                          <p:spTgt spid="26624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266243">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000"/>
                                  </p:stCondLst>
                                  <p:childTnLst>
                                    <p:set>
                                      <p:cBhvr>
                                        <p:cTn id="24" dur="1" fill="hold">
                                          <p:stCondLst>
                                            <p:cond delay="0"/>
                                          </p:stCondLst>
                                        </p:cTn>
                                        <p:tgtEl>
                                          <p:spTgt spid="266243">
                                            <p:txEl>
                                              <p:pRg st="4" end="4"/>
                                            </p:txEl>
                                          </p:spTgt>
                                        </p:tgtEl>
                                        <p:attrNameLst>
                                          <p:attrName>style.visibility</p:attrName>
                                        </p:attrNameLst>
                                      </p:cBhvr>
                                      <p:to>
                                        <p:strVal val="visible"/>
                                      </p:to>
                                    </p:set>
                                    <p:anim calcmode="lin" valueType="num">
                                      <p:cBhvr additive="base">
                                        <p:cTn id="25" dur="500" fill="hold"/>
                                        <p:tgtEl>
                                          <p:spTgt spid="26624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66243">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1000"/>
                                  </p:stCondLst>
                                  <p:childTnLst>
                                    <p:set>
                                      <p:cBhvr>
                                        <p:cTn id="28" dur="1" fill="hold">
                                          <p:stCondLst>
                                            <p:cond delay="0"/>
                                          </p:stCondLst>
                                        </p:cTn>
                                        <p:tgtEl>
                                          <p:spTgt spid="266243">
                                            <p:txEl>
                                              <p:pRg st="5" end="5"/>
                                            </p:txEl>
                                          </p:spTgt>
                                        </p:tgtEl>
                                        <p:attrNameLst>
                                          <p:attrName>style.visibility</p:attrName>
                                        </p:attrNameLst>
                                      </p:cBhvr>
                                      <p:to>
                                        <p:strVal val="visible"/>
                                      </p:to>
                                    </p:set>
                                    <p:anim calcmode="lin" valueType="num">
                                      <p:cBhvr additive="base">
                                        <p:cTn id="29" dur="500" fill="hold"/>
                                        <p:tgtEl>
                                          <p:spTgt spid="266243">
                                            <p:txEl>
                                              <p:pRg st="5" end="5"/>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266243">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000"/>
                                  </p:stCondLst>
                                  <p:childTnLst>
                                    <p:set>
                                      <p:cBhvr>
                                        <p:cTn id="32" dur="1" fill="hold">
                                          <p:stCondLst>
                                            <p:cond delay="0"/>
                                          </p:stCondLst>
                                        </p:cTn>
                                        <p:tgtEl>
                                          <p:spTgt spid="266243">
                                            <p:txEl>
                                              <p:pRg st="6" end="6"/>
                                            </p:txEl>
                                          </p:spTgt>
                                        </p:tgtEl>
                                        <p:attrNameLst>
                                          <p:attrName>style.visibility</p:attrName>
                                        </p:attrNameLst>
                                      </p:cBhvr>
                                      <p:to>
                                        <p:strVal val="visible"/>
                                      </p:to>
                                    </p:set>
                                    <p:anim calcmode="lin" valueType="num">
                                      <p:cBhvr additive="base">
                                        <p:cTn id="33" dur="500" fill="hold"/>
                                        <p:tgtEl>
                                          <p:spTgt spid="266243">
                                            <p:txEl>
                                              <p:pRg st="6" end="6"/>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266243">
                                            <p:txEl>
                                              <p:pRg st="6" end="6"/>
                                            </p:txEl>
                                          </p:spTgt>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1000"/>
                                  </p:stCondLst>
                                  <p:childTnLst>
                                    <p:set>
                                      <p:cBhvr>
                                        <p:cTn id="36" dur="1" fill="hold">
                                          <p:stCondLst>
                                            <p:cond delay="0"/>
                                          </p:stCondLst>
                                        </p:cTn>
                                        <p:tgtEl>
                                          <p:spTgt spid="266243">
                                            <p:txEl>
                                              <p:pRg st="7" end="7"/>
                                            </p:txEl>
                                          </p:spTgt>
                                        </p:tgtEl>
                                        <p:attrNameLst>
                                          <p:attrName>style.visibility</p:attrName>
                                        </p:attrNameLst>
                                      </p:cBhvr>
                                      <p:to>
                                        <p:strVal val="visible"/>
                                      </p:to>
                                    </p:set>
                                    <p:anim calcmode="lin" valueType="num">
                                      <p:cBhvr additive="base">
                                        <p:cTn id="37" dur="500" fill="hold"/>
                                        <p:tgtEl>
                                          <p:spTgt spid="266243">
                                            <p:txEl>
                                              <p:pRg st="7" end="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26624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3" grpId="0" build="p" autoUpdateAnimBg="0" advAuto="100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3143300" y="2035076"/>
            <a:ext cx="1709738" cy="315913"/>
          </a:xfrm>
          <a:prstGeom prst="rect">
            <a:avLst/>
          </a:prstGeom>
          <a:noFill/>
          <a:ln w="76200">
            <a:noFill/>
            <a:miter lim="800000"/>
            <a:headEnd/>
            <a:tailEnd/>
          </a:ln>
        </p:spPr>
        <p:txBody>
          <a:bodyPr wrap="none" lIns="71437" tIns="28575" rIns="71437" bIns="28575">
            <a:prstTxWarp prst="textNoShape">
              <a:avLst/>
            </a:prstTxWarp>
            <a:spAutoFit/>
          </a:bodyPr>
          <a:lstStyle/>
          <a:p>
            <a:pPr defTabSz="1033463" eaLnBrk="0" hangingPunct="0">
              <a:lnSpc>
                <a:spcPct val="85000"/>
              </a:lnSpc>
            </a:pPr>
            <a:r>
              <a:rPr lang="en-AU" sz="2000">
                <a:solidFill>
                  <a:schemeClr val="tx1"/>
                </a:solidFill>
                <a:latin typeface="Arial" pitchFamily="-65" charset="0"/>
              </a:rPr>
              <a:t>Known to Self</a:t>
            </a:r>
          </a:p>
        </p:txBody>
      </p:sp>
      <p:sp>
        <p:nvSpPr>
          <p:cNvPr id="44035" name="Rectangle 3"/>
          <p:cNvSpPr>
            <a:spLocks noChangeArrowheads="1"/>
          </p:cNvSpPr>
          <p:nvPr/>
        </p:nvSpPr>
        <p:spPr bwMode="auto">
          <a:xfrm>
            <a:off x="5686475" y="2022376"/>
            <a:ext cx="1992313" cy="315913"/>
          </a:xfrm>
          <a:prstGeom prst="rect">
            <a:avLst/>
          </a:prstGeom>
          <a:noFill/>
          <a:ln w="76200">
            <a:noFill/>
            <a:miter lim="800000"/>
            <a:headEnd/>
            <a:tailEnd/>
          </a:ln>
        </p:spPr>
        <p:txBody>
          <a:bodyPr wrap="none" lIns="71437" tIns="28575" rIns="71437" bIns="28575">
            <a:prstTxWarp prst="textNoShape">
              <a:avLst/>
            </a:prstTxWarp>
            <a:spAutoFit/>
          </a:bodyPr>
          <a:lstStyle/>
          <a:p>
            <a:pPr defTabSz="1033463" eaLnBrk="0" hangingPunct="0">
              <a:lnSpc>
                <a:spcPct val="85000"/>
              </a:lnSpc>
            </a:pPr>
            <a:r>
              <a:rPr lang="en-AU" sz="2000">
                <a:solidFill>
                  <a:schemeClr val="tx1"/>
                </a:solidFill>
                <a:latin typeface="Arial" pitchFamily="-65" charset="0"/>
              </a:rPr>
              <a:t>Unknown to Self</a:t>
            </a:r>
          </a:p>
        </p:txBody>
      </p:sp>
      <p:sp>
        <p:nvSpPr>
          <p:cNvPr id="44036" name="Rectangle 4"/>
          <p:cNvSpPr>
            <a:spLocks noChangeArrowheads="1"/>
          </p:cNvSpPr>
          <p:nvPr/>
        </p:nvSpPr>
        <p:spPr bwMode="auto">
          <a:xfrm>
            <a:off x="1690738" y="2403376"/>
            <a:ext cx="1187450" cy="574675"/>
          </a:xfrm>
          <a:prstGeom prst="rect">
            <a:avLst/>
          </a:prstGeom>
          <a:noFill/>
          <a:ln w="76200">
            <a:noFill/>
            <a:miter lim="800000"/>
            <a:headEnd/>
            <a:tailEnd/>
          </a:ln>
        </p:spPr>
        <p:txBody>
          <a:bodyPr wrap="none" lIns="71437" tIns="28575" rIns="71437" bIns="28575">
            <a:prstTxWarp prst="textNoShape">
              <a:avLst/>
            </a:prstTxWarp>
            <a:spAutoFit/>
          </a:bodyPr>
          <a:lstStyle/>
          <a:p>
            <a:pPr defTabSz="1033463" eaLnBrk="0" hangingPunct="0">
              <a:lnSpc>
                <a:spcPct val="85000"/>
              </a:lnSpc>
            </a:pPr>
            <a:r>
              <a:rPr lang="en-AU" sz="2000">
                <a:solidFill>
                  <a:schemeClr val="tx1"/>
                </a:solidFill>
                <a:latin typeface="Arial" pitchFamily="-65" charset="0"/>
              </a:rPr>
              <a:t>Known</a:t>
            </a:r>
          </a:p>
          <a:p>
            <a:pPr defTabSz="1033463" eaLnBrk="0" hangingPunct="0">
              <a:lnSpc>
                <a:spcPct val="85000"/>
              </a:lnSpc>
            </a:pPr>
            <a:r>
              <a:rPr lang="en-AU" sz="2000">
                <a:solidFill>
                  <a:schemeClr val="tx1"/>
                </a:solidFill>
                <a:latin typeface="Arial" pitchFamily="-65" charset="0"/>
              </a:rPr>
              <a:t>to Others</a:t>
            </a:r>
          </a:p>
        </p:txBody>
      </p:sp>
      <p:sp>
        <p:nvSpPr>
          <p:cNvPr id="44037" name="Rectangle 5"/>
          <p:cNvSpPr>
            <a:spLocks noChangeArrowheads="1"/>
          </p:cNvSpPr>
          <p:nvPr/>
        </p:nvSpPr>
        <p:spPr bwMode="auto">
          <a:xfrm>
            <a:off x="1632000" y="5222776"/>
            <a:ext cx="1201738" cy="574675"/>
          </a:xfrm>
          <a:prstGeom prst="rect">
            <a:avLst/>
          </a:prstGeom>
          <a:noFill/>
          <a:ln w="76200">
            <a:noFill/>
            <a:miter lim="800000"/>
            <a:headEnd/>
            <a:tailEnd/>
          </a:ln>
        </p:spPr>
        <p:txBody>
          <a:bodyPr wrap="none" lIns="71437" tIns="28575" rIns="71437" bIns="28575">
            <a:prstTxWarp prst="textNoShape">
              <a:avLst/>
            </a:prstTxWarp>
            <a:spAutoFit/>
          </a:bodyPr>
          <a:lstStyle/>
          <a:p>
            <a:pPr defTabSz="1033463" eaLnBrk="0" hangingPunct="0">
              <a:lnSpc>
                <a:spcPct val="85000"/>
              </a:lnSpc>
            </a:pPr>
            <a:r>
              <a:rPr lang="en-AU" sz="2000">
                <a:solidFill>
                  <a:schemeClr val="tx1"/>
                </a:solidFill>
                <a:latin typeface="Arial" pitchFamily="-65" charset="0"/>
              </a:rPr>
              <a:t>Unknown</a:t>
            </a:r>
          </a:p>
          <a:p>
            <a:pPr defTabSz="1033463" eaLnBrk="0" hangingPunct="0">
              <a:lnSpc>
                <a:spcPct val="85000"/>
              </a:lnSpc>
            </a:pPr>
            <a:r>
              <a:rPr lang="en-AU" sz="2000">
                <a:solidFill>
                  <a:schemeClr val="tx1"/>
                </a:solidFill>
                <a:latin typeface="Arial" pitchFamily="-65" charset="0"/>
              </a:rPr>
              <a:t>to Others</a:t>
            </a:r>
          </a:p>
        </p:txBody>
      </p:sp>
      <p:grpSp>
        <p:nvGrpSpPr>
          <p:cNvPr id="2" name="Group 6"/>
          <p:cNvGrpSpPr>
            <a:grpSpLocks/>
          </p:cNvGrpSpPr>
          <p:nvPr/>
        </p:nvGrpSpPr>
        <p:grpSpPr bwMode="auto">
          <a:xfrm>
            <a:off x="2911525" y="2403376"/>
            <a:ext cx="4953000" cy="3429000"/>
            <a:chOff x="1632" y="1632"/>
            <a:chExt cx="3120" cy="2160"/>
          </a:xfrm>
        </p:grpSpPr>
        <p:sp>
          <p:nvSpPr>
            <p:cNvPr id="282631" name="Rectangle 7"/>
            <p:cNvSpPr>
              <a:spLocks noChangeArrowheads="1"/>
            </p:cNvSpPr>
            <p:nvPr/>
          </p:nvSpPr>
          <p:spPr bwMode="auto">
            <a:xfrm>
              <a:off x="1632" y="1632"/>
              <a:ext cx="1056" cy="816"/>
            </a:xfrm>
            <a:prstGeom prst="rect">
              <a:avLst/>
            </a:prstGeom>
            <a:solidFill>
              <a:srgbClr val="00330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a:solidFill>
                    <a:schemeClr val="bg1"/>
                  </a:solidFill>
                  <a:effectLst>
                    <a:outerShdw blurRad="38100" dist="38100" dir="2700000" algn="tl">
                      <a:srgbClr val="000000"/>
                    </a:outerShdw>
                  </a:effectLst>
                  <a:latin typeface="Arial" pitchFamily="-65" charset="0"/>
                </a:rPr>
                <a:t>Open</a:t>
              </a:r>
            </a:p>
            <a:p>
              <a:pPr eaLnBrk="0" hangingPunct="0">
                <a:defRPr/>
              </a:pPr>
              <a:r>
                <a:rPr lang="en-AU" sz="2400">
                  <a:solidFill>
                    <a:schemeClr val="bg1"/>
                  </a:solidFill>
                  <a:effectLst>
                    <a:outerShdw blurRad="38100" dist="38100" dir="2700000" algn="tl">
                      <a:srgbClr val="000000"/>
                    </a:outerShdw>
                  </a:effectLst>
                  <a:latin typeface="Arial" pitchFamily="-65" charset="0"/>
                </a:rPr>
                <a:t>Area</a:t>
              </a:r>
            </a:p>
          </p:txBody>
        </p:sp>
        <p:sp>
          <p:nvSpPr>
            <p:cNvPr id="282632" name="Rectangle 8"/>
            <p:cNvSpPr>
              <a:spLocks noChangeArrowheads="1"/>
            </p:cNvSpPr>
            <p:nvPr/>
          </p:nvSpPr>
          <p:spPr bwMode="auto">
            <a:xfrm>
              <a:off x="2688" y="1632"/>
              <a:ext cx="2064" cy="1104"/>
            </a:xfrm>
            <a:prstGeom prst="rect">
              <a:avLst/>
            </a:prstGeom>
            <a:solidFill>
              <a:srgbClr val="80008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a:solidFill>
                    <a:schemeClr val="bg1"/>
                  </a:solidFill>
                  <a:effectLst>
                    <a:outerShdw blurRad="38100" dist="38100" dir="2700000" algn="tl">
                      <a:srgbClr val="000000"/>
                    </a:outerShdw>
                  </a:effectLst>
                  <a:latin typeface="Arial" pitchFamily="-65" charset="0"/>
                </a:rPr>
                <a:t>Blind</a:t>
              </a:r>
            </a:p>
            <a:p>
              <a:pPr eaLnBrk="0" hangingPunct="0">
                <a:defRPr/>
              </a:pPr>
              <a:r>
                <a:rPr lang="en-AU" sz="2400">
                  <a:solidFill>
                    <a:schemeClr val="bg1"/>
                  </a:solidFill>
                  <a:effectLst>
                    <a:outerShdw blurRad="38100" dist="38100" dir="2700000" algn="tl">
                      <a:srgbClr val="000000"/>
                    </a:outerShdw>
                  </a:effectLst>
                  <a:latin typeface="Arial" pitchFamily="-65" charset="0"/>
                </a:rPr>
                <a:t>Area</a:t>
              </a:r>
            </a:p>
          </p:txBody>
        </p:sp>
        <p:sp>
          <p:nvSpPr>
            <p:cNvPr id="282633" name="Rectangle 9"/>
            <p:cNvSpPr>
              <a:spLocks noChangeArrowheads="1"/>
            </p:cNvSpPr>
            <p:nvPr/>
          </p:nvSpPr>
          <p:spPr bwMode="auto">
            <a:xfrm>
              <a:off x="2688" y="2736"/>
              <a:ext cx="2064" cy="1056"/>
            </a:xfrm>
            <a:prstGeom prst="rect">
              <a:avLst/>
            </a:prstGeom>
            <a:solidFill>
              <a:srgbClr val="80008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a:solidFill>
                    <a:schemeClr val="bg1"/>
                  </a:solidFill>
                  <a:effectLst>
                    <a:outerShdw blurRad="38100" dist="38100" dir="2700000" algn="tl">
                      <a:srgbClr val="000000"/>
                    </a:outerShdw>
                  </a:effectLst>
                  <a:latin typeface="Arial" pitchFamily="-65" charset="0"/>
                </a:rPr>
                <a:t>Unknown</a:t>
              </a:r>
            </a:p>
            <a:p>
              <a:pPr eaLnBrk="0" hangingPunct="0">
                <a:defRPr/>
              </a:pPr>
              <a:r>
                <a:rPr lang="en-AU" sz="2400">
                  <a:solidFill>
                    <a:schemeClr val="bg1"/>
                  </a:solidFill>
                  <a:effectLst>
                    <a:outerShdw blurRad="38100" dist="38100" dir="2700000" algn="tl">
                      <a:srgbClr val="000000"/>
                    </a:outerShdw>
                  </a:effectLst>
                  <a:latin typeface="Arial" pitchFamily="-65" charset="0"/>
                </a:rPr>
                <a:t>Area</a:t>
              </a:r>
            </a:p>
          </p:txBody>
        </p:sp>
        <p:sp>
          <p:nvSpPr>
            <p:cNvPr id="282634" name="Rectangle 10"/>
            <p:cNvSpPr>
              <a:spLocks noChangeArrowheads="1"/>
            </p:cNvSpPr>
            <p:nvPr/>
          </p:nvSpPr>
          <p:spPr bwMode="auto">
            <a:xfrm>
              <a:off x="1632" y="2448"/>
              <a:ext cx="1056" cy="1344"/>
            </a:xfrm>
            <a:prstGeom prst="rect">
              <a:avLst/>
            </a:prstGeom>
            <a:solidFill>
              <a:srgbClr val="80008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a:solidFill>
                    <a:schemeClr val="bg1"/>
                  </a:solidFill>
                  <a:effectLst>
                    <a:outerShdw blurRad="38100" dist="38100" dir="2700000" algn="tl">
                      <a:srgbClr val="000000"/>
                    </a:outerShdw>
                  </a:effectLst>
                  <a:latin typeface="Arial" pitchFamily="-65" charset="0"/>
                </a:rPr>
                <a:t>Hidden</a:t>
              </a:r>
            </a:p>
            <a:p>
              <a:pPr eaLnBrk="0" hangingPunct="0">
                <a:defRPr/>
              </a:pPr>
              <a:r>
                <a:rPr lang="en-AU" sz="2400">
                  <a:solidFill>
                    <a:schemeClr val="bg1"/>
                  </a:solidFill>
                  <a:effectLst>
                    <a:outerShdw blurRad="38100" dist="38100" dir="2700000" algn="tl">
                      <a:srgbClr val="000000"/>
                    </a:outerShdw>
                  </a:effectLst>
                  <a:latin typeface="Arial" pitchFamily="-65" charset="0"/>
                </a:rPr>
                <a:t>Area</a:t>
              </a:r>
            </a:p>
          </p:txBody>
        </p:sp>
      </p:grpSp>
      <p:sp>
        <p:nvSpPr>
          <p:cNvPr id="44039" name="Rectangle 11"/>
          <p:cNvSpPr>
            <a:spLocks noGrp="1" noChangeArrowheads="1"/>
          </p:cNvSpPr>
          <p:nvPr>
            <p:ph type="title"/>
          </p:nvPr>
        </p:nvSpPr>
        <p:spPr/>
        <p:txBody>
          <a:bodyPr>
            <a:normAutofit fontScale="90000"/>
          </a:bodyPr>
          <a:lstStyle/>
          <a:p>
            <a:pPr eaLnBrk="1" hangingPunct="1"/>
            <a:r>
              <a:rPr lang="en-US" dirty="0">
                <a:ea typeface="ＭＳ Ｐゴシック" pitchFamily="-65" charset="-128"/>
              </a:rPr>
              <a:t>Know Yourself (</a:t>
            </a:r>
            <a:r>
              <a:rPr lang="en-US" dirty="0" err="1">
                <a:ea typeface="ＭＳ Ｐゴシック" pitchFamily="-65" charset="-128"/>
              </a:rPr>
              <a:t>Johari</a:t>
            </a:r>
            <a:r>
              <a:rPr lang="en-US" dirty="0">
                <a:ea typeface="ＭＳ Ｐゴシック" pitchFamily="-65" charset="-128"/>
              </a:rPr>
              <a:t> Window)</a:t>
            </a:r>
          </a:p>
        </p:txBody>
      </p:sp>
      <p:grpSp>
        <p:nvGrpSpPr>
          <p:cNvPr id="3" name="Group 12"/>
          <p:cNvGrpSpPr>
            <a:grpSpLocks/>
          </p:cNvGrpSpPr>
          <p:nvPr/>
        </p:nvGrpSpPr>
        <p:grpSpPr bwMode="auto">
          <a:xfrm>
            <a:off x="2911525" y="2403376"/>
            <a:ext cx="4953000" cy="3429000"/>
            <a:chOff x="1632" y="1632"/>
            <a:chExt cx="3120" cy="2160"/>
          </a:xfrm>
        </p:grpSpPr>
        <p:sp>
          <p:nvSpPr>
            <p:cNvPr id="282637" name="Rectangle 13"/>
            <p:cNvSpPr>
              <a:spLocks noChangeArrowheads="1"/>
            </p:cNvSpPr>
            <p:nvPr/>
          </p:nvSpPr>
          <p:spPr bwMode="auto">
            <a:xfrm>
              <a:off x="1632" y="1632"/>
              <a:ext cx="2016" cy="1440"/>
            </a:xfrm>
            <a:prstGeom prst="rect">
              <a:avLst/>
            </a:prstGeom>
            <a:solidFill>
              <a:srgbClr val="00330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a:solidFill>
                    <a:schemeClr val="bg1"/>
                  </a:solidFill>
                  <a:effectLst>
                    <a:outerShdw blurRad="38100" dist="38100" dir="2700000" algn="tl">
                      <a:srgbClr val="000000"/>
                    </a:outerShdw>
                  </a:effectLst>
                  <a:latin typeface="Arial" pitchFamily="-65" charset="0"/>
                </a:rPr>
                <a:t>Open</a:t>
              </a:r>
            </a:p>
            <a:p>
              <a:pPr eaLnBrk="0" hangingPunct="0">
                <a:defRPr/>
              </a:pPr>
              <a:r>
                <a:rPr lang="en-AU" sz="2400">
                  <a:solidFill>
                    <a:schemeClr val="bg1"/>
                  </a:solidFill>
                  <a:effectLst>
                    <a:outerShdw blurRad="38100" dist="38100" dir="2700000" algn="tl">
                      <a:srgbClr val="000000"/>
                    </a:outerShdw>
                  </a:effectLst>
                  <a:latin typeface="Arial" pitchFamily="-65" charset="0"/>
                </a:rPr>
                <a:t>Area</a:t>
              </a:r>
            </a:p>
          </p:txBody>
        </p:sp>
        <p:sp>
          <p:nvSpPr>
            <p:cNvPr id="282638" name="Rectangle 14"/>
            <p:cNvSpPr>
              <a:spLocks noChangeArrowheads="1"/>
            </p:cNvSpPr>
            <p:nvPr/>
          </p:nvSpPr>
          <p:spPr bwMode="auto">
            <a:xfrm>
              <a:off x="3648" y="1632"/>
              <a:ext cx="1104" cy="1440"/>
            </a:xfrm>
            <a:prstGeom prst="rect">
              <a:avLst/>
            </a:prstGeom>
            <a:solidFill>
              <a:srgbClr val="80008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a:solidFill>
                    <a:schemeClr val="bg1"/>
                  </a:solidFill>
                  <a:effectLst>
                    <a:outerShdw blurRad="38100" dist="38100" dir="2700000" algn="tl">
                      <a:srgbClr val="000000"/>
                    </a:outerShdw>
                  </a:effectLst>
                  <a:latin typeface="Arial" pitchFamily="-65" charset="0"/>
                </a:rPr>
                <a:t>Blind</a:t>
              </a:r>
            </a:p>
            <a:p>
              <a:pPr eaLnBrk="0" hangingPunct="0">
                <a:defRPr/>
              </a:pPr>
              <a:r>
                <a:rPr lang="en-AU" sz="2400">
                  <a:solidFill>
                    <a:schemeClr val="bg1"/>
                  </a:solidFill>
                  <a:effectLst>
                    <a:outerShdw blurRad="38100" dist="38100" dir="2700000" algn="tl">
                      <a:srgbClr val="000000"/>
                    </a:outerShdw>
                  </a:effectLst>
                  <a:latin typeface="Arial" pitchFamily="-65" charset="0"/>
                </a:rPr>
                <a:t>Area</a:t>
              </a:r>
            </a:p>
          </p:txBody>
        </p:sp>
        <p:sp>
          <p:nvSpPr>
            <p:cNvPr id="282639" name="Rectangle 15"/>
            <p:cNvSpPr>
              <a:spLocks noChangeArrowheads="1"/>
            </p:cNvSpPr>
            <p:nvPr/>
          </p:nvSpPr>
          <p:spPr bwMode="auto">
            <a:xfrm>
              <a:off x="1632" y="3072"/>
              <a:ext cx="1104" cy="720"/>
            </a:xfrm>
            <a:prstGeom prst="rect">
              <a:avLst/>
            </a:prstGeom>
            <a:solidFill>
              <a:srgbClr val="80008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a:solidFill>
                    <a:schemeClr val="bg1"/>
                  </a:solidFill>
                  <a:effectLst>
                    <a:outerShdw blurRad="38100" dist="38100" dir="2700000" algn="tl">
                      <a:srgbClr val="000000"/>
                    </a:outerShdw>
                  </a:effectLst>
                  <a:latin typeface="Arial" pitchFamily="-65" charset="0"/>
                </a:rPr>
                <a:t>Hidden</a:t>
              </a:r>
            </a:p>
            <a:p>
              <a:pPr eaLnBrk="0" hangingPunct="0">
                <a:defRPr/>
              </a:pPr>
              <a:r>
                <a:rPr lang="en-AU" sz="2400">
                  <a:solidFill>
                    <a:schemeClr val="bg1"/>
                  </a:solidFill>
                  <a:effectLst>
                    <a:outerShdw blurRad="38100" dist="38100" dir="2700000" algn="tl">
                      <a:srgbClr val="000000"/>
                    </a:outerShdw>
                  </a:effectLst>
                  <a:latin typeface="Arial" pitchFamily="-65" charset="0"/>
                </a:rPr>
                <a:t>Area</a:t>
              </a:r>
            </a:p>
          </p:txBody>
        </p:sp>
        <p:sp>
          <p:nvSpPr>
            <p:cNvPr id="282640" name="Rectangle 16"/>
            <p:cNvSpPr>
              <a:spLocks noChangeArrowheads="1"/>
            </p:cNvSpPr>
            <p:nvPr/>
          </p:nvSpPr>
          <p:spPr bwMode="auto">
            <a:xfrm>
              <a:off x="2736" y="3072"/>
              <a:ext cx="2016" cy="720"/>
            </a:xfrm>
            <a:prstGeom prst="rect">
              <a:avLst/>
            </a:prstGeom>
            <a:solidFill>
              <a:srgbClr val="80008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a:solidFill>
                    <a:schemeClr val="bg1"/>
                  </a:solidFill>
                  <a:effectLst>
                    <a:outerShdw blurRad="38100" dist="38100" dir="2700000" algn="tl">
                      <a:srgbClr val="000000"/>
                    </a:outerShdw>
                  </a:effectLst>
                  <a:latin typeface="Arial" pitchFamily="-65" charset="0"/>
                </a:rPr>
                <a:t>Unknown</a:t>
              </a:r>
            </a:p>
            <a:p>
              <a:pPr eaLnBrk="0" hangingPunct="0">
                <a:defRPr/>
              </a:pPr>
              <a:r>
                <a:rPr lang="en-AU" sz="2400">
                  <a:solidFill>
                    <a:schemeClr val="bg1"/>
                  </a:solidFill>
                  <a:effectLst>
                    <a:outerShdw blurRad="38100" dist="38100" dir="2700000" algn="tl">
                      <a:srgbClr val="000000"/>
                    </a:outerShdw>
                  </a:effectLst>
                  <a:latin typeface="Arial" pitchFamily="-65" charset="0"/>
                </a:rPr>
                <a:t>Area</a:t>
              </a:r>
            </a:p>
          </p:txBody>
        </p:sp>
      </p:grpSp>
      <p:grpSp>
        <p:nvGrpSpPr>
          <p:cNvPr id="4" name="Group 17"/>
          <p:cNvGrpSpPr>
            <a:grpSpLocks/>
          </p:cNvGrpSpPr>
          <p:nvPr/>
        </p:nvGrpSpPr>
        <p:grpSpPr bwMode="auto">
          <a:xfrm>
            <a:off x="971600" y="3089176"/>
            <a:ext cx="1406525" cy="1524000"/>
            <a:chOff x="1034" y="2064"/>
            <a:chExt cx="886" cy="960"/>
          </a:xfrm>
        </p:grpSpPr>
        <p:sp>
          <p:nvSpPr>
            <p:cNvPr id="44045" name="Line 18"/>
            <p:cNvSpPr>
              <a:spLocks noChangeShapeType="1"/>
            </p:cNvSpPr>
            <p:nvPr/>
          </p:nvSpPr>
          <p:spPr bwMode="auto">
            <a:xfrm>
              <a:off x="1920" y="2064"/>
              <a:ext cx="0" cy="960"/>
            </a:xfrm>
            <a:prstGeom prst="line">
              <a:avLst/>
            </a:prstGeom>
            <a:noFill/>
            <a:ln w="76200">
              <a:solidFill>
                <a:schemeClr val="tx2"/>
              </a:solidFill>
              <a:round/>
              <a:headEnd/>
              <a:tailEnd type="triangle" w="med" len="med"/>
            </a:ln>
          </p:spPr>
          <p:txBody>
            <a:bodyPr wrap="none" anchor="ctr">
              <a:prstTxWarp prst="textNoShape">
                <a:avLst/>
              </a:prstTxWarp>
            </a:bodyPr>
            <a:lstStyle/>
            <a:p>
              <a:endParaRPr lang="en-US"/>
            </a:p>
          </p:txBody>
        </p:sp>
        <p:sp>
          <p:nvSpPr>
            <p:cNvPr id="282643" name="Rectangle 19"/>
            <p:cNvSpPr>
              <a:spLocks noChangeArrowheads="1"/>
            </p:cNvSpPr>
            <p:nvPr/>
          </p:nvSpPr>
          <p:spPr bwMode="auto">
            <a:xfrm>
              <a:off x="1034" y="2304"/>
              <a:ext cx="837" cy="199"/>
            </a:xfrm>
            <a:prstGeom prst="rect">
              <a:avLst/>
            </a:prstGeom>
            <a:noFill/>
            <a:ln w="76200">
              <a:noFill/>
              <a:miter lim="800000"/>
              <a:headEnd/>
              <a:tailEnd/>
            </a:ln>
            <a:effectLst/>
          </p:spPr>
          <p:txBody>
            <a:bodyPr wrap="none" lIns="71437" tIns="28575" rIns="71437" bIns="28575">
              <a:prstTxWarp prst="textNoShape">
                <a:avLst/>
              </a:prstTxWarp>
              <a:spAutoFit/>
            </a:bodyPr>
            <a:lstStyle/>
            <a:p>
              <a:pPr defTabSz="1033463" eaLnBrk="0" hangingPunct="0">
                <a:lnSpc>
                  <a:spcPct val="85000"/>
                </a:lnSpc>
                <a:defRPr/>
              </a:pPr>
              <a:r>
                <a:rPr lang="en-AU" sz="2000">
                  <a:solidFill>
                    <a:schemeClr val="tx2"/>
                  </a:solidFill>
                  <a:effectLst>
                    <a:outerShdw blurRad="38100" dist="38100" dir="2700000" algn="tl">
                      <a:srgbClr val="DDDDDD"/>
                    </a:outerShdw>
                  </a:effectLst>
                  <a:latin typeface="Arial" pitchFamily="-65" charset="0"/>
                </a:rPr>
                <a:t>Disclosure</a:t>
              </a:r>
            </a:p>
          </p:txBody>
        </p:sp>
      </p:grpSp>
      <p:grpSp>
        <p:nvGrpSpPr>
          <p:cNvPr id="5" name="Group 20"/>
          <p:cNvGrpSpPr>
            <a:grpSpLocks/>
          </p:cNvGrpSpPr>
          <p:nvPr/>
        </p:nvGrpSpPr>
        <p:grpSpPr bwMode="auto">
          <a:xfrm>
            <a:off x="4283125" y="1412776"/>
            <a:ext cx="1828800" cy="381000"/>
            <a:chOff x="3120" y="1008"/>
            <a:chExt cx="1152" cy="240"/>
          </a:xfrm>
        </p:grpSpPr>
        <p:sp>
          <p:nvSpPr>
            <p:cNvPr id="44043" name="Line 21"/>
            <p:cNvSpPr>
              <a:spLocks noChangeShapeType="1"/>
            </p:cNvSpPr>
            <p:nvPr/>
          </p:nvSpPr>
          <p:spPr bwMode="auto">
            <a:xfrm rot="-5400000">
              <a:off x="3696" y="672"/>
              <a:ext cx="0" cy="1152"/>
            </a:xfrm>
            <a:prstGeom prst="line">
              <a:avLst/>
            </a:prstGeom>
            <a:noFill/>
            <a:ln w="76200">
              <a:solidFill>
                <a:schemeClr val="tx2"/>
              </a:solidFill>
              <a:round/>
              <a:headEnd/>
              <a:tailEnd type="triangle" w="med" len="med"/>
            </a:ln>
          </p:spPr>
          <p:txBody>
            <a:bodyPr wrap="none" anchor="ctr">
              <a:prstTxWarp prst="textNoShape">
                <a:avLst/>
              </a:prstTxWarp>
            </a:bodyPr>
            <a:lstStyle/>
            <a:p>
              <a:endParaRPr lang="en-US"/>
            </a:p>
          </p:txBody>
        </p:sp>
        <p:sp>
          <p:nvSpPr>
            <p:cNvPr id="282646" name="Rectangle 22"/>
            <p:cNvSpPr>
              <a:spLocks noChangeArrowheads="1"/>
            </p:cNvSpPr>
            <p:nvPr/>
          </p:nvSpPr>
          <p:spPr bwMode="auto">
            <a:xfrm>
              <a:off x="3168" y="1008"/>
              <a:ext cx="793" cy="199"/>
            </a:xfrm>
            <a:prstGeom prst="rect">
              <a:avLst/>
            </a:prstGeom>
            <a:noFill/>
            <a:ln w="76200">
              <a:noFill/>
              <a:miter lim="800000"/>
              <a:headEnd/>
              <a:tailEnd/>
            </a:ln>
            <a:effectLst/>
          </p:spPr>
          <p:txBody>
            <a:bodyPr wrap="none" lIns="71437" tIns="28575" rIns="71437" bIns="28575">
              <a:prstTxWarp prst="textNoShape">
                <a:avLst/>
              </a:prstTxWarp>
              <a:spAutoFit/>
            </a:bodyPr>
            <a:lstStyle/>
            <a:p>
              <a:pPr defTabSz="1033463" eaLnBrk="0" hangingPunct="0">
                <a:lnSpc>
                  <a:spcPct val="85000"/>
                </a:lnSpc>
                <a:defRPr/>
              </a:pPr>
              <a:r>
                <a:rPr lang="en-AU" sz="2000">
                  <a:solidFill>
                    <a:schemeClr val="tx2"/>
                  </a:solidFill>
                  <a:effectLst>
                    <a:outerShdw blurRad="38100" dist="38100" dir="2700000" algn="tl">
                      <a:srgbClr val="DDDDDD"/>
                    </a:outerShdw>
                  </a:effectLst>
                  <a:latin typeface="Arial" pitchFamily="-65" charset="0"/>
                </a:rPr>
                <a:t>Feedback</a:t>
              </a:r>
            </a:p>
          </p:txBody>
        </p:sp>
      </p:grpSp>
    </p:spTree>
    <p:extLst>
      <p:ext uri="{BB962C8B-B14F-4D97-AF65-F5344CB8AC3E}">
        <p14:creationId xmlns:p14="http://schemas.microsoft.com/office/powerpoint/2010/main" val="164630111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Global Mindset at Keppel O&amp;M</a:t>
            </a:r>
            <a:endParaRPr lang="en-US" dirty="0"/>
          </a:p>
        </p:txBody>
      </p:sp>
      <p:sp>
        <p:nvSpPr>
          <p:cNvPr id="7" name="Content Placeholder 6"/>
          <p:cNvSpPr>
            <a:spLocks noGrp="1"/>
          </p:cNvSpPr>
          <p:nvPr>
            <p:ph idx="1"/>
          </p:nvPr>
        </p:nvSpPr>
        <p:spPr>
          <a:xfrm>
            <a:off x="4211960" y="1379909"/>
            <a:ext cx="4536504" cy="4857403"/>
          </a:xfrm>
        </p:spPr>
        <p:txBody>
          <a:bodyPr>
            <a:normAutofit/>
          </a:bodyPr>
          <a:lstStyle/>
          <a:p>
            <a:pPr marL="0" indent="0">
              <a:lnSpc>
                <a:spcPts val="3040"/>
              </a:lnSpc>
              <a:buNone/>
            </a:pPr>
            <a:r>
              <a:rPr lang="en-US" sz="2200" dirty="0"/>
              <a:t>G</a:t>
            </a:r>
            <a:r>
              <a:rPr lang="en-US" sz="2200" dirty="0" smtClean="0"/>
              <a:t>lobal </a:t>
            </a:r>
            <a:r>
              <a:rPr lang="en-US" sz="2200" dirty="0"/>
              <a:t>mindset is one of the core values at </a:t>
            </a:r>
            <a:r>
              <a:rPr lang="en-US" sz="2200" dirty="0" smtClean="0"/>
              <a:t>Keppel </a:t>
            </a:r>
            <a:r>
              <a:rPr lang="en-US" sz="2200" dirty="0"/>
              <a:t>Offshore &amp; </a:t>
            </a:r>
            <a:r>
              <a:rPr lang="en-US" sz="2200" dirty="0" smtClean="0"/>
              <a:t>Marine. The </a:t>
            </a:r>
            <a:r>
              <a:rPr lang="en-US" sz="2200" dirty="0"/>
              <a:t>Singapore- based offshore rig designer and builder </a:t>
            </a:r>
            <a:r>
              <a:rPr lang="en-US" sz="2200" dirty="0" smtClean="0"/>
              <a:t>encourages staff </a:t>
            </a:r>
            <a:r>
              <a:rPr lang="en-US" sz="2200" dirty="0"/>
              <a:t>to </a:t>
            </a:r>
            <a:r>
              <a:rPr lang="en-US" sz="2200" dirty="0" smtClean="0"/>
              <a:t>visit the </a:t>
            </a:r>
            <a:r>
              <a:rPr lang="en-US" sz="2200" dirty="0"/>
              <a:t>company’s operations in other countries, </a:t>
            </a:r>
            <a:r>
              <a:rPr lang="en-US" sz="2200" dirty="0" smtClean="0"/>
              <a:t>attend </a:t>
            </a:r>
            <a:r>
              <a:rPr lang="en-US" sz="2200" dirty="0"/>
              <a:t>debriefing sessions from those visits, and </a:t>
            </a:r>
            <a:r>
              <a:rPr lang="en-US" sz="2200" dirty="0" smtClean="0"/>
              <a:t>accept </a:t>
            </a:r>
            <a:r>
              <a:rPr lang="en-US" sz="2200" dirty="0"/>
              <a:t>longer-term overseas </a:t>
            </a:r>
            <a:r>
              <a:rPr lang="en-US" sz="2200" dirty="0" smtClean="0"/>
              <a:t>assignments.</a:t>
            </a:r>
            <a:endParaRPr lang="en-US" sz="2200" dirty="0"/>
          </a:p>
        </p:txBody>
      </p:sp>
      <p:pic>
        <p:nvPicPr>
          <p:cNvPr id="9" name="Picture 8" descr="Keppel.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340768"/>
            <a:ext cx="3786336" cy="4868146"/>
          </a:xfrm>
          <a:prstGeom prst="rect">
            <a:avLst/>
          </a:prstGeom>
        </p:spPr>
      </p:pic>
    </p:spTree>
    <p:extLst>
      <p:ext uri="{BB962C8B-B14F-4D97-AF65-F5344CB8AC3E}">
        <p14:creationId xmlns:p14="http://schemas.microsoft.com/office/powerpoint/2010/main" val="266874835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Global Mindset Abilities</a:t>
            </a:r>
            <a:endParaRPr lang="en-US" dirty="0"/>
          </a:p>
        </p:txBody>
      </p:sp>
      <p:sp>
        <p:nvSpPr>
          <p:cNvPr id="7" name="Content Placeholder 6"/>
          <p:cNvSpPr>
            <a:spLocks noGrp="1"/>
          </p:cNvSpPr>
          <p:nvPr>
            <p:ph idx="1"/>
          </p:nvPr>
        </p:nvSpPr>
        <p:spPr>
          <a:xfrm>
            <a:off x="4211960" y="1379909"/>
            <a:ext cx="4536504" cy="4857403"/>
          </a:xfrm>
        </p:spPr>
        <p:txBody>
          <a:bodyPr>
            <a:normAutofit fontScale="92500"/>
          </a:bodyPr>
          <a:lstStyle/>
          <a:p>
            <a:r>
              <a:rPr lang="en-US" dirty="0" smtClean="0"/>
              <a:t>Ability to understand and respect other views/practices around the </a:t>
            </a:r>
            <a:r>
              <a:rPr lang="en-US" dirty="0"/>
              <a:t>world </a:t>
            </a:r>
          </a:p>
          <a:p>
            <a:r>
              <a:rPr lang="en-US" dirty="0" smtClean="0"/>
              <a:t>Ability to </a:t>
            </a:r>
            <a:r>
              <a:rPr lang="en-US" dirty="0"/>
              <a:t>empathize and act effectively across cultures</a:t>
            </a:r>
          </a:p>
          <a:p>
            <a:r>
              <a:rPr lang="en-US" dirty="0" smtClean="0"/>
              <a:t>Ability </a:t>
            </a:r>
            <a:r>
              <a:rPr lang="en-US" dirty="0"/>
              <a:t>to process complex information about novel environments</a:t>
            </a:r>
          </a:p>
          <a:p>
            <a:r>
              <a:rPr lang="en-US" dirty="0" smtClean="0"/>
              <a:t>Ability </a:t>
            </a:r>
            <a:r>
              <a:rPr lang="en-US" dirty="0"/>
              <a:t>to comprehend and reconcile intercultural matters with multiple levels of thinking</a:t>
            </a:r>
          </a:p>
        </p:txBody>
      </p:sp>
      <p:pic>
        <p:nvPicPr>
          <p:cNvPr id="9" name="Picture 8" descr="Keppel.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340768"/>
            <a:ext cx="3786336" cy="4868146"/>
          </a:xfrm>
          <a:prstGeom prst="rect">
            <a:avLst/>
          </a:prstGeom>
        </p:spPr>
      </p:pic>
    </p:spTree>
    <p:extLst>
      <p:ext uri="{BB962C8B-B14F-4D97-AF65-F5344CB8AC3E}">
        <p14:creationId xmlns:p14="http://schemas.microsoft.com/office/powerpoint/2010/main" val="119072453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Developing a Global Mindset</a:t>
            </a:r>
            <a:endParaRPr lang="en-US" dirty="0"/>
          </a:p>
        </p:txBody>
      </p:sp>
      <p:sp>
        <p:nvSpPr>
          <p:cNvPr id="3" name="Content Placeholder 2"/>
          <p:cNvSpPr>
            <a:spLocks noGrp="1"/>
          </p:cNvSpPr>
          <p:nvPr>
            <p:ph idx="1"/>
          </p:nvPr>
        </p:nvSpPr>
        <p:spPr/>
        <p:txBody>
          <a:bodyPr/>
          <a:lstStyle/>
          <a:p>
            <a:pPr marL="396000" indent="-396000">
              <a:spcAft>
                <a:spcPts val="1200"/>
              </a:spcAft>
              <a:buFont typeface="+mj-lt"/>
              <a:buAutoNum type="arabicPeriod"/>
            </a:pPr>
            <a:r>
              <a:rPr lang="en-US" dirty="0" smtClean="0"/>
              <a:t>Improve self-awareness</a:t>
            </a:r>
          </a:p>
          <a:p>
            <a:pPr marL="396000" indent="-396000">
              <a:spcAft>
                <a:spcPts val="1200"/>
              </a:spcAft>
              <a:buFont typeface="+mj-lt"/>
              <a:buAutoNum type="arabicPeriod"/>
            </a:pPr>
            <a:r>
              <a:rPr lang="en-US" dirty="0" smtClean="0"/>
              <a:t>Compare mental models with people from other cultures</a:t>
            </a:r>
          </a:p>
          <a:p>
            <a:pPr marL="396000" indent="-396000">
              <a:spcAft>
                <a:spcPts val="1200"/>
              </a:spcAft>
              <a:buFont typeface="+mj-lt"/>
              <a:buAutoNum type="arabicPeriod"/>
            </a:pPr>
            <a:r>
              <a:rPr lang="en-US" dirty="0"/>
              <a:t>Develop better knowledge of people and </a:t>
            </a:r>
            <a:r>
              <a:rPr lang="en-US" dirty="0" smtClean="0"/>
              <a:t>cultures – especially </a:t>
            </a:r>
            <a:r>
              <a:rPr lang="en-US" smtClean="0"/>
              <a:t>through immersion</a:t>
            </a:r>
            <a:endParaRPr lang="en-US" dirty="0" smtClean="0"/>
          </a:p>
        </p:txBody>
      </p:sp>
      <p:pic>
        <p:nvPicPr>
          <p:cNvPr id="9" name="Picture 8" descr="Keppel.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340768"/>
            <a:ext cx="3786336" cy="4868146"/>
          </a:xfrm>
          <a:prstGeom prst="rect">
            <a:avLst/>
          </a:prstGeom>
        </p:spPr>
      </p:pic>
    </p:spTree>
    <p:extLst>
      <p:ext uri="{BB962C8B-B14F-4D97-AF65-F5344CB8AC3E}">
        <p14:creationId xmlns:p14="http://schemas.microsoft.com/office/powerpoint/2010/main" val="316413829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lstStyle/>
          <a:p>
            <a:r>
              <a:rPr lang="en-US" dirty="0" smtClean="0"/>
              <a:t>Perceiving Ourselves and Others in Organizations</a:t>
            </a:r>
            <a:endParaRPr lang="en-US" dirty="0"/>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Slide Number Placeholder 2"/>
          <p:cNvSpPr txBox="1">
            <a:spLocks noGrp="1"/>
          </p:cNvSpPr>
          <p:nvPr/>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3-</a:t>
            </a:r>
            <a:fld id="{904A1C09-83D9-4225-B389-16680B713356}" type="slidenum">
              <a:rPr lang="en-US" altLang="zh-CN" sz="1000" smtClean="0">
                <a:latin typeface="Times New Roman" charset="0"/>
                <a:ea typeface="宋体" charset="-122"/>
              </a:rPr>
              <a:pPr algn="r" eaLnBrk="1" hangingPunct="1">
                <a:defRPr/>
              </a:pPr>
              <a:t>29</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904954764"/>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Self-Concept Defined</a:t>
            </a:r>
            <a:endParaRPr lang="en-US" dirty="0"/>
          </a:p>
        </p:txBody>
      </p:sp>
      <p:sp>
        <p:nvSpPr>
          <p:cNvPr id="9" name="Text Placeholder 8"/>
          <p:cNvSpPr>
            <a:spLocks noGrp="1"/>
          </p:cNvSpPr>
          <p:nvPr>
            <p:ph idx="1"/>
          </p:nvPr>
        </p:nvSpPr>
        <p:spPr/>
        <p:txBody>
          <a:bodyPr/>
          <a:lstStyle/>
          <a:p>
            <a:r>
              <a:rPr lang="en-GB" dirty="0" smtClean="0"/>
              <a:t>An individual’s self-beliefs and self-evaluations</a:t>
            </a:r>
          </a:p>
          <a:p>
            <a:pPr marL="533400" lvl="2" indent="-266700">
              <a:tabLst>
                <a:tab pos="533400" algn="l"/>
              </a:tabLst>
            </a:pPr>
            <a:r>
              <a:rPr lang="en-US" dirty="0" smtClean="0"/>
              <a:t>“Who am I?” and “How do I feel about myself?” </a:t>
            </a:r>
          </a:p>
          <a:p>
            <a:r>
              <a:rPr lang="en-US" dirty="0" smtClean="0"/>
              <a:t>Compare perceived job with our perceived and ideal selves.</a:t>
            </a:r>
          </a:p>
          <a:p>
            <a:r>
              <a:rPr lang="en-US" dirty="0" smtClean="0"/>
              <a:t>Includes three self-concept characteristics and four “selves” processes</a:t>
            </a:r>
          </a:p>
        </p:txBody>
      </p:sp>
    </p:spTree>
    <p:extLst>
      <p:ext uri="{BB962C8B-B14F-4D97-AF65-F5344CB8AC3E}">
        <p14:creationId xmlns:p14="http://schemas.microsoft.com/office/powerpoint/2010/main" val="255159814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ct 1"/>
          <p:cNvGraphicFramePr>
            <a:graphicFrameLocks noChangeAspect="1"/>
          </p:cNvGraphicFramePr>
          <p:nvPr>
            <p:extLst>
              <p:ext uri="{D42A27DB-BD31-4B8C-83A1-F6EECF244321}">
                <p14:modId xmlns:p14="http://schemas.microsoft.com/office/powerpoint/2010/main" val="585274571"/>
              </p:ext>
            </p:extLst>
          </p:nvPr>
        </p:nvGraphicFramePr>
        <p:xfrm>
          <a:off x="2411760" y="1340768"/>
          <a:ext cx="5063877" cy="5063877"/>
        </p:xfrm>
        <a:graphic>
          <a:graphicData uri="http://schemas.openxmlformats.org/presentationml/2006/ole">
            <mc:AlternateContent xmlns:mc="http://schemas.openxmlformats.org/markup-compatibility/2006">
              <mc:Choice xmlns:v="urn:schemas-microsoft-com:vml" Requires="v">
                <p:oleObj spid="_x0000_s1049" name="Chart" r:id="rId3" imgW="10912936" imgH="10912936" progId="MSGraph.Chart.8">
                  <p:embed/>
                </p:oleObj>
              </mc:Choice>
              <mc:Fallback>
                <p:oleObj name="Chart" r:id="rId3" imgW="10912936" imgH="10912936" progId="MSGraph.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1340768"/>
                        <a:ext cx="5063877" cy="5063877"/>
                      </a:xfrm>
                      <a:prstGeom prst="rect">
                        <a:avLst/>
                      </a:prstGeom>
                      <a:noFill/>
                      <a:ln>
                        <a:noFill/>
                      </a:ln>
                      <a:effectLst/>
                    </p:spPr>
                  </p:pic>
                </p:oleObj>
              </mc:Fallback>
            </mc:AlternateContent>
          </a:graphicData>
        </a:graphic>
      </p:graphicFrame>
      <p:sp>
        <p:nvSpPr>
          <p:cNvPr id="7" name="Title 6"/>
          <p:cNvSpPr>
            <a:spLocks noGrp="1"/>
          </p:cNvSpPr>
          <p:nvPr>
            <p:ph type="title"/>
          </p:nvPr>
        </p:nvSpPr>
        <p:spPr/>
        <p:txBody>
          <a:bodyPr>
            <a:normAutofit fontScale="90000"/>
          </a:bodyPr>
          <a:lstStyle/>
          <a:p>
            <a:r>
              <a:rPr lang="en-US" dirty="0" smtClean="0"/>
              <a:t>Self-Concept Model:</a:t>
            </a:r>
            <a:br>
              <a:rPr lang="en-US" dirty="0" smtClean="0"/>
            </a:br>
            <a:r>
              <a:rPr lang="en-US" dirty="0" smtClean="0"/>
              <a:t>Three C’s and Four Selves</a:t>
            </a:r>
            <a:endParaRPr lang="en-US" dirty="0"/>
          </a:p>
        </p:txBody>
      </p:sp>
      <p:sp>
        <p:nvSpPr>
          <p:cNvPr id="9" name="Oval 2"/>
          <p:cNvSpPr>
            <a:spLocks/>
          </p:cNvSpPr>
          <p:nvPr/>
        </p:nvSpPr>
        <p:spPr bwMode="auto">
          <a:xfrm>
            <a:off x="3936757" y="2924944"/>
            <a:ext cx="2009874" cy="1872208"/>
          </a:xfrm>
          <a:prstGeom prst="ellipse">
            <a:avLst/>
          </a:prstGeom>
          <a:solidFill>
            <a:srgbClr val="6E776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nchor="ctr"/>
          <a:lstStyle/>
          <a:p>
            <a:r>
              <a:rPr lang="en-US" sz="2000" dirty="0">
                <a:solidFill>
                  <a:srgbClr val="FFFFFF"/>
                </a:solidFill>
                <a:ea typeface="ＭＳ Ｐゴシック" charset="0"/>
                <a:cs typeface="Gill Sans" charset="0"/>
              </a:rPr>
              <a:t>Self-Concept</a:t>
            </a:r>
          </a:p>
          <a:p>
            <a:pPr algn="l">
              <a:buSzPct val="125000"/>
              <a:buFont typeface="Gill Sans" charset="0"/>
              <a:buChar char="•"/>
            </a:pPr>
            <a:r>
              <a:rPr lang="en-US" sz="1600" dirty="0">
                <a:solidFill>
                  <a:srgbClr val="FFFFFF"/>
                </a:solidFill>
                <a:ea typeface="ＭＳ Ｐゴシック" charset="0"/>
                <a:cs typeface="Gill Sans" charset="0"/>
              </a:rPr>
              <a:t>complexity</a:t>
            </a:r>
          </a:p>
          <a:p>
            <a:pPr algn="l">
              <a:buSzPct val="125000"/>
              <a:buFont typeface="Gill Sans" charset="0"/>
              <a:buChar char="•"/>
            </a:pPr>
            <a:r>
              <a:rPr lang="en-US" sz="1600" dirty="0">
                <a:solidFill>
                  <a:srgbClr val="FFFFFF"/>
                </a:solidFill>
                <a:ea typeface="ＭＳ Ｐゴシック" charset="0"/>
                <a:cs typeface="Gill Sans" charset="0"/>
              </a:rPr>
              <a:t>consistency</a:t>
            </a:r>
          </a:p>
          <a:p>
            <a:pPr algn="l">
              <a:buSzPct val="125000"/>
              <a:buFont typeface="Gill Sans" charset="0"/>
              <a:buChar char="•"/>
            </a:pPr>
            <a:r>
              <a:rPr lang="en-US" sz="1600" dirty="0">
                <a:solidFill>
                  <a:srgbClr val="FFFFFF"/>
                </a:solidFill>
                <a:ea typeface="ＭＳ Ｐゴシック" charset="0"/>
                <a:cs typeface="Gill Sans" charset="0"/>
              </a:rPr>
              <a:t>clarity</a:t>
            </a:r>
          </a:p>
        </p:txBody>
      </p:sp>
    </p:spTree>
    <p:extLst>
      <p:ext uri="{BB962C8B-B14F-4D97-AF65-F5344CB8AC3E}">
        <p14:creationId xmlns:p14="http://schemas.microsoft.com/office/powerpoint/2010/main" val="687839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79513" y="0"/>
            <a:ext cx="7704856" cy="1143000"/>
          </a:xfrm>
        </p:spPr>
        <p:txBody>
          <a:bodyPr/>
          <a:lstStyle/>
          <a:p>
            <a:r>
              <a:rPr lang="en-US" sz="3400" dirty="0" smtClean="0"/>
              <a:t>Self-Concept Characteristics (3 C’s)</a:t>
            </a:r>
          </a:p>
        </p:txBody>
      </p:sp>
      <p:sp>
        <p:nvSpPr>
          <p:cNvPr id="38915" name="Text Placeholder 3"/>
          <p:cNvSpPr>
            <a:spLocks noGrp="1"/>
          </p:cNvSpPr>
          <p:nvPr>
            <p:ph idx="1"/>
          </p:nvPr>
        </p:nvSpPr>
        <p:spPr/>
        <p:txBody>
          <a:bodyPr>
            <a:normAutofit fontScale="85000" lnSpcReduction="20000"/>
          </a:bodyPr>
          <a:lstStyle/>
          <a:p>
            <a:r>
              <a:rPr lang="en-US" dirty="0" smtClean="0"/>
              <a:t>Complexity</a:t>
            </a:r>
          </a:p>
          <a:p>
            <a:pPr lvl="1"/>
            <a:r>
              <a:rPr lang="en-US" dirty="0" smtClean="0"/>
              <a:t>We perceive multiple self-views</a:t>
            </a:r>
          </a:p>
          <a:p>
            <a:pPr lvl="1"/>
            <a:r>
              <a:rPr lang="en-US" dirty="0" smtClean="0"/>
              <a:t>High complexity: several identities with little overlap</a:t>
            </a:r>
          </a:p>
          <a:p>
            <a:r>
              <a:rPr lang="en-US" dirty="0" smtClean="0"/>
              <a:t>Consistency</a:t>
            </a:r>
          </a:p>
          <a:p>
            <a:pPr lvl="1"/>
            <a:r>
              <a:rPr lang="en-US" dirty="0" smtClean="0"/>
              <a:t>Multiple selves require compatible personality, values</a:t>
            </a:r>
          </a:p>
          <a:p>
            <a:r>
              <a:rPr lang="en-US" dirty="0" smtClean="0"/>
              <a:t>Clarity</a:t>
            </a:r>
          </a:p>
          <a:p>
            <a:pPr lvl="1">
              <a:lnSpc>
                <a:spcPct val="110000"/>
              </a:lnSpc>
            </a:pPr>
            <a:r>
              <a:rPr lang="en-US" dirty="0" smtClean="0"/>
              <a:t>Self-concept is clear, confidently described, internally consistent, and stable across time.</a:t>
            </a:r>
          </a:p>
          <a:p>
            <a:r>
              <a:rPr lang="en-US" dirty="0" smtClean="0"/>
              <a:t>People have better well-being with:</a:t>
            </a:r>
          </a:p>
          <a:p>
            <a:pPr lvl="1"/>
            <a:r>
              <a:rPr lang="en-US" dirty="0" smtClean="0"/>
              <a:t>multiple selves (complexity)</a:t>
            </a:r>
          </a:p>
          <a:p>
            <a:pPr lvl="1"/>
            <a:r>
              <a:rPr lang="en-US" dirty="0" smtClean="0"/>
              <a:t>well established selves (clarity)</a:t>
            </a:r>
          </a:p>
          <a:p>
            <a:pPr lvl="1"/>
            <a:r>
              <a:rPr lang="en-US" dirty="0" smtClean="0"/>
              <a:t>selves are similar and compatible with traits (consistency)</a:t>
            </a:r>
          </a:p>
        </p:txBody>
      </p:sp>
    </p:spTree>
    <p:extLst>
      <p:ext uri="{BB962C8B-B14F-4D97-AF65-F5344CB8AC3E}">
        <p14:creationId xmlns:p14="http://schemas.microsoft.com/office/powerpoint/2010/main" val="236570548"/>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normAutofit fontScale="90000"/>
          </a:bodyPr>
          <a:lstStyle/>
          <a:p>
            <a:r>
              <a:rPr lang="en-GB" dirty="0" smtClean="0"/>
              <a:t>Four “Selves” of Self-Concept</a:t>
            </a:r>
          </a:p>
        </p:txBody>
      </p:sp>
      <p:sp>
        <p:nvSpPr>
          <p:cNvPr id="41987" name="Rectangle 5"/>
          <p:cNvSpPr>
            <a:spLocks noGrp="1" noChangeArrowheads="1"/>
          </p:cNvSpPr>
          <p:nvPr>
            <p:ph idx="1"/>
          </p:nvPr>
        </p:nvSpPr>
        <p:spPr/>
        <p:txBody>
          <a:bodyPr/>
          <a:lstStyle/>
          <a:p>
            <a:r>
              <a:rPr lang="en-GB" dirty="0" smtClean="0"/>
              <a:t>Self-enhancement</a:t>
            </a:r>
          </a:p>
          <a:p>
            <a:pPr lvl="1"/>
            <a:r>
              <a:rPr lang="en-GB" dirty="0" smtClean="0"/>
              <a:t>Promoting and protecting our positive self-view</a:t>
            </a:r>
          </a:p>
          <a:p>
            <a:r>
              <a:rPr lang="en-GB" dirty="0" smtClean="0"/>
              <a:t>Self-verification</a:t>
            </a:r>
          </a:p>
          <a:p>
            <a:pPr lvl="1"/>
            <a:r>
              <a:rPr lang="en-GB" dirty="0" smtClean="0"/>
              <a:t>Affirming and maintaining our existing self-concept</a:t>
            </a:r>
          </a:p>
          <a:p>
            <a:r>
              <a:rPr lang="en-GB" dirty="0" smtClean="0"/>
              <a:t>Self-evaluation</a:t>
            </a:r>
          </a:p>
          <a:p>
            <a:pPr lvl="1"/>
            <a:r>
              <a:rPr lang="en-GB" dirty="0" smtClean="0"/>
              <a:t>Evaluating ourselves through self-esteem, self-efficacy, and locus of control</a:t>
            </a:r>
          </a:p>
          <a:p>
            <a:r>
              <a:rPr lang="en-GB" dirty="0" smtClean="0"/>
              <a:t>Social self</a:t>
            </a:r>
          </a:p>
          <a:p>
            <a:pPr lvl="1"/>
            <a:r>
              <a:rPr lang="en-GB" dirty="0" smtClean="0"/>
              <a:t>Defining ourselves by our group membership</a:t>
            </a:r>
          </a:p>
        </p:txBody>
      </p:sp>
    </p:spTree>
    <p:extLst>
      <p:ext uri="{BB962C8B-B14F-4D97-AF65-F5344CB8AC3E}">
        <p14:creationId xmlns:p14="http://schemas.microsoft.com/office/powerpoint/2010/main" val="1064837522"/>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normAutofit/>
          </a:bodyPr>
          <a:lstStyle/>
          <a:p>
            <a:r>
              <a:rPr lang="en-US" sz="3600" dirty="0" smtClean="0"/>
              <a:t>Self-Concept: Self-Enhancement</a:t>
            </a:r>
          </a:p>
        </p:txBody>
      </p:sp>
      <p:sp>
        <p:nvSpPr>
          <p:cNvPr id="44035" name="Rectangle 3"/>
          <p:cNvSpPr>
            <a:spLocks noGrp="1" noChangeArrowheads="1"/>
          </p:cNvSpPr>
          <p:nvPr>
            <p:ph idx="1"/>
          </p:nvPr>
        </p:nvSpPr>
        <p:spPr/>
        <p:txBody>
          <a:bodyPr>
            <a:normAutofit lnSpcReduction="10000"/>
          </a:bodyPr>
          <a:lstStyle/>
          <a:p>
            <a:r>
              <a:rPr lang="en-GB" dirty="0" smtClean="0"/>
              <a:t>Drive to promote/protect a positive self-view </a:t>
            </a:r>
          </a:p>
          <a:p>
            <a:pPr lvl="1"/>
            <a:r>
              <a:rPr lang="en-GB" dirty="0" smtClean="0"/>
              <a:t>competent, attractive, lucky, ethical, valued</a:t>
            </a:r>
          </a:p>
          <a:p>
            <a:r>
              <a:rPr lang="en-GB" dirty="0" smtClean="0"/>
              <a:t>Self-enhancement outcomes:</a:t>
            </a:r>
          </a:p>
          <a:p>
            <a:pPr lvl="1"/>
            <a:r>
              <a:rPr lang="en-GB" dirty="0" smtClean="0"/>
              <a:t>better personal adjustment and mental/physical health </a:t>
            </a:r>
          </a:p>
          <a:p>
            <a:pPr lvl="1"/>
            <a:r>
              <a:rPr lang="en-GB" dirty="0" smtClean="0"/>
              <a:t>Higher “can-do” attitude</a:t>
            </a:r>
          </a:p>
          <a:p>
            <a:pPr lvl="1"/>
            <a:r>
              <a:rPr lang="en-GB" dirty="0" smtClean="0"/>
              <a:t>Inflates perceived personal causation and chances of success</a:t>
            </a:r>
          </a:p>
          <a:p>
            <a:endParaRPr lang="en-GB" dirty="0" smtClean="0"/>
          </a:p>
        </p:txBody>
      </p:sp>
      <p:pic>
        <p:nvPicPr>
          <p:cNvPr id="9" name="Picture Placeholder 8" descr="Self Enhance image.jpg"/>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5170" b="5170"/>
          <a:stretch>
            <a:fillRect/>
          </a:stretch>
        </p:blipFill>
        <p:spPr/>
      </p:pic>
    </p:spTree>
    <p:extLst>
      <p:ext uri="{BB962C8B-B14F-4D97-AF65-F5344CB8AC3E}">
        <p14:creationId xmlns:p14="http://schemas.microsoft.com/office/powerpoint/2010/main" val="950479378"/>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fontScale="90000"/>
          </a:bodyPr>
          <a:lstStyle/>
          <a:p>
            <a:r>
              <a:rPr lang="en-GB" dirty="0" smtClean="0"/>
              <a:t>Self-Concept: Self-Verification</a:t>
            </a:r>
          </a:p>
        </p:txBody>
      </p:sp>
      <p:sp>
        <p:nvSpPr>
          <p:cNvPr id="46083" name="Rectangle 3"/>
          <p:cNvSpPr>
            <a:spLocks noGrp="1" noChangeArrowheads="1"/>
          </p:cNvSpPr>
          <p:nvPr>
            <p:ph idx="1"/>
          </p:nvPr>
        </p:nvSpPr>
        <p:spPr/>
        <p:txBody>
          <a:bodyPr>
            <a:normAutofit fontScale="92500"/>
          </a:bodyPr>
          <a:lstStyle/>
          <a:p>
            <a:r>
              <a:rPr lang="en-GB" dirty="0" smtClean="0"/>
              <a:t>Motivation to verify/maintain our self-concept</a:t>
            </a:r>
          </a:p>
          <a:p>
            <a:r>
              <a:rPr lang="en-GB" dirty="0" smtClean="0"/>
              <a:t>Stabilizes our self-concept</a:t>
            </a:r>
          </a:p>
          <a:p>
            <a:r>
              <a:rPr lang="en-GB" dirty="0" smtClean="0"/>
              <a:t>Prefer feedback consistent with self-concept</a:t>
            </a:r>
          </a:p>
          <a:p>
            <a:r>
              <a:rPr lang="en-GB" dirty="0" smtClean="0"/>
              <a:t>Self-verification outcomes:</a:t>
            </a:r>
          </a:p>
          <a:p>
            <a:pPr lvl="1"/>
            <a:r>
              <a:rPr lang="en-GB" dirty="0" smtClean="0"/>
              <a:t>More likely to remember information consistent with our self-concept</a:t>
            </a:r>
          </a:p>
          <a:p>
            <a:pPr lvl="1"/>
            <a:r>
              <a:rPr lang="en-GB" dirty="0" smtClean="0"/>
              <a:t>Less likely to accept feedback that differs from our self-concept</a:t>
            </a:r>
          </a:p>
          <a:p>
            <a:pPr lvl="1"/>
            <a:r>
              <a:rPr lang="en-GB" dirty="0" smtClean="0"/>
              <a:t>Motivated to be with those who affirm/reflect our self-concept</a:t>
            </a:r>
          </a:p>
        </p:txBody>
      </p:sp>
    </p:spTree>
    <p:extLst>
      <p:ext uri="{BB962C8B-B14F-4D97-AF65-F5344CB8AC3E}">
        <p14:creationId xmlns:p14="http://schemas.microsoft.com/office/powerpoint/2010/main" val="1087653584"/>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normAutofit fontScale="90000"/>
          </a:bodyPr>
          <a:lstStyle/>
          <a:p>
            <a:r>
              <a:rPr lang="en-GB" dirty="0" smtClean="0"/>
              <a:t>Self-Concept: Self-Evaluation</a:t>
            </a:r>
          </a:p>
        </p:txBody>
      </p:sp>
      <p:sp>
        <p:nvSpPr>
          <p:cNvPr id="49155" name="Rectangle 3"/>
          <p:cNvSpPr>
            <a:spLocks noGrp="1" noChangeArrowheads="1"/>
          </p:cNvSpPr>
          <p:nvPr>
            <p:ph idx="1"/>
          </p:nvPr>
        </p:nvSpPr>
        <p:spPr/>
        <p:txBody>
          <a:bodyPr>
            <a:normAutofit fontScale="92500"/>
          </a:bodyPr>
          <a:lstStyle/>
          <a:p>
            <a:r>
              <a:rPr lang="en-GB" dirty="0" smtClean="0"/>
              <a:t>Self-esteem</a:t>
            </a:r>
          </a:p>
          <a:p>
            <a:pPr lvl="1"/>
            <a:r>
              <a:rPr lang="en-GB" dirty="0" smtClean="0"/>
              <a:t>High self-esteem: less influenced by others, more persistent, more logical thinking</a:t>
            </a:r>
          </a:p>
          <a:p>
            <a:r>
              <a:rPr lang="en-GB" dirty="0" smtClean="0"/>
              <a:t>Self-efficacy</a:t>
            </a:r>
          </a:p>
          <a:p>
            <a:pPr lvl="1"/>
            <a:r>
              <a:rPr lang="en-GB" dirty="0" smtClean="0"/>
              <a:t>Belief that we can successfully perform a task</a:t>
            </a:r>
          </a:p>
          <a:p>
            <a:pPr lvl="2"/>
            <a:r>
              <a:rPr lang="en-GB" dirty="0" smtClean="0"/>
              <a:t>Perceived support from MARS model elements</a:t>
            </a:r>
          </a:p>
          <a:p>
            <a:pPr lvl="1"/>
            <a:r>
              <a:rPr lang="en-GB" dirty="0" smtClean="0"/>
              <a:t>General self-efficacy – “can-do” belief across situations</a:t>
            </a:r>
          </a:p>
          <a:p>
            <a:r>
              <a:rPr lang="en-GB" dirty="0" smtClean="0"/>
              <a:t>Locus of control</a:t>
            </a:r>
          </a:p>
          <a:p>
            <a:pPr lvl="1"/>
            <a:r>
              <a:rPr lang="en-GB" dirty="0" smtClean="0"/>
              <a:t>General belief about personal control over life events</a:t>
            </a:r>
          </a:p>
          <a:p>
            <a:pPr lvl="1"/>
            <a:r>
              <a:rPr lang="en-GB" dirty="0" smtClean="0"/>
              <a:t>Higher self-evaluation with internal locus of control</a:t>
            </a:r>
            <a:endParaRPr lang="en-GB" dirty="0"/>
          </a:p>
        </p:txBody>
      </p:sp>
    </p:spTree>
    <p:extLst>
      <p:ext uri="{BB962C8B-B14F-4D97-AF65-F5344CB8AC3E}">
        <p14:creationId xmlns:p14="http://schemas.microsoft.com/office/powerpoint/2010/main" val="2368741394"/>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McShaneOB7_Ch">
  <a:themeElements>
    <a:clrScheme name="Plaza">
      <a:dk1>
        <a:sysClr val="windowText" lastClr="000000"/>
      </a:dk1>
      <a:lt1>
        <a:sysClr val="window" lastClr="FFFFFF"/>
      </a:lt1>
      <a:dk2>
        <a:srgbClr val="333333"/>
      </a:dk2>
      <a:lt2>
        <a:srgbClr val="CCCCCC"/>
      </a:lt2>
      <a:accent1>
        <a:srgbClr val="990000"/>
      </a:accent1>
      <a:accent2>
        <a:srgbClr val="580101"/>
      </a:accent2>
      <a:accent3>
        <a:srgbClr val="E94A00"/>
      </a:accent3>
      <a:accent4>
        <a:srgbClr val="EB8F00"/>
      </a:accent4>
      <a:accent5>
        <a:srgbClr val="A4A4A4"/>
      </a:accent5>
      <a:accent6>
        <a:srgbClr val="666666"/>
      </a:accent6>
      <a:hlink>
        <a:srgbClr val="D01010"/>
      </a:hlink>
      <a:folHlink>
        <a:srgbClr val="E6682E"/>
      </a:folHlink>
    </a:clrScheme>
    <a:fontScheme name="Plaza">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McShaneOB7_Ch.potx</Template>
  <TotalTime>4161</TotalTime>
  <Pages>0</Pages>
  <Words>1102</Words>
  <Characters>0</Characters>
  <Application>Microsoft Office PowerPoint</Application>
  <PresentationFormat>Letter Paper (8.5x11 in)</PresentationFormat>
  <Lines>0</Lines>
  <Paragraphs>243</Paragraphs>
  <Slides>29</Slides>
  <Notes>21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McShaneOB7_Ch</vt:lpstr>
      <vt:lpstr>Chart</vt:lpstr>
      <vt:lpstr>Perceiving Ourselves and Others in Organizations</vt:lpstr>
      <vt:lpstr>Changing Self and Other Perceptions of Female Firefighters</vt:lpstr>
      <vt:lpstr>Self-Concept Defined</vt:lpstr>
      <vt:lpstr>Self-Concept Model: Three C’s and Four Selves</vt:lpstr>
      <vt:lpstr>Self-Concept Characteristics (3 C’s)</vt:lpstr>
      <vt:lpstr>Four “Selves” of Self-Concept</vt:lpstr>
      <vt:lpstr>Self-Concept: Self-Enhancement</vt:lpstr>
      <vt:lpstr>Self-Concept: Self-Verification</vt:lpstr>
      <vt:lpstr>Self-Concept: Self-Evaluation</vt:lpstr>
      <vt:lpstr>Self-Concept: Social Self</vt:lpstr>
      <vt:lpstr>Perception Defined</vt:lpstr>
      <vt:lpstr>Selective Attention</vt:lpstr>
      <vt:lpstr>Perceptual Organization/Interpretation</vt:lpstr>
      <vt:lpstr>Mental Models in Perceptions</vt:lpstr>
      <vt:lpstr>Stereotyping</vt:lpstr>
      <vt:lpstr>Stereotyping Through Categorization, Homogenization, Differentiation</vt:lpstr>
      <vt:lpstr>Problems with Stereotyping</vt:lpstr>
      <vt:lpstr>Attribution Process</vt:lpstr>
      <vt:lpstr>Attribution Rules</vt:lpstr>
      <vt:lpstr>Attribution Errors</vt:lpstr>
      <vt:lpstr>Self-Fulfilling Prophecy Cycle</vt:lpstr>
      <vt:lpstr>Self-Fulfilling Prophecy Effect is Strongest...</vt:lpstr>
      <vt:lpstr>Other Perceptual Effects</vt:lpstr>
      <vt:lpstr>Improving Perceptions</vt:lpstr>
      <vt:lpstr>Know Yourself (Johari Window)</vt:lpstr>
      <vt:lpstr>Global Mindset at Keppel O&amp;M</vt:lpstr>
      <vt:lpstr>Global Mindset Abilities</vt:lpstr>
      <vt:lpstr>Developing a Global Mindset</vt:lpstr>
      <vt:lpstr>Perceiving Ourselves and Others in Organizations</vt:lpstr>
    </vt:vector>
  </TitlesOfParts>
  <Manager/>
  <Company>University of Western Australia</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Field of Organizational Behavior</dc:title>
  <dc:subject/>
  <dc:creator>Steven McShane</dc:creator>
  <cp:keywords/>
  <dc:description/>
  <cp:lastModifiedBy>Kumar Suruli</cp:lastModifiedBy>
  <cp:revision>213</cp:revision>
  <cp:lastPrinted>2008-02-24T08:45:31Z</cp:lastPrinted>
  <dcterms:created xsi:type="dcterms:W3CDTF">2011-12-07T16:09:33Z</dcterms:created>
  <dcterms:modified xsi:type="dcterms:W3CDTF">2014-02-10T11:11:37Z</dcterms:modified>
  <cp:category/>
</cp:coreProperties>
</file>