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04" r:id="rId1"/>
  </p:sldMasterIdLst>
  <p:notesMasterIdLst>
    <p:notesMasterId r:id="rId25"/>
  </p:notesMasterIdLst>
  <p:handoutMasterIdLst>
    <p:handoutMasterId r:id="rId26"/>
  </p:handoutMasterIdLst>
  <p:sldIdLst>
    <p:sldId id="318" r:id="rId2"/>
    <p:sldId id="319" r:id="rId3"/>
    <p:sldId id="320" r:id="rId4"/>
    <p:sldId id="321" r:id="rId5"/>
    <p:sldId id="322" r:id="rId6"/>
    <p:sldId id="323" r:id="rId7"/>
    <p:sldId id="324" r:id="rId8"/>
    <p:sldId id="325" r:id="rId9"/>
    <p:sldId id="326" r:id="rId10"/>
    <p:sldId id="327" r:id="rId11"/>
    <p:sldId id="329" r:id="rId12"/>
    <p:sldId id="330" r:id="rId13"/>
    <p:sldId id="331" r:id="rId14"/>
    <p:sldId id="341" r:id="rId15"/>
    <p:sldId id="332" r:id="rId16"/>
    <p:sldId id="333" r:id="rId17"/>
    <p:sldId id="334" r:id="rId18"/>
    <p:sldId id="335" r:id="rId19"/>
    <p:sldId id="336" r:id="rId20"/>
    <p:sldId id="337" r:id="rId21"/>
    <p:sldId id="338" r:id="rId22"/>
    <p:sldId id="339" r:id="rId23"/>
    <p:sldId id="342" r:id="rId24"/>
  </p:sldIdLst>
  <p:sldSz cx="9144000" cy="6858000" type="letter"/>
  <p:notesSz cx="6858000" cy="9144000"/>
  <p:defaultTextStyle>
    <a:defPPr>
      <a:defRPr lang="en-US"/>
    </a:defPPr>
    <a:lvl1pPr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1pPr>
    <a:lvl2pPr marL="4572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2pPr>
    <a:lvl3pPr marL="9144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3pPr>
    <a:lvl4pPr marL="13716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4pPr>
    <a:lvl5pPr marL="18288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5pPr>
    <a:lvl6pPr marL="22860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6pPr>
    <a:lvl7pPr marL="27432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7pPr>
    <a:lvl8pPr marL="32004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8pPr>
    <a:lvl9pPr marL="36576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800080"/>
    <a:srgbClr val="CCFF66"/>
    <a:srgbClr val="61765E"/>
    <a:srgbClr val="5B5748"/>
    <a:srgbClr val="808080"/>
    <a:srgbClr val="83060C"/>
    <a:srgbClr val="5E6F5B"/>
    <a:srgbClr val="7D8077"/>
    <a:srgbClr val="5657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49" autoAdjust="0"/>
    <p:restoredTop sz="94643" autoAdjust="0"/>
  </p:normalViewPr>
  <p:slideViewPr>
    <p:cSldViewPr>
      <p:cViewPr>
        <p:scale>
          <a:sx n="50" d="100"/>
          <a:sy n="50" d="100"/>
        </p:scale>
        <p:origin x="-2244" y="-810"/>
      </p:cViewPr>
      <p:guideLst>
        <p:guide orient="horz" pos="2160"/>
        <p:guide pos="2880"/>
      </p:guideLst>
    </p:cSldViewPr>
  </p:slideViewPr>
  <p:outlineViewPr>
    <p:cViewPr>
      <p:scale>
        <a:sx n="33" d="100"/>
        <a:sy n="33" d="100"/>
      </p:scale>
      <p:origin x="0" y="14944"/>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5106"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75107" name="Rectangle 3"/>
          <p:cNvSpPr>
            <a:spLocks noGrp="1"/>
          </p:cNvSpPr>
          <p:nvPr>
            <p:ph type="dt" sz="quarter"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a:p>
        </p:txBody>
      </p:sp>
      <p:sp>
        <p:nvSpPr>
          <p:cNvPr id="175108" name="Rectangle 4"/>
          <p:cNvSpPr>
            <a:spLocks noGrp="1"/>
          </p:cNvSpPr>
          <p:nvPr>
            <p:ph type="ftr" sz="quarter" idx="2"/>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75109" name="Rectangle 5"/>
          <p:cNvSpPr>
            <a:spLocks noGrp="1"/>
          </p:cNvSpPr>
          <p:nvPr>
            <p:ph type="sldNum" sz="quarter" idx="3"/>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0EF9D739-DB96-BC46-A449-C08C87F8AA11}" type="slidenum">
              <a:rPr lang="en-US"/>
              <a:pPr>
                <a:defRPr/>
              </a:pPr>
              <a:t>‹#›</a:t>
            </a:fld>
            <a:endParaRPr lang="en-US"/>
          </a:p>
        </p:txBody>
      </p:sp>
    </p:spTree>
    <p:extLst>
      <p:ext uri="{BB962C8B-B14F-4D97-AF65-F5344CB8AC3E}">
        <p14:creationId xmlns:p14="http://schemas.microsoft.com/office/powerpoint/2010/main" val="33505792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2291" name="Rectangle 3"/>
          <p:cNvSpPr>
            <a:spLocks noGrp="1"/>
          </p:cNvSpPr>
          <p:nvPr>
            <p:ph type="dt"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6"/>
          <p:cNvSpPr>
            <a:spLocks noGrp="1"/>
          </p:cNvSpPr>
          <p:nvPr>
            <p:ph type="ftr" sz="quarter" idx="4"/>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2295" name="Rectangle 7"/>
          <p:cNvSpPr>
            <a:spLocks noGrp="1"/>
          </p:cNvSpPr>
          <p:nvPr>
            <p:ph type="sldNum" sz="quarter" idx="5"/>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E3791B8C-22D8-CC4E-AEAF-5A352ECD9E26}" type="slidenum">
              <a:rPr lang="en-US"/>
              <a:pPr>
                <a:defRPr/>
              </a:pPr>
              <a:t>‹#›</a:t>
            </a:fld>
            <a:endParaRPr lang="en-US"/>
          </a:p>
        </p:txBody>
      </p:sp>
    </p:spTree>
    <p:extLst>
      <p:ext uri="{BB962C8B-B14F-4D97-AF65-F5344CB8AC3E}">
        <p14:creationId xmlns:p14="http://schemas.microsoft.com/office/powerpoint/2010/main" val="315189297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0"/>
      </a:spcBef>
      <a:spcAft>
        <a:spcPct val="0"/>
      </a:spcAft>
      <a:defRPr sz="1200" kern="1200">
        <a:solidFill>
          <a:schemeClr val="tx1"/>
        </a:solidFill>
        <a:latin typeface="Gill Sans" charset="0"/>
        <a:ea typeface="ＭＳ Ｐゴシック" charset="-128"/>
        <a:cs typeface="ＭＳ Ｐゴシック" charset="-128"/>
      </a:defRPr>
    </a:lvl1pPr>
    <a:lvl2pPr marL="4572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2pPr>
    <a:lvl3pPr marL="9144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3pPr>
    <a:lvl4pPr marL="13716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4pPr>
    <a:lvl5pPr marL="18288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1</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p:cNvSpPr>
          <p:nvPr>
            <p:ph type="sldNum" sz="quarter" idx="5"/>
          </p:nvPr>
        </p:nvSpPr>
        <p:spPr>
          <a:noFill/>
        </p:spPr>
        <p:txBody>
          <a:bodyPr/>
          <a:lstStyle/>
          <a:p>
            <a:fld id="{04B242DC-5162-464C-8410-37EBE5B040E9}" type="slidenum">
              <a:rPr lang="en-US">
                <a:latin typeface="Tahoma" pitchFamily="-106" charset="0"/>
                <a:ea typeface="ヒラギノ角ゴ Pro W3" pitchFamily="-106" charset="-128"/>
                <a:cs typeface="ヒラギノ角ゴ Pro W3" pitchFamily="-106" charset="-128"/>
              </a:rPr>
              <a:pPr/>
              <a:t>13</a:t>
            </a:fld>
            <a:endParaRPr lang="en-US">
              <a:latin typeface="Tahoma" pitchFamily="-106" charset="0"/>
              <a:ea typeface="ヒラギノ角ゴ Pro W3" pitchFamily="-106" charset="-128"/>
              <a:cs typeface="ヒラギノ角ゴ Pro W3" pitchFamily="-106" charset="-128"/>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p:cNvSpPr>
          <p:nvPr>
            <p:ph type="body" idx="1"/>
          </p:nvPr>
        </p:nvSpPr>
        <p:spPr>
          <a:noFill/>
          <a:ln w="9525"/>
        </p:spPr>
        <p:txBody>
          <a:bodyPr/>
          <a:lstStyle/>
          <a:p>
            <a:pPr eaLnBrk="1" hangingPunct="1"/>
            <a:endParaRPr lang="en-US">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p:cNvSpPr>
          <p:nvPr>
            <p:ph type="sldNum" sz="quarter" idx="5"/>
          </p:nvPr>
        </p:nvSpPr>
        <p:spPr>
          <a:noFill/>
        </p:spPr>
        <p:txBody>
          <a:bodyPr/>
          <a:lstStyle/>
          <a:p>
            <a:fld id="{FA1425D7-80E6-E24D-A2A3-0038E6034E97}" type="slidenum">
              <a:rPr lang="en-US">
                <a:latin typeface="Tahoma" pitchFamily="-106" charset="0"/>
                <a:ea typeface="ヒラギノ角ゴ Pro W3" pitchFamily="-106" charset="-128"/>
                <a:cs typeface="ヒラギノ角ゴ Pro W3" pitchFamily="-106" charset="-128"/>
              </a:rPr>
              <a:pPr/>
              <a:t>15</a:t>
            </a:fld>
            <a:endParaRPr lang="en-US">
              <a:latin typeface="Tahoma" pitchFamily="-106" charset="0"/>
              <a:ea typeface="ヒラギノ角ゴ Pro W3" pitchFamily="-106" charset="-128"/>
              <a:cs typeface="ヒラギノ角ゴ Pro W3" pitchFamily="-106" charset="-128"/>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p:cNvSpPr>
          <p:nvPr>
            <p:ph type="body" idx="1"/>
          </p:nvPr>
        </p:nvSpPr>
        <p:spPr>
          <a:noFill/>
          <a:ln w="9525"/>
        </p:spPr>
        <p:txBody>
          <a:bodyPr/>
          <a:lstStyle/>
          <a:p>
            <a:pPr eaLnBrk="1" hangingPunct="1"/>
            <a:endParaRPr lang="en-US">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p:cNvSpPr>
          <p:nvPr>
            <p:ph type="sldNum" sz="quarter" idx="5"/>
          </p:nvPr>
        </p:nvSpPr>
        <p:spPr>
          <a:noFill/>
        </p:spPr>
        <p:txBody>
          <a:bodyPr/>
          <a:lstStyle/>
          <a:p>
            <a:fld id="{695CE0BF-4752-EE47-8DB1-1A365E4B22DF}" type="slidenum">
              <a:rPr lang="en-US">
                <a:latin typeface="Tahoma" pitchFamily="-106" charset="0"/>
                <a:ea typeface="ヒラギノ角ゴ Pro W3" pitchFamily="-106" charset="-128"/>
                <a:cs typeface="ヒラギノ角ゴ Pro W3" pitchFamily="-106" charset="-128"/>
              </a:rPr>
              <a:pPr/>
              <a:t>16</a:t>
            </a:fld>
            <a:endParaRPr lang="en-US">
              <a:latin typeface="Tahoma" pitchFamily="-106" charset="0"/>
              <a:ea typeface="ヒラギノ角ゴ Pro W3" pitchFamily="-106" charset="-128"/>
              <a:cs typeface="ヒラギノ角ゴ Pro W3" pitchFamily="-106" charset="-128"/>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p:cNvSpPr>
          <p:nvPr>
            <p:ph type="body" idx="1"/>
          </p:nvPr>
        </p:nvSpPr>
        <p:spPr>
          <a:noFill/>
          <a:ln w="9525"/>
        </p:spPr>
        <p:txBody>
          <a:bodyPr/>
          <a:lstStyle/>
          <a:p>
            <a:pPr eaLnBrk="1" hangingPunct="1"/>
            <a:endParaRPr lang="en-US">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p:cNvSpPr>
          <p:nvPr>
            <p:ph type="sldNum" sz="quarter" idx="5"/>
          </p:nvPr>
        </p:nvSpPr>
        <p:spPr>
          <a:noFill/>
        </p:spPr>
        <p:txBody>
          <a:bodyPr/>
          <a:lstStyle/>
          <a:p>
            <a:fld id="{0DDBD222-1DDB-4F49-91AE-CE4D3EEC48E6}" type="slidenum">
              <a:rPr lang="en-US">
                <a:latin typeface="Tahoma" pitchFamily="-106" charset="0"/>
                <a:ea typeface="ヒラギノ角ゴ Pro W3" pitchFamily="-106" charset="-128"/>
                <a:cs typeface="ヒラギノ角ゴ Pro W3" pitchFamily="-106" charset="-128"/>
              </a:rPr>
              <a:pPr/>
              <a:t>17</a:t>
            </a:fld>
            <a:endParaRPr lang="en-US">
              <a:latin typeface="Tahoma" pitchFamily="-106" charset="0"/>
              <a:ea typeface="ヒラギノ角ゴ Pro W3" pitchFamily="-106" charset="-128"/>
              <a:cs typeface="ヒラギノ角ゴ Pro W3" pitchFamily="-106" charset="-128"/>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p:cNvSpPr>
          <p:nvPr>
            <p:ph type="body" idx="1"/>
          </p:nvPr>
        </p:nvSpPr>
        <p:spPr>
          <a:noFill/>
          <a:ln w="9525"/>
        </p:spPr>
        <p:txBody>
          <a:bodyPr/>
          <a:lstStyle/>
          <a:p>
            <a:pPr eaLnBrk="1" hangingPunct="1"/>
            <a:endParaRPr lang="en-US">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p:cNvSpPr>
          <p:nvPr>
            <p:ph type="sldNum" sz="quarter" idx="5"/>
          </p:nvPr>
        </p:nvSpPr>
        <p:spPr>
          <a:noFill/>
        </p:spPr>
        <p:txBody>
          <a:bodyPr/>
          <a:lstStyle/>
          <a:p>
            <a:fld id="{FD7DE596-5599-F842-AFDB-773BDAF5220A}" type="slidenum">
              <a:rPr lang="en-US">
                <a:latin typeface="Tahoma" pitchFamily="-106" charset="0"/>
                <a:ea typeface="ヒラギノ角ゴ Pro W3" pitchFamily="-106" charset="-128"/>
                <a:cs typeface="ヒラギノ角ゴ Pro W3" pitchFamily="-106" charset="-128"/>
              </a:rPr>
              <a:pPr/>
              <a:t>18</a:t>
            </a:fld>
            <a:endParaRPr lang="en-US">
              <a:latin typeface="Tahoma" pitchFamily="-106" charset="0"/>
              <a:ea typeface="ヒラギノ角ゴ Pro W3" pitchFamily="-106" charset="-128"/>
              <a:cs typeface="ヒラギノ角ゴ Pro W3" pitchFamily="-106" charset="-128"/>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p:cNvSpPr>
          <p:nvPr>
            <p:ph type="body" idx="1"/>
          </p:nvPr>
        </p:nvSpPr>
        <p:spPr>
          <a:noFill/>
          <a:ln w="9525"/>
        </p:spPr>
        <p:txBody>
          <a:bodyPr/>
          <a:lstStyle/>
          <a:p>
            <a:pPr eaLnBrk="1" hangingPunct="1"/>
            <a:endParaRPr lang="en-US">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p:cNvSpPr>
          <p:nvPr>
            <p:ph type="sldNum" sz="quarter" idx="5"/>
          </p:nvPr>
        </p:nvSpPr>
        <p:spPr>
          <a:noFill/>
        </p:spPr>
        <p:txBody>
          <a:bodyPr/>
          <a:lstStyle/>
          <a:p>
            <a:fld id="{5697F23F-5E26-BA48-A88F-E5BE5E2AE168}" type="slidenum">
              <a:rPr lang="en-US">
                <a:latin typeface="Tahoma" pitchFamily="-106" charset="0"/>
                <a:ea typeface="ヒラギノ角ゴ Pro W3" pitchFamily="-106" charset="-128"/>
                <a:cs typeface="ヒラギノ角ゴ Pro W3" pitchFamily="-106" charset="-128"/>
              </a:rPr>
              <a:pPr/>
              <a:t>19</a:t>
            </a:fld>
            <a:endParaRPr lang="en-US">
              <a:latin typeface="Tahoma" pitchFamily="-106" charset="0"/>
              <a:ea typeface="ヒラギノ角ゴ Pro W3" pitchFamily="-106" charset="-128"/>
              <a:cs typeface="ヒラギノ角ゴ Pro W3" pitchFamily="-106" charset="-128"/>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p:cNvSpPr>
          <p:nvPr>
            <p:ph type="body" idx="1"/>
          </p:nvPr>
        </p:nvSpPr>
        <p:spPr>
          <a:noFill/>
          <a:ln w="9525"/>
        </p:spPr>
        <p:txBody>
          <a:bodyPr/>
          <a:lstStyle/>
          <a:p>
            <a:pPr eaLnBrk="1" hangingPunct="1"/>
            <a:endParaRPr lang="en-US">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p:cNvSpPr>
          <p:nvPr>
            <p:ph type="sldNum" sz="quarter" idx="5"/>
          </p:nvPr>
        </p:nvSpPr>
        <p:spPr>
          <a:noFill/>
        </p:spPr>
        <p:txBody>
          <a:bodyPr/>
          <a:lstStyle/>
          <a:p>
            <a:fld id="{F100E472-E5F2-5C49-BE29-01EBBE706E3B}" type="slidenum">
              <a:rPr lang="en-US">
                <a:latin typeface="Tahoma" pitchFamily="-106" charset="0"/>
                <a:ea typeface="ヒラギノ角ゴ Pro W3" pitchFamily="-106" charset="-128"/>
                <a:cs typeface="ヒラギノ角ゴ Pro W3" pitchFamily="-106" charset="-128"/>
              </a:rPr>
              <a:pPr/>
              <a:t>20</a:t>
            </a:fld>
            <a:endParaRPr lang="en-US">
              <a:latin typeface="Tahoma" pitchFamily="-106" charset="0"/>
              <a:ea typeface="ヒラギノ角ゴ Pro W3" pitchFamily="-106" charset="-128"/>
              <a:cs typeface="ヒラギノ角ゴ Pro W3" pitchFamily="-106" charset="-128"/>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p:cNvSpPr>
          <p:nvPr>
            <p:ph type="body" idx="1"/>
          </p:nvPr>
        </p:nvSpPr>
        <p:spPr>
          <a:noFill/>
          <a:ln w="9525"/>
        </p:spPr>
        <p:txBody>
          <a:bodyPr/>
          <a:lstStyle/>
          <a:p>
            <a:pPr eaLnBrk="1" hangingPunct="1"/>
            <a:endParaRPr lang="en-US">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p:cNvSpPr>
          <p:nvPr>
            <p:ph type="sldNum" sz="quarter" idx="5"/>
          </p:nvPr>
        </p:nvSpPr>
        <p:spPr>
          <a:noFill/>
        </p:spPr>
        <p:txBody>
          <a:bodyPr/>
          <a:lstStyle/>
          <a:p>
            <a:fld id="{BF3AC5F4-E617-F240-A25F-178B78E5231A}" type="slidenum">
              <a:rPr lang="en-US">
                <a:latin typeface="Tahoma" pitchFamily="-106" charset="0"/>
                <a:ea typeface="ヒラギノ角ゴ Pro W3" pitchFamily="-106" charset="-128"/>
                <a:cs typeface="ヒラギノ角ゴ Pro W3" pitchFamily="-106" charset="-128"/>
              </a:rPr>
              <a:pPr/>
              <a:t>21</a:t>
            </a:fld>
            <a:endParaRPr lang="en-US">
              <a:latin typeface="Tahoma" pitchFamily="-106" charset="0"/>
              <a:ea typeface="ヒラギノ角ゴ Pro W3" pitchFamily="-106" charset="-128"/>
              <a:cs typeface="ヒラギノ角ゴ Pro W3" pitchFamily="-106" charset="-128"/>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p:cNvSpPr>
          <p:nvPr>
            <p:ph type="body" idx="1"/>
          </p:nvPr>
        </p:nvSpPr>
        <p:spPr>
          <a:noFill/>
          <a:ln w="9525"/>
        </p:spPr>
        <p:txBody>
          <a:bodyPr/>
          <a:lstStyle/>
          <a:p>
            <a:pPr eaLnBrk="1" hangingPunct="1"/>
            <a:endParaRPr lang="en-US">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p:cNvSpPr>
          <p:nvPr>
            <p:ph type="sldNum" sz="quarter" idx="5"/>
          </p:nvPr>
        </p:nvSpPr>
        <p:spPr>
          <a:noFill/>
        </p:spPr>
        <p:txBody>
          <a:bodyPr/>
          <a:lstStyle/>
          <a:p>
            <a:fld id="{589F1600-3621-DE4A-978B-E91501EFDAE9}" type="slidenum">
              <a:rPr lang="en-US">
                <a:latin typeface="Tahoma" pitchFamily="-106" charset="0"/>
                <a:ea typeface="ヒラギノ角ゴ Pro W3" pitchFamily="-106" charset="-128"/>
                <a:cs typeface="ヒラギノ角ゴ Pro W3" pitchFamily="-106" charset="-128"/>
              </a:rPr>
              <a:pPr/>
              <a:t>22</a:t>
            </a:fld>
            <a:endParaRPr lang="en-US">
              <a:latin typeface="Tahoma" pitchFamily="-106" charset="0"/>
              <a:ea typeface="ヒラギノ角ゴ Pro W3" pitchFamily="-106" charset="-128"/>
              <a:cs typeface="ヒラギノ角ゴ Pro W3" pitchFamily="-106" charset="-128"/>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p:cNvSpPr>
          <p:nvPr>
            <p:ph type="body" idx="1"/>
          </p:nvPr>
        </p:nvSpPr>
        <p:spPr>
          <a:noFill/>
          <a:ln w="9525"/>
        </p:spPr>
        <p:txBody>
          <a:bodyPr/>
          <a:lstStyle/>
          <a:p>
            <a:pPr eaLnBrk="1" hangingPunct="1"/>
            <a:endParaRPr lang="en-US">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23</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DF9C35D1-A076-EE43-8275-554D10918C8C}" type="slidenum">
              <a:rPr lang="en-US"/>
              <a:pPr/>
              <a:t>3</a:t>
            </a:fld>
            <a:endParaRPr lang="en-US" dirty="0"/>
          </a:p>
        </p:txBody>
      </p:sp>
      <p:sp>
        <p:nvSpPr>
          <p:cNvPr id="131074" name="Rectangle 2"/>
          <p:cNvSpPr>
            <a:spLocks noGrp="1" noRot="1" noChangeAspect="1" noChangeArrowheads="1" noTextEdit="1"/>
          </p:cNvSpPr>
          <p:nvPr>
            <p:ph type="sldImg"/>
          </p:nvPr>
        </p:nvSpPr>
        <p:spPr>
          <a:ln/>
        </p:spPr>
      </p:sp>
      <p:sp>
        <p:nvSpPr>
          <p:cNvPr id="131075" name="Rectangle 3"/>
          <p:cNvSpPr>
            <a:spLocks noGrp="1"/>
          </p:cNvSpPr>
          <p:nvPr>
            <p:ph type="body" idx="1"/>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p:cNvSpPr>
          <p:nvPr>
            <p:ph type="sldNum" sz="quarter" idx="5"/>
          </p:nvPr>
        </p:nvSpPr>
        <p:spPr>
          <a:noFill/>
        </p:spPr>
        <p:txBody>
          <a:bodyPr/>
          <a:lstStyle/>
          <a:p>
            <a:fld id="{53B65834-C672-A64E-809C-9351A07FBBAD}" type="slidenum">
              <a:rPr lang="en-US">
                <a:latin typeface="Tahoma" pitchFamily="-106" charset="0"/>
                <a:ea typeface="ヒラギノ角ゴ Pro W3" pitchFamily="-106" charset="-128"/>
                <a:cs typeface="ヒラギノ角ゴ Pro W3" pitchFamily="-106" charset="-128"/>
              </a:rPr>
              <a:pPr/>
              <a:t>4</a:t>
            </a:fld>
            <a:endParaRPr lang="en-US">
              <a:latin typeface="Tahoma" pitchFamily="-106" charset="0"/>
              <a:ea typeface="ヒラギノ角ゴ Pro W3" pitchFamily="-106" charset="-128"/>
              <a:cs typeface="ヒラギノ角ゴ Pro W3" pitchFamily="-106" charset="-128"/>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p:cNvSpPr>
          <p:nvPr>
            <p:ph type="body" idx="1"/>
          </p:nvPr>
        </p:nvSpPr>
        <p:spPr>
          <a:noFill/>
          <a:ln w="9525"/>
        </p:spPr>
        <p:txBody>
          <a:bodyPr/>
          <a:lstStyle/>
          <a:p>
            <a:pPr eaLnBrk="1" hangingPunct="1"/>
            <a:endParaRPr lang="en-US">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p:cNvSpPr>
          <p:nvPr>
            <p:ph type="sldNum" sz="quarter" idx="5"/>
          </p:nvPr>
        </p:nvSpPr>
        <p:spPr>
          <a:noFill/>
        </p:spPr>
        <p:txBody>
          <a:bodyPr/>
          <a:lstStyle/>
          <a:p>
            <a:fld id="{7948299D-551C-9C4D-B61F-091E2E34B3B9}" type="slidenum">
              <a:rPr lang="en-US">
                <a:latin typeface="Tahoma" pitchFamily="-106" charset="0"/>
                <a:ea typeface="ヒラギノ角ゴ Pro W3" pitchFamily="-106" charset="-128"/>
                <a:cs typeface="ヒラギノ角ゴ Pro W3" pitchFamily="-106" charset="-128"/>
              </a:rPr>
              <a:pPr/>
              <a:t>5</a:t>
            </a:fld>
            <a:endParaRPr lang="en-US">
              <a:latin typeface="Tahoma" pitchFamily="-106" charset="0"/>
              <a:ea typeface="ヒラギノ角ゴ Pro W3" pitchFamily="-106" charset="-128"/>
              <a:cs typeface="ヒラギノ角ゴ Pro W3" pitchFamily="-106" charset="-128"/>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p:cNvSpPr>
          <p:nvPr>
            <p:ph type="body" idx="1"/>
          </p:nvPr>
        </p:nvSpPr>
        <p:spPr>
          <a:noFill/>
          <a:ln w="9525"/>
        </p:spPr>
        <p:txBody>
          <a:bodyPr/>
          <a:lstStyle/>
          <a:p>
            <a:pPr eaLnBrk="1" hangingPunct="1"/>
            <a:endParaRPr lang="en-US">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p:cNvSpPr>
          <p:nvPr>
            <p:ph type="sldNum" sz="quarter" idx="5"/>
          </p:nvPr>
        </p:nvSpPr>
        <p:spPr>
          <a:noFill/>
        </p:spPr>
        <p:txBody>
          <a:bodyPr/>
          <a:lstStyle/>
          <a:p>
            <a:fld id="{2A390705-D43A-7047-95CA-97B018F9551D}" type="slidenum">
              <a:rPr lang="en-US">
                <a:latin typeface="Tahoma" pitchFamily="-106" charset="0"/>
                <a:ea typeface="ヒラギノ角ゴ Pro W3" pitchFamily="-106" charset="-128"/>
                <a:cs typeface="ヒラギノ角ゴ Pro W3" pitchFamily="-106" charset="-128"/>
              </a:rPr>
              <a:pPr/>
              <a:t>7</a:t>
            </a:fld>
            <a:endParaRPr lang="en-US">
              <a:latin typeface="Tahoma" pitchFamily="-106" charset="0"/>
              <a:ea typeface="ヒラギノ角ゴ Pro W3" pitchFamily="-106" charset="-128"/>
              <a:cs typeface="ヒラギノ角ゴ Pro W3" pitchFamily="-106" charset="-128"/>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p:cNvSpPr>
          <p:nvPr>
            <p:ph type="body" idx="1"/>
          </p:nvPr>
        </p:nvSpPr>
        <p:spPr>
          <a:noFill/>
          <a:ln w="9525"/>
        </p:spPr>
        <p:txBody>
          <a:bodyPr/>
          <a:lstStyle/>
          <a:p>
            <a:pPr eaLnBrk="1" hangingPunct="1"/>
            <a:endParaRPr lang="en-US">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p:cNvSpPr>
          <p:nvPr>
            <p:ph type="sldNum" sz="quarter" idx="5"/>
          </p:nvPr>
        </p:nvSpPr>
        <p:spPr>
          <a:noFill/>
        </p:spPr>
        <p:txBody>
          <a:bodyPr/>
          <a:lstStyle/>
          <a:p>
            <a:fld id="{0A39558F-1E74-654D-9C2F-D23F1D7E7891}" type="slidenum">
              <a:rPr lang="en-US">
                <a:latin typeface="Tahoma" pitchFamily="-106" charset="0"/>
                <a:ea typeface="ヒラギノ角ゴ Pro W3" pitchFamily="-106" charset="-128"/>
                <a:cs typeface="ヒラギノ角ゴ Pro W3" pitchFamily="-106" charset="-128"/>
              </a:rPr>
              <a:pPr/>
              <a:t>9</a:t>
            </a:fld>
            <a:endParaRPr lang="en-US">
              <a:latin typeface="Tahoma" pitchFamily="-106" charset="0"/>
              <a:ea typeface="ヒラギノ角ゴ Pro W3" pitchFamily="-106" charset="-128"/>
              <a:cs typeface="ヒラギノ角ゴ Pro W3" pitchFamily="-106" charset="-128"/>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p:cNvSpPr>
          <p:nvPr>
            <p:ph type="body" idx="1"/>
          </p:nvPr>
        </p:nvSpPr>
        <p:spPr>
          <a:noFill/>
          <a:ln w="9525"/>
        </p:spPr>
        <p:txBody>
          <a:bodyPr/>
          <a:lstStyle/>
          <a:p>
            <a:pPr eaLnBrk="1" hangingPunct="1"/>
            <a:endParaRPr lang="en-US">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p:cNvSpPr>
          <p:nvPr>
            <p:ph type="sldNum" sz="quarter" idx="5"/>
          </p:nvPr>
        </p:nvSpPr>
        <p:spPr>
          <a:noFill/>
        </p:spPr>
        <p:txBody>
          <a:bodyPr/>
          <a:lstStyle/>
          <a:p>
            <a:fld id="{3DC7A50A-B2C5-E84F-AC24-07195F55CF81}" type="slidenum">
              <a:rPr lang="en-US">
                <a:latin typeface="Tahoma" pitchFamily="-106" charset="0"/>
                <a:ea typeface="ヒラギノ角ゴ Pro W3" pitchFamily="-106" charset="-128"/>
                <a:cs typeface="ヒラギノ角ゴ Pro W3" pitchFamily="-106" charset="-128"/>
              </a:rPr>
              <a:pPr/>
              <a:t>10</a:t>
            </a:fld>
            <a:endParaRPr lang="en-US">
              <a:latin typeface="Tahoma" pitchFamily="-106" charset="0"/>
              <a:ea typeface="ヒラギノ角ゴ Pro W3" pitchFamily="-106" charset="-128"/>
              <a:cs typeface="ヒラギノ角ゴ Pro W3" pitchFamily="-106" charset="-128"/>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p:cNvSpPr>
          <p:nvPr>
            <p:ph type="body" idx="1"/>
          </p:nvPr>
        </p:nvSpPr>
        <p:spPr>
          <a:noFill/>
          <a:ln w="9525"/>
        </p:spPr>
        <p:txBody>
          <a:bodyPr/>
          <a:lstStyle/>
          <a:p>
            <a:pPr eaLnBrk="1" hangingPunct="1"/>
            <a:endParaRPr lang="en-US">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p:cNvSpPr>
          <p:nvPr>
            <p:ph type="sldNum" sz="quarter" idx="5"/>
          </p:nvPr>
        </p:nvSpPr>
        <p:spPr>
          <a:noFill/>
        </p:spPr>
        <p:txBody>
          <a:bodyPr/>
          <a:lstStyle/>
          <a:p>
            <a:fld id="{8633DAC1-3B16-2E41-81BA-D051AEDA1FA9}" type="slidenum">
              <a:rPr lang="en-US">
                <a:latin typeface="Tahoma" pitchFamily="-106" charset="0"/>
                <a:ea typeface="ヒラギノ角ゴ Pro W3" pitchFamily="-106" charset="-128"/>
                <a:cs typeface="ヒラギノ角ゴ Pro W3" pitchFamily="-106" charset="-128"/>
              </a:rPr>
              <a:pPr/>
              <a:t>11</a:t>
            </a:fld>
            <a:endParaRPr lang="en-US">
              <a:latin typeface="Tahoma" pitchFamily="-106" charset="0"/>
              <a:ea typeface="ヒラギノ角ゴ Pro W3" pitchFamily="-106" charset="-128"/>
              <a:cs typeface="ヒラギノ角ゴ Pro W3" pitchFamily="-106" charset="-128"/>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p:cNvSpPr>
          <p:nvPr>
            <p:ph type="body" idx="1"/>
          </p:nvPr>
        </p:nvSpPr>
        <p:spPr>
          <a:noFill/>
          <a:ln w="9525"/>
        </p:spPr>
        <p:txBody>
          <a:bodyPr/>
          <a:lstStyle/>
          <a:p>
            <a:pPr eaLnBrk="1" hangingPunct="1"/>
            <a:endParaRPr lang="en-US">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p:cNvSpPr>
          <p:nvPr>
            <p:ph type="sldNum" sz="quarter" idx="5"/>
          </p:nvPr>
        </p:nvSpPr>
        <p:spPr>
          <a:noFill/>
        </p:spPr>
        <p:txBody>
          <a:bodyPr/>
          <a:lstStyle/>
          <a:p>
            <a:fld id="{A3085281-4F7B-F54E-8D3F-82F3DB963A28}" type="slidenum">
              <a:rPr lang="en-US">
                <a:latin typeface="Tahoma" pitchFamily="-106" charset="0"/>
                <a:ea typeface="ヒラギノ角ゴ Pro W3" pitchFamily="-106" charset="-128"/>
                <a:cs typeface="ヒラギノ角ゴ Pro W3" pitchFamily="-106" charset="-128"/>
              </a:rPr>
              <a:pPr/>
              <a:t>12</a:t>
            </a:fld>
            <a:endParaRPr lang="en-US">
              <a:latin typeface="Tahoma" pitchFamily="-106" charset="0"/>
              <a:ea typeface="ヒラギノ角ゴ Pro W3" pitchFamily="-106" charset="-128"/>
              <a:cs typeface="ヒラギノ角ゴ Pro W3" pitchFamily="-106" charset="-128"/>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p:cNvSpPr>
          <p:nvPr>
            <p:ph type="body" idx="1"/>
          </p:nvPr>
        </p:nvSpPr>
        <p:spPr>
          <a:noFill/>
          <a:ln w="9525"/>
        </p:spPr>
        <p:txBody>
          <a:bodyPr/>
          <a:lstStyle/>
          <a:p>
            <a:pPr eaLnBrk="1" hangingPunct="1"/>
            <a:endParaRPr lang="en-US">
              <a:latin typeface="Gill Sans" pitchFamily="-106" charset="0"/>
              <a:ea typeface="ＭＳ Ｐゴシック" pitchFamily="-106" charset="-128"/>
              <a:cs typeface="ＭＳ Ｐゴシック" pitchFamily="-106"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p:nvSpPr>
        <p:spPr>
          <a:xfrm>
            <a:off x="3186953" y="268288"/>
            <a:ext cx="5669280" cy="222460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bIns="140400" rtlCol="0" anchor="b" anchorCtr="0"/>
          <a:lstStyle/>
          <a:p>
            <a:pPr algn="r"/>
            <a:r>
              <a:rPr lang="en-AU" sz="7200" b="1" i="0" dirty="0" smtClean="0"/>
              <a:t>1</a:t>
            </a:r>
            <a:endParaRPr sz="7200" b="1" i="0" dirty="0"/>
          </a:p>
        </p:txBody>
      </p:sp>
      <p:sp>
        <p:nvSpPr>
          <p:cNvPr id="8" name="Rectangle 7"/>
          <p:cNvSpPr/>
          <p:nvPr/>
        </p:nvSpPr>
        <p:spPr>
          <a:xfrm>
            <a:off x="268940" y="268288"/>
            <a:ext cx="198604" cy="4960912"/>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Title 12"/>
          <p:cNvSpPr>
            <a:spLocks noGrp="1"/>
          </p:cNvSpPr>
          <p:nvPr>
            <p:ph type="title"/>
          </p:nvPr>
        </p:nvSpPr>
        <p:spPr>
          <a:xfrm>
            <a:off x="3193265" y="2492896"/>
            <a:ext cx="5644281" cy="2736304"/>
          </a:xfrm>
        </p:spPr>
        <p:txBody>
          <a:bodyPr/>
          <a:lstStyle/>
          <a:p>
            <a:r>
              <a:rPr lang="en-AU" smtClean="0"/>
              <a:t>Click to edit Master title style</a:t>
            </a:r>
            <a:endParaRPr lang="en-US"/>
          </a:p>
        </p:txBody>
      </p:sp>
      <p:pic>
        <p:nvPicPr>
          <p:cNvPr id="9" name="Picture 8" descr="Globe Vertical.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Rectangle 7"/>
          <p:cNvSpPr/>
          <p:nvPr/>
        </p:nvSpPr>
        <p:spPr>
          <a:xfrm>
            <a:off x="4746811" y="268288"/>
            <a:ext cx="4114800" cy="56692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67544" y="247418"/>
            <a:ext cx="3960440" cy="1381382"/>
          </a:xfrm>
        </p:spPr>
        <p:txBody>
          <a:bodyPr anchor="b"/>
          <a:lstStyle>
            <a:lvl1pPr algn="l">
              <a:defRPr sz="2800" b="0"/>
            </a:lvl1pPr>
          </a:lstStyle>
          <a:p>
            <a:r>
              <a:rPr lang="en-AU" smtClean="0"/>
              <a:t>Click to edit Master title style</a:t>
            </a:r>
            <a:endParaRPr/>
          </a:p>
        </p:txBody>
      </p:sp>
      <p:sp>
        <p:nvSpPr>
          <p:cNvPr id="4" name="Text Placeholder 3"/>
          <p:cNvSpPr>
            <a:spLocks noGrp="1"/>
          </p:cNvSpPr>
          <p:nvPr>
            <p:ph type="body" sz="half" idx="2"/>
          </p:nvPr>
        </p:nvSpPr>
        <p:spPr>
          <a:xfrm>
            <a:off x="457198" y="1844824"/>
            <a:ext cx="3970785" cy="4104456"/>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10" name="Picture Placeholder 9"/>
          <p:cNvSpPr>
            <a:spLocks noGrp="1"/>
          </p:cNvSpPr>
          <p:nvPr>
            <p:ph type="pic" sz="quarter" idx="13"/>
          </p:nvPr>
        </p:nvSpPr>
        <p:spPr>
          <a:xfrm>
            <a:off x="4760258" y="990601"/>
            <a:ext cx="4096512" cy="5030688"/>
          </a:xfrm>
        </p:spPr>
        <p:txBody>
          <a:bodyPr/>
          <a:lstStyle>
            <a:lvl1pPr>
              <a:buNone/>
              <a:defRPr/>
            </a:lvl1pPr>
          </a:lstStyle>
          <a:p>
            <a:r>
              <a:rPr lang="en-AU" smtClean="0"/>
              <a:t>Drag picture to placeholder or click icon to add</a:t>
            </a:r>
            <a:endParaRPr/>
          </a:p>
        </p:txBody>
      </p:sp>
      <p:sp>
        <p:nvSpPr>
          <p:cNvPr id="3" name="Date Placeholder 2"/>
          <p:cNvSpPr>
            <a:spLocks noGrp="1"/>
          </p:cNvSpPr>
          <p:nvPr>
            <p:ph type="dt" sz="half" idx="14"/>
          </p:nvPr>
        </p:nvSpPr>
        <p:spPr>
          <a:xfrm>
            <a:off x="6732240" y="6453336"/>
            <a:ext cx="2219019" cy="288032"/>
          </a:xfrm>
          <a:prstGeom prst="rect">
            <a:avLst/>
          </a:prstGeom>
        </p:spPr>
        <p:txBody>
          <a:bodyPr/>
          <a:lstStyle/>
          <a:p>
            <a:pPr>
              <a:defRPr/>
            </a:pPr>
            <a:r>
              <a:rPr lang="en-AU" smtClean="0"/>
              <a:t>McShane/Von Glinow OB 7e</a:t>
            </a:r>
            <a:endParaRPr lang="en-US" dirty="0"/>
          </a:p>
        </p:txBody>
      </p:sp>
      <p:sp>
        <p:nvSpPr>
          <p:cNvPr id="5" name="Footer Placeholder 4"/>
          <p:cNvSpPr>
            <a:spLocks noGrp="1"/>
          </p:cNvSpPr>
          <p:nvPr>
            <p:ph type="ftr" sz="quarter" idx="15"/>
          </p:nvPr>
        </p:nvSpPr>
        <p:spPr>
          <a:xfrm>
            <a:off x="323528" y="6237312"/>
            <a:ext cx="3672408" cy="504056"/>
          </a:xfrm>
          <a:prstGeom prst="rect">
            <a:avLst/>
          </a:prstGeom>
        </p:spPr>
        <p:txBody>
          <a:bodyPr/>
          <a:lstStyle/>
          <a:p>
            <a:r>
              <a:rPr lang="en-US"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smtClean="0"/>
          </a:p>
        </p:txBody>
      </p:sp>
      <p:sp>
        <p:nvSpPr>
          <p:cNvPr id="6" name="Slide Number Placeholder 5"/>
          <p:cNvSpPr>
            <a:spLocks noGrp="1"/>
          </p:cNvSpPr>
          <p:nvPr>
            <p:ph type="sldNum" sz="quarter" idx="16"/>
          </p:nvPr>
        </p:nvSpPr>
        <p:spPr>
          <a:xfrm>
            <a:off x="4211960" y="6453336"/>
            <a:ext cx="792088" cy="288032"/>
          </a:xfrm>
          <a:prstGeom prst="rect">
            <a:avLst/>
          </a:prstGeom>
        </p:spPr>
        <p:txBody>
          <a:bodyPr/>
          <a:lstStyle/>
          <a:p>
            <a:fld id="{217D0AD5-8817-6F41-98C9-BDEB5CB900F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noProof="0" smtClean="0"/>
              <a:t>Click to edit Master title style</a:t>
            </a:r>
            <a:endParaRPr lang="en-GB" noProof="0" dirty="0"/>
          </a:p>
        </p:txBody>
      </p:sp>
      <p:sp>
        <p:nvSpPr>
          <p:cNvPr id="8" name="Content Placeholder 2"/>
          <p:cNvSpPr>
            <a:spLocks noGrp="1"/>
          </p:cNvSpPr>
          <p:nvPr>
            <p:ph idx="1"/>
          </p:nvPr>
        </p:nvSpPr>
        <p:spPr>
          <a:xfrm>
            <a:off x="609600" y="3733800"/>
            <a:ext cx="7924800" cy="2503512"/>
          </a:xfrm>
        </p:spPr>
        <p:txBody>
          <a:bodyPr/>
          <a:lstStyle>
            <a:lvl1pPr marL="1588" indent="-1588">
              <a:buNone/>
              <a:defRPr sz="2400"/>
            </a:lvl1pPr>
            <a:lvl2pPr>
              <a:buNone/>
              <a:defRPr/>
            </a:lvl2pPr>
            <a:lvl3pPr>
              <a:buNone/>
              <a:defRPr/>
            </a:lvl3pPr>
            <a:lvl4pPr>
              <a:buNone/>
              <a:defRPr/>
            </a:lvl4pPr>
            <a:lvl5pPr>
              <a:buNone/>
              <a:defRPr/>
            </a:lvl5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GB" noProof="0" dirty="0"/>
          </a:p>
        </p:txBody>
      </p:sp>
      <p:sp>
        <p:nvSpPr>
          <p:cNvPr id="3" name="Date Placeholder 2"/>
          <p:cNvSpPr>
            <a:spLocks noGrp="1"/>
          </p:cNvSpPr>
          <p:nvPr>
            <p:ph type="dt" sz="half" idx="10"/>
          </p:nvPr>
        </p:nvSpPr>
        <p:spPr>
          <a:xfrm>
            <a:off x="6732240" y="6453336"/>
            <a:ext cx="2219019" cy="288032"/>
          </a:xfrm>
          <a:prstGeom prst="rect">
            <a:avLst/>
          </a:prstGeom>
        </p:spPr>
        <p:txBody>
          <a:bodyPr/>
          <a:lstStyle/>
          <a:p>
            <a:pPr>
              <a:defRPr/>
            </a:pPr>
            <a:r>
              <a:rPr lang="en-AU" smtClean="0"/>
              <a:t>McShane/Von Glinow OB 7e</a:t>
            </a:r>
            <a:endParaRPr lang="en-US" dirty="0"/>
          </a:p>
        </p:txBody>
      </p:sp>
      <p:sp>
        <p:nvSpPr>
          <p:cNvPr id="4" name="Footer Placeholder 3"/>
          <p:cNvSpPr>
            <a:spLocks noGrp="1"/>
          </p:cNvSpPr>
          <p:nvPr>
            <p:ph type="ftr" sz="quarter" idx="11"/>
          </p:nvPr>
        </p:nvSpPr>
        <p:spPr>
          <a:xfrm>
            <a:off x="323528" y="6237312"/>
            <a:ext cx="3672408" cy="504056"/>
          </a:xfrm>
          <a:prstGeom prst="rect">
            <a:avLst/>
          </a:prstGeom>
        </p:spPr>
        <p:txBody>
          <a:bodyPr/>
          <a:lstStyle/>
          <a:p>
            <a:r>
              <a:rPr lang="en-US"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smtClean="0"/>
          </a:p>
        </p:txBody>
      </p:sp>
      <p:sp>
        <p:nvSpPr>
          <p:cNvPr id="5" name="Slide Number Placeholder 4"/>
          <p:cNvSpPr>
            <a:spLocks noGrp="1"/>
          </p:cNvSpPr>
          <p:nvPr>
            <p:ph type="sldNum" sz="quarter" idx="12"/>
          </p:nvPr>
        </p:nvSpPr>
        <p:spPr>
          <a:xfrm>
            <a:off x="4211960" y="6453336"/>
            <a:ext cx="792088" cy="288032"/>
          </a:xfrm>
          <a:prstGeom prst="rect">
            <a:avLst/>
          </a:prstGeom>
        </p:spPr>
        <p:txBody>
          <a:bodyPr/>
          <a:lstStyle/>
          <a:p>
            <a:fld id="{217D0AD5-8817-6F41-98C9-BDEB5CB900FD}" type="slidenum">
              <a:rPr lang="en-US" smtClean="0"/>
              <a:pPr/>
              <a:t>‹#›</a:t>
            </a:fld>
            <a:endParaRPr lang="en-US"/>
          </a:p>
        </p:txBody>
      </p:sp>
    </p:spTree>
    <p:extLst>
      <p:ext uri="{BB962C8B-B14F-4D97-AF65-F5344CB8AC3E}">
        <p14:creationId xmlns:p14="http://schemas.microsoft.com/office/powerpoint/2010/main" val="3388130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Right Tex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smtClean="0"/>
              <a:t>Click to edit Master title style</a:t>
            </a:r>
            <a:endParaRPr lang="en-US" dirty="0"/>
          </a:p>
        </p:txBody>
      </p:sp>
      <p:sp>
        <p:nvSpPr>
          <p:cNvPr id="8" name="Text Placeholder 7"/>
          <p:cNvSpPr>
            <a:spLocks noGrp="1"/>
          </p:cNvSpPr>
          <p:nvPr>
            <p:ph type="body" sz="quarter" idx="13"/>
          </p:nvPr>
        </p:nvSpPr>
        <p:spPr>
          <a:xfrm>
            <a:off x="4114800" y="1676400"/>
            <a:ext cx="4648200" cy="4572000"/>
          </a:xfrm>
        </p:spPr>
        <p:txBody>
          <a:bodyPr/>
          <a:lstStyle>
            <a:lvl1pPr marL="261938" indent="-225425">
              <a:defRPr sz="2400"/>
            </a:lvl1pPr>
            <a:lvl2pPr marL="538163" indent="-276225">
              <a:defRPr sz="2200"/>
            </a:lvl2pPr>
            <a:lvl3pPr marL="800100" indent="-261938">
              <a:defRPr sz="2000"/>
            </a:lvl3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US" noProof="0" dirty="0"/>
          </a:p>
        </p:txBody>
      </p:sp>
      <p:sp>
        <p:nvSpPr>
          <p:cNvPr id="2" name="Date Placeholder 1"/>
          <p:cNvSpPr>
            <a:spLocks noGrp="1"/>
          </p:cNvSpPr>
          <p:nvPr>
            <p:ph type="dt" sz="half" idx="14"/>
          </p:nvPr>
        </p:nvSpPr>
        <p:spPr>
          <a:xfrm>
            <a:off x="6732240" y="6453336"/>
            <a:ext cx="2219019" cy="288032"/>
          </a:xfrm>
          <a:prstGeom prst="rect">
            <a:avLst/>
          </a:prstGeom>
        </p:spPr>
        <p:txBody>
          <a:bodyPr/>
          <a:lstStyle/>
          <a:p>
            <a:pPr>
              <a:defRPr/>
            </a:pPr>
            <a:r>
              <a:rPr lang="en-AU" smtClean="0"/>
              <a:t>McShane/Von Glinow OB 7e</a:t>
            </a:r>
            <a:endParaRPr lang="en-US" dirty="0"/>
          </a:p>
        </p:txBody>
      </p:sp>
      <p:sp>
        <p:nvSpPr>
          <p:cNvPr id="3" name="Footer Placeholder 2"/>
          <p:cNvSpPr>
            <a:spLocks noGrp="1"/>
          </p:cNvSpPr>
          <p:nvPr>
            <p:ph type="ftr" sz="quarter" idx="15"/>
          </p:nvPr>
        </p:nvSpPr>
        <p:spPr>
          <a:xfrm>
            <a:off x="323528" y="6237312"/>
            <a:ext cx="3672408" cy="504056"/>
          </a:xfrm>
          <a:prstGeom prst="rect">
            <a:avLst/>
          </a:prstGeom>
        </p:spPr>
        <p:txBody>
          <a:bodyPr/>
          <a:lstStyle/>
          <a:p>
            <a:r>
              <a:rPr lang="en-US"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smtClean="0"/>
          </a:p>
        </p:txBody>
      </p:sp>
      <p:sp>
        <p:nvSpPr>
          <p:cNvPr id="9" name="Slide Number Placeholder 8"/>
          <p:cNvSpPr>
            <a:spLocks noGrp="1"/>
          </p:cNvSpPr>
          <p:nvPr>
            <p:ph type="sldNum" sz="quarter" idx="16"/>
          </p:nvPr>
        </p:nvSpPr>
        <p:spPr>
          <a:xfrm>
            <a:off x="4211960" y="6453336"/>
            <a:ext cx="792088" cy="288032"/>
          </a:xfrm>
          <a:prstGeom prst="rect">
            <a:avLst/>
          </a:prstGeom>
        </p:spPr>
        <p:txBody>
          <a:bodyPr/>
          <a:lstStyle/>
          <a:p>
            <a:fld id="{217D0AD5-8817-6F41-98C9-BDEB5CB900FD}" type="slidenum">
              <a:rPr lang="en-US" smtClean="0"/>
              <a:pPr/>
              <a:t>‹#›</a:t>
            </a:fld>
            <a:endParaRPr lang="en-US"/>
          </a:p>
        </p:txBody>
      </p:sp>
    </p:spTree>
    <p:extLst>
      <p:ext uri="{BB962C8B-B14F-4D97-AF65-F5344CB8AC3E}">
        <p14:creationId xmlns:p14="http://schemas.microsoft.com/office/powerpoint/2010/main" val="163617299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Content Placeholder 2"/>
          <p:cNvSpPr>
            <a:spLocks noGrp="1"/>
          </p:cNvSpPr>
          <p:nvPr>
            <p:ph idx="1"/>
          </p:nvPr>
        </p:nvSpPr>
        <p:spPr>
          <a:xfrm>
            <a:off x="323528" y="1340768"/>
            <a:ext cx="8208911" cy="4785395"/>
          </a:xfrm>
        </p:spPr>
        <p:txBody>
          <a:bodyPr/>
          <a:lstStyle>
            <a:lvl1pPr>
              <a:buClr>
                <a:srgbClr val="800080"/>
              </a:buClr>
              <a:defRPr/>
            </a:lvl1pPr>
            <a:lvl2pPr>
              <a:buClr>
                <a:srgbClr val="008080"/>
              </a:buClr>
              <a:defRPr/>
            </a:lvl2pPr>
            <a:lvl3pPr>
              <a:buClr>
                <a:srgbClr val="FF6600"/>
              </a:buClr>
              <a:defRPr/>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smtClean="0">
                <a:latin typeface="Times New Roman" charset="0"/>
                <a:ea typeface="宋体" charset="-122"/>
              </a:rPr>
              <a:t>1-</a:t>
            </a:r>
            <a:fld id="{904A1C09-83D9-4225-B389-16680B713356}" type="slidenum">
              <a:rPr lang="en-US" altLang="zh-CN" sz="1000" smtClean="0">
                <a:latin typeface="Times New Roman" charset="0"/>
                <a:ea typeface="宋体" charset="-122"/>
              </a:rPr>
              <a:pPr algn="r" eaLnBrk="1" hangingPunct="1">
                <a:defRPr/>
              </a:pPr>
              <a:t>‹#›</a:t>
            </a:fld>
            <a:endParaRPr lang="en-US" altLang="zh-CN" sz="1000" smtClean="0">
              <a:latin typeface="Times New Roman" charset="0"/>
              <a:ea typeface="宋体"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Text &amp;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cxnSp>
        <p:nvCxnSpPr>
          <p:cNvPr id="6" name="Straight Connector 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9" name="Content Placeholder 2"/>
          <p:cNvSpPr>
            <a:spLocks noGrp="1"/>
          </p:cNvSpPr>
          <p:nvPr>
            <p:ph idx="1"/>
          </p:nvPr>
        </p:nvSpPr>
        <p:spPr>
          <a:xfrm>
            <a:off x="323529" y="1412776"/>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1" name="Picture Placeholder 10"/>
          <p:cNvSpPr>
            <a:spLocks noGrp="1"/>
          </p:cNvSpPr>
          <p:nvPr>
            <p:ph type="pic" sz="quarter" idx="13"/>
          </p:nvPr>
        </p:nvSpPr>
        <p:spPr>
          <a:xfrm>
            <a:off x="4932040" y="1412776"/>
            <a:ext cx="3816424" cy="4680520"/>
          </a:xfrm>
        </p:spPr>
        <p:txBody>
          <a:bodyPr/>
          <a:lstStyle>
            <a:lvl1pPr marL="0" indent="0">
              <a:buFontTx/>
              <a:buNone/>
              <a:defRPr/>
            </a:lvl1pPr>
          </a:lstStyle>
          <a:p>
            <a:r>
              <a:rPr lang="en-AU" smtClean="0"/>
              <a:t>Drag picture to placeholder or click icon to add</a:t>
            </a:r>
            <a:endParaRPr lang="en-US" dirty="0"/>
          </a:p>
        </p:txBody>
      </p:sp>
      <p:sp>
        <p:nvSpPr>
          <p:cNvPr id="12" name="Rectangle 11"/>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smtClean="0">
                <a:latin typeface="Times New Roman" charset="0"/>
                <a:ea typeface="宋体" charset="-122"/>
              </a:rPr>
              <a:t>1-</a:t>
            </a:r>
            <a:fld id="{904A1C09-83D9-4225-B389-16680B713356}" type="slidenum">
              <a:rPr lang="en-US" altLang="zh-CN" sz="1000" smtClean="0">
                <a:latin typeface="Times New Roman" charset="0"/>
                <a:ea typeface="宋体" charset="-122"/>
              </a:rPr>
              <a:pPr algn="r" eaLnBrk="1" hangingPunct="1">
                <a:defRPr/>
              </a:pPr>
              <a:t>‹#›</a:t>
            </a:fld>
            <a:endParaRPr lang="en-US" altLang="zh-CN" sz="1000" smtClean="0">
              <a:latin typeface="Times New Roman" charset="0"/>
              <a:ea typeface="宋体" charset="-122"/>
            </a:endParaRPr>
          </a:p>
        </p:txBody>
      </p:sp>
    </p:spTree>
    <p:extLst>
      <p:ext uri="{BB962C8B-B14F-4D97-AF65-F5344CB8AC3E}">
        <p14:creationId xmlns:p14="http://schemas.microsoft.com/office/powerpoint/2010/main" val="1864342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ight text 7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6" name="Content Placeholder 2"/>
          <p:cNvSpPr>
            <a:spLocks noGrp="1"/>
          </p:cNvSpPr>
          <p:nvPr>
            <p:ph idx="1"/>
          </p:nvPr>
        </p:nvSpPr>
        <p:spPr>
          <a:xfrm>
            <a:off x="4211960" y="1379909"/>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Picture Placeholder 10"/>
          <p:cNvSpPr>
            <a:spLocks noGrp="1"/>
          </p:cNvSpPr>
          <p:nvPr>
            <p:ph type="pic" sz="quarter" idx="13"/>
          </p:nvPr>
        </p:nvSpPr>
        <p:spPr>
          <a:xfrm>
            <a:off x="297072" y="1360821"/>
            <a:ext cx="3816424" cy="4680520"/>
          </a:xfrm>
        </p:spPr>
        <p:txBody>
          <a:bodyPr/>
          <a:lstStyle>
            <a:lvl1pPr marL="0" indent="0">
              <a:buFontTx/>
              <a:buNone/>
              <a:defRPr/>
            </a:lvl1pPr>
          </a:lstStyle>
          <a:p>
            <a:r>
              <a:rPr lang="en-AU" smtClean="0"/>
              <a:t>Drag picture to placeholder or click icon to add</a:t>
            </a:r>
            <a:endParaRPr lang="en-US"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smtClean="0">
                <a:latin typeface="Times New Roman" charset="0"/>
                <a:ea typeface="宋体" charset="-122"/>
              </a:rPr>
              <a:t>1-</a:t>
            </a:r>
            <a:fld id="{904A1C09-83D9-4225-B389-16680B713356}" type="slidenum">
              <a:rPr lang="en-US" altLang="zh-CN" sz="1000" smtClean="0">
                <a:latin typeface="Times New Roman" charset="0"/>
                <a:ea typeface="宋体" charset="-122"/>
              </a:rPr>
              <a:pPr algn="r" eaLnBrk="1" hangingPunct="1">
                <a:defRPr/>
              </a:pPr>
              <a:t>‹#›</a:t>
            </a:fld>
            <a:endParaRPr lang="en-US" altLang="zh-CN" sz="1000" smtClean="0">
              <a:latin typeface="Times New Roman" charset="0"/>
              <a:ea typeface="宋体" charset="-122"/>
            </a:endParaRPr>
          </a:p>
        </p:txBody>
      </p:sp>
    </p:spTree>
    <p:extLst>
      <p:ext uri="{BB962C8B-B14F-4D97-AF65-F5344CB8AC3E}">
        <p14:creationId xmlns:p14="http://schemas.microsoft.com/office/powerpoint/2010/main" val="909741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7758952" y="268288"/>
            <a:ext cx="1099073" cy="6113040"/>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09801" y="3429000"/>
            <a:ext cx="4966446" cy="1398494"/>
          </a:xfrm>
        </p:spPr>
        <p:txBody>
          <a:bodyPr anchor="b" anchorCtr="0"/>
          <a:lstStyle>
            <a:lvl1pPr algn="r">
              <a:defRPr sz="4600" b="0" cap="none" baseline="0"/>
            </a:lvl1pPr>
          </a:lstStyle>
          <a:p>
            <a:r>
              <a:rPr lang="en-AU" smtClean="0"/>
              <a:t>Click to edit Master title style</a:t>
            </a:r>
            <a:endParaRPr/>
          </a:p>
        </p:txBody>
      </p:sp>
      <p:sp>
        <p:nvSpPr>
          <p:cNvPr id="3" name="Text Placeholder 2"/>
          <p:cNvSpPr>
            <a:spLocks noGrp="1"/>
          </p:cNvSpPr>
          <p:nvPr>
            <p:ph type="body" idx="1"/>
          </p:nvPr>
        </p:nvSpPr>
        <p:spPr>
          <a:xfrm>
            <a:off x="2209801" y="4824414"/>
            <a:ext cx="4966446" cy="1320800"/>
          </a:xfrm>
        </p:spPr>
        <p:txBody>
          <a:bodyPr anchor="t" anchorCtr="0">
            <a:normAutofit/>
          </a:bodyPr>
          <a:lstStyle>
            <a:lvl1pPr marL="0" indent="0" algn="r">
              <a:spcBef>
                <a:spcPts val="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9" name="Date Placeholder 8"/>
          <p:cNvSpPr>
            <a:spLocks noGrp="1"/>
          </p:cNvSpPr>
          <p:nvPr>
            <p:ph type="dt" sz="half" idx="10"/>
          </p:nvPr>
        </p:nvSpPr>
        <p:spPr>
          <a:xfrm>
            <a:off x="6732240" y="6453336"/>
            <a:ext cx="2219019" cy="288032"/>
          </a:xfrm>
          <a:prstGeom prst="rect">
            <a:avLst/>
          </a:prstGeom>
        </p:spPr>
        <p:txBody>
          <a:bodyPr/>
          <a:lstStyle/>
          <a:p>
            <a:pPr>
              <a:defRPr/>
            </a:pPr>
            <a:r>
              <a:rPr lang="en-AU" smtClean="0"/>
              <a:t>McShane/Von Glinow OB 7e</a:t>
            </a:r>
            <a:endParaRPr lang="en-US" dirty="0"/>
          </a:p>
        </p:txBody>
      </p:sp>
      <p:sp>
        <p:nvSpPr>
          <p:cNvPr id="10" name="Footer Placeholder 9"/>
          <p:cNvSpPr>
            <a:spLocks noGrp="1"/>
          </p:cNvSpPr>
          <p:nvPr>
            <p:ph type="ftr" sz="quarter" idx="11"/>
          </p:nvPr>
        </p:nvSpPr>
        <p:spPr>
          <a:xfrm>
            <a:off x="323528" y="6237312"/>
            <a:ext cx="3672408" cy="504056"/>
          </a:xfrm>
          <a:prstGeom prst="rect">
            <a:avLst/>
          </a:prstGeom>
        </p:spPr>
        <p:txBody>
          <a:bodyPr/>
          <a:lstStyle/>
          <a:p>
            <a:r>
              <a:rPr lang="en-US"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smtClean="0"/>
          </a:p>
        </p:txBody>
      </p:sp>
      <p:sp>
        <p:nvSpPr>
          <p:cNvPr id="11" name="Slide Number Placeholder 10"/>
          <p:cNvSpPr>
            <a:spLocks noGrp="1"/>
          </p:cNvSpPr>
          <p:nvPr>
            <p:ph type="sldNum" sz="quarter" idx="12"/>
          </p:nvPr>
        </p:nvSpPr>
        <p:spPr>
          <a:xfrm>
            <a:off x="4211960" y="6453336"/>
            <a:ext cx="792088" cy="288032"/>
          </a:xfrm>
          <a:prstGeom prst="rect">
            <a:avLst/>
          </a:prstGeom>
        </p:spPr>
        <p:txBody>
          <a:bodyPr/>
          <a:lstStyle/>
          <a:p>
            <a:fld id="{217D0AD5-8817-6F41-98C9-BDEB5CB900F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3784" y="1556792"/>
            <a:ext cx="3750183"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533784" y="2192071"/>
            <a:ext cx="3750183"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5" name="Text Placeholder 4"/>
          <p:cNvSpPr>
            <a:spLocks noGrp="1"/>
          </p:cNvSpPr>
          <p:nvPr>
            <p:ph type="body" sz="quarter" idx="3"/>
          </p:nvPr>
        </p:nvSpPr>
        <p:spPr>
          <a:xfrm>
            <a:off x="4716016" y="1569585"/>
            <a:ext cx="3710176"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716016" y="2204864"/>
            <a:ext cx="3710176"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4"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5" name="Rectangle 14"/>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6" name="Straight Connector 1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2" name="Date Placeholder 1"/>
          <p:cNvSpPr>
            <a:spLocks noGrp="1"/>
          </p:cNvSpPr>
          <p:nvPr>
            <p:ph type="dt" sz="half" idx="10"/>
          </p:nvPr>
        </p:nvSpPr>
        <p:spPr>
          <a:xfrm>
            <a:off x="6732240" y="6453336"/>
            <a:ext cx="2219019" cy="288032"/>
          </a:xfrm>
          <a:prstGeom prst="rect">
            <a:avLst/>
          </a:prstGeom>
        </p:spPr>
        <p:txBody>
          <a:bodyPr/>
          <a:lstStyle/>
          <a:p>
            <a:pPr>
              <a:defRPr/>
            </a:pPr>
            <a:r>
              <a:rPr lang="en-AU" smtClean="0"/>
              <a:t>McShane/Von Glinow OB 7e</a:t>
            </a:r>
            <a:endParaRPr lang="en-US" dirty="0"/>
          </a:p>
        </p:txBody>
      </p:sp>
      <p:sp>
        <p:nvSpPr>
          <p:cNvPr id="7" name="Footer Placeholder 6"/>
          <p:cNvSpPr>
            <a:spLocks noGrp="1"/>
          </p:cNvSpPr>
          <p:nvPr>
            <p:ph type="ftr" sz="quarter" idx="11"/>
          </p:nvPr>
        </p:nvSpPr>
        <p:spPr>
          <a:xfrm>
            <a:off x="323528" y="6237312"/>
            <a:ext cx="3672408" cy="504056"/>
          </a:xfrm>
          <a:prstGeom prst="rect">
            <a:avLst/>
          </a:prstGeom>
        </p:spPr>
        <p:txBody>
          <a:bodyPr/>
          <a:lstStyle/>
          <a:p>
            <a:r>
              <a:rPr lang="en-US"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smtClean="0"/>
          </a:p>
        </p:txBody>
      </p:sp>
      <p:sp>
        <p:nvSpPr>
          <p:cNvPr id="8" name="Slide Number Placeholder 7"/>
          <p:cNvSpPr>
            <a:spLocks noGrp="1"/>
          </p:cNvSpPr>
          <p:nvPr>
            <p:ph type="sldNum" sz="quarter" idx="12"/>
          </p:nvPr>
        </p:nvSpPr>
        <p:spPr>
          <a:xfrm>
            <a:off x="4211960" y="6453336"/>
            <a:ext cx="792088" cy="288032"/>
          </a:xfrm>
          <a:prstGeom prst="rect">
            <a:avLst/>
          </a:prstGeom>
        </p:spPr>
        <p:txBody>
          <a:bodyPr/>
          <a:lstStyle/>
          <a:p>
            <a:fld id="{217D0AD5-8817-6F41-98C9-BDEB5CB900F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Top Text Bottom">
    <p:spTree>
      <p:nvGrpSpPr>
        <p:cNvPr id="1" name=""/>
        <p:cNvGrpSpPr/>
        <p:nvPr/>
      </p:nvGrpSpPr>
      <p:grpSpPr>
        <a:xfrm>
          <a:off x="0" y="0"/>
          <a:ext cx="0" cy="0"/>
          <a:chOff x="0" y="0"/>
          <a:chExt cx="0" cy="0"/>
        </a:xfrm>
      </p:grpSpPr>
      <p:sp>
        <p:nvSpPr>
          <p:cNvPr id="9" name="Content Placeholder 2"/>
          <p:cNvSpPr>
            <a:spLocks noGrp="1"/>
          </p:cNvSpPr>
          <p:nvPr>
            <p:ph sz="half" idx="13"/>
          </p:nvPr>
        </p:nvSpPr>
        <p:spPr>
          <a:xfrm>
            <a:off x="395536" y="3356992"/>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3"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4" name="Rectangle 13"/>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5" name="Straight Connector 14"/>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9" name="Picture Placeholder 18"/>
          <p:cNvSpPr>
            <a:spLocks noGrp="1"/>
          </p:cNvSpPr>
          <p:nvPr>
            <p:ph type="pic" sz="quarter" idx="14"/>
          </p:nvPr>
        </p:nvSpPr>
        <p:spPr>
          <a:xfrm>
            <a:off x="395536" y="1412874"/>
            <a:ext cx="8208912" cy="1728094"/>
          </a:xfrm>
        </p:spPr>
        <p:txBody>
          <a:bodyPr/>
          <a:lstStyle>
            <a:lvl1pPr marL="0" indent="0">
              <a:buFontTx/>
              <a:buNone/>
              <a:defRPr/>
            </a:lvl1pPr>
          </a:lstStyle>
          <a:p>
            <a:r>
              <a:rPr lang="en-AU" smtClean="0"/>
              <a:t>Drag picture to placeholder or click icon to add</a:t>
            </a:r>
            <a:endParaRPr lang="en-US" dirty="0"/>
          </a:p>
        </p:txBody>
      </p:sp>
      <p:sp>
        <p:nvSpPr>
          <p:cNvPr id="2" name="Date Placeholder 1"/>
          <p:cNvSpPr>
            <a:spLocks noGrp="1"/>
          </p:cNvSpPr>
          <p:nvPr>
            <p:ph type="dt" sz="half" idx="15"/>
          </p:nvPr>
        </p:nvSpPr>
        <p:spPr>
          <a:xfrm>
            <a:off x="6732240" y="6453336"/>
            <a:ext cx="2219019" cy="288032"/>
          </a:xfrm>
          <a:prstGeom prst="rect">
            <a:avLst/>
          </a:prstGeom>
        </p:spPr>
        <p:txBody>
          <a:bodyPr/>
          <a:lstStyle/>
          <a:p>
            <a:pPr>
              <a:defRPr/>
            </a:pPr>
            <a:r>
              <a:rPr lang="en-AU" smtClean="0"/>
              <a:t>McShane/Von Glinow OB 7e</a:t>
            </a:r>
            <a:endParaRPr lang="en-US" dirty="0"/>
          </a:p>
        </p:txBody>
      </p:sp>
      <p:sp>
        <p:nvSpPr>
          <p:cNvPr id="3" name="Footer Placeholder 2"/>
          <p:cNvSpPr>
            <a:spLocks noGrp="1"/>
          </p:cNvSpPr>
          <p:nvPr>
            <p:ph type="ftr" sz="quarter" idx="16"/>
          </p:nvPr>
        </p:nvSpPr>
        <p:spPr>
          <a:xfrm>
            <a:off x="323528" y="6237312"/>
            <a:ext cx="3672408" cy="504056"/>
          </a:xfrm>
          <a:prstGeom prst="rect">
            <a:avLst/>
          </a:prstGeom>
        </p:spPr>
        <p:txBody>
          <a:bodyPr/>
          <a:lstStyle/>
          <a:p>
            <a:r>
              <a:rPr lang="en-US"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smtClean="0"/>
          </a:p>
        </p:txBody>
      </p:sp>
      <p:sp>
        <p:nvSpPr>
          <p:cNvPr id="4" name="Slide Number Placeholder 3"/>
          <p:cNvSpPr>
            <a:spLocks noGrp="1"/>
          </p:cNvSpPr>
          <p:nvPr>
            <p:ph type="sldNum" sz="quarter" idx="17"/>
          </p:nvPr>
        </p:nvSpPr>
        <p:spPr>
          <a:xfrm>
            <a:off x="4211960" y="6453336"/>
            <a:ext cx="792088" cy="288032"/>
          </a:xfrm>
          <a:prstGeom prst="rect">
            <a:avLst/>
          </a:prstGeom>
        </p:spPr>
        <p:txBody>
          <a:bodyPr/>
          <a:lstStyle/>
          <a:p>
            <a:fld id="{217D0AD5-8817-6F41-98C9-BDEB5CB900F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Content Placeholder 2"/>
          <p:cNvSpPr>
            <a:spLocks noGrp="1"/>
          </p:cNvSpPr>
          <p:nvPr>
            <p:ph sz="half" idx="13"/>
          </p:nvPr>
        </p:nvSpPr>
        <p:spPr>
          <a:xfrm>
            <a:off x="323528" y="1412776"/>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3" name="Picture Placeholder 18"/>
          <p:cNvSpPr>
            <a:spLocks noGrp="1"/>
          </p:cNvSpPr>
          <p:nvPr>
            <p:ph type="pic" sz="quarter" idx="14"/>
          </p:nvPr>
        </p:nvSpPr>
        <p:spPr>
          <a:xfrm>
            <a:off x="317660" y="4437112"/>
            <a:ext cx="8208912" cy="1728094"/>
          </a:xfrm>
        </p:spPr>
        <p:txBody>
          <a:bodyPr/>
          <a:lstStyle>
            <a:lvl1pPr marL="0" indent="0">
              <a:buFontTx/>
              <a:buNone/>
              <a:defRPr/>
            </a:lvl1pPr>
          </a:lstStyle>
          <a:p>
            <a:r>
              <a:rPr lang="en-AU" smtClean="0"/>
              <a:t>Drag picture to placeholder or click icon to add</a:t>
            </a:r>
            <a:endParaRPr lang="en-US" dirty="0"/>
          </a:p>
        </p:txBody>
      </p:sp>
      <p:sp>
        <p:nvSpPr>
          <p:cNvPr id="2" name="Date Placeholder 1"/>
          <p:cNvSpPr>
            <a:spLocks noGrp="1"/>
          </p:cNvSpPr>
          <p:nvPr>
            <p:ph type="dt" sz="half" idx="15"/>
          </p:nvPr>
        </p:nvSpPr>
        <p:spPr>
          <a:xfrm>
            <a:off x="6732240" y="6453336"/>
            <a:ext cx="2219019" cy="288032"/>
          </a:xfrm>
          <a:prstGeom prst="rect">
            <a:avLst/>
          </a:prstGeom>
        </p:spPr>
        <p:txBody>
          <a:bodyPr/>
          <a:lstStyle/>
          <a:p>
            <a:pPr>
              <a:defRPr/>
            </a:pPr>
            <a:r>
              <a:rPr lang="en-AU" smtClean="0"/>
              <a:t>McShane/Von Glinow OB 7e</a:t>
            </a:r>
            <a:endParaRPr lang="en-US" dirty="0"/>
          </a:p>
        </p:txBody>
      </p:sp>
      <p:sp>
        <p:nvSpPr>
          <p:cNvPr id="3" name="Footer Placeholder 2"/>
          <p:cNvSpPr>
            <a:spLocks noGrp="1"/>
          </p:cNvSpPr>
          <p:nvPr>
            <p:ph type="ftr" sz="quarter" idx="16"/>
          </p:nvPr>
        </p:nvSpPr>
        <p:spPr>
          <a:xfrm>
            <a:off x="323528" y="6237312"/>
            <a:ext cx="3672408" cy="504056"/>
          </a:xfrm>
          <a:prstGeom prst="rect">
            <a:avLst/>
          </a:prstGeom>
        </p:spPr>
        <p:txBody>
          <a:bodyPr/>
          <a:lstStyle/>
          <a:p>
            <a:r>
              <a:rPr lang="en-US"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smtClean="0"/>
          </a:p>
        </p:txBody>
      </p:sp>
      <p:sp>
        <p:nvSpPr>
          <p:cNvPr id="4" name="Slide Number Placeholder 3"/>
          <p:cNvSpPr>
            <a:spLocks noGrp="1"/>
          </p:cNvSpPr>
          <p:nvPr>
            <p:ph type="sldNum" sz="quarter" idx="17"/>
          </p:nvPr>
        </p:nvSpPr>
        <p:spPr>
          <a:xfrm>
            <a:off x="4211960" y="6453336"/>
            <a:ext cx="792088" cy="288032"/>
          </a:xfrm>
          <a:prstGeom prst="rect">
            <a:avLst/>
          </a:prstGeom>
        </p:spPr>
        <p:txBody>
          <a:bodyPr/>
          <a:lstStyle/>
          <a:p>
            <a:fld id="{217D0AD5-8817-6F41-98C9-BDEB5CB900FD}" type="slidenum">
              <a:rPr lang="en-US" smtClean="0"/>
              <a:pPr/>
              <a:t>‹#›</a:t>
            </a:fld>
            <a:endParaRPr lang="en-US"/>
          </a:p>
        </p:txBody>
      </p:sp>
    </p:spTree>
    <p:extLst>
      <p:ext uri="{BB962C8B-B14F-4D97-AF65-F5344CB8AC3E}">
        <p14:creationId xmlns:p14="http://schemas.microsoft.com/office/powerpoint/2010/main" val="3627753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9" name="Rectangle 8"/>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0" name="Straight Connector 9"/>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1"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smtClean="0">
                <a:latin typeface="Times New Roman" charset="0"/>
                <a:ea typeface="宋体" charset="-122"/>
              </a:rPr>
              <a:t>1-</a:t>
            </a:r>
            <a:fld id="{904A1C09-83D9-4225-B389-16680B713356}" type="slidenum">
              <a:rPr lang="en-US" altLang="zh-CN" sz="1000" smtClean="0">
                <a:latin typeface="Times New Roman" charset="0"/>
                <a:ea typeface="宋体" charset="-122"/>
              </a:rPr>
              <a:pPr algn="r" eaLnBrk="1" hangingPunct="1">
                <a:defRPr/>
              </a:pPr>
              <a:t>‹#›</a:t>
            </a:fld>
            <a:endParaRPr lang="en-US" altLang="zh-CN" sz="1000" smtClean="0">
              <a:latin typeface="Times New Roman" charset="0"/>
              <a:ea typeface="宋体"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5871" y="0"/>
            <a:ext cx="7588497" cy="1143000"/>
          </a:xfrm>
          <a:prstGeom prst="rect">
            <a:avLst/>
          </a:prstGeom>
        </p:spPr>
        <p:txBody>
          <a:bodyPr vert="horz" lIns="91440" tIns="45720" rIns="91440" bIns="45720" rtlCol="0" anchor="b" anchorCtr="0">
            <a:noAutofit/>
          </a:bodyPr>
          <a:lstStyle/>
          <a:p>
            <a:r>
              <a:rPr lang="en-AU" smtClean="0"/>
              <a:t>Click to edit Master title style</a:t>
            </a:r>
            <a:endParaRPr dirty="0"/>
          </a:p>
        </p:txBody>
      </p:sp>
      <p:sp>
        <p:nvSpPr>
          <p:cNvPr id="3" name="Text Placeholder 2"/>
          <p:cNvSpPr>
            <a:spLocks noGrp="1"/>
          </p:cNvSpPr>
          <p:nvPr>
            <p:ph type="body" idx="1"/>
          </p:nvPr>
        </p:nvSpPr>
        <p:spPr>
          <a:xfrm>
            <a:off x="323528" y="1340768"/>
            <a:ext cx="8208911" cy="4785395"/>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27" r:id="rId3"/>
    <p:sldLayoutId id="2147483828" r:id="rId4"/>
    <p:sldLayoutId id="2147483809" r:id="rId5"/>
    <p:sldLayoutId id="2147483812" r:id="rId6"/>
    <p:sldLayoutId id="2147483813" r:id="rId7"/>
    <p:sldLayoutId id="2147483829" r:id="rId8"/>
    <p:sldLayoutId id="2147483816" r:id="rId9"/>
    <p:sldLayoutId id="2147483819" r:id="rId10"/>
    <p:sldLayoutId id="2147483834" r:id="rId11"/>
    <p:sldLayoutId id="2147483835" r:id="rId12"/>
  </p:sldLayoutIdLst>
  <p:timing>
    <p:tnLst>
      <p:par>
        <p:cTn id="1" dur="indefinite" restart="never" nodeType="tmRoot"/>
      </p:par>
    </p:tnLst>
  </p:timing>
  <p:hf hdr="0"/>
  <p:txStyles>
    <p:titleStyle>
      <a:lvl1pPr algn="l" defTabSz="914400" rtl="0" eaLnBrk="1" latinLnBrk="0" hangingPunct="1">
        <a:spcBef>
          <a:spcPct val="0"/>
        </a:spcBef>
        <a:buNone/>
        <a:defRPr sz="4200" b="1" i="0" kern="1200">
          <a:solidFill>
            <a:srgbClr val="61765E"/>
          </a:solidFill>
          <a:latin typeface="+mj-lt"/>
          <a:ea typeface="+mj-ea"/>
          <a:cs typeface="Calibri"/>
        </a:defRPr>
      </a:lvl1pPr>
    </p:titleStyle>
    <p:bodyStyle>
      <a:lvl1pPr marL="228600" indent="-228600" algn="l" defTabSz="914400" rtl="0" eaLnBrk="1" latinLnBrk="0" hangingPunct="1">
        <a:spcBef>
          <a:spcPts val="1800"/>
        </a:spcBef>
        <a:buClr>
          <a:srgbClr val="800080"/>
        </a:buClr>
        <a:buSzPct val="100000"/>
        <a:buFont typeface="Wingdings 2" pitchFamily="18" charset="2"/>
        <a:buChar char="¡"/>
        <a:defRPr sz="2800" kern="1200">
          <a:solidFill>
            <a:schemeClr val="tx2"/>
          </a:solidFill>
          <a:latin typeface="+mn-lt"/>
          <a:ea typeface="+mn-ea"/>
          <a:cs typeface="+mn-cs"/>
        </a:defRPr>
      </a:lvl1pPr>
      <a:lvl2pPr marL="457200" indent="-228600" algn="l" defTabSz="914400" rtl="0" eaLnBrk="1" latinLnBrk="0" hangingPunct="1">
        <a:spcBef>
          <a:spcPts val="600"/>
        </a:spcBef>
        <a:buClr>
          <a:srgbClr val="008080"/>
        </a:buClr>
        <a:buSzPct val="100000"/>
        <a:buFont typeface="Wingdings 2" pitchFamily="18" charset="2"/>
        <a:buChar char="¡"/>
        <a:defRPr sz="2400" kern="1200">
          <a:solidFill>
            <a:schemeClr val="tx2"/>
          </a:solidFill>
          <a:latin typeface="+mn-lt"/>
          <a:ea typeface="+mn-ea"/>
          <a:cs typeface="+mn-cs"/>
        </a:defRPr>
      </a:lvl2pPr>
      <a:lvl3pPr marL="685800" indent="-228600" algn="l" defTabSz="914400" rtl="0" eaLnBrk="1" latinLnBrk="0" hangingPunct="1">
        <a:spcBef>
          <a:spcPts val="600"/>
        </a:spcBef>
        <a:buClr>
          <a:srgbClr val="FF6600"/>
        </a:buClr>
        <a:buSzPct val="100000"/>
        <a:buFont typeface="Wingdings" charset="2"/>
        <a:buChar char="Ø"/>
        <a:defRPr sz="2000" kern="1200">
          <a:solidFill>
            <a:schemeClr val="tx2"/>
          </a:solidFill>
          <a:latin typeface="+mn-lt"/>
          <a:ea typeface="+mn-ea"/>
          <a:cs typeface="+mn-cs"/>
        </a:defRPr>
      </a:lvl3pPr>
      <a:lvl4pPr marL="914400" indent="-228600" algn="l" defTabSz="914400" rtl="0" eaLnBrk="1" latinLnBrk="0" hangingPunct="1">
        <a:spcBef>
          <a:spcPts val="600"/>
        </a:spcBef>
        <a:buClr>
          <a:schemeClr val="accent1">
            <a:lumMod val="50000"/>
          </a:schemeClr>
        </a:buClr>
        <a:buSzPct val="100000"/>
        <a:buFont typeface="Wingdings 2" pitchFamily="18" charset="2"/>
        <a:buChar char="¡"/>
        <a:defRPr sz="1800" kern="1200">
          <a:solidFill>
            <a:schemeClr val="tx2"/>
          </a:solidFill>
          <a:latin typeface="+mn-lt"/>
          <a:ea typeface="+mn-ea"/>
          <a:cs typeface="+mn-cs"/>
        </a:defRPr>
      </a:lvl4pPr>
      <a:lvl5pPr marL="1143000" indent="-228600" algn="l" defTabSz="914400" rtl="0" eaLnBrk="1" latinLnBrk="0" hangingPunct="1">
        <a:spcBef>
          <a:spcPts val="600"/>
        </a:spcBef>
        <a:buClr>
          <a:schemeClr val="accent1"/>
        </a:buClr>
        <a:buSzPct val="100000"/>
        <a:buFont typeface="Wingdings 2" pitchFamily="18" charset="2"/>
        <a:buChar char="¡"/>
        <a:defRPr sz="1800" kern="1200">
          <a:solidFill>
            <a:schemeClr val="tx2"/>
          </a:solidFill>
          <a:latin typeface="+mn-lt"/>
          <a:ea typeface="+mn-ea"/>
          <a:cs typeface="+mn-cs"/>
        </a:defRPr>
      </a:lvl5pPr>
      <a:lvl6pPr marL="1377950"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375" indent="-228600" algn="l" defTabSz="914400"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388"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400" indent="-228600" algn="l" defTabSz="914400"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dirty="0" smtClean="0">
                <a:latin typeface="+mj-lt"/>
              </a:rPr>
              <a:t>Introduction to</a:t>
            </a:r>
            <a:br>
              <a:rPr lang="en-US" dirty="0" smtClean="0">
                <a:latin typeface="+mj-lt"/>
              </a:rPr>
            </a:br>
            <a:r>
              <a:rPr lang="en-US" dirty="0" smtClean="0">
                <a:latin typeface="+mj-lt"/>
              </a:rPr>
              <a:t>the Field of</a:t>
            </a:r>
            <a:br>
              <a:rPr lang="en-US" dirty="0" smtClean="0">
                <a:latin typeface="+mj-lt"/>
              </a:rPr>
            </a:br>
            <a:r>
              <a:rPr lang="en-US" dirty="0" smtClean="0">
                <a:latin typeface="+mj-lt"/>
              </a:rPr>
              <a:t>Organizational Behavior</a:t>
            </a:r>
            <a:endParaRPr lang="en-US"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7" name="Rectangle 1"/>
          <p:cNvSpPr>
            <a:spLocks noChangeArrowheads="1"/>
          </p:cNvSpPr>
          <p:nvPr/>
        </p:nvSpPr>
        <p:spPr bwMode="auto">
          <a:xfrm>
            <a:off x="161925" y="6592888"/>
            <a:ext cx="8839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F9933"/>
              </a:buClr>
              <a:buFont typeface="Wingdings" charset="2"/>
              <a:buChar char="Ø"/>
              <a:defRPr sz="3200">
                <a:solidFill>
                  <a:schemeClr val="tx1"/>
                </a:solidFill>
                <a:latin typeface="Arial" charset="0"/>
                <a:ea typeface="ＭＳ Ｐゴシック" charset="-128"/>
              </a:defRPr>
            </a:lvl1pPr>
            <a:lvl2pPr marL="742950" indent="-285750" eaLnBrk="0" hangingPunct="0">
              <a:spcBef>
                <a:spcPct val="20000"/>
              </a:spcBef>
              <a:buClr>
                <a:srgbClr val="FF9933"/>
              </a:buClr>
              <a:buFont typeface="Wingdings" charset="2"/>
              <a:buChar char="Ø"/>
              <a:defRPr sz="2800">
                <a:solidFill>
                  <a:schemeClr val="tx1"/>
                </a:solidFill>
                <a:latin typeface="Arial" charset="0"/>
                <a:ea typeface="ＭＳ Ｐゴシック" charset="-128"/>
              </a:defRPr>
            </a:lvl2pPr>
            <a:lvl3pPr marL="1143000" indent="-228600" eaLnBrk="0" hangingPunct="0">
              <a:spcBef>
                <a:spcPct val="20000"/>
              </a:spcBef>
              <a:buClr>
                <a:srgbClr val="FF9933"/>
              </a:buClr>
              <a:buFont typeface="Wingdings" charset="2"/>
              <a:buChar char="Ø"/>
              <a:defRPr sz="2400">
                <a:solidFill>
                  <a:schemeClr val="tx1"/>
                </a:solidFill>
                <a:latin typeface="Arial" charset="0"/>
                <a:ea typeface="ＭＳ Ｐゴシック" charset="-128"/>
              </a:defRPr>
            </a:lvl3pPr>
            <a:lvl4pPr marL="1600200" indent="-228600" eaLnBrk="0" hangingPunct="0">
              <a:spcBef>
                <a:spcPct val="20000"/>
              </a:spcBef>
              <a:buChar char="–"/>
              <a:defRPr sz="2000">
                <a:solidFill>
                  <a:schemeClr val="tx1"/>
                </a:solidFill>
                <a:latin typeface="Arial" charset="0"/>
                <a:ea typeface="ＭＳ Ｐゴシック" charset="-128"/>
              </a:defRPr>
            </a:lvl4pPr>
            <a:lvl5pPr marL="2057400" indent="-228600" eaLnBrk="0" hangingPunct="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eaLnBrk="1" hangingPunct="1">
              <a:spcBef>
                <a:spcPct val="0"/>
              </a:spcBef>
              <a:buClrTx/>
              <a:buFontTx/>
              <a:buNone/>
            </a:pPr>
            <a:r>
              <a:rPr lang="en-IN" altLang="en-US" sz="1000" dirty="0">
                <a:solidFill>
                  <a:schemeClr val="tx1"/>
                </a:solidFill>
                <a:latin typeface="Times New Roman" charset="0"/>
                <a:cs typeface="Times New Roman" charset="0"/>
              </a:rPr>
              <a:t>Copyright © 2015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04954764"/>
      </p:ext>
    </p:extLst>
  </p:cSld>
  <p:clrMapOvr>
    <a:masterClrMapping/>
  </p:clrMapOvr>
  <p:transition spd="slow">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mtClean="0"/>
              <a:t>Intellectual Capital</a:t>
            </a:r>
            <a:endParaRPr lang="en-US" dirty="0"/>
          </a:p>
        </p:txBody>
      </p:sp>
      <p:sp>
        <p:nvSpPr>
          <p:cNvPr id="116746" name="Rectangle 10"/>
          <p:cNvSpPr>
            <a:spLocks noChangeArrowheads="1"/>
          </p:cNvSpPr>
          <p:nvPr/>
        </p:nvSpPr>
        <p:spPr bwMode="auto">
          <a:xfrm>
            <a:off x="838200" y="4473575"/>
            <a:ext cx="2590800" cy="1393825"/>
          </a:xfrm>
          <a:prstGeom prst="rect">
            <a:avLst/>
          </a:prstGeom>
          <a:solidFill>
            <a:srgbClr val="224E4C"/>
          </a:solidFill>
          <a:ln w="9525">
            <a:solidFill>
              <a:srgbClr val="000000"/>
            </a:solidFill>
            <a:miter lim="800000"/>
            <a:headEnd/>
            <a:tailEnd/>
          </a:ln>
          <a:effectLst/>
        </p:spPr>
        <p:txBody>
          <a:bodyPr lIns="0" tIns="0" rIns="28573" bIns="0" anchor="ctr">
            <a:prstTxWarp prst="textNoShape">
              <a:avLst/>
            </a:prstTxWarp>
          </a:bodyPr>
          <a:lstStyle/>
          <a:p>
            <a:pPr>
              <a:defRPr/>
            </a:pPr>
            <a:r>
              <a:rPr lang="en-US" sz="2500">
                <a:solidFill>
                  <a:srgbClr val="FFFFFF"/>
                </a:solidFill>
                <a:effectLst>
                  <a:outerShdw blurRad="38100" dist="38100" dir="2700000" algn="tl">
                    <a:srgbClr val="000000"/>
                  </a:outerShdw>
                </a:effectLst>
                <a:latin typeface="Arial" charset="0"/>
                <a:ea typeface="Arial" charset="0"/>
                <a:cs typeface="Arial" charset="0"/>
                <a:sym typeface="Arial" charset="0"/>
              </a:rPr>
              <a:t>Relationship Capital</a:t>
            </a:r>
          </a:p>
        </p:txBody>
      </p:sp>
      <p:sp>
        <p:nvSpPr>
          <p:cNvPr id="116747" name="Rectangle 11"/>
          <p:cNvSpPr>
            <a:spLocks noChangeArrowheads="1"/>
          </p:cNvSpPr>
          <p:nvPr/>
        </p:nvSpPr>
        <p:spPr bwMode="auto">
          <a:xfrm>
            <a:off x="3429000" y="4473575"/>
            <a:ext cx="4724400" cy="1393825"/>
          </a:xfrm>
          <a:prstGeom prst="rect">
            <a:avLst/>
          </a:prstGeom>
          <a:solidFill>
            <a:srgbClr val="8FE99D">
              <a:alpha val="38823"/>
            </a:srgbClr>
          </a:solidFill>
          <a:ln w="9525">
            <a:solidFill>
              <a:srgbClr val="000000"/>
            </a:solidFill>
            <a:miter lim="800000"/>
            <a:headEnd/>
            <a:tailEnd/>
          </a:ln>
        </p:spPr>
        <p:txBody>
          <a:bodyPr lIns="35717" tIns="35717" rIns="64291" bIns="35717" anchor="ctr">
            <a:prstTxWarp prst="textNoShape">
              <a:avLst/>
            </a:prstTxWarp>
          </a:bodyPr>
          <a:lstStyle/>
          <a:p>
            <a:pPr marL="196850" algn="l"/>
            <a:r>
              <a:rPr lang="en-US" sz="2000">
                <a:solidFill>
                  <a:srgbClr val="1E1D1D"/>
                </a:solidFill>
                <a:latin typeface="Arial" pitchFamily="-106" charset="0"/>
                <a:ea typeface="Arial" pitchFamily="-106" charset="0"/>
                <a:cs typeface="Arial" pitchFamily="-106" charset="0"/>
                <a:sym typeface="Arial" pitchFamily="-106" charset="0"/>
              </a:rPr>
              <a:t>Value derived from satisfied customers, reliable suppliers, etc.</a:t>
            </a:r>
          </a:p>
        </p:txBody>
      </p:sp>
      <p:sp>
        <p:nvSpPr>
          <p:cNvPr id="116748" name="Rectangle 12"/>
          <p:cNvSpPr>
            <a:spLocks noChangeArrowheads="1"/>
          </p:cNvSpPr>
          <p:nvPr/>
        </p:nvSpPr>
        <p:spPr bwMode="auto">
          <a:xfrm>
            <a:off x="838200" y="2949575"/>
            <a:ext cx="2590800" cy="1295400"/>
          </a:xfrm>
          <a:prstGeom prst="rect">
            <a:avLst/>
          </a:prstGeom>
          <a:solidFill>
            <a:srgbClr val="263340"/>
          </a:solidFill>
          <a:ln w="9525">
            <a:solidFill>
              <a:srgbClr val="000000"/>
            </a:solidFill>
            <a:miter lim="800000"/>
            <a:headEnd/>
            <a:tailEnd/>
          </a:ln>
          <a:effectLst/>
        </p:spPr>
        <p:txBody>
          <a:bodyPr lIns="0" tIns="0" rIns="28573" bIns="0" anchor="ctr">
            <a:prstTxWarp prst="textNoShape">
              <a:avLst/>
            </a:prstTxWarp>
          </a:bodyPr>
          <a:lstStyle/>
          <a:p>
            <a:pPr>
              <a:defRPr/>
            </a:pPr>
            <a:r>
              <a:rPr lang="en-US" sz="2500" dirty="0" smtClean="0">
                <a:solidFill>
                  <a:srgbClr val="FFFFFF"/>
                </a:solidFill>
                <a:effectLst>
                  <a:outerShdw blurRad="38100" dist="38100" dir="2700000" algn="tl">
                    <a:srgbClr val="000000"/>
                  </a:outerShdw>
                </a:effectLst>
                <a:latin typeface="Arial" charset="0"/>
                <a:ea typeface="Arial" charset="0"/>
                <a:cs typeface="Arial" charset="0"/>
                <a:sym typeface="Arial" charset="0"/>
              </a:rPr>
              <a:t>Structural</a:t>
            </a:r>
            <a:br>
              <a:rPr lang="en-US" sz="2500" dirty="0" smtClean="0">
                <a:solidFill>
                  <a:srgbClr val="FFFFFF"/>
                </a:solidFill>
                <a:effectLst>
                  <a:outerShdw blurRad="38100" dist="38100" dir="2700000" algn="tl">
                    <a:srgbClr val="000000"/>
                  </a:outerShdw>
                </a:effectLst>
                <a:latin typeface="Arial" charset="0"/>
                <a:ea typeface="Arial" charset="0"/>
                <a:cs typeface="Arial" charset="0"/>
                <a:sym typeface="Arial" charset="0"/>
              </a:rPr>
            </a:br>
            <a:r>
              <a:rPr lang="en-US" sz="2500" dirty="0" smtClean="0">
                <a:solidFill>
                  <a:srgbClr val="FFFFFF"/>
                </a:solidFill>
                <a:effectLst>
                  <a:outerShdw blurRad="38100" dist="38100" dir="2700000" algn="tl">
                    <a:srgbClr val="000000"/>
                  </a:outerShdw>
                </a:effectLst>
                <a:latin typeface="Arial" charset="0"/>
                <a:ea typeface="Arial" charset="0"/>
                <a:cs typeface="Arial" charset="0"/>
                <a:sym typeface="Arial" charset="0"/>
              </a:rPr>
              <a:t>Capital</a:t>
            </a:r>
            <a:endParaRPr lang="en-US" sz="2500" dirty="0">
              <a:solidFill>
                <a:srgbClr val="FFFFFF"/>
              </a:solidFill>
              <a:effectLst>
                <a:outerShdw blurRad="38100" dist="38100" dir="2700000" algn="tl">
                  <a:srgbClr val="000000"/>
                </a:outerShdw>
              </a:effectLst>
              <a:latin typeface="Arial" charset="0"/>
              <a:ea typeface="Arial" charset="0"/>
              <a:cs typeface="Arial" charset="0"/>
              <a:sym typeface="Arial" charset="0"/>
            </a:endParaRPr>
          </a:p>
        </p:txBody>
      </p:sp>
      <p:sp>
        <p:nvSpPr>
          <p:cNvPr id="116749" name="Rectangle 13"/>
          <p:cNvSpPr>
            <a:spLocks noChangeArrowheads="1"/>
          </p:cNvSpPr>
          <p:nvPr/>
        </p:nvSpPr>
        <p:spPr bwMode="auto">
          <a:xfrm>
            <a:off x="3429000" y="2949575"/>
            <a:ext cx="4724400" cy="1295400"/>
          </a:xfrm>
          <a:prstGeom prst="rect">
            <a:avLst/>
          </a:prstGeom>
          <a:solidFill>
            <a:srgbClr val="6892B9">
              <a:alpha val="38823"/>
            </a:srgbClr>
          </a:solidFill>
          <a:ln w="9525">
            <a:solidFill>
              <a:srgbClr val="000000"/>
            </a:solidFill>
            <a:miter lim="800000"/>
            <a:headEnd/>
            <a:tailEnd/>
          </a:ln>
        </p:spPr>
        <p:txBody>
          <a:bodyPr lIns="53576" tIns="53576" rIns="82150" bIns="53576" anchor="ctr">
            <a:prstTxWarp prst="textNoShape">
              <a:avLst/>
            </a:prstTxWarp>
          </a:bodyPr>
          <a:lstStyle/>
          <a:p>
            <a:pPr marL="196850" algn="l"/>
            <a:r>
              <a:rPr lang="en-US" sz="2100">
                <a:solidFill>
                  <a:srgbClr val="1E1D1D"/>
                </a:solidFill>
                <a:latin typeface="Arial" pitchFamily="-106" charset="0"/>
                <a:ea typeface="Arial" pitchFamily="-106" charset="0"/>
                <a:cs typeface="Arial" pitchFamily="-106" charset="0"/>
                <a:sym typeface="Arial" pitchFamily="-106" charset="0"/>
              </a:rPr>
              <a:t>Knowledge captured in systems and structures</a:t>
            </a:r>
          </a:p>
        </p:txBody>
      </p:sp>
      <p:sp>
        <p:nvSpPr>
          <p:cNvPr id="116750" name="Rectangle 14"/>
          <p:cNvSpPr>
            <a:spLocks noChangeArrowheads="1"/>
          </p:cNvSpPr>
          <p:nvPr/>
        </p:nvSpPr>
        <p:spPr bwMode="auto">
          <a:xfrm>
            <a:off x="838200" y="1447800"/>
            <a:ext cx="2590800" cy="1295400"/>
          </a:xfrm>
          <a:prstGeom prst="rect">
            <a:avLst/>
          </a:prstGeom>
          <a:solidFill>
            <a:srgbClr val="B94C1F"/>
          </a:solidFill>
          <a:ln w="9525">
            <a:solidFill>
              <a:srgbClr val="000000"/>
            </a:solidFill>
            <a:miter lim="800000"/>
            <a:headEnd/>
            <a:tailEnd/>
          </a:ln>
          <a:effectLst/>
        </p:spPr>
        <p:txBody>
          <a:bodyPr lIns="0" tIns="0" rIns="28573" bIns="0" anchor="ctr">
            <a:prstTxWarp prst="textNoShape">
              <a:avLst/>
            </a:prstTxWarp>
          </a:bodyPr>
          <a:lstStyle/>
          <a:p>
            <a:pPr>
              <a:defRPr/>
            </a:pPr>
            <a:r>
              <a:rPr lang="en-US" sz="2500">
                <a:solidFill>
                  <a:srgbClr val="FFFFFF"/>
                </a:solidFill>
                <a:effectLst>
                  <a:outerShdw blurRad="38100" dist="38100" dir="2700000" algn="tl">
                    <a:srgbClr val="000000"/>
                  </a:outerShdw>
                </a:effectLst>
                <a:latin typeface="Arial" charset="0"/>
                <a:ea typeface="Arial" charset="0"/>
                <a:cs typeface="Arial" charset="0"/>
                <a:sym typeface="Arial" charset="0"/>
              </a:rPr>
              <a:t>Human</a:t>
            </a:r>
            <a:br>
              <a:rPr lang="en-US" sz="2500">
                <a:solidFill>
                  <a:srgbClr val="FFFFFF"/>
                </a:solidFill>
                <a:effectLst>
                  <a:outerShdw blurRad="38100" dist="38100" dir="2700000" algn="tl">
                    <a:srgbClr val="000000"/>
                  </a:outerShdw>
                </a:effectLst>
                <a:latin typeface="Arial" charset="0"/>
                <a:ea typeface="Arial" charset="0"/>
                <a:cs typeface="Arial" charset="0"/>
                <a:sym typeface="Arial" charset="0"/>
              </a:rPr>
            </a:br>
            <a:r>
              <a:rPr lang="en-US" sz="2500">
                <a:solidFill>
                  <a:srgbClr val="FFFFFF"/>
                </a:solidFill>
                <a:effectLst>
                  <a:outerShdw blurRad="38100" dist="38100" dir="2700000" algn="tl">
                    <a:srgbClr val="000000"/>
                  </a:outerShdw>
                </a:effectLst>
                <a:latin typeface="Arial" charset="0"/>
                <a:ea typeface="Arial" charset="0"/>
                <a:cs typeface="Arial" charset="0"/>
                <a:sym typeface="Arial" charset="0"/>
              </a:rPr>
              <a:t>Capital</a:t>
            </a:r>
          </a:p>
        </p:txBody>
      </p:sp>
      <p:sp>
        <p:nvSpPr>
          <p:cNvPr id="116751" name="Rectangle 15"/>
          <p:cNvSpPr>
            <a:spLocks noChangeArrowheads="1"/>
          </p:cNvSpPr>
          <p:nvPr/>
        </p:nvSpPr>
        <p:spPr bwMode="auto">
          <a:xfrm>
            <a:off x="3429000" y="1447800"/>
            <a:ext cx="4724400" cy="1295400"/>
          </a:xfrm>
          <a:prstGeom prst="rect">
            <a:avLst/>
          </a:prstGeom>
          <a:solidFill>
            <a:srgbClr val="D67A38">
              <a:alpha val="38823"/>
            </a:srgbClr>
          </a:solidFill>
          <a:ln w="9525">
            <a:solidFill>
              <a:srgbClr val="000000"/>
            </a:solidFill>
            <a:miter lim="800000"/>
            <a:headEnd/>
            <a:tailEnd/>
          </a:ln>
        </p:spPr>
        <p:txBody>
          <a:bodyPr lIns="53576" tIns="53576" rIns="82150" bIns="53576" anchor="ctr">
            <a:prstTxWarp prst="textNoShape">
              <a:avLst/>
            </a:prstTxWarp>
          </a:bodyPr>
          <a:lstStyle/>
          <a:p>
            <a:pPr marL="157163" algn="l"/>
            <a:r>
              <a:rPr lang="en-US" sz="2100" dirty="0">
                <a:solidFill>
                  <a:srgbClr val="1E1D1D"/>
                </a:solidFill>
                <a:latin typeface="Arial" pitchFamily="-106" charset="0"/>
                <a:ea typeface="Arial" pitchFamily="-106" charset="0"/>
                <a:cs typeface="Arial" pitchFamily="-106" charset="0"/>
                <a:sym typeface="Arial" pitchFamily="-106" charset="0"/>
              </a:rPr>
              <a:t>Knowledge that people possess and generate</a:t>
            </a:r>
          </a:p>
        </p:txBody>
      </p:sp>
    </p:spTree>
    <p:extLst>
      <p:ext uri="{BB962C8B-B14F-4D97-AF65-F5344CB8AC3E}">
        <p14:creationId xmlns:p14="http://schemas.microsoft.com/office/powerpoint/2010/main" val="401553893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6750"/>
                                        </p:tgtEl>
                                        <p:attrNameLst>
                                          <p:attrName>style.visibility</p:attrName>
                                        </p:attrNameLst>
                                      </p:cBhvr>
                                      <p:to>
                                        <p:strVal val="visible"/>
                                      </p:to>
                                    </p:set>
                                    <p:animEffect transition="in" filter="fade">
                                      <p:cBhvr>
                                        <p:cTn id="7" dur="500"/>
                                        <p:tgtEl>
                                          <p:spTgt spid="11675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16751"/>
                                        </p:tgtEl>
                                        <p:attrNameLst>
                                          <p:attrName>style.visibility</p:attrName>
                                        </p:attrNameLst>
                                      </p:cBhvr>
                                      <p:to>
                                        <p:strVal val="visible"/>
                                      </p:to>
                                    </p:set>
                                    <p:animEffect transition="in" filter="slide(fromLeft)">
                                      <p:cBhvr>
                                        <p:cTn id="11" dur="500"/>
                                        <p:tgtEl>
                                          <p:spTgt spid="11675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6748"/>
                                        </p:tgtEl>
                                        <p:attrNameLst>
                                          <p:attrName>style.visibility</p:attrName>
                                        </p:attrNameLst>
                                      </p:cBhvr>
                                      <p:to>
                                        <p:strVal val="visible"/>
                                      </p:to>
                                    </p:set>
                                    <p:animEffect transition="in" filter="fade">
                                      <p:cBhvr>
                                        <p:cTn id="15" dur="500"/>
                                        <p:tgtEl>
                                          <p:spTgt spid="116748"/>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16749"/>
                                        </p:tgtEl>
                                        <p:attrNameLst>
                                          <p:attrName>style.visibility</p:attrName>
                                        </p:attrNameLst>
                                      </p:cBhvr>
                                      <p:to>
                                        <p:strVal val="visible"/>
                                      </p:to>
                                    </p:set>
                                    <p:animEffect transition="in" filter="slide(fromLeft)">
                                      <p:cBhvr>
                                        <p:cTn id="19" dur="500"/>
                                        <p:tgtEl>
                                          <p:spTgt spid="11674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6746"/>
                                        </p:tgtEl>
                                        <p:attrNameLst>
                                          <p:attrName>style.visibility</p:attrName>
                                        </p:attrNameLst>
                                      </p:cBhvr>
                                      <p:to>
                                        <p:strVal val="visible"/>
                                      </p:to>
                                    </p:set>
                                    <p:animEffect transition="in" filter="fade">
                                      <p:cBhvr>
                                        <p:cTn id="23" dur="500"/>
                                        <p:tgtEl>
                                          <p:spTgt spid="116746"/>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116747"/>
                                        </p:tgtEl>
                                        <p:attrNameLst>
                                          <p:attrName>style.visibility</p:attrName>
                                        </p:attrNameLst>
                                      </p:cBhvr>
                                      <p:to>
                                        <p:strVal val="visible"/>
                                      </p:to>
                                    </p:set>
                                    <p:animEffect transition="in" filter="slide(fromLeft)">
                                      <p:cBhvr>
                                        <p:cTn id="27" dur="500"/>
                                        <p:tgtEl>
                                          <p:spTgt spid="116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6" grpId="0" animBg="1"/>
      <p:bldP spid="116747" grpId="0" animBg="1"/>
      <p:bldP spid="116748" grpId="0" animBg="1"/>
      <p:bldP spid="116749" grpId="0" animBg="1"/>
      <p:bldP spid="116750" grpId="0" animBg="1"/>
      <p:bldP spid="11675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r>
              <a:rPr lang="en-US" smtClean="0"/>
              <a:t>Organizational Learning Processes</a:t>
            </a:r>
            <a:endParaRPr lang="en-US" dirty="0"/>
          </a:p>
        </p:txBody>
      </p:sp>
      <p:sp>
        <p:nvSpPr>
          <p:cNvPr id="118790" name="Rectangle 6"/>
          <p:cNvSpPr>
            <a:spLocks/>
          </p:cNvSpPr>
          <p:nvPr/>
        </p:nvSpPr>
        <p:spPr bwMode="auto">
          <a:xfrm>
            <a:off x="457201" y="2209800"/>
            <a:ext cx="1752599" cy="758825"/>
          </a:xfrm>
          <a:prstGeom prst="rect">
            <a:avLst/>
          </a:prstGeom>
          <a:solidFill>
            <a:srgbClr val="B94C1F"/>
          </a:solidFill>
          <a:ln w="6350">
            <a:solidFill>
              <a:srgbClr val="000000"/>
            </a:solidFill>
            <a:miter lim="800000"/>
            <a:headEnd/>
            <a:tailEnd/>
          </a:ln>
          <a:effectLst>
            <a:outerShdw blurRad="38100" dist="50800" dir="2399971" algn="ctr" rotWithShape="0">
              <a:srgbClr val="343434">
                <a:alpha val="67000"/>
              </a:srgbClr>
            </a:outerShdw>
          </a:effectLst>
        </p:spPr>
        <p:txBody>
          <a:bodyPr lIns="0" tIns="0" rIns="28573" bIns="0" anchor="ctr">
            <a:prstTxWarp prst="textNoShape">
              <a:avLst/>
            </a:prstTxWarp>
          </a:bodyPr>
          <a:lstStyle/>
          <a:p>
            <a:pPr marL="28575" defTabSz="642938">
              <a:defRPr/>
            </a:pPr>
            <a:r>
              <a:rPr lang="en-US" sz="2000" b="1" dirty="0" smtClean="0">
                <a:solidFill>
                  <a:srgbClr val="FDF8F2"/>
                </a:solidFill>
                <a:latin typeface="Arial Narrow" charset="0"/>
                <a:ea typeface="Arial Narrow" charset="0"/>
                <a:cs typeface="Arial Narrow" charset="0"/>
                <a:sym typeface="Arial Narrow" charset="0"/>
              </a:rPr>
              <a:t>Knowledge Acquisition</a:t>
            </a:r>
            <a:endParaRPr lang="en-US" sz="2000" b="1" dirty="0">
              <a:solidFill>
                <a:srgbClr val="FDF8F2"/>
              </a:solidFill>
              <a:latin typeface="Arial Narrow" charset="0"/>
              <a:ea typeface="Arial Narrow" charset="0"/>
              <a:cs typeface="Arial Narrow" charset="0"/>
              <a:sym typeface="Arial Narrow" charset="0"/>
            </a:endParaRPr>
          </a:p>
        </p:txBody>
      </p:sp>
      <p:sp>
        <p:nvSpPr>
          <p:cNvPr id="118792" name="Rectangle 8"/>
          <p:cNvSpPr>
            <a:spLocks/>
          </p:cNvSpPr>
          <p:nvPr/>
        </p:nvSpPr>
        <p:spPr bwMode="auto">
          <a:xfrm>
            <a:off x="2578099" y="2209800"/>
            <a:ext cx="1752600" cy="762000"/>
          </a:xfrm>
          <a:prstGeom prst="rect">
            <a:avLst/>
          </a:prstGeom>
          <a:solidFill>
            <a:srgbClr val="50633D"/>
          </a:solidFill>
          <a:ln w="6350">
            <a:solidFill>
              <a:srgbClr val="000000"/>
            </a:solidFill>
            <a:miter lim="800000"/>
            <a:headEnd/>
            <a:tailEnd/>
          </a:ln>
          <a:effectLst>
            <a:outerShdw blurRad="38100" dist="50799" dir="2388343" algn="ctr" rotWithShape="0">
              <a:srgbClr val="343434">
                <a:alpha val="48276"/>
              </a:srgbClr>
            </a:outerShdw>
          </a:effectLst>
        </p:spPr>
        <p:txBody>
          <a:bodyPr lIns="0" tIns="0" rIns="28573" bIns="0" anchor="ctr">
            <a:prstTxWarp prst="textNoShape">
              <a:avLst/>
            </a:prstTxWarp>
          </a:bodyPr>
          <a:lstStyle/>
          <a:p>
            <a:pPr marL="28575" defTabSz="642938">
              <a:defRPr/>
            </a:pPr>
            <a:r>
              <a:rPr lang="en-US" sz="2000" b="1" dirty="0" smtClean="0">
                <a:solidFill>
                  <a:srgbClr val="FFF8F8"/>
                </a:solidFill>
                <a:latin typeface="Arial Narrow" charset="0"/>
                <a:ea typeface="Arial Narrow" charset="0"/>
                <a:cs typeface="Arial Narrow" charset="0"/>
                <a:sym typeface="Arial Narrow" charset="0"/>
              </a:rPr>
              <a:t>Knowledge Sharing</a:t>
            </a:r>
            <a:endParaRPr lang="en-US" sz="2000" b="1" dirty="0">
              <a:solidFill>
                <a:srgbClr val="FFF8F8"/>
              </a:solidFill>
              <a:latin typeface="Arial Narrow" charset="0"/>
              <a:ea typeface="Arial Narrow" charset="0"/>
              <a:cs typeface="Arial Narrow" charset="0"/>
              <a:sym typeface="Arial Narrow" charset="0"/>
            </a:endParaRPr>
          </a:p>
        </p:txBody>
      </p:sp>
      <p:sp>
        <p:nvSpPr>
          <p:cNvPr id="118794" name="Rectangle 10"/>
          <p:cNvSpPr>
            <a:spLocks/>
          </p:cNvSpPr>
          <p:nvPr/>
        </p:nvSpPr>
        <p:spPr bwMode="auto">
          <a:xfrm>
            <a:off x="4699000" y="2209800"/>
            <a:ext cx="1752600" cy="762000"/>
          </a:xfrm>
          <a:prstGeom prst="rect">
            <a:avLst/>
          </a:prstGeom>
          <a:solidFill>
            <a:srgbClr val="5A4D74"/>
          </a:solidFill>
          <a:ln w="6350">
            <a:solidFill>
              <a:srgbClr val="000000"/>
            </a:solidFill>
            <a:miter lim="800000"/>
            <a:headEnd/>
            <a:tailEnd/>
          </a:ln>
          <a:effectLst>
            <a:outerShdw blurRad="38100" dist="50799" dir="2388343" algn="ctr" rotWithShape="0">
              <a:srgbClr val="343434">
                <a:alpha val="48276"/>
              </a:srgbClr>
            </a:outerShdw>
          </a:effectLst>
        </p:spPr>
        <p:txBody>
          <a:bodyPr lIns="0" tIns="0" rIns="28573" bIns="0" anchor="ctr">
            <a:prstTxWarp prst="textNoShape">
              <a:avLst/>
            </a:prstTxWarp>
          </a:bodyPr>
          <a:lstStyle/>
          <a:p>
            <a:pPr marL="28575" defTabSz="642938">
              <a:defRPr/>
            </a:pPr>
            <a:r>
              <a:rPr lang="en-US" sz="2000" b="1" dirty="0" smtClean="0">
                <a:solidFill>
                  <a:srgbClr val="FFF8F8"/>
                </a:solidFill>
                <a:latin typeface="Arial Narrow" charset="0"/>
                <a:ea typeface="Arial Narrow" charset="0"/>
                <a:cs typeface="Arial Narrow" charset="0"/>
                <a:sym typeface="Arial Narrow" charset="0"/>
              </a:rPr>
              <a:t>Knowledge</a:t>
            </a:r>
            <a:br>
              <a:rPr lang="en-US" sz="2000" b="1" dirty="0" smtClean="0">
                <a:solidFill>
                  <a:srgbClr val="FFF8F8"/>
                </a:solidFill>
                <a:latin typeface="Arial Narrow" charset="0"/>
                <a:ea typeface="Arial Narrow" charset="0"/>
                <a:cs typeface="Arial Narrow" charset="0"/>
                <a:sym typeface="Arial Narrow" charset="0"/>
              </a:rPr>
            </a:br>
            <a:r>
              <a:rPr lang="en-US" sz="2000" b="1" dirty="0" smtClean="0">
                <a:solidFill>
                  <a:srgbClr val="FFF8F8"/>
                </a:solidFill>
                <a:latin typeface="Arial Narrow" charset="0"/>
                <a:ea typeface="Arial Narrow" charset="0"/>
                <a:cs typeface="Arial Narrow" charset="0"/>
                <a:sym typeface="Arial Narrow" charset="0"/>
              </a:rPr>
              <a:t>Use</a:t>
            </a:r>
            <a:endParaRPr lang="en-US" sz="2000" b="1" dirty="0">
              <a:solidFill>
                <a:srgbClr val="FFF8F8"/>
              </a:solidFill>
              <a:latin typeface="Arial Narrow" charset="0"/>
              <a:ea typeface="Arial Narrow" charset="0"/>
              <a:cs typeface="Arial Narrow" charset="0"/>
              <a:sym typeface="Arial Narrow" charset="0"/>
            </a:endParaRPr>
          </a:p>
        </p:txBody>
      </p:sp>
      <p:sp>
        <p:nvSpPr>
          <p:cNvPr id="19" name="Rectangle 8"/>
          <p:cNvSpPr>
            <a:spLocks/>
          </p:cNvSpPr>
          <p:nvPr/>
        </p:nvSpPr>
        <p:spPr bwMode="auto">
          <a:xfrm>
            <a:off x="6781800" y="2209800"/>
            <a:ext cx="1752600" cy="762000"/>
          </a:xfrm>
          <a:prstGeom prst="rect">
            <a:avLst/>
          </a:prstGeom>
          <a:solidFill>
            <a:srgbClr val="51391E"/>
          </a:solidFill>
          <a:ln w="6350">
            <a:solidFill>
              <a:srgbClr val="000000"/>
            </a:solidFill>
            <a:miter lim="800000"/>
            <a:headEnd/>
            <a:tailEnd/>
          </a:ln>
          <a:effectLst>
            <a:outerShdw blurRad="38100" dist="50799" dir="2388343" algn="ctr" rotWithShape="0">
              <a:srgbClr val="343434">
                <a:alpha val="48276"/>
              </a:srgbClr>
            </a:outerShdw>
          </a:effectLst>
        </p:spPr>
        <p:txBody>
          <a:bodyPr lIns="0" tIns="0" rIns="28573" bIns="0" anchor="ctr">
            <a:prstTxWarp prst="textNoShape">
              <a:avLst/>
            </a:prstTxWarp>
          </a:bodyPr>
          <a:lstStyle/>
          <a:p>
            <a:pPr marL="28575" defTabSz="642938">
              <a:defRPr/>
            </a:pPr>
            <a:r>
              <a:rPr lang="en-US" sz="2000" b="1" dirty="0" smtClean="0">
                <a:solidFill>
                  <a:srgbClr val="FFF8F8"/>
                </a:solidFill>
                <a:latin typeface="Arial Narrow" charset="0"/>
                <a:ea typeface="Arial Narrow" charset="0"/>
                <a:cs typeface="Arial Narrow" charset="0"/>
                <a:sym typeface="Arial Narrow" charset="0"/>
              </a:rPr>
              <a:t>Knowledge Storage</a:t>
            </a:r>
            <a:endParaRPr lang="en-US" sz="2000" b="1" dirty="0">
              <a:solidFill>
                <a:srgbClr val="FFF8F8"/>
              </a:solidFill>
              <a:latin typeface="Arial Narrow" charset="0"/>
              <a:ea typeface="Arial Narrow" charset="0"/>
              <a:cs typeface="Arial Narrow" charset="0"/>
              <a:sym typeface="Arial Narrow" charset="0"/>
            </a:endParaRPr>
          </a:p>
        </p:txBody>
      </p:sp>
      <p:sp>
        <p:nvSpPr>
          <p:cNvPr id="20" name="Rectangle 6"/>
          <p:cNvSpPr>
            <a:spLocks/>
          </p:cNvSpPr>
          <p:nvPr/>
        </p:nvSpPr>
        <p:spPr bwMode="auto">
          <a:xfrm>
            <a:off x="457200" y="2974975"/>
            <a:ext cx="1752599" cy="2359025"/>
          </a:xfrm>
          <a:prstGeom prst="rect">
            <a:avLst/>
          </a:prstGeom>
          <a:solidFill>
            <a:srgbClr val="FFCAB7"/>
          </a:solidFill>
          <a:ln w="6350">
            <a:solidFill>
              <a:srgbClr val="000000"/>
            </a:solidFill>
            <a:miter lim="800000"/>
            <a:headEnd/>
            <a:tailEnd/>
          </a:ln>
          <a:effectLst>
            <a:outerShdw blurRad="38100" dist="50800" dir="2399971" algn="ctr" rotWithShape="0">
              <a:srgbClr val="343434">
                <a:alpha val="67000"/>
              </a:srgbClr>
            </a:outerShdw>
          </a:effectLst>
        </p:spPr>
        <p:txBody>
          <a:bodyPr wrap="square" lIns="91440" tIns="182880" rIns="28573" bIns="0" anchor="t" anchorCtr="0">
            <a:prstTxWarp prst="textNoShape">
              <a:avLst/>
            </a:prstTxWarp>
            <a:normAutofit/>
          </a:bodyPr>
          <a:lstStyle/>
          <a:p>
            <a:pPr marL="173736" indent="-142875" algn="l" defTabSz="642938">
              <a:spcBef>
                <a:spcPts val="1800"/>
              </a:spcBef>
              <a:spcAft>
                <a:spcPts val="1200"/>
              </a:spcAft>
              <a:buFont typeface="Arial"/>
              <a:buChar char="•"/>
              <a:defRPr/>
            </a:pPr>
            <a:r>
              <a:rPr lang="en-US" sz="1600" b="1" dirty="0" smtClean="0">
                <a:solidFill>
                  <a:schemeClr val="tx1"/>
                </a:solidFill>
                <a:latin typeface="Arial Narrow" charset="0"/>
                <a:ea typeface="Arial Narrow" charset="0"/>
                <a:cs typeface="Arial Narrow" charset="0"/>
                <a:sym typeface="Arial Narrow" charset="0"/>
              </a:rPr>
              <a:t>Learning</a:t>
            </a:r>
          </a:p>
          <a:p>
            <a:pPr marL="171450" indent="-142875" algn="l" defTabSz="642938">
              <a:spcAft>
                <a:spcPts val="1200"/>
              </a:spcAft>
              <a:buFont typeface="Arial"/>
              <a:buChar char="•"/>
              <a:defRPr/>
            </a:pPr>
            <a:r>
              <a:rPr lang="en-US" sz="1600" b="1" dirty="0" smtClean="0">
                <a:solidFill>
                  <a:schemeClr val="tx1"/>
                </a:solidFill>
                <a:latin typeface="Arial Narrow" charset="0"/>
                <a:ea typeface="Arial Narrow" charset="0"/>
                <a:cs typeface="Arial Narrow" charset="0"/>
                <a:sym typeface="Arial Narrow" charset="0"/>
              </a:rPr>
              <a:t>Scanning</a:t>
            </a:r>
          </a:p>
          <a:p>
            <a:pPr marL="171450" indent="-142875" algn="l" defTabSz="642938">
              <a:spcAft>
                <a:spcPts val="1200"/>
              </a:spcAft>
              <a:buFont typeface="Arial"/>
              <a:buChar char="•"/>
              <a:defRPr/>
            </a:pPr>
            <a:r>
              <a:rPr lang="en-US" sz="1600" b="1" dirty="0" smtClean="0">
                <a:solidFill>
                  <a:schemeClr val="tx1"/>
                </a:solidFill>
                <a:latin typeface="Arial Narrow" charset="0"/>
                <a:ea typeface="Arial Narrow" charset="0"/>
                <a:cs typeface="Arial Narrow" charset="0"/>
                <a:sym typeface="Arial Narrow" charset="0"/>
              </a:rPr>
              <a:t>Grafting</a:t>
            </a:r>
          </a:p>
          <a:p>
            <a:pPr marL="171450" indent="-142875" algn="l" defTabSz="642938">
              <a:spcAft>
                <a:spcPts val="1200"/>
              </a:spcAft>
              <a:buFont typeface="Arial"/>
              <a:buChar char="•"/>
              <a:defRPr/>
            </a:pPr>
            <a:r>
              <a:rPr lang="en-US" sz="1600" b="1" dirty="0" smtClean="0">
                <a:solidFill>
                  <a:schemeClr val="tx1"/>
                </a:solidFill>
                <a:latin typeface="Arial Narrow" charset="0"/>
                <a:ea typeface="Arial Narrow" charset="0"/>
                <a:cs typeface="Arial Narrow" charset="0"/>
                <a:sym typeface="Arial Narrow" charset="0"/>
              </a:rPr>
              <a:t>Experimenting</a:t>
            </a:r>
          </a:p>
        </p:txBody>
      </p:sp>
      <p:sp>
        <p:nvSpPr>
          <p:cNvPr id="21" name="Rectangle 6"/>
          <p:cNvSpPr>
            <a:spLocks/>
          </p:cNvSpPr>
          <p:nvPr/>
        </p:nvSpPr>
        <p:spPr bwMode="auto">
          <a:xfrm>
            <a:off x="2578100" y="2971800"/>
            <a:ext cx="1752599" cy="2359025"/>
          </a:xfrm>
          <a:prstGeom prst="rect">
            <a:avLst/>
          </a:prstGeom>
          <a:solidFill>
            <a:srgbClr val="E0FFC1"/>
          </a:solidFill>
          <a:ln w="6350">
            <a:solidFill>
              <a:srgbClr val="000000"/>
            </a:solidFill>
            <a:miter lim="800000"/>
            <a:headEnd/>
            <a:tailEnd/>
          </a:ln>
          <a:effectLst>
            <a:outerShdw blurRad="38100" dist="50800" dir="2399971" algn="ctr" rotWithShape="0">
              <a:srgbClr val="343434">
                <a:alpha val="67000"/>
              </a:srgbClr>
            </a:outerShdw>
          </a:effectLst>
        </p:spPr>
        <p:txBody>
          <a:bodyPr wrap="square" lIns="91440" tIns="182880" rIns="28573" bIns="0" anchor="t" anchorCtr="0">
            <a:prstTxWarp prst="textNoShape">
              <a:avLst/>
            </a:prstTxWarp>
            <a:normAutofit/>
          </a:bodyPr>
          <a:lstStyle/>
          <a:p>
            <a:pPr marL="173736" indent="-142875" algn="l" defTabSz="642938">
              <a:spcBef>
                <a:spcPts val="1800"/>
              </a:spcBef>
              <a:spcAft>
                <a:spcPts val="1200"/>
              </a:spcAft>
              <a:buFont typeface="Arial"/>
              <a:buChar char="•"/>
              <a:defRPr/>
            </a:pPr>
            <a:r>
              <a:rPr lang="en-US" sz="1600" b="1" dirty="0" smtClean="0">
                <a:solidFill>
                  <a:schemeClr val="tx1"/>
                </a:solidFill>
                <a:latin typeface="Arial Narrow" charset="0"/>
                <a:ea typeface="Arial Narrow" charset="0"/>
                <a:cs typeface="Arial Narrow" charset="0"/>
                <a:sym typeface="Arial Narrow" charset="0"/>
              </a:rPr>
              <a:t>Communicating</a:t>
            </a:r>
          </a:p>
          <a:p>
            <a:pPr marL="171450" indent="-142875" algn="l" defTabSz="642938">
              <a:spcAft>
                <a:spcPts val="1200"/>
              </a:spcAft>
              <a:buFont typeface="Arial"/>
              <a:buChar char="•"/>
              <a:defRPr/>
            </a:pPr>
            <a:r>
              <a:rPr lang="en-US" sz="1600" b="1" dirty="0" smtClean="0">
                <a:solidFill>
                  <a:schemeClr val="tx1"/>
                </a:solidFill>
                <a:latin typeface="Arial Narrow" charset="0"/>
                <a:ea typeface="Arial Narrow" charset="0"/>
                <a:cs typeface="Arial Narrow" charset="0"/>
                <a:sym typeface="Arial Narrow" charset="0"/>
              </a:rPr>
              <a:t>Info systems</a:t>
            </a:r>
          </a:p>
          <a:p>
            <a:pPr marL="171450" indent="-142875" algn="l" defTabSz="642938">
              <a:spcAft>
                <a:spcPts val="600"/>
              </a:spcAft>
              <a:buFont typeface="Arial"/>
              <a:buChar char="•"/>
              <a:defRPr/>
            </a:pPr>
            <a:r>
              <a:rPr lang="en-US" sz="1600" b="1" dirty="0" smtClean="0">
                <a:solidFill>
                  <a:schemeClr val="tx1"/>
                </a:solidFill>
                <a:latin typeface="Arial Narrow" charset="0"/>
                <a:ea typeface="Arial Narrow" charset="0"/>
                <a:cs typeface="Arial Narrow" charset="0"/>
                <a:sym typeface="Arial Narrow" charset="0"/>
              </a:rPr>
              <a:t>Internal learning </a:t>
            </a:r>
          </a:p>
          <a:p>
            <a:pPr marL="355600" lvl="1" indent="-142875" algn="l" defTabSz="357188">
              <a:spcAft>
                <a:spcPts val="600"/>
              </a:spcAft>
              <a:buFont typeface="Arial"/>
              <a:buChar char="•"/>
              <a:defRPr/>
            </a:pPr>
            <a:r>
              <a:rPr lang="en-US" sz="1600" b="1" dirty="0" smtClean="0">
                <a:solidFill>
                  <a:schemeClr val="tx1"/>
                </a:solidFill>
                <a:latin typeface="Arial Narrow" charset="0"/>
                <a:ea typeface="Arial Narrow" charset="0"/>
                <a:cs typeface="Arial Narrow" charset="0"/>
                <a:sym typeface="Arial Narrow" charset="0"/>
              </a:rPr>
              <a:t>Training</a:t>
            </a:r>
            <a:endParaRPr lang="en-US" sz="1600" b="1" dirty="0">
              <a:solidFill>
                <a:schemeClr val="tx1"/>
              </a:solidFill>
              <a:latin typeface="Arial Narrow" charset="0"/>
              <a:ea typeface="Arial Narrow" charset="0"/>
              <a:cs typeface="Arial Narrow" charset="0"/>
              <a:sym typeface="Arial Narrow" charset="0"/>
            </a:endParaRPr>
          </a:p>
          <a:p>
            <a:pPr marL="355600" lvl="1" indent="-142875" algn="l" defTabSz="357188">
              <a:spcAft>
                <a:spcPts val="1200"/>
              </a:spcAft>
              <a:buFont typeface="Arial"/>
              <a:buChar char="•"/>
              <a:defRPr/>
            </a:pPr>
            <a:r>
              <a:rPr lang="en-US" sz="1600" b="1" dirty="0" smtClean="0">
                <a:solidFill>
                  <a:schemeClr val="tx1"/>
                </a:solidFill>
                <a:latin typeface="Arial Narrow" charset="0"/>
                <a:ea typeface="Arial Narrow" charset="0"/>
                <a:cs typeface="Arial Narrow" charset="0"/>
                <a:sym typeface="Arial Narrow" charset="0"/>
              </a:rPr>
              <a:t>Observing</a:t>
            </a:r>
            <a:endParaRPr lang="en-US" sz="1600" b="1" dirty="0">
              <a:solidFill>
                <a:schemeClr val="tx1"/>
              </a:solidFill>
              <a:latin typeface="Arial Narrow" charset="0"/>
              <a:ea typeface="Arial Narrow" charset="0"/>
              <a:cs typeface="Arial Narrow" charset="0"/>
              <a:sym typeface="Arial Narrow" charset="0"/>
            </a:endParaRPr>
          </a:p>
        </p:txBody>
      </p:sp>
      <p:sp>
        <p:nvSpPr>
          <p:cNvPr id="22" name="Rectangle 6"/>
          <p:cNvSpPr>
            <a:spLocks/>
          </p:cNvSpPr>
          <p:nvPr/>
        </p:nvSpPr>
        <p:spPr bwMode="auto">
          <a:xfrm>
            <a:off x="4699001" y="2971800"/>
            <a:ext cx="1752599" cy="2359025"/>
          </a:xfrm>
          <a:prstGeom prst="rect">
            <a:avLst/>
          </a:prstGeom>
          <a:solidFill>
            <a:srgbClr val="DAD2FF"/>
          </a:solidFill>
          <a:ln w="6350">
            <a:solidFill>
              <a:srgbClr val="000000"/>
            </a:solidFill>
            <a:miter lim="800000"/>
            <a:headEnd/>
            <a:tailEnd/>
          </a:ln>
          <a:effectLst>
            <a:outerShdw blurRad="38100" dist="50800" dir="2399971" algn="ctr" rotWithShape="0">
              <a:srgbClr val="343434">
                <a:alpha val="67000"/>
              </a:srgbClr>
            </a:outerShdw>
          </a:effectLst>
        </p:spPr>
        <p:txBody>
          <a:bodyPr wrap="square" lIns="91440" tIns="182880" rIns="28573" bIns="0" anchor="t" anchorCtr="0">
            <a:prstTxWarp prst="textNoShape">
              <a:avLst/>
            </a:prstTxWarp>
            <a:normAutofit/>
          </a:bodyPr>
          <a:lstStyle/>
          <a:p>
            <a:pPr marL="173736" indent="-142875" algn="l" defTabSz="642938">
              <a:spcBef>
                <a:spcPts val="1800"/>
              </a:spcBef>
              <a:spcAft>
                <a:spcPts val="1200"/>
              </a:spcAft>
              <a:buFont typeface="Arial"/>
              <a:buChar char="•"/>
              <a:defRPr/>
            </a:pPr>
            <a:r>
              <a:rPr lang="en-US" sz="1600" b="1" dirty="0" smtClean="0">
                <a:solidFill>
                  <a:schemeClr val="tx1"/>
                </a:solidFill>
                <a:latin typeface="Arial Narrow" charset="0"/>
                <a:ea typeface="Arial Narrow" charset="0"/>
                <a:cs typeface="Arial Narrow" charset="0"/>
                <a:sym typeface="Arial Narrow" charset="0"/>
              </a:rPr>
              <a:t>Awareness of knowledge</a:t>
            </a:r>
          </a:p>
          <a:p>
            <a:pPr marL="171450" indent="-142875" algn="l" defTabSz="642938">
              <a:spcAft>
                <a:spcPts val="1200"/>
              </a:spcAft>
              <a:buFont typeface="Arial"/>
              <a:buChar char="•"/>
              <a:defRPr/>
            </a:pPr>
            <a:r>
              <a:rPr lang="en-US" sz="1600" b="1" dirty="0" smtClean="0">
                <a:solidFill>
                  <a:schemeClr val="tx1"/>
                </a:solidFill>
                <a:latin typeface="Arial Narrow" charset="0"/>
                <a:ea typeface="Arial Narrow" charset="0"/>
                <a:cs typeface="Arial Narrow" charset="0"/>
                <a:sym typeface="Arial Narrow" charset="0"/>
              </a:rPr>
              <a:t>Sense making (locating knowledge)</a:t>
            </a:r>
          </a:p>
          <a:p>
            <a:pPr marL="171450" indent="-142875" algn="l" defTabSz="642938">
              <a:spcAft>
                <a:spcPts val="1200"/>
              </a:spcAft>
              <a:buFont typeface="Arial"/>
              <a:buChar char="•"/>
              <a:defRPr/>
            </a:pPr>
            <a:r>
              <a:rPr lang="en-US" sz="1600" b="1" dirty="0" smtClean="0">
                <a:solidFill>
                  <a:schemeClr val="tx1"/>
                </a:solidFill>
                <a:latin typeface="Arial Narrow" charset="0"/>
                <a:ea typeface="Arial Narrow" charset="0"/>
                <a:cs typeface="Arial Narrow" charset="0"/>
                <a:sym typeface="Arial Narrow" charset="0"/>
              </a:rPr>
              <a:t>Autonomy to apply knowledge</a:t>
            </a:r>
          </a:p>
        </p:txBody>
      </p:sp>
      <p:sp>
        <p:nvSpPr>
          <p:cNvPr id="23" name="Rectangle 6"/>
          <p:cNvSpPr>
            <a:spLocks/>
          </p:cNvSpPr>
          <p:nvPr/>
        </p:nvSpPr>
        <p:spPr bwMode="auto">
          <a:xfrm>
            <a:off x="6781800" y="2971800"/>
            <a:ext cx="1752599" cy="2359025"/>
          </a:xfrm>
          <a:prstGeom prst="rect">
            <a:avLst/>
          </a:prstGeom>
          <a:solidFill>
            <a:srgbClr val="FFEDCC"/>
          </a:solidFill>
          <a:ln w="6350">
            <a:solidFill>
              <a:srgbClr val="000000"/>
            </a:solidFill>
            <a:miter lim="800000"/>
            <a:headEnd/>
            <a:tailEnd/>
          </a:ln>
          <a:effectLst>
            <a:outerShdw blurRad="38100" dist="50800" dir="2399971" algn="ctr" rotWithShape="0">
              <a:srgbClr val="343434">
                <a:alpha val="67000"/>
              </a:srgbClr>
            </a:outerShdw>
          </a:effectLst>
        </p:spPr>
        <p:txBody>
          <a:bodyPr wrap="square" lIns="91440" tIns="182880" rIns="28573" bIns="0" anchor="t" anchorCtr="0">
            <a:prstTxWarp prst="textNoShape">
              <a:avLst/>
            </a:prstTxWarp>
            <a:normAutofit/>
          </a:bodyPr>
          <a:lstStyle/>
          <a:p>
            <a:pPr marL="173736" indent="-142875" algn="l" defTabSz="642938">
              <a:spcBef>
                <a:spcPts val="1800"/>
              </a:spcBef>
              <a:spcAft>
                <a:spcPts val="1200"/>
              </a:spcAft>
              <a:buFont typeface="Arial"/>
              <a:buChar char="•"/>
              <a:defRPr/>
            </a:pPr>
            <a:r>
              <a:rPr lang="en-US" sz="1600" b="1" dirty="0" smtClean="0">
                <a:solidFill>
                  <a:schemeClr val="tx1"/>
                </a:solidFill>
                <a:latin typeface="Arial Narrow" charset="0"/>
                <a:ea typeface="Arial Narrow" charset="0"/>
                <a:cs typeface="Arial Narrow" charset="0"/>
                <a:sym typeface="Arial Narrow" charset="0"/>
              </a:rPr>
              <a:t>Human memory</a:t>
            </a:r>
          </a:p>
          <a:p>
            <a:pPr marL="171450" indent="-142875" algn="l" defTabSz="642938">
              <a:spcAft>
                <a:spcPts val="1200"/>
              </a:spcAft>
              <a:buFont typeface="Arial"/>
              <a:buChar char="•"/>
              <a:defRPr/>
            </a:pPr>
            <a:r>
              <a:rPr lang="en-US" sz="1600" b="1" dirty="0" smtClean="0">
                <a:solidFill>
                  <a:schemeClr val="tx1"/>
                </a:solidFill>
                <a:latin typeface="Arial Narrow" charset="0"/>
                <a:ea typeface="Arial Narrow" charset="0"/>
                <a:cs typeface="Arial Narrow" charset="0"/>
                <a:sym typeface="Arial Narrow" charset="0"/>
              </a:rPr>
              <a:t>Documentation</a:t>
            </a:r>
          </a:p>
          <a:p>
            <a:pPr marL="171450" indent="-142875" algn="l" defTabSz="642938">
              <a:spcAft>
                <a:spcPts val="1200"/>
              </a:spcAft>
              <a:buFont typeface="Arial"/>
              <a:buChar char="•"/>
              <a:defRPr/>
            </a:pPr>
            <a:r>
              <a:rPr lang="en-US" sz="1600" b="1" dirty="0" smtClean="0">
                <a:solidFill>
                  <a:schemeClr val="tx1"/>
                </a:solidFill>
                <a:latin typeface="Arial Narrow" charset="0"/>
                <a:ea typeface="Arial Narrow" charset="0"/>
                <a:cs typeface="Arial Narrow" charset="0"/>
                <a:sym typeface="Arial Narrow" charset="0"/>
              </a:rPr>
              <a:t>Practices/habits</a:t>
            </a:r>
          </a:p>
          <a:p>
            <a:pPr marL="171450" indent="-142875" algn="l" defTabSz="642938">
              <a:spcAft>
                <a:spcPts val="1200"/>
              </a:spcAft>
              <a:buFont typeface="Arial"/>
              <a:buChar char="•"/>
              <a:defRPr/>
            </a:pPr>
            <a:r>
              <a:rPr lang="en-US" sz="1600" b="1" dirty="0" smtClean="0">
                <a:solidFill>
                  <a:schemeClr val="tx1"/>
                </a:solidFill>
                <a:latin typeface="Arial Narrow" charset="0"/>
                <a:ea typeface="Arial Narrow" charset="0"/>
                <a:cs typeface="Arial Narrow" charset="0"/>
                <a:sym typeface="Arial Narrow" charset="0"/>
              </a:rPr>
              <a:t>Databases</a:t>
            </a:r>
            <a:endParaRPr lang="en-US" sz="1600" b="1" dirty="0">
              <a:solidFill>
                <a:schemeClr val="tx1"/>
              </a:solidFill>
              <a:latin typeface="Arial Narrow" charset="0"/>
              <a:ea typeface="Arial Narrow" charset="0"/>
              <a:cs typeface="Arial Narrow" charset="0"/>
              <a:sym typeface="Arial Narrow" charset="0"/>
            </a:endParaRPr>
          </a:p>
        </p:txBody>
      </p:sp>
    </p:spTree>
    <p:extLst>
      <p:ext uri="{BB962C8B-B14F-4D97-AF65-F5344CB8AC3E}">
        <p14:creationId xmlns:p14="http://schemas.microsoft.com/office/powerpoint/2010/main" val="2510963037"/>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smtClean="0"/>
              <a:t>Organizational Memory</a:t>
            </a:r>
            <a:endParaRPr lang="en-US" dirty="0"/>
          </a:p>
        </p:txBody>
      </p:sp>
      <p:sp>
        <p:nvSpPr>
          <p:cNvPr id="33795" name="Rectangle 3"/>
          <p:cNvSpPr>
            <a:spLocks noGrp="1" noChangeArrowheads="1"/>
          </p:cNvSpPr>
          <p:nvPr>
            <p:ph idx="1"/>
          </p:nvPr>
        </p:nvSpPr>
        <p:spPr>
          <a:xfrm>
            <a:off x="323529" y="1268760"/>
            <a:ext cx="7488832" cy="4857403"/>
          </a:xfrm>
        </p:spPr>
        <p:txBody>
          <a:bodyPr>
            <a:normAutofit/>
          </a:bodyPr>
          <a:lstStyle/>
          <a:p>
            <a:pPr>
              <a:spcAft>
                <a:spcPts val="1200"/>
              </a:spcAft>
            </a:pPr>
            <a:r>
              <a:rPr lang="en-US" dirty="0" smtClean="0"/>
              <a:t>The storage and preservation of intellectual capital</a:t>
            </a:r>
          </a:p>
          <a:p>
            <a:r>
              <a:rPr lang="en-US" dirty="0" smtClean="0"/>
              <a:t>Retain intellectual capital by:</a:t>
            </a:r>
          </a:p>
          <a:p>
            <a:pPr lvl="1"/>
            <a:r>
              <a:rPr lang="en-US" dirty="0" smtClean="0"/>
              <a:t>Keeping knowledgeable employees</a:t>
            </a:r>
          </a:p>
          <a:p>
            <a:pPr lvl="1"/>
            <a:r>
              <a:rPr lang="en-US" dirty="0" smtClean="0"/>
              <a:t>Transferring knowledge to others</a:t>
            </a:r>
          </a:p>
          <a:p>
            <a:pPr lvl="1">
              <a:spcAft>
                <a:spcPts val="1200"/>
              </a:spcAft>
            </a:pPr>
            <a:r>
              <a:rPr lang="en-US" dirty="0" smtClean="0"/>
              <a:t>Transferring human capital to</a:t>
            </a:r>
            <a:br>
              <a:rPr lang="en-US" dirty="0" smtClean="0"/>
            </a:br>
            <a:r>
              <a:rPr lang="en-US" dirty="0" smtClean="0"/>
              <a:t>structural capital</a:t>
            </a:r>
          </a:p>
          <a:p>
            <a:r>
              <a:rPr lang="en-US" dirty="0" smtClean="0"/>
              <a:t>Successful companies also unlearn</a:t>
            </a:r>
            <a:endParaRPr lang="en-US" dirty="0"/>
          </a:p>
        </p:txBody>
      </p:sp>
      <p:pic>
        <p:nvPicPr>
          <p:cNvPr id="8" name="Picture 7" descr="books-sm.png"/>
          <p:cNvPicPr>
            <a:picLocks noChangeAspect="1"/>
          </p:cNvPicPr>
          <p:nvPr/>
        </p:nvPicPr>
        <p:blipFill>
          <a:blip r:embed="rId3"/>
          <a:stretch>
            <a:fillRect/>
          </a:stretch>
        </p:blipFill>
        <p:spPr>
          <a:xfrm>
            <a:off x="6228184" y="2276872"/>
            <a:ext cx="2692400" cy="2743200"/>
          </a:xfrm>
          <a:prstGeom prst="rect">
            <a:avLst/>
          </a:prstGeom>
        </p:spPr>
      </p:pic>
    </p:spTree>
    <p:extLst>
      <p:ext uri="{BB962C8B-B14F-4D97-AF65-F5344CB8AC3E}">
        <p14:creationId xmlns:p14="http://schemas.microsoft.com/office/powerpoint/2010/main" val="1556773185"/>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ormAutofit/>
          </a:bodyPr>
          <a:lstStyle/>
          <a:p>
            <a:r>
              <a:rPr lang="en-US" sz="3500" dirty="0" smtClean="0"/>
              <a:t>High-Performance Work Practices</a:t>
            </a:r>
            <a:endParaRPr lang="en-US" sz="3500" dirty="0"/>
          </a:p>
        </p:txBody>
      </p:sp>
      <p:sp>
        <p:nvSpPr>
          <p:cNvPr id="37891" name="Rectangle 3"/>
          <p:cNvSpPr>
            <a:spLocks noGrp="1" noChangeArrowheads="1"/>
          </p:cNvSpPr>
          <p:nvPr>
            <p:ph idx="1"/>
          </p:nvPr>
        </p:nvSpPr>
        <p:spPr/>
        <p:txBody>
          <a:bodyPr>
            <a:normAutofit/>
          </a:bodyPr>
          <a:lstStyle/>
          <a:p>
            <a:pPr>
              <a:spcAft>
                <a:spcPts val="1200"/>
              </a:spcAft>
            </a:pPr>
            <a:r>
              <a:rPr lang="en-US" dirty="0" smtClean="0"/>
              <a:t>Workplace practices that leverage the potential of human capital</a:t>
            </a:r>
          </a:p>
          <a:p>
            <a:r>
              <a:rPr lang="en-US" dirty="0" smtClean="0"/>
              <a:t>Four </a:t>
            </a:r>
            <a:r>
              <a:rPr lang="en-US" dirty="0" err="1" smtClean="0"/>
              <a:t>HPWPs</a:t>
            </a:r>
            <a:r>
              <a:rPr lang="en-US" dirty="0" smtClean="0"/>
              <a:t> (likely others)</a:t>
            </a:r>
          </a:p>
          <a:p>
            <a:pPr marL="628650" lvl="1" indent="-361950">
              <a:buFont typeface="+mj-lt"/>
              <a:buAutoNum type="arabicPeriod"/>
            </a:pPr>
            <a:r>
              <a:rPr lang="en-US" dirty="0" smtClean="0"/>
              <a:t>Employee involvement</a:t>
            </a:r>
          </a:p>
          <a:p>
            <a:pPr marL="628650" lvl="1" indent="-361950">
              <a:buFont typeface="+mj-lt"/>
              <a:buAutoNum type="arabicPeriod"/>
            </a:pPr>
            <a:r>
              <a:rPr lang="en-US" dirty="0" smtClean="0"/>
              <a:t>Job autonomy </a:t>
            </a:r>
          </a:p>
          <a:p>
            <a:pPr marL="628650" lvl="1" indent="-361950">
              <a:buFont typeface="+mj-lt"/>
              <a:buAutoNum type="arabicPeriod"/>
            </a:pPr>
            <a:r>
              <a:rPr lang="en-US" dirty="0" smtClean="0"/>
              <a:t>Develop competencies (training, selection)</a:t>
            </a:r>
          </a:p>
          <a:p>
            <a:pPr marL="628650" lvl="1" indent="-361950">
              <a:spcAft>
                <a:spcPts val="1200"/>
              </a:spcAft>
              <a:buFont typeface="+mj-lt"/>
              <a:buAutoNum type="arabicPeriod"/>
            </a:pPr>
            <a:r>
              <a:rPr lang="en-US" dirty="0" smtClean="0"/>
              <a:t>Performance-based rewards</a:t>
            </a:r>
          </a:p>
          <a:p>
            <a:r>
              <a:rPr lang="en-US" dirty="0" smtClean="0"/>
              <a:t>Need to “bundle” them – work best together</a:t>
            </a:r>
          </a:p>
        </p:txBody>
      </p:sp>
    </p:spTree>
    <p:extLst>
      <p:ext uri="{BB962C8B-B14F-4D97-AF65-F5344CB8AC3E}">
        <p14:creationId xmlns:p14="http://schemas.microsoft.com/office/powerpoint/2010/main" val="3078259493"/>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88640"/>
            <a:ext cx="7848871" cy="864096"/>
          </a:xfrm>
        </p:spPr>
        <p:txBody>
          <a:bodyPr>
            <a:noAutofit/>
          </a:bodyPr>
          <a:lstStyle/>
          <a:p>
            <a:r>
              <a:rPr lang="en-US" sz="3200" dirty="0" smtClean="0"/>
              <a:t>Corporate Social Responsibility at MTN</a:t>
            </a:r>
            <a:endParaRPr lang="en-US" sz="3200" dirty="0"/>
          </a:p>
        </p:txBody>
      </p:sp>
      <p:sp>
        <p:nvSpPr>
          <p:cNvPr id="9" name="Content Placeholder 8"/>
          <p:cNvSpPr>
            <a:spLocks noGrp="1"/>
          </p:cNvSpPr>
          <p:nvPr>
            <p:ph idx="1"/>
          </p:nvPr>
        </p:nvSpPr>
        <p:spPr>
          <a:xfrm>
            <a:off x="323528" y="4221088"/>
            <a:ext cx="8208911" cy="1905075"/>
          </a:xfrm>
        </p:spPr>
        <p:txBody>
          <a:bodyPr>
            <a:normAutofit fontScale="70000" lnSpcReduction="20000"/>
          </a:bodyPr>
          <a:lstStyle/>
          <a:p>
            <a:pPr marL="0" indent="0">
              <a:lnSpc>
                <a:spcPct val="120000"/>
              </a:lnSpc>
              <a:buNone/>
            </a:pPr>
            <a:r>
              <a:rPr lang="en-US" dirty="0"/>
              <a:t>At MTN Group, Africa’s largest mobile (cell) phone company, employees help the community and environment through the company’s  award-winning “21 Days of </a:t>
            </a:r>
            <a:r>
              <a:rPr lang="en-US" dirty="0" err="1"/>
              <a:t>Y’ello</a:t>
            </a:r>
            <a:r>
              <a:rPr lang="en-US" dirty="0"/>
              <a:t> Care” program. This photo shows MTN employees </a:t>
            </a:r>
            <a:r>
              <a:rPr lang="en-US" dirty="0" smtClean="0"/>
              <a:t>painting schools during a recent  </a:t>
            </a:r>
            <a:r>
              <a:rPr lang="en-US" dirty="0" err="1"/>
              <a:t>Y’ello</a:t>
            </a:r>
            <a:r>
              <a:rPr lang="en-US" dirty="0"/>
              <a:t> Care event. </a:t>
            </a:r>
          </a:p>
        </p:txBody>
      </p:sp>
      <p:pic>
        <p:nvPicPr>
          <p:cNvPr id="11" name="Picture 10" descr="MTN Painting wid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96752"/>
            <a:ext cx="9144000" cy="2918732"/>
          </a:xfrm>
          <a:prstGeom prst="rect">
            <a:avLst/>
          </a:prstGeom>
        </p:spPr>
      </p:pic>
    </p:spTree>
    <p:extLst>
      <p:ext uri="{BB962C8B-B14F-4D97-AF65-F5344CB8AC3E}">
        <p14:creationId xmlns:p14="http://schemas.microsoft.com/office/powerpoint/2010/main" val="4065566230"/>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title"/>
          </p:nvPr>
        </p:nvSpPr>
        <p:spPr/>
        <p:txBody>
          <a:bodyPr/>
          <a:lstStyle/>
          <a:p>
            <a:r>
              <a:rPr lang="en-US" dirty="0" smtClean="0"/>
              <a:t>Stakeholder Perspective</a:t>
            </a:r>
          </a:p>
        </p:txBody>
      </p:sp>
      <p:sp>
        <p:nvSpPr>
          <p:cNvPr id="39939" name="Rectangle 8"/>
          <p:cNvSpPr>
            <a:spLocks noGrp="1" noChangeArrowheads="1"/>
          </p:cNvSpPr>
          <p:nvPr>
            <p:ph idx="1"/>
          </p:nvPr>
        </p:nvSpPr>
        <p:spPr>
          <a:xfrm>
            <a:off x="323528" y="1412776"/>
            <a:ext cx="5328591" cy="4713387"/>
          </a:xfrm>
        </p:spPr>
        <p:txBody>
          <a:bodyPr>
            <a:normAutofit lnSpcReduction="10000"/>
          </a:bodyPr>
          <a:lstStyle/>
          <a:p>
            <a:pPr>
              <a:spcAft>
                <a:spcPts val="1200"/>
              </a:spcAft>
            </a:pPr>
            <a:r>
              <a:rPr lang="en-US" dirty="0" smtClean="0"/>
              <a:t>Stakeholders: entities who affect or are affected by the firm’s objectives and actions</a:t>
            </a:r>
          </a:p>
          <a:p>
            <a:pPr>
              <a:spcAft>
                <a:spcPts val="1200"/>
              </a:spcAft>
            </a:pPr>
            <a:r>
              <a:rPr lang="en-US" dirty="0" smtClean="0"/>
              <a:t>Personalizes the open systems perspective</a:t>
            </a:r>
          </a:p>
          <a:p>
            <a:r>
              <a:rPr lang="en-US" dirty="0" smtClean="0"/>
              <a:t>Challenges with stakeholder perspective:</a:t>
            </a:r>
          </a:p>
          <a:p>
            <a:pPr lvl="1"/>
            <a:r>
              <a:rPr lang="en-US" dirty="0" smtClean="0"/>
              <a:t>Stakeholders have conflicting interests</a:t>
            </a:r>
          </a:p>
          <a:p>
            <a:pPr lvl="1"/>
            <a:r>
              <a:rPr lang="en-US" dirty="0" smtClean="0"/>
              <a:t>Firms have limited resources to satisfy all stakeholder needs</a:t>
            </a:r>
          </a:p>
        </p:txBody>
      </p:sp>
      <p:pic>
        <p:nvPicPr>
          <p:cNvPr id="9" name="Picture 8" descr="MTN Paint ver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136" y="1340768"/>
            <a:ext cx="3060417" cy="4951686"/>
          </a:xfrm>
          <a:prstGeom prst="rect">
            <a:avLst/>
          </a:prstGeom>
          <a:effectLst>
            <a:outerShdw blurRad="139700" dist="165100" dir="2700000">
              <a:srgbClr val="000000">
                <a:alpha val="43000"/>
              </a:srgbClr>
            </a:outerShdw>
          </a:effectLst>
        </p:spPr>
      </p:pic>
    </p:spTree>
    <p:extLst>
      <p:ext uri="{BB962C8B-B14F-4D97-AF65-F5344CB8AC3E}">
        <p14:creationId xmlns:p14="http://schemas.microsoft.com/office/powerpoint/2010/main" val="2353046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normAutofit fontScale="90000"/>
          </a:bodyPr>
          <a:lstStyle/>
          <a:p>
            <a:r>
              <a:rPr lang="en-US" smtClean="0"/>
              <a:t>Stakeholders: Values and Ethics</a:t>
            </a:r>
            <a:endParaRPr lang="en-US" dirty="0"/>
          </a:p>
        </p:txBody>
      </p:sp>
      <p:sp>
        <p:nvSpPr>
          <p:cNvPr id="126979" name="Rectangle 3"/>
          <p:cNvSpPr>
            <a:spLocks noGrp="1" noChangeArrowheads="1"/>
          </p:cNvSpPr>
          <p:nvPr>
            <p:ph idx="1"/>
          </p:nvPr>
        </p:nvSpPr>
        <p:spPr>
          <a:xfrm>
            <a:off x="323528" y="1412776"/>
            <a:ext cx="5256583" cy="4713387"/>
          </a:xfrm>
        </p:spPr>
        <p:txBody>
          <a:bodyPr>
            <a:normAutofit lnSpcReduction="10000"/>
          </a:bodyPr>
          <a:lstStyle/>
          <a:p>
            <a:r>
              <a:rPr lang="en-US" dirty="0" smtClean="0"/>
              <a:t>Values and ethics prioritize stakeholder interests</a:t>
            </a:r>
          </a:p>
          <a:p>
            <a:r>
              <a:rPr lang="en-US" dirty="0" smtClean="0"/>
              <a:t>Values</a:t>
            </a:r>
          </a:p>
          <a:p>
            <a:pPr lvl="1"/>
            <a:r>
              <a:rPr lang="en-US" dirty="0" smtClean="0"/>
              <a:t>Stable, evaluative beliefs, guide preferences for outcomes or courses of action in various situations</a:t>
            </a:r>
          </a:p>
          <a:p>
            <a:r>
              <a:rPr lang="en-US" dirty="0" smtClean="0"/>
              <a:t>Ethics</a:t>
            </a:r>
          </a:p>
          <a:p>
            <a:pPr lvl="1"/>
            <a:r>
              <a:rPr lang="en-US" dirty="0" smtClean="0"/>
              <a:t>Moral principles/values, determine whether actions are right/wrong and outcomes are good or bad</a:t>
            </a:r>
          </a:p>
        </p:txBody>
      </p:sp>
      <p:pic>
        <p:nvPicPr>
          <p:cNvPr id="9" name="Picture 8" descr="MTN Paint ver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136" y="1340768"/>
            <a:ext cx="3060417" cy="4951686"/>
          </a:xfrm>
          <a:prstGeom prst="rect">
            <a:avLst/>
          </a:prstGeom>
          <a:effectLst>
            <a:outerShdw blurRad="139700" dist="165100" dir="2700000">
              <a:srgbClr val="000000">
                <a:alpha val="43000"/>
              </a:srgbClr>
            </a:outerShdw>
          </a:effectLst>
        </p:spPr>
      </p:pic>
    </p:spTree>
    <p:extLst>
      <p:ext uri="{BB962C8B-B14F-4D97-AF65-F5344CB8AC3E}">
        <p14:creationId xmlns:p14="http://schemas.microsoft.com/office/powerpoint/2010/main" val="703716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26979">
                                            <p:txEl>
                                              <p:pRg st="0" end="0"/>
                                            </p:txEl>
                                          </p:spTgt>
                                        </p:tgtEl>
                                        <p:attrNameLst>
                                          <p:attrName>style.visibility</p:attrName>
                                        </p:attrNameLst>
                                      </p:cBhvr>
                                      <p:to>
                                        <p:strVal val="visible"/>
                                      </p:to>
                                    </p:set>
                                    <p:animEffect transition="in" filter="dissolve">
                                      <p:cBhvr>
                                        <p:cTn id="7" dur="500"/>
                                        <p:tgtEl>
                                          <p:spTgt spid="126979">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26979">
                                            <p:txEl>
                                              <p:pRg st="1" end="1"/>
                                            </p:txEl>
                                          </p:spTgt>
                                        </p:tgtEl>
                                        <p:attrNameLst>
                                          <p:attrName>style.visibility</p:attrName>
                                        </p:attrNameLst>
                                      </p:cBhvr>
                                      <p:to>
                                        <p:strVal val="visible"/>
                                      </p:to>
                                    </p:set>
                                    <p:animEffect transition="in" filter="dissolve">
                                      <p:cBhvr>
                                        <p:cTn id="11" dur="500"/>
                                        <p:tgtEl>
                                          <p:spTgt spid="126979">
                                            <p:txEl>
                                              <p:pRg st="1" end="1"/>
                                            </p:txEl>
                                          </p:spTgt>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126979">
                                            <p:txEl>
                                              <p:pRg st="2" end="2"/>
                                            </p:txEl>
                                          </p:spTgt>
                                        </p:tgtEl>
                                        <p:attrNameLst>
                                          <p:attrName>style.visibility</p:attrName>
                                        </p:attrNameLst>
                                      </p:cBhvr>
                                      <p:to>
                                        <p:strVal val="visible"/>
                                      </p:to>
                                    </p:set>
                                    <p:animEffect transition="in" filter="dissolve">
                                      <p:cBhvr>
                                        <p:cTn id="14" dur="500"/>
                                        <p:tgtEl>
                                          <p:spTgt spid="126979">
                                            <p:txEl>
                                              <p:pRg st="2" end="2"/>
                                            </p:txEl>
                                          </p:spTgt>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126979">
                                            <p:txEl>
                                              <p:pRg st="3" end="3"/>
                                            </p:txEl>
                                          </p:spTgt>
                                        </p:tgtEl>
                                        <p:attrNameLst>
                                          <p:attrName>style.visibility</p:attrName>
                                        </p:attrNameLst>
                                      </p:cBhvr>
                                      <p:to>
                                        <p:strVal val="visible"/>
                                      </p:to>
                                    </p:set>
                                    <p:animEffect transition="in" filter="dissolve">
                                      <p:cBhvr>
                                        <p:cTn id="18" dur="500"/>
                                        <p:tgtEl>
                                          <p:spTgt spid="126979">
                                            <p:txEl>
                                              <p:pRg st="3" end="3"/>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26979">
                                            <p:txEl>
                                              <p:pRg st="4" end="4"/>
                                            </p:txEl>
                                          </p:spTgt>
                                        </p:tgtEl>
                                        <p:attrNameLst>
                                          <p:attrName>style.visibility</p:attrName>
                                        </p:attrNameLst>
                                      </p:cBhvr>
                                      <p:to>
                                        <p:strVal val="visible"/>
                                      </p:to>
                                    </p:set>
                                    <p:animEffect transition="in" filter="dissolve">
                                      <p:cBhvr>
                                        <p:cTn id="21" dur="500"/>
                                        <p:tgtEl>
                                          <p:spTgt spid="1269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smtClean="0"/>
              <a:t>Stakeholders and CSR</a:t>
            </a:r>
            <a:endParaRPr lang="en-US" dirty="0" smtClean="0"/>
          </a:p>
        </p:txBody>
      </p:sp>
      <p:sp>
        <p:nvSpPr>
          <p:cNvPr id="46083" name="Rectangle 3"/>
          <p:cNvSpPr>
            <a:spLocks noGrp="1" noChangeArrowheads="1"/>
          </p:cNvSpPr>
          <p:nvPr>
            <p:ph idx="1"/>
          </p:nvPr>
        </p:nvSpPr>
        <p:spPr>
          <a:xfrm>
            <a:off x="323528" y="1412776"/>
            <a:ext cx="5040559" cy="4713387"/>
          </a:xfrm>
        </p:spPr>
        <p:txBody>
          <a:bodyPr>
            <a:normAutofit/>
          </a:bodyPr>
          <a:lstStyle/>
          <a:p>
            <a:r>
              <a:rPr lang="en-US" dirty="0" smtClean="0"/>
              <a:t>Stakeholder perspective includes corporate social responsibility (CSR)</a:t>
            </a:r>
          </a:p>
          <a:p>
            <a:pPr lvl="1"/>
            <a:r>
              <a:rPr lang="en-US" dirty="0" smtClean="0"/>
              <a:t>Benefit society and environment beyond the firm’s immediate financial interests or legal obligations</a:t>
            </a:r>
          </a:p>
          <a:p>
            <a:pPr lvl="1">
              <a:spcAft>
                <a:spcPts val="1200"/>
              </a:spcAft>
            </a:pPr>
            <a:r>
              <a:rPr lang="en-US" dirty="0" smtClean="0"/>
              <a:t>Organization’s contract with society</a:t>
            </a:r>
          </a:p>
          <a:p>
            <a:pPr>
              <a:spcAft>
                <a:spcPts val="0"/>
              </a:spcAft>
            </a:pPr>
            <a:r>
              <a:rPr lang="en-US" dirty="0" smtClean="0"/>
              <a:t>Triple bottom line</a:t>
            </a:r>
          </a:p>
          <a:p>
            <a:pPr lvl="1"/>
            <a:r>
              <a:rPr lang="en-US" dirty="0" smtClean="0"/>
              <a:t>Economy, society, environment </a:t>
            </a:r>
          </a:p>
        </p:txBody>
      </p:sp>
      <p:pic>
        <p:nvPicPr>
          <p:cNvPr id="5" name="Picture 4" descr="MTN Paint ver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136" y="1340768"/>
            <a:ext cx="3060417" cy="4951686"/>
          </a:xfrm>
          <a:prstGeom prst="rect">
            <a:avLst/>
          </a:prstGeom>
          <a:effectLst>
            <a:outerShdw blurRad="139700" dist="165100" dir="2700000">
              <a:srgbClr val="000000">
                <a:alpha val="43000"/>
              </a:srgbClr>
            </a:outerShdw>
          </a:effectLst>
        </p:spPr>
      </p:pic>
    </p:spTree>
    <p:extLst>
      <p:ext uri="{BB962C8B-B14F-4D97-AF65-F5344CB8AC3E}">
        <p14:creationId xmlns:p14="http://schemas.microsoft.com/office/powerpoint/2010/main" val="1485913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smtClean="0"/>
              <a:t>Globalization</a:t>
            </a:r>
            <a:endParaRPr lang="en-US" dirty="0"/>
          </a:p>
        </p:txBody>
      </p:sp>
      <p:sp>
        <p:nvSpPr>
          <p:cNvPr id="52227" name="Rectangle 3"/>
          <p:cNvSpPr>
            <a:spLocks noGrp="1" noChangeArrowheads="1"/>
          </p:cNvSpPr>
          <p:nvPr>
            <p:ph idx="1"/>
          </p:nvPr>
        </p:nvSpPr>
        <p:spPr/>
        <p:txBody>
          <a:bodyPr>
            <a:normAutofit/>
          </a:bodyPr>
          <a:lstStyle/>
          <a:p>
            <a:r>
              <a:rPr lang="en-US" dirty="0" smtClean="0"/>
              <a:t>Economic, social, and cultural connectivity with people in other parts of the world</a:t>
            </a:r>
          </a:p>
          <a:p>
            <a:r>
              <a:rPr lang="en-US" dirty="0" smtClean="0"/>
              <a:t>Due to better communication and transportation systems</a:t>
            </a:r>
          </a:p>
          <a:p>
            <a:r>
              <a:rPr lang="en-US" dirty="0" smtClean="0"/>
              <a:t>Effects of globalization on organizations</a:t>
            </a:r>
          </a:p>
          <a:p>
            <a:pPr lvl="1"/>
            <a:r>
              <a:rPr lang="en-US" dirty="0" smtClean="0"/>
              <a:t>Larger markets, lower costs, more innovation</a:t>
            </a:r>
          </a:p>
          <a:p>
            <a:pPr lvl="1"/>
            <a:r>
              <a:rPr lang="en-US" dirty="0" smtClean="0"/>
              <a:t>Increasing diversity</a:t>
            </a:r>
          </a:p>
          <a:p>
            <a:pPr lvl="1"/>
            <a:r>
              <a:rPr lang="en-US" dirty="0" smtClean="0"/>
              <a:t>Increasing work intensification, less work-life balance (24/7 schedule)</a:t>
            </a:r>
            <a:endParaRPr lang="en-US" dirty="0"/>
          </a:p>
        </p:txBody>
      </p:sp>
    </p:spTree>
    <p:extLst>
      <p:ext uri="{BB962C8B-B14F-4D97-AF65-F5344CB8AC3E}">
        <p14:creationId xmlns:p14="http://schemas.microsoft.com/office/powerpoint/2010/main" val="2242364590"/>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fontScale="90000"/>
          </a:bodyPr>
          <a:lstStyle/>
          <a:p>
            <a:r>
              <a:rPr lang="en-US" smtClean="0"/>
              <a:t>Increasing Workforce Diversity</a:t>
            </a:r>
            <a:endParaRPr lang="en-US" dirty="0" smtClean="0"/>
          </a:p>
        </p:txBody>
      </p:sp>
      <p:sp>
        <p:nvSpPr>
          <p:cNvPr id="54275" name="Rectangle 3"/>
          <p:cNvSpPr>
            <a:spLocks noGrp="1" noChangeArrowheads="1"/>
          </p:cNvSpPr>
          <p:nvPr>
            <p:ph idx="1"/>
          </p:nvPr>
        </p:nvSpPr>
        <p:spPr/>
        <p:txBody>
          <a:bodyPr/>
          <a:lstStyle/>
          <a:p>
            <a:pPr>
              <a:spcAft>
                <a:spcPts val="600"/>
              </a:spcAft>
            </a:pPr>
            <a:r>
              <a:rPr lang="en-US" sz="2400" dirty="0" smtClean="0"/>
              <a:t>Surface-level </a:t>
            </a:r>
            <a:r>
              <a:rPr lang="en-US" sz="2400" dirty="0" err="1" smtClean="0"/>
              <a:t>vs</a:t>
            </a:r>
            <a:r>
              <a:rPr lang="en-US" sz="2400" dirty="0" smtClean="0"/>
              <a:t> deep-level diversity</a:t>
            </a:r>
          </a:p>
          <a:p>
            <a:r>
              <a:rPr lang="en-US" sz="2400" dirty="0" smtClean="0"/>
              <a:t>Implications</a:t>
            </a:r>
          </a:p>
          <a:p>
            <a:pPr lvl="1"/>
            <a:r>
              <a:rPr lang="en-US" dirty="0" smtClean="0"/>
              <a:t>Better knowledge, decisions, representation, financial returns</a:t>
            </a:r>
          </a:p>
          <a:p>
            <a:pPr lvl="1"/>
            <a:r>
              <a:rPr lang="en-US" dirty="0" smtClean="0"/>
              <a:t>Manage challenges of diversity (e.g. teams, conflict)</a:t>
            </a:r>
          </a:p>
          <a:p>
            <a:pPr lvl="1"/>
            <a:r>
              <a:rPr lang="en-US" dirty="0" smtClean="0"/>
              <a:t>Ethical imperative of diversity</a:t>
            </a:r>
          </a:p>
        </p:txBody>
      </p:sp>
      <p:pic>
        <p:nvPicPr>
          <p:cNvPr id="10" name="Picture Placeholder 9" descr="Diverse1.png"/>
          <p:cNvPicPr>
            <a:picLocks noGrp="1" noChangeAspect="1"/>
          </p:cNvPicPr>
          <p:nvPr>
            <p:ph type="pic" sz="quarter" idx="13"/>
          </p:nvPr>
        </p:nvPicPr>
        <p:blipFill>
          <a:blip r:embed="rId3"/>
          <a:srcRect t="-20529" b="-20529"/>
          <a:stretch>
            <a:fillRect/>
          </a:stretch>
        </p:blipFill>
        <p:spPr>
          <a:prstGeom prst="rect">
            <a:avLst/>
          </a:prstGeom>
        </p:spPr>
      </p:pic>
    </p:spTree>
    <p:extLst>
      <p:ext uri="{BB962C8B-B14F-4D97-AF65-F5344CB8AC3E}">
        <p14:creationId xmlns:p14="http://schemas.microsoft.com/office/powerpoint/2010/main" val="1695363337"/>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Quicken Loans</a:t>
            </a:r>
            <a:endParaRPr lang="en-US" dirty="0"/>
          </a:p>
        </p:txBody>
      </p:sp>
      <p:sp>
        <p:nvSpPr>
          <p:cNvPr id="8" name="Content Placeholder 7"/>
          <p:cNvSpPr>
            <a:spLocks noGrp="1"/>
          </p:cNvSpPr>
          <p:nvPr>
            <p:ph idx="1"/>
          </p:nvPr>
        </p:nvSpPr>
        <p:spPr>
          <a:xfrm>
            <a:off x="3275856" y="1379909"/>
            <a:ext cx="5328592" cy="4713387"/>
          </a:xfrm>
        </p:spPr>
        <p:txBody>
          <a:bodyPr/>
          <a:lstStyle/>
          <a:p>
            <a:pPr marL="0" indent="0">
              <a:lnSpc>
                <a:spcPct val="120000"/>
              </a:lnSpc>
              <a:buNone/>
            </a:pPr>
            <a:r>
              <a:rPr lang="en-US" dirty="0">
                <a:cs typeface="Franklin Gothic Book"/>
              </a:rPr>
              <a:t>Quicken Loans has become one of America’s most successful companies through high involvement, a focus on creativity, a strong culture, and other effective organizational behavior </a:t>
            </a:r>
            <a:r>
              <a:rPr lang="en-US" dirty="0" smtClean="0">
                <a:cs typeface="Franklin Gothic Book"/>
              </a:rPr>
              <a:t>practices.</a:t>
            </a:r>
            <a:endParaRPr lang="en-US" dirty="0">
              <a:cs typeface="Franklin Gothic Book"/>
            </a:endParaRPr>
          </a:p>
        </p:txBody>
      </p:sp>
      <p:pic>
        <p:nvPicPr>
          <p:cNvPr id="10" name="Picture 9" descr="Quicken Ver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1340768"/>
            <a:ext cx="2389029" cy="4818210"/>
          </a:xfrm>
          <a:prstGeom prst="rect">
            <a:avLst/>
          </a:prstGeom>
        </p:spPr>
      </p:pic>
    </p:spTree>
    <p:extLst>
      <p:ext uri="{BB962C8B-B14F-4D97-AF65-F5344CB8AC3E}">
        <p14:creationId xmlns:p14="http://schemas.microsoft.com/office/powerpoint/2010/main" val="3421102781"/>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sz="3600" dirty="0" smtClean="0"/>
              <a:t>Emerging Employment Relationships</a:t>
            </a:r>
            <a:endParaRPr lang="en-US" sz="3600" dirty="0"/>
          </a:p>
        </p:txBody>
      </p:sp>
      <p:sp>
        <p:nvSpPr>
          <p:cNvPr id="56323" name="Rectangle 3"/>
          <p:cNvSpPr>
            <a:spLocks noGrp="1" noChangeArrowheads="1"/>
          </p:cNvSpPr>
          <p:nvPr>
            <p:ph idx="1"/>
          </p:nvPr>
        </p:nvSpPr>
        <p:spPr/>
        <p:txBody>
          <a:bodyPr/>
          <a:lstStyle/>
          <a:p>
            <a:r>
              <a:rPr lang="en-US" dirty="0" smtClean="0"/>
              <a:t>Work/life balance </a:t>
            </a:r>
          </a:p>
          <a:p>
            <a:pPr lvl="1">
              <a:spcAft>
                <a:spcPts val="1200"/>
              </a:spcAft>
            </a:pPr>
            <a:r>
              <a:rPr lang="en-US" dirty="0" smtClean="0"/>
              <a:t>Minimizing conflict between work and nonwork demands</a:t>
            </a:r>
          </a:p>
          <a:p>
            <a:r>
              <a:rPr lang="en-US" dirty="0" smtClean="0"/>
              <a:t>Virtual work</a:t>
            </a:r>
          </a:p>
          <a:p>
            <a:pPr lvl="1"/>
            <a:r>
              <a:rPr lang="en-US" dirty="0" smtClean="0"/>
              <a:t>Using information technology to perform one’s job away from the traditional physical workplace</a:t>
            </a:r>
          </a:p>
          <a:p>
            <a:pPr lvl="1"/>
            <a:r>
              <a:rPr lang="en-US" dirty="0" smtClean="0"/>
              <a:t>Telecommuting – issues of social isolation, emphasis on face time, employee self-motivated</a:t>
            </a:r>
          </a:p>
        </p:txBody>
      </p:sp>
    </p:spTree>
    <p:extLst>
      <p:ext uri="{BB962C8B-B14F-4D97-AF65-F5344CB8AC3E}">
        <p14:creationId xmlns:p14="http://schemas.microsoft.com/office/powerpoint/2010/main" val="3223166368"/>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fontScale="90000"/>
          </a:bodyPr>
          <a:lstStyle/>
          <a:p>
            <a:r>
              <a:rPr lang="en-US" dirty="0" smtClean="0"/>
              <a:t>Organizational Behavior Anchors</a:t>
            </a:r>
          </a:p>
        </p:txBody>
      </p:sp>
      <p:sp>
        <p:nvSpPr>
          <p:cNvPr id="58371" name="Rectangle 3"/>
          <p:cNvSpPr>
            <a:spLocks noGrp="1" noChangeArrowheads="1"/>
          </p:cNvSpPr>
          <p:nvPr>
            <p:ph idx="1"/>
          </p:nvPr>
        </p:nvSpPr>
        <p:spPr>
          <a:xfrm>
            <a:off x="1259632" y="1268760"/>
            <a:ext cx="7272807" cy="4857403"/>
          </a:xfrm>
        </p:spPr>
        <p:txBody>
          <a:bodyPr>
            <a:normAutofit lnSpcReduction="10000"/>
          </a:bodyPr>
          <a:lstStyle/>
          <a:p>
            <a:r>
              <a:rPr lang="en-US" dirty="0" smtClean="0"/>
              <a:t>Systematic research anchor</a:t>
            </a:r>
          </a:p>
          <a:p>
            <a:pPr lvl="1"/>
            <a:r>
              <a:rPr lang="en-US" dirty="0" smtClean="0"/>
              <a:t>OB knowledge is built on systematic research</a:t>
            </a:r>
          </a:p>
          <a:p>
            <a:pPr lvl="1">
              <a:spcAft>
                <a:spcPts val="1200"/>
              </a:spcAft>
            </a:pPr>
            <a:r>
              <a:rPr lang="en-US" dirty="0" smtClean="0"/>
              <a:t>Evidence-based management – rely on research evidence, not fads, untested assumptions</a:t>
            </a:r>
          </a:p>
          <a:p>
            <a:r>
              <a:rPr lang="en-US" dirty="0" smtClean="0"/>
              <a:t>Multidisciplinary anchor</a:t>
            </a:r>
          </a:p>
          <a:p>
            <a:pPr lvl="1"/>
            <a:r>
              <a:rPr lang="en-US" dirty="0" smtClean="0"/>
              <a:t>Many OB concepts adopted from other disciplines</a:t>
            </a:r>
          </a:p>
          <a:p>
            <a:pPr lvl="1">
              <a:spcAft>
                <a:spcPts val="1200"/>
              </a:spcAft>
            </a:pPr>
            <a:r>
              <a:rPr lang="en-US" dirty="0" smtClean="0"/>
              <a:t>OB develops its own theories, but scans other fields</a:t>
            </a:r>
          </a:p>
        </p:txBody>
      </p:sp>
      <p:pic>
        <p:nvPicPr>
          <p:cNvPr id="2" name="Picture 1" descr="Anchor.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1340768"/>
            <a:ext cx="542478" cy="539464"/>
          </a:xfrm>
          <a:prstGeom prst="rect">
            <a:avLst/>
          </a:prstGeom>
        </p:spPr>
      </p:pic>
      <p:pic>
        <p:nvPicPr>
          <p:cNvPr id="8" name="Picture 7" descr="Anchor.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3933056"/>
            <a:ext cx="542478" cy="539464"/>
          </a:xfrm>
          <a:prstGeom prst="rect">
            <a:avLst/>
          </a:prstGeom>
        </p:spPr>
      </p:pic>
    </p:spTree>
    <p:extLst>
      <p:ext uri="{BB962C8B-B14F-4D97-AF65-F5344CB8AC3E}">
        <p14:creationId xmlns:p14="http://schemas.microsoft.com/office/powerpoint/2010/main" val="687331615"/>
      </p:ext>
    </p:extLst>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normAutofit fontScale="90000"/>
          </a:bodyPr>
          <a:lstStyle/>
          <a:p>
            <a:r>
              <a:rPr lang="en-US" dirty="0" smtClean="0"/>
              <a:t>Organizational Behavior Anchors </a:t>
            </a:r>
            <a:r>
              <a:rPr lang="en-US" sz="2000" dirty="0" smtClean="0"/>
              <a:t>(</a:t>
            </a:r>
            <a:r>
              <a:rPr lang="en-US" sz="2000" dirty="0" err="1" smtClean="0"/>
              <a:t>con’t</a:t>
            </a:r>
            <a:r>
              <a:rPr lang="en-US" sz="2000" dirty="0" smtClean="0"/>
              <a:t>)</a:t>
            </a:r>
            <a:endParaRPr lang="en-US" sz="2000" dirty="0"/>
          </a:p>
        </p:txBody>
      </p:sp>
      <p:sp>
        <p:nvSpPr>
          <p:cNvPr id="60419" name="Rectangle 3"/>
          <p:cNvSpPr>
            <a:spLocks noGrp="1" noChangeArrowheads="1"/>
          </p:cNvSpPr>
          <p:nvPr>
            <p:ph idx="1"/>
          </p:nvPr>
        </p:nvSpPr>
        <p:spPr>
          <a:xfrm>
            <a:off x="1259632" y="1268760"/>
            <a:ext cx="7272807" cy="4857403"/>
          </a:xfrm>
        </p:spPr>
        <p:txBody>
          <a:bodyPr/>
          <a:lstStyle/>
          <a:p>
            <a:r>
              <a:rPr lang="en-US" dirty="0" smtClean="0"/>
              <a:t>Contingency anchor</a:t>
            </a:r>
          </a:p>
          <a:p>
            <a:pPr lvl="1"/>
            <a:r>
              <a:rPr lang="en-US" dirty="0" smtClean="0"/>
              <a:t>A particular action may have different consequences in different situations</a:t>
            </a:r>
          </a:p>
          <a:p>
            <a:pPr lvl="1">
              <a:spcAft>
                <a:spcPts val="1800"/>
              </a:spcAft>
            </a:pPr>
            <a:r>
              <a:rPr lang="en-US" dirty="0" smtClean="0"/>
              <a:t>Need to diagnose the situation and select best strategy under those conditions</a:t>
            </a:r>
          </a:p>
          <a:p>
            <a:r>
              <a:rPr lang="en-US" dirty="0" smtClean="0"/>
              <a:t>Multiple levels of analysis anchor</a:t>
            </a:r>
          </a:p>
          <a:p>
            <a:pPr lvl="1"/>
            <a:r>
              <a:rPr lang="en-US" dirty="0" smtClean="0"/>
              <a:t>Individual, team, organizational level of analysis</a:t>
            </a:r>
          </a:p>
          <a:p>
            <a:pPr lvl="1"/>
            <a:r>
              <a:rPr lang="en-US" dirty="0" smtClean="0"/>
              <a:t>OB topics usually relevant at all three levels of analysis</a:t>
            </a:r>
          </a:p>
          <a:p>
            <a:endParaRPr lang="en-US" dirty="0"/>
          </a:p>
        </p:txBody>
      </p:sp>
      <p:pic>
        <p:nvPicPr>
          <p:cNvPr id="8" name="Picture 7" descr="Anchor.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3933056"/>
            <a:ext cx="542478" cy="539464"/>
          </a:xfrm>
          <a:prstGeom prst="rect">
            <a:avLst/>
          </a:prstGeom>
        </p:spPr>
      </p:pic>
      <p:pic>
        <p:nvPicPr>
          <p:cNvPr id="9" name="Picture 8" descr="Anchor.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1412776"/>
            <a:ext cx="542478" cy="539464"/>
          </a:xfrm>
          <a:prstGeom prst="rect">
            <a:avLst/>
          </a:prstGeom>
        </p:spPr>
      </p:pic>
    </p:spTree>
    <p:extLst>
      <p:ext uri="{BB962C8B-B14F-4D97-AF65-F5344CB8AC3E}">
        <p14:creationId xmlns:p14="http://schemas.microsoft.com/office/powerpoint/2010/main" val="522328686"/>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dirty="0" smtClean="0">
                <a:latin typeface="+mj-lt"/>
              </a:rPr>
              <a:t>Introduction to</a:t>
            </a:r>
            <a:br>
              <a:rPr lang="en-US" dirty="0" smtClean="0">
                <a:latin typeface="+mj-lt"/>
              </a:rPr>
            </a:br>
            <a:r>
              <a:rPr lang="en-US" dirty="0" smtClean="0">
                <a:latin typeface="+mj-lt"/>
              </a:rPr>
              <a:t>the Field of</a:t>
            </a:r>
            <a:br>
              <a:rPr lang="en-US" dirty="0" smtClean="0">
                <a:latin typeface="+mj-lt"/>
              </a:rPr>
            </a:br>
            <a:r>
              <a:rPr lang="en-US" dirty="0" smtClean="0">
                <a:latin typeface="+mj-lt"/>
              </a:rPr>
              <a:t>Organizational Behavior</a:t>
            </a:r>
            <a:endParaRPr lang="en-US"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7" name="Slide Number Placeholder 2"/>
          <p:cNvSpPr txBox="1">
            <a:spLocks noGrp="1"/>
          </p:cNvSpPr>
          <p:nvPr/>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smtClean="0">
                <a:latin typeface="Times New Roman" charset="0"/>
                <a:ea typeface="宋体" charset="-122"/>
              </a:rPr>
              <a:t>1-</a:t>
            </a:r>
            <a:fld id="{904A1C09-83D9-4225-B389-16680B713356}" type="slidenum">
              <a:rPr lang="en-US" altLang="zh-CN" sz="1000" smtClean="0">
                <a:latin typeface="Times New Roman" charset="0"/>
                <a:ea typeface="宋体" charset="-122"/>
              </a:rPr>
              <a:pPr algn="r" eaLnBrk="1" hangingPunct="1">
                <a:defRPr/>
              </a:pPr>
              <a:t>23</a:t>
            </a:fld>
            <a:endParaRPr lang="en-US" altLang="zh-CN" sz="1000" smtClean="0">
              <a:latin typeface="Times New Roman" charset="0"/>
              <a:ea typeface="宋体" charset="-122"/>
            </a:endParaRPr>
          </a:p>
        </p:txBody>
      </p:sp>
    </p:spTree>
    <p:extLst>
      <p:ext uri="{BB962C8B-B14F-4D97-AF65-F5344CB8AC3E}">
        <p14:creationId xmlns:p14="http://schemas.microsoft.com/office/powerpoint/2010/main" val="922515896"/>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30" name="Rectangle 6"/>
          <p:cNvSpPr>
            <a:spLocks noGrp="1" noChangeArrowheads="1"/>
          </p:cNvSpPr>
          <p:nvPr>
            <p:ph type="title"/>
          </p:nvPr>
        </p:nvSpPr>
        <p:spPr/>
        <p:txBody>
          <a:bodyPr>
            <a:noAutofit/>
          </a:bodyPr>
          <a:lstStyle/>
          <a:p>
            <a:r>
              <a:rPr lang="en-US" sz="3800" dirty="0" smtClean="0"/>
              <a:t>Organizational Behavior and Organizations</a:t>
            </a:r>
            <a:endParaRPr lang="en-US" sz="3800" dirty="0"/>
          </a:p>
        </p:txBody>
      </p:sp>
      <p:sp>
        <p:nvSpPr>
          <p:cNvPr id="103431" name="Rectangle 7"/>
          <p:cNvSpPr>
            <a:spLocks noGrp="1" noChangeArrowheads="1"/>
          </p:cNvSpPr>
          <p:nvPr>
            <p:ph idx="1"/>
          </p:nvPr>
        </p:nvSpPr>
        <p:spPr/>
        <p:txBody>
          <a:bodyPr/>
          <a:lstStyle/>
          <a:p>
            <a:r>
              <a:rPr lang="en-US" dirty="0" smtClean="0"/>
              <a:t>Organizational behavior</a:t>
            </a:r>
          </a:p>
          <a:p>
            <a:pPr lvl="1">
              <a:spcAft>
                <a:spcPts val="1200"/>
              </a:spcAft>
            </a:pPr>
            <a:r>
              <a:rPr lang="en-US" dirty="0" smtClean="0"/>
              <a:t>The study of what people think, feel, and do in and around organizations</a:t>
            </a:r>
          </a:p>
          <a:p>
            <a:r>
              <a:rPr lang="en-US" dirty="0" smtClean="0"/>
              <a:t>Organizations</a:t>
            </a:r>
          </a:p>
          <a:p>
            <a:pPr lvl="1"/>
            <a:r>
              <a:rPr lang="en-US" dirty="0" smtClean="0"/>
              <a:t>Groups of people who work interdependently toward some purpose</a:t>
            </a:r>
          </a:p>
          <a:p>
            <a:pPr lvl="1"/>
            <a:r>
              <a:rPr lang="en-US" dirty="0" smtClean="0"/>
              <a:t>Collective entities</a:t>
            </a:r>
          </a:p>
          <a:p>
            <a:pPr lvl="1"/>
            <a:r>
              <a:rPr lang="en-US" dirty="0" smtClean="0"/>
              <a:t>Collective sense of purpose</a:t>
            </a:r>
          </a:p>
        </p:txBody>
      </p:sp>
    </p:spTree>
    <p:extLst>
      <p:ext uri="{BB962C8B-B14F-4D97-AF65-F5344CB8AC3E}">
        <p14:creationId xmlns:p14="http://schemas.microsoft.com/office/powerpoint/2010/main" val="513464335"/>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smtClean="0"/>
              <a:t>Why Study OB?</a:t>
            </a:r>
          </a:p>
        </p:txBody>
      </p:sp>
      <p:sp>
        <p:nvSpPr>
          <p:cNvPr id="17411" name="Rectangle 3"/>
          <p:cNvSpPr>
            <a:spLocks noGrp="1" noChangeArrowheads="1"/>
          </p:cNvSpPr>
          <p:nvPr>
            <p:ph idx="1"/>
          </p:nvPr>
        </p:nvSpPr>
        <p:spPr/>
        <p:txBody>
          <a:bodyPr/>
          <a:lstStyle/>
          <a:p>
            <a:pPr>
              <a:spcAft>
                <a:spcPts val="1200"/>
              </a:spcAft>
            </a:pPr>
            <a:r>
              <a:rPr lang="en-US" dirty="0" smtClean="0"/>
              <a:t>Satisfy the need to understand and predict</a:t>
            </a:r>
          </a:p>
          <a:p>
            <a:pPr>
              <a:spcAft>
                <a:spcPts val="1200"/>
              </a:spcAft>
            </a:pPr>
            <a:r>
              <a:rPr lang="en-US" dirty="0" smtClean="0"/>
              <a:t>Helps us to test/improve personal theories</a:t>
            </a:r>
          </a:p>
          <a:p>
            <a:pPr>
              <a:spcAft>
                <a:spcPts val="1200"/>
              </a:spcAft>
            </a:pPr>
            <a:r>
              <a:rPr lang="en-US" dirty="0" smtClean="0"/>
              <a:t>Influence behavior – get things done</a:t>
            </a:r>
          </a:p>
          <a:p>
            <a:pPr>
              <a:spcAft>
                <a:spcPts val="1200"/>
              </a:spcAft>
            </a:pPr>
            <a:r>
              <a:rPr lang="en-US" dirty="0" smtClean="0"/>
              <a:t>OB improves an organization’s financial health</a:t>
            </a:r>
          </a:p>
          <a:p>
            <a:r>
              <a:rPr lang="en-US" dirty="0" smtClean="0"/>
              <a:t>OB is for everyone</a:t>
            </a:r>
          </a:p>
        </p:txBody>
      </p:sp>
    </p:spTree>
    <p:extLst>
      <p:ext uri="{BB962C8B-B14F-4D97-AF65-F5344CB8AC3E}">
        <p14:creationId xmlns:p14="http://schemas.microsoft.com/office/powerpoint/2010/main" val="2548016120"/>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mtClean="0"/>
              <a:t>Organizational Effectiveness</a:t>
            </a:r>
            <a:endParaRPr lang="en-US" dirty="0"/>
          </a:p>
        </p:txBody>
      </p:sp>
      <p:sp>
        <p:nvSpPr>
          <p:cNvPr id="19459" name="Rectangle 3"/>
          <p:cNvSpPr>
            <a:spLocks noGrp="1" noChangeArrowheads="1"/>
          </p:cNvSpPr>
          <p:nvPr>
            <p:ph idx="1"/>
          </p:nvPr>
        </p:nvSpPr>
        <p:spPr/>
        <p:txBody>
          <a:bodyPr/>
          <a:lstStyle/>
          <a:p>
            <a:pPr>
              <a:spcAft>
                <a:spcPts val="1200"/>
              </a:spcAft>
            </a:pPr>
            <a:r>
              <a:rPr lang="en-US" sz="2400" dirty="0" smtClean="0"/>
              <a:t>The ultimate dependent variable in OB</a:t>
            </a:r>
          </a:p>
          <a:p>
            <a:pPr>
              <a:spcAft>
                <a:spcPts val="1200"/>
              </a:spcAft>
            </a:pPr>
            <a:r>
              <a:rPr lang="en-US" sz="2400" dirty="0" smtClean="0"/>
              <a:t>Old approach – achieving stated goals</a:t>
            </a:r>
          </a:p>
          <a:p>
            <a:r>
              <a:rPr lang="en-US" sz="2400" dirty="0" smtClean="0"/>
              <a:t>Problem with goal attainment</a:t>
            </a:r>
          </a:p>
          <a:p>
            <a:pPr lvl="1"/>
            <a:r>
              <a:rPr lang="en-US" dirty="0" smtClean="0"/>
              <a:t>Could set easy goals</a:t>
            </a:r>
          </a:p>
          <a:p>
            <a:pPr lvl="1"/>
            <a:r>
              <a:rPr lang="en-US" dirty="0" smtClean="0"/>
              <a:t>Company might achieve wrong goals</a:t>
            </a:r>
          </a:p>
        </p:txBody>
      </p:sp>
      <p:pic>
        <p:nvPicPr>
          <p:cNvPr id="9" name="Picture Placeholder 8" descr="goals.jpg"/>
          <p:cNvPicPr>
            <a:picLocks noGrp="1" noChangeAspect="1"/>
          </p:cNvPicPr>
          <p:nvPr>
            <p:ph type="pic" sz="quarter" idx="13"/>
          </p:nvPr>
        </p:nvPicPr>
        <p:blipFill>
          <a:blip r:embed="rId3"/>
          <a:srcRect t="6569" b="6569"/>
          <a:stretch>
            <a:fillRect/>
          </a:stretch>
        </p:blipFill>
        <p:spPr>
          <a:prstGeom prst="rect">
            <a:avLst/>
          </a:prstGeom>
          <a:noFill/>
          <a:ln w="9525">
            <a:noFill/>
            <a:miter lim="800000"/>
            <a:headEnd/>
            <a:tailEnd/>
          </a:ln>
          <a:effectLst/>
        </p:spPr>
      </p:pic>
    </p:spTree>
    <p:extLst>
      <p:ext uri="{BB962C8B-B14F-4D97-AF65-F5344CB8AC3E}">
        <p14:creationId xmlns:p14="http://schemas.microsoft.com/office/powerpoint/2010/main" val="2652983043"/>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Rectangle 5"/>
          <p:cNvSpPr>
            <a:spLocks noGrp="1" noChangeArrowheads="1"/>
          </p:cNvSpPr>
          <p:nvPr>
            <p:ph type="title"/>
          </p:nvPr>
        </p:nvSpPr>
        <p:spPr>
          <a:ln/>
        </p:spPr>
        <p:txBody>
          <a:bodyPr>
            <a:normAutofit fontScale="90000"/>
          </a:bodyPr>
          <a:lstStyle/>
          <a:p>
            <a:r>
              <a:rPr lang="en-US" dirty="0"/>
              <a:t>Four Perspectives of</a:t>
            </a:r>
            <a:r>
              <a:rPr lang="en-US" dirty="0" smtClean="0"/>
              <a:t> </a:t>
            </a:r>
            <a:br>
              <a:rPr lang="en-US" dirty="0" smtClean="0"/>
            </a:br>
            <a:r>
              <a:rPr lang="en-US" dirty="0" smtClean="0"/>
              <a:t>Organizational </a:t>
            </a:r>
            <a:r>
              <a:rPr lang="en-US" dirty="0"/>
              <a:t>Effectiveness</a:t>
            </a:r>
          </a:p>
        </p:txBody>
      </p:sp>
      <p:sp>
        <p:nvSpPr>
          <p:cNvPr id="20481" name="Rectangle 1"/>
          <p:cNvSpPr>
            <a:spLocks/>
          </p:cNvSpPr>
          <p:nvPr/>
        </p:nvSpPr>
        <p:spPr bwMode="auto">
          <a:xfrm>
            <a:off x="1371600" y="4422577"/>
            <a:ext cx="6349008" cy="759023"/>
          </a:xfrm>
          <a:prstGeom prst="rect">
            <a:avLst/>
          </a:prstGeom>
          <a:solidFill>
            <a:srgbClr val="36422C"/>
          </a:solidFill>
          <a:ln w="25400" cap="flat">
            <a:solidFill>
              <a:srgbClr val="28282B"/>
            </a:solidFill>
            <a:prstDash val="solid"/>
            <a:miter lim="800000"/>
            <a:headEnd type="none" w="med" len="med"/>
            <a:tailEnd type="none" w="med" len="med"/>
          </a:ln>
        </p:spPr>
        <p:txBody>
          <a:bodyPr lIns="0" tIns="0" rIns="0" bIns="0" anchor="ctr">
            <a:prstTxWarp prst="textNoShape">
              <a:avLst/>
            </a:prstTxWarp>
          </a:bodyPr>
          <a:lstStyle/>
          <a:p>
            <a:r>
              <a:rPr lang="en-US" sz="2800" dirty="0">
                <a:solidFill>
                  <a:srgbClr val="FFFFFF"/>
                </a:solidFill>
                <a:latin typeface="+mj-lt"/>
                <a:ea typeface="Abadi MT Condensed Light" pitchFamily="-106" charset="0"/>
                <a:cs typeface="Abadi MT Condensed Light" pitchFamily="-106" charset="0"/>
                <a:sym typeface="Abadi MT Condensed Light" pitchFamily="-106" charset="0"/>
              </a:rPr>
              <a:t>Stakeholder Perspective</a:t>
            </a:r>
          </a:p>
        </p:txBody>
      </p:sp>
      <p:sp>
        <p:nvSpPr>
          <p:cNvPr id="20482" name="Rectangle 2"/>
          <p:cNvSpPr>
            <a:spLocks/>
          </p:cNvSpPr>
          <p:nvPr/>
        </p:nvSpPr>
        <p:spPr bwMode="auto">
          <a:xfrm>
            <a:off x="1373833" y="3508177"/>
            <a:ext cx="6349008" cy="759023"/>
          </a:xfrm>
          <a:prstGeom prst="rect">
            <a:avLst/>
          </a:prstGeom>
          <a:solidFill>
            <a:srgbClr val="7E2116"/>
          </a:solidFill>
          <a:ln w="12700" cap="flat">
            <a:solidFill>
              <a:srgbClr val="28282B"/>
            </a:solidFill>
            <a:prstDash val="solid"/>
            <a:miter lim="800000"/>
            <a:headEnd type="none" w="med" len="med"/>
            <a:tailEnd type="none" w="med" len="med"/>
          </a:ln>
        </p:spPr>
        <p:txBody>
          <a:bodyPr lIns="0" tIns="0" rIns="0" bIns="0" anchor="ctr">
            <a:prstTxWarp prst="textNoShape">
              <a:avLst/>
            </a:prstTxWarp>
          </a:bodyPr>
          <a:lstStyle/>
          <a:p>
            <a:r>
              <a:rPr lang="en-US" sz="2800" dirty="0">
                <a:solidFill>
                  <a:srgbClr val="FFFFFF"/>
                </a:solidFill>
                <a:latin typeface="+mj-lt"/>
                <a:ea typeface="Abadi MT Condensed Light" pitchFamily="-106" charset="0"/>
                <a:cs typeface="Abadi MT Condensed Light" pitchFamily="-106" charset="0"/>
                <a:sym typeface="Abadi MT Condensed Light" pitchFamily="-106" charset="0"/>
              </a:rPr>
              <a:t>High-Performance WP Perspective</a:t>
            </a:r>
          </a:p>
        </p:txBody>
      </p:sp>
      <p:sp>
        <p:nvSpPr>
          <p:cNvPr id="20483" name="Rectangle 3"/>
          <p:cNvSpPr>
            <a:spLocks/>
          </p:cNvSpPr>
          <p:nvPr/>
        </p:nvSpPr>
        <p:spPr bwMode="auto">
          <a:xfrm>
            <a:off x="1378298" y="2593777"/>
            <a:ext cx="6349008" cy="759023"/>
          </a:xfrm>
          <a:prstGeom prst="rect">
            <a:avLst/>
          </a:prstGeom>
          <a:solidFill>
            <a:srgbClr val="3E3726"/>
          </a:solidFill>
          <a:ln w="25400" cap="flat">
            <a:solidFill>
              <a:srgbClr val="28282B"/>
            </a:solidFill>
            <a:prstDash val="solid"/>
            <a:miter lim="800000"/>
            <a:headEnd type="none" w="med" len="med"/>
            <a:tailEnd type="none" w="med" len="med"/>
          </a:ln>
        </p:spPr>
        <p:txBody>
          <a:bodyPr lIns="0" tIns="0" rIns="0" bIns="0" anchor="ctr">
            <a:prstTxWarp prst="textNoShape">
              <a:avLst/>
            </a:prstTxWarp>
          </a:bodyPr>
          <a:lstStyle/>
          <a:p>
            <a:r>
              <a:rPr lang="en-US" sz="2800" dirty="0" smtClean="0">
                <a:solidFill>
                  <a:srgbClr val="FFFFFF"/>
                </a:solidFill>
                <a:latin typeface="+mj-lt"/>
                <a:ea typeface="Abadi MT Condensed Light" pitchFamily="-106" charset="0"/>
                <a:cs typeface="Abadi MT Condensed Light" pitchFamily="-106" charset="0"/>
                <a:sym typeface="Abadi MT Condensed Light" pitchFamily="-106" charset="0"/>
              </a:rPr>
              <a:t>Organizational </a:t>
            </a:r>
            <a:r>
              <a:rPr lang="en-US" sz="2800" dirty="0">
                <a:solidFill>
                  <a:srgbClr val="FFFFFF"/>
                </a:solidFill>
                <a:latin typeface="+mj-lt"/>
                <a:ea typeface="Abadi MT Condensed Light" pitchFamily="-106" charset="0"/>
                <a:cs typeface="Abadi MT Condensed Light" pitchFamily="-106" charset="0"/>
                <a:sym typeface="Abadi MT Condensed Light" pitchFamily="-106" charset="0"/>
              </a:rPr>
              <a:t>Learning Perspective</a:t>
            </a:r>
          </a:p>
        </p:txBody>
      </p:sp>
      <p:sp>
        <p:nvSpPr>
          <p:cNvPr id="20484" name="Rectangle 4"/>
          <p:cNvSpPr>
            <a:spLocks/>
          </p:cNvSpPr>
          <p:nvPr/>
        </p:nvSpPr>
        <p:spPr bwMode="auto">
          <a:xfrm>
            <a:off x="1372717" y="1666429"/>
            <a:ext cx="6349008" cy="759023"/>
          </a:xfrm>
          <a:prstGeom prst="rect">
            <a:avLst/>
          </a:prstGeom>
          <a:solidFill>
            <a:srgbClr val="31364D"/>
          </a:solidFill>
          <a:ln w="25400" cap="flat">
            <a:solidFill>
              <a:srgbClr val="28282B"/>
            </a:solidFill>
            <a:prstDash val="solid"/>
            <a:miter lim="800000"/>
            <a:headEnd type="none" w="med" len="med"/>
            <a:tailEnd type="none" w="med" len="med"/>
          </a:ln>
        </p:spPr>
        <p:txBody>
          <a:bodyPr lIns="0" tIns="0" rIns="0" bIns="0" anchor="ctr">
            <a:prstTxWarp prst="textNoShape">
              <a:avLst/>
            </a:prstTxWarp>
          </a:bodyPr>
          <a:lstStyle/>
          <a:p>
            <a:r>
              <a:rPr lang="en-US" sz="2800" dirty="0">
                <a:solidFill>
                  <a:srgbClr val="FFFFFF"/>
                </a:solidFill>
                <a:latin typeface="+mj-lt"/>
                <a:ea typeface="Abadi MT Condensed Light" pitchFamily="-106" charset="0"/>
                <a:cs typeface="Abadi MT Condensed Light" pitchFamily="-106" charset="0"/>
                <a:sym typeface="Abadi MT Condensed Light" pitchFamily="-106" charset="0"/>
              </a:rPr>
              <a:t>Open Systems Perspective</a:t>
            </a:r>
          </a:p>
        </p:txBody>
      </p:sp>
      <p:sp>
        <p:nvSpPr>
          <p:cNvPr id="8" name="Rectangle 7"/>
          <p:cNvSpPr/>
          <p:nvPr/>
        </p:nvSpPr>
        <p:spPr>
          <a:xfrm>
            <a:off x="1371600" y="5410200"/>
            <a:ext cx="6728792" cy="707886"/>
          </a:xfrm>
          <a:prstGeom prst="rect">
            <a:avLst/>
          </a:prstGeom>
        </p:spPr>
        <p:txBody>
          <a:bodyPr wrap="square">
            <a:spAutoFit/>
          </a:bodyPr>
          <a:lstStyle/>
          <a:p>
            <a:pPr marL="0" indent="0" algn="l" eaLnBrk="1" hangingPunct="1">
              <a:buFontTx/>
              <a:buNone/>
              <a:defRPr/>
            </a:pPr>
            <a:r>
              <a:rPr lang="en-US" sz="2000" dirty="0" smtClean="0">
                <a:solidFill>
                  <a:schemeClr val="tx2">
                    <a:lumMod val="85000"/>
                    <a:lumOff val="15000"/>
                  </a:schemeClr>
                </a:solidFill>
                <a:latin typeface="+mj-lt"/>
                <a:ea typeface="ＭＳ Ｐゴシック" pitchFamily="-111" charset="-128"/>
              </a:rPr>
              <a:t>NOTE: Need to consider all four perspectives when assessing a company’s effectiveness</a:t>
            </a:r>
            <a:endParaRPr lang="en-US" sz="2000" dirty="0">
              <a:solidFill>
                <a:schemeClr val="tx2">
                  <a:lumMod val="85000"/>
                  <a:lumOff val="15000"/>
                </a:schemeClr>
              </a:solidFill>
              <a:latin typeface="+mj-lt"/>
              <a:ea typeface="ＭＳ Ｐゴシック" pitchFamily="-111" charset="-128"/>
            </a:endParaRPr>
          </a:p>
        </p:txBody>
      </p:sp>
    </p:spTree>
    <p:extLst>
      <p:ext uri="{BB962C8B-B14F-4D97-AF65-F5344CB8AC3E}">
        <p14:creationId xmlns:p14="http://schemas.microsoft.com/office/powerpoint/2010/main" val="2681472575"/>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mtClean="0"/>
              <a:t>Open Systems Perspective</a:t>
            </a:r>
            <a:endParaRPr lang="en-US" dirty="0"/>
          </a:p>
        </p:txBody>
      </p:sp>
      <p:sp>
        <p:nvSpPr>
          <p:cNvPr id="23555" name="Rectangle 3"/>
          <p:cNvSpPr>
            <a:spLocks noGrp="1" noChangeArrowheads="1"/>
          </p:cNvSpPr>
          <p:nvPr>
            <p:ph idx="1"/>
          </p:nvPr>
        </p:nvSpPr>
        <p:spPr/>
        <p:txBody>
          <a:bodyPr>
            <a:normAutofit/>
          </a:bodyPr>
          <a:lstStyle/>
          <a:p>
            <a:pPr>
              <a:spcAft>
                <a:spcPts val="1200"/>
              </a:spcAft>
            </a:pPr>
            <a:r>
              <a:rPr lang="en-US" dirty="0" smtClean="0"/>
              <a:t>Organizations are complex systems that “live” within, and depend on, the external environment</a:t>
            </a:r>
          </a:p>
          <a:p>
            <a:pPr>
              <a:spcAft>
                <a:spcPts val="0"/>
              </a:spcAft>
            </a:pPr>
            <a:r>
              <a:rPr lang="en-US" dirty="0" smtClean="0"/>
              <a:t>Effective organizations</a:t>
            </a:r>
          </a:p>
          <a:p>
            <a:pPr lvl="1"/>
            <a:r>
              <a:rPr lang="en-US" dirty="0" smtClean="0"/>
              <a:t>Maintain a close “fit” with changing conditions</a:t>
            </a:r>
          </a:p>
          <a:p>
            <a:pPr lvl="1">
              <a:spcAft>
                <a:spcPts val="1200"/>
              </a:spcAft>
            </a:pPr>
            <a:r>
              <a:rPr lang="en-US" dirty="0" smtClean="0"/>
              <a:t>Transform inputs to outputs efficiently and flexibly</a:t>
            </a:r>
          </a:p>
          <a:p>
            <a:r>
              <a:rPr lang="en-US" dirty="0" smtClean="0"/>
              <a:t>Foundation for the other three organizational effectiveness perspectives</a:t>
            </a:r>
          </a:p>
        </p:txBody>
      </p:sp>
    </p:spTree>
    <p:extLst>
      <p:ext uri="{BB962C8B-B14F-4D97-AF65-F5344CB8AC3E}">
        <p14:creationId xmlns:p14="http://schemas.microsoft.com/office/powerpoint/2010/main" val="1170634832"/>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04" name="Picture 20"/>
          <p:cNvPicPr>
            <a:picLocks noChangeArrowheads="1"/>
          </p:cNvPicPr>
          <p:nvPr/>
        </p:nvPicPr>
        <p:blipFill>
          <a:blip r:embed="rId2"/>
          <a:srcRect/>
          <a:stretch>
            <a:fillRect/>
          </a:stretch>
        </p:blipFill>
        <p:spPr bwMode="auto">
          <a:xfrm>
            <a:off x="7853363" y="4241676"/>
            <a:ext cx="214313" cy="1759148"/>
          </a:xfrm>
          <a:prstGeom prst="rect">
            <a:avLst/>
          </a:prstGeom>
          <a:noFill/>
          <a:ln w="12700" cap="flat">
            <a:noFill/>
            <a:miter lim="800000"/>
            <a:headEnd/>
            <a:tailEnd/>
          </a:ln>
        </p:spPr>
      </p:pic>
      <p:sp>
        <p:nvSpPr>
          <p:cNvPr id="16385" name="AutoShape 1"/>
          <p:cNvSpPr>
            <a:spLocks/>
          </p:cNvSpPr>
          <p:nvPr/>
        </p:nvSpPr>
        <p:spPr bwMode="auto">
          <a:xfrm>
            <a:off x="5943600" y="2510432"/>
            <a:ext cx="2294930" cy="2294930"/>
          </a:xfrm>
          <a:prstGeom prst="rightArrow">
            <a:avLst>
              <a:gd name="adj1" fmla="val 81704"/>
              <a:gd name="adj2" fmla="val 17463"/>
            </a:avLst>
          </a:prstGeom>
          <a:gradFill rotWithShape="0">
            <a:gsLst>
              <a:gs pos="0">
                <a:srgbClr val="9F8FA1"/>
              </a:gs>
              <a:gs pos="100000">
                <a:srgbClr val="4E304F"/>
              </a:gs>
            </a:gsLst>
            <a:lin ang="5400000" scaled="1"/>
          </a:gradFill>
          <a:ln w="9525" cap="flat">
            <a:solidFill>
              <a:schemeClr val="tx1"/>
            </a:solidFill>
            <a:prstDash val="solid"/>
            <a:miter lim="800000"/>
            <a:headEnd type="none" w="med" len="med"/>
            <a:tailEnd type="none" w="med" len="med"/>
          </a:ln>
        </p:spPr>
        <p:txBody>
          <a:bodyPr lIns="62506" tIns="62506" rIns="62506" bIns="62506" anchor="ctr">
            <a:prstTxWarp prst="textNoShape">
              <a:avLst/>
            </a:prstTxWarp>
          </a:bodyPr>
          <a:lstStyle/>
          <a:p>
            <a:pPr marL="265649" indent="-107152" algn="l">
              <a:spcBef>
                <a:spcPts val="703"/>
              </a:spcBef>
              <a:buSzPct val="125000"/>
              <a:buFont typeface="Gill Sans" charset="0"/>
              <a:buChar char="•"/>
            </a:pPr>
            <a:r>
              <a:rPr lang="en-US" sz="1400" dirty="0">
                <a:solidFill>
                  <a:srgbClr val="FFFFFF"/>
                </a:solidFill>
                <a:ea typeface="Gill Sans" charset="0"/>
                <a:cs typeface="Gill Sans" charset="0"/>
              </a:rPr>
              <a:t>Products/services</a:t>
            </a:r>
          </a:p>
          <a:p>
            <a:pPr marL="265649" indent="-107152" algn="l">
              <a:spcBef>
                <a:spcPts val="703"/>
              </a:spcBef>
              <a:buSzPct val="125000"/>
              <a:buFont typeface="Gill Sans" charset="0"/>
              <a:buChar char="•"/>
            </a:pPr>
            <a:r>
              <a:rPr lang="en-US" sz="1400" dirty="0">
                <a:solidFill>
                  <a:srgbClr val="FFFFFF"/>
                </a:solidFill>
                <a:ea typeface="Gill Sans" charset="0"/>
                <a:cs typeface="Gill Sans" charset="0"/>
              </a:rPr>
              <a:t>Shareholder dividends</a:t>
            </a:r>
          </a:p>
          <a:p>
            <a:pPr marL="265649" indent="-107152" algn="l">
              <a:spcBef>
                <a:spcPts val="703"/>
              </a:spcBef>
              <a:buSzPct val="125000"/>
              <a:buFont typeface="Gill Sans" charset="0"/>
              <a:buChar char="•"/>
            </a:pPr>
            <a:r>
              <a:rPr lang="en-US" sz="1400" dirty="0">
                <a:solidFill>
                  <a:srgbClr val="FFFFFF"/>
                </a:solidFill>
                <a:ea typeface="Gill Sans" charset="0"/>
                <a:cs typeface="Gill Sans" charset="0"/>
              </a:rPr>
              <a:t>Community support</a:t>
            </a:r>
          </a:p>
          <a:p>
            <a:pPr marL="265649" indent="-107152" algn="l">
              <a:spcBef>
                <a:spcPts val="703"/>
              </a:spcBef>
              <a:buSzPct val="125000"/>
              <a:buFont typeface="Gill Sans" charset="0"/>
              <a:buChar char="•"/>
            </a:pPr>
            <a:r>
              <a:rPr lang="en-US" sz="1400" dirty="0">
                <a:solidFill>
                  <a:srgbClr val="FFFFFF"/>
                </a:solidFill>
                <a:ea typeface="Gill Sans" charset="0"/>
                <a:cs typeface="Gill Sans" charset="0"/>
              </a:rPr>
              <a:t>Waste/pollution</a:t>
            </a:r>
          </a:p>
        </p:txBody>
      </p:sp>
      <p:sp>
        <p:nvSpPr>
          <p:cNvPr id="16386" name="Oval 2"/>
          <p:cNvSpPr>
            <a:spLocks/>
          </p:cNvSpPr>
          <p:nvPr/>
        </p:nvSpPr>
        <p:spPr bwMode="auto">
          <a:xfrm>
            <a:off x="2799160" y="1965721"/>
            <a:ext cx="3366492" cy="3366492"/>
          </a:xfrm>
          <a:prstGeom prst="ellipse">
            <a:avLst/>
          </a:prstGeom>
          <a:gradFill rotWithShape="0">
            <a:gsLst>
              <a:gs pos="0">
                <a:srgbClr val="3B4558"/>
              </a:gs>
              <a:gs pos="100000">
                <a:srgbClr val="192C40"/>
              </a:gs>
            </a:gsLst>
            <a:lin ang="5400000" scaled="1"/>
          </a:gradFill>
          <a:ln w="25400"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6387" name="Oval 3"/>
          <p:cNvSpPr>
            <a:spLocks/>
          </p:cNvSpPr>
          <p:nvPr/>
        </p:nvSpPr>
        <p:spPr bwMode="auto">
          <a:xfrm>
            <a:off x="3218855" y="2153245"/>
            <a:ext cx="1375172" cy="1196578"/>
          </a:xfrm>
          <a:prstGeom prst="ellipse">
            <a:avLst/>
          </a:prstGeom>
          <a:gradFill rotWithShape="0">
            <a:gsLst>
              <a:gs pos="0">
                <a:srgbClr val="BDC1AC"/>
              </a:gs>
              <a:gs pos="100000">
                <a:srgbClr val="726956"/>
              </a:gs>
            </a:gsLst>
            <a:lin ang="5400000" scaled="1"/>
          </a:gradFill>
          <a:ln w="9525" cap="flat">
            <a:solidFill>
              <a:schemeClr val="tx1"/>
            </a:solidFill>
            <a:prstDash val="solid"/>
            <a:miter lim="800000"/>
            <a:headEnd type="none" w="med" len="med"/>
            <a:tailEnd type="none" w="med" len="med"/>
          </a:ln>
        </p:spPr>
        <p:txBody>
          <a:bodyPr lIns="0" tIns="0" rIns="0" bIns="0" anchor="ctr">
            <a:prstTxWarp prst="textNoShape">
              <a:avLst/>
            </a:prstTxWarp>
          </a:bodyPr>
          <a:lstStyle/>
          <a:p>
            <a:r>
              <a:rPr lang="en-US" sz="1100" dirty="0">
                <a:solidFill>
                  <a:schemeClr val="tx1"/>
                </a:solidFill>
                <a:ea typeface="Gill Sans" charset="0"/>
                <a:cs typeface="Gill Sans" charset="0"/>
              </a:rPr>
              <a:t>Technological subsystem</a:t>
            </a:r>
          </a:p>
        </p:txBody>
      </p:sp>
      <p:sp>
        <p:nvSpPr>
          <p:cNvPr id="16388" name="Oval 4"/>
          <p:cNvSpPr>
            <a:spLocks/>
          </p:cNvSpPr>
          <p:nvPr/>
        </p:nvSpPr>
        <p:spPr bwMode="auto">
          <a:xfrm>
            <a:off x="4976888" y="3275037"/>
            <a:ext cx="1178719" cy="1160859"/>
          </a:xfrm>
          <a:prstGeom prst="ellipse">
            <a:avLst/>
          </a:prstGeom>
          <a:gradFill rotWithShape="0">
            <a:gsLst>
              <a:gs pos="0">
                <a:srgbClr val="BDC1AC">
                  <a:alpha val="98999"/>
                </a:srgbClr>
              </a:gs>
              <a:gs pos="100000">
                <a:srgbClr val="726956">
                  <a:alpha val="98999"/>
                </a:srgbClr>
              </a:gs>
            </a:gsLst>
            <a:lin ang="5400000" scaled="1"/>
          </a:gradFill>
          <a:ln w="9525" cap="flat">
            <a:solidFill>
              <a:schemeClr val="tx1">
                <a:alpha val="98999"/>
              </a:schemeClr>
            </a:solidFill>
            <a:prstDash val="solid"/>
            <a:miter lim="800000"/>
            <a:headEnd type="none" w="med" len="med"/>
            <a:tailEnd type="none" w="med" len="med"/>
          </a:ln>
        </p:spPr>
        <p:txBody>
          <a:bodyPr lIns="0" tIns="0" rIns="0" bIns="0" anchor="ctr">
            <a:prstTxWarp prst="textNoShape">
              <a:avLst/>
            </a:prstTxWarp>
          </a:bodyPr>
          <a:lstStyle/>
          <a:p>
            <a:r>
              <a:rPr lang="en-US" sz="1100" dirty="0">
                <a:solidFill>
                  <a:schemeClr val="tx1"/>
                </a:solidFill>
                <a:ea typeface="Gill Sans" charset="0"/>
                <a:cs typeface="Gill Sans" charset="0"/>
              </a:rPr>
              <a:t>Marketing /Sales subsystem</a:t>
            </a:r>
          </a:p>
        </p:txBody>
      </p:sp>
      <p:sp>
        <p:nvSpPr>
          <p:cNvPr id="16389" name="Oval 5"/>
          <p:cNvSpPr>
            <a:spLocks/>
          </p:cNvSpPr>
          <p:nvPr/>
        </p:nvSpPr>
        <p:spPr bwMode="auto">
          <a:xfrm>
            <a:off x="3350568" y="4190330"/>
            <a:ext cx="1035844" cy="964406"/>
          </a:xfrm>
          <a:prstGeom prst="ellipse">
            <a:avLst/>
          </a:prstGeom>
          <a:gradFill rotWithShape="0">
            <a:gsLst>
              <a:gs pos="0">
                <a:srgbClr val="BDC1AC"/>
              </a:gs>
              <a:gs pos="100000">
                <a:srgbClr val="726956"/>
              </a:gs>
            </a:gsLst>
            <a:lin ang="5400000" scaled="1"/>
          </a:gradFill>
          <a:ln w="9525" cap="flat">
            <a:solidFill>
              <a:schemeClr val="tx1"/>
            </a:solidFill>
            <a:prstDash val="solid"/>
            <a:miter lim="800000"/>
            <a:headEnd type="none" w="med" len="med"/>
            <a:tailEnd type="none" w="med" len="med"/>
          </a:ln>
        </p:spPr>
        <p:txBody>
          <a:bodyPr lIns="0" tIns="0" rIns="0" bIns="0" anchor="ctr">
            <a:prstTxWarp prst="textNoShape">
              <a:avLst/>
            </a:prstTxWarp>
          </a:bodyPr>
          <a:lstStyle/>
          <a:p>
            <a:r>
              <a:rPr lang="en-US" sz="1100" dirty="0">
                <a:solidFill>
                  <a:schemeClr val="tx1"/>
                </a:solidFill>
                <a:ea typeface="Gill Sans" charset="0"/>
                <a:cs typeface="Gill Sans" charset="0"/>
              </a:rPr>
              <a:t>Production subsystem</a:t>
            </a:r>
          </a:p>
        </p:txBody>
      </p:sp>
      <p:sp>
        <p:nvSpPr>
          <p:cNvPr id="16390" name="Oval 6"/>
          <p:cNvSpPr>
            <a:spLocks/>
          </p:cNvSpPr>
          <p:nvPr/>
        </p:nvSpPr>
        <p:spPr bwMode="auto">
          <a:xfrm rot="-1073550">
            <a:off x="4696718" y="4371156"/>
            <a:ext cx="1178719" cy="616148"/>
          </a:xfrm>
          <a:prstGeom prst="ellipse">
            <a:avLst/>
          </a:prstGeom>
          <a:gradFill rotWithShape="0">
            <a:gsLst>
              <a:gs pos="0">
                <a:srgbClr val="BDC1AC"/>
              </a:gs>
              <a:gs pos="100000">
                <a:srgbClr val="726956"/>
              </a:gs>
            </a:gsLst>
            <a:lin ang="4320000" scaled="1"/>
          </a:gradFill>
          <a:ln w="9525" cap="flat">
            <a:solidFill>
              <a:schemeClr val="tx1"/>
            </a:solidFill>
            <a:prstDash val="solid"/>
            <a:miter lim="800000"/>
            <a:headEnd type="none" w="med" len="med"/>
            <a:tailEnd type="none" w="med" len="med"/>
          </a:ln>
        </p:spPr>
        <p:txBody>
          <a:bodyPr lIns="0" tIns="0" rIns="0" bIns="0" anchor="ctr">
            <a:prstTxWarp prst="textNoShape">
              <a:avLst/>
            </a:prstTxWarp>
          </a:bodyPr>
          <a:lstStyle/>
          <a:p>
            <a:r>
              <a:rPr lang="en-US" sz="1000" dirty="0">
                <a:solidFill>
                  <a:schemeClr val="tx1"/>
                </a:solidFill>
                <a:ea typeface="Gill Sans" charset="0"/>
                <a:cs typeface="Gill Sans" charset="0"/>
              </a:rPr>
              <a:t>Cultural</a:t>
            </a:r>
            <a:br>
              <a:rPr lang="en-US" sz="1000" dirty="0">
                <a:solidFill>
                  <a:schemeClr val="tx1"/>
                </a:solidFill>
                <a:ea typeface="Gill Sans" charset="0"/>
                <a:cs typeface="Gill Sans" charset="0"/>
              </a:rPr>
            </a:br>
            <a:r>
              <a:rPr lang="en-US" sz="1000" dirty="0">
                <a:solidFill>
                  <a:schemeClr val="tx1"/>
                </a:solidFill>
                <a:ea typeface="Gill Sans" charset="0"/>
                <a:cs typeface="Gill Sans" charset="0"/>
              </a:rPr>
              <a:t>subsystem</a:t>
            </a:r>
          </a:p>
        </p:txBody>
      </p:sp>
      <p:sp>
        <p:nvSpPr>
          <p:cNvPr id="16391" name="Oval 7"/>
          <p:cNvSpPr>
            <a:spLocks/>
          </p:cNvSpPr>
          <p:nvPr/>
        </p:nvSpPr>
        <p:spPr bwMode="auto">
          <a:xfrm>
            <a:off x="4221213" y="1961257"/>
            <a:ext cx="571500" cy="366117"/>
          </a:xfrm>
          <a:prstGeom prst="ellipse">
            <a:avLst/>
          </a:prstGeom>
          <a:gradFill rotWithShape="0">
            <a:gsLst>
              <a:gs pos="0">
                <a:srgbClr val="BDC1AC"/>
              </a:gs>
              <a:gs pos="100000">
                <a:srgbClr val="726956"/>
              </a:gs>
            </a:gsLst>
            <a:lin ang="5400000" scaled="1"/>
          </a:gradFill>
          <a:ln w="9525" cap="flat">
            <a:solidFill>
              <a:schemeClr val="tx1"/>
            </a:solidFill>
            <a:prstDash val="solid"/>
            <a:miter lim="800000"/>
            <a:headEnd type="none" w="med" len="med"/>
            <a:tailEnd type="none" w="med" len="med"/>
          </a:ln>
        </p:spPr>
        <p:txBody>
          <a:bodyPr lIns="0" tIns="0" rIns="0" bIns="0" anchor="ctr">
            <a:prstTxWarp prst="textNoShape">
              <a:avLst/>
            </a:prstTxWarp>
          </a:bodyPr>
          <a:lstStyle/>
          <a:p>
            <a:r>
              <a:rPr lang="en-US" sz="800" dirty="0">
                <a:solidFill>
                  <a:schemeClr val="tx1"/>
                </a:solidFill>
                <a:latin typeface="Arial Narrow"/>
                <a:ea typeface="Gill Sans" charset="0"/>
                <a:cs typeface="Arial Narrow"/>
              </a:rPr>
              <a:t>subsystem</a:t>
            </a:r>
          </a:p>
        </p:txBody>
      </p:sp>
      <p:sp>
        <p:nvSpPr>
          <p:cNvPr id="16392" name="Oval 8"/>
          <p:cNvSpPr>
            <a:spLocks/>
          </p:cNvSpPr>
          <p:nvPr/>
        </p:nvSpPr>
        <p:spPr bwMode="auto">
          <a:xfrm rot="4199659">
            <a:off x="5557318" y="2969195"/>
            <a:ext cx="705445" cy="357188"/>
          </a:xfrm>
          <a:prstGeom prst="ellipse">
            <a:avLst/>
          </a:prstGeom>
          <a:gradFill rotWithShape="0">
            <a:gsLst>
              <a:gs pos="0">
                <a:srgbClr val="726956"/>
              </a:gs>
              <a:gs pos="100000">
                <a:srgbClr val="BDC1AC"/>
              </a:gs>
            </a:gsLst>
            <a:lin ang="20340000" scaled="1"/>
          </a:gradFill>
          <a:ln w="9525" cap="flat">
            <a:solidFill>
              <a:schemeClr val="tx1"/>
            </a:solidFill>
            <a:prstDash val="solid"/>
            <a:miter lim="800000"/>
            <a:headEnd type="none" w="med" len="med"/>
            <a:tailEnd type="none" w="med" len="med"/>
          </a:ln>
        </p:spPr>
        <p:txBody>
          <a:bodyPr lIns="0" tIns="0" rIns="0" bIns="0" anchor="ctr">
            <a:prstTxWarp prst="textNoShape">
              <a:avLst/>
            </a:prstTxWarp>
          </a:bodyPr>
          <a:lstStyle/>
          <a:p>
            <a:r>
              <a:rPr lang="en-US" sz="800" dirty="0">
                <a:solidFill>
                  <a:schemeClr val="tx1"/>
                </a:solidFill>
                <a:ea typeface="Gill Sans" charset="0"/>
                <a:cs typeface="Gill Sans" charset="0"/>
              </a:rPr>
              <a:t>subsystem</a:t>
            </a:r>
          </a:p>
        </p:txBody>
      </p:sp>
      <p:sp>
        <p:nvSpPr>
          <p:cNvPr id="16393" name="Oval 9"/>
          <p:cNvSpPr>
            <a:spLocks/>
          </p:cNvSpPr>
          <p:nvPr/>
        </p:nvSpPr>
        <p:spPr bwMode="auto">
          <a:xfrm rot="3412828">
            <a:off x="2753395" y="3833143"/>
            <a:ext cx="830461" cy="562570"/>
          </a:xfrm>
          <a:prstGeom prst="ellipse">
            <a:avLst/>
          </a:prstGeom>
          <a:gradFill rotWithShape="0">
            <a:gsLst>
              <a:gs pos="0">
                <a:srgbClr val="726956"/>
              </a:gs>
              <a:gs pos="100000">
                <a:srgbClr val="BDC1AC"/>
              </a:gs>
            </a:gsLst>
            <a:lin ang="19560000" scaled="1"/>
          </a:gradFill>
          <a:ln w="9525" cap="flat">
            <a:solidFill>
              <a:schemeClr val="tx1"/>
            </a:solidFill>
            <a:prstDash val="solid"/>
            <a:miter lim="800000"/>
            <a:headEnd type="none" w="med" len="med"/>
            <a:tailEnd type="none" w="med" len="med"/>
          </a:ln>
        </p:spPr>
        <p:txBody>
          <a:bodyPr lIns="0" tIns="0" rIns="0" bIns="0" anchor="ctr">
            <a:prstTxWarp prst="textNoShape">
              <a:avLst/>
            </a:prstTxWarp>
          </a:bodyPr>
          <a:lstStyle/>
          <a:p>
            <a:r>
              <a:rPr lang="en-US" sz="800" dirty="0">
                <a:solidFill>
                  <a:schemeClr val="tx1"/>
                </a:solidFill>
                <a:ea typeface="Gill Sans" charset="0"/>
                <a:cs typeface="Gill Sans" charset="0"/>
              </a:rPr>
              <a:t>Purchasing subsystem</a:t>
            </a:r>
          </a:p>
        </p:txBody>
      </p:sp>
      <p:sp>
        <p:nvSpPr>
          <p:cNvPr id="16394" name="Oval 10"/>
          <p:cNvSpPr>
            <a:spLocks/>
          </p:cNvSpPr>
          <p:nvPr/>
        </p:nvSpPr>
        <p:spPr bwMode="auto">
          <a:xfrm>
            <a:off x="2792462" y="3116535"/>
            <a:ext cx="776883" cy="669727"/>
          </a:xfrm>
          <a:prstGeom prst="ellipse">
            <a:avLst/>
          </a:prstGeom>
          <a:gradFill rotWithShape="0">
            <a:gsLst>
              <a:gs pos="0">
                <a:srgbClr val="BDC1AC"/>
              </a:gs>
              <a:gs pos="100000">
                <a:srgbClr val="726956"/>
              </a:gs>
            </a:gsLst>
            <a:lin ang="5400000" scaled="1"/>
          </a:gradFill>
          <a:ln w="9525" cap="flat">
            <a:solidFill>
              <a:schemeClr val="tx1"/>
            </a:solidFill>
            <a:prstDash val="solid"/>
            <a:miter lim="800000"/>
            <a:headEnd type="none" w="med" len="med"/>
            <a:tailEnd type="none" w="med" len="med"/>
          </a:ln>
        </p:spPr>
        <p:txBody>
          <a:bodyPr lIns="8929" tIns="8929" rIns="8929" bIns="8929" anchor="ctr">
            <a:prstTxWarp prst="textNoShape">
              <a:avLst/>
            </a:prstTxWarp>
          </a:bodyPr>
          <a:lstStyle/>
          <a:p>
            <a:pPr>
              <a:lnSpc>
                <a:spcPct val="90000"/>
              </a:lnSpc>
            </a:pPr>
            <a:r>
              <a:rPr lang="en-US" sz="1000" dirty="0">
                <a:solidFill>
                  <a:schemeClr val="tx1"/>
                </a:solidFill>
                <a:latin typeface="Arial Narrow"/>
                <a:ea typeface="Gill Sans" charset="0"/>
                <a:cs typeface="Arial Narrow"/>
              </a:rPr>
              <a:t>Engineering subsystem</a:t>
            </a:r>
          </a:p>
        </p:txBody>
      </p:sp>
      <p:sp>
        <p:nvSpPr>
          <p:cNvPr id="16395" name="Oval 11"/>
          <p:cNvSpPr>
            <a:spLocks/>
          </p:cNvSpPr>
          <p:nvPr/>
        </p:nvSpPr>
        <p:spPr bwMode="auto">
          <a:xfrm>
            <a:off x="4590679" y="2127572"/>
            <a:ext cx="1000125" cy="866180"/>
          </a:xfrm>
          <a:prstGeom prst="ellipse">
            <a:avLst/>
          </a:prstGeom>
          <a:gradFill rotWithShape="0">
            <a:gsLst>
              <a:gs pos="0">
                <a:srgbClr val="BDC1AC"/>
              </a:gs>
              <a:gs pos="100000">
                <a:srgbClr val="726956"/>
              </a:gs>
            </a:gsLst>
            <a:lin ang="5400000" scaled="1"/>
          </a:gradFill>
          <a:ln w="9525" cap="flat">
            <a:solidFill>
              <a:schemeClr val="tx1"/>
            </a:solidFill>
            <a:prstDash val="solid"/>
            <a:miter lim="800000"/>
            <a:headEnd type="none" w="med" len="med"/>
            <a:tailEnd type="none" w="med" len="med"/>
          </a:ln>
        </p:spPr>
        <p:txBody>
          <a:bodyPr lIns="0" tIns="0" rIns="0" bIns="0" anchor="ctr">
            <a:prstTxWarp prst="textNoShape">
              <a:avLst/>
            </a:prstTxWarp>
          </a:bodyPr>
          <a:lstStyle/>
          <a:p>
            <a:r>
              <a:rPr lang="en-US" sz="1100" dirty="0">
                <a:solidFill>
                  <a:schemeClr val="tx1"/>
                </a:solidFill>
                <a:ea typeface="Gill Sans" charset="0"/>
                <a:cs typeface="Gill Sans" charset="0"/>
              </a:rPr>
              <a:t>Accounting subsystem</a:t>
            </a:r>
          </a:p>
        </p:txBody>
      </p:sp>
      <p:sp>
        <p:nvSpPr>
          <p:cNvPr id="16396" name="Oval 12"/>
          <p:cNvSpPr>
            <a:spLocks/>
          </p:cNvSpPr>
          <p:nvPr/>
        </p:nvSpPr>
        <p:spPr bwMode="auto">
          <a:xfrm rot="2734539">
            <a:off x="3522465" y="3383309"/>
            <a:ext cx="562570" cy="464344"/>
          </a:xfrm>
          <a:prstGeom prst="ellipse">
            <a:avLst/>
          </a:prstGeom>
          <a:gradFill rotWithShape="0">
            <a:gsLst>
              <a:gs pos="0">
                <a:srgbClr val="726956"/>
              </a:gs>
              <a:gs pos="100000">
                <a:srgbClr val="BDC1AC"/>
              </a:gs>
            </a:gsLst>
            <a:lin ang="18900000" scaled="1"/>
          </a:gradFill>
          <a:ln w="9525" cap="flat">
            <a:solidFill>
              <a:schemeClr val="tx1"/>
            </a:solidFill>
            <a:prstDash val="solid"/>
            <a:miter lim="800000"/>
            <a:headEnd type="none" w="med" len="med"/>
            <a:tailEnd type="none" w="med" len="med"/>
          </a:ln>
        </p:spPr>
        <p:txBody>
          <a:bodyPr lIns="0" tIns="0" rIns="0" bIns="0" anchor="ctr">
            <a:prstTxWarp prst="textNoShape">
              <a:avLst/>
            </a:prstTxWarp>
          </a:bodyPr>
          <a:lstStyle/>
          <a:p>
            <a:r>
              <a:rPr lang="en-US" sz="800" dirty="0">
                <a:solidFill>
                  <a:schemeClr val="tx1"/>
                </a:solidFill>
                <a:ea typeface="Gill Sans" charset="0"/>
                <a:cs typeface="Gill Sans" charset="0"/>
              </a:rPr>
              <a:t>subsystem</a:t>
            </a:r>
          </a:p>
        </p:txBody>
      </p:sp>
      <p:sp>
        <p:nvSpPr>
          <p:cNvPr id="16397" name="Oval 13"/>
          <p:cNvSpPr>
            <a:spLocks/>
          </p:cNvSpPr>
          <p:nvPr/>
        </p:nvSpPr>
        <p:spPr bwMode="auto">
          <a:xfrm rot="736410">
            <a:off x="4197773" y="4828803"/>
            <a:ext cx="767953" cy="491133"/>
          </a:xfrm>
          <a:prstGeom prst="ellipse">
            <a:avLst/>
          </a:prstGeom>
          <a:gradFill rotWithShape="0">
            <a:gsLst>
              <a:gs pos="0">
                <a:srgbClr val="726956"/>
              </a:gs>
              <a:gs pos="100000">
                <a:srgbClr val="BDC1AC"/>
              </a:gs>
            </a:gsLst>
            <a:lin ang="16920000" scaled="1"/>
          </a:gradFill>
          <a:ln w="9525" cap="flat">
            <a:solidFill>
              <a:schemeClr val="tx1"/>
            </a:solidFill>
            <a:prstDash val="solid"/>
            <a:miter lim="800000"/>
            <a:headEnd type="none" w="med" len="med"/>
            <a:tailEnd type="none" w="med" len="med"/>
          </a:ln>
        </p:spPr>
        <p:txBody>
          <a:bodyPr lIns="0" tIns="0" rIns="0" bIns="0" anchor="ctr">
            <a:prstTxWarp prst="textNoShape">
              <a:avLst/>
            </a:prstTxWarp>
          </a:bodyPr>
          <a:lstStyle/>
          <a:p>
            <a:r>
              <a:rPr lang="en-US" sz="800" dirty="0">
                <a:solidFill>
                  <a:schemeClr val="tx1"/>
                </a:solidFill>
                <a:latin typeface="Arial Narrow"/>
                <a:ea typeface="Gill Sans" charset="0"/>
                <a:cs typeface="Arial Narrow"/>
              </a:rPr>
              <a:t>Socialization subsystem</a:t>
            </a:r>
          </a:p>
        </p:txBody>
      </p:sp>
      <p:sp>
        <p:nvSpPr>
          <p:cNvPr id="16398" name="Oval 14"/>
          <p:cNvSpPr>
            <a:spLocks/>
          </p:cNvSpPr>
          <p:nvPr/>
        </p:nvSpPr>
        <p:spPr bwMode="auto">
          <a:xfrm>
            <a:off x="5540574" y="3126581"/>
            <a:ext cx="232172" cy="223242"/>
          </a:xfrm>
          <a:prstGeom prst="ellipse">
            <a:avLst/>
          </a:prstGeom>
          <a:gradFill rotWithShape="0">
            <a:gsLst>
              <a:gs pos="0">
                <a:srgbClr val="BDC1AC"/>
              </a:gs>
              <a:gs pos="100000">
                <a:srgbClr val="726956"/>
              </a:gs>
            </a:gsLst>
            <a:lin ang="5400000" scaled="1"/>
          </a:gradFill>
          <a:ln w="9525"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6399" name="Oval 15"/>
          <p:cNvSpPr>
            <a:spLocks/>
          </p:cNvSpPr>
          <p:nvPr/>
        </p:nvSpPr>
        <p:spPr bwMode="auto">
          <a:xfrm rot="-1843328">
            <a:off x="5460207" y="2670051"/>
            <a:ext cx="392906" cy="224358"/>
          </a:xfrm>
          <a:prstGeom prst="ellipse">
            <a:avLst/>
          </a:prstGeom>
          <a:gradFill rotWithShape="0">
            <a:gsLst>
              <a:gs pos="0">
                <a:srgbClr val="BDC1AC"/>
              </a:gs>
              <a:gs pos="100000">
                <a:srgbClr val="726956"/>
              </a:gs>
            </a:gsLst>
            <a:lin ang="3540000" scaled="1"/>
          </a:gradFill>
          <a:ln w="9525"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6400" name="Oval 16"/>
          <p:cNvSpPr>
            <a:spLocks/>
          </p:cNvSpPr>
          <p:nvPr/>
        </p:nvSpPr>
        <p:spPr bwMode="auto">
          <a:xfrm rot="-3725960">
            <a:off x="2827066" y="2779439"/>
            <a:ext cx="562570" cy="312539"/>
          </a:xfrm>
          <a:prstGeom prst="ellipse">
            <a:avLst/>
          </a:prstGeom>
          <a:gradFill rotWithShape="0">
            <a:gsLst>
              <a:gs pos="0">
                <a:srgbClr val="BDC1AC"/>
              </a:gs>
              <a:gs pos="100000">
                <a:srgbClr val="726956"/>
              </a:gs>
            </a:gsLst>
            <a:lin ang="1620000" scaled="1"/>
          </a:gradFill>
          <a:ln w="9525" cap="flat">
            <a:solidFill>
              <a:schemeClr val="tx1"/>
            </a:solidFill>
            <a:prstDash val="solid"/>
            <a:miter lim="800000"/>
            <a:headEnd type="none" w="med" len="med"/>
            <a:tailEnd type="none" w="med" len="med"/>
          </a:ln>
        </p:spPr>
        <p:txBody>
          <a:bodyPr lIns="0" tIns="0" rIns="0" bIns="0" anchor="ctr">
            <a:prstTxWarp prst="textNoShape">
              <a:avLst/>
            </a:prstTxWarp>
          </a:bodyPr>
          <a:lstStyle/>
          <a:p>
            <a:r>
              <a:rPr lang="en-US" sz="800" dirty="0">
                <a:solidFill>
                  <a:schemeClr val="tx1"/>
                </a:solidFill>
                <a:latin typeface="Arial Narrow"/>
                <a:ea typeface="Gill Sans" charset="0"/>
                <a:cs typeface="Arial Narrow"/>
              </a:rPr>
              <a:t>subsystem</a:t>
            </a:r>
          </a:p>
        </p:txBody>
      </p:sp>
      <p:sp>
        <p:nvSpPr>
          <p:cNvPr id="16401" name="Oval 17"/>
          <p:cNvSpPr>
            <a:spLocks/>
          </p:cNvSpPr>
          <p:nvPr/>
        </p:nvSpPr>
        <p:spPr bwMode="auto">
          <a:xfrm rot="130086">
            <a:off x="4333950" y="3118767"/>
            <a:ext cx="375047" cy="267891"/>
          </a:xfrm>
          <a:prstGeom prst="ellipse">
            <a:avLst/>
          </a:prstGeom>
          <a:gradFill rotWithShape="0">
            <a:gsLst>
              <a:gs pos="0">
                <a:srgbClr val="726956"/>
              </a:gs>
              <a:gs pos="100000">
                <a:srgbClr val="BDC1AC"/>
              </a:gs>
            </a:gsLst>
            <a:lin ang="16320000" scaled="1"/>
          </a:gradFill>
          <a:ln w="9525"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6402" name="AutoShape 18"/>
          <p:cNvSpPr>
            <a:spLocks/>
          </p:cNvSpPr>
          <p:nvPr/>
        </p:nvSpPr>
        <p:spPr bwMode="auto">
          <a:xfrm>
            <a:off x="1066800" y="2528291"/>
            <a:ext cx="1812727" cy="2294930"/>
          </a:xfrm>
          <a:prstGeom prst="rightArrow">
            <a:avLst>
              <a:gd name="adj1" fmla="val 81704"/>
              <a:gd name="adj2" fmla="val 22106"/>
            </a:avLst>
          </a:prstGeom>
          <a:gradFill rotWithShape="0">
            <a:gsLst>
              <a:gs pos="0">
                <a:srgbClr val="9F8FA1"/>
              </a:gs>
              <a:gs pos="100000">
                <a:srgbClr val="4E304F"/>
              </a:gs>
            </a:gsLst>
            <a:lin ang="5400000" scaled="1"/>
          </a:gradFill>
          <a:ln w="9525" cap="flat">
            <a:solidFill>
              <a:schemeClr val="tx1"/>
            </a:solidFill>
            <a:prstDash val="solid"/>
            <a:miter lim="800000"/>
            <a:headEnd type="none" w="med" len="med"/>
            <a:tailEnd type="none" w="med" len="med"/>
          </a:ln>
        </p:spPr>
        <p:txBody>
          <a:bodyPr lIns="62506" tIns="62506" rIns="62506" bIns="62506" anchor="ctr">
            <a:prstTxWarp prst="textNoShape">
              <a:avLst/>
            </a:prstTxWarp>
          </a:bodyPr>
          <a:lstStyle/>
          <a:p>
            <a:pPr marL="44647" indent="-44647" algn="l">
              <a:spcBef>
                <a:spcPts val="633"/>
              </a:spcBef>
              <a:buSzPct val="125000"/>
              <a:buFont typeface="Gill Sans" charset="0"/>
              <a:buChar char="•"/>
            </a:pPr>
            <a:r>
              <a:rPr lang="en-US" sz="1400" dirty="0">
                <a:solidFill>
                  <a:srgbClr val="FFFFFF"/>
                </a:solidFill>
                <a:ea typeface="Gill Sans" charset="0"/>
                <a:cs typeface="Gill Sans" charset="0"/>
              </a:rPr>
              <a:t>Raw materials</a:t>
            </a:r>
          </a:p>
          <a:p>
            <a:pPr marL="44647" indent="-44647" algn="l">
              <a:spcBef>
                <a:spcPts val="633"/>
              </a:spcBef>
              <a:buSzPct val="125000"/>
              <a:buFont typeface="Gill Sans" charset="0"/>
              <a:buChar char="•"/>
            </a:pPr>
            <a:r>
              <a:rPr lang="en-US" sz="1400" dirty="0">
                <a:solidFill>
                  <a:srgbClr val="FFFFFF"/>
                </a:solidFill>
                <a:ea typeface="Gill Sans" charset="0"/>
                <a:cs typeface="Gill Sans" charset="0"/>
              </a:rPr>
              <a:t>Human resources</a:t>
            </a:r>
          </a:p>
          <a:p>
            <a:pPr marL="44647" indent="-44647" algn="l">
              <a:spcBef>
                <a:spcPts val="633"/>
              </a:spcBef>
              <a:buSzPct val="125000"/>
              <a:buFont typeface="Gill Sans" charset="0"/>
              <a:buChar char="•"/>
            </a:pPr>
            <a:r>
              <a:rPr lang="en-US" sz="1400" dirty="0">
                <a:solidFill>
                  <a:srgbClr val="FFFFFF"/>
                </a:solidFill>
                <a:ea typeface="Gill Sans" charset="0"/>
                <a:cs typeface="Gill Sans" charset="0"/>
              </a:rPr>
              <a:t>Information</a:t>
            </a:r>
          </a:p>
          <a:p>
            <a:pPr marL="44647" indent="-44647" algn="l">
              <a:spcBef>
                <a:spcPts val="633"/>
              </a:spcBef>
              <a:buSzPct val="125000"/>
              <a:buFont typeface="Gill Sans" charset="0"/>
              <a:buChar char="•"/>
            </a:pPr>
            <a:r>
              <a:rPr lang="en-US" sz="1400" dirty="0">
                <a:solidFill>
                  <a:srgbClr val="FFFFFF"/>
                </a:solidFill>
                <a:ea typeface="Gill Sans" charset="0"/>
                <a:cs typeface="Gill Sans" charset="0"/>
              </a:rPr>
              <a:t>Finances</a:t>
            </a:r>
          </a:p>
          <a:p>
            <a:pPr marL="44647" indent="-44647" algn="l">
              <a:spcBef>
                <a:spcPts val="633"/>
              </a:spcBef>
              <a:buSzPct val="125000"/>
              <a:buFont typeface="Gill Sans" charset="0"/>
              <a:buChar char="•"/>
            </a:pPr>
            <a:r>
              <a:rPr lang="en-US" sz="1400" dirty="0">
                <a:solidFill>
                  <a:srgbClr val="FFFFFF"/>
                </a:solidFill>
                <a:ea typeface="Gill Sans" charset="0"/>
                <a:cs typeface="Gill Sans" charset="0"/>
              </a:rPr>
              <a:t>Equipment</a:t>
            </a:r>
          </a:p>
        </p:txBody>
      </p:sp>
      <p:pic>
        <p:nvPicPr>
          <p:cNvPr id="16405" name="Picture 21"/>
          <p:cNvPicPr>
            <a:picLocks noChangeArrowheads="1"/>
          </p:cNvPicPr>
          <p:nvPr/>
        </p:nvPicPr>
        <p:blipFill>
          <a:blip r:embed="rId3"/>
          <a:srcRect/>
          <a:stretch>
            <a:fillRect/>
          </a:stretch>
        </p:blipFill>
        <p:spPr bwMode="auto">
          <a:xfrm>
            <a:off x="1660625" y="5805487"/>
            <a:ext cx="6402586" cy="214313"/>
          </a:xfrm>
          <a:prstGeom prst="rect">
            <a:avLst/>
          </a:prstGeom>
          <a:noFill/>
          <a:ln w="12700" cap="flat">
            <a:noFill/>
            <a:miter lim="800000"/>
            <a:headEnd/>
            <a:tailEnd/>
          </a:ln>
        </p:spPr>
      </p:pic>
      <p:sp>
        <p:nvSpPr>
          <p:cNvPr id="16406" name="AutoShape 22"/>
          <p:cNvSpPr>
            <a:spLocks/>
          </p:cNvSpPr>
          <p:nvPr/>
        </p:nvSpPr>
        <p:spPr bwMode="auto">
          <a:xfrm rot="-5400000">
            <a:off x="4018062" y="5524202"/>
            <a:ext cx="651867" cy="250031"/>
          </a:xfrm>
          <a:prstGeom prst="rightArrow">
            <a:avLst>
              <a:gd name="adj1" fmla="val 41620"/>
              <a:gd name="adj2" fmla="val 111371"/>
            </a:avLst>
          </a:prstGeom>
          <a:solidFill>
            <a:schemeClr val="tx1"/>
          </a:solidFill>
          <a:ln w="9525"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6407" name="AutoShape 23"/>
          <p:cNvSpPr>
            <a:spLocks/>
          </p:cNvSpPr>
          <p:nvPr/>
        </p:nvSpPr>
        <p:spPr bwMode="auto">
          <a:xfrm rot="-5400000">
            <a:off x="1089125" y="5122366"/>
            <a:ext cx="1330523" cy="375047"/>
          </a:xfrm>
          <a:prstGeom prst="rightArrow">
            <a:avLst>
              <a:gd name="adj1" fmla="val 38093"/>
              <a:gd name="adj2" fmla="val 66994"/>
            </a:avLst>
          </a:prstGeom>
          <a:solidFill>
            <a:schemeClr val="tx1"/>
          </a:solidFill>
          <a:ln w="9525"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6408" name="Rectangle 24"/>
          <p:cNvSpPr>
            <a:spLocks/>
          </p:cNvSpPr>
          <p:nvPr/>
        </p:nvSpPr>
        <p:spPr bwMode="auto">
          <a:xfrm>
            <a:off x="5524625" y="5325664"/>
            <a:ext cx="1064394" cy="307777"/>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2000" dirty="0">
                <a:solidFill>
                  <a:schemeClr val="tx1"/>
                </a:solidFill>
                <a:ea typeface="Gill Sans" charset="0"/>
                <a:cs typeface="Gill Sans" charset="0"/>
              </a:rPr>
              <a:t>Feedback</a:t>
            </a:r>
          </a:p>
        </p:txBody>
      </p:sp>
      <p:sp>
        <p:nvSpPr>
          <p:cNvPr id="16409" name="Rectangle 25"/>
          <p:cNvSpPr>
            <a:spLocks/>
          </p:cNvSpPr>
          <p:nvPr/>
        </p:nvSpPr>
        <p:spPr bwMode="auto">
          <a:xfrm>
            <a:off x="2250779" y="5276551"/>
            <a:ext cx="1064394" cy="307777"/>
          </a:xfrm>
          <a:prstGeom prst="rect">
            <a:avLst/>
          </a:prstGeom>
          <a:noFill/>
          <a:ln w="12700" cap="flat">
            <a:noFill/>
            <a:miter lim="800000"/>
            <a:headEnd type="none" w="med" len="med"/>
            <a:tailEnd type="none" w="med" len="med"/>
          </a:ln>
        </p:spPr>
        <p:txBody>
          <a:bodyPr wrap="none" lIns="0" tIns="0" rIns="0" bIns="0" anchor="ctr">
            <a:prstTxWarp prst="textNoShape">
              <a:avLst/>
            </a:prstTxWarp>
            <a:spAutoFit/>
          </a:bodyPr>
          <a:lstStyle/>
          <a:p>
            <a:r>
              <a:rPr lang="en-US" sz="2000" dirty="0">
                <a:solidFill>
                  <a:schemeClr val="tx1"/>
                </a:solidFill>
                <a:ea typeface="Gill Sans" charset="0"/>
                <a:cs typeface="Gill Sans" charset="0"/>
              </a:rPr>
              <a:t>Feedback</a:t>
            </a:r>
          </a:p>
        </p:txBody>
      </p:sp>
      <p:sp>
        <p:nvSpPr>
          <p:cNvPr id="16410" name="Oval 26"/>
          <p:cNvSpPr>
            <a:spLocks/>
          </p:cNvSpPr>
          <p:nvPr/>
        </p:nvSpPr>
        <p:spPr bwMode="auto">
          <a:xfrm rot="-958963">
            <a:off x="4875312" y="2971427"/>
            <a:ext cx="705445" cy="357188"/>
          </a:xfrm>
          <a:prstGeom prst="ellipse">
            <a:avLst/>
          </a:prstGeom>
          <a:gradFill rotWithShape="0">
            <a:gsLst>
              <a:gs pos="0">
                <a:srgbClr val="BDC1AC"/>
              </a:gs>
              <a:gs pos="100000">
                <a:srgbClr val="726956"/>
              </a:gs>
            </a:gsLst>
            <a:lin ang="4440000" scaled="1"/>
          </a:gradFill>
          <a:ln w="9525" cap="flat">
            <a:solidFill>
              <a:schemeClr val="tx1"/>
            </a:solidFill>
            <a:prstDash val="solid"/>
            <a:miter lim="800000"/>
            <a:headEnd type="none" w="med" len="med"/>
            <a:tailEnd type="none" w="med" len="med"/>
          </a:ln>
        </p:spPr>
        <p:txBody>
          <a:bodyPr lIns="0" tIns="0" rIns="0" bIns="0" anchor="ctr">
            <a:prstTxWarp prst="textNoShape">
              <a:avLst/>
            </a:prstTxWarp>
          </a:bodyPr>
          <a:lstStyle/>
          <a:p>
            <a:r>
              <a:rPr lang="en-US" sz="800" dirty="0">
                <a:solidFill>
                  <a:schemeClr val="tx1"/>
                </a:solidFill>
                <a:ea typeface="Gill Sans" charset="0"/>
                <a:cs typeface="Gill Sans" charset="0"/>
              </a:rPr>
              <a:t>subsystem</a:t>
            </a:r>
          </a:p>
        </p:txBody>
      </p:sp>
      <p:sp>
        <p:nvSpPr>
          <p:cNvPr id="16411" name="Oval 27"/>
          <p:cNvSpPr>
            <a:spLocks/>
          </p:cNvSpPr>
          <p:nvPr/>
        </p:nvSpPr>
        <p:spPr bwMode="auto">
          <a:xfrm rot="-1843328">
            <a:off x="3115048" y="4506218"/>
            <a:ext cx="250031" cy="223242"/>
          </a:xfrm>
          <a:prstGeom prst="ellipse">
            <a:avLst/>
          </a:prstGeom>
          <a:gradFill rotWithShape="0">
            <a:gsLst>
              <a:gs pos="0">
                <a:srgbClr val="BDC1AC"/>
              </a:gs>
              <a:gs pos="100000">
                <a:srgbClr val="726956"/>
              </a:gs>
            </a:gsLst>
            <a:lin ang="3540000" scaled="1"/>
          </a:gradFill>
          <a:ln w="9525"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6412" name="Oval 28"/>
          <p:cNvSpPr>
            <a:spLocks/>
          </p:cNvSpPr>
          <p:nvPr/>
        </p:nvSpPr>
        <p:spPr bwMode="auto">
          <a:xfrm rot="86656">
            <a:off x="3407495" y="3838723"/>
            <a:ext cx="678656" cy="366117"/>
          </a:xfrm>
          <a:prstGeom prst="ellipse">
            <a:avLst/>
          </a:prstGeom>
          <a:gradFill rotWithShape="0">
            <a:gsLst>
              <a:gs pos="0">
                <a:srgbClr val="726956"/>
              </a:gs>
              <a:gs pos="100000">
                <a:srgbClr val="BDC1AC"/>
              </a:gs>
            </a:gsLst>
            <a:lin ang="16260000" scaled="1"/>
          </a:gradFill>
          <a:ln w="9525" cap="flat">
            <a:solidFill>
              <a:schemeClr val="tx1"/>
            </a:solidFill>
            <a:prstDash val="solid"/>
            <a:miter lim="800000"/>
            <a:headEnd type="none" w="med" len="med"/>
            <a:tailEnd type="none" w="med" len="med"/>
          </a:ln>
        </p:spPr>
        <p:txBody>
          <a:bodyPr lIns="0" tIns="0" rIns="0" bIns="0" anchor="ctr">
            <a:prstTxWarp prst="textNoShape">
              <a:avLst/>
            </a:prstTxWarp>
          </a:bodyPr>
          <a:lstStyle/>
          <a:p>
            <a:r>
              <a:rPr lang="en-US" sz="800" dirty="0">
                <a:solidFill>
                  <a:schemeClr val="tx1"/>
                </a:solidFill>
                <a:ea typeface="Gill Sans" charset="0"/>
                <a:cs typeface="Gill Sans" charset="0"/>
              </a:rPr>
              <a:t>subsystem</a:t>
            </a:r>
          </a:p>
        </p:txBody>
      </p:sp>
      <p:sp>
        <p:nvSpPr>
          <p:cNvPr id="16413" name="AutoShape 29"/>
          <p:cNvSpPr>
            <a:spLocks/>
          </p:cNvSpPr>
          <p:nvPr/>
        </p:nvSpPr>
        <p:spPr bwMode="auto">
          <a:xfrm rot="-6911409">
            <a:off x="4897636" y="5314354"/>
            <a:ext cx="464344" cy="250031"/>
          </a:xfrm>
          <a:prstGeom prst="rightArrow">
            <a:avLst>
              <a:gd name="adj1" fmla="val 41620"/>
              <a:gd name="adj2" fmla="val 111368"/>
            </a:avLst>
          </a:prstGeom>
          <a:solidFill>
            <a:schemeClr val="tx1"/>
          </a:solidFill>
          <a:ln w="9525"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6414" name="AutoShape 30"/>
          <p:cNvSpPr>
            <a:spLocks/>
          </p:cNvSpPr>
          <p:nvPr/>
        </p:nvSpPr>
        <p:spPr bwMode="auto">
          <a:xfrm rot="-7984427">
            <a:off x="5479183" y="5004048"/>
            <a:ext cx="464344" cy="250031"/>
          </a:xfrm>
          <a:prstGeom prst="rightArrow">
            <a:avLst>
              <a:gd name="adj1" fmla="val 41620"/>
              <a:gd name="adj2" fmla="val 111368"/>
            </a:avLst>
          </a:prstGeom>
          <a:solidFill>
            <a:schemeClr val="tx1"/>
          </a:solidFill>
          <a:ln w="9525"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6415" name="AutoShape 31"/>
          <p:cNvSpPr>
            <a:spLocks/>
          </p:cNvSpPr>
          <p:nvPr/>
        </p:nvSpPr>
        <p:spPr bwMode="auto">
          <a:xfrm rot="-3692024">
            <a:off x="3298106" y="5192688"/>
            <a:ext cx="464344" cy="250031"/>
          </a:xfrm>
          <a:prstGeom prst="rightArrow">
            <a:avLst>
              <a:gd name="adj1" fmla="val 41620"/>
              <a:gd name="adj2" fmla="val 111368"/>
            </a:avLst>
          </a:prstGeom>
          <a:solidFill>
            <a:schemeClr val="tx1"/>
          </a:solidFill>
          <a:ln w="9525"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6416" name="AutoShape 32"/>
          <p:cNvSpPr>
            <a:spLocks/>
          </p:cNvSpPr>
          <p:nvPr/>
        </p:nvSpPr>
        <p:spPr bwMode="auto">
          <a:xfrm rot="-2667946">
            <a:off x="2840460" y="4845546"/>
            <a:ext cx="464344" cy="250031"/>
          </a:xfrm>
          <a:prstGeom prst="rightArrow">
            <a:avLst>
              <a:gd name="adj1" fmla="val 41620"/>
              <a:gd name="adj2" fmla="val 111368"/>
            </a:avLst>
          </a:prstGeom>
          <a:solidFill>
            <a:schemeClr val="tx1"/>
          </a:solidFill>
          <a:ln w="9525"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6417" name="Oval 33"/>
          <p:cNvSpPr>
            <a:spLocks/>
          </p:cNvSpPr>
          <p:nvPr/>
        </p:nvSpPr>
        <p:spPr bwMode="auto">
          <a:xfrm rot="740994">
            <a:off x="4542681" y="2915617"/>
            <a:ext cx="392906" cy="223242"/>
          </a:xfrm>
          <a:prstGeom prst="ellipse">
            <a:avLst/>
          </a:prstGeom>
          <a:gradFill rotWithShape="0">
            <a:gsLst>
              <a:gs pos="0">
                <a:srgbClr val="726956"/>
              </a:gs>
              <a:gs pos="100000">
                <a:srgbClr val="BDC1AC"/>
              </a:gs>
            </a:gsLst>
            <a:lin ang="16920000" scaled="1"/>
          </a:gradFill>
          <a:ln w="9525"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16418" name="Oval 34"/>
          <p:cNvSpPr>
            <a:spLocks/>
          </p:cNvSpPr>
          <p:nvPr/>
        </p:nvSpPr>
        <p:spPr bwMode="auto">
          <a:xfrm rot="-1940110">
            <a:off x="4323904" y="4363342"/>
            <a:ext cx="678656" cy="321469"/>
          </a:xfrm>
          <a:prstGeom prst="ellipse">
            <a:avLst/>
          </a:prstGeom>
          <a:gradFill rotWithShape="0">
            <a:gsLst>
              <a:gs pos="0">
                <a:srgbClr val="BDC1AC"/>
              </a:gs>
              <a:gs pos="100000">
                <a:srgbClr val="726956"/>
              </a:gs>
            </a:gsLst>
            <a:lin ang="3420000" scaled="1"/>
          </a:gradFill>
          <a:ln w="9525" cap="flat">
            <a:solidFill>
              <a:schemeClr val="tx1"/>
            </a:solidFill>
            <a:prstDash val="solid"/>
            <a:miter lim="800000"/>
            <a:headEnd type="none" w="med" len="med"/>
            <a:tailEnd type="none" w="med" len="med"/>
          </a:ln>
        </p:spPr>
        <p:txBody>
          <a:bodyPr lIns="0" tIns="0" rIns="0" bIns="0" anchor="ctr">
            <a:prstTxWarp prst="textNoShape">
              <a:avLst/>
            </a:prstTxWarp>
          </a:bodyPr>
          <a:lstStyle/>
          <a:p>
            <a:r>
              <a:rPr lang="en-US" sz="800" dirty="0">
                <a:solidFill>
                  <a:schemeClr val="tx1"/>
                </a:solidFill>
                <a:ea typeface="Gill Sans" charset="0"/>
                <a:cs typeface="Gill Sans" charset="0"/>
              </a:rPr>
              <a:t>subsystem</a:t>
            </a:r>
          </a:p>
        </p:txBody>
      </p:sp>
      <p:sp>
        <p:nvSpPr>
          <p:cNvPr id="16419" name="Oval 35"/>
          <p:cNvSpPr>
            <a:spLocks/>
          </p:cNvSpPr>
          <p:nvPr/>
        </p:nvSpPr>
        <p:spPr bwMode="auto">
          <a:xfrm>
            <a:off x="3995738" y="3402285"/>
            <a:ext cx="1080492" cy="964406"/>
          </a:xfrm>
          <a:prstGeom prst="ellipse">
            <a:avLst/>
          </a:prstGeom>
          <a:gradFill rotWithShape="0">
            <a:gsLst>
              <a:gs pos="0">
                <a:srgbClr val="BDC1AC"/>
              </a:gs>
              <a:gs pos="100000">
                <a:srgbClr val="726956"/>
              </a:gs>
            </a:gsLst>
            <a:lin ang="5400000" scaled="1"/>
          </a:gradFill>
          <a:ln w="9525" cap="flat">
            <a:solidFill>
              <a:schemeClr val="tx1"/>
            </a:solidFill>
            <a:prstDash val="solid"/>
            <a:miter lim="800000"/>
            <a:headEnd type="none" w="med" len="med"/>
            <a:tailEnd type="none" w="med" len="med"/>
          </a:ln>
        </p:spPr>
        <p:txBody>
          <a:bodyPr lIns="0" tIns="0" rIns="0" bIns="0" anchor="ctr">
            <a:prstTxWarp prst="textNoShape">
              <a:avLst/>
            </a:prstTxWarp>
          </a:bodyPr>
          <a:lstStyle/>
          <a:p>
            <a:r>
              <a:rPr lang="en-US" sz="1100" dirty="0">
                <a:solidFill>
                  <a:schemeClr val="tx1"/>
                </a:solidFill>
                <a:ea typeface="Gill Sans" charset="0"/>
                <a:cs typeface="Gill Sans" charset="0"/>
              </a:rPr>
              <a:t>Managerial subsystem</a:t>
            </a:r>
          </a:p>
        </p:txBody>
      </p:sp>
      <p:sp>
        <p:nvSpPr>
          <p:cNvPr id="16420" name="AutoShape 36"/>
          <p:cNvSpPr>
            <a:spLocks/>
          </p:cNvSpPr>
          <p:nvPr/>
        </p:nvSpPr>
        <p:spPr bwMode="auto">
          <a:xfrm>
            <a:off x="2870597" y="3099792"/>
            <a:ext cx="3366492" cy="464344"/>
          </a:xfrm>
          <a:prstGeom prst="rightArrow">
            <a:avLst>
              <a:gd name="adj1" fmla="val 63444"/>
              <a:gd name="adj2" fmla="val 89282"/>
            </a:avLst>
          </a:prstGeom>
          <a:gradFill rotWithShape="0">
            <a:gsLst>
              <a:gs pos="0">
                <a:srgbClr val="776D7A">
                  <a:alpha val="84999"/>
                </a:srgbClr>
              </a:gs>
              <a:gs pos="100000">
                <a:srgbClr val="291929">
                  <a:alpha val="84999"/>
                </a:srgbClr>
              </a:gs>
            </a:gsLst>
            <a:lin ang="5400000" scaled="1"/>
          </a:gradFill>
          <a:ln w="9525" cap="flat">
            <a:solidFill>
              <a:schemeClr val="tx1">
                <a:alpha val="84999"/>
              </a:schemeClr>
            </a:solidFill>
            <a:prstDash val="solid"/>
            <a:miter lim="800000"/>
            <a:headEnd type="none" w="med" len="med"/>
            <a:tailEnd type="none" w="med" len="med"/>
          </a:ln>
        </p:spPr>
        <p:txBody>
          <a:bodyPr lIns="0" tIns="0" rIns="0" bIns="0" anchor="ctr">
            <a:prstTxWarp prst="textNoShape">
              <a:avLst/>
            </a:prstTxWarp>
          </a:bodyPr>
          <a:lstStyle/>
          <a:p>
            <a:pPr algn="l">
              <a:spcBef>
                <a:spcPts val="633"/>
              </a:spcBef>
            </a:pPr>
            <a:r>
              <a:rPr lang="en-US" sz="1400" b="1" dirty="0">
                <a:solidFill>
                  <a:srgbClr val="FFFFFF"/>
                </a:solidFill>
                <a:effectLst>
                  <a:outerShdw blurRad="38100" dist="38100" dir="2700000" algn="tl">
                    <a:srgbClr val="000000"/>
                  </a:outerShdw>
                </a:effectLst>
                <a:ea typeface="Gill Sans" charset="0"/>
                <a:cs typeface="Gill Sans" charset="0"/>
              </a:rPr>
              <a:t>Transforming inputs to outputs</a:t>
            </a:r>
          </a:p>
        </p:txBody>
      </p:sp>
      <p:sp>
        <p:nvSpPr>
          <p:cNvPr id="16421" name="AutoShape 37"/>
          <p:cNvSpPr>
            <a:spLocks/>
          </p:cNvSpPr>
          <p:nvPr/>
        </p:nvSpPr>
        <p:spPr bwMode="auto">
          <a:xfrm rot="16200000" flipH="1">
            <a:off x="7826574" y="5305424"/>
            <a:ext cx="276820" cy="348258"/>
          </a:xfrm>
          <a:prstGeom prst="rightArrow">
            <a:avLst>
              <a:gd name="adj1" fmla="val 41620"/>
              <a:gd name="adj2" fmla="val 100588"/>
            </a:avLst>
          </a:prstGeom>
          <a:solidFill>
            <a:schemeClr val="tx1"/>
          </a:solidFill>
          <a:ln w="9525" cap="flat">
            <a:solidFill>
              <a:schemeClr val="tx1"/>
            </a:solidFill>
            <a:prstDash val="solid"/>
            <a:miter lim="800000"/>
            <a:headEnd type="none" w="med" len="med"/>
            <a:tailEnd type="none" w="med" len="med"/>
          </a:ln>
        </p:spPr>
        <p:txBody>
          <a:bodyPr lIns="0" tIns="0" rIns="0" bIns="0">
            <a:prstTxWarp prst="textNoShape">
              <a:avLst/>
            </a:prstTxWarp>
          </a:bodyPr>
          <a:lstStyle/>
          <a:p>
            <a:endParaRPr lang="en-US"/>
          </a:p>
        </p:txBody>
      </p:sp>
      <p:sp>
        <p:nvSpPr>
          <p:cNvPr id="48" name="Title 47"/>
          <p:cNvSpPr>
            <a:spLocks noGrp="1"/>
          </p:cNvSpPr>
          <p:nvPr>
            <p:ph type="title"/>
          </p:nvPr>
        </p:nvSpPr>
        <p:spPr/>
        <p:txBody>
          <a:bodyPr/>
          <a:lstStyle/>
          <a:p>
            <a:r>
              <a:rPr lang="en-US" dirty="0" smtClean="0"/>
              <a:t>Open Systems Perspective</a:t>
            </a:r>
            <a:endParaRPr lang="en-US" dirty="0"/>
          </a:p>
        </p:txBody>
      </p:sp>
      <p:sp>
        <p:nvSpPr>
          <p:cNvPr id="42" name="TextBox 41"/>
          <p:cNvSpPr txBox="1"/>
          <p:nvPr/>
        </p:nvSpPr>
        <p:spPr>
          <a:xfrm>
            <a:off x="5943600" y="1600200"/>
            <a:ext cx="2362200" cy="830997"/>
          </a:xfrm>
          <a:prstGeom prst="rect">
            <a:avLst/>
          </a:prstGeom>
          <a:noFill/>
        </p:spPr>
        <p:txBody>
          <a:bodyPr wrap="square" rtlCol="0">
            <a:spAutoFit/>
          </a:bodyPr>
          <a:lstStyle/>
          <a:p>
            <a:r>
              <a:rPr lang="en-US" sz="2400" dirty="0" smtClean="0">
                <a:solidFill>
                  <a:srgbClr val="5F5F5F"/>
                </a:solidFill>
                <a:latin typeface="+mn-lt"/>
              </a:rPr>
              <a:t>External Environment</a:t>
            </a:r>
            <a:endParaRPr lang="en-US" sz="2400" dirty="0">
              <a:solidFill>
                <a:srgbClr val="5F5F5F"/>
              </a:solidFill>
              <a:latin typeface="+mn-lt"/>
            </a:endParaRPr>
          </a:p>
        </p:txBody>
      </p:sp>
    </p:spTree>
    <p:extLst>
      <p:ext uri="{BB962C8B-B14F-4D97-AF65-F5344CB8AC3E}">
        <p14:creationId xmlns:p14="http://schemas.microsoft.com/office/powerpoint/2010/main" val="2806474631"/>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fontScale="90000"/>
          </a:bodyPr>
          <a:lstStyle/>
          <a:p>
            <a:r>
              <a:rPr lang="en-US" dirty="0" smtClean="0"/>
              <a:t>Organizational Learning Perspective</a:t>
            </a:r>
            <a:endParaRPr lang="en-US" dirty="0"/>
          </a:p>
        </p:txBody>
      </p:sp>
      <p:sp>
        <p:nvSpPr>
          <p:cNvPr id="27651" name="Rectangle 4"/>
          <p:cNvSpPr>
            <a:spLocks noGrp="1" noChangeArrowheads="1"/>
          </p:cNvSpPr>
          <p:nvPr>
            <p:ph idx="1"/>
          </p:nvPr>
        </p:nvSpPr>
        <p:spPr>
          <a:xfrm>
            <a:off x="323528" y="1412776"/>
            <a:ext cx="5040559" cy="4713387"/>
          </a:xfrm>
        </p:spPr>
        <p:txBody>
          <a:bodyPr>
            <a:normAutofit/>
          </a:bodyPr>
          <a:lstStyle/>
          <a:p>
            <a:pPr>
              <a:spcAft>
                <a:spcPts val="600"/>
              </a:spcAft>
            </a:pPr>
            <a:r>
              <a:rPr lang="en-US" dirty="0" smtClean="0"/>
              <a:t>An organization’s capacity to acquire, share, use, and store valuable knowledge</a:t>
            </a:r>
          </a:p>
          <a:p>
            <a:pPr>
              <a:spcAft>
                <a:spcPts val="0"/>
              </a:spcAft>
            </a:pPr>
            <a:r>
              <a:rPr lang="en-US" dirty="0" smtClean="0"/>
              <a:t>Need to consider both stock and flow of knowledge</a:t>
            </a:r>
          </a:p>
          <a:p>
            <a:pPr lvl="1"/>
            <a:r>
              <a:rPr lang="en-US" dirty="0" smtClean="0"/>
              <a:t>Stock: intellectual capital</a:t>
            </a:r>
          </a:p>
          <a:p>
            <a:pPr lvl="1"/>
            <a:r>
              <a:rPr lang="en-US" dirty="0" smtClean="0"/>
              <a:t>Flow: org learning processes</a:t>
            </a:r>
            <a:br>
              <a:rPr lang="en-US" dirty="0" smtClean="0"/>
            </a:br>
            <a:r>
              <a:rPr lang="en-US" dirty="0" smtClean="0"/>
              <a:t>of acquisition, sharing, use, </a:t>
            </a:r>
            <a:br>
              <a:rPr lang="en-US" dirty="0" smtClean="0"/>
            </a:br>
            <a:r>
              <a:rPr lang="en-US" dirty="0" smtClean="0"/>
              <a:t>and storage</a:t>
            </a:r>
            <a:endParaRPr lang="en-US" dirty="0"/>
          </a:p>
        </p:txBody>
      </p:sp>
      <p:pic>
        <p:nvPicPr>
          <p:cNvPr id="9" name="Picture Placeholder 8" descr="books-sm.png"/>
          <p:cNvPicPr>
            <a:picLocks noGrp="1" noChangeAspect="1"/>
          </p:cNvPicPr>
          <p:nvPr>
            <p:ph type="pic" sz="quarter" idx="13"/>
          </p:nvPr>
        </p:nvPicPr>
        <p:blipFill>
          <a:blip r:embed="rId3"/>
          <a:srcRect t="-10185" b="-10185"/>
          <a:stretch>
            <a:fillRect/>
          </a:stretch>
        </p:blipFill>
        <p:spPr>
          <a:xfrm>
            <a:off x="5460468" y="1412776"/>
            <a:ext cx="3287996" cy="4032448"/>
          </a:xfrm>
          <a:prstGeom prst="rect">
            <a:avLst/>
          </a:prstGeom>
        </p:spPr>
      </p:pic>
    </p:spTree>
    <p:extLst>
      <p:ext uri="{BB962C8B-B14F-4D97-AF65-F5344CB8AC3E}">
        <p14:creationId xmlns:p14="http://schemas.microsoft.com/office/powerpoint/2010/main" val="1966456924"/>
      </p:ext>
    </p:extLst>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OB7e Template">
  <a:themeElements>
    <a:clrScheme name="Plaza">
      <a:dk1>
        <a:sysClr val="windowText" lastClr="000000"/>
      </a:dk1>
      <a:lt1>
        <a:sysClr val="window" lastClr="FFFFFF"/>
      </a:lt1>
      <a:dk2>
        <a:srgbClr val="333333"/>
      </a:dk2>
      <a:lt2>
        <a:srgbClr val="CCCCCC"/>
      </a:lt2>
      <a:accent1>
        <a:srgbClr val="990000"/>
      </a:accent1>
      <a:accent2>
        <a:srgbClr val="580101"/>
      </a:accent2>
      <a:accent3>
        <a:srgbClr val="E94A00"/>
      </a:accent3>
      <a:accent4>
        <a:srgbClr val="EB8F00"/>
      </a:accent4>
      <a:accent5>
        <a:srgbClr val="A4A4A4"/>
      </a:accent5>
      <a:accent6>
        <a:srgbClr val="666666"/>
      </a:accent6>
      <a:hlink>
        <a:srgbClr val="D01010"/>
      </a:hlink>
      <a:folHlink>
        <a:srgbClr val="E6682E"/>
      </a:folHlink>
    </a:clrScheme>
    <a:fontScheme name="Plaza">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laza">
      <a:fillStyleLst>
        <a:solidFill>
          <a:schemeClr val="phClr"/>
        </a:solidFill>
        <a:gradFill rotWithShape="1">
          <a:gsLst>
            <a:gs pos="0">
              <a:schemeClr val="phClr">
                <a:tint val="100000"/>
                <a:shade val="60000"/>
                <a:satMod val="135000"/>
              </a:schemeClr>
            </a:gs>
            <a:gs pos="100000">
              <a:schemeClr val="phClr">
                <a:tint val="100000"/>
                <a:shade val="100000"/>
                <a:satMod val="135000"/>
              </a:schemeClr>
            </a:gs>
          </a:gsLst>
          <a:lin ang="16200000" scaled="1"/>
        </a:gradFill>
        <a:gradFill rotWithShape="1">
          <a:gsLst>
            <a:gs pos="0">
              <a:schemeClr val="phClr">
                <a:shade val="70000"/>
                <a:satMod val="120000"/>
              </a:schemeClr>
            </a:gs>
            <a:gs pos="35000">
              <a:schemeClr val="phClr">
                <a:shade val="100000"/>
                <a:satMod val="150000"/>
              </a:schemeClr>
            </a:gs>
            <a:gs pos="70000">
              <a:schemeClr val="phClr">
                <a:tint val="100000"/>
                <a:shade val="100000"/>
                <a:satMod val="200000"/>
                <a:greenMod val="100000"/>
              </a:schemeClr>
            </a:gs>
            <a:gs pos="100000">
              <a:schemeClr val="phClr">
                <a:tint val="100000"/>
                <a:shade val="100000"/>
                <a:satMod val="250000"/>
                <a:greenMod val="100000"/>
              </a:schemeClr>
            </a:gs>
          </a:gsLst>
          <a:lin ang="162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innerShdw blurRad="190500" dist="63500" dir="5400000">
              <a:srgbClr val="FFFFFF">
                <a:alpha val="65000"/>
              </a:srgbClr>
            </a:innerShdw>
          </a:effectLst>
          <a:scene3d>
            <a:camera prst="orthographicFront">
              <a:rot lat="0" lon="0" rev="0"/>
            </a:camera>
            <a:lightRig rig="twoPt" dir="r">
              <a:rot lat="0" lon="0" rev="6000000"/>
            </a:lightRig>
          </a:scene3d>
          <a:sp3d prstMaterial="matte">
            <a:bevelT w="0" h="0" prst="relaxedInset"/>
          </a:sp3d>
        </a:effectStyle>
        <a:effectStyle>
          <a:effectLst>
            <a:innerShdw blurRad="50800" dist="25400" dir="13500000">
              <a:srgbClr val="FFFFFF">
                <a:alpha val="75000"/>
              </a:srgbClr>
            </a:innerShdw>
            <a:outerShdw blurRad="88900" dist="38100" dir="6600000" sx="101000" sy="101000" rotWithShape="0">
              <a:srgbClr val="000000">
                <a:alpha val="50000"/>
              </a:srgbClr>
            </a:outerShdw>
          </a:effectLst>
          <a:scene3d>
            <a:camera prst="perspectiveFront" fov="3000000"/>
            <a:lightRig rig="morning" dir="tl">
              <a:rot lat="0" lon="0" rev="1800000"/>
            </a:lightRig>
          </a:scene3d>
          <a:sp3d contourW="38100" prstMaterial="softEdge">
            <a:bevelT w="25400" h="38100"/>
            <a:contourClr>
              <a:schemeClr val="phClr">
                <a:tint val="6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OB7e Template.potx</Template>
  <TotalTime>1571</TotalTime>
  <Pages>0</Pages>
  <Words>841</Words>
  <Characters>0</Characters>
  <Application>Microsoft Office PowerPoint</Application>
  <PresentationFormat>Letter Paper (8.5x11 in)</PresentationFormat>
  <Lines>0</Lines>
  <Paragraphs>187</Paragraphs>
  <Slides>23</Slides>
  <Notes>19</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OB7e Template</vt:lpstr>
      <vt:lpstr>Introduction to the Field of Organizational Behavior</vt:lpstr>
      <vt:lpstr>Quicken Loans</vt:lpstr>
      <vt:lpstr>Organizational Behavior and Organizations</vt:lpstr>
      <vt:lpstr>Why Study OB?</vt:lpstr>
      <vt:lpstr>Organizational Effectiveness</vt:lpstr>
      <vt:lpstr>Four Perspectives of  Organizational Effectiveness</vt:lpstr>
      <vt:lpstr>Open Systems Perspective</vt:lpstr>
      <vt:lpstr>Open Systems Perspective</vt:lpstr>
      <vt:lpstr>Organizational Learning Perspective</vt:lpstr>
      <vt:lpstr>Intellectual Capital</vt:lpstr>
      <vt:lpstr>Organizational Learning Processes</vt:lpstr>
      <vt:lpstr>Organizational Memory</vt:lpstr>
      <vt:lpstr>High-Performance Work Practices</vt:lpstr>
      <vt:lpstr>Corporate Social Responsibility at MTN</vt:lpstr>
      <vt:lpstr>Stakeholder Perspective</vt:lpstr>
      <vt:lpstr>Stakeholders: Values and Ethics</vt:lpstr>
      <vt:lpstr>Stakeholders and CSR</vt:lpstr>
      <vt:lpstr>Globalization</vt:lpstr>
      <vt:lpstr>Increasing Workforce Diversity</vt:lpstr>
      <vt:lpstr>Emerging Employment Relationships</vt:lpstr>
      <vt:lpstr>Organizational Behavior Anchors</vt:lpstr>
      <vt:lpstr>Organizational Behavior Anchors (con’t)</vt:lpstr>
      <vt:lpstr>Introduction to the Field of Organizational Behavior</vt:lpstr>
    </vt:vector>
  </TitlesOfParts>
  <Manager/>
  <Company>University of Western Australia</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Field of Organizational Behavior</dc:title>
  <dc:subject/>
  <dc:creator>Steven McShane</dc:creator>
  <cp:keywords/>
  <dc:description/>
  <cp:lastModifiedBy>Kumar Suruli</cp:lastModifiedBy>
  <cp:revision>191</cp:revision>
  <cp:lastPrinted>2008-02-24T08:45:31Z</cp:lastPrinted>
  <dcterms:created xsi:type="dcterms:W3CDTF">2011-12-07T16:09:33Z</dcterms:created>
  <dcterms:modified xsi:type="dcterms:W3CDTF">2014-02-10T10:53:49Z</dcterms:modified>
  <cp:category/>
</cp:coreProperties>
</file>