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25"/>
  </p:notesMasterIdLst>
  <p:handoutMasterIdLst>
    <p:handoutMasterId r:id="rId26"/>
  </p:handoutMasterIdLst>
  <p:sldIdLst>
    <p:sldId id="343" r:id="rId2"/>
    <p:sldId id="344" r:id="rId3"/>
    <p:sldId id="320" r:id="rId4"/>
    <p:sldId id="321" r:id="rId5"/>
    <p:sldId id="322" r:id="rId6"/>
    <p:sldId id="323" r:id="rId7"/>
    <p:sldId id="324" r:id="rId8"/>
    <p:sldId id="325" r:id="rId9"/>
    <p:sldId id="342" r:id="rId10"/>
    <p:sldId id="327" r:id="rId11"/>
    <p:sldId id="328" r:id="rId12"/>
    <p:sldId id="329" r:id="rId13"/>
    <p:sldId id="330" r:id="rId14"/>
    <p:sldId id="331" r:id="rId15"/>
    <p:sldId id="332" r:id="rId16"/>
    <p:sldId id="333" r:id="rId17"/>
    <p:sldId id="334" r:id="rId18"/>
    <p:sldId id="335" r:id="rId19"/>
    <p:sldId id="337" r:id="rId20"/>
    <p:sldId id="338" r:id="rId21"/>
    <p:sldId id="339" r:id="rId22"/>
    <p:sldId id="340" r:id="rId23"/>
    <p:sldId id="318" r:id="rId24"/>
  </p:sldIdLst>
  <p:sldSz cx="9144000" cy="6858000" type="letter"/>
  <p:notesSz cx="6858000" cy="9144000"/>
  <p:custDataLst>
    <p:tags r:id="rId27"/>
  </p:custDataLst>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6026"/>
    <a:srgbClr val="008080"/>
    <a:srgbClr val="800080"/>
    <a:srgbClr val="CCFF66"/>
    <a:srgbClr val="61765E"/>
    <a:srgbClr val="5B5748"/>
    <a:srgbClr val="808080"/>
    <a:srgbClr val="83060C"/>
    <a:srgbClr val="5E6F5B"/>
    <a:srgbClr val="7D8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94643" autoAdjust="0"/>
  </p:normalViewPr>
  <p:slideViewPr>
    <p:cSldViewPr>
      <p:cViewPr>
        <p:scale>
          <a:sx n="50" d="100"/>
          <a:sy n="50" d="100"/>
        </p:scale>
        <p:origin x="-2058" y="-456"/>
      </p:cViewPr>
      <p:guideLst>
        <p:guide orient="horz" pos="2160"/>
        <p:guide pos="2880"/>
      </p:guideLst>
    </p:cSldViewPr>
  </p:slideViewPr>
  <p:outlineViewPr>
    <p:cViewPr>
      <p:scale>
        <a:sx n="33" d="100"/>
        <a:sy n="33" d="100"/>
      </p:scale>
      <p:origin x="0" y="149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p:cNvSpPr>
          <p:nvPr>
            <p:ph type="sldNum" sz="quarter" idx="5"/>
          </p:nvPr>
        </p:nvSpPr>
        <p:spPr>
          <a:noFill/>
        </p:spPr>
        <p:txBody>
          <a:bodyPr/>
          <a:lstStyle/>
          <a:p>
            <a:fld id="{53C7F24E-ADF0-EE48-A446-9CB7D1BF9A56}" type="slidenum">
              <a:rPr lang="en-US">
                <a:latin typeface="Tahoma" pitchFamily="-65" charset="0"/>
                <a:ea typeface="ヒラギノ角ゴ Pro W3" pitchFamily="-65" charset="-128"/>
                <a:cs typeface="ヒラギノ角ゴ Pro W3" pitchFamily="-65" charset="-128"/>
              </a:rPr>
              <a:pPr/>
              <a:t>12</a:t>
            </a:fld>
            <a:endParaRPr lang="en-US" dirty="0">
              <a:latin typeface="Tahoma" pitchFamily="-65" charset="0"/>
              <a:ea typeface="ヒラギノ角ゴ Pro W3" pitchFamily="-65" charset="-128"/>
              <a:cs typeface="ヒラギノ角ゴ Pro W3" pitchFamily="-65"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p:cNvSpPr>
          <p:nvPr>
            <p:ph type="sldNum" sz="quarter" idx="5"/>
          </p:nvPr>
        </p:nvSpPr>
        <p:spPr>
          <a:noFill/>
        </p:spPr>
        <p:txBody>
          <a:bodyPr/>
          <a:lstStyle/>
          <a:p>
            <a:fld id="{27CDC5A3-0E50-E040-AF0C-AA2E27D97006}" type="slidenum">
              <a:rPr lang="en-US">
                <a:latin typeface="Tahoma" pitchFamily="-65" charset="0"/>
                <a:ea typeface="ヒラギノ角ゴ Pro W3" pitchFamily="-65" charset="-128"/>
                <a:cs typeface="ヒラギノ角ゴ Pro W3" pitchFamily="-65" charset="-128"/>
              </a:rPr>
              <a:pPr/>
              <a:t>13</a:t>
            </a:fld>
            <a:endParaRPr lang="en-US" dirty="0">
              <a:latin typeface="Tahoma" pitchFamily="-65" charset="0"/>
              <a:ea typeface="ヒラギノ角ゴ Pro W3" pitchFamily="-65" charset="-128"/>
              <a:cs typeface="ヒラギノ角ゴ Pro W3" pitchFamily="-65" charset="-128"/>
            </a:endParaRPr>
          </a:p>
        </p:txBody>
      </p:sp>
      <p:sp>
        <p:nvSpPr>
          <p:cNvPr id="47107" name="Rectangle 2"/>
          <p:cNvSpPr>
            <a:spLocks noGrp="1" noRot="1" noChangeAspect="1" noChangeArrowheads="1"/>
          </p:cNvSpPr>
          <p:nvPr>
            <p:ph type="sldImg"/>
          </p:nvPr>
        </p:nvSpPr>
        <p:spPr>
          <a:solidFill>
            <a:srgbClr val="FFFFFF"/>
          </a:solidFill>
          <a:ln/>
        </p:spPr>
      </p:sp>
      <p:sp>
        <p:nvSpPr>
          <p:cNvPr id="47108"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p:cNvSpPr>
          <p:nvPr>
            <p:ph type="sldNum" sz="quarter" idx="5"/>
          </p:nvPr>
        </p:nvSpPr>
        <p:spPr>
          <a:noFill/>
        </p:spPr>
        <p:txBody>
          <a:bodyPr/>
          <a:lstStyle/>
          <a:p>
            <a:fld id="{80D943AA-3EE9-E649-9039-1118980D1338}" type="slidenum">
              <a:rPr lang="en-US">
                <a:latin typeface="Tahoma" pitchFamily="-65" charset="0"/>
                <a:ea typeface="ヒラギノ角ゴ Pro W3" pitchFamily="-65" charset="-128"/>
                <a:cs typeface="ヒラギノ角ゴ Pro W3" pitchFamily="-65" charset="-128"/>
              </a:rPr>
              <a:pPr/>
              <a:t>14</a:t>
            </a:fld>
            <a:endParaRPr lang="en-US" dirty="0">
              <a:latin typeface="Tahoma" pitchFamily="-65" charset="0"/>
              <a:ea typeface="ヒラギノ角ゴ Pro W3" pitchFamily="-65" charset="-128"/>
              <a:cs typeface="ヒラギノ角ゴ Pro W3" pitchFamily="-65" charset="-128"/>
            </a:endParaRPr>
          </a:p>
        </p:txBody>
      </p:sp>
      <p:sp>
        <p:nvSpPr>
          <p:cNvPr id="49155" name="Rectangle 2"/>
          <p:cNvSpPr>
            <a:spLocks noGrp="1" noRot="1" noChangeAspect="1" noChangeArrowheads="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p:cNvSpPr>
          <p:nvPr>
            <p:ph type="sldNum" sz="quarter" idx="5"/>
          </p:nvPr>
        </p:nvSpPr>
        <p:spPr>
          <a:noFill/>
        </p:spPr>
        <p:txBody>
          <a:bodyPr/>
          <a:lstStyle/>
          <a:p>
            <a:fld id="{80D943AA-3EE9-E649-9039-1118980D1338}" type="slidenum">
              <a:rPr lang="en-US">
                <a:latin typeface="Tahoma" pitchFamily="-65" charset="0"/>
                <a:ea typeface="ヒラギノ角ゴ Pro W3" pitchFamily="-65" charset="-128"/>
                <a:cs typeface="ヒラギノ角ゴ Pro W3" pitchFamily="-65" charset="-128"/>
              </a:rPr>
              <a:pPr/>
              <a:t>15</a:t>
            </a:fld>
            <a:endParaRPr lang="en-US" dirty="0">
              <a:latin typeface="Tahoma" pitchFamily="-65" charset="0"/>
              <a:ea typeface="ヒラギノ角ゴ Pro W3" pitchFamily="-65" charset="-128"/>
              <a:cs typeface="ヒラギノ角ゴ Pro W3" pitchFamily="-65" charset="-128"/>
            </a:endParaRPr>
          </a:p>
        </p:txBody>
      </p:sp>
      <p:sp>
        <p:nvSpPr>
          <p:cNvPr id="49155" name="Rectangle 2"/>
          <p:cNvSpPr>
            <a:spLocks noGrp="1" noRot="1" noChangeAspect="1" noChangeArrowheads="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p:cNvSpPr>
          <p:nvPr>
            <p:ph type="sldNum" sz="quarter" idx="5"/>
          </p:nvPr>
        </p:nvSpPr>
        <p:spPr>
          <a:noFill/>
        </p:spPr>
        <p:txBody>
          <a:bodyPr/>
          <a:lstStyle/>
          <a:p>
            <a:fld id="{80D943AA-3EE9-E649-9039-1118980D1338}" type="slidenum">
              <a:rPr lang="en-US">
                <a:latin typeface="Tahoma" pitchFamily="-65" charset="0"/>
                <a:ea typeface="ヒラギノ角ゴ Pro W3" pitchFamily="-65" charset="-128"/>
                <a:cs typeface="ヒラギノ角ゴ Pro W3" pitchFamily="-65" charset="-128"/>
              </a:rPr>
              <a:pPr/>
              <a:t>16</a:t>
            </a:fld>
            <a:endParaRPr lang="en-US" dirty="0">
              <a:latin typeface="Tahoma" pitchFamily="-65" charset="0"/>
              <a:ea typeface="ヒラギノ角ゴ Pro W3" pitchFamily="-65" charset="-128"/>
              <a:cs typeface="ヒラギノ角ゴ Pro W3" pitchFamily="-65" charset="-128"/>
            </a:endParaRPr>
          </a:p>
        </p:txBody>
      </p:sp>
      <p:sp>
        <p:nvSpPr>
          <p:cNvPr id="49155" name="Rectangle 2"/>
          <p:cNvSpPr>
            <a:spLocks noGrp="1" noRot="1" noChangeAspect="1" noChangeArrowheads="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p:cNvSpPr>
          <p:nvPr>
            <p:ph type="sldNum" sz="quarter" idx="5"/>
          </p:nvPr>
        </p:nvSpPr>
        <p:spPr>
          <a:noFill/>
        </p:spPr>
        <p:txBody>
          <a:bodyPr/>
          <a:lstStyle/>
          <a:p>
            <a:fld id="{1B72421E-FAA5-4148-99F3-5625548E3471}" type="slidenum">
              <a:rPr lang="en-US">
                <a:latin typeface="Tahoma" pitchFamily="-65" charset="0"/>
                <a:ea typeface="ヒラギノ角ゴ Pro W3" pitchFamily="-65" charset="-128"/>
                <a:cs typeface="ヒラギノ角ゴ Pro W3" pitchFamily="-65" charset="-128"/>
              </a:rPr>
              <a:pPr/>
              <a:t>17</a:t>
            </a:fld>
            <a:endParaRPr lang="en-US" dirty="0">
              <a:latin typeface="Tahoma" pitchFamily="-65" charset="0"/>
              <a:ea typeface="ヒラギノ角ゴ Pro W3" pitchFamily="-65" charset="-128"/>
              <a:cs typeface="ヒラギノ角ゴ Pro W3" pitchFamily="-65" charset="-128"/>
            </a:endParaRPr>
          </a:p>
        </p:txBody>
      </p:sp>
      <p:sp>
        <p:nvSpPr>
          <p:cNvPr id="62467" name="Rectangle 2"/>
          <p:cNvSpPr>
            <a:spLocks noGrp="1" noChangeArrowheads="1"/>
          </p:cNvSpPr>
          <p:nvPr>
            <p:ph type="body" idx="1"/>
          </p:nvPr>
        </p:nvSpPr>
        <p:spPr>
          <a:noFill/>
          <a:ln w="9525"/>
        </p:spPr>
        <p:txBody>
          <a:bodyPr lIns="85833" tIns="41383" rIns="85833" bIns="41383"/>
          <a:lstStyle/>
          <a:p>
            <a:endParaRPr lang="en-AU" dirty="0">
              <a:latin typeface="Gill Sans" pitchFamily="-65" charset="0"/>
              <a:ea typeface="ＭＳ Ｐゴシック" pitchFamily="-65" charset="-128"/>
              <a:cs typeface="ＭＳ Ｐゴシック" pitchFamily="-65" charset="-128"/>
            </a:endParaRPr>
          </a:p>
        </p:txBody>
      </p:sp>
      <p:sp>
        <p:nvSpPr>
          <p:cNvPr id="62468" name="Rectangle 3"/>
          <p:cNvSpPr>
            <a:spLocks noGrp="1" noRot="1" noChangeAspect="1" noChangeArrowheads="1"/>
          </p:cNvSpPr>
          <p:nvPr>
            <p:ph type="sldImg"/>
          </p:nvPr>
        </p:nvSpPr>
        <p:spPr>
          <a:xfrm>
            <a:off x="1174750" y="709613"/>
            <a:ext cx="4508500" cy="3381375"/>
          </a:xfrm>
          <a:ln w="12700" cap="flat">
            <a:solidFill>
              <a:schemeClr val="tx1"/>
            </a:solid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p:cNvSpPr>
          <p:nvPr>
            <p:ph type="sldNum" sz="quarter" idx="5"/>
          </p:nvPr>
        </p:nvSpPr>
        <p:spPr>
          <a:noFill/>
        </p:spPr>
        <p:txBody>
          <a:bodyPr/>
          <a:lstStyle/>
          <a:p>
            <a:fld id="{AEB2C32A-1D73-074D-B1C1-36B1F8C02D79}" type="slidenum">
              <a:rPr lang="en-US">
                <a:latin typeface="Tahoma" pitchFamily="-65" charset="0"/>
                <a:ea typeface="ヒラギノ角ゴ Pro W3" pitchFamily="-65" charset="-128"/>
                <a:cs typeface="ヒラギノ角ゴ Pro W3" pitchFamily="-65" charset="-128"/>
              </a:rPr>
              <a:pPr/>
              <a:t>18</a:t>
            </a:fld>
            <a:endParaRPr lang="en-US" dirty="0">
              <a:latin typeface="Tahoma" pitchFamily="-65" charset="0"/>
              <a:ea typeface="ヒラギノ角ゴ Pro W3" pitchFamily="-65" charset="-128"/>
              <a:cs typeface="ヒラギノ角ゴ Pro W3" pitchFamily="-65" charset="-128"/>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p:cNvSpPr>
          <p:nvPr>
            <p:ph type="body" idx="1"/>
          </p:nvPr>
        </p:nvSpPr>
        <p:spPr>
          <a:noFill/>
          <a:ln w="9525"/>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194CA21C-FC6D-0849-B99A-302F3856150F}" type="slidenum">
              <a:rPr lang="en-AU"/>
              <a:pPr/>
              <a:t>19</a:t>
            </a:fld>
            <a:endParaRPr lang="en-AU" dirty="0"/>
          </a:p>
        </p:txBody>
      </p:sp>
      <p:sp>
        <p:nvSpPr>
          <p:cNvPr id="56323" name="Rectangle 2"/>
          <p:cNvSpPr>
            <a:spLocks noGrp="1" noChangeArrowheads="1"/>
          </p:cNvSpPr>
          <p:nvPr>
            <p:ph type="body" idx="1"/>
          </p:nvPr>
        </p:nvSpPr>
        <p:spPr>
          <a:noFill/>
          <a:ln w="9525"/>
        </p:spPr>
        <p:txBody>
          <a:bodyPr lIns="85833" tIns="41383" rIns="85833" bIns="41383"/>
          <a:lstStyle/>
          <a:p>
            <a:endParaRPr lang="en-AU" dirty="0">
              <a:latin typeface="Gill Sans" pitchFamily="-83" charset="0"/>
              <a:ea typeface="ＭＳ Ｐゴシック" pitchFamily="-83" charset="-128"/>
              <a:cs typeface="ＭＳ Ｐゴシック" pitchFamily="-83" charset="-128"/>
            </a:endParaRPr>
          </a:p>
        </p:txBody>
      </p:sp>
      <p:sp>
        <p:nvSpPr>
          <p:cNvPr id="56324" name="Rectangle 3"/>
          <p:cNvSpPr>
            <a:spLocks noGrp="1" noRot="1" noChangeAspect="1" noChangeArrowheads="1" noTextEdit="1"/>
          </p:cNvSpPr>
          <p:nvPr>
            <p:ph type="sldImg"/>
          </p:nvPr>
        </p:nvSpPr>
        <p:spPr>
          <a:xfrm>
            <a:off x="1174750" y="709613"/>
            <a:ext cx="4508500" cy="3381375"/>
          </a:xfrm>
          <a:ln w="12700" cap="flat">
            <a:solidFill>
              <a:schemeClr val="tx1"/>
            </a:solid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5D3365A6-1FC1-884A-8257-FE5E518EC3B6}" type="slidenum">
              <a:rPr lang="en-AU">
                <a:latin typeface="Tahoma" pitchFamily="-65" charset="0"/>
                <a:ea typeface="ヒラギノ角ゴ Pro W3" pitchFamily="-65" charset="-128"/>
                <a:cs typeface="ヒラギノ角ゴ Pro W3" pitchFamily="-65" charset="-128"/>
              </a:rPr>
              <a:pPr/>
              <a:t>22</a:t>
            </a:fld>
            <a:endParaRPr lang="en-AU" dirty="0">
              <a:latin typeface="Tahoma" pitchFamily="-65" charset="0"/>
              <a:ea typeface="ヒラギノ角ゴ Pro W3" pitchFamily="-65" charset="-128"/>
              <a:cs typeface="ヒラギノ角ゴ Pro W3" pitchFamily="-65" charset="-128"/>
            </a:endParaRPr>
          </a:p>
        </p:txBody>
      </p:sp>
      <p:sp>
        <p:nvSpPr>
          <p:cNvPr id="58371" name="Rectangle 2"/>
          <p:cNvSpPr>
            <a:spLocks noGrp="1" noRot="1" noChangeAspect="1" noChangeArrowheads="1" noTextEdit="1"/>
          </p:cNvSpPr>
          <p:nvPr>
            <p:ph type="sldImg"/>
          </p:nvPr>
        </p:nvSpPr>
        <p:spPr>
          <a:xfrm>
            <a:off x="1174750" y="709613"/>
            <a:ext cx="4508500" cy="3381375"/>
          </a:xfrm>
          <a:ln w="12700" cap="flat">
            <a:solidFill>
              <a:schemeClr val="tx1"/>
            </a:solidFill>
          </a:ln>
        </p:spPr>
      </p:sp>
      <p:sp>
        <p:nvSpPr>
          <p:cNvPr id="58372" name="Rectangle 3"/>
          <p:cNvSpPr>
            <a:spLocks noGrp="1" noChangeArrowheads="1"/>
          </p:cNvSpPr>
          <p:nvPr>
            <p:ph type="body" idx="1"/>
          </p:nvPr>
        </p:nvSpPr>
        <p:spPr>
          <a:noFill/>
          <a:ln w="9525"/>
        </p:spPr>
        <p:txBody>
          <a:bodyPr lIns="85833" tIns="41383" rIns="85833" bIns="41383"/>
          <a:lstStyle/>
          <a:p>
            <a:endParaRPr lang="en-AU"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23</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p:cNvSpPr>
          <p:nvPr>
            <p:ph type="sldNum" sz="quarter" idx="5"/>
          </p:nvPr>
        </p:nvSpPr>
        <p:spPr>
          <a:noFill/>
        </p:spPr>
        <p:txBody>
          <a:bodyPr/>
          <a:lstStyle/>
          <a:p>
            <a:fld id="{1E52EB10-AD7A-2A43-9668-E861B3903FE8}" type="slidenum">
              <a:rPr lang="en-US">
                <a:latin typeface="Tahoma" pitchFamily="-65" charset="0"/>
                <a:ea typeface="ヒラギノ角ゴ Pro W3" pitchFamily="-65" charset="-128"/>
                <a:cs typeface="ヒラギノ角ゴ Pro W3" pitchFamily="-65" charset="-128"/>
              </a:rPr>
              <a:pPr/>
              <a:t>3</a:t>
            </a:fld>
            <a:endParaRPr lang="en-US" dirty="0">
              <a:latin typeface="Tahoma" pitchFamily="-65" charset="0"/>
              <a:ea typeface="ヒラギノ角ゴ Pro W3" pitchFamily="-65" charset="-128"/>
              <a:cs typeface="ヒラギノ角ゴ Pro W3" pitchFamily="-65" charset="-128"/>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p:cNvSpPr>
          <p:nvPr>
            <p:ph type="body" idx="1"/>
          </p:nvPr>
        </p:nvSpPr>
        <p:spPr>
          <a:noFill/>
          <a:ln w="9525"/>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p:cNvSpPr>
          <p:nvPr>
            <p:ph type="sldNum" sz="quarter" idx="5"/>
          </p:nvPr>
        </p:nvSpPr>
        <p:spPr>
          <a:noFill/>
        </p:spPr>
        <p:txBody>
          <a:bodyPr/>
          <a:lstStyle/>
          <a:p>
            <a:fld id="{8E9E9A7C-FA54-2145-A02C-AD9FD96345A5}" type="slidenum">
              <a:rPr lang="en-US">
                <a:latin typeface="Tahoma" pitchFamily="-65" charset="0"/>
                <a:ea typeface="ヒラギノ角ゴ Pro W3" pitchFamily="-65" charset="-128"/>
                <a:cs typeface="ヒラギノ角ゴ Pro W3" pitchFamily="-65" charset="-128"/>
              </a:rPr>
              <a:pPr/>
              <a:t>4</a:t>
            </a:fld>
            <a:endParaRPr lang="en-US" dirty="0">
              <a:latin typeface="Tahoma" pitchFamily="-65" charset="0"/>
              <a:ea typeface="ヒラギノ角ゴ Pro W3" pitchFamily="-65" charset="-128"/>
              <a:cs typeface="ヒラギノ角ゴ Pro W3" pitchFamily="-65" charset="-128"/>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p:cNvSpPr>
          <p:nvPr>
            <p:ph type="body" idx="1"/>
          </p:nvPr>
        </p:nvSpPr>
        <p:spPr>
          <a:noFill/>
          <a:ln w="9525"/>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p:cNvSpPr>
          <p:nvPr>
            <p:ph type="sldNum" sz="quarter" idx="5"/>
          </p:nvPr>
        </p:nvSpPr>
        <p:spPr>
          <a:noFill/>
        </p:spPr>
        <p:txBody>
          <a:bodyPr/>
          <a:lstStyle/>
          <a:p>
            <a:fld id="{70CB601D-2F01-BB4C-99DB-1B162C5D8044}" type="slidenum">
              <a:rPr lang="en-US">
                <a:latin typeface="Tahoma" pitchFamily="-65" charset="0"/>
                <a:ea typeface="ヒラギノ角ゴ Pro W3" pitchFamily="-65" charset="-128"/>
                <a:cs typeface="ヒラギノ角ゴ Pro W3" pitchFamily="-65" charset="-128"/>
              </a:rPr>
              <a:pPr/>
              <a:t>5</a:t>
            </a:fld>
            <a:endParaRPr lang="en-US" dirty="0">
              <a:latin typeface="Tahoma" pitchFamily="-65" charset="0"/>
              <a:ea typeface="ヒラギノ角ゴ Pro W3" pitchFamily="-65" charset="-128"/>
              <a:cs typeface="ヒラギノ角ゴ Pro W3" pitchFamily="-65" charset="-128"/>
            </a:endParaRPr>
          </a:p>
        </p:txBody>
      </p:sp>
      <p:sp>
        <p:nvSpPr>
          <p:cNvPr id="28675" name="Rectangle 2"/>
          <p:cNvSpPr>
            <a:spLocks noGrp="1" noRot="1" noChangeAspect="1" noChangeArrowheads="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p:cNvSpPr>
          <p:nvPr>
            <p:ph type="sldNum" sz="quarter" idx="5"/>
          </p:nvPr>
        </p:nvSpPr>
        <p:spPr>
          <a:noFill/>
        </p:spPr>
        <p:txBody>
          <a:bodyPr/>
          <a:lstStyle/>
          <a:p>
            <a:fld id="{983424EF-3540-264C-A7D6-DA52ABEFB4BE}" type="slidenum">
              <a:rPr lang="en-US">
                <a:latin typeface="Tahoma" pitchFamily="-65" charset="0"/>
                <a:ea typeface="ヒラギノ角ゴ Pro W3" pitchFamily="-65" charset="-128"/>
                <a:cs typeface="ヒラギノ角ゴ Pro W3" pitchFamily="-65" charset="-128"/>
              </a:rPr>
              <a:pPr/>
              <a:t>6</a:t>
            </a:fld>
            <a:endParaRPr lang="en-US" dirty="0">
              <a:latin typeface="Tahoma" pitchFamily="-65" charset="0"/>
              <a:ea typeface="ヒラギノ角ゴ Pro W3" pitchFamily="-65" charset="-128"/>
              <a:cs typeface="ヒラギノ角ゴ Pro W3" pitchFamily="-65" charset="-128"/>
            </a:endParaRPr>
          </a:p>
        </p:txBody>
      </p:sp>
      <p:sp>
        <p:nvSpPr>
          <p:cNvPr id="30723" name="Rectangle 2"/>
          <p:cNvSpPr>
            <a:spLocks noGrp="1" noRot="1" noChangeAspect="1" noChangeArrowheads="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p:cNvSpPr>
          <p:nvPr>
            <p:ph type="sldNum" sz="quarter" idx="5"/>
          </p:nvPr>
        </p:nvSpPr>
        <p:spPr>
          <a:noFill/>
        </p:spPr>
        <p:txBody>
          <a:bodyPr/>
          <a:lstStyle/>
          <a:p>
            <a:fld id="{E6922084-4173-1A41-B03D-E7AC889F53F3}" type="slidenum">
              <a:rPr lang="en-US">
                <a:latin typeface="Tahoma" pitchFamily="-65" charset="0"/>
                <a:ea typeface="ヒラギノ角ゴ Pro W3" pitchFamily="-65" charset="-128"/>
                <a:cs typeface="ヒラギノ角ゴ Pro W3" pitchFamily="-65" charset="-128"/>
              </a:rPr>
              <a:pPr/>
              <a:t>7</a:t>
            </a:fld>
            <a:endParaRPr lang="en-US" dirty="0">
              <a:latin typeface="Tahoma" pitchFamily="-65" charset="0"/>
              <a:ea typeface="ヒラギノ角ゴ Pro W3" pitchFamily="-65" charset="-128"/>
              <a:cs typeface="ヒラギノ角ゴ Pro W3" pitchFamily="-65" charset="-128"/>
            </a:endParaRPr>
          </a:p>
        </p:txBody>
      </p:sp>
      <p:sp>
        <p:nvSpPr>
          <p:cNvPr id="32771" name="Rectangle 2"/>
          <p:cNvSpPr>
            <a:spLocks noGrp="1" noRot="1" noChangeAspect="1" noChangeArrowheads="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p:cNvSpPr>
          <p:nvPr>
            <p:ph type="sldNum" sz="quarter" idx="5"/>
          </p:nvPr>
        </p:nvSpPr>
        <p:spPr>
          <a:noFill/>
        </p:spPr>
        <p:txBody>
          <a:bodyPr/>
          <a:lstStyle/>
          <a:p>
            <a:fld id="{2845D8EC-F06A-794C-8859-0D1691A95187}" type="slidenum">
              <a:rPr lang="en-US">
                <a:latin typeface="Tahoma" pitchFamily="-65" charset="0"/>
                <a:ea typeface="ヒラギノ角ゴ Pro W3" pitchFamily="-65" charset="-128"/>
                <a:cs typeface="ヒラギノ角ゴ Pro W3" pitchFamily="-65" charset="-128"/>
              </a:rPr>
              <a:pPr/>
              <a:t>8</a:t>
            </a:fld>
            <a:endParaRPr lang="en-US" dirty="0">
              <a:latin typeface="Tahoma" pitchFamily="-65" charset="0"/>
              <a:ea typeface="ヒラギノ角ゴ Pro W3" pitchFamily="-65" charset="-128"/>
              <a:cs typeface="ヒラギノ角ゴ Pro W3" pitchFamily="-65" charset="-128"/>
            </a:endParaRPr>
          </a:p>
        </p:txBody>
      </p:sp>
      <p:sp>
        <p:nvSpPr>
          <p:cNvPr id="34819" name="Rectangle 2"/>
          <p:cNvSpPr>
            <a:spLocks noGrp="1" noRot="1" noChangeAspect="1" noChangeArrowheads="1"/>
          </p:cNvSpPr>
          <p:nvPr>
            <p:ph type="sldImg"/>
          </p:nvPr>
        </p:nvSpPr>
        <p:spPr>
          <a:solidFill>
            <a:srgbClr val="FFFFFF"/>
          </a:solidFill>
          <a:ln/>
        </p:spPr>
      </p:sp>
      <p:sp>
        <p:nvSpPr>
          <p:cNvPr id="34820"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p:cNvSpPr>
          <p:nvPr>
            <p:ph type="sldNum" sz="quarter" idx="5"/>
          </p:nvPr>
        </p:nvSpPr>
        <p:spPr>
          <a:noFill/>
        </p:spPr>
        <p:txBody>
          <a:bodyPr/>
          <a:lstStyle/>
          <a:p>
            <a:fld id="{254E2CA9-27D0-6F46-A4EA-861597520E2F}" type="slidenum">
              <a:rPr lang="en-US">
                <a:latin typeface="Tahoma" pitchFamily="-65" charset="0"/>
                <a:ea typeface="ヒラギノ角ゴ Pro W3" pitchFamily="-65" charset="-128"/>
                <a:cs typeface="ヒラギノ角ゴ Pro W3" pitchFamily="-65" charset="-128"/>
              </a:rPr>
              <a:pPr/>
              <a:t>10</a:t>
            </a:fld>
            <a:endParaRPr lang="en-US" dirty="0">
              <a:latin typeface="Tahoma" pitchFamily="-65" charset="0"/>
              <a:ea typeface="ヒラギノ角ゴ Pro W3" pitchFamily="-65" charset="-128"/>
              <a:cs typeface="ヒラギノ角ゴ Pro W3" pitchFamily="-65" charset="-128"/>
            </a:endParaRPr>
          </a:p>
        </p:txBody>
      </p:sp>
      <p:sp>
        <p:nvSpPr>
          <p:cNvPr id="40963" name="Rectangle 2"/>
          <p:cNvSpPr>
            <a:spLocks noGrp="1" noChangeArrowheads="1"/>
          </p:cNvSpPr>
          <p:nvPr>
            <p:ph type="body" idx="1"/>
          </p:nvPr>
        </p:nvSpPr>
        <p:spPr>
          <a:noFill/>
          <a:ln w="9525"/>
        </p:spPr>
        <p:txBody>
          <a:bodyPr lIns="85833" tIns="41383" rIns="85833" bIns="41383"/>
          <a:lstStyle/>
          <a:p>
            <a:endParaRPr lang="en-AU" dirty="0">
              <a:latin typeface="Gill Sans" pitchFamily="-65" charset="0"/>
              <a:ea typeface="ＭＳ Ｐゴシック" pitchFamily="-65" charset="-128"/>
              <a:cs typeface="ＭＳ Ｐゴシック" pitchFamily="-65" charset="-128"/>
            </a:endParaRPr>
          </a:p>
        </p:txBody>
      </p:sp>
      <p:sp>
        <p:nvSpPr>
          <p:cNvPr id="40964" name="Rectangle 3"/>
          <p:cNvSpPr>
            <a:spLocks noGrp="1" noRot="1" noChangeAspect="1" noChangeArrowheads="1"/>
          </p:cNvSpPr>
          <p:nvPr>
            <p:ph type="sldImg"/>
          </p:nvPr>
        </p:nvSpPr>
        <p:spPr>
          <a:xfrm>
            <a:off x="1174750" y="709613"/>
            <a:ext cx="4508500" cy="3381375"/>
          </a:xfrm>
          <a:ln w="12700" cap="flat">
            <a:solidFill>
              <a:schemeClr val="tx1"/>
            </a:solid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p:cNvSpPr>
          <p:nvPr>
            <p:ph type="sldNum" sz="quarter" idx="5"/>
          </p:nvPr>
        </p:nvSpPr>
        <p:spPr>
          <a:noFill/>
        </p:spPr>
        <p:txBody>
          <a:bodyPr/>
          <a:lstStyle/>
          <a:p>
            <a:fld id="{0156B6B6-8DB3-2242-98BC-D0E268EB6F34}" type="slidenum">
              <a:rPr lang="en-US">
                <a:latin typeface="Tahoma" pitchFamily="-65" charset="0"/>
                <a:ea typeface="ヒラギノ角ゴ Pro W3" pitchFamily="-65" charset="-128"/>
                <a:cs typeface="ヒラギノ角ゴ Pro W3" pitchFamily="-65" charset="-128"/>
              </a:rPr>
              <a:pPr/>
              <a:t>11</a:t>
            </a:fld>
            <a:endParaRPr lang="en-US" dirty="0">
              <a:latin typeface="Tahoma" pitchFamily="-65" charset="0"/>
              <a:ea typeface="ヒラギノ角ゴ Pro W3" pitchFamily="-65" charset="-128"/>
              <a:cs typeface="ヒラギノ角ゴ Pro W3" pitchFamily="-65" charset="-128"/>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p:cNvSpPr>
          <p:nvPr>
            <p:ph type="body" idx="1"/>
          </p:nvPr>
        </p:nvSpPr>
        <p:spPr>
          <a:noFill/>
          <a:ln w="9525"/>
        </p:spPr>
        <p:txBody>
          <a:bodyPr/>
          <a:lstStyle/>
          <a:p>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11</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smtClean="0"/>
              <a:t>Drag picture to placeholder or click icon to add</a:t>
            </a:r>
            <a:endParaRPr/>
          </a:p>
        </p:txBody>
      </p:sp>
      <p:sp>
        <p:nvSpPr>
          <p:cNvPr id="3" name="Date Placeholder 2"/>
          <p:cNvSpPr>
            <a:spLocks noGrp="1"/>
          </p:cNvSpPr>
          <p:nvPr>
            <p:ph type="dt" sz="half" idx="14"/>
          </p:nvPr>
        </p:nvSpPr>
        <p:spPr/>
        <p:txBody>
          <a:bodyPr/>
          <a:lstStyle/>
          <a:p>
            <a:pPr>
              <a:defRPr/>
            </a:pPr>
            <a:r>
              <a:rPr lang="en-AU" smtClean="0"/>
              <a:t>McShane/Von Glinow OB 7e</a:t>
            </a:r>
            <a:endParaRPr lang="en-US" dirty="0"/>
          </a:p>
        </p:txBody>
      </p:sp>
      <p:sp>
        <p:nvSpPr>
          <p:cNvPr id="5" name="Footer Placeholder 4"/>
          <p:cNvSpPr>
            <a:spLocks noGrp="1"/>
          </p:cNvSpPr>
          <p:nvPr>
            <p:ph type="ftr" sz="quarter" idx="15"/>
          </p:nvPr>
        </p:nvSpPr>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6" name="Slide Number Placeholder 5"/>
          <p:cNvSpPr>
            <a:spLocks noGrp="1"/>
          </p:cNvSpPr>
          <p:nvPr>
            <p:ph type="sldNum" sz="quarter" idx="16"/>
          </p:nvPr>
        </p:nvSpPr>
        <p:spPr/>
        <p:txBody>
          <a:bodyPr/>
          <a:lstStyle/>
          <a:p>
            <a:fld id="{217D0AD5-8817-6F41-98C9-BDEB5CB900F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3" name="Date Placeholder 2"/>
          <p:cNvSpPr>
            <a:spLocks noGrp="1"/>
          </p:cNvSpPr>
          <p:nvPr>
            <p:ph type="dt" sz="half" idx="10"/>
          </p:nvPr>
        </p:nvSpPr>
        <p:spPr/>
        <p:txBody>
          <a:bodyPr/>
          <a:lstStyle/>
          <a:p>
            <a:pPr>
              <a:defRPr/>
            </a:pPr>
            <a:r>
              <a:rPr lang="en-AU" smtClean="0"/>
              <a:t>McShane/Von Glinow OB 7e</a:t>
            </a:r>
            <a:endParaRPr lang="en-US" dirty="0"/>
          </a:p>
        </p:txBody>
      </p:sp>
      <p:sp>
        <p:nvSpPr>
          <p:cNvPr id="4" name="Footer Placeholder 3"/>
          <p:cNvSpPr>
            <a:spLocks noGrp="1"/>
          </p:cNvSpPr>
          <p:nvPr>
            <p:ph type="ftr" sz="quarter" idx="11"/>
          </p:nvPr>
        </p:nvSpPr>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5" name="Slide Number Placeholder 4"/>
          <p:cNvSpPr>
            <a:spLocks noGrp="1"/>
          </p:cNvSpPr>
          <p:nvPr>
            <p:ph type="sldNum" sz="quarter" idx="12"/>
          </p:nvPr>
        </p:nvSpPr>
        <p:spPr/>
        <p:txBody>
          <a:bodyPr/>
          <a:lstStyle/>
          <a:p>
            <a:fld id="{217D0AD5-8817-6F41-98C9-BDEB5CB900FD}" type="slidenum">
              <a:rPr lang="en-US" smtClean="0"/>
              <a:pPr/>
              <a:t>‹#›</a:t>
            </a:fld>
            <a:endParaRPr lang="en-US"/>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Right Tex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mtClean="0"/>
              <a:t>Click to edit Master title style</a:t>
            </a:r>
            <a:endParaRPr lang="en-US" dirty="0"/>
          </a:p>
        </p:txBody>
      </p:sp>
      <p:sp>
        <p:nvSpPr>
          <p:cNvPr id="8" name="Text Placeholder 7"/>
          <p:cNvSpPr>
            <a:spLocks noGrp="1"/>
          </p:cNvSpPr>
          <p:nvPr>
            <p:ph type="body" sz="quarter" idx="13"/>
          </p:nvPr>
        </p:nvSpPr>
        <p:spPr>
          <a:xfrm>
            <a:off x="4114800" y="1676400"/>
            <a:ext cx="4648200" cy="4572000"/>
          </a:xfrm>
        </p:spPr>
        <p:txBody>
          <a:bodyPr/>
          <a:lstStyle>
            <a:lvl1pPr marL="261938" indent="-225425">
              <a:defRPr sz="2400"/>
            </a:lvl1pPr>
            <a:lvl2pPr marL="538163" indent="-276225">
              <a:defRPr sz="2200"/>
            </a:lvl2pPr>
            <a:lvl3pPr marL="800100" indent="-261938">
              <a:defRPr sz="2000"/>
            </a:lvl3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dirty="0"/>
          </a:p>
        </p:txBody>
      </p:sp>
      <p:sp>
        <p:nvSpPr>
          <p:cNvPr id="2" name="Date Placeholder 1"/>
          <p:cNvSpPr>
            <a:spLocks noGrp="1"/>
          </p:cNvSpPr>
          <p:nvPr>
            <p:ph type="dt" sz="half" idx="14"/>
          </p:nvPr>
        </p:nvSpPr>
        <p:spPr/>
        <p:txBody>
          <a:bodyPr/>
          <a:lstStyle/>
          <a:p>
            <a:pPr>
              <a:defRPr/>
            </a:pPr>
            <a:r>
              <a:rPr lang="en-AU" smtClean="0"/>
              <a:t>McShane/Von Glinow OB 7e</a:t>
            </a:r>
            <a:endParaRPr lang="en-US" dirty="0"/>
          </a:p>
        </p:txBody>
      </p:sp>
      <p:sp>
        <p:nvSpPr>
          <p:cNvPr id="3" name="Footer Placeholder 2"/>
          <p:cNvSpPr>
            <a:spLocks noGrp="1"/>
          </p:cNvSpPr>
          <p:nvPr>
            <p:ph type="ftr" sz="quarter" idx="15"/>
          </p:nvPr>
        </p:nvSpPr>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9" name="Slide Number Placeholder 8"/>
          <p:cNvSpPr>
            <a:spLocks noGrp="1"/>
          </p:cNvSpPr>
          <p:nvPr>
            <p:ph type="sldNum" sz="quarter" idx="16"/>
          </p:nvPr>
        </p:nvSpPr>
        <p:spPr/>
        <p:txBody>
          <a:bodyPr/>
          <a:lstStyle/>
          <a:p>
            <a:fld id="{217D0AD5-8817-6F41-98C9-BDEB5CB900FD}" type="slidenum">
              <a:rPr lang="en-US" smtClean="0"/>
              <a:pPr/>
              <a:t>‹#›</a:t>
            </a:fld>
            <a:endParaRPr lang="en-US"/>
          </a:p>
        </p:txBody>
      </p:sp>
    </p:spTree>
    <p:extLst>
      <p:ext uri="{BB962C8B-B14F-4D97-AF65-F5344CB8AC3E}">
        <p14:creationId xmlns:p14="http://schemas.microsoft.com/office/powerpoint/2010/main" val="163617299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dirty="0"/>
          </a:p>
        </p:txBody>
      </p:sp>
      <p:sp>
        <p:nvSpPr>
          <p:cNvPr id="8" name="Content Placeholder 2"/>
          <p:cNvSpPr>
            <a:spLocks noGrp="1"/>
          </p:cNvSpPr>
          <p:nvPr>
            <p:ph idx="1"/>
          </p:nvPr>
        </p:nvSpPr>
        <p:spPr>
          <a:xfrm>
            <a:off x="609600" y="3733800"/>
            <a:ext cx="7924800" cy="2590800"/>
          </a:xfrm>
        </p:spPr>
        <p:txBody>
          <a:bodyPr/>
          <a:lstStyle>
            <a:lvl1pPr marL="1588" indent="-1588">
              <a:buNone/>
              <a:defRPr sz="2400"/>
            </a:lvl1pPr>
            <a:lvl2pPr>
              <a:buNone/>
              <a:defRPr/>
            </a:lvl2pPr>
            <a:lvl3pPr>
              <a:buNone/>
              <a:defRPr/>
            </a:lvl3pPr>
            <a:lvl4pPr>
              <a:buNone/>
              <a:defRPr/>
            </a:lvl4pPr>
            <a:lvl5pPr>
              <a:buNone/>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sp>
        <p:nvSpPr>
          <p:cNvPr id="7" name="Date Placeholder 9"/>
          <p:cNvSpPr>
            <a:spLocks noGrp="1"/>
          </p:cNvSpPr>
          <p:nvPr>
            <p:ph type="dt" sz="half" idx="2"/>
          </p:nvPr>
        </p:nvSpPr>
        <p:spPr>
          <a:xfrm>
            <a:off x="228600" y="6538913"/>
            <a:ext cx="2133600" cy="293687"/>
          </a:xfrm>
          <a:prstGeom prst="rect">
            <a:avLst/>
          </a:prstGeom>
        </p:spPr>
        <p:txBody>
          <a:bodyPr vert="horz" wrap="square" lIns="91440" tIns="45720" rIns="91440" bIns="0" numCol="1" anchor="ctr" anchorCtr="0" compatLnSpc="1">
            <a:prstTxWarp prst="textNoShape">
              <a:avLst/>
            </a:prstTxWarp>
          </a:bodyPr>
          <a:lstStyle>
            <a:lvl1pPr algn="l">
              <a:defRPr sz="1000">
                <a:solidFill>
                  <a:schemeClr val="bg2">
                    <a:lumMod val="50000"/>
                  </a:schemeClr>
                </a:solidFill>
                <a:latin typeface="Tahoma" charset="0"/>
                <a:ea typeface="ヒラギノ角ゴ Pro W3" charset="-128"/>
                <a:cs typeface="ヒラギノ角ゴ Pro W3" charset="-128"/>
              </a:defRPr>
            </a:lvl1pPr>
          </a:lstStyle>
          <a:p>
            <a:pPr>
              <a:defRPr/>
            </a:pPr>
            <a:r>
              <a:rPr lang="en-AU" smtClean="0"/>
              <a:t>McShane/Von Glinow OB 7e</a:t>
            </a:r>
            <a:endParaRPr lang="en-US" dirty="0"/>
          </a:p>
        </p:txBody>
      </p:sp>
      <p:sp>
        <p:nvSpPr>
          <p:cNvPr id="9" name="Footer Placeholder 21"/>
          <p:cNvSpPr>
            <a:spLocks noGrp="1"/>
          </p:cNvSpPr>
          <p:nvPr>
            <p:ph type="ftr" sz="quarter" idx="3"/>
          </p:nvPr>
        </p:nvSpPr>
        <p:spPr>
          <a:xfrm>
            <a:off x="5257800" y="6492875"/>
            <a:ext cx="3657600" cy="365125"/>
          </a:xfrm>
          <a:prstGeom prst="rect">
            <a:avLst/>
          </a:prstGeom>
        </p:spPr>
        <p:txBody>
          <a:bodyPr vert="horz" wrap="square" lIns="0" tIns="45720" rIns="0" bIns="0" numCol="1" anchor="ctr" anchorCtr="0" compatLnSpc="1">
            <a:prstTxWarp prst="textNoShape">
              <a:avLst/>
            </a:prstTxWarp>
          </a:bodyPr>
          <a:lstStyle>
            <a:lvl1pPr algn="ctr">
              <a:defRPr sz="1000" i="1">
                <a:solidFill>
                  <a:schemeClr val="bg2">
                    <a:lumMod val="50000"/>
                  </a:schemeClr>
                </a:solidFill>
                <a:latin typeface="Tahoma" charset="0"/>
                <a:ea typeface="ヒラギノ角ゴ Pro W3" charset="-128"/>
                <a:cs typeface="ヒラギノ角ゴ Pro W3" charset="-128"/>
              </a:defRPr>
            </a:lvl1pPr>
          </a:lstStyle>
          <a:p>
            <a:pPr>
              <a:defRPr/>
            </a:pPr>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a:p>
        </p:txBody>
      </p:sp>
      <p:sp>
        <p:nvSpPr>
          <p:cNvPr id="10" name="Slide Number Placeholder 17"/>
          <p:cNvSpPr>
            <a:spLocks noGrp="1"/>
          </p:cNvSpPr>
          <p:nvPr>
            <p:ph type="sldNum" sz="quarter" idx="4"/>
          </p:nvPr>
        </p:nvSpPr>
        <p:spPr>
          <a:xfrm>
            <a:off x="3962400" y="6492875"/>
            <a:ext cx="457200" cy="365125"/>
          </a:xfrm>
          <a:prstGeom prst="rect">
            <a:avLst/>
          </a:prstGeom>
        </p:spPr>
        <p:txBody>
          <a:bodyPr vert="horz" lIns="0" tIns="0" rIns="0" bIns="0" anchor="ctr"/>
          <a:lstStyle>
            <a:lvl1pPr algn="ctr" eaLnBrk="1" fontAlgn="auto" latinLnBrk="0" hangingPunct="1">
              <a:spcBef>
                <a:spcPts val="0"/>
              </a:spcBef>
              <a:spcAft>
                <a:spcPts val="0"/>
              </a:spcAft>
              <a:defRPr kumimoji="0" sz="1000">
                <a:solidFill>
                  <a:schemeClr val="bg2">
                    <a:lumMod val="50000"/>
                  </a:schemeClr>
                </a:solidFill>
                <a:latin typeface="+mn-lt"/>
                <a:ea typeface="+mn-ea"/>
                <a:cs typeface="+mn-cs"/>
              </a:defRPr>
            </a:lvl1pPr>
          </a:lstStyle>
          <a:p>
            <a:pPr>
              <a:defRPr/>
            </a:pPr>
            <a:fld id="{D9549F92-FDF9-DD4E-BC88-48E1B2CD53C6}" type="slidenum">
              <a:rPr lang="en-US" smtClean="0"/>
              <a:pPr>
                <a:defRPr/>
              </a:pPr>
              <a:t>‹#›</a:t>
            </a:fld>
            <a:endParaRPr lang="en-US" dirty="0"/>
          </a:p>
        </p:txBody>
      </p:sp>
    </p:spTree>
    <p:extLst>
      <p:ext uri="{BB962C8B-B14F-4D97-AF65-F5344CB8AC3E}">
        <p14:creationId xmlns:p14="http://schemas.microsoft.com/office/powerpoint/2010/main" val="2829838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11-</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11-</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11-</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9" name="Date Placeholder 8"/>
          <p:cNvSpPr>
            <a:spLocks noGrp="1"/>
          </p:cNvSpPr>
          <p:nvPr>
            <p:ph type="dt" sz="half" idx="10"/>
          </p:nvPr>
        </p:nvSpPr>
        <p:spPr/>
        <p:txBody>
          <a:bodyPr/>
          <a:lstStyle/>
          <a:p>
            <a:pPr>
              <a:defRPr/>
            </a:pPr>
            <a:r>
              <a:rPr lang="en-AU" smtClean="0"/>
              <a:t>McShane/Von Glinow OB 7e</a:t>
            </a:r>
            <a:endParaRPr lang="en-US" dirty="0"/>
          </a:p>
        </p:txBody>
      </p:sp>
      <p:sp>
        <p:nvSpPr>
          <p:cNvPr id="10" name="Footer Placeholder 9"/>
          <p:cNvSpPr>
            <a:spLocks noGrp="1"/>
          </p:cNvSpPr>
          <p:nvPr>
            <p:ph type="ftr" sz="quarter" idx="11"/>
          </p:nvPr>
        </p:nvSpPr>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11" name="Slide Number Placeholder 10"/>
          <p:cNvSpPr>
            <a:spLocks noGrp="1"/>
          </p:cNvSpPr>
          <p:nvPr>
            <p:ph type="sldNum" sz="quarter" idx="12"/>
          </p:nvPr>
        </p:nvSpPr>
        <p:spPr/>
        <p:txBody>
          <a:bodyPr/>
          <a:lstStyle/>
          <a:p>
            <a:fld id="{217D0AD5-8817-6F41-98C9-BDEB5CB900F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2" name="Date Placeholder 1"/>
          <p:cNvSpPr>
            <a:spLocks noGrp="1"/>
          </p:cNvSpPr>
          <p:nvPr>
            <p:ph type="dt" sz="half" idx="10"/>
          </p:nvPr>
        </p:nvSpPr>
        <p:spPr/>
        <p:txBody>
          <a:bodyPr/>
          <a:lstStyle/>
          <a:p>
            <a:pPr>
              <a:defRPr/>
            </a:pPr>
            <a:r>
              <a:rPr lang="en-AU" smtClean="0"/>
              <a:t>McShane/Von Glinow OB 7e</a:t>
            </a:r>
            <a:endParaRPr lang="en-US" dirty="0"/>
          </a:p>
        </p:txBody>
      </p:sp>
      <p:sp>
        <p:nvSpPr>
          <p:cNvPr id="7" name="Footer Placeholder 6"/>
          <p:cNvSpPr>
            <a:spLocks noGrp="1"/>
          </p:cNvSpPr>
          <p:nvPr>
            <p:ph type="ftr" sz="quarter" idx="11"/>
          </p:nvPr>
        </p:nvSpPr>
        <p:spPr/>
        <p:txBody>
          <a:bodyPr/>
          <a:lstStyle/>
          <a:p>
            <a:r>
              <a:rPr lang="en-US"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endParaRPr lang="en-US" dirty="0" smtClean="0"/>
          </a:p>
        </p:txBody>
      </p:sp>
      <p:sp>
        <p:nvSpPr>
          <p:cNvPr id="8" name="Slide Number Placeholder 7"/>
          <p:cNvSpPr>
            <a:spLocks noGrp="1"/>
          </p:cNvSpPr>
          <p:nvPr>
            <p:ph type="sldNum" sz="quarter" idx="12"/>
          </p:nvPr>
        </p:nvSpPr>
        <p:spPr/>
        <p:txBody>
          <a:bodyPr/>
          <a:lstStyle/>
          <a:p>
            <a:fld id="{217D0AD5-8817-6F41-98C9-BDEB5CB900F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11-</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11-</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11-</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2"/>
          </p:nvPr>
        </p:nvSpPr>
        <p:spPr>
          <a:xfrm>
            <a:off x="6732240" y="6453336"/>
            <a:ext cx="2219019" cy="288032"/>
          </a:xfrm>
          <a:prstGeom prst="rect">
            <a:avLst/>
          </a:prstGeom>
        </p:spPr>
        <p:txBody>
          <a:bodyPr vert="horz" lIns="91440" tIns="45720" rIns="91440" bIns="45720" rtlCol="0" anchor="ctr"/>
          <a:lstStyle>
            <a:lvl1pPr algn="r">
              <a:defRPr sz="1100" b="0">
                <a:solidFill>
                  <a:schemeClr val="tx2">
                    <a:lumMod val="60000"/>
                    <a:lumOff val="40000"/>
                  </a:schemeClr>
                </a:solidFill>
                <a:latin typeface="Calibri"/>
              </a:defRPr>
            </a:lvl1pPr>
          </a:lstStyle>
          <a:p>
            <a:pPr>
              <a:defRPr/>
            </a:pPr>
            <a:r>
              <a:rPr lang="en-AU" smtClean="0"/>
              <a:t>McShane/Von Glinow OB 7e</a:t>
            </a:r>
            <a:endParaRPr lang="en-US" dirty="0"/>
          </a:p>
        </p:txBody>
      </p:sp>
      <p:sp>
        <p:nvSpPr>
          <p:cNvPr id="10" name="Slide Number Placeholder 9"/>
          <p:cNvSpPr>
            <a:spLocks noGrp="1"/>
          </p:cNvSpPr>
          <p:nvPr>
            <p:ph type="sldNum" sz="quarter" idx="4"/>
          </p:nvPr>
        </p:nvSpPr>
        <p:spPr>
          <a:xfrm>
            <a:off x="4211960" y="6453336"/>
            <a:ext cx="792088" cy="288032"/>
          </a:xfrm>
          <a:prstGeom prst="rect">
            <a:avLst/>
          </a:prstGeom>
        </p:spPr>
        <p:txBody>
          <a:bodyPr vert="horz" lIns="91440" tIns="45720" rIns="91440" bIns="45720" rtlCol="0" anchor="ctr"/>
          <a:lstStyle>
            <a:lvl1pPr algn="ctr">
              <a:defRPr sz="1200">
                <a:solidFill>
                  <a:schemeClr val="tx1">
                    <a:tint val="75000"/>
                  </a:schemeClr>
                </a:solidFill>
                <a:latin typeface="Calibri"/>
                <a:cs typeface="Calibri"/>
              </a:defRPr>
            </a:lvl1pPr>
          </a:lstStyle>
          <a:p>
            <a:fld id="{217D0AD5-8817-6F41-98C9-BDEB5CB900FD}" type="slidenum">
              <a:rPr lang="en-US" smtClean="0"/>
              <a:pPr/>
              <a:t>‹#›</a:t>
            </a:fld>
            <a:endParaRPr lang="en-US"/>
          </a:p>
        </p:txBody>
      </p:sp>
      <p:sp>
        <p:nvSpPr>
          <p:cNvPr id="6" name="Footer Placeholder 5"/>
          <p:cNvSpPr>
            <a:spLocks noGrp="1"/>
          </p:cNvSpPr>
          <p:nvPr>
            <p:ph type="ftr" sz="quarter" idx="3"/>
          </p:nvPr>
        </p:nvSpPr>
        <p:spPr>
          <a:xfrm>
            <a:off x="323528" y="6237312"/>
            <a:ext cx="3672408" cy="504056"/>
          </a:xfrm>
          <a:prstGeom prst="rect">
            <a:avLst/>
          </a:prstGeom>
        </p:spPr>
        <p:txBody>
          <a:bodyPr vert="horz" lIns="91440" tIns="45720" rIns="91440" bIns="45720" rtlCol="0" anchor="ctr"/>
          <a:lstStyle>
            <a:lvl1pPr algn="l">
              <a:lnSpc>
                <a:spcPct val="90000"/>
              </a:lnSpc>
              <a:defRPr sz="900">
                <a:solidFill>
                  <a:schemeClr val="tx1">
                    <a:tint val="75000"/>
                  </a:schemeClr>
                </a:solidFill>
                <a:latin typeface="Calibri"/>
                <a:cs typeface="Calibri"/>
              </a:defRPr>
            </a:lvl1p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5" r:id="rId12"/>
    <p:sldLayoutId id="2147483836" r:id="rId13"/>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Conflict and Negotiation in the Workplace</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Rectangle 1"/>
          <p:cNvSpPr>
            <a:spLocks noChangeArrowheads="1"/>
          </p:cNvSpPr>
          <p:nvPr/>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solidFill>
                  <a:schemeClr val="tx1"/>
                </a:solidFill>
                <a:latin typeface="Times New Roman" charset="0"/>
                <a:cs typeface="Times New Roman"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29767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ChangeArrowheads="1"/>
          </p:cNvSpPr>
          <p:nvPr/>
        </p:nvSpPr>
        <p:spPr bwMode="auto">
          <a:xfrm>
            <a:off x="1447800" y="1392585"/>
            <a:ext cx="6553200" cy="4343400"/>
          </a:xfrm>
          <a:prstGeom prst="rect">
            <a:avLst/>
          </a:prstGeom>
          <a:solidFill>
            <a:srgbClr val="4E4E4E"/>
          </a:solidFill>
          <a:ln w="9525">
            <a:solidFill>
              <a:schemeClr val="tx1"/>
            </a:solidFill>
            <a:miter lim="800000"/>
            <a:headEnd/>
            <a:tailEnd/>
          </a:ln>
          <a:effectLst/>
        </p:spPr>
        <p:txBody>
          <a:bodyPr wrap="none" anchor="ctr">
            <a:prstTxWarp prst="textNoShape">
              <a:avLst/>
            </a:prstTxWarp>
          </a:bodyPr>
          <a:lstStyle/>
          <a:p>
            <a:pPr eaLnBrk="0" hangingPunct="0">
              <a:defRPr/>
            </a:pPr>
            <a:endParaRPr lang="en-AU" sz="2000" dirty="0">
              <a:solidFill>
                <a:schemeClr val="bg1"/>
              </a:solidFill>
              <a:effectLst>
                <a:outerShdw blurRad="38100" dist="38100" dir="2700000" algn="tl">
                  <a:srgbClr val="000000"/>
                </a:outerShdw>
              </a:effectLst>
              <a:latin typeface="Arial" pitchFamily="-65" charset="0"/>
            </a:endParaRPr>
          </a:p>
        </p:txBody>
      </p:sp>
      <p:sp>
        <p:nvSpPr>
          <p:cNvPr id="39939" name="Rectangle 3"/>
          <p:cNvSpPr>
            <a:spLocks noChangeArrowheads="1"/>
          </p:cNvSpPr>
          <p:nvPr/>
        </p:nvSpPr>
        <p:spPr bwMode="auto">
          <a:xfrm rot="-5400000">
            <a:off x="-217487" y="3107085"/>
            <a:ext cx="2565400" cy="454025"/>
          </a:xfrm>
          <a:prstGeom prst="rect">
            <a:avLst/>
          </a:prstGeom>
          <a:noFill/>
          <a:ln w="12700">
            <a:noFill/>
            <a:miter lim="800000"/>
            <a:headEnd/>
            <a:tailEnd/>
          </a:ln>
        </p:spPr>
        <p:txBody>
          <a:bodyPr lIns="90487" tIns="44450" rIns="90487" bIns="44450">
            <a:prstTxWarp prst="textNoShape">
              <a:avLst/>
            </a:prstTxWarp>
            <a:spAutoFit/>
          </a:bodyPr>
          <a:lstStyle/>
          <a:p>
            <a:pPr algn="l" eaLnBrk="0" hangingPunct="0"/>
            <a:r>
              <a:rPr lang="en-AU" sz="2400" b="1" dirty="0">
                <a:solidFill>
                  <a:srgbClr val="2E2E2E"/>
                </a:solidFill>
                <a:latin typeface="Arial" pitchFamily="-65" charset="0"/>
              </a:rPr>
              <a:t>Assertiveness</a:t>
            </a:r>
          </a:p>
        </p:txBody>
      </p:sp>
      <p:sp>
        <p:nvSpPr>
          <p:cNvPr id="39940" name="Rectangle 4"/>
          <p:cNvSpPr>
            <a:spLocks noChangeArrowheads="1"/>
          </p:cNvSpPr>
          <p:nvPr/>
        </p:nvSpPr>
        <p:spPr bwMode="auto">
          <a:xfrm>
            <a:off x="3259138" y="5878860"/>
            <a:ext cx="2636837" cy="454025"/>
          </a:xfrm>
          <a:prstGeom prst="rect">
            <a:avLst/>
          </a:prstGeom>
          <a:noFill/>
          <a:ln w="12700">
            <a:noFill/>
            <a:miter lim="800000"/>
            <a:headEnd/>
            <a:tailEnd/>
          </a:ln>
        </p:spPr>
        <p:txBody>
          <a:bodyPr wrap="none" lIns="90487" tIns="44450" rIns="90487" bIns="44450">
            <a:prstTxWarp prst="textNoShape">
              <a:avLst/>
            </a:prstTxWarp>
            <a:spAutoFit/>
          </a:bodyPr>
          <a:lstStyle/>
          <a:p>
            <a:pPr algn="l" eaLnBrk="0" hangingPunct="0"/>
            <a:r>
              <a:rPr lang="en-AU" sz="2400" b="1" dirty="0">
                <a:solidFill>
                  <a:srgbClr val="2E2E2E"/>
                </a:solidFill>
                <a:latin typeface="Arial" pitchFamily="-65" charset="0"/>
              </a:rPr>
              <a:t>Cooperativeness</a:t>
            </a:r>
          </a:p>
        </p:txBody>
      </p:sp>
      <p:sp>
        <p:nvSpPr>
          <p:cNvPr id="264197" name="Rectangle 5"/>
          <p:cNvSpPr>
            <a:spLocks noChangeArrowheads="1"/>
          </p:cNvSpPr>
          <p:nvPr/>
        </p:nvSpPr>
        <p:spPr bwMode="auto">
          <a:xfrm>
            <a:off x="1600200" y="1468785"/>
            <a:ext cx="1112838" cy="393700"/>
          </a:xfrm>
          <a:prstGeom prst="rect">
            <a:avLst/>
          </a:prstGeom>
          <a:noFill/>
          <a:ln w="12700">
            <a:noFill/>
            <a:miter lim="800000"/>
            <a:headEnd/>
            <a:tailEnd/>
          </a:ln>
        </p:spPr>
        <p:txBody>
          <a:bodyPr wrap="none" lIns="90487" tIns="44450" rIns="90487" bIns="44450">
            <a:prstTxWarp prst="textNoShape">
              <a:avLst/>
            </a:prstTxWarp>
            <a:spAutoFit/>
          </a:bodyPr>
          <a:lstStyle/>
          <a:p>
            <a:pPr algn="l" eaLnBrk="0" hangingPunct="0"/>
            <a:r>
              <a:rPr lang="en-AU" sz="2000" b="1" dirty="0">
                <a:solidFill>
                  <a:srgbClr val="FFFFCC"/>
                </a:solidFill>
                <a:latin typeface="Arial" pitchFamily="-65" charset="0"/>
              </a:rPr>
              <a:t>Forcing</a:t>
            </a:r>
          </a:p>
        </p:txBody>
      </p:sp>
      <p:sp>
        <p:nvSpPr>
          <p:cNvPr id="264198" name="Rectangle 6"/>
          <p:cNvSpPr>
            <a:spLocks noChangeArrowheads="1"/>
          </p:cNvSpPr>
          <p:nvPr/>
        </p:nvSpPr>
        <p:spPr bwMode="auto">
          <a:xfrm>
            <a:off x="5715000" y="1468785"/>
            <a:ext cx="2503488" cy="393700"/>
          </a:xfrm>
          <a:prstGeom prst="rect">
            <a:avLst/>
          </a:prstGeom>
          <a:noFill/>
          <a:ln w="12700">
            <a:noFill/>
            <a:miter lim="800000"/>
            <a:headEnd/>
            <a:tailEnd/>
          </a:ln>
        </p:spPr>
        <p:txBody>
          <a:bodyPr lIns="90487" tIns="44450" rIns="90487" bIns="44450">
            <a:prstTxWarp prst="textNoShape">
              <a:avLst/>
            </a:prstTxWarp>
            <a:spAutoFit/>
          </a:bodyPr>
          <a:lstStyle/>
          <a:p>
            <a:pPr algn="l" eaLnBrk="0" hangingPunct="0"/>
            <a:r>
              <a:rPr lang="en-AU" sz="2000" b="1" dirty="0">
                <a:solidFill>
                  <a:srgbClr val="FFFFCC"/>
                </a:solidFill>
                <a:latin typeface="Arial" pitchFamily="-65" charset="0"/>
              </a:rPr>
              <a:t>Problem-solving</a:t>
            </a:r>
          </a:p>
        </p:txBody>
      </p:sp>
      <p:sp>
        <p:nvSpPr>
          <p:cNvPr id="264199" name="Rectangle 7"/>
          <p:cNvSpPr>
            <a:spLocks noChangeArrowheads="1"/>
          </p:cNvSpPr>
          <p:nvPr/>
        </p:nvSpPr>
        <p:spPr bwMode="auto">
          <a:xfrm>
            <a:off x="3738563" y="3367435"/>
            <a:ext cx="1973262" cy="393700"/>
          </a:xfrm>
          <a:prstGeom prst="rect">
            <a:avLst/>
          </a:prstGeom>
          <a:noFill/>
          <a:ln w="12700">
            <a:noFill/>
            <a:miter lim="800000"/>
            <a:headEnd/>
            <a:tailEnd/>
          </a:ln>
        </p:spPr>
        <p:txBody>
          <a:bodyPr wrap="none" lIns="90487" tIns="44450" rIns="90487" bIns="44450">
            <a:prstTxWarp prst="textNoShape">
              <a:avLst/>
            </a:prstTxWarp>
            <a:spAutoFit/>
          </a:bodyPr>
          <a:lstStyle/>
          <a:p>
            <a:pPr algn="l" eaLnBrk="0" hangingPunct="0"/>
            <a:r>
              <a:rPr lang="en-AU" sz="2000" b="1" dirty="0">
                <a:solidFill>
                  <a:srgbClr val="FFFFCC"/>
                </a:solidFill>
                <a:latin typeface="Arial" pitchFamily="-65" charset="0"/>
              </a:rPr>
              <a:t>Compromising</a:t>
            </a:r>
          </a:p>
        </p:txBody>
      </p:sp>
      <p:sp>
        <p:nvSpPr>
          <p:cNvPr id="264200" name="Rectangle 8"/>
          <p:cNvSpPr>
            <a:spLocks noChangeArrowheads="1"/>
          </p:cNvSpPr>
          <p:nvPr/>
        </p:nvSpPr>
        <p:spPr bwMode="auto">
          <a:xfrm>
            <a:off x="1600200" y="5126385"/>
            <a:ext cx="1266825" cy="393700"/>
          </a:xfrm>
          <a:prstGeom prst="rect">
            <a:avLst/>
          </a:prstGeom>
          <a:noFill/>
          <a:ln w="12700">
            <a:noFill/>
            <a:miter lim="800000"/>
            <a:headEnd/>
            <a:tailEnd/>
          </a:ln>
        </p:spPr>
        <p:txBody>
          <a:bodyPr wrap="none" lIns="90487" tIns="44450" rIns="90487" bIns="44450">
            <a:prstTxWarp prst="textNoShape">
              <a:avLst/>
            </a:prstTxWarp>
            <a:spAutoFit/>
          </a:bodyPr>
          <a:lstStyle/>
          <a:p>
            <a:pPr algn="l" eaLnBrk="0" hangingPunct="0"/>
            <a:r>
              <a:rPr lang="en-AU" sz="2000" b="1" dirty="0">
                <a:solidFill>
                  <a:srgbClr val="FFFFCC"/>
                </a:solidFill>
                <a:latin typeface="Arial" pitchFamily="-65" charset="0"/>
              </a:rPr>
              <a:t>Avoiding</a:t>
            </a:r>
          </a:p>
        </p:txBody>
      </p:sp>
      <p:sp>
        <p:nvSpPr>
          <p:cNvPr id="264201" name="Rectangle 9"/>
          <p:cNvSpPr>
            <a:spLocks noChangeArrowheads="1"/>
          </p:cNvSpPr>
          <p:nvPr/>
        </p:nvSpPr>
        <p:spPr bwMode="auto">
          <a:xfrm>
            <a:off x="6172200" y="5126385"/>
            <a:ext cx="1600200" cy="393700"/>
          </a:xfrm>
          <a:prstGeom prst="rect">
            <a:avLst/>
          </a:prstGeom>
          <a:noFill/>
          <a:ln w="12700">
            <a:noFill/>
            <a:miter lim="800000"/>
            <a:headEnd/>
            <a:tailEnd/>
          </a:ln>
        </p:spPr>
        <p:txBody>
          <a:bodyPr lIns="90487" tIns="44450" rIns="90487" bIns="44450">
            <a:prstTxWarp prst="textNoShape">
              <a:avLst/>
            </a:prstTxWarp>
            <a:spAutoFit/>
          </a:bodyPr>
          <a:lstStyle/>
          <a:p>
            <a:pPr algn="r" eaLnBrk="0" hangingPunct="0"/>
            <a:r>
              <a:rPr lang="en-AU" sz="2000" b="1" dirty="0">
                <a:solidFill>
                  <a:srgbClr val="FFFFCC"/>
                </a:solidFill>
                <a:latin typeface="Arial" pitchFamily="-65" charset="0"/>
              </a:rPr>
              <a:t>Yielding</a:t>
            </a:r>
          </a:p>
        </p:txBody>
      </p:sp>
      <p:sp>
        <p:nvSpPr>
          <p:cNvPr id="39946" name="Rectangle 10"/>
          <p:cNvSpPr>
            <a:spLocks noChangeArrowheads="1"/>
          </p:cNvSpPr>
          <p:nvPr/>
        </p:nvSpPr>
        <p:spPr bwMode="auto">
          <a:xfrm>
            <a:off x="762000" y="1268760"/>
            <a:ext cx="650875" cy="363538"/>
          </a:xfrm>
          <a:prstGeom prst="rect">
            <a:avLst/>
          </a:prstGeom>
          <a:noFill/>
          <a:ln w="12700">
            <a:noFill/>
            <a:miter lim="800000"/>
            <a:headEnd/>
            <a:tailEnd/>
          </a:ln>
        </p:spPr>
        <p:txBody>
          <a:bodyPr wrap="none" lIns="90487" tIns="44450" rIns="90487" bIns="44450">
            <a:prstTxWarp prst="textNoShape">
              <a:avLst/>
            </a:prstTxWarp>
            <a:spAutoFit/>
          </a:bodyPr>
          <a:lstStyle/>
          <a:p>
            <a:pPr algn="l" eaLnBrk="0" hangingPunct="0"/>
            <a:r>
              <a:rPr lang="en-AU" sz="1800" dirty="0">
                <a:solidFill>
                  <a:schemeClr val="tx1"/>
                </a:solidFill>
                <a:latin typeface="Arial" pitchFamily="-65" charset="0"/>
              </a:rPr>
              <a:t>High</a:t>
            </a:r>
          </a:p>
        </p:txBody>
      </p:sp>
      <p:sp>
        <p:nvSpPr>
          <p:cNvPr id="39947" name="Rectangle 11"/>
          <p:cNvSpPr>
            <a:spLocks noChangeArrowheads="1"/>
          </p:cNvSpPr>
          <p:nvPr/>
        </p:nvSpPr>
        <p:spPr bwMode="auto">
          <a:xfrm>
            <a:off x="838200" y="5812185"/>
            <a:ext cx="600075" cy="363538"/>
          </a:xfrm>
          <a:prstGeom prst="rect">
            <a:avLst/>
          </a:prstGeom>
          <a:noFill/>
          <a:ln w="12700">
            <a:noFill/>
            <a:miter lim="800000"/>
            <a:headEnd/>
            <a:tailEnd/>
          </a:ln>
        </p:spPr>
        <p:txBody>
          <a:bodyPr wrap="none" lIns="90487" tIns="44450" rIns="90487" bIns="44450">
            <a:prstTxWarp prst="textNoShape">
              <a:avLst/>
            </a:prstTxWarp>
            <a:spAutoFit/>
          </a:bodyPr>
          <a:lstStyle/>
          <a:p>
            <a:pPr algn="l" eaLnBrk="0" hangingPunct="0"/>
            <a:r>
              <a:rPr lang="en-AU" sz="1800" dirty="0">
                <a:solidFill>
                  <a:schemeClr val="tx1"/>
                </a:solidFill>
                <a:latin typeface="Arial" pitchFamily="-65" charset="0"/>
              </a:rPr>
              <a:t>Low</a:t>
            </a:r>
          </a:p>
        </p:txBody>
      </p:sp>
      <p:sp>
        <p:nvSpPr>
          <p:cNvPr id="39948" name="Rectangle 12"/>
          <p:cNvSpPr>
            <a:spLocks noChangeArrowheads="1"/>
          </p:cNvSpPr>
          <p:nvPr/>
        </p:nvSpPr>
        <p:spPr bwMode="auto">
          <a:xfrm>
            <a:off x="7161213" y="5764560"/>
            <a:ext cx="650875" cy="363538"/>
          </a:xfrm>
          <a:prstGeom prst="rect">
            <a:avLst/>
          </a:prstGeom>
          <a:noFill/>
          <a:ln w="12700">
            <a:noFill/>
            <a:miter lim="800000"/>
            <a:headEnd/>
            <a:tailEnd/>
          </a:ln>
        </p:spPr>
        <p:txBody>
          <a:bodyPr wrap="none" lIns="90487" tIns="44450" rIns="90487" bIns="44450">
            <a:prstTxWarp prst="textNoShape">
              <a:avLst/>
            </a:prstTxWarp>
            <a:spAutoFit/>
          </a:bodyPr>
          <a:lstStyle/>
          <a:p>
            <a:pPr algn="l" eaLnBrk="0" hangingPunct="0"/>
            <a:r>
              <a:rPr lang="en-AU" sz="1800" dirty="0">
                <a:solidFill>
                  <a:schemeClr val="tx1"/>
                </a:solidFill>
                <a:latin typeface="Arial" pitchFamily="-65" charset="0"/>
              </a:rPr>
              <a:t>High</a:t>
            </a:r>
          </a:p>
        </p:txBody>
      </p:sp>
      <p:sp>
        <p:nvSpPr>
          <p:cNvPr id="39949" name="Rectangle 13"/>
          <p:cNvSpPr>
            <a:spLocks noGrp="1" noChangeArrowheads="1"/>
          </p:cNvSpPr>
          <p:nvPr>
            <p:ph type="title"/>
          </p:nvPr>
        </p:nvSpPr>
        <p:spPr/>
        <p:txBody>
          <a:bodyPr/>
          <a:lstStyle/>
          <a:p>
            <a:r>
              <a:rPr lang="en-US" dirty="0" smtClean="0"/>
              <a:t>Five Conflict Handling Styles</a:t>
            </a:r>
          </a:p>
        </p:txBody>
      </p:sp>
    </p:spTree>
    <p:extLst>
      <p:ext uri="{BB962C8B-B14F-4D97-AF65-F5344CB8AC3E}">
        <p14:creationId xmlns:p14="http://schemas.microsoft.com/office/powerpoint/2010/main" val="3867863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64197"/>
                                        </p:tgtEl>
                                        <p:attrNameLst>
                                          <p:attrName>style.visibility</p:attrName>
                                        </p:attrNameLst>
                                      </p:cBhvr>
                                      <p:to>
                                        <p:strVal val="visible"/>
                                      </p:to>
                                    </p:set>
                                    <p:anim calcmode="lin" valueType="num">
                                      <p:cBhvr>
                                        <p:cTn id="7" dur="500" fill="hold"/>
                                        <p:tgtEl>
                                          <p:spTgt spid="264197"/>
                                        </p:tgtEl>
                                        <p:attrNameLst>
                                          <p:attrName>ppt_w</p:attrName>
                                        </p:attrNameLst>
                                      </p:cBhvr>
                                      <p:tavLst>
                                        <p:tav tm="0">
                                          <p:val>
                                            <p:fltVal val="0"/>
                                          </p:val>
                                        </p:tav>
                                        <p:tav tm="100000">
                                          <p:val>
                                            <p:strVal val="#ppt_w"/>
                                          </p:val>
                                        </p:tav>
                                      </p:tavLst>
                                    </p:anim>
                                    <p:anim calcmode="lin" valueType="num">
                                      <p:cBhvr>
                                        <p:cTn id="8" dur="500" fill="hold"/>
                                        <p:tgtEl>
                                          <p:spTgt spid="264197"/>
                                        </p:tgtEl>
                                        <p:attrNameLst>
                                          <p:attrName>ppt_h</p:attrName>
                                        </p:attrNameLst>
                                      </p:cBhvr>
                                      <p:tavLst>
                                        <p:tav tm="0">
                                          <p:val>
                                            <p:fltVal val="0"/>
                                          </p:val>
                                        </p:tav>
                                        <p:tav tm="100000">
                                          <p:val>
                                            <p:strVal val="#ppt_h"/>
                                          </p:val>
                                        </p:tav>
                                      </p:tavLst>
                                    </p:anim>
                                    <p:anim calcmode="lin" valueType="num">
                                      <p:cBhvr>
                                        <p:cTn id="9" dur="500" fill="hold"/>
                                        <p:tgtEl>
                                          <p:spTgt spid="264197"/>
                                        </p:tgtEl>
                                        <p:attrNameLst>
                                          <p:attrName>ppt_x</p:attrName>
                                        </p:attrNameLst>
                                      </p:cBhvr>
                                      <p:tavLst>
                                        <p:tav tm="0">
                                          <p:val>
                                            <p:fltVal val="0.5"/>
                                          </p:val>
                                        </p:tav>
                                        <p:tav tm="100000">
                                          <p:val>
                                            <p:strVal val="#ppt_x"/>
                                          </p:val>
                                        </p:tav>
                                      </p:tavLst>
                                    </p:anim>
                                    <p:anim calcmode="lin" valueType="num">
                                      <p:cBhvr>
                                        <p:cTn id="10" dur="500" fill="hold"/>
                                        <p:tgtEl>
                                          <p:spTgt spid="264197"/>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64198"/>
                                        </p:tgtEl>
                                        <p:attrNameLst>
                                          <p:attrName>style.visibility</p:attrName>
                                        </p:attrNameLst>
                                      </p:cBhvr>
                                      <p:to>
                                        <p:strVal val="visible"/>
                                      </p:to>
                                    </p:set>
                                    <p:anim calcmode="lin" valueType="num">
                                      <p:cBhvr>
                                        <p:cTn id="14" dur="500" fill="hold"/>
                                        <p:tgtEl>
                                          <p:spTgt spid="264198"/>
                                        </p:tgtEl>
                                        <p:attrNameLst>
                                          <p:attrName>ppt_w</p:attrName>
                                        </p:attrNameLst>
                                      </p:cBhvr>
                                      <p:tavLst>
                                        <p:tav tm="0">
                                          <p:val>
                                            <p:fltVal val="0"/>
                                          </p:val>
                                        </p:tav>
                                        <p:tav tm="100000">
                                          <p:val>
                                            <p:strVal val="#ppt_w"/>
                                          </p:val>
                                        </p:tav>
                                      </p:tavLst>
                                    </p:anim>
                                    <p:anim calcmode="lin" valueType="num">
                                      <p:cBhvr>
                                        <p:cTn id="15" dur="500" fill="hold"/>
                                        <p:tgtEl>
                                          <p:spTgt spid="264198"/>
                                        </p:tgtEl>
                                        <p:attrNameLst>
                                          <p:attrName>ppt_h</p:attrName>
                                        </p:attrNameLst>
                                      </p:cBhvr>
                                      <p:tavLst>
                                        <p:tav tm="0">
                                          <p:val>
                                            <p:fltVal val="0"/>
                                          </p:val>
                                        </p:tav>
                                        <p:tav tm="100000">
                                          <p:val>
                                            <p:strVal val="#ppt_h"/>
                                          </p:val>
                                        </p:tav>
                                      </p:tavLst>
                                    </p:anim>
                                    <p:anim calcmode="lin" valueType="num">
                                      <p:cBhvr>
                                        <p:cTn id="16" dur="500" fill="hold"/>
                                        <p:tgtEl>
                                          <p:spTgt spid="264198"/>
                                        </p:tgtEl>
                                        <p:attrNameLst>
                                          <p:attrName>ppt_x</p:attrName>
                                        </p:attrNameLst>
                                      </p:cBhvr>
                                      <p:tavLst>
                                        <p:tav tm="0">
                                          <p:val>
                                            <p:fltVal val="0.5"/>
                                          </p:val>
                                        </p:tav>
                                        <p:tav tm="100000">
                                          <p:val>
                                            <p:strVal val="#ppt_x"/>
                                          </p:val>
                                        </p:tav>
                                      </p:tavLst>
                                    </p:anim>
                                    <p:anim calcmode="lin" valueType="num">
                                      <p:cBhvr>
                                        <p:cTn id="17" dur="500" fill="hold"/>
                                        <p:tgtEl>
                                          <p:spTgt spid="264198"/>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grpId="0" nodeType="afterEffect">
                                  <p:stCondLst>
                                    <p:cond delay="0"/>
                                  </p:stCondLst>
                                  <p:childTnLst>
                                    <p:set>
                                      <p:cBhvr>
                                        <p:cTn id="20" dur="1" fill="hold">
                                          <p:stCondLst>
                                            <p:cond delay="0"/>
                                          </p:stCondLst>
                                        </p:cTn>
                                        <p:tgtEl>
                                          <p:spTgt spid="264199"/>
                                        </p:tgtEl>
                                        <p:attrNameLst>
                                          <p:attrName>style.visibility</p:attrName>
                                        </p:attrNameLst>
                                      </p:cBhvr>
                                      <p:to>
                                        <p:strVal val="visible"/>
                                      </p:to>
                                    </p:set>
                                    <p:anim calcmode="lin" valueType="num">
                                      <p:cBhvr>
                                        <p:cTn id="21" dur="500" fill="hold"/>
                                        <p:tgtEl>
                                          <p:spTgt spid="264199"/>
                                        </p:tgtEl>
                                        <p:attrNameLst>
                                          <p:attrName>ppt_w</p:attrName>
                                        </p:attrNameLst>
                                      </p:cBhvr>
                                      <p:tavLst>
                                        <p:tav tm="0">
                                          <p:val>
                                            <p:fltVal val="0"/>
                                          </p:val>
                                        </p:tav>
                                        <p:tav tm="100000">
                                          <p:val>
                                            <p:strVal val="#ppt_w"/>
                                          </p:val>
                                        </p:tav>
                                      </p:tavLst>
                                    </p:anim>
                                    <p:anim calcmode="lin" valueType="num">
                                      <p:cBhvr>
                                        <p:cTn id="22" dur="500" fill="hold"/>
                                        <p:tgtEl>
                                          <p:spTgt spid="264199"/>
                                        </p:tgtEl>
                                        <p:attrNameLst>
                                          <p:attrName>ppt_h</p:attrName>
                                        </p:attrNameLst>
                                      </p:cBhvr>
                                      <p:tavLst>
                                        <p:tav tm="0">
                                          <p:val>
                                            <p:fltVal val="0"/>
                                          </p:val>
                                        </p:tav>
                                        <p:tav tm="100000">
                                          <p:val>
                                            <p:strVal val="#ppt_h"/>
                                          </p:val>
                                        </p:tav>
                                      </p:tavLst>
                                    </p:anim>
                                    <p:anim calcmode="lin" valueType="num">
                                      <p:cBhvr>
                                        <p:cTn id="23" dur="500" fill="hold"/>
                                        <p:tgtEl>
                                          <p:spTgt spid="264199"/>
                                        </p:tgtEl>
                                        <p:attrNameLst>
                                          <p:attrName>ppt_x</p:attrName>
                                        </p:attrNameLst>
                                      </p:cBhvr>
                                      <p:tavLst>
                                        <p:tav tm="0">
                                          <p:val>
                                            <p:fltVal val="0.5"/>
                                          </p:val>
                                        </p:tav>
                                        <p:tav tm="100000">
                                          <p:val>
                                            <p:strVal val="#ppt_x"/>
                                          </p:val>
                                        </p:tav>
                                      </p:tavLst>
                                    </p:anim>
                                    <p:anim calcmode="lin" valueType="num">
                                      <p:cBhvr>
                                        <p:cTn id="24" dur="500" fill="hold"/>
                                        <p:tgtEl>
                                          <p:spTgt spid="264199"/>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grpId="0" nodeType="afterEffect">
                                  <p:stCondLst>
                                    <p:cond delay="0"/>
                                  </p:stCondLst>
                                  <p:childTnLst>
                                    <p:set>
                                      <p:cBhvr>
                                        <p:cTn id="27" dur="1" fill="hold">
                                          <p:stCondLst>
                                            <p:cond delay="0"/>
                                          </p:stCondLst>
                                        </p:cTn>
                                        <p:tgtEl>
                                          <p:spTgt spid="264200"/>
                                        </p:tgtEl>
                                        <p:attrNameLst>
                                          <p:attrName>style.visibility</p:attrName>
                                        </p:attrNameLst>
                                      </p:cBhvr>
                                      <p:to>
                                        <p:strVal val="visible"/>
                                      </p:to>
                                    </p:set>
                                    <p:anim calcmode="lin" valueType="num">
                                      <p:cBhvr>
                                        <p:cTn id="28" dur="500" fill="hold"/>
                                        <p:tgtEl>
                                          <p:spTgt spid="264200"/>
                                        </p:tgtEl>
                                        <p:attrNameLst>
                                          <p:attrName>ppt_w</p:attrName>
                                        </p:attrNameLst>
                                      </p:cBhvr>
                                      <p:tavLst>
                                        <p:tav tm="0">
                                          <p:val>
                                            <p:fltVal val="0"/>
                                          </p:val>
                                        </p:tav>
                                        <p:tav tm="100000">
                                          <p:val>
                                            <p:strVal val="#ppt_w"/>
                                          </p:val>
                                        </p:tav>
                                      </p:tavLst>
                                    </p:anim>
                                    <p:anim calcmode="lin" valueType="num">
                                      <p:cBhvr>
                                        <p:cTn id="29" dur="500" fill="hold"/>
                                        <p:tgtEl>
                                          <p:spTgt spid="264200"/>
                                        </p:tgtEl>
                                        <p:attrNameLst>
                                          <p:attrName>ppt_h</p:attrName>
                                        </p:attrNameLst>
                                      </p:cBhvr>
                                      <p:tavLst>
                                        <p:tav tm="0">
                                          <p:val>
                                            <p:fltVal val="0"/>
                                          </p:val>
                                        </p:tav>
                                        <p:tav tm="100000">
                                          <p:val>
                                            <p:strVal val="#ppt_h"/>
                                          </p:val>
                                        </p:tav>
                                      </p:tavLst>
                                    </p:anim>
                                    <p:anim calcmode="lin" valueType="num">
                                      <p:cBhvr>
                                        <p:cTn id="30" dur="500" fill="hold"/>
                                        <p:tgtEl>
                                          <p:spTgt spid="264200"/>
                                        </p:tgtEl>
                                        <p:attrNameLst>
                                          <p:attrName>ppt_x</p:attrName>
                                        </p:attrNameLst>
                                      </p:cBhvr>
                                      <p:tavLst>
                                        <p:tav tm="0">
                                          <p:val>
                                            <p:fltVal val="0.5"/>
                                          </p:val>
                                        </p:tav>
                                        <p:tav tm="100000">
                                          <p:val>
                                            <p:strVal val="#ppt_x"/>
                                          </p:val>
                                        </p:tav>
                                      </p:tavLst>
                                    </p:anim>
                                    <p:anim calcmode="lin" valueType="num">
                                      <p:cBhvr>
                                        <p:cTn id="31" dur="500" fill="hold"/>
                                        <p:tgtEl>
                                          <p:spTgt spid="264200"/>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grpId="0" nodeType="afterEffect">
                                  <p:stCondLst>
                                    <p:cond delay="0"/>
                                  </p:stCondLst>
                                  <p:childTnLst>
                                    <p:set>
                                      <p:cBhvr>
                                        <p:cTn id="34" dur="1" fill="hold">
                                          <p:stCondLst>
                                            <p:cond delay="0"/>
                                          </p:stCondLst>
                                        </p:cTn>
                                        <p:tgtEl>
                                          <p:spTgt spid="264201"/>
                                        </p:tgtEl>
                                        <p:attrNameLst>
                                          <p:attrName>style.visibility</p:attrName>
                                        </p:attrNameLst>
                                      </p:cBhvr>
                                      <p:to>
                                        <p:strVal val="visible"/>
                                      </p:to>
                                    </p:set>
                                    <p:anim calcmode="lin" valueType="num">
                                      <p:cBhvr>
                                        <p:cTn id="35" dur="500" fill="hold"/>
                                        <p:tgtEl>
                                          <p:spTgt spid="264201"/>
                                        </p:tgtEl>
                                        <p:attrNameLst>
                                          <p:attrName>ppt_w</p:attrName>
                                        </p:attrNameLst>
                                      </p:cBhvr>
                                      <p:tavLst>
                                        <p:tav tm="0">
                                          <p:val>
                                            <p:fltVal val="0"/>
                                          </p:val>
                                        </p:tav>
                                        <p:tav tm="100000">
                                          <p:val>
                                            <p:strVal val="#ppt_w"/>
                                          </p:val>
                                        </p:tav>
                                      </p:tavLst>
                                    </p:anim>
                                    <p:anim calcmode="lin" valueType="num">
                                      <p:cBhvr>
                                        <p:cTn id="36" dur="500" fill="hold"/>
                                        <p:tgtEl>
                                          <p:spTgt spid="264201"/>
                                        </p:tgtEl>
                                        <p:attrNameLst>
                                          <p:attrName>ppt_h</p:attrName>
                                        </p:attrNameLst>
                                      </p:cBhvr>
                                      <p:tavLst>
                                        <p:tav tm="0">
                                          <p:val>
                                            <p:fltVal val="0"/>
                                          </p:val>
                                        </p:tav>
                                        <p:tav tm="100000">
                                          <p:val>
                                            <p:strVal val="#ppt_h"/>
                                          </p:val>
                                        </p:tav>
                                      </p:tavLst>
                                    </p:anim>
                                    <p:anim calcmode="lin" valueType="num">
                                      <p:cBhvr>
                                        <p:cTn id="37" dur="500" fill="hold"/>
                                        <p:tgtEl>
                                          <p:spTgt spid="264201"/>
                                        </p:tgtEl>
                                        <p:attrNameLst>
                                          <p:attrName>ppt_x</p:attrName>
                                        </p:attrNameLst>
                                      </p:cBhvr>
                                      <p:tavLst>
                                        <p:tav tm="0">
                                          <p:val>
                                            <p:fltVal val="0.5"/>
                                          </p:val>
                                        </p:tav>
                                        <p:tav tm="100000">
                                          <p:val>
                                            <p:strVal val="#ppt_x"/>
                                          </p:val>
                                        </p:tav>
                                      </p:tavLst>
                                    </p:anim>
                                    <p:anim calcmode="lin" valueType="num">
                                      <p:cBhvr>
                                        <p:cTn id="38" dur="500" fill="hold"/>
                                        <p:tgtEl>
                                          <p:spTgt spid="26420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7" grpId="0" autoUpdateAnimBg="0"/>
      <p:bldP spid="264198" grpId="0" autoUpdateAnimBg="0"/>
      <p:bldP spid="264199" grpId="0" autoUpdateAnimBg="0"/>
      <p:bldP spid="264200" grpId="0" autoUpdateAnimBg="0"/>
      <p:bldP spid="264201"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p>
            <a:r>
              <a:rPr lang="en-US" sz="3500" dirty="0" smtClean="0"/>
              <a:t>Conflict Handling Contingencies</a:t>
            </a:r>
          </a:p>
        </p:txBody>
      </p:sp>
      <p:sp>
        <p:nvSpPr>
          <p:cNvPr id="290819" name="Rectangle 3"/>
          <p:cNvSpPr>
            <a:spLocks noGrp="1" noChangeArrowheads="1"/>
          </p:cNvSpPr>
          <p:nvPr>
            <p:ph idx="1"/>
          </p:nvPr>
        </p:nvSpPr>
        <p:spPr/>
        <p:txBody>
          <a:bodyPr>
            <a:normAutofit fontScale="92500" lnSpcReduction="20000"/>
          </a:bodyPr>
          <a:lstStyle/>
          <a:p>
            <a:r>
              <a:rPr lang="en-US" dirty="0" smtClean="0"/>
              <a:t>Problem solving</a:t>
            </a:r>
          </a:p>
          <a:p>
            <a:pPr lvl="1"/>
            <a:r>
              <a:rPr lang="en-US" dirty="0" smtClean="0"/>
              <a:t>Best when:</a:t>
            </a:r>
          </a:p>
          <a:p>
            <a:pPr lvl="2"/>
            <a:r>
              <a:rPr lang="en-AU" dirty="0" smtClean="0"/>
              <a:t>Interests are not perfectly opposing</a:t>
            </a:r>
          </a:p>
          <a:p>
            <a:pPr lvl="2"/>
            <a:r>
              <a:rPr lang="en-AU" dirty="0" smtClean="0"/>
              <a:t>Parties have trust/openness</a:t>
            </a:r>
          </a:p>
          <a:p>
            <a:pPr lvl="2"/>
            <a:r>
              <a:rPr lang="en-AU" dirty="0" smtClean="0"/>
              <a:t>Issues are complex</a:t>
            </a:r>
          </a:p>
          <a:p>
            <a:pPr lvl="1">
              <a:spcAft>
                <a:spcPts val="1200"/>
              </a:spcAft>
            </a:pPr>
            <a:r>
              <a:rPr lang="en-AU" dirty="0" smtClean="0"/>
              <a:t>Problem: other party may use information to its advantage</a:t>
            </a:r>
          </a:p>
          <a:p>
            <a:r>
              <a:rPr lang="en-US" dirty="0" smtClean="0"/>
              <a:t>Forcing</a:t>
            </a:r>
          </a:p>
          <a:p>
            <a:pPr lvl="1"/>
            <a:r>
              <a:rPr lang="en-US" dirty="0" smtClean="0"/>
              <a:t>Best when:</a:t>
            </a:r>
          </a:p>
          <a:p>
            <a:pPr lvl="2"/>
            <a:r>
              <a:rPr lang="en-US" dirty="0" smtClean="0"/>
              <a:t>you have a deep conviction about your position</a:t>
            </a:r>
          </a:p>
          <a:p>
            <a:pPr lvl="2"/>
            <a:r>
              <a:rPr lang="en-US" dirty="0" smtClean="0"/>
              <a:t>quick resolution required</a:t>
            </a:r>
          </a:p>
          <a:p>
            <a:pPr lvl="2"/>
            <a:r>
              <a:rPr lang="en-US" dirty="0" smtClean="0"/>
              <a:t>other party would take advantage of cooperation</a:t>
            </a:r>
          </a:p>
          <a:p>
            <a:pPr lvl="1"/>
            <a:r>
              <a:rPr lang="en-US" dirty="0" smtClean="0"/>
              <a:t>Problems: relationship conflict, long-term relations</a:t>
            </a:r>
          </a:p>
        </p:txBody>
      </p:sp>
    </p:spTree>
    <p:extLst>
      <p:ext uri="{BB962C8B-B14F-4D97-AF65-F5344CB8AC3E}">
        <p14:creationId xmlns:p14="http://schemas.microsoft.com/office/powerpoint/2010/main" val="1754236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a:bodyPr>
          <a:lstStyle/>
          <a:p>
            <a:r>
              <a:rPr lang="en-US" sz="3500" dirty="0" smtClean="0"/>
              <a:t>Conflict Handling Contingencies</a:t>
            </a:r>
          </a:p>
        </p:txBody>
      </p:sp>
      <p:sp>
        <p:nvSpPr>
          <p:cNvPr id="266243" name="Rectangle 3"/>
          <p:cNvSpPr>
            <a:spLocks noGrp="1" noChangeArrowheads="1"/>
          </p:cNvSpPr>
          <p:nvPr>
            <p:ph idx="1"/>
          </p:nvPr>
        </p:nvSpPr>
        <p:spPr/>
        <p:txBody>
          <a:bodyPr>
            <a:normAutofit fontScale="92500" lnSpcReduction="10000"/>
          </a:bodyPr>
          <a:lstStyle/>
          <a:p>
            <a:r>
              <a:rPr lang="en-US" dirty="0" smtClean="0"/>
              <a:t>Avoiding</a:t>
            </a:r>
          </a:p>
          <a:p>
            <a:pPr lvl="1"/>
            <a:r>
              <a:rPr lang="en-US" dirty="0" smtClean="0"/>
              <a:t>Best when:</a:t>
            </a:r>
          </a:p>
          <a:p>
            <a:pPr lvl="2"/>
            <a:r>
              <a:rPr lang="en-US" dirty="0" smtClean="0"/>
              <a:t>conflict is emotionally-charged (relationship conflict)</a:t>
            </a:r>
          </a:p>
          <a:p>
            <a:pPr lvl="2"/>
            <a:r>
              <a:rPr lang="en-US" dirty="0" smtClean="0"/>
              <a:t>conflict resolution cost is higher than benefits</a:t>
            </a:r>
          </a:p>
          <a:p>
            <a:pPr lvl="1">
              <a:spcAft>
                <a:spcPts val="1200"/>
              </a:spcAft>
            </a:pPr>
            <a:r>
              <a:rPr lang="en-US" dirty="0" smtClean="0"/>
              <a:t>Problems: doesn’t resolve conflict</a:t>
            </a:r>
            <a:r>
              <a:rPr lang="en-US" dirty="0"/>
              <a:t>;</a:t>
            </a:r>
            <a:r>
              <a:rPr lang="en-US" dirty="0" smtClean="0"/>
              <a:t> causes frustration</a:t>
            </a:r>
          </a:p>
          <a:p>
            <a:r>
              <a:rPr lang="en-US" dirty="0" smtClean="0"/>
              <a:t>Yielding</a:t>
            </a:r>
          </a:p>
          <a:p>
            <a:pPr lvl="1"/>
            <a:r>
              <a:rPr lang="en-US" dirty="0" smtClean="0"/>
              <a:t>Best when:</a:t>
            </a:r>
          </a:p>
          <a:p>
            <a:pPr lvl="2"/>
            <a:r>
              <a:rPr lang="en-US" dirty="0" smtClean="0"/>
              <a:t>other party has much more power</a:t>
            </a:r>
          </a:p>
          <a:p>
            <a:pPr lvl="2"/>
            <a:r>
              <a:rPr lang="en-US" dirty="0" smtClean="0"/>
              <a:t>issue is much less important to you than other party</a:t>
            </a:r>
          </a:p>
          <a:p>
            <a:pPr lvl="2"/>
            <a:r>
              <a:rPr lang="en-US" dirty="0" smtClean="0"/>
              <a:t>value/logic of your position is imperfect</a:t>
            </a:r>
          </a:p>
          <a:p>
            <a:pPr lvl="1"/>
            <a:r>
              <a:rPr lang="en-US" dirty="0" smtClean="0"/>
              <a:t>Problems: increases other’s expectations; imperfect solution</a:t>
            </a:r>
          </a:p>
        </p:txBody>
      </p:sp>
    </p:spTree>
    <p:extLst>
      <p:ext uri="{BB962C8B-B14F-4D97-AF65-F5344CB8AC3E}">
        <p14:creationId xmlns:p14="http://schemas.microsoft.com/office/powerpoint/2010/main" val="4281460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a:bodyPr>
          <a:lstStyle/>
          <a:p>
            <a:r>
              <a:rPr lang="en-US" sz="3500" dirty="0" smtClean="0"/>
              <a:t>Conflict Handling Contingencies</a:t>
            </a:r>
          </a:p>
        </p:txBody>
      </p:sp>
      <p:sp>
        <p:nvSpPr>
          <p:cNvPr id="268291" name="Rectangle 3"/>
          <p:cNvSpPr>
            <a:spLocks noGrp="1" noChangeArrowheads="1"/>
          </p:cNvSpPr>
          <p:nvPr>
            <p:ph idx="1"/>
          </p:nvPr>
        </p:nvSpPr>
        <p:spPr/>
        <p:txBody>
          <a:bodyPr/>
          <a:lstStyle/>
          <a:p>
            <a:r>
              <a:rPr lang="en-US" dirty="0" smtClean="0"/>
              <a:t>Compromising</a:t>
            </a:r>
          </a:p>
          <a:p>
            <a:pPr lvl="1"/>
            <a:r>
              <a:rPr lang="en-US" dirty="0" smtClean="0"/>
              <a:t>Best when:</a:t>
            </a:r>
          </a:p>
          <a:p>
            <a:pPr lvl="2"/>
            <a:r>
              <a:rPr lang="en-US" dirty="0" smtClean="0"/>
              <a:t>Parties have equal power</a:t>
            </a:r>
          </a:p>
          <a:p>
            <a:pPr lvl="2"/>
            <a:r>
              <a:rPr lang="en-US" dirty="0" smtClean="0"/>
              <a:t>Quick solution is required</a:t>
            </a:r>
          </a:p>
          <a:p>
            <a:pPr lvl="2"/>
            <a:r>
              <a:rPr lang="en-US" dirty="0" smtClean="0"/>
              <a:t>Parties lack trust/openness</a:t>
            </a:r>
          </a:p>
          <a:p>
            <a:pPr lvl="1"/>
            <a:r>
              <a:rPr lang="en-US" dirty="0" smtClean="0"/>
              <a:t>Problem:  Sub-optimal solution where mutual gains are possible</a:t>
            </a:r>
          </a:p>
        </p:txBody>
      </p:sp>
    </p:spTree>
    <p:extLst>
      <p:ext uri="{BB962C8B-B14F-4D97-AF65-F5344CB8AC3E}">
        <p14:creationId xmlns:p14="http://schemas.microsoft.com/office/powerpoint/2010/main" val="148586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8291">
                                            <p:txEl>
                                              <p:pRg st="0" end="0"/>
                                            </p:txEl>
                                          </p:spTgt>
                                        </p:tgtEl>
                                        <p:attrNameLst>
                                          <p:attrName>style.visibility</p:attrName>
                                        </p:attrNameLst>
                                      </p:cBhvr>
                                      <p:to>
                                        <p:strVal val="visible"/>
                                      </p:to>
                                    </p:set>
                                    <p:animEffect transition="in" filter="fade">
                                      <p:cBhvr>
                                        <p:cTn id="7" dur="1000"/>
                                        <p:tgtEl>
                                          <p:spTgt spid="268291">
                                            <p:txEl>
                                              <p:pRg st="0" end="0"/>
                                            </p:txEl>
                                          </p:spTgt>
                                        </p:tgtEl>
                                      </p:cBhvr>
                                    </p:animEffect>
                                    <p:anim calcmode="lin" valueType="num">
                                      <p:cBhvr>
                                        <p:cTn id="8" dur="1000" fill="hold"/>
                                        <p:tgtEl>
                                          <p:spTgt spid="26829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829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8291">
                                            <p:txEl>
                                              <p:pRg st="1" end="1"/>
                                            </p:txEl>
                                          </p:spTgt>
                                        </p:tgtEl>
                                        <p:attrNameLst>
                                          <p:attrName>style.visibility</p:attrName>
                                        </p:attrNameLst>
                                      </p:cBhvr>
                                      <p:to>
                                        <p:strVal val="visible"/>
                                      </p:to>
                                    </p:set>
                                    <p:animEffect transition="in" filter="fade">
                                      <p:cBhvr>
                                        <p:cTn id="12" dur="1000"/>
                                        <p:tgtEl>
                                          <p:spTgt spid="268291">
                                            <p:txEl>
                                              <p:pRg st="1" end="1"/>
                                            </p:txEl>
                                          </p:spTgt>
                                        </p:tgtEl>
                                      </p:cBhvr>
                                    </p:animEffect>
                                    <p:anim calcmode="lin" valueType="num">
                                      <p:cBhvr>
                                        <p:cTn id="13" dur="1000" fill="hold"/>
                                        <p:tgtEl>
                                          <p:spTgt spid="26829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6829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8291">
                                            <p:txEl>
                                              <p:pRg st="2" end="2"/>
                                            </p:txEl>
                                          </p:spTgt>
                                        </p:tgtEl>
                                        <p:attrNameLst>
                                          <p:attrName>style.visibility</p:attrName>
                                        </p:attrNameLst>
                                      </p:cBhvr>
                                      <p:to>
                                        <p:strVal val="visible"/>
                                      </p:to>
                                    </p:set>
                                    <p:animEffect transition="in" filter="fade">
                                      <p:cBhvr>
                                        <p:cTn id="17" dur="1000"/>
                                        <p:tgtEl>
                                          <p:spTgt spid="268291">
                                            <p:txEl>
                                              <p:pRg st="2" end="2"/>
                                            </p:txEl>
                                          </p:spTgt>
                                        </p:tgtEl>
                                      </p:cBhvr>
                                    </p:animEffect>
                                    <p:anim calcmode="lin" valueType="num">
                                      <p:cBhvr>
                                        <p:cTn id="18" dur="1000" fill="hold"/>
                                        <p:tgtEl>
                                          <p:spTgt spid="26829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68291">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8291">
                                            <p:txEl>
                                              <p:pRg st="3" end="3"/>
                                            </p:txEl>
                                          </p:spTgt>
                                        </p:tgtEl>
                                        <p:attrNameLst>
                                          <p:attrName>style.visibility</p:attrName>
                                        </p:attrNameLst>
                                      </p:cBhvr>
                                      <p:to>
                                        <p:strVal val="visible"/>
                                      </p:to>
                                    </p:set>
                                    <p:animEffect transition="in" filter="fade">
                                      <p:cBhvr>
                                        <p:cTn id="22" dur="1000"/>
                                        <p:tgtEl>
                                          <p:spTgt spid="268291">
                                            <p:txEl>
                                              <p:pRg st="3" end="3"/>
                                            </p:txEl>
                                          </p:spTgt>
                                        </p:tgtEl>
                                      </p:cBhvr>
                                    </p:animEffect>
                                    <p:anim calcmode="lin" valueType="num">
                                      <p:cBhvr>
                                        <p:cTn id="23" dur="1000" fill="hold"/>
                                        <p:tgtEl>
                                          <p:spTgt spid="26829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68291">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8291">
                                            <p:txEl>
                                              <p:pRg st="4" end="4"/>
                                            </p:txEl>
                                          </p:spTgt>
                                        </p:tgtEl>
                                        <p:attrNameLst>
                                          <p:attrName>style.visibility</p:attrName>
                                        </p:attrNameLst>
                                      </p:cBhvr>
                                      <p:to>
                                        <p:strVal val="visible"/>
                                      </p:to>
                                    </p:set>
                                    <p:animEffect transition="in" filter="fade">
                                      <p:cBhvr>
                                        <p:cTn id="27" dur="1000"/>
                                        <p:tgtEl>
                                          <p:spTgt spid="268291">
                                            <p:txEl>
                                              <p:pRg st="4" end="4"/>
                                            </p:txEl>
                                          </p:spTgt>
                                        </p:tgtEl>
                                      </p:cBhvr>
                                    </p:animEffect>
                                    <p:anim calcmode="lin" valueType="num">
                                      <p:cBhvr>
                                        <p:cTn id="28" dur="1000" fill="hold"/>
                                        <p:tgtEl>
                                          <p:spTgt spid="268291">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268291">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68291">
                                            <p:txEl>
                                              <p:pRg st="5" end="5"/>
                                            </p:txEl>
                                          </p:spTgt>
                                        </p:tgtEl>
                                        <p:attrNameLst>
                                          <p:attrName>style.visibility</p:attrName>
                                        </p:attrNameLst>
                                      </p:cBhvr>
                                      <p:to>
                                        <p:strVal val="visible"/>
                                      </p:to>
                                    </p:set>
                                    <p:animEffect transition="in" filter="fade">
                                      <p:cBhvr>
                                        <p:cTn id="32" dur="1000"/>
                                        <p:tgtEl>
                                          <p:spTgt spid="268291">
                                            <p:txEl>
                                              <p:pRg st="5" end="5"/>
                                            </p:txEl>
                                          </p:spTgt>
                                        </p:tgtEl>
                                      </p:cBhvr>
                                    </p:animEffect>
                                    <p:anim calcmode="lin" valueType="num">
                                      <p:cBhvr>
                                        <p:cTn id="33" dur="1000" fill="hold"/>
                                        <p:tgtEl>
                                          <p:spTgt spid="268291">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26829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normAutofit fontScale="90000"/>
          </a:bodyPr>
          <a:lstStyle/>
          <a:p>
            <a:r>
              <a:rPr lang="en-US" dirty="0" smtClean="0"/>
              <a:t>Structural Approaches to Conflict Management</a:t>
            </a:r>
          </a:p>
        </p:txBody>
      </p:sp>
      <p:sp>
        <p:nvSpPr>
          <p:cNvPr id="270339" name="Rectangle 3"/>
          <p:cNvSpPr>
            <a:spLocks noGrp="1" noChangeArrowheads="1"/>
          </p:cNvSpPr>
          <p:nvPr>
            <p:ph idx="1"/>
          </p:nvPr>
        </p:nvSpPr>
        <p:spPr/>
        <p:txBody>
          <a:bodyPr>
            <a:normAutofit fontScale="92500"/>
          </a:bodyPr>
          <a:lstStyle/>
          <a:p>
            <a:pPr marL="457200" indent="-457200">
              <a:buFont typeface="+mj-lt"/>
              <a:buAutoNum type="arabicPeriod"/>
            </a:pPr>
            <a:r>
              <a:rPr lang="en-US" sz="2400" dirty="0" smtClean="0"/>
              <a:t>Emphasize superordinate goals</a:t>
            </a:r>
          </a:p>
          <a:p>
            <a:pPr lvl="1"/>
            <a:r>
              <a:rPr lang="en-US" sz="2200" dirty="0" smtClean="0"/>
              <a:t>Emphasize common objective not conflicting sub-goals</a:t>
            </a:r>
          </a:p>
          <a:p>
            <a:pPr lvl="1">
              <a:spcAft>
                <a:spcPts val="1200"/>
              </a:spcAft>
            </a:pPr>
            <a:r>
              <a:rPr lang="en-US" sz="2200" dirty="0" smtClean="0"/>
              <a:t>Reduces goal incompatibility and differentiation</a:t>
            </a:r>
          </a:p>
          <a:p>
            <a:pPr marL="457200" indent="-457200">
              <a:buFont typeface="+mj-lt"/>
              <a:buAutoNum type="arabicPeriod"/>
            </a:pPr>
            <a:r>
              <a:rPr lang="en-US" dirty="0"/>
              <a:t>Reduce differentiation</a:t>
            </a:r>
          </a:p>
          <a:p>
            <a:pPr lvl="1"/>
            <a:r>
              <a:rPr lang="en-US" dirty="0" smtClean="0"/>
              <a:t>Reduce differences in values, attitudes, and experiences</a:t>
            </a:r>
            <a:endParaRPr lang="en-US" dirty="0"/>
          </a:p>
          <a:p>
            <a:pPr lvl="2">
              <a:spcAft>
                <a:spcPts val="1800"/>
              </a:spcAft>
            </a:pPr>
            <a:r>
              <a:rPr lang="en-US" dirty="0"/>
              <a:t>e.g. Move employees around to different jobs</a:t>
            </a:r>
          </a:p>
          <a:p>
            <a:pPr lvl="1">
              <a:spcAft>
                <a:spcPts val="1200"/>
              </a:spcAft>
            </a:pPr>
            <a:endParaRPr lang="en-US" sz="2200" dirty="0" smtClean="0"/>
          </a:p>
        </p:txBody>
      </p:sp>
      <p:pic>
        <p:nvPicPr>
          <p:cNvPr id="4" name="Picture Placeholder 3" descr="Conflict back2back.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63" b="-1"/>
          <a:stretch/>
        </p:blipFill>
        <p:spPr>
          <a:xfrm>
            <a:off x="5418634" y="1412776"/>
            <a:ext cx="3708920" cy="4931420"/>
          </a:xfrm>
        </p:spPr>
      </p:pic>
    </p:spTree>
    <p:extLst>
      <p:ext uri="{BB962C8B-B14F-4D97-AF65-F5344CB8AC3E}">
        <p14:creationId xmlns:p14="http://schemas.microsoft.com/office/powerpoint/2010/main" val="396572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3" descr="Conflict back2back.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63" b="-1"/>
          <a:stretch/>
        </p:blipFill>
        <p:spPr>
          <a:xfrm>
            <a:off x="5437684" y="1484784"/>
            <a:ext cx="3708920" cy="4931420"/>
          </a:xfrm>
        </p:spPr>
      </p:pic>
      <p:sp>
        <p:nvSpPr>
          <p:cNvPr id="270338" name="Rectangle 2"/>
          <p:cNvSpPr>
            <a:spLocks noGrp="1" noChangeArrowheads="1"/>
          </p:cNvSpPr>
          <p:nvPr>
            <p:ph type="title"/>
          </p:nvPr>
        </p:nvSpPr>
        <p:spPr/>
        <p:txBody>
          <a:bodyPr>
            <a:normAutofit fontScale="90000"/>
          </a:bodyPr>
          <a:lstStyle/>
          <a:p>
            <a:r>
              <a:rPr lang="en-US" dirty="0" smtClean="0"/>
              <a:t>Structural Approaches to Conflict Management</a:t>
            </a:r>
          </a:p>
        </p:txBody>
      </p:sp>
      <p:sp>
        <p:nvSpPr>
          <p:cNvPr id="270339" name="Rectangle 3"/>
          <p:cNvSpPr>
            <a:spLocks noGrp="1" noChangeArrowheads="1"/>
          </p:cNvSpPr>
          <p:nvPr>
            <p:ph idx="1"/>
          </p:nvPr>
        </p:nvSpPr>
        <p:spPr>
          <a:xfrm>
            <a:off x="323528" y="1412776"/>
            <a:ext cx="4536503" cy="4713387"/>
          </a:xfrm>
        </p:spPr>
        <p:txBody>
          <a:bodyPr>
            <a:normAutofit/>
          </a:bodyPr>
          <a:lstStyle/>
          <a:p>
            <a:pPr marL="457200" indent="-457200">
              <a:buFont typeface="+mj-lt"/>
              <a:buAutoNum type="arabicPeriod" startAt="3"/>
            </a:pPr>
            <a:r>
              <a:rPr lang="en-US" dirty="0"/>
              <a:t>Improve communication/understanding</a:t>
            </a:r>
          </a:p>
          <a:p>
            <a:pPr lvl="1">
              <a:spcAft>
                <a:spcPts val="0"/>
              </a:spcAft>
            </a:pPr>
            <a:r>
              <a:rPr lang="en-US" dirty="0" smtClean="0"/>
              <a:t>Use </a:t>
            </a:r>
            <a:r>
              <a:rPr lang="en-US" dirty="0" err="1" smtClean="0"/>
              <a:t>dialogueto</a:t>
            </a:r>
            <a:r>
              <a:rPr lang="en-US" dirty="0" smtClean="0"/>
              <a:t> improve mutual understanding</a:t>
            </a:r>
            <a:endParaRPr lang="en-US" dirty="0"/>
          </a:p>
          <a:p>
            <a:pPr lvl="1">
              <a:spcAft>
                <a:spcPts val="0"/>
              </a:spcAft>
            </a:pPr>
            <a:r>
              <a:rPr lang="en-US" dirty="0"/>
              <a:t>C</a:t>
            </a:r>
            <a:r>
              <a:rPr lang="en-US" dirty="0" smtClean="0"/>
              <a:t>ontact hypothesis, </a:t>
            </a:r>
            <a:r>
              <a:rPr lang="en-US" dirty="0" err="1" smtClean="0"/>
              <a:t>Johari</a:t>
            </a:r>
            <a:r>
              <a:rPr lang="en-US" dirty="0" smtClean="0"/>
              <a:t> window</a:t>
            </a:r>
            <a:endParaRPr lang="en-US" dirty="0"/>
          </a:p>
          <a:p>
            <a:pPr lvl="1">
              <a:spcAft>
                <a:spcPts val="600"/>
              </a:spcAft>
            </a:pPr>
            <a:r>
              <a:rPr lang="en-US" dirty="0"/>
              <a:t>Warning: Apply </a:t>
            </a:r>
            <a:r>
              <a:rPr lang="en-US" dirty="0" smtClean="0"/>
              <a:t>communication and understanding </a:t>
            </a:r>
            <a:r>
              <a:rPr lang="en-US" u="sng" dirty="0"/>
              <a:t>after</a:t>
            </a:r>
            <a:r>
              <a:rPr lang="en-US" dirty="0"/>
              <a:t> reducing differentiation</a:t>
            </a:r>
          </a:p>
          <a:p>
            <a:pPr lvl="1">
              <a:spcAft>
                <a:spcPts val="1200"/>
              </a:spcAft>
            </a:pPr>
            <a:endParaRPr lang="en-US" sz="2200" dirty="0" smtClean="0"/>
          </a:p>
        </p:txBody>
      </p:sp>
    </p:spTree>
    <p:extLst>
      <p:ext uri="{BB962C8B-B14F-4D97-AF65-F5344CB8AC3E}">
        <p14:creationId xmlns:p14="http://schemas.microsoft.com/office/powerpoint/2010/main" val="677016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3" descr="Conflict back2back.jpg"/>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63" b="-1"/>
          <a:stretch/>
        </p:blipFill>
        <p:spPr>
          <a:xfrm>
            <a:off x="5418634" y="1465734"/>
            <a:ext cx="3708920" cy="4931420"/>
          </a:xfrm>
        </p:spPr>
      </p:pic>
      <p:sp>
        <p:nvSpPr>
          <p:cNvPr id="270338" name="Rectangle 2"/>
          <p:cNvSpPr>
            <a:spLocks noGrp="1" noChangeArrowheads="1"/>
          </p:cNvSpPr>
          <p:nvPr>
            <p:ph type="title"/>
          </p:nvPr>
        </p:nvSpPr>
        <p:spPr/>
        <p:txBody>
          <a:bodyPr>
            <a:normAutofit fontScale="90000"/>
          </a:bodyPr>
          <a:lstStyle/>
          <a:p>
            <a:r>
              <a:rPr lang="en-US" dirty="0" smtClean="0"/>
              <a:t>Structural Approaches to Conflict Management</a:t>
            </a:r>
          </a:p>
        </p:txBody>
      </p:sp>
      <p:sp>
        <p:nvSpPr>
          <p:cNvPr id="270339" name="Rectangle 3"/>
          <p:cNvSpPr>
            <a:spLocks noGrp="1" noChangeArrowheads="1"/>
          </p:cNvSpPr>
          <p:nvPr>
            <p:ph idx="1"/>
          </p:nvPr>
        </p:nvSpPr>
        <p:spPr/>
        <p:txBody>
          <a:bodyPr>
            <a:normAutofit fontScale="92500"/>
          </a:bodyPr>
          <a:lstStyle/>
          <a:p>
            <a:pPr marL="360000" indent="-360000">
              <a:lnSpc>
                <a:spcPct val="110000"/>
              </a:lnSpc>
              <a:spcBef>
                <a:spcPts val="0"/>
              </a:spcBef>
              <a:buFont typeface="+mj-lt"/>
              <a:buAutoNum type="arabicPeriod" startAt="4"/>
            </a:pPr>
            <a:r>
              <a:rPr lang="en-US" dirty="0" smtClean="0"/>
              <a:t>Reduce interdependence</a:t>
            </a:r>
          </a:p>
          <a:p>
            <a:pPr lvl="1">
              <a:lnSpc>
                <a:spcPct val="110000"/>
              </a:lnSpc>
              <a:spcBef>
                <a:spcPts val="0"/>
              </a:spcBef>
            </a:pPr>
            <a:r>
              <a:rPr lang="en-US" dirty="0" smtClean="0"/>
              <a:t>Create buffers</a:t>
            </a:r>
          </a:p>
          <a:p>
            <a:pPr lvl="1">
              <a:lnSpc>
                <a:spcPct val="110000"/>
              </a:lnSpc>
              <a:spcBef>
                <a:spcPts val="0"/>
              </a:spcBef>
            </a:pPr>
            <a:r>
              <a:rPr lang="en-US" dirty="0" smtClean="0"/>
              <a:t>Use integrators</a:t>
            </a:r>
          </a:p>
          <a:p>
            <a:pPr lvl="1">
              <a:lnSpc>
                <a:spcPct val="110000"/>
              </a:lnSpc>
              <a:spcBef>
                <a:spcPts val="0"/>
              </a:spcBef>
            </a:pPr>
            <a:r>
              <a:rPr lang="en-US" dirty="0" smtClean="0"/>
              <a:t>Combine jobs</a:t>
            </a:r>
          </a:p>
          <a:p>
            <a:pPr marL="360000" indent="-360000">
              <a:lnSpc>
                <a:spcPct val="110000"/>
              </a:lnSpc>
              <a:spcBef>
                <a:spcPts val="1200"/>
              </a:spcBef>
              <a:buFont typeface="+mj-lt"/>
              <a:buAutoNum type="arabicPeriod" startAt="4"/>
            </a:pPr>
            <a:r>
              <a:rPr lang="en-US" dirty="0" smtClean="0"/>
              <a:t>Increase resources</a:t>
            </a:r>
          </a:p>
          <a:p>
            <a:pPr lvl="1">
              <a:lnSpc>
                <a:spcPct val="110000"/>
              </a:lnSpc>
              <a:spcBef>
                <a:spcPts val="0"/>
              </a:spcBef>
            </a:pPr>
            <a:r>
              <a:rPr lang="en-US" dirty="0" smtClean="0"/>
              <a:t>Increase amount of resources available</a:t>
            </a:r>
          </a:p>
          <a:p>
            <a:pPr marL="360000" indent="-360000">
              <a:lnSpc>
                <a:spcPct val="110000"/>
              </a:lnSpc>
              <a:spcBef>
                <a:spcPts val="1200"/>
              </a:spcBef>
              <a:buFont typeface="+mj-lt"/>
              <a:buAutoNum type="arabicPeriod" startAt="4"/>
            </a:pPr>
            <a:r>
              <a:rPr lang="en-US" dirty="0" smtClean="0"/>
              <a:t>Clarify rules and procedures</a:t>
            </a:r>
          </a:p>
          <a:p>
            <a:pPr lvl="1">
              <a:lnSpc>
                <a:spcPct val="110000"/>
              </a:lnSpc>
              <a:spcBef>
                <a:spcPts val="0"/>
              </a:spcBef>
            </a:pPr>
            <a:r>
              <a:rPr lang="en-US" dirty="0" smtClean="0"/>
              <a:t>Establish rules and procedures</a:t>
            </a:r>
          </a:p>
          <a:p>
            <a:pPr lvl="1">
              <a:lnSpc>
                <a:spcPct val="110000"/>
              </a:lnSpc>
              <a:spcBef>
                <a:spcPts val="0"/>
              </a:spcBef>
            </a:pPr>
            <a:r>
              <a:rPr lang="en-US" dirty="0" smtClean="0"/>
              <a:t>Clarify roles and responsibilities</a:t>
            </a:r>
            <a:endParaRPr lang="en-US" sz="2200" dirty="0" smtClean="0"/>
          </a:p>
        </p:txBody>
      </p:sp>
    </p:spTree>
    <p:extLst>
      <p:ext uri="{BB962C8B-B14F-4D97-AF65-F5344CB8AC3E}">
        <p14:creationId xmlns:p14="http://schemas.microsoft.com/office/powerpoint/2010/main" val="279922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2743200" y="1600200"/>
            <a:ext cx="5486400" cy="3810000"/>
          </a:xfrm>
          <a:prstGeom prst="rect">
            <a:avLst/>
          </a:prstGeom>
          <a:solidFill>
            <a:srgbClr val="7D8077"/>
          </a:solidFill>
          <a:ln w="12700" cmpd="sng">
            <a:solidFill>
              <a:schemeClr val="tx1"/>
            </a:solidFill>
            <a:miter lim="800000"/>
            <a:headEnd type="none" w="sm" len="sm"/>
            <a:tailEnd type="none" w="sm" len="sm"/>
          </a:ln>
        </p:spPr>
        <p:txBody>
          <a:bodyPr wrap="none" anchor="ctr">
            <a:prstTxWarp prst="textNoShape">
              <a:avLst/>
            </a:prstTxWarp>
          </a:bodyPr>
          <a:lstStyle/>
          <a:p>
            <a:endParaRPr lang="en-US" dirty="0"/>
          </a:p>
        </p:txBody>
      </p:sp>
      <p:sp>
        <p:nvSpPr>
          <p:cNvPr id="61443" name="Rectangle 3"/>
          <p:cNvSpPr>
            <a:spLocks noGrp="1" noChangeArrowheads="1"/>
          </p:cNvSpPr>
          <p:nvPr>
            <p:ph type="title"/>
          </p:nvPr>
        </p:nvSpPr>
        <p:spPr/>
        <p:txBody>
          <a:bodyPr>
            <a:normAutofit fontScale="90000"/>
          </a:bodyPr>
          <a:lstStyle/>
          <a:p>
            <a:r>
              <a:rPr lang="en-US" dirty="0" smtClean="0"/>
              <a:t>Types of Third Party Intervention</a:t>
            </a:r>
            <a:endParaRPr lang="en-US" dirty="0"/>
          </a:p>
        </p:txBody>
      </p:sp>
      <p:sp>
        <p:nvSpPr>
          <p:cNvPr id="277508" name="Rectangle 4"/>
          <p:cNvSpPr>
            <a:spLocks noChangeArrowheads="1"/>
          </p:cNvSpPr>
          <p:nvPr/>
        </p:nvSpPr>
        <p:spPr bwMode="auto">
          <a:xfrm>
            <a:off x="2895600" y="1828800"/>
            <a:ext cx="2438400" cy="1524000"/>
          </a:xfrm>
          <a:prstGeom prst="rect">
            <a:avLst/>
          </a:prstGeom>
          <a:solidFill>
            <a:srgbClr val="660066"/>
          </a:solidFill>
          <a:ln w="12700" cmpd="sng">
            <a:solidFill>
              <a:schemeClr val="tx1"/>
            </a:solidFill>
            <a:miter lim="800000"/>
            <a:headEnd type="none" w="sm" len="sm"/>
            <a:tailEnd type="none" w="sm" len="sm"/>
          </a:ln>
          <a:effectLst/>
        </p:spPr>
        <p:txBody>
          <a:bodyPr wrap="none">
            <a:prstTxWarp prst="textNoShape">
              <a:avLst/>
            </a:prstTxWarp>
          </a:bodyPr>
          <a:lstStyle/>
          <a:p>
            <a:pPr algn="l" eaLnBrk="0" hangingPunct="0">
              <a:defRPr/>
            </a:pPr>
            <a:r>
              <a:rPr lang="en-AU" sz="2400" dirty="0">
                <a:solidFill>
                  <a:schemeClr val="bg1"/>
                </a:solidFill>
                <a:effectLst>
                  <a:outerShdw blurRad="38100" dist="38100" dir="2700000" algn="tl">
                    <a:srgbClr val="000000"/>
                  </a:outerShdw>
                </a:effectLst>
                <a:latin typeface="Arial" pitchFamily="-65" charset="0"/>
              </a:rPr>
              <a:t>Mediation</a:t>
            </a:r>
          </a:p>
        </p:txBody>
      </p:sp>
      <p:sp>
        <p:nvSpPr>
          <p:cNvPr id="277509" name="Rectangle 5"/>
          <p:cNvSpPr>
            <a:spLocks noChangeArrowheads="1"/>
          </p:cNvSpPr>
          <p:nvPr/>
        </p:nvSpPr>
        <p:spPr bwMode="auto">
          <a:xfrm>
            <a:off x="5562600" y="3657600"/>
            <a:ext cx="2438400" cy="1524000"/>
          </a:xfrm>
          <a:prstGeom prst="rect">
            <a:avLst/>
          </a:prstGeom>
          <a:solidFill>
            <a:srgbClr val="4C6026"/>
          </a:solidFill>
          <a:ln w="12700" cmpd="sng">
            <a:solidFill>
              <a:schemeClr val="tx1"/>
            </a:solidFill>
            <a:miter lim="800000"/>
            <a:headEnd type="none" w="sm" len="sm"/>
            <a:tailEnd type="none" w="sm" len="sm"/>
          </a:ln>
          <a:effectLst/>
        </p:spPr>
        <p:txBody>
          <a:bodyPr wrap="none" anchor="b">
            <a:prstTxWarp prst="textNoShape">
              <a:avLst/>
            </a:prstTxWarp>
          </a:bodyPr>
          <a:lstStyle/>
          <a:p>
            <a:pPr algn="r" eaLnBrk="0" hangingPunct="0">
              <a:defRPr/>
            </a:pPr>
            <a:r>
              <a:rPr lang="en-AU" sz="2400" dirty="0">
                <a:solidFill>
                  <a:schemeClr val="bg1"/>
                </a:solidFill>
                <a:effectLst>
                  <a:outerShdw blurRad="38100" dist="38100" dir="2700000" algn="tl">
                    <a:srgbClr val="000000"/>
                  </a:outerShdw>
                </a:effectLst>
                <a:latin typeface="Arial" pitchFamily="-65" charset="0"/>
              </a:rPr>
              <a:t>Arbitration</a:t>
            </a:r>
          </a:p>
        </p:txBody>
      </p:sp>
      <p:sp>
        <p:nvSpPr>
          <p:cNvPr id="277510" name="Rectangle 6"/>
          <p:cNvSpPr>
            <a:spLocks noChangeArrowheads="1"/>
          </p:cNvSpPr>
          <p:nvPr/>
        </p:nvSpPr>
        <p:spPr bwMode="auto">
          <a:xfrm>
            <a:off x="5562600" y="1828800"/>
            <a:ext cx="2438400" cy="1524000"/>
          </a:xfrm>
          <a:prstGeom prst="rect">
            <a:avLst/>
          </a:prstGeom>
          <a:solidFill>
            <a:schemeClr val="accent4">
              <a:lumMod val="50000"/>
            </a:schemeClr>
          </a:solidFill>
          <a:ln w="12700" cmpd="sng">
            <a:solidFill>
              <a:schemeClr val="tx1"/>
            </a:solidFill>
            <a:miter lim="800000"/>
            <a:headEnd type="none" w="sm" len="sm"/>
            <a:tailEnd type="none" w="sm" len="sm"/>
          </a:ln>
          <a:effectLst/>
        </p:spPr>
        <p:txBody>
          <a:bodyPr wrap="none">
            <a:prstTxWarp prst="textNoShape">
              <a:avLst/>
            </a:prstTxWarp>
          </a:bodyPr>
          <a:lstStyle/>
          <a:p>
            <a:pPr algn="r" eaLnBrk="0" hangingPunct="0">
              <a:defRPr/>
            </a:pPr>
            <a:r>
              <a:rPr lang="en-AU" sz="2400" dirty="0">
                <a:solidFill>
                  <a:schemeClr val="bg1"/>
                </a:solidFill>
                <a:effectLst>
                  <a:outerShdw blurRad="38100" dist="38100" dir="2700000" algn="tl">
                    <a:srgbClr val="000000"/>
                  </a:outerShdw>
                </a:effectLst>
                <a:latin typeface="Arial" pitchFamily="-65" charset="0"/>
              </a:rPr>
              <a:t>Inquisition</a:t>
            </a:r>
          </a:p>
        </p:txBody>
      </p:sp>
      <p:sp>
        <p:nvSpPr>
          <p:cNvPr id="61447" name="Rectangle 7"/>
          <p:cNvSpPr>
            <a:spLocks noChangeArrowheads="1"/>
          </p:cNvSpPr>
          <p:nvPr/>
        </p:nvSpPr>
        <p:spPr bwMode="auto">
          <a:xfrm>
            <a:off x="838200" y="2971800"/>
            <a:ext cx="1873250" cy="1184275"/>
          </a:xfrm>
          <a:prstGeom prst="rect">
            <a:avLst/>
          </a:prstGeom>
          <a:noFill/>
          <a:ln w="50800">
            <a:noFill/>
            <a:miter lim="800000"/>
            <a:headEnd/>
            <a:tailEnd/>
          </a:ln>
        </p:spPr>
        <p:txBody>
          <a:bodyPr lIns="90487" tIns="44450" rIns="90487" bIns="44450">
            <a:prstTxWarp prst="textNoShape">
              <a:avLst/>
            </a:prstTxWarp>
            <a:spAutoFit/>
          </a:bodyPr>
          <a:lstStyle/>
          <a:p>
            <a:pPr eaLnBrk="0" hangingPunct="0"/>
            <a:r>
              <a:rPr lang="en-AU" sz="2400" dirty="0">
                <a:solidFill>
                  <a:schemeClr val="tx1"/>
                </a:solidFill>
                <a:latin typeface="Arial" pitchFamily="-65" charset="0"/>
              </a:rPr>
              <a:t>Level of</a:t>
            </a:r>
          </a:p>
          <a:p>
            <a:pPr eaLnBrk="0" hangingPunct="0"/>
            <a:r>
              <a:rPr lang="en-AU" sz="2400" dirty="0">
                <a:solidFill>
                  <a:schemeClr val="tx1"/>
                </a:solidFill>
                <a:latin typeface="Arial" pitchFamily="-65" charset="0"/>
              </a:rPr>
              <a:t>Process Control</a:t>
            </a:r>
          </a:p>
        </p:txBody>
      </p:sp>
      <p:sp>
        <p:nvSpPr>
          <p:cNvPr id="61448" name="Rectangle 8"/>
          <p:cNvSpPr>
            <a:spLocks noChangeArrowheads="1"/>
          </p:cNvSpPr>
          <p:nvPr/>
        </p:nvSpPr>
        <p:spPr bwMode="auto">
          <a:xfrm>
            <a:off x="3124200" y="5562600"/>
            <a:ext cx="4191000" cy="454025"/>
          </a:xfrm>
          <a:prstGeom prst="rect">
            <a:avLst/>
          </a:prstGeom>
          <a:noFill/>
          <a:ln w="50800">
            <a:noFill/>
            <a:miter lim="800000"/>
            <a:headEnd/>
            <a:tailEnd/>
          </a:ln>
        </p:spPr>
        <p:txBody>
          <a:bodyPr lIns="90487" tIns="44450" rIns="90487" bIns="44450">
            <a:prstTxWarp prst="textNoShape">
              <a:avLst/>
            </a:prstTxWarp>
            <a:spAutoFit/>
          </a:bodyPr>
          <a:lstStyle/>
          <a:p>
            <a:pPr eaLnBrk="0" hangingPunct="0"/>
            <a:r>
              <a:rPr lang="en-AU" sz="2400" dirty="0">
                <a:solidFill>
                  <a:schemeClr val="tx1"/>
                </a:solidFill>
                <a:latin typeface="Arial" pitchFamily="-65" charset="0"/>
              </a:rPr>
              <a:t>Level of Outcome Control</a:t>
            </a:r>
          </a:p>
        </p:txBody>
      </p:sp>
      <p:sp>
        <p:nvSpPr>
          <p:cNvPr id="61449" name="Rectangle 9"/>
          <p:cNvSpPr>
            <a:spLocks noChangeArrowheads="1"/>
          </p:cNvSpPr>
          <p:nvPr/>
        </p:nvSpPr>
        <p:spPr bwMode="auto">
          <a:xfrm>
            <a:off x="1905000" y="1600200"/>
            <a:ext cx="762000" cy="363538"/>
          </a:xfrm>
          <a:prstGeom prst="rect">
            <a:avLst/>
          </a:prstGeom>
          <a:noFill/>
          <a:ln w="50800">
            <a:noFill/>
            <a:miter lim="800000"/>
            <a:headEnd/>
            <a:tailEnd/>
          </a:ln>
        </p:spPr>
        <p:txBody>
          <a:bodyPr lIns="90487" tIns="44450" rIns="90487" bIns="44450">
            <a:prstTxWarp prst="textNoShape">
              <a:avLst/>
            </a:prstTxWarp>
            <a:spAutoFit/>
          </a:bodyPr>
          <a:lstStyle/>
          <a:p>
            <a:pPr eaLnBrk="0" hangingPunct="0"/>
            <a:r>
              <a:rPr lang="en-AU" sz="1800" b="1" dirty="0">
                <a:solidFill>
                  <a:schemeClr val="tx1"/>
                </a:solidFill>
                <a:latin typeface="Arial" pitchFamily="-65" charset="0"/>
              </a:rPr>
              <a:t>High</a:t>
            </a:r>
          </a:p>
        </p:txBody>
      </p:sp>
      <p:sp>
        <p:nvSpPr>
          <p:cNvPr id="61450" name="Rectangle 10"/>
          <p:cNvSpPr>
            <a:spLocks noChangeArrowheads="1"/>
          </p:cNvSpPr>
          <p:nvPr/>
        </p:nvSpPr>
        <p:spPr bwMode="auto">
          <a:xfrm>
            <a:off x="7467600" y="5562600"/>
            <a:ext cx="688975" cy="363538"/>
          </a:xfrm>
          <a:prstGeom prst="rect">
            <a:avLst/>
          </a:prstGeom>
          <a:noFill/>
          <a:ln w="50800">
            <a:noFill/>
            <a:miter lim="800000"/>
            <a:headEnd/>
            <a:tailEnd/>
          </a:ln>
        </p:spPr>
        <p:txBody>
          <a:bodyPr wrap="none" lIns="90487" tIns="44450" rIns="90487" bIns="44450">
            <a:prstTxWarp prst="textNoShape">
              <a:avLst/>
            </a:prstTxWarp>
            <a:spAutoFit/>
          </a:bodyPr>
          <a:lstStyle/>
          <a:p>
            <a:pPr algn="l" eaLnBrk="0" hangingPunct="0"/>
            <a:r>
              <a:rPr lang="en-AU" sz="1800" b="1" dirty="0">
                <a:solidFill>
                  <a:schemeClr val="tx1"/>
                </a:solidFill>
                <a:latin typeface="Arial" pitchFamily="-65" charset="0"/>
              </a:rPr>
              <a:t>High</a:t>
            </a:r>
          </a:p>
        </p:txBody>
      </p:sp>
      <p:sp>
        <p:nvSpPr>
          <p:cNvPr id="61451" name="Rectangle 11"/>
          <p:cNvSpPr>
            <a:spLocks noChangeArrowheads="1"/>
          </p:cNvSpPr>
          <p:nvPr/>
        </p:nvSpPr>
        <p:spPr bwMode="auto">
          <a:xfrm>
            <a:off x="2038350" y="5562600"/>
            <a:ext cx="638175" cy="363538"/>
          </a:xfrm>
          <a:prstGeom prst="rect">
            <a:avLst/>
          </a:prstGeom>
          <a:noFill/>
          <a:ln w="50800">
            <a:noFill/>
            <a:miter lim="800000"/>
            <a:headEnd/>
            <a:tailEnd/>
          </a:ln>
        </p:spPr>
        <p:txBody>
          <a:bodyPr wrap="none" lIns="90487" tIns="44450" rIns="90487" bIns="44450">
            <a:prstTxWarp prst="textNoShape">
              <a:avLst/>
            </a:prstTxWarp>
            <a:spAutoFit/>
          </a:bodyPr>
          <a:lstStyle/>
          <a:p>
            <a:pPr eaLnBrk="0" hangingPunct="0"/>
            <a:r>
              <a:rPr lang="en-AU" sz="1800" b="1" dirty="0">
                <a:solidFill>
                  <a:schemeClr val="tx1"/>
                </a:solidFill>
                <a:latin typeface="Arial" pitchFamily="-65" charset="0"/>
              </a:rPr>
              <a:t>Low</a:t>
            </a:r>
          </a:p>
        </p:txBody>
      </p:sp>
    </p:spTree>
    <p:extLst>
      <p:ext uri="{BB962C8B-B14F-4D97-AF65-F5344CB8AC3E}">
        <p14:creationId xmlns:p14="http://schemas.microsoft.com/office/powerpoint/2010/main" val="2945042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77508"/>
                                        </p:tgtEl>
                                        <p:attrNameLst>
                                          <p:attrName>style.visibility</p:attrName>
                                        </p:attrNameLst>
                                      </p:cBhvr>
                                      <p:to>
                                        <p:strVal val="visible"/>
                                      </p:to>
                                    </p:set>
                                    <p:animEffect transition="in" filter="fade">
                                      <p:cBhvr>
                                        <p:cTn id="7" dur="500"/>
                                        <p:tgtEl>
                                          <p:spTgt spid="277508"/>
                                        </p:tgtEl>
                                      </p:cBhvr>
                                    </p:animEffect>
                                  </p:childTnLst>
                                </p:cTn>
                              </p:par>
                            </p:childTnLst>
                          </p:cTn>
                        </p:par>
                        <p:par>
                          <p:cTn id="8" fill="hold">
                            <p:stCondLst>
                              <p:cond delay="1500"/>
                            </p:stCondLst>
                            <p:childTnLst>
                              <p:par>
                                <p:cTn id="9" presetID="12" presetClass="entr" presetSubtype="8" fill="hold" grpId="0" nodeType="afterEffect">
                                  <p:stCondLst>
                                    <p:cond delay="1000"/>
                                  </p:stCondLst>
                                  <p:childTnLst>
                                    <p:set>
                                      <p:cBhvr>
                                        <p:cTn id="10" dur="1" fill="hold">
                                          <p:stCondLst>
                                            <p:cond delay="0"/>
                                          </p:stCondLst>
                                        </p:cTn>
                                        <p:tgtEl>
                                          <p:spTgt spid="277510"/>
                                        </p:tgtEl>
                                        <p:attrNameLst>
                                          <p:attrName>style.visibility</p:attrName>
                                        </p:attrNameLst>
                                      </p:cBhvr>
                                      <p:to>
                                        <p:strVal val="visible"/>
                                      </p:to>
                                    </p:set>
                                    <p:animEffect transition="in" filter="slide(fromLeft)">
                                      <p:cBhvr>
                                        <p:cTn id="11" dur="500"/>
                                        <p:tgtEl>
                                          <p:spTgt spid="277510"/>
                                        </p:tgtEl>
                                      </p:cBhvr>
                                    </p:animEffect>
                                  </p:childTnLst>
                                </p:cTn>
                              </p:par>
                            </p:childTnLst>
                          </p:cTn>
                        </p:par>
                        <p:par>
                          <p:cTn id="12" fill="hold">
                            <p:stCondLst>
                              <p:cond delay="3000"/>
                            </p:stCondLst>
                            <p:childTnLst>
                              <p:par>
                                <p:cTn id="13" presetID="12" presetClass="entr" presetSubtype="1" fill="hold" grpId="0" nodeType="afterEffect">
                                  <p:stCondLst>
                                    <p:cond delay="1000"/>
                                  </p:stCondLst>
                                  <p:childTnLst>
                                    <p:set>
                                      <p:cBhvr>
                                        <p:cTn id="14" dur="1" fill="hold">
                                          <p:stCondLst>
                                            <p:cond delay="0"/>
                                          </p:stCondLst>
                                        </p:cTn>
                                        <p:tgtEl>
                                          <p:spTgt spid="277509"/>
                                        </p:tgtEl>
                                        <p:attrNameLst>
                                          <p:attrName>style.visibility</p:attrName>
                                        </p:attrNameLst>
                                      </p:cBhvr>
                                      <p:to>
                                        <p:strVal val="visible"/>
                                      </p:to>
                                    </p:set>
                                    <p:animEffect transition="in" filter="slide(fromTop)">
                                      <p:cBhvr>
                                        <p:cTn id="15" dur="500"/>
                                        <p:tgtEl>
                                          <p:spTgt spid="277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8" grpId="0" animBg="1" autoUpdateAnimBg="0"/>
      <p:bldP spid="277509" grpId="0" animBg="1" autoUpdateAnimBg="0"/>
      <p:bldP spid="277510"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ormAutofit fontScale="90000"/>
          </a:bodyPr>
          <a:lstStyle/>
          <a:p>
            <a:r>
              <a:rPr lang="en-US" dirty="0" smtClean="0"/>
              <a:t>Choosing the Best</a:t>
            </a:r>
            <a:br>
              <a:rPr lang="en-US" dirty="0" smtClean="0"/>
            </a:br>
            <a:r>
              <a:rPr lang="en-US" dirty="0" smtClean="0"/>
              <a:t>3rd Party Strategy</a:t>
            </a:r>
            <a:endParaRPr lang="en-US" dirty="0"/>
          </a:p>
        </p:txBody>
      </p:sp>
      <p:sp>
        <p:nvSpPr>
          <p:cNvPr id="63491" name="Rectangle 3"/>
          <p:cNvSpPr>
            <a:spLocks noGrp="1" noChangeArrowheads="1"/>
          </p:cNvSpPr>
          <p:nvPr>
            <p:ph idx="1"/>
          </p:nvPr>
        </p:nvSpPr>
        <p:spPr/>
        <p:txBody>
          <a:bodyPr/>
          <a:lstStyle/>
          <a:p>
            <a:pPr>
              <a:spcAft>
                <a:spcPts val="1200"/>
              </a:spcAft>
            </a:pPr>
            <a:r>
              <a:rPr lang="en-US" dirty="0" smtClean="0"/>
              <a:t>Managers prefer inquisitional strategy, but not usually best approach</a:t>
            </a:r>
          </a:p>
          <a:p>
            <a:pPr>
              <a:spcAft>
                <a:spcPts val="1200"/>
              </a:spcAft>
            </a:pPr>
            <a:r>
              <a:rPr lang="en-US" dirty="0" smtClean="0"/>
              <a:t>Mediation potentially offers highest satisfaction with process and outcomes</a:t>
            </a:r>
          </a:p>
          <a:p>
            <a:r>
              <a:rPr lang="en-US" dirty="0" smtClean="0"/>
              <a:t>Use arbitration when mediation fails</a:t>
            </a:r>
            <a:endParaRPr lang="en-US" dirty="0"/>
          </a:p>
        </p:txBody>
      </p:sp>
    </p:spTree>
    <p:extLst>
      <p:ext uri="{BB962C8B-B14F-4D97-AF65-F5344CB8AC3E}">
        <p14:creationId xmlns:p14="http://schemas.microsoft.com/office/powerpoint/2010/main" val="35129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descr="20%"/>
          <p:cNvSpPr>
            <a:spLocks noChangeArrowheads="1"/>
          </p:cNvSpPr>
          <p:nvPr/>
        </p:nvSpPr>
        <p:spPr bwMode="auto">
          <a:xfrm>
            <a:off x="4064000" y="2514600"/>
            <a:ext cx="1360488" cy="1960563"/>
          </a:xfrm>
          <a:prstGeom prst="rect">
            <a:avLst/>
          </a:prstGeom>
          <a:pattFill prst="pct20">
            <a:fgClr>
              <a:srgbClr val="6600CC"/>
            </a:fgClr>
            <a:bgClr>
              <a:schemeClr val="bg1"/>
            </a:bgClr>
          </a:pattFill>
          <a:ln w="12700">
            <a:pattFill prst="wdUpDiag">
              <a:fgClr>
                <a:srgbClr val="3C016F"/>
              </a:fgClr>
              <a:bgClr>
                <a:schemeClr val="bg1"/>
              </a:bgClr>
            </a:pattFill>
            <a:miter lim="800000"/>
            <a:headEnd/>
            <a:tailEnd/>
          </a:ln>
        </p:spPr>
        <p:txBody>
          <a:bodyPr wrap="none" anchor="ctr">
            <a:prstTxWarp prst="textNoShape">
              <a:avLst/>
            </a:prstTxWarp>
          </a:bodyPr>
          <a:lstStyle/>
          <a:p>
            <a:endParaRPr lang="en-US" dirty="0"/>
          </a:p>
        </p:txBody>
      </p:sp>
      <p:sp>
        <p:nvSpPr>
          <p:cNvPr id="17411" name="Rectangle 3"/>
          <p:cNvSpPr>
            <a:spLocks noChangeArrowheads="1"/>
          </p:cNvSpPr>
          <p:nvPr/>
        </p:nvSpPr>
        <p:spPr bwMode="auto">
          <a:xfrm>
            <a:off x="2183248" y="1524000"/>
            <a:ext cx="1937466" cy="353943"/>
          </a:xfrm>
          <a:prstGeom prst="rect">
            <a:avLst/>
          </a:prstGeom>
          <a:noFill/>
          <a:ln w="25400">
            <a:noFill/>
            <a:miter lim="800000"/>
            <a:headEnd/>
            <a:tailEnd/>
          </a:ln>
          <a:effectLst/>
        </p:spPr>
        <p:txBody>
          <a:bodyPr wrap="none" lIns="71437" tIns="28575" rIns="71437" bIns="28575">
            <a:prstTxWarp prst="textNoShape">
              <a:avLst/>
            </a:prstTxWarp>
            <a:spAutoFit/>
          </a:bodyPr>
          <a:lstStyle/>
          <a:p>
            <a:pPr defTabSz="1033463">
              <a:lnSpc>
                <a:spcPct val="85000"/>
              </a:lnSpc>
            </a:pPr>
            <a:r>
              <a:rPr lang="en-AU" sz="2200" dirty="0">
                <a:solidFill>
                  <a:schemeClr val="tx2"/>
                </a:solidFill>
                <a:latin typeface="Arial" pitchFamily="-83" charset="0"/>
              </a:rPr>
              <a:t>Your Positions</a:t>
            </a:r>
          </a:p>
        </p:txBody>
      </p:sp>
      <p:grpSp>
        <p:nvGrpSpPr>
          <p:cNvPr id="2" name="Group 4"/>
          <p:cNvGrpSpPr>
            <a:grpSpLocks/>
          </p:cNvGrpSpPr>
          <p:nvPr/>
        </p:nvGrpSpPr>
        <p:grpSpPr bwMode="auto">
          <a:xfrm>
            <a:off x="939800" y="1981200"/>
            <a:ext cx="736600" cy="728663"/>
            <a:chOff x="480" y="1248"/>
            <a:chExt cx="464" cy="459"/>
          </a:xfrm>
        </p:grpSpPr>
        <p:sp>
          <p:nvSpPr>
            <p:cNvPr id="55330" name="Line 5"/>
            <p:cNvSpPr>
              <a:spLocks noChangeShapeType="1"/>
            </p:cNvSpPr>
            <p:nvPr/>
          </p:nvSpPr>
          <p:spPr bwMode="auto">
            <a:xfrm flipV="1">
              <a:off x="672" y="1536"/>
              <a:ext cx="0" cy="171"/>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sp>
          <p:nvSpPr>
            <p:cNvPr id="55331" name="Rectangle 6"/>
            <p:cNvSpPr>
              <a:spLocks noChangeArrowheads="1"/>
            </p:cNvSpPr>
            <p:nvPr/>
          </p:nvSpPr>
          <p:spPr bwMode="auto">
            <a:xfrm>
              <a:off x="480" y="1248"/>
              <a:ext cx="464" cy="199"/>
            </a:xfrm>
            <a:prstGeom prst="rect">
              <a:avLst/>
            </a:prstGeom>
            <a:noFill/>
            <a:ln w="25400">
              <a:noFill/>
              <a:miter lim="800000"/>
              <a:headEnd/>
              <a:tailEnd/>
            </a:ln>
          </p:spPr>
          <p:txBody>
            <a:bodyPr wrap="none" lIns="71437" tIns="28575" rIns="71437" bIns="28575">
              <a:prstTxWarp prst="textNoShape">
                <a:avLst/>
              </a:prstTxWarp>
              <a:spAutoFit/>
            </a:bodyPr>
            <a:lstStyle/>
            <a:p>
              <a:pPr defTabSz="1033463">
                <a:lnSpc>
                  <a:spcPct val="85000"/>
                </a:lnSpc>
              </a:pPr>
              <a:r>
                <a:rPr lang="en-AU" sz="2000" dirty="0">
                  <a:latin typeface="Arial" pitchFamily="-83" charset="0"/>
                </a:rPr>
                <a:t>Initial</a:t>
              </a:r>
            </a:p>
          </p:txBody>
        </p:sp>
      </p:grpSp>
      <p:grpSp>
        <p:nvGrpSpPr>
          <p:cNvPr id="3" name="Group 7"/>
          <p:cNvGrpSpPr>
            <a:grpSpLocks/>
          </p:cNvGrpSpPr>
          <p:nvPr/>
        </p:nvGrpSpPr>
        <p:grpSpPr bwMode="auto">
          <a:xfrm>
            <a:off x="1244600" y="1981200"/>
            <a:ext cx="2247900" cy="762000"/>
            <a:chOff x="672" y="1248"/>
            <a:chExt cx="1416" cy="480"/>
          </a:xfrm>
        </p:grpSpPr>
        <p:sp>
          <p:nvSpPr>
            <p:cNvPr id="55326" name="Line 8"/>
            <p:cNvSpPr>
              <a:spLocks noChangeShapeType="1"/>
            </p:cNvSpPr>
            <p:nvPr/>
          </p:nvSpPr>
          <p:spPr bwMode="auto">
            <a:xfrm>
              <a:off x="672" y="1728"/>
              <a:ext cx="1104" cy="0"/>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grpSp>
          <p:nvGrpSpPr>
            <p:cNvPr id="4" name="Group 9"/>
            <p:cNvGrpSpPr>
              <a:grpSpLocks/>
            </p:cNvGrpSpPr>
            <p:nvPr/>
          </p:nvGrpSpPr>
          <p:grpSpPr bwMode="auto">
            <a:xfrm>
              <a:off x="1536" y="1248"/>
              <a:ext cx="552" cy="477"/>
              <a:chOff x="1536" y="1248"/>
              <a:chExt cx="552" cy="477"/>
            </a:xfrm>
          </p:grpSpPr>
          <p:sp>
            <p:nvSpPr>
              <p:cNvPr id="55328" name="Line 10"/>
              <p:cNvSpPr>
                <a:spLocks noChangeShapeType="1"/>
              </p:cNvSpPr>
              <p:nvPr/>
            </p:nvSpPr>
            <p:spPr bwMode="auto">
              <a:xfrm flipV="1">
                <a:off x="1787" y="1554"/>
                <a:ext cx="0" cy="171"/>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sp>
            <p:nvSpPr>
              <p:cNvPr id="55329" name="Rectangle 11"/>
              <p:cNvSpPr>
                <a:spLocks noChangeArrowheads="1"/>
              </p:cNvSpPr>
              <p:nvPr/>
            </p:nvSpPr>
            <p:spPr bwMode="auto">
              <a:xfrm>
                <a:off x="1536" y="1248"/>
                <a:ext cx="552" cy="199"/>
              </a:xfrm>
              <a:prstGeom prst="rect">
                <a:avLst/>
              </a:prstGeom>
              <a:noFill/>
              <a:ln w="25400">
                <a:noFill/>
                <a:miter lim="800000"/>
                <a:headEnd/>
                <a:tailEnd/>
              </a:ln>
            </p:spPr>
            <p:txBody>
              <a:bodyPr wrap="none" lIns="71437" tIns="28575" rIns="71437" bIns="28575">
                <a:prstTxWarp prst="textNoShape">
                  <a:avLst/>
                </a:prstTxWarp>
                <a:spAutoFit/>
              </a:bodyPr>
              <a:lstStyle/>
              <a:p>
                <a:pPr defTabSz="1033463">
                  <a:lnSpc>
                    <a:spcPct val="85000"/>
                  </a:lnSpc>
                </a:pPr>
                <a:r>
                  <a:rPr lang="en-AU" sz="2000" dirty="0">
                    <a:latin typeface="Arial" pitchFamily="-83" charset="0"/>
                  </a:rPr>
                  <a:t>Target</a:t>
                </a:r>
              </a:p>
            </p:txBody>
          </p:sp>
        </p:grpSp>
      </p:grpSp>
      <p:grpSp>
        <p:nvGrpSpPr>
          <p:cNvPr id="5" name="Group 12"/>
          <p:cNvGrpSpPr>
            <a:grpSpLocks/>
          </p:cNvGrpSpPr>
          <p:nvPr/>
        </p:nvGrpSpPr>
        <p:grpSpPr bwMode="auto">
          <a:xfrm>
            <a:off x="7721600" y="4191000"/>
            <a:ext cx="736600" cy="696913"/>
            <a:chOff x="4752" y="2640"/>
            <a:chExt cx="464" cy="439"/>
          </a:xfrm>
        </p:grpSpPr>
        <p:sp>
          <p:nvSpPr>
            <p:cNvPr id="55324" name="Line 13"/>
            <p:cNvSpPr>
              <a:spLocks noChangeShapeType="1"/>
            </p:cNvSpPr>
            <p:nvPr/>
          </p:nvSpPr>
          <p:spPr bwMode="auto">
            <a:xfrm flipV="1">
              <a:off x="4992" y="2640"/>
              <a:ext cx="0" cy="171"/>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sp>
          <p:nvSpPr>
            <p:cNvPr id="55325" name="Rectangle 14"/>
            <p:cNvSpPr>
              <a:spLocks noChangeArrowheads="1"/>
            </p:cNvSpPr>
            <p:nvPr/>
          </p:nvSpPr>
          <p:spPr bwMode="auto">
            <a:xfrm>
              <a:off x="4752" y="2880"/>
              <a:ext cx="464" cy="199"/>
            </a:xfrm>
            <a:prstGeom prst="rect">
              <a:avLst/>
            </a:prstGeom>
            <a:noFill/>
            <a:ln w="25400">
              <a:noFill/>
              <a:miter lim="800000"/>
              <a:headEnd/>
              <a:tailEnd/>
            </a:ln>
          </p:spPr>
          <p:txBody>
            <a:bodyPr wrap="none" lIns="71437" tIns="28575" rIns="71437" bIns="28575">
              <a:prstTxWarp prst="textNoShape">
                <a:avLst/>
              </a:prstTxWarp>
              <a:spAutoFit/>
            </a:bodyPr>
            <a:lstStyle/>
            <a:p>
              <a:pPr defTabSz="1033463">
                <a:lnSpc>
                  <a:spcPct val="85000"/>
                </a:lnSpc>
              </a:pPr>
              <a:r>
                <a:rPr lang="en-AU" sz="2000" dirty="0">
                  <a:latin typeface="Arial" pitchFamily="-83" charset="0"/>
                </a:rPr>
                <a:t>Initial</a:t>
              </a:r>
            </a:p>
          </p:txBody>
        </p:sp>
      </p:grpSp>
      <p:grpSp>
        <p:nvGrpSpPr>
          <p:cNvPr id="6" name="Group 15"/>
          <p:cNvGrpSpPr>
            <a:grpSpLocks/>
          </p:cNvGrpSpPr>
          <p:nvPr/>
        </p:nvGrpSpPr>
        <p:grpSpPr bwMode="auto">
          <a:xfrm>
            <a:off x="5816600" y="4191000"/>
            <a:ext cx="2286000" cy="696913"/>
            <a:chOff x="3552" y="2640"/>
            <a:chExt cx="1440" cy="439"/>
          </a:xfrm>
        </p:grpSpPr>
        <p:sp>
          <p:nvSpPr>
            <p:cNvPr id="55320" name="Line 16"/>
            <p:cNvSpPr>
              <a:spLocks noChangeShapeType="1"/>
            </p:cNvSpPr>
            <p:nvPr/>
          </p:nvSpPr>
          <p:spPr bwMode="auto">
            <a:xfrm>
              <a:off x="3792" y="2640"/>
              <a:ext cx="1200" cy="0"/>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grpSp>
          <p:nvGrpSpPr>
            <p:cNvPr id="7" name="Group 17"/>
            <p:cNvGrpSpPr>
              <a:grpSpLocks/>
            </p:cNvGrpSpPr>
            <p:nvPr/>
          </p:nvGrpSpPr>
          <p:grpSpPr bwMode="auto">
            <a:xfrm>
              <a:off x="3552" y="2640"/>
              <a:ext cx="552" cy="439"/>
              <a:chOff x="3552" y="2640"/>
              <a:chExt cx="552" cy="439"/>
            </a:xfrm>
          </p:grpSpPr>
          <p:sp>
            <p:nvSpPr>
              <p:cNvPr id="55322" name="Line 18"/>
              <p:cNvSpPr>
                <a:spLocks noChangeShapeType="1"/>
              </p:cNvSpPr>
              <p:nvPr/>
            </p:nvSpPr>
            <p:spPr bwMode="auto">
              <a:xfrm flipV="1">
                <a:off x="3792" y="2640"/>
                <a:ext cx="0" cy="171"/>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sp>
            <p:nvSpPr>
              <p:cNvPr id="55323" name="Rectangle 19"/>
              <p:cNvSpPr>
                <a:spLocks noChangeArrowheads="1"/>
              </p:cNvSpPr>
              <p:nvPr/>
            </p:nvSpPr>
            <p:spPr bwMode="auto">
              <a:xfrm>
                <a:off x="3552" y="2880"/>
                <a:ext cx="552" cy="199"/>
              </a:xfrm>
              <a:prstGeom prst="rect">
                <a:avLst/>
              </a:prstGeom>
              <a:noFill/>
              <a:ln w="25400">
                <a:noFill/>
                <a:miter lim="800000"/>
                <a:headEnd/>
                <a:tailEnd/>
              </a:ln>
            </p:spPr>
            <p:txBody>
              <a:bodyPr wrap="none" lIns="71437" tIns="28575" rIns="71437" bIns="28575">
                <a:prstTxWarp prst="textNoShape">
                  <a:avLst/>
                </a:prstTxWarp>
                <a:spAutoFit/>
              </a:bodyPr>
              <a:lstStyle/>
              <a:p>
                <a:pPr defTabSz="1033463">
                  <a:lnSpc>
                    <a:spcPct val="85000"/>
                  </a:lnSpc>
                </a:pPr>
                <a:r>
                  <a:rPr lang="en-AU" sz="2000" dirty="0">
                    <a:latin typeface="Arial" pitchFamily="-83" charset="0"/>
                  </a:rPr>
                  <a:t>Target</a:t>
                </a:r>
              </a:p>
            </p:txBody>
          </p:sp>
        </p:grpSp>
      </p:grpSp>
      <p:sp>
        <p:nvSpPr>
          <p:cNvPr id="17428" name="Rectangle 20"/>
          <p:cNvSpPr>
            <a:spLocks noChangeArrowheads="1"/>
          </p:cNvSpPr>
          <p:nvPr/>
        </p:nvSpPr>
        <p:spPr bwMode="auto">
          <a:xfrm>
            <a:off x="5044961" y="5029200"/>
            <a:ext cx="2805342" cy="353943"/>
          </a:xfrm>
          <a:prstGeom prst="rect">
            <a:avLst/>
          </a:prstGeom>
          <a:noFill/>
          <a:ln w="25400">
            <a:noFill/>
            <a:miter lim="800000"/>
            <a:headEnd/>
            <a:tailEnd/>
          </a:ln>
          <a:effectLst/>
        </p:spPr>
        <p:txBody>
          <a:bodyPr wrap="none" lIns="71437" tIns="28575" rIns="71437" bIns="28575">
            <a:prstTxWarp prst="textNoShape">
              <a:avLst/>
            </a:prstTxWarp>
            <a:spAutoFit/>
          </a:bodyPr>
          <a:lstStyle/>
          <a:p>
            <a:pPr defTabSz="1033463">
              <a:lnSpc>
                <a:spcPct val="85000"/>
              </a:lnSpc>
            </a:pPr>
            <a:r>
              <a:rPr lang="en-AU" sz="2200" dirty="0">
                <a:solidFill>
                  <a:schemeClr val="tx2"/>
                </a:solidFill>
                <a:latin typeface="Arial" pitchFamily="-83" charset="0"/>
              </a:rPr>
              <a:t>Opponent’s Positions</a:t>
            </a:r>
          </a:p>
        </p:txBody>
      </p:sp>
      <p:sp>
        <p:nvSpPr>
          <p:cNvPr id="17429" name="Rectangle 21"/>
          <p:cNvSpPr>
            <a:spLocks noChangeArrowheads="1"/>
          </p:cNvSpPr>
          <p:nvPr/>
        </p:nvSpPr>
        <p:spPr bwMode="auto">
          <a:xfrm>
            <a:off x="4064000" y="3124200"/>
            <a:ext cx="1336675" cy="757238"/>
          </a:xfrm>
          <a:prstGeom prst="rect">
            <a:avLst/>
          </a:prstGeom>
          <a:noFill/>
          <a:ln w="25400">
            <a:noFill/>
            <a:miter lim="800000"/>
            <a:headEnd/>
            <a:tailEnd/>
          </a:ln>
        </p:spPr>
        <p:txBody>
          <a:bodyPr wrap="none" lIns="71437" tIns="28575" rIns="71437" bIns="28575">
            <a:prstTxWarp prst="textNoShape">
              <a:avLst/>
            </a:prstTxWarp>
            <a:spAutoFit/>
          </a:bodyPr>
          <a:lstStyle/>
          <a:p>
            <a:pPr defTabSz="1033463">
              <a:lnSpc>
                <a:spcPct val="85000"/>
              </a:lnSpc>
            </a:pPr>
            <a:r>
              <a:rPr lang="en-AU" sz="1800" b="1" dirty="0">
                <a:solidFill>
                  <a:schemeClr val="tx2"/>
                </a:solidFill>
                <a:latin typeface="Arial" pitchFamily="-83" charset="0"/>
              </a:rPr>
              <a:t>Area of</a:t>
            </a:r>
          </a:p>
          <a:p>
            <a:pPr defTabSz="1033463">
              <a:lnSpc>
                <a:spcPct val="85000"/>
              </a:lnSpc>
            </a:pPr>
            <a:r>
              <a:rPr lang="en-AU" sz="1800" b="1" dirty="0">
                <a:solidFill>
                  <a:schemeClr val="tx2"/>
                </a:solidFill>
                <a:latin typeface="Arial" pitchFamily="-83" charset="0"/>
              </a:rPr>
              <a:t>Potential</a:t>
            </a:r>
          </a:p>
          <a:p>
            <a:pPr defTabSz="1033463">
              <a:lnSpc>
                <a:spcPct val="85000"/>
              </a:lnSpc>
            </a:pPr>
            <a:r>
              <a:rPr lang="en-AU" sz="1800" b="1" dirty="0">
                <a:solidFill>
                  <a:schemeClr val="tx2"/>
                </a:solidFill>
                <a:latin typeface="Arial" pitchFamily="-83" charset="0"/>
              </a:rPr>
              <a:t>Agreement</a:t>
            </a:r>
          </a:p>
        </p:txBody>
      </p:sp>
      <p:sp>
        <p:nvSpPr>
          <p:cNvPr id="55306" name="Rectangle 22"/>
          <p:cNvSpPr>
            <a:spLocks noGrp="1" noChangeArrowheads="1"/>
          </p:cNvSpPr>
          <p:nvPr>
            <p:ph type="title"/>
          </p:nvPr>
        </p:nvSpPr>
        <p:spPr/>
        <p:txBody>
          <a:bodyPr/>
          <a:lstStyle/>
          <a:p>
            <a:r>
              <a:rPr lang="en-US" dirty="0" smtClean="0">
                <a:ea typeface="ＭＳ Ｐゴシック" pitchFamily="-83" charset="-128"/>
              </a:rPr>
              <a:t>Bargaining Zone Model</a:t>
            </a:r>
          </a:p>
        </p:txBody>
      </p:sp>
      <p:grpSp>
        <p:nvGrpSpPr>
          <p:cNvPr id="8" name="Group 23"/>
          <p:cNvGrpSpPr>
            <a:grpSpLocks/>
          </p:cNvGrpSpPr>
          <p:nvPr/>
        </p:nvGrpSpPr>
        <p:grpSpPr bwMode="auto">
          <a:xfrm>
            <a:off x="2997200" y="1981200"/>
            <a:ext cx="3057525" cy="762000"/>
            <a:chOff x="1776" y="1248"/>
            <a:chExt cx="1926" cy="480"/>
          </a:xfrm>
        </p:grpSpPr>
        <p:grpSp>
          <p:nvGrpSpPr>
            <p:cNvPr id="9" name="Group 24"/>
            <p:cNvGrpSpPr>
              <a:grpSpLocks/>
            </p:cNvGrpSpPr>
            <p:nvPr/>
          </p:nvGrpSpPr>
          <p:grpSpPr bwMode="auto">
            <a:xfrm>
              <a:off x="2821" y="1248"/>
              <a:ext cx="881" cy="480"/>
              <a:chOff x="2821" y="1248"/>
              <a:chExt cx="881" cy="480"/>
            </a:xfrm>
          </p:grpSpPr>
          <p:sp>
            <p:nvSpPr>
              <p:cNvPr id="55318" name="Line 25"/>
              <p:cNvSpPr>
                <a:spLocks noChangeShapeType="1"/>
              </p:cNvSpPr>
              <p:nvPr/>
            </p:nvSpPr>
            <p:spPr bwMode="auto">
              <a:xfrm flipV="1">
                <a:off x="3313" y="1565"/>
                <a:ext cx="0" cy="163"/>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sp>
            <p:nvSpPr>
              <p:cNvPr id="55319" name="Rectangle 26"/>
              <p:cNvSpPr>
                <a:spLocks noChangeArrowheads="1"/>
              </p:cNvSpPr>
              <p:nvPr/>
            </p:nvSpPr>
            <p:spPr bwMode="auto">
              <a:xfrm>
                <a:off x="2821" y="1248"/>
                <a:ext cx="881" cy="199"/>
              </a:xfrm>
              <a:prstGeom prst="rect">
                <a:avLst/>
              </a:prstGeom>
              <a:noFill/>
              <a:ln w="25400">
                <a:noFill/>
                <a:miter lim="800000"/>
                <a:headEnd/>
                <a:tailEnd/>
              </a:ln>
            </p:spPr>
            <p:txBody>
              <a:bodyPr wrap="none" lIns="71437" tIns="28575" rIns="71437" bIns="28575">
                <a:prstTxWarp prst="textNoShape">
                  <a:avLst/>
                </a:prstTxWarp>
                <a:spAutoFit/>
              </a:bodyPr>
              <a:lstStyle/>
              <a:p>
                <a:pPr defTabSz="1033463">
                  <a:lnSpc>
                    <a:spcPct val="85000"/>
                  </a:lnSpc>
                </a:pPr>
                <a:r>
                  <a:rPr lang="en-AU" sz="2000" dirty="0">
                    <a:latin typeface="Arial" pitchFamily="-83" charset="0"/>
                  </a:rPr>
                  <a:t>Resistance</a:t>
                </a:r>
              </a:p>
            </p:txBody>
          </p:sp>
        </p:grpSp>
        <p:sp>
          <p:nvSpPr>
            <p:cNvPr id="55317" name="Line 27"/>
            <p:cNvSpPr>
              <a:spLocks noChangeShapeType="1"/>
            </p:cNvSpPr>
            <p:nvPr/>
          </p:nvSpPr>
          <p:spPr bwMode="auto">
            <a:xfrm>
              <a:off x="1776" y="1728"/>
              <a:ext cx="1536" cy="0"/>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grpSp>
      <p:grpSp>
        <p:nvGrpSpPr>
          <p:cNvPr id="10" name="Group 28"/>
          <p:cNvGrpSpPr>
            <a:grpSpLocks/>
          </p:cNvGrpSpPr>
          <p:nvPr/>
        </p:nvGrpSpPr>
        <p:grpSpPr bwMode="auto">
          <a:xfrm>
            <a:off x="3379788" y="4187825"/>
            <a:ext cx="2817812" cy="700088"/>
            <a:chOff x="2017" y="2638"/>
            <a:chExt cx="1775" cy="441"/>
          </a:xfrm>
        </p:grpSpPr>
        <p:grpSp>
          <p:nvGrpSpPr>
            <p:cNvPr id="11" name="Group 29"/>
            <p:cNvGrpSpPr>
              <a:grpSpLocks/>
            </p:cNvGrpSpPr>
            <p:nvPr/>
          </p:nvGrpSpPr>
          <p:grpSpPr bwMode="auto">
            <a:xfrm>
              <a:off x="2017" y="2638"/>
              <a:ext cx="881" cy="441"/>
              <a:chOff x="2017" y="2638"/>
              <a:chExt cx="881" cy="441"/>
            </a:xfrm>
          </p:grpSpPr>
          <p:sp>
            <p:nvSpPr>
              <p:cNvPr id="55314" name="Line 30"/>
              <p:cNvSpPr>
                <a:spLocks noChangeShapeType="1"/>
              </p:cNvSpPr>
              <p:nvPr/>
            </p:nvSpPr>
            <p:spPr bwMode="auto">
              <a:xfrm flipV="1">
                <a:off x="2455" y="2638"/>
                <a:ext cx="0" cy="171"/>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sp>
            <p:nvSpPr>
              <p:cNvPr id="55315" name="Rectangle 31"/>
              <p:cNvSpPr>
                <a:spLocks noChangeArrowheads="1"/>
              </p:cNvSpPr>
              <p:nvPr/>
            </p:nvSpPr>
            <p:spPr bwMode="auto">
              <a:xfrm>
                <a:off x="2017" y="2880"/>
                <a:ext cx="881" cy="199"/>
              </a:xfrm>
              <a:prstGeom prst="rect">
                <a:avLst/>
              </a:prstGeom>
              <a:noFill/>
              <a:ln w="25400">
                <a:noFill/>
                <a:miter lim="800000"/>
                <a:headEnd/>
                <a:tailEnd/>
              </a:ln>
            </p:spPr>
            <p:txBody>
              <a:bodyPr wrap="none" lIns="71437" tIns="28575" rIns="71437" bIns="28575">
                <a:prstTxWarp prst="textNoShape">
                  <a:avLst/>
                </a:prstTxWarp>
                <a:spAutoFit/>
              </a:bodyPr>
              <a:lstStyle/>
              <a:p>
                <a:pPr defTabSz="1033463">
                  <a:lnSpc>
                    <a:spcPct val="85000"/>
                  </a:lnSpc>
                </a:pPr>
                <a:r>
                  <a:rPr lang="en-AU" sz="2000" dirty="0">
                    <a:latin typeface="Arial" pitchFamily="-83" charset="0"/>
                  </a:rPr>
                  <a:t>Resistance</a:t>
                </a:r>
              </a:p>
            </p:txBody>
          </p:sp>
        </p:grpSp>
        <p:sp>
          <p:nvSpPr>
            <p:cNvPr id="55313" name="Line 32"/>
            <p:cNvSpPr>
              <a:spLocks noChangeShapeType="1"/>
            </p:cNvSpPr>
            <p:nvPr/>
          </p:nvSpPr>
          <p:spPr bwMode="auto">
            <a:xfrm>
              <a:off x="2448" y="2640"/>
              <a:ext cx="1344" cy="0"/>
            </a:xfrm>
            <a:prstGeom prst="line">
              <a:avLst/>
            </a:prstGeom>
            <a:noFill/>
            <a:ln w="25400">
              <a:solidFill>
                <a:srgbClr val="6600CC"/>
              </a:solidFill>
              <a:round/>
              <a:headEnd/>
              <a:tailEnd/>
            </a:ln>
          </p:spPr>
          <p:txBody>
            <a:bodyPr wrap="none" anchor="ctr">
              <a:prstTxWarp prst="textNoShape">
                <a:avLst/>
              </a:prstTxWarp>
            </a:bodyPr>
            <a:lstStyle/>
            <a:p>
              <a:endParaRPr lang="en-US" dirty="0"/>
            </a:p>
          </p:txBody>
        </p:sp>
      </p:grpSp>
    </p:spTree>
    <p:extLst>
      <p:ext uri="{BB962C8B-B14F-4D97-AF65-F5344CB8AC3E}">
        <p14:creationId xmlns:p14="http://schemas.microsoft.com/office/powerpoint/2010/main" val="34003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Managing Intergenerational Conflict at L’Oreal Canada</a:t>
            </a:r>
            <a:endParaRPr lang="en-US" dirty="0"/>
          </a:p>
        </p:txBody>
      </p:sp>
      <p:sp>
        <p:nvSpPr>
          <p:cNvPr id="8" name="Text Placeholder 7"/>
          <p:cNvSpPr>
            <a:spLocks noGrp="1"/>
          </p:cNvSpPr>
          <p:nvPr>
            <p:ph idx="1"/>
          </p:nvPr>
        </p:nvSpPr>
        <p:spPr>
          <a:xfrm>
            <a:off x="4211960" y="1379909"/>
            <a:ext cx="4392488" cy="4857403"/>
          </a:xfrm>
        </p:spPr>
        <p:txBody>
          <a:bodyPr>
            <a:noAutofit/>
          </a:bodyPr>
          <a:lstStyle/>
          <a:p>
            <a:pPr marL="0" indent="0">
              <a:lnSpc>
                <a:spcPts val="3380"/>
              </a:lnSpc>
              <a:buNone/>
            </a:pPr>
            <a:r>
              <a:rPr lang="en-US" sz="2200" dirty="0"/>
              <a:t>L’Oreal Canada employees </a:t>
            </a:r>
            <a:r>
              <a:rPr lang="en-US" sz="2200" dirty="0" smtClean="0"/>
              <a:t>Ashley </a:t>
            </a:r>
            <a:r>
              <a:rPr lang="en-US" sz="2200" dirty="0"/>
              <a:t>Bancroft, Christian Bouchard, and Wendy Stewart say the company’s Valorizing Intergenerational Differences training has helped them </a:t>
            </a:r>
            <a:r>
              <a:rPr lang="en-US" sz="2200" dirty="0" smtClean="0"/>
              <a:t>minimize dysfunctional </a:t>
            </a:r>
            <a:r>
              <a:rPr lang="en-US" sz="2200" dirty="0"/>
              <a:t>conflict and </a:t>
            </a:r>
            <a:r>
              <a:rPr lang="en-US" sz="2200" dirty="0" smtClean="0"/>
              <a:t>improve </a:t>
            </a:r>
            <a:r>
              <a:rPr lang="en-US" sz="2200" dirty="0"/>
              <a:t>relations with coworkers.</a:t>
            </a:r>
          </a:p>
        </p:txBody>
      </p:sp>
    </p:spTree>
    <p:extLst>
      <p:ext uri="{BB962C8B-B14F-4D97-AF65-F5344CB8AC3E}">
        <p14:creationId xmlns:p14="http://schemas.microsoft.com/office/powerpoint/2010/main" val="3239061231"/>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Strategies for Claiming Value</a:t>
            </a:r>
            <a:endParaRPr lang="en-US" dirty="0"/>
          </a:p>
        </p:txBody>
      </p:sp>
      <p:sp>
        <p:nvSpPr>
          <p:cNvPr id="6" name="Content Placeholder 5"/>
          <p:cNvSpPr>
            <a:spLocks noGrp="1"/>
          </p:cNvSpPr>
          <p:nvPr>
            <p:ph idx="1"/>
          </p:nvPr>
        </p:nvSpPr>
        <p:spPr/>
        <p:txBody>
          <a:bodyPr>
            <a:normAutofit/>
          </a:bodyPr>
          <a:lstStyle/>
          <a:p>
            <a:pPr marL="0" indent="0">
              <a:lnSpc>
                <a:spcPct val="110000"/>
              </a:lnSpc>
              <a:buNone/>
            </a:pPr>
            <a:r>
              <a:rPr lang="en-US" dirty="0" smtClean="0"/>
              <a:t>Claiming value – aiming for the best possible outcomes for yourself and your constituents. </a:t>
            </a:r>
          </a:p>
          <a:p>
            <a:pPr marL="546100" indent="-457200">
              <a:lnSpc>
                <a:spcPct val="110000"/>
              </a:lnSpc>
              <a:buFont typeface="+mj-lt"/>
              <a:buAutoNum type="arabicPeriod"/>
            </a:pPr>
            <a:r>
              <a:rPr lang="en-US" dirty="0" smtClean="0"/>
              <a:t>Prepare and set goals</a:t>
            </a:r>
          </a:p>
          <a:p>
            <a:pPr marL="546100" indent="-457200">
              <a:lnSpc>
                <a:spcPct val="110000"/>
              </a:lnSpc>
              <a:buFont typeface="+mj-lt"/>
              <a:buAutoNum type="arabicPeriod"/>
            </a:pPr>
            <a:r>
              <a:rPr lang="en-US" dirty="0" smtClean="0"/>
              <a:t>Know your BATNA</a:t>
            </a:r>
          </a:p>
          <a:p>
            <a:pPr marL="546100" indent="-457200">
              <a:lnSpc>
                <a:spcPct val="110000"/>
              </a:lnSpc>
              <a:buFont typeface="+mj-lt"/>
              <a:buAutoNum type="arabicPeriod"/>
            </a:pPr>
            <a:r>
              <a:rPr lang="en-US" dirty="0" smtClean="0"/>
              <a:t>Manage time</a:t>
            </a:r>
          </a:p>
          <a:p>
            <a:pPr marL="546100" indent="-457200">
              <a:lnSpc>
                <a:spcPct val="110000"/>
              </a:lnSpc>
              <a:buFont typeface="+mj-lt"/>
              <a:buAutoNum type="arabicPeriod"/>
            </a:pPr>
            <a:r>
              <a:rPr lang="en-US" dirty="0" smtClean="0"/>
              <a:t>Manage first offers and concessions</a:t>
            </a:r>
            <a:endParaRPr lang="en-US" dirty="0"/>
          </a:p>
        </p:txBody>
      </p:sp>
    </p:spTree>
    <p:extLst>
      <p:ext uri="{BB962C8B-B14F-4D97-AF65-F5344CB8AC3E}">
        <p14:creationId xmlns:p14="http://schemas.microsoft.com/office/powerpoint/2010/main" val="4079147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Strategies for Creating Value</a:t>
            </a:r>
            <a:endParaRPr lang="en-GB" dirty="0"/>
          </a:p>
        </p:txBody>
      </p:sp>
      <p:pic>
        <p:nvPicPr>
          <p:cNvPr id="9" name="Picture Placeholder 2" descr="File folders.jpg"/>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305" t="-1062" r="305" b="-960"/>
          <a:stretch/>
        </p:blipFill>
        <p:spPr>
          <a:xfrm>
            <a:off x="4385960" y="2276872"/>
            <a:ext cx="4506520" cy="3384376"/>
          </a:xfrm>
        </p:spPr>
      </p:pic>
      <p:sp>
        <p:nvSpPr>
          <p:cNvPr id="8" name="Content Placeholder 7"/>
          <p:cNvSpPr>
            <a:spLocks noGrp="1"/>
          </p:cNvSpPr>
          <p:nvPr>
            <p:ph idx="1"/>
          </p:nvPr>
        </p:nvSpPr>
        <p:spPr>
          <a:xfrm>
            <a:off x="323528" y="1412776"/>
            <a:ext cx="4896543" cy="4713387"/>
          </a:xfrm>
        </p:spPr>
        <p:txBody>
          <a:bodyPr>
            <a:normAutofit/>
          </a:bodyPr>
          <a:lstStyle/>
          <a:p>
            <a:pPr marL="0" indent="0">
              <a:lnSpc>
                <a:spcPct val="120000"/>
              </a:lnSpc>
              <a:spcBef>
                <a:spcPts val="0"/>
              </a:spcBef>
              <a:buNone/>
            </a:pPr>
            <a:r>
              <a:rPr lang="en-GB" dirty="0" smtClean="0"/>
              <a:t>Creating value – use </a:t>
            </a:r>
            <a:r>
              <a:rPr lang="en-US" dirty="0" smtClean="0"/>
              <a:t>problem solving to help both parties reach the best outcomes. </a:t>
            </a:r>
          </a:p>
          <a:p>
            <a:pPr marL="360000" indent="-360000">
              <a:lnSpc>
                <a:spcPct val="120000"/>
              </a:lnSpc>
              <a:spcBef>
                <a:spcPts val="1200"/>
              </a:spcBef>
              <a:buFont typeface="+mj-lt"/>
              <a:buAutoNum type="arabicPeriod"/>
            </a:pPr>
            <a:r>
              <a:rPr lang="en-GB" dirty="0" smtClean="0"/>
              <a:t>Gather information</a:t>
            </a:r>
          </a:p>
          <a:p>
            <a:pPr marL="360000" indent="-360000">
              <a:lnSpc>
                <a:spcPct val="120000"/>
              </a:lnSpc>
              <a:spcBef>
                <a:spcPts val="1200"/>
              </a:spcBef>
              <a:buFont typeface="+mj-lt"/>
              <a:buAutoNum type="arabicPeriod"/>
            </a:pPr>
            <a:r>
              <a:rPr lang="en-GB" dirty="0" smtClean="0"/>
              <a:t>Discover priorities through offers and concessions</a:t>
            </a:r>
          </a:p>
          <a:p>
            <a:pPr marL="360000" indent="-360000">
              <a:lnSpc>
                <a:spcPct val="120000"/>
              </a:lnSpc>
              <a:spcBef>
                <a:spcPts val="1200"/>
              </a:spcBef>
              <a:buFont typeface="+mj-lt"/>
              <a:buAutoNum type="arabicPeriod"/>
            </a:pPr>
            <a:r>
              <a:rPr lang="en-GB" dirty="0" smtClean="0"/>
              <a:t>Build the relationship (trustworthiness)</a:t>
            </a:r>
          </a:p>
        </p:txBody>
      </p:sp>
    </p:spTree>
    <p:extLst>
      <p:ext uri="{BB962C8B-B14F-4D97-AF65-F5344CB8AC3E}">
        <p14:creationId xmlns:p14="http://schemas.microsoft.com/office/powerpoint/2010/main" val="176719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4"/>
          <p:cNvSpPr>
            <a:spLocks noGrp="1" noChangeArrowheads="1"/>
          </p:cNvSpPr>
          <p:nvPr>
            <p:ph sz="half" idx="13"/>
          </p:nvPr>
        </p:nvSpPr>
        <p:spPr>
          <a:xfrm>
            <a:off x="323528" y="1412776"/>
            <a:ext cx="8208912" cy="2088232"/>
          </a:xfrm>
        </p:spPr>
        <p:txBody>
          <a:bodyPr>
            <a:normAutofit/>
          </a:bodyPr>
          <a:lstStyle/>
          <a:p>
            <a:pPr>
              <a:lnSpc>
                <a:spcPct val="120000"/>
              </a:lnSpc>
              <a:spcBef>
                <a:spcPts val="0"/>
              </a:spcBef>
              <a:spcAft>
                <a:spcPts val="600"/>
              </a:spcAft>
            </a:pPr>
            <a:r>
              <a:rPr lang="en-US" sz="2400" dirty="0" smtClean="0">
                <a:ea typeface="ＭＳ Ｐゴシック" pitchFamily="-83" charset="-128"/>
              </a:rPr>
              <a:t>Location – easier to negotiate on your own turf</a:t>
            </a:r>
            <a:endParaRPr lang="en-US" sz="2400" dirty="0">
              <a:ea typeface="ＭＳ Ｐゴシック" pitchFamily="-83" charset="-128"/>
            </a:endParaRPr>
          </a:p>
          <a:p>
            <a:pPr>
              <a:lnSpc>
                <a:spcPct val="120000"/>
              </a:lnSpc>
              <a:spcBef>
                <a:spcPts val="0"/>
              </a:spcBef>
              <a:spcAft>
                <a:spcPts val="600"/>
              </a:spcAft>
            </a:pPr>
            <a:r>
              <a:rPr lang="en-US" sz="2400" dirty="0">
                <a:ea typeface="ＭＳ Ｐゴシック" pitchFamily="-83" charset="-128"/>
              </a:rPr>
              <a:t>Physical </a:t>
            </a:r>
            <a:r>
              <a:rPr lang="en-US" sz="2400" dirty="0" smtClean="0">
                <a:ea typeface="ＭＳ Ｐゴシック" pitchFamily="-83" charset="-128"/>
              </a:rPr>
              <a:t>setting –seating arrangements, etc. </a:t>
            </a:r>
          </a:p>
          <a:p>
            <a:pPr>
              <a:lnSpc>
                <a:spcPct val="120000"/>
              </a:lnSpc>
              <a:spcBef>
                <a:spcPts val="0"/>
              </a:spcBef>
              <a:spcAft>
                <a:spcPts val="600"/>
              </a:spcAft>
            </a:pPr>
            <a:r>
              <a:rPr lang="en-US" sz="2400" dirty="0" smtClean="0">
                <a:ea typeface="ＭＳ Ｐゴシック" pitchFamily="-83" charset="-128"/>
              </a:rPr>
              <a:t>Audience – </a:t>
            </a:r>
            <a:r>
              <a:rPr lang="en-US" sz="2400" dirty="0" smtClean="0"/>
              <a:t>negotiators are more </a:t>
            </a:r>
            <a:r>
              <a:rPr lang="en-US" sz="2400" dirty="0"/>
              <a:t>competitive, </a:t>
            </a:r>
            <a:r>
              <a:rPr lang="en-US" sz="2400" dirty="0" smtClean="0"/>
              <a:t>make fewer concessions when audience is watching</a:t>
            </a:r>
            <a:endParaRPr lang="en-US" sz="2400" dirty="0"/>
          </a:p>
        </p:txBody>
      </p:sp>
      <p:sp>
        <p:nvSpPr>
          <p:cNvPr id="57346" name="Rectangle 3"/>
          <p:cNvSpPr>
            <a:spLocks noGrp="1" noChangeArrowheads="1"/>
          </p:cNvSpPr>
          <p:nvPr>
            <p:ph type="title"/>
          </p:nvPr>
        </p:nvSpPr>
        <p:spPr/>
        <p:txBody>
          <a:bodyPr>
            <a:noAutofit/>
          </a:bodyPr>
          <a:lstStyle/>
          <a:p>
            <a:r>
              <a:rPr lang="en-US" sz="3600" dirty="0" smtClean="0"/>
              <a:t>Situational Influences on Negotiations</a:t>
            </a:r>
          </a:p>
        </p:txBody>
      </p:sp>
      <p:pic>
        <p:nvPicPr>
          <p:cNvPr id="10" name="Picture Placeholder 9" descr="Negotiate.jpg"/>
          <p:cNvPicPr>
            <a:picLocks noGrp="1" noChangeAspect="1"/>
          </p:cNvPicPr>
          <p:nvPr>
            <p:ph type="pic" sz="quarter" idx="14"/>
          </p:nvPr>
        </p:nvPicPr>
        <p:blipFill rotWithShape="1">
          <a:blip r:embed="rId3"/>
          <a:srcRect t="7521" b="28834"/>
          <a:stretch/>
        </p:blipFill>
        <p:spPr>
          <a:xfrm>
            <a:off x="323528" y="3573016"/>
            <a:ext cx="8208963" cy="2527676"/>
          </a:xfrm>
          <a:prstGeom prst="rect">
            <a:avLst/>
          </a:prstGeom>
          <a:noFill/>
          <a:ln w="12700" cap="flat" cmpd="sng" algn="ctr">
            <a:noFill/>
            <a:prstDash val="solid"/>
            <a:miter lim="800000"/>
            <a:headEnd type="none" w="med" len="med"/>
            <a:tailEnd type="none" w="med" len="med"/>
          </a:ln>
          <a:effectLst/>
        </p:spPr>
      </p:pic>
    </p:spTree>
    <p:extLst>
      <p:ext uri="{BB962C8B-B14F-4D97-AF65-F5344CB8AC3E}">
        <p14:creationId xmlns:p14="http://schemas.microsoft.com/office/powerpoint/2010/main" val="384676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60">
                                            <p:txEl>
                                              <p:pRg st="0" end="0"/>
                                            </p:txEl>
                                          </p:spTgt>
                                        </p:tgtEl>
                                        <p:attrNameLst>
                                          <p:attrName>style.visibility</p:attrName>
                                        </p:attrNameLst>
                                      </p:cBhvr>
                                      <p:to>
                                        <p:strVal val="visible"/>
                                      </p:to>
                                    </p:set>
                                    <p:anim calcmode="lin" valueType="num">
                                      <p:cBhvr additive="base">
                                        <p:cTn id="7" dur="500" fill="hold"/>
                                        <p:tgtEl>
                                          <p:spTgt spid="1946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60">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460">
                                            <p:txEl>
                                              <p:pRg st="1" end="1"/>
                                            </p:txEl>
                                          </p:spTgt>
                                        </p:tgtEl>
                                        <p:attrNameLst>
                                          <p:attrName>style.visibility</p:attrName>
                                        </p:attrNameLst>
                                      </p:cBhvr>
                                      <p:to>
                                        <p:strVal val="visible"/>
                                      </p:to>
                                    </p:set>
                                    <p:anim calcmode="lin" valueType="num">
                                      <p:cBhvr additive="base">
                                        <p:cTn id="12" dur="500" fill="hold"/>
                                        <p:tgtEl>
                                          <p:spTgt spid="19460">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9460">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9460">
                                            <p:txEl>
                                              <p:pRg st="2" end="2"/>
                                            </p:txEl>
                                          </p:spTgt>
                                        </p:tgtEl>
                                        <p:attrNameLst>
                                          <p:attrName>style.visibility</p:attrName>
                                        </p:attrNameLst>
                                      </p:cBhvr>
                                      <p:to>
                                        <p:strVal val="visible"/>
                                      </p:to>
                                    </p:set>
                                    <p:anim calcmode="lin" valueType="num">
                                      <p:cBhvr additive="base">
                                        <p:cTn id="17" dur="500" fill="hold"/>
                                        <p:tgtEl>
                                          <p:spTgt spid="19460">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946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uild="p" autoUpdateAnimBg="0"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a:t>Conflict and Negotiation in </a:t>
            </a:r>
            <a:r>
              <a:rPr lang="en-US" dirty="0" smtClean="0"/>
              <a:t>the Workplace</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Slide Number Placeholder 2"/>
          <p:cNvSpPr txBox="1">
            <a:spLocks noGrp="1"/>
          </p:cNvSpPr>
          <p:nvPr/>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11-</a:t>
            </a:r>
            <a:fld id="{904A1C09-83D9-4225-B389-16680B713356}" type="slidenum">
              <a:rPr lang="en-US" altLang="zh-CN" sz="1000" smtClean="0">
                <a:latin typeface="Times New Roman" charset="0"/>
                <a:ea typeface="宋体" charset="-122"/>
              </a:rPr>
              <a:pPr algn="r" eaLnBrk="1" hangingPunct="1">
                <a:defRPr/>
              </a:pPr>
              <a:t>23</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904954764"/>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ea typeface="ＭＳ Ｐゴシック" pitchFamily="-65" charset="-128"/>
              </a:rPr>
              <a:t>Is Conflict Good or Bad?</a:t>
            </a:r>
          </a:p>
        </p:txBody>
      </p:sp>
      <p:graphicFrame>
        <p:nvGraphicFramePr>
          <p:cNvPr id="2" name="Table 1"/>
          <p:cNvGraphicFramePr>
            <a:graphicFrameLocks noGrp="1"/>
          </p:cNvGraphicFramePr>
          <p:nvPr>
            <p:extLst>
              <p:ext uri="{D42A27DB-BD31-4B8C-83A1-F6EECF244321}">
                <p14:modId xmlns:p14="http://schemas.microsoft.com/office/powerpoint/2010/main" val="4275575297"/>
              </p:ext>
            </p:extLst>
          </p:nvPr>
        </p:nvGraphicFramePr>
        <p:xfrm>
          <a:off x="323528" y="1484784"/>
          <a:ext cx="8568952" cy="4680520"/>
        </p:xfrm>
        <a:graphic>
          <a:graphicData uri="http://schemas.openxmlformats.org/drawingml/2006/table">
            <a:tbl>
              <a:tblPr firstRow="1" bandRow="1">
                <a:tableStyleId>{1E171933-4619-4E11-9A3F-F7608DF75F80}</a:tableStyleId>
              </a:tblPr>
              <a:tblGrid>
                <a:gridCol w="4284476"/>
                <a:gridCol w="4284476"/>
              </a:tblGrid>
              <a:tr h="569959">
                <a:tc>
                  <a:txBody>
                    <a:bodyPr/>
                    <a:lstStyle/>
                    <a:p>
                      <a:pPr>
                        <a:spcBef>
                          <a:spcPts val="0"/>
                        </a:spcBef>
                      </a:pPr>
                      <a:r>
                        <a:rPr lang="en-US" sz="2200" dirty="0" smtClean="0">
                          <a:effectLst>
                            <a:outerShdw blurRad="50800" dist="38100" dir="2700000" algn="tl" rotWithShape="0">
                              <a:srgbClr val="000000">
                                <a:alpha val="43000"/>
                              </a:srgbClr>
                            </a:outerShdw>
                          </a:effectLst>
                        </a:rPr>
                        <a:t>Negative Outcomes</a:t>
                      </a:r>
                      <a:endParaRPr lang="en-US" sz="2200" dirty="0">
                        <a:effectLst>
                          <a:outerShdw blurRad="50800" dist="38100" dir="2700000" algn="tl" rotWithShape="0">
                            <a:srgbClr val="000000">
                              <a:alpha val="43000"/>
                            </a:srgbClr>
                          </a:outerShdw>
                        </a:effectLst>
                      </a:endParaRPr>
                    </a:p>
                  </a:txBody>
                  <a:tcPr anchor="ctr"/>
                </a:tc>
                <a:tc>
                  <a:txBody>
                    <a:bodyPr/>
                    <a:lstStyle/>
                    <a:p>
                      <a:pPr>
                        <a:spcBef>
                          <a:spcPts val="0"/>
                        </a:spcBef>
                      </a:pPr>
                      <a:r>
                        <a:rPr lang="en-US" sz="2200" dirty="0" smtClean="0">
                          <a:effectLst>
                            <a:outerShdw blurRad="50800" dist="38100" dir="2700000" algn="tl" rotWithShape="0">
                              <a:srgbClr val="000000">
                                <a:alpha val="43000"/>
                              </a:srgbClr>
                            </a:outerShdw>
                          </a:effectLst>
                        </a:rPr>
                        <a:t>Positive Outcomes</a:t>
                      </a:r>
                      <a:endParaRPr lang="en-US" sz="2200" dirty="0">
                        <a:effectLst>
                          <a:outerShdw blurRad="50800" dist="38100" dir="2700000" algn="tl" rotWithShape="0">
                            <a:srgbClr val="000000">
                              <a:alpha val="43000"/>
                            </a:srgbClr>
                          </a:outerShdw>
                        </a:effectLst>
                      </a:endParaRPr>
                    </a:p>
                  </a:txBody>
                  <a:tcPr anchor="ctr"/>
                </a:tc>
              </a:tr>
              <a:tr h="4110561">
                <a:tc>
                  <a:txBody>
                    <a:bodyPr/>
                    <a:lstStyle/>
                    <a:p>
                      <a:pPr marL="252000" lvl="0" indent="-252000">
                        <a:spcAft>
                          <a:spcPts val="900"/>
                        </a:spcAft>
                        <a:buFont typeface="Arial"/>
                        <a:buChar char="•"/>
                      </a:pPr>
                      <a:r>
                        <a:rPr lang="en-US" sz="2000" dirty="0" smtClean="0"/>
                        <a:t>Wastes time, energy, resources</a:t>
                      </a:r>
                    </a:p>
                    <a:p>
                      <a:pPr marL="252000" lvl="0" indent="-252000">
                        <a:spcAft>
                          <a:spcPts val="900"/>
                        </a:spcAft>
                        <a:buFont typeface="Arial"/>
                        <a:buChar char="•"/>
                      </a:pPr>
                      <a:r>
                        <a:rPr lang="en-US" sz="2000" dirty="0" smtClean="0"/>
                        <a:t>Less information sharing, productivity</a:t>
                      </a:r>
                    </a:p>
                    <a:p>
                      <a:pPr marL="252000" lvl="0" indent="-252000">
                        <a:spcAft>
                          <a:spcPts val="900"/>
                        </a:spcAft>
                        <a:buFont typeface="Arial"/>
                        <a:buChar char="•"/>
                      </a:pPr>
                      <a:r>
                        <a:rPr lang="en-US" sz="2000" dirty="0" smtClean="0"/>
                        <a:t>More organizational politics</a:t>
                      </a:r>
                    </a:p>
                    <a:p>
                      <a:pPr marL="252000" lvl="0" indent="-252000">
                        <a:spcAft>
                          <a:spcPts val="900"/>
                        </a:spcAft>
                        <a:buFont typeface="Arial"/>
                        <a:buChar char="•"/>
                      </a:pPr>
                      <a:r>
                        <a:rPr lang="en-US" sz="2000" dirty="0" smtClean="0"/>
                        <a:t>More job dissatisfaction, turnover, stress</a:t>
                      </a:r>
                    </a:p>
                    <a:p>
                      <a:pPr marL="252000" lvl="0" indent="-252000">
                        <a:spcAft>
                          <a:spcPts val="900"/>
                        </a:spcAft>
                        <a:buFont typeface="Arial"/>
                        <a:buChar char="•"/>
                      </a:pPr>
                      <a:r>
                        <a:rPr lang="en-US" sz="2000" dirty="0" smtClean="0"/>
                        <a:t>Weakens team cohesion (when conflict is within team)</a:t>
                      </a:r>
                    </a:p>
                    <a:p>
                      <a:pPr marL="252000" indent="-252000">
                        <a:spcAft>
                          <a:spcPts val="900"/>
                        </a:spcAft>
                      </a:pPr>
                      <a:endParaRPr lang="en-US" sz="2000" dirty="0"/>
                    </a:p>
                  </a:txBody>
                  <a:tcPr/>
                </a:tc>
                <a:tc>
                  <a:txBody>
                    <a:bodyPr/>
                    <a:lstStyle/>
                    <a:p>
                      <a:pPr marL="252000" lvl="0" indent="-252000">
                        <a:spcAft>
                          <a:spcPts val="900"/>
                        </a:spcAft>
                        <a:buFont typeface="Arial"/>
                        <a:buChar char="•"/>
                      </a:pPr>
                      <a:r>
                        <a:rPr lang="en-US" sz="2000" dirty="0" smtClean="0"/>
                        <a:t>Fuller debate of decision choices</a:t>
                      </a:r>
                    </a:p>
                    <a:p>
                      <a:pPr marL="252000" lvl="0" indent="-252000">
                        <a:spcAft>
                          <a:spcPts val="900"/>
                        </a:spcAft>
                        <a:buFont typeface="Arial"/>
                        <a:buChar char="•"/>
                      </a:pPr>
                      <a:r>
                        <a:rPr lang="en-US" sz="2000" dirty="0" smtClean="0"/>
                        <a:t>Decision assumptions are questioned</a:t>
                      </a:r>
                    </a:p>
                    <a:p>
                      <a:pPr marL="252000" lvl="0" indent="-252000">
                        <a:spcAft>
                          <a:spcPts val="900"/>
                        </a:spcAft>
                        <a:buFont typeface="Arial"/>
                        <a:buChar char="•"/>
                      </a:pPr>
                      <a:r>
                        <a:rPr lang="en-US" sz="2000" dirty="0" smtClean="0"/>
                        <a:t>Potentially generates more creative ideas</a:t>
                      </a:r>
                    </a:p>
                    <a:p>
                      <a:pPr marL="252000" lvl="0" indent="-252000">
                        <a:spcAft>
                          <a:spcPts val="900"/>
                        </a:spcAft>
                        <a:buFont typeface="Arial"/>
                        <a:buChar char="•"/>
                      </a:pPr>
                      <a:r>
                        <a:rPr lang="en-US" sz="2000" dirty="0" smtClean="0"/>
                        <a:t>Improves responsiveness to external environment</a:t>
                      </a:r>
                    </a:p>
                    <a:p>
                      <a:pPr marL="252000" lvl="0" indent="-252000">
                        <a:spcAft>
                          <a:spcPts val="900"/>
                        </a:spcAft>
                        <a:buFont typeface="Arial"/>
                        <a:buChar char="•"/>
                      </a:pPr>
                      <a:r>
                        <a:rPr lang="en-US" sz="2000" dirty="0" smtClean="0"/>
                        <a:t>Increases team cohesion (conflict with other teams)</a:t>
                      </a:r>
                      <a:endParaRPr lang="en-US" sz="2000" dirty="0" smtClean="0">
                        <a:ea typeface="Tahoma" pitchFamily="-65" charset="0"/>
                        <a:cs typeface="Tahoma" pitchFamily="-65" charset="0"/>
                      </a:endParaRPr>
                    </a:p>
                  </a:txBody>
                  <a:tcPr/>
                </a:tc>
              </a:tr>
            </a:tbl>
          </a:graphicData>
        </a:graphic>
      </p:graphicFrame>
    </p:spTree>
    <p:extLst>
      <p:ext uri="{BB962C8B-B14F-4D97-AF65-F5344CB8AC3E}">
        <p14:creationId xmlns:p14="http://schemas.microsoft.com/office/powerpoint/2010/main" val="1283513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dirty="0" smtClean="0"/>
              <a:t>Emerging View: Task Versus Relationship Conflict</a:t>
            </a:r>
          </a:p>
        </p:txBody>
      </p:sp>
      <p:sp>
        <p:nvSpPr>
          <p:cNvPr id="23555" name="Rectangle 3"/>
          <p:cNvSpPr>
            <a:spLocks noGrp="1" noChangeArrowheads="1"/>
          </p:cNvSpPr>
          <p:nvPr>
            <p:ph idx="1"/>
          </p:nvPr>
        </p:nvSpPr>
        <p:spPr/>
        <p:txBody>
          <a:bodyPr/>
          <a:lstStyle/>
          <a:p>
            <a:r>
              <a:rPr lang="en-US" dirty="0" smtClean="0"/>
              <a:t>Task (constructive) conflict</a:t>
            </a:r>
          </a:p>
          <a:p>
            <a:pPr lvl="1"/>
            <a:r>
              <a:rPr lang="en-US" dirty="0" smtClean="0"/>
              <a:t>Parties focus on the issue, respect people with other points of view</a:t>
            </a:r>
          </a:p>
          <a:p>
            <a:pPr lvl="1"/>
            <a:r>
              <a:rPr lang="en-US" dirty="0" smtClean="0"/>
              <a:t>Try to understand logic/assumptions of each position</a:t>
            </a:r>
          </a:p>
          <a:p>
            <a:r>
              <a:rPr lang="en-US" dirty="0" smtClean="0"/>
              <a:t>Relationship conflict</a:t>
            </a:r>
          </a:p>
          <a:p>
            <a:pPr lvl="1"/>
            <a:r>
              <a:rPr lang="en-US" dirty="0"/>
              <a:t>F</a:t>
            </a:r>
            <a:r>
              <a:rPr lang="en-US" dirty="0" smtClean="0"/>
              <a:t>ocus on personal characteristics (not issues) as the source of conflict</a:t>
            </a:r>
          </a:p>
          <a:p>
            <a:pPr lvl="1"/>
            <a:r>
              <a:rPr lang="en-US" dirty="0" smtClean="0"/>
              <a:t>Try to undermine each other’s worth/competence</a:t>
            </a:r>
          </a:p>
          <a:p>
            <a:pPr lvl="1"/>
            <a:r>
              <a:rPr lang="en-US" dirty="0" smtClean="0"/>
              <a:t>Accompanied by strong negative emotions</a:t>
            </a:r>
          </a:p>
        </p:txBody>
      </p:sp>
    </p:spTree>
    <p:extLst>
      <p:ext uri="{BB962C8B-B14F-4D97-AF65-F5344CB8AC3E}">
        <p14:creationId xmlns:p14="http://schemas.microsoft.com/office/powerpoint/2010/main" val="1903566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normAutofit fontScale="90000"/>
          </a:bodyPr>
          <a:lstStyle/>
          <a:p>
            <a:r>
              <a:rPr lang="en-US" dirty="0" smtClean="0"/>
              <a:t>Minimizing Relationship Conflict</a:t>
            </a:r>
          </a:p>
        </p:txBody>
      </p:sp>
      <p:sp>
        <p:nvSpPr>
          <p:cNvPr id="27651" name="Rectangle 5"/>
          <p:cNvSpPr>
            <a:spLocks noGrp="1" noChangeArrowheads="1"/>
          </p:cNvSpPr>
          <p:nvPr>
            <p:ph idx="1"/>
          </p:nvPr>
        </p:nvSpPr>
        <p:spPr/>
        <p:txBody>
          <a:bodyPr>
            <a:normAutofit/>
          </a:bodyPr>
          <a:lstStyle/>
          <a:p>
            <a:pPr>
              <a:spcAft>
                <a:spcPts val="1200"/>
              </a:spcAft>
            </a:pPr>
            <a:r>
              <a:rPr lang="en-US" dirty="0" smtClean="0"/>
              <a:t>Goal: encourage task conflict, minimize relationship conflict</a:t>
            </a:r>
          </a:p>
          <a:p>
            <a:pPr>
              <a:spcAft>
                <a:spcPts val="1200"/>
              </a:spcAft>
            </a:pPr>
            <a:r>
              <a:rPr lang="en-US" dirty="0" smtClean="0"/>
              <a:t>Problem: relationship conflict often develops when engaging in task conflict</a:t>
            </a:r>
          </a:p>
          <a:p>
            <a:r>
              <a:rPr lang="en-US" dirty="0" smtClean="0"/>
              <a:t>Three conditions that minimize relationship conflict during task conflict:</a:t>
            </a:r>
          </a:p>
          <a:p>
            <a:pPr lvl="1"/>
            <a:r>
              <a:rPr lang="en-US" dirty="0" smtClean="0"/>
              <a:t>Emotional intelligence</a:t>
            </a:r>
          </a:p>
          <a:p>
            <a:pPr lvl="1"/>
            <a:r>
              <a:rPr lang="en-US" dirty="0" smtClean="0"/>
              <a:t>Cohesive team</a:t>
            </a:r>
          </a:p>
          <a:p>
            <a:pPr lvl="1"/>
            <a:r>
              <a:rPr lang="en-US" dirty="0" smtClean="0"/>
              <a:t>Supportive team norms</a:t>
            </a:r>
            <a:endParaRPr lang="en-US" dirty="0"/>
          </a:p>
        </p:txBody>
      </p:sp>
    </p:spTree>
    <p:extLst>
      <p:ext uri="{BB962C8B-B14F-4D97-AF65-F5344CB8AC3E}">
        <p14:creationId xmlns:p14="http://schemas.microsoft.com/office/powerpoint/2010/main" val="391285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4"/>
          <p:cNvGrpSpPr/>
          <p:nvPr/>
        </p:nvGrpSpPr>
        <p:grpSpPr>
          <a:xfrm>
            <a:off x="3701966" y="1582983"/>
            <a:ext cx="2066110" cy="3522540"/>
            <a:chOff x="3701966" y="1582983"/>
            <a:chExt cx="2066110" cy="3522540"/>
          </a:xfrm>
        </p:grpSpPr>
        <p:sp>
          <p:nvSpPr>
            <p:cNvPr id="24" name="Arc 3"/>
            <p:cNvSpPr>
              <a:spLocks/>
            </p:cNvSpPr>
            <p:nvPr/>
          </p:nvSpPr>
          <p:spPr bwMode="auto">
            <a:xfrm rot="11485902">
              <a:off x="3713768" y="3564183"/>
              <a:ext cx="2054308" cy="1541340"/>
            </a:xfrm>
            <a:custGeom>
              <a:avLst/>
              <a:gdLst>
                <a:gd name="T0" fmla="*/ 0 w 42003"/>
                <a:gd name="T1" fmla="*/ 663 h 21959"/>
                <a:gd name="T2" fmla="*/ 1365 w 42003"/>
                <a:gd name="T3" fmla="*/ 438 h 21959"/>
                <a:gd name="T4" fmla="*/ 702 w 42003"/>
                <a:gd name="T5" fmla="*/ 652 h 21959"/>
                <a:gd name="T6" fmla="*/ 0 60000 65536"/>
                <a:gd name="T7" fmla="*/ 0 60000 65536"/>
                <a:gd name="T8" fmla="*/ 0 60000 65536"/>
                <a:gd name="T9" fmla="*/ 0 w 42003"/>
                <a:gd name="T10" fmla="*/ 0 h 21959"/>
                <a:gd name="T11" fmla="*/ 42003 w 42003"/>
                <a:gd name="T12" fmla="*/ 21959 h 21959"/>
              </a:gdLst>
              <a:ahLst/>
              <a:cxnLst>
                <a:cxn ang="T6">
                  <a:pos x="T0" y="T1"/>
                </a:cxn>
                <a:cxn ang="T7">
                  <a:pos x="T2" y="T3"/>
                </a:cxn>
                <a:cxn ang="T8">
                  <a:pos x="T4" y="T5"/>
                </a:cxn>
              </a:cxnLst>
              <a:rect l="T9" t="T10" r="T11" b="T12"/>
              <a:pathLst>
                <a:path w="42003" h="21959" fill="none" extrusionOk="0">
                  <a:moveTo>
                    <a:pt x="2" y="21959"/>
                  </a:moveTo>
                  <a:cubicBezTo>
                    <a:pt x="0" y="21839"/>
                    <a:pt x="0" y="21719"/>
                    <a:pt x="0" y="21600"/>
                  </a:cubicBezTo>
                  <a:cubicBezTo>
                    <a:pt x="0" y="9670"/>
                    <a:pt x="9670" y="0"/>
                    <a:pt x="21600" y="0"/>
                  </a:cubicBezTo>
                  <a:cubicBezTo>
                    <a:pt x="30796" y="0"/>
                    <a:pt x="38985" y="5823"/>
                    <a:pt x="42003" y="14510"/>
                  </a:cubicBezTo>
                </a:path>
                <a:path w="42003" h="21959" stroke="0" extrusionOk="0">
                  <a:moveTo>
                    <a:pt x="2" y="21959"/>
                  </a:moveTo>
                  <a:cubicBezTo>
                    <a:pt x="0" y="21839"/>
                    <a:pt x="0" y="21719"/>
                    <a:pt x="0" y="21600"/>
                  </a:cubicBezTo>
                  <a:cubicBezTo>
                    <a:pt x="0" y="9670"/>
                    <a:pt x="9670" y="0"/>
                    <a:pt x="21600" y="0"/>
                  </a:cubicBezTo>
                  <a:cubicBezTo>
                    <a:pt x="30796" y="0"/>
                    <a:pt x="38985" y="5823"/>
                    <a:pt x="42003" y="14510"/>
                  </a:cubicBezTo>
                  <a:lnTo>
                    <a:pt x="21600" y="21600"/>
                  </a:lnTo>
                  <a:close/>
                </a:path>
              </a:pathLst>
            </a:custGeom>
            <a:noFill/>
            <a:ln w="57150">
              <a:solidFill>
                <a:schemeClr val="tx1"/>
              </a:solidFill>
              <a:round/>
              <a:headEnd/>
              <a:tailEnd type="triangle" w="med" len="med"/>
            </a:ln>
          </p:spPr>
          <p:txBody>
            <a:bodyPr wrap="none" anchor="ctr">
              <a:prstTxWarp prst="textNoShape">
                <a:avLst/>
              </a:prstTxWarp>
            </a:bodyPr>
            <a:lstStyle/>
            <a:p>
              <a:endParaRPr lang="en-US" dirty="0"/>
            </a:p>
          </p:txBody>
        </p:sp>
        <p:sp>
          <p:nvSpPr>
            <p:cNvPr id="29718" name="Arc 3"/>
            <p:cNvSpPr>
              <a:spLocks/>
            </p:cNvSpPr>
            <p:nvPr/>
          </p:nvSpPr>
          <p:spPr bwMode="auto">
            <a:xfrm rot="10114098" flipV="1">
              <a:off x="3701966" y="1582983"/>
              <a:ext cx="2054308" cy="1541340"/>
            </a:xfrm>
            <a:custGeom>
              <a:avLst/>
              <a:gdLst>
                <a:gd name="T0" fmla="*/ 0 w 42003"/>
                <a:gd name="T1" fmla="*/ 663 h 21959"/>
                <a:gd name="T2" fmla="*/ 1365 w 42003"/>
                <a:gd name="T3" fmla="*/ 438 h 21959"/>
                <a:gd name="T4" fmla="*/ 702 w 42003"/>
                <a:gd name="T5" fmla="*/ 652 h 21959"/>
                <a:gd name="T6" fmla="*/ 0 60000 65536"/>
                <a:gd name="T7" fmla="*/ 0 60000 65536"/>
                <a:gd name="T8" fmla="*/ 0 60000 65536"/>
                <a:gd name="T9" fmla="*/ 0 w 42003"/>
                <a:gd name="T10" fmla="*/ 0 h 21959"/>
                <a:gd name="T11" fmla="*/ 42003 w 42003"/>
                <a:gd name="T12" fmla="*/ 21959 h 21959"/>
              </a:gdLst>
              <a:ahLst/>
              <a:cxnLst>
                <a:cxn ang="T6">
                  <a:pos x="T0" y="T1"/>
                </a:cxn>
                <a:cxn ang="T7">
                  <a:pos x="T2" y="T3"/>
                </a:cxn>
                <a:cxn ang="T8">
                  <a:pos x="T4" y="T5"/>
                </a:cxn>
              </a:cxnLst>
              <a:rect l="T9" t="T10" r="T11" b="T12"/>
              <a:pathLst>
                <a:path w="42003" h="21959" fill="none" extrusionOk="0">
                  <a:moveTo>
                    <a:pt x="2" y="21959"/>
                  </a:moveTo>
                  <a:cubicBezTo>
                    <a:pt x="0" y="21839"/>
                    <a:pt x="0" y="21719"/>
                    <a:pt x="0" y="21600"/>
                  </a:cubicBezTo>
                  <a:cubicBezTo>
                    <a:pt x="0" y="9670"/>
                    <a:pt x="9670" y="0"/>
                    <a:pt x="21600" y="0"/>
                  </a:cubicBezTo>
                  <a:cubicBezTo>
                    <a:pt x="30796" y="0"/>
                    <a:pt x="38985" y="5823"/>
                    <a:pt x="42003" y="14510"/>
                  </a:cubicBezTo>
                </a:path>
                <a:path w="42003" h="21959" stroke="0" extrusionOk="0">
                  <a:moveTo>
                    <a:pt x="2" y="21959"/>
                  </a:moveTo>
                  <a:cubicBezTo>
                    <a:pt x="0" y="21839"/>
                    <a:pt x="0" y="21719"/>
                    <a:pt x="0" y="21600"/>
                  </a:cubicBezTo>
                  <a:cubicBezTo>
                    <a:pt x="0" y="9670"/>
                    <a:pt x="9670" y="0"/>
                    <a:pt x="21600" y="0"/>
                  </a:cubicBezTo>
                  <a:cubicBezTo>
                    <a:pt x="30796" y="0"/>
                    <a:pt x="38985" y="5823"/>
                    <a:pt x="42003" y="14510"/>
                  </a:cubicBezTo>
                  <a:lnTo>
                    <a:pt x="21600" y="21600"/>
                  </a:lnTo>
                  <a:close/>
                </a:path>
              </a:pathLst>
            </a:custGeom>
            <a:noFill/>
            <a:ln w="57150">
              <a:solidFill>
                <a:schemeClr val="tx1"/>
              </a:solidFill>
              <a:round/>
              <a:headEnd/>
              <a:tailEnd type="triangle" w="med" len="med"/>
            </a:ln>
          </p:spPr>
          <p:txBody>
            <a:bodyPr wrap="none" anchor="ctr">
              <a:prstTxWarp prst="textNoShape">
                <a:avLst/>
              </a:prstTxWarp>
            </a:bodyPr>
            <a:lstStyle/>
            <a:p>
              <a:endParaRPr lang="en-US" dirty="0"/>
            </a:p>
          </p:txBody>
        </p:sp>
      </p:grpSp>
      <p:sp>
        <p:nvSpPr>
          <p:cNvPr id="29699" name="Rectangle 5"/>
          <p:cNvSpPr>
            <a:spLocks noGrp="1" noChangeArrowheads="1"/>
          </p:cNvSpPr>
          <p:nvPr>
            <p:ph type="title"/>
          </p:nvPr>
        </p:nvSpPr>
        <p:spPr/>
        <p:txBody>
          <a:bodyPr/>
          <a:lstStyle/>
          <a:p>
            <a:r>
              <a:rPr lang="en-US" dirty="0" smtClean="0"/>
              <a:t>The Conflict Process</a:t>
            </a:r>
            <a:endParaRPr lang="en-US" dirty="0"/>
          </a:p>
        </p:txBody>
      </p:sp>
      <p:sp>
        <p:nvSpPr>
          <p:cNvPr id="250886" name="Rectangle 6"/>
          <p:cNvSpPr>
            <a:spLocks noChangeArrowheads="1"/>
          </p:cNvSpPr>
          <p:nvPr/>
        </p:nvSpPr>
        <p:spPr bwMode="auto">
          <a:xfrm>
            <a:off x="990600" y="2819400"/>
            <a:ext cx="1524000" cy="1066800"/>
          </a:xfrm>
          <a:prstGeom prst="rect">
            <a:avLst/>
          </a:prstGeom>
          <a:solidFill>
            <a:srgbClr val="454422"/>
          </a:solidFill>
          <a:ln w="12700">
            <a:solidFill>
              <a:schemeClr val="tx1"/>
            </a:solidFill>
            <a:miter lim="800000"/>
            <a:headEnd/>
            <a:tailEnd/>
          </a:ln>
          <a:effectLst/>
        </p:spPr>
        <p:txBody>
          <a:bodyPr wrap="none" anchor="ctr">
            <a:prstTxWarp prst="textNoShape">
              <a:avLst/>
            </a:prstTxWarp>
          </a:bodyPr>
          <a:lstStyle/>
          <a:p>
            <a:pPr eaLnBrk="0" hangingPunct="0">
              <a:defRPr/>
            </a:pPr>
            <a:r>
              <a:rPr lang="en-US" sz="1800" dirty="0">
                <a:solidFill>
                  <a:schemeClr val="bg1"/>
                </a:solidFill>
                <a:effectLst>
                  <a:outerShdw blurRad="38100" dist="38100" dir="2700000" algn="tl">
                    <a:srgbClr val="000000"/>
                  </a:outerShdw>
                </a:effectLst>
                <a:latin typeface="Arial" pitchFamily="-65" charset="0"/>
              </a:rPr>
              <a:t>Sources of</a:t>
            </a:r>
          </a:p>
          <a:p>
            <a:pPr eaLnBrk="0" hangingPunct="0">
              <a:defRPr/>
            </a:pPr>
            <a:r>
              <a:rPr lang="en-US" sz="1800" dirty="0">
                <a:solidFill>
                  <a:schemeClr val="bg1"/>
                </a:solidFill>
                <a:effectLst>
                  <a:outerShdw blurRad="38100" dist="38100" dir="2700000" algn="tl">
                    <a:srgbClr val="000000"/>
                  </a:outerShdw>
                </a:effectLst>
                <a:latin typeface="Arial" pitchFamily="-65" charset="0"/>
              </a:rPr>
              <a:t>Conflict</a:t>
            </a:r>
          </a:p>
        </p:txBody>
      </p:sp>
      <p:grpSp>
        <p:nvGrpSpPr>
          <p:cNvPr id="3" name="Group 7"/>
          <p:cNvGrpSpPr>
            <a:grpSpLocks/>
          </p:cNvGrpSpPr>
          <p:nvPr/>
        </p:nvGrpSpPr>
        <p:grpSpPr bwMode="auto">
          <a:xfrm>
            <a:off x="4419600" y="2819400"/>
            <a:ext cx="2057400" cy="1066800"/>
            <a:chOff x="2640" y="1776"/>
            <a:chExt cx="1296" cy="672"/>
          </a:xfrm>
        </p:grpSpPr>
        <p:sp>
          <p:nvSpPr>
            <p:cNvPr id="250888" name="Rectangle 8"/>
            <p:cNvSpPr>
              <a:spLocks noChangeArrowheads="1"/>
            </p:cNvSpPr>
            <p:nvPr/>
          </p:nvSpPr>
          <p:spPr bwMode="auto">
            <a:xfrm>
              <a:off x="2976" y="1776"/>
              <a:ext cx="960" cy="672"/>
            </a:xfrm>
            <a:prstGeom prst="rect">
              <a:avLst/>
            </a:prstGeom>
            <a:solidFill>
              <a:srgbClr val="800000"/>
            </a:solidFill>
            <a:ln w="12700">
              <a:solidFill>
                <a:schemeClr val="tx1"/>
              </a:solidFill>
              <a:miter lim="800000"/>
              <a:headEnd/>
              <a:tailEnd/>
            </a:ln>
            <a:effectLst/>
          </p:spPr>
          <p:txBody>
            <a:bodyPr wrap="none" anchor="ctr">
              <a:prstTxWarp prst="textNoShape">
                <a:avLst/>
              </a:prstTxWarp>
            </a:bodyPr>
            <a:lstStyle/>
            <a:p>
              <a:pPr eaLnBrk="0" hangingPunct="0">
                <a:defRPr/>
              </a:pPr>
              <a:r>
                <a:rPr lang="en-US" sz="1800" dirty="0">
                  <a:solidFill>
                    <a:schemeClr val="bg1"/>
                  </a:solidFill>
                  <a:effectLst>
                    <a:outerShdw blurRad="38100" dist="38100" dir="2700000" algn="tl">
                      <a:srgbClr val="000000"/>
                    </a:outerShdw>
                  </a:effectLst>
                  <a:latin typeface="Arial" pitchFamily="-65" charset="0"/>
                </a:rPr>
                <a:t>Manifest</a:t>
              </a:r>
            </a:p>
            <a:p>
              <a:pPr eaLnBrk="0" hangingPunct="0">
                <a:defRPr/>
              </a:pPr>
              <a:r>
                <a:rPr lang="en-US" sz="1800" dirty="0">
                  <a:solidFill>
                    <a:schemeClr val="bg1"/>
                  </a:solidFill>
                  <a:effectLst>
                    <a:outerShdw blurRad="38100" dist="38100" dir="2700000" algn="tl">
                      <a:srgbClr val="000000"/>
                    </a:outerShdw>
                  </a:effectLst>
                  <a:latin typeface="Arial" pitchFamily="-65" charset="0"/>
                </a:rPr>
                <a:t>Conflict</a:t>
              </a:r>
            </a:p>
          </p:txBody>
        </p:sp>
        <p:sp>
          <p:nvSpPr>
            <p:cNvPr id="29717" name="Line 10"/>
            <p:cNvSpPr>
              <a:spLocks noChangeShapeType="1"/>
            </p:cNvSpPr>
            <p:nvPr/>
          </p:nvSpPr>
          <p:spPr bwMode="auto">
            <a:xfrm flipV="1">
              <a:off x="2640" y="2064"/>
              <a:ext cx="336"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dirty="0"/>
            </a:p>
          </p:txBody>
        </p:sp>
      </p:grpSp>
      <p:grpSp>
        <p:nvGrpSpPr>
          <p:cNvPr id="4" name="Group 11"/>
          <p:cNvGrpSpPr>
            <a:grpSpLocks/>
          </p:cNvGrpSpPr>
          <p:nvPr/>
        </p:nvGrpSpPr>
        <p:grpSpPr bwMode="auto">
          <a:xfrm>
            <a:off x="6477000" y="2819400"/>
            <a:ext cx="1981200" cy="1066800"/>
            <a:chOff x="3936" y="1776"/>
            <a:chExt cx="1248" cy="672"/>
          </a:xfrm>
        </p:grpSpPr>
        <p:sp>
          <p:nvSpPr>
            <p:cNvPr id="250892" name="Rectangle 12"/>
            <p:cNvSpPr>
              <a:spLocks noChangeArrowheads="1"/>
            </p:cNvSpPr>
            <p:nvPr/>
          </p:nvSpPr>
          <p:spPr bwMode="auto">
            <a:xfrm>
              <a:off x="4224" y="1776"/>
              <a:ext cx="960" cy="672"/>
            </a:xfrm>
            <a:prstGeom prst="rect">
              <a:avLst/>
            </a:prstGeom>
            <a:solidFill>
              <a:srgbClr val="003366"/>
            </a:solidFill>
            <a:ln w="12700">
              <a:solidFill>
                <a:schemeClr val="tx1"/>
              </a:solidFill>
              <a:miter lim="800000"/>
              <a:headEnd/>
              <a:tailEnd/>
            </a:ln>
            <a:effectLst/>
          </p:spPr>
          <p:txBody>
            <a:bodyPr wrap="none" anchor="ctr">
              <a:prstTxWarp prst="textNoShape">
                <a:avLst/>
              </a:prstTxWarp>
            </a:bodyPr>
            <a:lstStyle/>
            <a:p>
              <a:pPr eaLnBrk="0" hangingPunct="0">
                <a:defRPr/>
              </a:pPr>
              <a:r>
                <a:rPr lang="en-US" sz="1800" dirty="0">
                  <a:solidFill>
                    <a:schemeClr val="bg1"/>
                  </a:solidFill>
                  <a:effectLst>
                    <a:outerShdw blurRad="38100" dist="38100" dir="2700000" algn="tl">
                      <a:srgbClr val="000000"/>
                    </a:outerShdw>
                  </a:effectLst>
                  <a:latin typeface="Arial" pitchFamily="-65" charset="0"/>
                </a:rPr>
                <a:t>Conflict</a:t>
              </a:r>
            </a:p>
            <a:p>
              <a:pPr eaLnBrk="0" hangingPunct="0">
                <a:defRPr/>
              </a:pPr>
              <a:r>
                <a:rPr lang="en-US" sz="1800" dirty="0">
                  <a:solidFill>
                    <a:schemeClr val="bg1"/>
                  </a:solidFill>
                  <a:effectLst>
                    <a:outerShdw blurRad="38100" dist="38100" dir="2700000" algn="tl">
                      <a:srgbClr val="000000"/>
                    </a:outerShdw>
                  </a:effectLst>
                  <a:latin typeface="Arial" pitchFamily="-65" charset="0"/>
                </a:rPr>
                <a:t>Outcomes</a:t>
              </a:r>
            </a:p>
          </p:txBody>
        </p:sp>
        <p:sp>
          <p:nvSpPr>
            <p:cNvPr id="29714" name="Line 13"/>
            <p:cNvSpPr>
              <a:spLocks noChangeShapeType="1"/>
            </p:cNvSpPr>
            <p:nvPr/>
          </p:nvSpPr>
          <p:spPr bwMode="auto">
            <a:xfrm flipV="1">
              <a:off x="3936" y="2112"/>
              <a:ext cx="2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dirty="0"/>
            </a:p>
          </p:txBody>
        </p:sp>
      </p:grpSp>
      <p:grpSp>
        <p:nvGrpSpPr>
          <p:cNvPr id="5" name="Group 14"/>
          <p:cNvGrpSpPr>
            <a:grpSpLocks/>
          </p:cNvGrpSpPr>
          <p:nvPr/>
        </p:nvGrpSpPr>
        <p:grpSpPr bwMode="auto">
          <a:xfrm>
            <a:off x="2491511" y="2819400"/>
            <a:ext cx="1970088" cy="1066800"/>
            <a:chOff x="1440" y="2208"/>
            <a:chExt cx="1241" cy="672"/>
          </a:xfrm>
        </p:grpSpPr>
        <p:sp>
          <p:nvSpPr>
            <p:cNvPr id="29709" name="Rectangle 16"/>
            <p:cNvSpPr>
              <a:spLocks noChangeArrowheads="1"/>
            </p:cNvSpPr>
            <p:nvPr/>
          </p:nvSpPr>
          <p:spPr bwMode="auto">
            <a:xfrm>
              <a:off x="1721" y="2208"/>
              <a:ext cx="960" cy="672"/>
            </a:xfrm>
            <a:prstGeom prst="rect">
              <a:avLst/>
            </a:prstGeom>
            <a:solidFill>
              <a:srgbClr val="FF9933"/>
            </a:solidFill>
            <a:ln w="12700">
              <a:solidFill>
                <a:schemeClr val="tx1"/>
              </a:solidFill>
              <a:miter lim="800000"/>
              <a:headEnd/>
              <a:tailEnd/>
            </a:ln>
          </p:spPr>
          <p:txBody>
            <a:bodyPr wrap="square" anchor="ctr">
              <a:prstTxWarp prst="textNoShape">
                <a:avLst/>
              </a:prstTxWarp>
            </a:bodyPr>
            <a:lstStyle/>
            <a:p>
              <a:pPr eaLnBrk="0" hangingPunct="0">
                <a:lnSpc>
                  <a:spcPct val="80000"/>
                </a:lnSpc>
              </a:pPr>
              <a:r>
                <a:rPr lang="en-US" sz="1800" dirty="0" smtClean="0">
                  <a:solidFill>
                    <a:schemeClr val="tx1"/>
                  </a:solidFill>
                  <a:latin typeface="Arial" pitchFamily="-65" charset="0"/>
                </a:rPr>
                <a:t>Conflict Perceptions and </a:t>
              </a:r>
            </a:p>
            <a:p>
              <a:pPr eaLnBrk="0" hangingPunct="0">
                <a:lnSpc>
                  <a:spcPct val="80000"/>
                </a:lnSpc>
              </a:pPr>
              <a:r>
                <a:rPr lang="en-US" sz="1800" dirty="0">
                  <a:solidFill>
                    <a:schemeClr val="tx1"/>
                  </a:solidFill>
                  <a:latin typeface="Arial" pitchFamily="-65" charset="0"/>
                </a:rPr>
                <a:t>Emotions</a:t>
              </a:r>
            </a:p>
          </p:txBody>
        </p:sp>
        <p:sp>
          <p:nvSpPr>
            <p:cNvPr id="29711" name="Line 18"/>
            <p:cNvSpPr>
              <a:spLocks noChangeShapeType="1"/>
            </p:cNvSpPr>
            <p:nvPr/>
          </p:nvSpPr>
          <p:spPr bwMode="auto">
            <a:xfrm>
              <a:off x="1440" y="2496"/>
              <a:ext cx="288" cy="0"/>
            </a:xfrm>
            <a:prstGeom prst="line">
              <a:avLst/>
            </a:prstGeom>
            <a:noFill/>
            <a:ln w="57150">
              <a:solidFill>
                <a:schemeClr val="tx1"/>
              </a:solidFill>
              <a:round/>
              <a:headEnd/>
              <a:tailEnd type="triangle" w="med" len="med"/>
            </a:ln>
          </p:spPr>
          <p:txBody>
            <a:bodyPr wrap="none" anchor="ctr">
              <a:prstTxWarp prst="textNoShape">
                <a:avLst/>
              </a:prstTxWarp>
            </a:bodyPr>
            <a:lstStyle/>
            <a:p>
              <a:endParaRPr lang="en-US" dirty="0"/>
            </a:p>
          </p:txBody>
        </p:sp>
      </p:grpSp>
      <p:sp>
        <p:nvSpPr>
          <p:cNvPr id="250900" name="Text Box 20"/>
          <p:cNvSpPr txBox="1">
            <a:spLocks noChangeArrowheads="1"/>
          </p:cNvSpPr>
          <p:nvPr/>
        </p:nvSpPr>
        <p:spPr bwMode="auto">
          <a:xfrm>
            <a:off x="3492500" y="5105400"/>
            <a:ext cx="2527300" cy="701675"/>
          </a:xfrm>
          <a:prstGeom prst="rect">
            <a:avLst/>
          </a:prstGeom>
          <a:noFill/>
          <a:ln w="9525">
            <a:noFill/>
            <a:miter lim="800000"/>
            <a:headEnd/>
            <a:tailEnd/>
          </a:ln>
        </p:spPr>
        <p:txBody>
          <a:bodyPr>
            <a:prstTxWarp prst="textNoShape">
              <a:avLst/>
            </a:prstTxWarp>
            <a:spAutoFit/>
          </a:bodyPr>
          <a:lstStyle/>
          <a:p>
            <a:pPr eaLnBrk="0" hangingPunct="0"/>
            <a:r>
              <a:rPr lang="en-US" sz="2000" b="1" dirty="0">
                <a:solidFill>
                  <a:schemeClr val="tx1"/>
                </a:solidFill>
                <a:latin typeface="Arial" pitchFamily="-65" charset="0"/>
              </a:rPr>
              <a:t>Conflict </a:t>
            </a:r>
          </a:p>
          <a:p>
            <a:pPr eaLnBrk="0" hangingPunct="0"/>
            <a:r>
              <a:rPr lang="en-US" sz="2000" b="1" dirty="0">
                <a:solidFill>
                  <a:schemeClr val="tx1"/>
                </a:solidFill>
                <a:latin typeface="Arial" pitchFamily="-65" charset="0"/>
              </a:rPr>
              <a:t>Escalation Cycle</a:t>
            </a:r>
          </a:p>
        </p:txBody>
      </p:sp>
    </p:spTree>
    <p:extLst>
      <p:ext uri="{BB962C8B-B14F-4D97-AF65-F5344CB8AC3E}">
        <p14:creationId xmlns:p14="http://schemas.microsoft.com/office/powerpoint/2010/main" val="3754854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0886"/>
                                        </p:tgtEl>
                                        <p:attrNameLst>
                                          <p:attrName>style.visibility</p:attrName>
                                        </p:attrNameLst>
                                      </p:cBhvr>
                                      <p:to>
                                        <p:strVal val="visible"/>
                                      </p:to>
                                    </p:set>
                                    <p:animEffect transition="in" filter="fade">
                                      <p:cBhvr>
                                        <p:cTn id="7" dur="500"/>
                                        <p:tgtEl>
                                          <p:spTgt spid="25088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right)">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0900"/>
                                        </p:tgtEl>
                                        <p:attrNameLst>
                                          <p:attrName>style.visibility</p:attrName>
                                        </p:attrNameLst>
                                      </p:cBhvr>
                                      <p:to>
                                        <p:strVal val="visible"/>
                                      </p:to>
                                    </p:set>
                                    <p:animEffect transition="in" filter="fade">
                                      <p:cBhvr>
                                        <p:cTn id="23" dur="500"/>
                                        <p:tgtEl>
                                          <p:spTgt spid="25090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6" grpId="0" animBg="1" autoUpdateAnimBg="0"/>
      <p:bldP spid="25090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ChangeArrowheads="1"/>
          </p:cNvSpPr>
          <p:nvPr/>
        </p:nvSpPr>
        <p:spPr bwMode="auto">
          <a:xfrm>
            <a:off x="990600" y="3101975"/>
            <a:ext cx="2209800" cy="1393825"/>
          </a:xfrm>
          <a:prstGeom prst="rect">
            <a:avLst/>
          </a:prstGeom>
          <a:solidFill>
            <a:srgbClr val="821909"/>
          </a:solidFill>
          <a:ln w="12700" cap="flat" cmpd="sng" algn="ctr">
            <a:solidFill>
              <a:schemeClr val="tx1"/>
            </a:solidFill>
            <a:prstDash val="solid"/>
            <a:miter lim="800000"/>
            <a:headEnd type="none" w="med" len="med"/>
            <a:tailEnd type="none" w="med" len="med"/>
          </a:ln>
          <a:effectLst/>
        </p:spPr>
        <p:txBody>
          <a:bodyPr anchor="ctr">
            <a:prstTxWarp prst="textNoShape">
              <a:avLst/>
            </a:prstTxWarp>
          </a:bodyPr>
          <a:lstStyle/>
          <a:p>
            <a:pPr eaLnBrk="0" hangingPunct="0">
              <a:defRPr/>
            </a:pPr>
            <a:r>
              <a:rPr lang="en-AU" sz="2200" dirty="0" smtClean="0">
                <a:solidFill>
                  <a:srgbClr val="D7D769"/>
                </a:solidFill>
                <a:effectLst>
                  <a:outerShdw blurRad="38100" dist="38100" dir="2700000" algn="tl">
                    <a:srgbClr val="000000"/>
                  </a:outerShdw>
                </a:effectLst>
                <a:latin typeface="Arial" pitchFamily="-65" charset="0"/>
              </a:rPr>
              <a:t>Differentiation</a:t>
            </a:r>
            <a:endParaRPr lang="en-AU" sz="2200" dirty="0">
              <a:solidFill>
                <a:srgbClr val="D7D769"/>
              </a:solidFill>
              <a:effectLst>
                <a:outerShdw blurRad="38100" dist="38100" dir="2700000" algn="tl">
                  <a:srgbClr val="000000"/>
                </a:outerShdw>
              </a:effectLst>
              <a:latin typeface="Arial" pitchFamily="-65" charset="0"/>
            </a:endParaRPr>
          </a:p>
        </p:txBody>
      </p:sp>
      <p:sp>
        <p:nvSpPr>
          <p:cNvPr id="259075" name="Rectangle 3"/>
          <p:cNvSpPr>
            <a:spLocks noChangeArrowheads="1"/>
          </p:cNvSpPr>
          <p:nvPr/>
        </p:nvSpPr>
        <p:spPr bwMode="auto">
          <a:xfrm>
            <a:off x="990600" y="4702175"/>
            <a:ext cx="2209800" cy="1295400"/>
          </a:xfrm>
          <a:prstGeom prst="rect">
            <a:avLst/>
          </a:prstGeom>
          <a:solidFill>
            <a:srgbClr val="004E4C"/>
          </a:solidFill>
          <a:ln w="12700" cap="flat" cmpd="sng" algn="ctr">
            <a:solidFill>
              <a:schemeClr val="tx1"/>
            </a:solidFill>
            <a:prstDash val="solid"/>
            <a:miter lim="800000"/>
            <a:headEnd type="none" w="med" len="med"/>
            <a:tailEnd type="none" w="med" len="med"/>
          </a:ln>
          <a:effectLst/>
        </p:spPr>
        <p:txBody>
          <a:bodyPr anchor="ctr">
            <a:prstTxWarp prst="textNoShape">
              <a:avLst/>
            </a:prstTxWarp>
          </a:bodyPr>
          <a:lstStyle/>
          <a:p>
            <a:pPr eaLnBrk="0" hangingPunct="0">
              <a:defRPr/>
            </a:pPr>
            <a:r>
              <a:rPr lang="en-AU" sz="2000" dirty="0" smtClean="0">
                <a:solidFill>
                  <a:srgbClr val="D7D769"/>
                </a:solidFill>
                <a:effectLst>
                  <a:outerShdw blurRad="38100" dist="38100" dir="2700000" algn="tl">
                    <a:srgbClr val="000000"/>
                  </a:outerShdw>
                </a:effectLst>
                <a:latin typeface="Arial" pitchFamily="-65" charset="0"/>
              </a:rPr>
              <a:t>Interdependence</a:t>
            </a:r>
            <a:endParaRPr lang="en-AU" sz="2000" dirty="0">
              <a:solidFill>
                <a:srgbClr val="D7D769"/>
              </a:solidFill>
              <a:effectLst>
                <a:outerShdw blurRad="38100" dist="38100" dir="2700000" algn="tl">
                  <a:srgbClr val="000000"/>
                </a:outerShdw>
              </a:effectLst>
              <a:latin typeface="Arial" pitchFamily="-65" charset="0"/>
            </a:endParaRPr>
          </a:p>
        </p:txBody>
      </p:sp>
      <p:sp>
        <p:nvSpPr>
          <p:cNvPr id="259076" name="Rectangle 4"/>
          <p:cNvSpPr>
            <a:spLocks noChangeArrowheads="1"/>
          </p:cNvSpPr>
          <p:nvPr/>
        </p:nvSpPr>
        <p:spPr bwMode="auto">
          <a:xfrm>
            <a:off x="3200400" y="3101975"/>
            <a:ext cx="5105400" cy="1393825"/>
          </a:xfrm>
          <a:prstGeom prst="rect">
            <a:avLst/>
          </a:prstGeom>
          <a:solidFill>
            <a:srgbClr val="BDB19B"/>
          </a:solidFill>
          <a:ln w="12700">
            <a:solidFill>
              <a:schemeClr val="tx1"/>
            </a:solidFill>
            <a:miter lim="800000"/>
            <a:headEnd/>
            <a:tailEnd/>
          </a:ln>
        </p:spPr>
        <p:txBody>
          <a:bodyPr lIns="126000" anchor="ctr">
            <a:prstTxWarp prst="textNoShape">
              <a:avLst/>
            </a:prstTxWarp>
          </a:bodyPr>
          <a:lstStyle/>
          <a:p>
            <a:pPr marL="187325" indent="-187325" algn="l" eaLnBrk="0" hangingPunct="0">
              <a:lnSpc>
                <a:spcPct val="90000"/>
              </a:lnSpc>
              <a:spcBef>
                <a:spcPct val="25000"/>
              </a:spcBef>
              <a:buFontTx/>
              <a:buChar char="•"/>
            </a:pPr>
            <a:r>
              <a:rPr lang="en-AU" sz="2000" dirty="0">
                <a:solidFill>
                  <a:schemeClr val="tx1"/>
                </a:solidFill>
                <a:latin typeface="Arial" pitchFamily="-65" charset="0"/>
              </a:rPr>
              <a:t>Different values/beliefs</a:t>
            </a:r>
          </a:p>
          <a:p>
            <a:pPr marL="187325" indent="-187325" algn="l" eaLnBrk="0" hangingPunct="0">
              <a:lnSpc>
                <a:spcPct val="90000"/>
              </a:lnSpc>
              <a:spcBef>
                <a:spcPct val="25000"/>
              </a:spcBef>
              <a:buFontTx/>
              <a:buChar char="•"/>
            </a:pPr>
            <a:r>
              <a:rPr lang="en-AU" sz="2000" dirty="0">
                <a:solidFill>
                  <a:schemeClr val="tx1"/>
                </a:solidFill>
                <a:latin typeface="Arial" pitchFamily="-65" charset="0"/>
              </a:rPr>
              <a:t>Explains cross-</a:t>
            </a:r>
            <a:r>
              <a:rPr lang="en-AU" sz="2000" dirty="0" smtClean="0">
                <a:solidFill>
                  <a:schemeClr val="tx1"/>
                </a:solidFill>
                <a:latin typeface="Arial" pitchFamily="-65" charset="0"/>
              </a:rPr>
              <a:t>cultural, generational, merger </a:t>
            </a:r>
            <a:r>
              <a:rPr lang="en-AU" sz="2000" dirty="0">
                <a:solidFill>
                  <a:schemeClr val="tx1"/>
                </a:solidFill>
                <a:latin typeface="Arial" pitchFamily="-65" charset="0"/>
              </a:rPr>
              <a:t>conflict</a:t>
            </a:r>
          </a:p>
        </p:txBody>
      </p:sp>
      <p:sp>
        <p:nvSpPr>
          <p:cNvPr id="259077" name="Rectangle 5"/>
          <p:cNvSpPr>
            <a:spLocks noChangeArrowheads="1"/>
          </p:cNvSpPr>
          <p:nvPr/>
        </p:nvSpPr>
        <p:spPr bwMode="auto">
          <a:xfrm>
            <a:off x="3200400" y="4702175"/>
            <a:ext cx="5105400" cy="1295400"/>
          </a:xfrm>
          <a:prstGeom prst="rect">
            <a:avLst/>
          </a:prstGeom>
          <a:solidFill>
            <a:srgbClr val="8FE99D"/>
          </a:solidFill>
          <a:ln w="12700">
            <a:solidFill>
              <a:schemeClr val="tx1"/>
            </a:solidFill>
            <a:miter lim="800000"/>
            <a:headEnd/>
            <a:tailEnd/>
          </a:ln>
        </p:spPr>
        <p:txBody>
          <a:bodyPr lIns="126000" anchor="ctr">
            <a:prstTxWarp prst="textNoShape">
              <a:avLst/>
            </a:prstTxWarp>
          </a:bodyPr>
          <a:lstStyle/>
          <a:p>
            <a:pPr marL="187325" indent="-187325" algn="l" eaLnBrk="0" hangingPunct="0">
              <a:lnSpc>
                <a:spcPct val="90000"/>
              </a:lnSpc>
              <a:spcBef>
                <a:spcPct val="25000"/>
              </a:spcBef>
              <a:buFontTx/>
              <a:buChar char="•"/>
            </a:pPr>
            <a:r>
              <a:rPr lang="en-AU" sz="2000" dirty="0">
                <a:solidFill>
                  <a:schemeClr val="tx1"/>
                </a:solidFill>
                <a:latin typeface="Arial" pitchFamily="-65" charset="0"/>
              </a:rPr>
              <a:t>Conflict increases with interdependence</a:t>
            </a:r>
            <a:endParaRPr lang="en-AU" sz="2000" dirty="0" smtClean="0">
              <a:solidFill>
                <a:schemeClr val="tx1"/>
              </a:solidFill>
              <a:latin typeface="Arial" pitchFamily="-65" charset="0"/>
            </a:endParaRPr>
          </a:p>
          <a:p>
            <a:pPr marL="187325" indent="-187325" algn="l" eaLnBrk="0" hangingPunct="0">
              <a:lnSpc>
                <a:spcPct val="90000"/>
              </a:lnSpc>
              <a:spcBef>
                <a:spcPct val="25000"/>
              </a:spcBef>
              <a:buFontTx/>
              <a:buChar char="•"/>
            </a:pPr>
            <a:r>
              <a:rPr lang="en-AU" sz="2000" dirty="0" smtClean="0">
                <a:solidFill>
                  <a:schemeClr val="tx1"/>
                </a:solidFill>
                <a:latin typeface="Arial" pitchFamily="-65" charset="0"/>
              </a:rPr>
              <a:t>Parties more likely to interfere </a:t>
            </a:r>
            <a:r>
              <a:rPr lang="en-AU" sz="2000" dirty="0">
                <a:solidFill>
                  <a:schemeClr val="tx1"/>
                </a:solidFill>
                <a:latin typeface="Arial" pitchFamily="-65" charset="0"/>
              </a:rPr>
              <a:t>with each other </a:t>
            </a:r>
            <a:endParaRPr lang="en-AU" sz="1800" dirty="0">
              <a:solidFill>
                <a:schemeClr val="tx1"/>
              </a:solidFill>
              <a:latin typeface="Arial" pitchFamily="-65" charset="0"/>
            </a:endParaRPr>
          </a:p>
        </p:txBody>
      </p:sp>
      <p:sp>
        <p:nvSpPr>
          <p:cNvPr id="259078" name="Rectangle 6"/>
          <p:cNvSpPr>
            <a:spLocks noChangeArrowheads="1"/>
          </p:cNvSpPr>
          <p:nvPr/>
        </p:nvSpPr>
        <p:spPr bwMode="auto">
          <a:xfrm>
            <a:off x="990600" y="1577975"/>
            <a:ext cx="2209800" cy="1295400"/>
          </a:xfrm>
          <a:prstGeom prst="rect">
            <a:avLst/>
          </a:prstGeom>
          <a:solidFill>
            <a:srgbClr val="263340"/>
          </a:solidFill>
          <a:ln w="12700" cap="flat" cmpd="sng" algn="ctr">
            <a:solidFill>
              <a:schemeClr val="tx1"/>
            </a:solidFill>
            <a:prstDash val="solid"/>
            <a:miter lim="800000"/>
            <a:headEnd type="none" w="med" len="med"/>
            <a:tailEnd type="none" w="med" len="med"/>
          </a:ln>
          <a:effectLst/>
        </p:spPr>
        <p:txBody>
          <a:bodyPr anchor="ctr">
            <a:prstTxWarp prst="textNoShape">
              <a:avLst/>
            </a:prstTxWarp>
          </a:bodyPr>
          <a:lstStyle/>
          <a:p>
            <a:pPr eaLnBrk="0" hangingPunct="0">
              <a:defRPr/>
            </a:pPr>
            <a:r>
              <a:rPr lang="en-AU" sz="2200" dirty="0">
                <a:solidFill>
                  <a:srgbClr val="D7D769"/>
                </a:solidFill>
                <a:effectLst>
                  <a:outerShdw blurRad="38100" dist="38100" dir="2700000" algn="tl">
                    <a:srgbClr val="000000"/>
                  </a:outerShdw>
                </a:effectLst>
                <a:latin typeface="Arial" pitchFamily="-65" charset="0"/>
              </a:rPr>
              <a:t>Incompatible</a:t>
            </a:r>
          </a:p>
          <a:p>
            <a:pPr eaLnBrk="0" hangingPunct="0">
              <a:defRPr/>
            </a:pPr>
            <a:r>
              <a:rPr lang="en-AU" sz="2200" dirty="0">
                <a:solidFill>
                  <a:srgbClr val="D7D769"/>
                </a:solidFill>
                <a:effectLst>
                  <a:outerShdw blurRad="38100" dist="38100" dir="2700000" algn="tl">
                    <a:srgbClr val="000000"/>
                  </a:outerShdw>
                </a:effectLst>
                <a:latin typeface="Arial" pitchFamily="-65" charset="0"/>
              </a:rPr>
              <a:t>Goals</a:t>
            </a:r>
          </a:p>
        </p:txBody>
      </p:sp>
      <p:sp>
        <p:nvSpPr>
          <p:cNvPr id="259079" name="Rectangle 7"/>
          <p:cNvSpPr>
            <a:spLocks noChangeArrowheads="1"/>
          </p:cNvSpPr>
          <p:nvPr/>
        </p:nvSpPr>
        <p:spPr bwMode="auto">
          <a:xfrm>
            <a:off x="3200400" y="1577975"/>
            <a:ext cx="5105400" cy="1295400"/>
          </a:xfrm>
          <a:prstGeom prst="rect">
            <a:avLst/>
          </a:prstGeom>
          <a:solidFill>
            <a:srgbClr val="5F9BB2"/>
          </a:solidFill>
          <a:ln w="12700">
            <a:solidFill>
              <a:schemeClr val="tx1"/>
            </a:solidFill>
            <a:miter lim="800000"/>
            <a:headEnd/>
            <a:tailEnd/>
          </a:ln>
        </p:spPr>
        <p:txBody>
          <a:bodyPr lIns="126000" anchor="ctr">
            <a:prstTxWarp prst="textNoShape">
              <a:avLst/>
            </a:prstTxWarp>
          </a:bodyPr>
          <a:lstStyle/>
          <a:p>
            <a:pPr marL="187325" indent="-187325" algn="l" eaLnBrk="0" hangingPunct="0">
              <a:buFontTx/>
              <a:buChar char="•"/>
            </a:pPr>
            <a:r>
              <a:rPr lang="en-US" sz="2000" dirty="0">
                <a:solidFill>
                  <a:schemeClr val="tx1"/>
                </a:solidFill>
                <a:latin typeface="Arial" pitchFamily="-65" charset="0"/>
              </a:rPr>
              <a:t>One party’s goals perceived to interfere with other’s goals</a:t>
            </a:r>
            <a:endParaRPr lang="en-AU" sz="2000" dirty="0">
              <a:solidFill>
                <a:schemeClr val="tx1"/>
              </a:solidFill>
              <a:latin typeface="Arial" pitchFamily="-65" charset="0"/>
            </a:endParaRPr>
          </a:p>
        </p:txBody>
      </p:sp>
      <p:sp>
        <p:nvSpPr>
          <p:cNvPr id="31753" name="Rectangle 11"/>
          <p:cNvSpPr>
            <a:spLocks noGrp="1" noChangeArrowheads="1"/>
          </p:cNvSpPr>
          <p:nvPr>
            <p:ph type="title"/>
          </p:nvPr>
        </p:nvSpPr>
        <p:spPr/>
        <p:txBody>
          <a:bodyPr/>
          <a:lstStyle/>
          <a:p>
            <a:r>
              <a:rPr lang="en-US" dirty="0" smtClean="0"/>
              <a:t>Structural Sources of Conflict</a:t>
            </a:r>
            <a:endParaRPr lang="en-US" dirty="0"/>
          </a:p>
        </p:txBody>
      </p:sp>
    </p:spTree>
    <p:extLst>
      <p:ext uri="{BB962C8B-B14F-4D97-AF65-F5344CB8AC3E}">
        <p14:creationId xmlns:p14="http://schemas.microsoft.com/office/powerpoint/2010/main" val="3507531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9078"/>
                                        </p:tgtEl>
                                        <p:attrNameLst>
                                          <p:attrName>style.visibility</p:attrName>
                                        </p:attrNameLst>
                                      </p:cBhvr>
                                      <p:to>
                                        <p:strVal val="visible"/>
                                      </p:to>
                                    </p:set>
                                    <p:animEffect transition="in" filter="fade">
                                      <p:cBhvr>
                                        <p:cTn id="7" dur="500"/>
                                        <p:tgtEl>
                                          <p:spTgt spid="25907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59079"/>
                                        </p:tgtEl>
                                        <p:attrNameLst>
                                          <p:attrName>style.visibility</p:attrName>
                                        </p:attrNameLst>
                                      </p:cBhvr>
                                      <p:to>
                                        <p:strVal val="visible"/>
                                      </p:to>
                                    </p:set>
                                    <p:animEffect transition="in" filter="slide(fromLeft)">
                                      <p:cBhvr>
                                        <p:cTn id="11" dur="500"/>
                                        <p:tgtEl>
                                          <p:spTgt spid="259079"/>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259074"/>
                                        </p:tgtEl>
                                        <p:attrNameLst>
                                          <p:attrName>style.visibility</p:attrName>
                                        </p:attrNameLst>
                                      </p:cBhvr>
                                      <p:to>
                                        <p:strVal val="visible"/>
                                      </p:to>
                                    </p:set>
                                    <p:animEffect transition="in" filter="slide(fromTop)">
                                      <p:cBhvr>
                                        <p:cTn id="15" dur="500"/>
                                        <p:tgtEl>
                                          <p:spTgt spid="259074"/>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259076"/>
                                        </p:tgtEl>
                                        <p:attrNameLst>
                                          <p:attrName>style.visibility</p:attrName>
                                        </p:attrNameLst>
                                      </p:cBhvr>
                                      <p:to>
                                        <p:strVal val="visible"/>
                                      </p:to>
                                    </p:set>
                                    <p:animEffect transition="in" filter="slide(fromLeft)">
                                      <p:cBhvr>
                                        <p:cTn id="19" dur="500"/>
                                        <p:tgtEl>
                                          <p:spTgt spid="259076"/>
                                        </p:tgtEl>
                                      </p:cBhvr>
                                    </p:animEffect>
                                  </p:childTnLst>
                                </p:cTn>
                              </p:par>
                            </p:childTnLst>
                          </p:cTn>
                        </p:par>
                        <p:par>
                          <p:cTn id="20" fill="hold">
                            <p:stCondLst>
                              <p:cond delay="2000"/>
                            </p:stCondLst>
                            <p:childTnLst>
                              <p:par>
                                <p:cTn id="21" presetID="12" presetClass="entr" presetSubtype="1" fill="hold" grpId="0" nodeType="afterEffect">
                                  <p:stCondLst>
                                    <p:cond delay="0"/>
                                  </p:stCondLst>
                                  <p:childTnLst>
                                    <p:set>
                                      <p:cBhvr>
                                        <p:cTn id="22" dur="1" fill="hold">
                                          <p:stCondLst>
                                            <p:cond delay="0"/>
                                          </p:stCondLst>
                                        </p:cTn>
                                        <p:tgtEl>
                                          <p:spTgt spid="259075"/>
                                        </p:tgtEl>
                                        <p:attrNameLst>
                                          <p:attrName>style.visibility</p:attrName>
                                        </p:attrNameLst>
                                      </p:cBhvr>
                                      <p:to>
                                        <p:strVal val="visible"/>
                                      </p:to>
                                    </p:set>
                                    <p:animEffect transition="in" filter="slide(fromTop)">
                                      <p:cBhvr>
                                        <p:cTn id="23" dur="500"/>
                                        <p:tgtEl>
                                          <p:spTgt spid="259075"/>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259077"/>
                                        </p:tgtEl>
                                        <p:attrNameLst>
                                          <p:attrName>style.visibility</p:attrName>
                                        </p:attrNameLst>
                                      </p:cBhvr>
                                      <p:to>
                                        <p:strVal val="visible"/>
                                      </p:to>
                                    </p:set>
                                    <p:animEffect transition="in" filter="slide(fromLeft)">
                                      <p:cBhvr>
                                        <p:cTn id="27" dur="500"/>
                                        <p:tgtEl>
                                          <p:spTgt spid="259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4" grpId="0" animBg="1" autoUpdateAnimBg="0"/>
      <p:bldP spid="259075" grpId="0" animBg="1" autoUpdateAnimBg="0"/>
      <p:bldP spid="259076" grpId="0" animBg="1" autoUpdateAnimBg="0"/>
      <p:bldP spid="259077" grpId="0" animBg="1" autoUpdateAnimBg="0"/>
      <p:bldP spid="259078" grpId="0" animBg="1" autoUpdateAnimBg="0"/>
      <p:bldP spid="259079"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ChangeArrowheads="1"/>
          </p:cNvSpPr>
          <p:nvPr/>
        </p:nvSpPr>
        <p:spPr bwMode="auto">
          <a:xfrm>
            <a:off x="990600" y="3200400"/>
            <a:ext cx="2209800" cy="1395413"/>
          </a:xfrm>
          <a:prstGeom prst="rect">
            <a:avLst/>
          </a:prstGeom>
          <a:solidFill>
            <a:srgbClr val="741A2C"/>
          </a:solidFill>
          <a:ln w="12700" cap="flat" cmpd="sng" algn="ctr">
            <a:solidFill>
              <a:schemeClr val="tx1"/>
            </a:solidFill>
            <a:prstDash val="solid"/>
            <a:miter lim="800000"/>
            <a:headEnd type="none" w="med" len="med"/>
            <a:tailEnd type="none" w="med" len="med"/>
          </a:ln>
          <a:effectLst/>
        </p:spPr>
        <p:txBody>
          <a:bodyPr anchor="ctr">
            <a:prstTxWarp prst="textNoShape">
              <a:avLst/>
            </a:prstTxWarp>
          </a:bodyPr>
          <a:lstStyle/>
          <a:p>
            <a:pPr eaLnBrk="0" hangingPunct="0">
              <a:defRPr/>
            </a:pPr>
            <a:r>
              <a:rPr lang="en-AU" sz="2200" dirty="0">
                <a:solidFill>
                  <a:srgbClr val="D7D769"/>
                </a:solidFill>
                <a:effectLst>
                  <a:outerShdw blurRad="38100" dist="38100" dir="2700000" algn="tl">
                    <a:srgbClr val="000000"/>
                  </a:outerShdw>
                </a:effectLst>
                <a:latin typeface="Arial" pitchFamily="-65" charset="0"/>
              </a:rPr>
              <a:t>Ambiguous Rules</a:t>
            </a:r>
          </a:p>
        </p:txBody>
      </p:sp>
      <p:sp>
        <p:nvSpPr>
          <p:cNvPr id="261123" name="Rectangle 3"/>
          <p:cNvSpPr>
            <a:spLocks noChangeArrowheads="1"/>
          </p:cNvSpPr>
          <p:nvPr/>
        </p:nvSpPr>
        <p:spPr bwMode="auto">
          <a:xfrm>
            <a:off x="990600" y="4800600"/>
            <a:ext cx="2209800" cy="1295400"/>
          </a:xfrm>
          <a:prstGeom prst="rect">
            <a:avLst/>
          </a:prstGeom>
          <a:solidFill>
            <a:srgbClr val="2B226B"/>
          </a:solidFill>
          <a:ln w="12700" cap="flat" cmpd="sng" algn="ctr">
            <a:solidFill>
              <a:schemeClr val="tx1"/>
            </a:solidFill>
            <a:prstDash val="solid"/>
            <a:miter lim="800000"/>
            <a:headEnd type="none" w="med" len="med"/>
            <a:tailEnd type="none" w="med" len="med"/>
          </a:ln>
          <a:effectLst/>
        </p:spPr>
        <p:txBody>
          <a:bodyPr anchor="ctr">
            <a:prstTxWarp prst="textNoShape">
              <a:avLst/>
            </a:prstTxWarp>
          </a:bodyPr>
          <a:lstStyle/>
          <a:p>
            <a:pPr eaLnBrk="0" hangingPunct="0">
              <a:defRPr/>
            </a:pPr>
            <a:r>
              <a:rPr lang="en-AU" sz="2000" dirty="0">
                <a:solidFill>
                  <a:srgbClr val="D7D769"/>
                </a:solidFill>
                <a:effectLst>
                  <a:outerShdw blurRad="38100" dist="38100" dir="2700000" algn="tl">
                    <a:srgbClr val="000000"/>
                  </a:outerShdw>
                </a:effectLst>
                <a:latin typeface="Arial" pitchFamily="-65" charset="0"/>
              </a:rPr>
              <a:t>Communication Problems</a:t>
            </a:r>
          </a:p>
        </p:txBody>
      </p:sp>
      <p:sp>
        <p:nvSpPr>
          <p:cNvPr id="261124" name="Rectangle 4"/>
          <p:cNvSpPr>
            <a:spLocks noChangeArrowheads="1"/>
          </p:cNvSpPr>
          <p:nvPr/>
        </p:nvSpPr>
        <p:spPr bwMode="auto">
          <a:xfrm>
            <a:off x="3200400" y="3200400"/>
            <a:ext cx="5105400" cy="1395413"/>
          </a:xfrm>
          <a:prstGeom prst="rect">
            <a:avLst/>
          </a:prstGeom>
          <a:solidFill>
            <a:srgbClr val="BD988F"/>
          </a:solidFill>
          <a:ln w="12700">
            <a:solidFill>
              <a:schemeClr val="tx1"/>
            </a:solidFill>
            <a:miter lim="800000"/>
            <a:headEnd/>
            <a:tailEnd/>
          </a:ln>
        </p:spPr>
        <p:txBody>
          <a:bodyPr lIns="126000" anchor="ctr">
            <a:prstTxWarp prst="textNoShape">
              <a:avLst/>
            </a:prstTxWarp>
          </a:bodyPr>
          <a:lstStyle/>
          <a:p>
            <a:pPr marL="187325" indent="-187325" algn="l" eaLnBrk="0" hangingPunct="0">
              <a:lnSpc>
                <a:spcPct val="90000"/>
              </a:lnSpc>
              <a:spcBef>
                <a:spcPct val="25000"/>
              </a:spcBef>
              <a:buFontTx/>
              <a:buChar char="•"/>
            </a:pPr>
            <a:r>
              <a:rPr lang="en-US" sz="2000" dirty="0">
                <a:solidFill>
                  <a:schemeClr val="tx1"/>
                </a:solidFill>
                <a:latin typeface="Arial" pitchFamily="-65" charset="0"/>
              </a:rPr>
              <a:t>Creates uncertainty, threatens goals</a:t>
            </a:r>
          </a:p>
          <a:p>
            <a:pPr marL="187325" indent="-187325" algn="l" eaLnBrk="0" hangingPunct="0">
              <a:lnSpc>
                <a:spcPct val="90000"/>
              </a:lnSpc>
              <a:spcBef>
                <a:spcPct val="25000"/>
              </a:spcBef>
              <a:buFontTx/>
              <a:buChar char="•"/>
            </a:pPr>
            <a:r>
              <a:rPr lang="en-US" sz="2000" dirty="0" smtClean="0">
                <a:solidFill>
                  <a:schemeClr val="tx1"/>
                </a:solidFill>
                <a:latin typeface="Arial" pitchFamily="-65" charset="0"/>
              </a:rPr>
              <a:t>Encourages political behavior</a:t>
            </a:r>
            <a:endParaRPr lang="en-AU" sz="2000" dirty="0">
              <a:solidFill>
                <a:schemeClr val="tx1"/>
              </a:solidFill>
              <a:latin typeface="Arial" pitchFamily="-65" charset="0"/>
            </a:endParaRPr>
          </a:p>
        </p:txBody>
      </p:sp>
      <p:sp>
        <p:nvSpPr>
          <p:cNvPr id="261125" name="Rectangle 5"/>
          <p:cNvSpPr>
            <a:spLocks noChangeArrowheads="1"/>
          </p:cNvSpPr>
          <p:nvPr/>
        </p:nvSpPr>
        <p:spPr bwMode="auto">
          <a:xfrm>
            <a:off x="3200400" y="4800600"/>
            <a:ext cx="5105400" cy="1295400"/>
          </a:xfrm>
          <a:prstGeom prst="rect">
            <a:avLst/>
          </a:prstGeom>
          <a:solidFill>
            <a:srgbClr val="AAA4D9"/>
          </a:solidFill>
          <a:ln w="12700">
            <a:solidFill>
              <a:schemeClr val="tx1"/>
            </a:solidFill>
            <a:miter lim="800000"/>
            <a:headEnd/>
            <a:tailEnd/>
          </a:ln>
        </p:spPr>
        <p:txBody>
          <a:bodyPr lIns="126000" anchor="ctr">
            <a:prstTxWarp prst="textNoShape">
              <a:avLst/>
            </a:prstTxWarp>
          </a:bodyPr>
          <a:lstStyle/>
          <a:p>
            <a:pPr marL="187325" indent="-187325" algn="l" eaLnBrk="0" hangingPunct="0">
              <a:lnSpc>
                <a:spcPct val="90000"/>
              </a:lnSpc>
              <a:spcBef>
                <a:spcPct val="20000"/>
              </a:spcBef>
              <a:buFontTx/>
              <a:buChar char="•"/>
            </a:pPr>
            <a:r>
              <a:rPr lang="en-AU" sz="2000" dirty="0" smtClean="0">
                <a:solidFill>
                  <a:schemeClr val="tx1"/>
                </a:solidFill>
                <a:latin typeface="Arial" pitchFamily="-65" charset="0"/>
              </a:rPr>
              <a:t>Rely on stereotypes </a:t>
            </a:r>
            <a:endParaRPr lang="en-AU" sz="2000" dirty="0">
              <a:solidFill>
                <a:schemeClr val="tx1"/>
              </a:solidFill>
              <a:latin typeface="Arial" pitchFamily="-65" charset="0"/>
            </a:endParaRPr>
          </a:p>
          <a:p>
            <a:pPr marL="187325" indent="-187325" algn="l" eaLnBrk="0" hangingPunct="0">
              <a:lnSpc>
                <a:spcPct val="90000"/>
              </a:lnSpc>
              <a:spcBef>
                <a:spcPct val="20000"/>
              </a:spcBef>
              <a:buFontTx/>
              <a:buChar char="•"/>
            </a:pPr>
            <a:r>
              <a:rPr lang="en-AU" sz="2000" dirty="0" smtClean="0">
                <a:solidFill>
                  <a:schemeClr val="tx1"/>
                </a:solidFill>
                <a:latin typeface="Arial" pitchFamily="-65" charset="0"/>
              </a:rPr>
              <a:t>Less motivation </a:t>
            </a:r>
            <a:r>
              <a:rPr lang="en-AU" sz="2000" dirty="0">
                <a:solidFill>
                  <a:schemeClr val="tx1"/>
                </a:solidFill>
                <a:latin typeface="Arial" pitchFamily="-65" charset="0"/>
              </a:rPr>
              <a:t>to communicate</a:t>
            </a:r>
          </a:p>
          <a:p>
            <a:pPr marL="187325" indent="-187325" algn="l" eaLnBrk="0" hangingPunct="0">
              <a:lnSpc>
                <a:spcPct val="90000"/>
              </a:lnSpc>
              <a:spcBef>
                <a:spcPct val="20000"/>
              </a:spcBef>
              <a:buFontTx/>
              <a:buChar char="•"/>
            </a:pPr>
            <a:r>
              <a:rPr lang="en-AU" sz="2000" dirty="0" smtClean="0">
                <a:solidFill>
                  <a:schemeClr val="tx1"/>
                </a:solidFill>
                <a:latin typeface="Arial" pitchFamily="-65" charset="0"/>
              </a:rPr>
              <a:t>Arrogant language escalates conflict</a:t>
            </a:r>
            <a:endParaRPr lang="en-AU" sz="1800" dirty="0">
              <a:solidFill>
                <a:schemeClr val="tx1"/>
              </a:solidFill>
              <a:latin typeface="Arial" pitchFamily="-65" charset="0"/>
            </a:endParaRPr>
          </a:p>
        </p:txBody>
      </p:sp>
      <p:sp>
        <p:nvSpPr>
          <p:cNvPr id="261126" name="Rectangle 6"/>
          <p:cNvSpPr>
            <a:spLocks noChangeArrowheads="1"/>
          </p:cNvSpPr>
          <p:nvPr/>
        </p:nvSpPr>
        <p:spPr bwMode="auto">
          <a:xfrm>
            <a:off x="990600" y="1676400"/>
            <a:ext cx="2209800" cy="1295400"/>
          </a:xfrm>
          <a:prstGeom prst="rect">
            <a:avLst/>
          </a:prstGeom>
          <a:solidFill>
            <a:srgbClr val="505028"/>
          </a:solidFill>
          <a:ln w="12700" cap="flat" cmpd="sng" algn="ctr">
            <a:solidFill>
              <a:schemeClr val="tx1"/>
            </a:solidFill>
            <a:prstDash val="solid"/>
            <a:miter lim="800000"/>
            <a:headEnd type="none" w="med" len="med"/>
            <a:tailEnd type="none" w="med" len="med"/>
          </a:ln>
          <a:effectLst/>
        </p:spPr>
        <p:txBody>
          <a:bodyPr anchor="ctr">
            <a:prstTxWarp prst="textNoShape">
              <a:avLst/>
            </a:prstTxWarp>
          </a:bodyPr>
          <a:lstStyle/>
          <a:p>
            <a:pPr eaLnBrk="0" hangingPunct="0">
              <a:defRPr/>
            </a:pPr>
            <a:r>
              <a:rPr lang="en-AU" sz="2200" dirty="0">
                <a:solidFill>
                  <a:srgbClr val="D7D769"/>
                </a:solidFill>
                <a:effectLst>
                  <a:outerShdw blurRad="38100" dist="38100" dir="2700000" algn="tl">
                    <a:srgbClr val="000000"/>
                  </a:outerShdw>
                </a:effectLst>
                <a:latin typeface="Arial" pitchFamily="-65" charset="0"/>
              </a:rPr>
              <a:t>Scarce Resources</a:t>
            </a:r>
          </a:p>
        </p:txBody>
      </p:sp>
      <p:sp>
        <p:nvSpPr>
          <p:cNvPr id="261127" name="Rectangle 7"/>
          <p:cNvSpPr>
            <a:spLocks noChangeArrowheads="1"/>
          </p:cNvSpPr>
          <p:nvPr/>
        </p:nvSpPr>
        <p:spPr bwMode="auto">
          <a:xfrm>
            <a:off x="3200400" y="1676400"/>
            <a:ext cx="5105400" cy="1295400"/>
          </a:xfrm>
          <a:prstGeom prst="rect">
            <a:avLst/>
          </a:prstGeom>
          <a:solidFill>
            <a:srgbClr val="B2B259"/>
          </a:solidFill>
          <a:ln w="12700">
            <a:solidFill>
              <a:schemeClr val="tx1"/>
            </a:solidFill>
            <a:miter lim="800000"/>
            <a:headEnd/>
            <a:tailEnd/>
          </a:ln>
        </p:spPr>
        <p:txBody>
          <a:bodyPr lIns="126000" anchor="ctr">
            <a:prstTxWarp prst="textNoShape">
              <a:avLst/>
            </a:prstTxWarp>
          </a:bodyPr>
          <a:lstStyle/>
          <a:p>
            <a:pPr marL="187325" indent="-187325" algn="l" eaLnBrk="0" hangingPunct="0">
              <a:buFontTx/>
              <a:buChar char="•"/>
            </a:pPr>
            <a:r>
              <a:rPr lang="en-US" sz="2000" dirty="0">
                <a:solidFill>
                  <a:schemeClr val="tx1"/>
                </a:solidFill>
                <a:latin typeface="Arial" pitchFamily="-65" charset="0"/>
              </a:rPr>
              <a:t>Motivates competition for the resource</a:t>
            </a:r>
            <a:endParaRPr lang="en-AU" sz="2000" dirty="0">
              <a:solidFill>
                <a:schemeClr val="tx1"/>
              </a:solidFill>
              <a:latin typeface="Arial" pitchFamily="-65" charset="0"/>
            </a:endParaRPr>
          </a:p>
        </p:txBody>
      </p:sp>
      <p:sp>
        <p:nvSpPr>
          <p:cNvPr id="33800" name="Rectangle 8"/>
          <p:cNvSpPr>
            <a:spLocks noGrp="1" noChangeArrowheads="1"/>
          </p:cNvSpPr>
          <p:nvPr>
            <p:ph type="title"/>
          </p:nvPr>
        </p:nvSpPr>
        <p:spPr/>
        <p:txBody>
          <a:bodyPr/>
          <a:lstStyle/>
          <a:p>
            <a:r>
              <a:rPr lang="en-US" dirty="0" smtClean="0"/>
              <a:t>Structural Sources of Conflict</a:t>
            </a:r>
          </a:p>
        </p:txBody>
      </p:sp>
    </p:spTree>
    <p:extLst>
      <p:ext uri="{BB962C8B-B14F-4D97-AF65-F5344CB8AC3E}">
        <p14:creationId xmlns:p14="http://schemas.microsoft.com/office/powerpoint/2010/main" val="87354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1126"/>
                                        </p:tgtEl>
                                        <p:attrNameLst>
                                          <p:attrName>style.visibility</p:attrName>
                                        </p:attrNameLst>
                                      </p:cBhvr>
                                      <p:to>
                                        <p:strVal val="visible"/>
                                      </p:to>
                                    </p:set>
                                    <p:animEffect transition="in" filter="fade">
                                      <p:cBhvr>
                                        <p:cTn id="7" dur="500"/>
                                        <p:tgtEl>
                                          <p:spTgt spid="26112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61127"/>
                                        </p:tgtEl>
                                        <p:attrNameLst>
                                          <p:attrName>style.visibility</p:attrName>
                                        </p:attrNameLst>
                                      </p:cBhvr>
                                      <p:to>
                                        <p:strVal val="visible"/>
                                      </p:to>
                                    </p:set>
                                    <p:animEffect transition="in" filter="slide(fromLeft)">
                                      <p:cBhvr>
                                        <p:cTn id="11" dur="500"/>
                                        <p:tgtEl>
                                          <p:spTgt spid="261127"/>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261122"/>
                                        </p:tgtEl>
                                        <p:attrNameLst>
                                          <p:attrName>style.visibility</p:attrName>
                                        </p:attrNameLst>
                                      </p:cBhvr>
                                      <p:to>
                                        <p:strVal val="visible"/>
                                      </p:to>
                                    </p:set>
                                    <p:animEffect transition="in" filter="slide(fromTop)">
                                      <p:cBhvr>
                                        <p:cTn id="15" dur="500"/>
                                        <p:tgtEl>
                                          <p:spTgt spid="261122"/>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261124"/>
                                        </p:tgtEl>
                                        <p:attrNameLst>
                                          <p:attrName>style.visibility</p:attrName>
                                        </p:attrNameLst>
                                      </p:cBhvr>
                                      <p:to>
                                        <p:strVal val="visible"/>
                                      </p:to>
                                    </p:set>
                                    <p:animEffect transition="in" filter="slide(fromLeft)">
                                      <p:cBhvr>
                                        <p:cTn id="19" dur="500"/>
                                        <p:tgtEl>
                                          <p:spTgt spid="261124"/>
                                        </p:tgtEl>
                                      </p:cBhvr>
                                    </p:animEffect>
                                  </p:childTnLst>
                                </p:cTn>
                              </p:par>
                            </p:childTnLst>
                          </p:cTn>
                        </p:par>
                        <p:par>
                          <p:cTn id="20" fill="hold">
                            <p:stCondLst>
                              <p:cond delay="2000"/>
                            </p:stCondLst>
                            <p:childTnLst>
                              <p:par>
                                <p:cTn id="21" presetID="12" presetClass="entr" presetSubtype="1" fill="hold" grpId="0" nodeType="afterEffect">
                                  <p:stCondLst>
                                    <p:cond delay="0"/>
                                  </p:stCondLst>
                                  <p:childTnLst>
                                    <p:set>
                                      <p:cBhvr>
                                        <p:cTn id="22" dur="1" fill="hold">
                                          <p:stCondLst>
                                            <p:cond delay="0"/>
                                          </p:stCondLst>
                                        </p:cTn>
                                        <p:tgtEl>
                                          <p:spTgt spid="261123"/>
                                        </p:tgtEl>
                                        <p:attrNameLst>
                                          <p:attrName>style.visibility</p:attrName>
                                        </p:attrNameLst>
                                      </p:cBhvr>
                                      <p:to>
                                        <p:strVal val="visible"/>
                                      </p:to>
                                    </p:set>
                                    <p:animEffect transition="in" filter="slide(fromTop)">
                                      <p:cBhvr>
                                        <p:cTn id="23" dur="500"/>
                                        <p:tgtEl>
                                          <p:spTgt spid="261123"/>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261125"/>
                                        </p:tgtEl>
                                        <p:attrNameLst>
                                          <p:attrName>style.visibility</p:attrName>
                                        </p:attrNameLst>
                                      </p:cBhvr>
                                      <p:to>
                                        <p:strVal val="visible"/>
                                      </p:to>
                                    </p:set>
                                    <p:animEffect transition="in" filter="slide(fromLeft)">
                                      <p:cBhvr>
                                        <p:cTn id="27" dur="500"/>
                                        <p:tgtEl>
                                          <p:spTgt spid="261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2" grpId="0" animBg="1" autoUpdateAnimBg="0"/>
      <p:bldP spid="261123" grpId="0" animBg="1" autoUpdateAnimBg="0"/>
      <p:bldP spid="261124" grpId="0" animBg="1" autoUpdateAnimBg="0"/>
      <p:bldP spid="261125" grpId="0" animBg="1" autoUpdateAnimBg="0"/>
      <p:bldP spid="261126" grpId="0" animBg="1" autoUpdateAnimBg="0"/>
      <p:bldP spid="261127"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Xerox Conflict.jpg"/>
          <p:cNvPicPr>
            <a:picLocks noChangeAspect="1"/>
          </p:cNvPicPr>
          <p:nvPr/>
        </p:nvPicPr>
        <p:blipFill>
          <a:blip r:embed="rId2"/>
          <a:stretch>
            <a:fillRect/>
          </a:stretch>
        </p:blipFill>
        <p:spPr>
          <a:xfrm>
            <a:off x="0" y="1295400"/>
            <a:ext cx="9144000" cy="3294062"/>
          </a:xfrm>
          <a:prstGeom prst="rect">
            <a:avLst/>
          </a:prstGeom>
        </p:spPr>
      </p:pic>
      <p:sp>
        <p:nvSpPr>
          <p:cNvPr id="7" name="Content Placeholder 6"/>
          <p:cNvSpPr>
            <a:spLocks noGrp="1"/>
          </p:cNvSpPr>
          <p:nvPr>
            <p:ph sz="half" idx="13"/>
          </p:nvPr>
        </p:nvSpPr>
        <p:spPr>
          <a:xfrm>
            <a:off x="395536" y="4653136"/>
            <a:ext cx="8208912" cy="1440160"/>
          </a:xfrm>
        </p:spPr>
        <p:txBody>
          <a:bodyPr/>
          <a:lstStyle/>
          <a:p>
            <a:pPr marL="0" indent="0">
              <a:buNone/>
            </a:pPr>
            <a:r>
              <a:rPr lang="en-US" sz="2200" dirty="0" smtClean="0"/>
              <a:t>Xerox CEO Ursula Burns (left in this photo) warns that the company has too much avoidance conflict handling. “We are really, really, really nice,” she emphasizes. “I want us to stay civil and kind, but we have to be frank.”</a:t>
            </a:r>
            <a:endParaRPr lang="en-US" sz="2200" dirty="0"/>
          </a:p>
        </p:txBody>
      </p:sp>
      <p:sp>
        <p:nvSpPr>
          <p:cNvPr id="6" name="Title 5"/>
          <p:cNvSpPr>
            <a:spLocks noGrp="1"/>
          </p:cNvSpPr>
          <p:nvPr>
            <p:ph type="title"/>
          </p:nvPr>
        </p:nvSpPr>
        <p:spPr/>
        <p:txBody>
          <a:bodyPr/>
          <a:lstStyle/>
          <a:p>
            <a:r>
              <a:rPr lang="en-US" dirty="0" smtClean="0"/>
              <a:t>Conflict Handling at Xerox</a:t>
            </a:r>
            <a:endParaRPr lang="en-US" dirty="0"/>
          </a:p>
        </p:txBody>
      </p:sp>
    </p:spTree>
    <p:extLst>
      <p:ext uri="{BB962C8B-B14F-4D97-AF65-F5344CB8AC3E}">
        <p14:creationId xmlns:p14="http://schemas.microsoft.com/office/powerpoint/2010/main" val="2981817382"/>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McShaneOB7_Ch">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McShaneOB7_Ch.potx</Template>
  <TotalTime>1617</TotalTime>
  <Pages>0</Pages>
  <Words>808</Words>
  <Characters>0</Characters>
  <Application>Microsoft Office PowerPoint</Application>
  <PresentationFormat>Letter Paper (8.5x11 in)</PresentationFormat>
  <Lines>0</Lines>
  <Paragraphs>192</Paragraphs>
  <Slides>23</Slides>
  <Notes>19</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McShaneOB7_Ch</vt:lpstr>
      <vt:lpstr>Conflict and Negotiation in the Workplace</vt:lpstr>
      <vt:lpstr>Managing Intergenerational Conflict at L’Oreal Canada</vt:lpstr>
      <vt:lpstr>Is Conflict Good or Bad?</vt:lpstr>
      <vt:lpstr>Emerging View: Task Versus Relationship Conflict</vt:lpstr>
      <vt:lpstr>Minimizing Relationship Conflict</vt:lpstr>
      <vt:lpstr>The Conflict Process</vt:lpstr>
      <vt:lpstr>Structural Sources of Conflict</vt:lpstr>
      <vt:lpstr>Structural Sources of Conflict</vt:lpstr>
      <vt:lpstr>Conflict Handling at Xerox</vt:lpstr>
      <vt:lpstr>Five Conflict Handling Styles</vt:lpstr>
      <vt:lpstr>Conflict Handling Contingencies</vt:lpstr>
      <vt:lpstr>Conflict Handling Contingencies</vt:lpstr>
      <vt:lpstr>Conflict Handling Contingencies</vt:lpstr>
      <vt:lpstr>Structural Approaches to Conflict Management</vt:lpstr>
      <vt:lpstr>Structural Approaches to Conflict Management</vt:lpstr>
      <vt:lpstr>Structural Approaches to Conflict Management</vt:lpstr>
      <vt:lpstr>Types of Third Party Intervention</vt:lpstr>
      <vt:lpstr>Choosing the Best 3rd Party Strategy</vt:lpstr>
      <vt:lpstr>Bargaining Zone Model</vt:lpstr>
      <vt:lpstr>Strategies for Claiming Value</vt:lpstr>
      <vt:lpstr>Strategies for Creating Value</vt:lpstr>
      <vt:lpstr>Situational Influences on Negotiations</vt:lpstr>
      <vt:lpstr>Conflict and Negotiation in the Workplace</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Field of Organizational Behavior</dc:title>
  <dc:subject/>
  <dc:creator>Steven McShane</dc:creator>
  <cp:keywords/>
  <dc:description/>
  <cp:lastModifiedBy>Vimalraj Gopi</cp:lastModifiedBy>
  <cp:revision>200</cp:revision>
  <cp:lastPrinted>2008-02-24T08:45:31Z</cp:lastPrinted>
  <dcterms:created xsi:type="dcterms:W3CDTF">2011-12-07T16:09:33Z</dcterms:created>
  <dcterms:modified xsi:type="dcterms:W3CDTF">2019-02-21T14:13:50Z</dcterms:modified>
  <cp:category/>
</cp:coreProperties>
</file>