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26"/>
  </p:notesMasterIdLst>
  <p:handoutMasterIdLst>
    <p:handoutMasterId r:id="rId27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30" r:id="rId13"/>
    <p:sldId id="345" r:id="rId14"/>
    <p:sldId id="344" r:id="rId15"/>
    <p:sldId id="332" r:id="rId16"/>
    <p:sldId id="333" r:id="rId17"/>
    <p:sldId id="334" r:id="rId18"/>
    <p:sldId id="335" r:id="rId19"/>
    <p:sldId id="336" r:id="rId20"/>
    <p:sldId id="337" r:id="rId21"/>
    <p:sldId id="346" r:id="rId22"/>
    <p:sldId id="347" r:id="rId23"/>
    <p:sldId id="343" r:id="rId24"/>
    <p:sldId id="348" r:id="rId25"/>
  </p:sldIdLst>
  <p:sldSz cx="9144000" cy="6858000" type="letter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5pPr>
    <a:lvl6pPr marL="22860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6pPr>
    <a:lvl7pPr marL="27432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7pPr>
    <a:lvl8pPr marL="32004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8pPr>
    <a:lvl9pPr marL="3657600" algn="l" defTabSz="457200" rtl="0" eaLnBrk="1" latinLnBrk="0" hangingPunct="1">
      <a:defRPr sz="4000" kern="1200">
        <a:solidFill>
          <a:srgbClr val="AE2B21"/>
        </a:solidFill>
        <a:latin typeface="Tahoma" pitchFamily="-65" charset="0"/>
        <a:ea typeface="ヒラギノ角ゴ Pro W3" pitchFamily="-65" charset="-128"/>
        <a:cs typeface="ヒラギノ角ゴ Pro W3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80"/>
    <a:srgbClr val="800080"/>
    <a:srgbClr val="CCFF66"/>
    <a:srgbClr val="61765E"/>
    <a:srgbClr val="5B5748"/>
    <a:srgbClr val="808080"/>
    <a:srgbClr val="83060C"/>
    <a:srgbClr val="5E6F5B"/>
    <a:srgbClr val="7D8077"/>
    <a:srgbClr val="5657E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1049" autoAdjust="0"/>
    <p:restoredTop sz="94643" autoAdjust="0"/>
  </p:normalViewPr>
  <p:slideViewPr>
    <p:cSldViewPr>
      <p:cViewPr>
        <p:scale>
          <a:sx n="50" d="100"/>
          <a:sy n="50" d="100"/>
        </p:scale>
        <p:origin x="-2340" y="-8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9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7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8" name="Rectangle 4"/>
          <p:cNvSpPr>
            <a:spLocks noGrp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5109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0EF9D739-DB96-BC46-A449-C08C87F8A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05792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ahoma" charset="0"/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fld id="{E3791B8C-22D8-CC4E-AEAF-5A352ECD9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1892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1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909906-32B4-974B-B35A-764275A23F28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11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4096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97668E-D86A-DB43-9C7B-E72F681DCFA3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12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45060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789BD-9B31-3B40-BA21-F092FA36C4E4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14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389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0B6C78-11BB-034D-9308-85AA988C698E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15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471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C7A016-83C7-9D44-9D16-4E61B903CB91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16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4915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C274E2-ED96-E543-9D7F-B724870D2740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17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5120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A5AFF-9B3E-6C4A-ADAF-4E89628854C3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18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552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77524D-1E25-664A-BB26-295A3003009A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19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573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0A99AD-92E6-8C40-973C-88B91F92A134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20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593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B058BF-3E60-0F49-AC6D-E7AAC8D11A4C}" type="slidenum">
              <a:rPr lang="en-US">
                <a:latin typeface="Tahoma" pitchFamily="-65" charset="0"/>
                <a:ea typeface="ヒラギノ角ゴ Pro W3" pitchFamily="-65" charset="-128"/>
                <a:cs typeface="ヒラギノ角ゴ Pro W3" pitchFamily="-65" charset="-128"/>
              </a:rPr>
              <a:pPr/>
              <a:t>24</a:t>
            </a:fld>
            <a:endParaRPr lang="en-US" dirty="0">
              <a:latin typeface="Tahoma" pitchFamily="-65" charset="0"/>
              <a:ea typeface="ヒラギノ角ゴ Pro W3" pitchFamily="-65" charset="-128"/>
              <a:cs typeface="ヒラギノ角ゴ Pro W3" pitchFamily="-65" charset="-128"/>
            </a:endParaRPr>
          </a:p>
        </p:txBody>
      </p:sp>
      <p:sp>
        <p:nvSpPr>
          <p:cNvPr id="1229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Gill Sans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E44F03-5745-004F-9826-699B31729EBE}" type="slidenum">
              <a:rPr lang="en-AU"/>
              <a:pPr/>
              <a:t>2</a:t>
            </a:fld>
            <a:endParaRPr lang="en-AU" dirty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latin typeface="Gill Sans" pitchFamily="-83" charset="0"/>
              <a:ea typeface="ＭＳ Ｐゴシック" pitchFamily="-83" charset="-128"/>
              <a:cs typeface="ＭＳ Ｐゴシック" pitchFamily="-83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E7D5D1-48B3-9744-A002-9D8491048A6B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3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DE4A37-29C0-464F-9672-D6BECCD38783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4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D21959-BFC1-054E-857F-77BF29556D6B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5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2662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DCA3AB-6039-334D-A7A9-EA6C8CF4C898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6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2867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8DD3D0-4095-E74F-96C7-BE72FE49B237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7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4D67F6-6A4E-0C41-9148-EF31AA430364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8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 lIns="87312" tIns="42862" rIns="87312" bIns="42862"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6868" name="Rectangle 3"/>
          <p:cNvSpPr>
            <a:spLocks noGrp="1" noRot="1" noChangeAspect="1" noChangeArrowheads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789BD-9B31-3B40-BA21-F092FA36C4E4}" type="slidenum">
              <a:rPr lang="en-AU">
                <a:latin typeface="Tahoma" pitchFamily="-112" charset="0"/>
                <a:ea typeface="ヒラギノ角ゴ Pro W3" pitchFamily="-112" charset="-128"/>
                <a:cs typeface="ヒラギノ角ゴ Pro W3" pitchFamily="-112" charset="-128"/>
              </a:rPr>
              <a:pPr/>
              <a:t>10</a:t>
            </a:fld>
            <a:endParaRPr lang="en-AU" dirty="0">
              <a:latin typeface="Tahoma" pitchFamily="-112" charset="0"/>
              <a:ea typeface="ヒラギノ角ゴ Pro W3" pitchFamily="-112" charset="-128"/>
              <a:cs typeface="ヒラギノ角ゴ Pro W3" pitchFamily="-112" charset="-128"/>
            </a:endParaRPr>
          </a:p>
        </p:txBody>
      </p:sp>
      <p:sp>
        <p:nvSpPr>
          <p:cNvPr id="389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Gill Sans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22460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0400" rtlCol="0" anchor="b" anchorCtr="0"/>
          <a:lstStyle/>
          <a:p>
            <a:pPr algn="r"/>
            <a:r>
              <a:rPr lang="en-AU" sz="7200" b="1" i="0" dirty="0" smtClean="0"/>
              <a:t>6</a:t>
            </a:r>
            <a:endParaRPr sz="7200" b="1" i="0" dirty="0"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98604" cy="4960912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193265" y="2492896"/>
            <a:ext cx="5644281" cy="273630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pic>
        <p:nvPicPr>
          <p:cNvPr id="9" name="Picture 8" descr="Globe Vertic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7418"/>
            <a:ext cx="3960440" cy="1381382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8" y="1844824"/>
            <a:ext cx="3970785" cy="4104456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1"/>
            <a:ext cx="4096512" cy="50306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9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03512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GB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13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114800" y="1676400"/>
            <a:ext cx="4648200" cy="4572000"/>
          </a:xfrm>
        </p:spPr>
        <p:txBody>
          <a:bodyPr/>
          <a:lstStyle>
            <a:lvl1pPr marL="261938" indent="-225425">
              <a:defRPr sz="2400"/>
            </a:lvl1pPr>
            <a:lvl2pPr marL="538163" indent="-276225">
              <a:defRPr sz="2200"/>
            </a:lvl2pPr>
            <a:lvl3pPr marL="800100" indent="-261938">
              <a:defRPr sz="2000"/>
            </a:lvl3pPr>
          </a:lstStyle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172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4419600" cy="4572000"/>
          </a:xfrm>
        </p:spPr>
        <p:txBody>
          <a:bodyPr/>
          <a:lstStyle>
            <a:lvl1pPr marL="261938" indent="-225425">
              <a:buClr>
                <a:srgbClr val="83060C"/>
              </a:buClr>
              <a:defRPr sz="2200"/>
            </a:lvl1pPr>
            <a:lvl2pPr marL="538163" indent="-276225">
              <a:buClr>
                <a:srgbClr val="5E6F5B"/>
              </a:buClr>
              <a:defRPr sz="2000"/>
            </a:lvl2pPr>
            <a:lvl3pPr marL="800100" indent="-261938">
              <a:defRPr sz="2000"/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7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716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1143000"/>
          </a:xfr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3733800"/>
            <a:ext cx="7924800" cy="2590800"/>
          </a:xfrm>
        </p:spPr>
        <p:txBody>
          <a:bodyPr/>
          <a:lstStyle>
            <a:lvl1pPr marL="1588" indent="-1588"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8828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40768"/>
            <a:ext cx="8208911" cy="4785395"/>
          </a:xfrm>
        </p:spPr>
        <p:txBody>
          <a:bodyPr/>
          <a:lstStyle>
            <a:lvl1pPr>
              <a:buClr>
                <a:srgbClr val="800080"/>
              </a:buClr>
              <a:defRPr/>
            </a:lvl1pPr>
            <a:lvl2pPr>
              <a:buClr>
                <a:srgbClr val="008080"/>
              </a:buClr>
              <a:defRPr/>
            </a:lvl2pPr>
            <a:lvl3pPr>
              <a:buClr>
                <a:srgbClr val="FF6600"/>
              </a:buClr>
              <a:defRPr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ext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23529" y="1412776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932040" y="1412776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42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text 7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11960" y="1379909"/>
            <a:ext cx="4392488" cy="471338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1800"/>
            </a:lvl3pPr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297072" y="1360821"/>
            <a:ext cx="3816424" cy="468052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74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113040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784" y="1556792"/>
            <a:ext cx="3750183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84" y="2192071"/>
            <a:ext cx="3750183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1569585"/>
            <a:ext cx="3710176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  <a:latin typeface="+mj-lt"/>
                <a:cs typeface="Calibri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2204864"/>
            <a:ext cx="3710176" cy="3436751"/>
          </a:xfrm>
        </p:spPr>
        <p:txBody>
          <a:bodyPr>
            <a:normAutofit/>
          </a:bodyPr>
          <a:lstStyle>
            <a:lvl1pPr>
              <a:defRPr sz="1800">
                <a:latin typeface="Calibri"/>
                <a:cs typeface="Calibri"/>
              </a:defRPr>
            </a:lvl1pPr>
            <a:lvl2pPr>
              <a:defRPr sz="1800">
                <a:latin typeface="Calibri"/>
                <a:cs typeface="Calibri"/>
              </a:defRPr>
            </a:lvl2pPr>
            <a:lvl3pPr>
              <a:defRPr sz="1800">
                <a:latin typeface="Calibri"/>
                <a:cs typeface="Calibri"/>
              </a:defRPr>
            </a:lvl3pPr>
            <a:lvl4pPr>
              <a:defRPr sz="1800">
                <a:latin typeface="Calibri"/>
                <a:cs typeface="Calibri"/>
              </a:defRPr>
            </a:lvl4pPr>
            <a:lvl5pPr>
              <a:defRPr sz="1800">
                <a:latin typeface="Calibri"/>
                <a:cs typeface="Calibri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5" name="Rectangle 14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op Text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95536" y="3356992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14" name="Rectangle 13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95536" y="1412874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323528" y="1412776"/>
            <a:ext cx="8208912" cy="27363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8" name="Rectangle 7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17660" y="4437112"/>
            <a:ext cx="8208912" cy="172809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10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75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9" name="Rectangle 8"/>
          <p:cNvSpPr/>
          <p:nvPr userDrawn="1"/>
        </p:nvSpPr>
        <p:spPr>
          <a:xfrm>
            <a:off x="7956376" y="116632"/>
            <a:ext cx="1069856" cy="936104"/>
          </a:xfrm>
          <a:prstGeom prst="rect">
            <a:avLst/>
          </a:prstGeom>
          <a:solidFill>
            <a:srgbClr val="5B5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96752"/>
            <a:ext cx="9144000" cy="1588"/>
          </a:xfrm>
          <a:prstGeom prst="line">
            <a:avLst/>
          </a:prstGeom>
          <a:ln>
            <a:solidFill>
              <a:srgbClr val="5B5748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Slide Number Placeholder 2"/>
          <p:cNvSpPr txBox="1">
            <a:spLocks noGrp="1"/>
          </p:cNvSpPr>
          <p:nvPr userDrawn="1"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‹#›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5871" y="0"/>
            <a:ext cx="758849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8208911" cy="4785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27" r:id="rId3"/>
    <p:sldLayoutId id="2147483828" r:id="rId4"/>
    <p:sldLayoutId id="2147483809" r:id="rId5"/>
    <p:sldLayoutId id="2147483812" r:id="rId6"/>
    <p:sldLayoutId id="2147483813" r:id="rId7"/>
    <p:sldLayoutId id="2147483829" r:id="rId8"/>
    <p:sldLayoutId id="2147483816" r:id="rId9"/>
    <p:sldLayoutId id="2147483819" r:id="rId10"/>
    <p:sldLayoutId id="2147483834" r:id="rId11"/>
    <p:sldLayoutId id="2147483835" r:id="rId12"/>
    <p:sldLayoutId id="2147483836" r:id="rId13"/>
    <p:sldLayoutId id="2147483839" r:id="rId1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200" b="1" i="0" kern="1200">
          <a:solidFill>
            <a:srgbClr val="61765E"/>
          </a:solidFill>
          <a:latin typeface="+mj-lt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rgbClr val="800080"/>
        </a:buClr>
        <a:buSzPct val="100000"/>
        <a:buFont typeface="Wingdings 2" pitchFamily="18" charset="2"/>
        <a:buChar char="¡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rgbClr val="008080"/>
        </a:buClr>
        <a:buSzPct val="100000"/>
        <a:buFont typeface="Wingdings 2" pitchFamily="18" charset="2"/>
        <a:buChar char="¡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rgbClr val="FF6600"/>
        </a:buClr>
        <a:buSzPct val="100000"/>
        <a:buFont typeface="Wingdings" charset="2"/>
        <a:buChar char="Ø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Applied Performance Practices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1925" y="6592888"/>
            <a:ext cx="8839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FF9933"/>
              </a:buClr>
              <a:buFont typeface="Wingdings" charset="2"/>
              <a:buChar char="Ø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IN" altLang="en-US" sz="1000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Copyright © 2015 McGraw-Hill Education. 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1904954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Design</a:t>
            </a:r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/>
              <a:t>Assigning tasks to a job, including the interdependency of those tasks with other jobs</a:t>
            </a:r>
          </a:p>
          <a:p>
            <a:r>
              <a:rPr lang="en-US" dirty="0" smtClean="0"/>
              <a:t>Organization's goal -- to create jobs that can be performed efficiently yet employees are motivated and engaged</a:t>
            </a:r>
            <a:endParaRPr lang="en-US" dirty="0"/>
          </a:p>
        </p:txBody>
      </p:sp>
      <p:pic>
        <p:nvPicPr>
          <p:cNvPr id="3" name="Picture Placeholder 2" descr="Eye Lighting sm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" b="-246"/>
          <a:stretch/>
        </p:blipFill>
        <p:spPr>
          <a:xfrm>
            <a:off x="5519338" y="1365071"/>
            <a:ext cx="3229126" cy="4807425"/>
          </a:xfrm>
        </p:spPr>
      </p:pic>
    </p:spTree>
    <p:extLst>
      <p:ext uri="{BB962C8B-B14F-4D97-AF65-F5344CB8AC3E}">
        <p14:creationId xmlns:p14="http://schemas.microsoft.com/office/powerpoint/2010/main" xmlns="" val="9279776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a typeface="ＭＳ Ｐゴシック" pitchFamily="-112" charset="-128"/>
              </a:rPr>
              <a:t>Job Specialization and Scientific Management</a:t>
            </a:r>
            <a:endParaRPr lang="en-US" dirty="0">
              <a:ea typeface="ＭＳ Ｐゴシック" pitchFamily="-112" charset="-128"/>
            </a:endParaRPr>
          </a:p>
        </p:txBody>
      </p:sp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340768"/>
            <a:ext cx="4536503" cy="4896544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ea typeface="ＭＳ Ｐゴシック" pitchFamily="-112" charset="-128"/>
              </a:rPr>
              <a:t>Dividing work into separate jobs, each with a subset of tasks to complete the product/service</a:t>
            </a:r>
          </a:p>
          <a:p>
            <a:pPr>
              <a:spcBef>
                <a:spcPct val="65000"/>
              </a:spcBef>
            </a:pPr>
            <a:r>
              <a:rPr lang="en-US" sz="2400" dirty="0" smtClean="0">
                <a:ea typeface="ＭＳ Ｐゴシック" pitchFamily="-112" charset="-128"/>
              </a:rPr>
              <a:t>Scientific management</a:t>
            </a:r>
          </a:p>
          <a:p>
            <a:pPr lvl="1"/>
            <a:r>
              <a:rPr lang="en-US" sz="2000" dirty="0" smtClean="0">
                <a:ea typeface="Tahoma" pitchFamily="-112" charset="0"/>
                <a:cs typeface="Tahoma" pitchFamily="-112" charset="0"/>
              </a:rPr>
              <a:t>Frederick Winslow Taylor</a:t>
            </a:r>
          </a:p>
          <a:p>
            <a:pPr lvl="1"/>
            <a:r>
              <a:rPr lang="en-US" sz="2000" dirty="0" smtClean="0">
                <a:ea typeface="Tahoma" pitchFamily="-112" charset="0"/>
                <a:cs typeface="Tahoma" pitchFamily="-112" charset="0"/>
              </a:rPr>
              <a:t>Championed job specialization and standardization</a:t>
            </a:r>
          </a:p>
          <a:p>
            <a:pPr lvl="1"/>
            <a:r>
              <a:rPr lang="en-US" sz="2000" dirty="0" smtClean="0">
                <a:ea typeface="Tahoma" pitchFamily="-112" charset="0"/>
                <a:cs typeface="Tahoma" pitchFamily="-112" charset="0"/>
              </a:rPr>
              <a:t>Also popularized training, goal setting, work incentives</a:t>
            </a:r>
          </a:p>
          <a:p>
            <a:r>
              <a:rPr lang="en-US" dirty="0" smtClean="0">
                <a:ea typeface="Tahoma" pitchFamily="-112" charset="0"/>
                <a:cs typeface="Tahoma" pitchFamily="-112" charset="0"/>
              </a:rPr>
              <a:t>Advantages and disadvantages of job specialization</a:t>
            </a:r>
            <a:endParaRPr lang="en-US" dirty="0">
              <a:ea typeface="Tahoma" pitchFamily="-112" charset="0"/>
              <a:cs typeface="Tahoma" pitchFamily="-112" charset="0"/>
            </a:endParaRPr>
          </a:p>
        </p:txBody>
      </p:sp>
      <p:pic>
        <p:nvPicPr>
          <p:cNvPr id="3" name="Picture Placeholder 2" descr="Frederick Winslow Taylor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71" b="9671"/>
          <a:stretch>
            <a:fillRect/>
          </a:stretch>
        </p:blipFill>
        <p:spPr/>
      </p:pic>
      <p:sp>
        <p:nvSpPr>
          <p:cNvPr id="11" name="TextBox 10"/>
          <p:cNvSpPr txBox="1"/>
          <p:nvPr/>
        </p:nvSpPr>
        <p:spPr>
          <a:xfrm>
            <a:off x="6189951" y="5733256"/>
            <a:ext cx="2558513" cy="338554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Frederick Winslow Taylor</a:t>
            </a:r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58228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12" charset="-128"/>
              </a:rPr>
              <a:t>Job Characteristics Model</a:t>
            </a:r>
          </a:p>
        </p:txBody>
      </p:sp>
      <p:grpSp>
        <p:nvGrpSpPr>
          <p:cNvPr id="2" name="Group 27"/>
          <p:cNvGrpSpPr/>
          <p:nvPr/>
        </p:nvGrpSpPr>
        <p:grpSpPr>
          <a:xfrm>
            <a:off x="914400" y="2667000"/>
            <a:ext cx="7543800" cy="2743200"/>
            <a:chOff x="914400" y="2667000"/>
            <a:chExt cx="7543800" cy="2743200"/>
          </a:xfrm>
        </p:grpSpPr>
        <p:sp>
          <p:nvSpPr>
            <p:cNvPr id="209922" name="Rectangle 2"/>
            <p:cNvSpPr>
              <a:spLocks noChangeArrowheads="1"/>
            </p:cNvSpPr>
            <p:nvPr/>
          </p:nvSpPr>
          <p:spPr bwMode="auto">
            <a:xfrm>
              <a:off x="6248400" y="2667000"/>
              <a:ext cx="2209800" cy="2743200"/>
            </a:xfrm>
            <a:prstGeom prst="rect">
              <a:avLst/>
            </a:prstGeom>
            <a:solidFill>
              <a:srgbClr val="6633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Work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motivation</a:t>
              </a:r>
            </a:p>
            <a:p>
              <a:pPr>
                <a:lnSpc>
                  <a:spcPct val="80000"/>
                </a:lnSpc>
                <a:defRPr/>
              </a:pPr>
              <a:endPara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endParaRP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Growth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satisfaction</a:t>
              </a:r>
            </a:p>
            <a:p>
              <a:pPr>
                <a:lnSpc>
                  <a:spcPct val="80000"/>
                </a:lnSpc>
                <a:defRPr/>
              </a:pPr>
              <a:endPara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endParaRP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General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satisfaction</a:t>
              </a:r>
            </a:p>
            <a:p>
              <a:pPr>
                <a:lnSpc>
                  <a:spcPct val="80000"/>
                </a:lnSpc>
                <a:defRPr/>
              </a:pPr>
              <a:endPara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endParaRP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Work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effectiveness</a:t>
              </a:r>
            </a:p>
          </p:txBody>
        </p:sp>
        <p:sp>
          <p:nvSpPr>
            <p:cNvPr id="44055" name="Line 5"/>
            <p:cNvSpPr>
              <a:spLocks noChangeShapeType="1"/>
            </p:cNvSpPr>
            <p:nvPr/>
          </p:nvSpPr>
          <p:spPr bwMode="auto">
            <a:xfrm>
              <a:off x="3073400" y="5029200"/>
              <a:ext cx="48895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56" name="Line 6"/>
            <p:cNvSpPr>
              <a:spLocks noChangeShapeType="1"/>
            </p:cNvSpPr>
            <p:nvPr/>
          </p:nvSpPr>
          <p:spPr bwMode="auto">
            <a:xfrm>
              <a:off x="5638800" y="5029200"/>
              <a:ext cx="6096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927" name="Rectangle 7"/>
            <p:cNvSpPr>
              <a:spLocks noChangeArrowheads="1"/>
            </p:cNvSpPr>
            <p:nvPr/>
          </p:nvSpPr>
          <p:spPr bwMode="auto">
            <a:xfrm>
              <a:off x="914400" y="4724400"/>
              <a:ext cx="2209800" cy="685800"/>
            </a:xfrm>
            <a:prstGeom prst="rect">
              <a:avLst/>
            </a:prstGeom>
            <a:solidFill>
              <a:srgbClr val="660066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</a:rPr>
                <a:t>Feedback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</a:rPr>
                <a:t>from job</a:t>
              </a:r>
            </a:p>
          </p:txBody>
        </p:sp>
        <p:sp>
          <p:nvSpPr>
            <p:cNvPr id="209928" name="Rectangle 8"/>
            <p:cNvSpPr>
              <a:spLocks noChangeArrowheads="1"/>
            </p:cNvSpPr>
            <p:nvPr/>
          </p:nvSpPr>
          <p:spPr bwMode="auto">
            <a:xfrm>
              <a:off x="3541713" y="4724400"/>
              <a:ext cx="2209800" cy="685800"/>
            </a:xfrm>
            <a:prstGeom prst="rect">
              <a:avLst/>
            </a:prstGeom>
            <a:solidFill>
              <a:srgbClr val="42541D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Knowledge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of results</a:t>
              </a:r>
            </a:p>
          </p:txBody>
        </p:sp>
        <p:sp>
          <p:nvSpPr>
            <p:cNvPr id="44051" name="Line 10"/>
            <p:cNvSpPr>
              <a:spLocks noChangeShapeType="1"/>
            </p:cNvSpPr>
            <p:nvPr/>
          </p:nvSpPr>
          <p:spPr bwMode="auto">
            <a:xfrm>
              <a:off x="3073400" y="3276600"/>
              <a:ext cx="48895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52" name="Line 11"/>
            <p:cNvSpPr>
              <a:spLocks noChangeShapeType="1"/>
            </p:cNvSpPr>
            <p:nvPr/>
          </p:nvSpPr>
          <p:spPr bwMode="auto">
            <a:xfrm>
              <a:off x="5638800" y="3276600"/>
              <a:ext cx="6096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932" name="Rectangle 12"/>
            <p:cNvSpPr>
              <a:spLocks noChangeArrowheads="1"/>
            </p:cNvSpPr>
            <p:nvPr/>
          </p:nvSpPr>
          <p:spPr bwMode="auto">
            <a:xfrm>
              <a:off x="914400" y="2667000"/>
              <a:ext cx="2209800" cy="1219200"/>
            </a:xfrm>
            <a:prstGeom prst="rect">
              <a:avLst/>
            </a:prstGeom>
            <a:solidFill>
              <a:srgbClr val="660066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</a:rPr>
                <a:t>Skill variety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</a:rPr>
                <a:t>Task identity</a:t>
              </a:r>
            </a:p>
            <a:p>
              <a:pPr>
                <a:spcAft>
                  <a:spcPts val="0"/>
                </a:spcAft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</a:rPr>
                <a:t>Task significance</a:t>
              </a:r>
            </a:p>
          </p:txBody>
        </p:sp>
        <p:sp>
          <p:nvSpPr>
            <p:cNvPr id="209933" name="Rectangle 13"/>
            <p:cNvSpPr>
              <a:spLocks noChangeArrowheads="1"/>
            </p:cNvSpPr>
            <p:nvPr/>
          </p:nvSpPr>
          <p:spPr bwMode="auto">
            <a:xfrm>
              <a:off x="3541713" y="2667000"/>
              <a:ext cx="2209800" cy="1219200"/>
            </a:xfrm>
            <a:prstGeom prst="rect">
              <a:avLst/>
            </a:prstGeom>
            <a:solidFill>
              <a:srgbClr val="42541D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Meaningfulness</a:t>
              </a:r>
            </a:p>
          </p:txBody>
        </p:sp>
        <p:sp>
          <p:nvSpPr>
            <p:cNvPr id="44047" name="Line 15"/>
            <p:cNvSpPr>
              <a:spLocks noChangeShapeType="1"/>
            </p:cNvSpPr>
            <p:nvPr/>
          </p:nvSpPr>
          <p:spPr bwMode="auto">
            <a:xfrm>
              <a:off x="3092450" y="4267200"/>
              <a:ext cx="48895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48" name="Line 16"/>
            <p:cNvSpPr>
              <a:spLocks noChangeShapeType="1"/>
            </p:cNvSpPr>
            <p:nvPr/>
          </p:nvSpPr>
          <p:spPr bwMode="auto">
            <a:xfrm>
              <a:off x="5638800" y="4267200"/>
              <a:ext cx="6096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937" name="Rectangle 17"/>
            <p:cNvSpPr>
              <a:spLocks noChangeArrowheads="1"/>
            </p:cNvSpPr>
            <p:nvPr/>
          </p:nvSpPr>
          <p:spPr bwMode="auto">
            <a:xfrm>
              <a:off x="914400" y="3962400"/>
              <a:ext cx="2209800" cy="685800"/>
            </a:xfrm>
            <a:prstGeom prst="rect">
              <a:avLst/>
            </a:prstGeom>
            <a:solidFill>
              <a:srgbClr val="660066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</a:rPr>
                <a:t>Autonomy</a:t>
              </a:r>
            </a:p>
          </p:txBody>
        </p:sp>
        <p:sp>
          <p:nvSpPr>
            <p:cNvPr id="209938" name="Rectangle 18"/>
            <p:cNvSpPr>
              <a:spLocks noChangeArrowheads="1"/>
            </p:cNvSpPr>
            <p:nvPr/>
          </p:nvSpPr>
          <p:spPr bwMode="auto">
            <a:xfrm>
              <a:off x="3541713" y="3962400"/>
              <a:ext cx="2209800" cy="685800"/>
            </a:xfrm>
            <a:prstGeom prst="rect">
              <a:avLst/>
            </a:prstGeom>
            <a:solidFill>
              <a:srgbClr val="42541D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</a:rPr>
                <a:t>Responsibility</a:t>
              </a:r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3284538" y="5334000"/>
            <a:ext cx="2735262" cy="914400"/>
            <a:chOff x="3284538" y="5334000"/>
            <a:chExt cx="2735262" cy="914400"/>
          </a:xfrm>
        </p:grpSpPr>
        <p:sp>
          <p:nvSpPr>
            <p:cNvPr id="44044" name="Arc 20"/>
            <p:cNvSpPr>
              <a:spLocks/>
            </p:cNvSpPr>
            <p:nvPr/>
          </p:nvSpPr>
          <p:spPr bwMode="auto">
            <a:xfrm>
              <a:off x="3284538" y="5334000"/>
              <a:ext cx="234950" cy="501650"/>
            </a:xfrm>
            <a:custGeom>
              <a:avLst/>
              <a:gdLst>
                <a:gd name="T0" fmla="*/ 148 w 21600"/>
                <a:gd name="T1" fmla="*/ 316 h 21600"/>
                <a:gd name="T2" fmla="*/ 0 w 21600"/>
                <a:gd name="T3" fmla="*/ 0 h 21600"/>
                <a:gd name="T4" fmla="*/ 148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21599"/>
                  </a:moveTo>
                  <a:cubicBezTo>
                    <a:pt x="9670" y="21599"/>
                    <a:pt x="-1" y="11929"/>
                    <a:pt x="-1" y="-1"/>
                  </a:cubicBezTo>
                </a:path>
                <a:path w="21600" h="21600" stroke="0" extrusionOk="0">
                  <a:moveTo>
                    <a:pt x="21600" y="21599"/>
                  </a:moveTo>
                  <a:cubicBezTo>
                    <a:pt x="9670" y="21599"/>
                    <a:pt x="-1" y="11929"/>
                    <a:pt x="-1" y="-1"/>
                  </a:cubicBezTo>
                  <a:lnTo>
                    <a:pt x="21600" y="0"/>
                  </a:lnTo>
                  <a:close/>
                </a:path>
              </a:pathLst>
            </a:custGeom>
            <a:noFill/>
            <a:ln w="38100" cap="rnd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045" name="Arc 21"/>
            <p:cNvSpPr>
              <a:spLocks/>
            </p:cNvSpPr>
            <p:nvPr/>
          </p:nvSpPr>
          <p:spPr bwMode="auto">
            <a:xfrm>
              <a:off x="5784850" y="5334000"/>
              <a:ext cx="234950" cy="501650"/>
            </a:xfrm>
            <a:custGeom>
              <a:avLst/>
              <a:gdLst>
                <a:gd name="T0" fmla="*/ 148 w 21600"/>
                <a:gd name="T1" fmla="*/ 0 h 21600"/>
                <a:gd name="T2" fmla="*/ 0 w 21600"/>
                <a:gd name="T3" fmla="*/ 316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599"/>
                  </a:cubicBezTo>
                </a:path>
                <a:path w="21600" h="21600" stroke="0" extrusionOk="0">
                  <a:moveTo>
                    <a:pt x="21600" y="0"/>
                  </a:moveTo>
                  <a:cubicBezTo>
                    <a:pt x="21600" y="11929"/>
                    <a:pt x="11929" y="21599"/>
                    <a:pt x="0" y="21599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 cap="rnd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942" name="Rectangle 22"/>
            <p:cNvSpPr>
              <a:spLocks noChangeArrowheads="1"/>
            </p:cNvSpPr>
            <p:nvPr/>
          </p:nvSpPr>
          <p:spPr bwMode="auto">
            <a:xfrm>
              <a:off x="3556000" y="5562600"/>
              <a:ext cx="2209800" cy="685800"/>
            </a:xfrm>
            <a:prstGeom prst="rect">
              <a:avLst/>
            </a:prstGeom>
            <a:solidFill>
              <a:srgbClr val="1A2228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Individual</a:t>
              </a:r>
            </a:p>
            <a:p>
              <a:pPr>
                <a:defRPr/>
              </a:pPr>
              <a:r>
                <a:rPr 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differences</a:t>
              </a: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914400" y="1447800"/>
            <a:ext cx="7543800" cy="838200"/>
            <a:chOff x="914400" y="1447800"/>
            <a:chExt cx="7543800" cy="838200"/>
          </a:xfrm>
        </p:grpSpPr>
        <p:sp>
          <p:nvSpPr>
            <p:cNvPr id="209943" name="Rectangle 23"/>
            <p:cNvSpPr>
              <a:spLocks noChangeArrowheads="1"/>
            </p:cNvSpPr>
            <p:nvPr/>
          </p:nvSpPr>
          <p:spPr bwMode="auto">
            <a:xfrm>
              <a:off x="3541713" y="1447800"/>
              <a:ext cx="2209800" cy="838200"/>
            </a:xfrm>
            <a:prstGeom prst="rect">
              <a:avLst/>
            </a:prstGeom>
            <a:solidFill>
              <a:srgbClr val="42541D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Critical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Psychological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States</a:t>
              </a:r>
              <a:endPara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endParaRPr>
            </a:p>
          </p:txBody>
        </p:sp>
        <p:sp>
          <p:nvSpPr>
            <p:cNvPr id="209944" name="Rectangle 24"/>
            <p:cNvSpPr>
              <a:spLocks noChangeArrowheads="1"/>
            </p:cNvSpPr>
            <p:nvPr/>
          </p:nvSpPr>
          <p:spPr bwMode="auto">
            <a:xfrm>
              <a:off x="914400" y="1447800"/>
              <a:ext cx="2209800" cy="838200"/>
            </a:xfrm>
            <a:prstGeom prst="rect">
              <a:avLst/>
            </a:prstGeom>
            <a:solidFill>
              <a:srgbClr val="660066"/>
            </a:solidFill>
            <a:ln w="9525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b="1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Core Job</a:t>
              </a:r>
            </a:p>
            <a:p>
              <a:pPr>
                <a:lnSpc>
                  <a:spcPct val="80000"/>
                </a:lnSpc>
                <a:defRPr/>
              </a:pPr>
              <a:r>
                <a:rPr lang="en-US" sz="1800" b="1" dirty="0">
                  <a:solidFill>
                    <a:srgbClr val="FFFFFF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Characteristics</a:t>
              </a:r>
              <a:endParaRPr lang="en-US" sz="1800" dirty="0">
                <a:solidFill>
                  <a:srgbClr val="FFFFF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endParaRPr>
            </a:p>
          </p:txBody>
        </p:sp>
        <p:sp>
          <p:nvSpPr>
            <p:cNvPr id="209945" name="Rectangle 25"/>
            <p:cNvSpPr>
              <a:spLocks noChangeArrowheads="1"/>
            </p:cNvSpPr>
            <p:nvPr/>
          </p:nvSpPr>
          <p:spPr bwMode="auto">
            <a:xfrm>
              <a:off x="6248400" y="1447800"/>
              <a:ext cx="2209800" cy="838200"/>
            </a:xfrm>
            <a:prstGeom prst="rect">
              <a:avLst/>
            </a:prstGeom>
            <a:solidFill>
              <a:srgbClr val="6633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sz="1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Outcomes</a:t>
              </a:r>
              <a:endParaRPr lang="en-US" sz="18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endParaRPr>
            </a:p>
          </p:txBody>
        </p:sp>
      </p:grpSp>
      <p:sp>
        <p:nvSpPr>
          <p:cNvPr id="44043" name="Line 26"/>
          <p:cNvSpPr>
            <a:spLocks noChangeShapeType="1"/>
          </p:cNvSpPr>
          <p:nvPr/>
        </p:nvSpPr>
        <p:spPr bwMode="auto">
          <a:xfrm>
            <a:off x="762000" y="2438400"/>
            <a:ext cx="7848600" cy="0"/>
          </a:xfrm>
          <a:prstGeom prst="line">
            <a:avLst/>
          </a:prstGeom>
          <a:noFill/>
          <a:ln w="57150">
            <a:solidFill>
              <a:srgbClr val="800000"/>
            </a:solidFill>
            <a:round/>
            <a:headEnd type="none" w="sm" len="sm"/>
            <a:tailEnd type="none" w="sm" len="sm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685324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Job Characteristics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Social characteristics of the job</a:t>
            </a:r>
          </a:p>
          <a:p>
            <a:pPr lvl="1"/>
            <a:r>
              <a:rPr lang="en-US" dirty="0" smtClean="0"/>
              <a:t>Required interaction with other people</a:t>
            </a:r>
          </a:p>
          <a:p>
            <a:pPr lvl="2"/>
            <a:r>
              <a:rPr lang="en-US" dirty="0" smtClean="0"/>
              <a:t>clients, coworkers,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Task interdependence -- job requires social interaction with coworkers</a:t>
            </a:r>
          </a:p>
          <a:p>
            <a:pPr lvl="1"/>
            <a:r>
              <a:rPr lang="en-US" dirty="0" smtClean="0"/>
              <a:t>Feedback from others -- from coworkers, clients, </a:t>
            </a:r>
            <a:r>
              <a:rPr lang="en-US" dirty="0" err="1" smtClean="0"/>
              <a:t>etc</a:t>
            </a:r>
            <a:endParaRPr lang="en-US" dirty="0" smtClean="0"/>
          </a:p>
          <a:p>
            <a:pPr>
              <a:spcBef>
                <a:spcPts val="3600"/>
              </a:spcBef>
            </a:pPr>
            <a:r>
              <a:rPr lang="en-US" dirty="0" smtClean="0"/>
              <a:t>Predictability/information processing demands</a:t>
            </a:r>
          </a:p>
          <a:p>
            <a:pPr lvl="1"/>
            <a:r>
              <a:rPr lang="en-US" dirty="0" smtClean="0"/>
              <a:t>High task variability -- job has </a:t>
            </a:r>
            <a:r>
              <a:rPr lang="en-US" dirty="0" err="1" smtClean="0"/>
              <a:t>nonroutine</a:t>
            </a:r>
            <a:r>
              <a:rPr lang="en-US" dirty="0" smtClean="0"/>
              <a:t> work patterns; </a:t>
            </a:r>
          </a:p>
          <a:p>
            <a:pPr lvl="1"/>
            <a:r>
              <a:rPr lang="en-US" dirty="0" smtClean="0"/>
              <a:t>High task analyzability -- use known procedures/rules.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59428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Job Rotation at EYE Lighting Int’l</a:t>
            </a:r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12776"/>
            <a:ext cx="5040559" cy="47133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US" sz="2200" dirty="0"/>
              <a:t>Employees at Ohio-based EYE Lighting International practice job rotation.  “The employees love it because they don’t get bored in their daily job,” says company president Tom </a:t>
            </a:r>
            <a:r>
              <a:rPr lang="en-US" sz="2200" dirty="0" err="1"/>
              <a:t>Salpietra</a:t>
            </a:r>
            <a:r>
              <a:rPr lang="en-US" sz="2200" dirty="0"/>
              <a:t>. J</a:t>
            </a:r>
            <a:r>
              <a:rPr lang="en-US" sz="2200" dirty="0" smtClean="0"/>
              <a:t>ob </a:t>
            </a:r>
            <a:r>
              <a:rPr lang="en-US" sz="2200" dirty="0"/>
              <a:t>rotation also minimizes repetitive strain injuries and “allows us a tremendous amount of flexibility” in work assignments.</a:t>
            </a:r>
          </a:p>
        </p:txBody>
      </p:sp>
      <p:pic>
        <p:nvPicPr>
          <p:cNvPr id="3" name="Picture Placeholder 2" descr="Eye Lighting sm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" b="-246"/>
          <a:stretch/>
        </p:blipFill>
        <p:spPr>
          <a:xfrm>
            <a:off x="5519338" y="1365071"/>
            <a:ext cx="3229126" cy="4807425"/>
          </a:xfrm>
        </p:spPr>
      </p:pic>
    </p:spTree>
    <p:extLst>
      <p:ext uri="{BB962C8B-B14F-4D97-AF65-F5344CB8AC3E}">
        <p14:creationId xmlns:p14="http://schemas.microsoft.com/office/powerpoint/2010/main" xmlns="" val="27742326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Rotation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sz="2400" dirty="0" smtClean="0">
                <a:ea typeface="ＭＳ Ｐゴシック" pitchFamily="-112" charset="-128"/>
              </a:rPr>
              <a:t>Moving from one job to another</a:t>
            </a:r>
          </a:p>
          <a:p>
            <a:r>
              <a:rPr lang="en-US" sz="2400" dirty="0" smtClean="0">
                <a:ea typeface="ＭＳ Ｐゴシック" pitchFamily="-112" charset="-128"/>
              </a:rPr>
              <a:t>Benefits</a:t>
            </a:r>
          </a:p>
          <a:p>
            <a:pPr marL="531813" lvl="1" indent="-269875">
              <a:buFont typeface="+mj-lt"/>
              <a:buAutoNum type="arabicPeriod"/>
            </a:pPr>
            <a:r>
              <a:rPr lang="en-US" sz="2200" dirty="0" smtClean="0">
                <a:ea typeface="Tahoma" pitchFamily="-112" charset="0"/>
                <a:cs typeface="Tahoma" pitchFamily="-112" charset="0"/>
              </a:rPr>
              <a:t>Minimizes repetitive strain injury</a:t>
            </a:r>
          </a:p>
          <a:p>
            <a:pPr marL="531813" lvl="1" indent="-269875">
              <a:buFont typeface="+mj-lt"/>
              <a:buAutoNum type="arabicPeriod"/>
            </a:pPr>
            <a:r>
              <a:rPr lang="en-US" sz="2200" dirty="0" smtClean="0">
                <a:ea typeface="Tahoma" pitchFamily="-112" charset="0"/>
                <a:cs typeface="Tahoma" pitchFamily="-112" charset="0"/>
              </a:rPr>
              <a:t>Multiskills the workforce</a:t>
            </a:r>
          </a:p>
          <a:p>
            <a:pPr marL="531813" lvl="1" indent="-269875">
              <a:buFont typeface="+mj-lt"/>
              <a:buAutoNum type="arabicPeriod"/>
            </a:pPr>
            <a:r>
              <a:rPr lang="en-US" sz="2200" dirty="0" smtClean="0">
                <a:ea typeface="Tahoma" pitchFamily="-112" charset="0"/>
                <a:cs typeface="Tahoma" pitchFamily="-112" charset="0"/>
              </a:rPr>
              <a:t>Potentially reduces job boredom</a:t>
            </a:r>
          </a:p>
        </p:txBody>
      </p:sp>
      <p:pic>
        <p:nvPicPr>
          <p:cNvPr id="211972" name="Picture 4" descr="in0030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7850" y="2209800"/>
            <a:ext cx="1371600" cy="635000"/>
          </a:xfrm>
          <a:prstGeom prst="rect">
            <a:avLst/>
          </a:prstGeom>
          <a:noFill/>
          <a:effectLst>
            <a:outerShdw blurRad="63500" dist="115660" dir="1614374" algn="ctr" rotWithShape="0">
              <a:srgbClr val="968D7C">
                <a:alpha val="74998"/>
              </a:srgbClr>
            </a:outerShdw>
          </a:effectLst>
        </p:spPr>
      </p:pic>
      <p:pic>
        <p:nvPicPr>
          <p:cNvPr id="211973" name="Picture 5" descr="in00313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2133600"/>
            <a:ext cx="7191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5660" dir="1614374" algn="ctr" rotWithShape="0">
              <a:srgbClr val="968D7C">
                <a:alpha val="74998"/>
              </a:srgbClr>
            </a:outerShdw>
          </a:effectLst>
        </p:spPr>
      </p:pic>
      <p:pic>
        <p:nvPicPr>
          <p:cNvPr id="211974" name="Picture 6" descr="in00316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3581400"/>
            <a:ext cx="116522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5660" dir="1614374" algn="ctr" rotWithShape="0">
              <a:srgbClr val="968D7C">
                <a:alpha val="74998"/>
              </a:srgbClr>
            </a:outerShdw>
          </a:effectLst>
        </p:spPr>
      </p:pic>
      <p:pic>
        <p:nvPicPr>
          <p:cNvPr id="211975" name="Picture 7" descr="in00332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086600" y="4267200"/>
            <a:ext cx="841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15660" dir="1614374" algn="ctr" rotWithShape="0">
              <a:srgbClr val="968D7C">
                <a:alpha val="74998"/>
              </a:srgbClr>
            </a:outerShdw>
          </a:effectLst>
        </p:spPr>
      </p:pic>
      <p:sp>
        <p:nvSpPr>
          <p:cNvPr id="46088" name="Arc 8"/>
          <p:cNvSpPr>
            <a:spLocks/>
          </p:cNvSpPr>
          <p:nvPr/>
        </p:nvSpPr>
        <p:spPr bwMode="auto">
          <a:xfrm rot="-2175536">
            <a:off x="5703888" y="2020888"/>
            <a:ext cx="1100137" cy="882650"/>
          </a:xfrm>
          <a:custGeom>
            <a:avLst/>
            <a:gdLst>
              <a:gd name="T0" fmla="*/ 0 w 21194"/>
              <a:gd name="T1" fmla="*/ 0 h 21600"/>
              <a:gd name="T2" fmla="*/ 1100137 w 21194"/>
              <a:gd name="T3" fmla="*/ 712372 h 21600"/>
              <a:gd name="T4" fmla="*/ 0 w 21194"/>
              <a:gd name="T5" fmla="*/ 882650 h 21600"/>
              <a:gd name="T6" fmla="*/ 0 60000 65536"/>
              <a:gd name="T7" fmla="*/ 0 60000 65536"/>
              <a:gd name="T8" fmla="*/ 0 60000 65536"/>
              <a:gd name="T9" fmla="*/ 0 w 21194"/>
              <a:gd name="T10" fmla="*/ 0 h 21600"/>
              <a:gd name="T11" fmla="*/ 21194 w 2119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194" h="21600" fill="none" extrusionOk="0">
                <a:moveTo>
                  <a:pt x="0" y="-1"/>
                </a:moveTo>
                <a:cubicBezTo>
                  <a:pt x="10322" y="-1"/>
                  <a:pt x="19202" y="7304"/>
                  <a:pt x="21194" y="17432"/>
                </a:cubicBezTo>
              </a:path>
              <a:path w="21194" h="21600" stroke="0" extrusionOk="0">
                <a:moveTo>
                  <a:pt x="0" y="-1"/>
                </a:moveTo>
                <a:cubicBezTo>
                  <a:pt x="10322" y="-1"/>
                  <a:pt x="19202" y="7304"/>
                  <a:pt x="21194" y="17432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089" name="Arc 9"/>
          <p:cNvSpPr>
            <a:spLocks/>
          </p:cNvSpPr>
          <p:nvPr/>
        </p:nvSpPr>
        <p:spPr bwMode="auto">
          <a:xfrm rot="2072555">
            <a:off x="6781800" y="3352800"/>
            <a:ext cx="1062038" cy="768350"/>
          </a:xfrm>
          <a:custGeom>
            <a:avLst/>
            <a:gdLst>
              <a:gd name="T0" fmla="*/ 550833 w 20449"/>
              <a:gd name="T1" fmla="*/ 0 h 18816"/>
              <a:gd name="T2" fmla="*/ 1062038 w 20449"/>
              <a:gd name="T3" fmla="*/ 484302 h 18816"/>
              <a:gd name="T4" fmla="*/ 0 w 20449"/>
              <a:gd name="T5" fmla="*/ 768350 h 18816"/>
              <a:gd name="T6" fmla="*/ 0 60000 65536"/>
              <a:gd name="T7" fmla="*/ 0 60000 65536"/>
              <a:gd name="T8" fmla="*/ 0 60000 65536"/>
              <a:gd name="T9" fmla="*/ 0 w 20449"/>
              <a:gd name="T10" fmla="*/ 0 h 18816"/>
              <a:gd name="T11" fmla="*/ 20449 w 20449"/>
              <a:gd name="T12" fmla="*/ 18816 h 18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49" h="18816" fill="none" extrusionOk="0">
                <a:moveTo>
                  <a:pt x="10606" y="-1"/>
                </a:moveTo>
                <a:cubicBezTo>
                  <a:pt x="15234" y="2607"/>
                  <a:pt x="18738" y="6830"/>
                  <a:pt x="20449" y="11859"/>
                </a:cubicBezTo>
              </a:path>
              <a:path w="20449" h="18816" stroke="0" extrusionOk="0">
                <a:moveTo>
                  <a:pt x="10606" y="-1"/>
                </a:moveTo>
                <a:cubicBezTo>
                  <a:pt x="15234" y="2607"/>
                  <a:pt x="18738" y="6830"/>
                  <a:pt x="20449" y="11859"/>
                </a:cubicBezTo>
                <a:lnTo>
                  <a:pt x="0" y="18816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090" name="Arc 10"/>
          <p:cNvSpPr>
            <a:spLocks/>
          </p:cNvSpPr>
          <p:nvPr/>
        </p:nvSpPr>
        <p:spPr bwMode="auto">
          <a:xfrm rot="-705114" flipH="1" flipV="1">
            <a:off x="6096000" y="4114800"/>
            <a:ext cx="1071563" cy="858838"/>
          </a:xfrm>
          <a:custGeom>
            <a:avLst/>
            <a:gdLst>
              <a:gd name="T0" fmla="*/ 258161 w 20650"/>
              <a:gd name="T1" fmla="*/ 0 h 21019"/>
              <a:gd name="T2" fmla="*/ 1071563 w 20650"/>
              <a:gd name="T3" fmla="*/ 600030 h 21019"/>
              <a:gd name="T4" fmla="*/ 0 w 20650"/>
              <a:gd name="T5" fmla="*/ 858838 h 21019"/>
              <a:gd name="T6" fmla="*/ 0 60000 65536"/>
              <a:gd name="T7" fmla="*/ 0 60000 65536"/>
              <a:gd name="T8" fmla="*/ 0 60000 65536"/>
              <a:gd name="T9" fmla="*/ 0 w 20650"/>
              <a:gd name="T10" fmla="*/ 0 h 21019"/>
              <a:gd name="T11" fmla="*/ 20650 w 20650"/>
              <a:gd name="T12" fmla="*/ 21019 h 210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650" h="21019" fill="none" extrusionOk="0">
                <a:moveTo>
                  <a:pt x="4975" y="-1"/>
                </a:moveTo>
                <a:cubicBezTo>
                  <a:pt x="12436" y="1765"/>
                  <a:pt x="18401" y="7354"/>
                  <a:pt x="20650" y="14684"/>
                </a:cubicBezTo>
              </a:path>
              <a:path w="20650" h="21019" stroke="0" extrusionOk="0">
                <a:moveTo>
                  <a:pt x="4975" y="-1"/>
                </a:moveTo>
                <a:cubicBezTo>
                  <a:pt x="12436" y="1765"/>
                  <a:pt x="18401" y="7354"/>
                  <a:pt x="20650" y="14684"/>
                </a:cubicBezTo>
                <a:lnTo>
                  <a:pt x="0" y="21019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091" name="Arc 11"/>
          <p:cNvSpPr>
            <a:spLocks/>
          </p:cNvSpPr>
          <p:nvPr/>
        </p:nvSpPr>
        <p:spPr bwMode="auto">
          <a:xfrm rot="-8921914">
            <a:off x="4648200" y="2895600"/>
            <a:ext cx="1062038" cy="827088"/>
          </a:xfrm>
          <a:custGeom>
            <a:avLst/>
            <a:gdLst>
              <a:gd name="T0" fmla="*/ 393571 w 20449"/>
              <a:gd name="T1" fmla="*/ 0 h 20226"/>
              <a:gd name="T2" fmla="*/ 1062038 w 20449"/>
              <a:gd name="T3" fmla="*/ 542641 h 20226"/>
              <a:gd name="T4" fmla="*/ 0 w 20449"/>
              <a:gd name="T5" fmla="*/ 827088 h 20226"/>
              <a:gd name="T6" fmla="*/ 0 60000 65536"/>
              <a:gd name="T7" fmla="*/ 0 60000 65536"/>
              <a:gd name="T8" fmla="*/ 0 60000 65536"/>
              <a:gd name="T9" fmla="*/ 0 w 20449"/>
              <a:gd name="T10" fmla="*/ 0 h 20226"/>
              <a:gd name="T11" fmla="*/ 20449 w 20449"/>
              <a:gd name="T12" fmla="*/ 20226 h 202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49" h="20226" fill="none" extrusionOk="0">
                <a:moveTo>
                  <a:pt x="7578" y="-1"/>
                </a:moveTo>
                <a:cubicBezTo>
                  <a:pt x="13640" y="2270"/>
                  <a:pt x="18364" y="7141"/>
                  <a:pt x="20449" y="13269"/>
                </a:cubicBezTo>
              </a:path>
              <a:path w="20449" h="20226" stroke="0" extrusionOk="0">
                <a:moveTo>
                  <a:pt x="7578" y="-1"/>
                </a:moveTo>
                <a:cubicBezTo>
                  <a:pt x="13640" y="2270"/>
                  <a:pt x="18364" y="7141"/>
                  <a:pt x="20449" y="13269"/>
                </a:cubicBezTo>
                <a:lnTo>
                  <a:pt x="0" y="20226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5105400" y="2743200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latin typeface="Arial" pitchFamily="-112" charset="0"/>
              </a:rPr>
              <a:t>Job ‘A’</a:t>
            </a:r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7010400" y="3124200"/>
            <a:ext cx="717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latin typeface="Arial" pitchFamily="-112" charset="0"/>
              </a:rPr>
              <a:t>Job ‘B’</a:t>
            </a:r>
          </a:p>
        </p:txBody>
      </p:sp>
      <p:sp>
        <p:nvSpPr>
          <p:cNvPr id="46094" name="Text Box 14"/>
          <p:cNvSpPr txBox="1">
            <a:spLocks noChangeArrowheads="1"/>
          </p:cNvSpPr>
          <p:nvPr/>
        </p:nvSpPr>
        <p:spPr bwMode="auto">
          <a:xfrm>
            <a:off x="7239000" y="5181600"/>
            <a:ext cx="727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latin typeface="Arial" pitchFamily="-112" charset="0"/>
              </a:rPr>
              <a:t>Job ‘C’</a:t>
            </a:r>
          </a:p>
        </p:txBody>
      </p:sp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5105400" y="4495800"/>
            <a:ext cx="727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latin typeface="Arial" pitchFamily="-112" charset="0"/>
              </a:rPr>
              <a:t>Job ‘D’</a:t>
            </a:r>
          </a:p>
        </p:txBody>
      </p:sp>
    </p:spTree>
    <p:extLst>
      <p:ext uri="{BB962C8B-B14F-4D97-AF65-F5344CB8AC3E}">
        <p14:creationId xmlns:p14="http://schemas.microsoft.com/office/powerpoint/2010/main" xmlns="" val="272134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sz="half" idx="13"/>
          </p:nvPr>
        </p:nvSpPr>
        <p:spPr>
          <a:xfrm>
            <a:off x="323528" y="1412776"/>
            <a:ext cx="8208912" cy="144016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/>
              <a:t>Adding tasks to an existing job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Example: video journalist</a:t>
            </a:r>
            <a:endParaRPr lang="en-US" sz="2400" dirty="0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Enlargement</a:t>
            </a:r>
            <a:endParaRPr 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52600" y="3200400"/>
            <a:ext cx="2514600" cy="2514600"/>
            <a:chOff x="1104" y="2016"/>
            <a:chExt cx="1584" cy="1584"/>
          </a:xfrm>
        </p:grpSpPr>
        <p:sp>
          <p:nvSpPr>
            <p:cNvPr id="48137" name="Rectangle 5"/>
            <p:cNvSpPr>
              <a:spLocks noChangeArrowheads="1"/>
            </p:cNvSpPr>
            <p:nvPr/>
          </p:nvSpPr>
          <p:spPr bwMode="auto">
            <a:xfrm>
              <a:off x="1104" y="2016"/>
              <a:ext cx="1584" cy="1584"/>
            </a:xfrm>
            <a:prstGeom prst="rect">
              <a:avLst/>
            </a:prstGeom>
            <a:solidFill>
              <a:srgbClr val="9CADC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022" name="Rectangle 6"/>
            <p:cNvSpPr>
              <a:spLocks noChangeArrowheads="1"/>
            </p:cNvSpPr>
            <p:nvPr/>
          </p:nvSpPr>
          <p:spPr bwMode="auto">
            <a:xfrm>
              <a:off x="1200" y="2400"/>
              <a:ext cx="1392" cy="336"/>
            </a:xfrm>
            <a:prstGeom prst="rect">
              <a:avLst/>
            </a:prstGeom>
            <a:solidFill>
              <a:srgbClr val="3E454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Employee 1</a:t>
              </a:r>
            </a:p>
            <a:p>
              <a:pPr>
                <a:defRPr/>
              </a:pPr>
              <a:r>
                <a:rPr lang="en-US" sz="1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Operates camera</a:t>
              </a:r>
            </a:p>
          </p:txBody>
        </p:sp>
        <p:sp>
          <p:nvSpPr>
            <p:cNvPr id="214023" name="Rectangle 7"/>
            <p:cNvSpPr>
              <a:spLocks noChangeArrowheads="1"/>
            </p:cNvSpPr>
            <p:nvPr/>
          </p:nvSpPr>
          <p:spPr bwMode="auto">
            <a:xfrm>
              <a:off x="1200" y="2784"/>
              <a:ext cx="1392" cy="336"/>
            </a:xfrm>
            <a:prstGeom prst="rect">
              <a:avLst/>
            </a:prstGeom>
            <a:solidFill>
              <a:srgbClr val="3E454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Employee 2</a:t>
              </a:r>
            </a:p>
            <a:p>
              <a:pPr>
                <a:defRPr/>
              </a:pPr>
              <a:r>
                <a:rPr lang="en-US" sz="1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Operates sound</a:t>
              </a:r>
            </a:p>
          </p:txBody>
        </p:sp>
        <p:sp>
          <p:nvSpPr>
            <p:cNvPr id="214024" name="Rectangle 8"/>
            <p:cNvSpPr>
              <a:spLocks noChangeArrowheads="1"/>
            </p:cNvSpPr>
            <p:nvPr/>
          </p:nvSpPr>
          <p:spPr bwMode="auto">
            <a:xfrm>
              <a:off x="1200" y="3168"/>
              <a:ext cx="1392" cy="336"/>
            </a:xfrm>
            <a:prstGeom prst="rect">
              <a:avLst/>
            </a:prstGeom>
            <a:solidFill>
              <a:srgbClr val="3E454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r>
                <a:rPr lang="en-US" sz="1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Employee 3</a:t>
              </a:r>
            </a:p>
            <a:p>
              <a:pPr>
                <a:defRPr/>
              </a:pPr>
              <a:r>
                <a:rPr lang="en-US" sz="14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Reports story</a:t>
              </a:r>
            </a:p>
          </p:txBody>
        </p:sp>
        <p:sp>
          <p:nvSpPr>
            <p:cNvPr id="48141" name="Text Box 9"/>
            <p:cNvSpPr txBox="1">
              <a:spLocks noChangeArrowheads="1"/>
            </p:cNvSpPr>
            <p:nvPr/>
          </p:nvSpPr>
          <p:spPr bwMode="auto">
            <a:xfrm>
              <a:off x="1200" y="2064"/>
              <a:ext cx="136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chemeClr val="tx2"/>
                  </a:solidFill>
                  <a:latin typeface="Arial" pitchFamily="-112" charset="0"/>
                </a:rPr>
                <a:t>Traditional news team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029200" y="2693988"/>
            <a:ext cx="3048000" cy="2487612"/>
            <a:chOff x="3168" y="1697"/>
            <a:chExt cx="1920" cy="1567"/>
          </a:xfrm>
        </p:grpSpPr>
        <p:sp>
          <p:nvSpPr>
            <p:cNvPr id="214027" name="Rectangle 11"/>
            <p:cNvSpPr>
              <a:spLocks noChangeArrowheads="1"/>
            </p:cNvSpPr>
            <p:nvPr/>
          </p:nvSpPr>
          <p:spPr bwMode="auto">
            <a:xfrm>
              <a:off x="3168" y="2304"/>
              <a:ext cx="1584" cy="960"/>
            </a:xfrm>
            <a:prstGeom prst="rect">
              <a:avLst/>
            </a:prstGeom>
            <a:solidFill>
              <a:srgbClr val="9CADC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</a:bodyPr>
            <a:lstStyle/>
            <a:p>
              <a:pPr algn="l">
                <a:spcAft>
                  <a:spcPct val="35000"/>
                </a:spcAft>
                <a:defRPr/>
              </a:pPr>
              <a:r>
                <a:rPr lang="en-US" sz="1600" dirty="0"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      </a:t>
              </a:r>
              <a:r>
                <a:rPr lang="en-US" sz="1600" dirty="0">
                  <a:solidFill>
                    <a:srgbClr val="000000"/>
                  </a:solidFill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Video journalist</a:t>
              </a:r>
            </a:p>
            <a:p>
              <a:pPr algn="l"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• Operates camera</a:t>
              </a:r>
            </a:p>
            <a:p>
              <a:pPr algn="l"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• Operates sound</a:t>
              </a:r>
            </a:p>
            <a:p>
              <a:pPr algn="l"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-65" charset="0"/>
                  <a:ea typeface="ヒラギノ角ゴ Pro W3" pitchFamily="-65" charset="-128"/>
                  <a:cs typeface="ヒラギノ角ゴ Pro W3" pitchFamily="-65" charset="-128"/>
                </a:rPr>
                <a:t>• Reports story</a:t>
              </a:r>
              <a:endPara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endParaRPr>
            </a:p>
          </p:txBody>
        </p:sp>
        <p:pic>
          <p:nvPicPr>
            <p:cNvPr id="48136" name="Picture 12" descr="bd07146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28" y="1697"/>
              <a:ext cx="960" cy="1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4029" name="AutoShape 13"/>
          <p:cNvSpPr>
            <a:spLocks noChangeArrowheads="1"/>
          </p:cNvSpPr>
          <p:nvPr/>
        </p:nvSpPr>
        <p:spPr bwMode="auto">
          <a:xfrm>
            <a:off x="4267200" y="3733800"/>
            <a:ext cx="762000" cy="1447800"/>
          </a:xfrm>
          <a:prstGeom prst="rightArrow">
            <a:avLst>
              <a:gd name="adj1" fmla="val 70833"/>
              <a:gd name="adj2" fmla="val 29167"/>
            </a:avLst>
          </a:prstGeom>
          <a:solidFill>
            <a:srgbClr val="9CADC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31382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1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12" charset="-128"/>
              </a:rPr>
              <a:t>Job Enrichment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FontTx/>
              <a:buNone/>
            </a:pPr>
            <a:r>
              <a:rPr lang="en-US" dirty="0" smtClean="0">
                <a:ea typeface="ＭＳ Ｐゴシック" pitchFamily="-112" charset="-128"/>
              </a:rPr>
              <a:t>Giving employees </a:t>
            </a:r>
            <a:r>
              <a:rPr lang="en-US" dirty="0">
                <a:ea typeface="ＭＳ Ｐゴシック" pitchFamily="-112" charset="-128"/>
              </a:rPr>
              <a:t>more responsibility for scheduling, coordinating, and planning </a:t>
            </a:r>
            <a:r>
              <a:rPr lang="en-US" dirty="0" smtClean="0">
                <a:ea typeface="ＭＳ Ｐゴシック" pitchFamily="-112" charset="-128"/>
              </a:rPr>
              <a:t>work</a:t>
            </a:r>
            <a:endParaRPr lang="en-US" dirty="0">
              <a:ea typeface="ＭＳ Ｐゴシック" pitchFamily="-112" charset="-128"/>
            </a:endParaRPr>
          </a:p>
          <a:p>
            <a:pPr marL="457200" indent="-457200">
              <a:buFontTx/>
              <a:buAutoNum type="arabicPeriod"/>
            </a:pPr>
            <a:r>
              <a:rPr lang="en-US" dirty="0" smtClean="0">
                <a:ea typeface="ＭＳ Ｐゴシック" pitchFamily="-112" charset="-128"/>
              </a:rPr>
              <a:t>Natural grouping</a:t>
            </a:r>
          </a:p>
          <a:p>
            <a:pPr marL="723900" lvl="1" indent="-266700"/>
            <a:r>
              <a:rPr lang="en-US" sz="2000" dirty="0" smtClean="0">
                <a:ea typeface="Tahoma" pitchFamily="-112" charset="0"/>
                <a:cs typeface="Tahoma" pitchFamily="-112" charset="0"/>
              </a:rPr>
              <a:t>Stitching highly interdependent tasks into one job</a:t>
            </a:r>
          </a:p>
          <a:p>
            <a:pPr marL="723900" lvl="1" indent="-266700"/>
            <a:r>
              <a:rPr lang="en-US" sz="2000" dirty="0" smtClean="0">
                <a:ea typeface="Tahoma" pitchFamily="-112" charset="0"/>
                <a:cs typeface="Tahoma" pitchFamily="-112" charset="0"/>
              </a:rPr>
              <a:t>e.g</a:t>
            </a:r>
            <a:r>
              <a:rPr lang="en-US" sz="2000" dirty="0">
                <a:ea typeface="Tahoma" pitchFamily="-112" charset="0"/>
                <a:cs typeface="Tahoma" pitchFamily="-112" charset="0"/>
              </a:rPr>
              <a:t>., video journalist, assembling entire product</a:t>
            </a:r>
            <a:endParaRPr lang="en-US" dirty="0">
              <a:ea typeface="Tahoma" pitchFamily="-112" charset="0"/>
              <a:cs typeface="Tahoma" pitchFamily="-112" charset="0"/>
            </a:endParaRPr>
          </a:p>
          <a:p>
            <a:pPr marL="457200" indent="-457200">
              <a:spcBef>
                <a:spcPct val="65000"/>
              </a:spcBef>
              <a:buFont typeface="+mj-lt"/>
              <a:buAutoNum type="arabicPeriod"/>
            </a:pPr>
            <a:r>
              <a:rPr lang="en-US" dirty="0" smtClean="0">
                <a:ea typeface="ＭＳ Ｐゴシック" pitchFamily="-112" charset="-128"/>
              </a:rPr>
              <a:t>Establishing </a:t>
            </a:r>
            <a:r>
              <a:rPr lang="en-US" dirty="0">
                <a:ea typeface="ＭＳ Ｐゴシック" pitchFamily="-112" charset="-128"/>
              </a:rPr>
              <a:t>client relationships</a:t>
            </a:r>
          </a:p>
          <a:p>
            <a:pPr marL="723900" lvl="1" indent="-266700"/>
            <a:r>
              <a:rPr lang="en-US" sz="2000" dirty="0">
                <a:ea typeface="Tahoma" pitchFamily="-112" charset="0"/>
                <a:cs typeface="Tahoma" pitchFamily="-112" charset="0"/>
              </a:rPr>
              <a:t>Directly responsible for specific clients</a:t>
            </a:r>
          </a:p>
          <a:p>
            <a:pPr marL="723900" lvl="1" indent="-266700"/>
            <a:r>
              <a:rPr lang="en-US" sz="2000" dirty="0">
                <a:ea typeface="Tahoma" pitchFamily="-112" charset="0"/>
                <a:cs typeface="Tahoma" pitchFamily="-112" charset="0"/>
              </a:rPr>
              <a:t>Communicate directly with those clients</a:t>
            </a:r>
            <a:endParaRPr lang="en-US" dirty="0">
              <a:ea typeface="Tahoma" pitchFamily="-112" charset="0"/>
              <a:cs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52705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6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6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6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7" grpId="0" build="p" autoUpdateAnimBg="0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a typeface="ＭＳ Ｐゴシック" pitchFamily="-112" charset="-128"/>
              </a:rPr>
              <a:t>Dimensions of Empowerment</a:t>
            </a:r>
          </a:p>
        </p:txBody>
      </p:sp>
      <p:sp>
        <p:nvSpPr>
          <p:cNvPr id="220163" name="Rectangle 3"/>
          <p:cNvSpPr>
            <a:spLocks noChangeArrowheads="1"/>
          </p:cNvSpPr>
          <p:nvPr/>
        </p:nvSpPr>
        <p:spPr bwMode="auto">
          <a:xfrm>
            <a:off x="1447800" y="2667000"/>
            <a:ext cx="2209800" cy="1066800"/>
          </a:xfrm>
          <a:prstGeom prst="rect">
            <a:avLst/>
          </a:prstGeom>
          <a:solidFill>
            <a:srgbClr val="82190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000" dirty="0">
                <a:solidFill>
                  <a:srgbClr val="D1D7B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Meaning</a:t>
            </a:r>
          </a:p>
        </p:txBody>
      </p:sp>
      <p:sp>
        <p:nvSpPr>
          <p:cNvPr id="220164" name="Rectangle 4"/>
          <p:cNvSpPr>
            <a:spLocks noChangeArrowheads="1"/>
          </p:cNvSpPr>
          <p:nvPr/>
        </p:nvSpPr>
        <p:spPr bwMode="auto">
          <a:xfrm>
            <a:off x="1447800" y="3886200"/>
            <a:ext cx="2209800" cy="990600"/>
          </a:xfrm>
          <a:prstGeom prst="rect">
            <a:avLst/>
          </a:prstGeom>
          <a:solidFill>
            <a:srgbClr val="004E4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000" dirty="0">
                <a:solidFill>
                  <a:srgbClr val="D1D7B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Competence</a:t>
            </a:r>
          </a:p>
        </p:txBody>
      </p:sp>
      <p:sp>
        <p:nvSpPr>
          <p:cNvPr id="220165" name="Rectangle 5"/>
          <p:cNvSpPr>
            <a:spLocks noChangeArrowheads="1"/>
          </p:cNvSpPr>
          <p:nvPr/>
        </p:nvSpPr>
        <p:spPr bwMode="auto">
          <a:xfrm>
            <a:off x="3657600" y="2667000"/>
            <a:ext cx="4114800" cy="1066800"/>
          </a:xfrm>
          <a:prstGeom prst="rect">
            <a:avLst/>
          </a:prstGeom>
          <a:solidFill>
            <a:srgbClr val="BDB19B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  <a:latin typeface="Arial" pitchFamily="-112" charset="0"/>
              </a:rPr>
              <a:t>Employees believe their work is important</a:t>
            </a:r>
            <a:endParaRPr lang="en-AU" sz="1800" dirty="0">
              <a:solidFill>
                <a:srgbClr val="000000"/>
              </a:solidFill>
              <a:latin typeface="Arial" pitchFamily="-112" charset="0"/>
            </a:endParaRPr>
          </a:p>
        </p:txBody>
      </p:sp>
      <p:sp>
        <p:nvSpPr>
          <p:cNvPr id="220166" name="Rectangle 6"/>
          <p:cNvSpPr>
            <a:spLocks noChangeArrowheads="1"/>
          </p:cNvSpPr>
          <p:nvPr/>
        </p:nvSpPr>
        <p:spPr bwMode="auto">
          <a:xfrm>
            <a:off x="3657600" y="3886200"/>
            <a:ext cx="4114800" cy="990600"/>
          </a:xfrm>
          <a:prstGeom prst="rect">
            <a:avLst/>
          </a:prstGeom>
          <a:solidFill>
            <a:srgbClr val="8FE99D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  <a:latin typeface="Arial" pitchFamily="-112" charset="0"/>
              </a:rPr>
              <a:t>Employees have feelings of self-efficacy</a:t>
            </a:r>
            <a:endParaRPr lang="en-AU" sz="1800" dirty="0">
              <a:solidFill>
                <a:srgbClr val="000000"/>
              </a:solidFill>
              <a:latin typeface="Arial" pitchFamily="-112" charset="0"/>
            </a:endParaRPr>
          </a:p>
        </p:txBody>
      </p:sp>
      <p:sp>
        <p:nvSpPr>
          <p:cNvPr id="220167" name="Rectangle 7"/>
          <p:cNvSpPr>
            <a:spLocks noChangeArrowheads="1"/>
          </p:cNvSpPr>
          <p:nvPr/>
        </p:nvSpPr>
        <p:spPr bwMode="auto">
          <a:xfrm>
            <a:off x="1447800" y="5029200"/>
            <a:ext cx="2209800" cy="990600"/>
          </a:xfrm>
          <a:prstGeom prst="rect">
            <a:avLst/>
          </a:prstGeom>
          <a:solidFill>
            <a:srgbClr val="472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000" dirty="0">
                <a:solidFill>
                  <a:srgbClr val="D1D7B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Impact</a:t>
            </a:r>
          </a:p>
        </p:txBody>
      </p:sp>
      <p:sp>
        <p:nvSpPr>
          <p:cNvPr id="220168" name="Rectangle 8"/>
          <p:cNvSpPr>
            <a:spLocks noChangeArrowheads="1"/>
          </p:cNvSpPr>
          <p:nvPr/>
        </p:nvSpPr>
        <p:spPr bwMode="auto">
          <a:xfrm>
            <a:off x="3657600" y="5033963"/>
            <a:ext cx="4114800" cy="987425"/>
          </a:xfrm>
          <a:prstGeom prst="rect">
            <a:avLst/>
          </a:prstGeom>
          <a:solidFill>
            <a:srgbClr val="D8B658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  <a:latin typeface="Arial" pitchFamily="-112" charset="0"/>
              </a:rPr>
              <a:t>Employees feel their actions influence success</a:t>
            </a:r>
            <a:r>
              <a:rPr lang="en-AU" sz="1800" dirty="0">
                <a:solidFill>
                  <a:srgbClr val="000000"/>
                </a:solidFill>
                <a:latin typeface="Arial" pitchFamily="-112" charset="0"/>
              </a:rPr>
              <a:t> </a:t>
            </a:r>
          </a:p>
        </p:txBody>
      </p:sp>
      <p:sp>
        <p:nvSpPr>
          <p:cNvPr id="220169" name="Rectangle 9"/>
          <p:cNvSpPr>
            <a:spLocks noChangeArrowheads="1"/>
          </p:cNvSpPr>
          <p:nvPr/>
        </p:nvSpPr>
        <p:spPr bwMode="auto">
          <a:xfrm>
            <a:off x="1447800" y="1539875"/>
            <a:ext cx="2209800" cy="990600"/>
          </a:xfrm>
          <a:prstGeom prst="rect">
            <a:avLst/>
          </a:prstGeom>
          <a:solidFill>
            <a:srgbClr val="26334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>
              <a:defRPr/>
            </a:pPr>
            <a:r>
              <a:rPr lang="en-AU" sz="2000" dirty="0">
                <a:solidFill>
                  <a:srgbClr val="D1D7B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  <a:ea typeface="ヒラギノ角ゴ Pro W3" pitchFamily="-65" charset="-128"/>
                <a:cs typeface="ヒラギノ角ゴ Pro W3" pitchFamily="-65" charset="-128"/>
              </a:rPr>
              <a:t>Self-determination</a:t>
            </a:r>
          </a:p>
        </p:txBody>
      </p:sp>
      <p:sp>
        <p:nvSpPr>
          <p:cNvPr id="220170" name="Rectangle 10"/>
          <p:cNvSpPr>
            <a:spLocks noChangeArrowheads="1"/>
          </p:cNvSpPr>
          <p:nvPr/>
        </p:nvSpPr>
        <p:spPr bwMode="auto">
          <a:xfrm>
            <a:off x="3657600" y="1539875"/>
            <a:ext cx="4114800" cy="990600"/>
          </a:xfrm>
          <a:prstGeom prst="rect">
            <a:avLst/>
          </a:prstGeom>
          <a:solidFill>
            <a:srgbClr val="5F9BB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126000" anchor="ctr">
            <a:prstTxWarp prst="textNoShape">
              <a:avLst/>
            </a:prstTxWarp>
          </a:bodyPr>
          <a:lstStyle/>
          <a:p>
            <a:pPr algn="l"/>
            <a:r>
              <a:rPr lang="en-AU" sz="2000" dirty="0">
                <a:solidFill>
                  <a:srgbClr val="000000"/>
                </a:solidFill>
                <a:latin typeface="Arial" pitchFamily="-112" charset="0"/>
              </a:rPr>
              <a:t>Employees feel they have freedom and discretion</a:t>
            </a:r>
            <a:endParaRPr lang="en-AU" sz="1800" dirty="0">
              <a:solidFill>
                <a:srgbClr val="000000"/>
              </a:solidFill>
              <a:latin typeface="Arial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721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2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2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20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 animBg="1" autoUpdateAnimBg="0"/>
      <p:bldP spid="220164" grpId="0" animBg="1" autoUpdateAnimBg="0"/>
      <p:bldP spid="220165" grpId="0" animBg="1" autoUpdateAnimBg="0"/>
      <p:bldP spid="220166" grpId="0" animBg="1" autoUpdateAnimBg="0"/>
      <p:bldP spid="220167" grpId="0" animBg="1" autoUpdateAnimBg="0"/>
      <p:bldP spid="220168" grpId="0" animBg="1" autoUpdateAnimBg="0"/>
      <p:bldP spid="220169" grpId="0" animBg="1" autoUpdateAnimBg="0"/>
      <p:bldP spid="22017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Supporting Empowerment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factors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Possess required competencies, can perform the work, can handle decision making demands</a:t>
            </a:r>
          </a:p>
          <a:p>
            <a:r>
              <a:rPr lang="en-US" dirty="0" smtClean="0"/>
              <a:t>Job design factors</a:t>
            </a:r>
          </a:p>
          <a:p>
            <a:pPr lvl="1">
              <a:spcAft>
                <a:spcPts val="1200"/>
              </a:spcAft>
            </a:pPr>
            <a:r>
              <a:rPr lang="en-US" dirty="0" smtClean="0"/>
              <a:t>Autonomy, task identity, task significance, job feedback</a:t>
            </a:r>
          </a:p>
          <a:p>
            <a:r>
              <a:rPr lang="en-US" dirty="0" smtClean="0"/>
              <a:t>Organizational factors</a:t>
            </a:r>
          </a:p>
          <a:p>
            <a:pPr lvl="1"/>
            <a:r>
              <a:rPr lang="en-US" dirty="0" smtClean="0"/>
              <a:t>Resources, learning orientation, trust</a:t>
            </a:r>
          </a:p>
        </p:txBody>
      </p:sp>
    </p:spTree>
    <p:extLst>
      <p:ext uri="{BB962C8B-B14F-4D97-AF65-F5344CB8AC3E}">
        <p14:creationId xmlns:p14="http://schemas.microsoft.com/office/powerpoint/2010/main" xmlns="" val="34216103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7"/>
          <p:cNvSpPr>
            <a:spLocks noGrp="1" noChangeArrowheads="1"/>
          </p:cNvSpPr>
          <p:nvPr>
            <p:ph sz="half" idx="13"/>
          </p:nvPr>
        </p:nvSpPr>
        <p:spPr>
          <a:xfrm>
            <a:off x="395536" y="4005064"/>
            <a:ext cx="8208912" cy="2088232"/>
          </a:xfrm>
        </p:spPr>
        <p:txBody>
          <a:bodyPr>
            <a:normAutofit/>
          </a:bodyPr>
          <a:lstStyle/>
          <a:p>
            <a:pPr marL="0" indent="0">
              <a:lnSpc>
                <a:spcPts val="3275"/>
              </a:lnSpc>
              <a:buNone/>
            </a:pPr>
            <a:r>
              <a:rPr lang="en-US" sz="2400" dirty="0" err="1"/>
              <a:t>Hilcorp</a:t>
            </a:r>
            <a:r>
              <a:rPr lang="en-US" sz="2400" dirty="0"/>
              <a:t> Energy Co. has a highly motivated workforce, driven by generous company-wide performance-based financial bonuses (including new cars shown here) and intrinsically motivating jobs.</a:t>
            </a:r>
            <a:endParaRPr lang="en-US" sz="2400" dirty="0" smtClean="0">
              <a:ea typeface="ＭＳ Ｐゴシック" pitchFamily="-83" charset="-128"/>
            </a:endParaRPr>
          </a:p>
        </p:txBody>
      </p:sp>
      <p:sp>
        <p:nvSpPr>
          <p:cNvPr id="2969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a typeface="ＭＳ Ｐゴシック" pitchFamily="-83" charset="-128"/>
              </a:rPr>
              <a:t>Applied Performance Practices at </a:t>
            </a:r>
            <a:r>
              <a:rPr lang="en-US" dirty="0" err="1" smtClean="0">
                <a:ea typeface="ＭＳ Ｐゴシック" pitchFamily="-83" charset="-128"/>
              </a:rPr>
              <a:t>Hilcorp</a:t>
            </a:r>
            <a:r>
              <a:rPr lang="en-US" dirty="0" smtClean="0">
                <a:ea typeface="ＭＳ Ｐゴシック" pitchFamily="-83" charset="-128"/>
              </a:rPr>
              <a:t> Energy</a:t>
            </a:r>
          </a:p>
        </p:txBody>
      </p:sp>
      <p:pic>
        <p:nvPicPr>
          <p:cNvPr id="3" name="Picture Placeholder 2" descr="Hilcorp wide.jpg"/>
          <p:cNvPicPr preferRelativeResize="0"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88" r="6669"/>
          <a:stretch/>
        </p:blipFill>
        <p:spPr>
          <a:xfrm>
            <a:off x="-11870" y="1196752"/>
            <a:ext cx="9208544" cy="2550172"/>
          </a:xfrm>
        </p:spPr>
      </p:pic>
    </p:spTree>
    <p:extLst>
      <p:ext uri="{BB962C8B-B14F-4D97-AF65-F5344CB8AC3E}">
        <p14:creationId xmlns:p14="http://schemas.microsoft.com/office/powerpoint/2010/main" xmlns="" val="25688923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12" charset="-128"/>
              </a:rPr>
              <a:t>Self-Leadership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ＭＳ Ｐゴシック" pitchFamily="-112" charset="-128"/>
              </a:rPr>
              <a:t>The process of influencing oneself to establish the self-direction and self-motivation needed to perform a task </a:t>
            </a:r>
          </a:p>
          <a:p>
            <a:pPr>
              <a:spcBef>
                <a:spcPct val="70000"/>
              </a:spcBef>
            </a:pPr>
            <a:r>
              <a:rPr lang="en-US" dirty="0">
                <a:ea typeface="ＭＳ Ｐゴシック" pitchFamily="-112" charset="-128"/>
              </a:rPr>
              <a:t>Includes concepts/practices </a:t>
            </a:r>
            <a:r>
              <a:rPr lang="en-US" dirty="0" smtClean="0">
                <a:ea typeface="ＭＳ Ｐゴシック" pitchFamily="-112" charset="-128"/>
              </a:rPr>
              <a:t>from goal setting, social cognitive theory, and sports psychology</a:t>
            </a:r>
          </a:p>
        </p:txBody>
      </p:sp>
    </p:spTree>
    <p:extLst>
      <p:ext uri="{BB962C8B-B14F-4D97-AF65-F5344CB8AC3E}">
        <p14:creationId xmlns:p14="http://schemas.microsoft.com/office/powerpoint/2010/main" xmlns="" val="36628982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Self-leadership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>
              <a:buFont typeface="+mj-lt"/>
              <a:buAutoNum type="arabicPeriod"/>
            </a:pPr>
            <a:r>
              <a:rPr lang="en-US" dirty="0" smtClean="0"/>
              <a:t>Personal </a:t>
            </a:r>
            <a:r>
              <a:rPr lang="en-US" dirty="0"/>
              <a:t>Goal Setting</a:t>
            </a:r>
          </a:p>
          <a:p>
            <a:pPr lvl="1"/>
            <a:r>
              <a:rPr lang="en-US" dirty="0"/>
              <a:t>Set goals for your own work effort </a:t>
            </a:r>
          </a:p>
          <a:p>
            <a:pPr lvl="1"/>
            <a:r>
              <a:rPr lang="en-US" dirty="0"/>
              <a:t>Apply effective goal setting practices</a:t>
            </a:r>
          </a:p>
          <a:p>
            <a:pPr lvl="1"/>
            <a:r>
              <a:rPr lang="en-US" dirty="0"/>
              <a:t>Requires a high degree of self-awareness</a:t>
            </a:r>
          </a:p>
          <a:p>
            <a:pPr marL="355600" indent="-355600">
              <a:buFont typeface="+mj-lt"/>
              <a:buAutoNum type="arabicPeriod"/>
            </a:pPr>
            <a:r>
              <a:rPr lang="en-US" dirty="0" smtClean="0"/>
              <a:t>Constructive </a:t>
            </a:r>
            <a:r>
              <a:rPr lang="en-US" dirty="0"/>
              <a:t>Thought Patterns </a:t>
            </a:r>
          </a:p>
          <a:p>
            <a:pPr lvl="1"/>
            <a:r>
              <a:rPr lang="en-US" dirty="0"/>
              <a:t>Self-talk – </a:t>
            </a:r>
            <a:r>
              <a:rPr lang="en-US" dirty="0" smtClean="0"/>
              <a:t>increases self-efficacy</a:t>
            </a:r>
            <a:endParaRPr lang="en-US" dirty="0"/>
          </a:p>
          <a:p>
            <a:pPr lvl="1"/>
            <a:r>
              <a:rPr lang="en-US" dirty="0" smtClean="0"/>
              <a:t>Mental imagery</a:t>
            </a:r>
          </a:p>
          <a:p>
            <a:pPr marL="800100" lvl="2" indent="-342900">
              <a:buFont typeface="+mj-lt"/>
              <a:buAutoNum type="alphaLcParenR"/>
            </a:pPr>
            <a:r>
              <a:rPr lang="en-US" dirty="0" smtClean="0"/>
              <a:t>mentally </a:t>
            </a:r>
            <a:r>
              <a:rPr lang="en-US" dirty="0"/>
              <a:t>practicing a task and anticipating </a:t>
            </a:r>
            <a:r>
              <a:rPr lang="en-US" dirty="0" smtClean="0"/>
              <a:t>obstacles</a:t>
            </a:r>
            <a:endParaRPr lang="en-US" dirty="0"/>
          </a:p>
          <a:p>
            <a:pPr marL="800100" lvl="2" indent="-342900">
              <a:buFont typeface="+mj-lt"/>
              <a:buAutoNum type="alphaLcParenR"/>
            </a:pPr>
            <a:r>
              <a:rPr lang="en-US" dirty="0" smtClean="0"/>
              <a:t>visualizing </a:t>
            </a:r>
            <a:r>
              <a:rPr lang="en-US" dirty="0"/>
              <a:t>successful task completion</a:t>
            </a:r>
          </a:p>
        </p:txBody>
      </p:sp>
    </p:spTree>
    <p:extLst>
      <p:ext uri="{BB962C8B-B14F-4D97-AF65-F5344CB8AC3E}">
        <p14:creationId xmlns:p14="http://schemas.microsoft.com/office/powerpoint/2010/main" xmlns="" val="41718501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Self-leadership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>
              <a:buFont typeface="+mj-lt"/>
              <a:buAutoNum type="arabicPeriod" startAt="3"/>
            </a:pPr>
            <a:r>
              <a:rPr lang="en-US" dirty="0" smtClean="0"/>
              <a:t>Designing </a:t>
            </a:r>
            <a:r>
              <a:rPr lang="en-US" dirty="0"/>
              <a:t>Natural Rewards</a:t>
            </a:r>
          </a:p>
          <a:p>
            <a:pPr marL="628650" lvl="1" indent="-266700"/>
            <a:r>
              <a:rPr lang="en-US" dirty="0"/>
              <a:t>Finding ways to make the job more motivating </a:t>
            </a:r>
          </a:p>
          <a:p>
            <a:pPr marL="355600" indent="-355600">
              <a:buFont typeface="+mj-lt"/>
              <a:buAutoNum type="arabicPeriod" startAt="4"/>
            </a:pPr>
            <a:r>
              <a:rPr lang="en-US" dirty="0" smtClean="0"/>
              <a:t>Self</a:t>
            </a:r>
            <a:r>
              <a:rPr lang="en-US" dirty="0"/>
              <a:t>-Monitoring </a:t>
            </a:r>
          </a:p>
          <a:p>
            <a:pPr marL="628650" lvl="1" indent="-266700"/>
            <a:r>
              <a:rPr lang="en-US" dirty="0"/>
              <a:t>Keeping track of one’s progress toward a self-set goal </a:t>
            </a:r>
          </a:p>
          <a:p>
            <a:pPr marL="628650" lvl="1" indent="-266700"/>
            <a:r>
              <a:rPr lang="en-US" dirty="0"/>
              <a:t>Using naturally-occurring feedback </a:t>
            </a:r>
          </a:p>
          <a:p>
            <a:pPr marL="628650" lvl="1" indent="-266700"/>
            <a:r>
              <a:rPr lang="en-US" dirty="0" smtClean="0"/>
              <a:t>Designing </a:t>
            </a:r>
            <a:r>
              <a:rPr lang="en-US" dirty="0"/>
              <a:t>feedback systems </a:t>
            </a:r>
          </a:p>
          <a:p>
            <a:pPr marL="355600" indent="-355600">
              <a:buFont typeface="+mj-lt"/>
              <a:buAutoNum type="arabicPeriod" startAt="5"/>
            </a:pPr>
            <a:r>
              <a:rPr lang="en-US" dirty="0" smtClean="0"/>
              <a:t>Self</a:t>
            </a:r>
            <a:r>
              <a:rPr lang="en-US" dirty="0"/>
              <a:t>-reinforcement</a:t>
            </a:r>
          </a:p>
          <a:p>
            <a:pPr marL="628650" lvl="1" indent="-266700"/>
            <a:r>
              <a:rPr lang="en-US" dirty="0"/>
              <a:t>“Taking” a </a:t>
            </a:r>
            <a:r>
              <a:rPr lang="en-US" dirty="0" err="1"/>
              <a:t>reinforcer</a:t>
            </a:r>
            <a:r>
              <a:rPr lang="en-US" dirty="0"/>
              <a:t> only after completing a self-set goal </a:t>
            </a:r>
          </a:p>
        </p:txBody>
      </p:sp>
    </p:spTree>
    <p:extLst>
      <p:ext uri="{BB962C8B-B14F-4D97-AF65-F5344CB8AC3E}">
        <p14:creationId xmlns:p14="http://schemas.microsoft.com/office/powerpoint/2010/main" xmlns="" val="3569381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Predictors of Self-Leadership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factors</a:t>
            </a:r>
          </a:p>
          <a:p>
            <a:pPr lvl="1"/>
            <a:r>
              <a:rPr lang="en-US" dirty="0" smtClean="0"/>
              <a:t>Higher levels of conscientiousness and extroversion</a:t>
            </a:r>
          </a:p>
          <a:p>
            <a:pPr lvl="1">
              <a:spcAft>
                <a:spcPts val="1800"/>
              </a:spcAft>
            </a:pPr>
            <a:r>
              <a:rPr lang="en-US" dirty="0" smtClean="0"/>
              <a:t>Positive self-evaluation (self-esteem, self-efficacy, internal locus)</a:t>
            </a:r>
          </a:p>
          <a:p>
            <a:r>
              <a:rPr lang="en-US" dirty="0" smtClean="0"/>
              <a:t>Organizational factors</a:t>
            </a:r>
          </a:p>
          <a:p>
            <a:pPr lvl="1"/>
            <a:r>
              <a:rPr lang="en-US" dirty="0" smtClean="0"/>
              <a:t>Job autonomy</a:t>
            </a:r>
          </a:p>
          <a:p>
            <a:pPr lvl="1"/>
            <a:r>
              <a:rPr lang="en-US" dirty="0" smtClean="0"/>
              <a:t>Participative and trustworthy leadership</a:t>
            </a:r>
          </a:p>
          <a:p>
            <a:pPr lvl="1"/>
            <a:r>
              <a:rPr lang="en-US" dirty="0" smtClean="0"/>
              <a:t>Measurement-oriented culture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20091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Applied Performance Practices</a:t>
            </a:r>
            <a:endParaRPr lang="en-US" dirty="0">
              <a:latin typeface="+mj-lt"/>
            </a:endParaRPr>
          </a:p>
        </p:txBody>
      </p:sp>
      <p:pic>
        <p:nvPicPr>
          <p:cNvPr id="2" name="Picture 1" descr="Globe Vertic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260648"/>
            <a:ext cx="2728367" cy="4965486"/>
          </a:xfrm>
          <a:prstGeom prst="rect">
            <a:avLst/>
          </a:prstGeom>
        </p:spPr>
      </p:pic>
      <p:sp>
        <p:nvSpPr>
          <p:cNvPr id="7" name="Slide Number Placeholder 2"/>
          <p:cNvSpPr txBox="1">
            <a:spLocks noGrp="1"/>
          </p:cNvSpPr>
          <p:nvPr/>
        </p:nvSpPr>
        <p:spPr bwMode="auto">
          <a:xfrm>
            <a:off x="6797675" y="6507163"/>
            <a:ext cx="2193925" cy="3508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>
              <a:defRPr/>
            </a:pPr>
            <a:r>
              <a:rPr lang="en-US" altLang="zh-CN" sz="1000" dirty="0" smtClean="0">
                <a:latin typeface="Times New Roman" charset="0"/>
                <a:ea typeface="宋体" charset="-122"/>
              </a:rPr>
              <a:t>6-</a:t>
            </a:r>
            <a:fld id="{904A1C09-83D9-4225-B389-16680B713356}" type="slidenum">
              <a:rPr lang="en-US" altLang="zh-CN" sz="1000" smtClean="0">
                <a:latin typeface="Times New Roman" charset="0"/>
                <a:ea typeface="宋体" charset="-122"/>
              </a:rPr>
              <a:pPr algn="r" eaLnBrk="1" hangingPunct="1">
                <a:defRPr/>
              </a:pPr>
              <a:t>24</a:t>
            </a:fld>
            <a:endParaRPr lang="en-US" altLang="zh-CN" sz="1000" dirty="0" smtClean="0">
              <a:latin typeface="Times New Roman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1875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ney fade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9002" y="1222629"/>
            <a:ext cx="3306867" cy="5635371"/>
          </a:xfrm>
          <a:prstGeom prst="rect">
            <a:avLst/>
          </a:prstGeom>
        </p:spPr>
      </p:pic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Meaning of Money at Work</a:t>
            </a:r>
            <a:endParaRPr lang="en-US" dirty="0"/>
          </a:p>
        </p:txBody>
      </p:sp>
      <p:sp>
        <p:nvSpPr>
          <p:cNvPr id="187394" name="Rectangle 2"/>
          <p:cNvSpPr>
            <a:spLocks noGrp="1" noChangeArrowheads="1"/>
          </p:cNvSpPr>
          <p:nvPr>
            <p:ph idx="1"/>
          </p:nvPr>
        </p:nvSpPr>
        <p:spPr>
          <a:xfrm>
            <a:off x="323528" y="1340768"/>
            <a:ext cx="5688632" cy="4824536"/>
          </a:xfrm>
        </p:spPr>
        <p:txBody>
          <a:bodyPr>
            <a:normAutofit fontScale="77500" lnSpcReduction="20000"/>
          </a:bodyPr>
          <a:lstStyle/>
          <a:p>
            <a:r>
              <a:rPr lang="en-US" sz="2600" dirty="0" smtClean="0"/>
              <a:t>Money motivates, more than previously thought</a:t>
            </a:r>
          </a:p>
          <a:p>
            <a:r>
              <a:rPr lang="en-US" sz="2600" dirty="0"/>
              <a:t>D</a:t>
            </a:r>
            <a:r>
              <a:rPr lang="en-US" sz="2600" dirty="0" smtClean="0"/>
              <a:t>ifferent meanings of money</a:t>
            </a:r>
          </a:p>
          <a:p>
            <a:pPr lvl="1"/>
            <a:r>
              <a:rPr lang="en-US" dirty="0" smtClean="0"/>
              <a:t>Symbol of achievement/status; motivator; performance indicator; anxiety source/avoider</a:t>
            </a:r>
          </a:p>
          <a:p>
            <a:r>
              <a:rPr lang="en-US" sz="2600" dirty="0" smtClean="0"/>
              <a:t>Strong money ethic</a:t>
            </a:r>
          </a:p>
          <a:p>
            <a:pPr lvl="1"/>
            <a:r>
              <a:rPr lang="en-US" sz="2000" dirty="0"/>
              <a:t>M</a:t>
            </a:r>
            <a:r>
              <a:rPr lang="en-US" sz="2000" dirty="0" smtClean="0"/>
              <a:t>oney is perceived as (a) not evil, (b) symbol of achievement/power, (c) budget carefully</a:t>
            </a:r>
          </a:p>
          <a:p>
            <a:r>
              <a:rPr lang="en-US" sz="2600" dirty="0" smtClean="0"/>
              <a:t>Gender differences –more valued by men</a:t>
            </a:r>
          </a:p>
          <a:p>
            <a:pPr lvl="1"/>
            <a:r>
              <a:rPr lang="en-US" dirty="0" smtClean="0"/>
              <a:t>Men -- money is a symbol of power/status</a:t>
            </a:r>
          </a:p>
          <a:p>
            <a:pPr lvl="1"/>
            <a:r>
              <a:rPr lang="en-US" dirty="0" smtClean="0"/>
              <a:t>Women -- money is instrumental (exchanged)</a:t>
            </a:r>
          </a:p>
          <a:p>
            <a:r>
              <a:rPr lang="en-US" sz="2600" dirty="0" smtClean="0"/>
              <a:t>Cultural differences</a:t>
            </a:r>
          </a:p>
          <a:p>
            <a:pPr lvl="1"/>
            <a:r>
              <a:rPr lang="en-US" dirty="0" smtClean="0"/>
              <a:t>Money importance increases with power distance</a:t>
            </a:r>
          </a:p>
        </p:txBody>
      </p:sp>
    </p:spTree>
    <p:extLst>
      <p:ext uri="{BB962C8B-B14F-4D97-AF65-F5344CB8AC3E}">
        <p14:creationId xmlns:p14="http://schemas.microsoft.com/office/powerpoint/2010/main" xmlns="" val="13934159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7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7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7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7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7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7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7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7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7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7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7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7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73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73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73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73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ea typeface="ＭＳ Ｐゴシック" pitchFamily="-112" charset="-128"/>
              </a:rPr>
              <a:t>Membership/Seniority Based Rewards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idx="1"/>
          </p:nvPr>
        </p:nvSpPr>
        <p:spPr>
          <a:xfrm>
            <a:off x="323528" y="1412776"/>
            <a:ext cx="5328591" cy="4713387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>
                <a:ea typeface="ＭＳ Ｐゴシック" pitchFamily="-112" charset="-128"/>
              </a:rPr>
              <a:t>Fixed wages, seniority increases</a:t>
            </a:r>
          </a:p>
          <a:p>
            <a:r>
              <a:rPr lang="en-US" dirty="0">
                <a:ea typeface="ＭＳ Ｐゴシック" pitchFamily="-112" charset="-128"/>
              </a:rPr>
              <a:t>Advantages </a:t>
            </a:r>
          </a:p>
          <a:p>
            <a:pPr lvl="1"/>
            <a:r>
              <a:rPr lang="en-US" dirty="0">
                <a:ea typeface="Tahoma" pitchFamily="-112" charset="0"/>
                <a:cs typeface="Tahoma" pitchFamily="-112" charset="0"/>
              </a:rPr>
              <a:t>Guaranteed wages may attract job applicants</a:t>
            </a:r>
          </a:p>
          <a:p>
            <a:pPr lvl="1">
              <a:spcAft>
                <a:spcPts val="1200"/>
              </a:spcAft>
            </a:pPr>
            <a:r>
              <a:rPr lang="en-US" dirty="0">
                <a:ea typeface="Tahoma" pitchFamily="-112" charset="0"/>
                <a:cs typeface="Tahoma" pitchFamily="-112" charset="0"/>
              </a:rPr>
              <a:t>Seniority-based rewards reduce turnover </a:t>
            </a:r>
          </a:p>
          <a:p>
            <a:r>
              <a:rPr lang="en-US" dirty="0">
                <a:ea typeface="ＭＳ Ｐゴシック" pitchFamily="-112" charset="-128"/>
              </a:rPr>
              <a:t>Disadvantages</a:t>
            </a:r>
          </a:p>
          <a:p>
            <a:pPr lvl="1"/>
            <a:r>
              <a:rPr lang="en-US" dirty="0">
                <a:ea typeface="Tahoma" pitchFamily="-112" charset="0"/>
                <a:cs typeface="Tahoma" pitchFamily="-112" charset="0"/>
              </a:rPr>
              <a:t>Doesn’t motivate job performance</a:t>
            </a:r>
          </a:p>
          <a:p>
            <a:pPr lvl="1"/>
            <a:r>
              <a:rPr lang="en-US" dirty="0">
                <a:ea typeface="Tahoma" pitchFamily="-112" charset="0"/>
                <a:cs typeface="Tahoma" pitchFamily="-112" charset="0"/>
              </a:rPr>
              <a:t>Discourages poor performers from leaving</a:t>
            </a:r>
          </a:p>
          <a:p>
            <a:pPr lvl="1"/>
            <a:r>
              <a:rPr lang="en-US" dirty="0">
                <a:ea typeface="Tahoma" pitchFamily="-112" charset="0"/>
                <a:cs typeface="Tahoma" pitchFamily="-112" charset="0"/>
              </a:rPr>
              <a:t>May act as golden handcuffs (tie people to the job)</a:t>
            </a:r>
          </a:p>
        </p:txBody>
      </p:sp>
      <p:pic>
        <p:nvPicPr>
          <p:cNvPr id="8" name="Picture 7" descr="money fade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9002" y="1222629"/>
            <a:ext cx="3306867" cy="563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936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Job Status-Based Rewards</a:t>
            </a:r>
            <a:endParaRPr lang="en-US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12776"/>
            <a:ext cx="5472608" cy="4713387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Includes job evaluation and status perks</a:t>
            </a:r>
          </a:p>
          <a:p>
            <a:r>
              <a:rPr lang="en-US" dirty="0" smtClean="0"/>
              <a:t>Advantages:</a:t>
            </a:r>
          </a:p>
          <a:p>
            <a:pPr lvl="1"/>
            <a:r>
              <a:rPr lang="en-US" dirty="0" smtClean="0"/>
              <a:t>Job evaluation tries to maintain fairness</a:t>
            </a:r>
          </a:p>
          <a:p>
            <a:pPr lvl="1"/>
            <a:r>
              <a:rPr lang="en-US" dirty="0" smtClean="0"/>
              <a:t>Motivates competition for promotions</a:t>
            </a:r>
          </a:p>
          <a:p>
            <a:r>
              <a:rPr lang="en-US" dirty="0" smtClean="0"/>
              <a:t>Disadvantages:</a:t>
            </a:r>
          </a:p>
          <a:p>
            <a:pPr lvl="1"/>
            <a:r>
              <a:rPr lang="en-US" dirty="0" smtClean="0"/>
              <a:t>Encourages bureaucratic hierarchy</a:t>
            </a:r>
          </a:p>
          <a:p>
            <a:pPr lvl="1"/>
            <a:r>
              <a:rPr lang="en-US" dirty="0" smtClean="0"/>
              <a:t>Reinforces status </a:t>
            </a:r>
            <a:r>
              <a:rPr lang="en-US" dirty="0" err="1" smtClean="0"/>
              <a:t>vs</a:t>
            </a:r>
            <a:r>
              <a:rPr lang="en-US" dirty="0" smtClean="0"/>
              <a:t> egalitarian culture</a:t>
            </a:r>
          </a:p>
          <a:p>
            <a:pPr lvl="1"/>
            <a:r>
              <a:rPr lang="en-US" dirty="0" smtClean="0"/>
              <a:t>Employees exaggerate duties, hoard resources</a:t>
            </a:r>
          </a:p>
        </p:txBody>
      </p:sp>
      <p:pic>
        <p:nvPicPr>
          <p:cNvPr id="8" name="Picture 7" descr="money fade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9002" y="1222629"/>
            <a:ext cx="3306867" cy="563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9510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money fade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9002" y="1222629"/>
            <a:ext cx="3306867" cy="5635371"/>
          </a:xfrm>
          <a:prstGeom prst="rect">
            <a:avLst/>
          </a:prstGeom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Competency-Based Rewards</a:t>
            </a:r>
            <a:endParaRPr lang="en-US" sz="3800" dirty="0"/>
          </a:p>
        </p:txBody>
      </p:sp>
      <p:sp>
        <p:nvSpPr>
          <p:cNvPr id="19558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12776"/>
            <a:ext cx="5760640" cy="471338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/>
              <a:t>Two types of competency rewards</a:t>
            </a:r>
          </a:p>
          <a:p>
            <a:pPr marL="273050" indent="-273050">
              <a:buFont typeface="+mj-lt"/>
              <a:buAutoNum type="arabicPeriod"/>
            </a:pPr>
            <a:r>
              <a:rPr lang="en-US" dirty="0"/>
              <a:t>Broad competency-based pay </a:t>
            </a:r>
            <a:r>
              <a:rPr lang="en-US" dirty="0" smtClean="0"/>
              <a:t>bands</a:t>
            </a:r>
          </a:p>
          <a:p>
            <a:pPr lvl="1"/>
            <a:r>
              <a:rPr lang="en-US" dirty="0" smtClean="0"/>
              <a:t>employees paid more within </a:t>
            </a:r>
            <a:r>
              <a:rPr lang="en-US" dirty="0"/>
              <a:t>the band by acquiring and demonstrating more competencies</a:t>
            </a:r>
          </a:p>
          <a:p>
            <a:pPr marL="273050" indent="-273050">
              <a:buFont typeface="+mj-lt"/>
              <a:buAutoNum type="arabicPeriod"/>
            </a:pPr>
            <a:r>
              <a:rPr lang="en-US" dirty="0"/>
              <a:t>Skill-based </a:t>
            </a:r>
            <a:r>
              <a:rPr lang="en-US" dirty="0" smtClean="0"/>
              <a:t>pay</a:t>
            </a:r>
          </a:p>
          <a:p>
            <a:pPr lvl="1"/>
            <a:r>
              <a:rPr lang="en-US" dirty="0"/>
              <a:t>employees paid more </a:t>
            </a:r>
            <a:r>
              <a:rPr lang="en-US" dirty="0" smtClean="0"/>
              <a:t>with </a:t>
            </a:r>
            <a:r>
              <a:rPr lang="en-US" dirty="0"/>
              <a:t>number of skill </a:t>
            </a:r>
            <a:r>
              <a:rPr lang="en-US" dirty="0" smtClean="0"/>
              <a:t>modules learned</a:t>
            </a:r>
          </a:p>
          <a:p>
            <a:r>
              <a:rPr lang="en-US" dirty="0" smtClean="0"/>
              <a:t>Advantages of competency-based pay</a:t>
            </a:r>
          </a:p>
          <a:p>
            <a:pPr lvl="1"/>
            <a:r>
              <a:rPr lang="en-US" dirty="0" smtClean="0"/>
              <a:t>More flexible work force, better quality, consistent with employability</a:t>
            </a:r>
          </a:p>
          <a:p>
            <a:r>
              <a:rPr lang="en-US" dirty="0"/>
              <a:t>Disadvantages of competency-based pay</a:t>
            </a:r>
            <a:endParaRPr lang="en-US" dirty="0" smtClean="0"/>
          </a:p>
          <a:p>
            <a:pPr lvl="1"/>
            <a:r>
              <a:rPr lang="en-US" dirty="0" smtClean="0"/>
              <a:t>Potentially subjective, higher training costs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20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5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5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55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55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Performance-based Rewards</a:t>
            </a:r>
            <a:endParaRPr lang="en-US" dirty="0"/>
          </a:p>
        </p:txBody>
      </p:sp>
      <p:sp>
        <p:nvSpPr>
          <p:cNvPr id="199685" name="Rectangle 5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Individual rewards</a:t>
            </a:r>
          </a:p>
          <a:p>
            <a:pPr lvl="1"/>
            <a:r>
              <a:rPr lang="en-US" dirty="0" smtClean="0"/>
              <a:t>Bonuses, commissions, piece rate systems</a:t>
            </a:r>
          </a:p>
          <a:p>
            <a:r>
              <a:rPr lang="en-US" dirty="0" smtClean="0"/>
              <a:t>Team rewards</a:t>
            </a:r>
          </a:p>
          <a:p>
            <a:pPr lvl="1"/>
            <a:r>
              <a:rPr lang="en-US" dirty="0" smtClean="0"/>
              <a:t>Mostly bonuses, also </a:t>
            </a:r>
            <a:r>
              <a:rPr lang="en-US" dirty="0" err="1" smtClean="0"/>
              <a:t>gainsharing</a:t>
            </a:r>
            <a:r>
              <a:rPr lang="en-US" dirty="0" smtClean="0"/>
              <a:t> plans</a:t>
            </a:r>
          </a:p>
          <a:p>
            <a:r>
              <a:rPr lang="en-US" dirty="0"/>
              <a:t>O</a:t>
            </a:r>
            <a:r>
              <a:rPr lang="en-US" dirty="0" smtClean="0"/>
              <a:t>rganizational rewards</a:t>
            </a:r>
          </a:p>
          <a:p>
            <a:pPr lvl="1"/>
            <a:r>
              <a:rPr lang="en-US" dirty="0" smtClean="0"/>
              <a:t>Organizational bonuses, ESOPs, stock options, profit-sharing</a:t>
            </a:r>
          </a:p>
          <a:p>
            <a:r>
              <a:rPr lang="en-US" dirty="0" smtClean="0"/>
              <a:t>Evaluating organizational rewards</a:t>
            </a:r>
          </a:p>
          <a:p>
            <a:pPr lvl="1"/>
            <a:r>
              <a:rPr lang="en-US" dirty="0" smtClean="0"/>
              <a:t>ESOPs and stock options create “ownership culture”</a:t>
            </a:r>
          </a:p>
          <a:p>
            <a:pPr lvl="1"/>
            <a:r>
              <a:rPr lang="en-US" dirty="0" smtClean="0"/>
              <a:t>Profit sharing adjusts pay with firm's prosperity</a:t>
            </a:r>
          </a:p>
          <a:p>
            <a:pPr lvl="1"/>
            <a:r>
              <a:rPr lang="en-US" dirty="0" smtClean="0"/>
              <a:t>Problem: organizational rewards have weak P-to-O link</a:t>
            </a:r>
          </a:p>
        </p:txBody>
      </p:sp>
    </p:spTree>
    <p:extLst>
      <p:ext uri="{BB962C8B-B14F-4D97-AF65-F5344CB8AC3E}">
        <p14:creationId xmlns:p14="http://schemas.microsoft.com/office/powerpoint/2010/main" xmlns="" val="40637491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Improving Reward Effectiveness</a:t>
            </a:r>
            <a:endParaRPr lang="en-US" dirty="0"/>
          </a:p>
        </p:txBody>
      </p:sp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Link rewards to performance</a:t>
            </a:r>
          </a:p>
          <a:p>
            <a:r>
              <a:rPr lang="en-US" smtClean="0"/>
              <a:t>Ensure rewards are relevant</a:t>
            </a:r>
          </a:p>
          <a:p>
            <a:r>
              <a:rPr lang="en-US" smtClean="0"/>
              <a:t>Team rewards for interdependent jobs</a:t>
            </a:r>
          </a:p>
          <a:p>
            <a:r>
              <a:rPr lang="en-US" smtClean="0"/>
              <a:t>Ensure rewards are valued</a:t>
            </a:r>
          </a:p>
          <a:p>
            <a:r>
              <a:rPr lang="en-US" smtClean="0"/>
              <a:t>Watch out for unintended consequences</a:t>
            </a:r>
            <a:endParaRPr lang="en-US" dirty="0"/>
          </a:p>
        </p:txBody>
      </p:sp>
      <p:pic>
        <p:nvPicPr>
          <p:cNvPr id="13" name="Picture Placeholder 12" descr="Hilcorp vert2.jpg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89" b="32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6302647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1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1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1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1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1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 build="p" autoUpdateAnimBg="0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Unintended Consequences of Rewards at </a:t>
            </a:r>
            <a:r>
              <a:rPr lang="en-US" dirty="0" err="1" smtClean="0"/>
              <a:t>TransSantiago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Santiago, Chile, bus drivers paid per passenger </a:t>
            </a:r>
          </a:p>
          <a:p>
            <a:pPr lvl="1"/>
            <a:r>
              <a:rPr lang="en-US" dirty="0" smtClean="0"/>
              <a:t>Motivated start time, shorter breaks, efficient driving, passengers paid fares</a:t>
            </a:r>
          </a:p>
          <a:p>
            <a:r>
              <a:rPr lang="en-US" dirty="0" smtClean="0"/>
              <a:t>Unintended consequences</a:t>
            </a:r>
          </a:p>
          <a:p>
            <a:pPr lvl="1"/>
            <a:r>
              <a:rPr lang="en-US" dirty="0" smtClean="0"/>
              <a:t>Speeding to next stop, cutting off competing buses</a:t>
            </a:r>
          </a:p>
          <a:p>
            <a:pPr lvl="1"/>
            <a:r>
              <a:rPr lang="en-US" dirty="0" smtClean="0"/>
              <a:t>Passenger injuries/deaths –  doors left open, bus departs before all on board</a:t>
            </a:r>
          </a:p>
          <a:p>
            <a:pPr lvl="1"/>
            <a:r>
              <a:rPr lang="en-US" dirty="0" smtClean="0"/>
              <a:t>Drove past stops with only one passenger waiting</a:t>
            </a:r>
          </a:p>
        </p:txBody>
      </p:sp>
    </p:spTree>
    <p:extLst>
      <p:ext uri="{BB962C8B-B14F-4D97-AF65-F5344CB8AC3E}">
        <p14:creationId xmlns:p14="http://schemas.microsoft.com/office/powerpoint/2010/main" xmlns="" val="24544761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cShaneOB7_Ch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McShaneOB7_Ch.potx</Template>
  <TotalTime>2809</TotalTime>
  <Pages>0</Pages>
  <Words>999</Words>
  <Characters>0</Characters>
  <Application>Microsoft Office PowerPoint</Application>
  <PresentationFormat>Letter Paper (8.5x11 in)</PresentationFormat>
  <Lines>0</Lines>
  <Paragraphs>218</Paragraphs>
  <Slides>24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McShaneOB7_Ch</vt:lpstr>
      <vt:lpstr>Applied Performance Practices</vt:lpstr>
      <vt:lpstr>Applied Performance Practices at Hilcorp Energy</vt:lpstr>
      <vt:lpstr>Meaning of Money at Work</vt:lpstr>
      <vt:lpstr>Membership/Seniority Based Rewards</vt:lpstr>
      <vt:lpstr>Job Status-Based Rewards</vt:lpstr>
      <vt:lpstr>Competency-Based Rewards</vt:lpstr>
      <vt:lpstr>Performance-based Rewards</vt:lpstr>
      <vt:lpstr>Improving Reward Effectiveness</vt:lpstr>
      <vt:lpstr>Unintended Consequences of Rewards at TransSantiago</vt:lpstr>
      <vt:lpstr>Job Design</vt:lpstr>
      <vt:lpstr>Job Specialization and Scientific Management</vt:lpstr>
      <vt:lpstr>Job Characteristics Model</vt:lpstr>
      <vt:lpstr>Other Job Characteristics</vt:lpstr>
      <vt:lpstr>Job Rotation at EYE Lighting Int’l</vt:lpstr>
      <vt:lpstr>Job Rotation</vt:lpstr>
      <vt:lpstr>Job Enlargement</vt:lpstr>
      <vt:lpstr>Job Enrichment</vt:lpstr>
      <vt:lpstr>Dimensions of Empowerment</vt:lpstr>
      <vt:lpstr>Supporting Empowerment</vt:lpstr>
      <vt:lpstr>Self-Leadership</vt:lpstr>
      <vt:lpstr>Elements of Self-leadership</vt:lpstr>
      <vt:lpstr>Elements of Self-leadership</vt:lpstr>
      <vt:lpstr>Predictors of Self-Leadership</vt:lpstr>
      <vt:lpstr>Applied Performance Practices</vt:lpstr>
    </vt:vector>
  </TitlesOfParts>
  <Manager/>
  <Company>University of Western Australia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Applied Performance Practices</dc:title>
  <dc:subject/>
  <dc:creator>Steven McShane</dc:creator>
  <cp:keywords/>
  <dc:description/>
  <cp:lastModifiedBy>vamsikrishna.mani</cp:lastModifiedBy>
  <cp:revision>210</cp:revision>
  <cp:lastPrinted>2008-02-24T08:45:31Z</cp:lastPrinted>
  <dcterms:created xsi:type="dcterms:W3CDTF">2011-12-07T16:09:33Z</dcterms:created>
  <dcterms:modified xsi:type="dcterms:W3CDTF">2019-02-06T09:17:52Z</dcterms:modified>
  <cp:category/>
</cp:coreProperties>
</file>