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30"/>
  </p:notesMasterIdLst>
  <p:handoutMasterIdLst>
    <p:handoutMasterId r:id="rId31"/>
  </p:handoutMasterIdLst>
  <p:sldIdLst>
    <p:sldId id="318" r:id="rId2"/>
    <p:sldId id="319" r:id="rId3"/>
    <p:sldId id="350" r:id="rId4"/>
    <p:sldId id="351" r:id="rId5"/>
    <p:sldId id="322" r:id="rId6"/>
    <p:sldId id="324" r:id="rId7"/>
    <p:sldId id="323" r:id="rId8"/>
    <p:sldId id="325" r:id="rId9"/>
    <p:sldId id="326" r:id="rId10"/>
    <p:sldId id="327" r:id="rId11"/>
    <p:sldId id="328" r:id="rId12"/>
    <p:sldId id="352" r:id="rId13"/>
    <p:sldId id="353" r:id="rId14"/>
    <p:sldId id="354" r:id="rId15"/>
    <p:sldId id="355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56" r:id="rId25"/>
    <p:sldId id="357" r:id="rId26"/>
    <p:sldId id="358" r:id="rId27"/>
    <p:sldId id="349" r:id="rId28"/>
    <p:sldId id="359" r:id="rId29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80"/>
    <a:srgbClr val="800080"/>
    <a:srgbClr val="CCFF66"/>
    <a:srgbClr val="61765E"/>
    <a:srgbClr val="5B5748"/>
    <a:srgbClr val="808080"/>
    <a:srgbClr val="83060C"/>
    <a:srgbClr val="5E6F5B"/>
    <a:srgbClr val="7D8077"/>
    <a:srgbClr val="5657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340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BF9E34-832D-1C43-8C03-BB23655D5F75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12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AA788-5372-3F41-A0AF-0843F598EF92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13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40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438A3E-AEA0-A545-8709-CC7996A8F947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14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19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CC45A6-6E52-3542-92F7-D6BB9B846910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15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60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05D8E1-FE19-084B-B994-AB32E31F194E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16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81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11D79A-06E9-5146-BC0E-5FEEA5C8CBE9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17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01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249872-6C82-B343-AF0B-ECFD070B2FA5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18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22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2BDAD5-CE49-3145-8DF3-CEDB0D7ED507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63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69C834-1763-0C40-922C-9706DD3A3B89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23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04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53229F-C4FB-774B-9F4B-18ECE8A36BCE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24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62468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DEF55A-9772-5F4D-84DB-DA5CCB0B3DA1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3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04079-501C-1142-9063-948755D530E3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25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86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04079-501C-1142-9063-948755D530E3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26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86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D3345D-07D4-B84A-8AD3-070FDE9E6EA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27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788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28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5BACB6-DFB3-1547-B332-2B1E584DE3C9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5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0FD27D-A400-594A-990C-5C02EEAE2F91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6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011238" y="369888"/>
            <a:ext cx="4859337" cy="3644900"/>
          </a:xfrm>
          <a:ln w="12700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6EB5A2-37C9-E14D-BC8C-DD8D3FB9BED2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7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332F53-D42B-9F41-B87F-09AB4394FA33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8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837A43-36E9-814B-9890-EDD4ED7AA3CE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9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BA3DA1-AFD9-2640-9D6D-BD537411B4D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10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90543F-6AE7-7F47-A2BD-B6F394335360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4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Workplace Emotions, Attitudes, and Stress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1904954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Cognitive Dissonance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Emotional experience caused by a perception that our beliefs, feelings, and behavior are incongruent</a:t>
            </a:r>
            <a:r>
              <a:rPr lang="en-US" dirty="0" smtClean="0"/>
              <a:t>. </a:t>
            </a:r>
          </a:p>
          <a:p>
            <a:r>
              <a:rPr lang="en-US" dirty="0"/>
              <a:t>I</a:t>
            </a:r>
            <a:r>
              <a:rPr lang="en-US" dirty="0" smtClean="0"/>
              <a:t>nconsistency generates emotions that motivate us to increase consistency.</a:t>
            </a:r>
          </a:p>
          <a:p>
            <a:r>
              <a:rPr lang="en-US" dirty="0" smtClean="0"/>
              <a:t>Difficult to undo/change behavior</a:t>
            </a:r>
          </a:p>
          <a:p>
            <a:r>
              <a:rPr lang="en-US" dirty="0" smtClean="0"/>
              <a:t>Instead, we reduce dissonance by changing our beliefs/feelings about the attitude object</a:t>
            </a:r>
          </a:p>
        </p:txBody>
      </p:sp>
    </p:spTree>
    <p:extLst>
      <p:ext uri="{BB962C8B-B14F-4D97-AF65-F5344CB8AC3E}">
        <p14:creationId xmlns:p14="http://schemas.microsoft.com/office/powerpoint/2010/main" xmlns="" val="20555820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Labor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Effort, planning and control needed to express organizationally desired emotions during interpersonal transactions.</a:t>
            </a:r>
          </a:p>
          <a:p>
            <a:r>
              <a:rPr lang="en-US" dirty="0" smtClean="0"/>
              <a:t>Higher in job requiring:</a:t>
            </a:r>
          </a:p>
          <a:p>
            <a:pPr lvl="1"/>
            <a:r>
              <a:rPr lang="en-US" dirty="0" smtClean="0"/>
              <a:t>Frequent/lengthy emotion display</a:t>
            </a:r>
          </a:p>
          <a:p>
            <a:pPr lvl="1"/>
            <a:r>
              <a:rPr lang="en-US" dirty="0" smtClean="0"/>
              <a:t>Variety of emotions display</a:t>
            </a:r>
          </a:p>
          <a:p>
            <a:pPr lvl="1"/>
            <a:r>
              <a:rPr lang="en-US" dirty="0" smtClean="0"/>
              <a:t>Intense emotions display</a:t>
            </a:r>
          </a:p>
          <a:p>
            <a:r>
              <a:rPr lang="en-US" dirty="0" smtClean="0"/>
              <a:t>Emotion display norms vary </a:t>
            </a:r>
            <a:r>
              <a:rPr lang="en-US" dirty="0"/>
              <a:t>across cultures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xpressed emotions discouraged: Ethiopia</a:t>
            </a:r>
            <a:r>
              <a:rPr lang="en-US" dirty="0"/>
              <a:t>, </a:t>
            </a:r>
            <a:r>
              <a:rPr lang="en-US" dirty="0" smtClean="0"/>
              <a:t>Japan</a:t>
            </a:r>
            <a:endParaRPr lang="en-US" dirty="0"/>
          </a:p>
          <a:p>
            <a:pPr lvl="1"/>
            <a:r>
              <a:rPr lang="en-US" dirty="0"/>
              <a:t>Expressed emotions </a:t>
            </a:r>
            <a:r>
              <a:rPr lang="en-US" dirty="0" smtClean="0"/>
              <a:t>allowed/expected : Kuwait</a:t>
            </a:r>
            <a:r>
              <a:rPr lang="en-US" dirty="0"/>
              <a:t>, </a:t>
            </a:r>
            <a:r>
              <a:rPr lang="en-US" dirty="0" smtClean="0"/>
              <a:t>Spain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48356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Emotional Labor Challenges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Difficult </a:t>
            </a:r>
            <a:r>
              <a:rPr lang="en-US" dirty="0"/>
              <a:t>to </a:t>
            </a:r>
            <a:r>
              <a:rPr lang="en-US" dirty="0" smtClean="0"/>
              <a:t>accurately display </a:t>
            </a:r>
            <a:r>
              <a:rPr lang="en-US" dirty="0"/>
              <a:t>expected emotions</a:t>
            </a:r>
            <a:endParaRPr lang="en-US" dirty="0" smtClean="0"/>
          </a:p>
          <a:p>
            <a:r>
              <a:rPr lang="en-US" dirty="0" smtClean="0"/>
              <a:t>Difficult to hide true emotions</a:t>
            </a:r>
          </a:p>
          <a:p>
            <a:r>
              <a:rPr lang="en-US" dirty="0" smtClean="0"/>
              <a:t>Emotional dissonance -- conflict between true and required emotions</a:t>
            </a:r>
          </a:p>
          <a:p>
            <a:r>
              <a:rPr lang="en-US" dirty="0" smtClean="0"/>
              <a:t>Emotional labor solutions</a:t>
            </a:r>
          </a:p>
          <a:p>
            <a:pPr lvl="1"/>
            <a:r>
              <a:rPr lang="en-US" dirty="0" smtClean="0"/>
              <a:t>Perceive emotional labor as professional skill</a:t>
            </a:r>
          </a:p>
          <a:p>
            <a:pPr lvl="1"/>
            <a:r>
              <a:rPr lang="en-US" dirty="0" smtClean="0"/>
              <a:t>Engage in deep acting, not surface acting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26726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 of Emotional Intelligence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2590800" y="1981200"/>
            <a:ext cx="2590800" cy="1981200"/>
          </a:xfrm>
          <a:prstGeom prst="rect">
            <a:avLst/>
          </a:prstGeom>
          <a:solidFill>
            <a:srgbClr val="7E93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Ability to know</a:t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our own emotions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181600" y="1981200"/>
            <a:ext cx="2590800" cy="1981200"/>
          </a:xfrm>
          <a:prstGeom prst="rect">
            <a:avLst/>
          </a:prstGeom>
          <a:solidFill>
            <a:srgbClr val="A49E9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Ability to know</a:t>
            </a: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others’ emotions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590800" y="3962400"/>
            <a:ext cx="2590800" cy="1981200"/>
          </a:xfrm>
          <a:prstGeom prst="rect">
            <a:avLst/>
          </a:prstGeom>
          <a:solidFill>
            <a:srgbClr val="B080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Ability to manage</a:t>
            </a:r>
            <a:br>
              <a:rPr lang="en-US" sz="2000" dirty="0" smtClean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our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own emotions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181600" y="3962400"/>
            <a:ext cx="2590800" cy="1981200"/>
          </a:xfrm>
          <a:prstGeom prst="rect">
            <a:avLst/>
          </a:prstGeom>
          <a:solidFill>
            <a:srgbClr val="C6B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Ability to manage</a:t>
            </a: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 smtClean="0">
                <a:solidFill>
                  <a:srgbClr val="000000"/>
                </a:solidFill>
              </a:rPr>
              <a:t>others’ emotions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2819400" y="1400175"/>
            <a:ext cx="22621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2D2D2D"/>
                </a:solidFill>
              </a:rPr>
              <a:t>Self</a:t>
            </a:r>
          </a:p>
          <a:p>
            <a:r>
              <a:rPr lang="en-US" sz="1600" dirty="0">
                <a:solidFill>
                  <a:srgbClr val="2D2D2D"/>
                </a:solidFill>
              </a:rPr>
              <a:t>(personal competence)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5391150" y="1400175"/>
            <a:ext cx="20018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2D2D2D"/>
                </a:solidFill>
              </a:rPr>
              <a:t>Other</a:t>
            </a:r>
          </a:p>
          <a:p>
            <a:r>
              <a:rPr lang="en-US" sz="1600" dirty="0">
                <a:solidFill>
                  <a:srgbClr val="2D2D2D"/>
                </a:solidFill>
              </a:rPr>
              <a:t>(social competence)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990600" y="2667000"/>
            <a:ext cx="14620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2D2D2D"/>
                </a:solidFill>
              </a:rPr>
              <a:t>Recognition of emotions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990600" y="4572000"/>
            <a:ext cx="14620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2D2D2D"/>
                </a:solidFill>
              </a:rPr>
              <a:t>Regulation</a:t>
            </a:r>
            <a:br>
              <a:rPr lang="en-US" sz="1600" dirty="0">
                <a:solidFill>
                  <a:srgbClr val="2D2D2D"/>
                </a:solidFill>
              </a:rPr>
            </a:br>
            <a:r>
              <a:rPr lang="en-US" sz="1600" dirty="0">
                <a:solidFill>
                  <a:srgbClr val="2D2D2D"/>
                </a:solidFill>
              </a:rPr>
              <a:t>of emotions</a:t>
            </a:r>
          </a:p>
        </p:txBody>
      </p:sp>
    </p:spTree>
    <p:extLst>
      <p:ext uri="{BB962C8B-B14F-4D97-AF65-F5344CB8AC3E}">
        <p14:creationId xmlns:p14="http://schemas.microsoft.com/office/powerpoint/2010/main" xmlns="" val="20089045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981200" y="2743200"/>
            <a:ext cx="2209800" cy="1066800"/>
          </a:xfrm>
          <a:prstGeom prst="rect">
            <a:avLst/>
          </a:prstGeom>
          <a:solidFill>
            <a:srgbClr val="A49E9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en-AU" sz="2000" dirty="0" smtClean="0">
                <a:solidFill>
                  <a:schemeClr val="tx1"/>
                </a:solidFill>
              </a:rPr>
              <a:t>Ability to know others’ emotions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981200" y="3962400"/>
            <a:ext cx="2209800" cy="990600"/>
          </a:xfrm>
          <a:prstGeom prst="rect">
            <a:avLst/>
          </a:prstGeom>
          <a:solidFill>
            <a:srgbClr val="B080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en-AU" sz="2000" dirty="0" smtClean="0">
                <a:solidFill>
                  <a:schemeClr val="tx1"/>
                </a:solidFill>
              </a:rPr>
              <a:t>Ability to manage or own emotions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191000" y="2743200"/>
            <a:ext cx="4114800" cy="1066800"/>
          </a:xfrm>
          <a:prstGeom prst="rect">
            <a:avLst/>
          </a:prstGeom>
          <a:solidFill>
            <a:srgbClr val="435466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</a:rPr>
              <a:t>Perceiving and understanding the meaning of others’ emotions</a:t>
            </a:r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191000" y="3962400"/>
            <a:ext cx="4114800" cy="990600"/>
          </a:xfrm>
          <a:prstGeom prst="rect">
            <a:avLst/>
          </a:prstGeom>
          <a:solidFill>
            <a:srgbClr val="435466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1800" dirty="0">
                <a:solidFill>
                  <a:schemeClr val="bg1"/>
                </a:solidFill>
              </a:rPr>
              <a:t>Increasing, decreasing, and altering </a:t>
            </a:r>
            <a:r>
              <a:rPr lang="en-AU" sz="1800" dirty="0" smtClean="0">
                <a:solidFill>
                  <a:schemeClr val="bg1"/>
                </a:solidFill>
              </a:rPr>
              <a:t>our own emotions</a:t>
            </a:r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1981200" y="5105400"/>
            <a:ext cx="2209800" cy="990600"/>
          </a:xfrm>
          <a:prstGeom prst="rect">
            <a:avLst/>
          </a:prstGeom>
          <a:solidFill>
            <a:srgbClr val="7E93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en-AU" sz="2000" dirty="0" smtClean="0">
                <a:solidFill>
                  <a:schemeClr val="tx1"/>
                </a:solidFill>
              </a:rPr>
              <a:t>Ability to know our own emotions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191000" y="5105400"/>
            <a:ext cx="4114800" cy="990600"/>
          </a:xfrm>
          <a:prstGeom prst="rect">
            <a:avLst/>
          </a:prstGeom>
          <a:solidFill>
            <a:srgbClr val="435466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</a:rPr>
              <a:t>P</a:t>
            </a:r>
            <a:r>
              <a:rPr lang="en-US" sz="1800" dirty="0" smtClean="0">
                <a:solidFill>
                  <a:schemeClr val="bg1"/>
                </a:solidFill>
              </a:rPr>
              <a:t>erceiving </a:t>
            </a:r>
            <a:r>
              <a:rPr lang="en-US" sz="1800" dirty="0">
                <a:solidFill>
                  <a:schemeClr val="bg1"/>
                </a:solidFill>
              </a:rPr>
              <a:t>and understanding the meaning of your own emotions</a:t>
            </a:r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981200" y="1616075"/>
            <a:ext cx="2209800" cy="990600"/>
          </a:xfrm>
          <a:prstGeom prst="rect">
            <a:avLst/>
          </a:prstGeom>
          <a:solidFill>
            <a:srgbClr val="C6BB8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l"/>
            <a:r>
              <a:rPr lang="en-AU" sz="2000" dirty="0" smtClean="0">
                <a:solidFill>
                  <a:schemeClr val="tx1"/>
                </a:solidFill>
              </a:rPr>
              <a:t>Ability to manage others’ emotions</a:t>
            </a:r>
            <a:endParaRPr lang="en-AU" sz="2000" dirty="0">
              <a:solidFill>
                <a:schemeClr val="tx1"/>
              </a:solidFill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4191000" y="1616075"/>
            <a:ext cx="4114800" cy="990600"/>
          </a:xfrm>
          <a:prstGeom prst="rect">
            <a:avLst/>
          </a:prstGeom>
          <a:solidFill>
            <a:srgbClr val="435466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1800" dirty="0" smtClean="0">
                <a:solidFill>
                  <a:schemeClr val="bg1"/>
                </a:solidFill>
              </a:rPr>
              <a:t>Increasing, decreasing, and altering emotions that others experience</a:t>
            </a:r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000125" y="5683250"/>
            <a:ext cx="828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Lowest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990600" y="1736725"/>
            <a:ext cx="873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Highest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Emotional Intelligence Hierarchy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6224062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 autoUpdateAnimBg="0"/>
      <p:bldP spid="29699" grpId="0" animBg="1" autoUpdateAnimBg="0"/>
      <p:bldP spid="29700" grpId="0" animBg="1" autoUpdateAnimBg="0"/>
      <p:bldP spid="29701" grpId="0" animBg="1" autoUpdateAnimBg="0"/>
      <p:bldP spid="29702" grpId="0" animBg="1" autoUpdateAnimBg="0"/>
      <p:bldP spid="29703" grpId="0" animBg="1" autoUpdateAnimBg="0"/>
      <p:bldP spid="29704" grpId="0" animBg="1" autoUpdateAnimBg="0"/>
      <p:bldP spid="29705" grpId="0" animBg="1" autoUpdateAnimBg="0"/>
      <p:bldP spid="29706" grpId="0" autoUpdateAnimBg="0"/>
      <p:bldP spid="2970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Improving Emotional Intelligence</a:t>
            </a:r>
            <a:endParaRPr lang="en-US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Emotional intelligence</a:t>
            </a:r>
            <a:br>
              <a:rPr lang="en-US" smtClean="0"/>
            </a:br>
            <a:r>
              <a:rPr lang="en-US" smtClean="0"/>
              <a:t>is a set of abilities/skills</a:t>
            </a:r>
          </a:p>
          <a:p>
            <a:r>
              <a:rPr lang="en-US" smtClean="0"/>
              <a:t>Can be learned, especially through coaching</a:t>
            </a:r>
          </a:p>
          <a:p>
            <a:r>
              <a:rPr lang="en-US" smtClean="0"/>
              <a:t>EI increases with age</a:t>
            </a:r>
            <a:br>
              <a:rPr lang="en-US" smtClean="0"/>
            </a:br>
            <a:r>
              <a:rPr lang="en-US" smtClean="0"/>
              <a:t>(maturity process)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236476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Job Satisfaction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person's evaluation of his or her job and work context</a:t>
            </a:r>
          </a:p>
          <a:p>
            <a:r>
              <a:rPr lang="en-US" smtClean="0"/>
              <a:t>An appraisal of the perceived job characteristics, work environment, and emotional experience at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040551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447800" y="3886200"/>
            <a:ext cx="2209800" cy="990600"/>
          </a:xfrm>
          <a:prstGeom prst="rect">
            <a:avLst/>
          </a:prstGeom>
          <a:solidFill>
            <a:srgbClr val="821909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Loyalty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447800" y="2667000"/>
            <a:ext cx="2209800" cy="990600"/>
          </a:xfrm>
          <a:prstGeom prst="rect">
            <a:avLst/>
          </a:prstGeom>
          <a:solidFill>
            <a:srgbClr val="004E4C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Voice</a:t>
            </a: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447800" y="1524000"/>
            <a:ext cx="2209800" cy="990600"/>
          </a:xfrm>
          <a:prstGeom prst="rect">
            <a:avLst/>
          </a:prstGeom>
          <a:solidFill>
            <a:srgbClr val="472F00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Exit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447800" y="5029200"/>
            <a:ext cx="2209800" cy="990600"/>
          </a:xfrm>
          <a:prstGeom prst="rect">
            <a:avLst/>
          </a:prstGeom>
          <a:solidFill>
            <a:srgbClr val="263340"/>
          </a:soli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Neglect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657600" y="1524000"/>
            <a:ext cx="4114800" cy="990600"/>
          </a:xfrm>
          <a:prstGeom prst="rect">
            <a:avLst/>
          </a:prstGeom>
          <a:solidFill>
            <a:srgbClr val="B4A47C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</a:rPr>
              <a:t>• Leaving the situation</a:t>
            </a:r>
          </a:p>
          <a:p>
            <a:pPr algn="l"/>
            <a:r>
              <a:rPr lang="en-AU" sz="2000" dirty="0">
                <a:solidFill>
                  <a:srgbClr val="000000"/>
                </a:solidFill>
              </a:rPr>
              <a:t>• Quitting, transferring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657600" y="2667000"/>
            <a:ext cx="4114800" cy="990600"/>
          </a:xfrm>
          <a:prstGeom prst="rect">
            <a:avLst/>
          </a:prstGeom>
          <a:solidFill>
            <a:srgbClr val="CCA9D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</a:rPr>
              <a:t>• Changing the situation</a:t>
            </a:r>
          </a:p>
          <a:p>
            <a:pPr algn="l"/>
            <a:r>
              <a:rPr lang="en-AU" sz="2000" dirty="0">
                <a:solidFill>
                  <a:srgbClr val="000000"/>
                </a:solidFill>
              </a:rPr>
              <a:t>• Problem solving, complaining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657600" y="3886200"/>
            <a:ext cx="4114800" cy="990600"/>
          </a:xfrm>
          <a:prstGeom prst="rect">
            <a:avLst/>
          </a:prstGeom>
          <a:solidFill>
            <a:srgbClr val="9EC2A8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</a:rPr>
              <a:t>• Patiently waiting for </a:t>
            </a:r>
            <a:r>
              <a:rPr lang="en-AU" sz="2000">
                <a:solidFill>
                  <a:srgbClr val="000000"/>
                </a:solidFill>
              </a:rPr>
              <a:t>the </a:t>
            </a:r>
            <a:r>
              <a:rPr lang="en-AU" sz="2000" smtClean="0">
                <a:solidFill>
                  <a:srgbClr val="000000"/>
                </a:solidFill>
              </a:rPr>
              <a:t>situation</a:t>
            </a:r>
            <a:br>
              <a:rPr lang="en-AU" sz="2000" smtClean="0">
                <a:solidFill>
                  <a:srgbClr val="000000"/>
                </a:solidFill>
              </a:rPr>
            </a:br>
            <a:r>
              <a:rPr lang="en-AU" sz="2000" smtClean="0">
                <a:solidFill>
                  <a:srgbClr val="000000"/>
                </a:solidFill>
              </a:rPr>
              <a:t>   to </a:t>
            </a:r>
            <a:r>
              <a:rPr lang="en-AU" sz="2000" dirty="0">
                <a:solidFill>
                  <a:srgbClr val="000000"/>
                </a:solidFill>
              </a:rPr>
              <a:t>improve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3657600" y="5029200"/>
            <a:ext cx="4114800" cy="990600"/>
          </a:xfrm>
          <a:prstGeom prst="rect">
            <a:avLst/>
          </a:prstGeom>
          <a:solidFill>
            <a:srgbClr val="D8B658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</a:rPr>
              <a:t>• Reducing work effort/quality</a:t>
            </a:r>
          </a:p>
          <a:p>
            <a:pPr algn="l"/>
            <a:r>
              <a:rPr lang="en-AU" sz="2000" dirty="0">
                <a:solidFill>
                  <a:srgbClr val="000000"/>
                </a:solidFill>
              </a:rPr>
              <a:t>• Increasing absenteeism</a:t>
            </a:r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500" dirty="0" smtClean="0"/>
              <a:t>EVLN: Responses to Dissatisfaction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xmlns="" val="11494094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 autoUpdateAnimBg="0"/>
      <p:bldP spid="37891" grpId="0" animBg="1" autoUpdateAnimBg="0"/>
      <p:bldP spid="37892" grpId="0" animBg="1" autoUpdateAnimBg="0"/>
      <p:bldP spid="37893" grpId="0" animBg="1" autoUpdateAnimBg="0"/>
      <p:bldP spid="37894" grpId="0" animBg="1" autoUpdateAnimBg="0"/>
      <p:bldP spid="37895" grpId="0" animBg="1" autoUpdateAnimBg="0"/>
      <p:bldP spid="37896" grpId="0" animBg="1" autoUpdateAnimBg="0"/>
      <p:bldP spid="37897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Job Satisfaction and Performance</a:t>
            </a:r>
            <a:endParaRPr lang="en-US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Happy workers are somewhat more productive workers, but relationship is weaker because:</a:t>
            </a:r>
          </a:p>
          <a:p>
            <a:pPr lvl="1"/>
            <a:r>
              <a:rPr lang="en-US" dirty="0" smtClean="0"/>
              <a:t>General attitude </a:t>
            </a:r>
            <a:r>
              <a:rPr lang="en-US" dirty="0" err="1" smtClean="0"/>
              <a:t>vs</a:t>
            </a:r>
            <a:r>
              <a:rPr lang="en-US" dirty="0" smtClean="0"/>
              <a:t> specific behaviors</a:t>
            </a:r>
          </a:p>
          <a:p>
            <a:pPr lvl="1"/>
            <a:r>
              <a:rPr lang="en-US" dirty="0" smtClean="0"/>
              <a:t>Low employee control over work output Job</a:t>
            </a:r>
          </a:p>
          <a:p>
            <a:pPr lvl="1"/>
            <a:r>
              <a:rPr lang="en-US" dirty="0" smtClean="0"/>
              <a:t>Job performance isn’t rewarded</a:t>
            </a:r>
          </a:p>
        </p:txBody>
      </p:sp>
    </p:spTree>
    <p:extLst>
      <p:ext uri="{BB962C8B-B14F-4D97-AF65-F5344CB8AC3E}">
        <p14:creationId xmlns:p14="http://schemas.microsoft.com/office/powerpoint/2010/main" xmlns="" val="15815642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500" dirty="0" smtClean="0"/>
              <a:t>Service Profit Chain at DaVita, Inc.</a:t>
            </a:r>
            <a:endParaRPr lang="en-GB" sz="35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/>
              <a:t>DaVita, Inc., the Denver-based provider of kidney care and dialysis </a:t>
            </a:r>
            <a:r>
              <a:rPr lang="en-US" dirty="0" smtClean="0"/>
              <a:t>services, </a:t>
            </a:r>
            <a:r>
              <a:rPr lang="en-US" dirty="0"/>
              <a:t>generates customer satisfaction through an employee-first culture. “The attitude that teammates bring into that clinic affects patients’ quality of care and their quality of life,” explains a DaVita executive.</a:t>
            </a:r>
          </a:p>
        </p:txBody>
      </p:sp>
      <p:pic>
        <p:nvPicPr>
          <p:cNvPr id="14" name="Picture Placeholder 13" descr="DaVita vert sm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45" b="8045"/>
          <a:stretch/>
        </p:blipFill>
        <p:spPr/>
      </p:pic>
    </p:spTree>
    <p:extLst>
      <p:ext uri="{BB962C8B-B14F-4D97-AF65-F5344CB8AC3E}">
        <p14:creationId xmlns:p14="http://schemas.microsoft.com/office/powerpoint/2010/main" xmlns="" val="26669320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Emotions and Stress at JetBlue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idx="1"/>
          </p:nvPr>
        </p:nvSpPr>
        <p:spPr>
          <a:xfrm>
            <a:off x="4788024" y="1379909"/>
            <a:ext cx="3816424" cy="4713387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dirty="0" smtClean="0"/>
              <a:t>Former JetBlue employee Steven Slater (shown in photo) and other flight attendants are expected to manage their emotions on the job even when faced with significant stressors.</a:t>
            </a:r>
          </a:p>
        </p:txBody>
      </p:sp>
      <p:pic>
        <p:nvPicPr>
          <p:cNvPr id="10" name="Picture 9" descr="Slater Cab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4374323" cy="3276600"/>
          </a:xfrm>
          <a:prstGeom prst="rect">
            <a:avLst/>
          </a:prstGeom>
          <a:effectLst>
            <a:outerShdw blurRad="165100" dist="101600" dir="2700000" algn="br">
              <a:srgbClr val="000000">
                <a:alpha val="5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38058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/>
          </p:cNvSpPr>
          <p:nvPr/>
        </p:nvSpPr>
        <p:spPr bwMode="auto">
          <a:xfrm>
            <a:off x="4806231" y="4923284"/>
            <a:ext cx="9911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Company profitability and growth </a:t>
            </a:r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1457598" y="2311351"/>
            <a:ext cx="0" cy="332631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 rot="10800000" flipH="1">
            <a:off x="3224561" y="5334051"/>
            <a:ext cx="304725" cy="3349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718792" y="3454351"/>
            <a:ext cx="304726" cy="325934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H="1">
            <a:off x="823591" y="3425330"/>
            <a:ext cx="354955" cy="329283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H="1">
            <a:off x="1618333" y="4582841"/>
            <a:ext cx="388441" cy="362768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rot="10800000" flipH="1">
            <a:off x="4501506" y="5334051"/>
            <a:ext cx="303609" cy="3349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rot="10800000" flipH="1">
            <a:off x="1930872" y="5334051"/>
            <a:ext cx="303609" cy="3349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9" name="Rectangle 9"/>
          <p:cNvSpPr>
            <a:spLocks/>
          </p:cNvSpPr>
          <p:nvPr/>
        </p:nvSpPr>
        <p:spPr bwMode="auto">
          <a:xfrm>
            <a:off x="957536" y="4923284"/>
            <a:ext cx="9911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Service quality </a:t>
            </a:r>
          </a:p>
        </p:txBody>
      </p:sp>
      <p:sp>
        <p:nvSpPr>
          <p:cNvPr id="15370" name="Rectangle 10"/>
          <p:cNvSpPr>
            <a:spLocks/>
          </p:cNvSpPr>
          <p:nvPr/>
        </p:nvSpPr>
        <p:spPr bwMode="auto">
          <a:xfrm>
            <a:off x="2234481" y="4923284"/>
            <a:ext cx="9911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Customer satisfaction/perceived value </a:t>
            </a:r>
          </a:p>
        </p:txBody>
      </p:sp>
      <p:sp>
        <p:nvSpPr>
          <p:cNvPr id="15371" name="Rectangle 11"/>
          <p:cNvSpPr>
            <a:spLocks/>
          </p:cNvSpPr>
          <p:nvPr/>
        </p:nvSpPr>
        <p:spPr bwMode="auto">
          <a:xfrm>
            <a:off x="3529286" y="4923284"/>
            <a:ext cx="9911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Customer loyalty and referrals</a:t>
            </a:r>
          </a:p>
        </p:txBody>
      </p:sp>
      <p:sp>
        <p:nvSpPr>
          <p:cNvPr id="15372" name="Rectangle 12"/>
          <p:cNvSpPr>
            <a:spLocks/>
          </p:cNvSpPr>
          <p:nvPr/>
        </p:nvSpPr>
        <p:spPr bwMode="auto">
          <a:xfrm>
            <a:off x="1484388" y="3771355"/>
            <a:ext cx="1017984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Employee motivation and</a:t>
            </a:r>
            <a:r>
              <a:rPr lang="en-US" sz="1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 behavior</a:t>
            </a:r>
            <a:endParaRPr lang="en-US" sz="13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Gill Sans" charset="0"/>
              <a:cs typeface="Gill Sans" charset="0"/>
            </a:endParaRP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815777" y="4573911"/>
            <a:ext cx="360536" cy="349374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4" name="Rectangle 14"/>
          <p:cNvSpPr>
            <a:spLocks/>
          </p:cNvSpPr>
          <p:nvPr/>
        </p:nvSpPr>
        <p:spPr bwMode="auto">
          <a:xfrm>
            <a:off x="902170" y="1556792"/>
            <a:ext cx="1155293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Organizational practices</a:t>
            </a:r>
          </a:p>
        </p:txBody>
      </p:sp>
      <p:sp>
        <p:nvSpPr>
          <p:cNvPr id="15375" name="Rectangle 15"/>
          <p:cNvSpPr>
            <a:spLocks/>
          </p:cNvSpPr>
          <p:nvPr/>
        </p:nvSpPr>
        <p:spPr bwMode="auto">
          <a:xfrm>
            <a:off x="920031" y="2637284"/>
            <a:ext cx="11054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Employee satisfaction and commitment</a:t>
            </a:r>
          </a:p>
        </p:txBody>
      </p:sp>
      <p:sp>
        <p:nvSpPr>
          <p:cNvPr id="15376" name="Rectangle 16"/>
          <p:cNvSpPr>
            <a:spLocks/>
          </p:cNvSpPr>
          <p:nvPr/>
        </p:nvSpPr>
        <p:spPr bwMode="auto">
          <a:xfrm>
            <a:off x="323528" y="3771355"/>
            <a:ext cx="991195" cy="812602"/>
          </a:xfrm>
          <a:prstGeom prst="rect">
            <a:avLst/>
          </a:prstGeom>
          <a:gradFill rotWithShape="0">
            <a:gsLst>
              <a:gs pos="0">
                <a:srgbClr val="3C2F5E"/>
              </a:gs>
              <a:gs pos="100000">
                <a:srgbClr val="8676B4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13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charset="0"/>
                <a:cs typeface="Gill Sans" charset="0"/>
              </a:rPr>
              <a:t>Employee retention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Profit Chain Model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idx="1"/>
          </p:nvPr>
        </p:nvSpPr>
        <p:spPr>
          <a:xfrm>
            <a:off x="2915816" y="1379909"/>
            <a:ext cx="5688632" cy="3417243"/>
          </a:xfrm>
        </p:spPr>
        <p:txBody>
          <a:bodyPr>
            <a:normAutofit fontScale="92500"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dirty="0" smtClean="0"/>
              <a:t>Job satisfaction increases customer satisfaction and profitability because:</a:t>
            </a:r>
          </a:p>
          <a:p>
            <a:pPr marL="358775" indent="-32385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Job satisfaction affects mood, leading to positive behaviors toward customers</a:t>
            </a:r>
          </a:p>
          <a:p>
            <a:pPr marL="358775" indent="-323850">
              <a:buFont typeface="+mj-lt"/>
              <a:buAutoNum type="arabicPeriod"/>
            </a:pPr>
            <a:r>
              <a:rPr lang="en-US" dirty="0" smtClean="0"/>
              <a:t>Job satisfaction reduces employee turnover, resulting in more consistent and familiar service</a:t>
            </a:r>
            <a:endParaRPr lang="en-US" dirty="0" smtClean="0">
              <a:ea typeface="ＭＳ Ｐゴシック" pitchFamily="-6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894618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Organizational Commitment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Affective commitment</a:t>
            </a:r>
          </a:p>
          <a:p>
            <a:pPr lvl="1"/>
            <a:r>
              <a:rPr lang="en-US" dirty="0" smtClean="0"/>
              <a:t>Emotional attachment to, identification with, and involvement in an organization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ower </a:t>
            </a:r>
            <a:r>
              <a:rPr lang="en-US" dirty="0"/>
              <a:t>turnover, higher </a:t>
            </a:r>
            <a:r>
              <a:rPr lang="en-US" dirty="0" smtClean="0"/>
              <a:t>motivation </a:t>
            </a:r>
            <a:r>
              <a:rPr lang="en-US" dirty="0"/>
              <a:t>and org citizenship</a:t>
            </a:r>
            <a:endParaRPr lang="en-US" dirty="0" smtClean="0"/>
          </a:p>
          <a:p>
            <a:r>
              <a:rPr lang="en-US" dirty="0" smtClean="0"/>
              <a:t>Continuance commitment</a:t>
            </a:r>
          </a:p>
          <a:p>
            <a:pPr lvl="1"/>
            <a:r>
              <a:rPr lang="en-US" dirty="0" smtClean="0"/>
              <a:t>Calculative attachment</a:t>
            </a:r>
          </a:p>
          <a:p>
            <a:pPr lvl="1"/>
            <a:r>
              <a:rPr lang="en-US" dirty="0" smtClean="0"/>
              <a:t>Employees stays because (a) no choice (alternative), or (b) too costly to quit</a:t>
            </a:r>
          </a:p>
          <a:p>
            <a:pPr lvl="1"/>
            <a:r>
              <a:rPr lang="en-US" dirty="0" smtClean="0"/>
              <a:t>Lower turnover, performance, org citizenship, cooperation</a:t>
            </a:r>
          </a:p>
        </p:txBody>
      </p:sp>
    </p:spTree>
    <p:extLst>
      <p:ext uri="{BB962C8B-B14F-4D97-AF65-F5344CB8AC3E}">
        <p14:creationId xmlns:p14="http://schemas.microsoft.com/office/powerpoint/2010/main" xmlns="" val="7380958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Affective Commitment</a:t>
            </a:r>
            <a:endParaRPr lang="en-US" dirty="0"/>
          </a:p>
        </p:txBody>
      </p:sp>
      <p:sp>
        <p:nvSpPr>
          <p:cNvPr id="58371" name="Rectangle 3"/>
          <p:cNvSpPr>
            <a:spLocks/>
          </p:cNvSpPr>
          <p:nvPr/>
        </p:nvSpPr>
        <p:spPr bwMode="auto">
          <a:xfrm>
            <a:off x="1336030" y="2413471"/>
            <a:ext cx="1765584" cy="839391"/>
          </a:xfrm>
          <a:prstGeom prst="rect">
            <a:avLst/>
          </a:prstGeom>
          <a:solidFill>
            <a:srgbClr val="79441C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r>
              <a: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Shared</a:t>
            </a:r>
          </a:p>
          <a:p>
            <a:r>
              <a: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Values</a:t>
            </a:r>
          </a:p>
        </p:txBody>
      </p:sp>
      <p:sp>
        <p:nvSpPr>
          <p:cNvPr id="58372" name="Rectangle 4"/>
          <p:cNvSpPr>
            <a:spLocks/>
          </p:cNvSpPr>
          <p:nvPr/>
        </p:nvSpPr>
        <p:spPr bwMode="auto">
          <a:xfrm>
            <a:off x="3101614" y="2413471"/>
            <a:ext cx="4494722" cy="839391"/>
          </a:xfrm>
          <a:prstGeom prst="rect">
            <a:avLst/>
          </a:prstGeom>
          <a:solidFill>
            <a:srgbClr val="FBDBA3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pPr marL="180820" indent="-91526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Values congruence</a:t>
            </a:r>
          </a:p>
        </p:txBody>
      </p:sp>
      <p:sp>
        <p:nvSpPr>
          <p:cNvPr id="58374" name="Rectangle 6"/>
          <p:cNvSpPr>
            <a:spLocks/>
          </p:cNvSpPr>
          <p:nvPr/>
        </p:nvSpPr>
        <p:spPr bwMode="auto">
          <a:xfrm>
            <a:off x="1336030" y="1484784"/>
            <a:ext cx="1765584" cy="839391"/>
          </a:xfrm>
          <a:prstGeom prst="rect">
            <a:avLst/>
          </a:prstGeom>
          <a:solidFill>
            <a:srgbClr val="262F27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r>
              <a:rPr lang="en-US" sz="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Justice/ Support</a:t>
            </a:r>
          </a:p>
        </p:txBody>
      </p:sp>
      <p:sp>
        <p:nvSpPr>
          <p:cNvPr id="58375" name="Rectangle 7"/>
          <p:cNvSpPr>
            <a:spLocks/>
          </p:cNvSpPr>
          <p:nvPr/>
        </p:nvSpPr>
        <p:spPr bwMode="auto">
          <a:xfrm>
            <a:off x="3101614" y="1484784"/>
            <a:ext cx="4494722" cy="830461"/>
          </a:xfrm>
          <a:prstGeom prst="rect">
            <a:avLst/>
          </a:prstGeom>
          <a:solidFill>
            <a:srgbClr val="A7C9AB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63500" tIns="63500" rIns="63500" bIns="63500" anchor="ctr">
            <a:prstTxWarp prst="textNoShape">
              <a:avLst/>
            </a:prstTxWarp>
          </a:bodyPr>
          <a:lstStyle/>
          <a:p>
            <a:pPr marL="154032" indent="-91526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Apply humanitarian values</a:t>
            </a:r>
          </a:p>
          <a:p>
            <a:pPr marL="154032" indent="-91526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Support employee wellbeing</a:t>
            </a:r>
          </a:p>
        </p:txBody>
      </p:sp>
      <p:sp>
        <p:nvSpPr>
          <p:cNvPr id="58377" name="Rectangle 9"/>
          <p:cNvSpPr>
            <a:spLocks/>
          </p:cNvSpPr>
          <p:nvPr/>
        </p:nvSpPr>
        <p:spPr bwMode="auto">
          <a:xfrm>
            <a:off x="1336030" y="5199534"/>
            <a:ext cx="1765584" cy="839391"/>
          </a:xfrm>
          <a:prstGeom prst="rect">
            <a:avLst/>
          </a:prstGeom>
          <a:solidFill>
            <a:srgbClr val="494142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r>
              <a:rPr lang="en-US" sz="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Employee</a:t>
            </a:r>
          </a:p>
          <a:p>
            <a:r>
              <a:rPr lang="en-US" sz="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Involvement</a:t>
            </a:r>
          </a:p>
        </p:txBody>
      </p:sp>
      <p:sp>
        <p:nvSpPr>
          <p:cNvPr id="58378" name="Rectangle 10"/>
          <p:cNvSpPr>
            <a:spLocks/>
          </p:cNvSpPr>
          <p:nvPr/>
        </p:nvSpPr>
        <p:spPr bwMode="auto">
          <a:xfrm>
            <a:off x="3101614" y="5199534"/>
            <a:ext cx="4494722" cy="830461"/>
          </a:xfrm>
          <a:prstGeom prst="rect">
            <a:avLst/>
          </a:prstGeom>
          <a:solidFill>
            <a:srgbClr val="E5CBCD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marL="11162" indent="-11162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Employees feel part of company</a:t>
            </a:r>
          </a:p>
          <a:p>
            <a:pPr marL="11162" indent="-11162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Involvement demonstrates trust</a:t>
            </a:r>
          </a:p>
        </p:txBody>
      </p:sp>
      <p:sp>
        <p:nvSpPr>
          <p:cNvPr id="58380" name="Rectangle 12"/>
          <p:cNvSpPr>
            <a:spLocks/>
          </p:cNvSpPr>
          <p:nvPr/>
        </p:nvSpPr>
        <p:spPr bwMode="auto">
          <a:xfrm>
            <a:off x="1336030" y="4270846"/>
            <a:ext cx="1765584" cy="839391"/>
          </a:xfrm>
          <a:prstGeom prst="rect">
            <a:avLst/>
          </a:prstGeom>
          <a:solidFill>
            <a:srgbClr val="555746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r>
              <a:rPr lang="en-US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Organizational</a:t>
            </a:r>
            <a:r>
              <a: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/>
            </a:r>
            <a:br>
              <a: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</a:br>
            <a:r>
              <a:rPr 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Comprehension</a:t>
            </a:r>
          </a:p>
        </p:txBody>
      </p:sp>
      <p:sp>
        <p:nvSpPr>
          <p:cNvPr id="58381" name="Rectangle 13"/>
          <p:cNvSpPr>
            <a:spLocks/>
          </p:cNvSpPr>
          <p:nvPr/>
        </p:nvSpPr>
        <p:spPr bwMode="auto">
          <a:xfrm>
            <a:off x="3101614" y="4270846"/>
            <a:ext cx="4494722" cy="830461"/>
          </a:xfrm>
          <a:prstGeom prst="rect">
            <a:avLst/>
          </a:prstGeom>
          <a:solidFill>
            <a:srgbClr val="DDDCB6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marL="11162" indent="-11162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Know firm’s past/present/future</a:t>
            </a:r>
          </a:p>
          <a:p>
            <a:pPr marL="11162" indent="-11162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Open and rapid communication</a:t>
            </a:r>
          </a:p>
        </p:txBody>
      </p:sp>
      <p:sp>
        <p:nvSpPr>
          <p:cNvPr id="58383" name="Rectangle 15"/>
          <p:cNvSpPr>
            <a:spLocks/>
          </p:cNvSpPr>
          <p:nvPr/>
        </p:nvSpPr>
        <p:spPr bwMode="auto">
          <a:xfrm>
            <a:off x="1336030" y="3342159"/>
            <a:ext cx="1765584" cy="839391"/>
          </a:xfrm>
          <a:prstGeom prst="rect">
            <a:avLst/>
          </a:prstGeom>
          <a:solidFill>
            <a:srgbClr val="2F323B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r>
              <a:rPr lang="en-US" sz="17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Gill Sans" pitchFamily="-65" charset="0"/>
                <a:cs typeface="Gill Sans" pitchFamily="-65" charset="0"/>
              </a:rPr>
              <a:t>Trust</a:t>
            </a:r>
          </a:p>
        </p:txBody>
      </p:sp>
      <p:sp>
        <p:nvSpPr>
          <p:cNvPr id="58384" name="Rectangle 16"/>
          <p:cNvSpPr>
            <a:spLocks/>
          </p:cNvSpPr>
          <p:nvPr/>
        </p:nvSpPr>
        <p:spPr bwMode="auto">
          <a:xfrm>
            <a:off x="3101614" y="3342159"/>
            <a:ext cx="4494722" cy="839391"/>
          </a:xfrm>
          <a:prstGeom prst="rect">
            <a:avLst/>
          </a:prstGeom>
          <a:solidFill>
            <a:srgbClr val="B4C0E4"/>
          </a:soli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63500" dir="2700000" algn="ctr" rotWithShape="0">
              <a:schemeClr val="bg2">
                <a:alpha val="31033"/>
              </a:schemeClr>
            </a:outerShdw>
          </a:effectLst>
        </p:spPr>
        <p:txBody>
          <a:bodyPr lIns="38100" tIns="38100" rIns="38100" bIns="38100" anchor="ctr">
            <a:prstTxWarp prst="textNoShape">
              <a:avLst/>
            </a:prstTxWarp>
          </a:bodyPr>
          <a:lstStyle/>
          <a:p>
            <a:pPr marL="180820" indent="-91526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Employees trust org leaders</a:t>
            </a:r>
          </a:p>
          <a:p>
            <a:pPr marL="180820" indent="-91526" algn="l"/>
            <a:r>
              <a:rPr lang="en-US" sz="1700" dirty="0">
                <a:solidFill>
                  <a:srgbClr val="373737"/>
                </a:solidFill>
                <a:latin typeface="Arial" pitchFamily="-65" charset="0"/>
                <a:ea typeface="Arial" pitchFamily="-65" charset="0"/>
                <a:cs typeface="Arial" pitchFamily="-65" charset="0"/>
                <a:sym typeface="Arial" pitchFamily="-65" charset="0"/>
              </a:rPr>
              <a:t>• Job security supports trust</a:t>
            </a:r>
          </a:p>
        </p:txBody>
      </p:sp>
    </p:spTree>
    <p:extLst>
      <p:ext uri="{BB962C8B-B14F-4D97-AF65-F5344CB8AC3E}">
        <p14:creationId xmlns:p14="http://schemas.microsoft.com/office/powerpoint/2010/main" xmlns="" val="38550049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nimBg="1"/>
      <p:bldP spid="58372" grpId="0" animBg="1"/>
      <p:bldP spid="58374" grpId="0" animBg="1"/>
      <p:bldP spid="58375" grpId="0" animBg="1"/>
      <p:bldP spid="58377" grpId="0" animBg="1"/>
      <p:bldP spid="58378" grpId="0" animBg="1"/>
      <p:bldP spid="58380" grpId="0" animBg="1"/>
      <p:bldP spid="58381" grpId="0" animBg="1"/>
      <p:bldP spid="58383" grpId="0" animBg="1"/>
      <p:bldP spid="5838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ope alpha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4005064"/>
            <a:ext cx="9525000" cy="2403475"/>
          </a:xfrm>
          <a:prstGeom prst="rect">
            <a:avLst/>
          </a:prstGeom>
        </p:spPr>
      </p:pic>
      <p:sp>
        <p:nvSpPr>
          <p:cNvPr id="593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Stress?</a:t>
            </a:r>
            <a:endParaRPr lang="en-US" dirty="0"/>
          </a:p>
        </p:txBody>
      </p:sp>
      <p:sp>
        <p:nvSpPr>
          <p:cNvPr id="58374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Adaptive response to situations perceived as challenging or threatening to well-being</a:t>
            </a:r>
          </a:p>
          <a:p>
            <a:r>
              <a:rPr lang="en-US" dirty="0" smtClean="0"/>
              <a:t>Prepares us to adapt to hostile or noxious environmental conditions</a:t>
            </a:r>
          </a:p>
          <a:p>
            <a:r>
              <a:rPr lang="en-US" dirty="0" smtClean="0"/>
              <a:t>Eustress vs. distress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88891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1524000" y="1949797"/>
            <a:ext cx="6705600" cy="4114800"/>
          </a:xfrm>
          <a:prstGeom prst="rect">
            <a:avLst/>
          </a:prstGeom>
          <a:solidFill>
            <a:srgbClr val="808080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 dirty="0">
              <a:latin typeface="Tahoma" pitchFamily="-109" charset="0"/>
              <a:ea typeface="ヒラギノ角ゴ Pro W3" pitchFamily="-109" charset="-128"/>
              <a:cs typeface="ヒラギノ角ゴ Pro W3" pitchFamily="-109" charset="-128"/>
            </a:endParaRPr>
          </a:p>
        </p:txBody>
      </p:sp>
      <p:sp>
        <p:nvSpPr>
          <p:cNvPr id="61443" name="Line 3"/>
          <p:cNvSpPr>
            <a:spLocks noChangeShapeType="1"/>
          </p:cNvSpPr>
          <p:nvPr/>
        </p:nvSpPr>
        <p:spPr bwMode="auto">
          <a:xfrm>
            <a:off x="3124200" y="2032347"/>
            <a:ext cx="0" cy="40068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1549400" y="3911947"/>
            <a:ext cx="6616700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541463" y="1268760"/>
            <a:ext cx="1773237" cy="58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Stage 1</a:t>
            </a:r>
          </a:p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Alarm Reaction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4344988" y="1268760"/>
            <a:ext cx="1295400" cy="58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Stage 2</a:t>
            </a:r>
          </a:p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Resistance</a:t>
            </a: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6581775" y="1268760"/>
            <a:ext cx="1328738" cy="58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Stage 3</a:t>
            </a:r>
          </a:p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Exhaustion</a:t>
            </a: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269875" y="3489672"/>
            <a:ext cx="1295400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Normal</a:t>
            </a:r>
          </a:p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Level of</a:t>
            </a:r>
          </a:p>
          <a:p>
            <a:pPr>
              <a:defRPr/>
            </a:pPr>
            <a:r>
              <a:rPr lang="en-A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Resistance</a:t>
            </a:r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-65" charset="-128"/>
              </a:rPr>
              <a:t>General Adaptation Syndrome</a:t>
            </a:r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6553200" y="2025997"/>
            <a:ext cx="0" cy="4006850"/>
          </a:xfrm>
          <a:prstGeom prst="line">
            <a:avLst/>
          </a:prstGeom>
          <a:noFill/>
          <a:ln w="25400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427" name="Freeform 11"/>
          <p:cNvSpPr>
            <a:spLocks/>
          </p:cNvSpPr>
          <p:nvPr/>
        </p:nvSpPr>
        <p:spPr bwMode="auto">
          <a:xfrm>
            <a:off x="3101975" y="2102197"/>
            <a:ext cx="3505200" cy="1295400"/>
          </a:xfrm>
          <a:custGeom>
            <a:avLst/>
            <a:gdLst>
              <a:gd name="T0" fmla="*/ 0 w 2208"/>
              <a:gd name="T1" fmla="*/ 504 h 696"/>
              <a:gd name="T2" fmla="*/ 144 w 2208"/>
              <a:gd name="T3" fmla="*/ 264 h 696"/>
              <a:gd name="T4" fmla="*/ 384 w 2208"/>
              <a:gd name="T5" fmla="*/ 72 h 696"/>
              <a:gd name="T6" fmla="*/ 720 w 2208"/>
              <a:gd name="T7" fmla="*/ 24 h 696"/>
              <a:gd name="T8" fmla="*/ 1152 w 2208"/>
              <a:gd name="T9" fmla="*/ 24 h 696"/>
              <a:gd name="T10" fmla="*/ 1488 w 2208"/>
              <a:gd name="T11" fmla="*/ 168 h 696"/>
              <a:gd name="T12" fmla="*/ 1824 w 2208"/>
              <a:gd name="T13" fmla="*/ 408 h 696"/>
              <a:gd name="T14" fmla="*/ 2208 w 2208"/>
              <a:gd name="T15" fmla="*/ 696 h 6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08"/>
              <a:gd name="T25" fmla="*/ 0 h 696"/>
              <a:gd name="T26" fmla="*/ 2208 w 2208"/>
              <a:gd name="T27" fmla="*/ 696 h 6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08" h="696">
                <a:moveTo>
                  <a:pt x="0" y="504"/>
                </a:moveTo>
                <a:cubicBezTo>
                  <a:pt x="40" y="420"/>
                  <a:pt x="80" y="336"/>
                  <a:pt x="144" y="264"/>
                </a:cubicBezTo>
                <a:cubicBezTo>
                  <a:pt x="208" y="192"/>
                  <a:pt x="288" y="112"/>
                  <a:pt x="384" y="72"/>
                </a:cubicBezTo>
                <a:cubicBezTo>
                  <a:pt x="480" y="32"/>
                  <a:pt x="592" y="32"/>
                  <a:pt x="720" y="24"/>
                </a:cubicBezTo>
                <a:cubicBezTo>
                  <a:pt x="848" y="16"/>
                  <a:pt x="1024" y="0"/>
                  <a:pt x="1152" y="24"/>
                </a:cubicBezTo>
                <a:cubicBezTo>
                  <a:pt x="1280" y="48"/>
                  <a:pt x="1376" y="104"/>
                  <a:pt x="1488" y="168"/>
                </a:cubicBezTo>
                <a:cubicBezTo>
                  <a:pt x="1600" y="232"/>
                  <a:pt x="1704" y="320"/>
                  <a:pt x="1824" y="408"/>
                </a:cubicBezTo>
                <a:cubicBezTo>
                  <a:pt x="1944" y="496"/>
                  <a:pt x="2076" y="596"/>
                  <a:pt x="2208" y="696"/>
                </a:cubicBezTo>
              </a:path>
            </a:pathLst>
          </a:custGeom>
          <a:noFill/>
          <a:ln w="38100">
            <a:solidFill>
              <a:srgbClr val="FFCC00"/>
            </a:solidFill>
            <a:round/>
            <a:headEnd type="none" w="sm" len="sm"/>
            <a:tailEnd type="non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428" name="Freeform 12"/>
          <p:cNvSpPr>
            <a:spLocks/>
          </p:cNvSpPr>
          <p:nvPr/>
        </p:nvSpPr>
        <p:spPr bwMode="auto">
          <a:xfrm>
            <a:off x="1589088" y="3016597"/>
            <a:ext cx="1524000" cy="1752600"/>
          </a:xfrm>
          <a:custGeom>
            <a:avLst/>
            <a:gdLst>
              <a:gd name="T0" fmla="*/ 0 w 1008"/>
              <a:gd name="T1" fmla="*/ 624 h 1264"/>
              <a:gd name="T2" fmla="*/ 144 w 1008"/>
              <a:gd name="T3" fmla="*/ 624 h 1264"/>
              <a:gd name="T4" fmla="*/ 192 w 1008"/>
              <a:gd name="T5" fmla="*/ 672 h 1264"/>
              <a:gd name="T6" fmla="*/ 288 w 1008"/>
              <a:gd name="T7" fmla="*/ 1104 h 1264"/>
              <a:gd name="T8" fmla="*/ 432 w 1008"/>
              <a:gd name="T9" fmla="*/ 1248 h 1264"/>
              <a:gd name="T10" fmla="*/ 528 w 1008"/>
              <a:gd name="T11" fmla="*/ 1200 h 1264"/>
              <a:gd name="T12" fmla="*/ 576 w 1008"/>
              <a:gd name="T13" fmla="*/ 1152 h 1264"/>
              <a:gd name="T14" fmla="*/ 720 w 1008"/>
              <a:gd name="T15" fmla="*/ 768 h 1264"/>
              <a:gd name="T16" fmla="*/ 864 w 1008"/>
              <a:gd name="T17" fmla="*/ 336 h 1264"/>
              <a:gd name="T18" fmla="*/ 1008 w 1008"/>
              <a:gd name="T19" fmla="*/ 0 h 1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08"/>
              <a:gd name="T31" fmla="*/ 0 h 1264"/>
              <a:gd name="T32" fmla="*/ 1008 w 1008"/>
              <a:gd name="T33" fmla="*/ 1264 h 1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08" h="1264">
                <a:moveTo>
                  <a:pt x="0" y="624"/>
                </a:moveTo>
                <a:cubicBezTo>
                  <a:pt x="56" y="620"/>
                  <a:pt x="112" y="616"/>
                  <a:pt x="144" y="624"/>
                </a:cubicBezTo>
                <a:cubicBezTo>
                  <a:pt x="176" y="632"/>
                  <a:pt x="168" y="592"/>
                  <a:pt x="192" y="672"/>
                </a:cubicBezTo>
                <a:cubicBezTo>
                  <a:pt x="216" y="752"/>
                  <a:pt x="248" y="1008"/>
                  <a:pt x="288" y="1104"/>
                </a:cubicBezTo>
                <a:cubicBezTo>
                  <a:pt x="328" y="1200"/>
                  <a:pt x="392" y="1232"/>
                  <a:pt x="432" y="1248"/>
                </a:cubicBezTo>
                <a:cubicBezTo>
                  <a:pt x="472" y="1264"/>
                  <a:pt x="504" y="1216"/>
                  <a:pt x="528" y="1200"/>
                </a:cubicBezTo>
                <a:cubicBezTo>
                  <a:pt x="552" y="1184"/>
                  <a:pt x="544" y="1224"/>
                  <a:pt x="576" y="1152"/>
                </a:cubicBezTo>
                <a:cubicBezTo>
                  <a:pt x="608" y="1080"/>
                  <a:pt x="672" y="904"/>
                  <a:pt x="720" y="768"/>
                </a:cubicBezTo>
                <a:cubicBezTo>
                  <a:pt x="768" y="632"/>
                  <a:pt x="816" y="464"/>
                  <a:pt x="864" y="336"/>
                </a:cubicBezTo>
                <a:cubicBezTo>
                  <a:pt x="912" y="208"/>
                  <a:pt x="984" y="56"/>
                  <a:pt x="1008" y="0"/>
                </a:cubicBezTo>
              </a:path>
            </a:pathLst>
          </a:custGeom>
          <a:noFill/>
          <a:ln w="38100">
            <a:solidFill>
              <a:srgbClr val="FFCC00"/>
            </a:solidFill>
            <a:round/>
            <a:headEnd type="none" w="sm" len="sm"/>
            <a:tailEnd type="non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429" name="Freeform 13"/>
          <p:cNvSpPr>
            <a:spLocks/>
          </p:cNvSpPr>
          <p:nvPr/>
        </p:nvSpPr>
        <p:spPr bwMode="auto">
          <a:xfrm>
            <a:off x="6553200" y="3365847"/>
            <a:ext cx="1676400" cy="2209800"/>
          </a:xfrm>
          <a:custGeom>
            <a:avLst/>
            <a:gdLst>
              <a:gd name="T0" fmla="*/ 0 w 1056"/>
              <a:gd name="T1" fmla="*/ 0 h 1488"/>
              <a:gd name="T2" fmla="*/ 144 w 1056"/>
              <a:gd name="T3" fmla="*/ 144 h 1488"/>
              <a:gd name="T4" fmla="*/ 336 w 1056"/>
              <a:gd name="T5" fmla="*/ 384 h 1488"/>
              <a:gd name="T6" fmla="*/ 528 w 1056"/>
              <a:gd name="T7" fmla="*/ 720 h 1488"/>
              <a:gd name="T8" fmla="*/ 720 w 1056"/>
              <a:gd name="T9" fmla="*/ 1104 h 1488"/>
              <a:gd name="T10" fmla="*/ 960 w 1056"/>
              <a:gd name="T11" fmla="*/ 1392 h 1488"/>
              <a:gd name="T12" fmla="*/ 1056 w 1056"/>
              <a:gd name="T13" fmla="*/ 1488 h 14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56"/>
              <a:gd name="T22" fmla="*/ 0 h 1488"/>
              <a:gd name="T23" fmla="*/ 1056 w 1056"/>
              <a:gd name="T24" fmla="*/ 1488 h 14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56" h="1488">
                <a:moveTo>
                  <a:pt x="0" y="0"/>
                </a:moveTo>
                <a:cubicBezTo>
                  <a:pt x="44" y="40"/>
                  <a:pt x="88" y="80"/>
                  <a:pt x="144" y="144"/>
                </a:cubicBezTo>
                <a:cubicBezTo>
                  <a:pt x="200" y="208"/>
                  <a:pt x="272" y="288"/>
                  <a:pt x="336" y="384"/>
                </a:cubicBezTo>
                <a:cubicBezTo>
                  <a:pt x="400" y="480"/>
                  <a:pt x="464" y="600"/>
                  <a:pt x="528" y="720"/>
                </a:cubicBezTo>
                <a:cubicBezTo>
                  <a:pt x="592" y="840"/>
                  <a:pt x="648" y="992"/>
                  <a:pt x="720" y="1104"/>
                </a:cubicBezTo>
                <a:cubicBezTo>
                  <a:pt x="792" y="1216"/>
                  <a:pt x="904" y="1328"/>
                  <a:pt x="960" y="1392"/>
                </a:cubicBezTo>
                <a:cubicBezTo>
                  <a:pt x="1016" y="1456"/>
                  <a:pt x="1036" y="1472"/>
                  <a:pt x="1056" y="1488"/>
                </a:cubicBezTo>
              </a:path>
            </a:pathLst>
          </a:custGeom>
          <a:noFill/>
          <a:ln w="38100">
            <a:solidFill>
              <a:srgbClr val="FFCC00"/>
            </a:solidFill>
            <a:round/>
            <a:headEnd type="none" w="sm" len="sm"/>
            <a:tailEnd type="non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994096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autoUpdateAnimBg="0"/>
      <p:bldP spid="60422" grpId="0" autoUpdateAnimBg="0"/>
      <p:bldP spid="60423" grpId="0" autoUpdateAnimBg="0"/>
      <p:bldP spid="60427" grpId="0" animBg="1"/>
      <p:bldP spid="60428" grpId="0" animBg="1"/>
      <p:bldP spid="604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Workplace Stressors</a:t>
            </a:r>
            <a:endParaRPr lang="en-US" dirty="0">
              <a:ea typeface="ＭＳ Ｐゴシック" pitchFamily="-65" charset="-128"/>
            </a:endParaRPr>
          </a:p>
        </p:txBody>
      </p:sp>
      <p:sp>
        <p:nvSpPr>
          <p:cNvPr id="6758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a typeface="ＭＳ Ｐゴシック" pitchFamily="-65" charset="-128"/>
              </a:rPr>
              <a:t>Stressors are the </a:t>
            </a:r>
            <a:r>
              <a:rPr lang="en-US" dirty="0">
                <a:ea typeface="ＭＳ Ｐゴシック" pitchFamily="-65" charset="-128"/>
              </a:rPr>
              <a:t>causes of </a:t>
            </a:r>
            <a:r>
              <a:rPr lang="en-US" dirty="0" smtClean="0">
                <a:ea typeface="ＭＳ Ｐゴシック" pitchFamily="-65" charset="-128"/>
              </a:rPr>
              <a:t>stress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000" dirty="0">
                <a:ea typeface="ＭＳ Ｐゴシック" pitchFamily="-65" charset="-128"/>
              </a:rPr>
              <a:t>E</a:t>
            </a:r>
            <a:r>
              <a:rPr lang="en-US" sz="2000" dirty="0" smtClean="0">
                <a:ea typeface="ＭＳ Ｐゴシック" pitchFamily="-65" charset="-128"/>
              </a:rPr>
              <a:t>nvironmental conditions </a:t>
            </a:r>
            <a:r>
              <a:rPr lang="en-US" sz="2000" dirty="0">
                <a:ea typeface="ＭＳ Ｐゴシック" pitchFamily="-65" charset="-128"/>
              </a:rPr>
              <a:t>that </a:t>
            </a:r>
            <a:r>
              <a:rPr lang="en-US" sz="2000" dirty="0" smtClean="0">
                <a:ea typeface="ＭＳ Ｐゴシック" pitchFamily="-65" charset="-128"/>
              </a:rPr>
              <a:t>place </a:t>
            </a:r>
            <a:r>
              <a:rPr lang="en-US" sz="2000" dirty="0">
                <a:ea typeface="ＭＳ Ｐゴシック" pitchFamily="-65" charset="-128"/>
              </a:rPr>
              <a:t>a physical or emotional demand on the person.</a:t>
            </a:r>
          </a:p>
          <a:p>
            <a:pPr>
              <a:spcBef>
                <a:spcPts val="600"/>
              </a:spcBef>
            </a:pPr>
            <a:r>
              <a:rPr lang="en-US" dirty="0">
                <a:ea typeface="ＭＳ Ｐゴシック" pitchFamily="-65" charset="-128"/>
              </a:rPr>
              <a:t>Some common workplace stressors include:</a:t>
            </a:r>
          </a:p>
          <a:p>
            <a:pPr lvl="1"/>
            <a:r>
              <a:rPr lang="en-US" sz="2000" dirty="0">
                <a:ea typeface="Tahoma" pitchFamily="-65" charset="0"/>
                <a:cs typeface="Tahoma" pitchFamily="-65" charset="0"/>
              </a:rPr>
              <a:t>Harassment an incivility</a:t>
            </a:r>
          </a:p>
          <a:p>
            <a:pPr lvl="1"/>
            <a:r>
              <a:rPr lang="en-US" sz="2000" dirty="0">
                <a:ea typeface="Tahoma" pitchFamily="-65" charset="0"/>
                <a:cs typeface="Tahoma" pitchFamily="-65" charset="0"/>
              </a:rPr>
              <a:t>Work overload</a:t>
            </a:r>
          </a:p>
          <a:p>
            <a:pPr lvl="1"/>
            <a:r>
              <a:rPr lang="en-US" sz="2000" dirty="0">
                <a:ea typeface="Tahoma" pitchFamily="-65" charset="0"/>
                <a:cs typeface="Tahoma" pitchFamily="-65" charset="0"/>
              </a:rPr>
              <a:t>Low task control</a:t>
            </a:r>
          </a:p>
        </p:txBody>
      </p:sp>
      <p:pic>
        <p:nvPicPr>
          <p:cNvPr id="8" name="Picture Placeholder 2" descr="Files Stress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30" b="5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7791903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Individual Differences in Stress</a:t>
            </a:r>
            <a:endParaRPr lang="en-US" dirty="0"/>
          </a:p>
        </p:txBody>
      </p:sp>
      <p:sp>
        <p:nvSpPr>
          <p:cNvPr id="6758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People experience less stress and/or negative outcomes when they have:</a:t>
            </a:r>
          </a:p>
          <a:p>
            <a:r>
              <a:rPr lang="en-US" dirty="0" smtClean="0"/>
              <a:t>Better physical health – exercise, lifestyle</a:t>
            </a:r>
          </a:p>
          <a:p>
            <a:r>
              <a:rPr lang="en-US" dirty="0" smtClean="0"/>
              <a:t>Appropriate stress coping strategies</a:t>
            </a:r>
          </a:p>
          <a:p>
            <a:r>
              <a:rPr lang="en-US" dirty="0" smtClean="0"/>
              <a:t>Personality: lower neuroticism and higher extraversion</a:t>
            </a:r>
          </a:p>
          <a:p>
            <a:r>
              <a:rPr lang="en-US" dirty="0" smtClean="0"/>
              <a:t>Positive self-concept</a:t>
            </a:r>
          </a:p>
          <a:p>
            <a:r>
              <a:rPr lang="en-US" dirty="0" smtClean="0"/>
              <a:t>Lower </a:t>
            </a:r>
            <a:r>
              <a:rPr lang="en-US" dirty="0" err="1" smtClean="0"/>
              <a:t>workaholism</a:t>
            </a:r>
            <a:endParaRPr lang="en-US" dirty="0"/>
          </a:p>
        </p:txBody>
      </p:sp>
      <p:pic>
        <p:nvPicPr>
          <p:cNvPr id="8" name="Picture Placeholder 2" descr="Files Stress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30" b="5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633928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Managing Work-Related Stress</a:t>
            </a:r>
            <a:endParaRPr lang="en-US" dirty="0"/>
          </a:p>
        </p:txBody>
      </p:sp>
      <p:sp>
        <p:nvSpPr>
          <p:cNvPr id="80901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Remove the stressor</a:t>
            </a:r>
          </a:p>
          <a:p>
            <a:pPr lvl="1"/>
            <a:r>
              <a:rPr lang="en-US" dirty="0" smtClean="0"/>
              <a:t>Minimize/remove stressors</a:t>
            </a:r>
          </a:p>
          <a:p>
            <a:pPr lvl="1"/>
            <a:r>
              <a:rPr lang="en-US" dirty="0" smtClean="0"/>
              <a:t>Work/life balance initiatives</a:t>
            </a:r>
          </a:p>
          <a:p>
            <a:r>
              <a:rPr lang="en-US" dirty="0" smtClean="0"/>
              <a:t>Withdraw from the stressor</a:t>
            </a:r>
          </a:p>
          <a:p>
            <a:pPr lvl="1"/>
            <a:r>
              <a:rPr lang="en-US" dirty="0" smtClean="0"/>
              <a:t>Vacation, rest breaks</a:t>
            </a:r>
          </a:p>
          <a:p>
            <a:r>
              <a:rPr lang="en-US" dirty="0" smtClean="0"/>
              <a:t>Change stress perceptions</a:t>
            </a:r>
          </a:p>
          <a:p>
            <a:pPr lvl="1"/>
            <a:r>
              <a:rPr lang="en-US" dirty="0" smtClean="0"/>
              <a:t>Positive self-concept, humor</a:t>
            </a:r>
          </a:p>
          <a:p>
            <a:r>
              <a:rPr lang="en-US" dirty="0" smtClean="0"/>
              <a:t>Control stress consequences</a:t>
            </a:r>
          </a:p>
          <a:p>
            <a:pPr lvl="1"/>
            <a:r>
              <a:rPr lang="en-US" dirty="0" smtClean="0"/>
              <a:t>Healthy lifestyle, fitness, wellness</a:t>
            </a:r>
          </a:p>
          <a:p>
            <a:r>
              <a:rPr lang="en-US" dirty="0" smtClean="0"/>
              <a:t>Receive social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795099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Workplace Emotions, Attitudes, and Stress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4-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28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1794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Emotions Defined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11960" y="1379909"/>
            <a:ext cx="4392488" cy="485740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Psychological, behavioral, and physiological episodes that create a state of readiness.</a:t>
            </a:r>
          </a:p>
          <a:p>
            <a:r>
              <a:rPr lang="en-US" dirty="0" smtClean="0"/>
              <a:t>Most emotions occur without our awareness</a:t>
            </a:r>
          </a:p>
          <a:p>
            <a:r>
              <a:rPr lang="en-US" dirty="0" smtClean="0"/>
              <a:t>Two features of all emotions:</a:t>
            </a:r>
          </a:p>
          <a:p>
            <a:pPr lvl="1"/>
            <a:r>
              <a:rPr lang="en-US" dirty="0" smtClean="0"/>
              <a:t>Evaluation (core affect) –evaluate that something is good/bad</a:t>
            </a:r>
          </a:p>
          <a:p>
            <a:pPr lvl="1"/>
            <a:r>
              <a:rPr lang="en-US" dirty="0" smtClean="0"/>
              <a:t>Activation– generate internal energy/effort</a:t>
            </a:r>
          </a:p>
        </p:txBody>
      </p:sp>
      <p:pic>
        <p:nvPicPr>
          <p:cNvPr id="3" name="Picture Placeholder 2" descr="Emotion faces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70" b="40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2911018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Emotions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9484"/>
            <a:ext cx="5638800" cy="504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98564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Attitudes versus Emotions</a:t>
            </a:r>
            <a:endParaRPr lang="en-US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752600" y="1600200"/>
            <a:ext cx="1568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06273B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Attitudes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096000" y="1600200"/>
            <a:ext cx="1666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srgbClr val="06273B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Emotions</a:t>
            </a:r>
          </a:p>
        </p:txBody>
      </p:sp>
      <p:sp>
        <p:nvSpPr>
          <p:cNvPr id="11278" name="AutoShape 14"/>
          <p:cNvSpPr>
            <a:spLocks/>
          </p:cNvSpPr>
          <p:nvPr/>
        </p:nvSpPr>
        <p:spPr bwMode="auto">
          <a:xfrm>
            <a:off x="685800" y="25146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5A4D74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Judgments about an</a:t>
            </a:r>
            <a:b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</a:b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attitude object</a:t>
            </a:r>
          </a:p>
        </p:txBody>
      </p:sp>
      <p:sp>
        <p:nvSpPr>
          <p:cNvPr id="11279" name="AutoShape 15"/>
          <p:cNvSpPr>
            <a:spLocks/>
          </p:cNvSpPr>
          <p:nvPr/>
        </p:nvSpPr>
        <p:spPr bwMode="auto">
          <a:xfrm>
            <a:off x="685800" y="35814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A13403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Based mainly on</a:t>
            </a:r>
            <a:b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</a:b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rational logic</a:t>
            </a:r>
          </a:p>
        </p:txBody>
      </p:sp>
      <p:sp>
        <p:nvSpPr>
          <p:cNvPr id="11280" name="AutoShape 16"/>
          <p:cNvSpPr>
            <a:spLocks/>
          </p:cNvSpPr>
          <p:nvPr/>
        </p:nvSpPr>
        <p:spPr bwMode="auto">
          <a:xfrm>
            <a:off x="685800" y="47244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224E4C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Usually stable for days</a:t>
            </a:r>
            <a:b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</a:b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or longer</a:t>
            </a:r>
          </a:p>
        </p:txBody>
      </p:sp>
      <p:sp>
        <p:nvSpPr>
          <p:cNvPr id="11282" name="AutoShape 18"/>
          <p:cNvSpPr>
            <a:spLocks/>
          </p:cNvSpPr>
          <p:nvPr/>
        </p:nvSpPr>
        <p:spPr bwMode="auto">
          <a:xfrm flipH="1">
            <a:off x="4572000" y="25146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5A4D74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r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Experiences related to an</a:t>
            </a:r>
            <a:b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</a:b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attitude object</a:t>
            </a:r>
          </a:p>
        </p:txBody>
      </p:sp>
      <p:sp>
        <p:nvSpPr>
          <p:cNvPr id="11283" name="AutoShape 19"/>
          <p:cNvSpPr>
            <a:spLocks/>
          </p:cNvSpPr>
          <p:nvPr/>
        </p:nvSpPr>
        <p:spPr bwMode="auto">
          <a:xfrm flipH="1">
            <a:off x="4572000" y="35814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A13403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r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Based on innate and learned responses to environment</a:t>
            </a:r>
          </a:p>
        </p:txBody>
      </p:sp>
      <p:sp>
        <p:nvSpPr>
          <p:cNvPr id="11284" name="AutoShape 20"/>
          <p:cNvSpPr>
            <a:spLocks/>
          </p:cNvSpPr>
          <p:nvPr/>
        </p:nvSpPr>
        <p:spPr bwMode="auto">
          <a:xfrm flipH="1">
            <a:off x="4572000" y="4724400"/>
            <a:ext cx="3803650" cy="73977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9716" y="0"/>
                </a:lnTo>
                <a:lnTo>
                  <a:pt x="21600" y="10316"/>
                </a:lnTo>
                <a:lnTo>
                  <a:pt x="19779" y="21600"/>
                </a:lnTo>
                <a:lnTo>
                  <a:pt x="0" y="21600"/>
                </a:lnTo>
              </a:path>
            </a:pathLst>
          </a:custGeom>
          <a:solidFill>
            <a:srgbClr val="224E4C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63500" dist="63500" dir="2700000" algn="ctr" rotWithShape="0">
              <a:srgbClr val="1A1A1B">
                <a:alpha val="67000"/>
              </a:srgbClr>
            </a:outerShdw>
          </a:effectLst>
        </p:spPr>
        <p:txBody>
          <a:bodyPr lIns="165100" tIns="165100" rIns="165100" bIns="165100" anchor="ctr">
            <a:prstTxWarp prst="textNoShape">
              <a:avLst/>
            </a:prstTxWarp>
          </a:bodyPr>
          <a:lstStyle/>
          <a:p>
            <a:pPr algn="r">
              <a:defRPr/>
            </a:pP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Usually experienced for</a:t>
            </a:r>
            <a:b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</a:br>
            <a:r>
              <a:rPr lang="en-US" sz="1800" dirty="0">
                <a:solidFill>
                  <a:srgbClr val="FFFF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Arial" pitchFamily="-109" charset="0"/>
                <a:cs typeface="Arial" pitchFamily="-109" charset="0"/>
                <a:sym typeface="Arial" pitchFamily="-109" charset="0"/>
              </a:rPr>
              <a:t>seconds or less</a:t>
            </a:r>
          </a:p>
        </p:txBody>
      </p:sp>
    </p:spTree>
    <p:extLst>
      <p:ext uri="{BB962C8B-B14F-4D97-AF65-F5344CB8AC3E}">
        <p14:creationId xmlns:p14="http://schemas.microsoft.com/office/powerpoint/2010/main" xmlns="" val="19170645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animBg="1" autoUpdateAnimBg="0"/>
      <p:bldP spid="11279" grpId="0" animBg="1" autoUpdateAnimBg="0"/>
      <p:bldP spid="11280" grpId="0" animBg="1" autoUpdateAnimBg="0"/>
      <p:bldP spid="11282" grpId="0" animBg="1" autoUpdateAnimBg="0"/>
      <p:bldP spid="11283" grpId="0" animBg="1" autoUpdateAnimBg="0"/>
      <p:bldP spid="1128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360459" y="5679976"/>
            <a:ext cx="7162800" cy="457200"/>
          </a:xfrm>
          <a:prstGeom prst="rect">
            <a:avLst/>
          </a:prstGeom>
          <a:solidFill>
            <a:srgbClr val="343434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800" dirty="0" smtClean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Behavior</a:t>
            </a:r>
            <a:endParaRPr lang="en-US" sz="2800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-109" charset="0"/>
              <a:ea typeface="ヒラギノ角ゴ Pro W3" pitchFamily="-109" charset="-128"/>
              <a:cs typeface="ヒラギノ角ゴ Pro W3" pitchFamily="-109" charset="-128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Emotions, Attitudes, and Behavior Model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349318" y="1412776"/>
            <a:ext cx="7162800" cy="457200"/>
          </a:xfrm>
          <a:prstGeom prst="rect">
            <a:avLst/>
          </a:prstGeom>
          <a:solidFill>
            <a:srgbClr val="343434"/>
          </a:solidFill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800" dirty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rPr>
              <a:t>Perceived Environment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4800" y="1869976"/>
            <a:ext cx="4648200" cy="3810000"/>
            <a:chOff x="1080" y="1056"/>
            <a:chExt cx="2280" cy="2400"/>
          </a:xfrm>
        </p:grpSpPr>
        <p:sp>
          <p:nvSpPr>
            <p:cNvPr id="23586" name="Rectangle 6"/>
            <p:cNvSpPr>
              <a:spLocks noChangeArrowheads="1"/>
            </p:cNvSpPr>
            <p:nvPr/>
          </p:nvSpPr>
          <p:spPr bwMode="auto">
            <a:xfrm>
              <a:off x="1584" y="1056"/>
              <a:ext cx="1776" cy="2400"/>
            </a:xfrm>
            <a:prstGeom prst="rect">
              <a:avLst/>
            </a:prstGeom>
            <a:solidFill>
              <a:srgbClr val="B2CDBE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87" name="Line 7"/>
            <p:cNvSpPr>
              <a:spLocks noChangeShapeType="1"/>
            </p:cNvSpPr>
            <p:nvPr/>
          </p:nvSpPr>
          <p:spPr bwMode="auto">
            <a:xfrm>
              <a:off x="2448" y="3120"/>
              <a:ext cx="0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080" y="1440"/>
              <a:ext cx="2040" cy="1728"/>
              <a:chOff x="1080" y="1440"/>
              <a:chExt cx="2040" cy="1728"/>
            </a:xfrm>
          </p:grpSpPr>
          <p:sp>
            <p:nvSpPr>
              <p:cNvPr id="23591" name="Rectangle 9"/>
              <p:cNvSpPr>
                <a:spLocks noChangeArrowheads="1"/>
              </p:cNvSpPr>
              <p:nvPr/>
            </p:nvSpPr>
            <p:spPr bwMode="auto">
              <a:xfrm>
                <a:off x="1824" y="1440"/>
                <a:ext cx="1296" cy="1728"/>
              </a:xfrm>
              <a:prstGeom prst="rect">
                <a:avLst/>
              </a:prstGeom>
              <a:solidFill>
                <a:srgbClr val="92B259"/>
              </a:solidFill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92" name="Rectangle 10"/>
              <p:cNvSpPr>
                <a:spLocks noChangeArrowheads="1"/>
              </p:cNvSpPr>
              <p:nvPr/>
            </p:nvSpPr>
            <p:spPr bwMode="auto">
              <a:xfrm>
                <a:off x="1080" y="2086"/>
                <a:ext cx="520" cy="266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wrap="square" lIns="104775" tIns="52387" rIns="104775" bIns="52387">
                <a:prstTxWarp prst="textNoShape">
                  <a:avLst/>
                </a:prstTxWarp>
                <a:spAutoFit/>
              </a:bodyPr>
              <a:lstStyle/>
              <a:p>
                <a:pPr defTabSz="1033463">
                  <a:lnSpc>
                    <a:spcPts val="2500"/>
                  </a:lnSpc>
                </a:pPr>
                <a:r>
                  <a:rPr lang="en-AU" sz="1600" dirty="0">
                    <a:solidFill>
                      <a:srgbClr val="404040"/>
                    </a:solidFill>
                  </a:rPr>
                  <a:t>Attitude</a:t>
                </a:r>
              </a:p>
            </p:txBody>
          </p:sp>
          <p:sp>
            <p:nvSpPr>
              <p:cNvPr id="13323" name="Rectangle 11"/>
              <p:cNvSpPr>
                <a:spLocks noChangeArrowheads="1"/>
              </p:cNvSpPr>
              <p:nvPr/>
            </p:nvSpPr>
            <p:spPr bwMode="auto">
              <a:xfrm>
                <a:off x="1944" y="2064"/>
                <a:ext cx="1056" cy="384"/>
              </a:xfrm>
              <a:prstGeom prst="rect">
                <a:avLst/>
              </a:prstGeom>
              <a:solidFill>
                <a:srgbClr val="3C3525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r>
                  <a:rPr lang="en-AU" sz="20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ahoma" pitchFamily="-109" charset="0"/>
                    <a:ea typeface="ヒラギノ角ゴ Pro W3" pitchFamily="-109" charset="-128"/>
                    <a:cs typeface="ヒラギノ角ゴ Pro W3" pitchFamily="-109" charset="-128"/>
                  </a:rPr>
                  <a:t>Feelings</a:t>
                </a:r>
                <a:endParaRPr lang="en-AU" sz="2000" dirty="0">
                  <a:solidFill>
                    <a:srgbClr val="FCF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-109" charset="0"/>
                  <a:ea typeface="ヒラギノ角ゴ Pro W3" pitchFamily="-109" charset="-128"/>
                  <a:cs typeface="ヒラギノ角ゴ Pro W3" pitchFamily="-109" charset="-128"/>
                </a:endParaRPr>
              </a:p>
            </p:txBody>
          </p:sp>
          <p:sp>
            <p:nvSpPr>
              <p:cNvPr id="13324" name="Rectangle 12"/>
              <p:cNvSpPr>
                <a:spLocks noChangeArrowheads="1"/>
              </p:cNvSpPr>
              <p:nvPr/>
            </p:nvSpPr>
            <p:spPr bwMode="auto">
              <a:xfrm>
                <a:off x="1944" y="1536"/>
                <a:ext cx="1056" cy="384"/>
              </a:xfrm>
              <a:prstGeom prst="rect">
                <a:avLst/>
              </a:prstGeom>
              <a:solidFill>
                <a:srgbClr val="3C3525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r>
                  <a:rPr lang="en-AU" sz="20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ahoma" pitchFamily="-109" charset="0"/>
                    <a:ea typeface="ヒラギノ角ゴ Pro W3" pitchFamily="-109" charset="-128"/>
                    <a:cs typeface="ヒラギノ角ゴ Pro W3" pitchFamily="-109" charset="-128"/>
                  </a:rPr>
                  <a:t>Beliefs</a:t>
                </a:r>
                <a:endParaRPr lang="en-AU" sz="2000" dirty="0">
                  <a:solidFill>
                    <a:srgbClr val="FCF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-109" charset="0"/>
                  <a:ea typeface="ヒラギノ角ゴ Pro W3" pitchFamily="-109" charset="-128"/>
                  <a:cs typeface="ヒラギノ角ゴ Pro W3" pitchFamily="-109" charset="-128"/>
                </a:endParaRPr>
              </a:p>
            </p:txBody>
          </p:sp>
          <p:sp>
            <p:nvSpPr>
              <p:cNvPr id="13325" name="Rectangle 13"/>
              <p:cNvSpPr>
                <a:spLocks noChangeArrowheads="1"/>
              </p:cNvSpPr>
              <p:nvPr/>
            </p:nvSpPr>
            <p:spPr bwMode="auto">
              <a:xfrm>
                <a:off x="1944" y="2592"/>
                <a:ext cx="1056" cy="384"/>
              </a:xfrm>
              <a:prstGeom prst="rect">
                <a:avLst/>
              </a:prstGeom>
              <a:solidFill>
                <a:srgbClr val="3C3525"/>
              </a:solidFill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r>
                  <a:rPr lang="en-US" sz="1800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Behavioral</a:t>
                </a:r>
                <a:endPara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  <a:p>
                <a:r>
                  <a:rPr lang="en-US" sz="18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Intentions</a:t>
                </a:r>
                <a:endParaRPr lang="en-US" sz="1800" dirty="0">
                  <a:solidFill>
                    <a:srgbClr val="FCF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3596" name="Line 14"/>
              <p:cNvSpPr>
                <a:spLocks noChangeShapeType="1"/>
              </p:cNvSpPr>
              <p:nvPr/>
            </p:nvSpPr>
            <p:spPr bwMode="auto">
              <a:xfrm>
                <a:off x="1536" y="2256"/>
                <a:ext cx="19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97" name="AutoShape 15"/>
              <p:cNvSpPr>
                <a:spLocks noChangeArrowheads="1"/>
              </p:cNvSpPr>
              <p:nvPr/>
            </p:nvSpPr>
            <p:spPr bwMode="auto">
              <a:xfrm flipV="1">
                <a:off x="2400" y="1920"/>
                <a:ext cx="120" cy="14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98" name="AutoShape 16"/>
              <p:cNvSpPr>
                <a:spLocks noChangeArrowheads="1"/>
              </p:cNvSpPr>
              <p:nvPr/>
            </p:nvSpPr>
            <p:spPr bwMode="auto">
              <a:xfrm flipV="1">
                <a:off x="2400" y="2448"/>
                <a:ext cx="120" cy="14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99" name="AutoShape 17"/>
              <p:cNvSpPr>
                <a:spLocks noChangeArrowheads="1"/>
              </p:cNvSpPr>
              <p:nvPr/>
            </p:nvSpPr>
            <p:spPr bwMode="auto">
              <a:xfrm flipV="1">
                <a:off x="2400" y="2976"/>
                <a:ext cx="120" cy="144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600" name="AutoShape 18"/>
              <p:cNvSpPr>
                <a:spLocks/>
              </p:cNvSpPr>
              <p:nvPr/>
            </p:nvSpPr>
            <p:spPr bwMode="auto">
              <a:xfrm>
                <a:off x="1728" y="1440"/>
                <a:ext cx="96" cy="1728"/>
              </a:xfrm>
              <a:prstGeom prst="leftBracket">
                <a:avLst>
                  <a:gd name="adj" fmla="val 82333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3589" name="Line 19"/>
            <p:cNvSpPr>
              <a:spLocks noChangeShapeType="1"/>
            </p:cNvSpPr>
            <p:nvPr/>
          </p:nvSpPr>
          <p:spPr bwMode="auto">
            <a:xfrm>
              <a:off x="2448" y="1056"/>
              <a:ext cx="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>
              <a:off x="1536" y="1104"/>
              <a:ext cx="756" cy="33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  <a:effectLst/>
          </p:spPr>
          <p:txBody>
            <a:bodyPr wrap="square" lIns="104775" tIns="52387" rIns="104775" bIns="52387">
              <a:prstTxWarp prst="textNoShape">
                <a:avLst/>
              </a:prstTxWarp>
              <a:spAutoFit/>
            </a:bodyPr>
            <a:lstStyle/>
            <a:p>
              <a:pPr defTabSz="1033463">
                <a:lnSpc>
                  <a:spcPct val="84000"/>
                </a:lnSpc>
                <a:defRPr/>
              </a:pPr>
              <a:r>
                <a:rPr lang="en-AU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-109" charset="0"/>
                  <a:ea typeface="ヒラギノ角ゴ Pro W3" pitchFamily="-109" charset="-128"/>
                  <a:cs typeface="ヒラギノ角ゴ Pro W3" pitchFamily="-109" charset="-128"/>
                </a:rPr>
                <a:t>Cognitive process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4267200" y="1869976"/>
            <a:ext cx="4343400" cy="3810000"/>
            <a:chOff x="3024" y="1056"/>
            <a:chExt cx="2160" cy="2400"/>
          </a:xfrm>
        </p:grpSpPr>
        <p:sp>
          <p:nvSpPr>
            <p:cNvPr id="23559" name="Rectangle 22"/>
            <p:cNvSpPr>
              <a:spLocks noChangeArrowheads="1"/>
            </p:cNvSpPr>
            <p:nvPr/>
          </p:nvSpPr>
          <p:spPr bwMode="auto">
            <a:xfrm>
              <a:off x="3360" y="1056"/>
              <a:ext cx="1776" cy="2400"/>
            </a:xfrm>
            <a:prstGeom prst="rect">
              <a:avLst/>
            </a:prstGeom>
            <a:solidFill>
              <a:srgbClr val="CDBFCA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0" name="Line 23"/>
            <p:cNvSpPr>
              <a:spLocks noChangeShapeType="1"/>
            </p:cNvSpPr>
            <p:nvPr/>
          </p:nvSpPr>
          <p:spPr bwMode="auto">
            <a:xfrm>
              <a:off x="4176" y="2688"/>
              <a:ext cx="0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1" name="Line 24"/>
            <p:cNvSpPr>
              <a:spLocks noChangeShapeType="1"/>
            </p:cNvSpPr>
            <p:nvPr/>
          </p:nvSpPr>
          <p:spPr bwMode="auto">
            <a:xfrm>
              <a:off x="4128" y="1056"/>
              <a:ext cx="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2" name="Rectangle 25"/>
            <p:cNvSpPr>
              <a:spLocks noChangeArrowheads="1"/>
            </p:cNvSpPr>
            <p:nvPr/>
          </p:nvSpPr>
          <p:spPr bwMode="auto">
            <a:xfrm>
              <a:off x="4428" y="1104"/>
              <a:ext cx="756" cy="331"/>
            </a:xfrm>
            <a:prstGeom prst="rect">
              <a:avLst/>
            </a:prstGeom>
            <a:noFill/>
            <a:ln w="50800">
              <a:noFill/>
              <a:miter lim="800000"/>
              <a:headEnd/>
              <a:tailEnd/>
            </a:ln>
          </p:spPr>
          <p:txBody>
            <a:bodyPr wrap="square" lIns="104775" tIns="52387" rIns="104775" bIns="52387">
              <a:prstTxWarp prst="textNoShape">
                <a:avLst/>
              </a:prstTxWarp>
              <a:spAutoFit/>
            </a:bodyPr>
            <a:lstStyle/>
            <a:p>
              <a:pPr defTabSz="1033463">
                <a:lnSpc>
                  <a:spcPct val="84000"/>
                </a:lnSpc>
              </a:pPr>
              <a:r>
                <a:rPr lang="en-AU" sz="1600" dirty="0">
                  <a:solidFill>
                    <a:srgbClr val="404040"/>
                  </a:solidFill>
                </a:rPr>
                <a:t>Emotional process</a:t>
              </a:r>
            </a:p>
          </p:txBody>
        </p:sp>
        <p:sp>
          <p:nvSpPr>
            <p:cNvPr id="23563" name="Line 26"/>
            <p:cNvSpPr>
              <a:spLocks noChangeShapeType="1"/>
            </p:cNvSpPr>
            <p:nvPr/>
          </p:nvSpPr>
          <p:spPr bwMode="auto">
            <a:xfrm flipH="1" flipV="1">
              <a:off x="3024" y="2256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64" name="Line 27"/>
            <p:cNvSpPr>
              <a:spLocks noChangeShapeType="1"/>
            </p:cNvSpPr>
            <p:nvPr/>
          </p:nvSpPr>
          <p:spPr bwMode="auto">
            <a:xfrm flipH="1" flipV="1">
              <a:off x="3024" y="1728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5" name="Group 28"/>
            <p:cNvGrpSpPr>
              <a:grpSpLocks/>
            </p:cNvGrpSpPr>
            <p:nvPr/>
          </p:nvGrpSpPr>
          <p:grpSpPr bwMode="auto">
            <a:xfrm>
              <a:off x="3744" y="1248"/>
              <a:ext cx="1152" cy="1440"/>
              <a:chOff x="3648" y="1248"/>
              <a:chExt cx="1152" cy="1440"/>
            </a:xfrm>
          </p:grpSpPr>
          <p:sp>
            <p:nvSpPr>
              <p:cNvPr id="23566" name="Rectangle 29"/>
              <p:cNvSpPr>
                <a:spLocks noChangeArrowheads="1"/>
              </p:cNvSpPr>
              <p:nvPr/>
            </p:nvSpPr>
            <p:spPr bwMode="auto">
              <a:xfrm>
                <a:off x="3744" y="1920"/>
                <a:ext cx="784" cy="363"/>
              </a:xfrm>
              <a:prstGeom prst="rect">
                <a:avLst/>
              </a:prstGeom>
              <a:noFill/>
              <a:ln w="50800">
                <a:noFill/>
                <a:miter lim="800000"/>
                <a:headEnd/>
                <a:tailEnd/>
              </a:ln>
            </p:spPr>
            <p:txBody>
              <a:bodyPr wrap="square" lIns="104775" tIns="52387" rIns="104775" bIns="52387">
                <a:prstTxWarp prst="textNoShape">
                  <a:avLst/>
                </a:prstTxWarp>
                <a:spAutoFit/>
              </a:bodyPr>
              <a:lstStyle/>
              <a:p>
                <a:pPr defTabSz="1033463">
                  <a:lnSpc>
                    <a:spcPct val="95000"/>
                  </a:lnSpc>
                </a:pPr>
                <a:r>
                  <a:rPr lang="en-AU" sz="1600" dirty="0">
                    <a:solidFill>
                      <a:srgbClr val="404040"/>
                    </a:solidFill>
                  </a:rPr>
                  <a:t>Emotional Episodes</a:t>
                </a:r>
                <a:endParaRPr lang="en-AU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23567" name="AutoShape 30"/>
              <p:cNvSpPr>
                <a:spLocks noChangeArrowheads="1"/>
              </p:cNvSpPr>
              <p:nvPr/>
            </p:nvSpPr>
            <p:spPr bwMode="auto">
              <a:xfrm>
                <a:off x="4464" y="1392"/>
                <a:ext cx="192" cy="288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68" name="AutoShape 31"/>
              <p:cNvSpPr>
                <a:spLocks noChangeArrowheads="1"/>
              </p:cNvSpPr>
              <p:nvPr/>
            </p:nvSpPr>
            <p:spPr bwMode="auto">
              <a:xfrm>
                <a:off x="4080" y="1584"/>
                <a:ext cx="144" cy="192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69" name="AutoShape 32"/>
              <p:cNvSpPr>
                <a:spLocks noChangeArrowheads="1"/>
              </p:cNvSpPr>
              <p:nvPr/>
            </p:nvSpPr>
            <p:spPr bwMode="auto">
              <a:xfrm>
                <a:off x="3648" y="1248"/>
                <a:ext cx="192" cy="192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0" name="AutoShape 33"/>
              <p:cNvSpPr>
                <a:spLocks noChangeArrowheads="1"/>
              </p:cNvSpPr>
              <p:nvPr/>
            </p:nvSpPr>
            <p:spPr bwMode="auto">
              <a:xfrm>
                <a:off x="4080" y="1296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1" name="AutoShape 34"/>
              <p:cNvSpPr>
                <a:spLocks noChangeArrowheads="1"/>
              </p:cNvSpPr>
              <p:nvPr/>
            </p:nvSpPr>
            <p:spPr bwMode="auto">
              <a:xfrm>
                <a:off x="3840" y="2352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2" name="AutoShape 35"/>
              <p:cNvSpPr>
                <a:spLocks noChangeArrowheads="1"/>
              </p:cNvSpPr>
              <p:nvPr/>
            </p:nvSpPr>
            <p:spPr bwMode="auto">
              <a:xfrm>
                <a:off x="4272" y="1488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3" name="AutoShape 36"/>
              <p:cNvSpPr>
                <a:spLocks noChangeArrowheads="1"/>
              </p:cNvSpPr>
              <p:nvPr/>
            </p:nvSpPr>
            <p:spPr bwMode="auto">
              <a:xfrm>
                <a:off x="4176" y="2304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4" name="AutoShape 37"/>
              <p:cNvSpPr>
                <a:spLocks noChangeArrowheads="1"/>
              </p:cNvSpPr>
              <p:nvPr/>
            </p:nvSpPr>
            <p:spPr bwMode="auto">
              <a:xfrm>
                <a:off x="4464" y="1680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5" name="AutoShape 38"/>
              <p:cNvSpPr>
                <a:spLocks noChangeArrowheads="1"/>
              </p:cNvSpPr>
              <p:nvPr/>
            </p:nvSpPr>
            <p:spPr bwMode="auto">
              <a:xfrm>
                <a:off x="3648" y="1776"/>
                <a:ext cx="192" cy="240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6" name="AutoShape 39"/>
              <p:cNvSpPr>
                <a:spLocks noChangeArrowheads="1"/>
              </p:cNvSpPr>
              <p:nvPr/>
            </p:nvSpPr>
            <p:spPr bwMode="auto">
              <a:xfrm>
                <a:off x="3792" y="1440"/>
                <a:ext cx="96" cy="192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7" name="AutoShape 40"/>
              <p:cNvSpPr>
                <a:spLocks noChangeArrowheads="1"/>
              </p:cNvSpPr>
              <p:nvPr/>
            </p:nvSpPr>
            <p:spPr bwMode="auto">
              <a:xfrm>
                <a:off x="3936" y="1728"/>
                <a:ext cx="96" cy="144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8" name="AutoShape 41"/>
              <p:cNvSpPr>
                <a:spLocks noChangeArrowheads="1"/>
              </p:cNvSpPr>
              <p:nvPr/>
            </p:nvSpPr>
            <p:spPr bwMode="auto">
              <a:xfrm>
                <a:off x="4176" y="1728"/>
                <a:ext cx="144" cy="192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79" name="AutoShape 42"/>
              <p:cNvSpPr>
                <a:spLocks noChangeArrowheads="1"/>
              </p:cNvSpPr>
              <p:nvPr/>
            </p:nvSpPr>
            <p:spPr bwMode="auto">
              <a:xfrm>
                <a:off x="4464" y="2016"/>
                <a:ext cx="144" cy="192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0" name="AutoShape 43"/>
              <p:cNvSpPr>
                <a:spLocks noChangeArrowheads="1"/>
              </p:cNvSpPr>
              <p:nvPr/>
            </p:nvSpPr>
            <p:spPr bwMode="auto">
              <a:xfrm>
                <a:off x="3984" y="2448"/>
                <a:ext cx="192" cy="240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1" name="AutoShape 44"/>
              <p:cNvSpPr>
                <a:spLocks noChangeArrowheads="1"/>
              </p:cNvSpPr>
              <p:nvPr/>
            </p:nvSpPr>
            <p:spPr bwMode="auto">
              <a:xfrm>
                <a:off x="4416" y="1824"/>
                <a:ext cx="144" cy="96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2" name="AutoShape 45"/>
              <p:cNvSpPr>
                <a:spLocks noChangeArrowheads="1"/>
              </p:cNvSpPr>
              <p:nvPr/>
            </p:nvSpPr>
            <p:spPr bwMode="auto">
              <a:xfrm>
                <a:off x="4656" y="1872"/>
                <a:ext cx="144" cy="144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3" name="AutoShape 46"/>
              <p:cNvSpPr>
                <a:spLocks noChangeArrowheads="1"/>
              </p:cNvSpPr>
              <p:nvPr/>
            </p:nvSpPr>
            <p:spPr bwMode="auto">
              <a:xfrm>
                <a:off x="4464" y="2304"/>
                <a:ext cx="144" cy="192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4" name="AutoShape 47"/>
              <p:cNvSpPr>
                <a:spLocks noChangeArrowheads="1"/>
              </p:cNvSpPr>
              <p:nvPr/>
            </p:nvSpPr>
            <p:spPr bwMode="auto">
              <a:xfrm>
                <a:off x="4032" y="2256"/>
                <a:ext cx="96" cy="144"/>
              </a:xfrm>
              <a:prstGeom prst="irregularSeal2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585" name="AutoShape 48"/>
              <p:cNvSpPr>
                <a:spLocks noChangeArrowheads="1"/>
              </p:cNvSpPr>
              <p:nvPr/>
            </p:nvSpPr>
            <p:spPr bwMode="auto">
              <a:xfrm>
                <a:off x="4224" y="2496"/>
                <a:ext cx="144" cy="96"/>
              </a:xfrm>
              <a:prstGeom prst="irregularSeal1">
                <a:avLst/>
              </a:prstGeom>
              <a:solidFill>
                <a:srgbClr val="660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581249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Traditional Model: How Attitudes Influence Behavior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8208911" cy="475252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Beliefs</a:t>
            </a:r>
          </a:p>
          <a:p>
            <a:pPr lvl="1"/>
            <a:r>
              <a:rPr lang="en-US" dirty="0" smtClean="0"/>
              <a:t>Formed from experience, other learning</a:t>
            </a:r>
          </a:p>
          <a:p>
            <a:r>
              <a:rPr lang="en-US" dirty="0" smtClean="0"/>
              <a:t>Feelings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omposite </a:t>
            </a:r>
            <a:r>
              <a:rPr lang="en-US" dirty="0"/>
              <a:t>valences of our multiple beliefs about the attitude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People </a:t>
            </a:r>
            <a:r>
              <a:rPr lang="en-US" dirty="0"/>
              <a:t>with same beliefs might form different feelings</a:t>
            </a:r>
            <a:endParaRPr lang="en-US" dirty="0" smtClean="0"/>
          </a:p>
          <a:p>
            <a:r>
              <a:rPr lang="en-US" dirty="0" smtClean="0"/>
              <a:t>Behavioral intentions</a:t>
            </a:r>
          </a:p>
          <a:p>
            <a:pPr lvl="1"/>
            <a:r>
              <a:rPr lang="en-US" dirty="0" smtClean="0"/>
              <a:t>Feelings provide motivation source/direction of intentions</a:t>
            </a:r>
          </a:p>
          <a:p>
            <a:pPr lvl="1"/>
            <a:r>
              <a:rPr lang="en-US" dirty="0" smtClean="0"/>
              <a:t>People </a:t>
            </a:r>
            <a:r>
              <a:rPr lang="en-US" dirty="0"/>
              <a:t>with same feelings might form different behavioral intentions</a:t>
            </a:r>
            <a:endParaRPr lang="en-US" dirty="0" smtClean="0"/>
          </a:p>
          <a:p>
            <a:r>
              <a:rPr lang="en-US" dirty="0" smtClean="0"/>
              <a:t>Behavior</a:t>
            </a:r>
          </a:p>
          <a:p>
            <a:pPr lvl="1"/>
            <a:r>
              <a:rPr lang="en-US" dirty="0" smtClean="0"/>
              <a:t>Influenced by behavioral intentions</a:t>
            </a:r>
            <a:endParaRPr lang="en-US" dirty="0"/>
          </a:p>
          <a:p>
            <a:pPr lvl="1"/>
            <a:r>
              <a:rPr lang="en-US" dirty="0" smtClean="0"/>
              <a:t>Effect of intentions on behavior depends on ability, situation, etc.</a:t>
            </a:r>
          </a:p>
        </p:txBody>
      </p:sp>
    </p:spTree>
    <p:extLst>
      <p:ext uri="{BB962C8B-B14F-4D97-AF65-F5344CB8AC3E}">
        <p14:creationId xmlns:p14="http://schemas.microsoft.com/office/powerpoint/2010/main" xmlns="" val="1933750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Role of Emotions in Attitudes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Emotional markers attach to incoming sensory information</a:t>
            </a:r>
          </a:p>
          <a:p>
            <a:r>
              <a:rPr lang="en-US" dirty="0" smtClean="0"/>
              <a:t>We experience emotions from initial information and recalling it (recall activates attached markers)</a:t>
            </a:r>
          </a:p>
          <a:p>
            <a:r>
              <a:rPr lang="en-US" dirty="0" smtClean="0"/>
              <a:t>Feelings and beliefs are influenced by cumulative emotional episodes (fuzzy dots in model)</a:t>
            </a:r>
          </a:p>
          <a:p>
            <a:r>
              <a:rPr lang="en-US" dirty="0" smtClean="0"/>
              <a:t>We ‘listen in’ on our emotions</a:t>
            </a:r>
          </a:p>
          <a:p>
            <a:r>
              <a:rPr lang="en-US" dirty="0" smtClean="0"/>
              <a:t>Potential conflict -- cognitive </a:t>
            </a:r>
            <a:r>
              <a:rPr lang="en-US" dirty="0" err="1" smtClean="0"/>
              <a:t>vs</a:t>
            </a:r>
            <a:r>
              <a:rPr lang="en-US" dirty="0" smtClean="0"/>
              <a:t> emotional thinking</a:t>
            </a:r>
          </a:p>
          <a:p>
            <a:r>
              <a:rPr lang="en-US" dirty="0" smtClean="0"/>
              <a:t>Emotions also directly affect behavior </a:t>
            </a:r>
          </a:p>
          <a:p>
            <a:pPr lvl="1"/>
            <a:r>
              <a:rPr lang="en-US" dirty="0" smtClean="0"/>
              <a:t>e.g. facial expression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251166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088232"/>
          </a:xfrm>
        </p:spPr>
        <p:txBody>
          <a:bodyPr>
            <a:noAutofit/>
          </a:bodyPr>
          <a:lstStyle/>
          <a:p>
            <a:pPr marL="0" indent="0">
              <a:lnSpc>
                <a:spcPts val="3040"/>
              </a:lnSpc>
              <a:spcAft>
                <a:spcPts val="1800"/>
              </a:spcAft>
              <a:buNone/>
            </a:pPr>
            <a:r>
              <a:rPr lang="en-US" sz="2000" dirty="0"/>
              <a:t>Putting more fun into the workplace has helped Admiral Group become the best company to work for in the United Kingdom</a:t>
            </a:r>
            <a:r>
              <a:rPr lang="en-US" sz="2000" dirty="0" smtClean="0"/>
              <a:t>. “</a:t>
            </a:r>
            <a:r>
              <a:rPr lang="en-US" sz="2000" dirty="0"/>
              <a:t>O</a:t>
            </a:r>
            <a:r>
              <a:rPr lang="en-US" sz="2000" dirty="0" smtClean="0"/>
              <a:t>ur </a:t>
            </a:r>
            <a:r>
              <a:rPr lang="en-US" sz="2000" dirty="0"/>
              <a:t>people spend a lot of time in work and we want to make sure that they enjoy this </a:t>
            </a:r>
            <a:r>
              <a:rPr lang="en-US" sz="2000" dirty="0" smtClean="0"/>
              <a:t>time,</a:t>
            </a:r>
            <a:r>
              <a:rPr lang="en-US" sz="2000" dirty="0"/>
              <a:t>” says </a:t>
            </a:r>
            <a:r>
              <a:rPr lang="en-US" sz="2000" dirty="0" smtClean="0"/>
              <a:t>Admiral’s CEO.</a:t>
            </a:r>
          </a:p>
          <a:p>
            <a:pPr>
              <a:lnSpc>
                <a:spcPts val="3040"/>
              </a:lnSpc>
              <a:spcAft>
                <a:spcPts val="1800"/>
              </a:spcAft>
            </a:pPr>
            <a:endParaRPr lang="en-US" sz="2000" dirty="0" smtClean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Generating Positive Emotions at Admiral Group</a:t>
            </a:r>
          </a:p>
        </p:txBody>
      </p:sp>
    </p:spTree>
    <p:extLst>
      <p:ext uri="{BB962C8B-B14F-4D97-AF65-F5344CB8AC3E}">
        <p14:creationId xmlns:p14="http://schemas.microsoft.com/office/powerpoint/2010/main" xmlns="" val="25778653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McShaneOB7_Ch.potx</Template>
  <TotalTime>1718</TotalTime>
  <Pages>0</Pages>
  <Words>1088</Words>
  <Characters>0</Characters>
  <Application>Microsoft Office PowerPoint</Application>
  <PresentationFormat>Letter Paper (8.5x11 in)</PresentationFormat>
  <Lines>0</Lines>
  <Paragraphs>223</Paragraphs>
  <Slides>28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McShaneOB7_Ch</vt:lpstr>
      <vt:lpstr>Workplace Emotions, Attitudes, and Stress</vt:lpstr>
      <vt:lpstr>Emotions and Stress at JetBlue</vt:lpstr>
      <vt:lpstr>Emotions Defined</vt:lpstr>
      <vt:lpstr>Types of Emotions</vt:lpstr>
      <vt:lpstr>Attitudes versus Emotions</vt:lpstr>
      <vt:lpstr>Emotions, Attitudes, and Behavior Model</vt:lpstr>
      <vt:lpstr>Traditional Model: How Attitudes Influence Behavior</vt:lpstr>
      <vt:lpstr>Role of Emotions in Attitudes</vt:lpstr>
      <vt:lpstr>Generating Positive Emotions at Admiral Group</vt:lpstr>
      <vt:lpstr>Cognitive Dissonance</vt:lpstr>
      <vt:lpstr>Emotional Labor</vt:lpstr>
      <vt:lpstr>Emotional Labor Challenges</vt:lpstr>
      <vt:lpstr>Model of Emotional Intelligence</vt:lpstr>
      <vt:lpstr>Emotional Intelligence Hierarchy</vt:lpstr>
      <vt:lpstr>Improving Emotional Intelligence</vt:lpstr>
      <vt:lpstr>Job Satisfaction</vt:lpstr>
      <vt:lpstr>EVLN: Responses to Dissatisfaction</vt:lpstr>
      <vt:lpstr>Job Satisfaction and Performance</vt:lpstr>
      <vt:lpstr>Service Profit Chain at DaVita, Inc.</vt:lpstr>
      <vt:lpstr>Service Profit Chain Model</vt:lpstr>
      <vt:lpstr>Organizational Commitment</vt:lpstr>
      <vt:lpstr>Building Affective Commitment</vt:lpstr>
      <vt:lpstr>What is Stress?</vt:lpstr>
      <vt:lpstr>General Adaptation Syndrome</vt:lpstr>
      <vt:lpstr>Workplace Stressors</vt:lpstr>
      <vt:lpstr>Individual Differences in Stress</vt:lpstr>
      <vt:lpstr>Managing Work-Related Stress</vt:lpstr>
      <vt:lpstr>Workplace Emotions, Attitudes, and Stress</vt:lpstr>
    </vt:vector>
  </TitlesOfParts>
  <Manager/>
  <Company>University of Western Australia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Workplace Emotions, Attitudes, and Stress</dc:title>
  <dc:subject/>
  <dc:creator>Steven McShane</dc:creator>
  <cp:keywords/>
  <dc:description/>
  <cp:lastModifiedBy>vamsikrishna.mani</cp:lastModifiedBy>
  <cp:revision>219</cp:revision>
  <cp:lastPrinted>2008-02-24T08:45:31Z</cp:lastPrinted>
  <dcterms:created xsi:type="dcterms:W3CDTF">2011-12-07T16:09:33Z</dcterms:created>
  <dcterms:modified xsi:type="dcterms:W3CDTF">2019-02-06T09:11:37Z</dcterms:modified>
  <cp:category/>
</cp:coreProperties>
</file>