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1"/>
  </p:notesMasterIdLst>
  <p:handoutMasterIdLst>
    <p:handoutMasterId r:id="rId32"/>
  </p:handoutMasterIdLst>
  <p:sldIdLst>
    <p:sldId id="298" r:id="rId10"/>
    <p:sldId id="257" r:id="rId11"/>
    <p:sldId id="259" r:id="rId12"/>
    <p:sldId id="411" r:id="rId13"/>
    <p:sldId id="391" r:id="rId14"/>
    <p:sldId id="406" r:id="rId15"/>
    <p:sldId id="412" r:id="rId16"/>
    <p:sldId id="396" r:id="rId17"/>
    <p:sldId id="413" r:id="rId18"/>
    <p:sldId id="407" r:id="rId19"/>
    <p:sldId id="394" r:id="rId20"/>
    <p:sldId id="397" r:id="rId21"/>
    <p:sldId id="414" r:id="rId22"/>
    <p:sldId id="415" r:id="rId23"/>
    <p:sldId id="416" r:id="rId24"/>
    <p:sldId id="422" r:id="rId25"/>
    <p:sldId id="418" r:id="rId26"/>
    <p:sldId id="419" r:id="rId27"/>
    <p:sldId id="420" r:id="rId28"/>
    <p:sldId id="402" r:id="rId29"/>
    <p:sldId id="42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412480" cy="336804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sz="2800" dirty="0" smtClean="0"/>
                  <a:t>Solve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sz="2800" b="0" i="1" baseline="30000" smtClean="0">
                              <a:latin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𝑇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𝑑𝑥</m:t>
                          </m:r>
                          <m:r>
                            <a:rPr lang="en-US" sz="2800" b="0" i="1" baseline="3000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h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𝑇</m:t>
                          </m:r>
                          <m:r>
                            <a:rPr lang="en-US" sz="2800" b="0" i="1" baseline="-25000" smtClean="0">
                              <a:latin typeface="Cambria Math"/>
                              <a:ea typeface="Cambria Math"/>
                            </a:rPr>
                            <m:t>∞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∞</m:t>
                              </m:r>
                            </m:sub>
                            <m:sup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bSup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sz="2800" b="0" i="1" baseline="30000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sz="2800" dirty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sz="2800" dirty="0" smtClean="0"/>
                  <a:t>with </a:t>
                </a:r>
                <a:r>
                  <a:rPr lang="en-US" sz="2800" i="1" dirty="0">
                    <a:latin typeface="Symbol" pitchFamily="18" charset="2"/>
                  </a:rPr>
                  <a:t> </a:t>
                </a:r>
                <a:r>
                  <a:rPr lang="en-US" sz="2800" dirty="0">
                    <a:sym typeface="Symbol"/>
                  </a:rPr>
                  <a:t></a:t>
                </a:r>
                <a:r>
                  <a:rPr lang="en-US" sz="2800" dirty="0"/>
                  <a:t> = 2.7x10</a:t>
                </a:r>
                <a:r>
                  <a:rPr lang="en-US" sz="2800" baseline="30000" dirty="0">
                    <a:latin typeface="Symbol" pitchFamily="18" charset="2"/>
                  </a:rPr>
                  <a:t>-</a:t>
                </a:r>
                <a:r>
                  <a:rPr lang="en-US" sz="2800" baseline="30000" dirty="0"/>
                  <a:t>9</a:t>
                </a:r>
                <a:r>
                  <a:rPr lang="en-US" sz="2800" dirty="0"/>
                  <a:t> K</a:t>
                </a:r>
                <a:r>
                  <a:rPr lang="en-US" sz="2800" baseline="30000" dirty="0">
                    <a:latin typeface="Symbol" pitchFamily="18" charset="2"/>
                  </a:rPr>
                  <a:t>-</a:t>
                </a:r>
                <a:r>
                  <a:rPr lang="en-US" sz="2800" baseline="30000" dirty="0"/>
                  <a:t>3</a:t>
                </a:r>
                <a:r>
                  <a:rPr lang="en-US" sz="2800" dirty="0"/>
                  <a:t> m</a:t>
                </a:r>
                <a:r>
                  <a:rPr lang="en-US" sz="2800" baseline="30000" dirty="0">
                    <a:latin typeface="Symbol" pitchFamily="18" charset="2"/>
                  </a:rPr>
                  <a:t>-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, </a:t>
                </a:r>
                <a:r>
                  <a:rPr lang="en-US" sz="2800" i="1" dirty="0"/>
                  <a:t>L </a:t>
                </a:r>
                <a:r>
                  <a:rPr lang="en-US" sz="2800" dirty="0"/>
                  <a:t>= 10 m, </a:t>
                </a:r>
                <a:r>
                  <a:rPr lang="en-US" sz="2800" i="1" dirty="0"/>
                  <a:t>h</a:t>
                </a:r>
                <a:r>
                  <a:rPr lang="en-US" sz="2800" dirty="0"/>
                  <a:t>’ = 0.05 m</a:t>
                </a:r>
                <a:r>
                  <a:rPr lang="en-US" sz="2800" baseline="30000" dirty="0">
                    <a:latin typeface="Symbol" pitchFamily="18" charset="2"/>
                  </a:rPr>
                  <a:t>-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, </a:t>
                </a:r>
                <a:r>
                  <a:rPr lang="en-US" sz="2800" i="1" dirty="0"/>
                  <a:t>T</a:t>
                </a:r>
                <a:r>
                  <a:rPr lang="en-US" sz="2800" baseline="-25000" dirty="0">
                    <a:sym typeface="Symbol" pitchFamily="18" charset="2"/>
                  </a:rPr>
                  <a:t> </a:t>
                </a:r>
                <a:r>
                  <a:rPr lang="en-US" sz="2800" dirty="0"/>
                  <a:t>= 200 K, </a:t>
                </a:r>
                <a:r>
                  <a:rPr lang="en-US" sz="2800" i="1" dirty="0"/>
                  <a:t>T</a:t>
                </a:r>
                <a:r>
                  <a:rPr lang="en-US" sz="2800" dirty="0"/>
                  <a:t>(0) = 300 K, and </a:t>
                </a:r>
                <a:r>
                  <a:rPr lang="en-US" sz="2800" i="1" dirty="0"/>
                  <a:t>T</a:t>
                </a:r>
                <a:r>
                  <a:rPr lang="en-US" sz="2800" dirty="0"/>
                  <a:t>(10) = 400 K</a:t>
                </a:r>
                <a:r>
                  <a:rPr lang="en-US" sz="2800" dirty="0" smtClean="0"/>
                  <a:t>.</a:t>
                </a:r>
                <a:endParaRPr lang="en-US" sz="2800" dirty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sz="2800" dirty="0"/>
                  <a:t>First, break into two equations: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412480" cy="3368040"/>
              </a:xfrm>
              <a:blipFill rotWithShape="1">
                <a:blip r:embed="rId3"/>
                <a:stretch>
                  <a:fillRect l="-1449" t="-1808" r="-72" b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9098"/>
              </p:ext>
            </p:extLst>
          </p:nvPr>
        </p:nvGraphicFramePr>
        <p:xfrm>
          <a:off x="190500" y="5083175"/>
          <a:ext cx="8763000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4" imgW="5194300" imgH="736600" progId="Equation.3">
                  <p:embed/>
                </p:oleObj>
              </mc:Choice>
              <mc:Fallback>
                <p:oleObj name="Equation" r:id="rId4" imgW="5194300" imgH="736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" y="5083175"/>
                        <a:ext cx="8763000" cy="124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375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 </a:t>
            </a:r>
            <a:r>
              <a:rPr lang="en-US" altLang="en-US" dirty="0" smtClean="0"/>
              <a:t>Code, 1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/>
              <a:t>Function for </a:t>
            </a:r>
            <a:r>
              <a:rPr lang="en-US" dirty="0" smtClean="0"/>
              <a:t>derivatives:</a:t>
            </a:r>
            <a:endParaRPr lang="en-US" sz="2800" dirty="0" smtClean="0"/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150" b="1" dirty="0" smtClean="0"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dy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dydxn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)</a:t>
            </a:r>
            <a:br>
              <a:rPr lang="en-US" sz="2150" b="1" dirty="0">
                <a:latin typeface="Courier New" pitchFamily="49" charset="0"/>
                <a:cs typeface="Courier New" pitchFamily="49" charset="0"/>
              </a:rPr>
            </a:b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dy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=[y(2); -0.05*(200-y(1))-2.7e-9*(1.6e9-y(1)^4</a:t>
            </a:r>
            <a:r>
              <a:rPr lang="en-US" sz="2150" b="1" dirty="0" smtClean="0">
                <a:latin typeface="Courier New" pitchFamily="49" charset="0"/>
                <a:cs typeface="Courier New" pitchFamily="49" charset="0"/>
              </a:rPr>
              <a:t>)];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/>
              <a:t>Function for residual</a:t>
            </a:r>
            <a:r>
              <a:rPr lang="en-US" dirty="0" smtClean="0"/>
              <a:t>:</a:t>
            </a:r>
            <a:endParaRPr lang="en-US" sz="2800" dirty="0"/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150" b="1" dirty="0">
                <a:latin typeface="Courier New" pitchFamily="49" charset="0"/>
                <a:cs typeface="Courier New" pitchFamily="49" charset="0"/>
              </a:rPr>
              <a:t>function r=res(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za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)</a:t>
            </a:r>
            <a:br>
              <a:rPr lang="en-US" sz="2150" b="1" dirty="0">
                <a:latin typeface="Courier New" pitchFamily="49" charset="0"/>
                <a:cs typeface="Courier New" pitchFamily="49" charset="0"/>
              </a:rPr>
            </a:br>
            <a:r>
              <a:rPr lang="en-US" sz="215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]=ode45(@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dydxn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, [0 10], [300 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za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]);</a:t>
            </a:r>
            <a:br>
              <a:rPr lang="en-US" sz="2150" b="1" dirty="0">
                <a:latin typeface="Courier New" pitchFamily="49" charset="0"/>
                <a:cs typeface="Courier New" pitchFamily="49" charset="0"/>
              </a:rPr>
            </a:br>
            <a:r>
              <a:rPr lang="en-US" sz="2150" b="1" dirty="0">
                <a:latin typeface="Courier New" pitchFamily="49" charset="0"/>
                <a:cs typeface="Courier New" pitchFamily="49" charset="0"/>
              </a:rPr>
              <a:t>r=y(length(x),1)-400</a:t>
            </a:r>
            <a:r>
              <a:rPr lang="en-US" sz="2150" b="1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/>
              <a:t>Code for finding root of residual</a:t>
            </a:r>
            <a:r>
              <a:rPr lang="en-US" dirty="0" smtClean="0"/>
              <a:t>:</a:t>
            </a:r>
            <a:endParaRPr lang="en-US" sz="2800" dirty="0"/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150" b="1" dirty="0">
                <a:latin typeface="Courier New" pitchFamily="49" charset="0"/>
                <a:cs typeface="Courier New" pitchFamily="49" charset="0"/>
              </a:rPr>
              <a:t>&gt;&gt; </a:t>
            </a:r>
            <a:r>
              <a:rPr lang="en-US" sz="2150" b="1" dirty="0" err="1">
                <a:latin typeface="Courier New" pitchFamily="49" charset="0"/>
                <a:cs typeface="Courier New" pitchFamily="49" charset="0"/>
              </a:rPr>
              <a:t>fzero</a:t>
            </a:r>
            <a:r>
              <a:rPr lang="en-US" sz="2150" b="1" dirty="0">
                <a:latin typeface="Courier New" pitchFamily="49" charset="0"/>
                <a:cs typeface="Courier New" pitchFamily="49" charset="0"/>
              </a:rPr>
              <a:t>(@res, -50)</a:t>
            </a:r>
            <a:endParaRPr lang="en-US" sz="215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6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 </a:t>
            </a:r>
            <a:r>
              <a:rPr lang="en-US" altLang="en-US" dirty="0" smtClean="0"/>
              <a:t>Code, 2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173736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dirty="0"/>
              <a:t>Script for solving system: </a:t>
            </a: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clear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clc</a:t>
            </a:r>
            <a:endParaRPr lang="en-US" sz="22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]=ode45(@</a:t>
            </a:r>
            <a:r>
              <a:rPr lang="en-US" sz="2200" b="1" dirty="0" err="1">
                <a:latin typeface="Courier New" pitchFamily="49" charset="0"/>
                <a:cs typeface="Courier New" pitchFamily="49" charset="0"/>
              </a:rPr>
              <a:t>dydxn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,[0 10],[300 </a:t>
            </a:r>
            <a:r>
              <a:rPr lang="en-US" sz="2200" b="1" dirty="0" err="1">
                <a:latin typeface="Courier New" pitchFamily="49" charset="0"/>
                <a:cs typeface="Courier New" pitchFamily="49" charset="0"/>
              </a:rPr>
              <a:t>fzero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(@res,-50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)]);</a:t>
            </a: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plot(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(:,1)),</a:t>
            </a:r>
            <a:r>
              <a:rPr lang="en-US" sz="2200" b="1" dirty="0" err="1">
                <a:latin typeface="Courier New" pitchFamily="49" charset="0"/>
                <a:cs typeface="Courier New" pitchFamily="49" charset="0"/>
              </a:rPr>
              <a:t>grid,ylabel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('T,K'),</a:t>
            </a:r>
            <a:r>
              <a:rPr lang="en-US" sz="2200" b="1" dirty="0" err="1">
                <a:latin typeface="Courier New" pitchFamily="49" charset="0"/>
                <a:cs typeface="Courier New" pitchFamily="49" charset="0"/>
              </a:rPr>
              <a:t>xlabel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sz="2200" b="1" dirty="0" err="1">
                <a:latin typeface="Courier New" pitchFamily="49" charset="0"/>
                <a:cs typeface="Courier New" pitchFamily="49" charset="0"/>
              </a:rPr>
              <a:t>x,m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')</a:t>
            </a:r>
          </a:p>
        </p:txBody>
      </p:sp>
      <p:pic>
        <p:nvPicPr>
          <p:cNvPr id="1229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489" y="3124199"/>
            <a:ext cx="4635457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13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Finite-Difference Methods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The most common alternatives to the shooting method are finite-difference approaches.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In these techniques, finite differences are substituted for the derivatives in the original equation, transforming a linear differential equation into a set of simultaneous algebraic equations.</a:t>
            </a:r>
          </a:p>
        </p:txBody>
      </p:sp>
    </p:spTree>
    <p:extLst>
      <p:ext uri="{BB962C8B-B14F-4D97-AF65-F5344CB8AC3E}">
        <p14:creationId xmlns:p14="http://schemas.microsoft.com/office/powerpoint/2010/main" val="234089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Finite-Difference </a:t>
            </a:r>
            <a:r>
              <a:rPr lang="en-US" altLang="en-US" dirty="0" smtClean="0"/>
              <a:t>Example, 1</a:t>
            </a: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143000"/>
            <a:ext cx="5181600" cy="115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2362200"/>
                <a:ext cx="8229600" cy="4297680"/>
              </a:xfrm>
            </p:spPr>
            <p:txBody>
              <a:bodyPr/>
              <a:lstStyle/>
              <a:p>
                <a:r>
                  <a:rPr lang="en-US" altLang="en-US" sz="2400" dirty="0" smtClean="0"/>
                  <a:t>Convert: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</a:rPr>
                            <m:t>𝑑</m:t>
                          </m:r>
                          <m:r>
                            <a:rPr lang="en-US" sz="2400" i="1" baseline="30000">
                              <a:latin typeface="Cambria Math"/>
                            </a:rPr>
                            <m:t>2</m:t>
                          </m:r>
                          <m:r>
                            <a:rPr lang="en-US" sz="2400" i="1">
                              <a:latin typeface="Cambria Math"/>
                            </a:rPr>
                            <m:t>𝑇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</a:rPr>
                            <m:t>𝑑𝑥</m:t>
                          </m:r>
                          <m:r>
                            <a:rPr lang="en-US" sz="2400" i="1" baseline="30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/>
                            </a:rPr>
                            <m:t>h</m:t>
                          </m:r>
                        </m:e>
                        <m:sup>
                          <m:r>
                            <a:rPr lang="en-US" sz="2400" i="1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/>
                            </a:rPr>
                            <m:t>𝑇</m:t>
                          </m:r>
                          <m:r>
                            <a:rPr lang="en-US" sz="2400" i="1" baseline="-25000">
                              <a:latin typeface="Cambria Math"/>
                              <a:ea typeface="Cambria Math"/>
                            </a:rPr>
                            <m:t>∞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</m:t>
                          </m:r>
                        </m:e>
                      </m:d>
                      <m:r>
                        <a:rPr lang="en-US" sz="2400" i="1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altLang="en-US" sz="2400" dirty="0"/>
              </a:p>
              <a:p>
                <a:r>
                  <a:rPr lang="en-US" altLang="en-US" sz="2400" dirty="0" smtClean="0"/>
                  <a:t>into </a:t>
                </a:r>
                <a:r>
                  <a:rPr lang="en-US" altLang="en-US" sz="2400" i="1" dirty="0"/>
                  <a:t>n</a:t>
                </a:r>
                <a:r>
                  <a:rPr lang="en-US" altLang="en-US" sz="2400" dirty="0"/>
                  <a:t>-1 simultaneous equations at each interior point using centered difference equations</a:t>
                </a:r>
                <a:r>
                  <a:rPr lang="en-US" altLang="en-US" sz="2400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</a:rPr>
                            <m:t>𝑑</m:t>
                          </m:r>
                          <m:r>
                            <a:rPr lang="en-US" sz="2400" i="1" baseline="30000">
                              <a:latin typeface="Cambria Math"/>
                            </a:rPr>
                            <m:t>2</m:t>
                          </m:r>
                          <m:r>
                            <a:rPr lang="en-US" sz="2400" i="1">
                              <a:latin typeface="Cambria Math"/>
                            </a:rPr>
                            <m:t>𝑇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</a:rPr>
                            <m:t>𝑑𝑥</m:t>
                          </m:r>
                          <m:r>
                            <a:rPr lang="en-US" sz="2400" i="1" baseline="30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sz="2400" b="0" i="1" spc="-800" baseline="-2500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2400" b="0" i="1" spc="-800" baseline="-15000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400" b="0" i="1" baseline="-25000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𝑇𝑖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𝑇𝑖</m:t>
                          </m:r>
                          <m:r>
                            <a:rPr lang="en-US" sz="2400" b="0" i="1" spc="-800" baseline="-15000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i="1" baseline="-2500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4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sz="2400" i="1" spc="-800" baseline="-2500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2400" i="1" spc="-800" baseline="-1500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400" i="1" baseline="-2500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−2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𝑇𝑖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𝑇𝑖</m:t>
                          </m:r>
                          <m:r>
                            <a:rPr lang="en-US" sz="2400" i="1" spc="-800" baseline="-1500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i="1" baseline="-2500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400" i="1" baseline="3000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/>
                            </a:rPr>
                            <m:t>h</m:t>
                          </m:r>
                        </m:e>
                        <m:sup>
                          <m:r>
                            <a:rPr lang="en-US" sz="2400" i="1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/>
                            </a:rPr>
                            <m:t>𝑇</m:t>
                          </m:r>
                          <m:r>
                            <a:rPr lang="en-US" sz="2400" i="1" baseline="-25000">
                              <a:latin typeface="Cambria Math"/>
                              <a:ea typeface="Cambria Math"/>
                            </a:rPr>
                            <m:t>∞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𝑇𝑖</m:t>
                          </m:r>
                        </m:e>
                      </m:d>
                      <m:r>
                        <a:rPr lang="en-US" sz="2400" i="1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−</m:t>
                      </m:r>
                      <m:r>
                        <a:rPr lang="en-US" sz="2400" i="1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400" i="1" spc="-800" baseline="-2500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sz="2400" i="1" spc="-800" baseline="-1500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400" i="1" baseline="-2500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2+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4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400" i="1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400" i="1" baseline="-2500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400" i="1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400" i="1" spc="-800" baseline="-2500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sz="2400" i="1" spc="-800" baseline="-1500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400" i="1" baseline="-2500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′∆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400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400" b="0" i="1" baseline="-25000" smtClean="0">
                          <a:latin typeface="Cambria Math"/>
                          <a:ea typeface="Cambria Math"/>
                        </a:rPr>
                        <m:t>∞</m:t>
                      </m:r>
                    </m:oMath>
                  </m:oMathPara>
                </a14:m>
                <a:endParaRPr lang="en-US" sz="2400" baseline="-25000" dirty="0"/>
              </a:p>
            </p:txBody>
          </p:sp>
        </mc:Choice>
        <mc:Fallback>
          <p:sp>
            <p:nvSpPr>
              <p:cNvPr id="3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2362200"/>
                <a:ext cx="8229600" cy="4297680"/>
              </a:xfrm>
              <a:blipFill rotWithShape="1">
                <a:blip r:embed="rId3"/>
                <a:stretch>
                  <a:fillRect l="-1111" t="-993" r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512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Finite-Difference </a:t>
            </a:r>
            <a:r>
              <a:rPr lang="en-US" altLang="en-US" dirty="0" smtClean="0"/>
              <a:t>Example, 2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103120"/>
          </a:xfrm>
        </p:spPr>
        <p:txBody>
          <a:bodyPr/>
          <a:lstStyle/>
          <a:p>
            <a:r>
              <a:rPr lang="en-US" altLang="en-US" dirty="0"/>
              <a:t>Since </a:t>
            </a:r>
            <a:r>
              <a:rPr lang="en-US" altLang="en-US" i="1" dirty="0"/>
              <a:t>T</a:t>
            </a:r>
            <a:r>
              <a:rPr lang="en-US" altLang="en-US" baseline="-25000" dirty="0"/>
              <a:t>0</a:t>
            </a:r>
            <a:r>
              <a:rPr lang="en-US" altLang="en-US" dirty="0"/>
              <a:t> and </a:t>
            </a:r>
            <a:r>
              <a:rPr lang="en-US" altLang="en-US" i="1" dirty="0" err="1"/>
              <a:t>T</a:t>
            </a:r>
            <a:r>
              <a:rPr lang="en-US" altLang="en-US" i="1" baseline="-25000" dirty="0" err="1"/>
              <a:t>n</a:t>
            </a:r>
            <a:r>
              <a:rPr lang="en-US" altLang="en-US" dirty="0"/>
              <a:t> are known, they will be on the right-hand-side of the linear algebra system (in this case, in the first and last entries, respectively</a:t>
            </a:r>
            <a:r>
              <a:rPr lang="en-US" altLang="en-US" dirty="0" smtClean="0"/>
              <a:t>):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228600" y="4191000"/>
                <a:ext cx="8686800" cy="182880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3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3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300" b="0" i="1" smtClean="0">
                                    <a:latin typeface="Cambria Math"/>
                                  </a:rPr>
                                  <m:t>2+</m:t>
                                </m:r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h</m:t>
                                </m:r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′∆</m:t>
                                </m:r>
                                <m:r>
                                  <a:rPr lang="en-US" sz="2300" b="0" i="1" smtClean="0">
                                    <a:latin typeface="Cambria Math"/>
                                    <a:ea typeface="Cambria Math"/>
                                  </a:rPr>
                                  <m:t>𝑥</m:t>
                                </m:r>
                                <m:r>
                                  <a:rPr lang="en-US" sz="2300" b="0" i="1" baseline="30000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−1</m:t>
                                </m:r>
                              </m:e>
                              <m:e/>
                              <m:e/>
                            </m:mr>
                            <m:mr>
                              <m:e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3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300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300" i="1">
                                    <a:latin typeface="Cambria Math"/>
                                  </a:rPr>
                                  <m:t>h</m:t>
                                </m:r>
                                <m:r>
                                  <a:rPr lang="en-US" sz="2300" i="1">
                                    <a:latin typeface="Cambria Math"/>
                                  </a:rPr>
                                  <m:t>′∆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𝑥</m:t>
                                </m:r>
                                <m:r>
                                  <a:rPr lang="en-US" sz="2300" i="1" baseline="3000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−1</m:t>
                                </m:r>
                              </m:e>
                              <m:e/>
                            </m:mr>
                            <m:mr>
                              <m:e/>
                              <m:e>
                                <m:r>
                                  <a:rPr lang="en-US" sz="2300" i="1" smtClean="0">
                                    <a:latin typeface="Cambria Math"/>
                                    <a:ea typeface="Cambria Math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US" sz="2300" i="1" smtClean="0">
                                    <a:latin typeface="Cambria Math"/>
                                    <a:ea typeface="Cambria Math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US" sz="2300" i="1" smtClean="0">
                                    <a:latin typeface="Cambria Math"/>
                                    <a:ea typeface="Cambria Math"/>
                                  </a:rPr>
                                  <m:t>⋱</m:t>
                                </m:r>
                              </m:e>
                            </m:mr>
                            <m:mr>
                              <m:e/>
                              <m:e/>
                              <m:e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300" i="1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300" i="1"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300" i="1">
                                    <a:latin typeface="Cambria Math"/>
                                  </a:rPr>
                                  <m:t>h</m:t>
                                </m:r>
                                <m:r>
                                  <a:rPr lang="en-US" sz="2300" i="1">
                                    <a:latin typeface="Cambria Math"/>
                                  </a:rPr>
                                  <m:t>′∆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𝑥</m:t>
                                </m:r>
                                <m:r>
                                  <a:rPr lang="en-US" sz="2300" i="1" baseline="3000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sz="23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3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300" b="0" i="1" smtClean="0">
                                    <a:latin typeface="Cambria Math"/>
                                  </a:rPr>
                                  <m:t>𝑇</m:t>
                                </m:r>
                                <m:r>
                                  <a:rPr lang="en-US" sz="23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𝑇</m:t>
                                </m:r>
                                <m:r>
                                  <a:rPr lang="en-US" sz="23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3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300" b="0" i="1" smtClean="0">
                                    <a:latin typeface="Cambria Math"/>
                                  </a:rPr>
                                  <m:t>𝑇</m:t>
                                </m:r>
                                <m:r>
                                  <a:rPr lang="en-US" sz="2300" b="0" i="1" spc="-800" baseline="-25000" smtClean="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sz="2300" b="0" i="1" spc="-800" baseline="-15000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3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3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3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3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23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300" b="0" i="1" smtClean="0">
                                        <a:latin typeface="Cambria Math"/>
                                      </a:rPr>
                                      <m:t>h</m:t>
                                    </m:r>
                                  </m:e>
                                  <m:sup>
                                    <m:r>
                                      <a:rPr lang="en-US" sz="2300" b="0" i="1" smtClean="0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m:rPr>
                                    <m:brk m:alnAt="7"/>
                                  </m:rPr>
                                  <a:rPr lang="en-US" sz="2300" b="0" i="1" smtClean="0">
                                    <a:latin typeface="Cambria Math"/>
                                    <a:ea typeface="Cambria Math"/>
                                  </a:rPr>
                                  <m:t>∆</m:t>
                                </m:r>
                                <m:r>
                                  <a:rPr lang="en-US" sz="2300" b="0" i="1" smtClean="0">
                                    <a:latin typeface="Cambria Math"/>
                                    <a:ea typeface="Cambria Math"/>
                                  </a:rPr>
                                  <m:t>𝑥</m:t>
                                </m:r>
                                <m:r>
                                  <a:rPr lang="en-US" sz="2300" b="0" i="1" baseline="30000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  <m:r>
                                  <a:rPr lang="en-US" sz="2300" b="0" i="1" smtClean="0">
                                    <a:latin typeface="Cambria Math"/>
                                    <a:ea typeface="Cambria Math"/>
                                  </a:rPr>
                                  <m:t>𝑇</m:t>
                                </m:r>
                                <m:r>
                                  <a:rPr lang="en-US" sz="2300" b="0" i="1" baseline="-25000" smtClean="0">
                                    <a:latin typeface="Cambria Math"/>
                                    <a:ea typeface="Cambria Math"/>
                                  </a:rPr>
                                  <m:t>∞</m:t>
                                </m:r>
                                <m:r>
                                  <a:rPr lang="en-US" sz="2300" b="0" i="1" smtClean="0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r>
                                  <a:rPr lang="en-US" sz="2300" b="0" i="1" smtClean="0">
                                    <a:latin typeface="Cambria Math"/>
                                    <a:ea typeface="Cambria Math"/>
                                  </a:rPr>
                                  <m:t>𝑇</m:t>
                                </m:r>
                                <m:r>
                                  <a:rPr lang="en-US" sz="2300" b="0" i="1" baseline="-25000" smtClean="0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23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300" i="1">
                                        <a:latin typeface="Cambria Math"/>
                                      </a:rPr>
                                      <m:t>h</m:t>
                                    </m:r>
                                  </m:e>
                                  <m:sup>
                                    <m:r>
                                      <a:rPr lang="en-US" sz="23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m:rPr>
                                    <m:brk m:alnAt="7"/>
                                  </m:rP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∆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𝑥</m:t>
                                </m:r>
                                <m:r>
                                  <a:rPr lang="en-US" sz="2300" i="1" baseline="3000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𝑇</m:t>
                                </m:r>
                                <m:r>
                                  <a:rPr lang="en-US" sz="2300" i="1" baseline="-25000">
                                    <a:latin typeface="Cambria Math"/>
                                    <a:ea typeface="Cambria Math"/>
                                  </a:rPr>
                                  <m:t>∞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3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2300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300" i="1">
                                        <a:latin typeface="Cambria Math"/>
                                      </a:rPr>
                                      <m:t>h</m:t>
                                    </m:r>
                                  </m:e>
                                  <m:sup>
                                    <m:r>
                                      <a:rPr lang="en-US" sz="2300" i="1">
                                        <a:latin typeface="Cambria Math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m:rPr>
                                    <m:brk m:alnAt="7"/>
                                  </m:rP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∆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𝑥</m:t>
                                </m:r>
                                <m:r>
                                  <a:rPr lang="en-US" sz="2300" i="1" baseline="3000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𝑇</m:t>
                                </m:r>
                                <m:r>
                                  <a:rPr lang="en-US" sz="2300" i="1" baseline="-25000">
                                    <a:latin typeface="Cambria Math"/>
                                    <a:ea typeface="Cambria Math"/>
                                  </a:rPr>
                                  <m:t>∞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r>
                                  <a:rPr lang="en-US" sz="2300" i="1">
                                    <a:latin typeface="Cambria Math"/>
                                    <a:ea typeface="Cambria Math"/>
                                  </a:rPr>
                                  <m:t>𝑇𝑛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300" dirty="0"/>
              </a:p>
            </p:txBody>
          </p:sp>
        </mc:Choice>
        <mc:Fallback>
          <p:sp>
            <p:nvSpPr>
              <p:cNvPr id="5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228600" y="4191000"/>
                <a:ext cx="8686800" cy="18288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903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Derivative Boundary 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1767840"/>
          </a:xfrm>
        </p:spPr>
        <p:txBody>
          <a:bodyPr/>
          <a:lstStyle/>
          <a:p>
            <a:pPr lvl="0"/>
            <a:r>
              <a:rPr lang="en-US" altLang="en-US" sz="2400" dirty="0">
                <a:solidFill>
                  <a:prstClr val="black"/>
                </a:solidFill>
              </a:rPr>
              <a:t>Neumann boundary conditions are resolved by solving the centered difference equation at the point and rewriting the system equation accordingly.</a:t>
            </a:r>
          </a:p>
          <a:p>
            <a:pPr lvl="0"/>
            <a:r>
              <a:rPr lang="en-US" altLang="en-US" sz="2400" dirty="0">
                <a:solidFill>
                  <a:prstClr val="black"/>
                </a:solidFill>
              </a:rPr>
              <a:t>For example, if there is a Neumann condition at the </a:t>
            </a:r>
            <a:r>
              <a:rPr lang="en-US" altLang="en-US" sz="24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en-US" sz="2400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en-US" sz="2400" dirty="0">
                <a:solidFill>
                  <a:prstClr val="black"/>
                </a:solidFill>
              </a:rPr>
              <a:t> point</a:t>
            </a:r>
            <a:r>
              <a:rPr lang="en-US" altLang="en-US" sz="2400" dirty="0" smtClean="0">
                <a:solidFill>
                  <a:prstClr val="black"/>
                </a:solidFill>
              </a:rPr>
              <a:t>,</a:t>
            </a:r>
            <a:endParaRPr lang="en-US" altLang="en-US" sz="24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3276600"/>
                <a:ext cx="8229600" cy="3276600"/>
              </a:xfrm>
            </p:spPr>
            <p:txBody>
              <a:bodyPr/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𝑑𝑇</m:t>
                              </m:r>
                            </m:num>
                            <m:den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𝑑𝑥</m:t>
                              </m:r>
                            </m:den>
                          </m:f>
                        </m:e>
                      </m:d>
                      <m:r>
                        <a:rPr lang="en-US" sz="2300" i="1" baseline="-100000">
                          <a:solidFill>
                            <a:prstClr val="black"/>
                          </a:solidFill>
                          <a:latin typeface="Cambria Math"/>
                        </a:rPr>
                        <m:t>0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𝑇</m:t>
                          </m:r>
                          <m:r>
                            <a:rPr lang="en-US" sz="23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300" i="1" spc="-8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𝑇</m:t>
                          </m:r>
                          <m:r>
                            <a:rPr lang="en-US" sz="2300" i="1" spc="-800" baseline="-16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3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den>
                      </m:f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300" i="1" spc="-800">
                          <a:solidFill>
                            <a:prstClr val="black"/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2300" i="1" spc="-800" baseline="-1600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−2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d>
                        <m:dPr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𝑑𝑇</m:t>
                                  </m:r>
                                </m:num>
                                <m:den>
                                  <m: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𝑑𝑥</m:t>
                                  </m:r>
                                </m:den>
                              </m:f>
                            </m:e>
                          </m:d>
                          <m:r>
                            <a:rPr lang="en-US" sz="2300" i="1" baseline="-10000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sz="23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300" i="1" spc="-800">
                          <a:solidFill>
                            <a:prstClr val="black"/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2300" i="1" spc="-800" baseline="-1600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2+</m:t>
                          </m:r>
                          <m:sSup>
                            <m:sSupPr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h</m:t>
                              </m:r>
                            </m:e>
                            <m:sup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300" i="1" baseline="3000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0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h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′∆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300" i="1" baseline="30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∞</m:t>
                      </m:r>
                    </m:oMath>
                  </m:oMathPara>
                </a14:m>
                <a:endParaRPr lang="en-US" sz="2300" baseline="-250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𝑇</m:t>
                          </m:r>
                          <m:r>
                            <a:rPr lang="en-US" sz="2300" i="1" baseline="-2500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−2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d>
                            <m:dPr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|"/>
                                  <m:ctrlP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3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3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𝑑𝑇</m:t>
                                      </m:r>
                                    </m:num>
                                    <m:den>
                                      <m:r>
                                        <a:rPr lang="en-US" sz="2300" i="1">
                                          <a:solidFill>
                                            <a:prstClr val="black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𝑑𝑥</m:t>
                                      </m:r>
                                    </m:den>
                                  </m:f>
                                </m:e>
                              </m:d>
                              <m:r>
                                <a:rPr lang="en-US" sz="2300" i="1" baseline="-10000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e>
                          </m:d>
                        </m:e>
                      </m:d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2+</m:t>
                          </m:r>
                          <m:sSup>
                            <m:sSupPr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h</m:t>
                              </m:r>
                            </m:e>
                            <m:sup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300" i="1" baseline="3000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h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′∆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300" i="1" baseline="30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∞</m:t>
                      </m:r>
                    </m:oMath>
                  </m:oMathPara>
                </a14:m>
                <a:endParaRPr lang="en-US" sz="23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2+</m:t>
                          </m:r>
                          <m:sSup>
                            <m:sSupPr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h</m:t>
                              </m:r>
                            </m:e>
                            <m:sup>
                              <m: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300" i="1" baseline="3000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h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′∆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300" i="1" baseline="30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3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∞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</a:rPr>
                        <m:t>−2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3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d>
                        <m:dPr>
                          <m:ctrlPr>
                            <a:rPr lang="en-US" sz="23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23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𝑑𝑇</m:t>
                                  </m:r>
                                </m:num>
                                <m:den>
                                  <m:r>
                                    <a:rPr lang="en-US" sz="2300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𝑑𝑥</m:t>
                                  </m:r>
                                </m:den>
                              </m:f>
                            </m:e>
                          </m:d>
                          <m:r>
                            <a:rPr lang="en-US" sz="2300" i="1" baseline="-10000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sz="23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3276600"/>
                <a:ext cx="8229600" cy="32766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Finite-Difference Method for Nonlinear ODEs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Root location methods for systems of equations may be used to solve nonlinear ODEs.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Another method is to adapt a successive substitution algorithm to calculate the values of the interior points.</a:t>
            </a:r>
          </a:p>
        </p:txBody>
      </p:sp>
    </p:spTree>
    <p:extLst>
      <p:ext uri="{BB962C8B-B14F-4D97-AF65-F5344CB8AC3E}">
        <p14:creationId xmlns:p14="http://schemas.microsoft.com/office/powerpoint/2010/main" val="68091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MATLAB’s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bvp4c</a:t>
            </a:r>
            <a:r>
              <a:rPr lang="en-US" altLang="en-US" dirty="0"/>
              <a:t> Function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21208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  <a:defRPr/>
            </a:pPr>
            <a:r>
              <a:rPr lang="en-US" sz="2400" dirty="0"/>
              <a:t>Solves ODE boundary-value problems by integrating a system of ordinary differential equations of the form y' = f(x, y) on the interval [a, b], subject to general two-point boundary conditions. A simple representation of its syntax </a:t>
            </a:r>
            <a:r>
              <a:rPr lang="en-US" sz="2400" dirty="0" smtClean="0"/>
              <a:t>is</a:t>
            </a:r>
            <a:endParaRPr lang="en-US" sz="2400" dirty="0"/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4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 sol = bvp4c(</a:t>
            </a:r>
            <a:r>
              <a:rPr lang="en-US" sz="24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odefun,bcfun,solinit</a:t>
            </a:r>
            <a:r>
              <a:rPr lang="en-US" sz="2400" b="1" dirty="0" smtClean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2400" dirty="0">
              <a:solidFill>
                <a:srgbClr val="305266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dirty="0"/>
              <a:t>where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sol</a:t>
            </a:r>
            <a:r>
              <a:rPr lang="en-US" sz="2400" dirty="0"/>
              <a:t> = a structure containing the solution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odefun</a:t>
            </a:r>
            <a:r>
              <a:rPr lang="en-US" sz="2400" dirty="0"/>
              <a:t> = the function that sets up the ODEs to be solved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bcfun</a:t>
            </a:r>
            <a:r>
              <a:rPr lang="en-US" sz="2400" dirty="0"/>
              <a:t> = the function that computes the residuals in </a:t>
            </a:r>
            <a:r>
              <a:rPr lang="en-US" sz="2400" dirty="0" smtClean="0"/>
              <a:t>the 				    boundary </a:t>
            </a:r>
            <a:r>
              <a:rPr lang="en-US" sz="2400" dirty="0"/>
              <a:t>conditions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solinit</a:t>
            </a:r>
            <a:r>
              <a:rPr lang="en-US" sz="2400" dirty="0"/>
              <a:t> = a structure with fields holding an initial </a:t>
            </a:r>
            <a:r>
              <a:rPr lang="en-US" sz="2400" dirty="0" smtClean="0"/>
              <a:t>mesh 					   and </a:t>
            </a:r>
            <a:r>
              <a:rPr lang="en-US" sz="2400" dirty="0"/>
              <a:t>initial guesses for the solution.</a:t>
            </a:r>
          </a:p>
        </p:txBody>
      </p:sp>
    </p:spTree>
    <p:extLst>
      <p:ext uri="{BB962C8B-B14F-4D97-AF65-F5344CB8AC3E}">
        <p14:creationId xmlns:p14="http://schemas.microsoft.com/office/powerpoint/2010/main" val="126082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Supporting Functions for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bvp4c</a:t>
            </a:r>
            <a:endParaRPr lang="en-US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78240" cy="5486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dirty="0"/>
              <a:t>The general format of</a:t>
            </a:r>
            <a:r>
              <a:rPr lang="en-US" sz="2000" dirty="0">
                <a:solidFill>
                  <a:srgbClr val="305266"/>
                </a:solidFill>
              </a:rPr>
              <a:t>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odefun</a:t>
            </a:r>
            <a:r>
              <a:rPr lang="en-US" sz="2000" dirty="0">
                <a:solidFill>
                  <a:srgbClr val="305266"/>
                </a:solidFill>
              </a:rPr>
              <a:t> </a:t>
            </a:r>
            <a:r>
              <a:rPr lang="en-US" sz="2000" dirty="0"/>
              <a:t>is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dy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odefun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dirty="0" smtClean="0"/>
              <a:t>	where 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</a:t>
            </a:r>
            <a:r>
              <a:rPr lang="en-US" sz="2000" dirty="0"/>
              <a:t> = a scalar, 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y</a:t>
            </a:r>
            <a:r>
              <a:rPr lang="en-US" sz="2000" dirty="0"/>
              <a:t> = a column vector holding the dependent </a:t>
            </a:r>
            <a:r>
              <a:rPr lang="en-US" sz="2000" dirty="0" smtClean="0"/>
              <a:t>variables </a:t>
            </a:r>
            <a:r>
              <a:rPr lang="en-US" sz="2000" b="1" dirty="0" smtClean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[y1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; y2]</a:t>
            </a:r>
            <a:r>
              <a:rPr lang="en-US" sz="2000" dirty="0">
                <a:solidFill>
                  <a:srgbClr val="305266"/>
                </a:solidFill>
              </a:rPr>
              <a:t>, </a:t>
            </a:r>
            <a:r>
              <a:rPr lang="en-US" sz="2000" dirty="0"/>
              <a:t>and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dy</a:t>
            </a:r>
            <a:r>
              <a:rPr lang="en-US" sz="2000" dirty="0"/>
              <a:t> = a column vector holding the derivatives 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[dy1; dy2</a:t>
            </a:r>
            <a:r>
              <a:rPr lang="en-US" sz="2000" b="1" dirty="0" smtClean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000" dirty="0" smtClean="0">
                <a:solidFill>
                  <a:srgbClr val="305266"/>
                </a:solidFill>
              </a:rPr>
              <a:t>.</a:t>
            </a:r>
            <a:endParaRPr lang="en-US" sz="2000" dirty="0"/>
          </a:p>
          <a:p>
            <a:pPr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000" dirty="0"/>
              <a:t>The general format of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bcfun</a:t>
            </a:r>
            <a:r>
              <a:rPr lang="en-US" sz="2000" dirty="0"/>
              <a:t> is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res =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bcfun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ya,yb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dirty="0"/>
              <a:t>where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ya</a:t>
            </a:r>
            <a:r>
              <a:rPr lang="en-US" sz="2000" dirty="0"/>
              <a:t> and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yb</a:t>
            </a:r>
            <a:r>
              <a:rPr lang="en-US" sz="2000" dirty="0"/>
              <a:t>  = column vectors holding the values of the dependent variables at the boundary values 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 = a </a:t>
            </a:r>
            <a:r>
              <a:rPr lang="en-US" sz="2000" dirty="0"/>
              <a:t>and 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 = b</a:t>
            </a:r>
            <a:r>
              <a:rPr lang="en-US" sz="2000" dirty="0"/>
              <a:t>, and 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res</a:t>
            </a:r>
            <a:r>
              <a:rPr lang="en-US" sz="2000" dirty="0">
                <a:solidFill>
                  <a:srgbClr val="305266"/>
                </a:solidFill>
              </a:rPr>
              <a:t> </a:t>
            </a:r>
            <a:r>
              <a:rPr lang="en-US" sz="2000" dirty="0"/>
              <a:t>= a column vector holding the residuals between the computed and the specified boundary values.</a:t>
            </a:r>
          </a:p>
          <a:p>
            <a:pPr>
              <a:lnSpc>
                <a:spcPct val="90000"/>
              </a:lnSpc>
              <a:spcBef>
                <a:spcPts val="600"/>
              </a:spcBef>
              <a:defRPr/>
            </a:pPr>
            <a:r>
              <a:rPr lang="en-US" sz="2000" dirty="0"/>
              <a:t> </a:t>
            </a:r>
            <a:r>
              <a:rPr lang="en-US" sz="2000" dirty="0" smtClean="0"/>
              <a:t>The </a:t>
            </a:r>
            <a:r>
              <a:rPr lang="en-US" sz="2000" dirty="0"/>
              <a:t>general format of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solinit</a:t>
            </a:r>
            <a:r>
              <a:rPr lang="en-US" sz="2000" dirty="0"/>
              <a:t> is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solinit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bvpinit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xmesh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yinit</a:t>
            </a:r>
            <a:r>
              <a:rPr lang="en-US" sz="2000" b="1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dirty="0"/>
              <a:t>where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bvpinit</a:t>
            </a:r>
            <a:r>
              <a:rPr lang="en-US" sz="2000" dirty="0"/>
              <a:t>  = a built-in MATLAB function that creates the guess structure holding the initial mesh and solution guesses,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xmesh</a:t>
            </a:r>
            <a:r>
              <a:rPr lang="en-US" sz="2000" dirty="0"/>
              <a:t> =  a vector holding the ordered nodes of the initial mesh, and </a:t>
            </a:r>
            <a:r>
              <a:rPr lang="en-US" sz="2000" b="1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yinit</a:t>
            </a:r>
            <a:r>
              <a:rPr lang="en-US" sz="2000" dirty="0"/>
              <a:t> = a vector holding the initial guesses.</a:t>
            </a:r>
          </a:p>
        </p:txBody>
      </p:sp>
    </p:spTree>
    <p:extLst>
      <p:ext uri="{BB962C8B-B14F-4D97-AF65-F5344CB8AC3E}">
        <p14:creationId xmlns:p14="http://schemas.microsoft.com/office/powerpoint/2010/main" val="238669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6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24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Boundary-Value Problems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bvp4c</a:t>
            </a:r>
            <a:r>
              <a:rPr lang="en-US" altLang="en-US" dirty="0"/>
              <a:t> </a:t>
            </a:r>
            <a:r>
              <a:rPr lang="en-US" altLang="en-US" dirty="0" smtClean="0"/>
              <a:t>Example, 1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400" u="sng" dirty="0" smtClean="0"/>
                  <a:t>Solve:</a:t>
                </a: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altLang="en-US" sz="2800" b="0" i="1" baseline="30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𝑦</m:t>
                          </m:r>
                        </m:num>
                        <m:den>
                          <m:r>
                            <a:rPr lang="en-US" altLang="en-US" sz="2800" b="0" i="1" smtClean="0">
                              <a:latin typeface="Cambria Math"/>
                            </a:rPr>
                            <m:t>𝑑𝑥</m:t>
                          </m:r>
                          <m:r>
                            <a:rPr lang="en-US" altLang="en-US" sz="2800" b="0" i="1" baseline="3000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altLang="en-US" sz="2800" dirty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400" dirty="0" smtClean="0"/>
                  <a:t>subject to:</a:t>
                </a: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𝑦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0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altLang="en-US" sz="2800" b="0" dirty="0" smtClean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𝑦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2)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sz="2800" dirty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400" dirty="0" smtClean="0"/>
                  <a:t>Express </a:t>
                </a:r>
                <a:r>
                  <a:rPr lang="en-US" altLang="en-US" sz="2400" dirty="0"/>
                  <a:t>the second-order equation as a pair of first-order </a:t>
                </a:r>
                <a:r>
                  <a:rPr lang="en-US" altLang="en-US" sz="2400" dirty="0" smtClean="0"/>
                  <a:t>ODEs</a:t>
                </a: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b="0" i="1" smtClean="0">
                              <a:latin typeface="Cambria Math"/>
                            </a:rPr>
                            <m:t>𝑑𝑦</m:t>
                          </m:r>
                        </m:num>
                        <m:den>
                          <m:r>
                            <a:rPr lang="en-US" altLang="en-US" sz="2800" b="0" i="1" smtClean="0">
                              <a:latin typeface="Cambria Math"/>
                            </a:rPr>
                            <m:t>𝑑𝑥</m:t>
                          </m:r>
                        </m:den>
                      </m:f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altLang="en-US" sz="2800" b="0" dirty="0" smtClean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b="0" i="1" smtClean="0">
                              <a:latin typeface="Cambria Math"/>
                            </a:rPr>
                            <m:t>𝑑𝑧</m:t>
                          </m:r>
                        </m:num>
                        <m:den>
                          <m:r>
                            <a:rPr lang="en-US" altLang="en-US" sz="2800" b="0" i="1" smtClean="0">
                              <a:latin typeface="Cambria Math"/>
                            </a:rPr>
                            <m:t>𝑑𝑥</m:t>
                          </m:r>
                        </m:den>
                      </m:f>
                      <m:r>
                        <a:rPr lang="en-US" altLang="en-US" sz="2800" b="0" i="1" smtClean="0">
                          <a:latin typeface="Cambria Math"/>
                        </a:rPr>
                        <m:t>=1−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en-US" altLang="en-US" sz="2800" dirty="0"/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111" t="-15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283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bvp4c</a:t>
            </a:r>
            <a:r>
              <a:rPr lang="en-US" altLang="en-US" dirty="0"/>
              <a:t> </a:t>
            </a:r>
            <a:r>
              <a:rPr lang="en-US" altLang="en-US" dirty="0" smtClean="0"/>
              <a:t>Example, 2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0538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dy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= odes(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dy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= [y(2); 1-y(1</a:t>
            </a:r>
            <a:r>
              <a:rPr lang="en-US" sz="20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)];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r = 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bcs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ya,yb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 = [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ya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(1)-1; 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yb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(1</a:t>
            </a:r>
            <a:r>
              <a:rPr lang="en-US" sz="20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)];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clc</a:t>
            </a:r>
            <a:endParaRPr lang="en-US" sz="20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solinit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bvpinit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linspace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(0,pi/2,10),[1,-1]);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sol = bvp4c(@odes,@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bcs,solinit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x = 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linspace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(0,pi/2);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y = 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deval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sol,x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plot(</a:t>
            </a:r>
            <a:r>
              <a:rPr lang="en-US" sz="20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x,y</a:t>
            </a:r>
            <a:r>
              <a:rPr lang="en-US" sz="20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(1</a:t>
            </a:r>
            <a:r>
              <a:rPr lang="en-US" sz="20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,:))</a:t>
            </a:r>
            <a:endParaRPr lang="en-US" sz="2000" b="1" dirty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Content Placeholder 3"/>
          <p:cNvSpPr>
            <a:spLocks noGrp="1"/>
          </p:cNvSpPr>
          <p:nvPr>
            <p:ph idx="17"/>
          </p:nvPr>
        </p:nvSpPr>
        <p:spPr>
          <a:xfrm>
            <a:off x="3276600" y="4861560"/>
            <a:ext cx="1752600" cy="457200"/>
          </a:xfrm>
        </p:spPr>
        <p:txBody>
          <a:bodyPr/>
          <a:lstStyle/>
          <a:p>
            <a:r>
              <a:rPr lang="en-US" altLang="en-US" sz="2400" dirty="0"/>
              <a:t>Solution </a:t>
            </a:r>
            <a:r>
              <a:rPr lang="en-US" altLang="en-US" sz="2400" dirty="0" smtClean="0">
                <a:sym typeface="Wingdings" pitchFamily="2" charset="2"/>
              </a:rPr>
              <a:t></a:t>
            </a:r>
            <a:endParaRPr lang="en-US" altLang="en-US" sz="2400" dirty="0"/>
          </a:p>
        </p:txBody>
      </p:sp>
      <p:pic>
        <p:nvPicPr>
          <p:cNvPr id="23555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81400"/>
            <a:ext cx="3958786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42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US" sz="2800" dirty="0"/>
              <a:t>Understanding the difference between initial-value and boundary-value problems.</a:t>
            </a:r>
          </a:p>
          <a:p>
            <a:pPr>
              <a:spcBef>
                <a:spcPts val="1200"/>
              </a:spcBef>
              <a:defRPr/>
            </a:pPr>
            <a:r>
              <a:rPr lang="en-US" sz="2800" dirty="0"/>
              <a:t>Knowing how to express an </a:t>
            </a:r>
            <a:r>
              <a:rPr lang="en-US" sz="2800" i="1" dirty="0"/>
              <a:t>n</a:t>
            </a:r>
            <a:r>
              <a:rPr lang="en-US" sz="2800" baseline="30000" dirty="0"/>
              <a:t>th</a:t>
            </a:r>
            <a:r>
              <a:rPr lang="en-US" sz="2800" dirty="0"/>
              <a:t> order ODE as a system of </a:t>
            </a:r>
            <a:r>
              <a:rPr lang="en-US" sz="2800" i="1" dirty="0"/>
              <a:t>n</a:t>
            </a:r>
            <a:r>
              <a:rPr lang="en-US" sz="2800" dirty="0"/>
              <a:t> first-order ODEs.</a:t>
            </a:r>
          </a:p>
          <a:p>
            <a:pPr>
              <a:spcBef>
                <a:spcPts val="1200"/>
              </a:spcBef>
              <a:defRPr/>
            </a:pPr>
            <a:r>
              <a:rPr lang="en-US" sz="2800" dirty="0"/>
              <a:t>Knowing how to implement the shooting method for linear ODEs by using linear interpolation to generate accurate “shots.”</a:t>
            </a:r>
          </a:p>
          <a:p>
            <a:pPr>
              <a:spcBef>
                <a:spcPts val="1200"/>
              </a:spcBef>
              <a:defRPr/>
            </a:pPr>
            <a:r>
              <a:rPr lang="en-US" sz="2800" dirty="0"/>
              <a:t>Understanding how derivative boundary conditions are incorporated into the shooting method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600" dirty="0"/>
              <a:t>Knowing how to solve nonlinear ODEs with the shooting method by using root location to generate accurate “shots.”</a:t>
            </a:r>
          </a:p>
          <a:p>
            <a:r>
              <a:rPr lang="en-US" altLang="en-US" sz="2600" dirty="0"/>
              <a:t>Knowing how to implement the finite-difference method.</a:t>
            </a:r>
          </a:p>
          <a:p>
            <a:r>
              <a:rPr lang="en-US" altLang="en-US" sz="2600" dirty="0"/>
              <a:t>Understanding how derivative boundary conditions are incorporated into the finite-difference method.</a:t>
            </a:r>
          </a:p>
          <a:p>
            <a:r>
              <a:rPr lang="en-US" altLang="en-US" sz="2600" dirty="0"/>
              <a:t>Knowing how to solve nonlinear ODEs with the finite-difference method by using root location methods for systems of nonlinear algebraic equations.</a:t>
            </a:r>
          </a:p>
          <a:p>
            <a:r>
              <a:rPr lang="en-US" altLang="en-US" sz="2600" dirty="0"/>
              <a:t>Familiarizing yourself with the built-in MATLAB function </a:t>
            </a:r>
            <a:r>
              <a:rPr lang="en-US" altLang="en-US" sz="2600" b="1" dirty="0">
                <a:latin typeface="Courier New" pitchFamily="49" charset="0"/>
                <a:cs typeface="Courier New" pitchFamily="49" charset="0"/>
              </a:rPr>
              <a:t>bvp4c</a:t>
            </a:r>
            <a:r>
              <a:rPr lang="en-US" altLang="en-US" sz="2600" dirty="0"/>
              <a:t> for solving boundary-value ODEs</a:t>
            </a:r>
            <a:r>
              <a:rPr lang="en-US" altLang="en-US" sz="2600" dirty="0" smtClean="0"/>
              <a:t>.</a:t>
            </a: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4570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Boundary-Value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388620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i="1" dirty="0"/>
              <a:t>Boundary-value problems</a:t>
            </a:r>
            <a:r>
              <a:rPr lang="en-US" altLang="en-US" sz="2400" dirty="0"/>
              <a:t> are those where conditions are not known at a single point but rather are given at different values of the independent variable.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Boundary conditions may include values for the variable or values for derivatives of the variable.</a:t>
            </a:r>
          </a:p>
        </p:txBody>
      </p:sp>
      <p:pic>
        <p:nvPicPr>
          <p:cNvPr id="11269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219199"/>
            <a:ext cx="4546958" cy="53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3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Higher Order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MATLAB’s ODE solvers are based on solving first-order differential equations only.</a:t>
            </a:r>
          </a:p>
          <a:p>
            <a:pPr>
              <a:lnSpc>
                <a:spcPct val="90000"/>
              </a:lnSpc>
              <a:defRPr/>
            </a:pPr>
            <a:r>
              <a:rPr lang="en-US" dirty="0"/>
              <a:t>To solve an </a:t>
            </a:r>
            <a:r>
              <a:rPr lang="en-US" i="1" dirty="0"/>
              <a:t>n</a:t>
            </a:r>
            <a:r>
              <a:rPr lang="en-US" baseline="30000" dirty="0"/>
              <a:t>th</a:t>
            </a:r>
            <a:r>
              <a:rPr lang="en-US" dirty="0"/>
              <a:t> order system (</a:t>
            </a:r>
            <a:r>
              <a:rPr lang="en-US" i="1" dirty="0"/>
              <a:t>n </a:t>
            </a:r>
            <a:r>
              <a:rPr lang="en-US" dirty="0"/>
              <a:t>&gt; 1), the system must be written as </a:t>
            </a:r>
            <a:r>
              <a:rPr lang="en-US" i="1" dirty="0"/>
              <a:t>n</a:t>
            </a:r>
            <a:r>
              <a:rPr lang="en-US" dirty="0"/>
              <a:t> first-order </a:t>
            </a:r>
            <a:r>
              <a:rPr lang="en-US" dirty="0" smtClean="0"/>
              <a:t>equations:</a:t>
            </a: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02101"/>
              </p:ext>
            </p:extLst>
          </p:nvPr>
        </p:nvGraphicFramePr>
        <p:xfrm>
          <a:off x="1519238" y="3733800"/>
          <a:ext cx="610552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3" imgW="2565400" imgH="736600" progId="Equation.3">
                  <p:embed/>
                </p:oleObj>
              </mc:Choice>
              <mc:Fallback>
                <p:oleObj name="Equation" r:id="rId3" imgW="2565400" imgH="736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3733800"/>
                        <a:ext cx="6105525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4"/>
          <p:cNvSpPr>
            <a:spLocks noGrp="1"/>
          </p:cNvSpPr>
          <p:nvPr>
            <p:ph idx="17"/>
          </p:nvPr>
        </p:nvSpPr>
        <p:spPr>
          <a:xfrm>
            <a:off x="457200" y="5547360"/>
            <a:ext cx="8229600" cy="1082040"/>
          </a:xfrm>
        </p:spPr>
        <p:txBody>
          <a:bodyPr/>
          <a:lstStyle/>
          <a:p>
            <a:r>
              <a:rPr lang="en-US" dirty="0"/>
              <a:t>Each first-order equation needs an initial value or boundary value to solve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9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Shooting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66928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400" dirty="0"/>
              <a:t>One method for solving boundary-value problems - the shooting method - is based on converting the boundary-value problem into an equivalent initial-value problem.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400" dirty="0"/>
              <a:t>Generally, the equivalent system will not have sufficient initial conditions and so a guess is made for any undefined values.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400" dirty="0"/>
              <a:t>The guesses are changed until the final solution satisfies all the boundary conditions.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en-US" sz="2400" dirty="0"/>
              <a:t>For linear ODEs, only two “shots” are required - the proper initial condition can be obtained as a linear interpolation of the two guesses.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525" y="1532797"/>
            <a:ext cx="2750075" cy="479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96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Boundary 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i="1" dirty="0" err="1"/>
              <a:t>Dirichlet</a:t>
            </a:r>
            <a:r>
              <a:rPr lang="en-US" altLang="en-US" i="1" dirty="0"/>
              <a:t> boundary conditions</a:t>
            </a:r>
            <a:r>
              <a:rPr lang="en-US" altLang="en-US" dirty="0"/>
              <a:t> are those where a fixed value of a variable is known at a particular location.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i="1" dirty="0"/>
              <a:t>Neumann boundary conditions</a:t>
            </a:r>
            <a:r>
              <a:rPr lang="en-US" altLang="en-US" dirty="0"/>
              <a:t> are those where a derivative is known at a particular location.</a:t>
            </a:r>
            <a:endParaRPr lang="en-US" altLang="en-US" i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Shooting methods can be used for either kind of boundary condition.</a:t>
            </a:r>
            <a:endParaRPr lang="en-US" altLang="en-US" i="1" dirty="0"/>
          </a:p>
        </p:txBody>
      </p:sp>
    </p:spTree>
    <p:extLst>
      <p:ext uri="{BB962C8B-B14F-4D97-AF65-F5344CB8AC3E}">
        <p14:creationId xmlns:p14="http://schemas.microsoft.com/office/powerpoint/2010/main" val="460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Shooting Method for Nonlinear ODEs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For nonlinear ODEs, interpolation between two guesses will not necessarily result in an accurate estimate of the required boundary condition.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Instead, the boundary condition can be used to write a roots problem with the estimate as a variable.</a:t>
            </a:r>
          </a:p>
        </p:txBody>
      </p:sp>
    </p:spTree>
    <p:extLst>
      <p:ext uri="{BB962C8B-B14F-4D97-AF65-F5344CB8AC3E}">
        <p14:creationId xmlns:p14="http://schemas.microsoft.com/office/powerpoint/2010/main" val="296442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2854</TotalTime>
  <Words>1277</Words>
  <Application>Microsoft Office PowerPoint</Application>
  <PresentationFormat>On-screen Show (4:3)</PresentationFormat>
  <Paragraphs>116</Paragraphs>
  <Slides>21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Microsoft Equation</vt:lpstr>
      <vt:lpstr> Applied Numerical Methods with MATLAB®  for Engineers and Scientists 4th Edition</vt:lpstr>
      <vt:lpstr>Part 6  Chapter 24</vt:lpstr>
      <vt:lpstr>Chapter Objectives, 1</vt:lpstr>
      <vt:lpstr>Chapter Objectives, 2</vt:lpstr>
      <vt:lpstr>Boundary-Value Problems</vt:lpstr>
      <vt:lpstr>Higher Order Systems</vt:lpstr>
      <vt:lpstr>The Shooting Method</vt:lpstr>
      <vt:lpstr>Boundary Conditions</vt:lpstr>
      <vt:lpstr>The Shooting Method for Nonlinear ODEs</vt:lpstr>
      <vt:lpstr>Example</vt:lpstr>
      <vt:lpstr>Example Code, 1</vt:lpstr>
      <vt:lpstr>Example Code, 2</vt:lpstr>
      <vt:lpstr>Finite-Difference Methods</vt:lpstr>
      <vt:lpstr>Finite-Difference Example, 1</vt:lpstr>
      <vt:lpstr>Finite-Difference Example, 2</vt:lpstr>
      <vt:lpstr>Derivative Boundary Conditions</vt:lpstr>
      <vt:lpstr>Finite-Difference Method for Nonlinear ODEs</vt:lpstr>
      <vt:lpstr>MATLAB’s bvp4c Function</vt:lpstr>
      <vt:lpstr>Supporting Functions for bvp4c</vt:lpstr>
      <vt:lpstr>bvp4c Example, 1</vt:lpstr>
      <vt:lpstr>bvp4c Example, 2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297</cp:revision>
  <dcterms:created xsi:type="dcterms:W3CDTF">2017-02-27T15:23:48Z</dcterms:created>
  <dcterms:modified xsi:type="dcterms:W3CDTF">2017-07-20T13:32:13Z</dcterms:modified>
</cp:coreProperties>
</file>