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5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6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7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8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859" r:id="rId2"/>
    <p:sldMasterId id="2147483744" r:id="rId3"/>
    <p:sldMasterId id="2147483780" r:id="rId4"/>
    <p:sldMasterId id="2147483838" r:id="rId5"/>
    <p:sldMasterId id="2147483713" r:id="rId6"/>
    <p:sldMasterId id="2147483674" r:id="rId7"/>
    <p:sldMasterId id="2147483897" r:id="rId8"/>
    <p:sldMasterId id="2147483960" r:id="rId9"/>
  </p:sldMasterIdLst>
  <p:notesMasterIdLst>
    <p:notesMasterId r:id="rId22"/>
  </p:notesMasterIdLst>
  <p:handoutMasterIdLst>
    <p:handoutMasterId r:id="rId23"/>
  </p:handoutMasterIdLst>
  <p:sldIdLst>
    <p:sldId id="298" r:id="rId10"/>
    <p:sldId id="257" r:id="rId11"/>
    <p:sldId id="259" r:id="rId12"/>
    <p:sldId id="391" r:id="rId13"/>
    <p:sldId id="406" r:id="rId14"/>
    <p:sldId id="396" r:id="rId15"/>
    <p:sldId id="407" r:id="rId16"/>
    <p:sldId id="410" r:id="rId17"/>
    <p:sldId id="394" r:id="rId18"/>
    <p:sldId id="409" r:id="rId19"/>
    <p:sldId id="397" r:id="rId20"/>
    <p:sldId id="402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5266"/>
    <a:srgbClr val="9C3F9C"/>
    <a:srgbClr val="00803A"/>
    <a:srgbClr val="D90000"/>
    <a:srgbClr val="A30000"/>
    <a:srgbClr val="585858"/>
    <a:srgbClr val="444444"/>
    <a:srgbClr val="000000"/>
    <a:srgbClr val="6A6A6A"/>
    <a:srgbClr val="E666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35" autoAdjust="0"/>
    <p:restoredTop sz="96458" autoAdjust="0"/>
  </p:normalViewPr>
  <p:slideViewPr>
    <p:cSldViewPr>
      <p:cViewPr>
        <p:scale>
          <a:sx n="66" d="100"/>
          <a:sy n="66" d="100"/>
        </p:scale>
        <p:origin x="-1098" y="-708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7/20/2017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7/20/2017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176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1878408"/>
            <a:ext cx="5212080" cy="2769792"/>
          </a:xfrm>
          <a:prstGeom prst="rect">
            <a:avLst/>
          </a:prstGeom>
          <a:solidFill>
            <a:srgbClr val="000000">
              <a:alpha val="56863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1981200"/>
            <a:ext cx="5212080" cy="20574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228600" y="4000500"/>
            <a:ext cx="4937760" cy="647700"/>
          </a:xfrm>
          <a:prstGeom prst="rect">
            <a:avLst/>
          </a:prstGeom>
        </p:spPr>
        <p:txBody>
          <a:bodyPr anchor="ctr"/>
          <a:lstStyle>
            <a:lvl1pPr>
              <a:defRPr sz="2000">
                <a:solidFill>
                  <a:schemeClr val="bg1"/>
                </a:solidFill>
                <a:latin typeface="ArumSans Bd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2" name="Copyright"/>
          <p:cNvSpPr>
            <a:spLocks noGrp="1"/>
          </p:cNvSpPr>
          <p:nvPr>
            <p:ph type="body" sz="quarter" idx="13" hasCustomPrompt="1"/>
          </p:nvPr>
        </p:nvSpPr>
        <p:spPr>
          <a:xfrm>
            <a:off x="6461252" y="6426200"/>
            <a:ext cx="2670048" cy="155448"/>
          </a:xfrm>
          <a:prstGeom prst="rect">
            <a:avLst/>
          </a:prstGeom>
        </p:spPr>
        <p:txBody>
          <a:bodyPr lIns="0" tIns="0" rIns="45720" bIns="0"/>
          <a:lstStyle>
            <a:lvl1pPr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60960" y="5562600"/>
            <a:ext cx="7863840" cy="640080"/>
          </a:xfrm>
          <a:prstGeom prst="rect">
            <a:avLst/>
          </a:prstGeom>
        </p:spPr>
        <p:txBody>
          <a:bodyPr/>
          <a:lstStyle>
            <a:lvl1pPr algn="l"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0" y="6708775"/>
            <a:ext cx="9144000" cy="173736"/>
          </a:xfrm>
          <a:prstGeom prst="rect">
            <a:avLst/>
          </a:prstGeom>
        </p:spPr>
        <p:txBody>
          <a:bodyPr/>
          <a:lstStyle>
            <a:lvl1pPr algn="l">
              <a:defRPr sz="800" baseline="0">
                <a:solidFill>
                  <a:srgbClr val="585858"/>
                </a:solidFill>
              </a:defRPr>
            </a:lvl1pPr>
          </a:lstStyle>
          <a:p>
            <a:pPr lvl="0"/>
            <a:r>
              <a:rPr lang="en-US" dirty="0" smtClean="0"/>
              <a:t>Copyright Place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8"/>
          </p:nvPr>
        </p:nvSpPr>
        <p:spPr>
          <a:xfrm>
            <a:off x="5367528" y="0"/>
            <a:ext cx="3776472" cy="46634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638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7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104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023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79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07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37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9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04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00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6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1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Video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41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6265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457200" y="4038600"/>
            <a:ext cx="82296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07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4800600" y="14478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8"/>
          </p:nvPr>
        </p:nvSpPr>
        <p:spPr>
          <a:xfrm>
            <a:off x="457200" y="39624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"/>
          <p:cNvSpPr>
            <a:spLocks noGrp="1"/>
          </p:cNvSpPr>
          <p:nvPr>
            <p:ph idx="19"/>
          </p:nvPr>
        </p:nvSpPr>
        <p:spPr>
          <a:xfrm>
            <a:off x="4800600" y="39624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376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3337560" y="143256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8"/>
          </p:nvPr>
        </p:nvSpPr>
        <p:spPr>
          <a:xfrm>
            <a:off x="6156960" y="14478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"/>
          <p:cNvSpPr>
            <a:spLocks noGrp="1"/>
          </p:cNvSpPr>
          <p:nvPr>
            <p:ph idx="19"/>
          </p:nvPr>
        </p:nvSpPr>
        <p:spPr>
          <a:xfrm>
            <a:off x="4572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1"/>
          <p:cNvSpPr>
            <a:spLocks noGrp="1"/>
          </p:cNvSpPr>
          <p:nvPr>
            <p:ph idx="20"/>
          </p:nvPr>
        </p:nvSpPr>
        <p:spPr>
          <a:xfrm>
            <a:off x="33528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1"/>
          <p:cNvSpPr>
            <a:spLocks noGrp="1"/>
          </p:cNvSpPr>
          <p:nvPr>
            <p:ph idx="21"/>
          </p:nvPr>
        </p:nvSpPr>
        <p:spPr>
          <a:xfrm>
            <a:off x="61722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1"/>
          <p:cNvSpPr>
            <a:spLocks noGrp="1"/>
          </p:cNvSpPr>
          <p:nvPr>
            <p:ph idx="22"/>
          </p:nvPr>
        </p:nvSpPr>
        <p:spPr>
          <a:xfrm>
            <a:off x="457200" y="4953000"/>
            <a:ext cx="8077200" cy="7315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1"/>
          <p:cNvSpPr>
            <a:spLocks noGrp="1"/>
          </p:cNvSpPr>
          <p:nvPr>
            <p:ph idx="23"/>
          </p:nvPr>
        </p:nvSpPr>
        <p:spPr>
          <a:xfrm>
            <a:off x="457200" y="5791200"/>
            <a:ext cx="8077200" cy="7315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13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76200"/>
            <a:ext cx="9144001" cy="1188720"/>
          </a:xfrm>
          <a:prstGeom prst="rect">
            <a:avLst/>
          </a:prstGeom>
        </p:spPr>
        <p:txBody>
          <a:bodyPr anchor="ctr"/>
          <a:lstStyle>
            <a:lvl1pPr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1432560"/>
            <a:ext cx="4038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/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/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/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1432560"/>
            <a:ext cx="4038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1940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A3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5055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8539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1643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5795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A3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692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hoto Credit3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lide 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72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lide 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5315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1905000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rgbClr val="305266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>
                <a:solidFill>
                  <a:srgbClr val="444444"/>
                </a:solidFill>
                <a:latin typeface="ArumSans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213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175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949214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65626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990600"/>
            <a:ext cx="8229600" cy="5410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36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1099747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11237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3.gif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4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MH Tagline" descr="Tag line: Because learning changes everything™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95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257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896" r:id="rId2"/>
    <p:sldLayoutId id="2147483753" r:id="rId3"/>
    <p:sldLayoutId id="2147483908" r:id="rId4"/>
    <p:sldLayoutId id="2147483950" r:id="rId5"/>
    <p:sldLayoutId id="2147483757" r:id="rId6"/>
    <p:sldLayoutId id="2147483877" r:id="rId7"/>
    <p:sldLayoutId id="2147483761" r:id="rId8"/>
    <p:sldLayoutId id="2147483800" r:id="rId9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Copyright" descr="©McGraw-Hill Education&#10;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3304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64" r:id="rId2"/>
    <p:sldLayoutId id="2147483965" r:id="rId3"/>
    <p:sldLayoutId id="2147483966" r:id="rId4"/>
    <p:sldLayoutId id="2147483953" r:id="rId5"/>
    <p:sldLayoutId id="2147483954" r:id="rId6"/>
    <p:sldLayoutId id="2147483956" r:id="rId7"/>
    <p:sldLayoutId id="2147483957" r:id="rId8"/>
    <p:sldLayoutId id="2147483958" r:id="rId9"/>
    <p:sldLayoutId id="2147483959" r:id="rId1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pyright" descr="©McGraw-Hill Education&#10;"/>
          <p:cNvSpPr txBox="1"/>
          <p:nvPr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85764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Copyright" descr="©McGraw-Hill Education.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</a:t>
            </a:r>
            <a:r>
              <a:rPr lang="en-US" sz="800" dirty="0" err="1" smtClean="0">
                <a:solidFill>
                  <a:schemeClr val="bg1"/>
                </a:solidFill>
              </a:rPr>
              <a:t>EducationCopy</a:t>
            </a:r>
            <a:endParaRPr lang="en-US" sz="8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106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MH BG Image"/>
          <p:cNvPicPr>
            <a:picLocks noChangeAspect="1"/>
          </p:cNvPicPr>
          <p:nvPr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Copyright" descr="©McGraw-Hill Education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63611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769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273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6" r:id="rId2"/>
    <p:sldLayoutId id="2147483755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652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/>
            <a:r>
              <a:rPr lang="en-US" sz="3400" dirty="0" smtClean="0"/>
              <a:t> </a:t>
            </a:r>
            <a:r>
              <a:rPr lang="en-US" sz="3400" dirty="0"/>
              <a:t>Applied Numerical </a:t>
            </a:r>
            <a:r>
              <a:rPr lang="en-US" sz="3400" dirty="0" smtClean="0"/>
              <a:t>Methods</a:t>
            </a:r>
            <a:r>
              <a:rPr lang="en-US" sz="3200" dirty="0"/>
              <a:t> </a:t>
            </a:r>
            <a:r>
              <a:rPr lang="en-US" sz="3200" dirty="0" smtClean="0"/>
              <a:t>with </a:t>
            </a:r>
            <a:r>
              <a:rPr lang="en-US" sz="3200" dirty="0"/>
              <a:t>MATLAB</a:t>
            </a:r>
            <a:r>
              <a:rPr lang="en-US" sz="3200" dirty="0" smtClean="0"/>
              <a:t>®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 </a:t>
            </a:r>
            <a:r>
              <a:rPr lang="en-US" sz="2800" i="1" dirty="0"/>
              <a:t>for Engineers and </a:t>
            </a:r>
            <a:r>
              <a:rPr lang="en-US" sz="2800" i="1" dirty="0" smtClean="0"/>
              <a:t>Scientists</a:t>
            </a:r>
            <a:br>
              <a:rPr lang="en-US" sz="2800" i="1" dirty="0" smtClean="0"/>
            </a:br>
            <a:r>
              <a:rPr lang="en-US" sz="2800" dirty="0" smtClean="0"/>
              <a:t>4th Edition</a:t>
            </a:r>
            <a:endParaRPr lang="en-US" sz="2800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algn="l"/>
            <a:r>
              <a:rPr lang="en-US" sz="2800" dirty="0"/>
              <a:t>Steven C. Chapra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8" name="Picture 3"/>
          <p:cNvPicPr>
            <a:picLocks noGrp="1" noChangeAspect="1"/>
          </p:cNvPicPr>
          <p:nvPr>
            <p:ph sz="quarter"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577" y="0"/>
            <a:ext cx="3774184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altLang="en-US" dirty="0"/>
              <a:t>PowerPoints organized by Dr. Michael R. Gustafson II, Duke University and Prof. Steve Chapra, Tufts </a:t>
            </a:r>
            <a:r>
              <a:rPr lang="en-US" altLang="en-US" dirty="0" smtClean="0"/>
              <a:t>University</a:t>
            </a:r>
            <a:endParaRPr lang="en-US" alt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pPr lvl="0"/>
            <a:r>
              <a:rPr lang="en-US" dirty="0"/>
              <a:t>©McGraw-Hill Education. All rights reserved. Authorized only for instructor use in the classroom.  No reproduction or further distribution permitted without the prior written consent of McGraw-Hill Education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59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Multistep Methods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4572000" cy="3596640"/>
          </a:xfrm>
        </p:spPr>
        <p:txBody>
          <a:bodyPr/>
          <a:lstStyle/>
          <a:p>
            <a:r>
              <a:rPr lang="en-US" altLang="en-US" sz="2400" i="1" dirty="0"/>
              <a:t>Multistep methods</a:t>
            </a:r>
            <a:r>
              <a:rPr lang="en-US" altLang="en-US" sz="2400" dirty="0"/>
              <a:t> are based on the insight that, once the computation has begun, valuable information from the previous points exists.</a:t>
            </a:r>
          </a:p>
          <a:p>
            <a:r>
              <a:rPr lang="en-US" altLang="en-US" sz="2400" dirty="0"/>
              <a:t>One example is the non-self-starting </a:t>
            </a:r>
            <a:r>
              <a:rPr lang="en-US" altLang="en-US" sz="2400" dirty="0" err="1"/>
              <a:t>Heun’s</a:t>
            </a:r>
            <a:r>
              <a:rPr lang="en-US" altLang="en-US" sz="2400" dirty="0"/>
              <a:t> Method, which has the following predictor and corrector equations:</a:t>
            </a:r>
            <a:endParaRPr lang="en-US" altLang="en-US" sz="2400" i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Content Placeholder 3"/>
              <p:cNvSpPr>
                <a:spLocks noGrp="1"/>
              </p:cNvSpPr>
              <p:nvPr>
                <p:ph idx="17"/>
              </p:nvPr>
            </p:nvSpPr>
            <p:spPr>
              <a:xfrm>
                <a:off x="228600" y="5181600"/>
                <a:ext cx="5029200" cy="1143000"/>
              </a:xfrm>
            </p:spPr>
            <p:txBody>
              <a:bodyPr/>
              <a:lstStyle/>
              <a:p>
                <a:pPr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altLang="en-US" sz="2000" dirty="0" smtClean="0"/>
                  <a:t>(a) Predictor : 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en-US" sz="2000" i="1" smtClean="0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en-US" altLang="en-US" sz="2000" b="0" i="1" smtClean="0">
                            <a:latin typeface="Cambria Math"/>
                          </a:rPr>
                          <m:t>𝑖</m:t>
                        </m:r>
                        <m:r>
                          <a:rPr lang="en-US" altLang="en-US" sz="2000" b="0" i="1" smtClean="0">
                            <a:latin typeface="Cambria Math"/>
                          </a:rPr>
                          <m:t>+1</m:t>
                        </m:r>
                      </m:sub>
                      <m:sup>
                        <m:r>
                          <a:rPr lang="en-US" altLang="en-US" sz="2000" b="0" i="1" smtClean="0">
                            <a:latin typeface="Cambria Math"/>
                          </a:rPr>
                          <m:t>0</m:t>
                        </m:r>
                      </m:sup>
                    </m:sSubSup>
                    <m:r>
                      <a:rPr lang="en-US" altLang="en-US" sz="2000" b="0" i="1" smtClean="0">
                        <a:latin typeface="Cambria Math"/>
                      </a:rPr>
                      <m:t>=</m:t>
                    </m:r>
                    <m:sSubSup>
                      <m:sSubSupPr>
                        <m:ctrlPr>
                          <a:rPr lang="en-US" altLang="en-US" sz="20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en-US" sz="2000" i="1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en-US" altLang="en-US" sz="2000" i="1">
                            <a:latin typeface="Cambria Math"/>
                          </a:rPr>
                          <m:t>𝑖</m:t>
                        </m:r>
                        <m:r>
                          <a:rPr lang="en-US" altLang="en-US" sz="2000" b="0" i="1" smtClean="0">
                            <a:latin typeface="Cambria Math"/>
                          </a:rPr>
                          <m:t>−</m:t>
                        </m:r>
                        <m:r>
                          <a:rPr lang="en-US" altLang="en-US" sz="2000" i="1">
                            <a:latin typeface="Cambria Math"/>
                          </a:rPr>
                          <m:t>1</m:t>
                        </m:r>
                      </m:sub>
                      <m:sup>
                        <m:r>
                          <a:rPr lang="en-US" altLang="en-US" sz="2000" b="0" i="1" smtClean="0">
                            <a:latin typeface="Cambria Math"/>
                          </a:rPr>
                          <m:t>𝑚</m:t>
                        </m:r>
                      </m:sup>
                    </m:sSubSup>
                    <m:r>
                      <a:rPr lang="en-US" altLang="en-US" sz="2000" b="0" i="1" smtClean="0">
                        <a:latin typeface="Cambria Math"/>
                      </a:rPr>
                      <m:t>+</m:t>
                    </m:r>
                    <m:r>
                      <a:rPr lang="en-US" altLang="en-US" sz="2000" b="0" i="1" smtClean="0"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en-US" altLang="en-US" sz="20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𝑡</m:t>
                        </m:r>
                        <m:r>
                          <a:rPr lang="en-US" altLang="en-US" sz="2000" b="0" i="1" baseline="-25000" smtClean="0">
                            <a:latin typeface="Cambria Math"/>
                          </a:rPr>
                          <m:t>𝑖</m:t>
                        </m:r>
                        <m:r>
                          <a:rPr lang="en-US" altLang="en-US" sz="2000" b="0" i="1" smtClean="0">
                            <a:latin typeface="Cambria Math"/>
                          </a:rPr>
                          <m:t>,</m:t>
                        </m:r>
                        <m:sSubSup>
                          <m:sSubSupPr>
                            <m:ctrlPr>
                              <a:rPr lang="en-US" altLang="en-US" sz="2000" i="1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en-US" sz="2000" i="1">
                                <a:latin typeface="Cambria Math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en-US" sz="2000" i="1">
                                <a:latin typeface="Cambria Math"/>
                              </a:rPr>
                              <m:t>𝑖</m:t>
                            </m:r>
                          </m:sub>
                          <m:sup>
                            <m:r>
                              <a:rPr lang="en-US" altLang="en-US" sz="2000" b="0" i="1" smtClean="0">
                                <a:latin typeface="Cambria Math"/>
                              </a:rPr>
                              <m:t>𝑚</m:t>
                            </m:r>
                          </m:sup>
                        </m:sSubSup>
                      </m:e>
                    </m:d>
                    <m:r>
                      <a:rPr lang="en-US" altLang="en-US" sz="2000" b="0" i="1" smtClean="0">
                        <a:latin typeface="Cambria Math"/>
                      </a:rPr>
                      <m:t>2</m:t>
                    </m:r>
                    <m:r>
                      <a:rPr lang="en-US" altLang="en-US" sz="2000" b="0" i="1" smtClean="0">
                        <a:latin typeface="Cambria Math"/>
                      </a:rPr>
                      <m:t>h</m:t>
                    </m:r>
                  </m:oMath>
                </a14:m>
                <a:endParaRPr lang="en-US" altLang="en-US" sz="2000" b="0" dirty="0" smtClean="0"/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altLang="en-US" sz="2000" dirty="0" smtClean="0"/>
                  <a:t>(b) Corrector :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en-US" sz="18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en-US" sz="1800" i="1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en-US" altLang="en-US" sz="1800" i="1">
                            <a:latin typeface="Cambria Math"/>
                          </a:rPr>
                          <m:t>𝑖</m:t>
                        </m:r>
                        <m:r>
                          <a:rPr lang="en-US" altLang="en-US" sz="1800" i="1">
                            <a:latin typeface="Cambria Math"/>
                          </a:rPr>
                          <m:t>+1</m:t>
                        </m:r>
                      </m:sub>
                      <m:sup>
                        <m:r>
                          <a:rPr lang="en-US" altLang="en-US" sz="1800" b="0" i="1" smtClean="0">
                            <a:latin typeface="Cambria Math"/>
                          </a:rPr>
                          <m:t>𝑗</m:t>
                        </m:r>
                      </m:sup>
                    </m:sSubSup>
                    <m:r>
                      <a:rPr lang="en-US" altLang="en-US" sz="1800" b="0" i="1" smtClean="0">
                        <a:latin typeface="Cambria Math"/>
                      </a:rPr>
                      <m:t>=</m:t>
                    </m:r>
                    <m:sSubSup>
                      <m:sSubSupPr>
                        <m:ctrlPr>
                          <a:rPr lang="en-US" altLang="en-US" sz="18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en-US" sz="1800" i="1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en-US" altLang="en-US" sz="1800" b="0" i="1" smtClean="0">
                            <a:latin typeface="Cambria Math"/>
                          </a:rPr>
                          <m:t>𝑖</m:t>
                        </m:r>
                      </m:sub>
                      <m:sup>
                        <m:r>
                          <a:rPr lang="en-US" altLang="en-US" sz="1800" b="0" i="1" smtClean="0">
                            <a:latin typeface="Cambria Math"/>
                          </a:rPr>
                          <m:t>𝑚</m:t>
                        </m:r>
                      </m:sup>
                    </m:sSubSup>
                    <m:r>
                      <a:rPr lang="en-US" altLang="en-US" sz="1800" b="0" i="1" smtClean="0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en-US" altLang="en-US" sz="18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en-US" sz="1800" b="0" i="1" smtClean="0">
                            <a:latin typeface="Cambria Math"/>
                          </a:rPr>
                          <m:t>𝑓</m:t>
                        </m:r>
                        <m:d>
                          <m:dPr>
                            <m:ctrlPr>
                              <a:rPr lang="en-US" altLang="en-US" sz="1800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en-US" sz="1800" b="0" i="1" smtClean="0">
                                <a:latin typeface="Cambria Math"/>
                              </a:rPr>
                              <m:t>𝑡</m:t>
                            </m:r>
                            <m:r>
                              <a:rPr lang="en-US" altLang="en-US" sz="1800" b="0" i="1" baseline="-25000" smtClean="0">
                                <a:latin typeface="Cambria Math"/>
                              </a:rPr>
                              <m:t>𝑖</m:t>
                            </m:r>
                            <m:r>
                              <a:rPr lang="en-US" altLang="en-US" sz="1800" b="0" i="1" smtClean="0">
                                <a:latin typeface="Cambria Math"/>
                              </a:rPr>
                              <m:t>,</m:t>
                            </m:r>
                            <m:sSubSup>
                              <m:sSubSupPr>
                                <m:ctrlPr>
                                  <a:rPr lang="en-US" altLang="en-US" sz="1800" i="1">
                                    <a:latin typeface="Cambria Math"/>
                                  </a:rPr>
                                </m:ctrlPr>
                              </m:sSubSupPr>
                              <m:e>
                                <m:r>
                                  <a:rPr lang="en-US" altLang="en-US" sz="1800" i="1">
                                    <a:latin typeface="Cambria Math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altLang="en-US" sz="1800" i="1">
                                    <a:latin typeface="Cambria Math"/>
                                  </a:rPr>
                                  <m:t>𝑖</m:t>
                                </m:r>
                              </m:sub>
                              <m:sup>
                                <m:r>
                                  <a:rPr lang="en-US" altLang="en-US" sz="1800" b="0" i="1" smtClean="0">
                                    <a:latin typeface="Cambria Math"/>
                                  </a:rPr>
                                  <m:t>𝑚</m:t>
                                </m:r>
                              </m:sup>
                            </m:sSubSup>
                          </m:e>
                        </m:d>
                        <m:r>
                          <a:rPr lang="en-US" altLang="en-US" sz="1800" b="0" i="1" smtClean="0">
                            <a:latin typeface="Cambria Math"/>
                          </a:rPr>
                          <m:t>+</m:t>
                        </m:r>
                        <m:r>
                          <a:rPr lang="en-US" altLang="en-US" sz="1800" b="0" i="1" smtClean="0">
                            <a:latin typeface="Cambria Math"/>
                          </a:rPr>
                          <m:t>𝑓</m:t>
                        </m:r>
                        <m:d>
                          <m:dPr>
                            <m:ctrlPr>
                              <a:rPr lang="en-US" altLang="en-US" sz="1800" b="0" i="1" smtClean="0">
                                <a:latin typeface="Cambria Math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altLang="en-US" sz="1800" i="1">
                                    <a:latin typeface="Cambria Math"/>
                                  </a:rPr>
                                </m:ctrlPr>
                              </m:sSubSupPr>
                              <m:e>
                                <m:r>
                                  <a:rPr lang="en-US" altLang="en-US" sz="1800" b="0" i="1" smtClean="0">
                                    <a:latin typeface="Cambria Math"/>
                                  </a:rPr>
                                  <m:t>𝑡</m:t>
                                </m:r>
                                <m:r>
                                  <a:rPr lang="en-US" altLang="en-US" sz="1800" b="0" i="1" baseline="-25000" smtClean="0">
                                    <a:latin typeface="Cambria Math"/>
                                  </a:rPr>
                                  <m:t>𝑖</m:t>
                                </m:r>
                                <m:r>
                                  <a:rPr lang="en-US" altLang="en-US" sz="1800" b="0" i="1" baseline="-15000" smtClean="0"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altLang="en-US" sz="1800" b="0" i="1" baseline="-25000" smtClean="0">
                                    <a:latin typeface="Cambria Math"/>
                                  </a:rPr>
                                  <m:t>1</m:t>
                                </m:r>
                                <m:r>
                                  <a:rPr lang="en-US" altLang="en-US" sz="1800" b="0" i="1" smtClean="0">
                                    <a:latin typeface="Cambria Math"/>
                                  </a:rPr>
                                  <m:t>,</m:t>
                                </m:r>
                                <m:r>
                                  <a:rPr lang="en-US" altLang="en-US" sz="1800" i="1">
                                    <a:latin typeface="Cambria Math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altLang="en-US" sz="1800" i="1">
                                    <a:latin typeface="Cambria Math"/>
                                  </a:rPr>
                                  <m:t>𝑖</m:t>
                                </m:r>
                                <m:r>
                                  <a:rPr lang="en-US" altLang="en-US" sz="1800" i="1">
                                    <a:latin typeface="Cambria Math"/>
                                  </a:rPr>
                                  <m:t>+1</m:t>
                                </m:r>
                              </m:sub>
                              <m:sup>
                                <m:r>
                                  <a:rPr lang="en-US" altLang="en-US" sz="1800" b="0" i="1" smtClean="0">
                                    <a:latin typeface="Cambria Math"/>
                                  </a:rPr>
                                  <m:t>𝑗</m:t>
                                </m:r>
                                <m:r>
                                  <a:rPr lang="en-US" altLang="en-US" sz="1800" b="0" i="1" smtClean="0">
                                    <a:latin typeface="Cambria Math"/>
                                  </a:rPr>
                                  <m:t>−1</m:t>
                                </m:r>
                              </m:sup>
                            </m:sSubSup>
                          </m:e>
                        </m:d>
                      </m:num>
                      <m:den>
                        <m:r>
                          <a:rPr lang="en-US" altLang="en-US" sz="1800" b="0" i="1" smtClean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altLang="en-US" sz="1800" b="0" i="1" smtClean="0">
                        <a:latin typeface="Cambria Math"/>
                      </a:rPr>
                      <m:t>h</m:t>
                    </m:r>
                  </m:oMath>
                </a14:m>
                <a:endParaRPr lang="en-US" altLang="en-US" sz="1800" dirty="0"/>
              </a:p>
            </p:txBody>
          </p:sp>
        </mc:Choice>
        <mc:Fallback>
          <p:sp>
            <p:nvSpPr>
              <p:cNvPr id="2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7"/>
              </p:nvPr>
            </p:nvSpPr>
            <p:spPr>
              <a:xfrm>
                <a:off x="228600" y="5181600"/>
                <a:ext cx="5029200" cy="1143000"/>
              </a:xfrm>
              <a:blipFill rotWithShape="1">
                <a:blip r:embed="rId2"/>
                <a:stretch>
                  <a:fillRect l="-1333" t="-15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411" name="Picture 4"/>
          <p:cNvPicPr>
            <a:picLocks noGrp="1" noChangeAspect="1" noChangeArrowheads="1"/>
          </p:cNvPicPr>
          <p:nvPr>
            <p:ph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995" y="1143000"/>
            <a:ext cx="3614625" cy="5394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2929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Stiffness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412480" cy="2468880"/>
              </a:xfrm>
            </p:spPr>
            <p:txBody>
              <a:bodyPr/>
              <a:lstStyle/>
              <a:p>
                <a:pPr>
                  <a:spcBef>
                    <a:spcPts val="0"/>
                  </a:spcBef>
                  <a:spcAft>
                    <a:spcPts val="600"/>
                  </a:spcAft>
                  <a:defRPr/>
                </a:pPr>
                <a:r>
                  <a:rPr lang="en-US" sz="2400" dirty="0" smtClean="0"/>
                  <a:t>A </a:t>
                </a:r>
                <a:r>
                  <a:rPr lang="en-US" sz="2400" i="1" dirty="0"/>
                  <a:t>stiff system</a:t>
                </a:r>
                <a:r>
                  <a:rPr lang="en-US" sz="2400" dirty="0"/>
                  <a:t> is one involving rapidly changing components together with slowly changing ones.</a:t>
                </a:r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  <a:defRPr/>
                </a:pPr>
                <a:r>
                  <a:rPr lang="en-US" sz="2400" dirty="0"/>
                  <a:t>An example of a single stiff ODE </a:t>
                </a:r>
                <a:r>
                  <a:rPr lang="en-US" sz="2400" dirty="0" smtClean="0"/>
                  <a:t>is:</a:t>
                </a:r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/>
                            </a:rPr>
                            <m:t>𝑑𝑦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sz="2400" b="0" i="1" smtClean="0">
                          <a:latin typeface="Cambria Math"/>
                        </a:rPr>
                        <m:t>=−1000</m:t>
                      </m:r>
                      <m:r>
                        <a:rPr lang="en-US" sz="2400" b="0" i="1" smtClean="0">
                          <a:latin typeface="Cambria Math"/>
                        </a:rPr>
                        <m:t>𝑦</m:t>
                      </m:r>
                      <m:r>
                        <a:rPr lang="en-US" sz="2400" b="0" i="1" smtClean="0">
                          <a:latin typeface="Cambria Math"/>
                        </a:rPr>
                        <m:t>+3000−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i="1">
                              <a:latin typeface="Cambria Math"/>
                            </a:rPr>
                            <m:t>2000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𝑒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𝑡</m:t>
                          </m:r>
                        </m:sup>
                      </m:sSup>
                    </m:oMath>
                  </m:oMathPara>
                </a14:m>
                <a:endParaRPr lang="en-US" sz="2400" baseline="30000" dirty="0" smtClean="0"/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  <a:defRPr/>
                </a:pPr>
                <a:r>
                  <a:rPr lang="en-US" sz="2400" dirty="0" smtClean="0"/>
                  <a:t>whose </a:t>
                </a:r>
                <a:r>
                  <a:rPr lang="en-US" sz="2400" dirty="0"/>
                  <a:t>solution if </a:t>
                </a:r>
                <a:r>
                  <a:rPr lang="en-US" sz="2400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(0) = 0</a:t>
                </a:r>
                <a:r>
                  <a:rPr lang="en-US" sz="2400" dirty="0"/>
                  <a:t> is</a:t>
                </a:r>
                <a:r>
                  <a:rPr lang="en-US" sz="2400" dirty="0" smtClean="0"/>
                  <a:t>: 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</a:rPr>
                      <m:t>𝑦</m:t>
                    </m:r>
                    <m:r>
                      <a:rPr lang="en-US" sz="2400" b="0" i="1" smtClean="0">
                        <a:latin typeface="Cambria Math"/>
                      </a:rPr>
                      <m:t>=3−</m:t>
                    </m:r>
                    <m:sSup>
                      <m:sSup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/>
                          </a:rPr>
                          <m:t>0.998</m:t>
                        </m:r>
                        <m:r>
                          <a:rPr lang="en-US" sz="2400" b="0" i="1" smtClean="0"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en-US" sz="2400" b="0" i="1" smtClean="0">
                            <a:latin typeface="Cambria Math"/>
                          </a:rPr>
                          <m:t>−1000</m:t>
                        </m:r>
                        <m:r>
                          <a:rPr lang="en-US" sz="2400" b="0" i="1" smtClean="0">
                            <a:latin typeface="Cambria Math"/>
                          </a:rPr>
                          <m:t>𝑡</m:t>
                        </m:r>
                      </m:sup>
                    </m:sSup>
                    <m:r>
                      <a:rPr lang="en-US" sz="2400" b="0" i="1" smtClean="0"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/>
                          </a:rPr>
                          <m:t>2.002</m:t>
                        </m:r>
                        <m:r>
                          <a:rPr lang="en-US" sz="2400" b="0" i="1" smtClean="0"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en-US" sz="2400" b="0" i="1" smtClean="0">
                            <a:latin typeface="Cambria Math"/>
                          </a:rPr>
                          <m:t>−</m:t>
                        </m:r>
                        <m:r>
                          <a:rPr lang="en-US" sz="2400" b="0" i="1" smtClean="0">
                            <a:latin typeface="Cambria Math"/>
                          </a:rPr>
                          <m:t>𝑡</m:t>
                        </m:r>
                      </m:sup>
                    </m:sSup>
                  </m:oMath>
                </a14:m>
                <a:endParaRPr lang="en-US" sz="2400" dirty="0"/>
              </a:p>
            </p:txBody>
          </p:sp>
        </mc:Choice>
        <mc:Fallback>
          <p:sp>
            <p:nvSpPr>
              <p:cNvPr id="7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412480" cy="2468880"/>
              </a:xfrm>
              <a:blipFill rotWithShape="1">
                <a:blip r:embed="rId2"/>
                <a:stretch>
                  <a:fillRect l="-1087" t="-1728" b="-61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292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3977640"/>
            <a:ext cx="4026534" cy="265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3132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MATLAB Functions for Stiff Systems</a:t>
            </a:r>
            <a:endParaRPr lang="en-US" alt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21208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dirty="0"/>
              <a:t>MATLAB has a number of built-in functions for solving stiff systems of ODEs, including </a:t>
            </a:r>
            <a:r>
              <a:rPr lang="en-US" altLang="en-US" b="1" dirty="0">
                <a:latin typeface="Courier New" pitchFamily="49" charset="0"/>
                <a:cs typeface="Courier New" pitchFamily="49" charset="0"/>
              </a:rPr>
              <a:t>ode15s</a:t>
            </a:r>
            <a:r>
              <a:rPr lang="en-US" altLang="en-US" dirty="0"/>
              <a:t>, </a:t>
            </a:r>
            <a:r>
              <a:rPr lang="en-US" altLang="en-US" b="1" dirty="0">
                <a:latin typeface="Courier New" pitchFamily="49" charset="0"/>
                <a:cs typeface="Courier New" pitchFamily="49" charset="0"/>
              </a:rPr>
              <a:t>ode23</a:t>
            </a:r>
            <a:r>
              <a:rPr lang="en-US" altLang="en-US" dirty="0"/>
              <a:t>, </a:t>
            </a:r>
            <a:r>
              <a:rPr lang="en-US" altLang="en-US" b="1" dirty="0">
                <a:latin typeface="Courier New" pitchFamily="49" charset="0"/>
                <a:cs typeface="Courier New" pitchFamily="49" charset="0"/>
              </a:rPr>
              <a:t>ode23t</a:t>
            </a:r>
            <a:r>
              <a:rPr lang="en-US" altLang="en-US" dirty="0"/>
              <a:t>, and </a:t>
            </a:r>
            <a:r>
              <a:rPr lang="en-US" altLang="en-US" b="1" dirty="0">
                <a:latin typeface="Courier New" pitchFamily="49" charset="0"/>
                <a:cs typeface="Courier New" pitchFamily="49" charset="0"/>
              </a:rPr>
              <a:t>ode23tb</a:t>
            </a:r>
            <a:r>
              <a:rPr lang="en-US" altLang="en-US" dirty="0"/>
              <a:t>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dirty="0"/>
              <a:t>The arguments for the stiff solvers are the same as those for previous solvers.</a:t>
            </a:r>
          </a:p>
        </p:txBody>
      </p:sp>
    </p:spTree>
    <p:extLst>
      <p:ext uri="{BB962C8B-B14F-4D97-AF65-F5344CB8AC3E}">
        <p14:creationId xmlns:p14="http://schemas.microsoft.com/office/powerpoint/2010/main" val="2252836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Part </a:t>
            </a:r>
            <a:r>
              <a:rPr lang="en-US" altLang="en-US" dirty="0" smtClean="0"/>
              <a:t>6 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dirty="0" smtClean="0"/>
              <a:t>Chapter </a:t>
            </a:r>
            <a:r>
              <a:rPr lang="en-US" dirty="0" smtClean="0"/>
              <a:t>23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905000"/>
          </a:xfrm>
        </p:spPr>
        <p:txBody>
          <a:bodyPr/>
          <a:lstStyle/>
          <a:p>
            <a:r>
              <a:rPr lang="en-US" altLang="en-US" dirty="0"/>
              <a:t>Adaptive Methods and</a:t>
            </a:r>
            <a:br>
              <a:rPr lang="en-US" altLang="en-US" dirty="0"/>
            </a:br>
            <a:r>
              <a:rPr lang="en-US" altLang="en-US" dirty="0"/>
              <a:t>Stiff Systems</a:t>
            </a:r>
          </a:p>
        </p:txBody>
      </p:sp>
      <p:sp>
        <p:nvSpPr>
          <p:cNvPr id="5" name="Text Placeholder 3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07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Chapter </a:t>
            </a:r>
            <a:r>
              <a:rPr lang="en-US" alt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21208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200"/>
              </a:spcBef>
            </a:pPr>
            <a:r>
              <a:rPr lang="en-US" altLang="en-US" sz="2800" dirty="0"/>
              <a:t>Understanding how the </a:t>
            </a:r>
            <a:r>
              <a:rPr lang="en-US" altLang="en-US" sz="2800" dirty="0" err="1"/>
              <a:t>Runge-Kutta</a:t>
            </a:r>
            <a:r>
              <a:rPr lang="en-US" altLang="en-US" sz="2800" dirty="0"/>
              <a:t> </a:t>
            </a:r>
            <a:r>
              <a:rPr lang="en-US" altLang="en-US" sz="2800" dirty="0" err="1"/>
              <a:t>Fehlberg</a:t>
            </a:r>
            <a:r>
              <a:rPr lang="en-US" altLang="en-US" sz="2800" dirty="0"/>
              <a:t> methods use RK methods of  different orders to provide error estimates that are used to adjust step size.</a:t>
            </a:r>
          </a:p>
          <a:p>
            <a:pPr>
              <a:lnSpc>
                <a:spcPct val="90000"/>
              </a:lnSpc>
              <a:spcBef>
                <a:spcPts val="200"/>
              </a:spcBef>
            </a:pPr>
            <a:r>
              <a:rPr lang="en-US" altLang="en-US" sz="2800" dirty="0"/>
              <a:t>Familiarizing yourself with the built-in MATLAB functions for solving ODEs.</a:t>
            </a:r>
          </a:p>
          <a:p>
            <a:pPr>
              <a:lnSpc>
                <a:spcPct val="90000"/>
              </a:lnSpc>
              <a:spcBef>
                <a:spcPts val="200"/>
              </a:spcBef>
            </a:pPr>
            <a:r>
              <a:rPr lang="en-US" altLang="en-US" sz="2800" dirty="0"/>
              <a:t>Learning how to adjust options for MATLAB’s ODE solvers.</a:t>
            </a:r>
          </a:p>
          <a:p>
            <a:pPr>
              <a:lnSpc>
                <a:spcPct val="90000"/>
              </a:lnSpc>
              <a:spcBef>
                <a:spcPts val="200"/>
              </a:spcBef>
            </a:pPr>
            <a:r>
              <a:rPr lang="en-US" altLang="en-US" sz="2800" dirty="0"/>
              <a:t>Learning how to pass parameters to MATLAB’s ODE solvers.</a:t>
            </a:r>
          </a:p>
          <a:p>
            <a:pPr>
              <a:lnSpc>
                <a:spcPct val="90000"/>
              </a:lnSpc>
              <a:spcBef>
                <a:spcPts val="200"/>
              </a:spcBef>
            </a:pPr>
            <a:r>
              <a:rPr lang="en-US" altLang="en-US" sz="2800" dirty="0"/>
              <a:t>Understanding what is meant by stiffness and its implications for solving ODEs.</a:t>
            </a:r>
          </a:p>
        </p:txBody>
      </p:sp>
    </p:spTree>
    <p:extLst>
      <p:ext uri="{BB962C8B-B14F-4D97-AF65-F5344CB8AC3E}">
        <p14:creationId xmlns:p14="http://schemas.microsoft.com/office/powerpoint/2010/main" val="1383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Adaptive </a:t>
            </a:r>
            <a:r>
              <a:rPr lang="en-US" altLang="en-US" dirty="0" err="1"/>
              <a:t>Runge-Kutta</a:t>
            </a:r>
            <a:r>
              <a:rPr lang="en-US" altLang="en-US" dirty="0"/>
              <a:t> Methods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4754880" cy="512064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400" dirty="0"/>
              <a:t>The solutions to some ODE problems exhibit multiple time scales - for some parts of the solution the variable changes slowly, while for others there are abrupt changes.</a:t>
            </a:r>
          </a:p>
          <a:p>
            <a:pPr>
              <a:lnSpc>
                <a:spcPct val="90000"/>
              </a:lnSpc>
            </a:pPr>
            <a:r>
              <a:rPr lang="en-US" altLang="en-US" sz="2400" dirty="0"/>
              <a:t>Constant step-size algorithms would have to apply a small step-size to the entire computation, wasting many more calculations on regions of gradual change.</a:t>
            </a:r>
          </a:p>
          <a:p>
            <a:pPr>
              <a:lnSpc>
                <a:spcPct val="90000"/>
              </a:lnSpc>
            </a:pPr>
            <a:r>
              <a:rPr lang="en-US" altLang="en-US" sz="2400" dirty="0"/>
              <a:t>Adaptive algorithms, on the other hand, can change step-size depending on the region</a:t>
            </a:r>
            <a:r>
              <a:rPr lang="en-US" altLang="en-US" sz="2400" dirty="0" smtClean="0"/>
              <a:t>.</a:t>
            </a:r>
            <a:endParaRPr lang="en-US" altLang="en-US" sz="2400" dirty="0"/>
          </a:p>
        </p:txBody>
      </p:sp>
      <p:pic>
        <p:nvPicPr>
          <p:cNvPr id="11268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219199"/>
            <a:ext cx="3730360" cy="5212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5329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Approaches to Adaptive Methods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212080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altLang="en-US" dirty="0"/>
              <a:t>There are two primary approaches to incorporate adaptive step-size control:</a:t>
            </a:r>
          </a:p>
          <a:p>
            <a:pPr lvl="1">
              <a:spcBef>
                <a:spcPts val="1200"/>
              </a:spcBef>
            </a:pPr>
            <a:r>
              <a:rPr lang="en-US" altLang="en-US" i="1" dirty="0"/>
              <a:t>Step halving</a:t>
            </a:r>
            <a:r>
              <a:rPr lang="en-US" altLang="en-US" dirty="0"/>
              <a:t> - perform the one-step algorithm two different ways, once with a full step and once with  two half-steps, and compare the results.</a:t>
            </a:r>
          </a:p>
          <a:p>
            <a:pPr lvl="1">
              <a:spcBef>
                <a:spcPts val="1200"/>
              </a:spcBef>
            </a:pPr>
            <a:r>
              <a:rPr lang="en-US" altLang="en-US" i="1" dirty="0"/>
              <a:t>Embedded RK methods</a:t>
            </a:r>
            <a:r>
              <a:rPr lang="en-US" altLang="en-US" dirty="0"/>
              <a:t> - perform two RK iterations of different orders and compare the results.  This is the preferred method.</a:t>
            </a:r>
          </a:p>
        </p:txBody>
      </p:sp>
    </p:spTree>
    <p:extLst>
      <p:ext uri="{BB962C8B-B14F-4D97-AF65-F5344CB8AC3E}">
        <p14:creationId xmlns:p14="http://schemas.microsoft.com/office/powerpoint/2010/main" val="612930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MATLAB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21208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sz="2800" dirty="0"/>
              <a:t>MATLAB’s </a:t>
            </a:r>
            <a:r>
              <a:rPr lang="en-US" altLang="en-US" sz="2800" dirty="0">
                <a:latin typeface="Courier" pitchFamily="20" charset="0"/>
              </a:rPr>
              <a:t>ode23</a:t>
            </a:r>
            <a:r>
              <a:rPr lang="en-US" altLang="en-US" sz="2800" dirty="0"/>
              <a:t> function uses second- and third-order RK functions to solve the ODE and adjust step sizes.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sz="2800" dirty="0"/>
              <a:t>MATLAB’s </a:t>
            </a:r>
            <a:r>
              <a:rPr lang="en-US" altLang="en-US" sz="2800" dirty="0">
                <a:latin typeface="Courier" pitchFamily="20" charset="0"/>
              </a:rPr>
              <a:t>ode45</a:t>
            </a:r>
            <a:r>
              <a:rPr lang="en-US" altLang="en-US" sz="2800" dirty="0"/>
              <a:t> function uses fourth- and fifth-order RK functions to solve the ODE and adjust step sizes. </a:t>
            </a:r>
            <a:r>
              <a:rPr lang="en-US" altLang="en-US" sz="2800" dirty="0" smtClean="0"/>
              <a:t>This </a:t>
            </a:r>
            <a:r>
              <a:rPr lang="en-US" altLang="en-US" sz="2800" dirty="0"/>
              <a:t>is recommended as the first function to use to solve a problem.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sz="2800" dirty="0"/>
              <a:t>MATLAB’s </a:t>
            </a:r>
            <a:r>
              <a:rPr lang="en-US" altLang="en-US" sz="2800" dirty="0">
                <a:latin typeface="Courier" pitchFamily="20" charset="0"/>
              </a:rPr>
              <a:t>ode113</a:t>
            </a:r>
            <a:r>
              <a:rPr lang="en-US" altLang="en-US" sz="2800" dirty="0"/>
              <a:t> function is a multistep solver useful for computationally intensive ODE functions.</a:t>
            </a:r>
          </a:p>
        </p:txBody>
      </p:sp>
    </p:spTree>
    <p:extLst>
      <p:ext uri="{BB962C8B-B14F-4D97-AF65-F5344CB8AC3E}">
        <p14:creationId xmlns:p14="http://schemas.microsoft.com/office/powerpoint/2010/main" val="460078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Using </a:t>
            </a:r>
            <a:r>
              <a:rPr lang="en-US" altLang="en-US" dirty="0">
                <a:latin typeface="Courier" pitchFamily="20" charset="0"/>
              </a:rPr>
              <a:t>ode</a:t>
            </a:r>
            <a:r>
              <a:rPr lang="en-US" altLang="en-US" dirty="0"/>
              <a:t>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412480" cy="521208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400"/>
              </a:spcAft>
            </a:pPr>
            <a:r>
              <a:rPr lang="en-US" altLang="en-US" sz="2800" dirty="0"/>
              <a:t>The functions are generally called in the same way; ode45 is used as an example:</a:t>
            </a:r>
            <a:br>
              <a:rPr lang="en-US" altLang="en-US" sz="2800" dirty="0"/>
            </a:br>
            <a:r>
              <a:rPr lang="en-US" altLang="en-US" sz="2800" dirty="0"/>
              <a:t>   </a:t>
            </a:r>
            <a:r>
              <a:rPr lang="en-US" altLang="en-US" sz="2800" b="1" dirty="0">
                <a:latin typeface="Courier New" pitchFamily="49" charset="0"/>
                <a:cs typeface="Courier New" pitchFamily="49" charset="0"/>
              </a:rPr>
              <a:t>[</a:t>
            </a:r>
            <a:r>
              <a:rPr lang="en-US" altLang="en-US" sz="2800" b="1" i="1" dirty="0">
                <a:latin typeface="Courier New" pitchFamily="49" charset="0"/>
                <a:cs typeface="Courier New" pitchFamily="49" charset="0"/>
              </a:rPr>
              <a:t>t</a:t>
            </a:r>
            <a:r>
              <a:rPr lang="en-US" altLang="en-US" sz="2800" b="1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en-US" sz="2800" b="1" i="1" dirty="0">
                <a:latin typeface="Courier New" pitchFamily="49" charset="0"/>
                <a:cs typeface="Courier New" pitchFamily="49" charset="0"/>
              </a:rPr>
              <a:t>y</a:t>
            </a:r>
            <a:r>
              <a:rPr lang="en-US" altLang="en-US" sz="2800" b="1" dirty="0">
                <a:latin typeface="Courier New" pitchFamily="49" charset="0"/>
                <a:cs typeface="Courier New" pitchFamily="49" charset="0"/>
              </a:rPr>
              <a:t>] = </a:t>
            </a:r>
            <a:r>
              <a:rPr lang="en-US" altLang="en-US" sz="2800" b="1" i="1" dirty="0">
                <a:latin typeface="Courier New" pitchFamily="49" charset="0"/>
                <a:cs typeface="Courier New" pitchFamily="49" charset="0"/>
              </a:rPr>
              <a:t>ode45(</a:t>
            </a:r>
            <a:r>
              <a:rPr lang="en-US" altLang="en-US" sz="2800" b="1" i="1" dirty="0" err="1">
                <a:latin typeface="Courier New" pitchFamily="49" charset="0"/>
                <a:cs typeface="Courier New" pitchFamily="49" charset="0"/>
              </a:rPr>
              <a:t>odefun</a:t>
            </a:r>
            <a:r>
              <a:rPr lang="en-US" altLang="en-US" sz="2800" b="1" i="1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en-US" sz="2800" b="1" i="1" dirty="0" err="1">
                <a:latin typeface="Courier New" pitchFamily="49" charset="0"/>
                <a:cs typeface="Courier New" pitchFamily="49" charset="0"/>
              </a:rPr>
              <a:t>tspan</a:t>
            </a:r>
            <a:r>
              <a:rPr lang="en-US" altLang="en-US" sz="2800" b="1" i="1" dirty="0">
                <a:latin typeface="Courier New" pitchFamily="49" charset="0"/>
                <a:cs typeface="Courier New" pitchFamily="49" charset="0"/>
              </a:rPr>
              <a:t>, y0)</a:t>
            </a:r>
            <a:endParaRPr lang="en-US" altLang="en-US" sz="2800" b="1" dirty="0">
              <a:latin typeface="Courier New" pitchFamily="49" charset="0"/>
              <a:cs typeface="Courier New" pitchFamily="49" charset="0"/>
            </a:endParaRPr>
          </a:p>
          <a:p>
            <a:pPr lvl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</a:pPr>
            <a:r>
              <a:rPr lang="en-US" altLang="en-US" sz="2400" b="1" i="1" dirty="0">
                <a:latin typeface="Courier New" pitchFamily="49" charset="0"/>
                <a:cs typeface="Courier New" pitchFamily="49" charset="0"/>
              </a:rPr>
              <a:t>y</a:t>
            </a:r>
            <a:r>
              <a:rPr lang="en-US" altLang="en-US" sz="2400" dirty="0"/>
              <a:t>: solution array, where each column represents one of the variables and each row corresponds to a time in the t vector</a:t>
            </a:r>
          </a:p>
          <a:p>
            <a:pPr lvl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</a:pPr>
            <a:r>
              <a:rPr lang="en-US" altLang="en-US" sz="2400" b="1" i="1" dirty="0" err="1">
                <a:latin typeface="Courier New" pitchFamily="49" charset="0"/>
                <a:cs typeface="Courier New" pitchFamily="49" charset="0"/>
              </a:rPr>
              <a:t>odefun</a:t>
            </a:r>
            <a:r>
              <a:rPr lang="en-US" altLang="en-US" sz="2400" dirty="0"/>
              <a:t>: function returning a column vector of the right-hand-sides of the ODEs</a:t>
            </a:r>
          </a:p>
          <a:p>
            <a:pPr lvl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</a:pPr>
            <a:r>
              <a:rPr lang="en-US" altLang="en-US" sz="2400" b="1" i="1" dirty="0" err="1">
                <a:latin typeface="Courier New" pitchFamily="49" charset="0"/>
                <a:cs typeface="Courier New" pitchFamily="49" charset="0"/>
              </a:rPr>
              <a:t>tspan</a:t>
            </a:r>
            <a:r>
              <a:rPr lang="en-US" altLang="en-US" sz="2400" dirty="0"/>
              <a:t>: time over which to solve the system</a:t>
            </a:r>
          </a:p>
          <a:p>
            <a:pPr lvl="2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</a:pPr>
            <a:r>
              <a:rPr lang="en-US" altLang="en-US" sz="2000" dirty="0"/>
              <a:t>If </a:t>
            </a:r>
            <a:r>
              <a:rPr lang="en-US" altLang="en-US" sz="2000" dirty="0" err="1">
                <a:latin typeface="Courier" pitchFamily="20" charset="0"/>
              </a:rPr>
              <a:t>tspan</a:t>
            </a:r>
            <a:r>
              <a:rPr lang="en-US" altLang="en-US" sz="2000" dirty="0"/>
              <a:t> has two entries, the results are reported for those times as well as several intermediate times based on the steps taken by the algorithm</a:t>
            </a:r>
          </a:p>
          <a:p>
            <a:pPr lvl="2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</a:pPr>
            <a:r>
              <a:rPr lang="en-US" altLang="en-US" sz="2000" dirty="0"/>
              <a:t>If </a:t>
            </a:r>
            <a:r>
              <a:rPr lang="en-US" altLang="en-US" sz="2000" dirty="0" err="1">
                <a:latin typeface="Courier" pitchFamily="20" charset="0"/>
              </a:rPr>
              <a:t>tspan</a:t>
            </a:r>
            <a:r>
              <a:rPr lang="en-US" altLang="en-US" sz="2000" dirty="0"/>
              <a:t> has more than two entries, the results are reported only for those specific times</a:t>
            </a:r>
          </a:p>
          <a:p>
            <a:pPr lvl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</a:pPr>
            <a:r>
              <a:rPr lang="en-US" altLang="en-US" sz="2400" b="1" i="1" dirty="0">
                <a:latin typeface="Courier New" pitchFamily="49" charset="0"/>
                <a:cs typeface="Courier New" pitchFamily="49" charset="0"/>
              </a:rPr>
              <a:t>y0</a:t>
            </a:r>
            <a:r>
              <a:rPr lang="en-US" altLang="en-US" sz="2400" dirty="0"/>
              <a:t>: vector of initial values</a:t>
            </a:r>
          </a:p>
        </p:txBody>
      </p:sp>
    </p:spTree>
    <p:extLst>
      <p:ext uri="{BB962C8B-B14F-4D97-AF65-F5344CB8AC3E}">
        <p14:creationId xmlns:p14="http://schemas.microsoft.com/office/powerpoint/2010/main" val="2343750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Example - Predator-Prey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914400" cy="396240"/>
          </a:xfrm>
        </p:spPr>
        <p:txBody>
          <a:bodyPr/>
          <a:lstStyle/>
          <a:p>
            <a:pPr lvl="0"/>
            <a:r>
              <a:rPr lang="en-US" sz="2000" u="sng" dirty="0">
                <a:solidFill>
                  <a:prstClr val="black"/>
                </a:solidFill>
              </a:rPr>
              <a:t>Solve</a:t>
            </a:r>
            <a:r>
              <a:rPr lang="en-US" sz="2000" u="sng" dirty="0" smtClean="0">
                <a:solidFill>
                  <a:prstClr val="black"/>
                </a:solidFill>
              </a:rPr>
              <a:t>:</a:t>
            </a:r>
            <a:endParaRPr lang="en-US" sz="2000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Content Placeholder 3"/>
              <p:cNvSpPr>
                <a:spLocks noGrp="1"/>
              </p:cNvSpPr>
              <p:nvPr>
                <p:ph idx="17"/>
              </p:nvPr>
            </p:nvSpPr>
            <p:spPr>
              <a:xfrm>
                <a:off x="1435100" y="1165860"/>
                <a:ext cx="6324600" cy="624840"/>
              </a:xfrm>
            </p:spPr>
            <p:txBody>
              <a:bodyPr/>
              <a:lstStyle/>
              <a:p>
                <a:pPr lvl="0"/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𝑑𝑦</m:t>
                        </m:r>
                        <m:r>
                          <a:rPr lang="en-US" sz="2400" i="1" baseline="-250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𝑑𝑡</m:t>
                        </m:r>
                      </m:den>
                    </m:f>
                    <m:r>
                      <a:rPr lang="en-US" sz="2400" i="1">
                        <a:solidFill>
                          <a:prstClr val="black"/>
                        </a:solidFill>
                        <a:latin typeface="Cambria Math"/>
                      </a:rPr>
                      <m:t>=1.2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/>
                      </a:rPr>
                      <m:t>𝑦</m:t>
                    </m:r>
                    <m:r>
                      <a:rPr lang="en-US" sz="2400" i="1" baseline="-25000">
                        <a:solidFill>
                          <a:prstClr val="black"/>
                        </a:solidFill>
                        <a:latin typeface="Cambria Math"/>
                      </a:rPr>
                      <m:t>1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/>
                      </a:rPr>
                      <m:t>−0.6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/>
                      </a:rPr>
                      <m:t>𝑦</m:t>
                    </m:r>
                    <m:r>
                      <a:rPr lang="en-US" sz="2400" i="1" baseline="-25000">
                        <a:solidFill>
                          <a:prstClr val="black"/>
                        </a:solidFill>
                        <a:latin typeface="Cambria Math"/>
                      </a:rPr>
                      <m:t>1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/>
                      </a:rPr>
                      <m:t>𝑦</m:t>
                    </m:r>
                    <m:r>
                      <a:rPr lang="en-US" sz="2400" i="1" baseline="-25000">
                        <a:solidFill>
                          <a:prstClr val="black"/>
                        </a:solidFill>
                        <a:latin typeface="Cambria Math"/>
                      </a:rPr>
                      <m:t>2</m:t>
                    </m:r>
                  </m:oMath>
                </a14:m>
                <a:r>
                  <a:rPr lang="en-US" sz="2400" baseline="-25000" dirty="0">
                    <a:solidFill>
                      <a:prstClr val="black"/>
                    </a:solidFill>
                    <a:latin typeface="Calibri"/>
                  </a:rPr>
                  <a:t>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𝑑𝑦</m:t>
                        </m:r>
                        <m:r>
                          <a:rPr lang="en-US" sz="2400" i="1" baseline="-250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𝑑𝑡</m:t>
                        </m:r>
                      </m:den>
                    </m:f>
                    <m:r>
                      <a:rPr lang="en-US" sz="2400" i="1">
                        <a:solidFill>
                          <a:prstClr val="black"/>
                        </a:solidFill>
                        <a:latin typeface="Cambria Math"/>
                      </a:rPr>
                      <m:t>=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/>
                      </a:rPr>
                      <m:t>0.8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/>
                      </a:rPr>
                      <m:t>𝑦</m:t>
                    </m:r>
                    <m:r>
                      <a:rPr lang="en-US" sz="2400" i="1" baseline="-25000">
                        <a:solidFill>
                          <a:prstClr val="black"/>
                        </a:solidFill>
                        <a:latin typeface="Cambria Math"/>
                      </a:rPr>
                      <m:t>2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/>
                      </a:rPr>
                      <m:t>+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/>
                      </a:rPr>
                      <m:t>0.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/>
                      </a:rPr>
                      <m:t>3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/>
                      </a:rPr>
                      <m:t>𝑦</m:t>
                    </m:r>
                    <m:r>
                      <a:rPr lang="en-US" sz="2400" i="1" baseline="-25000">
                        <a:solidFill>
                          <a:prstClr val="black"/>
                        </a:solidFill>
                        <a:latin typeface="Cambria Math"/>
                      </a:rPr>
                      <m:t>1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/>
                      </a:rPr>
                      <m:t>𝑦</m:t>
                    </m:r>
                    <m:r>
                      <a:rPr lang="en-US" sz="2400" i="1" baseline="-25000">
                        <a:solidFill>
                          <a:prstClr val="black"/>
                        </a:solidFill>
                        <a:latin typeface="Cambria Math"/>
                      </a:rPr>
                      <m:t>2</m:t>
                    </m:r>
                  </m:oMath>
                </a14:m>
                <a:endParaRPr lang="en-US" sz="2400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13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7"/>
              </p:nvPr>
            </p:nvSpPr>
            <p:spPr>
              <a:xfrm>
                <a:off x="1435100" y="1165860"/>
                <a:ext cx="6324600" cy="62484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Content Placeholder 4"/>
          <p:cNvSpPr>
            <a:spLocks noGrp="1"/>
          </p:cNvSpPr>
          <p:nvPr>
            <p:ph idx="18"/>
          </p:nvPr>
        </p:nvSpPr>
        <p:spPr>
          <a:xfrm>
            <a:off x="457200" y="1828800"/>
            <a:ext cx="8229600" cy="2743200"/>
          </a:xfrm>
        </p:spPr>
        <p:txBody>
          <a:bodyPr/>
          <a:lstStyle/>
          <a:p>
            <a:pPr lvl="0">
              <a:lnSpc>
                <a:spcPct val="90000"/>
              </a:lnSpc>
              <a:defRPr/>
            </a:pPr>
            <a:r>
              <a:rPr lang="en-US" sz="2000" dirty="0">
                <a:solidFill>
                  <a:prstClr val="black"/>
                </a:solidFill>
              </a:rPr>
              <a:t>with </a:t>
            </a:r>
            <a:r>
              <a:rPr lang="en-US" sz="2000" i="1" dirty="0">
                <a:solidFill>
                  <a:prstClr val="black"/>
                </a:solidFill>
              </a:rPr>
              <a:t>y</a:t>
            </a:r>
            <a:r>
              <a:rPr lang="en-US" sz="2000" baseline="-25000" dirty="0">
                <a:solidFill>
                  <a:prstClr val="black"/>
                </a:solidFill>
              </a:rPr>
              <a:t>1</a:t>
            </a:r>
            <a:r>
              <a:rPr lang="en-US" sz="2000" dirty="0">
                <a:solidFill>
                  <a:prstClr val="black"/>
                </a:solidFill>
              </a:rPr>
              <a:t>(0)=2 and </a:t>
            </a:r>
            <a:r>
              <a:rPr lang="en-US" sz="2000" i="1" dirty="0">
                <a:solidFill>
                  <a:prstClr val="black"/>
                </a:solidFill>
              </a:rPr>
              <a:t>y</a:t>
            </a:r>
            <a:r>
              <a:rPr lang="en-US" sz="2000" baseline="-25000" dirty="0">
                <a:solidFill>
                  <a:prstClr val="black"/>
                </a:solidFill>
              </a:rPr>
              <a:t>2</a:t>
            </a:r>
            <a:r>
              <a:rPr lang="en-US" sz="2000" dirty="0">
                <a:solidFill>
                  <a:prstClr val="black"/>
                </a:solidFill>
              </a:rPr>
              <a:t>(0)=1 for 20 seconds</a:t>
            </a:r>
          </a:p>
          <a:p>
            <a:pPr lvl="0">
              <a:lnSpc>
                <a:spcPct val="90000"/>
              </a:lnSpc>
              <a:defRPr/>
            </a:pPr>
            <a:r>
              <a:rPr lang="en-US" sz="2000" u="sng" dirty="0" err="1">
                <a:solidFill>
                  <a:prstClr val="black"/>
                </a:solidFill>
              </a:rPr>
              <a:t>predprey.m</a:t>
            </a:r>
            <a:r>
              <a:rPr lang="en-US" sz="2000" u="sng" dirty="0">
                <a:solidFill>
                  <a:prstClr val="black"/>
                </a:solidFill>
              </a:rPr>
              <a:t> M-file:</a:t>
            </a:r>
            <a:r>
              <a:rPr lang="en-US" sz="2000" dirty="0">
                <a:solidFill>
                  <a:prstClr val="black"/>
                </a:solidFill>
              </a:rPr>
              <a:t/>
            </a:r>
            <a:br>
              <a:rPr lang="en-US" sz="2000" dirty="0">
                <a:solidFill>
                  <a:prstClr val="black"/>
                </a:solidFill>
              </a:rPr>
            </a:br>
            <a:r>
              <a:rPr lang="en-US" sz="2000" dirty="0">
                <a:solidFill>
                  <a:prstClr val="black"/>
                </a:solidFill>
                <a:latin typeface="Courier" pitchFamily="20" charset="0"/>
              </a:rPr>
              <a:t>    </a:t>
            </a:r>
            <a:r>
              <a:rPr lang="en-US" sz="1800" b="1" dirty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1800" b="1" dirty="0" err="1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yp</a:t>
            </a:r>
            <a:r>
              <a:rPr lang="en-US" sz="1800" b="1" dirty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1800" b="1" dirty="0" err="1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predprey</a:t>
            </a:r>
            <a:r>
              <a:rPr lang="en-US" sz="1800" b="1" dirty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(t, y)</a:t>
            </a:r>
            <a:br>
              <a:rPr lang="en-US" sz="1800" b="1" dirty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</a:br>
            <a:r>
              <a:rPr lang="en-US" sz="1800" b="1" dirty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b="1" dirty="0" err="1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yp</a:t>
            </a:r>
            <a:r>
              <a:rPr lang="en-US" sz="1800" b="1" dirty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 = [1.2*y(1)-0.6*y(1)*y(2);-0.8*y(2)+0.3*y(1)*y(2)];</a:t>
            </a:r>
          </a:p>
          <a:p>
            <a:pPr lvl="0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000" u="sng" dirty="0">
                <a:solidFill>
                  <a:prstClr val="black"/>
                </a:solidFill>
              </a:rPr>
              <a:t>Script:</a:t>
            </a:r>
          </a:p>
          <a:p>
            <a:pPr lvl="0">
              <a:lnSpc>
                <a:spcPct val="90000"/>
              </a:lnSpc>
              <a:defRPr/>
            </a:pPr>
            <a:r>
              <a:rPr lang="en-US" sz="2000" b="1" dirty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800" b="1" dirty="0" err="1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tspan</a:t>
            </a:r>
            <a:r>
              <a:rPr lang="en-US" sz="1800" b="1" dirty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 = [0 20];</a:t>
            </a:r>
            <a:br>
              <a:rPr lang="en-US" sz="1800" b="1" dirty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</a:br>
            <a:r>
              <a:rPr lang="en-US" sz="1800" dirty="0">
                <a:solidFill>
                  <a:prstClr val="black"/>
                </a:solidFill>
                <a:latin typeface="Courier" pitchFamily="20" charset="0"/>
              </a:rPr>
              <a:t>         </a:t>
            </a:r>
            <a:r>
              <a:rPr lang="en-US" sz="1800" b="1" dirty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y0 = [2, 1];</a:t>
            </a:r>
            <a:br>
              <a:rPr lang="en-US" sz="1800" b="1" dirty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</a:br>
            <a:r>
              <a:rPr lang="en-US" sz="1800" b="1" dirty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    [t, y] = ode45(@</a:t>
            </a:r>
            <a:r>
              <a:rPr lang="en-US" sz="1800" b="1" dirty="0" err="1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predprey</a:t>
            </a:r>
            <a:r>
              <a:rPr lang="en-US" sz="1800" b="1" dirty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1800" b="1" dirty="0" err="1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tspan</a:t>
            </a:r>
            <a:r>
              <a:rPr lang="en-US" sz="1800" b="1" dirty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, y0);</a:t>
            </a:r>
            <a:br>
              <a:rPr lang="en-US" sz="1800" b="1" dirty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</a:br>
            <a:r>
              <a:rPr lang="en-US" sz="1800" b="1" dirty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    figure(1); plot(</a:t>
            </a:r>
            <a:r>
              <a:rPr lang="en-US" sz="1800" b="1" dirty="0" err="1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t,y</a:t>
            </a:r>
            <a:r>
              <a:rPr lang="en-US" sz="1800" b="1" dirty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); figure(2); plot(y(:,1),y(:,2</a:t>
            </a:r>
            <a:r>
              <a:rPr lang="en-US" sz="1800" b="1" dirty="0" smtClean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));</a:t>
            </a:r>
            <a:endParaRPr lang="en-US" sz="1800" b="1" dirty="0">
              <a:solidFill>
                <a:prstClr val="black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8434" name="Picture 5"/>
          <p:cNvPicPr>
            <a:picLocks noGrp="1" noChangeAspect="1" noChangeArrowheads="1"/>
          </p:cNvPicPr>
          <p:nvPr>
            <p:ph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1" y="4709160"/>
            <a:ext cx="2350810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6"/>
          <p:cNvPicPr>
            <a:picLocks noGrp="1" noChangeAspect="1" noChangeArrowheads="1"/>
          </p:cNvPicPr>
          <p:nvPr>
            <p:ph idx="2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709160"/>
            <a:ext cx="2298317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7746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ODE Solver Options</a:t>
            </a:r>
            <a:endParaRPr lang="en-US" alt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595360" cy="5212080"/>
          </a:xfrm>
        </p:spPr>
        <p:txBody>
          <a:bodyPr/>
          <a:lstStyle/>
          <a:p>
            <a:pPr>
              <a:spcBef>
                <a:spcPts val="1200"/>
              </a:spcBef>
              <a:defRPr/>
            </a:pPr>
            <a:r>
              <a:rPr lang="en-US" sz="2800" dirty="0"/>
              <a:t>Options to ODE solvers may be passed as an optional fourth argument, and are generally created using the </a:t>
            </a:r>
            <a:r>
              <a:rPr lang="en-US" sz="2800" dirty="0" err="1">
                <a:latin typeface="Courier" pitchFamily="20" charset="0"/>
              </a:rPr>
              <a:t>odeset</a:t>
            </a:r>
            <a:r>
              <a:rPr lang="en-US" sz="2800" dirty="0"/>
              <a:t> </a:t>
            </a:r>
            <a:r>
              <a:rPr lang="en-US" sz="2800" dirty="0" smtClean="0"/>
              <a:t>function:</a:t>
            </a:r>
          </a:p>
          <a:p>
            <a:pPr>
              <a:spcBef>
                <a:spcPts val="1200"/>
              </a:spcBef>
              <a:defRPr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options=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odeset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400" b="1" dirty="0">
                <a:latin typeface="Lucida Console"/>
                <a:cs typeface="Courier New" pitchFamily="49" charset="0"/>
              </a:rPr>
              <a:t>'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par</a:t>
            </a:r>
            <a:r>
              <a:rPr lang="en-US" sz="2400" b="1" baseline="-25000" dirty="0">
                <a:latin typeface="Courier New" pitchFamily="49" charset="0"/>
                <a:cs typeface="Courier New" pitchFamily="49" charset="0"/>
              </a:rPr>
              <a:t>1</a:t>
            </a:r>
            <a:r>
              <a:rPr lang="en-US" sz="2400" b="1" dirty="0">
                <a:latin typeface="Lucida Console"/>
                <a:cs typeface="Courier New" pitchFamily="49" charset="0"/>
              </a:rPr>
              <a:t>'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,</a:t>
            </a:r>
            <a:r>
              <a:rPr lang="en-US" sz="2400" b="1" dirty="0">
                <a:latin typeface="Lucida Console"/>
                <a:cs typeface="Courier New" pitchFamily="49" charset="0"/>
              </a:rPr>
              <a:t>'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val</a:t>
            </a:r>
            <a:r>
              <a:rPr lang="en-US" sz="2400" b="1" baseline="-25000" dirty="0">
                <a:latin typeface="Courier New" pitchFamily="49" charset="0"/>
                <a:cs typeface="Courier New" pitchFamily="49" charset="0"/>
              </a:rPr>
              <a:t>1</a:t>
            </a:r>
            <a:r>
              <a:rPr lang="en-US" sz="2400" b="1" dirty="0">
                <a:latin typeface="Lucida Console"/>
                <a:cs typeface="Courier New" pitchFamily="49" charset="0"/>
              </a:rPr>
              <a:t>'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,</a:t>
            </a:r>
            <a:r>
              <a:rPr lang="en-US" sz="2400" b="1" dirty="0">
                <a:latin typeface="Lucida Console"/>
                <a:cs typeface="Courier New" pitchFamily="49" charset="0"/>
              </a:rPr>
              <a:t>'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par</a:t>
            </a:r>
            <a:r>
              <a:rPr lang="en-US" sz="2400" b="1" baseline="-25000" dirty="0">
                <a:latin typeface="Courier New" pitchFamily="49" charset="0"/>
                <a:cs typeface="Courier New" pitchFamily="49" charset="0"/>
              </a:rPr>
              <a:t>2</a:t>
            </a:r>
            <a:r>
              <a:rPr lang="en-US" sz="2400" b="1" dirty="0">
                <a:latin typeface="Lucida Console"/>
                <a:cs typeface="Courier New" pitchFamily="49" charset="0"/>
              </a:rPr>
              <a:t>'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,</a:t>
            </a:r>
            <a:r>
              <a:rPr lang="en-US" sz="2400" b="1" dirty="0">
                <a:latin typeface="Lucida Console"/>
                <a:cs typeface="Courier New" pitchFamily="49" charset="0"/>
              </a:rPr>
              <a:t>'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val</a:t>
            </a:r>
            <a:r>
              <a:rPr lang="en-US" sz="2400" b="1" baseline="-25000" dirty="0">
                <a:latin typeface="Courier New" pitchFamily="49" charset="0"/>
                <a:cs typeface="Courier New" pitchFamily="49" charset="0"/>
              </a:rPr>
              <a:t>2</a:t>
            </a:r>
            <a:r>
              <a:rPr lang="en-US" sz="2400" b="1" dirty="0" smtClean="0">
                <a:latin typeface="Lucida Console"/>
                <a:cs typeface="Courier New" pitchFamily="49" charset="0"/>
              </a:rPr>
              <a:t>'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,...)</a:t>
            </a:r>
          </a:p>
          <a:p>
            <a:pPr>
              <a:spcBef>
                <a:spcPts val="1200"/>
              </a:spcBef>
              <a:defRPr/>
            </a:pPr>
            <a:r>
              <a:rPr lang="en-US" sz="2800" dirty="0" smtClean="0"/>
              <a:t>Commonly </a:t>
            </a:r>
            <a:r>
              <a:rPr lang="en-US" sz="2800" dirty="0"/>
              <a:t>used parameters are: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400" b="1" dirty="0">
                <a:latin typeface="Lucida Console"/>
                <a:cs typeface="Courier New" pitchFamily="49" charset="0"/>
              </a:rPr>
              <a:t>'</a:t>
            </a:r>
            <a:r>
              <a:rPr lang="en-US" sz="2400" b="1" dirty="0" err="1">
                <a:latin typeface="Courier New" pitchFamily="49" charset="0"/>
                <a:cs typeface="Courier New" pitchFamily="49" charset="0"/>
              </a:rPr>
              <a:t>RelTol</a:t>
            </a:r>
            <a:r>
              <a:rPr lang="en-US" sz="2400" b="1" dirty="0">
                <a:latin typeface="Lucida Console"/>
                <a:cs typeface="Courier New" pitchFamily="49" charset="0"/>
              </a:rPr>
              <a:t>'</a:t>
            </a:r>
            <a:r>
              <a:rPr lang="en-US" sz="2400" dirty="0"/>
              <a:t>: adjusts relative tolerance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'</a:t>
            </a:r>
            <a:r>
              <a:rPr lang="en-US" sz="2400" b="1" dirty="0" err="1">
                <a:latin typeface="Courier New" pitchFamily="49" charset="0"/>
                <a:cs typeface="Courier New" pitchFamily="49" charset="0"/>
              </a:rPr>
              <a:t>AbsTol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'</a:t>
            </a:r>
            <a:r>
              <a:rPr lang="en-US" sz="2400" dirty="0"/>
              <a:t>: adjusts absolute tolerance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'</a:t>
            </a:r>
            <a:r>
              <a:rPr lang="en-US" sz="2400" b="1" dirty="0" err="1">
                <a:latin typeface="Courier New" pitchFamily="49" charset="0"/>
                <a:cs typeface="Courier New" pitchFamily="49" charset="0"/>
              </a:rPr>
              <a:t>InitialStep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'</a:t>
            </a:r>
            <a:r>
              <a:rPr lang="en-US" sz="2400" dirty="0"/>
              <a:t>: sets initial step size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'</a:t>
            </a:r>
            <a:r>
              <a:rPr lang="en-US" sz="2400" b="1" dirty="0" err="1">
                <a:latin typeface="Courier New" pitchFamily="49" charset="0"/>
                <a:cs typeface="Courier New" pitchFamily="49" charset="0"/>
              </a:rPr>
              <a:t>MaxStep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'</a:t>
            </a:r>
            <a:r>
              <a:rPr lang="en-US" sz="2400" dirty="0"/>
              <a:t>: sets maximum step size (default: one tenth of </a:t>
            </a:r>
            <a:r>
              <a:rPr lang="en-US" sz="2400" dirty="0" err="1">
                <a:latin typeface="Courier" pitchFamily="20" charset="0"/>
              </a:rPr>
              <a:t>tspan</a:t>
            </a:r>
            <a:r>
              <a:rPr lang="en-US" sz="2400" dirty="0"/>
              <a:t> interval)</a:t>
            </a:r>
          </a:p>
        </p:txBody>
      </p:sp>
    </p:spTree>
    <p:extLst>
      <p:ext uri="{BB962C8B-B14F-4D97-AF65-F5344CB8AC3E}">
        <p14:creationId xmlns:p14="http://schemas.microsoft.com/office/powerpoint/2010/main" val="1683662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HHE_Accessible_PPT_Template-v3 (1)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Plain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Red Bar Footer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MHHE_Accessible_PPT_Template-v3 (1)</Template>
  <TotalTime>2713</TotalTime>
  <Words>707</Words>
  <Application>Microsoft Office PowerPoint</Application>
  <PresentationFormat>On-screen Show (4:3)</PresentationFormat>
  <Paragraphs>61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9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MHHE_Accessible_PPT_Template-v3 (1)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Plain_APPENDIX</vt:lpstr>
      <vt:lpstr>Red Bar Footer_APPENDIX</vt:lpstr>
      <vt:lpstr> Applied Numerical Methods with MATLAB®  for Engineers and Scientists 4th Edition</vt:lpstr>
      <vt:lpstr>Part 6  Chapter 23</vt:lpstr>
      <vt:lpstr>Chapter Objectives</vt:lpstr>
      <vt:lpstr>Adaptive Runge-Kutta Methods</vt:lpstr>
      <vt:lpstr>Approaches to Adaptive Methods</vt:lpstr>
      <vt:lpstr>MATLAB Functions</vt:lpstr>
      <vt:lpstr>Using ode Functions</vt:lpstr>
      <vt:lpstr>Example - Predator-Prey</vt:lpstr>
      <vt:lpstr>ODE Solver Options</vt:lpstr>
      <vt:lpstr>Multistep Methods</vt:lpstr>
      <vt:lpstr>Stiffness</vt:lpstr>
      <vt:lpstr>MATLAB Functions for Stiff Systems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Fundamentals of Structural Analysis</dc:title>
  <dc:creator>Kilburg, Jolynn</dc:creator>
  <cp:lastModifiedBy>Prasanna kumar. Tripathy</cp:lastModifiedBy>
  <cp:revision>282</cp:revision>
  <dcterms:created xsi:type="dcterms:W3CDTF">2017-02-27T15:23:48Z</dcterms:created>
  <dcterms:modified xsi:type="dcterms:W3CDTF">2017-07-20T11:10:18Z</dcterms:modified>
</cp:coreProperties>
</file>