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6"/>
  </p:notesMasterIdLst>
  <p:handoutMasterIdLst>
    <p:handoutMasterId r:id="rId27"/>
  </p:handoutMasterIdLst>
  <p:sldIdLst>
    <p:sldId id="298" r:id="rId10"/>
    <p:sldId id="257" r:id="rId11"/>
    <p:sldId id="259" r:id="rId12"/>
    <p:sldId id="391" r:id="rId13"/>
    <p:sldId id="396" r:id="rId14"/>
    <p:sldId id="397" r:id="rId15"/>
    <p:sldId id="400" r:id="rId16"/>
    <p:sldId id="401" r:id="rId17"/>
    <p:sldId id="394" r:id="rId18"/>
    <p:sldId id="402" r:id="rId19"/>
    <p:sldId id="331" r:id="rId20"/>
    <p:sldId id="362" r:id="rId21"/>
    <p:sldId id="403" r:id="rId22"/>
    <p:sldId id="404" r:id="rId23"/>
    <p:sldId id="405" r:id="rId24"/>
    <p:sldId id="39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9C3F9C"/>
    <a:srgbClr val="00803A"/>
    <a:srgbClr val="D90000"/>
    <a:srgbClr val="A30000"/>
    <a:srgbClr val="585858"/>
    <a:srgbClr val="444444"/>
    <a:srgbClr val="000000"/>
    <a:srgbClr val="6A6A6A"/>
    <a:srgbClr val="E66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828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Unequally Spaced Data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03920" cy="5212080"/>
              </a:xfrm>
            </p:spPr>
            <p:txBody>
              <a:bodyPr/>
              <a:lstStyle/>
              <a:p>
                <a:pPr>
                  <a:spcBef>
                    <a:spcPts val="1800"/>
                  </a:spcBef>
                  <a:spcAft>
                    <a:spcPts val="1800"/>
                  </a:spcAft>
                </a:pPr>
                <a:r>
                  <a:rPr lang="en-US" altLang="en-US" dirty="0" smtClean="0"/>
                  <a:t>One way to calculated derivatives of unequally spaced data is to determine a polynomial fit and take its derivative at a point.</a:t>
                </a:r>
              </a:p>
              <a:p>
                <a:pPr>
                  <a:spcBef>
                    <a:spcPts val="1800"/>
                  </a:spcBef>
                  <a:spcAft>
                    <a:spcPts val="1800"/>
                  </a:spcAft>
                </a:pPr>
                <a:r>
                  <a:rPr lang="en-US" altLang="en-US" dirty="0"/>
                  <a:t>As an example, using a second-order Lagrange polynomial to fit three points and taking its derivative yields</a:t>
                </a:r>
                <a:r>
                  <a:rPr lang="en-US" altLang="en-US" dirty="0" smtClean="0"/>
                  <a:t>:</a:t>
                </a:r>
              </a:p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en-US" sz="22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sz="2200" b="0" i="1" smtClean="0">
                        <a:latin typeface="Cambria Math"/>
                      </a:rPr>
                      <m:t>=</m:t>
                    </m:r>
                    <m:r>
                      <a:rPr lang="en-US" altLang="en-US" sz="2200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en-US" sz="22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200" b="0" i="1" baseline="-25000" smtClean="0">
                            <a:latin typeface="Cambria Math"/>
                          </a:rPr>
                          <m:t>0</m:t>
                        </m:r>
                      </m:e>
                    </m:d>
                    <m:f>
                      <m:fPr>
                        <m:ctrlPr>
                          <a:rPr lang="en-US" altLang="en-US" sz="2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b="0" i="1" smtClean="0">
                            <a:latin typeface="Cambria Math"/>
                          </a:rPr>
                          <m:t>2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200" b="0" i="1" baseline="-25000" smtClean="0">
                            <a:latin typeface="Cambria Math"/>
                          </a:rPr>
                          <m:t>1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200" b="0" i="1" baseline="-25000" smtClean="0">
                            <a:latin typeface="Cambria Math"/>
                          </a:rPr>
                          <m:t>2</m:t>
                        </m:r>
                      </m:num>
                      <m:den>
                        <m:d>
                          <m:dPr>
                            <m:ctrlPr>
                              <a:rPr lang="en-US" altLang="en-US" sz="22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200" b="0" i="1" baseline="-25000" smtClean="0">
                                <a:latin typeface="Cambria Math"/>
                              </a:rPr>
                              <m:t>0</m:t>
                            </m:r>
                            <m:r>
                              <a:rPr lang="en-US" altLang="en-US" sz="2200" b="0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200" b="0" i="1" baseline="-25000" smtClean="0">
                                <a:latin typeface="Cambria Math"/>
                              </a:rPr>
                              <m:t>1</m:t>
                            </m:r>
                          </m:e>
                        </m:d>
                        <m:d>
                          <m:dPr>
                            <m:ctrlPr>
                              <a:rPr lang="en-US" altLang="en-US" sz="22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200" b="0" i="1" baseline="-25000" smtClean="0">
                                <a:latin typeface="Cambria Math"/>
                              </a:rPr>
                              <m:t>0</m:t>
                            </m:r>
                            <m:r>
                              <a:rPr lang="en-US" altLang="en-US" sz="2200" b="0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200" b="0" i="1" baseline="-25000" smtClean="0">
                                <a:latin typeface="Cambria Math"/>
                              </a:rPr>
                              <m:t>2</m:t>
                            </m:r>
                          </m:e>
                        </m:d>
                      </m:den>
                    </m:f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r>
                      <a:rPr lang="en-US" altLang="en-US" sz="2200" b="0" i="1" smtClean="0">
                        <a:latin typeface="Cambria Math"/>
                      </a:rPr>
                      <m:t>𝑓</m:t>
                    </m:r>
                    <m:r>
                      <a:rPr lang="en-US" altLang="en-US" sz="2200" b="0" i="1" smtClean="0">
                        <a:latin typeface="Cambria Math"/>
                      </a:rPr>
                      <m:t>(</m:t>
                    </m:r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baseline="-25000" smtClean="0">
                        <a:latin typeface="Cambria Math"/>
                      </a:rPr>
                      <m:t>1</m:t>
                    </m:r>
                    <m:r>
                      <a:rPr lang="en-US" altLang="en-US" sz="22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2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i="1">
                            <a:latin typeface="Cambria Math"/>
                          </a:rPr>
                          <m:t>2</m:t>
                        </m:r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  <m:r>
                          <a:rPr lang="en-US" altLang="en-US" sz="2200" i="1">
                            <a:latin typeface="Cambria Math"/>
                          </a:rPr>
                          <m:t>−</m:t>
                        </m:r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  <m:r>
                          <a:rPr lang="en-US" altLang="en-US" sz="2200" b="0" i="1" baseline="-25000" smtClean="0">
                            <a:latin typeface="Cambria Math"/>
                          </a:rPr>
                          <m:t>0</m:t>
                        </m:r>
                        <m:r>
                          <a:rPr lang="en-US" altLang="en-US" sz="2200" i="1">
                            <a:latin typeface="Cambria Math"/>
                          </a:rPr>
                          <m:t>−</m:t>
                        </m:r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  <m:r>
                          <a:rPr lang="en-US" altLang="en-US" sz="2200" i="1" baseline="-25000">
                            <a:latin typeface="Cambria Math"/>
                          </a:rPr>
                          <m:t>2</m:t>
                        </m:r>
                      </m:num>
                      <m:den>
                        <m:d>
                          <m:dPr>
                            <m:ctrlPr>
                              <a:rPr lang="en-US" altLang="en-US" sz="22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200" b="0" i="1" baseline="-25000" smtClean="0">
                                <a:latin typeface="Cambria Math"/>
                              </a:rPr>
                              <m:t>1</m:t>
                            </m:r>
                            <m:r>
                              <a:rPr lang="en-US" altLang="en-US" sz="22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200" b="0" i="1" baseline="-25000" smtClean="0">
                                <a:latin typeface="Cambria Math"/>
                              </a:rPr>
                              <m:t>0</m:t>
                            </m:r>
                          </m:e>
                        </m:d>
                        <m:d>
                          <m:dPr>
                            <m:ctrlPr>
                              <a:rPr lang="en-US" altLang="en-US" sz="22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200" b="0" i="1" baseline="-25000" smtClean="0">
                                <a:latin typeface="Cambria Math"/>
                              </a:rPr>
                              <m:t>1</m:t>
                            </m:r>
                            <m:r>
                              <a:rPr lang="en-US" altLang="en-US" sz="22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200" i="1" baseline="-25000">
                                <a:latin typeface="Cambria Math"/>
                              </a:rPr>
                              <m:t>2</m:t>
                            </m:r>
                          </m:e>
                        </m:d>
                      </m:den>
                    </m:f>
                    <m:r>
                      <a:rPr lang="en-US" altLang="en-US" sz="2200" i="1">
                        <a:latin typeface="Cambria Math"/>
                      </a:rPr>
                      <m:t>+</m:t>
                    </m:r>
                    <m:r>
                      <a:rPr lang="en-US" altLang="en-US" sz="2200" i="1">
                        <a:latin typeface="Cambria Math"/>
                      </a:rPr>
                      <m:t>𝑓</m:t>
                    </m:r>
                    <m:r>
                      <a:rPr lang="en-US" altLang="en-US" sz="2200" i="1">
                        <a:latin typeface="Cambria Math"/>
                      </a:rPr>
                      <m:t>(</m:t>
                    </m:r>
                    <m:r>
                      <a:rPr lang="en-US" altLang="en-US" sz="2200" i="1">
                        <a:latin typeface="Cambria Math"/>
                      </a:rPr>
                      <m:t>𝑥</m:t>
                    </m:r>
                    <m:r>
                      <a:rPr lang="en-US" altLang="en-US" sz="2200" b="0" i="1" baseline="-25000" smtClean="0">
                        <a:latin typeface="Cambria Math"/>
                      </a:rPr>
                      <m:t>2</m:t>
                    </m:r>
                    <m:r>
                      <a:rPr lang="en-US" altLang="en-US" sz="2200" i="1">
                        <a:latin typeface="Cambria Math"/>
                      </a:rPr>
                      <m:t>)</m:t>
                    </m:r>
                    <m:f>
                      <m:fPr>
                        <m:ctrlPr>
                          <a:rPr lang="en-US" altLang="en-US" sz="2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2200" i="1">
                            <a:latin typeface="Cambria Math"/>
                          </a:rPr>
                          <m:t>2</m:t>
                        </m:r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  <m:r>
                          <a:rPr lang="en-US" altLang="en-US" sz="2200" i="1">
                            <a:latin typeface="Cambria Math"/>
                          </a:rPr>
                          <m:t>−</m:t>
                        </m:r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  <m:r>
                          <a:rPr lang="en-US" altLang="en-US" sz="2200" b="0" i="1" baseline="-25000" smtClean="0">
                            <a:latin typeface="Cambria Math"/>
                          </a:rPr>
                          <m:t>0</m:t>
                        </m:r>
                        <m:r>
                          <a:rPr lang="en-US" altLang="en-US" sz="2200" i="1">
                            <a:latin typeface="Cambria Math"/>
                          </a:rPr>
                          <m:t>−</m:t>
                        </m:r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  <m:r>
                          <a:rPr lang="en-US" altLang="en-US" sz="2200" b="0" i="1" baseline="-25000" smtClean="0">
                            <a:latin typeface="Cambria Math"/>
                          </a:rPr>
                          <m:t>1</m:t>
                        </m:r>
                      </m:num>
                      <m:den>
                        <m:d>
                          <m:dPr>
                            <m:ctrlPr>
                              <a:rPr lang="en-US" altLang="en-US" sz="22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200" b="0" i="1" baseline="-25000" smtClean="0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en-US" sz="22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200" b="0" i="1" baseline="-25000" smtClean="0">
                                <a:latin typeface="Cambria Math"/>
                              </a:rPr>
                              <m:t>0</m:t>
                            </m:r>
                          </m:e>
                        </m:d>
                        <m:d>
                          <m:dPr>
                            <m:ctrlPr>
                              <a:rPr lang="en-US" altLang="en-US" sz="22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2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200" b="0" i="1" baseline="-25000" smtClean="0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en-US" sz="22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altLang="en-US" sz="2200" b="0" i="1" baseline="-25000" smtClean="0">
                                <a:latin typeface="Cambria Math"/>
                              </a:rPr>
                              <m:t>1</m:t>
                            </m:r>
                          </m:e>
                        </m:d>
                      </m:den>
                    </m:f>
                  </m:oMath>
                </a14:m>
                <a:endParaRPr lang="en-US" altLang="en-US" sz="2200" dirty="0"/>
              </a:p>
            </p:txBody>
          </p:sp>
        </mc:Choice>
        <mc:Fallback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03920" cy="5212080"/>
              </a:xfrm>
              <a:blipFill rotWithShape="1">
                <a:blip r:embed="rId2"/>
                <a:stretch>
                  <a:fillRect l="-1792" t="-1520" r="-16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283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Derivatives and Integrals for Data with Errors</a:t>
            </a:r>
            <a:endParaRPr lang="en-US" alt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286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altLang="en-US" sz="2400" dirty="0"/>
              <a:t>A shortcoming of numerical differentiation is that it tends to amplify errors in data, whereas integration tends to smooth data errors.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altLang="en-US" sz="2400" dirty="0"/>
              <a:t>One approach for taking derivatives of data with errors is to fit a smooth, differentiable function to the data and take the derivative of the function.</a:t>
            </a: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850" y="3794124"/>
            <a:ext cx="4096300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Numerical Differentiation with </a:t>
            </a:r>
            <a:r>
              <a:rPr lang="en-US" altLang="en-US" dirty="0" smtClean="0"/>
              <a:t>MATLAB,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r>
              <a:rPr lang="en-US" altLang="en-US" dirty="0"/>
              <a:t>MATLAB has two built-in functions to help take derivatives, </a:t>
            </a:r>
            <a:r>
              <a:rPr lang="en-US" altLang="en-US" dirty="0">
                <a:latin typeface="Courier" pitchFamily="20" charset="0"/>
              </a:rPr>
              <a:t>diff</a:t>
            </a:r>
            <a:r>
              <a:rPr lang="en-US" altLang="en-US" dirty="0"/>
              <a:t> and </a:t>
            </a:r>
            <a:r>
              <a:rPr lang="en-US" altLang="en-US" dirty="0">
                <a:latin typeface="Courier" pitchFamily="20" charset="0"/>
              </a:rPr>
              <a:t>gradient</a:t>
            </a:r>
            <a:r>
              <a:rPr lang="en-US" altLang="en-US" dirty="0"/>
              <a:t>:</a:t>
            </a:r>
          </a:p>
          <a:p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diff(</a:t>
            </a:r>
            <a:r>
              <a:rPr lang="en-US" altLang="en-US" b="1" i="1" dirty="0">
                <a:latin typeface="Courier New" pitchFamily="49" charset="0"/>
                <a:cs typeface="Courier New" pitchFamily="49" charset="0"/>
              </a:rPr>
              <a:t>x</a:t>
            </a: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lvl="1"/>
            <a:r>
              <a:rPr lang="en-US" altLang="en-US" dirty="0"/>
              <a:t>Returns the difference between adjacent elements in </a:t>
            </a:r>
            <a:r>
              <a:rPr lang="en-US" altLang="en-US" dirty="0">
                <a:latin typeface="Courier" pitchFamily="20" charset="0"/>
              </a:rPr>
              <a:t>x</a:t>
            </a:r>
            <a:endParaRPr lang="en-US" altLang="en-US" dirty="0"/>
          </a:p>
          <a:p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diff(</a:t>
            </a:r>
            <a:r>
              <a:rPr lang="en-US" altLang="en-US" b="1" i="1" dirty="0">
                <a:latin typeface="Courier New" pitchFamily="49" charset="0"/>
                <a:cs typeface="Courier New" pitchFamily="49" charset="0"/>
              </a:rPr>
              <a:t>y</a:t>
            </a: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)./diff(</a:t>
            </a:r>
            <a:r>
              <a:rPr lang="en-US" altLang="en-US" b="1" i="1" dirty="0">
                <a:latin typeface="Courier New" pitchFamily="49" charset="0"/>
                <a:cs typeface="Courier New" pitchFamily="49" charset="0"/>
              </a:rPr>
              <a:t>x</a:t>
            </a: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lvl="1"/>
            <a:r>
              <a:rPr lang="en-US" altLang="en-US" dirty="0"/>
              <a:t>Returns the difference between adjacent values in </a:t>
            </a:r>
            <a:r>
              <a:rPr lang="en-US" altLang="en-US" dirty="0">
                <a:latin typeface="Courier" pitchFamily="20" charset="0"/>
              </a:rPr>
              <a:t>y</a:t>
            </a:r>
            <a:r>
              <a:rPr lang="en-US" altLang="en-US" dirty="0"/>
              <a:t> divided by the corresponding difference in adjacent values of </a:t>
            </a:r>
            <a:r>
              <a:rPr lang="en-US" altLang="en-US" dirty="0">
                <a:latin typeface="Courier" pitchFamily="20" charset="0"/>
              </a:rPr>
              <a:t>x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438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Numerical Differentiation with </a:t>
            </a:r>
            <a:r>
              <a:rPr lang="en-US" altLang="en-US" dirty="0" smtClean="0"/>
              <a:t>MATLAB,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en-US" sz="2800" b="1" i="1" dirty="0" err="1" smtClean="0">
                <a:latin typeface="Courier New" pitchFamily="49" charset="0"/>
                <a:cs typeface="Courier New" pitchFamily="49" charset="0"/>
              </a:rPr>
              <a:t>fx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= gradient(</a:t>
            </a:r>
            <a:r>
              <a:rPr lang="en-US" sz="2800" b="1" i="1" dirty="0">
                <a:latin typeface="Courier New" pitchFamily="49" charset="0"/>
                <a:cs typeface="Courier New" pitchFamily="49" charset="0"/>
              </a:rPr>
              <a:t>f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800" b="1" i="1" dirty="0">
                <a:latin typeface="Courier New" pitchFamily="49" charset="0"/>
                <a:cs typeface="Courier New" pitchFamily="49" charset="0"/>
              </a:rPr>
              <a:t>h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Determines the derivative of the data in </a:t>
            </a:r>
            <a:r>
              <a:rPr lang="en-US" sz="2800" dirty="0">
                <a:latin typeface="Courier" pitchFamily="20" charset="0"/>
              </a:rPr>
              <a:t>f</a:t>
            </a:r>
            <a:r>
              <a:rPr lang="en-US" sz="2800" dirty="0"/>
              <a:t> at each of the points. </a:t>
            </a:r>
            <a:r>
              <a:rPr lang="en-US" sz="2800" dirty="0" smtClean="0"/>
              <a:t>The </a:t>
            </a:r>
            <a:r>
              <a:rPr lang="en-US" sz="2800" dirty="0"/>
              <a:t>program uses forward difference for the first point, backward difference for the last point, and centered difference for the interior points. </a:t>
            </a:r>
            <a:r>
              <a:rPr lang="en-US" sz="2800" dirty="0" smtClean="0">
                <a:latin typeface="Courier" pitchFamily="20" charset="0"/>
              </a:rPr>
              <a:t>h</a:t>
            </a:r>
            <a:r>
              <a:rPr lang="en-US" sz="2800" dirty="0" smtClean="0"/>
              <a:t> </a:t>
            </a:r>
            <a:r>
              <a:rPr lang="en-US" sz="2800" dirty="0"/>
              <a:t>is the spacing between points; if omitted </a:t>
            </a:r>
            <a:r>
              <a:rPr lang="en-US" sz="2800" dirty="0">
                <a:latin typeface="Courier" pitchFamily="20" charset="0"/>
              </a:rPr>
              <a:t>h</a:t>
            </a:r>
            <a:r>
              <a:rPr lang="en-US" sz="2800" dirty="0"/>
              <a:t>=1.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The major advantage of </a:t>
            </a:r>
            <a:r>
              <a:rPr lang="en-US" sz="2800" dirty="0">
                <a:latin typeface="Courier" pitchFamily="20" charset="0"/>
              </a:rPr>
              <a:t>gradient</a:t>
            </a:r>
            <a:r>
              <a:rPr lang="en-US" sz="2800" dirty="0"/>
              <a:t> over </a:t>
            </a:r>
            <a:r>
              <a:rPr lang="en-US" sz="2800" dirty="0">
                <a:latin typeface="Courier" pitchFamily="20" charset="0"/>
              </a:rPr>
              <a:t>diff</a:t>
            </a:r>
            <a:r>
              <a:rPr lang="en-US" sz="2800" dirty="0"/>
              <a:t> is </a:t>
            </a:r>
            <a:r>
              <a:rPr lang="en-US" sz="2800" dirty="0">
                <a:latin typeface="Courier" pitchFamily="20" charset="0"/>
              </a:rPr>
              <a:t>gradient</a:t>
            </a:r>
            <a:r>
              <a:rPr lang="en-US" sz="2800" dirty="0"/>
              <a:t>’s result is the same size as the original data.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/>
              <a:t>Gradient can also be used to find partial derivatives for matrices:</a:t>
            </a:r>
            <a:br>
              <a:rPr lang="en-US" sz="2800" dirty="0"/>
            </a:br>
            <a:r>
              <a:rPr lang="en-US" sz="2800" dirty="0" smtClean="0"/>
              <a:t>		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800" b="1" i="1" dirty="0" err="1">
                <a:latin typeface="Courier New" pitchFamily="49" charset="0"/>
                <a:cs typeface="Courier New" pitchFamily="49" charset="0"/>
              </a:rPr>
              <a:t>fx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800" b="1" i="1" dirty="0" err="1">
                <a:latin typeface="Courier New" pitchFamily="49" charset="0"/>
                <a:cs typeface="Courier New" pitchFamily="49" charset="0"/>
              </a:rPr>
              <a:t>fy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] = gradient(</a:t>
            </a:r>
            <a:r>
              <a:rPr lang="en-US" sz="2800" b="1" i="1" dirty="0">
                <a:latin typeface="Courier New" pitchFamily="49" charset="0"/>
                <a:cs typeface="Courier New" pitchFamily="49" charset="0"/>
              </a:rPr>
              <a:t>f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800" b="1" i="1" dirty="0">
                <a:latin typeface="Courier New" pitchFamily="49" charset="0"/>
                <a:cs typeface="Courier New" pitchFamily="49" charset="0"/>
              </a:rPr>
              <a:t>h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)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2253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Visualization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r>
              <a:rPr lang="en-US" altLang="en-US" sz="2800" dirty="0"/>
              <a:t>MATLAB can generate contour plots of functions as well as vector fields. </a:t>
            </a:r>
            <a:r>
              <a:rPr lang="en-US" altLang="en-US" sz="2800" dirty="0" smtClean="0"/>
              <a:t>Assuming </a:t>
            </a:r>
            <a:r>
              <a:rPr lang="en-US" altLang="en-US" sz="2800" dirty="0">
                <a:latin typeface="Courier" pitchFamily="20" charset="0"/>
              </a:rPr>
              <a:t>x</a:t>
            </a:r>
            <a:r>
              <a:rPr lang="en-US" altLang="en-US" sz="2800" dirty="0"/>
              <a:t> and </a:t>
            </a:r>
            <a:r>
              <a:rPr lang="en-US" altLang="en-US" sz="2800" dirty="0">
                <a:latin typeface="Courier" pitchFamily="20" charset="0"/>
              </a:rPr>
              <a:t>y</a:t>
            </a:r>
            <a:r>
              <a:rPr lang="en-US" altLang="en-US" sz="2800" dirty="0"/>
              <a:t> represent a </a:t>
            </a:r>
            <a:r>
              <a:rPr lang="en-US" altLang="en-US" sz="2800" dirty="0" err="1"/>
              <a:t>meshgrid</a:t>
            </a:r>
            <a:r>
              <a:rPr lang="en-US" altLang="en-US" sz="2800" dirty="0"/>
              <a:t> of </a:t>
            </a:r>
            <a:r>
              <a:rPr lang="en-US" altLang="en-US" sz="2800" dirty="0">
                <a:latin typeface="Courier" pitchFamily="20" charset="0"/>
              </a:rPr>
              <a:t>x</a:t>
            </a:r>
            <a:r>
              <a:rPr lang="en-US" altLang="en-US" sz="2800" dirty="0"/>
              <a:t> and </a:t>
            </a:r>
            <a:r>
              <a:rPr lang="en-US" altLang="en-US" sz="2800" dirty="0">
                <a:latin typeface="Courier" pitchFamily="20" charset="0"/>
              </a:rPr>
              <a:t>y</a:t>
            </a:r>
            <a:r>
              <a:rPr lang="en-US" altLang="en-US" sz="2800" dirty="0"/>
              <a:t> values and </a:t>
            </a:r>
            <a:r>
              <a:rPr lang="en-US" altLang="en-US" sz="2800" dirty="0">
                <a:latin typeface="Courier" pitchFamily="20" charset="0"/>
              </a:rPr>
              <a:t>z</a:t>
            </a:r>
            <a:r>
              <a:rPr lang="en-US" altLang="en-US" sz="2800" dirty="0"/>
              <a:t> represents a function of </a:t>
            </a:r>
            <a:r>
              <a:rPr lang="en-US" altLang="en-US" sz="2800" dirty="0">
                <a:latin typeface="Courier" pitchFamily="20" charset="0"/>
              </a:rPr>
              <a:t>x</a:t>
            </a:r>
            <a:r>
              <a:rPr lang="en-US" altLang="en-US" sz="2800" dirty="0"/>
              <a:t> and </a:t>
            </a:r>
            <a:r>
              <a:rPr lang="en-US" altLang="en-US" sz="2800" dirty="0">
                <a:latin typeface="Courier" pitchFamily="20" charset="0"/>
              </a:rPr>
              <a:t>y</a:t>
            </a:r>
            <a:r>
              <a:rPr lang="en-US" altLang="en-US" sz="2800" dirty="0"/>
              <a:t>, </a:t>
            </a:r>
          </a:p>
          <a:p>
            <a:pPr lvl="1"/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contour(</a:t>
            </a:r>
            <a:r>
              <a:rPr lang="en-US" altLang="en-US" sz="2400" b="1" i="1" dirty="0">
                <a:latin typeface="Courier New" pitchFamily="49" charset="0"/>
                <a:cs typeface="Courier New" pitchFamily="49" charset="0"/>
              </a:rPr>
              <a:t>x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en-US" sz="2400" b="1" i="1" dirty="0">
                <a:latin typeface="Courier New" pitchFamily="49" charset="0"/>
                <a:cs typeface="Courier New" pitchFamily="49" charset="0"/>
              </a:rPr>
              <a:t>y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en-US" sz="2400" b="1" i="1" dirty="0">
                <a:latin typeface="Courier New" pitchFamily="49" charset="0"/>
                <a:cs typeface="Courier New" pitchFamily="49" charset="0"/>
              </a:rPr>
              <a:t>z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altLang="en-US" sz="2400" dirty="0"/>
              <a:t> can be used to generate a contour plot</a:t>
            </a:r>
          </a:p>
          <a:p>
            <a:pPr lvl="1"/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en-US" sz="2400" b="1" i="1" dirty="0" err="1">
                <a:latin typeface="Courier New" pitchFamily="49" charset="0"/>
                <a:cs typeface="Courier New" pitchFamily="49" charset="0"/>
              </a:rPr>
              <a:t>fx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en-US" sz="2400" b="1" i="1" dirty="0" err="1">
                <a:latin typeface="Courier New" pitchFamily="49" charset="0"/>
                <a:cs typeface="Courier New" pitchFamily="49" charset="0"/>
              </a:rPr>
              <a:t>fy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]=gradient(</a:t>
            </a:r>
            <a:r>
              <a:rPr lang="en-US" altLang="en-US" sz="2400" b="1" i="1" dirty="0" err="1">
                <a:latin typeface="Courier New" pitchFamily="49" charset="0"/>
                <a:cs typeface="Courier New" pitchFamily="49" charset="0"/>
              </a:rPr>
              <a:t>z</a:t>
            </a:r>
            <a:r>
              <a:rPr lang="en-US" altLang="en-US" sz="2400" b="1" dirty="0" err="1">
                <a:latin typeface="Courier New" pitchFamily="49" charset="0"/>
                <a:cs typeface="Courier New" pitchFamily="49" charset="0"/>
              </a:rPr>
              <a:t>,</a:t>
            </a:r>
            <a:r>
              <a:rPr lang="en-US" altLang="en-US" sz="2400" b="1" i="1" dirty="0" err="1">
                <a:latin typeface="Courier New" pitchFamily="49" charset="0"/>
                <a:cs typeface="Courier New" pitchFamily="49" charset="0"/>
              </a:rPr>
              <a:t>h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altLang="en-US" sz="2400" dirty="0"/>
              <a:t> can be used to generate partial derivatives and</a:t>
            </a:r>
          </a:p>
          <a:p>
            <a:pPr lvl="1"/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quiver(</a:t>
            </a:r>
            <a:r>
              <a:rPr lang="en-US" altLang="en-US" sz="2400" b="1" i="1" dirty="0">
                <a:latin typeface="Courier New" pitchFamily="49" charset="0"/>
                <a:cs typeface="Courier New" pitchFamily="49" charset="0"/>
              </a:rPr>
              <a:t>x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en-US" sz="2400" b="1" i="1" dirty="0">
                <a:latin typeface="Courier New" pitchFamily="49" charset="0"/>
                <a:cs typeface="Courier New" pitchFamily="49" charset="0"/>
              </a:rPr>
              <a:t>y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en-US" sz="2400" b="1" i="1" dirty="0" err="1">
                <a:latin typeface="Courier New" pitchFamily="49" charset="0"/>
                <a:cs typeface="Courier New" pitchFamily="49" charset="0"/>
              </a:rPr>
              <a:t>fx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en-US" sz="2400" b="1" i="1" dirty="0" err="1">
                <a:latin typeface="Courier New" pitchFamily="49" charset="0"/>
                <a:cs typeface="Courier New" pitchFamily="49" charset="0"/>
              </a:rPr>
              <a:t>fy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altLang="en-US" sz="2400" dirty="0"/>
              <a:t> can be used to generate vector fields</a:t>
            </a:r>
          </a:p>
        </p:txBody>
      </p:sp>
    </p:spTree>
    <p:extLst>
      <p:ext uri="{BB962C8B-B14F-4D97-AF65-F5344CB8AC3E}">
        <p14:creationId xmlns:p14="http://schemas.microsoft.com/office/powerpoint/2010/main" val="412358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1828800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altLang="en-US" sz="2000" b="1" dirty="0" smtClean="0">
                    <a:solidFill>
                      <a:srgbClr val="000000"/>
                    </a:solidFill>
                  </a:rPr>
                  <a:t>Employ the </a:t>
                </a:r>
                <a:r>
                  <a:rPr lang="en-US" altLang="en-US" sz="2000" b="1" dirty="0">
                    <a:solidFill>
                      <a:srgbClr val="000000"/>
                    </a:solidFill>
                    <a:latin typeface="Courier New" pitchFamily="49" charset="0"/>
                  </a:rPr>
                  <a:t>gradient</a:t>
                </a:r>
                <a:r>
                  <a:rPr lang="en-US" altLang="en-US" sz="2000" b="1" dirty="0">
                    <a:solidFill>
                      <a:srgbClr val="000000"/>
                    </a:solidFill>
                  </a:rPr>
                  <a:t> function to determine to partial derivatives for the following two-dimensional </a:t>
                </a:r>
                <a:r>
                  <a:rPr lang="en-US" altLang="en-US" sz="2000" b="1" dirty="0" smtClean="0">
                    <a:solidFill>
                      <a:srgbClr val="000000"/>
                    </a:solidFill>
                  </a:rPr>
                  <a:t>function:</a:t>
                </a:r>
              </a:p>
              <a:p>
                <a:pPr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20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0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altLang="en-US" sz="2000" b="0" i="1" smtClean="0">
                              <a:solidFill>
                                <a:srgbClr val="000000"/>
                              </a:solidFill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a:rPr lang="en-US" altLang="en-US" sz="2000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altLang="en-US" sz="2000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altLang="en-US" sz="2000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altLang="en-US" sz="2000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altLang="en-US" sz="2000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−2</m:t>
                      </m:r>
                      <m:r>
                        <a:rPr lang="en-US" altLang="en-US" sz="2000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altLang="en-US" sz="2000" b="0" i="1" baseline="30000" smtClean="0">
                          <a:solidFill>
                            <a:srgbClr val="000000"/>
                          </a:solidFill>
                          <a:latin typeface="Cambria Math"/>
                        </a:rPr>
                        <m:t>2</m:t>
                      </m:r>
                      <m:r>
                        <a:rPr lang="en-US" altLang="en-US" sz="2000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−2</m:t>
                      </m:r>
                      <m:r>
                        <a:rPr lang="en-US" altLang="en-US" sz="2000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𝑥𝑦</m:t>
                      </m:r>
                      <m:r>
                        <a:rPr lang="en-US" altLang="en-US" sz="2000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altLang="en-US" sz="2000" b="0" i="1" smtClean="0">
                          <a:solidFill>
                            <a:srgbClr val="000000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altLang="en-US" sz="2000" b="0" i="1" baseline="30000" smtClean="0">
                          <a:solidFill>
                            <a:srgbClr val="000000"/>
                          </a:solidFill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altLang="en-US" sz="2000" baseline="30000" dirty="0" smtClean="0">
                  <a:solidFill>
                    <a:srgbClr val="000000"/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altLang="en-US" sz="2000" b="1" dirty="0" smtClean="0">
                    <a:solidFill>
                      <a:srgbClr val="000000"/>
                    </a:solidFill>
                  </a:rPr>
                  <a:t>from </a:t>
                </a:r>
                <a:r>
                  <a:rPr lang="en-US" altLang="en-US" sz="2000" b="1" i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en-US" sz="2000" b="1" dirty="0">
                    <a:solidFill>
                      <a:srgbClr val="000000"/>
                    </a:solidFill>
                  </a:rPr>
                  <a:t> = </a:t>
                </a:r>
                <a:r>
                  <a:rPr lang="en-US" altLang="en-US" sz="2000" b="1" dirty="0">
                    <a:solidFill>
                      <a:srgbClr val="000000"/>
                    </a:solidFill>
                    <a:latin typeface="Symbol" pitchFamily="18" charset="2"/>
                  </a:rPr>
                  <a:t>-</a:t>
                </a:r>
                <a:r>
                  <a:rPr lang="en-US" altLang="en-US" sz="2000" b="1" dirty="0">
                    <a:solidFill>
                      <a:srgbClr val="000000"/>
                    </a:solidFill>
                  </a:rPr>
                  <a:t>2 to 2 and </a:t>
                </a:r>
                <a:r>
                  <a:rPr lang="en-US" altLang="en-US" sz="2000" b="1" i="1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en-US" sz="2000" b="1" dirty="0">
                    <a:solidFill>
                      <a:srgbClr val="000000"/>
                    </a:solidFill>
                  </a:rPr>
                  <a:t> = 1 to 3. Then use </a:t>
                </a:r>
                <a:r>
                  <a:rPr lang="en-US" altLang="en-US" sz="2000" b="1" dirty="0">
                    <a:solidFill>
                      <a:srgbClr val="000000"/>
                    </a:solidFill>
                    <a:latin typeface="Courier New" pitchFamily="49" charset="0"/>
                  </a:rPr>
                  <a:t>quiver</a:t>
                </a:r>
                <a:r>
                  <a:rPr lang="en-US" altLang="en-US" sz="2000" b="1" dirty="0">
                    <a:solidFill>
                      <a:srgbClr val="000000"/>
                    </a:solidFill>
                  </a:rPr>
                  <a:t> to superimpose a vector field on a contour plot of the function.</a:t>
                </a:r>
                <a:endParaRPr lang="en-US" altLang="en-US" sz="2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1828800"/>
              </a:xfrm>
              <a:blipFill rotWithShape="1">
                <a:blip r:embed="rId2"/>
                <a:stretch>
                  <a:fillRect l="-741" t="-2333" b="-5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3"/>
          <p:cNvSpPr>
            <a:spLocks noGrp="1"/>
          </p:cNvSpPr>
          <p:nvPr>
            <p:ph idx="17"/>
          </p:nvPr>
        </p:nvSpPr>
        <p:spPr>
          <a:xfrm>
            <a:off x="1737360" y="3200400"/>
            <a:ext cx="5669280" cy="3429000"/>
          </a:xfrm>
        </p:spPr>
        <p:txBody>
          <a:bodyPr/>
          <a:lstStyle/>
          <a:p>
            <a:r>
              <a:rPr lang="en-US" altLang="en-US" sz="2000" b="1" u="sng" dirty="0">
                <a:solidFill>
                  <a:srgbClr val="000000"/>
                </a:solidFill>
              </a:rPr>
              <a:t>Script</a:t>
            </a:r>
            <a:r>
              <a:rPr lang="en-US" altLang="en-US" sz="2000" b="1" u="sng" dirty="0" smtClean="0">
                <a:solidFill>
                  <a:srgbClr val="000000"/>
                </a:solidFill>
              </a:rPr>
              <a:t>:</a:t>
            </a:r>
            <a:endParaRPr lang="en-US" altLang="en-US" sz="2000" b="1" dirty="0">
              <a:solidFill>
                <a:srgbClr val="000000"/>
              </a:solidFill>
              <a:latin typeface="Courier New" pitchFamily="49" charset="0"/>
            </a:endParaRPr>
          </a:p>
          <a:p>
            <a:pPr>
              <a:spcAft>
                <a:spcPts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clear, </a:t>
            </a:r>
            <a:r>
              <a:rPr lang="en-U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clc</a:t>
            </a:r>
            <a:endParaRPr lang="en-US" altLang="en-US" sz="2000" b="1" dirty="0">
              <a:solidFill>
                <a:srgbClr val="000000"/>
              </a:solidFill>
              <a:latin typeface="Courier New" pitchFamily="49" charset="0"/>
            </a:endParaRPr>
          </a:p>
          <a:p>
            <a:pPr>
              <a:spcAft>
                <a:spcPts val="0"/>
              </a:spcAft>
            </a:pPr>
            <a:r>
              <a:rPr lang="es-ES" altLang="en-US" sz="2000" b="1" dirty="0">
                <a:solidFill>
                  <a:srgbClr val="000000"/>
                </a:solidFill>
                <a:latin typeface="Courier New" pitchFamily="49" charset="0"/>
              </a:rPr>
              <a:t>f=@(</a:t>
            </a:r>
            <a:r>
              <a:rPr lang="es-E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x,y</a:t>
            </a:r>
            <a:r>
              <a:rPr lang="es-ES" altLang="en-US" sz="2000" b="1" dirty="0">
                <a:solidFill>
                  <a:srgbClr val="000000"/>
                </a:solidFill>
                <a:latin typeface="Courier New" pitchFamily="49" charset="0"/>
              </a:rPr>
              <a:t>) y-x-2*x.^2-2.*x.*y-y.^2;</a:t>
            </a:r>
          </a:p>
          <a:p>
            <a:pPr>
              <a:spcAft>
                <a:spcPts val="0"/>
              </a:spcAft>
            </a:pPr>
            <a:r>
              <a:rPr lang="es-ES" altLang="en-US" sz="2000" b="1" dirty="0">
                <a:solidFill>
                  <a:srgbClr val="000000"/>
                </a:solidFill>
                <a:latin typeface="Courier New" pitchFamily="49" charset="0"/>
              </a:rPr>
              <a:t>[</a:t>
            </a:r>
            <a:r>
              <a:rPr lang="es-E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x,y</a:t>
            </a:r>
            <a:r>
              <a:rPr lang="es-ES" altLang="en-US" sz="2000" b="1" dirty="0">
                <a:solidFill>
                  <a:srgbClr val="000000"/>
                </a:solidFill>
                <a:latin typeface="Courier New" pitchFamily="49" charset="0"/>
              </a:rPr>
              <a:t>]=</a:t>
            </a:r>
            <a:r>
              <a:rPr lang="es-E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meshgrid</a:t>
            </a:r>
            <a:r>
              <a:rPr lang="es-ES" altLang="en-US" sz="2000" b="1" dirty="0">
                <a:solidFill>
                  <a:srgbClr val="000000"/>
                </a:solidFill>
                <a:latin typeface="Courier New" pitchFamily="49" charset="0"/>
              </a:rPr>
              <a:t>(-2:.25:0, 1:.25:3);</a:t>
            </a:r>
          </a:p>
          <a:p>
            <a:pPr>
              <a:spcAft>
                <a:spcPts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z=f(</a:t>
            </a:r>
            <a:r>
              <a:rPr lang="en-U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x,y</a:t>
            </a: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);</a:t>
            </a:r>
          </a:p>
          <a:p>
            <a:pPr>
              <a:spcAft>
                <a:spcPts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[</a:t>
            </a:r>
            <a:r>
              <a:rPr lang="en-U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fx,fy</a:t>
            </a: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]=gradient(z,0.25);</a:t>
            </a:r>
          </a:p>
          <a:p>
            <a:pPr>
              <a:spcAft>
                <a:spcPts val="0"/>
              </a:spcAft>
            </a:pPr>
            <a:r>
              <a:rPr lang="en-U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cs</a:t>
            </a: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=contour(</a:t>
            </a:r>
            <a:r>
              <a:rPr lang="en-U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x,y,z,</a:t>
            </a:r>
            <a:r>
              <a:rPr lang="en-US" altLang="en-US" sz="2000" b="1" dirty="0" err="1">
                <a:solidFill>
                  <a:srgbClr val="A020F0"/>
                </a:solidFill>
                <a:latin typeface="Courier New" pitchFamily="49" charset="0"/>
              </a:rPr>
              <a:t>'b</a:t>
            </a:r>
            <a:r>
              <a:rPr lang="en-US" altLang="en-US" sz="2000" b="1" dirty="0">
                <a:solidFill>
                  <a:srgbClr val="A020F0"/>
                </a:solidFill>
                <a:latin typeface="Courier New" pitchFamily="49" charset="0"/>
              </a:rPr>
              <a:t>'</a:t>
            </a: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);</a:t>
            </a:r>
            <a:r>
              <a:rPr lang="en-U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clabel</a:t>
            </a: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(</a:t>
            </a:r>
            <a:r>
              <a:rPr lang="en-U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cs</a:t>
            </a: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);</a:t>
            </a:r>
          </a:p>
          <a:p>
            <a:pPr>
              <a:spcAft>
                <a:spcPts val="0"/>
              </a:spcAft>
            </a:pPr>
            <a:r>
              <a:rPr lang="fi-FI" altLang="en-US" sz="2000" b="1" dirty="0">
                <a:solidFill>
                  <a:srgbClr val="000000"/>
                </a:solidFill>
                <a:latin typeface="Courier New" pitchFamily="49" charset="0"/>
              </a:rPr>
              <a:t>ylim([1 3]),xlim([-2 0])</a:t>
            </a:r>
          </a:p>
          <a:p>
            <a:pPr>
              <a:spcAft>
                <a:spcPts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hold </a:t>
            </a:r>
            <a:r>
              <a:rPr lang="en-US" altLang="en-US" sz="2000" b="1" dirty="0" err="1">
                <a:solidFill>
                  <a:srgbClr val="A020F0"/>
                </a:solidFill>
                <a:latin typeface="Courier New" pitchFamily="49" charset="0"/>
              </a:rPr>
              <a:t>on</a:t>
            </a:r>
            <a:r>
              <a:rPr lang="en-U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,quiver</a:t>
            </a: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(x,y,-</a:t>
            </a:r>
            <a:r>
              <a:rPr lang="en-U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fx</a:t>
            </a: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,-</a:t>
            </a:r>
            <a:r>
              <a:rPr lang="en-US" altLang="en-US" sz="2000" b="1" dirty="0" err="1">
                <a:solidFill>
                  <a:srgbClr val="000000"/>
                </a:solidFill>
                <a:latin typeface="Courier New" pitchFamily="49" charset="0"/>
              </a:rPr>
              <a:t>fy</a:t>
            </a:r>
            <a:r>
              <a:rPr lang="en-US" altLang="en-US" sz="2000" b="1" dirty="0">
                <a:solidFill>
                  <a:srgbClr val="000000"/>
                </a:solidFill>
                <a:latin typeface="Courier New" pitchFamily="49" charset="0"/>
              </a:rPr>
              <a:t>);hold </a:t>
            </a:r>
            <a:r>
              <a:rPr lang="en-US" altLang="en-US" sz="2000" b="1" dirty="0" smtClean="0">
                <a:solidFill>
                  <a:srgbClr val="A020F0"/>
                </a:solidFill>
                <a:latin typeface="Courier New" pitchFamily="49" charset="0"/>
              </a:rPr>
              <a:t>off</a:t>
            </a:r>
            <a:endParaRPr lang="en-US" altLang="en-US" sz="2000" b="1" dirty="0">
              <a:solidFill>
                <a:srgbClr val="A020F0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25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Results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70" y="1142999"/>
            <a:ext cx="7189860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3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5 </a:t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21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Numerical Differentiation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dirty="0"/>
              <a:t>Understanding the application of high-accuracy numerical differentiation formulas for </a:t>
            </a:r>
            <a:r>
              <a:rPr lang="en-US" altLang="en-US" sz="2400" dirty="0" err="1"/>
              <a:t>equispaced</a:t>
            </a:r>
            <a:r>
              <a:rPr lang="en-US" altLang="en-US" sz="2400" dirty="0"/>
              <a:t> data.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dirty="0"/>
              <a:t>Knowing how to evaluate derivatives for unequally spaced data.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dirty="0"/>
              <a:t>Understanding how Richardson extrapolation is applied for numerical differentiation.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dirty="0"/>
              <a:t>Recognizing the sensitivity of numerical differentiation to data error.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dirty="0"/>
              <a:t>Knowing how to evaluate derivatives in MATLAB with the </a:t>
            </a:r>
            <a:r>
              <a:rPr lang="en-US" altLang="en-US" sz="2400" dirty="0">
                <a:latin typeface="Courier" pitchFamily="20" charset="0"/>
              </a:rPr>
              <a:t>diff</a:t>
            </a:r>
            <a:r>
              <a:rPr lang="en-US" altLang="en-US" sz="2400" dirty="0"/>
              <a:t> and </a:t>
            </a:r>
            <a:r>
              <a:rPr lang="en-US" altLang="en-US" sz="2400" dirty="0">
                <a:latin typeface="Courier" pitchFamily="20" charset="0"/>
              </a:rPr>
              <a:t>gradient</a:t>
            </a:r>
            <a:r>
              <a:rPr lang="en-US" altLang="en-US" sz="2400" dirty="0"/>
              <a:t> functions.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dirty="0"/>
              <a:t>Knowing how to generate contour plots and vector fields with MATLAB</a:t>
            </a:r>
            <a:r>
              <a:rPr lang="en-US" altLang="en-US" sz="2400" dirty="0" smtClean="0"/>
              <a:t>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Differentiation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2987040"/>
              </a:xfrm>
            </p:spPr>
            <p:txBody>
              <a:bodyPr/>
              <a:lstStyle/>
              <a:p>
                <a:pPr>
                  <a:spcAft>
                    <a:spcPts val="0"/>
                  </a:spcAft>
                </a:pPr>
                <a:r>
                  <a:rPr lang="en-US" altLang="en-US" sz="2400" dirty="0" smtClean="0"/>
                  <a:t>The mathematical definition of a derivative begins with a difference approximation:</a:t>
                </a:r>
                <a:br>
                  <a:rPr lang="en-US" altLang="en-US" sz="2400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altLang="en-US" sz="2400" b="0" i="1" smtClean="0">
                              <a:latin typeface="Cambria Math"/>
                              <a:ea typeface="Cambria Math"/>
                            </a:rPr>
                            <m:t>𝑦</m:t>
                          </m:r>
                        </m:num>
                        <m:den>
                          <m:r>
                            <a:rPr lang="en-US" altLang="en-US" sz="240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altLang="en-US" sz="24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den>
                      </m:f>
                      <m:r>
                        <a:rPr lang="en-US" alt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24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400" b="0" i="1" baseline="-25000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altLang="en-US" sz="2400" b="0" i="1" smtClean="0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altLang="en-US" sz="24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altLang="en-US" sz="24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4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4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en-US" sz="2400" b="0" i="1" smtClean="0">
                              <a:latin typeface="Cambria Math"/>
                            </a:rPr>
                            <m:t>𝑥𝑖</m:t>
                          </m:r>
                          <m:r>
                            <a:rPr lang="en-US" altLang="en-US" sz="24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en-US" sz="2400" b="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altLang="en-US" sz="24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r>
                  <a:rPr lang="en-US" altLang="en-US" sz="2400" dirty="0"/>
                  <a:t/>
                </a:r>
                <a:br>
                  <a:rPr lang="en-US" altLang="en-US" sz="2400" dirty="0"/>
                </a:br>
                <a:r>
                  <a:rPr lang="en-US" altLang="en-US" sz="2400" dirty="0"/>
                  <a:t>and as </a:t>
                </a:r>
                <a:r>
                  <a:rPr lang="en-US" altLang="en-US" sz="2400" dirty="0">
                    <a:latin typeface="Symbol" pitchFamily="18" charset="2"/>
                  </a:rPr>
                  <a:t></a:t>
                </a:r>
                <a:r>
                  <a:rPr lang="en-US" altLang="en-US" sz="2400" i="1" dirty="0"/>
                  <a:t>x</a:t>
                </a:r>
                <a:r>
                  <a:rPr lang="en-US" altLang="en-US" sz="2400" dirty="0"/>
                  <a:t> is allowed to approach zero, the difference becomes a derivative</a:t>
                </a:r>
                <a:r>
                  <a:rPr lang="en-US" altLang="en-US" sz="2400" dirty="0" smtClean="0"/>
                  <a:t>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latin typeface="Cambria Math"/>
                            </a:rPr>
                            <m:t>𝑑𝑦</m:t>
                          </m:r>
                        </m:num>
                        <m:den>
                          <m:r>
                            <a:rPr lang="en-US" altLang="en-US" sz="2400" b="0" i="1" smtClean="0">
                              <a:latin typeface="Cambria Math"/>
                            </a:rPr>
                            <m:t>𝑑𝑥</m:t>
                          </m:r>
                        </m:den>
                      </m:f>
                      <m:r>
                        <a:rPr lang="en-US" altLang="en-US" sz="24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altLang="en-US" sz="2400" b="0" i="1" smtClean="0">
                              <a:latin typeface="Cambria Math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altLang="en-US" sz="2400" b="0" i="1" smtClean="0">
                                  <a:latin typeface="Cambria Math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altLang="en-US" sz="24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altLang="en-US" sz="2400" b="0" i="1" smtClean="0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altLang="en-US" sz="24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altLang="en-US" sz="2400" b="0" i="1" smtClean="0">
                                  <a:latin typeface="Cambria Math"/>
                                  <a:ea typeface="Cambria Math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alt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en-US" sz="24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400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altLang="en-US" sz="2400" b="0" i="1" baseline="-25000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altLang="en-US" sz="24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altLang="en-US" sz="2400" b="0" i="1" smtClean="0">
                                      <a:latin typeface="Cambria Math"/>
                                      <a:ea typeface="Cambria Math"/>
                                    </a:rPr>
                                    <m:t>∆</m:t>
                                  </m:r>
                                  <m:r>
                                    <a:rPr lang="en-US" altLang="en-US" sz="2400" b="0" i="1" smtClean="0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𝑓</m:t>
                              </m:r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𝑥𝑖</m:t>
                              </m:r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altLang="en-US" sz="2400" b="0" i="1" smtClean="0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altLang="en-US" sz="2400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alt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2987040"/>
              </a:xfrm>
              <a:blipFill rotWithShape="1">
                <a:blip r:embed="rId2"/>
                <a:stretch>
                  <a:fillRect l="-1111" t="-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66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744" y="4495800"/>
            <a:ext cx="5620512" cy="217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32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High-Accuracy Differentiation Formulas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212080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dirty="0"/>
              <a:t>Taylor series expansion can be used to generate high-accuracy formulas for derivatives by using linear algebra to combine the expansion around several points.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dirty="0"/>
              <a:t>Three categories for the formula include </a:t>
            </a:r>
            <a:r>
              <a:rPr lang="en-US" altLang="en-US" i="1" dirty="0"/>
              <a:t>forward finite-difference</a:t>
            </a:r>
            <a:r>
              <a:rPr lang="en-US" altLang="en-US" dirty="0"/>
              <a:t>, </a:t>
            </a:r>
            <a:r>
              <a:rPr lang="en-US" altLang="en-US" i="1" dirty="0"/>
              <a:t>backward finite-difference</a:t>
            </a:r>
            <a:r>
              <a:rPr lang="en-US" altLang="en-US" dirty="0"/>
              <a:t>, and </a:t>
            </a:r>
            <a:r>
              <a:rPr lang="en-US" altLang="en-US" i="1" dirty="0"/>
              <a:t>centered finite-difference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007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Forward Finite-Difference</a:t>
            </a:r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84" y="1066799"/>
            <a:ext cx="8013032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13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Backward Finite-Difference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20" y="1066800"/>
            <a:ext cx="8035961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20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Centered Finite-Difference</a:t>
            </a:r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19" y="1066800"/>
            <a:ext cx="8024762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44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Richardson Extrapolation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pPr>
                  <a:lnSpc>
                    <a:spcPct val="90000"/>
                  </a:lnSpc>
                </a:pPr>
                <a:r>
                  <a:rPr lang="en-US" altLang="en-US" sz="2000" dirty="0" smtClean="0"/>
                  <a:t>As with integration, the Richardson extrapolation can be used to combine two lower-accuracy estimates of the derivative to produce a higher-accuracy estimate.</a:t>
                </a:r>
              </a:p>
              <a:p>
                <a:pPr>
                  <a:lnSpc>
                    <a:spcPct val="90000"/>
                  </a:lnSpc>
                </a:pPr>
                <a:r>
                  <a:rPr lang="en-US" altLang="en-US" sz="2000" dirty="0"/>
                  <a:t>For the cases where there are two </a:t>
                </a:r>
                <a:r>
                  <a:rPr lang="en-US" altLang="en-US" sz="2000" i="1" dirty="0"/>
                  <a:t>O</a:t>
                </a:r>
                <a:r>
                  <a:rPr lang="en-US" altLang="en-US" sz="2000" dirty="0"/>
                  <a:t>(</a:t>
                </a:r>
                <a:r>
                  <a:rPr lang="en-US" altLang="en-US" sz="2000" i="1" dirty="0"/>
                  <a:t>h</a:t>
                </a:r>
                <a:r>
                  <a:rPr lang="en-US" altLang="en-US" sz="2000" baseline="30000" dirty="0"/>
                  <a:t>2</a:t>
                </a:r>
                <a:r>
                  <a:rPr lang="en-US" altLang="en-US" sz="2000" dirty="0"/>
                  <a:t>) estimates and the interval is halved (</a:t>
                </a:r>
                <a:r>
                  <a:rPr lang="en-US" altLang="en-US" sz="2000" i="1" dirty="0"/>
                  <a:t>h</a:t>
                </a:r>
                <a:r>
                  <a:rPr lang="en-US" altLang="en-US" sz="2000" baseline="-25000" dirty="0"/>
                  <a:t>2</a:t>
                </a:r>
                <a:r>
                  <a:rPr lang="en-US" altLang="en-US" sz="2000" dirty="0"/>
                  <a:t>=</a:t>
                </a:r>
                <a:r>
                  <a:rPr lang="en-US" altLang="en-US" sz="2000" i="1" dirty="0"/>
                  <a:t>h</a:t>
                </a:r>
                <a:r>
                  <a:rPr lang="en-US" altLang="en-US" sz="2000" baseline="-25000" dirty="0"/>
                  <a:t>1</a:t>
                </a:r>
                <a:r>
                  <a:rPr lang="en-US" altLang="en-US" sz="2000" dirty="0"/>
                  <a:t>/2), an improved </a:t>
                </a:r>
                <a:r>
                  <a:rPr lang="en-US" altLang="en-US" sz="2000" i="1" dirty="0"/>
                  <a:t>O</a:t>
                </a:r>
                <a:r>
                  <a:rPr lang="en-US" altLang="en-US" sz="2000" dirty="0"/>
                  <a:t>(</a:t>
                </a:r>
                <a:r>
                  <a:rPr lang="en-US" altLang="en-US" sz="2000" i="1" dirty="0"/>
                  <a:t>h</a:t>
                </a:r>
                <a:r>
                  <a:rPr lang="en-US" altLang="en-US" sz="2000" baseline="30000" dirty="0"/>
                  <a:t>4</a:t>
                </a:r>
                <a:r>
                  <a:rPr lang="en-US" altLang="en-US" sz="2000" dirty="0"/>
                  <a:t>) estimate may be formed </a:t>
                </a:r>
                <a:r>
                  <a:rPr lang="en-US" altLang="en-US" sz="2000" dirty="0" smtClean="0"/>
                  <a:t>using:</a:t>
                </a:r>
              </a:p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latin typeface="Cambria Math"/>
                        </a:rPr>
                        <m:t>𝐷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en-US" altLang="en-US" sz="24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en-US" altLang="en-US" sz="2400" b="0" i="1" smtClean="0">
                          <a:latin typeface="Cambria Math"/>
                        </a:rPr>
                        <m:t>𝐷</m:t>
                      </m:r>
                      <m:d>
                        <m:dPr>
                          <m:ctrlPr>
                            <a:rPr lang="en-US" alt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400" b="0" i="1" smtClean="0">
                              <a:latin typeface="Cambria Math"/>
                            </a:rPr>
                            <m:t>h</m:t>
                          </m:r>
                          <m:r>
                            <a:rPr lang="en-US" altLang="en-US" sz="2400" b="0" i="1" baseline="-25000" smtClean="0"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altLang="en-US" sz="24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4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en-US" altLang="en-US" sz="2400" b="0" i="1" smtClean="0">
                          <a:latin typeface="Cambria Math"/>
                        </a:rPr>
                        <m:t>𝐷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(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h</m:t>
                      </m:r>
                      <m:r>
                        <a:rPr lang="en-US" alt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400" dirty="0"/>
              </a:p>
              <a:p>
                <a:pPr>
                  <a:lnSpc>
                    <a:spcPct val="90000"/>
                  </a:lnSpc>
                </a:pPr>
                <a:r>
                  <a:rPr lang="en-US" altLang="en-US" sz="2000" dirty="0" smtClean="0"/>
                  <a:t>For </a:t>
                </a:r>
                <a:r>
                  <a:rPr lang="en-US" altLang="en-US" sz="2000" dirty="0"/>
                  <a:t>the cases where there are two </a:t>
                </a:r>
                <a:r>
                  <a:rPr lang="en-US" altLang="en-US" sz="2000" i="1" dirty="0"/>
                  <a:t>O</a:t>
                </a:r>
                <a:r>
                  <a:rPr lang="en-US" altLang="en-US" sz="2000" dirty="0"/>
                  <a:t>(</a:t>
                </a:r>
                <a:r>
                  <a:rPr lang="en-US" altLang="en-US" sz="2000" i="1" dirty="0"/>
                  <a:t>h</a:t>
                </a:r>
                <a:r>
                  <a:rPr lang="en-US" altLang="en-US" sz="2000" baseline="30000" dirty="0"/>
                  <a:t>4</a:t>
                </a:r>
                <a:r>
                  <a:rPr lang="en-US" altLang="en-US" sz="2000" dirty="0"/>
                  <a:t>) estimates and the interval is halved (</a:t>
                </a:r>
                <a:r>
                  <a:rPr lang="en-US" altLang="en-US" sz="2000" i="1" dirty="0"/>
                  <a:t>h</a:t>
                </a:r>
                <a:r>
                  <a:rPr lang="en-US" altLang="en-US" sz="2000" baseline="-25000" dirty="0"/>
                  <a:t>2</a:t>
                </a:r>
                <a:r>
                  <a:rPr lang="en-US" altLang="en-US" sz="2000" dirty="0"/>
                  <a:t>=</a:t>
                </a:r>
                <a:r>
                  <a:rPr lang="en-US" altLang="en-US" sz="2000" i="1" dirty="0"/>
                  <a:t>h</a:t>
                </a:r>
                <a:r>
                  <a:rPr lang="en-US" altLang="en-US" sz="2000" baseline="-25000" dirty="0"/>
                  <a:t>1</a:t>
                </a:r>
                <a:r>
                  <a:rPr lang="en-US" altLang="en-US" sz="2000" dirty="0"/>
                  <a:t>/2), an improved </a:t>
                </a:r>
                <a:r>
                  <a:rPr lang="en-US" altLang="en-US" sz="2000" i="1" dirty="0"/>
                  <a:t>O</a:t>
                </a:r>
                <a:r>
                  <a:rPr lang="en-US" altLang="en-US" sz="2000" dirty="0"/>
                  <a:t>(</a:t>
                </a:r>
                <a:r>
                  <a:rPr lang="en-US" altLang="en-US" sz="2000" i="1" dirty="0"/>
                  <a:t>h</a:t>
                </a:r>
                <a:r>
                  <a:rPr lang="en-US" altLang="en-US" sz="2000" baseline="30000" dirty="0"/>
                  <a:t>6</a:t>
                </a:r>
                <a:r>
                  <a:rPr lang="en-US" altLang="en-US" sz="2000" dirty="0"/>
                  <a:t>) estimate may be formed </a:t>
                </a:r>
                <a:r>
                  <a:rPr lang="en-US" altLang="en-US" sz="2000" dirty="0" smtClean="0"/>
                  <a:t>using:</a:t>
                </a:r>
              </a:p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i="1">
                          <a:latin typeface="Cambria Math"/>
                        </a:rPr>
                        <m:t>𝐷</m:t>
                      </m:r>
                      <m:r>
                        <a:rPr lang="en-US" altLang="en-US" sz="2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latin typeface="Cambria Math"/>
                            </a:rPr>
                            <m:t>16</m:t>
                          </m:r>
                        </m:num>
                        <m:den>
                          <m:r>
                            <a:rPr lang="en-US" altLang="en-US" sz="2400" b="0" i="1" smtClean="0">
                              <a:latin typeface="Cambria Math"/>
                            </a:rPr>
                            <m:t>15</m:t>
                          </m:r>
                        </m:den>
                      </m:f>
                      <m:r>
                        <a:rPr lang="en-US" altLang="en-US" sz="2400" i="1">
                          <a:latin typeface="Cambria Math"/>
                        </a:rPr>
                        <m:t>𝐷</m:t>
                      </m:r>
                      <m:d>
                        <m:dPr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400" i="1">
                              <a:latin typeface="Cambria Math"/>
                            </a:rPr>
                            <m:t>h</m:t>
                          </m:r>
                          <m:r>
                            <a:rPr lang="en-US" altLang="en-US" sz="2400" i="1" baseline="-25000"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altLang="en-US" sz="24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400" b="0" i="1" smtClean="0">
                              <a:latin typeface="Cambria Math"/>
                            </a:rPr>
                            <m:t>15</m:t>
                          </m:r>
                        </m:den>
                      </m:f>
                      <m:r>
                        <a:rPr lang="en-US" altLang="en-US" sz="2400" i="1">
                          <a:latin typeface="Cambria Math"/>
                        </a:rPr>
                        <m:t>𝐷</m:t>
                      </m:r>
                      <m:r>
                        <a:rPr lang="en-US" altLang="en-US" sz="2400" i="1">
                          <a:latin typeface="Cambria Math"/>
                        </a:rPr>
                        <m:t>(</m:t>
                      </m:r>
                      <m:r>
                        <a:rPr lang="en-US" altLang="en-US" sz="2400" i="1">
                          <a:latin typeface="Cambria Math"/>
                        </a:rPr>
                        <m:t>h</m:t>
                      </m:r>
                      <m:r>
                        <a:rPr lang="en-US" altLang="en-US" sz="2400" i="1" baseline="-25000">
                          <a:latin typeface="Cambria Math"/>
                        </a:rPr>
                        <m:t>1</m:t>
                      </m:r>
                      <m:r>
                        <a:rPr lang="en-US" altLang="en-US" sz="24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400" dirty="0"/>
              </a:p>
              <a:p>
                <a:pPr>
                  <a:lnSpc>
                    <a:spcPct val="90000"/>
                  </a:lnSpc>
                </a:pPr>
                <a:r>
                  <a:rPr lang="en-US" altLang="en-US" sz="2000" dirty="0" smtClean="0"/>
                  <a:t>For </a:t>
                </a:r>
                <a:r>
                  <a:rPr lang="en-US" altLang="en-US" sz="2000" dirty="0"/>
                  <a:t>the cases where there are two </a:t>
                </a:r>
                <a:r>
                  <a:rPr lang="en-US" altLang="en-US" sz="2000" i="1" dirty="0"/>
                  <a:t>O</a:t>
                </a:r>
                <a:r>
                  <a:rPr lang="en-US" altLang="en-US" sz="2000" dirty="0"/>
                  <a:t>(</a:t>
                </a:r>
                <a:r>
                  <a:rPr lang="en-US" altLang="en-US" sz="2000" i="1" dirty="0"/>
                  <a:t>h</a:t>
                </a:r>
                <a:r>
                  <a:rPr lang="en-US" altLang="en-US" sz="2000" baseline="30000" dirty="0"/>
                  <a:t>6</a:t>
                </a:r>
                <a:r>
                  <a:rPr lang="en-US" altLang="en-US" sz="2000" dirty="0"/>
                  <a:t>) estimates and the interval is halved (</a:t>
                </a:r>
                <a:r>
                  <a:rPr lang="en-US" altLang="en-US" sz="2000" i="1" dirty="0"/>
                  <a:t>h</a:t>
                </a:r>
                <a:r>
                  <a:rPr lang="en-US" altLang="en-US" sz="2000" baseline="-25000" dirty="0"/>
                  <a:t>2</a:t>
                </a:r>
                <a:r>
                  <a:rPr lang="en-US" altLang="en-US" sz="2000" dirty="0"/>
                  <a:t>=</a:t>
                </a:r>
                <a:r>
                  <a:rPr lang="en-US" altLang="en-US" sz="2000" i="1" dirty="0"/>
                  <a:t>h</a:t>
                </a:r>
                <a:r>
                  <a:rPr lang="en-US" altLang="en-US" sz="2000" baseline="-25000" dirty="0"/>
                  <a:t>1</a:t>
                </a:r>
                <a:r>
                  <a:rPr lang="en-US" altLang="en-US" sz="2000" dirty="0"/>
                  <a:t>/2), an </a:t>
                </a:r>
                <a:r>
                  <a:rPr lang="en-US" altLang="en-US" sz="2000" dirty="0" smtClean="0"/>
                  <a:t>improved </a:t>
                </a:r>
                <a:r>
                  <a:rPr lang="en-US" altLang="en-US" sz="2000" i="1" dirty="0"/>
                  <a:t>O</a:t>
                </a:r>
                <a:r>
                  <a:rPr lang="en-US" altLang="en-US" sz="2000" dirty="0"/>
                  <a:t>(</a:t>
                </a:r>
                <a:r>
                  <a:rPr lang="en-US" altLang="en-US" sz="2000" i="1" dirty="0"/>
                  <a:t>h</a:t>
                </a:r>
                <a:r>
                  <a:rPr lang="en-US" altLang="en-US" sz="2000" baseline="30000" dirty="0"/>
                  <a:t>8</a:t>
                </a:r>
                <a:r>
                  <a:rPr lang="en-US" altLang="en-US" sz="2000" dirty="0"/>
                  <a:t>) estimate may be formed using</a:t>
                </a:r>
                <a:r>
                  <a:rPr lang="en-US" altLang="en-US" sz="2000" dirty="0" smtClean="0"/>
                  <a:t>:</a:t>
                </a:r>
              </a:p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i="1">
                          <a:latin typeface="Cambria Math"/>
                        </a:rPr>
                        <m:t>𝐷</m:t>
                      </m:r>
                      <m:r>
                        <a:rPr lang="en-US" altLang="en-US" sz="2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latin typeface="Cambria Math"/>
                            </a:rPr>
                            <m:t>64</m:t>
                          </m:r>
                        </m:num>
                        <m:den>
                          <m:r>
                            <a:rPr lang="en-US" altLang="en-US" sz="2400" b="0" i="1" smtClean="0">
                              <a:latin typeface="Cambria Math"/>
                            </a:rPr>
                            <m:t>63</m:t>
                          </m:r>
                        </m:den>
                      </m:f>
                      <m:r>
                        <a:rPr lang="en-US" altLang="en-US" sz="2400" i="1">
                          <a:latin typeface="Cambria Math"/>
                        </a:rPr>
                        <m:t>𝐷</m:t>
                      </m:r>
                      <m:d>
                        <m:dPr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400" i="1">
                              <a:latin typeface="Cambria Math"/>
                            </a:rPr>
                            <m:t>h</m:t>
                          </m:r>
                          <m:r>
                            <a:rPr lang="en-US" altLang="en-US" sz="2400" i="1" baseline="-25000"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altLang="en-US" sz="24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400" b="0" i="1" smtClean="0">
                              <a:latin typeface="Cambria Math"/>
                            </a:rPr>
                            <m:t>6</m:t>
                          </m:r>
                          <m:r>
                            <a:rPr lang="en-US" altLang="en-US" sz="2400" i="1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en-US" altLang="en-US" sz="2400" i="1">
                          <a:latin typeface="Cambria Math"/>
                        </a:rPr>
                        <m:t>𝐷</m:t>
                      </m:r>
                      <m:r>
                        <a:rPr lang="en-US" altLang="en-US" sz="2400" i="1">
                          <a:latin typeface="Cambria Math"/>
                        </a:rPr>
                        <m:t>(</m:t>
                      </m:r>
                      <m:r>
                        <a:rPr lang="en-US" altLang="en-US" sz="2400" i="1">
                          <a:latin typeface="Cambria Math"/>
                        </a:rPr>
                        <m:t>h</m:t>
                      </m:r>
                      <m:r>
                        <a:rPr lang="en-US" altLang="en-US" sz="2400" i="1" baseline="-25000">
                          <a:latin typeface="Cambria Math"/>
                        </a:rPr>
                        <m:t>1</m:t>
                      </m:r>
                      <m:r>
                        <a:rPr lang="en-US" altLang="en-US" sz="24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400" dirty="0"/>
              </a:p>
            </p:txBody>
          </p:sp>
        </mc:Choice>
        <mc:Fallback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741" t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366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2583</TotalTime>
  <Words>898</Words>
  <Application>Microsoft Office PowerPoint</Application>
  <PresentationFormat>On-screen Show (4:3)</PresentationFormat>
  <Paragraphs>68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5  Chapter 21</vt:lpstr>
      <vt:lpstr>Chapter Objectives</vt:lpstr>
      <vt:lpstr>Differentiation</vt:lpstr>
      <vt:lpstr>High-Accuracy Differentiation Formulas</vt:lpstr>
      <vt:lpstr>Forward Finite-Difference</vt:lpstr>
      <vt:lpstr>Backward Finite-Difference</vt:lpstr>
      <vt:lpstr>Centered Finite-Difference</vt:lpstr>
      <vt:lpstr>Richardson Extrapolation</vt:lpstr>
      <vt:lpstr>Unequally Spaced Data</vt:lpstr>
      <vt:lpstr>Derivatives and Integrals for Data with Errors</vt:lpstr>
      <vt:lpstr>Numerical Differentiation with MATLAB, 1</vt:lpstr>
      <vt:lpstr>Numerical Differentiation with MATLAB, 2</vt:lpstr>
      <vt:lpstr>Visualization</vt:lpstr>
      <vt:lpstr>Example</vt:lpstr>
      <vt:lpstr>Results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265</cp:revision>
  <dcterms:created xsi:type="dcterms:W3CDTF">2017-02-27T15:23:48Z</dcterms:created>
  <dcterms:modified xsi:type="dcterms:W3CDTF">2017-07-20T09:00:55Z</dcterms:modified>
</cp:coreProperties>
</file>