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22"/>
  </p:notesMasterIdLst>
  <p:handoutMasterIdLst>
    <p:handoutMasterId r:id="rId23"/>
  </p:handoutMasterIdLst>
  <p:sldIdLst>
    <p:sldId id="298" r:id="rId10"/>
    <p:sldId id="257" r:id="rId11"/>
    <p:sldId id="259" r:id="rId12"/>
    <p:sldId id="391" r:id="rId13"/>
    <p:sldId id="396" r:id="rId14"/>
    <p:sldId id="397" r:id="rId15"/>
    <p:sldId id="331" r:id="rId16"/>
    <p:sldId id="394" r:id="rId17"/>
    <p:sldId id="385" r:id="rId18"/>
    <p:sldId id="362" r:id="rId19"/>
    <p:sldId id="398" r:id="rId20"/>
    <p:sldId id="39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9C3F9C"/>
    <a:srgbClr val="00803A"/>
    <a:srgbClr val="D90000"/>
    <a:srgbClr val="A30000"/>
    <a:srgbClr val="585858"/>
    <a:srgbClr val="444444"/>
    <a:srgbClr val="000000"/>
    <a:srgbClr val="6A6A6A"/>
    <a:srgbClr val="E666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6458" autoAdjust="0"/>
  </p:normalViewPr>
  <p:slideViewPr>
    <p:cSldViewPr>
      <p:cViewPr>
        <p:scale>
          <a:sx n="75" d="100"/>
          <a:sy n="75" d="100"/>
        </p:scale>
        <p:origin x="-828" y="-50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Gauss-Legendre Formulas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</p:spPr>
            <p:txBody>
              <a:bodyPr/>
              <a:lstStyle/>
              <a:p>
                <a:pPr>
                  <a:defRPr/>
                </a:pPr>
                <a:r>
                  <a:rPr lang="en-US" sz="2800" dirty="0" smtClean="0"/>
                  <a:t>The </a:t>
                </a:r>
                <a:r>
                  <a:rPr lang="en-US" sz="2800" i="1" dirty="0"/>
                  <a:t>Gauss-Legendre</a:t>
                </a:r>
                <a:r>
                  <a:rPr lang="en-US" sz="2800" dirty="0"/>
                  <a:t> formulas seem to optimize estimates to integrals for functions over intervals from </a:t>
                </a:r>
                <a:r>
                  <a:rPr lang="en-US" sz="2800" dirty="0">
                    <a:latin typeface="Symbol" pitchFamily="18" charset="2"/>
                  </a:rPr>
                  <a:t>-</a:t>
                </a:r>
                <a:r>
                  <a:rPr lang="en-US" sz="2800" dirty="0"/>
                  <a:t>1 to 1.</a:t>
                </a:r>
              </a:p>
              <a:p>
                <a:pPr>
                  <a:defRPr/>
                </a:pPr>
                <a:r>
                  <a:rPr lang="en-US" sz="2800" dirty="0"/>
                  <a:t>Integrals over other intervals require a change in variables to set the limits from </a:t>
                </a:r>
                <a:r>
                  <a:rPr lang="en-US" sz="2800" dirty="0">
                    <a:latin typeface="Symbol" pitchFamily="18" charset="2"/>
                  </a:rPr>
                  <a:t>-</a:t>
                </a:r>
                <a:r>
                  <a:rPr lang="en-US" sz="2800" dirty="0"/>
                  <a:t>1 to 1.</a:t>
                </a:r>
              </a:p>
              <a:p>
                <a:pPr>
                  <a:spcAft>
                    <a:spcPts val="1200"/>
                  </a:spcAft>
                  <a:defRPr/>
                </a:pPr>
                <a:r>
                  <a:rPr lang="en-US" sz="2800" dirty="0"/>
                  <a:t>The integral estimates are of the </a:t>
                </a:r>
                <a:r>
                  <a:rPr lang="en-US" sz="2800" dirty="0" smtClean="0"/>
                  <a:t>form:</a:t>
                </a: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𝐼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≅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𝑐</m:t>
                      </m:r>
                      <m:r>
                        <a:rPr lang="en-US" b="0" i="1" baseline="-25000" smtClean="0"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b="0" i="1" baseline="-25000" smtClean="0">
                              <a:latin typeface="Cambria Math"/>
                              <a:ea typeface="Cambria Math"/>
                            </a:rPr>
                            <m:t>0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𝑐</m:t>
                      </m:r>
                      <m:r>
                        <a:rPr lang="en-US" b="0" i="1" baseline="-25000" smtClean="0"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b="0" i="1" baseline="-25000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+⋯+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𝑐𝑛</m:t>
                      </m:r>
                      <m:r>
                        <a:rPr lang="en-US" i="1" spc="-800" baseline="-15000"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i="1" baseline="-25000"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𝑓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𝑥𝑛</m:t>
                      </m:r>
                      <m:r>
                        <a:rPr lang="en-US" b="0" i="1" spc="-800" baseline="-15000" smtClean="0"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b="0" i="1" baseline="-25000" smtClean="0"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dirty="0" smtClean="0"/>
              </a:p>
              <a:p>
                <a:pPr>
                  <a:spcBef>
                    <a:spcPts val="1200"/>
                  </a:spcBef>
                  <a:defRPr/>
                </a:pPr>
                <a:r>
                  <a:rPr lang="en-US" sz="2800" dirty="0" smtClean="0"/>
                  <a:t>where </a:t>
                </a:r>
                <a:r>
                  <a:rPr lang="en-US" sz="2800" dirty="0"/>
                  <a:t>the </a:t>
                </a:r>
                <a:r>
                  <a:rPr lang="en-US" sz="2800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sz="2800" i="1" baseline="-25000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sz="2800" dirty="0"/>
                  <a:t> and </a:t>
                </a:r>
                <a:r>
                  <a:rPr lang="en-US" sz="2800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sz="2800" i="1" baseline="-25000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sz="2800" dirty="0"/>
                  <a:t> are calculated to ensure that the method exactly integrates up to (2</a:t>
                </a:r>
                <a:r>
                  <a:rPr lang="en-US" sz="2800" i="1" dirty="0"/>
                  <a:t>n</a:t>
                </a:r>
                <a:r>
                  <a:rPr lang="en-US" sz="2800" dirty="0">
                    <a:latin typeface="Symbol" pitchFamily="18" charset="2"/>
                  </a:rPr>
                  <a:t>-</a:t>
                </a:r>
                <a:r>
                  <a:rPr lang="en-US" sz="2800" dirty="0"/>
                  <a:t>1)</a:t>
                </a:r>
                <a:r>
                  <a:rPr lang="en-US" sz="2800" baseline="30000" dirty="0" err="1"/>
                  <a:t>th</a:t>
                </a:r>
                <a:r>
                  <a:rPr lang="en-US" sz="2800" dirty="0"/>
                  <a:t> order polynomials over the interval from </a:t>
                </a:r>
                <a:r>
                  <a:rPr lang="en-US" sz="2800" dirty="0">
                    <a:latin typeface="Symbol" pitchFamily="18" charset="2"/>
                  </a:rPr>
                  <a:t>-</a:t>
                </a:r>
                <a:r>
                  <a:rPr lang="en-US" sz="2800" dirty="0"/>
                  <a:t>1 to 1.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  <a:blipFill rotWithShape="1">
                <a:blip r:embed="rId2"/>
                <a:stretch>
                  <a:fillRect l="-1481" t="-1170" b="-30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438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Adaptive Quadrature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lnSpc>
                <a:spcPct val="9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Methods such as Simpson’s 1/3 rule has a disadvantage in that it uses equally spaced points - if a function has regions of abrupt changes, small steps must be used over the </a:t>
            </a:r>
            <a:r>
              <a:rPr lang="en-US" altLang="en-US" i="1" dirty="0"/>
              <a:t>entire domain</a:t>
            </a:r>
            <a:r>
              <a:rPr lang="en-US" altLang="en-US" dirty="0"/>
              <a:t> to achieve a certain accuracy.</a:t>
            </a:r>
          </a:p>
          <a:p>
            <a:pPr>
              <a:lnSpc>
                <a:spcPct val="9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en-US" i="1" dirty="0"/>
              <a:t>Adaptive quadrature</a:t>
            </a:r>
            <a:r>
              <a:rPr lang="en-US" altLang="en-US" dirty="0"/>
              <a:t> methods for integrating functions automatically adjust the step size so that small steps are taken in regions of sharp variations and larger steps are taken where the function changes gradually.</a:t>
            </a:r>
          </a:p>
        </p:txBody>
      </p:sp>
    </p:spTree>
    <p:extLst>
      <p:ext uri="{BB962C8B-B14F-4D97-AF65-F5344CB8AC3E}">
        <p14:creationId xmlns:p14="http://schemas.microsoft.com/office/powerpoint/2010/main" val="343680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Adaptive Quadrature in MATLAB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sz="2800" dirty="0"/>
              <a:t>MATLAB has a built-in function for implementing adaptive quadrature:</a:t>
            </a:r>
          </a:p>
          <a:p>
            <a:pPr>
              <a:lnSpc>
                <a:spcPct val="90000"/>
              </a:lnSpc>
              <a:defRPr/>
            </a:pPr>
            <a:r>
              <a:rPr lang="en-US" sz="1200" i="1" dirty="0">
                <a:latin typeface="Courier" pitchFamily="20" charset="0"/>
              </a:rPr>
              <a:t> </a:t>
            </a:r>
            <a:endParaRPr lang="en-US" sz="2400" i="1" dirty="0">
              <a:latin typeface="Courier" pitchFamily="20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US" sz="2400" i="1" dirty="0">
                <a:latin typeface="Courier" pitchFamily="20" charset="0"/>
              </a:rPr>
              <a:t>                    </a:t>
            </a:r>
            <a:r>
              <a:rPr lang="en-US" sz="2400" b="1" i="1" dirty="0">
                <a:latin typeface="Courier New" pitchFamily="49" charset="0"/>
                <a:cs typeface="Courier New" pitchFamily="49" charset="0"/>
              </a:rPr>
              <a:t> q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= integral(</a:t>
            </a:r>
            <a:r>
              <a:rPr lang="en-US" sz="2400" b="1" i="1" dirty="0">
                <a:latin typeface="Courier New" pitchFamily="49" charset="0"/>
                <a:cs typeface="Courier New" pitchFamily="49" charset="0"/>
              </a:rPr>
              <a:t>fun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400" b="1" i="1" dirty="0">
                <a:latin typeface="Courier New" pitchFamily="49" charset="0"/>
                <a:cs typeface="Courier New" pitchFamily="49" charset="0"/>
              </a:rPr>
              <a:t>a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400" b="1" i="1" dirty="0">
                <a:latin typeface="Courier New" pitchFamily="49" charset="0"/>
                <a:cs typeface="Courier New" pitchFamily="49" charset="0"/>
              </a:rPr>
              <a:t>b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lnSpc>
                <a:spcPct val="90000"/>
              </a:lnSpc>
              <a:defRPr/>
            </a:pPr>
            <a:endParaRPr lang="en-US" sz="1200" dirty="0">
              <a:latin typeface="Courier" pitchFamily="20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sz="2400" b="1" i="1" dirty="0">
                <a:latin typeface="Courier New" pitchFamily="49" charset="0"/>
                <a:cs typeface="Courier New" pitchFamily="49" charset="0"/>
              </a:rPr>
              <a:t>fun</a:t>
            </a:r>
            <a:r>
              <a:rPr lang="en-US" sz="2400" dirty="0"/>
              <a:t> : function to be integrates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400" b="1" i="1" dirty="0">
                <a:latin typeface="Courier New" pitchFamily="49" charset="0"/>
                <a:cs typeface="Courier New" pitchFamily="49" charset="0"/>
              </a:rPr>
              <a:t>a, b</a:t>
            </a:r>
            <a:r>
              <a:rPr lang="en-US" sz="2400" dirty="0"/>
              <a:t>: integration bounds</a:t>
            </a:r>
          </a:p>
        </p:txBody>
      </p:sp>
    </p:spTree>
    <p:extLst>
      <p:ext uri="{BB962C8B-B14F-4D97-AF65-F5344CB8AC3E}">
        <p14:creationId xmlns:p14="http://schemas.microsoft.com/office/powerpoint/2010/main" val="36153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</a:t>
            </a:r>
            <a:r>
              <a:rPr lang="en-US" altLang="en-US" dirty="0" smtClean="0"/>
              <a:t>5 </a:t>
            </a:r>
            <a:br>
              <a:rPr lang="en-US" altLang="en-US" dirty="0" smtClean="0"/>
            </a:br>
            <a:r>
              <a:rPr lang="en-US" dirty="0" smtClean="0"/>
              <a:t>Chapter </a:t>
            </a:r>
            <a:r>
              <a:rPr lang="en-US" dirty="0" smtClean="0"/>
              <a:t>20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altLang="en-US" dirty="0"/>
              <a:t>Numerical Integration of Functions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Understanding how Richardson extrapolation provides a means to create a more accurate integral estimate by combining two less accurate estimates.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Understanding how Gauss quadrature provides superior integral estimates by picking optimal abscissas at which to evaluate the function.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Knowing how to use MATLAB’s built-in function </a:t>
            </a:r>
            <a:r>
              <a:rPr lang="en-US" altLang="en-US" sz="2800" b="1" dirty="0">
                <a:latin typeface="Courier New" pitchFamily="49" charset="0"/>
                <a:cs typeface="Courier New" pitchFamily="49" charset="0"/>
              </a:rPr>
              <a:t>integral</a:t>
            </a:r>
            <a:r>
              <a:rPr lang="en-US" altLang="en-US" sz="2800" dirty="0"/>
              <a:t> to integrate functions. </a:t>
            </a:r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Richardson </a:t>
            </a:r>
            <a:r>
              <a:rPr lang="en-US" altLang="en-US" dirty="0" smtClean="0"/>
              <a:t>Extrapolation, 1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</p:spPr>
            <p:txBody>
              <a:bodyPr/>
              <a:lstStyle/>
              <a:p>
                <a:pPr>
                  <a:spcBef>
                    <a:spcPts val="500"/>
                  </a:spcBef>
                  <a:spcAft>
                    <a:spcPts val="500"/>
                  </a:spcAft>
                </a:pPr>
                <a:r>
                  <a:rPr lang="en-US" altLang="en-US" sz="2600" i="1" dirty="0" smtClean="0"/>
                  <a:t>Richard extrapolation</a:t>
                </a:r>
                <a:r>
                  <a:rPr lang="en-US" altLang="en-US" sz="2600" dirty="0"/>
                  <a:t> methods use two estimates of an integral to compute a third, more accurate approximation.</a:t>
                </a:r>
              </a:p>
              <a:p>
                <a:pPr>
                  <a:spcBef>
                    <a:spcPts val="500"/>
                  </a:spcBef>
                  <a:spcAft>
                    <a:spcPts val="500"/>
                  </a:spcAft>
                </a:pPr>
                <a:r>
                  <a:rPr lang="en-US" altLang="en-US" sz="2600" dirty="0"/>
                  <a:t>If two </a:t>
                </a:r>
                <a:r>
                  <a:rPr lang="en-US" altLang="en-US" sz="2600" i="1" dirty="0"/>
                  <a:t>O</a:t>
                </a:r>
                <a:r>
                  <a:rPr lang="en-US" altLang="en-US" sz="2600" dirty="0"/>
                  <a:t>(</a:t>
                </a:r>
                <a:r>
                  <a:rPr lang="en-US" altLang="en-US" sz="2600" i="1" dirty="0"/>
                  <a:t>h</a:t>
                </a:r>
                <a:r>
                  <a:rPr lang="en-US" altLang="en-US" sz="2600" baseline="30000" dirty="0"/>
                  <a:t>2</a:t>
                </a:r>
                <a:r>
                  <a:rPr lang="en-US" altLang="en-US" sz="2600" dirty="0"/>
                  <a:t>) estimates </a:t>
                </a:r>
                <a:r>
                  <a:rPr lang="en-US" altLang="en-US" sz="2600" i="1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altLang="en-US" sz="2600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en-US" sz="2600" i="1" dirty="0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en-US" sz="2600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en-US" sz="2600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en-US" sz="2600" dirty="0"/>
                  <a:t> and </a:t>
                </a:r>
                <a:r>
                  <a:rPr lang="en-US" altLang="en-US" sz="2600" i="1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altLang="en-US" sz="2600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en-US" sz="2600" i="1" dirty="0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en-US" sz="2600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en-US" sz="2600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en-US" sz="2600" dirty="0"/>
                  <a:t> are calculated for an integral using step sizes of </a:t>
                </a:r>
                <a:r>
                  <a:rPr lang="en-US" altLang="en-US" sz="2600" i="1" dirty="0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en-US" sz="2600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en-US" sz="2600" dirty="0"/>
                  <a:t> and </a:t>
                </a:r>
                <a:r>
                  <a:rPr lang="en-US" altLang="en-US" sz="2600" i="1" dirty="0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en-US" sz="2600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en-US" sz="2600" dirty="0"/>
                  <a:t>, respectively, an improved </a:t>
                </a:r>
                <a:r>
                  <a:rPr lang="en-US" altLang="en-US" sz="2600" i="1" dirty="0"/>
                  <a:t>O</a:t>
                </a:r>
                <a:r>
                  <a:rPr lang="en-US" altLang="en-US" sz="2600" dirty="0"/>
                  <a:t>(</a:t>
                </a:r>
                <a:r>
                  <a:rPr lang="en-US" altLang="en-US" sz="2600" i="1" dirty="0"/>
                  <a:t>h</a:t>
                </a:r>
                <a:r>
                  <a:rPr lang="en-US" altLang="en-US" sz="2600" baseline="30000" dirty="0"/>
                  <a:t>4</a:t>
                </a:r>
                <a:r>
                  <a:rPr lang="en-US" altLang="en-US" sz="2600" dirty="0"/>
                  <a:t>) estimate may be formed using</a:t>
                </a:r>
                <a:r>
                  <a:rPr lang="en-US" altLang="en-US" sz="2600" dirty="0" smtClean="0"/>
                  <a:t>:</a:t>
                </a:r>
              </a:p>
              <a:p>
                <a:pPr>
                  <a:spcBef>
                    <a:spcPts val="500"/>
                  </a:spcBef>
                  <a:spcAft>
                    <a:spcPts val="5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00" b="0" i="1" smtClean="0">
                          <a:latin typeface="Cambria Math"/>
                        </a:rPr>
                        <m:t>𝐼</m:t>
                      </m:r>
                      <m:r>
                        <a:rPr lang="en-US" altLang="en-US" sz="2600" b="0" i="1" smtClean="0">
                          <a:latin typeface="Cambria Math"/>
                        </a:rPr>
                        <m:t>=</m:t>
                      </m:r>
                      <m:r>
                        <a:rPr lang="en-US" altLang="en-US" sz="2600" b="0" i="1" smtClean="0">
                          <a:latin typeface="Cambria Math"/>
                        </a:rPr>
                        <m:t>𝐼</m:t>
                      </m:r>
                      <m:d>
                        <m:dPr>
                          <m:ctrlPr>
                            <a:rPr lang="en-US" altLang="en-US" sz="26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600" b="0" i="1" smtClean="0">
                              <a:latin typeface="Cambria Math"/>
                            </a:rPr>
                            <m:t>h</m:t>
                          </m:r>
                          <m:r>
                            <a:rPr lang="en-US" altLang="en-US" sz="2600" b="0" i="1" baseline="-25000" smtClean="0">
                              <a:latin typeface="Cambria Math"/>
                            </a:rPr>
                            <m:t>2</m:t>
                          </m:r>
                        </m:e>
                      </m:d>
                      <m:r>
                        <a:rPr lang="en-US" altLang="en-US" sz="26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en-US" sz="2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en-US" sz="26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en-US" sz="2600" b="0" i="1" smtClean="0">
                              <a:latin typeface="Cambria Math"/>
                            </a:rPr>
                            <m:t>h</m:t>
                          </m:r>
                          <m:r>
                            <a:rPr lang="en-US" altLang="en-US" sz="2600" b="0" i="1" baseline="-25000" smtClean="0">
                              <a:latin typeface="Cambria Math"/>
                            </a:rPr>
                            <m:t>1</m:t>
                          </m:r>
                          <m:r>
                            <a:rPr lang="en-US" altLang="en-US" sz="2600" b="0" i="1" smtClean="0">
                              <a:latin typeface="Cambria Math"/>
                            </a:rPr>
                            <m:t>/</m:t>
                          </m:r>
                          <m:r>
                            <a:rPr lang="en-US" altLang="en-US" sz="2600" b="0" i="1" smtClean="0">
                              <a:latin typeface="Cambria Math"/>
                            </a:rPr>
                            <m:t>h</m:t>
                          </m:r>
                          <m:r>
                            <a:rPr lang="en-US" altLang="en-US" sz="26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altLang="en-US" sz="2600" b="0" i="1" smtClean="0">
                              <a:latin typeface="Cambria Math"/>
                            </a:rPr>
                            <m:t>)</m:t>
                          </m:r>
                          <m:r>
                            <a:rPr lang="en-US" altLang="en-US" sz="2600" b="0" i="1" baseline="30000" smtClean="0">
                              <a:latin typeface="Cambria Math"/>
                            </a:rPr>
                            <m:t>2</m:t>
                          </m:r>
                          <m:r>
                            <a:rPr lang="en-US" altLang="en-US" sz="2600" b="0" i="1" smtClean="0">
                              <a:latin typeface="Cambria Math"/>
                            </a:rPr>
                            <m:t>−1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altLang="en-US" sz="26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600" b="0" i="1" smtClean="0">
                              <a:latin typeface="Cambria Math"/>
                            </a:rPr>
                            <m:t>𝐼</m:t>
                          </m:r>
                          <m:d>
                            <m:dPr>
                              <m:ctrlPr>
                                <a:rPr lang="en-US" altLang="en-US" sz="2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600" b="0" i="1" smtClean="0">
                                  <a:latin typeface="Cambria Math"/>
                                </a:rPr>
                                <m:t>h</m:t>
                              </m:r>
                              <m:r>
                                <a:rPr lang="en-US" altLang="en-US" sz="2600" b="0" i="1" baseline="-25000" smtClean="0"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  <m:r>
                            <a:rPr lang="en-US" altLang="en-US" sz="26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600" b="0" i="1" smtClean="0">
                              <a:latin typeface="Cambria Math"/>
                            </a:rPr>
                            <m:t>𝐼</m:t>
                          </m:r>
                          <m:r>
                            <a:rPr lang="en-US" altLang="en-US" sz="26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en-US" sz="2600" b="0" i="1" smtClean="0">
                              <a:latin typeface="Cambria Math"/>
                            </a:rPr>
                            <m:t>h</m:t>
                          </m:r>
                          <m:r>
                            <a:rPr lang="en-US" altLang="en-US" sz="2600" b="0" i="1" baseline="-25000" smtClean="0">
                              <a:latin typeface="Cambria Math"/>
                            </a:rPr>
                            <m:t>1</m:t>
                          </m:r>
                          <m:r>
                            <a:rPr lang="en-US" altLang="en-US" sz="2600" b="0" i="1" smtClean="0">
                              <a:latin typeface="Cambria Math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en-US" altLang="en-US" sz="2600" dirty="0"/>
              </a:p>
              <a:p>
                <a:pPr>
                  <a:spcBef>
                    <a:spcPts val="500"/>
                  </a:spcBef>
                  <a:spcAft>
                    <a:spcPts val="500"/>
                  </a:spcAft>
                </a:pPr>
                <a:r>
                  <a:rPr lang="en-US" altLang="en-US" sz="2600" dirty="0"/>
                  <a:t>For the special case where the interval is halved (</a:t>
                </a:r>
                <a:r>
                  <a:rPr lang="en-US" altLang="en-US" sz="2600" i="1" dirty="0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en-US" sz="2600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en-US" sz="2600" baseline="-25000" dirty="0"/>
                  <a:t> </a:t>
                </a:r>
                <a:r>
                  <a:rPr lang="en-US" altLang="en-US" sz="2600" dirty="0"/>
                  <a:t>= </a:t>
                </a:r>
                <a:r>
                  <a:rPr lang="en-US" altLang="en-US" sz="2600" i="1" dirty="0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en-US" sz="2600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en-US" sz="2600" dirty="0"/>
                  <a:t>/2), this becomes</a:t>
                </a:r>
                <a:r>
                  <a:rPr lang="en-US" altLang="en-US" sz="2600" dirty="0" smtClean="0"/>
                  <a:t>:</a:t>
                </a:r>
              </a:p>
              <a:p>
                <a:pPr>
                  <a:spcBef>
                    <a:spcPts val="500"/>
                  </a:spcBef>
                  <a:spcAft>
                    <a:spcPts val="5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00" b="0" i="1" smtClean="0">
                          <a:latin typeface="Cambria Math"/>
                        </a:rPr>
                        <m:t>𝐼</m:t>
                      </m:r>
                      <m:r>
                        <a:rPr lang="en-US" altLang="en-US" sz="2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600" b="0" i="1" smtClean="0">
                              <a:latin typeface="Cambria Math"/>
                            </a:rPr>
                            <m:t>4</m:t>
                          </m:r>
                        </m:num>
                        <m:den>
                          <m:r>
                            <a:rPr lang="en-US" altLang="en-US" sz="26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en-US" altLang="en-US" sz="2600" b="0" i="1" smtClean="0">
                          <a:latin typeface="Cambria Math"/>
                        </a:rPr>
                        <m:t>𝐼</m:t>
                      </m:r>
                      <m:d>
                        <m:dPr>
                          <m:ctrlPr>
                            <a:rPr lang="en-US" altLang="en-US" sz="26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600" b="0" i="1" smtClean="0">
                              <a:latin typeface="Cambria Math"/>
                            </a:rPr>
                            <m:t>h</m:t>
                          </m:r>
                          <m:r>
                            <a:rPr lang="en-US" altLang="en-US" sz="2600" b="0" i="1" baseline="-25000" smtClean="0">
                              <a:latin typeface="Cambria Math"/>
                            </a:rPr>
                            <m:t>2</m:t>
                          </m:r>
                        </m:e>
                      </m:d>
                      <m:r>
                        <a:rPr lang="en-US" altLang="en-US" sz="26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en-US" sz="2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en-US" sz="26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en-US" altLang="en-US" sz="2600" b="0" i="1" smtClean="0">
                          <a:latin typeface="Cambria Math"/>
                        </a:rPr>
                        <m:t>𝐼</m:t>
                      </m:r>
                      <m:r>
                        <a:rPr lang="en-US" altLang="en-US" sz="2600" b="0" i="1" smtClean="0">
                          <a:latin typeface="Cambria Math"/>
                        </a:rPr>
                        <m:t>(</m:t>
                      </m:r>
                      <m:r>
                        <a:rPr lang="en-US" altLang="en-US" sz="2600" b="0" i="1" smtClean="0">
                          <a:latin typeface="Cambria Math"/>
                        </a:rPr>
                        <m:t>h</m:t>
                      </m:r>
                      <m:r>
                        <a:rPr lang="en-US" altLang="en-US" sz="26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altLang="en-US" sz="26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altLang="en-US" sz="26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  <a:blipFill rotWithShape="1">
                <a:blip r:embed="rId2"/>
                <a:stretch>
                  <a:fillRect l="-1259" t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3532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Richardson </a:t>
            </a:r>
            <a:r>
              <a:rPr lang="en-US" altLang="en-US" dirty="0" smtClean="0"/>
              <a:t>Extrapolation, 2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</p:spPr>
            <p:txBody>
              <a:bodyPr/>
              <a:lstStyle/>
              <a:p>
                <a:pPr>
                  <a:spcBef>
                    <a:spcPts val="1200"/>
                  </a:spcBef>
                  <a:spcAft>
                    <a:spcPts val="1200"/>
                  </a:spcAft>
                  <a:defRPr/>
                </a:pPr>
                <a:r>
                  <a:rPr lang="en-US" sz="2800" dirty="0" smtClean="0"/>
                  <a:t>For the cases where there are two </a:t>
                </a:r>
                <a:r>
                  <a:rPr lang="en-US" sz="2800" i="1" dirty="0"/>
                  <a:t>O</a:t>
                </a:r>
                <a:r>
                  <a:rPr lang="en-US" sz="2800" dirty="0"/>
                  <a:t>(</a:t>
                </a:r>
                <a:r>
                  <a:rPr lang="en-US" sz="2800" i="1" dirty="0"/>
                  <a:t>h</a:t>
                </a:r>
                <a:r>
                  <a:rPr lang="en-US" sz="2800" baseline="30000" dirty="0"/>
                  <a:t>4</a:t>
                </a:r>
                <a:r>
                  <a:rPr lang="en-US" sz="2800" dirty="0"/>
                  <a:t>) estimates and the interval is halved (</a:t>
                </a:r>
                <a:r>
                  <a:rPr lang="en-US" sz="2800" i="1" dirty="0" err="1"/>
                  <a:t>h</a:t>
                </a:r>
                <a:r>
                  <a:rPr lang="en-US" sz="2800" baseline="-25000" dirty="0" err="1"/>
                  <a:t>m</a:t>
                </a:r>
                <a:r>
                  <a:rPr lang="en-US" sz="2800" baseline="-25000" dirty="0"/>
                  <a:t> </a:t>
                </a:r>
                <a:r>
                  <a:rPr lang="en-US" sz="2800" dirty="0"/>
                  <a:t>= </a:t>
                </a:r>
                <a:r>
                  <a:rPr lang="en-US" sz="2800" i="1" dirty="0"/>
                  <a:t>h</a:t>
                </a:r>
                <a:r>
                  <a:rPr lang="en-US" sz="2800" baseline="-25000" dirty="0"/>
                  <a:t>l </a:t>
                </a:r>
                <a:r>
                  <a:rPr lang="en-US" sz="2800" dirty="0"/>
                  <a:t>/2), an improved </a:t>
                </a:r>
                <a:r>
                  <a:rPr lang="en-US" sz="2800" i="1" dirty="0"/>
                  <a:t>O</a:t>
                </a:r>
                <a:r>
                  <a:rPr lang="en-US" sz="2800" dirty="0"/>
                  <a:t>(</a:t>
                </a:r>
                <a:r>
                  <a:rPr lang="en-US" sz="2800" i="1" dirty="0"/>
                  <a:t>h</a:t>
                </a:r>
                <a:r>
                  <a:rPr lang="en-US" sz="2800" baseline="30000" dirty="0"/>
                  <a:t>6</a:t>
                </a:r>
                <a:r>
                  <a:rPr lang="en-US" sz="2800" dirty="0"/>
                  <a:t>) estimate may be formed using</a:t>
                </a:r>
                <a:r>
                  <a:rPr lang="en-US" sz="2800" dirty="0" smtClean="0"/>
                  <a:t>:</a:t>
                </a:r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𝐼</m:t>
                      </m:r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16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15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𝐼</m:t>
                      </m:r>
                      <m:r>
                        <a:rPr lang="en-US" sz="2800" b="0" i="1" baseline="-25000" smtClean="0">
                          <a:latin typeface="Cambria Math"/>
                        </a:rPr>
                        <m:t>𝑚</m:t>
                      </m:r>
                      <m:r>
                        <a:rPr lang="en-US" sz="28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15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𝐼</m:t>
                      </m:r>
                      <m:r>
                        <a:rPr lang="en-US" sz="2800" b="0" i="1" baseline="-25000" smtClean="0">
                          <a:latin typeface="Cambria Math"/>
                        </a:rPr>
                        <m:t>𝑙</m:t>
                      </m:r>
                    </m:oMath>
                  </m:oMathPara>
                </a14:m>
                <a:endParaRPr lang="en-US" sz="2800" baseline="-25000" dirty="0"/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  <a:defRPr/>
                </a:pPr>
                <a:r>
                  <a:rPr lang="en-US" sz="2800" dirty="0"/>
                  <a:t>For the cases where there are two </a:t>
                </a:r>
                <a:r>
                  <a:rPr lang="en-US" sz="2800" i="1" dirty="0"/>
                  <a:t>O</a:t>
                </a:r>
                <a:r>
                  <a:rPr lang="en-US" sz="2800" dirty="0"/>
                  <a:t>(</a:t>
                </a:r>
                <a:r>
                  <a:rPr lang="en-US" sz="2800" i="1" dirty="0"/>
                  <a:t>h</a:t>
                </a:r>
                <a:r>
                  <a:rPr lang="en-US" sz="2800" baseline="30000" dirty="0"/>
                  <a:t>6</a:t>
                </a:r>
                <a:r>
                  <a:rPr lang="en-US" sz="2800" dirty="0"/>
                  <a:t>) estimates and the interval is halved (</a:t>
                </a:r>
                <a:r>
                  <a:rPr lang="en-US" sz="2800" i="1" dirty="0" err="1"/>
                  <a:t>h</a:t>
                </a:r>
                <a:r>
                  <a:rPr lang="en-US" sz="2800" baseline="-25000" dirty="0" err="1"/>
                  <a:t>m</a:t>
                </a:r>
                <a:r>
                  <a:rPr lang="en-US" sz="2800" dirty="0"/>
                  <a:t>=</a:t>
                </a:r>
                <a:r>
                  <a:rPr lang="en-US" sz="2800" i="1" dirty="0"/>
                  <a:t>h</a:t>
                </a:r>
                <a:r>
                  <a:rPr lang="en-US" sz="2800" baseline="-25000" dirty="0"/>
                  <a:t>l </a:t>
                </a:r>
                <a:r>
                  <a:rPr lang="en-US" sz="2800" dirty="0"/>
                  <a:t>/2), an improved </a:t>
                </a:r>
                <a:r>
                  <a:rPr lang="en-US" sz="2800" i="1" dirty="0"/>
                  <a:t>O</a:t>
                </a:r>
                <a:r>
                  <a:rPr lang="en-US" sz="2800" dirty="0"/>
                  <a:t>(</a:t>
                </a:r>
                <a:r>
                  <a:rPr lang="en-US" sz="2800" i="1" dirty="0"/>
                  <a:t>h</a:t>
                </a:r>
                <a:r>
                  <a:rPr lang="en-US" sz="2800" baseline="30000" dirty="0"/>
                  <a:t>8</a:t>
                </a:r>
                <a:r>
                  <a:rPr lang="en-US" sz="2800" dirty="0"/>
                  <a:t>) estimate may be formed using</a:t>
                </a:r>
                <a:r>
                  <a:rPr lang="en-US" sz="2800" dirty="0" smtClean="0"/>
                  <a:t>:</a:t>
                </a:r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/>
                        </a:rPr>
                        <m:t>𝐼</m:t>
                      </m:r>
                      <m:r>
                        <a:rPr lang="en-US" sz="28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/>
                            </a:rPr>
                            <m:t>6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4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63</m:t>
                          </m:r>
                        </m:den>
                      </m:f>
                      <m:r>
                        <a:rPr lang="en-US" sz="2800" i="1">
                          <a:latin typeface="Cambria Math"/>
                        </a:rPr>
                        <m:t>𝐼</m:t>
                      </m:r>
                      <m:r>
                        <a:rPr lang="en-US" sz="2800" i="1" baseline="-25000">
                          <a:latin typeface="Cambria Math"/>
                        </a:rPr>
                        <m:t>𝑚</m:t>
                      </m:r>
                      <m:r>
                        <a:rPr lang="en-US" sz="2800" i="1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2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63</m:t>
                          </m:r>
                        </m:den>
                      </m:f>
                      <m:r>
                        <a:rPr lang="en-US" sz="2800" i="1">
                          <a:latin typeface="Cambria Math"/>
                        </a:rPr>
                        <m:t>𝐼</m:t>
                      </m:r>
                      <m:r>
                        <a:rPr lang="en-US" sz="2800" i="1" baseline="-25000">
                          <a:latin typeface="Cambria Math"/>
                        </a:rPr>
                        <m:t>𝑙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  <a:blipFill rotWithShape="1">
                <a:blip r:embed="rId2"/>
                <a:stretch>
                  <a:fillRect l="-1481" t="-1170" r="-1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007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Romberg Integration Algorithm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</p:spPr>
            <p:txBody>
              <a:bodyPr/>
              <a:lstStyle/>
              <a:p>
                <a:pPr>
                  <a:lnSpc>
                    <a:spcPct val="95000"/>
                  </a:lnSpc>
                  <a:defRPr/>
                </a:pPr>
                <a:r>
                  <a:rPr lang="en-US" sz="2800" dirty="0" smtClean="0"/>
                  <a:t>Note that the weighting factors for the Richardson extrapolation add up to 1 and that as accuracy increases, the approximation using the smaller step size is given greater weight.</a:t>
                </a:r>
              </a:p>
              <a:p>
                <a:pPr>
                  <a:lnSpc>
                    <a:spcPct val="95000"/>
                  </a:lnSpc>
                  <a:defRPr/>
                </a:pPr>
                <a:r>
                  <a:rPr lang="en-US" sz="2800" dirty="0"/>
                  <a:t>In general</a:t>
                </a:r>
                <a:r>
                  <a:rPr lang="en-US" sz="2800" dirty="0" smtClean="0"/>
                  <a:t>,</a:t>
                </a:r>
              </a:p>
              <a:p>
                <a:pPr>
                  <a:lnSpc>
                    <a:spcPct val="95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𝐼</m:t>
                      </m:r>
                      <m:r>
                        <a:rPr lang="en-US" sz="2800" b="0" i="1" baseline="-25000" smtClean="0">
                          <a:latin typeface="Cambria Math"/>
                        </a:rPr>
                        <m:t>𝑗</m:t>
                      </m:r>
                      <m:r>
                        <a:rPr lang="en-US" sz="2800" b="0" i="1" baseline="-15000" smtClean="0">
                          <a:latin typeface="Cambria Math"/>
                        </a:rPr>
                        <m:t>,</m:t>
                      </m:r>
                      <m:r>
                        <a:rPr lang="en-US" sz="2800" b="0" i="1" baseline="-25000" smtClean="0">
                          <a:latin typeface="Cambria Math"/>
                        </a:rPr>
                        <m:t>𝑘</m:t>
                      </m:r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4</m:t>
                          </m:r>
                          <m:r>
                            <a:rPr lang="en-US" sz="2800" b="0" i="1" spc="-800" baseline="30000" smtClean="0">
                              <a:latin typeface="Cambria Math"/>
                            </a:rPr>
                            <m:t>𝑘</m:t>
                          </m:r>
                          <m:r>
                            <a:rPr lang="en-US" sz="2800" b="0" i="1" spc="-800" baseline="15000" smtClean="0">
                              <a:latin typeface="Cambria Math"/>
                            </a:rPr>
                            <m:t>−</m:t>
                          </m:r>
                          <m:r>
                            <a:rPr lang="en-US" sz="2800" b="0" i="1" baseline="30000" smtClean="0">
                              <a:latin typeface="Cambria Math"/>
                            </a:rPr>
                            <m:t>1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𝐼</m:t>
                          </m:r>
                          <m:r>
                            <a:rPr lang="en-US" sz="2800" b="0" i="1" spc="-800" baseline="-25000" smtClean="0">
                              <a:latin typeface="Cambria Math"/>
                            </a:rPr>
                            <m:t>𝑗</m:t>
                          </m:r>
                          <m:r>
                            <a:rPr lang="en-US" sz="2800" b="0" i="1" spc="-800" baseline="-15000" smtClean="0">
                              <a:latin typeface="Cambria Math"/>
                            </a:rPr>
                            <m:t>+</m:t>
                          </m:r>
                          <m:r>
                            <a:rPr lang="en-US" sz="2800" b="0" i="1" baseline="-25000" smtClean="0">
                              <a:latin typeface="Cambria Math"/>
                            </a:rPr>
                            <m:t>1</m:t>
                          </m:r>
                          <m:r>
                            <a:rPr lang="en-US" sz="2800" b="0" i="1" baseline="-13000" smtClean="0">
                              <a:latin typeface="Cambria Math"/>
                            </a:rPr>
                            <m:t>,</m:t>
                          </m:r>
                          <m:r>
                            <a:rPr lang="en-US" sz="2800" b="0" i="1" spc="-800" baseline="-25000" smtClean="0">
                              <a:latin typeface="Cambria Math"/>
                            </a:rPr>
                            <m:t>𝑘</m:t>
                          </m:r>
                          <m:r>
                            <a:rPr lang="en-US" sz="2800" b="0" i="1" spc="-800" baseline="-15000" smtClean="0">
                              <a:latin typeface="Cambria Math"/>
                            </a:rPr>
                            <m:t>−</m:t>
                          </m:r>
                          <m:r>
                            <a:rPr lang="en-US" sz="2800" b="0" i="1" baseline="-25000" smtClean="0">
                              <a:latin typeface="Cambria Math"/>
                            </a:rPr>
                            <m:t>1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𝐼𝑗</m:t>
                          </m:r>
                          <m:r>
                            <a:rPr lang="en-US" sz="2800" i="1" baseline="-13000">
                              <a:latin typeface="Cambria Math"/>
                            </a:rPr>
                            <m:t>,</m:t>
                          </m:r>
                          <m:r>
                            <a:rPr lang="en-US" sz="2800" i="1" spc="-800" baseline="-25000">
                              <a:latin typeface="Cambria Math"/>
                            </a:rPr>
                            <m:t>𝑘</m:t>
                          </m:r>
                          <m:r>
                            <a:rPr lang="en-US" sz="2800" i="1" spc="-800" baseline="-15000">
                              <a:latin typeface="Cambria Math"/>
                            </a:rPr>
                            <m:t>−</m:t>
                          </m:r>
                          <m:r>
                            <a:rPr lang="en-US" sz="2800" i="1" baseline="-2500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4</m:t>
                          </m:r>
                          <m:r>
                            <a:rPr lang="en-US" sz="2800" i="1" spc="-800" baseline="30000">
                              <a:latin typeface="Cambria Math"/>
                            </a:rPr>
                            <m:t>𝑘</m:t>
                          </m:r>
                          <m:r>
                            <a:rPr lang="en-US" sz="2800" i="1" spc="-800" baseline="15000">
                              <a:latin typeface="Cambria Math"/>
                            </a:rPr>
                            <m:t>−</m:t>
                          </m:r>
                          <m:r>
                            <a:rPr lang="en-US" sz="2800" i="1" baseline="30000">
                              <a:latin typeface="Cambria Math"/>
                            </a:rPr>
                            <m:t>1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r>
                  <a:rPr lang="en-US" sz="2800" dirty="0"/>
                  <a:t/>
                </a:r>
                <a:br>
                  <a:rPr lang="en-US" sz="2800" dirty="0"/>
                </a:br>
                <a:r>
                  <a:rPr lang="en-US" sz="2800" dirty="0"/>
                  <a:t>where </a:t>
                </a:r>
                <a:r>
                  <a:rPr lang="en-US" sz="2800" i="1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sz="2800" i="1" baseline="-25000" dirty="0">
                    <a:latin typeface="Times New Roman" pitchFamily="18" charset="0"/>
                    <a:cs typeface="Times New Roman" pitchFamily="18" charset="0"/>
                  </a:rPr>
                  <a:t>j</a:t>
                </a:r>
                <a:r>
                  <a:rPr lang="en-US" sz="2800" baseline="-25000" dirty="0">
                    <a:latin typeface="Times New Roman" pitchFamily="18" charset="0"/>
                    <a:cs typeface="Times New Roman" pitchFamily="18" charset="0"/>
                  </a:rPr>
                  <a:t>+1,</a:t>
                </a:r>
                <a:r>
                  <a:rPr lang="en-US" sz="2800" i="1" baseline="-25000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sz="2800" baseline="-25000" dirty="0">
                    <a:latin typeface="Symbol" pitchFamily="18" charset="2"/>
                    <a:cs typeface="Times New Roman" pitchFamily="18" charset="0"/>
                  </a:rPr>
                  <a:t>-</a:t>
                </a:r>
                <a:r>
                  <a:rPr lang="en-US" sz="2800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sz="2800" baseline="-25000" dirty="0"/>
                  <a:t> </a:t>
                </a:r>
                <a:r>
                  <a:rPr lang="en-US" sz="2800" dirty="0"/>
                  <a:t>and </a:t>
                </a:r>
                <a:r>
                  <a:rPr lang="en-US" sz="2800" i="1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sz="2800" i="1" baseline="-25000" dirty="0">
                    <a:latin typeface="Times New Roman" pitchFamily="18" charset="0"/>
                    <a:cs typeface="Times New Roman" pitchFamily="18" charset="0"/>
                  </a:rPr>
                  <a:t>j</a:t>
                </a:r>
                <a:r>
                  <a:rPr lang="en-US" sz="2800" baseline="-25000" dirty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en-US" sz="2800" i="1" baseline="-25000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sz="2800" baseline="-25000" dirty="0">
                    <a:latin typeface="Symbol" pitchFamily="18" charset="2"/>
                    <a:cs typeface="Times New Roman" pitchFamily="18" charset="0"/>
                  </a:rPr>
                  <a:t>-</a:t>
                </a:r>
                <a:r>
                  <a:rPr lang="en-US" sz="2800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sz="2800" dirty="0"/>
                  <a:t> are the more and less accurate integrals, respectively, and </a:t>
                </a:r>
                <a:r>
                  <a:rPr lang="en-US" sz="2800" i="1" dirty="0" err="1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sz="2800" i="1" baseline="-25000" dirty="0" err="1">
                    <a:latin typeface="Times New Roman" pitchFamily="18" charset="0"/>
                    <a:cs typeface="Times New Roman" pitchFamily="18" charset="0"/>
                  </a:rPr>
                  <a:t>j</a:t>
                </a:r>
                <a:r>
                  <a:rPr lang="en-US" sz="2800" baseline="-25000" dirty="0" err="1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en-US" sz="2800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sz="2800" dirty="0"/>
                  <a:t> is the new approximation. </a:t>
                </a:r>
                <a:r>
                  <a:rPr lang="en-US" sz="2800" i="1" dirty="0" smtClean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sz="2800" dirty="0" smtClean="0"/>
                  <a:t> </a:t>
                </a:r>
                <a:r>
                  <a:rPr lang="en-US" sz="2800" dirty="0"/>
                  <a:t>is the level of integration and </a:t>
                </a:r>
                <a:r>
                  <a:rPr lang="en-US" sz="2800" i="1" dirty="0">
                    <a:latin typeface="Times New Roman" pitchFamily="18" charset="0"/>
                    <a:cs typeface="Times New Roman" pitchFamily="18" charset="0"/>
                  </a:rPr>
                  <a:t>j</a:t>
                </a:r>
                <a:r>
                  <a:rPr lang="en-US" sz="2800" dirty="0"/>
                  <a:t> is used to determine which approximation is more accurate.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  <a:blipFill rotWithShape="1">
                <a:blip r:embed="rId2"/>
                <a:stretch>
                  <a:fillRect l="-1481" t="-1637" b="-4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313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Romberg Algorithm Iterations</a:t>
            </a:r>
            <a:endParaRPr lang="en-US" altLang="en-US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1539240"/>
          </a:xfrm>
        </p:spPr>
        <p:txBody>
          <a:bodyPr/>
          <a:lstStyle/>
          <a:p>
            <a:r>
              <a:rPr lang="en-US" altLang="en-US" dirty="0"/>
              <a:t>The chart below shows the process by which lower level integrations are combined to produce more accurate estimates:</a:t>
            </a:r>
          </a:p>
        </p:txBody>
      </p:sp>
      <p:pic>
        <p:nvPicPr>
          <p:cNvPr id="9218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62" y="3047999"/>
            <a:ext cx="7829877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49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 Code for Romberg</a:t>
            </a:r>
            <a:endParaRPr lang="en-US" altLang="en-US" dirty="0"/>
          </a:p>
        </p:txBody>
      </p:sp>
      <p:pic>
        <p:nvPicPr>
          <p:cNvPr id="61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281" y="1066799"/>
            <a:ext cx="5813438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66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Gauss Quadrature</a:t>
            </a:r>
            <a:endParaRPr lang="en-US" altLang="en-US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4663440" cy="481584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i="1" dirty="0"/>
              <a:t>Gauss quadrature</a:t>
            </a:r>
            <a:r>
              <a:rPr lang="en-US" altLang="en-US" sz="2800" dirty="0"/>
              <a:t> describes a class of techniques for evaluating the area under a straight line by joining </a:t>
            </a:r>
            <a:r>
              <a:rPr lang="en-US" altLang="en-US" sz="2800" i="1" dirty="0"/>
              <a:t>any</a:t>
            </a:r>
            <a:r>
              <a:rPr lang="en-US" altLang="en-US" sz="2800" dirty="0"/>
              <a:t> two points on a curve rather than simply choosing the endpoints.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The key is to choose the line that balances the positive and negative errors.</a:t>
            </a:r>
            <a:endParaRPr lang="en-US" altLang="en-US" sz="2800" i="1" dirty="0"/>
          </a:p>
        </p:txBody>
      </p:sp>
      <p:pic>
        <p:nvPicPr>
          <p:cNvPr id="10242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188720"/>
            <a:ext cx="3627380" cy="539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71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2477</TotalTime>
  <Words>675</Words>
  <Application>Microsoft Office PowerPoint</Application>
  <PresentationFormat>On-screen Show (4:3)</PresentationFormat>
  <Paragraphs>48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 Applied Numerical Methods with MATLAB®  for Engineers and Scientists 4th Edition</vt:lpstr>
      <vt:lpstr>Part 5  Chapter 20</vt:lpstr>
      <vt:lpstr>Chapter Objectives</vt:lpstr>
      <vt:lpstr>Richardson Extrapolation, 1</vt:lpstr>
      <vt:lpstr>Richardson Extrapolation, 2</vt:lpstr>
      <vt:lpstr>The Romberg Integration Algorithm</vt:lpstr>
      <vt:lpstr>Romberg Algorithm Iterations</vt:lpstr>
      <vt:lpstr>MATLAB Code for Romberg</vt:lpstr>
      <vt:lpstr>Gauss Quadrature</vt:lpstr>
      <vt:lpstr>Gauss-Legendre Formulas</vt:lpstr>
      <vt:lpstr>Adaptive Quadrature</vt:lpstr>
      <vt:lpstr>Adaptive Quadrature in MATLAB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255</cp:revision>
  <dcterms:created xsi:type="dcterms:W3CDTF">2017-02-27T15:23:48Z</dcterms:created>
  <dcterms:modified xsi:type="dcterms:W3CDTF">2017-07-20T07:15:02Z</dcterms:modified>
</cp:coreProperties>
</file>