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31"/>
  </p:notesMasterIdLst>
  <p:handoutMasterIdLst>
    <p:handoutMasterId r:id="rId32"/>
  </p:handoutMasterIdLst>
  <p:sldIdLst>
    <p:sldId id="298" r:id="rId10"/>
    <p:sldId id="257" r:id="rId11"/>
    <p:sldId id="259" r:id="rId12"/>
    <p:sldId id="391" r:id="rId13"/>
    <p:sldId id="331" r:id="rId14"/>
    <p:sldId id="362" r:id="rId15"/>
    <p:sldId id="385" r:id="rId16"/>
    <p:sldId id="392" r:id="rId17"/>
    <p:sldId id="395" r:id="rId18"/>
    <p:sldId id="380" r:id="rId19"/>
    <p:sldId id="348" r:id="rId20"/>
    <p:sldId id="318" r:id="rId21"/>
    <p:sldId id="377" r:id="rId22"/>
    <p:sldId id="387" r:id="rId23"/>
    <p:sldId id="393" r:id="rId24"/>
    <p:sldId id="389" r:id="rId25"/>
    <p:sldId id="378" r:id="rId26"/>
    <p:sldId id="390" r:id="rId27"/>
    <p:sldId id="394" r:id="rId28"/>
    <p:sldId id="379" r:id="rId29"/>
    <p:sldId id="341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9C3F9C"/>
    <a:srgbClr val="00803A"/>
    <a:srgbClr val="D90000"/>
    <a:srgbClr val="A30000"/>
    <a:srgbClr val="585858"/>
    <a:srgbClr val="444444"/>
    <a:srgbClr val="000000"/>
    <a:srgbClr val="6A6A6A"/>
    <a:srgbClr val="E66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1362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1611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8/3/2017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8/3/2017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Composite Trapezoidal Rule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4937760" cy="2453640"/>
          </a:xfrm>
        </p:spPr>
        <p:txBody>
          <a:bodyPr/>
          <a:lstStyle/>
          <a:p>
            <a:r>
              <a:rPr lang="en-US" altLang="en-US" sz="2400" dirty="0"/>
              <a:t>Assuming </a:t>
            </a:r>
            <a:r>
              <a:rPr lang="en-US" altLang="en-US" sz="2400" i="1" dirty="0"/>
              <a:t>n</a:t>
            </a:r>
            <a:r>
              <a:rPr lang="en-US" altLang="en-US" sz="2400" dirty="0"/>
              <a:t>+1 data points are evenly spaced, there will be </a:t>
            </a:r>
            <a:r>
              <a:rPr lang="en-US" altLang="en-US" sz="2400" i="1" dirty="0"/>
              <a:t>n</a:t>
            </a:r>
            <a:r>
              <a:rPr lang="en-US" altLang="en-US" sz="2400" dirty="0"/>
              <a:t> intervals over which to integrate.</a:t>
            </a:r>
          </a:p>
          <a:p>
            <a:r>
              <a:rPr lang="en-US" altLang="en-US" sz="2400" dirty="0"/>
              <a:t>The total integral can be calculated by integrating each subinterval and then adding them together:</a:t>
            </a:r>
          </a:p>
        </p:txBody>
      </p:sp>
      <p:pic>
        <p:nvPicPr>
          <p:cNvPr id="1026" name="Picture 3"/>
          <p:cNvPicPr>
            <a:picLocks noGrp="1" noChangeAspect="1" noChangeArrowheads="1"/>
          </p:cNvPicPr>
          <p:nvPr>
            <p:ph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396" y="1219200"/>
            <a:ext cx="3543508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4"/>
              <p:cNvSpPr>
                <a:spLocks noGrp="1"/>
              </p:cNvSpPr>
              <p:nvPr>
                <p:ph idx="17"/>
              </p:nvPr>
            </p:nvSpPr>
            <p:spPr>
              <a:xfrm>
                <a:off x="137160" y="4328160"/>
                <a:ext cx="8869680" cy="237744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/>
                        </a:rPr>
                        <m:t>𝐼</m:t>
                      </m:r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𝑛</m:t>
                          </m:r>
                        </m:sup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1800" b="0" i="1" smtClean="0">
                              <a:latin typeface="Cambria Math"/>
                            </a:rPr>
                            <m:t>𝑑𝑥</m:t>
                          </m:r>
                        </m:e>
                      </m:nary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sz="18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sup>
                        <m:e>
                          <m:r>
                            <a:rPr lang="en-US" sz="1800" i="1">
                              <a:latin typeface="Cambria Math"/>
                            </a:rPr>
                            <m:t>𝑓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1800" i="1">
                              <a:latin typeface="Cambria Math"/>
                            </a:rPr>
                            <m:t>𝑑𝑥</m:t>
                          </m:r>
                        </m:e>
                      </m:nary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nary>
                        <m:naryPr>
                          <m:ctrlPr>
                            <a:rPr lang="en-US" sz="18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</m:sup>
                        <m:e>
                          <m:r>
                            <a:rPr lang="en-US" sz="1800" i="1">
                              <a:latin typeface="Cambria Math"/>
                            </a:rPr>
                            <m:t>𝑓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1800" i="1">
                              <a:latin typeface="Cambria Math"/>
                            </a:rPr>
                            <m:t>𝑑𝑥</m:t>
                          </m:r>
                        </m:e>
                      </m:nary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  <a:ea typeface="Cambria Math"/>
                        </a:rPr>
                        <m:t>⋯+</m:t>
                      </m:r>
                      <m:nary>
                        <m:naryPr>
                          <m:ctrlPr>
                            <a:rPr lang="en-US" sz="18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spc="-200" baseline="-25000" smtClean="0">
                              <a:latin typeface="Cambria Math"/>
                            </a:rPr>
                            <m:t>𝑛</m:t>
                          </m:r>
                          <m:r>
                            <a:rPr lang="en-US" sz="1800" b="0" i="1" spc="-200" baseline="-15000" smtClean="0">
                              <a:latin typeface="Cambria Math"/>
                            </a:rPr>
                            <m:t>−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𝑛</m:t>
                          </m:r>
                        </m:sup>
                        <m:e>
                          <m:r>
                            <a:rPr lang="en-US" sz="1800" i="1">
                              <a:latin typeface="Cambria Math"/>
                            </a:rPr>
                            <m:t>𝑓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1800" i="1">
                              <a:latin typeface="Cambria Math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endParaRPr lang="en-US" sz="18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/>
                        </a:rPr>
                        <m:t>𝐼</m:t>
                      </m:r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0</m:t>
                          </m:r>
                        </m:e>
                      </m:d>
                      <m:f>
                        <m:f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b="0" i="1" baseline="-25000" smtClean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  <m:r>
                            <a:rPr lang="en-US" sz="18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</m:num>
                        <m:den>
                          <m:r>
                            <a:rPr lang="en-US" sz="1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1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  <m:f>
                        <m:fPr>
                          <m:ctrlPr>
                            <a:rPr lang="en-US" sz="1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r>
                            <a:rPr lang="en-US" sz="1800" i="1">
                              <a:latin typeface="Cambria Math"/>
                            </a:rPr>
                            <m:t>+</m:t>
                          </m:r>
                          <m:r>
                            <a:rPr lang="en-US" sz="1800" i="1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b="0" i="1" baseline="-25000" smtClean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</m:num>
                        <m:den>
                          <m:r>
                            <a:rPr lang="en-US" sz="1800" i="1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  <a:ea typeface="Cambria Math"/>
                        </a:rPr>
                        <m:t>⋯+</m:t>
                      </m:r>
                      <m:d>
                        <m:dPr>
                          <m:ctrlPr>
                            <a:rPr lang="en-US" sz="1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𝑛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𝑥𝑛</m:t>
                          </m:r>
                          <m:r>
                            <a:rPr lang="en-US" sz="1800" b="0" i="1" spc="-800" baseline="-15000" smtClean="0">
                              <a:latin typeface="Cambria Math"/>
                            </a:rPr>
                            <m:t>−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  <m:f>
                        <m:fPr>
                          <m:ctrlPr>
                            <a:rPr lang="en-US" sz="1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i="1" spc="-800" baseline="-25000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1800" i="1" spc="-800" baseline="-1500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800" i="1" baseline="-2500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r>
                            <a:rPr lang="en-US" sz="1800" i="1">
                              <a:latin typeface="Cambria Math"/>
                            </a:rPr>
                            <m:t>+</m:t>
                          </m:r>
                          <m:r>
                            <a:rPr lang="en-US" sz="1800" i="1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b="0" i="1" baseline="-25000" smtClean="0">
                                  <a:latin typeface="Cambria Math"/>
                                </a:rPr>
                                <m:t>𝑛</m:t>
                              </m:r>
                            </m:e>
                          </m:d>
                        </m:num>
                        <m:den>
                          <m:r>
                            <a:rPr lang="en-US" sz="1800" i="1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18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/>
                        </a:rPr>
                        <m:t>𝐼</m:t>
                      </m:r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/>
                            </a:rPr>
                            <m:t>h</m:t>
                          </m:r>
                        </m:num>
                        <m:den>
                          <m:r>
                            <a:rPr lang="en-US" sz="1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b="0" i="1" baseline="-25000" smtClean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  <m:r>
                            <a:rPr lang="en-US" sz="1800" b="0" i="1" smtClean="0">
                              <a:latin typeface="Cambria Math"/>
                            </a:rPr>
                            <m:t>+2</m:t>
                          </m:r>
                          <m:nary>
                            <m:naryPr>
                              <m:chr m:val="∑"/>
                              <m:ctrlPr>
                                <a:rPr lang="en-US" sz="1800" b="0" i="1" smtClean="0">
                                  <a:latin typeface="Cambria Math"/>
                                </a:rPr>
                              </m:ctrlPr>
                            </m:naryPr>
                            <m:sub>
                              <m:r>
                                <a:rPr lang="en-US" sz="1800" b="0" i="1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1800" b="0" i="1" smtClean="0">
                                  <a:latin typeface="Cambria Math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1800" b="0" i="1" smtClean="0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1800" b="0" i="1" smtClean="0">
                                  <a:latin typeface="Cambria Math"/>
                                </a:rPr>
                                <m:t>−1</m:t>
                              </m:r>
                            </m:sup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18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800" b="0" i="1" baseline="-25000" smtClean="0">
                                      <a:latin typeface="Cambria Math"/>
                                    </a:rPr>
                                    <m:t>𝑖</m:t>
                                  </m:r>
                                </m:e>
                              </m:d>
                              <m:r>
                                <a:rPr lang="en-US" sz="18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1800" b="0" i="1" smtClean="0">
                                  <a:latin typeface="Cambria Math"/>
                                </a:rPr>
                                <m:t>𝑓</m:t>
                              </m:r>
                              <m:r>
                                <a:rPr lang="en-US" sz="1800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1800" b="0" i="1" smtClean="0">
                                  <a:latin typeface="Cambria Math"/>
                                </a:rPr>
                                <m:t>𝑥𝑛</m:t>
                              </m:r>
                              <m:r>
                                <a:rPr lang="en-US" sz="1800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</m:nary>
                        </m:e>
                      </m:d>
                    </m:oMath>
                  </m:oMathPara>
                </a14:m>
                <a:endParaRPr lang="en-US" sz="1800" dirty="0"/>
              </a:p>
            </p:txBody>
          </p:sp>
        </mc:Choice>
        <mc:Fallback>
          <p:sp>
            <p:nvSpPr>
              <p:cNvPr id="3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137160" y="4328160"/>
                <a:ext cx="8869680" cy="2377440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066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Program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854" y="1143000"/>
            <a:ext cx="6392292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42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Simpson’s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743200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2400" dirty="0"/>
              <a:t>One drawback of the trapezoidal rule is that the error is related to the second derivative of the function.</a:t>
            </a:r>
          </a:p>
          <a:p>
            <a:pPr>
              <a:lnSpc>
                <a:spcPct val="95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2400" dirty="0"/>
              <a:t>More complicated approximation formulas can improve the accuracy for </a:t>
            </a:r>
            <a:r>
              <a:rPr lang="en-US" altLang="en-US" sz="2400" dirty="0"/>
              <a:t>curves—these </a:t>
            </a:r>
            <a:r>
              <a:rPr lang="en-US" altLang="en-US" sz="2400" dirty="0"/>
              <a:t>include using (a) 2nd and (b) 3rd order polynomials.</a:t>
            </a:r>
          </a:p>
          <a:p>
            <a:pPr>
              <a:lnSpc>
                <a:spcPct val="95000"/>
              </a:lnSpc>
              <a:spcBef>
                <a:spcPts val="300"/>
              </a:spcBef>
              <a:spcAft>
                <a:spcPts val="600"/>
              </a:spcAft>
            </a:pPr>
            <a:r>
              <a:rPr lang="en-US" altLang="en-US" sz="2400" dirty="0"/>
              <a:t>The formulas that result from taking the integrals under these polynomials are called </a:t>
            </a:r>
            <a:r>
              <a:rPr lang="en-US" altLang="en-US" sz="2400" i="1" dirty="0"/>
              <a:t>Simpson’s rules</a:t>
            </a:r>
            <a:r>
              <a:rPr lang="en-US" altLang="en-US" sz="2400" dirty="0"/>
              <a:t>.</a:t>
            </a:r>
          </a:p>
        </p:txBody>
      </p:sp>
      <p:pic>
        <p:nvPicPr>
          <p:cNvPr id="3074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916" y="4251325"/>
            <a:ext cx="5330168" cy="237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44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Simpson’s 1/3 Rule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595360" cy="5212080"/>
              </a:xfrm>
            </p:spPr>
            <p:txBody>
              <a:bodyPr/>
              <a:lstStyle/>
              <a:p>
                <a:pPr>
                  <a:spcAft>
                    <a:spcPts val="1800"/>
                  </a:spcAft>
                </a:pPr>
                <a:r>
                  <a:rPr lang="en-US" altLang="en-US" dirty="0" smtClean="0"/>
                  <a:t>Simpson’s 1/3 rule corresponds to using second-order polynomials. Using </a:t>
                </a:r>
                <a:r>
                  <a:rPr lang="en-US" altLang="en-US" dirty="0"/>
                  <a:t>the Lagrange form for a quadratic fit of three points</a:t>
                </a:r>
                <a:r>
                  <a:rPr lang="en-US" altLang="en-US" dirty="0" smtClean="0"/>
                  <a:t>:</a:t>
                </a:r>
              </a:p>
              <a:p>
                <a:pPr>
                  <a:spcBef>
                    <a:spcPts val="1800"/>
                  </a:spcBef>
                  <a:spcAft>
                    <a:spcPts val="1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1750" b="0" i="1" smtClean="0">
                          <a:latin typeface="Cambria Math"/>
                        </a:rPr>
                        <m:t>𝑓</m:t>
                      </m:r>
                      <m:r>
                        <a:rPr lang="en-US" altLang="en-US" sz="1750" b="0" i="1" baseline="-25000" smtClean="0">
                          <a:latin typeface="Cambria Math"/>
                        </a:rPr>
                        <m:t>𝑛</m:t>
                      </m:r>
                      <m:d>
                        <m:dPr>
                          <m:ctrlPr>
                            <a:rPr lang="en-US" altLang="en-US" sz="175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175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altLang="en-US" sz="175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1750" b="0" i="1" smtClean="0"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altLang="en-US" sz="175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75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175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altLang="en-US" sz="175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75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0</m:t>
                              </m:r>
                              <m:r>
                                <a:rPr lang="en-US" altLang="en-US" sz="175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175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altLang="en-US" sz="1750" i="1"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altLang="en-US" sz="175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altLang="en-US" sz="175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i="1" baseline="-25000">
                                  <a:latin typeface="Cambria Math"/>
                                </a:rPr>
                                <m:t>0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</m:den>
                      </m:f>
                      <m:r>
                        <a:rPr lang="en-US" altLang="en-US" sz="175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en-US" sz="175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175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1750" b="0" i="1" baseline="-25000" smtClean="0">
                              <a:latin typeface="Cambria Math"/>
                            </a:rPr>
                            <m:t>0</m:t>
                          </m:r>
                        </m:e>
                      </m:d>
                      <m:r>
                        <a:rPr lang="en-US" altLang="en-US" sz="175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en-US" sz="1750" i="1"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altLang="en-US" sz="175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altLang="en-US" sz="175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altLang="en-US" sz="1750" i="1"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altLang="en-US" sz="175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i="1" baseline="-2500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altLang="en-US" sz="175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i="1" baseline="-2500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</m:den>
                      </m:f>
                      <m:r>
                        <a:rPr lang="en-US" altLang="en-US" sz="1750" i="1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en-US" sz="175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175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175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altLang="en-US" sz="175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en-US" sz="1750" i="1"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altLang="en-US" sz="175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altLang="en-US" sz="175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</m:den>
                      </m:f>
                      <m:f>
                        <m:fPr>
                          <m:ctrlPr>
                            <a:rPr lang="en-US" altLang="en-US" sz="1750" i="1"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altLang="en-US" sz="175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altLang="en-US" sz="175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175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75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</m:den>
                      </m:f>
                      <m:r>
                        <a:rPr lang="en-US" altLang="en-US" sz="1750" i="1">
                          <a:latin typeface="Cambria Math"/>
                        </a:rPr>
                        <m:t>𝑓</m:t>
                      </m:r>
                      <m:r>
                        <a:rPr lang="en-US" altLang="en-US" sz="1750" i="1">
                          <a:latin typeface="Cambria Math"/>
                        </a:rPr>
                        <m:t>(</m:t>
                      </m:r>
                      <m:r>
                        <a:rPr lang="en-US" altLang="en-US" sz="1750" i="1">
                          <a:latin typeface="Cambria Math"/>
                        </a:rPr>
                        <m:t>𝑥</m:t>
                      </m:r>
                      <m:r>
                        <a:rPr lang="en-US" altLang="en-US" sz="1750" b="0" i="1" baseline="-25000" smtClean="0">
                          <a:latin typeface="Cambria Math"/>
                        </a:rPr>
                        <m:t>2</m:t>
                      </m:r>
                      <m:r>
                        <a:rPr lang="en-US" altLang="en-US" sz="1750" i="1">
                          <a:latin typeface="Cambria Math"/>
                        </a:rPr>
                        <m:t>)</m:t>
                      </m:r>
                    </m:oMath>
                  </m:oMathPara>
                </a14:m>
                <a:r>
                  <a:rPr lang="en-US" altLang="en-US" dirty="0"/>
                  <a:t/>
                </a:r>
                <a:br>
                  <a:rPr lang="en-US" altLang="en-US" dirty="0"/>
                </a:br>
                <a:r>
                  <a:rPr lang="en-US" altLang="en-US" dirty="0"/>
                  <a:t>Integration over the three points simplifies to</a:t>
                </a:r>
                <a:r>
                  <a:rPr lang="en-US" altLang="en-US" dirty="0" smtClean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latin typeface="Cambria Math"/>
                        </a:rPr>
                        <m:t>𝐼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altLang="en-US" sz="2400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en-US" sz="24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400" b="0" i="1" baseline="-25000" smtClean="0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altLang="en-US" sz="24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400" b="0" i="1" baseline="-25000" smtClean="0">
                              <a:latin typeface="Cambria Math"/>
                            </a:rPr>
                            <m:t>2</m:t>
                          </m:r>
                        </m:sup>
                        <m:e>
                          <m:r>
                            <a:rPr lang="en-US" altLang="en-US" sz="24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altLang="en-US" sz="2400" b="0" i="1" baseline="-25000" smtClean="0"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altLang="en-US" sz="2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altLang="en-US" sz="2400" b="0" i="1" smtClean="0">
                              <a:latin typeface="Cambria Math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endParaRPr lang="en-US" altLang="en-US" sz="24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latin typeface="Cambria Math"/>
                        </a:rPr>
                        <m:t>𝐼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latin typeface="Cambria Math"/>
                            </a:rPr>
                            <m:t>h</m:t>
                          </m:r>
                        </m:num>
                        <m:den>
                          <m:r>
                            <a:rPr lang="en-US" altLang="en-US" sz="24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4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2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400" b="0" i="1" baseline="-25000" smtClean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  <m:r>
                            <a:rPr lang="en-US" altLang="en-US" sz="2400" b="0" i="1" smtClean="0">
                              <a:latin typeface="Cambria Math"/>
                            </a:rPr>
                            <m:t>+4</m:t>
                          </m:r>
                          <m:r>
                            <a:rPr lang="en-US" altLang="en-US" sz="24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2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40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r>
                            <a:rPr lang="en-US" altLang="en-US" sz="24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en-US" sz="24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altLang="en-US" sz="24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en-US" sz="24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4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400" b="0" i="1" smtClean="0">
                              <a:latin typeface="Cambria Math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alt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595360" cy="5212080"/>
              </a:xfrm>
              <a:blipFill rotWithShape="1">
                <a:blip r:embed="rId2"/>
                <a:stretch>
                  <a:fillRect l="-1773" t="-1520" r="-30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9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Error of Simpson’s 1/3 Rule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</p:spPr>
            <p:txBody>
              <a:bodyPr/>
              <a:lstStyle/>
              <a:p>
                <a:r>
                  <a:rPr lang="en-US" altLang="en-US" sz="2400" dirty="0" smtClean="0"/>
                  <a:t>An estimate for the local truncation error of a single application of Simpson’s 1/3 rule is: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latin typeface="Cambria Math"/>
                        </a:rPr>
                        <m:t>𝐸</m:t>
                      </m:r>
                      <m:r>
                        <a:rPr lang="en-US" altLang="en-US" sz="2800" b="0" i="1" baseline="-25000" smtClean="0">
                          <a:latin typeface="Cambria Math"/>
                        </a:rPr>
                        <m:t>𝑡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800" b="0" i="1" smtClean="0">
                              <a:latin typeface="Cambria Math"/>
                            </a:rPr>
                            <m:t>2880</m:t>
                          </m:r>
                        </m:den>
                      </m:f>
                      <m:r>
                        <a:rPr lang="en-US" altLang="en-US" sz="28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en-US" sz="2800" b="0" i="1" baseline="13000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baseline="13000" smtClean="0">
                              <a:latin typeface="Cambria Math"/>
                            </a:rPr>
                            <m:t>4</m:t>
                          </m:r>
                        </m:e>
                      </m:d>
                      <m:d>
                        <m:dPr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</m:d>
                      <m:d>
                        <m:dPr>
                          <m:ctrlPr>
                            <a:rPr lang="en-US" altLang="en-US" sz="28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𝑏</m:t>
                          </m:r>
                          <m:r>
                            <a:rPr lang="en-US" altLang="en-US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800" b="0" i="1" smtClean="0">
                              <a:latin typeface="Cambria Math"/>
                            </a:rPr>
                            <m:t>𝑎</m:t>
                          </m:r>
                        </m:e>
                      </m:d>
                      <m:r>
                        <a:rPr lang="en-US" altLang="en-US" sz="2800" b="0" i="1" baseline="30000" smtClean="0">
                          <a:latin typeface="Cambria Math"/>
                        </a:rPr>
                        <m:t>5</m:t>
                      </m:r>
                    </m:oMath>
                  </m:oMathPara>
                </a14:m>
                <a:r>
                  <a:rPr lang="en-US" altLang="en-US" sz="2400" dirty="0"/>
                  <a:t/>
                </a:r>
                <a:br>
                  <a:rPr lang="en-US" altLang="en-US" sz="2400" dirty="0"/>
                </a:br>
                <a:r>
                  <a:rPr lang="en-US" altLang="en-US" sz="2400" dirty="0"/>
                  <a:t>where again </a:t>
                </a:r>
                <a:r>
                  <a:rPr lang="en-US" altLang="en-US" sz="2400" i="1" dirty="0">
                    <a:latin typeface="Symbol" pitchFamily="18" charset="2"/>
                  </a:rPr>
                  <a:t></a:t>
                </a:r>
                <a:r>
                  <a:rPr lang="en-US" altLang="en-US" sz="2400" dirty="0">
                    <a:latin typeface="Symbol" pitchFamily="18" charset="2"/>
                  </a:rPr>
                  <a:t></a:t>
                </a:r>
                <a:r>
                  <a:rPr lang="en-US" altLang="en-US" sz="2400" dirty="0"/>
                  <a:t>is somewhere between </a:t>
                </a:r>
                <a:r>
                  <a:rPr lang="en-US" altLang="en-US" sz="2400" i="1" dirty="0"/>
                  <a:t>a</a:t>
                </a:r>
                <a:r>
                  <a:rPr lang="en-US" altLang="en-US" sz="2400" dirty="0"/>
                  <a:t> and </a:t>
                </a:r>
                <a:r>
                  <a:rPr lang="en-US" altLang="en-US" sz="2400" i="1" dirty="0"/>
                  <a:t>b</a:t>
                </a:r>
                <a:r>
                  <a:rPr lang="en-US" altLang="en-US" sz="2400" dirty="0"/>
                  <a:t>.</a:t>
                </a:r>
              </a:p>
              <a:p>
                <a:r>
                  <a:rPr lang="en-US" altLang="en-US" sz="2400" dirty="0"/>
                  <a:t>This formula indicates that the error is dependent upon the fourth-derivative of the actual function as well as the distance between the points.</a:t>
                </a:r>
              </a:p>
              <a:p>
                <a:r>
                  <a:rPr lang="en-US" altLang="en-US" sz="2400" dirty="0"/>
                  <a:t>Note that the error is dependent on the fifth power of the step size (rather than the third for the trapezoidal rule). </a:t>
                </a:r>
              </a:p>
              <a:p>
                <a:r>
                  <a:rPr lang="en-US" altLang="en-US" sz="2400" dirty="0"/>
                  <a:t>Error can thus be reduced by breaking the curve into parts.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  <a:blipFill rotWithShape="1">
                <a:blip r:embed="rId2"/>
                <a:stretch>
                  <a:fillRect l="-1111" t="-819" r="-3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955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Composite Simpson’s 1/3 Rule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4663440" cy="2758440"/>
          </a:xfrm>
        </p:spPr>
        <p:txBody>
          <a:bodyPr/>
          <a:lstStyle/>
          <a:p>
            <a:r>
              <a:rPr lang="en-US" altLang="en-US" sz="2000" dirty="0"/>
              <a:t>Simpson’s 1/3 rule can be used on a set of subintervals in much the same way the trapezoidal rule was, except there </a:t>
            </a:r>
            <a:r>
              <a:rPr lang="en-US" altLang="en-US" sz="2000" i="1" dirty="0"/>
              <a:t>must</a:t>
            </a:r>
            <a:r>
              <a:rPr lang="en-US" altLang="en-US" sz="2000" dirty="0"/>
              <a:t> be an odd number of points.</a:t>
            </a:r>
          </a:p>
          <a:p>
            <a:r>
              <a:rPr lang="en-US" altLang="en-US" sz="2000" dirty="0"/>
              <a:t>Because of the heavy weighting of the internal points, the formula is a little more complicated than for the trapezoidal rule:</a:t>
            </a:r>
          </a:p>
        </p:txBody>
      </p:sp>
      <p:pic>
        <p:nvPicPr>
          <p:cNvPr id="4098" name="Picture 3"/>
          <p:cNvPicPr>
            <a:picLocks noGrp="1" noChangeAspect="1" noChangeArrowheads="1"/>
          </p:cNvPicPr>
          <p:nvPr>
            <p:ph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560" y="1219200"/>
            <a:ext cx="3749040" cy="2939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4"/>
              <p:cNvSpPr>
                <a:spLocks noGrp="1"/>
              </p:cNvSpPr>
              <p:nvPr>
                <p:ph idx="17"/>
              </p:nvPr>
            </p:nvSpPr>
            <p:spPr>
              <a:xfrm>
                <a:off x="91440" y="4264660"/>
                <a:ext cx="8961120" cy="237744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/>
                        </a:rPr>
                        <m:t>𝐼</m:t>
                      </m:r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𝑛</m:t>
                          </m:r>
                        </m:sup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1800" b="0" i="1" smtClean="0">
                              <a:latin typeface="Cambria Math"/>
                            </a:rPr>
                            <m:t>𝑑𝑥</m:t>
                          </m:r>
                        </m:e>
                      </m:nary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sz="18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</m:sup>
                        <m:e>
                          <m:r>
                            <a:rPr lang="en-US" sz="1800" i="1">
                              <a:latin typeface="Cambria Math"/>
                            </a:rPr>
                            <m:t>𝑓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1800" i="1">
                              <a:latin typeface="Cambria Math"/>
                            </a:rPr>
                            <m:t>𝑑𝑥</m:t>
                          </m:r>
                        </m:e>
                      </m:nary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nary>
                        <m:naryPr>
                          <m:ctrlPr>
                            <a:rPr lang="en-US" sz="18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</m:sub>
                        <m:sup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4</m:t>
                          </m:r>
                        </m:sup>
                        <m:e>
                          <m:r>
                            <a:rPr lang="en-US" sz="1800" i="1">
                              <a:latin typeface="Cambria Math"/>
                            </a:rPr>
                            <m:t>𝑓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1800" i="1">
                              <a:latin typeface="Cambria Math"/>
                            </a:rPr>
                            <m:t>𝑑𝑥</m:t>
                          </m:r>
                        </m:e>
                      </m:nary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  <a:ea typeface="Cambria Math"/>
                        </a:rPr>
                        <m:t>⋯+</m:t>
                      </m:r>
                      <m:nary>
                        <m:naryPr>
                          <m:ctrlPr>
                            <a:rPr lang="en-US" sz="18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spc="-200" baseline="-25000" smtClean="0">
                              <a:latin typeface="Cambria Math"/>
                            </a:rPr>
                            <m:t>𝑛</m:t>
                          </m:r>
                          <m:r>
                            <a:rPr lang="en-US" sz="1800" b="0" i="1" spc="-200" baseline="-15000" smtClean="0">
                              <a:latin typeface="Cambria Math"/>
                            </a:rPr>
                            <m:t>−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</m:sub>
                        <m:sup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𝑛</m:t>
                          </m:r>
                        </m:sup>
                        <m:e>
                          <m:r>
                            <a:rPr lang="en-US" sz="1800" i="1">
                              <a:latin typeface="Cambria Math"/>
                            </a:rPr>
                            <m:t>𝑓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sz="18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1800" i="1">
                              <a:latin typeface="Cambria Math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endParaRPr lang="en-US" sz="18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30" b="0" i="1" smtClean="0">
                          <a:latin typeface="Cambria Math"/>
                        </a:rPr>
                        <m:t>𝐼</m:t>
                      </m:r>
                      <m:r>
                        <a:rPr lang="en-US" sz="163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3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30" i="1">
                              <a:latin typeface="Cambria Math"/>
                            </a:rPr>
                            <m:t>h</m:t>
                          </m:r>
                        </m:num>
                        <m:den>
                          <m:r>
                            <a:rPr lang="en-US" sz="163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63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3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63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3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30" b="0" i="1" baseline="-25000" smtClean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  <m:r>
                            <a:rPr lang="en-US" sz="1630" b="0" i="1" smtClean="0">
                              <a:latin typeface="Cambria Math"/>
                            </a:rPr>
                            <m:t>+4</m:t>
                          </m:r>
                          <m:r>
                            <a:rPr lang="en-US" sz="163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63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3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3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r>
                            <a:rPr lang="en-US" sz="163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sz="163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sz="163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163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63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sz="1630" b="0" i="1" smtClean="0">
                              <a:latin typeface="Cambria Math"/>
                            </a:rPr>
                            <m:t>)</m:t>
                          </m:r>
                        </m:e>
                      </m:d>
                      <m:r>
                        <a:rPr lang="en-US" sz="163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163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30" i="1">
                              <a:latin typeface="Cambria Math"/>
                            </a:rPr>
                            <m:t>h</m:t>
                          </m:r>
                        </m:num>
                        <m:den>
                          <m:r>
                            <a:rPr lang="en-US" sz="1630" i="1">
                              <a:latin typeface="Cambria Math"/>
                            </a:rPr>
                            <m:t>3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63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30" i="1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63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3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30" b="0" i="1" baseline="-25000" smtClean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en-US" sz="1630" i="1">
                              <a:latin typeface="Cambria Math"/>
                            </a:rPr>
                            <m:t>+4</m:t>
                          </m:r>
                          <m:r>
                            <a:rPr lang="en-US" sz="1630" i="1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63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3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30" b="0" i="1" baseline="-25000" smtClean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en-US" sz="1630" i="1">
                              <a:latin typeface="Cambria Math"/>
                            </a:rPr>
                            <m:t>+</m:t>
                          </m:r>
                          <m:r>
                            <a:rPr lang="en-US" sz="1630" i="1">
                              <a:latin typeface="Cambria Math"/>
                            </a:rPr>
                            <m:t>𝑓</m:t>
                          </m:r>
                          <m:r>
                            <a:rPr lang="en-US" sz="1630" i="1">
                              <a:latin typeface="Cambria Math"/>
                            </a:rPr>
                            <m:t>(</m:t>
                          </m:r>
                          <m:r>
                            <a:rPr lang="en-US" sz="1630" i="1">
                              <a:latin typeface="Cambria Math"/>
                            </a:rPr>
                            <m:t>𝑥</m:t>
                          </m:r>
                          <m:r>
                            <a:rPr lang="en-US" sz="1630" b="0" i="1" baseline="-25000" smtClean="0">
                              <a:latin typeface="Cambria Math"/>
                            </a:rPr>
                            <m:t>4</m:t>
                          </m:r>
                          <m:r>
                            <a:rPr lang="en-US" sz="1630" i="1">
                              <a:latin typeface="Cambria Math"/>
                            </a:rPr>
                            <m:t>)</m:t>
                          </m:r>
                        </m:e>
                      </m:d>
                      <m:r>
                        <a:rPr lang="en-US" sz="1630" b="0" i="1" smtClean="0">
                          <a:latin typeface="Cambria Math"/>
                        </a:rPr>
                        <m:t>+</m:t>
                      </m:r>
                      <m:r>
                        <a:rPr lang="en-US" sz="1630" b="0" i="1" smtClean="0">
                          <a:latin typeface="Cambria Math"/>
                          <a:ea typeface="Cambria Math"/>
                        </a:rPr>
                        <m:t>⋯+</m:t>
                      </m:r>
                      <m:f>
                        <m:fPr>
                          <m:ctrlPr>
                            <a:rPr lang="en-US" sz="163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30" i="1">
                              <a:latin typeface="Cambria Math"/>
                            </a:rPr>
                            <m:t>h</m:t>
                          </m:r>
                        </m:num>
                        <m:den>
                          <m:r>
                            <a:rPr lang="en-US" sz="1630" i="1">
                              <a:latin typeface="Cambria Math"/>
                            </a:rPr>
                            <m:t>3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63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30" i="1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63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3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30" b="0" i="1" spc="-800" baseline="-25000" smtClean="0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1630" b="0" i="1" spc="-800" baseline="-15000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630" b="0" i="1" baseline="-25000" smtClean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en-US" sz="1630" i="1">
                              <a:latin typeface="Cambria Math"/>
                            </a:rPr>
                            <m:t>+4</m:t>
                          </m:r>
                          <m:r>
                            <a:rPr lang="en-US" sz="1630" i="1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63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3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30" i="1" spc="-800" baseline="-25000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1630" i="1" spc="-800" baseline="-1500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63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r>
                            <a:rPr lang="en-US" sz="1630" i="1">
                              <a:latin typeface="Cambria Math"/>
                            </a:rPr>
                            <m:t>+</m:t>
                          </m:r>
                          <m:r>
                            <a:rPr lang="en-US" sz="1630" i="1">
                              <a:latin typeface="Cambria Math"/>
                            </a:rPr>
                            <m:t>𝑓</m:t>
                          </m:r>
                          <m:r>
                            <a:rPr lang="en-US" sz="1630" i="1">
                              <a:latin typeface="Cambria Math"/>
                            </a:rPr>
                            <m:t>(</m:t>
                          </m:r>
                          <m:r>
                            <a:rPr lang="en-US" sz="1630" i="1">
                              <a:latin typeface="Cambria Math"/>
                            </a:rPr>
                            <m:t>𝑥𝑛</m:t>
                          </m:r>
                          <m:r>
                            <a:rPr lang="en-US" sz="1630" i="1">
                              <a:latin typeface="Cambria Math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sz="163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/>
                        </a:rPr>
                        <m:t>𝐼</m:t>
                      </m:r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/>
                            </a:rPr>
                            <m:t>h</m:t>
                          </m:r>
                        </m:num>
                        <m:den>
                          <m:r>
                            <a:rPr lang="en-US" sz="18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b="0" i="1" baseline="-25000" smtClean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  <m:r>
                            <a:rPr lang="en-US" sz="1800" b="0" i="1" smtClean="0">
                              <a:latin typeface="Cambria Math"/>
                            </a:rPr>
                            <m:t>+</m:t>
                          </m:r>
                          <m:r>
                            <m:rPr>
                              <m:brk m:alnAt="23"/>
                            </m:rPr>
                            <a:rPr lang="en-US" sz="1800" b="0" i="1" smtClean="0">
                              <a:latin typeface="Cambria Math"/>
                            </a:rPr>
                            <m:t>4</m:t>
                          </m:r>
                          <m:nary>
                            <m:naryPr>
                              <m:chr m:val="∑"/>
                              <m:ctrlPr>
                                <a:rPr lang="en-US" sz="1800" b="0" i="1" smtClean="0">
                                  <a:latin typeface="Cambria Math"/>
                                </a:rPr>
                              </m:ctrlPr>
                            </m:naryPr>
                            <m:sub>
                              <m:eqArr>
                                <m:eqArrPr>
                                  <m:ctrlPr>
                                    <a:rPr lang="en-US" sz="1800" b="0" i="1" smtClean="0">
                                      <a:latin typeface="Cambria Math"/>
                                    </a:rPr>
                                  </m:ctrlPr>
                                </m:eqArr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=1</m:t>
                                  </m:r>
                                </m:e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b="0" i="0" smtClean="0">
                                      <a:latin typeface="Cambria Math"/>
                                    </a:rPr>
                                    <m:t>odd</m:t>
                                  </m:r>
                                </m:e>
                              </m:eqArr>
                            </m:sub>
                            <m:sup>
                              <m:r>
                                <a:rPr lang="en-US" sz="1800" b="0" i="1" smtClean="0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1800" b="0" i="1" smtClean="0">
                                  <a:latin typeface="Cambria Math"/>
                                </a:rPr>
                                <m:t>−1</m:t>
                              </m:r>
                            </m:sup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18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800" b="0" i="1" baseline="-25000" smtClean="0">
                                      <a:latin typeface="Cambria Math"/>
                                    </a:rPr>
                                    <m:t>𝑖</m:t>
                                  </m:r>
                                </m:e>
                              </m:d>
                              <m:r>
                                <a:rPr lang="en-US" sz="1800" b="0" i="1" smtClean="0">
                                  <a:latin typeface="Cambria Math"/>
                                </a:rPr>
                                <m:t>+2</m:t>
                              </m:r>
                            </m:e>
                          </m:nary>
                          <m:nary>
                            <m:naryPr>
                              <m:chr m:val="∑"/>
                              <m:ctrlPr>
                                <a:rPr lang="en-US" sz="1800" i="1">
                                  <a:latin typeface="Cambria Math"/>
                                </a:rPr>
                              </m:ctrlPr>
                            </m:naryPr>
                            <m:sub>
                              <m:eqArr>
                                <m:eqArrPr>
                                  <m:ctrlPr>
                                    <a:rPr lang="en-US" sz="1800" i="1">
                                      <a:latin typeface="Cambria Math"/>
                                    </a:rPr>
                                  </m:ctrlPr>
                                </m:eqArrPr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𝑗</m:t>
                                  </m:r>
                                  <m:r>
                                    <a:rPr lang="en-US" sz="1800" i="1">
                                      <a:latin typeface="Cambria Math"/>
                                    </a:rPr>
                                    <m:t>=</m:t>
                                  </m:r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sz="1800" b="0" i="1" smtClean="0">
                                      <a:latin typeface="Cambria Math"/>
                                    </a:rPr>
                                    <m:t>𝑗</m:t>
                                  </m:r>
                                  <m:r>
                                    <a:rPr lang="en-US" sz="1800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b="0" i="0" smtClean="0">
                                      <a:latin typeface="Cambria Math"/>
                                    </a:rPr>
                                    <m:t>even</m:t>
                                  </m:r>
                                </m:e>
                              </m:eqArr>
                            </m:sub>
                            <m:sup>
                              <m:r>
                                <a:rPr lang="en-US" sz="1800" i="1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−2</m:t>
                              </m:r>
                            </m:sup>
                            <m:e>
                              <m:r>
                                <a:rPr lang="en-US" sz="1800" i="1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18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800" i="1" baseline="-25000">
                                      <a:latin typeface="Cambria Math"/>
                                    </a:rPr>
                                    <m:t>𝑖</m:t>
                                  </m:r>
                                </m:e>
                              </m:d>
                              <m:r>
                                <a:rPr lang="en-US" sz="1800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𝑓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𝑥𝑛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)</m:t>
                              </m:r>
                            </m:e>
                          </m:nary>
                        </m:e>
                      </m:d>
                    </m:oMath>
                  </m:oMathPara>
                </a14:m>
                <a:endParaRPr lang="en-US" sz="1800" dirty="0"/>
              </a:p>
            </p:txBody>
          </p:sp>
        </mc:Choice>
        <mc:Fallback>
          <p:sp>
            <p:nvSpPr>
              <p:cNvPr id="3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91440" y="4264660"/>
                <a:ext cx="8961120" cy="2377440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604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Simpson’s 3/8 Rule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4724400" cy="5120640"/>
              </a:xfrm>
            </p:spPr>
            <p:txBody>
              <a:bodyPr/>
              <a:lstStyle/>
              <a:p>
                <a:pPr>
                  <a:spcBef>
                    <a:spcPts val="1800"/>
                  </a:spcBef>
                  <a:spcAft>
                    <a:spcPts val="1800"/>
                  </a:spcAft>
                </a:pPr>
                <a:r>
                  <a:rPr lang="en-US" altLang="en-US" sz="2400" dirty="0" smtClean="0"/>
                  <a:t>Simpson’s 3/8 rule corresponds to using third-order polynomials to fit four points. Integration over the four points simplifies to:</a:t>
                </a:r>
              </a:p>
              <a:p>
                <a:pPr>
                  <a:spcBef>
                    <a:spcPts val="1800"/>
                  </a:spcBef>
                  <a:spcAft>
                    <a:spcPts val="1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000" b="0" i="1" smtClean="0">
                          <a:latin typeface="Cambria Math"/>
                        </a:rPr>
                        <m:t>𝐼</m:t>
                      </m:r>
                      <m:r>
                        <a:rPr lang="en-US" altLang="en-US" sz="20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altLang="en-US" sz="2000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en-US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altLang="en-US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</a:rPr>
                            <m:t>3</m:t>
                          </m:r>
                        </m:sup>
                        <m:e>
                          <m:r>
                            <a:rPr lang="en-US" altLang="en-US" sz="20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altLang="en-US" sz="20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0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altLang="en-US" sz="2000" b="0" i="1" smtClean="0">
                              <a:latin typeface="Cambria Math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endParaRPr lang="en-US" altLang="en-US" sz="2000" b="0" dirty="0" smtClean="0"/>
              </a:p>
              <a:p>
                <a:pPr>
                  <a:spcBef>
                    <a:spcPts val="1800"/>
                  </a:spcBef>
                  <a:spcAft>
                    <a:spcPts val="18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000" b="0" i="1" smtClean="0">
                          <a:latin typeface="Cambria Math"/>
                        </a:rPr>
                        <m:t>𝐼</m:t>
                      </m:r>
                      <m:r>
                        <a:rPr lang="en-US" alt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h</m:t>
                          </m:r>
                        </m:num>
                        <m:den>
                          <m:r>
                            <a:rPr lang="en-US" altLang="en-US" sz="2000" b="0" i="1" smtClean="0">
                              <a:latin typeface="Cambria Math"/>
                            </a:rPr>
                            <m:t>8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en-US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0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20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0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000" b="0" i="1" baseline="-25000" smtClean="0"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  <m:r>
                            <a:rPr lang="en-US" altLang="en-US" sz="2000" b="0" i="1" smtClean="0">
                              <a:latin typeface="Cambria Math"/>
                            </a:rPr>
                            <m:t>+3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20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0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00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r>
                            <a:rPr lang="en-US" altLang="en-US" sz="2000" b="0" i="1" smtClean="0">
                              <a:latin typeface="Cambria Math"/>
                            </a:rPr>
                            <m:t>+3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20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0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000" b="0" i="1" baseline="-25000" smtClean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en-US" altLang="en-US" sz="20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20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0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000" b="0" i="1" baseline="-25000" smtClean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r>
                  <a:rPr lang="en-US" altLang="en-US" sz="2400" dirty="0"/>
                  <a:t/>
                </a:r>
                <a:br>
                  <a:rPr lang="en-US" altLang="en-US" sz="2400" dirty="0"/>
                </a:br>
                <a:r>
                  <a:rPr lang="en-US" altLang="en-US" sz="2400" dirty="0" smtClean="0"/>
                  <a:t>Simpson’s </a:t>
                </a:r>
                <a:r>
                  <a:rPr lang="en-US" altLang="en-US" sz="2400" dirty="0"/>
                  <a:t>3/8 rule is generally used in concert with Simpson’s 1/3 rule when the number of segments is odd.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4724400" cy="5120640"/>
              </a:xfrm>
              <a:blipFill rotWithShape="1">
                <a:blip r:embed="rId2"/>
                <a:stretch>
                  <a:fillRect l="-1935" t="-833" r="-1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19199"/>
            <a:ext cx="3789928" cy="521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41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Higher-Order Formulas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Higher-order Newton-Cotes formulas may also be </a:t>
            </a:r>
            <a:r>
              <a:rPr lang="en-US" altLang="en-US" sz="2800" dirty="0"/>
              <a:t>used—in </a:t>
            </a:r>
            <a:r>
              <a:rPr lang="en-US" altLang="en-US" sz="2800" dirty="0"/>
              <a:t>general, the higher the order of the polynomial used, the higher the derivative of the function in the error estimate and the higher the power of the step size.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As in Simpson’s 1/3 and 3/8 rule, the even-segment-odd-point formulas have truncation errors that are the same order as formulas adding one more point. </a:t>
            </a:r>
            <a:r>
              <a:rPr lang="en-US" altLang="en-US" sz="2800" dirty="0" smtClean="0"/>
              <a:t>For </a:t>
            </a:r>
            <a:r>
              <a:rPr lang="en-US" altLang="en-US" sz="2800" dirty="0"/>
              <a:t>this reason, the even-segment-odd-point formulas are usually the methods of preference.</a:t>
            </a:r>
          </a:p>
        </p:txBody>
      </p:sp>
    </p:spTree>
    <p:extLst>
      <p:ext uri="{BB962C8B-B14F-4D97-AF65-F5344CB8AC3E}">
        <p14:creationId xmlns:p14="http://schemas.microsoft.com/office/powerpoint/2010/main" val="376019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Integration with Unequal Segments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758440"/>
          </a:xfrm>
        </p:spPr>
        <p:txBody>
          <a:bodyPr/>
          <a:lstStyle/>
          <a:p>
            <a:r>
              <a:rPr lang="en-US" altLang="en-US" dirty="0"/>
              <a:t>Previous formulas were simplified based on </a:t>
            </a:r>
            <a:r>
              <a:rPr lang="en-US" altLang="en-US" dirty="0" err="1"/>
              <a:t>equispaced</a:t>
            </a:r>
            <a:r>
              <a:rPr lang="en-US" altLang="en-US" dirty="0"/>
              <a:t> data </a:t>
            </a:r>
            <a:r>
              <a:rPr lang="en-US" altLang="en-US" dirty="0"/>
              <a:t>points—though </a:t>
            </a:r>
            <a:r>
              <a:rPr lang="en-US" altLang="en-US" dirty="0"/>
              <a:t>this is not always the case.</a:t>
            </a:r>
          </a:p>
          <a:p>
            <a:r>
              <a:rPr lang="en-US" altLang="en-US" dirty="0"/>
              <a:t>The trapezoidal rule may be used with data containing unequal segments</a:t>
            </a:r>
            <a:r>
              <a:rPr lang="en-US" altLang="en-US" dirty="0" smtClean="0"/>
              <a:t>:</a:t>
            </a:r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137160" y="4541520"/>
                <a:ext cx="8869680" cy="1478280"/>
              </a:xfrm>
            </p:spPr>
            <p:txBody>
              <a:bodyPr/>
              <a:lstStyle/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i="1">
                          <a:solidFill>
                            <a:prstClr val="black"/>
                          </a:solidFill>
                          <a:latin typeface="Cambria Math"/>
                        </a:rPr>
                        <m:t>𝐼</m:t>
                      </m:r>
                      <m:r>
                        <a:rPr lang="en-US" sz="18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𝑛</m:t>
                          </m:r>
                        </m:sup>
                        <m:e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𝑓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𝑑𝑥</m:t>
                          </m:r>
                        </m:e>
                      </m:nary>
                      <m:r>
                        <a:rPr lang="en-US" sz="18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sup>
                        <m:e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𝑓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𝑑𝑥</m:t>
                          </m:r>
                        </m:e>
                      </m:nary>
                      <m:r>
                        <a:rPr lang="en-US" sz="1800" i="1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nary>
                        <m:naryPr>
                          <m:ctrl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  <m:e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𝑓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𝑑𝑥</m:t>
                          </m:r>
                        </m:e>
                      </m:nary>
                      <m:r>
                        <a:rPr lang="en-US" sz="1800" i="1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1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⋯+</m:t>
                      </m:r>
                      <m:nary>
                        <m:naryPr>
                          <m:ctrl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800" i="1" spc="-200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𝑛</m:t>
                          </m:r>
                          <m:r>
                            <a:rPr lang="en-US" sz="1800" i="1" spc="-200" baseline="-1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𝑛</m:t>
                          </m:r>
                        </m:sup>
                        <m:e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𝑓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endParaRPr lang="en-US" sz="1800" dirty="0">
                  <a:solidFill>
                    <a:prstClr val="black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i="1">
                          <a:solidFill>
                            <a:prstClr val="black"/>
                          </a:solidFill>
                          <a:latin typeface="Cambria Math"/>
                        </a:rPr>
                        <m:t>𝐼</m:t>
                      </m:r>
                      <m:r>
                        <a:rPr lang="en-US" sz="18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0</m:t>
                          </m:r>
                        </m:e>
                      </m:d>
                      <m:f>
                        <m:fPr>
                          <m:ctrl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i="1" baseline="-250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0</m:t>
                              </m:r>
                            </m:e>
                          </m:d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i="1" baseline="-250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</m:num>
                        <m:den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1800" i="1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e>
                      </m:d>
                      <m:f>
                        <m:fPr>
                          <m:ctrl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i="1" baseline="-250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i="1" baseline="-250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</m:num>
                        <m:den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1800" i="1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1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⋯+</m:t>
                      </m:r>
                      <m:d>
                        <m:dPr>
                          <m:ctrl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𝑛</m:t>
                          </m:r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𝑥𝑛</m:t>
                          </m:r>
                          <m:r>
                            <a:rPr lang="en-US" sz="1800" i="1" spc="-800" baseline="-1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18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e>
                      </m:d>
                      <m:f>
                        <m:fPr>
                          <m:ctrlP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i="1" spc="-800" baseline="-250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1800" i="1" spc="-800" baseline="-150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800" i="1" baseline="-250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i="1" baseline="-250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𝑛</m:t>
                              </m:r>
                            </m:e>
                          </m:d>
                        </m:num>
                        <m:den>
                          <m:r>
                            <a:rPr lang="en-US" sz="18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137160" y="4541520"/>
                <a:ext cx="8869680" cy="147828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469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Integration Code for Unequal Segments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33" y="1431924"/>
            <a:ext cx="8233934" cy="521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66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5 </a:t>
            </a:r>
            <a:br>
              <a:rPr lang="en-US" altLang="en-US" dirty="0" smtClean="0"/>
            </a:br>
            <a:r>
              <a:rPr lang="en-US" dirty="0" smtClean="0"/>
              <a:t>Chapter 19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Numerical Integration Formulas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04444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sz="2800" dirty="0"/>
              <a:t>MATLAB has built-in functions to evaluate integrals based on the trapezoidal rule</a:t>
            </a:r>
          </a:p>
          <a:p>
            <a:pPr marL="0" lvl="1" indent="0">
              <a:spcBef>
                <a:spcPts val="1200"/>
              </a:spcBef>
              <a:spcAft>
                <a:spcPts val="1200"/>
              </a:spcAft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z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trapz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(y)</a:t>
            </a:r>
            <a:br>
              <a:rPr lang="en-US" sz="2400" b="1" dirty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>
                <a:latin typeface="Courier New" pitchFamily="49" charset="0"/>
                <a:cs typeface="Courier New" pitchFamily="49" charset="0"/>
              </a:rPr>
              <a:t>z =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trapz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(x, y)</a:t>
            </a:r>
          </a:p>
          <a:p>
            <a:pPr marL="0" lvl="1" indent="0">
              <a:spcBef>
                <a:spcPts val="1200"/>
              </a:spcBef>
              <a:spcAft>
                <a:spcPts val="1200"/>
              </a:spcAft>
              <a:buNone/>
              <a:defRPr/>
            </a:pPr>
            <a:r>
              <a:rPr lang="en-US" sz="2400" dirty="0" smtClean="0"/>
              <a:t>produces </a:t>
            </a:r>
            <a:r>
              <a:rPr lang="en-US" sz="2400" dirty="0"/>
              <a:t>the integral of </a:t>
            </a:r>
            <a:r>
              <a:rPr lang="en-US" sz="2400" dirty="0">
                <a:latin typeface="Courier" pitchFamily="20" charset="0"/>
              </a:rPr>
              <a:t>y</a:t>
            </a:r>
            <a:r>
              <a:rPr lang="en-US" sz="2400" dirty="0"/>
              <a:t> with respect to </a:t>
            </a:r>
            <a:r>
              <a:rPr lang="en-US" sz="2400" dirty="0">
                <a:latin typeface="Courier" pitchFamily="20" charset="0"/>
              </a:rPr>
              <a:t>x</a:t>
            </a:r>
            <a:r>
              <a:rPr lang="en-US" sz="2400" dirty="0"/>
              <a:t>. If </a:t>
            </a:r>
            <a:r>
              <a:rPr lang="en-US" sz="2400" dirty="0">
                <a:latin typeface="Courier" pitchFamily="20" charset="0"/>
              </a:rPr>
              <a:t>x</a:t>
            </a:r>
            <a:r>
              <a:rPr lang="en-US" sz="2400" dirty="0"/>
              <a:t> is omitted, the program assumes </a:t>
            </a:r>
            <a:r>
              <a:rPr lang="en-US" sz="2400" i="1" dirty="0"/>
              <a:t>h </a:t>
            </a:r>
            <a:r>
              <a:rPr lang="en-US" sz="2400" dirty="0"/>
              <a:t>= 1.</a:t>
            </a:r>
          </a:p>
          <a:p>
            <a:pPr marL="0" lvl="1" indent="0">
              <a:spcBef>
                <a:spcPts val="1200"/>
              </a:spcBef>
              <a:spcAft>
                <a:spcPts val="1200"/>
              </a:spcAft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z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cumtrapz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(y)</a:t>
            </a:r>
            <a:br>
              <a:rPr lang="en-US" sz="2400" b="1" dirty="0">
                <a:latin typeface="Courier New" pitchFamily="49" charset="0"/>
                <a:cs typeface="Courier New" pitchFamily="49" charset="0"/>
              </a:rPr>
            </a:br>
            <a:r>
              <a:rPr lang="en-US" sz="2400" b="1" dirty="0">
                <a:latin typeface="Courier New" pitchFamily="49" charset="0"/>
                <a:cs typeface="Courier New" pitchFamily="49" charset="0"/>
              </a:rPr>
              <a:t>z =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cumtrapz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(x,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y)</a:t>
            </a:r>
            <a:endParaRPr lang="en-US" sz="2000" b="1" dirty="0" smtClean="0">
              <a:latin typeface="Courier New" pitchFamily="49" charset="0"/>
              <a:cs typeface="Courier New" pitchFamily="49" charset="0"/>
            </a:endParaRPr>
          </a:p>
          <a:p>
            <a:pPr marL="0" lvl="1" indent="0">
              <a:spcBef>
                <a:spcPts val="1200"/>
              </a:spcBef>
              <a:spcAft>
                <a:spcPts val="1200"/>
              </a:spcAft>
              <a:buNone/>
              <a:defRPr/>
            </a:pPr>
            <a:r>
              <a:rPr lang="en-US" sz="2400" dirty="0" smtClean="0"/>
              <a:t>produces </a:t>
            </a:r>
            <a:r>
              <a:rPr lang="en-US" sz="2400" dirty="0"/>
              <a:t>the cumulative integral of </a:t>
            </a:r>
            <a:r>
              <a:rPr lang="en-US" sz="2400" dirty="0">
                <a:latin typeface="Courier" pitchFamily="20" charset="0"/>
              </a:rPr>
              <a:t>y</a:t>
            </a:r>
            <a:r>
              <a:rPr lang="en-US" sz="2400" dirty="0"/>
              <a:t> with respect to </a:t>
            </a:r>
            <a:r>
              <a:rPr lang="en-US" sz="2400" dirty="0">
                <a:latin typeface="Courier" pitchFamily="20" charset="0"/>
              </a:rPr>
              <a:t>x</a:t>
            </a:r>
            <a:r>
              <a:rPr lang="en-US" sz="2400" dirty="0"/>
              <a:t>. If </a:t>
            </a:r>
            <a:r>
              <a:rPr lang="en-US" sz="2400" dirty="0">
                <a:latin typeface="Courier" pitchFamily="20" charset="0"/>
              </a:rPr>
              <a:t>x</a:t>
            </a:r>
            <a:r>
              <a:rPr lang="en-US" sz="2400" dirty="0"/>
              <a:t> is omitted, the program assumes </a:t>
            </a:r>
            <a:r>
              <a:rPr lang="en-US" sz="2400" i="1" dirty="0"/>
              <a:t>h </a:t>
            </a:r>
            <a:r>
              <a:rPr lang="en-US" sz="2400" dirty="0"/>
              <a:t>= 1. </a:t>
            </a:r>
          </a:p>
        </p:txBody>
      </p:sp>
    </p:spTree>
    <p:extLst>
      <p:ext uri="{BB962C8B-B14F-4D97-AF65-F5344CB8AC3E}">
        <p14:creationId xmlns:p14="http://schemas.microsoft.com/office/powerpoint/2010/main" val="17499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Multiple Integrals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5029200" cy="2194560"/>
          </a:xfrm>
        </p:spPr>
        <p:txBody>
          <a:bodyPr/>
          <a:lstStyle/>
          <a:p>
            <a:r>
              <a:rPr lang="en-US" altLang="en-US" sz="2800" dirty="0"/>
              <a:t>Multiple integrals can be determined numerically by first integrating in one dimension, then a second, and so on for all dimensions of the problem</a:t>
            </a:r>
            <a:r>
              <a:rPr lang="en-US" altLang="en-US" sz="2800" dirty="0" smtClean="0"/>
              <a:t>.</a:t>
            </a:r>
            <a:endParaRPr lang="en-US" altLang="en-US" sz="2800" dirty="0"/>
          </a:p>
        </p:txBody>
      </p:sp>
      <p:pic>
        <p:nvPicPr>
          <p:cNvPr id="7170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249680"/>
            <a:ext cx="3338286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623" y="3886200"/>
            <a:ext cx="599075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40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5212080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en-US" sz="2600" dirty="0"/>
              <a:t>Recognizing that Newton-Cotes integration formulas are based on the strategy of replacing a complicated function or tabulated data with a polynomial that is easy to integrate.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en-US" sz="2600" dirty="0"/>
              <a:t>Knowing how to implement the following single application Newton-Cotes formulas: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altLang="en-US" sz="2200" dirty="0"/>
              <a:t>Trapezoidal rule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altLang="en-US" sz="2200" dirty="0"/>
              <a:t>Simpson’s 1/3 rule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200" dirty="0"/>
              <a:t>Simpson’s 3/8 rule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en-US" sz="2600" dirty="0"/>
              <a:t>Knowing how to implement the following composite Newton-Cotes formulas: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altLang="en-US" sz="2200" dirty="0"/>
              <a:t>Trapezoidal rule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altLang="en-US" sz="2200" dirty="0"/>
              <a:t>Simpson’s 3/8 </a:t>
            </a:r>
            <a:r>
              <a:rPr lang="en-US" altLang="en-US" sz="2200" dirty="0" smtClean="0"/>
              <a:t>rule</a:t>
            </a: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dirty="0"/>
              <a:t>Recognizing that even-segment-odd-point formulas like Simpson’s 1/3 rule achieve higher than expected accuracy.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dirty="0"/>
              <a:t>Knowing how to use the trapezoidal rule to integrate unequally spaced data.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dirty="0"/>
              <a:t>Understanding the difference between open and closed integration formulas. </a:t>
            </a:r>
          </a:p>
        </p:txBody>
      </p:sp>
    </p:spTree>
    <p:extLst>
      <p:ext uri="{BB962C8B-B14F-4D97-AF65-F5344CB8AC3E}">
        <p14:creationId xmlns:p14="http://schemas.microsoft.com/office/powerpoint/2010/main" val="323532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Integration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en-US" sz="2400" dirty="0" smtClean="0"/>
                  <a:t>Integration:</a:t>
                </a:r>
              </a:p>
              <a:p>
                <a:pPr>
                  <a:spcBef>
                    <a:spcPts val="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200" b="0" i="1" smtClean="0">
                          <a:latin typeface="Cambria Math"/>
                        </a:rPr>
                        <m:t>𝐼</m:t>
                      </m:r>
                      <m:r>
                        <a:rPr lang="en-US" altLang="en-US" sz="22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altLang="en-US" sz="2200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en-US" sz="2200" b="0" i="1" smtClean="0">
                              <a:latin typeface="Cambria Math"/>
                            </a:rPr>
                            <m:t>𝑎</m:t>
                          </m:r>
                        </m:sub>
                        <m:sup>
                          <m:r>
                            <a:rPr lang="en-US" altLang="en-US" sz="2200" b="0" i="1" smtClean="0">
                              <a:latin typeface="Cambria Math"/>
                            </a:rPr>
                            <m:t>𝑏</m:t>
                          </m:r>
                        </m:sup>
                        <m:e>
                          <m:r>
                            <a:rPr lang="en-US" altLang="en-US" sz="22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22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2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altLang="en-US" sz="2200" b="0" i="1" smtClean="0">
                              <a:latin typeface="Cambria Math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r>
                  <a:rPr lang="en-US" altLang="en-US" sz="2400" dirty="0"/>
                  <a:t/>
                </a:r>
                <a:br>
                  <a:rPr lang="en-US" altLang="en-US" sz="2400" dirty="0"/>
                </a:br>
                <a:r>
                  <a:rPr lang="en-US" altLang="en-US" sz="2400" dirty="0"/>
                  <a:t>is the total value, or summation, of </a:t>
                </a:r>
                <a:r>
                  <a:rPr lang="en-US" altLang="en-US" sz="2400" i="1" dirty="0"/>
                  <a:t>f</a:t>
                </a:r>
                <a:r>
                  <a:rPr lang="en-US" altLang="en-US" sz="2400" dirty="0"/>
                  <a:t>(</a:t>
                </a:r>
                <a:r>
                  <a:rPr lang="en-US" altLang="en-US" sz="2400" i="1" dirty="0"/>
                  <a:t>x</a:t>
                </a:r>
                <a:r>
                  <a:rPr lang="en-US" altLang="en-US" sz="2400" dirty="0"/>
                  <a:t>) </a:t>
                </a:r>
                <a:r>
                  <a:rPr lang="en-US" altLang="en-US" sz="2400" i="1" dirty="0"/>
                  <a:t>dx</a:t>
                </a:r>
                <a:r>
                  <a:rPr lang="en-US" altLang="en-US" sz="2400" dirty="0"/>
                  <a:t> over the range from </a:t>
                </a:r>
                <a:r>
                  <a:rPr lang="en-US" altLang="en-US" sz="2400" i="1" dirty="0"/>
                  <a:t>a</a:t>
                </a:r>
                <a:r>
                  <a:rPr lang="en-US" altLang="en-US" sz="2400" dirty="0"/>
                  <a:t> to </a:t>
                </a:r>
                <a:r>
                  <a:rPr lang="en-US" altLang="en-US" sz="2400" i="1" dirty="0"/>
                  <a:t>b</a:t>
                </a:r>
                <a:r>
                  <a:rPr lang="en-US" altLang="en-US" sz="2400" dirty="0"/>
                  <a:t>: </a:t>
                </a:r>
              </a:p>
            </p:txBody>
          </p:sp>
        </mc:Choice>
        <mc:Fallback xmlns="">
          <p:sp>
            <p:nvSpPr>
              <p:cNvPr id="2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  <a:blipFill rotWithShape="1">
                <a:blip r:embed="rId2"/>
                <a:stretch>
                  <a:fillRect l="-1111" t="-8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4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102067"/>
            <a:ext cx="3840480" cy="352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4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Newton-Cotes Formulas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</p:spPr>
            <p:txBody>
              <a:bodyPr/>
              <a:lstStyle/>
              <a:p>
                <a:r>
                  <a:rPr lang="en-US" altLang="en-US" dirty="0" smtClean="0"/>
                  <a:t>The </a:t>
                </a:r>
                <a:r>
                  <a:rPr lang="en-US" altLang="en-US" i="1" dirty="0"/>
                  <a:t>Newton-Cotes</a:t>
                </a:r>
                <a:r>
                  <a:rPr lang="en-US" altLang="en-US" dirty="0"/>
                  <a:t> formulas are the most common numerical integration schemes.</a:t>
                </a:r>
              </a:p>
              <a:p>
                <a:r>
                  <a:rPr lang="en-US" altLang="en-US" dirty="0"/>
                  <a:t>Generally, they are based on replacing a complicated function or tabulated data with a polynomial that is easy to integrate</a:t>
                </a:r>
                <a:r>
                  <a:rPr lang="en-US" altLang="en-US" dirty="0" smtClean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0" i="1" smtClean="0">
                          <a:latin typeface="Cambria Math"/>
                        </a:rPr>
                        <m:t>𝐼</m:t>
                      </m:r>
                      <m:r>
                        <a:rPr lang="en-US" altLang="en-US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altLang="en-US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en-US" b="0" i="1" smtClean="0">
                              <a:latin typeface="Cambria Math"/>
                            </a:rPr>
                            <m:t>𝑎</m:t>
                          </m:r>
                        </m:sub>
                        <m:sup>
                          <m:r>
                            <a:rPr lang="en-US" altLang="en-US" b="0" i="1" smtClean="0">
                              <a:latin typeface="Cambria Math"/>
                            </a:rPr>
                            <m:t>𝑏</m:t>
                          </m:r>
                        </m:sup>
                        <m:e>
                          <m:r>
                            <a:rPr lang="en-US" altLang="en-US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altLang="en-US" b="0" i="1" smtClean="0">
                              <a:latin typeface="Cambria Math"/>
                            </a:rPr>
                            <m:t>𝑑𝑥</m:t>
                          </m:r>
                        </m:e>
                      </m:nary>
                      <m:r>
                        <a:rPr lang="en-US" altLang="en-US" b="0" i="1" smtClean="0">
                          <a:latin typeface="Cambria Math"/>
                          <a:ea typeface="Cambria Math"/>
                        </a:rPr>
                        <m:t>≅</m:t>
                      </m:r>
                      <m:nary>
                        <m:naryPr>
                          <m:ctrlP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sub>
                        <m:sup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</m:sup>
                        <m:e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𝑓</m:t>
                          </m:r>
                          <m:r>
                            <a:rPr lang="en-US" altLang="en-US" b="0" i="1" baseline="-25000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alt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r>
                  <a:rPr lang="en-US" altLang="en-US" dirty="0"/>
                  <a:t/>
                </a:r>
                <a:br>
                  <a:rPr lang="en-US" altLang="en-US" dirty="0"/>
                </a:br>
                <a:r>
                  <a:rPr lang="en-US" altLang="en-US" dirty="0"/>
                  <a:t>where </a:t>
                </a:r>
                <a:r>
                  <a:rPr lang="en-US" altLang="en-US" i="1" dirty="0" err="1"/>
                  <a:t>f</a:t>
                </a:r>
                <a:r>
                  <a:rPr lang="en-US" altLang="en-US" i="1" baseline="-25000" dirty="0" err="1"/>
                  <a:t>n</a:t>
                </a:r>
                <a:r>
                  <a:rPr lang="en-US" altLang="en-US" dirty="0"/>
                  <a:t>(</a:t>
                </a:r>
                <a:r>
                  <a:rPr lang="en-US" altLang="en-US" i="1" dirty="0"/>
                  <a:t>x</a:t>
                </a:r>
                <a:r>
                  <a:rPr lang="en-US" altLang="en-US" dirty="0"/>
                  <a:t>) is an </a:t>
                </a:r>
                <a:r>
                  <a:rPr lang="en-US" altLang="en-US" i="1" dirty="0"/>
                  <a:t>n</a:t>
                </a:r>
                <a:r>
                  <a:rPr lang="en-US" altLang="en-US" baseline="30000" dirty="0"/>
                  <a:t>th</a:t>
                </a:r>
                <a:r>
                  <a:rPr lang="en-US" altLang="en-US" dirty="0"/>
                  <a:t> order interpolating polynomial.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  <a:blipFill rotWithShape="1">
                <a:blip r:embed="rId2"/>
                <a:stretch>
                  <a:fillRect l="-1852" t="-1520" r="-2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438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Newton-Cotes Examples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4191000" cy="481584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The integrating function can be polynomials for any </a:t>
            </a:r>
            <a:r>
              <a:rPr lang="en-US" altLang="en-US" sz="2800" dirty="0"/>
              <a:t>order—for </a:t>
            </a:r>
            <a:r>
              <a:rPr lang="en-US" altLang="en-US" sz="2800" dirty="0"/>
              <a:t>example, (a) straight lines or (b) parabolas.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The integral can be approximated in one step or in a series of steps to improve accuracy.</a:t>
            </a: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219200"/>
            <a:ext cx="4111752" cy="521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71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Trapezoidal Rule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3931920" cy="2377440"/>
          </a:xfrm>
        </p:spPr>
        <p:txBody>
          <a:bodyPr/>
          <a:lstStyle/>
          <a:p>
            <a:r>
              <a:rPr lang="en-US" altLang="en-US" sz="2400" dirty="0"/>
              <a:t>The </a:t>
            </a:r>
            <a:r>
              <a:rPr lang="en-US" altLang="en-US" sz="2400" i="1" dirty="0"/>
              <a:t>trapezoidal rule</a:t>
            </a:r>
            <a:r>
              <a:rPr lang="en-US" altLang="en-US" sz="2400" dirty="0"/>
              <a:t> is the first of the Newton-Cotes closed integration formulas; it uses a </a:t>
            </a:r>
            <a:r>
              <a:rPr lang="en-US" altLang="en-US" sz="2400" dirty="0" smtClean="0"/>
              <a:t>straight-line approximation </a:t>
            </a:r>
            <a:r>
              <a:rPr lang="en-US" altLang="en-US" sz="2400" dirty="0"/>
              <a:t>for the function</a:t>
            </a:r>
            <a:r>
              <a:rPr lang="en-US" altLang="en-US" sz="2400" dirty="0" smtClean="0"/>
              <a:t>:</a:t>
            </a:r>
            <a:endParaRPr lang="en-US" alt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3"/>
              <p:cNvSpPr>
                <a:spLocks noGrp="1"/>
              </p:cNvSpPr>
              <p:nvPr>
                <p:ph idx="18"/>
              </p:nvPr>
            </p:nvSpPr>
            <p:spPr>
              <a:xfrm>
                <a:off x="457200" y="3810000"/>
                <a:ext cx="5486400" cy="274320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𝐼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400" b="0" i="1" smtClean="0">
                              <a:latin typeface="Cambria Math"/>
                            </a:rPr>
                            <m:t>𝑎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𝑏</m:t>
                          </m:r>
                        </m:sup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sz="2400" b="0" i="1" baseline="-25000" smtClean="0">
                              <a:latin typeface="Cambria Math"/>
                            </a:rPr>
                            <m:t>𝑛</m:t>
                          </m:r>
                          <m:d>
                            <m:d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endParaRPr lang="en-US" sz="24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𝐼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400" b="0" i="1" smtClean="0">
                              <a:latin typeface="Cambria Math"/>
                            </a:rPr>
                            <m:t>𝑎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𝑏</m:t>
                          </m:r>
                        </m:sup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4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</m:d>
                              <m:r>
                                <a:rPr lang="en-US" sz="2400" b="0" i="1" smtClean="0">
                                  <a:latin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24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𝑓</m:t>
                                  </m:r>
                                  <m:d>
                                    <m:dPr>
                                      <m:ctrlPr>
                                        <a:rPr lang="en-US" sz="2400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𝑏</m:t>
                                      </m:r>
                                    </m:e>
                                  </m:d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𝑓</m:t>
                                  </m:r>
                                  <m:d>
                                    <m:dPr>
                                      <m:ctrlPr>
                                        <a:rPr lang="en-US" sz="2400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𝑎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𝑏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𝑎</m:t>
                                  </m:r>
                                </m:den>
                              </m:f>
                              <m:r>
                                <a:rPr lang="en-US" sz="2400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𝑎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endParaRPr lang="en-US" sz="24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𝐼</m:t>
                      </m:r>
                      <m:r>
                        <a:rPr lang="en-US" sz="2400" b="0" i="1" smtClean="0">
                          <a:latin typeface="Cambria Math"/>
                        </a:rPr>
                        <m:t>=(</m:t>
                      </m:r>
                      <m:r>
                        <a:rPr lang="en-US" sz="2400" b="0" i="1" smtClean="0">
                          <a:latin typeface="Cambria Math"/>
                        </a:rPr>
                        <m:t>𝑏</m:t>
                      </m:r>
                      <m:r>
                        <a:rPr lang="en-US" sz="2400" b="0" i="1" smtClean="0">
                          <a:latin typeface="Cambria Math"/>
                        </a:rPr>
                        <m:t>−</m:t>
                      </m:r>
                      <m:r>
                        <a:rPr lang="en-US" sz="2400" b="0" i="1" smtClean="0">
                          <a:latin typeface="Cambria Math"/>
                        </a:rPr>
                        <m:t>𝑎</m:t>
                      </m:r>
                      <m:r>
                        <a:rPr lang="en-US" sz="2400" b="0" i="1" smtClean="0">
                          <a:latin typeface="Cambria Math"/>
                        </a:rPr>
                        <m:t>)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𝑏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8"/>
              </p:nvPr>
            </p:nvSpPr>
            <p:spPr>
              <a:xfrm>
                <a:off x="457200" y="3810000"/>
                <a:ext cx="5486400" cy="27432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38" name="Picture 4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799" y="1447800"/>
            <a:ext cx="449494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58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Error of the Trapezoidal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4206240" cy="5120640"/>
              </a:xfrm>
            </p:spPr>
            <p:txBody>
              <a:bodyPr/>
              <a:lstStyle/>
              <a:p>
                <a:pPr lvl="0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sz="2000" dirty="0">
                    <a:solidFill>
                      <a:prstClr val="black"/>
                    </a:solidFill>
                  </a:rPr>
                  <a:t>An estimate for the local truncation error of a single application of the trapezoidal rule is:</a:t>
                </a:r>
              </a:p>
              <a:p>
                <a:pPr lvl="0">
                  <a:spcBef>
                    <a:spcPts val="120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i="1">
                          <a:solidFill>
                            <a:prstClr val="black"/>
                          </a:solidFill>
                          <a:latin typeface="Cambria Math"/>
                        </a:rPr>
                        <m:t>𝐸</m:t>
                      </m:r>
                      <m:r>
                        <a:rPr lang="en-US" altLang="en-US" sz="26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𝑡</m:t>
                      </m:r>
                      <m:r>
                        <a:rPr lang="en-US" altLang="en-US" sz="2600" i="1">
                          <a:solidFill>
                            <a:prstClr val="black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altLang="en-US" sz="2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12</m:t>
                          </m:r>
                        </m:den>
                      </m:f>
                      <m:sSup>
                        <m:sSupPr>
                          <m:ctrlPr>
                            <a:rPr lang="en-US" altLang="en-US" sz="2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en-US" sz="2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en-US" altLang="en-US" sz="2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″</m:t>
                          </m:r>
                        </m:sup>
                      </m:sSup>
                      <m:d>
                        <m:dPr>
                          <m:ctrlPr>
                            <a:rPr lang="en-US" altLang="en-US" sz="26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6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</m:d>
                      <m:d>
                        <m:dPr>
                          <m:ctrlPr>
                            <a:rPr lang="en-US" altLang="en-US" sz="26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altLang="en-US" sz="26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𝑏</m:t>
                          </m:r>
                          <m:r>
                            <a:rPr lang="en-US" altLang="en-US" sz="26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6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</m:d>
                      <m:r>
                        <a:rPr lang="en-US" altLang="en-US" sz="2600" i="1" baseline="30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3</m:t>
                      </m:r>
                    </m:oMath>
                  </m:oMathPara>
                </a14:m>
                <a:r>
                  <a:rPr lang="en-US" altLang="en-US" sz="2000" dirty="0">
                    <a:solidFill>
                      <a:prstClr val="black"/>
                    </a:solidFill>
                  </a:rPr>
                  <a:t/>
                </a:r>
                <a:br>
                  <a:rPr lang="en-US" altLang="en-US" sz="2000" dirty="0">
                    <a:solidFill>
                      <a:prstClr val="black"/>
                    </a:solidFill>
                  </a:rPr>
                </a:br>
                <a:r>
                  <a:rPr lang="en-US" altLang="en-US" sz="2000" dirty="0">
                    <a:solidFill>
                      <a:prstClr val="black"/>
                    </a:solidFill>
                  </a:rPr>
                  <a:t>where </a:t>
                </a:r>
                <a:r>
                  <a:rPr lang="en-US" altLang="en-US" sz="2000" i="1" dirty="0">
                    <a:solidFill>
                      <a:prstClr val="black"/>
                    </a:solidFill>
                    <a:latin typeface="Symbol" pitchFamily="18" charset="2"/>
                  </a:rPr>
                  <a:t></a:t>
                </a:r>
                <a:r>
                  <a:rPr lang="en-US" altLang="en-US" sz="2000" dirty="0">
                    <a:solidFill>
                      <a:prstClr val="black"/>
                    </a:solidFill>
                    <a:latin typeface="Symbol" pitchFamily="18" charset="2"/>
                  </a:rPr>
                  <a:t></a:t>
                </a:r>
                <a:r>
                  <a:rPr lang="en-US" altLang="en-US" sz="2000" dirty="0">
                    <a:solidFill>
                      <a:prstClr val="black"/>
                    </a:solidFill>
                  </a:rPr>
                  <a:t>is somewhere between </a:t>
                </a:r>
                <a:r>
                  <a:rPr lang="en-US" altLang="en-US" sz="20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en-US" sz="2000" dirty="0">
                    <a:solidFill>
                      <a:prstClr val="black"/>
                    </a:solidFill>
                  </a:rPr>
                  <a:t> and </a:t>
                </a:r>
                <a:r>
                  <a:rPr lang="en-US" altLang="en-US" sz="2000" i="1" dirty="0">
                    <a:solidFill>
                      <a:prstClr val="black"/>
                    </a:solidFill>
                  </a:rPr>
                  <a:t>b</a:t>
                </a:r>
                <a:r>
                  <a:rPr lang="en-US" altLang="en-US" sz="2000" dirty="0">
                    <a:solidFill>
                      <a:prstClr val="black"/>
                    </a:solidFill>
                  </a:rPr>
                  <a:t>.</a:t>
                </a:r>
              </a:p>
              <a:p>
                <a:pPr lvl="0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sz="2000" dirty="0">
                    <a:solidFill>
                      <a:prstClr val="black"/>
                    </a:solidFill>
                  </a:rPr>
                  <a:t>This formula indicates that the error is dependent upon the curvature of the actual function as well as the distance between the points.</a:t>
                </a:r>
              </a:p>
              <a:p>
                <a:pPr lvl="0"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sz="2000" dirty="0">
                    <a:solidFill>
                      <a:prstClr val="black"/>
                    </a:solidFill>
                  </a:rPr>
                  <a:t>Error can thus be reduced by breaking the curve into parts</a:t>
                </a:r>
                <a:r>
                  <a:rPr lang="en-US" altLang="en-US" sz="2000" dirty="0" smtClean="0">
                    <a:solidFill>
                      <a:prstClr val="black"/>
                    </a:solidFill>
                  </a:rPr>
                  <a:t>.</a:t>
                </a:r>
                <a:endParaRPr lang="en-US" altLang="en-US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4206240" cy="5120640"/>
              </a:xfrm>
              <a:blipFill rotWithShape="1">
                <a:blip r:embed="rId2"/>
                <a:stretch>
                  <a:fillRect l="-1449" t="-476" r="-2319" b="-1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194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179299"/>
            <a:ext cx="3200400" cy="255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86200"/>
            <a:ext cx="3200400" cy="272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10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2428</TotalTime>
  <Words>1352</Words>
  <Application>Microsoft Office PowerPoint</Application>
  <PresentationFormat>On-screen Show (4:3)</PresentationFormat>
  <Paragraphs>89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5  Chapter 19</vt:lpstr>
      <vt:lpstr>Chapter Objectives, 1</vt:lpstr>
      <vt:lpstr>Chapter Objectives, 2</vt:lpstr>
      <vt:lpstr>Integration</vt:lpstr>
      <vt:lpstr>Newton-Cotes Formulas</vt:lpstr>
      <vt:lpstr>Newton-Cotes Examples</vt:lpstr>
      <vt:lpstr>The Trapezoidal Rule</vt:lpstr>
      <vt:lpstr>Error of the Trapezoidal Rule</vt:lpstr>
      <vt:lpstr>Composite Trapezoidal Rule</vt:lpstr>
      <vt:lpstr>MATLAB Program</vt:lpstr>
      <vt:lpstr>Simpson’s Rules</vt:lpstr>
      <vt:lpstr>Simpson’s 1/3 Rule</vt:lpstr>
      <vt:lpstr>Error of Simpson’s 1/3 Rule</vt:lpstr>
      <vt:lpstr>Composite Simpson’s 1/3 Rule</vt:lpstr>
      <vt:lpstr>Simpson’s 3/8 Rule</vt:lpstr>
      <vt:lpstr>Higher-Order Formulas</vt:lpstr>
      <vt:lpstr>Integration with Unequal Segments</vt:lpstr>
      <vt:lpstr>Integration Code for Unequal Segments</vt:lpstr>
      <vt:lpstr>MATLAB Functions</vt:lpstr>
      <vt:lpstr>Multiple Integrals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249</cp:revision>
  <dcterms:created xsi:type="dcterms:W3CDTF">2017-02-27T15:23:48Z</dcterms:created>
  <dcterms:modified xsi:type="dcterms:W3CDTF">2017-08-03T04:49:48Z</dcterms:modified>
</cp:coreProperties>
</file>