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5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6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7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8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859" r:id="rId2"/>
    <p:sldMasterId id="2147483744" r:id="rId3"/>
    <p:sldMasterId id="2147483780" r:id="rId4"/>
    <p:sldMasterId id="2147483838" r:id="rId5"/>
    <p:sldMasterId id="2147483713" r:id="rId6"/>
    <p:sldMasterId id="2147483674" r:id="rId7"/>
    <p:sldMasterId id="2147483897" r:id="rId8"/>
    <p:sldMasterId id="2147483960" r:id="rId9"/>
  </p:sldMasterIdLst>
  <p:notesMasterIdLst>
    <p:notesMasterId r:id="rId28"/>
  </p:notesMasterIdLst>
  <p:handoutMasterIdLst>
    <p:handoutMasterId r:id="rId29"/>
  </p:handoutMasterIdLst>
  <p:sldIdLst>
    <p:sldId id="298" r:id="rId10"/>
    <p:sldId id="257" r:id="rId11"/>
    <p:sldId id="259" r:id="rId12"/>
    <p:sldId id="362" r:id="rId13"/>
    <p:sldId id="331" r:id="rId14"/>
    <p:sldId id="385" r:id="rId15"/>
    <p:sldId id="386" r:id="rId16"/>
    <p:sldId id="377" r:id="rId17"/>
    <p:sldId id="387" r:id="rId18"/>
    <p:sldId id="388" r:id="rId19"/>
    <p:sldId id="318" r:id="rId20"/>
    <p:sldId id="378" r:id="rId21"/>
    <p:sldId id="389" r:id="rId22"/>
    <p:sldId id="390" r:id="rId23"/>
    <p:sldId id="379" r:id="rId24"/>
    <p:sldId id="348" r:id="rId25"/>
    <p:sldId id="380" r:id="rId26"/>
    <p:sldId id="341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5266"/>
    <a:srgbClr val="9C3F9C"/>
    <a:srgbClr val="00803A"/>
    <a:srgbClr val="D90000"/>
    <a:srgbClr val="A30000"/>
    <a:srgbClr val="585858"/>
    <a:srgbClr val="444444"/>
    <a:srgbClr val="000000"/>
    <a:srgbClr val="6A6A6A"/>
    <a:srgbClr val="E666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35" autoAdjust="0"/>
    <p:restoredTop sz="96458" autoAdjust="0"/>
  </p:normalViewPr>
  <p:slideViewPr>
    <p:cSldViewPr>
      <p:cViewPr>
        <p:scale>
          <a:sx n="75" d="100"/>
          <a:sy n="75" d="100"/>
        </p:scale>
        <p:origin x="-828" y="-504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7/19/2017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7/19/2017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176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1878408"/>
            <a:ext cx="5212080" cy="2769792"/>
          </a:xfrm>
          <a:prstGeom prst="rect">
            <a:avLst/>
          </a:prstGeom>
          <a:solidFill>
            <a:srgbClr val="000000">
              <a:alpha val="56863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1981200"/>
            <a:ext cx="5212080" cy="20574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228600" y="4000500"/>
            <a:ext cx="4937760" cy="647700"/>
          </a:xfrm>
          <a:prstGeom prst="rect">
            <a:avLst/>
          </a:prstGeom>
        </p:spPr>
        <p:txBody>
          <a:bodyPr anchor="ctr"/>
          <a:lstStyle>
            <a:lvl1pPr>
              <a:defRPr sz="2000">
                <a:solidFill>
                  <a:schemeClr val="bg1"/>
                </a:solidFill>
                <a:latin typeface="ArumSans Bd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2" name="Copyright"/>
          <p:cNvSpPr>
            <a:spLocks noGrp="1"/>
          </p:cNvSpPr>
          <p:nvPr>
            <p:ph type="body" sz="quarter" idx="13" hasCustomPrompt="1"/>
          </p:nvPr>
        </p:nvSpPr>
        <p:spPr>
          <a:xfrm>
            <a:off x="6461252" y="6426200"/>
            <a:ext cx="2670048" cy="155448"/>
          </a:xfrm>
          <a:prstGeom prst="rect">
            <a:avLst/>
          </a:prstGeom>
        </p:spPr>
        <p:txBody>
          <a:bodyPr lIns="0" tIns="0" rIns="45720" bIns="0"/>
          <a:lstStyle>
            <a:lvl1pPr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60960" y="5562600"/>
            <a:ext cx="7863840" cy="640080"/>
          </a:xfrm>
          <a:prstGeom prst="rect">
            <a:avLst/>
          </a:prstGeom>
        </p:spPr>
        <p:txBody>
          <a:bodyPr/>
          <a:lstStyle>
            <a:lvl1pPr algn="l"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0" y="6708775"/>
            <a:ext cx="9144000" cy="173736"/>
          </a:xfrm>
          <a:prstGeom prst="rect">
            <a:avLst/>
          </a:prstGeom>
        </p:spPr>
        <p:txBody>
          <a:bodyPr/>
          <a:lstStyle>
            <a:lvl1pPr algn="l">
              <a:defRPr sz="800" baseline="0">
                <a:solidFill>
                  <a:srgbClr val="585858"/>
                </a:solidFill>
              </a:defRPr>
            </a:lvl1pPr>
          </a:lstStyle>
          <a:p>
            <a:pPr lvl="0"/>
            <a:r>
              <a:rPr lang="en-US" dirty="0" smtClean="0"/>
              <a:t>Copyright Place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8"/>
          </p:nvPr>
        </p:nvSpPr>
        <p:spPr>
          <a:xfrm>
            <a:off x="5367528" y="0"/>
            <a:ext cx="3776472" cy="46634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638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7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104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023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79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07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37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9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04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00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6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1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Video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41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6265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457200" y="4038600"/>
            <a:ext cx="82296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07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4800600" y="14478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8"/>
          </p:nvPr>
        </p:nvSpPr>
        <p:spPr>
          <a:xfrm>
            <a:off x="457200" y="39624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"/>
          <p:cNvSpPr>
            <a:spLocks noGrp="1"/>
          </p:cNvSpPr>
          <p:nvPr>
            <p:ph idx="19"/>
          </p:nvPr>
        </p:nvSpPr>
        <p:spPr>
          <a:xfrm>
            <a:off x="4800600" y="39624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376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3337560" y="143256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8"/>
          </p:nvPr>
        </p:nvSpPr>
        <p:spPr>
          <a:xfrm>
            <a:off x="6156960" y="14478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"/>
          <p:cNvSpPr>
            <a:spLocks noGrp="1"/>
          </p:cNvSpPr>
          <p:nvPr>
            <p:ph idx="19"/>
          </p:nvPr>
        </p:nvSpPr>
        <p:spPr>
          <a:xfrm>
            <a:off x="4572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1"/>
          <p:cNvSpPr>
            <a:spLocks noGrp="1"/>
          </p:cNvSpPr>
          <p:nvPr>
            <p:ph idx="20"/>
          </p:nvPr>
        </p:nvSpPr>
        <p:spPr>
          <a:xfrm>
            <a:off x="33528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1"/>
          <p:cNvSpPr>
            <a:spLocks noGrp="1"/>
          </p:cNvSpPr>
          <p:nvPr>
            <p:ph idx="21"/>
          </p:nvPr>
        </p:nvSpPr>
        <p:spPr>
          <a:xfrm>
            <a:off x="61722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1"/>
          <p:cNvSpPr>
            <a:spLocks noGrp="1"/>
          </p:cNvSpPr>
          <p:nvPr>
            <p:ph idx="22"/>
          </p:nvPr>
        </p:nvSpPr>
        <p:spPr>
          <a:xfrm>
            <a:off x="457200" y="4953000"/>
            <a:ext cx="8077200" cy="7315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1"/>
          <p:cNvSpPr>
            <a:spLocks noGrp="1"/>
          </p:cNvSpPr>
          <p:nvPr>
            <p:ph idx="23"/>
          </p:nvPr>
        </p:nvSpPr>
        <p:spPr>
          <a:xfrm>
            <a:off x="457200" y="5791200"/>
            <a:ext cx="8077200" cy="7315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13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76200"/>
            <a:ext cx="9144001" cy="1188720"/>
          </a:xfrm>
          <a:prstGeom prst="rect">
            <a:avLst/>
          </a:prstGeom>
        </p:spPr>
        <p:txBody>
          <a:bodyPr anchor="ctr"/>
          <a:lstStyle>
            <a:lvl1pPr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1432560"/>
            <a:ext cx="4038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/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/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/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1432560"/>
            <a:ext cx="4038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1940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A3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5055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8539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1643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5795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A3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692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hoto Credit3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lide 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72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lide 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5315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1905000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rgbClr val="305266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>
                <a:solidFill>
                  <a:srgbClr val="444444"/>
                </a:solidFill>
                <a:latin typeface="ArumSans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213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175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949214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65626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990600"/>
            <a:ext cx="8229600" cy="5410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36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109974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11237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3.gif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4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MH Tagline" descr="Tag line: Because learning changes everything™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5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257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896" r:id="rId2"/>
    <p:sldLayoutId id="2147483753" r:id="rId3"/>
    <p:sldLayoutId id="2147483908" r:id="rId4"/>
    <p:sldLayoutId id="2147483950" r:id="rId5"/>
    <p:sldLayoutId id="2147483757" r:id="rId6"/>
    <p:sldLayoutId id="2147483877" r:id="rId7"/>
    <p:sldLayoutId id="2147483761" r:id="rId8"/>
    <p:sldLayoutId id="2147483800" r:id="rId9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Copyright" descr="©McGraw-Hill Education&#10;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3304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64" r:id="rId2"/>
    <p:sldLayoutId id="2147483965" r:id="rId3"/>
    <p:sldLayoutId id="2147483966" r:id="rId4"/>
    <p:sldLayoutId id="2147483953" r:id="rId5"/>
    <p:sldLayoutId id="2147483954" r:id="rId6"/>
    <p:sldLayoutId id="2147483956" r:id="rId7"/>
    <p:sldLayoutId id="2147483957" r:id="rId8"/>
    <p:sldLayoutId id="2147483958" r:id="rId9"/>
    <p:sldLayoutId id="2147483959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pyright" descr="©McGraw-Hill Education&#10;"/>
          <p:cNvSpPr txBox="1"/>
          <p:nvPr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85764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Copyright" descr="©McGraw-Hill Education.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</a:t>
            </a:r>
            <a:r>
              <a:rPr lang="en-US" sz="800" dirty="0" err="1" smtClean="0">
                <a:solidFill>
                  <a:schemeClr val="bg1"/>
                </a:solidFill>
              </a:rPr>
              <a:t>EducationCopy</a:t>
            </a:r>
            <a:endParaRPr lang="en-US" sz="8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106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MH BG Image"/>
          <p:cNvPicPr>
            <a:picLocks noChangeAspect="1"/>
          </p:cNvPicPr>
          <p:nvPr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Copyright" descr="©McGraw-Hill Education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63611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6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273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6" r:id="rId2"/>
    <p:sldLayoutId id="2147483755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652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/>
            <a:r>
              <a:rPr lang="en-US" sz="3400" dirty="0" smtClean="0"/>
              <a:t> </a:t>
            </a:r>
            <a:r>
              <a:rPr lang="en-US" sz="3400" dirty="0"/>
              <a:t>Applied Numerical </a:t>
            </a:r>
            <a:r>
              <a:rPr lang="en-US" sz="3400" dirty="0" smtClean="0"/>
              <a:t>Methods</a:t>
            </a:r>
            <a:r>
              <a:rPr lang="en-US" sz="3200" dirty="0"/>
              <a:t> </a:t>
            </a:r>
            <a:r>
              <a:rPr lang="en-US" sz="3200" dirty="0" smtClean="0"/>
              <a:t>with </a:t>
            </a:r>
            <a:r>
              <a:rPr lang="en-US" sz="3200" dirty="0"/>
              <a:t>MATLAB</a:t>
            </a:r>
            <a:r>
              <a:rPr lang="en-US" sz="3200" dirty="0" smtClean="0"/>
              <a:t>®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 </a:t>
            </a:r>
            <a:r>
              <a:rPr lang="en-US" sz="2800" i="1" dirty="0"/>
              <a:t>for Engineers and </a:t>
            </a:r>
            <a:r>
              <a:rPr lang="en-US" sz="2800" i="1" dirty="0" smtClean="0"/>
              <a:t>Scientists</a:t>
            </a:r>
            <a:br>
              <a:rPr lang="en-US" sz="2800" i="1" dirty="0" smtClean="0"/>
            </a:br>
            <a:r>
              <a:rPr lang="en-US" sz="2800" dirty="0" smtClean="0"/>
              <a:t>4th Edition</a:t>
            </a:r>
            <a:endParaRPr lang="en-US" sz="2800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algn="l"/>
            <a:r>
              <a:rPr lang="en-US" sz="2800" dirty="0"/>
              <a:t>Steven C. Chapra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8" name="Picture 3"/>
          <p:cNvPicPr>
            <a:picLocks noGrp="1" noChangeAspect="1"/>
          </p:cNvPicPr>
          <p:nvPr>
            <p:ph sz="quarter"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577" y="0"/>
            <a:ext cx="3774184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altLang="en-US" dirty="0"/>
              <a:t>PowerPoints organized by Dr. Michael R. Gustafson II, Duke University and Prof. Steve Chapra, Tufts </a:t>
            </a:r>
            <a:r>
              <a:rPr lang="en-US" altLang="en-US" dirty="0" smtClean="0"/>
              <a:t>University</a:t>
            </a:r>
            <a:endParaRPr lang="en-US" alt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pPr lvl="0"/>
            <a:r>
              <a:rPr lang="en-US" dirty="0"/>
              <a:t>©McGraw-Hill Education. All rights reserved. Authorized only for instructor use in the classroom.  No reproduction or further distribution permitted without the prior written consent of McGraw-Hill Education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59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Solving Spline Coefficients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1234440"/>
          </a:xfrm>
        </p:spPr>
        <p:txBody>
          <a:bodyPr/>
          <a:lstStyle/>
          <a:p>
            <a:r>
              <a:rPr lang="en-US" altLang="en-US" sz="2400" dirty="0"/>
              <a:t>One condition requires that the spline function goes through the first and last point of the interval, yielding 2(n-1) equations of the form</a:t>
            </a:r>
            <a:r>
              <a:rPr lang="en-US" altLang="en-US" sz="2400" dirty="0" smtClean="0"/>
              <a:t>:</a:t>
            </a:r>
            <a:endParaRPr lang="en-US" sz="2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Content Placeholder 3"/>
              <p:cNvSpPr>
                <a:spLocks noGrp="1"/>
              </p:cNvSpPr>
              <p:nvPr>
                <p:ph idx="17"/>
              </p:nvPr>
            </p:nvSpPr>
            <p:spPr>
              <a:xfrm>
                <a:off x="137160" y="2667000"/>
                <a:ext cx="8869680" cy="914400"/>
              </a:xfrm>
            </p:spPr>
            <p:txBody>
              <a:bodyPr/>
              <a:lstStyle/>
              <a:p>
                <a:pPr/>
                <a:r>
                  <a:rPr lang="en-US" sz="2000" dirty="0"/>
                  <a:t> </a:t>
                </a:r>
                <a:r>
                  <a:rPr lang="en-US" sz="2000" dirty="0" smtClean="0"/>
                  <a:t>  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/>
                      </a:rPr>
                      <m:t>𝑠</m:t>
                    </m:r>
                    <m:r>
                      <a:rPr lang="en-US" sz="2000" b="0" i="1" baseline="-25000" smtClean="0">
                        <a:latin typeface="Cambria Math"/>
                      </a:rPr>
                      <m:t>𝑖</m:t>
                    </m:r>
                    <m:d>
                      <m:dPr>
                        <m:ctrlPr>
                          <a:rPr lang="en-US" sz="20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/>
                          </a:rPr>
                          <m:t>𝑥</m:t>
                        </m:r>
                        <m:r>
                          <a:rPr lang="en-US" sz="2000" b="0" i="1" baseline="-25000" smtClean="0">
                            <a:latin typeface="Cambria Math"/>
                          </a:rPr>
                          <m:t>𝑖</m:t>
                        </m:r>
                      </m:e>
                    </m:d>
                    <m:r>
                      <a:rPr lang="en-US" sz="2000" b="0" i="1" smtClean="0">
                        <a:latin typeface="Cambria Math"/>
                      </a:rPr>
                      <m:t>=</m:t>
                    </m:r>
                    <m:r>
                      <a:rPr lang="en-US" sz="2000" b="0" i="1" smtClean="0">
                        <a:latin typeface="Cambria Math"/>
                      </a:rPr>
                      <m:t>𝑓𝑖</m:t>
                    </m:r>
                    <m:r>
                      <a:rPr lang="en-US" sz="2000" b="0" i="1" smtClean="0">
                        <a:latin typeface="Cambria Math"/>
                        <a:ea typeface="Cambria Math"/>
                      </a:rPr>
                      <m:t>⟹</m:t>
                    </m:r>
                    <m:r>
                      <a:rPr lang="en-US" sz="2000" b="0" i="1" smtClean="0">
                        <a:latin typeface="Cambria Math"/>
                        <a:ea typeface="Cambria Math"/>
                      </a:rPr>
                      <m:t>𝑎𝑖</m:t>
                    </m:r>
                    <m:r>
                      <a:rPr lang="en-US" sz="2000" b="0" i="1" smtClean="0">
                        <a:latin typeface="Cambria Math"/>
                        <a:ea typeface="Cambria Math"/>
                      </a:rPr>
                      <m:t>=</m:t>
                    </m:r>
                    <m:r>
                      <a:rPr lang="en-US" sz="2000" b="0" i="1" smtClean="0">
                        <a:latin typeface="Cambria Math"/>
                        <a:ea typeface="Cambria Math"/>
                      </a:rPr>
                      <m:t>𝑓𝑖</m:t>
                    </m:r>
                  </m:oMath>
                </a14:m>
                <a:endParaRPr lang="en-US" sz="2000" baseline="-25000" dirty="0" smtClean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</a:rPr>
                        <m:t>𝑠</m:t>
                      </m:r>
                      <m:r>
                        <a:rPr lang="en-US" sz="2000" b="0" i="1" baseline="-25000" smtClean="0">
                          <a:latin typeface="Cambria Math"/>
                        </a:rPr>
                        <m:t>𝑖</m:t>
                      </m:r>
                      <m:d>
                        <m:d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sz="2000" i="1" spc="-800" baseline="-25000">
                              <a:latin typeface="Cambria Math"/>
                            </a:rPr>
                            <m:t>𝑖</m:t>
                          </m:r>
                          <m:r>
                            <a:rPr lang="en-US" sz="2000" i="1" spc="-800" baseline="-15000">
                              <a:latin typeface="Cambria Math"/>
                            </a:rPr>
                            <m:t>+</m:t>
                          </m:r>
                          <m:r>
                            <a:rPr lang="en-US" sz="2000" i="1" baseline="-25000">
                              <a:latin typeface="Cambria Math"/>
                            </a:rPr>
                            <m:t>1</m:t>
                          </m:r>
                        </m:e>
                      </m:d>
                      <m:r>
                        <a:rPr lang="en-US" sz="2000" b="0" i="1" smtClean="0">
                          <a:latin typeface="Cambria Math"/>
                        </a:rPr>
                        <m:t>=</m:t>
                      </m:r>
                      <m:r>
                        <a:rPr lang="en-US" sz="2000" b="0" i="1" smtClean="0">
                          <a:latin typeface="Cambria Math"/>
                        </a:rPr>
                        <m:t>𝑓𝑖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⟹</m:t>
                      </m:r>
                      <m:r>
                        <a:rPr lang="en-US" sz="2000" i="1">
                          <a:latin typeface="Cambria Math"/>
                        </a:rPr>
                        <m:t>𝑠</m:t>
                      </m:r>
                      <m:r>
                        <a:rPr lang="en-US" sz="2000" i="1" baseline="-25000">
                          <a:latin typeface="Cambria Math"/>
                        </a:rPr>
                        <m:t>𝑖</m:t>
                      </m:r>
                      <m:d>
                        <m:dPr>
                          <m:ctrlPr>
                            <a:rPr lang="en-US" sz="20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000" i="1">
                              <a:latin typeface="Cambria Math"/>
                            </a:rPr>
                            <m:t>𝑥</m:t>
                          </m:r>
                          <m:r>
                            <a:rPr lang="en-US" sz="2000" i="1" spc="-800" baseline="-25000">
                              <a:latin typeface="Cambria Math"/>
                            </a:rPr>
                            <m:t>𝑖</m:t>
                          </m:r>
                          <m:r>
                            <a:rPr lang="en-US" sz="2000" i="1" spc="-800" baseline="-15000">
                              <a:latin typeface="Cambria Math"/>
                            </a:rPr>
                            <m:t>+</m:t>
                          </m:r>
                          <m:r>
                            <a:rPr lang="en-US" sz="2000" i="1" baseline="-25000">
                              <a:latin typeface="Cambria Math"/>
                            </a:rPr>
                            <m:t>1</m:t>
                          </m:r>
                        </m:e>
                      </m:d>
                      <m:r>
                        <a:rPr lang="en-US" sz="2000" b="0" i="1" smtClean="0">
                          <a:latin typeface="Cambria Math"/>
                        </a:rPr>
                        <m:t>=</m:t>
                      </m:r>
                      <m:r>
                        <a:rPr lang="en-US" sz="2000" b="0" i="1" smtClean="0">
                          <a:latin typeface="Cambria Math"/>
                        </a:rPr>
                        <m:t>𝑎𝑖</m:t>
                      </m:r>
                      <m:r>
                        <a:rPr lang="en-US" sz="2000" b="0" i="1" smtClean="0">
                          <a:latin typeface="Cambria Math"/>
                        </a:rPr>
                        <m:t>+</m:t>
                      </m:r>
                      <m:r>
                        <a:rPr lang="en-US" sz="2000" b="0" i="1" smtClean="0">
                          <a:latin typeface="Cambria Math"/>
                        </a:rPr>
                        <m:t>𝑏𝑖</m:t>
                      </m:r>
                      <m:d>
                        <m:dPr>
                          <m:ctrlPr>
                            <a:rPr lang="en-US" sz="20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000" i="1">
                              <a:latin typeface="Cambria Math"/>
                            </a:rPr>
                            <m:t>𝑥</m:t>
                          </m:r>
                          <m:r>
                            <a:rPr lang="en-US" sz="2000" i="1" spc="-800" baseline="-25000">
                              <a:latin typeface="Cambria Math"/>
                            </a:rPr>
                            <m:t>𝑖</m:t>
                          </m:r>
                          <m:r>
                            <a:rPr lang="en-US" sz="2000" i="1" spc="-800" baseline="-15000">
                              <a:latin typeface="Cambria Math"/>
                            </a:rPr>
                            <m:t>+</m:t>
                          </m:r>
                          <m:r>
                            <a:rPr lang="en-US" sz="2000" i="1" baseline="-25000">
                              <a:latin typeface="Cambria Math"/>
                            </a:rPr>
                            <m:t>1</m:t>
                          </m:r>
                          <m:r>
                            <a:rPr lang="en-US" sz="20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sz="2000" b="0" i="1" smtClean="0">
                              <a:latin typeface="Cambria Math"/>
                            </a:rPr>
                            <m:t>𝑥𝑖</m:t>
                          </m:r>
                        </m:e>
                      </m:d>
                      <m:r>
                        <a:rPr lang="en-US" sz="2000" b="0" i="1" smtClean="0">
                          <a:latin typeface="Cambria Math"/>
                        </a:rPr>
                        <m:t>+</m:t>
                      </m:r>
                      <m:r>
                        <a:rPr lang="en-US" sz="2000" b="0" i="1" smtClean="0">
                          <a:latin typeface="Cambria Math"/>
                        </a:rPr>
                        <m:t>𝑐𝑖</m:t>
                      </m:r>
                      <m:d>
                        <m:dPr>
                          <m:ctrlPr>
                            <a:rPr lang="en-US" sz="20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000" i="1">
                              <a:latin typeface="Cambria Math"/>
                            </a:rPr>
                            <m:t>𝑥</m:t>
                          </m:r>
                          <m:r>
                            <a:rPr lang="en-US" sz="2000" i="1" spc="-800" baseline="-25000">
                              <a:latin typeface="Cambria Math"/>
                            </a:rPr>
                            <m:t>𝑖</m:t>
                          </m:r>
                          <m:r>
                            <a:rPr lang="en-US" sz="2000" i="1" spc="-800" baseline="-15000">
                              <a:latin typeface="Cambria Math"/>
                            </a:rPr>
                            <m:t>+</m:t>
                          </m:r>
                          <m:r>
                            <a:rPr lang="en-US" sz="2000" i="1" baseline="-25000">
                              <a:latin typeface="Cambria Math"/>
                            </a:rPr>
                            <m:t>1</m:t>
                          </m:r>
                          <m:r>
                            <a:rPr lang="en-US" sz="2000" i="1">
                              <a:latin typeface="Cambria Math"/>
                            </a:rPr>
                            <m:t>−</m:t>
                          </m:r>
                          <m:r>
                            <a:rPr lang="en-US" sz="2000" i="1">
                              <a:latin typeface="Cambria Math"/>
                            </a:rPr>
                            <m:t>𝑥𝑖</m:t>
                          </m:r>
                        </m:e>
                      </m:d>
                      <m:r>
                        <a:rPr lang="en-US" sz="2000" b="0" i="1" baseline="30000" smtClean="0">
                          <a:latin typeface="Cambria Math"/>
                        </a:rPr>
                        <m:t>2</m:t>
                      </m:r>
                      <m:r>
                        <a:rPr lang="en-US" sz="2000" i="1">
                          <a:latin typeface="Cambria Math"/>
                        </a:rPr>
                        <m:t>+</m:t>
                      </m:r>
                      <m:r>
                        <a:rPr lang="en-US" sz="2000" b="0" i="1" smtClean="0">
                          <a:latin typeface="Cambria Math"/>
                        </a:rPr>
                        <m:t>𝑑</m:t>
                      </m:r>
                      <m:r>
                        <a:rPr lang="en-US" sz="2000" i="1" baseline="-25000">
                          <a:latin typeface="Cambria Math"/>
                        </a:rPr>
                        <m:t>𝑖</m:t>
                      </m:r>
                      <m:d>
                        <m:dPr>
                          <m:ctrlPr>
                            <a:rPr lang="en-US" sz="20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000" i="1">
                              <a:latin typeface="Cambria Math"/>
                            </a:rPr>
                            <m:t>𝑥</m:t>
                          </m:r>
                          <m:r>
                            <a:rPr lang="en-US" sz="2000" i="1" spc="-800" baseline="-25000">
                              <a:latin typeface="Cambria Math"/>
                            </a:rPr>
                            <m:t>𝑖</m:t>
                          </m:r>
                          <m:r>
                            <a:rPr lang="en-US" sz="2000" i="1" spc="-800" baseline="-15000">
                              <a:latin typeface="Cambria Math"/>
                            </a:rPr>
                            <m:t>+</m:t>
                          </m:r>
                          <m:r>
                            <a:rPr lang="en-US" sz="2000" i="1" baseline="-25000">
                              <a:latin typeface="Cambria Math"/>
                            </a:rPr>
                            <m:t>1</m:t>
                          </m:r>
                          <m:r>
                            <a:rPr lang="en-US" sz="2000" i="1">
                              <a:latin typeface="Cambria Math"/>
                            </a:rPr>
                            <m:t>−</m:t>
                          </m:r>
                          <m:r>
                            <a:rPr lang="en-US" sz="2000" i="1">
                              <a:latin typeface="Cambria Math"/>
                            </a:rPr>
                            <m:t>𝑥𝑖</m:t>
                          </m:r>
                        </m:e>
                      </m:d>
                      <m:r>
                        <a:rPr lang="en-US" sz="2000" b="0" i="1" baseline="30000" smtClean="0">
                          <a:latin typeface="Cambria Math"/>
                        </a:rPr>
                        <m:t>3</m:t>
                      </m:r>
                      <m:r>
                        <a:rPr lang="en-US" sz="2000" b="0" i="1" smtClean="0">
                          <a:latin typeface="Cambria Math"/>
                        </a:rPr>
                        <m:t>=</m:t>
                      </m:r>
                      <m:r>
                        <a:rPr lang="en-US" sz="2000" b="0" i="1" smtClean="0">
                          <a:latin typeface="Cambria Math"/>
                        </a:rPr>
                        <m:t>𝑓𝑖</m:t>
                      </m:r>
                    </m:oMath>
                  </m:oMathPara>
                </a14:m>
                <a:endParaRPr lang="en-US" sz="2000" baseline="-25000" dirty="0"/>
              </a:p>
            </p:txBody>
          </p:sp>
        </mc:Choice>
        <mc:Fallback>
          <p:sp>
            <p:nvSpPr>
              <p:cNvPr id="11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7"/>
              </p:nvPr>
            </p:nvSpPr>
            <p:spPr>
              <a:xfrm>
                <a:off x="137160" y="2667000"/>
                <a:ext cx="8869680" cy="91440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Content Placeholder 4"/>
          <p:cNvSpPr>
            <a:spLocks noGrp="1"/>
          </p:cNvSpPr>
          <p:nvPr>
            <p:ph idx="18"/>
          </p:nvPr>
        </p:nvSpPr>
        <p:spPr>
          <a:xfrm>
            <a:off x="457200" y="3581400"/>
            <a:ext cx="8229600" cy="838200"/>
          </a:xfrm>
        </p:spPr>
        <p:txBody>
          <a:bodyPr/>
          <a:lstStyle/>
          <a:p>
            <a:r>
              <a:rPr lang="en-US" altLang="en-US" sz="2400" dirty="0"/>
              <a:t>Another requires that the first derivative is continuous at each interior point, yielding n-2 equations of the form</a:t>
            </a:r>
            <a:r>
              <a:rPr lang="en-US" altLang="en-US" sz="2400" dirty="0" smtClean="0"/>
              <a:t>:</a:t>
            </a:r>
            <a:endParaRPr lang="en-US" sz="2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Content Placeholder 5"/>
              <p:cNvSpPr>
                <a:spLocks noGrp="1"/>
              </p:cNvSpPr>
              <p:nvPr>
                <p:ph idx="19"/>
              </p:nvPr>
            </p:nvSpPr>
            <p:spPr>
              <a:xfrm>
                <a:off x="457200" y="4419600"/>
                <a:ext cx="8229600" cy="533400"/>
              </a:xfr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𝑠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/>
                            </a:rPr>
                            <m:t>′</m:t>
                          </m:r>
                        </m:sup>
                      </m:sSup>
                      <m:r>
                        <a:rPr lang="en-US" sz="2000" b="0" i="1" baseline="-25000" smtClean="0">
                          <a:latin typeface="Cambria Math"/>
                        </a:rPr>
                        <m:t>𝑖</m:t>
                      </m:r>
                      <m:d>
                        <m:dPr>
                          <m:ctrlPr>
                            <a:rPr lang="en-US" sz="20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000" i="1">
                              <a:latin typeface="Cambria Math"/>
                            </a:rPr>
                            <m:t>𝑥</m:t>
                          </m:r>
                          <m:r>
                            <a:rPr lang="en-US" sz="2000" i="1" spc="-800" baseline="-25000">
                              <a:latin typeface="Cambria Math"/>
                            </a:rPr>
                            <m:t>𝑖</m:t>
                          </m:r>
                          <m:r>
                            <a:rPr lang="en-US" sz="2000" i="1" spc="-800" baseline="-15000">
                              <a:latin typeface="Cambria Math"/>
                            </a:rPr>
                            <m:t>+</m:t>
                          </m:r>
                          <m:r>
                            <a:rPr lang="en-US" sz="2000" i="1" baseline="-25000">
                              <a:latin typeface="Cambria Math"/>
                            </a:rPr>
                            <m:t>1</m:t>
                          </m:r>
                        </m:e>
                      </m:d>
                      <m:r>
                        <a:rPr lang="en-US" sz="2000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𝑠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/>
                            </a:rPr>
                            <m:t>′</m:t>
                          </m:r>
                        </m:sup>
                      </m:sSup>
                      <m:r>
                        <a:rPr lang="en-US" sz="2000" b="0" i="1" spc="-800" baseline="-25000" smtClean="0">
                          <a:latin typeface="Cambria Math"/>
                        </a:rPr>
                        <m:t>𝑖</m:t>
                      </m:r>
                      <m:r>
                        <a:rPr lang="en-US" sz="2000" b="0" i="1" spc="-800" baseline="-15000" smtClean="0">
                          <a:latin typeface="Cambria Math"/>
                        </a:rPr>
                        <m:t>+</m:t>
                      </m:r>
                      <m:r>
                        <a:rPr lang="en-US" sz="2000" b="0" i="1" baseline="-25000" smtClean="0">
                          <a:latin typeface="Cambria Math"/>
                        </a:rPr>
                        <m:t>1</m:t>
                      </m:r>
                      <m:d>
                        <m:dPr>
                          <m:ctrlPr>
                            <a:rPr lang="en-US" sz="20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000" i="1">
                              <a:latin typeface="Cambria Math"/>
                            </a:rPr>
                            <m:t>𝑥</m:t>
                          </m:r>
                          <m:r>
                            <a:rPr lang="en-US" sz="2000" i="1" spc="-800" baseline="-25000">
                              <a:latin typeface="Cambria Math"/>
                            </a:rPr>
                            <m:t>𝑖</m:t>
                          </m:r>
                          <m:r>
                            <a:rPr lang="en-US" sz="2000" i="1" spc="-800" baseline="-15000">
                              <a:latin typeface="Cambria Math"/>
                            </a:rPr>
                            <m:t>+</m:t>
                          </m:r>
                          <m:r>
                            <a:rPr lang="en-US" sz="2000" i="1" baseline="-25000">
                              <a:latin typeface="Cambria Math"/>
                            </a:rPr>
                            <m:t>1</m:t>
                          </m:r>
                        </m:e>
                      </m:d>
                      <m:r>
                        <a:rPr lang="en-US" sz="2000" i="1" smtClean="0">
                          <a:latin typeface="Cambria Math"/>
                          <a:ea typeface="Cambria Math"/>
                        </a:rPr>
                        <m:t>⟹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𝑏</m:t>
                      </m:r>
                      <m:r>
                        <a:rPr lang="en-US" sz="2000" b="0" i="1" baseline="-25000" smtClean="0">
                          <a:latin typeface="Cambria Math"/>
                          <a:ea typeface="Cambria Math"/>
                        </a:rPr>
                        <m:t>𝑖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+2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𝑐𝑖</m:t>
                      </m:r>
                      <m:d>
                        <m:dPr>
                          <m:ctrlPr>
                            <a:rPr lang="en-US" sz="20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000" i="1">
                              <a:latin typeface="Cambria Math"/>
                            </a:rPr>
                            <m:t>𝑥</m:t>
                          </m:r>
                          <m:r>
                            <a:rPr lang="en-US" sz="2000" i="1" spc="-800" baseline="-25000">
                              <a:latin typeface="Cambria Math"/>
                            </a:rPr>
                            <m:t>𝑖</m:t>
                          </m:r>
                          <m:r>
                            <a:rPr lang="en-US" sz="2000" i="1" spc="-800" baseline="-15000">
                              <a:latin typeface="Cambria Math"/>
                            </a:rPr>
                            <m:t>+</m:t>
                          </m:r>
                          <m:r>
                            <a:rPr lang="en-US" sz="2000" i="1" baseline="-25000">
                              <a:latin typeface="Cambria Math"/>
                            </a:rPr>
                            <m:t>1</m:t>
                          </m:r>
                          <m:r>
                            <a:rPr lang="en-US" sz="20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sz="2000" b="0" i="1" smtClean="0">
                              <a:latin typeface="Cambria Math"/>
                            </a:rPr>
                            <m:t>𝑥𝑖</m:t>
                          </m:r>
                        </m:e>
                      </m:d>
                      <m:r>
                        <a:rPr lang="en-US" sz="2000" b="0" i="1" smtClean="0">
                          <a:latin typeface="Cambria Math"/>
                        </a:rPr>
                        <m:t>+3</m:t>
                      </m:r>
                      <m:r>
                        <a:rPr lang="en-US" sz="2000" b="0" i="1" smtClean="0">
                          <a:latin typeface="Cambria Math"/>
                        </a:rPr>
                        <m:t>𝑑𝑖</m:t>
                      </m:r>
                      <m:d>
                        <m:dPr>
                          <m:ctrlPr>
                            <a:rPr lang="en-US" sz="20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000" i="1">
                              <a:latin typeface="Cambria Math"/>
                            </a:rPr>
                            <m:t>𝑥</m:t>
                          </m:r>
                          <m:r>
                            <a:rPr lang="en-US" sz="2000" i="1" spc="-800" baseline="-25000">
                              <a:latin typeface="Cambria Math"/>
                            </a:rPr>
                            <m:t>𝑖</m:t>
                          </m:r>
                          <m:r>
                            <a:rPr lang="en-US" sz="2000" i="1" spc="-800" baseline="-15000">
                              <a:latin typeface="Cambria Math"/>
                            </a:rPr>
                            <m:t>+</m:t>
                          </m:r>
                          <m:r>
                            <a:rPr lang="en-US" sz="2000" i="1" baseline="-25000">
                              <a:latin typeface="Cambria Math"/>
                            </a:rPr>
                            <m:t>1</m:t>
                          </m:r>
                          <m:r>
                            <a:rPr lang="en-US" sz="20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sz="2000" b="0" i="1" smtClean="0">
                              <a:latin typeface="Cambria Math"/>
                            </a:rPr>
                            <m:t>𝑥𝑖</m:t>
                          </m:r>
                        </m:e>
                      </m:d>
                      <m:r>
                        <a:rPr lang="en-US" sz="2000" b="0" i="1" baseline="30000" smtClean="0">
                          <a:latin typeface="Cambria Math"/>
                        </a:rPr>
                        <m:t>2</m:t>
                      </m:r>
                      <m:r>
                        <a:rPr lang="en-US" sz="2000" b="0" i="1" smtClean="0">
                          <a:latin typeface="Cambria Math"/>
                        </a:rPr>
                        <m:t>=</m:t>
                      </m:r>
                      <m:r>
                        <a:rPr lang="en-US" sz="2000" b="0" i="1" smtClean="0">
                          <a:latin typeface="Cambria Math"/>
                        </a:rPr>
                        <m:t>𝑏𝑖</m:t>
                      </m:r>
                      <m:r>
                        <a:rPr lang="en-US" sz="2000" i="1" spc="-800" baseline="-15000">
                          <a:latin typeface="Cambria Math"/>
                        </a:rPr>
                        <m:t>+</m:t>
                      </m:r>
                      <m:r>
                        <a:rPr lang="en-US" sz="2000" i="1" baseline="-25000">
                          <a:latin typeface="Cambria Math"/>
                        </a:rPr>
                        <m:t>1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>
          <p:sp>
            <p:nvSpPr>
              <p:cNvPr id="13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9"/>
              </p:nvPr>
            </p:nvSpPr>
            <p:spPr>
              <a:xfrm>
                <a:off x="457200" y="4419600"/>
                <a:ext cx="8229600" cy="533400"/>
              </a:xfr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Content Placeholder 6"/>
          <p:cNvSpPr>
            <a:spLocks noGrp="1"/>
          </p:cNvSpPr>
          <p:nvPr>
            <p:ph idx="20"/>
          </p:nvPr>
        </p:nvSpPr>
        <p:spPr>
          <a:xfrm>
            <a:off x="457200" y="4876800"/>
            <a:ext cx="8229600" cy="838200"/>
          </a:xfrm>
        </p:spPr>
        <p:txBody>
          <a:bodyPr/>
          <a:lstStyle/>
          <a:p>
            <a:r>
              <a:rPr lang="en-US" altLang="en-US" sz="2400" dirty="0"/>
              <a:t>A third requires that the </a:t>
            </a:r>
            <a:r>
              <a:rPr lang="en-US" altLang="en-US" sz="2400" i="1" dirty="0"/>
              <a:t>second</a:t>
            </a:r>
            <a:r>
              <a:rPr lang="en-US" altLang="en-US" sz="2400" dirty="0"/>
              <a:t> derivative is continuous at each interior point, yielding n-2 equations of the form:</a:t>
            </a:r>
            <a:endParaRPr lang="en-US" sz="2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Content Placeholder 7"/>
              <p:cNvSpPr>
                <a:spLocks noGrp="1"/>
              </p:cNvSpPr>
              <p:nvPr>
                <p:ph idx="21"/>
              </p:nvPr>
            </p:nvSpPr>
            <p:spPr>
              <a:xfrm>
                <a:off x="457200" y="5715000"/>
                <a:ext cx="8229600" cy="533400"/>
              </a:xfr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</a:rPr>
                        <m:t>𝑠</m:t>
                      </m:r>
                      <m:r>
                        <a:rPr lang="en-US" sz="2000" b="0" i="1" smtClean="0">
                          <a:latin typeface="Cambria Math"/>
                        </a:rPr>
                        <m:t>″</m:t>
                      </m:r>
                      <m:r>
                        <a:rPr lang="en-US" sz="2000" i="1" baseline="-25000">
                          <a:latin typeface="Cambria Math"/>
                        </a:rPr>
                        <m:t>𝑖</m:t>
                      </m:r>
                      <m:d>
                        <m:dPr>
                          <m:ctrlPr>
                            <a:rPr lang="en-US" sz="20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000" i="1">
                              <a:latin typeface="Cambria Math"/>
                            </a:rPr>
                            <m:t>𝑥</m:t>
                          </m:r>
                          <m:r>
                            <a:rPr lang="en-US" sz="2000" i="1" spc="-800" baseline="-25000">
                              <a:latin typeface="Cambria Math"/>
                            </a:rPr>
                            <m:t>𝑖</m:t>
                          </m:r>
                          <m:r>
                            <a:rPr lang="en-US" sz="2000" i="1" spc="-800" baseline="-15000">
                              <a:latin typeface="Cambria Math"/>
                            </a:rPr>
                            <m:t>+</m:t>
                          </m:r>
                          <m:r>
                            <a:rPr lang="en-US" sz="2000" i="1" baseline="-25000">
                              <a:latin typeface="Cambria Math"/>
                            </a:rPr>
                            <m:t>1</m:t>
                          </m:r>
                        </m:e>
                      </m:d>
                      <m:r>
                        <a:rPr lang="en-US" sz="2000" i="1">
                          <a:latin typeface="Cambria Math"/>
                        </a:rPr>
                        <m:t>=</m:t>
                      </m:r>
                      <m:r>
                        <a:rPr lang="en-US" sz="2000" i="1">
                          <a:latin typeface="Cambria Math"/>
                        </a:rPr>
                        <m:t>𝑠</m:t>
                      </m:r>
                      <m:r>
                        <a:rPr lang="en-US" sz="2000" i="1">
                          <a:latin typeface="Cambria Math"/>
                        </a:rPr>
                        <m:t>″</m:t>
                      </m:r>
                      <m:r>
                        <a:rPr lang="en-US" sz="2000" i="1" spc="-800" baseline="-25000">
                          <a:latin typeface="Cambria Math"/>
                        </a:rPr>
                        <m:t>𝑖</m:t>
                      </m:r>
                      <m:r>
                        <a:rPr lang="en-US" sz="2000" i="1" spc="-800" baseline="-15000">
                          <a:latin typeface="Cambria Math"/>
                        </a:rPr>
                        <m:t>+</m:t>
                      </m:r>
                      <m:r>
                        <a:rPr lang="en-US" sz="2000" i="1" baseline="-25000">
                          <a:latin typeface="Cambria Math"/>
                        </a:rPr>
                        <m:t>1</m:t>
                      </m:r>
                      <m:d>
                        <m:dPr>
                          <m:ctrlPr>
                            <a:rPr lang="en-US" sz="20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000" i="1">
                              <a:latin typeface="Cambria Math"/>
                            </a:rPr>
                            <m:t>𝑥</m:t>
                          </m:r>
                          <m:r>
                            <a:rPr lang="en-US" sz="2000" i="1" spc="-800" baseline="-25000">
                              <a:latin typeface="Cambria Math"/>
                            </a:rPr>
                            <m:t>𝑖</m:t>
                          </m:r>
                          <m:r>
                            <a:rPr lang="en-US" sz="2000" i="1" spc="-800" baseline="-15000">
                              <a:latin typeface="Cambria Math"/>
                            </a:rPr>
                            <m:t>+</m:t>
                          </m:r>
                          <m:r>
                            <a:rPr lang="en-US" sz="2000" i="1" baseline="-25000">
                              <a:latin typeface="Cambria Math"/>
                            </a:rPr>
                            <m:t>1</m:t>
                          </m:r>
                        </m:e>
                      </m:d>
                      <m:r>
                        <a:rPr lang="en-US" sz="2000" i="1">
                          <a:latin typeface="Cambria Math"/>
                          <a:ea typeface="Cambria Math"/>
                        </a:rPr>
                        <m:t>⟹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2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𝑐𝑖</m:t>
                      </m:r>
                      <m:r>
                        <a:rPr lang="en-US" sz="2000" i="1"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6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𝑑𝑖</m:t>
                      </m:r>
                      <m:d>
                        <m:dPr>
                          <m:ctrlPr>
                            <a:rPr lang="en-US" sz="20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000" i="1">
                              <a:latin typeface="Cambria Math"/>
                            </a:rPr>
                            <m:t>𝑥</m:t>
                          </m:r>
                          <m:r>
                            <a:rPr lang="en-US" sz="2000" i="1" spc="-800" baseline="-25000">
                              <a:latin typeface="Cambria Math"/>
                            </a:rPr>
                            <m:t>𝑖</m:t>
                          </m:r>
                          <m:r>
                            <a:rPr lang="en-US" sz="2000" i="1" spc="-800" baseline="-15000">
                              <a:latin typeface="Cambria Math"/>
                            </a:rPr>
                            <m:t>+</m:t>
                          </m:r>
                          <m:r>
                            <a:rPr lang="en-US" sz="2000" i="1" baseline="-25000">
                              <a:latin typeface="Cambria Math"/>
                            </a:rPr>
                            <m:t>1</m:t>
                          </m:r>
                          <m:r>
                            <a:rPr lang="en-US" sz="2000" i="1">
                              <a:latin typeface="Cambria Math"/>
                            </a:rPr>
                            <m:t>−</m:t>
                          </m:r>
                          <m:r>
                            <a:rPr lang="en-US" sz="2000" i="1">
                              <a:latin typeface="Cambria Math"/>
                            </a:rPr>
                            <m:t>𝑥𝑖</m:t>
                          </m:r>
                        </m:e>
                      </m:d>
                      <m:r>
                        <a:rPr lang="en-US" sz="2000" i="1">
                          <a:latin typeface="Cambria Math"/>
                        </a:rPr>
                        <m:t>=</m:t>
                      </m:r>
                      <m:r>
                        <a:rPr lang="en-US" sz="2000" b="0" i="1" smtClean="0">
                          <a:latin typeface="Cambria Math"/>
                        </a:rPr>
                        <m:t>2</m:t>
                      </m:r>
                      <m:r>
                        <a:rPr lang="en-US" sz="2000" b="0" i="1" smtClean="0">
                          <a:latin typeface="Cambria Math"/>
                        </a:rPr>
                        <m:t>𝑐𝑖</m:t>
                      </m:r>
                      <m:r>
                        <a:rPr lang="en-US" sz="2000" i="1" spc="-800" baseline="-15000">
                          <a:latin typeface="Cambria Math"/>
                        </a:rPr>
                        <m:t>+</m:t>
                      </m:r>
                      <m:r>
                        <a:rPr lang="en-US" sz="2000" i="1" baseline="-25000">
                          <a:latin typeface="Cambria Math"/>
                        </a:rPr>
                        <m:t>1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>
          <p:sp>
            <p:nvSpPr>
              <p:cNvPr id="15" name="Content Placeholder 7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21"/>
              </p:nvPr>
            </p:nvSpPr>
            <p:spPr>
              <a:xfrm>
                <a:off x="457200" y="5715000"/>
                <a:ext cx="8229600" cy="533400"/>
              </a:xfr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Content Placeholder 8"/>
          <p:cNvSpPr>
            <a:spLocks noGrp="1"/>
          </p:cNvSpPr>
          <p:nvPr>
            <p:ph idx="22"/>
          </p:nvPr>
        </p:nvSpPr>
        <p:spPr>
          <a:xfrm>
            <a:off x="457200" y="6172200"/>
            <a:ext cx="8229600" cy="457200"/>
          </a:xfrm>
        </p:spPr>
        <p:txBody>
          <a:bodyPr/>
          <a:lstStyle/>
          <a:p>
            <a:r>
              <a:rPr lang="en-US" altLang="en-US" sz="2400" dirty="0"/>
              <a:t>These give 4n-6 total equations and 4n-4 are needed</a:t>
            </a:r>
            <a:r>
              <a:rPr lang="en-US" altLang="en-US" sz="2400" dirty="0" smtClean="0"/>
              <a:t>!</a:t>
            </a: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797537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Two Additional Equations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301752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en-US" sz="2400" dirty="0"/>
              <a:t>There are several options for the final two equations:</a:t>
            </a:r>
          </a:p>
          <a:p>
            <a:pPr marL="365760" lvl="1" indent="-274320">
              <a:spcBef>
                <a:spcPts val="0"/>
              </a:spcBef>
              <a:spcAft>
                <a:spcPts val="300"/>
              </a:spcAft>
            </a:pPr>
            <a:r>
              <a:rPr lang="en-US" altLang="en-US" sz="2000" dirty="0"/>
              <a:t>Natural end conditions - assume the second derivative at the end knots are zero.</a:t>
            </a:r>
          </a:p>
          <a:p>
            <a:pPr marL="365760" lvl="1" indent="-274320">
              <a:spcBef>
                <a:spcPts val="0"/>
              </a:spcBef>
              <a:spcAft>
                <a:spcPts val="300"/>
              </a:spcAft>
            </a:pPr>
            <a:r>
              <a:rPr lang="en-US" altLang="en-US" sz="2000" dirty="0"/>
              <a:t>Clamped end conditions - assume the first derivatives at the first and last knots are known.</a:t>
            </a:r>
          </a:p>
          <a:p>
            <a:pPr marL="365760" lvl="1" indent="-274320">
              <a:spcBef>
                <a:spcPts val="0"/>
              </a:spcBef>
              <a:spcAft>
                <a:spcPts val="300"/>
              </a:spcAft>
            </a:pPr>
            <a:r>
              <a:rPr lang="en-US" altLang="en-US" sz="2000" dirty="0"/>
              <a:t>“Not-a-knot” end conditions - force continuity of the </a:t>
            </a:r>
            <a:r>
              <a:rPr lang="en-US" altLang="en-US" sz="2000" i="1" dirty="0"/>
              <a:t>third</a:t>
            </a:r>
            <a:r>
              <a:rPr lang="en-US" altLang="en-US" sz="2000" dirty="0"/>
              <a:t> derivative at the second and penultimate points (results in the first two intervals having the same spline function and the last two intervals having the same spline function)</a:t>
            </a:r>
            <a:endParaRPr lang="en-US" altLang="en-US" sz="2400" dirty="0"/>
          </a:p>
        </p:txBody>
      </p:sp>
      <p:pic>
        <p:nvPicPr>
          <p:cNvPr id="10242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7339" y="4470400"/>
            <a:ext cx="3689323" cy="219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0446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Piecewise Interpolation in MATLAB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321040" cy="5212080"/>
          </a:xfrm>
        </p:spPr>
        <p:txBody>
          <a:bodyPr/>
          <a:lstStyle/>
          <a:p>
            <a:pPr>
              <a:spcBef>
                <a:spcPts val="1800"/>
              </a:spcBef>
              <a:spcAft>
                <a:spcPts val="1800"/>
              </a:spcAft>
              <a:defRPr/>
            </a:pPr>
            <a:r>
              <a:rPr lang="en-US" sz="2800" dirty="0"/>
              <a:t>MATLAB has several built-in functions to implement piecewise interpolation. </a:t>
            </a:r>
            <a:r>
              <a:rPr lang="en-US" sz="2800" dirty="0" smtClean="0"/>
              <a:t>The </a:t>
            </a:r>
            <a:r>
              <a:rPr lang="en-US" sz="2800" dirty="0"/>
              <a:t>first is </a:t>
            </a:r>
            <a:r>
              <a:rPr lang="en-US" sz="2800" dirty="0" smtClean="0"/>
              <a:t>spline:</a:t>
            </a:r>
          </a:p>
          <a:p>
            <a:pPr>
              <a:spcBef>
                <a:spcPts val="1800"/>
              </a:spcBef>
              <a:spcAft>
                <a:spcPts val="1800"/>
              </a:spcAft>
              <a:defRPr/>
            </a:pP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yy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>
                <a:latin typeface="Courier New" pitchFamily="49" charset="0"/>
                <a:cs typeface="Courier New" pitchFamily="49" charset="0"/>
              </a:rPr>
              <a:t>= spline(x, y, 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xx)</a:t>
            </a:r>
            <a:endParaRPr lang="en-US" sz="2800" b="1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1800"/>
              </a:spcBef>
              <a:spcAft>
                <a:spcPts val="1800"/>
              </a:spcAft>
              <a:defRPr/>
            </a:pPr>
            <a:r>
              <a:rPr lang="en-US" sz="2800" dirty="0" smtClean="0"/>
              <a:t>This </a:t>
            </a:r>
            <a:r>
              <a:rPr lang="en-US" sz="2800" dirty="0"/>
              <a:t>performs cubic spline interpolation, generally using not-a-knot conditions. </a:t>
            </a:r>
            <a:r>
              <a:rPr lang="en-US" sz="2800" dirty="0" smtClean="0"/>
              <a:t>If </a:t>
            </a:r>
            <a:r>
              <a:rPr lang="en-US" sz="2800" dirty="0">
                <a:latin typeface="Courier" pitchFamily="20" charset="0"/>
              </a:rPr>
              <a:t>y</a:t>
            </a:r>
            <a:r>
              <a:rPr lang="en-US" sz="2800" dirty="0"/>
              <a:t> contains two more values than </a:t>
            </a:r>
            <a:r>
              <a:rPr lang="en-US" sz="2800" dirty="0">
                <a:latin typeface="Courier" pitchFamily="20" charset="0"/>
              </a:rPr>
              <a:t>x</a:t>
            </a:r>
            <a:r>
              <a:rPr lang="en-US" sz="2800" dirty="0"/>
              <a:t> has entries, then the first and last value in </a:t>
            </a:r>
            <a:r>
              <a:rPr lang="en-US" sz="2800" dirty="0">
                <a:latin typeface="Courier" pitchFamily="20" charset="0"/>
              </a:rPr>
              <a:t>y</a:t>
            </a:r>
            <a:r>
              <a:rPr lang="en-US" sz="2800" dirty="0"/>
              <a:t> are used as the derivatives at the end points (i.e. clamped</a:t>
            </a:r>
            <a:r>
              <a:rPr lang="en-US" sz="2800" dirty="0" smtClean="0"/>
              <a:t>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60195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Not-a-knot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5410200" cy="512064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sz="2000" dirty="0"/>
              <a:t>Generate </a:t>
            </a:r>
            <a:r>
              <a:rPr lang="en-US" sz="2000" dirty="0" smtClean="0"/>
              <a:t>data:</a:t>
            </a:r>
          </a:p>
          <a:p>
            <a:pPr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x 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=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linspace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(-1, 1, 9);</a:t>
            </a:r>
            <a:br>
              <a:rPr lang="en-US" sz="1600" b="1" dirty="0">
                <a:latin typeface="Courier New" pitchFamily="49" charset="0"/>
                <a:cs typeface="Courier New" pitchFamily="49" charset="0"/>
              </a:rPr>
            </a:br>
            <a:r>
              <a:rPr lang="en-US" sz="1600" b="1" dirty="0">
                <a:latin typeface="Courier New" pitchFamily="49" charset="0"/>
                <a:cs typeface="Courier New" pitchFamily="49" charset="0"/>
              </a:rPr>
              <a:t>y = 1./(1+25*x.^2</a:t>
            </a: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);</a:t>
            </a:r>
            <a:endParaRPr lang="en-US" sz="2000" dirty="0">
              <a:latin typeface="Courier" pitchFamily="20" charset="0"/>
            </a:endParaRPr>
          </a:p>
          <a:p>
            <a:pPr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sz="2000" dirty="0"/>
              <a:t>Calculate 100 model points and</a:t>
            </a:r>
            <a:br>
              <a:rPr lang="en-US" sz="2000" dirty="0"/>
            </a:br>
            <a:r>
              <a:rPr lang="en-US" sz="2000" dirty="0"/>
              <a:t>determine not-a-knot </a:t>
            </a:r>
            <a:r>
              <a:rPr lang="en-US" sz="2000" dirty="0" smtClean="0"/>
              <a:t>interpolation</a:t>
            </a:r>
          </a:p>
          <a:p>
            <a:pPr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xx 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=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linspace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(-1, 1);</a:t>
            </a:r>
            <a:br>
              <a:rPr lang="en-US" sz="1600" b="1" dirty="0">
                <a:latin typeface="Courier New" pitchFamily="49" charset="0"/>
                <a:cs typeface="Courier New" pitchFamily="49" charset="0"/>
              </a:rPr>
            </a:b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yy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= spline(x, y, xx</a:t>
            </a: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);</a:t>
            </a:r>
            <a:endParaRPr lang="en-US" sz="2000" dirty="0"/>
          </a:p>
          <a:p>
            <a:pPr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sz="2000" dirty="0"/>
              <a:t>Calculate actual function values </a:t>
            </a:r>
            <a:br>
              <a:rPr lang="en-US" sz="2000" dirty="0"/>
            </a:br>
            <a:r>
              <a:rPr lang="en-US" sz="2000" dirty="0"/>
              <a:t>at model points and data points, the </a:t>
            </a:r>
            <a:br>
              <a:rPr lang="en-US" sz="2000" dirty="0"/>
            </a:br>
            <a:r>
              <a:rPr lang="en-US" sz="2000" dirty="0"/>
              <a:t>9-point not-a-knot interpolation (solid), </a:t>
            </a:r>
            <a:br>
              <a:rPr lang="en-US" sz="2000" dirty="0"/>
            </a:br>
            <a:r>
              <a:rPr lang="en-US" sz="2000" dirty="0"/>
              <a:t>and the actual function (dashed</a:t>
            </a:r>
            <a:r>
              <a:rPr lang="en-US" sz="2000" dirty="0" smtClean="0"/>
              <a:t>),</a:t>
            </a:r>
          </a:p>
          <a:p>
            <a:pPr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sz="1600" b="1" dirty="0" err="1" smtClean="0">
                <a:latin typeface="Courier New" pitchFamily="49" charset="0"/>
                <a:cs typeface="Courier New" pitchFamily="49" charset="0"/>
              </a:rPr>
              <a:t>yr</a:t>
            </a: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= 1./(1+25*xx.^2)</a:t>
            </a:r>
            <a:br>
              <a:rPr lang="en-US" sz="1600" b="1" dirty="0">
                <a:latin typeface="Courier New" pitchFamily="49" charset="0"/>
                <a:cs typeface="Courier New" pitchFamily="49" charset="0"/>
              </a:rPr>
            </a:br>
            <a:r>
              <a:rPr lang="en-US" sz="1600" b="1" dirty="0">
                <a:latin typeface="Courier New" pitchFamily="49" charset="0"/>
                <a:cs typeface="Courier New" pitchFamily="49" charset="0"/>
              </a:rPr>
              <a:t>plot(x, y, ‘o’, xx,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yy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, ‘-’, xx,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yr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, ‘--’)</a:t>
            </a:r>
            <a:endParaRPr lang="en-US" sz="1600" b="1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1266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9680" y="1219201"/>
            <a:ext cx="3931920" cy="3151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3410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Clamped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5715000" cy="512064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sz="2000" dirty="0"/>
              <a:t>Generate data w/ first derivative information at beginning and end of dependent variable </a:t>
            </a:r>
            <a:r>
              <a:rPr lang="en-US" sz="2000" dirty="0" smtClean="0"/>
              <a:t>vector: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x 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= </a:t>
            </a:r>
            <a:r>
              <a:rPr lang="en-US" sz="1600" dirty="0" err="1">
                <a:latin typeface="Courier New" pitchFamily="49" charset="0"/>
                <a:cs typeface="Courier New" pitchFamily="49" charset="0"/>
              </a:rPr>
              <a:t>linspace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(-1, 1, 9);</a:t>
            </a:r>
            <a:br>
              <a:rPr lang="en-US" sz="1600" dirty="0">
                <a:latin typeface="Courier New" pitchFamily="49" charset="0"/>
                <a:cs typeface="Courier New" pitchFamily="49" charset="0"/>
              </a:rPr>
            </a:br>
            <a:r>
              <a:rPr lang="en-US" sz="1600" dirty="0">
                <a:latin typeface="Courier New" pitchFamily="49" charset="0"/>
                <a:cs typeface="Courier New" pitchFamily="49" charset="0"/>
              </a:rPr>
              <a:t>y = 1./(1+25*x.^2);</a:t>
            </a:r>
            <a:br>
              <a:rPr lang="en-US" sz="1600" dirty="0">
                <a:latin typeface="Courier New" pitchFamily="49" charset="0"/>
                <a:cs typeface="Courier New" pitchFamily="49" charset="0"/>
              </a:rPr>
            </a:b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yc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= [1 y -4</a:t>
            </a: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]</a:t>
            </a:r>
            <a:endParaRPr lang="en-US" sz="2000" dirty="0">
              <a:latin typeface="Courier" pitchFamily="20" charset="0"/>
            </a:endParaRP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sz="2000" dirty="0"/>
              <a:t>Calculate 100 model points and</a:t>
            </a:r>
            <a:br>
              <a:rPr lang="en-US" sz="2000" dirty="0"/>
            </a:br>
            <a:r>
              <a:rPr lang="en-US" sz="2000" dirty="0"/>
              <a:t>determine not-a-knot </a:t>
            </a:r>
            <a:r>
              <a:rPr lang="en-US" sz="2000" dirty="0" smtClean="0"/>
              <a:t>interpolation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xx = </a:t>
            </a:r>
            <a:r>
              <a:rPr lang="en-US" sz="1600" dirty="0" err="1" smtClean="0">
                <a:latin typeface="Courier New" pitchFamily="49" charset="0"/>
                <a:cs typeface="Courier New" pitchFamily="49" charset="0"/>
              </a:rPr>
              <a:t>linspace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(-1, 1);</a:t>
            </a:r>
            <a:br>
              <a:rPr lang="en-US" sz="1600" dirty="0" smtClean="0">
                <a:latin typeface="Courier New" pitchFamily="49" charset="0"/>
                <a:cs typeface="Courier New" pitchFamily="49" charset="0"/>
              </a:rPr>
            </a:br>
            <a:r>
              <a:rPr lang="en-US" sz="1600" dirty="0" err="1" smtClean="0">
                <a:latin typeface="Courier New" pitchFamily="49" charset="0"/>
                <a:cs typeface="Courier New" pitchFamily="49" charset="0"/>
              </a:rPr>
              <a:t>yyc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= spline(x, </a:t>
            </a:r>
            <a:r>
              <a:rPr lang="en-US" sz="1600" b="1" dirty="0" err="1" smtClean="0">
                <a:latin typeface="Courier New" pitchFamily="49" charset="0"/>
                <a:cs typeface="Courier New" pitchFamily="49" charset="0"/>
              </a:rPr>
              <a:t>yc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, xx);</a:t>
            </a:r>
            <a:endParaRPr lang="en-US" sz="2000" dirty="0"/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sz="2000" dirty="0"/>
              <a:t>Calculate actual function values </a:t>
            </a:r>
            <a:br>
              <a:rPr lang="en-US" sz="2000" dirty="0"/>
            </a:br>
            <a:r>
              <a:rPr lang="en-US" sz="2000" dirty="0"/>
              <a:t>at model points and data points, the </a:t>
            </a:r>
            <a:br>
              <a:rPr lang="en-US" sz="2000" dirty="0"/>
            </a:br>
            <a:r>
              <a:rPr lang="en-US" sz="2000" dirty="0"/>
              <a:t>9-point clamped interpolation (solid), </a:t>
            </a:r>
            <a:br>
              <a:rPr lang="en-US" sz="2000" dirty="0"/>
            </a:br>
            <a:r>
              <a:rPr lang="en-US" sz="2000" dirty="0"/>
              <a:t>and the actual function (dashed), </a:t>
            </a:r>
            <a:endParaRPr lang="en-US" sz="2000" dirty="0" smtClean="0"/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sz="1600" dirty="0" err="1" smtClean="0">
                <a:latin typeface="Courier New" pitchFamily="49" charset="0"/>
                <a:cs typeface="Courier New" pitchFamily="49" charset="0"/>
              </a:rPr>
              <a:t>yr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= 1./(1+25*xx.^2)</a:t>
            </a:r>
            <a:br>
              <a:rPr lang="en-US" sz="1600" dirty="0">
                <a:latin typeface="Courier New" pitchFamily="49" charset="0"/>
                <a:cs typeface="Courier New" pitchFamily="49" charset="0"/>
              </a:rPr>
            </a:br>
            <a:r>
              <a:rPr lang="en-US" sz="1600" dirty="0">
                <a:latin typeface="Courier New" pitchFamily="49" charset="0"/>
                <a:cs typeface="Courier New" pitchFamily="49" charset="0"/>
              </a:rPr>
              <a:t>plot(x, y, ‘o’, xx,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yyc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, ‘-’, xx, </a:t>
            </a:r>
            <a:r>
              <a:rPr lang="en-US" sz="1600" dirty="0" err="1">
                <a:latin typeface="Courier New" pitchFamily="49" charset="0"/>
                <a:cs typeface="Courier New" pitchFamily="49" charset="0"/>
              </a:rPr>
              <a:t>yr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‘--’)</a:t>
            </a:r>
            <a:endParaRPr lang="en-US" sz="2000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2290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133600"/>
            <a:ext cx="4114799" cy="3291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4693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MATLAB’s </a:t>
            </a:r>
            <a:r>
              <a:rPr lang="en-US" altLang="en-US" dirty="0">
                <a:latin typeface="Courier" pitchFamily="20" charset="0"/>
              </a:rPr>
              <a:t>interp1</a:t>
            </a:r>
            <a:r>
              <a:rPr lang="en-US" altLang="en-US" dirty="0"/>
              <a:t> Function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321040" cy="5044440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en-US" sz="2800" dirty="0"/>
              <a:t>While </a:t>
            </a:r>
            <a:r>
              <a:rPr lang="en-US" sz="2800" dirty="0">
                <a:latin typeface="Courier" pitchFamily="20" charset="0"/>
              </a:rPr>
              <a:t>spline</a:t>
            </a:r>
            <a:r>
              <a:rPr lang="en-US" sz="2800" dirty="0"/>
              <a:t> can only perform cubic splines, MATLAB’s </a:t>
            </a:r>
            <a:r>
              <a:rPr lang="en-US" sz="2800" b="1" dirty="0">
                <a:solidFill>
                  <a:srgbClr val="000000"/>
                </a:solidFill>
                <a:latin typeface="Courier New"/>
              </a:rPr>
              <a:t>interp1</a:t>
            </a:r>
            <a:r>
              <a:rPr lang="en-US" sz="2800" dirty="0"/>
              <a:t> function can perform several different kinds of </a:t>
            </a:r>
            <a:r>
              <a:rPr lang="en-US" sz="2800" dirty="0" smtClean="0"/>
              <a:t>interpolation:</a:t>
            </a:r>
          </a:p>
          <a:p>
            <a:pPr>
              <a:spcBef>
                <a:spcPts val="1200"/>
              </a:spcBef>
              <a:spcAft>
                <a:spcPts val="1200"/>
              </a:spcAft>
              <a:defRPr/>
            </a:pP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yi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= interp1(x, y, xi, </a:t>
            </a:r>
            <a:r>
              <a:rPr lang="en-US" sz="2400" b="1" dirty="0">
                <a:latin typeface="Lucida Console"/>
                <a:cs typeface="Courier New" pitchFamily="49" charset="0"/>
              </a:rPr>
              <a:t>'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method</a:t>
            </a:r>
            <a:r>
              <a:rPr lang="en-US" sz="2400" b="1" dirty="0" smtClean="0">
                <a:latin typeface="Lucida Console"/>
                <a:cs typeface="Courier New" pitchFamily="49" charset="0"/>
              </a:rPr>
              <a:t>'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)</a:t>
            </a:r>
            <a:endParaRPr lang="en-US" sz="2800" dirty="0" smtClean="0"/>
          </a:p>
          <a:p>
            <a:pPr lvl="1">
              <a:spcBef>
                <a:spcPts val="0"/>
              </a:spcBef>
              <a:defRPr/>
            </a:pPr>
            <a:r>
              <a:rPr lang="en-US" sz="2400" b="1" dirty="0" smtClean="0">
                <a:solidFill>
                  <a:srgbClr val="000000"/>
                </a:solidFill>
                <a:latin typeface="Courier New"/>
              </a:rPr>
              <a:t>x</a:t>
            </a:r>
            <a:r>
              <a:rPr lang="en-US" sz="2400" dirty="0" smtClean="0"/>
              <a:t> &amp; </a:t>
            </a:r>
            <a:r>
              <a:rPr lang="en-US" sz="2400" b="1" dirty="0" smtClean="0">
                <a:solidFill>
                  <a:srgbClr val="000000"/>
                </a:solidFill>
                <a:latin typeface="Courier New"/>
              </a:rPr>
              <a:t>y</a:t>
            </a:r>
            <a:r>
              <a:rPr lang="en-US" sz="2400" dirty="0" smtClean="0"/>
              <a:t> contain the original data</a:t>
            </a:r>
          </a:p>
          <a:p>
            <a:pPr lvl="1">
              <a:spcBef>
                <a:spcPts val="0"/>
              </a:spcBef>
              <a:defRPr/>
            </a:pPr>
            <a:r>
              <a:rPr lang="en-US" sz="2400" b="1" dirty="0" smtClean="0">
                <a:solidFill>
                  <a:srgbClr val="000000"/>
                </a:solidFill>
                <a:latin typeface="Courier New"/>
              </a:rPr>
              <a:t>xi</a:t>
            </a:r>
            <a:r>
              <a:rPr lang="en-US" sz="2400" dirty="0" smtClean="0"/>
              <a:t> </a:t>
            </a:r>
            <a:r>
              <a:rPr lang="en-US" sz="2400" dirty="0"/>
              <a:t>contains the points at which to interpolate</a:t>
            </a:r>
          </a:p>
          <a:p>
            <a:pPr lvl="1">
              <a:spcBef>
                <a:spcPts val="0"/>
              </a:spcBef>
              <a:defRPr/>
            </a:pPr>
            <a:r>
              <a:rPr lang="en-US" sz="2400" b="1" dirty="0">
                <a:solidFill>
                  <a:srgbClr val="000000"/>
                </a:solidFill>
                <a:latin typeface="Lucida Console"/>
              </a:rPr>
              <a:t>'</a:t>
            </a:r>
            <a:r>
              <a:rPr lang="en-US" sz="2400" b="1" dirty="0">
                <a:solidFill>
                  <a:srgbClr val="000000"/>
                </a:solidFill>
                <a:latin typeface="Courier New"/>
              </a:rPr>
              <a:t>method</a:t>
            </a:r>
            <a:r>
              <a:rPr lang="en-US" sz="2400" b="1" dirty="0">
                <a:solidFill>
                  <a:srgbClr val="000000"/>
                </a:solidFill>
                <a:latin typeface="Lucida Console"/>
              </a:rPr>
              <a:t>'</a:t>
            </a:r>
            <a:r>
              <a:rPr lang="en-US" sz="2400" dirty="0"/>
              <a:t> is a string containing the desired method:</a:t>
            </a:r>
          </a:p>
          <a:p>
            <a:pPr lvl="2">
              <a:spcBef>
                <a:spcPts val="0"/>
              </a:spcBef>
              <a:defRPr/>
            </a:pPr>
            <a:r>
              <a:rPr lang="en-US" sz="2000" b="1" dirty="0">
                <a:solidFill>
                  <a:srgbClr val="000000"/>
                </a:solidFill>
                <a:latin typeface="Lucida Console"/>
              </a:rPr>
              <a:t>'</a:t>
            </a:r>
            <a:r>
              <a:rPr lang="en-US" sz="2000" b="1" dirty="0">
                <a:solidFill>
                  <a:srgbClr val="000000"/>
                </a:solidFill>
                <a:latin typeface="Courier New"/>
              </a:rPr>
              <a:t>nearest</a:t>
            </a:r>
            <a:r>
              <a:rPr lang="en-US" sz="1800" b="1" dirty="0">
                <a:solidFill>
                  <a:srgbClr val="000000"/>
                </a:solidFill>
                <a:latin typeface="Lucida Console"/>
              </a:rPr>
              <a:t>'</a:t>
            </a:r>
            <a:r>
              <a:rPr lang="en-US" sz="2000" dirty="0"/>
              <a:t> - nearest neighbor interpolation</a:t>
            </a:r>
          </a:p>
          <a:p>
            <a:pPr lvl="2">
              <a:spcBef>
                <a:spcPts val="0"/>
              </a:spcBef>
              <a:defRPr/>
            </a:pPr>
            <a:r>
              <a:rPr lang="en-US" sz="2000" b="1" dirty="0">
                <a:solidFill>
                  <a:srgbClr val="000000"/>
                </a:solidFill>
                <a:latin typeface="Lucida Console"/>
              </a:rPr>
              <a:t>'</a:t>
            </a:r>
            <a:r>
              <a:rPr lang="en-US" sz="2000" b="1" dirty="0">
                <a:solidFill>
                  <a:srgbClr val="000000"/>
                </a:solidFill>
                <a:latin typeface="Courier New"/>
              </a:rPr>
              <a:t>linear</a:t>
            </a:r>
            <a:r>
              <a:rPr lang="en-US" sz="1800" b="1" dirty="0">
                <a:solidFill>
                  <a:srgbClr val="000000"/>
                </a:solidFill>
                <a:latin typeface="Lucida Console"/>
              </a:rPr>
              <a:t>'</a:t>
            </a:r>
            <a:r>
              <a:rPr lang="en-US" sz="2000" dirty="0"/>
              <a:t> - connects the points with straight lines</a:t>
            </a:r>
          </a:p>
          <a:p>
            <a:pPr lvl="2">
              <a:spcBef>
                <a:spcPts val="0"/>
              </a:spcBef>
              <a:defRPr/>
            </a:pPr>
            <a:r>
              <a:rPr lang="en-US" sz="2000" b="1" dirty="0">
                <a:solidFill>
                  <a:srgbClr val="000000"/>
                </a:solidFill>
                <a:latin typeface="Lucida Console"/>
              </a:rPr>
              <a:t>'</a:t>
            </a:r>
            <a:r>
              <a:rPr lang="en-US" sz="2000" b="1" dirty="0">
                <a:solidFill>
                  <a:srgbClr val="000000"/>
                </a:solidFill>
                <a:latin typeface="Courier New"/>
              </a:rPr>
              <a:t>spline</a:t>
            </a:r>
            <a:r>
              <a:rPr lang="en-US" sz="1800" b="1" dirty="0">
                <a:solidFill>
                  <a:srgbClr val="000000"/>
                </a:solidFill>
                <a:latin typeface="Lucida Console"/>
              </a:rPr>
              <a:t>'</a:t>
            </a:r>
            <a:r>
              <a:rPr lang="en-US" sz="2000" dirty="0"/>
              <a:t> - not-a-knot cubic spline interpolation</a:t>
            </a:r>
          </a:p>
          <a:p>
            <a:pPr lvl="2">
              <a:spcBef>
                <a:spcPts val="0"/>
              </a:spcBef>
              <a:defRPr/>
            </a:pPr>
            <a:r>
              <a:rPr lang="en-US" sz="2000" b="1" dirty="0">
                <a:solidFill>
                  <a:srgbClr val="000000"/>
                </a:solidFill>
                <a:latin typeface="Lucida Console"/>
              </a:rPr>
              <a:t>'</a:t>
            </a:r>
            <a:r>
              <a:rPr lang="en-US" sz="2000" b="1" dirty="0" err="1">
                <a:solidFill>
                  <a:srgbClr val="000000"/>
                </a:solidFill>
                <a:latin typeface="Courier New"/>
              </a:rPr>
              <a:t>pchip</a:t>
            </a:r>
            <a:r>
              <a:rPr lang="en-US" sz="1800" b="1" dirty="0">
                <a:solidFill>
                  <a:srgbClr val="000000"/>
                </a:solidFill>
                <a:latin typeface="Lucida Console"/>
              </a:rPr>
              <a:t>'</a:t>
            </a:r>
            <a:r>
              <a:rPr lang="en-US" sz="2000" dirty="0"/>
              <a:t> or </a:t>
            </a:r>
            <a:r>
              <a:rPr lang="en-US" sz="2000" b="1" dirty="0">
                <a:solidFill>
                  <a:srgbClr val="000000"/>
                </a:solidFill>
                <a:latin typeface="Lucida Console"/>
              </a:rPr>
              <a:t>'</a:t>
            </a:r>
            <a:r>
              <a:rPr lang="en-US" sz="2000" b="1" dirty="0">
                <a:solidFill>
                  <a:srgbClr val="000000"/>
                </a:solidFill>
                <a:latin typeface="Courier New"/>
              </a:rPr>
              <a:t>cubic</a:t>
            </a:r>
            <a:r>
              <a:rPr lang="en-US" sz="1800" b="1" dirty="0">
                <a:solidFill>
                  <a:srgbClr val="000000"/>
                </a:solidFill>
                <a:latin typeface="Lucida Console"/>
              </a:rPr>
              <a:t>'</a:t>
            </a:r>
            <a:r>
              <a:rPr lang="en-US" sz="2000" dirty="0"/>
              <a:t> - piecewise cubic </a:t>
            </a:r>
            <a:r>
              <a:rPr lang="en-US" sz="2000" dirty="0" err="1"/>
              <a:t>Hermite</a:t>
            </a:r>
            <a:r>
              <a:rPr lang="en-US" sz="2000" dirty="0"/>
              <a:t> interpolation</a:t>
            </a:r>
          </a:p>
        </p:txBody>
      </p:sp>
    </p:spTree>
    <p:extLst>
      <p:ext uri="{BB962C8B-B14F-4D97-AF65-F5344CB8AC3E}">
        <p14:creationId xmlns:p14="http://schemas.microsoft.com/office/powerpoint/2010/main" val="174990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Piecewise Polynomial Comparisons</a:t>
            </a:r>
            <a:endParaRPr lang="en-US" altLang="en-US" dirty="0"/>
          </a:p>
        </p:txBody>
      </p:sp>
      <p:pic>
        <p:nvPicPr>
          <p:cNvPr id="205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817" y="1142999"/>
            <a:ext cx="6810367" cy="5394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5427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Multidimensional Interpolation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4754880" cy="2453640"/>
          </a:xfrm>
        </p:spPr>
        <p:txBody>
          <a:bodyPr/>
          <a:lstStyle/>
          <a:p>
            <a:r>
              <a:rPr lang="en-US" altLang="en-US" sz="2400" dirty="0"/>
              <a:t>The interpolation methods for one-dimensional problems can be extended to multidimensional interpolation.</a:t>
            </a:r>
          </a:p>
          <a:p>
            <a:r>
              <a:rPr lang="en-US" altLang="en-US" sz="2400" dirty="0"/>
              <a:t>Example - bilinear interpolation using Lagrange-form equations:</a:t>
            </a:r>
            <a:endParaRPr lang="en-US" altLang="en-US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Content Placeholder 3"/>
              <p:cNvSpPr>
                <a:spLocks noGrp="1"/>
              </p:cNvSpPr>
              <p:nvPr>
                <p:ph idx="17"/>
              </p:nvPr>
            </p:nvSpPr>
            <p:spPr>
              <a:xfrm>
                <a:off x="533400" y="4038600"/>
                <a:ext cx="4114800" cy="2514600"/>
              </a:xfrm>
            </p:spPr>
            <p:txBody>
              <a:bodyPr/>
              <a:lstStyle/>
              <a:p>
                <a:pPr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800" b="0" i="1" smtClean="0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sz="18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𝑖</m:t>
                          </m:r>
                          <m:r>
                            <a:rPr lang="en-US" sz="1800" b="0" i="1" smtClean="0">
                              <a:latin typeface="Cambria Math"/>
                            </a:rPr>
                            <m:t>,</m:t>
                          </m:r>
                          <m:r>
                            <a:rPr lang="en-US" sz="1800" b="0" i="1" smtClean="0">
                              <a:latin typeface="Cambria Math"/>
                            </a:rPr>
                            <m:t>𝑦𝑖</m:t>
                          </m:r>
                        </m:e>
                      </m:d>
                      <m:r>
                        <a:rPr lang="en-US" sz="1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18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𝑖</m:t>
                          </m:r>
                          <m:r>
                            <a:rPr lang="en-US" sz="18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sz="1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en-US" sz="1800" i="1">
                              <a:latin typeface="Cambria Math"/>
                            </a:rPr>
                            <m:t>𝑥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1</m:t>
                          </m:r>
                          <m:r>
                            <a:rPr lang="en-US" sz="1800" i="1">
                              <a:latin typeface="Cambria Math"/>
                            </a:rPr>
                            <m:t>−</m:t>
                          </m:r>
                          <m:r>
                            <a:rPr lang="en-US" sz="1800" i="1">
                              <a:latin typeface="Cambria Math"/>
                            </a:rPr>
                            <m:t>𝑥</m:t>
                          </m:r>
                          <m:r>
                            <a:rPr lang="en-US" sz="1800" i="1" baseline="-25000">
                              <a:latin typeface="Cambria Math"/>
                            </a:rPr>
                            <m:t>2</m:t>
                          </m:r>
                        </m:den>
                      </m:f>
                      <m:f>
                        <m:fPr>
                          <m:ctrlPr>
                            <a:rPr lang="en-US" sz="18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800" b="0" i="1" smtClean="0">
                              <a:latin typeface="Cambria Math"/>
                            </a:rPr>
                            <m:t>𝑦</m:t>
                          </m:r>
                          <m:r>
                            <a:rPr lang="en-US" sz="1800" i="1" baseline="-25000">
                              <a:latin typeface="Cambria Math"/>
                            </a:rPr>
                            <m:t>𝑖</m:t>
                          </m:r>
                          <m:r>
                            <a:rPr lang="en-US" sz="1800" i="1">
                              <a:latin typeface="Cambria Math"/>
                            </a:rPr>
                            <m:t>−</m:t>
                          </m:r>
                          <m:r>
                            <a:rPr lang="en-US" sz="1800" b="0" i="1" smtClean="0">
                              <a:latin typeface="Cambria Math"/>
                            </a:rPr>
                            <m:t>𝑦</m:t>
                          </m:r>
                          <m:r>
                            <a:rPr lang="en-US" sz="1800" i="1" baseline="-25000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en-US" sz="1800" b="0" i="1" smtClean="0">
                              <a:latin typeface="Cambria Math"/>
                            </a:rPr>
                            <m:t>𝑦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1</m:t>
                          </m:r>
                          <m:r>
                            <a:rPr lang="en-US" sz="1800" i="1">
                              <a:latin typeface="Cambria Math"/>
                            </a:rPr>
                            <m:t>−</m:t>
                          </m:r>
                          <m:r>
                            <a:rPr lang="en-US" sz="1800" b="0" i="1" smtClean="0">
                              <a:latin typeface="Cambria Math"/>
                            </a:rPr>
                            <m:t>𝑦</m:t>
                          </m:r>
                          <m:r>
                            <a:rPr lang="en-US" sz="1800" i="1" baseline="-2500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sz="1800" b="0" i="1" smtClean="0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sz="18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1</m:t>
                          </m:r>
                          <m:r>
                            <a:rPr lang="en-US" sz="1800" b="0" i="1" smtClean="0">
                              <a:latin typeface="Cambria Math"/>
                            </a:rPr>
                            <m:t>,</m:t>
                          </m:r>
                          <m:r>
                            <a:rPr lang="en-US" sz="1800" b="0" i="1" smtClean="0">
                              <a:latin typeface="Cambria Math"/>
                            </a:rPr>
                            <m:t>𝑦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1</m:t>
                          </m:r>
                        </m:e>
                      </m:d>
                      <m:r>
                        <a:rPr lang="en-US" sz="1800" b="0" i="1" smtClean="0">
                          <a:latin typeface="Cambria Math"/>
                        </a:rPr>
                        <m:t>+</m:t>
                      </m:r>
                      <m:r>
                        <a:rPr lang="en-US" sz="1800" b="0" i="1" smtClean="0">
                          <a:latin typeface="Cambria Math"/>
                          <a:ea typeface="Cambria Math"/>
                        </a:rPr>
                        <m:t>⋯</m:t>
                      </m:r>
                    </m:oMath>
                  </m:oMathPara>
                </a14:m>
                <a:endParaRPr lang="en-US" sz="1800" dirty="0" smtClean="0"/>
              </a:p>
              <a:p>
                <a:pPr marL="1024128"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8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800" i="1">
                              <a:latin typeface="Cambria Math"/>
                            </a:rPr>
                            <m:t>𝑥</m:t>
                          </m:r>
                          <m:r>
                            <a:rPr lang="en-US" sz="1800" i="1" baseline="-25000">
                              <a:latin typeface="Cambria Math"/>
                            </a:rPr>
                            <m:t>𝑖</m:t>
                          </m:r>
                          <m:r>
                            <a:rPr lang="en-US" sz="1800" i="1">
                              <a:latin typeface="Cambria Math"/>
                            </a:rPr>
                            <m:t>−</m:t>
                          </m:r>
                          <m:r>
                            <a:rPr lang="en-US" sz="1800" i="1">
                              <a:latin typeface="Cambria Math"/>
                            </a:rPr>
                            <m:t>𝑥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1800" i="1">
                              <a:latin typeface="Cambria Math"/>
                            </a:rPr>
                            <m:t>𝑥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2</m:t>
                          </m:r>
                          <m:r>
                            <a:rPr lang="en-US" sz="1800" i="1">
                              <a:latin typeface="Cambria Math"/>
                            </a:rPr>
                            <m:t>−</m:t>
                          </m:r>
                          <m:r>
                            <a:rPr lang="en-US" sz="1800" i="1">
                              <a:latin typeface="Cambria Math"/>
                            </a:rPr>
                            <m:t>𝑥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1</m:t>
                          </m:r>
                        </m:den>
                      </m:f>
                      <m:f>
                        <m:fPr>
                          <m:ctrlPr>
                            <a:rPr lang="en-US" sz="18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800" i="1">
                              <a:latin typeface="Cambria Math"/>
                            </a:rPr>
                            <m:t>𝑦</m:t>
                          </m:r>
                          <m:r>
                            <a:rPr lang="en-US" sz="1800" i="1" baseline="-25000">
                              <a:latin typeface="Cambria Math"/>
                            </a:rPr>
                            <m:t>𝑖</m:t>
                          </m:r>
                          <m:r>
                            <a:rPr lang="en-US" sz="1800" i="1">
                              <a:latin typeface="Cambria Math"/>
                            </a:rPr>
                            <m:t>−</m:t>
                          </m:r>
                          <m:r>
                            <a:rPr lang="en-US" sz="1800" i="1">
                              <a:latin typeface="Cambria Math"/>
                            </a:rPr>
                            <m:t>𝑦</m:t>
                          </m:r>
                          <m:r>
                            <a:rPr lang="en-US" sz="1800" i="1" baseline="-25000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en-US" sz="1800" i="1">
                              <a:latin typeface="Cambria Math"/>
                            </a:rPr>
                            <m:t>𝑦</m:t>
                          </m:r>
                          <m:r>
                            <a:rPr lang="en-US" sz="1800" i="1" baseline="-25000">
                              <a:latin typeface="Cambria Math"/>
                            </a:rPr>
                            <m:t>1</m:t>
                          </m:r>
                          <m:r>
                            <a:rPr lang="en-US" sz="1800" i="1">
                              <a:latin typeface="Cambria Math"/>
                            </a:rPr>
                            <m:t>−</m:t>
                          </m:r>
                          <m:r>
                            <a:rPr lang="en-US" sz="1800" i="1">
                              <a:latin typeface="Cambria Math"/>
                            </a:rPr>
                            <m:t>𝑦</m:t>
                          </m:r>
                          <m:r>
                            <a:rPr lang="en-US" sz="1800" i="1" baseline="-2500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sz="1800" i="1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sz="18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800" i="1">
                              <a:latin typeface="Cambria Math"/>
                            </a:rPr>
                            <m:t>𝑥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2</m:t>
                          </m:r>
                          <m:r>
                            <a:rPr lang="en-US" sz="1800" i="1">
                              <a:latin typeface="Cambria Math"/>
                            </a:rPr>
                            <m:t>,</m:t>
                          </m:r>
                          <m:r>
                            <a:rPr lang="en-US" sz="1800" i="1">
                              <a:latin typeface="Cambria Math"/>
                            </a:rPr>
                            <m:t>𝑦</m:t>
                          </m:r>
                          <m:r>
                            <a:rPr lang="en-US" sz="1800" i="1" baseline="-25000">
                              <a:latin typeface="Cambria Math"/>
                            </a:rPr>
                            <m:t>1</m:t>
                          </m:r>
                        </m:e>
                      </m:d>
                      <m:r>
                        <a:rPr lang="en-US" sz="1800" i="1">
                          <a:latin typeface="Cambria Math"/>
                        </a:rPr>
                        <m:t>+</m:t>
                      </m:r>
                      <m:r>
                        <a:rPr lang="en-US" sz="1800" i="1">
                          <a:latin typeface="Cambria Math"/>
                          <a:ea typeface="Cambria Math"/>
                        </a:rPr>
                        <m:t>⋯</m:t>
                      </m:r>
                    </m:oMath>
                  </m:oMathPara>
                </a14:m>
                <a:endParaRPr lang="en-US" sz="1800" dirty="0" smtClean="0"/>
              </a:p>
              <a:p>
                <a:pPr marL="1024128"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8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800" i="1">
                              <a:latin typeface="Cambria Math"/>
                            </a:rPr>
                            <m:t>𝑥</m:t>
                          </m:r>
                          <m:r>
                            <a:rPr lang="en-US" sz="1800" i="1" baseline="-25000">
                              <a:latin typeface="Cambria Math"/>
                            </a:rPr>
                            <m:t>𝑖</m:t>
                          </m:r>
                          <m:r>
                            <a:rPr lang="en-US" sz="1800" i="1">
                              <a:latin typeface="Cambria Math"/>
                            </a:rPr>
                            <m:t>−</m:t>
                          </m:r>
                          <m:r>
                            <a:rPr lang="en-US" sz="1800" i="1">
                              <a:latin typeface="Cambria Math"/>
                            </a:rPr>
                            <m:t>𝑥</m:t>
                          </m:r>
                          <m:r>
                            <a:rPr lang="en-US" sz="1800" i="1" baseline="-25000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en-US" sz="1800" i="1">
                              <a:latin typeface="Cambria Math"/>
                            </a:rPr>
                            <m:t>𝑥</m:t>
                          </m:r>
                          <m:r>
                            <a:rPr lang="en-US" sz="1800" i="1" baseline="-25000">
                              <a:latin typeface="Cambria Math"/>
                            </a:rPr>
                            <m:t>1</m:t>
                          </m:r>
                          <m:r>
                            <a:rPr lang="en-US" sz="1800" i="1">
                              <a:latin typeface="Cambria Math"/>
                            </a:rPr>
                            <m:t>−</m:t>
                          </m:r>
                          <m:r>
                            <a:rPr lang="en-US" sz="1800" i="1">
                              <a:latin typeface="Cambria Math"/>
                            </a:rPr>
                            <m:t>𝑥</m:t>
                          </m:r>
                          <m:r>
                            <a:rPr lang="en-US" sz="1800" i="1" baseline="-25000">
                              <a:latin typeface="Cambria Math"/>
                            </a:rPr>
                            <m:t>2</m:t>
                          </m:r>
                        </m:den>
                      </m:f>
                      <m:f>
                        <m:fPr>
                          <m:ctrlPr>
                            <a:rPr lang="en-US" sz="18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800" i="1">
                              <a:latin typeface="Cambria Math"/>
                            </a:rPr>
                            <m:t>𝑦</m:t>
                          </m:r>
                          <m:r>
                            <a:rPr lang="en-US" sz="1800" i="1" baseline="-25000">
                              <a:latin typeface="Cambria Math"/>
                            </a:rPr>
                            <m:t>𝑖</m:t>
                          </m:r>
                          <m:r>
                            <a:rPr lang="en-US" sz="1800" i="1">
                              <a:latin typeface="Cambria Math"/>
                            </a:rPr>
                            <m:t>−</m:t>
                          </m:r>
                          <m:r>
                            <a:rPr lang="en-US" sz="1800" i="1">
                              <a:latin typeface="Cambria Math"/>
                            </a:rPr>
                            <m:t>𝑦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1800" i="1">
                              <a:latin typeface="Cambria Math"/>
                            </a:rPr>
                            <m:t>𝑦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2</m:t>
                          </m:r>
                          <m:r>
                            <a:rPr lang="en-US" sz="1800" i="1">
                              <a:latin typeface="Cambria Math"/>
                            </a:rPr>
                            <m:t>−</m:t>
                          </m:r>
                          <m:r>
                            <a:rPr lang="en-US" sz="1800" i="1">
                              <a:latin typeface="Cambria Math"/>
                            </a:rPr>
                            <m:t>𝑦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1</m:t>
                          </m:r>
                        </m:den>
                      </m:f>
                      <m:r>
                        <a:rPr lang="en-US" sz="1800" i="1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sz="18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800" i="1">
                              <a:latin typeface="Cambria Math"/>
                            </a:rPr>
                            <m:t>𝑥</m:t>
                          </m:r>
                          <m:r>
                            <a:rPr lang="en-US" sz="1800" i="1" baseline="-25000">
                              <a:latin typeface="Cambria Math"/>
                            </a:rPr>
                            <m:t>1</m:t>
                          </m:r>
                          <m:r>
                            <a:rPr lang="en-US" sz="1800" i="1">
                              <a:latin typeface="Cambria Math"/>
                            </a:rPr>
                            <m:t>,</m:t>
                          </m:r>
                          <m:r>
                            <a:rPr lang="en-US" sz="1800" i="1">
                              <a:latin typeface="Cambria Math"/>
                            </a:rPr>
                            <m:t>𝑦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2</m:t>
                          </m:r>
                        </m:e>
                      </m:d>
                      <m:r>
                        <a:rPr lang="en-US" sz="1800" i="1">
                          <a:latin typeface="Cambria Math"/>
                        </a:rPr>
                        <m:t>+</m:t>
                      </m:r>
                      <m:r>
                        <a:rPr lang="en-US" sz="1800" i="1">
                          <a:latin typeface="Cambria Math"/>
                          <a:ea typeface="Cambria Math"/>
                        </a:rPr>
                        <m:t>⋯</m:t>
                      </m:r>
                    </m:oMath>
                  </m:oMathPara>
                </a14:m>
                <a:endParaRPr lang="en-US" sz="1800" dirty="0" smtClean="0"/>
              </a:p>
              <a:p>
                <a:pPr marL="1024128"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8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800" i="1">
                              <a:latin typeface="Cambria Math"/>
                            </a:rPr>
                            <m:t>𝑥</m:t>
                          </m:r>
                          <m:r>
                            <a:rPr lang="en-US" sz="1800" i="1" baseline="-25000">
                              <a:latin typeface="Cambria Math"/>
                            </a:rPr>
                            <m:t>𝑖</m:t>
                          </m:r>
                          <m:r>
                            <a:rPr lang="en-US" sz="1800" i="1">
                              <a:latin typeface="Cambria Math"/>
                            </a:rPr>
                            <m:t>−</m:t>
                          </m:r>
                          <m:r>
                            <a:rPr lang="en-US" sz="1800" i="1">
                              <a:latin typeface="Cambria Math"/>
                            </a:rPr>
                            <m:t>𝑥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1800" i="1">
                              <a:latin typeface="Cambria Math"/>
                            </a:rPr>
                            <m:t>𝑥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2</m:t>
                          </m:r>
                          <m:r>
                            <a:rPr lang="en-US" sz="1800" i="1">
                              <a:latin typeface="Cambria Math"/>
                            </a:rPr>
                            <m:t>−</m:t>
                          </m:r>
                          <m:r>
                            <a:rPr lang="en-US" sz="1800" i="1">
                              <a:latin typeface="Cambria Math"/>
                            </a:rPr>
                            <m:t>𝑥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1</m:t>
                          </m:r>
                        </m:den>
                      </m:f>
                      <m:f>
                        <m:fPr>
                          <m:ctrlPr>
                            <a:rPr lang="en-US" sz="18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800" i="1">
                              <a:latin typeface="Cambria Math"/>
                            </a:rPr>
                            <m:t>𝑦</m:t>
                          </m:r>
                          <m:r>
                            <a:rPr lang="en-US" sz="1800" i="1" baseline="-25000">
                              <a:latin typeface="Cambria Math"/>
                            </a:rPr>
                            <m:t>𝑖</m:t>
                          </m:r>
                          <m:r>
                            <a:rPr lang="en-US" sz="1800" i="1">
                              <a:latin typeface="Cambria Math"/>
                            </a:rPr>
                            <m:t>−</m:t>
                          </m:r>
                          <m:r>
                            <a:rPr lang="en-US" sz="1800" i="1">
                              <a:latin typeface="Cambria Math"/>
                            </a:rPr>
                            <m:t>𝑦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1800" i="1">
                              <a:latin typeface="Cambria Math"/>
                            </a:rPr>
                            <m:t>𝑦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2</m:t>
                          </m:r>
                          <m:r>
                            <a:rPr lang="en-US" sz="1800" i="1">
                              <a:latin typeface="Cambria Math"/>
                            </a:rPr>
                            <m:t>−</m:t>
                          </m:r>
                          <m:r>
                            <a:rPr lang="en-US" sz="1800" i="1">
                              <a:latin typeface="Cambria Math"/>
                            </a:rPr>
                            <m:t>𝑦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1</m:t>
                          </m:r>
                        </m:den>
                      </m:f>
                      <m:r>
                        <a:rPr lang="en-US" sz="1800" i="1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sz="18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800" i="1">
                              <a:latin typeface="Cambria Math"/>
                            </a:rPr>
                            <m:t>𝑥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2</m:t>
                          </m:r>
                          <m:r>
                            <a:rPr lang="en-US" sz="1800" i="1">
                              <a:latin typeface="Cambria Math"/>
                            </a:rPr>
                            <m:t>,</m:t>
                          </m:r>
                          <m:r>
                            <a:rPr lang="en-US" sz="1800" i="1">
                              <a:latin typeface="Cambria Math"/>
                            </a:rPr>
                            <m:t>𝑦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2</m:t>
                          </m:r>
                        </m:e>
                      </m:d>
                    </m:oMath>
                  </m:oMathPara>
                </a14:m>
                <a:endParaRPr lang="en-US" sz="1800" dirty="0"/>
              </a:p>
            </p:txBody>
          </p:sp>
        </mc:Choice>
        <mc:Fallback>
          <p:sp>
            <p:nvSpPr>
              <p:cNvPr id="11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7"/>
              </p:nvPr>
            </p:nvSpPr>
            <p:spPr>
              <a:xfrm>
                <a:off x="533400" y="4038600"/>
                <a:ext cx="4114800" cy="251460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14" name="Picture 4"/>
          <p:cNvPicPr>
            <a:picLocks noGrp="1" noChangeAspect="1" noChangeArrowheads="1"/>
          </p:cNvPicPr>
          <p:nvPr>
            <p:ph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799" y="1143000"/>
            <a:ext cx="3614928" cy="5394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066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Multidimensional Interpolation in MATLAB</a:t>
            </a:r>
            <a:endParaRPr lang="en-US" dirty="0"/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12064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1200"/>
              </a:spcBef>
              <a:defRPr/>
            </a:pPr>
            <a:r>
              <a:rPr lang="en-US" sz="2800" dirty="0"/>
              <a:t>MATLAB has built-in functions for two- and three-dimensional piecewise </a:t>
            </a:r>
            <a:r>
              <a:rPr lang="en-US" sz="2800" dirty="0" smtClean="0"/>
              <a:t>interpolation:</a:t>
            </a:r>
          </a:p>
          <a:p>
            <a:pPr>
              <a:lnSpc>
                <a:spcPct val="90000"/>
              </a:lnSpc>
              <a:spcBef>
                <a:spcPts val="1200"/>
              </a:spcBef>
              <a:defRPr/>
            </a:pPr>
            <a:r>
              <a:rPr lang="en-US" sz="2200" b="1" dirty="0" err="1" smtClean="0">
                <a:solidFill>
                  <a:srgbClr val="000000"/>
                </a:solidFill>
                <a:latin typeface="Courier New"/>
              </a:rPr>
              <a:t>zi</a:t>
            </a:r>
            <a:r>
              <a:rPr lang="en-US" sz="2200" b="1" dirty="0" smtClean="0">
                <a:solidFill>
                  <a:srgbClr val="000000"/>
                </a:solidFill>
                <a:latin typeface="Courier New"/>
              </a:rPr>
              <a:t> </a:t>
            </a:r>
            <a:r>
              <a:rPr lang="en-US" sz="2200" b="1" dirty="0">
                <a:solidFill>
                  <a:srgbClr val="000000"/>
                </a:solidFill>
                <a:latin typeface="Courier New"/>
              </a:rPr>
              <a:t>= interp2(x, y, z, xi, </a:t>
            </a:r>
            <a:r>
              <a:rPr lang="en-US" sz="2200" b="1" dirty="0" err="1">
                <a:solidFill>
                  <a:srgbClr val="000000"/>
                </a:solidFill>
                <a:latin typeface="Courier New"/>
              </a:rPr>
              <a:t>yi</a:t>
            </a:r>
            <a:r>
              <a:rPr lang="en-US" sz="2200" b="1" dirty="0">
                <a:solidFill>
                  <a:srgbClr val="000000"/>
                </a:solidFill>
                <a:latin typeface="Courier New"/>
              </a:rPr>
              <a:t>, </a:t>
            </a:r>
            <a:r>
              <a:rPr lang="en-US" sz="22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'</a:t>
            </a:r>
            <a:r>
              <a:rPr lang="en-US" sz="2200" b="1" dirty="0">
                <a:solidFill>
                  <a:srgbClr val="000000"/>
                </a:solidFill>
                <a:latin typeface="Courier New"/>
              </a:rPr>
              <a:t>method</a:t>
            </a:r>
            <a:r>
              <a:rPr lang="en-US" sz="22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'</a:t>
            </a:r>
            <a:r>
              <a:rPr lang="en-US" sz="2200" b="1" dirty="0">
                <a:solidFill>
                  <a:srgbClr val="000000"/>
                </a:solidFill>
                <a:latin typeface="Courier New"/>
              </a:rPr>
              <a:t>)</a:t>
            </a:r>
            <a:br>
              <a:rPr lang="en-US" sz="2200" b="1" dirty="0">
                <a:solidFill>
                  <a:srgbClr val="000000"/>
                </a:solidFill>
                <a:latin typeface="Courier New"/>
              </a:rPr>
            </a:br>
            <a:r>
              <a:rPr lang="en-US" sz="2200" b="1" dirty="0">
                <a:solidFill>
                  <a:srgbClr val="000000"/>
                </a:solidFill>
                <a:latin typeface="Courier New"/>
              </a:rPr>
              <a:t>vi = interp3(x, y, z, v, xi, </a:t>
            </a:r>
            <a:r>
              <a:rPr lang="en-US" sz="2200" b="1" dirty="0" err="1">
                <a:solidFill>
                  <a:srgbClr val="000000"/>
                </a:solidFill>
                <a:latin typeface="Courier New"/>
              </a:rPr>
              <a:t>yi</a:t>
            </a:r>
            <a:r>
              <a:rPr lang="en-US" sz="2200" b="1" dirty="0">
                <a:solidFill>
                  <a:srgbClr val="000000"/>
                </a:solidFill>
                <a:latin typeface="Courier New"/>
              </a:rPr>
              <a:t>, </a:t>
            </a:r>
            <a:r>
              <a:rPr lang="en-US" sz="2200" b="1" dirty="0" err="1">
                <a:solidFill>
                  <a:srgbClr val="000000"/>
                </a:solidFill>
                <a:latin typeface="Courier New"/>
              </a:rPr>
              <a:t>zi</a:t>
            </a:r>
            <a:r>
              <a:rPr lang="en-US" sz="2200" b="1" dirty="0">
                <a:solidFill>
                  <a:srgbClr val="000000"/>
                </a:solidFill>
                <a:latin typeface="Courier New"/>
              </a:rPr>
              <a:t>, </a:t>
            </a:r>
            <a:r>
              <a:rPr lang="en-US" sz="22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'</a:t>
            </a:r>
            <a:r>
              <a:rPr lang="en-US" sz="2200" b="1" dirty="0">
                <a:solidFill>
                  <a:srgbClr val="000000"/>
                </a:solidFill>
                <a:latin typeface="Courier New"/>
              </a:rPr>
              <a:t>method</a:t>
            </a:r>
            <a:r>
              <a:rPr lang="en-US" sz="22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'</a:t>
            </a:r>
            <a:r>
              <a:rPr lang="en-US" sz="2200" b="1" dirty="0" smtClean="0">
                <a:solidFill>
                  <a:srgbClr val="000000"/>
                </a:solidFill>
                <a:latin typeface="Courier New"/>
              </a:rPr>
              <a:t>)</a:t>
            </a:r>
          </a:p>
          <a:p>
            <a:pPr>
              <a:lnSpc>
                <a:spcPct val="90000"/>
              </a:lnSpc>
              <a:spcBef>
                <a:spcPts val="1200"/>
              </a:spcBef>
              <a:defRPr/>
            </a:pPr>
            <a:r>
              <a:rPr lang="en-US" sz="28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'</a:t>
            </a:r>
            <a:r>
              <a:rPr lang="en-US" sz="2800" b="1" dirty="0" smtClean="0">
                <a:solidFill>
                  <a:srgbClr val="000000"/>
                </a:solidFill>
                <a:latin typeface="Courier New"/>
              </a:rPr>
              <a:t>method</a:t>
            </a:r>
            <a:r>
              <a:rPr lang="en-US" sz="28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'</a:t>
            </a:r>
            <a:r>
              <a:rPr lang="en-US" sz="2800" dirty="0">
                <a:solidFill>
                  <a:srgbClr val="000000"/>
                </a:solidFill>
              </a:rPr>
              <a:t> is again a string containing the desired method: </a:t>
            </a:r>
            <a:r>
              <a:rPr lang="en-US" sz="28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'</a:t>
            </a:r>
            <a:r>
              <a:rPr lang="en-US" sz="2800" b="1" dirty="0">
                <a:solidFill>
                  <a:srgbClr val="000000"/>
                </a:solidFill>
                <a:latin typeface="Courier New"/>
              </a:rPr>
              <a:t>nearest</a:t>
            </a:r>
            <a:r>
              <a:rPr lang="en-US" sz="2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'</a:t>
            </a:r>
            <a:r>
              <a:rPr lang="en-US" sz="2400" b="1" dirty="0">
                <a:solidFill>
                  <a:srgbClr val="000000"/>
                </a:solidFill>
                <a:latin typeface="Lucida Console"/>
              </a:rPr>
              <a:t>, </a:t>
            </a:r>
            <a:r>
              <a:rPr lang="en-US" sz="28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'</a:t>
            </a:r>
            <a:r>
              <a:rPr lang="en-US" sz="2800" b="1" dirty="0">
                <a:solidFill>
                  <a:srgbClr val="000000"/>
                </a:solidFill>
                <a:latin typeface="Courier New"/>
              </a:rPr>
              <a:t>linear</a:t>
            </a:r>
            <a:r>
              <a:rPr lang="en-US" sz="2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'</a:t>
            </a:r>
            <a:r>
              <a:rPr lang="en-US" sz="2400" b="1" dirty="0">
                <a:solidFill>
                  <a:srgbClr val="000000"/>
                </a:solidFill>
                <a:latin typeface="Lucida Console"/>
              </a:rPr>
              <a:t>, </a:t>
            </a:r>
            <a:r>
              <a:rPr lang="en-US" sz="28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'</a:t>
            </a:r>
            <a:r>
              <a:rPr lang="en-US" sz="2800" b="1" dirty="0">
                <a:solidFill>
                  <a:srgbClr val="000000"/>
                </a:solidFill>
                <a:latin typeface="Courier New"/>
              </a:rPr>
              <a:t>spline</a:t>
            </a:r>
            <a:r>
              <a:rPr lang="en-US" sz="2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'</a:t>
            </a:r>
            <a:r>
              <a:rPr lang="en-US" sz="2400" b="1" dirty="0">
                <a:solidFill>
                  <a:srgbClr val="000000"/>
                </a:solidFill>
                <a:latin typeface="Lucida Console"/>
              </a:rPr>
              <a:t>, </a:t>
            </a:r>
            <a:r>
              <a:rPr lang="en-US" sz="28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'</a:t>
            </a:r>
            <a:r>
              <a:rPr lang="en-US" sz="2800" b="1" dirty="0" err="1">
                <a:solidFill>
                  <a:srgbClr val="000000"/>
                </a:solidFill>
                <a:latin typeface="Courier New"/>
              </a:rPr>
              <a:t>pchip</a:t>
            </a:r>
            <a:r>
              <a:rPr lang="en-US" sz="2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'</a:t>
            </a:r>
            <a:r>
              <a:rPr lang="en-US" sz="2800" dirty="0">
                <a:solidFill>
                  <a:srgbClr val="000000"/>
                </a:solidFill>
              </a:rPr>
              <a:t> or </a:t>
            </a:r>
            <a:r>
              <a:rPr lang="en-US" sz="28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'</a:t>
            </a:r>
            <a:r>
              <a:rPr lang="en-US" sz="2800" b="1" dirty="0" smtClean="0">
                <a:solidFill>
                  <a:srgbClr val="000000"/>
                </a:solidFill>
                <a:latin typeface="Courier New"/>
              </a:rPr>
              <a:t>cubic</a:t>
            </a:r>
            <a:r>
              <a:rPr lang="en-US" sz="2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‘</a:t>
            </a:r>
            <a:endParaRPr lang="en-US" sz="2800" dirty="0" smtClean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spcBef>
                <a:spcPts val="1200"/>
              </a:spcBef>
              <a:defRPr/>
            </a:pPr>
            <a:r>
              <a:rPr lang="en-US" sz="2800" dirty="0" smtClean="0"/>
              <a:t>For </a:t>
            </a:r>
            <a:r>
              <a:rPr lang="en-US" sz="2800" dirty="0"/>
              <a:t>2-D interpolation, the inputs must either be vectors or same-size </a:t>
            </a:r>
            <a:r>
              <a:rPr lang="en-US" sz="2800" dirty="0" smtClean="0"/>
              <a:t>matrices.</a:t>
            </a:r>
          </a:p>
          <a:p>
            <a:pPr>
              <a:lnSpc>
                <a:spcPct val="90000"/>
              </a:lnSpc>
              <a:spcBef>
                <a:spcPts val="1200"/>
              </a:spcBef>
              <a:defRPr/>
            </a:pPr>
            <a:r>
              <a:rPr lang="en-US" sz="2800" dirty="0" smtClean="0"/>
              <a:t>For </a:t>
            </a:r>
            <a:r>
              <a:rPr lang="en-US" sz="2800" dirty="0"/>
              <a:t>3-D interpolation, the inputs must either be vectors or same-size 3-D arrays.</a:t>
            </a:r>
          </a:p>
        </p:txBody>
      </p:sp>
    </p:spTree>
    <p:extLst>
      <p:ext uri="{BB962C8B-B14F-4D97-AF65-F5344CB8AC3E}">
        <p14:creationId xmlns:p14="http://schemas.microsoft.com/office/powerpoint/2010/main" val="3740407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Part </a:t>
            </a:r>
            <a:r>
              <a:rPr lang="en-US" altLang="en-US" dirty="0" smtClean="0"/>
              <a:t>4 </a:t>
            </a:r>
            <a:br>
              <a:rPr lang="en-US" altLang="en-US" dirty="0" smtClean="0"/>
            </a:br>
            <a:r>
              <a:rPr lang="en-US" dirty="0" smtClean="0"/>
              <a:t>Chapter </a:t>
            </a:r>
            <a:r>
              <a:rPr lang="en-US" dirty="0" smtClean="0"/>
              <a:t>18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905000"/>
          </a:xfrm>
        </p:spPr>
        <p:txBody>
          <a:bodyPr/>
          <a:lstStyle/>
          <a:p>
            <a:r>
              <a:rPr lang="en-US" altLang="en-US" dirty="0"/>
              <a:t>Splines and Piecewise Interpolation</a:t>
            </a:r>
          </a:p>
        </p:txBody>
      </p:sp>
      <p:sp>
        <p:nvSpPr>
          <p:cNvPr id="5" name="Text Placeholder 3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07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Chapter </a:t>
            </a:r>
            <a:r>
              <a:rPr lang="en-US" alt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503920" cy="521208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400" dirty="0"/>
              <a:t>Understanding that splines minimize oscillations by fitting lower-order polynomials to data in a piecewise fashion.</a:t>
            </a:r>
          </a:p>
          <a:p>
            <a:pPr>
              <a:lnSpc>
                <a:spcPct val="90000"/>
              </a:lnSpc>
            </a:pPr>
            <a:r>
              <a:rPr lang="en-US" altLang="en-US" sz="2400" dirty="0"/>
              <a:t>Knowing how to develop code to perform table lookup.</a:t>
            </a:r>
          </a:p>
          <a:p>
            <a:pPr>
              <a:lnSpc>
                <a:spcPct val="90000"/>
              </a:lnSpc>
            </a:pPr>
            <a:r>
              <a:rPr lang="en-US" altLang="en-US" sz="2400" dirty="0"/>
              <a:t>Recognizing why cubic polynomials are preferable to quadratic and higher-order splines.</a:t>
            </a:r>
          </a:p>
          <a:p>
            <a:pPr>
              <a:lnSpc>
                <a:spcPct val="90000"/>
              </a:lnSpc>
            </a:pPr>
            <a:r>
              <a:rPr lang="en-US" altLang="en-US" sz="2400" dirty="0"/>
              <a:t>Understanding the conditions that underlie a cubic fit.</a:t>
            </a:r>
          </a:p>
          <a:p>
            <a:pPr>
              <a:lnSpc>
                <a:spcPct val="90000"/>
              </a:lnSpc>
            </a:pPr>
            <a:r>
              <a:rPr lang="en-US" altLang="en-US" sz="2400" dirty="0"/>
              <a:t>Understanding the differences between natural, clamped, and not-a-knot end conditions.</a:t>
            </a:r>
          </a:p>
          <a:p>
            <a:pPr>
              <a:lnSpc>
                <a:spcPct val="90000"/>
              </a:lnSpc>
            </a:pPr>
            <a:r>
              <a:rPr lang="en-US" altLang="en-US" sz="2400" dirty="0"/>
              <a:t>Knowing how to fit a spline to data with MATLAB’s built-in functions.</a:t>
            </a:r>
          </a:p>
          <a:p>
            <a:pPr>
              <a:lnSpc>
                <a:spcPct val="90000"/>
              </a:lnSpc>
            </a:pPr>
            <a:r>
              <a:rPr lang="en-US" altLang="en-US" sz="2400" dirty="0"/>
              <a:t>Understanding how multidimensional interpolation is implemented with MATLAB</a:t>
            </a:r>
            <a:r>
              <a:rPr lang="en-US" altLang="en-US" sz="2400" dirty="0" smtClean="0"/>
              <a:t>.</a:t>
            </a: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383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Introduction to Splines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21208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800" dirty="0"/>
              <a:t>An alternative approach to using a single </a:t>
            </a:r>
            <a:br>
              <a:rPr lang="en-US" altLang="en-US" sz="2800" dirty="0"/>
            </a:br>
            <a:r>
              <a:rPr lang="en-US" altLang="en-US" sz="2800" dirty="0"/>
              <a:t>(</a:t>
            </a:r>
            <a:r>
              <a:rPr lang="en-US" altLang="en-US" sz="2800" i="1" dirty="0"/>
              <a:t>n</a:t>
            </a:r>
            <a:r>
              <a:rPr lang="en-US" altLang="en-US" sz="2800" dirty="0">
                <a:latin typeface="Symbol" pitchFamily="18" charset="2"/>
              </a:rPr>
              <a:t>-</a:t>
            </a:r>
            <a:r>
              <a:rPr lang="en-US" altLang="en-US" sz="2800" dirty="0"/>
              <a:t>1)</a:t>
            </a:r>
            <a:r>
              <a:rPr lang="en-US" altLang="en-US" sz="2800" baseline="30000" dirty="0" err="1"/>
              <a:t>th</a:t>
            </a:r>
            <a:r>
              <a:rPr lang="en-US" altLang="en-US" sz="2800" dirty="0"/>
              <a:t> order polynomial to interpolate between n points is to apply lower-order polynomials in a piecewise fashion to subsets of data points.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800" dirty="0"/>
              <a:t>These connecting polynomials are called </a:t>
            </a:r>
            <a:r>
              <a:rPr lang="en-US" altLang="en-US" sz="2800" i="1" dirty="0"/>
              <a:t>spline functions</a:t>
            </a:r>
            <a:r>
              <a:rPr lang="en-US" altLang="en-US" sz="2800" dirty="0"/>
              <a:t>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800" dirty="0"/>
              <a:t>Splines minimize oscillations and reduce round-off error due to their lower-order nature</a:t>
            </a:r>
            <a:r>
              <a:rPr lang="en-US" altLang="en-US" sz="2800" dirty="0" smtClean="0"/>
              <a:t>.</a:t>
            </a:r>
            <a:endParaRPr lang="en-US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374389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Higher Order vs. Splines</a:t>
            </a:r>
            <a:endParaRPr lang="en-US" altLang="en-US" dirty="0"/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5486400" cy="5212080"/>
          </a:xfrm>
        </p:spPr>
        <p:txBody>
          <a:bodyPr/>
          <a:lstStyle/>
          <a:p>
            <a:r>
              <a:rPr lang="en-US" altLang="en-US" sz="2800" dirty="0"/>
              <a:t>Splines eliminate oscillations by using small subsets of points for each interval rather than every point. </a:t>
            </a:r>
            <a:r>
              <a:rPr lang="en-US" altLang="en-US" sz="2800" dirty="0" smtClean="0"/>
              <a:t>This </a:t>
            </a:r>
            <a:r>
              <a:rPr lang="en-US" altLang="en-US" sz="2800" dirty="0"/>
              <a:t>is especially useful when there are jumps in the data:</a:t>
            </a:r>
          </a:p>
          <a:p>
            <a:pPr marL="548640" lvl="1" indent="-457200">
              <a:buFontTx/>
              <a:buAutoNum type="alphaLcParenR"/>
            </a:pPr>
            <a:r>
              <a:rPr lang="en-US" altLang="en-US" sz="2400" dirty="0"/>
              <a:t>3</a:t>
            </a:r>
            <a:r>
              <a:rPr lang="en-US" altLang="en-US" sz="2400" baseline="30000" dirty="0"/>
              <a:t>rd</a:t>
            </a:r>
            <a:r>
              <a:rPr lang="en-US" altLang="en-US" sz="2400" dirty="0"/>
              <a:t> order polynomial</a:t>
            </a:r>
          </a:p>
          <a:p>
            <a:pPr marL="548640" lvl="1" indent="-457200">
              <a:buFontTx/>
              <a:buAutoNum type="alphaLcParenR"/>
            </a:pPr>
            <a:r>
              <a:rPr lang="en-US" altLang="en-US" sz="2400" dirty="0"/>
              <a:t>5</a:t>
            </a:r>
            <a:r>
              <a:rPr lang="en-US" altLang="en-US" sz="2400" baseline="30000" dirty="0"/>
              <a:t>th</a:t>
            </a:r>
            <a:r>
              <a:rPr lang="en-US" altLang="en-US" sz="2400" dirty="0"/>
              <a:t> order polynomial</a:t>
            </a:r>
          </a:p>
          <a:p>
            <a:pPr marL="548640" lvl="1" indent="-457200">
              <a:buFontTx/>
              <a:buAutoNum type="alphaLcParenR"/>
            </a:pPr>
            <a:r>
              <a:rPr lang="en-US" altLang="en-US" sz="2400" dirty="0"/>
              <a:t>7</a:t>
            </a:r>
            <a:r>
              <a:rPr lang="en-US" altLang="en-US" sz="2400" baseline="30000" dirty="0"/>
              <a:t>th</a:t>
            </a:r>
            <a:r>
              <a:rPr lang="en-US" altLang="en-US" sz="2400" dirty="0"/>
              <a:t> order polynomial</a:t>
            </a:r>
          </a:p>
          <a:p>
            <a:pPr marL="548640" lvl="1" indent="-457200">
              <a:buFontTx/>
              <a:buAutoNum type="alphaLcParenR"/>
            </a:pPr>
            <a:r>
              <a:rPr lang="en-US" altLang="en-US" sz="2400" dirty="0"/>
              <a:t>Linear spline</a:t>
            </a:r>
          </a:p>
          <a:p>
            <a:pPr marL="822960" lvl="2"/>
            <a:r>
              <a:rPr lang="en-US" altLang="en-US" sz="2000" dirty="0"/>
              <a:t>seven 1st order polynomials generated by using pairs of points at a time</a:t>
            </a:r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8490" y="1127124"/>
            <a:ext cx="2286910" cy="5394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2497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Spline </a:t>
            </a:r>
            <a:r>
              <a:rPr lang="en-US" altLang="en-US" dirty="0" smtClean="0"/>
              <a:t>Development, 1</a:t>
            </a:r>
            <a:endParaRPr lang="en-US" altLang="en-US" dirty="0"/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2377440"/>
          </a:xfrm>
        </p:spPr>
        <p:txBody>
          <a:bodyPr/>
          <a:lstStyle/>
          <a:p>
            <a:r>
              <a:rPr lang="en-US" altLang="en-US" sz="2800" dirty="0"/>
              <a:t>Spline function (</a:t>
            </a:r>
            <a:r>
              <a:rPr lang="en-US" altLang="en-US" sz="2800" i="1" dirty="0" err="1"/>
              <a:t>s</a:t>
            </a:r>
            <a:r>
              <a:rPr lang="en-US" altLang="en-US" sz="2800" i="1" baseline="-25000" dirty="0" err="1"/>
              <a:t>i</a:t>
            </a:r>
            <a:r>
              <a:rPr lang="en-US" altLang="en-US" sz="2800" dirty="0"/>
              <a:t>(</a:t>
            </a:r>
            <a:r>
              <a:rPr lang="en-US" altLang="en-US" sz="2800" i="1" dirty="0"/>
              <a:t>x</a:t>
            </a:r>
            <a:r>
              <a:rPr lang="en-US" altLang="en-US" sz="2800" dirty="0"/>
              <a:t>))coefficients are calculated for each interval of a data set.</a:t>
            </a:r>
          </a:p>
          <a:p>
            <a:r>
              <a:rPr lang="en-US" altLang="en-US" sz="2800" dirty="0"/>
              <a:t>The number of data points (</a:t>
            </a:r>
            <a:r>
              <a:rPr lang="en-US" altLang="en-US" sz="2800" i="1" dirty="0"/>
              <a:t>f</a:t>
            </a:r>
            <a:r>
              <a:rPr lang="en-US" altLang="en-US" sz="2800" i="1" baseline="-25000" dirty="0"/>
              <a:t>i</a:t>
            </a:r>
            <a:r>
              <a:rPr lang="en-US" altLang="en-US" sz="2800" dirty="0"/>
              <a:t>) used for each spline function depends on the order of the spline function.</a:t>
            </a:r>
          </a:p>
        </p:txBody>
      </p:sp>
      <p:pic>
        <p:nvPicPr>
          <p:cNvPr id="8194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298" y="3886200"/>
            <a:ext cx="5695405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3710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Spline </a:t>
            </a:r>
            <a:r>
              <a:rPr lang="en-US" altLang="en-US" dirty="0" smtClean="0"/>
              <a:t>Development, 2</a:t>
            </a:r>
            <a:endParaRPr lang="en-US" altLang="en-US" dirty="0"/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5029200" cy="5196840"/>
          </a:xfrm>
        </p:spPr>
        <p:txBody>
          <a:bodyPr/>
          <a:lstStyle/>
          <a:p>
            <a:pPr marL="365760" indent="-365760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  <a:buFontTx/>
              <a:buAutoNum type="alphaLcParenR"/>
            </a:pPr>
            <a:r>
              <a:rPr lang="en-US" altLang="en-US" sz="2000" dirty="0"/>
              <a:t>First-order splines find straight-line equations between each pair of points that</a:t>
            </a:r>
          </a:p>
          <a:p>
            <a:pPr marL="640080" lvl="1" indent="-274320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  <a:buFont typeface="Times" pitchFamily="20" charset="0"/>
              <a:buChar char="•"/>
            </a:pPr>
            <a:r>
              <a:rPr lang="en-US" altLang="en-US" sz="1800" dirty="0"/>
              <a:t>Go through the points</a:t>
            </a:r>
          </a:p>
          <a:p>
            <a:pPr marL="365760" indent="-365760">
              <a:lnSpc>
                <a:spcPct val="90000"/>
              </a:lnSpc>
              <a:spcBef>
                <a:spcPts val="600"/>
              </a:spcBef>
              <a:spcAft>
                <a:spcPts val="200"/>
              </a:spcAft>
              <a:buFontTx/>
              <a:buAutoNum type="alphaLcParenR"/>
            </a:pPr>
            <a:r>
              <a:rPr lang="en-US" altLang="en-US" sz="2000" dirty="0"/>
              <a:t>Second-order splines find quadratic equations between each pair of points that</a:t>
            </a:r>
          </a:p>
          <a:p>
            <a:pPr marL="640080" lvl="1" indent="-274320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  <a:buFont typeface="Times" pitchFamily="20" charset="0"/>
              <a:buChar char="•"/>
            </a:pPr>
            <a:r>
              <a:rPr lang="en-US" altLang="en-US" sz="1800" dirty="0"/>
              <a:t>Go through the points</a:t>
            </a:r>
          </a:p>
          <a:p>
            <a:pPr marL="640080" lvl="1" indent="-274320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  <a:buFont typeface="Times" pitchFamily="20" charset="0"/>
              <a:buChar char="•"/>
            </a:pPr>
            <a:r>
              <a:rPr lang="en-US" altLang="en-US" sz="1800" dirty="0"/>
              <a:t>Match first derivatives at the interior points</a:t>
            </a:r>
          </a:p>
          <a:p>
            <a:pPr marL="365760" indent="-365760">
              <a:lnSpc>
                <a:spcPct val="90000"/>
              </a:lnSpc>
              <a:spcBef>
                <a:spcPts val="600"/>
              </a:spcBef>
              <a:spcAft>
                <a:spcPts val="200"/>
              </a:spcAft>
              <a:buFontTx/>
              <a:buAutoNum type="alphaLcParenR"/>
            </a:pPr>
            <a:r>
              <a:rPr lang="en-US" altLang="en-US" sz="2000" dirty="0"/>
              <a:t>Third-order splines find cubic equations between each pair of points that</a:t>
            </a:r>
          </a:p>
          <a:p>
            <a:pPr marL="640080" lvl="1" indent="-274320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  <a:buFont typeface="Times" pitchFamily="20" charset="0"/>
              <a:buChar char="•"/>
            </a:pPr>
            <a:r>
              <a:rPr lang="en-US" altLang="en-US" sz="1800" dirty="0"/>
              <a:t>Go through the points</a:t>
            </a:r>
          </a:p>
          <a:p>
            <a:pPr marL="640080" lvl="1" indent="-274320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  <a:buFont typeface="Times" pitchFamily="20" charset="0"/>
              <a:buChar char="•"/>
            </a:pPr>
            <a:r>
              <a:rPr lang="en-US" altLang="en-US" sz="1800" dirty="0"/>
              <a:t>Match first and second derivatives at the interior </a:t>
            </a:r>
            <a:r>
              <a:rPr lang="en-US" altLang="en-US" sz="1800" dirty="0" smtClean="0"/>
              <a:t>points</a:t>
            </a:r>
          </a:p>
          <a:p>
            <a:pPr marL="640080" lvl="1" indent="0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None/>
            </a:pPr>
            <a:r>
              <a:rPr lang="en-US" altLang="en-US" sz="1600" dirty="0" smtClean="0"/>
              <a:t>Note </a:t>
            </a:r>
            <a:r>
              <a:rPr lang="en-US" altLang="en-US" sz="1600" dirty="0"/>
              <a:t>that the results of cubic spline interpolation are different from the results of an interpolating cubic.</a:t>
            </a:r>
            <a:endParaRPr lang="en-US" altLang="en-US" sz="1800" dirty="0"/>
          </a:p>
        </p:txBody>
      </p:sp>
      <p:pic>
        <p:nvPicPr>
          <p:cNvPr id="9218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371599"/>
            <a:ext cx="3613706" cy="512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2985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Cubic </a:t>
            </a:r>
            <a:r>
              <a:rPr lang="en-US" altLang="en-US" dirty="0" smtClean="0"/>
              <a:t>Splines,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21208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800" dirty="0"/>
              <a:t>While data of a particular size presents many options for the order of spline functions, cubic splines are preferred because they provide the simplest representation that exhibits the desired appearance of smoothness.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Linear splines have discontinuous first derivatives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Quadratic splines have discontinuous second derivatives and require setting the second derivative at some point to a pre-determined value</a:t>
            </a:r>
            <a:br>
              <a:rPr lang="en-US" altLang="en-US" sz="2400" dirty="0"/>
            </a:br>
            <a:r>
              <a:rPr lang="en-US" altLang="en-US" sz="2400" dirty="0"/>
              <a:t>*but*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 smtClean="0"/>
              <a:t>Quartic </a:t>
            </a:r>
            <a:r>
              <a:rPr lang="en-US" altLang="en-US" sz="2400" dirty="0"/>
              <a:t>or higher-order splines tend to exhibit the instabilities inherent in higher order polynomials (ill-conditioning or oscillations)</a:t>
            </a:r>
          </a:p>
        </p:txBody>
      </p:sp>
    </p:spTree>
    <p:extLst>
      <p:ext uri="{BB962C8B-B14F-4D97-AF65-F5344CB8AC3E}">
        <p14:creationId xmlns:p14="http://schemas.microsoft.com/office/powerpoint/2010/main" val="37998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Cubic </a:t>
            </a:r>
            <a:r>
              <a:rPr lang="en-US" altLang="en-US" dirty="0" smtClean="0"/>
              <a:t>Splines, 2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229600" cy="5212080"/>
              </a:xfrm>
            </p:spPr>
            <p:txBody>
              <a:bodyPr/>
              <a:lstStyle/>
              <a:p>
                <a:pPr>
                  <a:spcBef>
                    <a:spcPts val="1800"/>
                  </a:spcBef>
                  <a:spcAft>
                    <a:spcPts val="1800"/>
                  </a:spcAft>
                </a:pPr>
                <a:r>
                  <a:rPr lang="en-US" altLang="en-US" dirty="0" smtClean="0"/>
                  <a:t>In general, the </a:t>
                </a:r>
                <a:r>
                  <a:rPr lang="en-US" altLang="en-US" i="1" dirty="0" err="1"/>
                  <a:t>i</a:t>
                </a:r>
                <a:r>
                  <a:rPr lang="en-US" altLang="en-US" i="1" dirty="0"/>
                  <a:t> </a:t>
                </a:r>
                <a:r>
                  <a:rPr lang="en-US" altLang="en-US" baseline="30000" dirty="0" err="1"/>
                  <a:t>th</a:t>
                </a:r>
                <a:r>
                  <a:rPr lang="en-US" altLang="en-US" dirty="0"/>
                  <a:t> spline function for a cubic spline can be written as:</a:t>
                </a:r>
                <a:endParaRPr lang="en-US" altLang="en-US" dirty="0" smtClean="0"/>
              </a:p>
              <a:p>
                <a:pPr>
                  <a:spcBef>
                    <a:spcPts val="1800"/>
                  </a:spcBef>
                  <a:spcAft>
                    <a:spcPts val="1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800" b="0" i="1" smtClean="0">
                          <a:latin typeface="Cambria Math"/>
                        </a:rPr>
                        <m:t>𝑠</m:t>
                      </m:r>
                      <m:r>
                        <a:rPr lang="en-US" altLang="en-US" sz="2800" b="0" i="1" baseline="-25000" smtClean="0">
                          <a:latin typeface="Cambria Math"/>
                        </a:rPr>
                        <m:t>𝑖</m:t>
                      </m:r>
                      <m:d>
                        <m:dPr>
                          <m:ctrlPr>
                            <a:rPr lang="en-US" altLang="en-US" sz="28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8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en-US" altLang="en-US" sz="2800" b="0" i="1" smtClean="0">
                          <a:latin typeface="Cambria Math"/>
                        </a:rPr>
                        <m:t>=</m:t>
                      </m:r>
                      <m:r>
                        <a:rPr lang="en-US" altLang="en-US" sz="2800" b="0" i="1" smtClean="0">
                          <a:latin typeface="Cambria Math"/>
                        </a:rPr>
                        <m:t>𝑎𝑖</m:t>
                      </m:r>
                      <m:r>
                        <a:rPr lang="en-US" altLang="en-US" sz="2800" b="0" i="1" smtClean="0">
                          <a:latin typeface="Cambria Math"/>
                        </a:rPr>
                        <m:t>+</m:t>
                      </m:r>
                      <m:r>
                        <a:rPr lang="en-US" altLang="en-US" sz="2800" b="0" i="1" smtClean="0">
                          <a:latin typeface="Cambria Math"/>
                        </a:rPr>
                        <m:t>𝑏𝑖</m:t>
                      </m:r>
                      <m:d>
                        <m:dPr>
                          <m:ctrlPr>
                            <a:rPr lang="en-US" altLang="en-US" sz="28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8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altLang="en-US" sz="2800" b="0" i="1" smtClean="0">
                              <a:latin typeface="Cambria Math"/>
                            </a:rPr>
                            <m:t>𝑥𝑖</m:t>
                          </m:r>
                        </m:e>
                      </m:d>
                      <m:r>
                        <a:rPr lang="en-US" altLang="en-US" sz="2800" b="0" i="1" smtClean="0">
                          <a:latin typeface="Cambria Math"/>
                        </a:rPr>
                        <m:t>+</m:t>
                      </m:r>
                      <m:r>
                        <a:rPr lang="en-US" altLang="en-US" sz="2800" b="0" i="1" smtClean="0">
                          <a:latin typeface="Cambria Math"/>
                        </a:rPr>
                        <m:t>𝑐𝑖</m:t>
                      </m:r>
                      <m:d>
                        <m:dPr>
                          <m:ctrlPr>
                            <a:rPr lang="en-US" altLang="en-US" sz="28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8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altLang="en-US" sz="2800" b="0" i="1" smtClean="0">
                              <a:latin typeface="Cambria Math"/>
                            </a:rPr>
                            <m:t>𝑥𝑖</m:t>
                          </m:r>
                        </m:e>
                      </m:d>
                      <m:r>
                        <a:rPr lang="en-US" altLang="en-US" sz="2800" b="0" i="1" baseline="30000" smtClean="0">
                          <a:latin typeface="Cambria Math"/>
                        </a:rPr>
                        <m:t>2</m:t>
                      </m:r>
                      <m:r>
                        <a:rPr lang="en-US" altLang="en-US" sz="2800" b="0" i="1" smtClean="0">
                          <a:latin typeface="Cambria Math"/>
                        </a:rPr>
                        <m:t>+</m:t>
                      </m:r>
                      <m:r>
                        <a:rPr lang="en-US" altLang="en-US" sz="2800" b="0" i="1" smtClean="0">
                          <a:latin typeface="Cambria Math"/>
                        </a:rPr>
                        <m:t>𝑑𝑖</m:t>
                      </m:r>
                      <m:d>
                        <m:dPr>
                          <m:ctrlPr>
                            <a:rPr lang="en-US" altLang="en-US" sz="28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8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altLang="en-US" sz="2800" b="0" i="1" smtClean="0">
                              <a:latin typeface="Cambria Math"/>
                            </a:rPr>
                            <m:t>𝑥𝑖</m:t>
                          </m:r>
                        </m:e>
                      </m:d>
                      <m:r>
                        <a:rPr lang="en-US" altLang="en-US" sz="2800" b="0" i="1" baseline="30000" smtClean="0">
                          <a:latin typeface="Cambria Math"/>
                        </a:rPr>
                        <m:t>3</m:t>
                      </m:r>
                    </m:oMath>
                  </m:oMathPara>
                </a14:m>
                <a:endParaRPr lang="en-US" altLang="en-US" sz="2800" baseline="30000" dirty="0"/>
              </a:p>
              <a:p>
                <a:pPr>
                  <a:spcBef>
                    <a:spcPts val="1800"/>
                  </a:spcBef>
                  <a:spcAft>
                    <a:spcPts val="1800"/>
                  </a:spcAft>
                </a:pPr>
                <a:r>
                  <a:rPr lang="en-US" altLang="en-US" dirty="0"/>
                  <a:t>For </a:t>
                </a:r>
                <a:r>
                  <a:rPr lang="en-US" altLang="en-US" i="1" dirty="0"/>
                  <a:t>n</a:t>
                </a:r>
                <a:r>
                  <a:rPr lang="en-US" altLang="en-US" dirty="0"/>
                  <a:t> data points, there are </a:t>
                </a:r>
                <a:r>
                  <a:rPr lang="en-US" altLang="en-US" i="1" dirty="0"/>
                  <a:t>n</a:t>
                </a:r>
                <a:r>
                  <a:rPr lang="en-US" altLang="en-US" dirty="0">
                    <a:latin typeface="Symbol" pitchFamily="18" charset="2"/>
                  </a:rPr>
                  <a:t>-</a:t>
                </a:r>
                <a:r>
                  <a:rPr lang="en-US" altLang="en-US" dirty="0"/>
                  <a:t>1 intervals and thus 4(</a:t>
                </a:r>
                <a:r>
                  <a:rPr lang="en-US" altLang="en-US" i="1" dirty="0"/>
                  <a:t>n</a:t>
                </a:r>
                <a:r>
                  <a:rPr lang="en-US" altLang="en-US" dirty="0"/>
                  <a:t>-1) unknowns to evaluate to solve all the spline function coefficients.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229600" cy="5212080"/>
              </a:xfrm>
              <a:blipFill rotWithShape="1">
                <a:blip r:embed="rId2"/>
                <a:stretch>
                  <a:fillRect l="-1852" t="-1520" r="-5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59556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HHE_Accessible_PPT_Template-v3 (1)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Plain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Red Bar Footer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MHHE_Accessible_PPT_Template-v3 (1)</Template>
  <TotalTime>2173</TotalTime>
  <Words>1107</Words>
  <Application>Microsoft Office PowerPoint</Application>
  <PresentationFormat>On-screen Show (4:3)</PresentationFormat>
  <Paragraphs>104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9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MHHE_Accessible_PPT_Template-v3 (1)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Plain_APPENDIX</vt:lpstr>
      <vt:lpstr>Red Bar Footer_APPENDIX</vt:lpstr>
      <vt:lpstr> Applied Numerical Methods with MATLAB®  for Engineers and Scientists 4th Edition</vt:lpstr>
      <vt:lpstr>Part 4  Chapter 18</vt:lpstr>
      <vt:lpstr>Chapter Objectives</vt:lpstr>
      <vt:lpstr>Introduction to Splines</vt:lpstr>
      <vt:lpstr>Higher Order vs. Splines</vt:lpstr>
      <vt:lpstr>Spline Development, 1</vt:lpstr>
      <vt:lpstr>Spline Development, 2</vt:lpstr>
      <vt:lpstr>Cubic Splines, 1</vt:lpstr>
      <vt:lpstr>Cubic Splines, 2</vt:lpstr>
      <vt:lpstr>Solving Spline Coefficients</vt:lpstr>
      <vt:lpstr>Two Additional Equations</vt:lpstr>
      <vt:lpstr>Piecewise Interpolation in MATLAB</vt:lpstr>
      <vt:lpstr>Not-a-knot Example</vt:lpstr>
      <vt:lpstr>Clamped Example</vt:lpstr>
      <vt:lpstr>MATLAB’s interp1 Function</vt:lpstr>
      <vt:lpstr>Piecewise Polynomial Comparisons</vt:lpstr>
      <vt:lpstr>Multidimensional Interpolation</vt:lpstr>
      <vt:lpstr>Multidimensional Interpolation in MATLAB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Fundamentals of Structural Analysis</dc:title>
  <dc:creator>Kilburg, Jolynn</dc:creator>
  <cp:lastModifiedBy>Prasanna kumar. Tripathy</cp:lastModifiedBy>
  <cp:revision>231</cp:revision>
  <dcterms:created xsi:type="dcterms:W3CDTF">2017-02-27T15:23:48Z</dcterms:created>
  <dcterms:modified xsi:type="dcterms:W3CDTF">2017-07-19T13:45:06Z</dcterms:modified>
</cp:coreProperties>
</file>