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0"/>
  </p:notesMasterIdLst>
  <p:handoutMasterIdLst>
    <p:handoutMasterId r:id="rId31"/>
  </p:handoutMasterIdLst>
  <p:sldIdLst>
    <p:sldId id="298" r:id="rId10"/>
    <p:sldId id="257" r:id="rId11"/>
    <p:sldId id="259" r:id="rId12"/>
    <p:sldId id="362" r:id="rId13"/>
    <p:sldId id="377" r:id="rId14"/>
    <p:sldId id="378" r:id="rId15"/>
    <p:sldId id="379" r:id="rId16"/>
    <p:sldId id="318" r:id="rId17"/>
    <p:sldId id="380" r:id="rId18"/>
    <p:sldId id="341" r:id="rId19"/>
    <p:sldId id="381" r:id="rId20"/>
    <p:sldId id="348" r:id="rId21"/>
    <p:sldId id="365" r:id="rId22"/>
    <p:sldId id="382" r:id="rId23"/>
    <p:sldId id="366" r:id="rId24"/>
    <p:sldId id="367" r:id="rId25"/>
    <p:sldId id="368" r:id="rId26"/>
    <p:sldId id="331" r:id="rId27"/>
    <p:sldId id="383" r:id="rId28"/>
    <p:sldId id="3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9C3F9C"/>
    <a:srgbClr val="00803A"/>
    <a:srgbClr val="D90000"/>
    <a:srgbClr val="A30000"/>
    <a:srgbClr val="585858"/>
    <a:srgbClr val="444444"/>
    <a:srgbClr val="000000"/>
    <a:srgbClr val="6A6A6A"/>
    <a:srgbClr val="E66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1362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 Interpolating Polynomials, </a:t>
            </a:r>
            <a:r>
              <a:rPr lang="en-US" altLang="en-US" dirty="0" smtClean="0"/>
              <a:t>4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800" dirty="0" smtClean="0"/>
                  <a:t>In general, an (</a:t>
                </a:r>
                <a:r>
                  <a:rPr lang="en-US" altLang="en-US" sz="2800" i="1" dirty="0"/>
                  <a:t>n</a:t>
                </a:r>
                <a:r>
                  <a:rPr lang="en-US" altLang="en-US" sz="2800" dirty="0"/>
                  <a:t>-1)</a:t>
                </a:r>
                <a:r>
                  <a:rPr lang="en-US" altLang="en-US" sz="2800" baseline="30000" dirty="0" err="1"/>
                  <a:t>th</a:t>
                </a:r>
                <a:r>
                  <a:rPr lang="en-US" altLang="en-US" sz="2800" dirty="0"/>
                  <a:t> Newton interpolating polynomial has all the terms of the (</a:t>
                </a:r>
                <a:r>
                  <a:rPr lang="en-US" altLang="en-US" sz="2800" i="1" dirty="0"/>
                  <a:t>n</a:t>
                </a:r>
                <a:r>
                  <a:rPr lang="en-US" altLang="en-US" sz="2800" dirty="0"/>
                  <a:t>-2)</a:t>
                </a:r>
                <a:r>
                  <a:rPr lang="en-US" altLang="en-US" sz="2800" baseline="30000" dirty="0" err="1"/>
                  <a:t>th</a:t>
                </a:r>
                <a:r>
                  <a:rPr lang="en-US" altLang="en-US" sz="2800" dirty="0"/>
                  <a:t> polynomial plus one extra.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800" dirty="0"/>
                  <a:t>The general formula is:</a:t>
                </a:r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2200" b="0" i="1" spc="-800" baseline="-25000" smtClean="0">
                          <a:latin typeface="Cambria Math"/>
                        </a:rPr>
                        <m:t>𝑛</m:t>
                      </m:r>
                      <m:r>
                        <a:rPr lang="en-US" altLang="en-US" sz="2200" b="0" i="1" spc="-800" baseline="-15000" smtClean="0">
                          <a:latin typeface="Cambria Math"/>
                        </a:rPr>
                        <m:t>−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2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2200" b="0" i="1" smtClean="0">
                          <a:latin typeface="Cambria Math"/>
                        </a:rPr>
                        <m:t>+</m:t>
                      </m:r>
                      <m:r>
                        <a:rPr lang="en-US" altLang="en-US" sz="2200" b="0" i="1" smtClean="0">
                          <a:latin typeface="Cambria Math"/>
                          <a:ea typeface="Cambria Math"/>
                        </a:rPr>
                        <m:t>⋯+</m:t>
                      </m:r>
                      <m:r>
                        <a:rPr lang="en-US" altLang="en-US" sz="2200" b="0" i="1" smtClean="0">
                          <a:latin typeface="Cambria Math"/>
                          <a:ea typeface="Cambria Math"/>
                        </a:rPr>
                        <m:t>𝑏𝑛</m:t>
                      </m:r>
                      <m:d>
                        <m:dPr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2200" i="1" smtClean="0">
                          <a:latin typeface="Cambria Math"/>
                          <a:ea typeface="Cambria Math"/>
                        </a:rPr>
                        <m:t>⋯</m:t>
                      </m:r>
                      <m:d>
                        <m:dPr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altLang="en-US" sz="2200" baseline="-25000" dirty="0" smtClean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800" dirty="0"/>
                  <a:t>where </a:t>
                </a:r>
                <a:endParaRPr lang="en-US" altLang="en-US" sz="2800" dirty="0" smtClean="0"/>
              </a:p>
              <a:p>
                <a:pPr marL="2743200"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altLang="en-US" sz="2200" b="0" i="1" baseline="-25000" dirty="0" smtClean="0">
                  <a:latin typeface="Cambria Math"/>
                </a:endParaRPr>
              </a:p>
              <a:p>
                <a:pPr marL="2743200"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2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altLang="en-US" sz="2200" b="0" i="1" dirty="0" smtClean="0">
                  <a:latin typeface="Cambria Math"/>
                </a:endParaRPr>
              </a:p>
              <a:p>
                <a:pPr marL="2743200"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3</m:t>
                      </m:r>
                      <m:r>
                        <a:rPr lang="en-US" altLang="en-US" sz="2200" i="1">
                          <a:latin typeface="Cambria Math"/>
                        </a:rPr>
                        <m:t>=</m:t>
                      </m:r>
                      <m:r>
                        <a:rPr lang="en-US" altLang="en-US" sz="2200" i="1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3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altLang="en-US" sz="2200" i="1" dirty="0" smtClean="0">
                  <a:latin typeface="Cambria Math"/>
                </a:endParaRPr>
              </a:p>
              <a:p>
                <a:pPr marL="2743200"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 smtClean="0">
                          <a:latin typeface="Cambria Math"/>
                          <a:ea typeface="Cambria Math"/>
                        </a:rPr>
                        <m:t>⋮</m:t>
                      </m:r>
                    </m:oMath>
                  </m:oMathPara>
                </a14:m>
                <a:endParaRPr lang="en-US" altLang="en-US" sz="2200" i="1" dirty="0" smtClean="0">
                  <a:latin typeface="Cambria Math"/>
                  <a:ea typeface="Cambria Math"/>
                </a:endParaRPr>
              </a:p>
              <a:p>
                <a:pPr marL="2743200">
                  <a:lnSpc>
                    <a:spcPct val="90000"/>
                  </a:lnSpc>
                  <a:spcBef>
                    <a:spcPts val="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i="1">
                          <a:latin typeface="Cambria Math"/>
                        </a:rPr>
                        <m:t>𝑏</m:t>
                      </m:r>
                      <m:r>
                        <a:rPr lang="en-US" altLang="en-US" sz="2200" b="0" i="1" baseline="-25000" smtClean="0">
                          <a:latin typeface="Cambria Math"/>
                        </a:rPr>
                        <m:t>𝑛</m:t>
                      </m:r>
                      <m:r>
                        <a:rPr lang="en-US" altLang="en-US" sz="2200" i="1">
                          <a:latin typeface="Cambria Math"/>
                        </a:rPr>
                        <m:t>=</m:t>
                      </m:r>
                      <m:r>
                        <a:rPr lang="en-US" altLang="en-US" sz="2200" i="1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2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200" b="0" i="1" spc="-8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2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i="1" smtClean="0">
                              <a:latin typeface="Cambria Math"/>
                              <a:ea typeface="Cambria Math"/>
                            </a:rPr>
                            <m:t>⋯</m:t>
                          </m:r>
                          <m:r>
                            <a:rPr lang="en-US" altLang="en-US" sz="22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2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200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altLang="en-US" sz="2200" dirty="0" smtClean="0"/>
              </a:p>
              <a:p>
                <a:pPr>
                  <a:lnSpc>
                    <a:spcPct val="90000"/>
                  </a:lnSpc>
                  <a:spcBef>
                    <a:spcPts val="0"/>
                  </a:spcBef>
                </a:pPr>
                <a:r>
                  <a:rPr lang="en-US" altLang="en-US" sz="2800" dirty="0"/>
                  <a:t>and the </a:t>
                </a:r>
                <a:r>
                  <a:rPr lang="en-US" altLang="en-US" sz="2800" i="1" dirty="0"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en-US" altLang="en-US" sz="2800" dirty="0">
                    <a:latin typeface="Times New Roman" pitchFamily="18" charset="0"/>
                    <a:cs typeface="Times New Roman" pitchFamily="18" charset="0"/>
                  </a:rPr>
                  <a:t>[…]</a:t>
                </a:r>
                <a:r>
                  <a:rPr lang="en-US" altLang="en-US" sz="2800" dirty="0"/>
                  <a:t> represent </a:t>
                </a:r>
                <a:r>
                  <a:rPr lang="en-US" altLang="en-US" sz="2800" i="1" dirty="0"/>
                  <a:t>divided differences</a:t>
                </a:r>
                <a:r>
                  <a:rPr lang="en-US" altLang="en-US" sz="2800" dirty="0" smtClean="0"/>
                  <a:t>.</a:t>
                </a:r>
                <a:endParaRPr lang="en-US" altLang="en-US" sz="2800" dirty="0"/>
              </a:p>
            </p:txBody>
          </p:sp>
        </mc:Choice>
        <mc:Fallback xmlns="">
          <p:sp>
            <p:nvSpPr>
              <p:cNvPr id="2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481" t="-2024" b="-3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Divided Differences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3444240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:r>
                  <a:rPr lang="en-US" altLang="en-US" sz="2400" dirty="0" smtClean="0"/>
                  <a:t>Divided difference are calculated as follows:</a:t>
                </a:r>
                <a:r>
                  <a:rPr lang="en-US" altLang="en-US" sz="2800" dirty="0" smtClean="0"/>
                  <a:t/>
                </a:r>
                <a:br>
                  <a:rPr lang="en-US" altLang="en-US" sz="280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𝑥𝑗</m:t>
                          </m:r>
                        </m:e>
                      </m:d>
                      <m:r>
                        <a:rPr lang="en-US" alt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0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20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2000" b="0" i="1" baseline="-25000" smtClean="0">
                                  <a:latin typeface="Cambria Math"/>
                                </a:rPr>
                                <m:t>𝑖</m:t>
                              </m:r>
                            </m:e>
                          </m:d>
                          <m:r>
                            <a:rPr lang="en-US" alt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𝑥𝑗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𝑥𝑗</m:t>
                          </m:r>
                        </m:den>
                      </m:f>
                    </m:oMath>
                  </m:oMathPara>
                </a14:m>
                <a:endParaRPr lang="en-US" altLang="en-US" sz="2000" dirty="0" smtClean="0"/>
              </a:p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i="1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𝑥𝑗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𝑥𝑘</m:t>
                          </m:r>
                        </m:e>
                      </m:d>
                      <m:r>
                        <a:rPr lang="en-US" altLang="en-US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[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𝑥𝑗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]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[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𝑗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𝑥𝑘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]</m:t>
                          </m:r>
                        </m:num>
                        <m:den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𝑖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𝑥𝑘</m:t>
                          </m:r>
                        </m:den>
                      </m:f>
                    </m:oMath>
                  </m:oMathPara>
                </a14:m>
                <a:endParaRPr lang="en-US" altLang="en-US" sz="2000" dirty="0" smtClean="0"/>
              </a:p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i="1">
                          <a:latin typeface="Cambria Math"/>
                        </a:rPr>
                        <m:t>𝑓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000" b="0" i="1" spc="-800" baseline="-15000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 smtClean="0">
                              <a:latin typeface="Cambria Math"/>
                              <a:ea typeface="Cambria Math"/>
                            </a:rPr>
                            <m:t>⋯</m:t>
                          </m:r>
                          <m:r>
                            <a:rPr lang="en-US" alt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000" i="1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[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000" i="1" spc="-800" baseline="-1500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b="0" i="1" smtClean="0">
                              <a:latin typeface="Cambria Math"/>
                              <a:ea typeface="Cambria Math"/>
                            </a:rPr>
                            <m:t>⋯,</m:t>
                          </m:r>
                          <m:r>
                            <a:rPr lang="en-US" alt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]−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𝑓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[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000" i="1" spc="-800" baseline="-1500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𝑥𝑛</m:t>
                          </m:r>
                          <m:r>
                            <a:rPr lang="en-US" altLang="en-US" sz="2000" i="1" spc="-800" baseline="-1500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altLang="en-US" sz="2000" i="1">
                              <a:latin typeface="Cambria Math"/>
                              <a:ea typeface="Cambria Math"/>
                            </a:rPr>
                            <m:t>⋯,</m:t>
                          </m:r>
                          <m:r>
                            <a:rPr lang="en-US" altLang="en-US" sz="2000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]</m:t>
                          </m:r>
                        </m:num>
                        <m:den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𝑛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0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altLang="en-US" sz="2000" dirty="0" smtClean="0"/>
              </a:p>
              <a:p>
                <a:pPr>
                  <a:spcBef>
                    <a:spcPts val="600"/>
                  </a:spcBef>
                </a:pPr>
                <a:r>
                  <a:rPr lang="en-US" altLang="en-US" sz="2400" dirty="0" smtClean="0"/>
                  <a:t>Divided </a:t>
                </a:r>
                <a:r>
                  <a:rPr lang="en-US" altLang="en-US" sz="2400" dirty="0"/>
                  <a:t>differences are calculated using </a:t>
                </a:r>
                <a:r>
                  <a:rPr lang="en-US" altLang="en-US" sz="2400" dirty="0" smtClean="0"/>
                  <a:t>the divided </a:t>
                </a:r>
                <a:r>
                  <a:rPr lang="en-US" altLang="en-US" sz="2400" dirty="0"/>
                  <a:t>difference of the previous lower order</a:t>
                </a:r>
                <a:r>
                  <a:rPr lang="en-US" altLang="en-US" sz="2400" dirty="0" smtClean="0"/>
                  <a:t>:</a:t>
                </a:r>
                <a:endParaRPr lang="en-US" alt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3444240"/>
              </a:xfrm>
              <a:blipFill rotWithShape="1">
                <a:blip r:embed="rId2"/>
                <a:stretch>
                  <a:fillRect l="-1111" t="-1239" b="-1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269" y="4800600"/>
            <a:ext cx="6619461" cy="178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6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</a:t>
            </a:r>
            <a:r>
              <a:rPr lang="en-US" altLang="en-US" dirty="0" smtClean="0"/>
              <a:t>Implementation, 1</a:t>
            </a:r>
            <a:endParaRPr lang="en-US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11" y="1142999"/>
            <a:ext cx="5630778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4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200" dirty="0"/>
              <a:t>Lagrange Interpolating </a:t>
            </a:r>
            <a:r>
              <a:rPr lang="en-US" altLang="en-US" sz="4200" dirty="0" smtClean="0"/>
              <a:t>Polynomials, 1</a:t>
            </a:r>
            <a:endParaRPr lang="en-US" alt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834640"/>
          </a:xfrm>
        </p:spPr>
        <p:txBody>
          <a:bodyPr/>
          <a:lstStyle/>
          <a:p>
            <a:r>
              <a:rPr lang="en-US" altLang="en-US" sz="2800" dirty="0"/>
              <a:t>Another method that uses shifted value to express an interpolating polynomial is the </a:t>
            </a:r>
            <a:r>
              <a:rPr lang="en-US" altLang="en-US" sz="2800" i="1" dirty="0"/>
              <a:t>Lagrange interpolating polynomial</a:t>
            </a:r>
            <a:r>
              <a:rPr lang="en-US" altLang="en-US" sz="2800" dirty="0"/>
              <a:t>.</a:t>
            </a:r>
          </a:p>
          <a:p>
            <a:r>
              <a:rPr lang="en-US" altLang="en-US" sz="2800" dirty="0"/>
              <a:t>The differences between a simply polynomial and Lagrange interpolating polynomials for first and second order polynomials is: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963876"/>
                  </p:ext>
                </p:extLst>
              </p:nvPr>
            </p:nvGraphicFramePr>
            <p:xfrm>
              <a:off x="457200" y="4343400"/>
              <a:ext cx="8229600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2960"/>
                    <a:gridCol w="2926080"/>
                    <a:gridCol w="4480560"/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Order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Simple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Lagrange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1st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baseline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2nd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30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2000" baseline="30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en-US" sz="2000" b="0" i="1" baseline="-2500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d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en-US" sz="2000" b="0" i="1" baseline="-2500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e>
                                </m:d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baseline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5963876"/>
                  </p:ext>
                </p:extLst>
              </p:nvPr>
            </p:nvGraphicFramePr>
            <p:xfrm>
              <a:off x="457200" y="4343400"/>
              <a:ext cx="8229600" cy="13716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2960"/>
                    <a:gridCol w="2926080"/>
                    <a:gridCol w="4480560"/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Order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Simple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Lagrange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1st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8125" t="-106667" r="-153125" b="-10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3673" t="-106667" b="-109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2nd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8125" t="-206667" r="-153125" b="-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83673" t="-206667" b="-9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Content Placeholder 4"/>
          <p:cNvSpPr>
            <a:spLocks noGrp="1"/>
          </p:cNvSpPr>
          <p:nvPr>
            <p:ph idx="17"/>
          </p:nvPr>
        </p:nvSpPr>
        <p:spPr>
          <a:xfrm>
            <a:off x="457200" y="5715000"/>
            <a:ext cx="8229600" cy="914400"/>
          </a:xfrm>
        </p:spPr>
        <p:txBody>
          <a:bodyPr/>
          <a:lstStyle/>
          <a:p>
            <a:r>
              <a:rPr lang="en-US" altLang="en-US" sz="2800" dirty="0"/>
              <a:t>where the </a:t>
            </a:r>
            <a:r>
              <a:rPr lang="en-US" altLang="en-US" sz="2800" i="1" dirty="0"/>
              <a:t>L</a:t>
            </a:r>
            <a:r>
              <a:rPr lang="en-US" altLang="en-US" sz="2800" i="1" baseline="-25000" dirty="0"/>
              <a:t>i</a:t>
            </a:r>
            <a:r>
              <a:rPr lang="en-US" altLang="en-US" sz="2800" dirty="0"/>
              <a:t> are weighting coefficients that are functions of </a:t>
            </a:r>
            <a:r>
              <a:rPr lang="en-US" altLang="en-US" sz="2800" i="1" dirty="0"/>
              <a:t>x</a:t>
            </a:r>
            <a:r>
              <a:rPr lang="en-US" altLang="en-US" sz="2800" i="1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2958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200" dirty="0"/>
              <a:t>Lagrange Interpolating Polynomials, </a:t>
            </a:r>
            <a:r>
              <a:rPr lang="en-US" altLang="en-US" sz="4200" dirty="0" smtClean="0"/>
              <a:t>2</a:t>
            </a:r>
            <a:endParaRPr lang="en-US" sz="42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3063240"/>
          </a:xfrm>
        </p:spPr>
        <p:txBody>
          <a:bodyPr/>
          <a:lstStyle/>
          <a:p>
            <a:r>
              <a:rPr lang="en-US" altLang="en-US" sz="2000" dirty="0"/>
              <a:t>The first-order Lagrange interpolating polynomial may be obtained from a weighted combination of two linear interpolations, as shown.</a:t>
            </a:r>
          </a:p>
          <a:p>
            <a:r>
              <a:rPr lang="en-US" altLang="en-US" sz="2000" dirty="0"/>
              <a:t>The resulting formula based on known points </a:t>
            </a:r>
            <a:r>
              <a:rPr lang="en-US" altLang="en-US" sz="2000" i="1" dirty="0"/>
              <a:t>x</a:t>
            </a:r>
            <a:r>
              <a:rPr lang="en-US" altLang="en-US" sz="2000" baseline="-25000" dirty="0"/>
              <a:t>1</a:t>
            </a:r>
            <a:r>
              <a:rPr lang="en-US" altLang="en-US" sz="2000" dirty="0"/>
              <a:t> and </a:t>
            </a:r>
            <a:r>
              <a:rPr lang="en-US" altLang="en-US" sz="2000" i="1" dirty="0"/>
              <a:t>x</a:t>
            </a:r>
            <a:r>
              <a:rPr lang="en-US" altLang="en-US" sz="2000" baseline="-25000" dirty="0"/>
              <a:t>2</a:t>
            </a:r>
            <a:r>
              <a:rPr lang="en-US" altLang="en-US" sz="2000" dirty="0"/>
              <a:t> and the values of the dependent function at those points is</a:t>
            </a:r>
            <a:r>
              <a:rPr lang="en-US" altLang="en-US" sz="2000" dirty="0" smtClean="0"/>
              <a:t>:</a:t>
            </a:r>
            <a:endParaRPr lang="en-US" alt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304800" y="4495800"/>
                <a:ext cx="5120640" cy="207264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𝐿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latin typeface="Cambria Math"/>
                        </a:rPr>
                        <m:t>𝐿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𝐿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, </m:t>
                      </m:r>
                      <m:r>
                        <a:rPr lang="en-US" sz="2400" b="0" i="1" smtClean="0">
                          <a:latin typeface="Cambria Math"/>
                        </a:rPr>
                        <m:t>𝐿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i="1">
                              <a:latin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i="1" baseline="-2500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400" i="1">
                              <a:latin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i="1" baseline="-25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baseline="-25000" smtClean="0">
                          <a:latin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i="1">
                              <a:latin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2400" i="1">
                              <a:latin typeface="Cambria Math"/>
                            </a:rPr>
                            <m:t>−</m:t>
                          </m:r>
                          <m:r>
                            <a:rPr lang="en-US" sz="2400" i="1">
                              <a:latin typeface="Cambria Math"/>
                            </a:rPr>
                            <m:t>𝑥</m:t>
                          </m:r>
                          <m:r>
                            <a:rPr lang="en-US" sz="24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2400" b="0" i="1" baseline="-25000" smtClean="0">
                          <a:latin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𝑓</m:t>
                      </m:r>
                      <m:r>
                        <a:rPr lang="en-US" sz="2400" b="0" i="1" smtClean="0"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304800" y="4495800"/>
                <a:ext cx="5120640" cy="20726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447878"/>
            <a:ext cx="4754880" cy="327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8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200" dirty="0"/>
              <a:t>Lagrange Interpolating Polynomials, </a:t>
            </a:r>
            <a:r>
              <a:rPr lang="en-US" altLang="en-US" sz="4200" dirty="0" smtClean="0"/>
              <a:t>3</a:t>
            </a:r>
            <a:endParaRPr lang="en-US" altLang="en-US" sz="4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defRPr/>
                </a:pPr>
                <a:r>
                  <a:rPr lang="en-US" dirty="0" smtClean="0"/>
                  <a:t>In general, the Lagrange polynomial interpolation for </a:t>
                </a:r>
                <a:r>
                  <a:rPr lang="en-US" i="1" dirty="0"/>
                  <a:t>n</a:t>
                </a:r>
                <a:r>
                  <a:rPr lang="en-US" dirty="0"/>
                  <a:t> points is</a:t>
                </a:r>
                <a:r>
                  <a:rPr lang="en-US" dirty="0" smtClean="0"/>
                  <a:t>: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𝑓</m:t>
                      </m:r>
                      <m:r>
                        <a:rPr lang="en-US" b="0" i="1" spc="-800" baseline="-25000" smtClean="0">
                          <a:latin typeface="Cambria Math"/>
                        </a:rPr>
                        <m:t>𝑛</m:t>
                      </m:r>
                      <m:r>
                        <a:rPr lang="en-US" b="0" i="1" spc="-800" baseline="-15000" smtClean="0">
                          <a:latin typeface="Cambria Math"/>
                        </a:rPr>
                        <m:t>−</m:t>
                      </m:r>
                      <m:r>
                        <a:rPr lang="en-US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baseline="-25000" smtClean="0">
                              <a:latin typeface="Cambria Math"/>
                            </a:rPr>
                            <m:t>𝑖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b="0" i="1" smtClean="0">
                              <a:latin typeface="Cambria Math"/>
                            </a:rPr>
                            <m:t>𝐿</m:t>
                          </m:r>
                          <m:r>
                            <a:rPr lang="en-US" b="0" i="1" baseline="-25000" smtClean="0">
                              <a:latin typeface="Cambria Math"/>
                            </a:rPr>
                            <m:t>𝑖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𝑥𝑖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r>
                  <a:rPr lang="en-US" dirty="0"/>
                  <a:t/>
                </a:r>
                <a:br>
                  <a:rPr lang="en-US" dirty="0"/>
                </a:br>
                <a:r>
                  <a:rPr lang="en-US" dirty="0"/>
                  <a:t>where </a:t>
                </a:r>
                <a:r>
                  <a:rPr lang="en-US" i="1" dirty="0"/>
                  <a:t>L</a:t>
                </a:r>
                <a:r>
                  <a:rPr lang="en-US" i="1" baseline="-25000" dirty="0"/>
                  <a:t>i</a:t>
                </a:r>
                <a:r>
                  <a:rPr lang="en-US" dirty="0"/>
                  <a:t> is given by</a:t>
                </a:r>
                <a:r>
                  <a:rPr lang="en-US" dirty="0" smtClean="0"/>
                  <a:t>: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𝐿</m:t>
                      </m:r>
                      <m:r>
                        <a:rPr lang="en-US" b="0" i="1" baseline="-25000" smtClean="0">
                          <a:latin typeface="Cambria Math"/>
                        </a:rPr>
                        <m:t>𝑖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eqArr>
                            <m:eqArr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e>
                          </m:eqAr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𝑥𝑗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b="0" i="1" baseline="-25000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𝑥𝑗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715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</a:t>
            </a:r>
            <a:r>
              <a:rPr lang="en-US" altLang="en-US" dirty="0" smtClean="0"/>
              <a:t>Implementation, 2</a:t>
            </a:r>
            <a:endParaRPr lang="en-US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770" y="1127124"/>
            <a:ext cx="6892461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10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Inverse Interpolation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sz="2800" dirty="0"/>
              <a:t>Interpolation general means finding some value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en-US" sz="2800" dirty="0"/>
              <a:t> for some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/>
              <a:t> that is between given independent data points.</a:t>
            </a:r>
          </a:p>
          <a:p>
            <a:pPr>
              <a:spcBef>
                <a:spcPts val="1200"/>
              </a:spcBef>
            </a:pPr>
            <a:r>
              <a:rPr lang="en-US" altLang="en-US" sz="2800" dirty="0"/>
              <a:t>Sometimes, it will be useful to find the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/>
              <a:t> for which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en-US" sz="2800" dirty="0"/>
              <a:t> is a certain </a:t>
            </a:r>
            <a:r>
              <a:rPr lang="en-US" altLang="en-US" sz="2800" dirty="0"/>
              <a:t>value—this </a:t>
            </a:r>
            <a:r>
              <a:rPr lang="en-US" altLang="en-US" sz="2800" dirty="0"/>
              <a:t>is </a:t>
            </a:r>
            <a:r>
              <a:rPr lang="en-US" altLang="en-US" sz="2800" i="1" dirty="0"/>
              <a:t>inverse interpolation</a:t>
            </a:r>
            <a:r>
              <a:rPr lang="en-US" altLang="en-US" sz="2800" dirty="0"/>
              <a:t>.</a:t>
            </a:r>
          </a:p>
          <a:p>
            <a:pPr>
              <a:spcBef>
                <a:spcPts val="1200"/>
              </a:spcBef>
            </a:pPr>
            <a:r>
              <a:rPr lang="en-US" altLang="en-US" sz="2800" dirty="0"/>
              <a:t>Rather than finding an interpolation of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/>
              <a:t> as a function of 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f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en-US" altLang="en-US" sz="28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en-US" sz="28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en-US" altLang="en-US" sz="2800" dirty="0"/>
              <a:t>, it may be useful to find an equation for 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en-US" sz="2800" dirty="0"/>
              <a:t> as a function of 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800" dirty="0"/>
              <a:t> using interpolation and then solve the corresponding roots problem:</a:t>
            </a:r>
            <a:br>
              <a:rPr lang="en-US" altLang="en-US" sz="2800" dirty="0"/>
            </a:br>
            <a:r>
              <a:rPr lang="en-US" altLang="en-US" sz="2800" dirty="0"/>
              <a:t> 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en-US" sz="2800" dirty="0">
                <a:latin typeface="Symbol" pitchFamily="18" charset="2"/>
                <a:cs typeface="Times New Roman" pitchFamily="18" charset="0"/>
              </a:rPr>
              <a:t>- </a:t>
            </a:r>
            <a:r>
              <a:rPr lang="en-US" altLang="en-US" sz="2800" i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en-US" sz="2800" baseline="-25000" dirty="0" err="1">
                <a:latin typeface="Times New Roman" pitchFamily="18" charset="0"/>
                <a:cs typeface="Times New Roman" pitchFamily="18" charset="0"/>
              </a:rPr>
              <a:t>desired</a:t>
            </a:r>
            <a:r>
              <a:rPr lang="en-US" altLang="en-US" sz="2800" baseline="-25000" dirty="0"/>
              <a:t> </a:t>
            </a:r>
            <a:r>
              <a:rPr lang="en-US" altLang="en-US" sz="2800" dirty="0"/>
              <a:t>= 0 for </a:t>
            </a:r>
            <a:r>
              <a:rPr lang="en-US" altLang="en-US" sz="28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800" i="1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0379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Extrapolation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3886200" cy="48920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i="1" dirty="0"/>
              <a:t>Extrapolation</a:t>
            </a:r>
            <a:r>
              <a:rPr lang="en-US" altLang="en-US" sz="2400" dirty="0"/>
              <a:t> is the process of estimating a value of </a:t>
            </a:r>
            <a:r>
              <a:rPr lang="en-US" altLang="en-US" sz="2400" i="1" dirty="0"/>
              <a:t>f</a:t>
            </a:r>
            <a:r>
              <a:rPr lang="en-US" altLang="en-US" sz="2400" dirty="0"/>
              <a:t>(</a:t>
            </a:r>
            <a:r>
              <a:rPr lang="en-US" altLang="en-US" sz="2400" i="1" dirty="0"/>
              <a:t>x</a:t>
            </a:r>
            <a:r>
              <a:rPr lang="en-US" altLang="en-US" sz="2400" dirty="0"/>
              <a:t>) that lies outside the range of the known base points </a:t>
            </a:r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, …, </a:t>
            </a:r>
            <a:r>
              <a:rPr lang="en-US" altLang="en-US" sz="2400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en-US" sz="2400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en-US" sz="2400" dirty="0"/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sz="2400" dirty="0"/>
              <a:t>Extrapolation represents a step into the unknown, and extreme care should be exercised when extrapolating</a:t>
            </a:r>
            <a:r>
              <a:rPr lang="en-US" altLang="en-US" sz="2400" dirty="0" smtClean="0"/>
              <a:t>!</a:t>
            </a:r>
            <a:endParaRPr lang="en-US" altLang="en-US" sz="2400" i="1" dirty="0"/>
          </a:p>
        </p:txBody>
      </p:sp>
      <p:pic>
        <p:nvPicPr>
          <p:cNvPr id="512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24000"/>
            <a:ext cx="4475868" cy="451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Extrapolation Hazards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539240"/>
          </a:xfrm>
        </p:spPr>
        <p:txBody>
          <a:bodyPr/>
          <a:lstStyle/>
          <a:p>
            <a:r>
              <a:rPr lang="en-US" altLang="en-US" dirty="0"/>
              <a:t>The following shows the results of extrapolating a seventh-order population data set:</a:t>
            </a:r>
          </a:p>
        </p:txBody>
      </p:sp>
      <p:pic>
        <p:nvPicPr>
          <p:cNvPr id="6146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784" y="3047999"/>
            <a:ext cx="4597003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90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4 </a:t>
            </a:r>
            <a:br>
              <a:rPr lang="en-US" altLang="en-US" dirty="0" smtClean="0"/>
            </a:br>
            <a:r>
              <a:rPr lang="en-US" dirty="0" smtClean="0"/>
              <a:t>Chapter 17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Polynomial Interpolation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Oscillations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1539240"/>
          </a:xfrm>
        </p:spPr>
        <p:txBody>
          <a:bodyPr/>
          <a:lstStyle/>
          <a:p>
            <a:r>
              <a:rPr lang="en-US" altLang="en-US" sz="2400" dirty="0"/>
              <a:t>Higher-order polynomials can not only lead to round-off errors due to ill-conditioning, but can also introduce oscillations to an interpolation or fit where they should not be.</a:t>
            </a:r>
          </a:p>
          <a:p>
            <a:r>
              <a:rPr lang="en-US" altLang="en-US" sz="2400" dirty="0"/>
              <a:t>In the figures below, the dashed line represents an function, the circles represent samples of the function, and the solid line represents the results of a polynomial interpolation:</a:t>
            </a:r>
          </a:p>
        </p:txBody>
      </p:sp>
      <p:pic>
        <p:nvPicPr>
          <p:cNvPr id="7170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456" y="3962399"/>
            <a:ext cx="7041089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60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Recognizing that evaluating polynomial coefficients with simultaneous equations is an ill-conditioned problem.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evaluate polynomial coefficients and interpolate with MATLAB’s </a:t>
            </a:r>
            <a:r>
              <a:rPr lang="en-US" altLang="en-US" sz="2400" dirty="0" err="1"/>
              <a:t>polyfit</a:t>
            </a:r>
            <a:r>
              <a:rPr lang="en-US" altLang="en-US" sz="2400" dirty="0"/>
              <a:t> and </a:t>
            </a:r>
            <a:r>
              <a:rPr lang="en-US" altLang="en-US" sz="2400" dirty="0" err="1"/>
              <a:t>polyval</a:t>
            </a:r>
            <a:r>
              <a:rPr lang="en-US" altLang="en-US" sz="2400" dirty="0"/>
              <a:t> functions.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perform an interpolation with Newton’s polynomial.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perform an interpolation with a Lagrange polynomial.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Knowing how to solve an inverse interpolation problem by recasting it as a roots problem.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Appreciating the dangers of extrapolation.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400" dirty="0"/>
              <a:t>Recognizing that higher-order polynomials can manifest large oscillations</a:t>
            </a:r>
            <a:r>
              <a:rPr lang="en-US" altLang="en-US" sz="2400" dirty="0" smtClean="0"/>
              <a:t>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Polynomial Interpolation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r>
                  <a:rPr lang="en-US" altLang="en-US" sz="2600" dirty="0" smtClean="0"/>
                  <a:t>You will frequently have occasions to estimate intermediate values between precise data points.</a:t>
                </a:r>
              </a:p>
              <a:p>
                <a:r>
                  <a:rPr lang="en-US" altLang="en-US" sz="2600" dirty="0"/>
                  <a:t>The function you use to interpolate must pass through the actual data </a:t>
                </a:r>
                <a:r>
                  <a:rPr lang="en-US" altLang="en-US" sz="2600" dirty="0" smtClean="0"/>
                  <a:t>points</a:t>
                </a:r>
                <a:r>
                  <a:rPr lang="en-US" altLang="en-US" sz="2800" dirty="0"/>
                  <a:t>—</a:t>
                </a:r>
                <a:r>
                  <a:rPr lang="en-US" altLang="en-US" sz="2600" dirty="0" smtClean="0"/>
                  <a:t>this </a:t>
                </a:r>
                <a:r>
                  <a:rPr lang="en-US" altLang="en-US" sz="2600" dirty="0"/>
                  <a:t>makes interpolation more restrictive than fitting.</a:t>
                </a:r>
              </a:p>
              <a:p>
                <a:r>
                  <a:rPr lang="en-US" altLang="en-US" sz="2600" dirty="0"/>
                  <a:t>The most common method for this purpose is polynomial interpolation, where an (</a:t>
                </a:r>
                <a:r>
                  <a:rPr lang="en-US" altLang="en-US" sz="2600" i="1" dirty="0"/>
                  <a:t>n</a:t>
                </a:r>
                <a:r>
                  <a:rPr lang="en-US" altLang="en-US" sz="2600" dirty="0"/>
                  <a:t>-1)</a:t>
                </a:r>
                <a:r>
                  <a:rPr lang="en-US" altLang="en-US" sz="2600" baseline="30000" dirty="0" err="1"/>
                  <a:t>th</a:t>
                </a:r>
                <a:r>
                  <a:rPr lang="en-US" altLang="en-US" sz="2600" dirty="0"/>
                  <a:t> order polynomial is solved that passes through </a:t>
                </a:r>
                <a:r>
                  <a:rPr lang="en-US" altLang="en-US" sz="2600" i="1" dirty="0"/>
                  <a:t>n</a:t>
                </a:r>
                <a:r>
                  <a:rPr lang="en-US" altLang="en-US" sz="2600" dirty="0"/>
                  <a:t> data points</a:t>
                </a:r>
                <a:r>
                  <a:rPr lang="en-US" altLang="en-US" sz="2600" dirty="0" smtClean="0"/>
                  <a:t>:</a:t>
                </a:r>
              </a:p>
              <a:p>
                <a:pPr marL="9144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8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800" i="1">
                          <a:latin typeface="Cambria Math"/>
                        </a:rPr>
                        <m:t>=</m:t>
                      </m:r>
                      <m:r>
                        <a:rPr lang="en-US" altLang="en-US" sz="2800" i="1">
                          <a:latin typeface="Cambria Math"/>
                        </a:rPr>
                        <m:t>𝑎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1</m:t>
                      </m:r>
                      <m:r>
                        <a:rPr lang="en-US" altLang="en-US" sz="2800" i="1">
                          <a:latin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</a:rPr>
                        <m:t>𝑎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2</m:t>
                      </m:r>
                      <m:r>
                        <a:rPr lang="en-US" altLang="en-US" sz="2800" i="1">
                          <a:latin typeface="Cambria Math"/>
                        </a:rPr>
                        <m:t>𝑥</m:t>
                      </m:r>
                      <m:r>
                        <a:rPr lang="en-US" altLang="en-US" sz="2800" i="1">
                          <a:latin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</a:rPr>
                        <m:t>𝑎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3</m:t>
                      </m:r>
                      <m:r>
                        <a:rPr lang="en-US" altLang="en-US" sz="2800" i="1">
                          <a:latin typeface="Cambria Math"/>
                        </a:rPr>
                        <m:t>𝑥</m:t>
                      </m:r>
                      <m:r>
                        <a:rPr lang="en-US" altLang="en-US" sz="2800" i="1" baseline="30000">
                          <a:latin typeface="Cambria Math"/>
                        </a:rPr>
                        <m:t>2</m:t>
                      </m:r>
                      <m:r>
                        <a:rPr lang="en-US" altLang="en-US" sz="2800" i="1">
                          <a:latin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⋯+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𝑎𝑛𝑥𝑛</m:t>
                      </m:r>
                      <m:r>
                        <a:rPr lang="en-US" altLang="en-US" sz="2800" i="1" spc="-800" baseline="1500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altLang="en-US" sz="2800" i="1" baseline="3000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altLang="en-US" sz="2800" baseline="30000" dirty="0"/>
              </a:p>
              <a:p>
                <a:pPr marL="914400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sz="2400" dirty="0"/>
                        <m:t>	</m:t>
                      </m:r>
                      <m:r>
                        <m:rPr>
                          <m:nor/>
                        </m:rPr>
                        <a:rPr lang="en-US" altLang="en-US" sz="2400" dirty="0"/>
                        <m:t>MATLAB</m:t>
                      </m:r>
                      <m:r>
                        <m:rPr>
                          <m:nor/>
                        </m:rPr>
                        <a:rPr lang="en-US" altLang="en-US" sz="2400" dirty="0"/>
                        <m:t> </m:t>
                      </m:r>
                      <m:r>
                        <m:rPr>
                          <m:nor/>
                        </m:rPr>
                        <a:rPr lang="en-US" altLang="en-US" sz="2400" dirty="0"/>
                        <m:t>version</m:t>
                      </m:r>
                      <m:r>
                        <m:rPr>
                          <m:nor/>
                        </m:rPr>
                        <a:rPr lang="en-US" altLang="en-US" sz="2400" dirty="0"/>
                        <m:t>:</m:t>
                      </m:r>
                    </m:oMath>
                  </m:oMathPara>
                </a14:m>
                <a:endParaRPr lang="en-US" altLang="en-US" sz="2400" dirty="0"/>
              </a:p>
              <a:p>
                <a:pPr marL="91440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en-US" sz="2800" dirty="0"/>
                        <m:t>	</m:t>
                      </m:r>
                      <m:r>
                        <a:rPr lang="en-US" altLang="en-US" sz="28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800" i="1">
                          <a:latin typeface="Cambria Math"/>
                        </a:rPr>
                        <m:t>=</m:t>
                      </m:r>
                      <m:r>
                        <a:rPr lang="en-US" altLang="en-US" sz="2800" i="1">
                          <a:latin typeface="Cambria Math"/>
                        </a:rPr>
                        <m:t>𝑝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1</m:t>
                      </m:r>
                      <m:r>
                        <a:rPr lang="en-US" altLang="en-US" sz="2800" i="1">
                          <a:latin typeface="Cambria Math"/>
                        </a:rPr>
                        <m:t>𝑥</m:t>
                      </m:r>
                      <m:r>
                        <a:rPr lang="en-US" altLang="en-US" sz="2800" i="1" spc="-800" baseline="30000">
                          <a:latin typeface="Cambria Math"/>
                        </a:rPr>
                        <m:t>𝑛</m:t>
                      </m:r>
                      <m:r>
                        <a:rPr lang="en-US" altLang="en-US" sz="2800" i="1" spc="-800" baseline="15000">
                          <a:latin typeface="Cambria Math"/>
                        </a:rPr>
                        <m:t>−</m:t>
                      </m:r>
                      <m:r>
                        <a:rPr lang="en-US" altLang="en-US" sz="2800" i="1" baseline="30000">
                          <a:latin typeface="Cambria Math"/>
                        </a:rPr>
                        <m:t>1</m:t>
                      </m:r>
                      <m:r>
                        <a:rPr lang="en-US" altLang="en-US" sz="2800" i="1">
                          <a:latin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</a:rPr>
                        <m:t>𝑝</m:t>
                      </m:r>
                      <m:r>
                        <a:rPr lang="en-US" altLang="en-US" sz="2800" i="1" baseline="-25000">
                          <a:latin typeface="Cambria Math"/>
                        </a:rPr>
                        <m:t>2</m:t>
                      </m:r>
                      <m:r>
                        <a:rPr lang="en-US" altLang="en-US" sz="2800" i="1">
                          <a:latin typeface="Cambria Math"/>
                        </a:rPr>
                        <m:t>𝑥</m:t>
                      </m:r>
                      <m:r>
                        <a:rPr lang="en-US" altLang="en-US" sz="2800" i="1" spc="-800" baseline="30000">
                          <a:latin typeface="Cambria Math"/>
                        </a:rPr>
                        <m:t>𝑛</m:t>
                      </m:r>
                      <m:r>
                        <a:rPr lang="en-US" altLang="en-US" sz="2800" i="1" spc="-800" baseline="15000">
                          <a:latin typeface="Cambria Math"/>
                        </a:rPr>
                        <m:t>−</m:t>
                      </m:r>
                      <m:r>
                        <a:rPr lang="en-US" altLang="en-US" sz="2800" i="1" baseline="30000">
                          <a:latin typeface="Cambria Math"/>
                        </a:rPr>
                        <m:t>2</m:t>
                      </m:r>
                      <m:r>
                        <a:rPr lang="en-US" altLang="en-US" sz="2800" i="1">
                          <a:latin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⋯+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𝑝𝑛</m:t>
                      </m:r>
                      <m:r>
                        <a:rPr lang="en-US" altLang="en-US" sz="2800" i="1" spc="-800" baseline="-15000"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altLang="en-US" sz="2800" i="1" baseline="-2500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altLang="en-US" sz="2800" i="1">
                          <a:latin typeface="Cambria Math"/>
                          <a:ea typeface="Cambria Math"/>
                        </a:rPr>
                        <m:t>𝑝𝑛</m:t>
                      </m:r>
                    </m:oMath>
                  </m:oMathPara>
                </a14:m>
                <a:endParaRPr lang="en-US" altLang="en-US" sz="2800" baseline="-25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219" t="-1053" r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8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Determining Coefficients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Since polynomial interpolation provides as many basis functions as there are data points (</a:t>
            </a:r>
            <a:r>
              <a:rPr lang="en-US" altLang="en-US" i="1" dirty="0"/>
              <a:t>n</a:t>
            </a:r>
            <a:r>
              <a:rPr lang="en-US" altLang="en-US" dirty="0"/>
              <a:t>), the polynomial coefficients can be found exactly using linear algebra.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MATLAB’s built in </a:t>
            </a:r>
            <a:r>
              <a:rPr lang="en-US" altLang="en-US" dirty="0" err="1"/>
              <a:t>polyfit</a:t>
            </a:r>
            <a:r>
              <a:rPr lang="en-US" altLang="en-US" dirty="0"/>
              <a:t> and </a:t>
            </a:r>
            <a:r>
              <a:rPr lang="en-US" altLang="en-US" dirty="0" err="1"/>
              <a:t>polyval</a:t>
            </a:r>
            <a:r>
              <a:rPr lang="en-US" altLang="en-US" dirty="0"/>
              <a:t> commands can also be </a:t>
            </a:r>
            <a:r>
              <a:rPr lang="en-US" altLang="en-US" dirty="0"/>
              <a:t>used—all </a:t>
            </a:r>
            <a:r>
              <a:rPr lang="en-US" altLang="en-US" dirty="0"/>
              <a:t>that is required is making sure the order of the fit for </a:t>
            </a:r>
            <a:r>
              <a:rPr lang="en-US" altLang="en-US" i="1" dirty="0"/>
              <a:t>n</a:t>
            </a:r>
            <a:r>
              <a:rPr lang="en-US" altLang="en-US" dirty="0"/>
              <a:t> data points is </a:t>
            </a:r>
            <a:r>
              <a:rPr lang="en-US" altLang="en-US" i="1" dirty="0"/>
              <a:t>n</a:t>
            </a:r>
            <a:r>
              <a:rPr lang="en-US" altLang="en-US" dirty="0">
                <a:latin typeface="Symbol" pitchFamily="18" charset="2"/>
              </a:rPr>
              <a:t>-</a:t>
            </a:r>
            <a:r>
              <a:rPr lang="en-US" altLang="en-US" dirty="0"/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3799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Polynomial Interpolation Problems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 smtClean="0"/>
                  <a:t>One problem that can occur with solving for the coefficients of a polynomial is that the system to be inverted is in the form: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spc="-800" baseline="-25000" smtClean="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2400" b="0" i="1" spc="-800" baseline="-15000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altLang="en-US" sz="240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  <m:sup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en-US" altLang="en-US" sz="2400" b="0" i="1" smtClean="0">
                                        <a:latin typeface="Cambria Math"/>
                                      </a:rPr>
                                      <m:t>−2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altLang="en-US" sz="24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24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2400" i="1" baseline="-2500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𝑝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𝑛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b="0" i="1" baseline="-25000" smtClean="0"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 smtClean="0">
                                    <a:latin typeface="Cambria Math"/>
                                    <a:ea typeface="Cambria Math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400" i="1" spc="-800" baseline="-25000">
                                    <a:latin typeface="Cambria Math"/>
                                  </a:rPr>
                                  <m:t>𝑛</m:t>
                                </m:r>
                                <m:r>
                                  <a:rPr lang="en-US" altLang="en-US" sz="2400" i="1" spc="-800" baseline="-1500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2400" i="1" baseline="-25000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𝑥𝑛</m:t>
                                </m:r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/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/>
                  <a:t>Matrices such as that on the left are known as </a:t>
                </a:r>
                <a:r>
                  <a:rPr lang="en-US" altLang="en-US" sz="2400" i="1" dirty="0" err="1"/>
                  <a:t>Vandermonde</a:t>
                </a:r>
                <a:r>
                  <a:rPr lang="en-US" altLang="en-US" sz="2400" i="1" dirty="0"/>
                  <a:t> matrices</a:t>
                </a:r>
                <a:r>
                  <a:rPr lang="en-US" altLang="en-US" sz="2400" dirty="0"/>
                  <a:t>, and they are very </a:t>
                </a:r>
                <a:r>
                  <a:rPr lang="en-US" altLang="en-US" sz="2400" dirty="0"/>
                  <a:t>ill-conditioned—meaning </a:t>
                </a:r>
                <a:r>
                  <a:rPr lang="en-US" altLang="en-US" sz="2400" dirty="0"/>
                  <a:t>their solutions are very sensitive to round-off errors.</a:t>
                </a:r>
              </a:p>
              <a:p>
                <a:pPr>
                  <a:spcBef>
                    <a:spcPts val="1200"/>
                  </a:spcBef>
                  <a:spcAft>
                    <a:spcPts val="1200"/>
                  </a:spcAft>
                </a:pPr>
                <a:r>
                  <a:rPr lang="en-US" altLang="en-US" sz="2400" dirty="0"/>
                  <a:t>The issue can be minimized by scaling and shifting the data</a:t>
                </a:r>
                <a:r>
                  <a:rPr lang="en-US" altLang="en-US" sz="2400" dirty="0" smtClean="0"/>
                  <a:t>.</a:t>
                </a:r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075" t="-819" r="-20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019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 Interpolating </a:t>
            </a:r>
            <a:r>
              <a:rPr lang="en-US" altLang="en-US" dirty="0" smtClean="0"/>
              <a:t>Polynomials,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3215640"/>
          </a:xfrm>
        </p:spPr>
        <p:txBody>
          <a:bodyPr/>
          <a:lstStyle/>
          <a:p>
            <a:r>
              <a:rPr lang="en-US" altLang="en-US" dirty="0"/>
              <a:t>Another way to express a polynomial interpolation is to use </a:t>
            </a:r>
            <a:r>
              <a:rPr lang="en-US" altLang="en-US" i="1" dirty="0"/>
              <a:t>Newton’s interpolating polynomial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The differences between a simple polynomial and Newton’s interpolating polynomial for first and second order interpolations are: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5745898"/>
                  </p:ext>
                </p:extLst>
              </p:nvPr>
            </p:nvGraphicFramePr>
            <p:xfrm>
              <a:off x="182880" y="4876800"/>
              <a:ext cx="877824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2960"/>
                    <a:gridCol w="2834640"/>
                    <a:gridCol w="5120640"/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Order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Simple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Newton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1st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baseline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2nd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30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2000" baseline="30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d>
                                  <m:dPr>
                                    <m:ctrlP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000" b="0" i="1" baseline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en-US" sz="2000" b="0" i="1" baseline="-2500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e>
                                </m:d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𝑏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3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)(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sz="2000" b="0" i="1" baseline="-2500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  <m:r>
                                  <a:rPr lang="en-US" sz="2000" b="0" i="1" baseline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2000" baseline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5745898"/>
                  </p:ext>
                </p:extLst>
              </p:nvPr>
            </p:nvGraphicFramePr>
            <p:xfrm>
              <a:off x="182880" y="4876800"/>
              <a:ext cx="8778240" cy="16459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22960"/>
                    <a:gridCol w="2834640"/>
                    <a:gridCol w="5120640"/>
                  </a:tblGrid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Order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Simple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Newton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381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1st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9032" t="-105556" r="-18064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381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71429" t="-105556" b="-100000"/>
                          </a:stretch>
                        </a:blipFill>
                      </a:tcPr>
                    </a:tc>
                  </a:tr>
                  <a:tr h="5486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2nd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29032" t="-205556" r="-1806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mpd="sng">
                          <a:noFill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1">
                          <a:blip r:embed="rId2"/>
                          <a:stretch>
                            <a:fillRect l="-71429" t="-20555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499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 Interpolating Polynomials, </a:t>
            </a:r>
            <a:r>
              <a:rPr lang="en-US" altLang="en-US" dirty="0" smtClean="0"/>
              <a:t>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4114800" cy="4892040"/>
              </a:xfrm>
            </p:spPr>
            <p:txBody>
              <a:bodyPr/>
              <a:lstStyle/>
              <a:p>
                <a:r>
                  <a:rPr lang="en-US" altLang="en-US" sz="2400" dirty="0" smtClean="0"/>
                  <a:t>The first-order Newton interpolating polynomial may be obtained from linear interpolation and similar triangles, as shown.</a:t>
                </a:r>
              </a:p>
              <a:p>
                <a:r>
                  <a:rPr lang="en-US" altLang="en-US" sz="2400" dirty="0"/>
                  <a:t>The resulting formula based on known points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1</a:t>
                </a:r>
                <a:r>
                  <a:rPr lang="en-US" altLang="en-US" sz="2400" dirty="0"/>
                  <a:t> and </a:t>
                </a:r>
                <a:r>
                  <a:rPr lang="en-US" altLang="en-US" sz="2400" i="1" dirty="0"/>
                  <a:t>x</a:t>
                </a:r>
                <a:r>
                  <a:rPr lang="en-US" altLang="en-US" sz="2400" baseline="-25000" dirty="0"/>
                  <a:t>2</a:t>
                </a:r>
                <a:r>
                  <a:rPr lang="en-US" altLang="en-US" sz="2400" dirty="0"/>
                  <a:t> and the values of the dependent function at those points is</a:t>
                </a:r>
                <a:r>
                  <a:rPr lang="en-US" altLang="en-US" sz="2400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1800" b="0" i="1" smtClean="0">
                          <a:latin typeface="Cambria Math"/>
                        </a:rPr>
                        <m:t>𝑓</m:t>
                      </m:r>
                      <m:r>
                        <a:rPr lang="en-US" altLang="en-US" sz="1800" b="0" i="1" baseline="-25000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alt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1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1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1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alt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18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alt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80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alt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alt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altLang="en-US" sz="18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alt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altLang="en-US" sz="1800" b="0" i="1" smtClean="0">
                          <a:latin typeface="Cambria Math"/>
                        </a:rPr>
                        <m:t>(</m:t>
                      </m:r>
                      <m:r>
                        <a:rPr lang="en-US" alt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1800" b="0" i="1" smtClean="0">
                          <a:latin typeface="Cambria Math"/>
                        </a:rPr>
                        <m:t>−</m:t>
                      </m:r>
                      <m:r>
                        <a:rPr lang="en-US" alt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altLang="en-US" sz="1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1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4114800" cy="4892040"/>
              </a:xfrm>
              <a:blipFill rotWithShape="1">
                <a:blip r:embed="rId2"/>
                <a:stretch>
                  <a:fillRect l="-2222" t="-872"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680" y="1524000"/>
            <a:ext cx="4389120" cy="497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 Interpolating Polynomials, </a:t>
            </a:r>
            <a:r>
              <a:rPr lang="en-US" altLang="en-US" dirty="0" smtClean="0"/>
              <a:t>3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4389120" cy="3977640"/>
          </a:xfrm>
        </p:spPr>
        <p:txBody>
          <a:bodyPr/>
          <a:lstStyle/>
          <a:p>
            <a:r>
              <a:rPr lang="en-US" altLang="en-US" sz="2400" dirty="0"/>
              <a:t>The second-order Newton interpolating polynomial introduces some curvature to the line connecting the points, but still goes through the first two points.</a:t>
            </a:r>
          </a:p>
          <a:p>
            <a:r>
              <a:rPr lang="en-US" altLang="en-US" sz="2400" dirty="0"/>
              <a:t>The resulting formula based on known points </a:t>
            </a:r>
            <a:r>
              <a:rPr lang="en-US" altLang="en-US" sz="2400" i="1" dirty="0"/>
              <a:t>x</a:t>
            </a:r>
            <a:r>
              <a:rPr lang="en-US" altLang="en-US" sz="2400" baseline="-25000" dirty="0"/>
              <a:t>1</a:t>
            </a:r>
            <a:r>
              <a:rPr lang="en-US" altLang="en-US" sz="2400" dirty="0"/>
              <a:t>, </a:t>
            </a:r>
            <a:r>
              <a:rPr lang="en-US" altLang="en-US" sz="2400" i="1" dirty="0"/>
              <a:t>x</a:t>
            </a:r>
            <a:r>
              <a:rPr lang="en-US" altLang="en-US" sz="2400" baseline="-25000" dirty="0"/>
              <a:t>2</a:t>
            </a:r>
            <a:r>
              <a:rPr lang="en-US" altLang="en-US" sz="2400" dirty="0"/>
              <a:t>, and </a:t>
            </a:r>
            <a:r>
              <a:rPr lang="en-US" altLang="en-US" sz="2400" i="1" dirty="0"/>
              <a:t>x</a:t>
            </a:r>
            <a:r>
              <a:rPr lang="en-US" altLang="en-US" sz="2400" baseline="-25000" dirty="0"/>
              <a:t>3</a:t>
            </a:r>
            <a:r>
              <a:rPr lang="en-US" altLang="en-US" sz="2400" dirty="0"/>
              <a:t> and the values of the dependent function at those points is</a:t>
            </a:r>
            <a:r>
              <a:rPr lang="en-US" altLang="en-US" sz="2400" dirty="0" smtClean="0"/>
              <a:t>:</a:t>
            </a:r>
            <a:endParaRPr lang="en-US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137160" y="5410200"/>
                <a:ext cx="8869680" cy="1143000"/>
              </a:xfrm>
            </p:spPr>
            <p:txBody>
              <a:bodyPr/>
              <a:lstStyle/>
              <a:p>
                <a:pPr>
                  <a:spcBef>
                    <a:spcPts val="6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/>
                        </a:rPr>
                        <m:t>𝑓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2</m:t>
                      </m:r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r>
                        <a:rPr lang="en-US" sz="1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1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8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800" b="0" i="1" baseline="-25000" smtClean="0">
                                  <a:latin typeface="Cambria Math"/>
                                </a:rPr>
                                <m:t>1</m:t>
                              </m:r>
                            </m:e>
                          </m:d>
                        </m:num>
                        <m:den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d>
                        <m:d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sz="1800" b="0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lang="en-US" sz="18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</m:num>
                            <m:den>
                              <m:eqArr>
                                <m:eqArr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b="0" i="1" baseline="-25000" smtClean="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eqArr>
                            </m:den>
                          </m:f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8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i="1" baseline="-25000">
                                      <a:latin typeface="Cambria Math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lang="en-US" sz="18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800" i="1">
                                  <a:latin typeface="Cambria Math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i="1" baseline="-25000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</m:d>
                            </m:num>
                            <m:den>
                              <m:eqArr>
                                <m:eqArrPr>
                                  <m:ctrlPr>
                                    <a:rPr lang="en-US" sz="1800" i="1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i="1" baseline="-2500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800" i="1" baseline="-25000">
                                      <a:latin typeface="Cambria Math"/>
                                    </a:rPr>
                                    <m:t>1</m:t>
                                  </m:r>
                                </m:e>
                              </m:eqArr>
                            </m:den>
                          </m:f>
                        </m:num>
                        <m:den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b="0" i="1" baseline="-25000" smtClean="0">
                              <a:latin typeface="Cambria Math"/>
                            </a:rPr>
                            <m:t>3</m:t>
                          </m:r>
                          <m:r>
                            <a:rPr lang="en-US" sz="1800" i="1">
                              <a:latin typeface="Cambria Math"/>
                            </a:rPr>
                            <m:t>−</m:t>
                          </m:r>
                          <m:r>
                            <a:rPr lang="en-US" sz="1800" i="1">
                              <a:latin typeface="Cambria Math"/>
                            </a:rPr>
                            <m:t>𝑥</m:t>
                          </m:r>
                          <m:r>
                            <a:rPr lang="en-US" sz="1800" i="1" baseline="-2500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sz="1800" b="0" i="1" smtClean="0">
                          <a:latin typeface="Cambria Math"/>
                        </a:rPr>
                        <m:t>(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smtClean="0">
                          <a:latin typeface="Cambria Math"/>
                        </a:rPr>
                        <m:t>−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1800" b="0" i="1" smtClean="0">
                          <a:latin typeface="Cambria Math"/>
                        </a:rPr>
                        <m:t>)(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smtClean="0">
                          <a:latin typeface="Cambria Math"/>
                        </a:rPr>
                        <m:t>−</m:t>
                      </m:r>
                      <m:r>
                        <a:rPr lang="en-US" sz="1800" b="0" i="1" smtClean="0">
                          <a:latin typeface="Cambria Math"/>
                        </a:rPr>
                        <m:t>𝑥</m:t>
                      </m:r>
                      <m:r>
                        <a:rPr lang="en-US" sz="18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18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800" dirty="0"/>
              </a:p>
            </p:txBody>
          </p:sp>
        </mc:Choice>
        <mc:Fallback xmlns="">
          <p:sp>
            <p:nvSpPr>
              <p:cNvPr id="11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137160" y="5410200"/>
                <a:ext cx="8869680" cy="1143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410" name="Picture 4"/>
          <p:cNvPicPr>
            <a:picLocks noGrp="1" noChangeAspect="1" noChangeArrowheads="1"/>
          </p:cNvPicPr>
          <p:nvPr>
            <p:ph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566" y="1645920"/>
            <a:ext cx="4021636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6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2035</TotalTime>
  <Words>1466</Words>
  <Application>Microsoft Office PowerPoint</Application>
  <PresentationFormat>On-screen Show (4:3)</PresentationFormat>
  <Paragraphs>103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4  Chapter 17</vt:lpstr>
      <vt:lpstr>Chapter Objectives</vt:lpstr>
      <vt:lpstr>Polynomial Interpolation</vt:lpstr>
      <vt:lpstr>Determining Coefficients</vt:lpstr>
      <vt:lpstr>Polynomial Interpolation Problems</vt:lpstr>
      <vt:lpstr>Newton Interpolating Polynomials, 1</vt:lpstr>
      <vt:lpstr>Newton Interpolating Polynomials, 2</vt:lpstr>
      <vt:lpstr>Newton Interpolating Polynomials, 3</vt:lpstr>
      <vt:lpstr>Newton Interpolating Polynomials, 4</vt:lpstr>
      <vt:lpstr>Divided Differences</vt:lpstr>
      <vt:lpstr>MATLAB Implementation, 1</vt:lpstr>
      <vt:lpstr>Lagrange Interpolating Polynomials, 1</vt:lpstr>
      <vt:lpstr>Lagrange Interpolating Polynomials, 2</vt:lpstr>
      <vt:lpstr>Lagrange Interpolating Polynomials, 3</vt:lpstr>
      <vt:lpstr>MATLAB Implementation, 2</vt:lpstr>
      <vt:lpstr>Inverse Interpolation</vt:lpstr>
      <vt:lpstr>Extrapolation</vt:lpstr>
      <vt:lpstr>Extrapolation Hazards</vt:lpstr>
      <vt:lpstr>Oscillations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217</cp:revision>
  <dcterms:created xsi:type="dcterms:W3CDTF">2017-02-27T15:23:48Z</dcterms:created>
  <dcterms:modified xsi:type="dcterms:W3CDTF">2017-08-03T04:45:50Z</dcterms:modified>
</cp:coreProperties>
</file>