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4"/>
  </p:notesMasterIdLst>
  <p:handoutMasterIdLst>
    <p:handoutMasterId r:id="rId25"/>
  </p:handoutMasterIdLst>
  <p:sldIdLst>
    <p:sldId id="298" r:id="rId10"/>
    <p:sldId id="257" r:id="rId11"/>
    <p:sldId id="259" r:id="rId12"/>
    <p:sldId id="318" r:id="rId13"/>
    <p:sldId id="341" r:id="rId14"/>
    <p:sldId id="331" r:id="rId15"/>
    <p:sldId id="348" r:id="rId16"/>
    <p:sldId id="357" r:id="rId17"/>
    <p:sldId id="358" r:id="rId18"/>
    <p:sldId id="343" r:id="rId19"/>
    <p:sldId id="359" r:id="rId20"/>
    <p:sldId id="360" r:id="rId21"/>
    <p:sldId id="361" r:id="rId22"/>
    <p:sldId id="33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A30000"/>
    <a:srgbClr val="585858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Example</a:t>
            </a:r>
            <a:endParaRPr lang="en-US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2600" dirty="0"/>
              <a:t>Given </a:t>
            </a:r>
            <a:r>
              <a:rPr lang="en-US" sz="2600" i="1" dirty="0"/>
              <a:t>x</a:t>
            </a:r>
            <a:r>
              <a:rPr lang="en-US" sz="2600" dirty="0"/>
              <a:t> and </a:t>
            </a:r>
            <a:r>
              <a:rPr lang="en-US" sz="2600" i="1" dirty="0"/>
              <a:t>y</a:t>
            </a:r>
            <a:r>
              <a:rPr lang="en-US" sz="2600" dirty="0"/>
              <a:t> data in columns, solve for the coefficients of the best fit line for </a:t>
            </a:r>
            <a:r>
              <a:rPr lang="en-US" sz="2600" i="1" dirty="0" smtClean="0"/>
              <a:t>y</a:t>
            </a:r>
            <a:r>
              <a:rPr lang="en-US" sz="2600" dirty="0" smtClean="0"/>
              <a:t>=</a:t>
            </a:r>
            <a:r>
              <a:rPr lang="en-US" sz="2600" i="1" dirty="0" smtClean="0"/>
              <a:t>a</a:t>
            </a:r>
            <a:r>
              <a:rPr lang="en-US" sz="2600" baseline="-25000" dirty="0" smtClean="0"/>
              <a:t>0</a:t>
            </a:r>
            <a:r>
              <a:rPr lang="en-US" sz="2600" dirty="0" smtClean="0"/>
              <a:t>+a</a:t>
            </a:r>
            <a:r>
              <a:rPr lang="en-US" sz="2600" baseline="-25000" dirty="0" smtClean="0"/>
              <a:t>1</a:t>
            </a:r>
            <a:r>
              <a:rPr lang="en-US" sz="2600" i="1" dirty="0" smtClean="0"/>
              <a:t>x</a:t>
            </a:r>
            <a:r>
              <a:rPr lang="en-US" sz="2600" dirty="0" smtClean="0"/>
              <a:t>+</a:t>
            </a:r>
            <a:r>
              <a:rPr lang="en-US" sz="2600" i="1" dirty="0" smtClean="0"/>
              <a:t>a</a:t>
            </a:r>
            <a:r>
              <a:rPr lang="en-US" sz="2600" baseline="-25000" dirty="0" smtClean="0"/>
              <a:t>2</a:t>
            </a:r>
            <a:r>
              <a:rPr lang="en-US" sz="2600" i="1" dirty="0" smtClean="0"/>
              <a:t>x</a:t>
            </a:r>
            <a:r>
              <a:rPr lang="en-US" sz="2600" baseline="30000" dirty="0" smtClean="0"/>
              <a:t>2</a:t>
            </a:r>
            <a:endParaRPr lang="en-US" sz="2600" dirty="0" smtClean="0"/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Z 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= [ones(size(x) x x.^2]</a:t>
            </a:r>
            <a:br>
              <a:rPr lang="en-US" sz="2600" b="1" dirty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>
                <a:latin typeface="Courier New" pitchFamily="49" charset="0"/>
                <a:cs typeface="Courier New" pitchFamily="49" charset="0"/>
              </a:rPr>
              <a:t>	a = (Z’*Z)\(Z’*y)</a:t>
            </a:r>
          </a:p>
          <a:p>
            <a:pPr lvl="1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2400" dirty="0"/>
              <a:t>Note also that MATLAB’s left-divide will automatically include the [</a:t>
            </a:r>
            <a:r>
              <a:rPr lang="en-US" sz="2400" i="1" dirty="0"/>
              <a:t>Z</a:t>
            </a:r>
            <a:r>
              <a:rPr lang="en-US" sz="2400" dirty="0"/>
              <a:t>]</a:t>
            </a:r>
            <a:r>
              <a:rPr lang="en-US" sz="2400" baseline="30000" dirty="0"/>
              <a:t>T</a:t>
            </a:r>
            <a:r>
              <a:rPr lang="en-US" sz="2400" dirty="0"/>
              <a:t> terms if the matrix is not square, </a:t>
            </a:r>
            <a:r>
              <a:rPr lang="en-US" sz="2400" dirty="0" smtClean="0"/>
              <a:t>so</a:t>
            </a:r>
          </a:p>
          <a:p>
            <a:pPr marL="109728" lvl="1" indent="0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Z\y</a:t>
            </a:r>
            <a:endParaRPr lang="en-US" sz="2600" dirty="0" smtClean="0"/>
          </a:p>
          <a:p>
            <a:pPr marL="109728" lvl="1" indent="0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None/>
              <a:defRPr/>
            </a:pPr>
            <a:r>
              <a:rPr lang="en-US" sz="2400" dirty="0"/>
              <a:t>	</a:t>
            </a:r>
            <a:r>
              <a:rPr lang="en-US" sz="2400" dirty="0" smtClean="0"/>
              <a:t>would </a:t>
            </a:r>
            <a:r>
              <a:rPr lang="en-US" sz="2400" dirty="0"/>
              <a:t>work as </a:t>
            </a:r>
            <a:r>
              <a:rPr lang="en-US" sz="2400" dirty="0" smtClean="0"/>
              <a:t>well</a:t>
            </a:r>
            <a:endParaRPr lang="en-US" sz="2800" dirty="0"/>
          </a:p>
          <a:p>
            <a:pPr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2600" dirty="0"/>
              <a:t>To calculate measures of fit:</a:t>
            </a:r>
            <a:br>
              <a:rPr lang="en-US" sz="2600" dirty="0"/>
            </a:br>
            <a:r>
              <a:rPr lang="en-US" sz="2600" dirty="0"/>
              <a:t>	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St = sum((y-mean(y)).^2)</a:t>
            </a:r>
            <a:br>
              <a:rPr lang="en-US" sz="2600" b="1" dirty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Sr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= sum((y-Z*a).^2)</a:t>
            </a:r>
            <a:br>
              <a:rPr lang="en-US" sz="2600" b="1" dirty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>
                <a:latin typeface="Courier New" pitchFamily="49" charset="0"/>
                <a:cs typeface="Courier New" pitchFamily="49" charset="0"/>
              </a:rPr>
              <a:t>	r2 = 1-Sr/St</a:t>
            </a:r>
            <a:br>
              <a:rPr lang="en-US" sz="2600" b="1" dirty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syx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Sr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/(length(x)-length(a)))</a:t>
            </a:r>
            <a:endParaRPr lang="en-US" sz="2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3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Nonlinear Regression</a:t>
            </a:r>
            <a:endParaRPr lang="en-US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As seen in the previous chapter, not all fits are linear equations of coefficients and basis functions.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One method to handle this is to transform the variables and solve for the best fit of the transformed variables. </a:t>
            </a:r>
            <a:r>
              <a:rPr lang="en-US" altLang="en-US" sz="2800" dirty="0" smtClean="0"/>
              <a:t>There </a:t>
            </a:r>
            <a:r>
              <a:rPr lang="en-US" altLang="en-US" sz="2800" dirty="0"/>
              <a:t>are two problems with this method: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Not all equations can be transformed easily or at all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The best fit line represents the best fit for the transformed variables, not the original variables.</a:t>
            </a:r>
          </a:p>
          <a:p>
            <a:pPr>
              <a:lnSpc>
                <a:spcPct val="90000"/>
              </a:lnSpc>
            </a:pPr>
            <a:r>
              <a:rPr lang="en-US" altLang="en-US" sz="2800" dirty="0"/>
              <a:t>Another method is to perform nonlinear regression to directly determine the least-squares fit.</a:t>
            </a:r>
          </a:p>
        </p:txBody>
      </p:sp>
    </p:spTree>
    <p:extLst>
      <p:ext uri="{BB962C8B-B14F-4D97-AF65-F5344CB8AC3E}">
        <p14:creationId xmlns:p14="http://schemas.microsoft.com/office/powerpoint/2010/main" val="299621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Nonlinear Regression in MATLAB</a:t>
            </a:r>
            <a:endParaRPr lang="en-US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To perform nonlinear regression in MATLAB, write a function that returns the sum of the squares of the estimate residuals for a fit and then use MATLAB’s </a:t>
            </a:r>
            <a:r>
              <a:rPr lang="en-US" altLang="en-US" dirty="0" err="1">
                <a:latin typeface="Courier" pitchFamily="20" charset="0"/>
              </a:rPr>
              <a:t>fminsearch</a:t>
            </a:r>
            <a:r>
              <a:rPr lang="en-US" altLang="en-US" dirty="0"/>
              <a:t> function to find the values of the coefficients where a minimum occurs.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The arguments to the function to compute </a:t>
            </a:r>
            <a:r>
              <a:rPr lang="en-US" altLang="en-US" i="1" dirty="0" err="1"/>
              <a:t>S</a:t>
            </a:r>
            <a:r>
              <a:rPr lang="en-US" altLang="en-US" i="1" baseline="-25000" dirty="0" err="1"/>
              <a:t>r</a:t>
            </a:r>
            <a:r>
              <a:rPr lang="en-US" altLang="en-US" dirty="0"/>
              <a:t> should be the coefficients, the independent variables, and the dependent variables.</a:t>
            </a:r>
          </a:p>
        </p:txBody>
      </p:sp>
    </p:spTree>
    <p:extLst>
      <p:ext uri="{BB962C8B-B14F-4D97-AF65-F5344CB8AC3E}">
        <p14:creationId xmlns:p14="http://schemas.microsoft.com/office/powerpoint/2010/main" val="235583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Nonlinear Regression in MATLAB Example</a:t>
            </a:r>
            <a:endParaRPr lang="en-US" alt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800" dirty="0" smtClean="0"/>
                  <a:t>Given dependent force data F for independent velocity data v, determine the coefficients for the fit:</a:t>
                </a:r>
                <a:br>
                  <a:rPr lang="en-US" sz="280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𝐹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b="0" i="1" baseline="-25000" smtClean="0">
                              <a:latin typeface="Cambria Math"/>
                            </a:rPr>
                            <m:t>0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b="0" i="1" baseline="-25000" smtClean="0">
                              <a:latin typeface="Cambria Math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800" dirty="0"/>
                  <a:t>First, write a function called </a:t>
                </a:r>
                <a:r>
                  <a:rPr lang="en-US" sz="2800" dirty="0" err="1">
                    <a:latin typeface="Courier" pitchFamily="20" charset="0"/>
                  </a:rPr>
                  <a:t>fSSR.m</a:t>
                </a:r>
                <a:r>
                  <a:rPr lang="en-US" sz="2800" dirty="0"/>
                  <a:t> containing the following:</a:t>
                </a:r>
                <a:br>
                  <a:rPr lang="en-US" sz="2800" dirty="0"/>
                </a:br>
                <a:r>
                  <a:rPr lang="en-US" sz="2800" dirty="0"/>
                  <a:t>	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function f = 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fSSR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(a, 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xm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, 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ym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)</a:t>
                </a:r>
                <a:br>
                  <a:rPr lang="en-US" sz="2400" b="1" dirty="0">
                    <a:latin typeface="Courier New" pitchFamily="49" charset="0"/>
                    <a:cs typeface="Courier New" pitchFamily="49" charset="0"/>
                  </a:rPr>
                </a:b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	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yp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 = a(1)*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xm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.^a(2);</a:t>
                </a:r>
                <a:br>
                  <a:rPr lang="en-US" sz="2400" b="1" dirty="0">
                    <a:latin typeface="Courier New" pitchFamily="49" charset="0"/>
                    <a:cs typeface="Courier New" pitchFamily="49" charset="0"/>
                  </a:rPr>
                </a:b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	f = sum((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ym-yp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).^2);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800" dirty="0"/>
                  <a:t>Then, use </a:t>
                </a:r>
                <a:r>
                  <a:rPr lang="en-US" sz="2800" b="1" dirty="0" err="1">
                    <a:latin typeface="Courier New" pitchFamily="49" charset="0"/>
                    <a:cs typeface="Courier New" pitchFamily="49" charset="0"/>
                  </a:rPr>
                  <a:t>fminsearch</a:t>
                </a:r>
                <a:r>
                  <a:rPr lang="en-US" sz="2800" dirty="0"/>
                  <a:t> in the command window to obtain the values of a that minimize </a:t>
                </a:r>
                <a:r>
                  <a:rPr lang="en-US" sz="2800" b="1" dirty="0" err="1">
                    <a:latin typeface="Courier New" pitchFamily="49" charset="0"/>
                    <a:cs typeface="Courier New" pitchFamily="49" charset="0"/>
                  </a:rPr>
                  <a:t>fSSR</a:t>
                </a:r>
                <a:r>
                  <a:rPr lang="en-US" sz="2800" dirty="0" smtClean="0"/>
                  <a:t>:</a:t>
                </a:r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 smtClean="0"/>
                  <a:t>	</a:t>
                </a:r>
                <a:r>
                  <a:rPr lang="en-US" sz="2400" b="1" dirty="0" smtClean="0">
                    <a:latin typeface="Courier New" pitchFamily="49" charset="0"/>
                    <a:cs typeface="Courier New" pitchFamily="49" charset="0"/>
                  </a:rPr>
                  <a:t>a 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= 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fminsearch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(@</a:t>
                </a:r>
                <a:r>
                  <a:rPr lang="en-US" sz="2400" b="1" dirty="0" err="1">
                    <a:latin typeface="Courier New" pitchFamily="49" charset="0"/>
                    <a:cs typeface="Courier New" pitchFamily="49" charset="0"/>
                  </a:rPr>
                  <a:t>fSSR</a:t>
                </a:r>
                <a:r>
                  <a:rPr lang="en-US" sz="2400" b="1" dirty="0">
                    <a:latin typeface="Courier New" pitchFamily="49" charset="0"/>
                    <a:cs typeface="Courier New" pitchFamily="49" charset="0"/>
                  </a:rPr>
                  <a:t>, [1, 1], [], </a:t>
                </a:r>
                <a:r>
                  <a:rPr lang="en-US" sz="2400" b="1" dirty="0" smtClean="0">
                    <a:latin typeface="Courier New" pitchFamily="49" charset="0"/>
                    <a:cs typeface="Courier New" pitchFamily="49" charset="0"/>
                  </a:rPr>
                  <a:t>v, F)</a:t>
                </a:r>
                <a:endParaRPr lang="en-US" sz="2800" b="1" dirty="0">
                  <a:latin typeface="Courier New" pitchFamily="49" charset="0"/>
                  <a:cs typeface="Courier New" pitchFamily="49" charset="0"/>
                </a:endParaRP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  <a:spcAft>
                    <a:spcPts val="600"/>
                  </a:spcAft>
                  <a:defRPr/>
                </a:pPr>
                <a:r>
                  <a:rPr lang="en-US" sz="2800" dirty="0"/>
                  <a:t>where </a:t>
                </a:r>
                <a:r>
                  <a:rPr lang="en-US" sz="2800" b="1" dirty="0">
                    <a:latin typeface="Courier New" pitchFamily="49" charset="0"/>
                    <a:cs typeface="Courier New" pitchFamily="49" charset="0"/>
                  </a:rPr>
                  <a:t>[1, 1]</a:t>
                </a:r>
                <a:r>
                  <a:rPr lang="en-US" sz="2800" dirty="0"/>
                  <a:t> is an initial guess for the </a:t>
                </a:r>
                <a:r>
                  <a:rPr lang="en-US" sz="2800" b="1" dirty="0">
                    <a:latin typeface="Courier New" pitchFamily="49" charset="0"/>
                    <a:cs typeface="Courier New" pitchFamily="49" charset="0"/>
                  </a:rPr>
                  <a:t>[a0, a1]       </a:t>
                </a:r>
                <a:r>
                  <a:rPr lang="en-US" sz="2800" dirty="0"/>
                  <a:t>vector, </a:t>
                </a:r>
                <a:r>
                  <a:rPr lang="en-US" sz="2800" b="1" dirty="0">
                    <a:latin typeface="Courier New" pitchFamily="49" charset="0"/>
                    <a:cs typeface="Courier New" pitchFamily="49" charset="0"/>
                  </a:rPr>
                  <a:t>[]</a:t>
                </a:r>
                <a:r>
                  <a:rPr lang="en-US" sz="2800" dirty="0"/>
                  <a:t> is a placeholder for the options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434" t="-1988" r="-15914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37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Nonlinear Regression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996440"/>
          </a:xfrm>
        </p:spPr>
        <p:txBody>
          <a:bodyPr/>
          <a:lstStyle/>
          <a:p>
            <a:r>
              <a:rPr lang="en-US" altLang="en-US" dirty="0"/>
              <a:t>The resulting coefficients will produce the largest </a:t>
            </a:r>
            <a:r>
              <a:rPr lang="en-US" altLang="en-US" i="1" dirty="0"/>
              <a:t>r</a:t>
            </a:r>
            <a:r>
              <a:rPr lang="en-US" altLang="en-US" baseline="30000" dirty="0"/>
              <a:t>2</a:t>
            </a:r>
            <a:r>
              <a:rPr lang="en-US" altLang="en-US" dirty="0"/>
              <a:t> for the data and may be different from the coefficients produced by a transformation</a:t>
            </a:r>
            <a:r>
              <a:rPr lang="en-US" altLang="en-US" dirty="0" smtClean="0"/>
              <a:t>:</a:t>
            </a:r>
            <a:endParaRPr lang="en-US" altLang="en-US" dirty="0"/>
          </a:p>
        </p:txBody>
      </p:sp>
      <p:pic>
        <p:nvPicPr>
          <p:cNvPr id="205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312" y="3429000"/>
            <a:ext cx="540137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4 </a:t>
            </a:r>
            <a:br>
              <a:rPr lang="en-US" altLang="en-US" dirty="0" smtClean="0"/>
            </a:br>
            <a:r>
              <a:rPr lang="en-US" dirty="0" smtClean="0"/>
              <a:t>Chapter 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General Linear</a:t>
            </a:r>
            <a:br>
              <a:rPr lang="en-US" altLang="en-US" dirty="0"/>
            </a:br>
            <a:r>
              <a:rPr lang="en-US" altLang="en-US" dirty="0"/>
              <a:t>Least-Squares and Nonlinear Regression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r>
              <a:rPr lang="en-US" altLang="en-US" sz="2800" dirty="0"/>
              <a:t>Knowing how to implement polynomial regression.</a:t>
            </a:r>
          </a:p>
          <a:p>
            <a:r>
              <a:rPr lang="en-US" altLang="en-US" sz="2800" dirty="0"/>
              <a:t>Knowing how to implement multiple linear regression.</a:t>
            </a:r>
          </a:p>
          <a:p>
            <a:r>
              <a:rPr lang="en-US" altLang="en-US" sz="2800" dirty="0"/>
              <a:t>Understanding the formulation of the general linear least-squares model.</a:t>
            </a:r>
          </a:p>
          <a:p>
            <a:r>
              <a:rPr lang="en-US" altLang="en-US" sz="2800" dirty="0"/>
              <a:t>Understanding how the general linear least-squares model can be solved with MATLAB using either the normal equations or left division.</a:t>
            </a:r>
          </a:p>
          <a:p>
            <a:r>
              <a:rPr lang="en-US" altLang="en-US" sz="2800" dirty="0"/>
              <a:t>Understanding how to implement nonlinear regression with optimization techniques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Polynomial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846320" cy="5212080"/>
          </a:xfrm>
        </p:spPr>
        <p:txBody>
          <a:bodyPr/>
          <a:lstStyle/>
          <a:p>
            <a:r>
              <a:rPr lang="en-US" altLang="en-US" sz="2800" dirty="0"/>
              <a:t>The least-squares procedure from Chapter 13 can be readily extended to fit data to a higher-order polynomial. </a:t>
            </a:r>
            <a:r>
              <a:rPr lang="en-US" altLang="en-US" sz="2800" dirty="0" smtClean="0"/>
              <a:t>Again</a:t>
            </a:r>
            <a:r>
              <a:rPr lang="en-US" altLang="en-US" sz="2800" dirty="0"/>
              <a:t>, the idea is to minimize the sum of the squares of the estimate residuals.</a:t>
            </a:r>
          </a:p>
          <a:p>
            <a:r>
              <a:rPr lang="en-US" altLang="en-US" sz="2800" dirty="0"/>
              <a:t>The figure shows the same data fit with: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A first order polynomial</a:t>
            </a:r>
          </a:p>
          <a:p>
            <a:pPr marL="548640" lvl="1" indent="-457200">
              <a:buFontTx/>
              <a:buAutoNum type="alphaLcParenR"/>
            </a:pPr>
            <a:r>
              <a:rPr lang="en-US" altLang="en-US" sz="2400" dirty="0"/>
              <a:t>A second order polynomial</a:t>
            </a:r>
          </a:p>
        </p:txBody>
      </p:sp>
      <p:pic>
        <p:nvPicPr>
          <p:cNvPr id="819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00200"/>
            <a:ext cx="3467122" cy="45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Process and Measures of Fit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12520"/>
                <a:ext cx="8503920" cy="557784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en-US" sz="2200" dirty="0" smtClean="0"/>
                  <a:t>For a second order polynomial, the best fit would mean minimizing:</a:t>
                </a:r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𝑆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𝑟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000" b="0" i="1" smtClean="0">
                              <a:latin typeface="Cambria Math"/>
                            </a:rPr>
                            <m:t>=</m:t>
                          </m:r>
                          <m:nary>
                            <m:naryPr>
                              <m:chr m:val="∑"/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2000" b="0" i="1" smtClean="0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0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2000" b="0" i="1" smtClean="0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n-US" sz="2000" b="0" i="1" baseline="30000" smtClean="0">
                                  <a:latin typeface="Cambria Math"/>
                                </a:rPr>
                                <m:t>2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en-US" sz="2200" dirty="0" smtClean="0"/>
                  <a:t>In </a:t>
                </a:r>
                <a:r>
                  <a:rPr lang="en-US" sz="2200" dirty="0"/>
                  <a:t>general, this would mean minimizing</a:t>
                </a:r>
                <a:r>
                  <a:rPr lang="en-US" sz="2200" dirty="0" smtClean="0"/>
                  <a:t>:</a:t>
                </a:r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𝑆</m:t>
                      </m:r>
                      <m:r>
                        <a:rPr lang="en-US" sz="2000" i="1" baseline="-25000">
                          <a:latin typeface="Cambria Math"/>
                        </a:rPr>
                        <m:t>𝑟</m:t>
                      </m:r>
                      <m:r>
                        <a:rPr lang="en-US" sz="2000" i="1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i="1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  <m:r>
                            <a:rPr lang="en-US" sz="2000" i="1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000" i="1">
                              <a:latin typeface="Cambria Math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000" i="1">
                              <a:latin typeface="Cambria Math"/>
                            </a:rPr>
                            <m:t>=</m:t>
                          </m:r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2000" i="1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sz="2000" i="1" baseline="-2500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i="1" baseline="-25000">
                                      <a:latin typeface="Cambria Math"/>
                                    </a:rPr>
                                    <m:t>0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i="1" baseline="-2500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000" i="1" baseline="-2500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i="1" baseline="-25000">
                                      <a:latin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⋯−</m:t>
                                  </m:r>
                                  <m:r>
                                    <a:rPr lang="en-US" sz="2000" i="1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000" b="0" i="1" baseline="-25000" smtClean="0">
                                      <a:latin typeface="Cambria Math"/>
                                    </a:rPr>
                                    <m:t>𝑚</m:t>
                                  </m:r>
                                  <m:sSubSup>
                                    <m:sSubSupPr>
                                      <m:ctrlPr>
                                        <a:rPr lang="en-US" sz="2000" i="1"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sz="2000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n-US" sz="2000" i="1" baseline="30000">
                                  <a:latin typeface="Cambria Math"/>
                                </a:rPr>
                                <m:t>2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000" dirty="0"/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0"/>
                  </a:spcAft>
                  <a:defRPr/>
                </a:pPr>
                <a:r>
                  <a:rPr lang="en-US" sz="2200" dirty="0"/>
                  <a:t>The standard error for fitting an </a:t>
                </a:r>
                <a:r>
                  <a:rPr lang="en-US" sz="2200" i="1" dirty="0" err="1"/>
                  <a:t>m</a:t>
                </a:r>
                <a:r>
                  <a:rPr lang="en-US" sz="2200" baseline="30000" dirty="0" err="1"/>
                  <a:t>th</a:t>
                </a:r>
                <a:r>
                  <a:rPr lang="en-US" sz="2200" dirty="0"/>
                  <a:t> order polynomial to </a:t>
                </a:r>
                <a:r>
                  <a:rPr lang="en-US" sz="2200" i="1" dirty="0"/>
                  <a:t>n</a:t>
                </a:r>
                <a:r>
                  <a:rPr lang="en-US" sz="2200" dirty="0"/>
                  <a:t> data points is</a:t>
                </a:r>
                <a:r>
                  <a:rPr lang="en-US" sz="2200" dirty="0" smtClean="0"/>
                  <a:t>:</a:t>
                </a:r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𝑠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𝑦</m:t>
                      </m:r>
                      <m:r>
                        <a:rPr lang="en-US" sz="2000" b="0" i="1" baseline="-15000" smtClean="0">
                          <a:latin typeface="Cambria Math"/>
                        </a:rPr>
                        <m:t>/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𝑥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/>
                                </a:rPr>
                                <m:t>𝑆</m:t>
                              </m:r>
                              <m:r>
                                <a:rPr lang="en-US" sz="2000" b="0" i="1" baseline="-25000" smtClean="0">
                                  <a:latin typeface="Cambria Math"/>
                                </a:rPr>
                                <m:t>𝑟</m:t>
                              </m:r>
                            </m:num>
                            <m:den>
                              <m:r>
                                <a:rPr lang="en-US" sz="20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2000" b="0" i="1" smtClean="0">
                                  <a:latin typeface="Cambria Math"/>
                                </a:rPr>
                                <m:t>−(</m:t>
                              </m:r>
                              <m:r>
                                <a:rPr lang="en-US" sz="2000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sz="2000" b="0" i="1" smtClean="0">
                                  <a:latin typeface="Cambria Math"/>
                                </a:rPr>
                                <m:t>+1)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200" dirty="0"/>
                  <a:t>because the </a:t>
                </a:r>
                <a:r>
                  <a:rPr lang="en-US" sz="2200" i="1" dirty="0" err="1"/>
                  <a:t>m</a:t>
                </a:r>
                <a:r>
                  <a:rPr lang="en-US" sz="2200" baseline="30000" dirty="0" err="1"/>
                  <a:t>th</a:t>
                </a:r>
                <a:r>
                  <a:rPr lang="en-US" sz="2200" dirty="0"/>
                  <a:t> order polynomial has (</a:t>
                </a:r>
                <a:r>
                  <a:rPr lang="en-US" sz="2200" i="1" dirty="0"/>
                  <a:t>m</a:t>
                </a:r>
                <a:r>
                  <a:rPr lang="en-US" sz="2200" dirty="0"/>
                  <a:t>+1) </a:t>
                </a:r>
                <a:r>
                  <a:rPr lang="en-US" sz="2200" dirty="0" smtClean="0"/>
                  <a:t>coefficients</a:t>
                </a:r>
                <a:r>
                  <a:rPr lang="en-US" sz="2200" dirty="0" smtClean="0"/>
                  <a:t>.</a:t>
                </a:r>
                <a:endParaRPr lang="en-US" sz="2200" dirty="0"/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en-US" sz="2200" dirty="0"/>
                  <a:t>The coefficient of determination </a:t>
                </a:r>
                <a:r>
                  <a:rPr lang="en-US" sz="2200" i="1" dirty="0"/>
                  <a:t>r</a:t>
                </a:r>
                <a:r>
                  <a:rPr lang="en-US" sz="2200" baseline="30000" dirty="0"/>
                  <a:t>2</a:t>
                </a:r>
                <a:r>
                  <a:rPr lang="en-US" sz="2200" dirty="0"/>
                  <a:t> is still found using</a:t>
                </a:r>
                <a:r>
                  <a:rPr lang="en-US" sz="2200" dirty="0" smtClean="0"/>
                  <a:t>:</a:t>
                </a:r>
              </a:p>
              <a:p>
                <a:pPr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𝑟</m:t>
                      </m:r>
                      <m:r>
                        <a:rPr lang="en-US" sz="2000" b="0" i="1" baseline="30000" smtClean="0"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</a:rPr>
                            <m:t>𝑆</m:t>
                          </m:r>
                          <m:r>
                            <a:rPr lang="en-US" sz="2000" b="0" i="1" baseline="-25000" smtClean="0">
                              <a:latin typeface="Cambria Math"/>
                            </a:rPr>
                            <m:t>𝑡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𝑆𝑟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</a:rPr>
                            <m:t>𝑆</m:t>
                          </m:r>
                          <m:r>
                            <a:rPr lang="en-US" sz="2000" b="0" i="1" baseline="-25000" smtClean="0"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12520"/>
                <a:ext cx="8503920" cy="5577840"/>
              </a:xfrm>
              <a:blipFill rotWithShape="1">
                <a:blip r:embed="rId2"/>
                <a:stretch>
                  <a:fillRect l="-860" t="-1202" r="-5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Multiple Linear </a:t>
            </a:r>
            <a:r>
              <a:rPr lang="en-US" altLang="en-US" dirty="0" smtClean="0"/>
              <a:t>Regression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7498080" cy="519684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sz="2400" dirty="0" smtClean="0"/>
                  <a:t>Another useful extension of</a:t>
                </a:r>
                <a:br>
                  <a:rPr lang="en-US" sz="2400" dirty="0" smtClean="0"/>
                </a:br>
                <a:r>
                  <a:rPr lang="en-US" sz="2400" dirty="0" smtClean="0"/>
                  <a:t>linear regression is the case</a:t>
                </a:r>
                <a:br>
                  <a:rPr lang="en-US" sz="2400" dirty="0" smtClean="0"/>
                </a:br>
                <a:r>
                  <a:rPr lang="en-US" sz="2400" dirty="0" smtClean="0"/>
                  <a:t>where </a:t>
                </a:r>
                <a:r>
                  <a:rPr lang="en-US" sz="2400" i="1" dirty="0"/>
                  <a:t>y</a:t>
                </a:r>
                <a:r>
                  <a:rPr lang="en-US" sz="2400" dirty="0"/>
                  <a:t> is a linear function </a:t>
                </a:r>
                <a:r>
                  <a:rPr lang="en-US" sz="2400" dirty="0" smtClean="0"/>
                  <a:t>of</a:t>
                </a:r>
                <a:br>
                  <a:rPr lang="en-US" sz="2400" dirty="0" smtClean="0"/>
                </a:br>
                <a:r>
                  <a:rPr lang="en-US" sz="2400" dirty="0" smtClean="0"/>
                  <a:t>two </a:t>
                </a:r>
                <a:r>
                  <a:rPr lang="en-US" sz="2400" dirty="0"/>
                  <a:t>or more </a:t>
                </a:r>
                <a:r>
                  <a:rPr lang="en-US" sz="2400" dirty="0" smtClean="0"/>
                  <a:t>independent</a:t>
                </a:r>
                <a:br>
                  <a:rPr lang="en-US" sz="2400" dirty="0" smtClean="0"/>
                </a:br>
                <a:r>
                  <a:rPr lang="en-US" sz="2400" dirty="0" smtClean="0"/>
                  <a:t>variables</a:t>
                </a:r>
                <a:r>
                  <a:rPr lang="en-US" sz="2400" dirty="0"/>
                  <a:t>:</a:t>
                </a:r>
                <a:br>
                  <a:rPr lang="en-US" sz="24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⋯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𝑎𝑚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en-US" sz="2400" baseline="-25000" dirty="0" smtClean="0"/>
              </a:p>
              <a:p>
                <a:pPr>
                  <a:defRPr/>
                </a:pPr>
                <a:r>
                  <a:rPr lang="en-US" sz="2400" dirty="0" smtClean="0"/>
                  <a:t>Again</a:t>
                </a:r>
                <a:r>
                  <a:rPr lang="en-US" sz="2400" dirty="0"/>
                  <a:t>, the best fit is </a:t>
                </a:r>
                <a:r>
                  <a:rPr lang="en-US" sz="2400" dirty="0" smtClean="0"/>
                  <a:t>obtained</a:t>
                </a:r>
                <a:br>
                  <a:rPr lang="en-US" sz="2400" dirty="0" smtClean="0"/>
                </a:br>
                <a:r>
                  <a:rPr lang="en-US" sz="2400" dirty="0" smtClean="0"/>
                  <a:t>by </a:t>
                </a:r>
                <a:r>
                  <a:rPr lang="en-US" sz="2400" dirty="0"/>
                  <a:t>minimizing the sum of </a:t>
                </a:r>
                <a:r>
                  <a:rPr lang="en-US" sz="2400" dirty="0" smtClean="0"/>
                  <a:t>the</a:t>
                </a:r>
                <a:br>
                  <a:rPr lang="en-US" sz="2400" dirty="0" smtClean="0"/>
                </a:br>
                <a:r>
                  <a:rPr lang="en-US" sz="2400" dirty="0" smtClean="0"/>
                  <a:t>squares </a:t>
                </a:r>
                <a:r>
                  <a:rPr lang="en-US" sz="2400" dirty="0"/>
                  <a:t>of the </a:t>
                </a:r>
                <a:r>
                  <a:rPr lang="en-US" sz="2400" dirty="0" smtClean="0"/>
                  <a:t>estimate</a:t>
                </a:r>
                <a:br>
                  <a:rPr lang="en-US" sz="2400" dirty="0" smtClean="0"/>
                </a:br>
                <a:r>
                  <a:rPr lang="en-US" sz="2400" dirty="0" smtClean="0"/>
                  <a:t>residuals: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𝑆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𝑟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nary>
                            <m:naryPr>
                              <m:chr m:val="∑"/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4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0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400" b="0" i="1" baseline="-1500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𝑎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400" b="0" i="1" baseline="-1500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⋯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𝑎𝑚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  <a:ea typeface="Cambria Math"/>
                                    </a:rPr>
                                    <m:t>𝑚</m:t>
                                  </m:r>
                                  <m:r>
                                    <a:rPr lang="en-US" sz="2400" b="0" i="1" baseline="-15000" smtClean="0">
                                      <a:latin typeface="Cambria Math"/>
                                      <a:ea typeface="Cambria Math"/>
                                    </a:rPr>
                                    <m:t>,</m:t>
                                  </m:r>
                                  <m:r>
                                    <a:rPr lang="en-US" sz="2400" b="0" i="1" baseline="-25000" smtClean="0">
                                      <a:latin typeface="Cambria Math"/>
                                      <a:ea typeface="Cambria Math"/>
                                    </a:rPr>
                                    <m:t>𝑖</m:t>
                                  </m:r>
                                </m:e>
                              </m:d>
                            </m:e>
                          </m:nary>
                        </m:e>
                      </m:nary>
                      <m:r>
                        <a:rPr lang="en-US" sz="2400" b="0" i="1" baseline="3000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400" baseline="30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7498080" cy="5196840"/>
              </a:xfrm>
              <a:blipFill rotWithShape="1">
                <a:blip r:embed="rId2"/>
                <a:stretch>
                  <a:fillRect l="-1220" t="-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71600"/>
            <a:ext cx="4114800" cy="375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General Linear Least Squares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</p:spPr>
            <p:txBody>
              <a:bodyPr/>
              <a:lstStyle/>
              <a:p>
                <a:pPr>
                  <a:spcBef>
                    <a:spcPts val="2400"/>
                  </a:spcBef>
                  <a:spcAft>
                    <a:spcPts val="2400"/>
                  </a:spcAft>
                  <a:defRPr/>
                </a:pPr>
                <a:r>
                  <a:rPr lang="en-US" sz="2800" dirty="0" smtClean="0"/>
                  <a:t>Linear, polynomial, and multiple linear regression all belong to the general linear least-squares model:</a:t>
                </a:r>
              </a:p>
              <a:p>
                <a:pPr>
                  <a:spcBef>
                    <a:spcPts val="2400"/>
                  </a:spcBef>
                  <a:spcAft>
                    <a:spcPts val="24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𝑦</m:t>
                      </m:r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en-US" sz="3600" b="0" i="1" smtClean="0">
                          <a:latin typeface="Cambria Math"/>
                        </a:rPr>
                        <m:t>𝑎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</a:rPr>
                        <m:t>𝑧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</a:rPr>
                        <m:t>𝑎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3600" b="0" i="1" smtClean="0">
                          <a:latin typeface="Cambria Math"/>
                        </a:rPr>
                        <m:t>𝑧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3600" b="0" i="1" smtClean="0">
                          <a:latin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</a:rPr>
                        <m:t>𝑎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3600" b="0" i="1" smtClean="0">
                          <a:latin typeface="Cambria Math"/>
                        </a:rPr>
                        <m:t>𝑧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3600" b="0" i="1" smtClean="0">
                          <a:latin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⋯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𝑎𝑚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en-US" sz="3600" b="0" i="1" baseline="-25000" smtClean="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𝑒</m:t>
                      </m:r>
                    </m:oMath>
                  </m:oMathPara>
                </a14:m>
                <a:r>
                  <a:rPr lang="en-US" sz="2800" dirty="0"/>
                  <a:t/>
                </a:r>
                <a:br>
                  <a:rPr lang="en-US" sz="2800" dirty="0"/>
                </a:br>
                <a:r>
                  <a:rPr lang="en-US" sz="2800" dirty="0"/>
                  <a:t>where </a:t>
                </a:r>
                <a:r>
                  <a:rPr lang="en-US" sz="2800" i="1" dirty="0"/>
                  <a:t>z</a:t>
                </a:r>
                <a:r>
                  <a:rPr lang="en-US" sz="2800" baseline="-25000" dirty="0"/>
                  <a:t>0</a:t>
                </a:r>
                <a:r>
                  <a:rPr lang="en-US" sz="2800" dirty="0"/>
                  <a:t>, </a:t>
                </a:r>
                <a:r>
                  <a:rPr lang="en-US" sz="2800" i="1" dirty="0"/>
                  <a:t>z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, …, </a:t>
                </a:r>
                <a:r>
                  <a:rPr lang="en-US" sz="2800" i="1" dirty="0" err="1"/>
                  <a:t>z</a:t>
                </a:r>
                <a:r>
                  <a:rPr lang="en-US" sz="2800" i="1" baseline="-25000" dirty="0" err="1"/>
                  <a:t>m</a:t>
                </a:r>
                <a:r>
                  <a:rPr lang="en-US" sz="2800" dirty="0"/>
                  <a:t> are a set of </a:t>
                </a:r>
                <a:r>
                  <a:rPr lang="en-US" sz="2800" i="1" dirty="0"/>
                  <a:t>m </a:t>
                </a:r>
                <a:r>
                  <a:rPr lang="en-US" sz="2800" dirty="0"/>
                  <a:t>+ 1 </a:t>
                </a:r>
                <a:r>
                  <a:rPr lang="en-US" sz="2800" b="1" i="1" dirty="0"/>
                  <a:t>basis functions</a:t>
                </a:r>
                <a:r>
                  <a:rPr lang="en-US" sz="2800" dirty="0"/>
                  <a:t> and </a:t>
                </a:r>
                <a:r>
                  <a:rPr lang="en-US" sz="2800" i="1" dirty="0"/>
                  <a:t>e</a:t>
                </a:r>
                <a:r>
                  <a:rPr lang="en-US" sz="2800" dirty="0"/>
                  <a:t> is the error of the fit</a:t>
                </a:r>
                <a:r>
                  <a:rPr lang="en-US" sz="2800" dirty="0" smtClean="0"/>
                  <a:t>.</a:t>
                </a:r>
                <a:endParaRPr lang="en-US" sz="2800" dirty="0"/>
              </a:p>
              <a:p>
                <a:pPr>
                  <a:spcBef>
                    <a:spcPts val="2400"/>
                  </a:spcBef>
                  <a:spcAft>
                    <a:spcPts val="2400"/>
                  </a:spcAft>
                  <a:defRPr/>
                </a:pPr>
                <a:r>
                  <a:rPr lang="en-US" sz="2800" dirty="0"/>
                  <a:t>The basis functions can be any function of the data but </a:t>
                </a:r>
                <a:r>
                  <a:rPr lang="en-US" sz="2800" b="1" i="1" dirty="0"/>
                  <a:t>cannot</a:t>
                </a:r>
                <a:r>
                  <a:rPr lang="en-US" sz="2800" dirty="0"/>
                  <a:t> contain any of the coefficients </a:t>
                </a:r>
                <a:r>
                  <a:rPr lang="en-US" sz="2800" i="1" dirty="0"/>
                  <a:t>a</a:t>
                </a:r>
                <a:r>
                  <a:rPr lang="en-US" sz="2800" baseline="-25000" dirty="0"/>
                  <a:t>0</a:t>
                </a:r>
                <a:r>
                  <a:rPr lang="en-US" sz="2800" dirty="0"/>
                  <a:t>, </a:t>
                </a:r>
                <a:r>
                  <a:rPr lang="en-US" sz="2800" i="1" dirty="0"/>
                  <a:t>a</a:t>
                </a:r>
                <a:r>
                  <a:rPr lang="en-US" sz="2800" baseline="-25000" dirty="0"/>
                  <a:t>1</a:t>
                </a:r>
                <a:r>
                  <a:rPr lang="en-US" sz="2800" dirty="0"/>
                  <a:t>, etc.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  <a:blipFill rotWithShape="1">
                <a:blip r:embed="rId2"/>
                <a:stretch>
                  <a:fillRect l="-1434" t="-1190" r="-1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54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Solving General Linear Least Squares </a:t>
            </a:r>
            <a:r>
              <a:rPr lang="en-US" altLang="en-US" dirty="0" smtClean="0"/>
              <a:t>Coefficients, 1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  <a:defRPr/>
                </a:pPr>
                <a:r>
                  <a:rPr lang="en-US" sz="2400" dirty="0" smtClean="0"/>
                  <a:t>The equation: </a:t>
                </a:r>
                <a:endParaRPr lang="en-US" sz="2400" b="0" i="1" dirty="0" smtClean="0">
                  <a:latin typeface="Cambria Math"/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𝑧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𝑧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𝑎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𝑧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⋯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𝑎𝑚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𝑧</m:t>
                      </m:r>
                      <m:r>
                        <a:rPr lang="en-US" sz="2400" b="0" i="1" baseline="-25000" smtClean="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𝑒</m:t>
                      </m:r>
                    </m:oMath>
                  </m:oMathPara>
                </a14:m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400" dirty="0"/>
                  <a:t>can be re-written for each data point as a matrix equation</a:t>
                </a:r>
                <a:r>
                  <a:rPr lang="en-US" sz="2400" dirty="0" smtClean="0"/>
                  <a:t>:</a:t>
                </a:r>
              </a:p>
              <a:p>
                <a:pPr>
                  <a:spcAft>
                    <a:spcPts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𝑍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𝑎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+{</m:t>
                      </m:r>
                      <m:r>
                        <a:rPr lang="en-US" sz="2800" b="0" i="1" smtClean="0">
                          <a:latin typeface="Cambria Math"/>
                        </a:rPr>
                        <m:t>𝑒</m:t>
                      </m:r>
                      <m:r>
                        <a:rPr lang="en-US" sz="2800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400" dirty="0" smtClean="0"/>
                  <a:t>where </a:t>
                </a:r>
                <a:r>
                  <a:rPr lang="en-US" sz="2400" dirty="0"/>
                  <a:t>{</a:t>
                </a:r>
                <a:r>
                  <a:rPr lang="en-US" sz="2400" i="1" dirty="0"/>
                  <a:t>y</a:t>
                </a:r>
                <a:r>
                  <a:rPr lang="en-US" sz="2400" dirty="0"/>
                  <a:t>} contains the dependent data, {</a:t>
                </a:r>
                <a:r>
                  <a:rPr lang="en-US" sz="2400" i="1" dirty="0"/>
                  <a:t>a</a:t>
                </a:r>
                <a:r>
                  <a:rPr lang="en-US" sz="2400" dirty="0"/>
                  <a:t>} contains the coefficients of the equation, {</a:t>
                </a:r>
                <a:r>
                  <a:rPr lang="en-US" sz="2400" i="1" dirty="0"/>
                  <a:t>e</a:t>
                </a:r>
                <a:r>
                  <a:rPr lang="en-US" sz="2400" dirty="0"/>
                  <a:t>} contains the error at each point, and [</a:t>
                </a:r>
                <a:r>
                  <a:rPr lang="en-US" sz="2400" i="1" dirty="0"/>
                  <a:t>Z</a:t>
                </a:r>
                <a:r>
                  <a:rPr lang="en-US" sz="2400" dirty="0"/>
                  <a:t>] is</a:t>
                </a:r>
                <a:r>
                  <a:rPr lang="en-US" sz="2400" dirty="0" smtClean="0"/>
                  <a:t>:</a:t>
                </a:r>
              </a:p>
              <a:p>
                <a:pPr>
                  <a:spcBef>
                    <a:spcPts val="1200"/>
                  </a:spcBef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𝑍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01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11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𝑚</m:t>
                                </m:r>
                                <m:r>
                                  <a:rPr lang="en-US" sz="24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i="1" baseline="-2500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𝑚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i="1" baseline="-25000">
                                    <a:latin typeface="Cambria Math"/>
                                  </a:rPr>
                                  <m:t>0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/>
                                  </a:rPr>
                                  <m:t>𝑧</m:t>
                                </m:r>
                                <m:r>
                                  <a:rPr lang="en-US" sz="2400" b="0" i="1" baseline="-25000" smtClean="0">
                                    <a:latin typeface="Cambria Math"/>
                                  </a:rPr>
                                  <m:t>𝑚𝑛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r>
                  <a:rPr lang="en-US" sz="2400" dirty="0"/>
                  <a:t/>
                </a:r>
                <a:br>
                  <a:rPr lang="en-US" sz="2400" dirty="0"/>
                </a:br>
                <a:r>
                  <a:rPr lang="en-US" sz="2400" dirty="0" smtClean="0"/>
                  <a:t>with </a:t>
                </a:r>
                <a:r>
                  <a:rPr lang="en-US" sz="2400" i="1" dirty="0" err="1"/>
                  <a:t>z</a:t>
                </a:r>
                <a:r>
                  <a:rPr lang="en-US" sz="2400" i="1" baseline="-25000" dirty="0" err="1"/>
                  <a:t>ji</a:t>
                </a:r>
                <a:r>
                  <a:rPr lang="en-US" sz="2400" dirty="0"/>
                  <a:t> representing the value of the </a:t>
                </a:r>
                <a:r>
                  <a:rPr lang="en-US" sz="2400" i="1" dirty="0"/>
                  <a:t>j 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basis </a:t>
                </a:r>
                <a:r>
                  <a:rPr lang="en-US" sz="2400" dirty="0" smtClean="0"/>
                  <a:t>function calculated </a:t>
                </a:r>
                <a:r>
                  <a:rPr lang="en-US" sz="2400" dirty="0"/>
                  <a:t>at the </a:t>
                </a:r>
                <a:r>
                  <a:rPr lang="en-US" sz="2400" i="1" dirty="0" err="1"/>
                  <a:t>i</a:t>
                </a:r>
                <a:r>
                  <a:rPr lang="en-US" sz="2400" i="1" dirty="0"/>
                  <a:t> </a:t>
                </a:r>
                <a:r>
                  <a:rPr lang="en-US" sz="2400" baseline="30000" dirty="0" err="1"/>
                  <a:t>th</a:t>
                </a:r>
                <a:r>
                  <a:rPr lang="en-US" sz="2400" dirty="0"/>
                  <a:t> point.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075" t="-819" b="-38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519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Solving General Linear Least Squares </a:t>
            </a:r>
            <a:r>
              <a:rPr lang="en-US" altLang="en-US" dirty="0" smtClean="0"/>
              <a:t>Coefficients, 2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dirty="0" smtClean="0"/>
                  <a:t>Generally, [</a:t>
                </a:r>
                <a:r>
                  <a:rPr lang="en-US" i="1" dirty="0"/>
                  <a:t>Z</a:t>
                </a:r>
                <a:r>
                  <a:rPr lang="en-US" dirty="0"/>
                  <a:t>] is not a square matrix, so simple inversion cannot be used to solve for {</a:t>
                </a:r>
                <a:r>
                  <a:rPr lang="en-US" i="1" dirty="0"/>
                  <a:t>a</a:t>
                </a:r>
                <a:r>
                  <a:rPr lang="en-US" dirty="0"/>
                  <a:t>}. </a:t>
                </a:r>
                <a:r>
                  <a:rPr lang="en-US" dirty="0" smtClean="0"/>
                  <a:t>Instead </a:t>
                </a:r>
                <a:r>
                  <a:rPr lang="en-US" dirty="0"/>
                  <a:t>the sum of the squares of the estimate residuals is minimized: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r>
                        <a:rPr lang="en-US" b="0" i="1" baseline="-25000" smtClean="0">
                          <a:latin typeface="Cambria Math"/>
                        </a:rPr>
                        <m:t>𝑟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𝑦</m:t>
                                  </m:r>
                                  <m:r>
                                    <a:rPr lang="en-US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−</m:t>
                                  </m:r>
                                  <m:nary>
                                    <m:naryPr>
                                      <m:chr m:val="∑"/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𝑗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=0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𝑚</m:t>
                                      </m:r>
                                    </m:sup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𝑎</m:t>
                                      </m:r>
                                      <m:r>
                                        <a:rPr lang="en-US" b="0" i="1" baseline="-25000" smtClean="0">
                                          <a:latin typeface="Cambria Math"/>
                                        </a:rPr>
                                        <m:t>𝑗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𝑧</m:t>
                                      </m:r>
                                      <m:r>
                                        <a:rPr lang="en-US" b="0" i="1" baseline="-25000" smtClean="0">
                                          <a:latin typeface="Cambria Math"/>
                                        </a:rPr>
                                        <m:t>𝑗𝑖</m:t>
                                      </m:r>
                                    </m:e>
                                  </m:nary>
                                </m:e>
                              </m:d>
                              <m:r>
                                <a:rPr lang="en-US" b="0" i="1" baseline="100000" smtClean="0">
                                  <a:latin typeface="Cambria Math"/>
                                </a:rPr>
                                <m:t>2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:r>
                  <a:rPr lang="en-US" dirty="0" smtClean="0"/>
                  <a:t>The </a:t>
                </a:r>
                <a:r>
                  <a:rPr lang="en-US" dirty="0"/>
                  <a:t>outcome of this minimization yields</a:t>
                </a:r>
                <a:r>
                  <a:rPr lang="en-US" dirty="0" smtClean="0"/>
                  <a:t>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𝑍</m:t>
                              </m:r>
                            </m:e>
                          </m:d>
                          <m:r>
                            <a:rPr lang="en-US" b="0" i="1" baseline="30000" smtClean="0">
                              <a:latin typeface="Cambria Math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[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𝑍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]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𝑎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𝑍</m:t>
                              </m:r>
                            </m:e>
                          </m:d>
                          <m:r>
                            <a:rPr lang="en-US" b="0" i="1" baseline="30000" smtClean="0">
                              <a:latin typeface="Cambria Math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{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}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212080"/>
              </a:xfrm>
              <a:blipFill rotWithShape="1">
                <a:blip r:embed="rId2"/>
                <a:stretch>
                  <a:fillRect l="-1852" t="-1520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27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1663</TotalTime>
  <Words>664</Words>
  <Application>Microsoft Office PowerPoint</Application>
  <PresentationFormat>On-screen Show (4:3)</PresentationFormat>
  <Paragraphs>67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4  Chapter 15</vt:lpstr>
      <vt:lpstr>Chapter Objectives</vt:lpstr>
      <vt:lpstr>Polynomial Regression</vt:lpstr>
      <vt:lpstr>Process and Measures of Fit</vt:lpstr>
      <vt:lpstr>Multiple Linear Regression</vt:lpstr>
      <vt:lpstr>General Linear Least Squares</vt:lpstr>
      <vt:lpstr>Solving General Linear Least Squares Coefficients, 1</vt:lpstr>
      <vt:lpstr>Solving General Linear Least Squares Coefficients, 2</vt:lpstr>
      <vt:lpstr>MATLAB Example</vt:lpstr>
      <vt:lpstr>Nonlinear Regression</vt:lpstr>
      <vt:lpstr>Nonlinear Regression in MATLAB</vt:lpstr>
      <vt:lpstr>Nonlinear Regression in MATLAB Example</vt:lpstr>
      <vt:lpstr>Nonlinear Regression Results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179</cp:revision>
  <dcterms:created xsi:type="dcterms:W3CDTF">2017-02-27T15:23:48Z</dcterms:created>
  <dcterms:modified xsi:type="dcterms:W3CDTF">2017-07-19T05:13:17Z</dcterms:modified>
</cp:coreProperties>
</file>