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31"/>
  </p:notesMasterIdLst>
  <p:handoutMasterIdLst>
    <p:handoutMasterId r:id="rId32"/>
  </p:handoutMasterIdLst>
  <p:sldIdLst>
    <p:sldId id="298" r:id="rId10"/>
    <p:sldId id="257" r:id="rId11"/>
    <p:sldId id="259" r:id="rId12"/>
    <p:sldId id="330" r:id="rId13"/>
    <p:sldId id="318" r:id="rId14"/>
    <p:sldId id="341" r:id="rId15"/>
    <p:sldId id="332" r:id="rId16"/>
    <p:sldId id="342" r:id="rId17"/>
    <p:sldId id="331" r:id="rId18"/>
    <p:sldId id="343" r:id="rId19"/>
    <p:sldId id="344" r:id="rId20"/>
    <p:sldId id="345" r:id="rId21"/>
    <p:sldId id="260" r:id="rId22"/>
    <p:sldId id="337" r:id="rId23"/>
    <p:sldId id="334" r:id="rId24"/>
    <p:sldId id="335" r:id="rId25"/>
    <p:sldId id="346" r:id="rId26"/>
    <p:sldId id="347" r:id="rId27"/>
    <p:sldId id="338" r:id="rId28"/>
    <p:sldId id="339" r:id="rId29"/>
    <p:sldId id="340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5266"/>
    <a:srgbClr val="A30000"/>
    <a:srgbClr val="585858"/>
    <a:srgbClr val="444444"/>
    <a:srgbClr val="000000"/>
    <a:srgbClr val="6A6A6A"/>
    <a:srgbClr val="E66618"/>
    <a:srgbClr val="3070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5" autoAdjust="0"/>
    <p:restoredTop sz="96458" autoAdjust="0"/>
  </p:normalViewPr>
  <p:slideViewPr>
    <p:cSldViewPr>
      <p:cViewPr>
        <p:scale>
          <a:sx n="75" d="100"/>
          <a:sy n="75" d="100"/>
        </p:scale>
        <p:origin x="-828" y="-50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7/18/2017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176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1878408"/>
            <a:ext cx="5212080" cy="2769792"/>
          </a:xfrm>
          <a:prstGeom prst="rect">
            <a:avLst/>
          </a:prstGeom>
          <a:solidFill>
            <a:srgbClr val="000000">
              <a:alpha val="56863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81200"/>
            <a:ext cx="5212080" cy="2057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28600" y="4000500"/>
            <a:ext cx="4937760" cy="647700"/>
          </a:xfrm>
          <a:prstGeom prst="rect">
            <a:avLst/>
          </a:prstGeom>
        </p:spPr>
        <p:txBody>
          <a:bodyPr anchor="ctr"/>
          <a:lstStyle>
            <a:lvl1pPr>
              <a:defRPr sz="2000">
                <a:solidFill>
                  <a:schemeClr val="bg1"/>
                </a:solidFill>
                <a:latin typeface="ArumSans Bd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Copyright"/>
          <p:cNvSpPr>
            <a:spLocks noGrp="1"/>
          </p:cNvSpPr>
          <p:nvPr>
            <p:ph type="body" sz="quarter" idx="13" hasCustomPrompt="1"/>
          </p:nvPr>
        </p:nvSpPr>
        <p:spPr>
          <a:xfrm>
            <a:off x="6461252" y="6426200"/>
            <a:ext cx="2670048" cy="155448"/>
          </a:xfrm>
          <a:prstGeom prst="rect">
            <a:avLst/>
          </a:prstGeom>
        </p:spPr>
        <p:txBody>
          <a:bodyPr lIns="0" tIns="0" rIns="45720" bIns="0"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" y="5562600"/>
            <a:ext cx="7863840" cy="640080"/>
          </a:xfrm>
          <a:prstGeom prst="rect">
            <a:avLst/>
          </a:prstGeom>
        </p:spPr>
        <p:txBody>
          <a:bodyPr/>
          <a:lstStyle>
            <a:lvl1pPr algn="l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0" y="6708775"/>
            <a:ext cx="9144000" cy="173736"/>
          </a:xfrm>
          <a:prstGeom prst="rect">
            <a:avLst/>
          </a:prstGeom>
        </p:spPr>
        <p:txBody>
          <a:bodyPr/>
          <a:lstStyle>
            <a:lvl1pPr algn="l">
              <a:defRPr sz="800" baseline="0">
                <a:solidFill>
                  <a:srgbClr val="585858"/>
                </a:solidFill>
              </a:defRPr>
            </a:lvl1pPr>
          </a:lstStyle>
          <a:p>
            <a:pPr lvl="0"/>
            <a:r>
              <a:rPr lang="en-US" dirty="0" smtClean="0"/>
              <a:t>Copyright Place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8"/>
          </p:nvPr>
        </p:nvSpPr>
        <p:spPr>
          <a:xfrm>
            <a:off x="5367528" y="0"/>
            <a:ext cx="3776472" cy="46634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38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23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Video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57200" y="4038600"/>
            <a:ext cx="82296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07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4800600" y="14478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4572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800600" y="3962400"/>
            <a:ext cx="3733800" cy="23774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3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8872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idx="17"/>
          </p:nvPr>
        </p:nvSpPr>
        <p:spPr>
          <a:xfrm>
            <a:off x="3337560" y="143256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idx="18"/>
          </p:nvPr>
        </p:nvSpPr>
        <p:spPr>
          <a:xfrm>
            <a:off x="6156960" y="14478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"/>
          <p:cNvSpPr>
            <a:spLocks noGrp="1"/>
          </p:cNvSpPr>
          <p:nvPr>
            <p:ph idx="19"/>
          </p:nvPr>
        </p:nvSpPr>
        <p:spPr>
          <a:xfrm>
            <a:off x="457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1"/>
          <p:cNvSpPr>
            <a:spLocks noGrp="1"/>
          </p:cNvSpPr>
          <p:nvPr>
            <p:ph idx="20"/>
          </p:nvPr>
        </p:nvSpPr>
        <p:spPr>
          <a:xfrm>
            <a:off x="33528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1"/>
          <p:cNvSpPr>
            <a:spLocks noGrp="1"/>
          </p:cNvSpPr>
          <p:nvPr>
            <p:ph idx="21"/>
          </p:nvPr>
        </p:nvSpPr>
        <p:spPr>
          <a:xfrm>
            <a:off x="6172200" y="3200400"/>
            <a:ext cx="2377440" cy="16459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1"/>
          <p:cNvSpPr>
            <a:spLocks noGrp="1"/>
          </p:cNvSpPr>
          <p:nvPr>
            <p:ph idx="22"/>
          </p:nvPr>
        </p:nvSpPr>
        <p:spPr>
          <a:xfrm>
            <a:off x="457200" y="49530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1"/>
          <p:cNvSpPr>
            <a:spLocks noGrp="1"/>
          </p:cNvSpPr>
          <p:nvPr>
            <p:ph idx="23"/>
          </p:nvPr>
        </p:nvSpPr>
        <p:spPr>
          <a:xfrm>
            <a:off x="457200" y="5791200"/>
            <a:ext cx="8077200" cy="73152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3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76200"/>
            <a:ext cx="9144001" cy="1188720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rgbClr val="3052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/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/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/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32560"/>
            <a:ext cx="4038600" cy="512064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Aft>
                <a:spcPts val="800"/>
              </a:spcAft>
              <a:buClr>
                <a:srgbClr val="A30000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74320">
              <a:spcAft>
                <a:spcPts val="800"/>
              </a:spcAft>
              <a:buClr>
                <a:srgbClr val="305266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Aft>
                <a:spcPts val="8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Aft>
                <a:spcPts val="8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rgbClr val="A3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 smtClean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A3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1905000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305266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>
                <a:solidFill>
                  <a:srgbClr val="444444"/>
                </a:solidFill>
                <a:latin typeface="ArumSans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 smtClean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 smtClean="0"/>
              <a:t>Insert Photo Credit Here</a:t>
            </a:r>
            <a:endParaRPr lang="en-US" dirty="0"/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A6A6A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.gif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896" r:id="rId2"/>
    <p:sldLayoutId id="2147483753" r:id="rId3"/>
    <p:sldLayoutId id="2147483908" r:id="rId4"/>
    <p:sldLayoutId id="2147483950" r:id="rId5"/>
    <p:sldLayoutId id="2147483757" r:id="rId6"/>
    <p:sldLayoutId id="2147483877" r:id="rId7"/>
    <p:sldLayoutId id="2147483761" r:id="rId8"/>
    <p:sldLayoutId id="2147483800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64" r:id="rId2"/>
    <p:sldLayoutId id="2147483965" r:id="rId3"/>
    <p:sldLayoutId id="2147483966" r:id="rId4"/>
    <p:sldLayoutId id="2147483953" r:id="rId5"/>
    <p:sldLayoutId id="2147483954" r:id="rId6"/>
    <p:sldLayoutId id="2147483956" r:id="rId7"/>
    <p:sldLayoutId id="2147483957" r:id="rId8"/>
    <p:sldLayoutId id="2147483958" r:id="rId9"/>
    <p:sldLayoutId id="2147483959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</a:t>
            </a:r>
            <a:r>
              <a:rPr lang="en-US" sz="800" dirty="0" err="1" smtClean="0">
                <a:solidFill>
                  <a:schemeClr val="bg1"/>
                </a:solidFill>
              </a:rPr>
              <a:t>EducationCopy</a:t>
            </a:r>
            <a:endParaRPr lang="en-US" sz="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rgbClr val="6A6A6A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  <a:endParaRPr lang="en-US" sz="32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n-US" sz="3400" dirty="0" smtClean="0"/>
              <a:t> </a:t>
            </a:r>
            <a:r>
              <a:rPr lang="en-US" sz="3400" dirty="0"/>
              <a:t>Applied Numerical </a:t>
            </a:r>
            <a:r>
              <a:rPr lang="en-US" sz="3400" dirty="0" smtClean="0"/>
              <a:t>Methods</a:t>
            </a:r>
            <a:r>
              <a:rPr lang="en-US" sz="3200" dirty="0"/>
              <a:t> </a:t>
            </a:r>
            <a:r>
              <a:rPr lang="en-US" sz="3200" dirty="0" smtClean="0"/>
              <a:t>with </a:t>
            </a:r>
            <a:r>
              <a:rPr lang="en-US" sz="3200" dirty="0"/>
              <a:t>MATLAB</a:t>
            </a:r>
            <a:r>
              <a:rPr lang="en-US" sz="3200" dirty="0" smtClean="0"/>
              <a:t>®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 </a:t>
            </a:r>
            <a:r>
              <a:rPr lang="en-US" sz="2800" i="1" dirty="0"/>
              <a:t>for Engineers and </a:t>
            </a:r>
            <a:r>
              <a:rPr lang="en-US" sz="2800" i="1" dirty="0" smtClean="0"/>
              <a:t>Scientists</a:t>
            </a:r>
            <a:br>
              <a:rPr lang="en-US" sz="2800" i="1" dirty="0" smtClean="0"/>
            </a:br>
            <a:r>
              <a:rPr lang="en-US" sz="2800" dirty="0" smtClean="0"/>
              <a:t>4th Edition</a:t>
            </a:r>
            <a:endParaRPr lang="en-US" sz="2800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algn="l"/>
            <a:r>
              <a:rPr lang="en-US" sz="2800" dirty="0"/>
              <a:t>Steven C. Chapra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" name="Picture 3"/>
          <p:cNvPicPr>
            <a:picLocks noGrp="1" noChangeAspect="1"/>
          </p:cNvPicPr>
          <p:nvPr>
            <p:ph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577" y="0"/>
            <a:ext cx="3774184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en-US" dirty="0"/>
              <a:t>PowerPoints organized by Dr. Michael R. Gustafson II, Duke University and Prof. Steve Chapra, Tufts </a:t>
            </a:r>
            <a:r>
              <a:rPr lang="en-US" altLang="en-US" dirty="0" smtClean="0"/>
              <a:t>University</a:t>
            </a:r>
            <a:endParaRPr lang="en-US" altLang="en-US" dirty="0"/>
          </a:p>
        </p:txBody>
      </p:sp>
      <p:sp>
        <p:nvSpPr>
          <p:cNvPr id="4" name="Content Placeholder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9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Assume a Sinusoidal Solution</a:t>
            </a:r>
            <a:endParaRPr lang="en-US" altLang="en-US" sz="4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321040" cy="5120640"/>
              </a:xfrm>
            </p:spPr>
            <p:txBody>
              <a:bodyPr/>
              <a:lstStyle/>
              <a:p>
                <a:pPr>
                  <a:lnSpc>
                    <a:spcPct val="110000"/>
                  </a:lnSpc>
                  <a:spcBef>
                    <a:spcPts val="3000"/>
                  </a:spcBef>
                  <a:buSzPct val="90000"/>
                </a:pPr>
                <a14:m>
                  <m:oMath xmlns:m="http://schemas.openxmlformats.org/officeDocument/2006/math">
                    <m:r>
                      <a:rPr lang="en-US" altLang="en-US" sz="3600" b="0" i="1" smtClean="0">
                        <a:latin typeface="Cambria Math"/>
                      </a:rPr>
                      <m:t>𝑥</m:t>
                    </m:r>
                    <m:r>
                      <a:rPr lang="en-US" altLang="en-US" sz="3600" b="0" i="1" baseline="-25000" smtClean="0">
                        <a:latin typeface="Cambria Math"/>
                      </a:rPr>
                      <m:t>𝑖</m:t>
                    </m:r>
                    <m:r>
                      <a:rPr lang="en-US" altLang="en-US" sz="3600" i="1" smtClean="0">
                        <a:latin typeface="Cambria Math"/>
                      </a:rPr>
                      <m:t>=</m:t>
                    </m:r>
                    <m:r>
                      <a:rPr lang="en-US" altLang="en-US" sz="3600" i="1" smtClean="0">
                        <a:latin typeface="Cambria Math"/>
                      </a:rPr>
                      <m:t>𝑋𝑖</m:t>
                    </m:r>
                    <m:r>
                      <a:rPr lang="en-US" altLang="en-US" sz="3600" b="0" i="1" smtClean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altLang="en-US" sz="3600" b="0" i="0" smtClean="0">
                        <a:latin typeface="Cambria Math"/>
                      </a:rPr>
                      <m:t>sin</m:t>
                    </m:r>
                    <m:r>
                      <a:rPr lang="en-US" altLang="en-US" sz="3600" b="0" i="1" smtClean="0">
                        <a:latin typeface="Cambria Math"/>
                      </a:rPr>
                      <m:t> (</m:t>
                    </m:r>
                    <m:r>
                      <a:rPr lang="en-US" altLang="en-US" sz="3600" b="0" i="1" smtClean="0">
                        <a:latin typeface="Cambria Math"/>
                        <a:ea typeface="Cambria Math"/>
                      </a:rPr>
                      <m:t>𝜔</m:t>
                    </m:r>
                    <m:r>
                      <a:rPr lang="en-US" altLang="en-US" sz="3600" b="0" i="1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en-US" altLang="en-US" sz="3600" b="0" i="1" smtClean="0">
                        <a:latin typeface="Cambria Math"/>
                        <a:ea typeface="Cambria Math"/>
                      </a:rPr>
                      <m:t>𝑡</m:t>
                    </m:r>
                    <m:r>
                      <a:rPr lang="en-US" altLang="en-US" sz="36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altLang="en-US" sz="3600" dirty="0" smtClean="0"/>
                  <a:t>       </a:t>
                </a:r>
                <a:r>
                  <a:rPr lang="en-US" altLang="en-US" dirty="0" smtClean="0"/>
                  <a:t>where       </a:t>
                </a:r>
                <a14:m>
                  <m:oMath xmlns:m="http://schemas.openxmlformats.org/officeDocument/2006/math">
                    <m:r>
                      <a:rPr lang="en-US" altLang="en-US" sz="3600" i="1" smtClean="0">
                        <a:latin typeface="Cambria Math"/>
                        <a:ea typeface="Cambria Math"/>
                      </a:rPr>
                      <m:t>𝜔</m:t>
                    </m:r>
                    <m:r>
                      <a:rPr lang="en-US" altLang="en-US" sz="3600" b="0" i="1" smtClean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altLang="en-US" sz="36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en-US" altLang="en-US" sz="36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  <m:r>
                          <a:rPr lang="en-US" altLang="en-US" sz="3600" b="0" i="1" smtClean="0">
                            <a:latin typeface="Cambria Math"/>
                            <a:ea typeface="Cambria Math"/>
                          </a:rPr>
                          <m:t>𝜋</m:t>
                        </m:r>
                      </m:num>
                      <m:den>
                        <m:r>
                          <a:rPr lang="en-US" altLang="en-US" sz="3600" b="0" i="1" smtClean="0">
                            <a:latin typeface="Cambria Math"/>
                            <a:ea typeface="Cambria Math"/>
                          </a:rPr>
                          <m:t>𝑇</m:t>
                        </m:r>
                        <m:r>
                          <a:rPr lang="en-US" altLang="en-US" sz="3600" b="0" i="1" baseline="-25000" smtClean="0">
                            <a:latin typeface="Cambria Math"/>
                            <a:ea typeface="Cambria Math"/>
                          </a:rPr>
                          <m:t>𝑝</m:t>
                        </m:r>
                      </m:den>
                    </m:f>
                  </m:oMath>
                </a14:m>
                <a:endParaRPr lang="en-US" altLang="en-US" sz="3600" dirty="0" smtClean="0"/>
              </a:p>
              <a:p>
                <a:pPr>
                  <a:lnSpc>
                    <a:spcPct val="150000"/>
                  </a:lnSpc>
                  <a:spcBef>
                    <a:spcPts val="3000"/>
                  </a:spcBef>
                  <a:buSzPct val="90000"/>
                </a:pPr>
                <a:r>
                  <a:rPr lang="en-US" altLang="en-US" dirty="0"/>
                  <a:t>Differentiate twice</a:t>
                </a:r>
                <a:r>
                  <a:rPr lang="en-US" altLang="en-US" dirty="0" smtClean="0"/>
                  <a:t>:</a:t>
                </a:r>
              </a:p>
              <a:p>
                <a:pPr>
                  <a:lnSpc>
                    <a:spcPct val="150000"/>
                  </a:lnSpc>
                  <a:spcBef>
                    <a:spcPts val="3000"/>
                  </a:spcBef>
                  <a:buSzPct val="9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3600" b="0" i="1" smtClean="0">
                          <a:latin typeface="Cambria Math"/>
                        </a:rPr>
                        <m:t>𝑥</m:t>
                      </m:r>
                      <m:sSup>
                        <m:sSupPr>
                          <m:ctrlPr>
                            <a:rPr lang="en-US" altLang="en-US" sz="36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en-US" sz="3600" b="0" i="1" baseline="-25000" smtClean="0">
                              <a:latin typeface="Cambria Math"/>
                            </a:rPr>
                            <m:t>𝑖</m:t>
                          </m:r>
                        </m:e>
                        <m:sup>
                          <m:r>
                            <a:rPr lang="en-US" altLang="en-US" sz="3600" b="0" i="1" smtClean="0">
                              <a:latin typeface="Cambria Math"/>
                            </a:rPr>
                            <m:t>″</m:t>
                          </m:r>
                        </m:sup>
                      </m:sSup>
                      <m:r>
                        <a:rPr lang="en-US" altLang="en-US" sz="3600" b="0" i="1" smtClean="0">
                          <a:latin typeface="Cambria Math"/>
                        </a:rPr>
                        <m:t>=−</m:t>
                      </m:r>
                      <m:r>
                        <a:rPr lang="en-US" altLang="en-US" sz="3600" b="0" i="1" smtClean="0">
                          <a:latin typeface="Cambria Math"/>
                        </a:rPr>
                        <m:t>𝑋𝑖</m:t>
                      </m:r>
                      <m:r>
                        <a:rPr lang="en-US" altLang="en-US" sz="3600" b="0" i="1" smtClean="0">
                          <a:latin typeface="Cambria Math"/>
                          <a:ea typeface="Cambria Math"/>
                        </a:rPr>
                        <m:t>𝜔</m:t>
                      </m:r>
                      <m:r>
                        <a:rPr lang="en-US" altLang="en-US" sz="3600" b="0" i="1" baseline="30000" smtClean="0">
                          <a:latin typeface="Cambria Math"/>
                          <a:ea typeface="Cambria Math"/>
                        </a:rPr>
                        <m:t>2</m:t>
                      </m:r>
                      <m:func>
                        <m:funcPr>
                          <m:ctrlPr>
                            <a:rPr lang="en-US" altLang="en-US" sz="3600" b="0" i="1" smtClean="0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en-US" sz="3600" b="0" i="0" smtClean="0">
                              <a:latin typeface="Cambria Math"/>
                              <a:ea typeface="Cambria Math"/>
                            </a:rPr>
                            <m:t>sin</m:t>
                          </m:r>
                        </m:fName>
                        <m:e>
                          <m:r>
                            <a:rPr lang="en-US" altLang="en-US" sz="3600" b="0" i="1" smtClean="0">
                              <a:latin typeface="Cambria Math"/>
                              <a:ea typeface="Cambria Math"/>
                            </a:rPr>
                            <m:t>(</m:t>
                          </m:r>
                          <m:r>
                            <a:rPr lang="en-US" altLang="en-US" sz="3600" b="0" i="1" smtClean="0">
                              <a:latin typeface="Cambria Math"/>
                              <a:ea typeface="Cambria Math"/>
                            </a:rPr>
                            <m:t>𝜔</m:t>
                          </m:r>
                          <m:r>
                            <a:rPr lang="en-US" altLang="en-US" sz="36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altLang="en-US" sz="3600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en-US" altLang="en-US" sz="3600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altLang="en-US" sz="3600" dirty="0" smtClean="0"/>
              </a:p>
              <a:p>
                <a:pPr>
                  <a:spcBef>
                    <a:spcPts val="3000"/>
                  </a:spcBef>
                  <a:buSzPct val="90000"/>
                </a:pPr>
                <a:r>
                  <a:rPr lang="en-US" altLang="en-US" dirty="0"/>
                  <a:t>Substitute back into system and collect </a:t>
                </a:r>
                <a:r>
                  <a:rPr lang="en-US" altLang="en-US" dirty="0" smtClean="0"/>
                  <a:t>terms</a:t>
                </a:r>
                <a:endParaRPr lang="en-US" alt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321040" cy="5120640"/>
              </a:xfrm>
              <a:blipFill rotWithShape="1">
                <a:blip r:embed="rId2"/>
                <a:stretch>
                  <a:fillRect l="-1832" r="-18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43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52400"/>
                <a:ext cx="8321040" cy="6492240"/>
              </a:xfrm>
            </p:spPr>
            <p:txBody>
              <a:bodyPr/>
              <a:lstStyle/>
              <a:p>
                <a:pPr>
                  <a:lnSpc>
                    <a:spcPct val="110000"/>
                  </a:lnSpc>
                  <a:spcBef>
                    <a:spcPts val="3000"/>
                  </a:spcBef>
                  <a:buSzPct val="90000"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3600" b="0" i="1" smtClean="0">
                          <a:latin typeface="Cambria Math"/>
                        </a:rPr>
                        <m:t>           </m:t>
                      </m:r>
                      <m:d>
                        <m:dPr>
                          <m:ctrlPr>
                            <a:rPr lang="en-US" altLang="en-US" sz="3600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en-US" sz="360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en-US" sz="3600" b="0" i="1" smtClean="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altLang="en-US" sz="3600" b="0" i="1" smtClean="0">
                                  <a:latin typeface="Cambria Math"/>
                                </a:rPr>
                                <m:t>𝑘</m:t>
                              </m:r>
                            </m:num>
                            <m:den>
                              <m:r>
                                <a:rPr lang="en-US" altLang="en-US" sz="3600" b="0" i="1" smtClean="0">
                                  <a:latin typeface="Cambria Math"/>
                                </a:rPr>
                                <m:t>𝑚</m:t>
                              </m:r>
                              <m:r>
                                <a:rPr lang="en-US" altLang="en-US" sz="3600" b="0" i="1" baseline="-25000" smtClean="0">
                                  <a:latin typeface="Cambria Math"/>
                                </a:rPr>
                                <m:t>1</m:t>
                              </m:r>
                            </m:den>
                          </m:f>
                          <m:r>
                            <a:rPr lang="en-US" altLang="en-US" sz="36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3600" b="0" i="1" smtClean="0">
                              <a:latin typeface="Cambria Math"/>
                              <a:ea typeface="Cambria Math"/>
                            </a:rPr>
                            <m:t>𝜔</m:t>
                          </m:r>
                          <m:r>
                            <a:rPr lang="en-US" altLang="en-US" sz="3600" b="0" i="1" baseline="30000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e>
                      </m:d>
                      <m:r>
                        <a:rPr lang="en-US" altLang="en-US" sz="3600" b="0" i="1" smtClean="0">
                          <a:latin typeface="Cambria Math"/>
                        </a:rPr>
                        <m:t>𝑋</m:t>
                      </m:r>
                      <m:r>
                        <a:rPr lang="en-US" altLang="en-US" sz="3600" b="0" i="1" baseline="-25000" smtClean="0">
                          <a:latin typeface="Cambria Math"/>
                        </a:rPr>
                        <m:t>1           </m:t>
                      </m:r>
                      <m:r>
                        <a:rPr lang="en-US" altLang="en-US" sz="3600" b="0" i="1" smtClean="0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altLang="en-US" sz="3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3600" b="0" i="1" smtClean="0">
                              <a:latin typeface="Cambria Math"/>
                            </a:rPr>
                            <m:t>𝑘</m:t>
                          </m:r>
                        </m:num>
                        <m:den>
                          <m:r>
                            <a:rPr lang="en-US" altLang="en-US" sz="3600" b="0" i="1" smtClean="0">
                              <a:latin typeface="Cambria Math"/>
                            </a:rPr>
                            <m:t>𝑚</m:t>
                          </m:r>
                          <m:r>
                            <a:rPr lang="en-US" altLang="en-US" sz="3600" b="0" i="1" baseline="-25000" smtClean="0">
                              <a:latin typeface="Cambria Math"/>
                            </a:rPr>
                            <m:t>1</m:t>
                          </m:r>
                        </m:den>
                      </m:f>
                      <m:r>
                        <a:rPr lang="en-US" altLang="en-US" sz="3600" b="0" i="1" smtClean="0">
                          <a:latin typeface="Cambria Math"/>
                        </a:rPr>
                        <m:t>𝑋</m:t>
                      </m:r>
                      <m:r>
                        <a:rPr lang="en-US" altLang="en-US" sz="36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altLang="en-US" sz="36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altLang="en-US" sz="3600" dirty="0" smtClean="0"/>
              </a:p>
              <a:p>
                <a:pPr>
                  <a:lnSpc>
                    <a:spcPct val="110000"/>
                  </a:lnSpc>
                  <a:spcBef>
                    <a:spcPts val="3000"/>
                  </a:spcBef>
                  <a:buSzPct val="9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3600" b="0" i="1" smtClean="0">
                          <a:latin typeface="Cambria Math"/>
                        </a:rPr>
                        <m:t>      </m:t>
                      </m:r>
                      <m:f>
                        <m:fPr>
                          <m:ctrlPr>
                            <a:rPr lang="en-US" altLang="en-US" sz="3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3600" b="0" i="1" smtClean="0">
                              <a:latin typeface="Cambria Math"/>
                            </a:rPr>
                            <m:t>𝑘</m:t>
                          </m:r>
                        </m:num>
                        <m:den>
                          <m:r>
                            <a:rPr lang="en-US" altLang="en-US" sz="3600" b="0" i="1" smtClean="0">
                              <a:latin typeface="Cambria Math"/>
                            </a:rPr>
                            <m:t>𝑚</m:t>
                          </m:r>
                          <m:r>
                            <a:rPr lang="en-US" altLang="en-US" sz="3600" b="0" i="1" baseline="-25000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altLang="en-US" sz="3600" b="0" i="1" smtClean="0">
                          <a:latin typeface="Cambria Math"/>
                        </a:rPr>
                        <m:t>𝑋</m:t>
                      </m:r>
                      <m:r>
                        <a:rPr lang="en-US" altLang="en-US" sz="36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altLang="en-US" sz="3600" b="0" i="1" smtClean="0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altLang="en-US" sz="3600" b="0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en-US" sz="36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en-US" sz="3600" b="0" i="1" smtClean="0"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altLang="en-US" sz="3600" b="0" i="1" smtClean="0">
                                  <a:latin typeface="Cambria Math"/>
                                </a:rPr>
                                <m:t>𝑘</m:t>
                              </m:r>
                            </m:num>
                            <m:den>
                              <m:r>
                                <a:rPr lang="en-US" altLang="en-US" sz="3600" b="0" i="1" smtClean="0">
                                  <a:latin typeface="Cambria Math"/>
                                </a:rPr>
                                <m:t>𝑚</m:t>
                              </m:r>
                              <m:r>
                                <a:rPr lang="en-US" altLang="en-US" sz="3600" b="0" i="1" baseline="-25000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r>
                            <a:rPr lang="en-US" altLang="en-US" sz="36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3600" b="0" i="1" smtClean="0">
                              <a:latin typeface="Cambria Math"/>
                              <a:ea typeface="Cambria Math"/>
                            </a:rPr>
                            <m:t>𝜔</m:t>
                          </m:r>
                          <m:r>
                            <a:rPr lang="en-US" altLang="en-US" sz="3600" b="0" i="1" baseline="30000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e>
                      </m:d>
                      <m:r>
                        <a:rPr lang="en-US" altLang="en-US" sz="3600" b="0" i="1" smtClean="0">
                          <a:latin typeface="Cambria Math"/>
                        </a:rPr>
                        <m:t>𝑋</m:t>
                      </m:r>
                      <m:r>
                        <a:rPr lang="en-US" altLang="en-US" sz="36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altLang="en-US" sz="36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altLang="en-US" sz="3600" dirty="0" smtClean="0"/>
              </a:p>
              <a:p>
                <a:r>
                  <a:rPr lang="en-US" altLang="en-US" dirty="0">
                    <a:latin typeface="Times New Roman" pitchFamily="18" charset="0"/>
                  </a:rPr>
                  <a:t>Given: </a:t>
                </a:r>
                <a:r>
                  <a:rPr lang="en-US" altLang="en-US" i="1" dirty="0">
                    <a:latin typeface="Times New Roman" pitchFamily="18" charset="0"/>
                  </a:rPr>
                  <a:t>m</a:t>
                </a:r>
                <a:r>
                  <a:rPr lang="en-US" altLang="en-US" baseline="-25000" dirty="0">
                    <a:latin typeface="Times New Roman" pitchFamily="18" charset="0"/>
                  </a:rPr>
                  <a:t>1</a:t>
                </a:r>
                <a:r>
                  <a:rPr lang="en-US" altLang="en-US" dirty="0">
                    <a:latin typeface="Times New Roman" pitchFamily="18" charset="0"/>
                  </a:rPr>
                  <a:t> = </a:t>
                </a:r>
                <a:r>
                  <a:rPr lang="en-US" altLang="en-US" i="1" dirty="0">
                    <a:latin typeface="Times New Roman" pitchFamily="18" charset="0"/>
                  </a:rPr>
                  <a:t>m</a:t>
                </a:r>
                <a:r>
                  <a:rPr lang="en-US" altLang="en-US" baseline="-25000" dirty="0">
                    <a:latin typeface="Times New Roman" pitchFamily="18" charset="0"/>
                  </a:rPr>
                  <a:t>2</a:t>
                </a:r>
                <a:r>
                  <a:rPr lang="en-US" altLang="en-US" dirty="0">
                    <a:latin typeface="Times New Roman" pitchFamily="18" charset="0"/>
                  </a:rPr>
                  <a:t> = 40 kg; </a:t>
                </a:r>
                <a:r>
                  <a:rPr lang="en-US" altLang="en-US" i="1" dirty="0">
                    <a:latin typeface="Times New Roman" pitchFamily="18" charset="0"/>
                  </a:rPr>
                  <a:t>k</a:t>
                </a:r>
                <a:r>
                  <a:rPr lang="en-US" altLang="en-US" dirty="0">
                    <a:latin typeface="Times New Roman" pitchFamily="18" charset="0"/>
                  </a:rPr>
                  <a:t> = 200 </a:t>
                </a:r>
                <a:r>
                  <a:rPr lang="en-US" altLang="en-US" dirty="0" smtClean="0">
                    <a:latin typeface="Times New Roman" pitchFamily="18" charset="0"/>
                  </a:rPr>
                  <a:t>N/m</a:t>
                </a:r>
              </a:p>
              <a:p>
                <a:pPr/>
                <a:r>
                  <a:rPr lang="en-US" altLang="en-US" b="0" dirty="0" smtClean="0"/>
                  <a:t>			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/>
                          </a:rPr>
                          <m:t>10−</m:t>
                        </m:r>
                        <m:r>
                          <a:rPr lang="en-US" altLang="en-US" b="0" i="1" smtClean="0">
                            <a:latin typeface="Cambria Math"/>
                            <a:ea typeface="Cambria Math"/>
                          </a:rPr>
                          <m:t>𝜔</m:t>
                        </m:r>
                        <m:r>
                          <a:rPr lang="en-US" altLang="en-US" b="0" i="1" baseline="30000" smtClean="0">
                            <a:latin typeface="Cambria Math"/>
                            <a:ea typeface="Cambria Math"/>
                          </a:rPr>
                          <m:t>2</m:t>
                        </m:r>
                      </m:e>
                    </m:d>
                    <m:r>
                      <a:rPr lang="en-US" altLang="en-US" b="0" i="1" smtClean="0">
                        <a:latin typeface="Cambria Math"/>
                      </a:rPr>
                      <m:t>𝑋</m:t>
                    </m:r>
                    <m:r>
                      <a:rPr lang="en-US" altLang="en-US" b="0" i="1" baseline="-25000" smtClean="0">
                        <a:latin typeface="Cambria Math"/>
                      </a:rPr>
                      <m:t>1</m:t>
                    </m:r>
                    <m:r>
                      <a:rPr lang="en-US" altLang="en-US" b="0" i="1" smtClean="0">
                        <a:latin typeface="Cambria Math"/>
                      </a:rPr>
                      <m:t>−           5</m:t>
                    </m:r>
                    <m:r>
                      <a:rPr lang="en-US" altLang="en-US" b="0" i="1" smtClean="0">
                        <a:latin typeface="Cambria Math"/>
                      </a:rPr>
                      <m:t>𝑋</m:t>
                    </m:r>
                    <m:r>
                      <a:rPr lang="en-US" altLang="en-US" b="0" i="1" baseline="-25000" smtClean="0">
                        <a:latin typeface="Cambria Math"/>
                      </a:rPr>
                      <m:t>2</m:t>
                    </m:r>
                    <m:r>
                      <a:rPr lang="en-US" altLang="en-US" b="0" i="1" smtClean="0">
                        <a:latin typeface="Cambria Math"/>
                      </a:rPr>
                      <m:t>=0</m:t>
                    </m:r>
                  </m:oMath>
                </a14:m>
                <a:endParaRPr lang="en-US" altLang="en-US" b="0" i="1" dirty="0" smtClean="0">
                  <a:latin typeface="Cambria Math"/>
                </a:endParaRPr>
              </a:p>
              <a:p>
                <a:pPr/>
                <a:r>
                  <a:rPr lang="en-US" altLang="en-US" b="0" dirty="0" smtClean="0"/>
                  <a:t>				  </a:t>
                </a:r>
                <a14:m>
                  <m:oMath xmlns:m="http://schemas.openxmlformats.org/officeDocument/2006/math">
                    <m:r>
                      <a:rPr lang="en-US" altLang="en-US" b="0" i="1" smtClean="0">
                        <a:latin typeface="Cambria Math"/>
                      </a:rPr>
                      <m:t>−5</m:t>
                    </m:r>
                    <m:r>
                      <a:rPr lang="en-US" altLang="en-US" b="0" i="1" smtClean="0">
                        <a:latin typeface="Cambria Math"/>
                      </a:rPr>
                      <m:t>𝑋</m:t>
                    </m:r>
                    <m:r>
                      <a:rPr lang="en-US" altLang="en-US" b="0" i="1" baseline="-25000" smtClean="0">
                        <a:latin typeface="Cambria Math"/>
                      </a:rPr>
                      <m:t>1</m:t>
                    </m:r>
                    <m:r>
                      <a:rPr lang="en-US" altLang="en-US" b="0" i="1" smtClean="0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en-US" alt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/>
                          </a:rPr>
                          <m:t>10−</m:t>
                        </m:r>
                        <m:r>
                          <a:rPr lang="en-US" altLang="en-US" b="0" i="1" smtClean="0">
                            <a:latin typeface="Cambria Math"/>
                            <a:ea typeface="Cambria Math"/>
                          </a:rPr>
                          <m:t>𝜔</m:t>
                        </m:r>
                        <m:r>
                          <a:rPr lang="en-US" altLang="en-US" b="0" i="1" baseline="30000" smtClean="0">
                            <a:latin typeface="Cambria Math"/>
                            <a:ea typeface="Cambria Math"/>
                          </a:rPr>
                          <m:t>2</m:t>
                        </m:r>
                      </m:e>
                    </m:d>
                    <m:r>
                      <a:rPr lang="en-US" altLang="en-US" b="0" i="1" smtClean="0">
                        <a:latin typeface="Cambria Math"/>
                      </a:rPr>
                      <m:t>𝑋</m:t>
                    </m:r>
                    <m:r>
                      <a:rPr lang="en-US" altLang="en-US" b="0" i="1" baseline="-25000" smtClean="0">
                        <a:latin typeface="Cambria Math"/>
                      </a:rPr>
                      <m:t>2</m:t>
                    </m:r>
                    <m:r>
                      <a:rPr lang="en-US" altLang="en-US" b="0" i="1" smtClean="0">
                        <a:latin typeface="Cambria Math"/>
                      </a:rPr>
                      <m:t>=0</m:t>
                    </m:r>
                  </m:oMath>
                </a14:m>
                <a:endParaRPr lang="en-US" altLang="en-US" dirty="0" smtClean="0"/>
              </a:p>
              <a:p>
                <a:pPr algn="ctr"/>
                <a:r>
                  <a:rPr lang="en-US" altLang="en-US" sz="3000" dirty="0"/>
                  <a:t>This is now a homogeneous </a:t>
                </a:r>
                <a:r>
                  <a:rPr lang="en-US" altLang="en-US" sz="3000" dirty="0">
                    <a:sym typeface="Symbol" pitchFamily="18" charset="2"/>
                  </a:rPr>
                  <a:t>system where the eigenvalue represents the square of the fundamental frequency</a:t>
                </a:r>
                <a:r>
                  <a:rPr lang="en-US" altLang="en-US" sz="3000" dirty="0" smtClean="0">
                    <a:sym typeface="Symbol" pitchFamily="18" charset="2"/>
                  </a:rPr>
                  <a:t>.</a:t>
                </a:r>
                <a:endParaRPr lang="en-US" altLang="en-US" sz="30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2400"/>
                <a:ext cx="8321040" cy="6492240"/>
              </a:xfrm>
              <a:blipFill rotWithShape="1">
                <a:blip r:embed="rId2"/>
                <a:stretch>
                  <a:fillRect l="-1832" r="-1026" b="-34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9817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Solution: The Polynomial Method</a:t>
            </a:r>
            <a:endParaRPr lang="en-US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503920" cy="5120640"/>
              </a:xfrm>
            </p:spPr>
            <p:txBody>
              <a:bodyPr/>
              <a:lstStyle/>
              <a:p>
                <a:pPr>
                  <a:spcBef>
                    <a:spcPts val="3000"/>
                  </a:spcBef>
                  <a:buSzPct val="9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en-US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b="0" i="1" smtClean="0">
                                    <a:latin typeface="Cambria Math"/>
                                  </a:rPr>
                                  <m:t>10−</m:t>
                                </m:r>
                                <m:r>
                                  <a:rPr lang="en-US" altLang="en-US" b="0" i="1" smtClean="0">
                                    <a:latin typeface="Cambria Math"/>
                                    <a:ea typeface="Cambria Math"/>
                                  </a:rPr>
                                  <m:t>𝜔</m:t>
                                </m:r>
                                <m:r>
                                  <a:rPr lang="en-US" altLang="en-US" b="0" i="1" baseline="30000" smtClean="0"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en-US" b="0" i="1" smtClean="0">
                                    <a:latin typeface="Cambria Math"/>
                                  </a:rPr>
                                  <m:t>−5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b="0" i="1" smtClean="0">
                                    <a:latin typeface="Cambria Math"/>
                                  </a:rPr>
                                  <m:t>−5</m:t>
                                </m:r>
                              </m:e>
                              <m:e>
                                <m:r>
                                  <a:rPr lang="en-US" altLang="en-US" b="0" i="1" smtClean="0">
                                    <a:latin typeface="Cambria Math"/>
                                  </a:rPr>
                                  <m:t>10−</m:t>
                                </m:r>
                                <m:r>
                                  <a:rPr lang="en-US" altLang="en-US" b="0" i="1" smtClean="0">
                                    <a:latin typeface="Cambria Math"/>
                                    <a:ea typeface="Cambria Math"/>
                                  </a:rPr>
                                  <m:t>𝜔</m:t>
                                </m:r>
                                <m:r>
                                  <a:rPr lang="en-US" altLang="en-US" b="0" i="1" baseline="30000" smtClean="0"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altLang="en-US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b="0" i="1" smtClean="0">
                                    <a:latin typeface="Cambria Math"/>
                                  </a:rPr>
                                  <m:t>𝑋</m:t>
                                </m:r>
                                <m:r>
                                  <a:rPr lang="en-US" altLang="en-US" b="0" i="1" baseline="-25000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b="0" i="1" smtClean="0">
                                    <a:latin typeface="Cambria Math"/>
                                  </a:rPr>
                                  <m:t>𝑋</m:t>
                                </m:r>
                                <m:r>
                                  <a:rPr lang="en-US" altLang="en-US" b="0" i="1" baseline="-25000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en-US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dirty="0" smtClean="0"/>
              </a:p>
              <a:p>
                <a:pPr>
                  <a:spcBef>
                    <a:spcPts val="1800"/>
                  </a:spcBef>
                  <a:spcAft>
                    <a:spcPts val="2400"/>
                  </a:spcAft>
                  <a:buSzPct val="90000"/>
                </a:pPr>
                <a:r>
                  <a:rPr lang="en-US" altLang="en-US" dirty="0"/>
                  <a:t>Evaluate the determinant to yield a </a:t>
                </a:r>
                <a:r>
                  <a:rPr lang="en-US" altLang="en-US" dirty="0" smtClean="0"/>
                  <a:t>polynomial</a:t>
                </a:r>
              </a:p>
              <a:p>
                <a:pPr>
                  <a:spcBef>
                    <a:spcPts val="1800"/>
                  </a:spcBef>
                  <a:buSzPct val="9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i="1">
                                    <a:latin typeface="Cambria Math"/>
                                  </a:rPr>
                                  <m:t>1</m:t>
                                </m:r>
                                <m:r>
                                  <a:rPr lang="en-US" altLang="en-US" i="1">
                                    <a:latin typeface="Cambria Math"/>
                                  </a:rPr>
                                  <m:t>0−</m:t>
                                </m:r>
                                <m:r>
                                  <a:rPr lang="en-US" altLang="en-US" i="1">
                                    <a:latin typeface="Cambria Math"/>
                                    <a:ea typeface="Cambria Math"/>
                                  </a:rPr>
                                  <m:t>𝜔</m:t>
                                </m:r>
                                <m:r>
                                  <a:rPr lang="en-US" altLang="en-US" i="1" baseline="30000"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en-US" i="1">
                                    <a:latin typeface="Cambria Math"/>
                                  </a:rPr>
                                  <m:t>−5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i="1">
                                    <a:latin typeface="Cambria Math"/>
                                  </a:rPr>
                                  <m:t>−5</m:t>
                                </m:r>
                              </m:e>
                              <m:e>
                                <m:r>
                                  <a:rPr lang="en-US" altLang="en-US" i="1">
                                    <a:latin typeface="Cambria Math"/>
                                  </a:rPr>
                                  <m:t>10−</m:t>
                                </m:r>
                                <m:r>
                                  <a:rPr lang="en-US" altLang="en-US" i="1">
                                    <a:latin typeface="Cambria Math"/>
                                    <a:ea typeface="Cambria Math"/>
                                  </a:rPr>
                                  <m:t>𝜔</m:t>
                                </m:r>
                                <m:r>
                                  <a:rPr lang="en-US" altLang="en-US" i="1" baseline="30000"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b="0" i="1" smtClean="0">
                          <a:latin typeface="Cambria Math"/>
                          <a:ea typeface="Cambria Math"/>
                        </a:rPr>
                        <m:t>=</m:t>
                      </m:r>
                      <m:d>
                        <m:dPr>
                          <m:ctrlP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  <m:t>𝜔</m:t>
                          </m:r>
                          <m:r>
                            <a:rPr lang="en-US" altLang="en-US" b="0" i="1" baseline="30000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e>
                      </m:d>
                      <m:r>
                        <a:rPr lang="en-US" altLang="en-US" b="0" i="1" baseline="30000" smtClean="0"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en-US" altLang="en-US" b="0" i="1" smtClean="0">
                          <a:latin typeface="Cambria Math"/>
                          <a:ea typeface="Cambria Math"/>
                        </a:rPr>
                        <m:t>−20</m:t>
                      </m:r>
                      <m:r>
                        <a:rPr lang="en-US" altLang="en-US" b="0" i="1" smtClean="0">
                          <a:latin typeface="Cambria Math"/>
                          <a:ea typeface="Cambria Math"/>
                        </a:rPr>
                        <m:t>𝜔</m:t>
                      </m:r>
                      <m:r>
                        <a:rPr lang="en-US" altLang="en-US" b="0" i="1" baseline="30000" smtClean="0"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en-US" altLang="en-US" b="0" i="1" smtClean="0">
                          <a:latin typeface="Cambria Math"/>
                          <a:ea typeface="Cambria Math"/>
                        </a:rPr>
                        <m:t>+75</m:t>
                      </m:r>
                    </m:oMath>
                  </m:oMathPara>
                </a14:m>
                <a:endParaRPr lang="en-US" altLang="en-US" dirty="0" smtClean="0"/>
              </a:p>
              <a:p>
                <a:pPr>
                  <a:spcBef>
                    <a:spcPts val="1800"/>
                  </a:spcBef>
                  <a:buSzPct val="90000"/>
                </a:pPr>
                <a:r>
                  <a:rPr lang="en-US" altLang="en-US" spc="-30" dirty="0"/>
                  <a:t>The two roots of this </a:t>
                </a:r>
                <a:r>
                  <a:rPr lang="en-US" altLang="en-US" spc="-30" dirty="0" smtClean="0"/>
                  <a:t>“characteristic polynomial” </a:t>
                </a:r>
                <a:r>
                  <a:rPr lang="en-US" altLang="en-US" spc="-30" dirty="0"/>
                  <a:t>are the </a:t>
                </a:r>
                <a:r>
                  <a:rPr lang="en-US" altLang="en-US" spc="-30" dirty="0" smtClean="0"/>
                  <a:t>system’s </a:t>
                </a:r>
                <a:r>
                  <a:rPr lang="en-US" altLang="en-US" spc="-30" dirty="0"/>
                  <a:t>eigenvalues</a:t>
                </a:r>
                <a:r>
                  <a:rPr lang="en-US" altLang="en-US" spc="-30" dirty="0" smtClean="0"/>
                  <a:t>:</a:t>
                </a:r>
              </a:p>
              <a:p>
                <a:pPr algn="ctr">
                  <a:spcBef>
                    <a:spcPts val="0"/>
                  </a:spcBef>
                  <a:buSzPct val="90000"/>
                </a:pPr>
                <a14:m>
                  <m:oMath xmlns:m="http://schemas.openxmlformats.org/officeDocument/2006/math">
                    <m:r>
                      <a:rPr lang="en-US" altLang="en-US" i="1" spc="-30" smtClean="0">
                        <a:latin typeface="Cambria Math"/>
                        <a:ea typeface="Cambria Math"/>
                      </a:rPr>
                      <m:t>𝜔</m:t>
                    </m:r>
                    <m:r>
                      <a:rPr lang="en-US" altLang="en-US" b="0" i="1" spc="-30" baseline="30000" smtClean="0">
                        <a:latin typeface="Cambria Math"/>
                        <a:ea typeface="Cambria Math"/>
                      </a:rPr>
                      <m:t>2</m:t>
                    </m:r>
                    <m:r>
                      <a:rPr lang="en-US" altLang="en-US" b="0" i="1" spc="-30" smtClean="0">
                        <a:latin typeface="Cambria Math"/>
                        <a:ea typeface="Cambria Math"/>
                      </a:rPr>
                      <m:t>=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en-US" b="0" i="1" spc="-30" smtClean="0">
                            <a:latin typeface="Cambria Math"/>
                            <a:ea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en-US" altLang="en-US" b="0" i="1" spc="-30" smtClean="0">
                              <a:latin typeface="Cambria Math"/>
                              <a:ea typeface="Cambria Math"/>
                            </a:rPr>
                            <m:t>15</m:t>
                          </m:r>
                        </m:e>
                      </m:mr>
                      <m:mr>
                        <m:e>
                          <m:r>
                            <a:rPr lang="en-US" altLang="en-US" b="0" i="1" spc="-30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e>
                      </m:mr>
                    </m:m>
                  </m:oMath>
                </a14:m>
                <a:r>
                  <a:rPr lang="en-US" altLang="en-US" spc="-30" dirty="0" smtClean="0"/>
                  <a:t>            or            </a:t>
                </a:r>
                <a14:m>
                  <m:oMath xmlns:m="http://schemas.openxmlformats.org/officeDocument/2006/math">
                    <m:r>
                      <a:rPr lang="en-US" altLang="en-US" i="1" spc="-30" smtClean="0">
                        <a:latin typeface="Cambria Math"/>
                        <a:ea typeface="Cambria Math"/>
                      </a:rPr>
                      <m:t>𝜔</m:t>
                    </m:r>
                    <m:r>
                      <a:rPr lang="en-US" altLang="en-US" b="0" i="1" spc="-30" smtClean="0">
                        <a:latin typeface="Cambria Math"/>
                        <a:ea typeface="Cambria Math"/>
                      </a:rPr>
                      <m:t>=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en-US" b="0" i="1" spc="-30" smtClean="0">
                            <a:latin typeface="Cambria Math"/>
                            <a:ea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en-US" altLang="en-US" b="0" i="1" spc="-30" smtClean="0">
                              <a:latin typeface="Cambria Math"/>
                              <a:ea typeface="Cambria Math"/>
                            </a:rPr>
                            <m:t>3.873 </m:t>
                          </m:r>
                          <m:r>
                            <m:rPr>
                              <m:sty m:val="p"/>
                              <m:brk m:alnAt="7"/>
                            </m:rPr>
                            <a:rPr lang="en-US" altLang="en-US" b="0" i="0" spc="-30" smtClean="0">
                              <a:latin typeface="Cambria Math"/>
                              <a:ea typeface="Cambria Math"/>
                            </a:rPr>
                            <m:t>Hz</m:t>
                          </m:r>
                        </m:e>
                      </m:mr>
                      <m:mr>
                        <m:e>
                          <m:r>
                            <a:rPr lang="en-US" altLang="en-US" b="0" i="1" spc="-30" smtClean="0">
                              <a:latin typeface="Cambria Math"/>
                              <a:ea typeface="Cambria Math"/>
                            </a:rPr>
                            <m:t>2.36 </m:t>
                          </m:r>
                          <m:r>
                            <m:rPr>
                              <m:sty m:val="p"/>
                            </m:rPr>
                            <a:rPr lang="en-US" altLang="en-US" b="0" i="0" spc="-30" smtClean="0">
                              <a:latin typeface="Cambria Math"/>
                              <a:ea typeface="Cambria Math"/>
                            </a:rPr>
                            <m:t>Hz</m:t>
                          </m:r>
                        </m:e>
                      </m:mr>
                    </m:m>
                  </m:oMath>
                </a14:m>
                <a:endParaRPr lang="en-US" altLang="en-US" spc="-3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503920" cy="5120640"/>
              </a:xfrm>
              <a:blipFill rotWithShape="1">
                <a:blip r:embed="rId2"/>
                <a:stretch>
                  <a:fillRect l="-1792" r="-27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724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INTERPRETATION</a:t>
            </a:r>
            <a:endParaRPr lang="en-US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50520" y="1066800"/>
                <a:ext cx="3840480" cy="1463040"/>
              </a:xfr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/>
                          <a:ea typeface="Cambria Math"/>
                        </a:rPr>
                        <m:t>𝜔</m:t>
                      </m:r>
                      <m:r>
                        <a:rPr lang="en-US" sz="2400" b="0" i="1" baseline="30000" smtClean="0"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=5/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/>
                          <a:ea typeface="Cambria Math"/>
                        </a:rPr>
                        <m:t>s</m:t>
                      </m:r>
                      <m:r>
                        <a:rPr lang="en-US" sz="2400" b="0" i="1" baseline="30000" smtClean="0">
                          <a:latin typeface="Cambria Math"/>
                          <a:ea typeface="Cambria Math"/>
                        </a:rPr>
                        <m:t>2</m:t>
                      </m:r>
                    </m:oMath>
                  </m:oMathPara>
                </a14:m>
                <a:endParaRPr lang="en-US" sz="2400" baseline="30000" dirty="0" smtClean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/>
                          <a:ea typeface="Cambria Math"/>
                        </a:rPr>
                        <m:t>𝜔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=2.236/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/>
                          <a:ea typeface="Cambria Math"/>
                        </a:rPr>
                        <m:t>s</m:t>
                      </m:r>
                    </m:oMath>
                  </m:oMathPara>
                </a14:m>
                <a:endParaRPr lang="en-US" sz="2400" dirty="0" smtClean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𝑇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𝑝</m:t>
                      </m:r>
                      <m:r>
                        <a:rPr lang="en-US" sz="2400" b="0" i="1" smtClean="0">
                          <a:latin typeface="Cambria Math"/>
                        </a:rPr>
                        <m:t>=2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/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2.236=2.81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/>
                          <a:ea typeface="Cambria Math"/>
                        </a:rPr>
                        <m:t>s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22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50520" y="1066800"/>
                <a:ext cx="3840480" cy="146304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Content Placeholder 3"/>
              <p:cNvSpPr>
                <a:spLocks noGrp="1"/>
              </p:cNvSpPr>
              <p:nvPr>
                <p:ph idx="17"/>
              </p:nvPr>
            </p:nvSpPr>
            <p:spPr>
              <a:xfrm>
                <a:off x="4922520" y="1066800"/>
                <a:ext cx="3840480" cy="1463040"/>
              </a:xfrm>
            </p:spPr>
            <p:txBody>
              <a:bodyPr/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𝜔</m:t>
                      </m:r>
                      <m:r>
                        <a:rPr lang="en-US" sz="2400" i="1" baseline="300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5/</m:t>
                      </m:r>
                      <m:r>
                        <m:rPr>
                          <m:sty m:val="p"/>
                        </m:rPr>
                        <a:rPr lang="en-US" sz="24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s</m:t>
                      </m:r>
                      <m:r>
                        <a:rPr lang="en-US" sz="2400" i="1" baseline="300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2</m:t>
                      </m:r>
                    </m:oMath>
                  </m:oMathPara>
                </a14:m>
                <a:endParaRPr lang="en-US" sz="2400" baseline="30000" dirty="0">
                  <a:solidFill>
                    <a:prstClr val="black"/>
                  </a:solidFill>
                </a:endParaRPr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𝜔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=3.87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3/</m:t>
                      </m:r>
                      <m:r>
                        <m:rPr>
                          <m:sty m:val="p"/>
                        </m:rPr>
                        <a:rPr lang="en-US" sz="24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s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𝑇</m:t>
                      </m:r>
                      <m:r>
                        <a:rPr lang="en-US" sz="2400" i="1" baseline="-25000">
                          <a:solidFill>
                            <a:prstClr val="black"/>
                          </a:solidFill>
                          <a:latin typeface="Cambria Math"/>
                        </a:rPr>
                        <m:t>𝑝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=2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/3.37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3=1.6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2 </m:t>
                      </m:r>
                      <m:r>
                        <m:rPr>
                          <m:sty m:val="p"/>
                        </m:rPr>
                        <a:rPr lang="en-US" sz="240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s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15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7"/>
              </p:nvPr>
            </p:nvSpPr>
            <p:spPr>
              <a:xfrm>
                <a:off x="4922520" y="1066800"/>
                <a:ext cx="3840480" cy="1463040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Content Placeholder 4"/>
              <p:cNvSpPr>
                <a:spLocks noGrp="1"/>
              </p:cNvSpPr>
              <p:nvPr>
                <p:ph idx="18"/>
              </p:nvPr>
            </p:nvSpPr>
            <p:spPr>
              <a:xfrm>
                <a:off x="2423160" y="2514600"/>
                <a:ext cx="4297680" cy="914400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 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10−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𝜔</m:t>
                          </m:r>
                          <m:r>
                            <a:rPr lang="en-US" sz="2400" b="0" i="1" baseline="30000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e>
                      </m:d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𝑋</m:t>
                      </m:r>
                      <m:r>
                        <a:rPr lang="en-US" sz="2400" b="0" i="1" baseline="-25000" smtClean="0"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−         5 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𝑋</m:t>
                      </m:r>
                      <m:r>
                        <a:rPr lang="en-US" sz="2400" b="0" i="1" baseline="-25000" smtClean="0"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=0</m:t>
                      </m:r>
                    </m:oMath>
                  </m:oMathPara>
                </a14:m>
                <a:endParaRPr lang="en-US" sz="24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−5 </m:t>
                      </m:r>
                      <m:r>
                        <a:rPr lang="en-US" sz="2400" b="0" i="1" smtClean="0">
                          <a:latin typeface="Cambria Math"/>
                        </a:rPr>
                        <m:t>𝑋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10−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𝜔</m:t>
                          </m:r>
                          <m:r>
                            <a:rPr lang="en-US" sz="2400" b="0" i="1" baseline="30000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e>
                      </m:d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400" b="0" i="1" smtClean="0">
                          <a:latin typeface="Cambria Math"/>
                        </a:rPr>
                        <m:t>𝑋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4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16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8"/>
              </p:nvPr>
            </p:nvSpPr>
            <p:spPr>
              <a:xfrm>
                <a:off x="2423160" y="2514600"/>
                <a:ext cx="4297680" cy="914400"/>
              </a:xfr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Content Placeholder 5"/>
              <p:cNvSpPr>
                <a:spLocks noGrp="1"/>
              </p:cNvSpPr>
              <p:nvPr>
                <p:ph idx="19"/>
              </p:nvPr>
            </p:nvSpPr>
            <p:spPr>
              <a:xfrm>
                <a:off x="304800" y="3505200"/>
                <a:ext cx="4191000" cy="3108960"/>
              </a:xfrm>
            </p:spPr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10−5</m:t>
                          </m:r>
                        </m:e>
                      </m:d>
                      <m:r>
                        <a:rPr lang="en-US" sz="2400" b="0" i="1" smtClean="0">
                          <a:latin typeface="Cambria Math"/>
                        </a:rPr>
                        <m:t> </m:t>
                      </m:r>
                      <m:r>
                        <a:rPr lang="en-US" sz="2400" b="0" i="1" smtClean="0">
                          <a:latin typeface="Cambria Math"/>
                        </a:rPr>
                        <m:t>𝑋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−        5 </m:t>
                      </m:r>
                      <m:r>
                        <a:rPr lang="en-US" sz="2400" b="0" i="1" smtClean="0">
                          <a:latin typeface="Cambria Math"/>
                        </a:rPr>
                        <m:t>𝑋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4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sz="2400" dirty="0" smtClean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     −5 </m:t>
                      </m:r>
                      <m:r>
                        <a:rPr lang="en-US" sz="2400" b="0" i="1" smtClean="0">
                          <a:latin typeface="Cambria Math"/>
                        </a:rPr>
                        <m:t>𝑋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10−5</m:t>
                          </m:r>
                        </m:e>
                      </m:d>
                      <m:r>
                        <a:rPr lang="en-US" sz="2400" b="0" i="1" smtClean="0">
                          <a:latin typeface="Cambria Math"/>
                        </a:rPr>
                        <m:t> </m:t>
                      </m:r>
                      <m:r>
                        <a:rPr lang="en-US" sz="2400" b="0" i="1" smtClean="0">
                          <a:latin typeface="Cambria Math"/>
                        </a:rPr>
                        <m:t>𝑋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4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sz="2400" dirty="0" smtClean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    5 </m:t>
                      </m:r>
                      <m:r>
                        <a:rPr lang="en-US" sz="2400" b="0" i="1" smtClean="0">
                          <a:latin typeface="Cambria Math"/>
                        </a:rPr>
                        <m:t>𝑋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−5 </m:t>
                      </m:r>
                      <m:r>
                        <a:rPr lang="en-US" sz="2400" b="0" i="1" smtClean="0">
                          <a:latin typeface="Cambria Math"/>
                        </a:rPr>
                        <m:t>𝑋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4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sz="2400" dirty="0" smtClean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−5 </m:t>
                      </m:r>
                      <m:r>
                        <a:rPr lang="en-US" sz="2400" b="0" i="1" smtClean="0">
                          <a:latin typeface="Cambria Math"/>
                        </a:rPr>
                        <m:t>𝑋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+5 </m:t>
                      </m:r>
                      <m:r>
                        <a:rPr lang="en-US" sz="2400" b="0" i="1" smtClean="0">
                          <a:latin typeface="Cambria Math"/>
                        </a:rPr>
                        <m:t>𝑋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2</m:t>
                      </m:r>
                      <m:r>
                        <a:rPr lang="en-US" sz="24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sz="2400" dirty="0" smtClean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𝑋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</a:rPr>
                        <m:t>𝑋</m:t>
                      </m:r>
                      <m:r>
                        <a:rPr lang="en-US" sz="2400" b="0" i="1" baseline="-25000" smtClean="0">
                          <a:latin typeface="Cambria Math"/>
                        </a:rPr>
                        <m:t>2</m:t>
                      </m:r>
                    </m:oMath>
                  </m:oMathPara>
                </a14:m>
                <a:endParaRPr lang="en-US" sz="2400" baseline="-25000" dirty="0" smtClean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𝑉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b="0" i="1" smtClean="0">
                                    <a:latin typeface="Cambria Math"/>
                                  </a:rPr>
                                  <m:t>−0.7071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b="0" i="1" smtClean="0">
                                    <a:latin typeface="Cambria Math"/>
                                  </a:rPr>
                                  <m:t>−0.7071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17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9"/>
              </p:nvPr>
            </p:nvSpPr>
            <p:spPr>
              <a:xfrm>
                <a:off x="304800" y="3505200"/>
                <a:ext cx="4191000" cy="3108960"/>
              </a:xfr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Line 6"/>
          <p:cNvSpPr>
            <a:spLocks noChangeShapeType="1"/>
          </p:cNvSpPr>
          <p:nvPr/>
        </p:nvSpPr>
        <p:spPr bwMode="auto">
          <a:xfrm>
            <a:off x="4570413" y="3520440"/>
            <a:ext cx="0" cy="310896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Content Placeholder 7"/>
              <p:cNvSpPr>
                <a:spLocks noGrp="1"/>
              </p:cNvSpPr>
              <p:nvPr>
                <p:ph idx="20"/>
              </p:nvPr>
            </p:nvSpPr>
            <p:spPr>
              <a:xfrm>
                <a:off x="4648200" y="3505200"/>
                <a:ext cx="4187952" cy="3108960"/>
              </a:xfrm>
            </p:spPr>
            <p:txBody>
              <a:bodyPr/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10−</m:t>
                          </m:r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5</m:t>
                          </m:r>
                        </m:e>
                      </m:d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𝑋</m:t>
                      </m:r>
                      <m:r>
                        <a:rPr lang="en-US" sz="2400" i="1" baseline="-25000">
                          <a:solidFill>
                            <a:prstClr val="black"/>
                          </a:solidFill>
                          <a:latin typeface="Cambria Math"/>
                        </a:rPr>
                        <m:t>1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−        5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𝑋</m:t>
                      </m:r>
                      <m:r>
                        <a:rPr lang="en-US" sz="2400" i="1" baseline="-25000">
                          <a:solidFill>
                            <a:prstClr val="black"/>
                          </a:solidFill>
                          <a:latin typeface="Cambria Math"/>
                        </a:rPr>
                        <m:t>2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     −5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𝑋</m:t>
                      </m:r>
                      <m:r>
                        <a:rPr lang="en-US" sz="2400" i="1" baseline="-25000">
                          <a:solidFill>
                            <a:prstClr val="black"/>
                          </a:solidFill>
                          <a:latin typeface="Cambria Math"/>
                        </a:rPr>
                        <m:t>1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10−</m:t>
                          </m:r>
                          <m:r>
                            <a:rPr lang="en-US" sz="2400" b="0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5</m:t>
                          </m:r>
                        </m:e>
                      </m:d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𝑋</m:t>
                      </m:r>
                      <m:r>
                        <a:rPr lang="en-US" sz="2400" i="1" baseline="-25000">
                          <a:solidFill>
                            <a:prstClr val="black"/>
                          </a:solidFill>
                          <a:latin typeface="Cambria Math"/>
                        </a:rPr>
                        <m:t>2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5 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𝑋</m:t>
                      </m:r>
                      <m:r>
                        <a:rPr lang="en-US" sz="2400" i="1" baseline="-25000">
                          <a:solidFill>
                            <a:prstClr val="black"/>
                          </a:solidFill>
                          <a:latin typeface="Cambria Math"/>
                        </a:rPr>
                        <m:t>1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−5 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𝑋</m:t>
                      </m:r>
                      <m:r>
                        <a:rPr lang="en-US" sz="2400" i="1" baseline="-25000">
                          <a:solidFill>
                            <a:prstClr val="black"/>
                          </a:solidFill>
                          <a:latin typeface="Cambria Math"/>
                        </a:rPr>
                        <m:t>2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−5 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𝑋</m:t>
                      </m:r>
                      <m:r>
                        <a:rPr lang="en-US" sz="2400" i="1" baseline="-25000">
                          <a:solidFill>
                            <a:prstClr val="black"/>
                          </a:solidFill>
                          <a:latin typeface="Cambria Math"/>
                        </a:rPr>
                        <m:t>1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5 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𝑋</m:t>
                      </m:r>
                      <m:r>
                        <a:rPr lang="en-US" sz="2400" i="1" baseline="-25000">
                          <a:solidFill>
                            <a:prstClr val="black"/>
                          </a:solidFill>
                          <a:latin typeface="Cambria Math"/>
                        </a:rPr>
                        <m:t>2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𝑋</m:t>
                      </m:r>
                      <m:r>
                        <a:rPr lang="en-US" sz="2400" i="1" baseline="-25000">
                          <a:solidFill>
                            <a:prstClr val="black"/>
                          </a:solidFill>
                          <a:latin typeface="Cambria Math"/>
                        </a:rPr>
                        <m:t>1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prstClr val="black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𝑋</m:t>
                      </m:r>
                      <m:r>
                        <a:rPr lang="en-US" sz="2400" i="1" baseline="-25000">
                          <a:solidFill>
                            <a:prstClr val="black"/>
                          </a:solidFill>
                          <a:latin typeface="Cambria Math"/>
                        </a:rPr>
                        <m:t>2</m:t>
                      </m:r>
                    </m:oMath>
                  </m:oMathPara>
                </a14:m>
                <a:endParaRPr lang="en-US" sz="2400" baseline="-25000" dirty="0">
                  <a:solidFill>
                    <a:prstClr val="black"/>
                  </a:solidFill>
                </a:endParaRPr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𝑉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sz="24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0.7071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1">
                                    <a:solidFill>
                                      <a:prstClr val="black"/>
                                    </a:solidFill>
                                    <a:latin typeface="Cambria Math"/>
                                  </a:rPr>
                                  <m:t>0.7071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18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20"/>
              </p:nvPr>
            </p:nvSpPr>
            <p:spPr>
              <a:xfrm>
                <a:off x="4648200" y="3505200"/>
                <a:ext cx="4187952" cy="3108960"/>
              </a:xfr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5504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Principle Modes of </a:t>
            </a:r>
            <a:r>
              <a:rPr lang="en-US" altLang="en-US" dirty="0" smtClean="0"/>
              <a:t>Vibration, 1</a:t>
            </a:r>
            <a:endParaRPr lang="en-US" dirty="0"/>
          </a:p>
        </p:txBody>
      </p:sp>
      <p:pic>
        <p:nvPicPr>
          <p:cNvPr id="2048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39" y="1127124"/>
            <a:ext cx="7735723" cy="539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0881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The Power Method</a:t>
            </a:r>
            <a:endParaRPr lang="en-US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81000" y="1295400"/>
                <a:ext cx="8686800" cy="5303520"/>
              </a:xfrm>
            </p:spPr>
            <p:txBody>
              <a:bodyPr/>
              <a:lstStyle/>
              <a:p>
                <a:pPr>
                  <a:lnSpc>
                    <a:spcPct val="95000"/>
                  </a:lnSpc>
                  <a:spcBef>
                    <a:spcPts val="0"/>
                  </a:spcBef>
                  <a:spcAft>
                    <a:spcPts val="0"/>
                  </a:spcAft>
                  <a:buSzPct val="90000"/>
                </a:pPr>
                <a:r>
                  <a:rPr lang="en-US" altLang="en-US" sz="2000" dirty="0" smtClean="0"/>
                  <a:t>Iterative method to compute the largest eigenvalue </a:t>
                </a:r>
                <a:r>
                  <a:rPr lang="en-US" altLang="en-US" sz="2000" b="1" i="1" u="sng" dirty="0"/>
                  <a:t>and</a:t>
                </a:r>
                <a:r>
                  <a:rPr lang="en-US" altLang="en-US" sz="2000" dirty="0"/>
                  <a:t> its associated eigenvector</a:t>
                </a:r>
                <a:r>
                  <a:rPr lang="en-US" altLang="en-US" sz="2000" dirty="0" smtClean="0"/>
                  <a:t>.</a:t>
                </a:r>
                <a:endParaRPr lang="en-US" altLang="en-US" sz="2800" i="1" dirty="0" smtClean="0">
                  <a:latin typeface="Cambria Math"/>
                </a:endParaRPr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SzPct val="9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en-US" sz="2800" i="1" smtClean="0">
                              <a:latin typeface="Cambria Math"/>
                            </a:rPr>
                          </m:ctrlPr>
                        </m:d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altLang="en-US" sz="28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altLang="en-US" sz="2800" b="0" i="1" smtClean="0">
                                  <a:latin typeface="Cambria Math"/>
                                </a:rPr>
                                <m:t>𝐴</m:t>
                              </m:r>
                            </m:e>
                          </m:d>
                          <m:r>
                            <a:rPr lang="en-US" altLang="en-US" sz="2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2800" b="0" i="1" smtClean="0">
                              <a:latin typeface="Cambria Math"/>
                              <a:ea typeface="Cambria Math"/>
                            </a:rPr>
                            <m:t>𝜆</m:t>
                          </m:r>
                          <m:r>
                            <a:rPr lang="en-US" altLang="en-US" sz="2800" b="0" i="1" smtClean="0">
                              <a:latin typeface="Cambria Math"/>
                              <a:ea typeface="Cambria Math"/>
                            </a:rPr>
                            <m:t>[</m:t>
                          </m:r>
                          <m:r>
                            <a:rPr lang="en-US" altLang="en-US" sz="2800" b="0" i="1" smtClean="0">
                              <a:latin typeface="Cambria Math"/>
                              <a:ea typeface="Cambria Math"/>
                            </a:rPr>
                            <m:t>𝐼</m:t>
                          </m:r>
                          <m:r>
                            <a:rPr lang="en-US" altLang="en-US" sz="2800" b="0" i="1" smtClean="0">
                              <a:latin typeface="Cambria Math"/>
                              <a:ea typeface="Cambria Math"/>
                            </a:rPr>
                            <m:t>]</m:t>
                          </m:r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altLang="en-US" sz="28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altLang="en-US" sz="2800" b="0" dirty="0" smtClean="0"/>
              </a:p>
              <a:p>
                <a:pPr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SzPct val="9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/>
                            </a:rPr>
                            <m:t>𝐴</m:t>
                          </m:r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altLang="en-US" sz="2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alt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altLang="en-US" sz="2800" b="0" i="1" smtClean="0">
                          <a:latin typeface="Cambria Math"/>
                          <a:ea typeface="Cambria Math"/>
                        </a:rPr>
                        <m:t>𝜆</m:t>
                      </m:r>
                      <m:r>
                        <a:rPr lang="en-US" altLang="en-US" sz="2800" b="0" i="1" smtClean="0">
                          <a:latin typeface="Cambria Math"/>
                          <a:ea typeface="Cambria Math"/>
                        </a:rPr>
                        <m:t>{</m:t>
                      </m:r>
                      <m:r>
                        <a:rPr lang="en-US" altLang="en-US" sz="2800" b="0" i="1" smtClean="0"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altLang="en-US" sz="2800" b="0" i="1" smtClean="0">
                          <a:latin typeface="Cambria Math"/>
                          <a:ea typeface="Cambria Math"/>
                        </a:rPr>
                        <m:t>}</m:t>
                      </m:r>
                    </m:oMath>
                  </m:oMathPara>
                </a14:m>
                <a:endParaRPr lang="en-US" altLang="en-US" sz="2800" dirty="0" smtClean="0"/>
              </a:p>
              <a:p>
                <a:pPr lvl="0" defTabSz="914400" eaLnBrk="0" fontAlgn="base" hangingPunct="0">
                  <a:lnSpc>
                    <a:spcPct val="95000"/>
                  </a:lnSpc>
                  <a:spcBef>
                    <a:spcPts val="0"/>
                  </a:spcBef>
                  <a:spcAft>
                    <a:spcPts val="0"/>
                  </a:spcAft>
                  <a:buSzPct val="90000"/>
                </a:pPr>
                <a:r>
                  <a:rPr lang="en-US" altLang="en-US" sz="2000" dirty="0">
                    <a:solidFill>
                      <a:srgbClr val="000000"/>
                    </a:solidFill>
                    <a:latin typeface="Arial" charset="0"/>
                    <a:ea typeface="ＭＳ Ｐゴシック" pitchFamily="20" charset="-128"/>
                  </a:rPr>
                  <a:t>Simple Algorithm:</a:t>
                </a:r>
              </a:p>
              <a:p>
                <a:pPr lvl="0" defTabSz="914400" eaLnBrk="0" fontAlgn="base" hangingPunct="0">
                  <a:lnSpc>
                    <a:spcPct val="95000"/>
                  </a:lnSpc>
                  <a:spcBef>
                    <a:spcPts val="0"/>
                  </a:spcBef>
                  <a:spcAft>
                    <a:spcPts val="0"/>
                  </a:spcAft>
                  <a:buSzPct val="90000"/>
                </a:pPr>
                <a:endParaRPr lang="en-US" altLang="en-US" sz="2000" dirty="0">
                  <a:solidFill>
                    <a:srgbClr val="000000"/>
                  </a:solidFill>
                  <a:latin typeface="Arial" charset="0"/>
                  <a:ea typeface="ＭＳ Ｐゴシック" pitchFamily="20" charset="-128"/>
                </a:endParaRPr>
              </a:p>
              <a:p>
                <a:pPr lvl="0" defTabSz="914400" eaLnBrk="0" fontAlgn="base" hangingPunct="0">
                  <a:lnSpc>
                    <a:spcPct val="95000"/>
                  </a:lnSpc>
                  <a:spcBef>
                    <a:spcPts val="0"/>
                  </a:spcBef>
                  <a:spcAft>
                    <a:spcPts val="0"/>
                  </a:spcAft>
                  <a:buSzPct val="90000"/>
                </a:pPr>
                <a:r>
                  <a:rPr lang="en-US" altLang="en-US" sz="1800" b="1" dirty="0">
                    <a:solidFill>
                      <a:srgbClr val="0000FF"/>
                    </a:solidFill>
                    <a:latin typeface="Courier New" pitchFamily="49" charset="0"/>
                    <a:ea typeface="ＭＳ Ｐゴシック" pitchFamily="20" charset="-128"/>
                  </a:rPr>
                  <a:t>function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 [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eval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, 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evect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] = 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powereig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(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A,es,maxit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)</a:t>
                </a:r>
                <a:endParaRPr lang="en-US" altLang="en-US" sz="1800" b="1" dirty="0">
                  <a:solidFill>
                    <a:srgbClr val="000000"/>
                  </a:solidFill>
                  <a:latin typeface="Lucida Console" pitchFamily="49" charset="0"/>
                  <a:ea typeface="ＭＳ Ｐゴシック" pitchFamily="20" charset="-128"/>
                </a:endParaRPr>
              </a:p>
              <a:p>
                <a:pPr lvl="0" defTabSz="914400" eaLnBrk="0" fontAlgn="base" hangingPunct="0">
                  <a:lnSpc>
                    <a:spcPct val="95000"/>
                  </a:lnSpc>
                  <a:spcBef>
                    <a:spcPts val="0"/>
                  </a:spcBef>
                  <a:spcAft>
                    <a:spcPts val="0"/>
                  </a:spcAft>
                  <a:buSzPct val="90000"/>
                </a:pP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n=length(A);</a:t>
                </a:r>
                <a:endParaRPr lang="en-US" altLang="en-US" sz="1800" b="1" dirty="0">
                  <a:solidFill>
                    <a:srgbClr val="000000"/>
                  </a:solidFill>
                  <a:latin typeface="Lucida Console" pitchFamily="49" charset="0"/>
                  <a:ea typeface="ＭＳ Ｐゴシック" pitchFamily="20" charset="-128"/>
                </a:endParaRPr>
              </a:p>
              <a:p>
                <a:pPr lvl="0" defTabSz="914400" eaLnBrk="0" fontAlgn="base" hangingPunct="0">
                  <a:lnSpc>
                    <a:spcPct val="95000"/>
                  </a:lnSpc>
                  <a:spcBef>
                    <a:spcPts val="0"/>
                  </a:spcBef>
                  <a:spcAft>
                    <a:spcPts val="0"/>
                  </a:spcAft>
                  <a:buSzPct val="90000"/>
                </a:pP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evect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=ones(n,1);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eval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=1;iter=0;ea=100; %initialize</a:t>
                </a:r>
                <a:endParaRPr lang="en-US" altLang="en-US" sz="1800" b="1" dirty="0">
                  <a:solidFill>
                    <a:srgbClr val="000000"/>
                  </a:solidFill>
                  <a:latin typeface="Lucida Console" pitchFamily="49" charset="0"/>
                  <a:ea typeface="ＭＳ Ｐゴシック" pitchFamily="20" charset="-128"/>
                </a:endParaRPr>
              </a:p>
              <a:p>
                <a:pPr lvl="0" defTabSz="914400" eaLnBrk="0" fontAlgn="base" hangingPunct="0">
                  <a:lnSpc>
                    <a:spcPct val="95000"/>
                  </a:lnSpc>
                  <a:spcBef>
                    <a:spcPts val="0"/>
                  </a:spcBef>
                  <a:spcAft>
                    <a:spcPts val="0"/>
                  </a:spcAft>
                  <a:buSzPct val="90000"/>
                </a:pPr>
                <a:r>
                  <a:rPr lang="en-US" altLang="en-US" sz="1800" b="1" dirty="0">
                    <a:solidFill>
                      <a:srgbClr val="0000FF"/>
                    </a:solidFill>
                    <a:latin typeface="Courier New" pitchFamily="49" charset="0"/>
                    <a:ea typeface="ＭＳ Ｐゴシック" pitchFamily="20" charset="-128"/>
                  </a:rPr>
                  <a:t>while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(1)</a:t>
                </a:r>
                <a:endParaRPr lang="en-US" altLang="en-US" sz="1800" b="1" dirty="0">
                  <a:solidFill>
                    <a:srgbClr val="000000"/>
                  </a:solidFill>
                  <a:latin typeface="Lucida Console" pitchFamily="49" charset="0"/>
                  <a:ea typeface="ＭＳ Ｐゴシック" pitchFamily="20" charset="-128"/>
                </a:endParaRPr>
              </a:p>
              <a:p>
                <a:pPr lvl="0" defTabSz="914400" eaLnBrk="0" fontAlgn="base" hangingPunct="0">
                  <a:lnSpc>
                    <a:spcPct val="95000"/>
                  </a:lnSpc>
                  <a:spcBef>
                    <a:spcPts val="0"/>
                  </a:spcBef>
                  <a:spcAft>
                    <a:spcPts val="0"/>
                  </a:spcAft>
                  <a:buSzPct val="90000"/>
                </a:pP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  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evalold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=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eval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;           %save old eigenvalue value</a:t>
                </a:r>
                <a:endParaRPr lang="en-US" altLang="en-US" sz="1800" b="1" dirty="0">
                  <a:solidFill>
                    <a:srgbClr val="000000"/>
                  </a:solidFill>
                  <a:latin typeface="Lucida Console" pitchFamily="49" charset="0"/>
                  <a:ea typeface="ＭＳ Ｐゴシック" pitchFamily="20" charset="-128"/>
                </a:endParaRPr>
              </a:p>
              <a:p>
                <a:pPr lvl="0" defTabSz="914400" eaLnBrk="0" fontAlgn="base" hangingPunct="0">
                  <a:lnSpc>
                    <a:spcPct val="95000"/>
                  </a:lnSpc>
                  <a:spcBef>
                    <a:spcPts val="0"/>
                  </a:spcBef>
                  <a:spcAft>
                    <a:spcPts val="0"/>
                  </a:spcAft>
                  <a:buSzPct val="90000"/>
                </a:pP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  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evect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=A*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evect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;          %determine eigenvector as [A]*{x)</a:t>
                </a:r>
                <a:endParaRPr lang="en-US" altLang="en-US" sz="1800" b="1" dirty="0">
                  <a:solidFill>
                    <a:srgbClr val="000000"/>
                  </a:solidFill>
                  <a:latin typeface="Lucida Console" pitchFamily="49" charset="0"/>
                  <a:ea typeface="ＭＳ Ｐゴシック" pitchFamily="20" charset="-128"/>
                </a:endParaRPr>
              </a:p>
              <a:p>
                <a:pPr lvl="0" defTabSz="914400" eaLnBrk="0" fontAlgn="base" hangingPunct="0">
                  <a:lnSpc>
                    <a:spcPct val="95000"/>
                  </a:lnSpc>
                  <a:spcBef>
                    <a:spcPts val="0"/>
                  </a:spcBef>
                  <a:spcAft>
                    <a:spcPts val="0"/>
                  </a:spcAft>
                  <a:buSzPct val="90000"/>
                </a:pP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  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eval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=max(abs(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evect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));   %determine new eigenvalue</a:t>
                </a:r>
                <a:endParaRPr lang="en-US" altLang="en-US" sz="1800" b="1" dirty="0">
                  <a:solidFill>
                    <a:srgbClr val="000000"/>
                  </a:solidFill>
                  <a:latin typeface="Lucida Console" pitchFamily="49" charset="0"/>
                  <a:ea typeface="ＭＳ Ｐゴシック" pitchFamily="20" charset="-128"/>
                </a:endParaRPr>
              </a:p>
              <a:p>
                <a:pPr lvl="0" defTabSz="914400" eaLnBrk="0" fontAlgn="base" hangingPunct="0">
                  <a:lnSpc>
                    <a:spcPct val="95000"/>
                  </a:lnSpc>
                  <a:spcBef>
                    <a:spcPts val="0"/>
                  </a:spcBef>
                  <a:spcAft>
                    <a:spcPts val="0"/>
                  </a:spcAft>
                  <a:buSzPct val="90000"/>
                </a:pP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  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evect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=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evect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./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eval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;      %normalize eigenvector to eigenvalue</a:t>
                </a:r>
                <a:endParaRPr lang="en-US" altLang="en-US" sz="1800" b="1" dirty="0">
                  <a:solidFill>
                    <a:srgbClr val="000000"/>
                  </a:solidFill>
                  <a:latin typeface="Lucida Console" pitchFamily="49" charset="0"/>
                  <a:ea typeface="ＭＳ Ｐゴシック" pitchFamily="20" charset="-128"/>
                </a:endParaRPr>
              </a:p>
              <a:p>
                <a:pPr lvl="0" defTabSz="914400" eaLnBrk="0" fontAlgn="base" hangingPunct="0">
                  <a:lnSpc>
                    <a:spcPct val="95000"/>
                  </a:lnSpc>
                  <a:spcBef>
                    <a:spcPts val="0"/>
                  </a:spcBef>
                  <a:spcAft>
                    <a:spcPts val="0"/>
                  </a:spcAft>
                  <a:buSzPct val="90000"/>
                </a:pP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  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iter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=iter+1;</a:t>
                </a:r>
                <a:endParaRPr lang="en-US" altLang="en-US" sz="1800" b="1" dirty="0">
                  <a:solidFill>
                    <a:srgbClr val="000000"/>
                  </a:solidFill>
                  <a:latin typeface="Lucida Console" pitchFamily="49" charset="0"/>
                  <a:ea typeface="ＭＳ Ｐゴシック" pitchFamily="20" charset="-128"/>
                </a:endParaRPr>
              </a:p>
              <a:p>
                <a:pPr lvl="0" defTabSz="914400" eaLnBrk="0" fontAlgn="base" hangingPunct="0">
                  <a:lnSpc>
                    <a:spcPct val="95000"/>
                  </a:lnSpc>
                  <a:spcBef>
                    <a:spcPts val="0"/>
                  </a:spcBef>
                  <a:spcAft>
                    <a:spcPts val="0"/>
                  </a:spcAft>
                  <a:buSzPct val="90000"/>
                </a:pP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  </a:t>
                </a:r>
                <a:r>
                  <a:rPr lang="en-US" altLang="en-US" sz="1800" b="1" dirty="0">
                    <a:solidFill>
                      <a:srgbClr val="0000FF"/>
                    </a:solidFill>
                    <a:latin typeface="Courier New" pitchFamily="49" charset="0"/>
                    <a:ea typeface="ＭＳ Ｐゴシック" pitchFamily="20" charset="-128"/>
                  </a:rPr>
                  <a:t>if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 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eval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~=0, 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ea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 = abs((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eval-evalold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)/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eval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)*100; </a:t>
                </a:r>
                <a:r>
                  <a:rPr lang="en-US" altLang="en-US" sz="1800" b="1" dirty="0">
                    <a:solidFill>
                      <a:srgbClr val="0000FF"/>
                    </a:solidFill>
                    <a:latin typeface="Courier New" pitchFamily="49" charset="0"/>
                    <a:ea typeface="ＭＳ Ｐゴシック" pitchFamily="20" charset="-128"/>
                  </a:rPr>
                  <a:t>end</a:t>
                </a:r>
                <a:endParaRPr lang="en-US" altLang="en-US" sz="1800" b="1" dirty="0">
                  <a:solidFill>
                    <a:srgbClr val="000000"/>
                  </a:solidFill>
                  <a:latin typeface="Lucida Console" pitchFamily="49" charset="0"/>
                  <a:ea typeface="ＭＳ Ｐゴシック" pitchFamily="20" charset="-128"/>
                </a:endParaRPr>
              </a:p>
              <a:p>
                <a:pPr lvl="0" defTabSz="914400" eaLnBrk="0" fontAlgn="base" hangingPunct="0">
                  <a:lnSpc>
                    <a:spcPct val="95000"/>
                  </a:lnSpc>
                  <a:spcBef>
                    <a:spcPts val="0"/>
                  </a:spcBef>
                  <a:spcAft>
                    <a:spcPts val="0"/>
                  </a:spcAft>
                  <a:buSzPct val="90000"/>
                </a:pP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  </a:t>
                </a:r>
                <a:r>
                  <a:rPr lang="en-US" altLang="en-US" sz="1800" b="1" dirty="0">
                    <a:solidFill>
                      <a:srgbClr val="0000FF"/>
                    </a:solidFill>
                    <a:latin typeface="Courier New" pitchFamily="49" charset="0"/>
                    <a:ea typeface="ＭＳ Ｐゴシック" pitchFamily="20" charset="-128"/>
                  </a:rPr>
                  <a:t>if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 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ea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&lt;=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es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 | 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iter</a:t>
                </a:r>
                <a:r>
                  <a:rPr lang="en-US" altLang="en-US" sz="1800" b="1" dirty="0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 &gt;= 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maxit,</a:t>
                </a:r>
                <a:r>
                  <a:rPr lang="en-US" altLang="en-US" sz="1800" b="1" dirty="0" err="1">
                    <a:solidFill>
                      <a:srgbClr val="0000FF"/>
                    </a:solidFill>
                    <a:latin typeface="Courier New" pitchFamily="49" charset="0"/>
                    <a:ea typeface="ＭＳ Ｐゴシック" pitchFamily="20" charset="-128"/>
                  </a:rPr>
                  <a:t>break</a:t>
                </a:r>
                <a:r>
                  <a:rPr lang="en-US" altLang="en-US" sz="1800" b="1" dirty="0" err="1">
                    <a:solidFill>
                      <a:srgbClr val="000000"/>
                    </a:solidFill>
                    <a:latin typeface="Courier New" pitchFamily="49" charset="0"/>
                    <a:ea typeface="ＭＳ Ｐゴシック" pitchFamily="20" charset="-128"/>
                  </a:rPr>
                  <a:t>,</a:t>
                </a:r>
                <a:r>
                  <a:rPr lang="en-US" altLang="en-US" sz="1800" b="1" dirty="0" err="1">
                    <a:solidFill>
                      <a:srgbClr val="0000FF"/>
                    </a:solidFill>
                    <a:latin typeface="Courier New" pitchFamily="49" charset="0"/>
                    <a:ea typeface="ＭＳ Ｐゴシック" pitchFamily="20" charset="-128"/>
                  </a:rPr>
                  <a:t>end</a:t>
                </a:r>
                <a:endParaRPr lang="en-US" altLang="en-US" sz="1800" b="1" dirty="0">
                  <a:solidFill>
                    <a:srgbClr val="000000"/>
                  </a:solidFill>
                  <a:latin typeface="Lucida Console" pitchFamily="49" charset="0"/>
                  <a:ea typeface="ＭＳ Ｐゴシック" pitchFamily="20" charset="-128"/>
                </a:endParaRPr>
              </a:p>
              <a:p>
                <a:pPr lvl="0" defTabSz="914400" eaLnBrk="0" fontAlgn="base" hangingPunct="0">
                  <a:lnSpc>
                    <a:spcPct val="95000"/>
                  </a:lnSpc>
                  <a:spcBef>
                    <a:spcPts val="0"/>
                  </a:spcBef>
                  <a:spcAft>
                    <a:spcPts val="0"/>
                  </a:spcAft>
                  <a:buSzPct val="90000"/>
                </a:pPr>
                <a:r>
                  <a:rPr lang="en-US" altLang="en-US" sz="1800" b="1" dirty="0" smtClean="0">
                    <a:solidFill>
                      <a:srgbClr val="0000FF"/>
                    </a:solidFill>
                    <a:latin typeface="Courier New" pitchFamily="49" charset="0"/>
                    <a:ea typeface="ＭＳ Ｐゴシック" pitchFamily="20" charset="-128"/>
                  </a:rPr>
                  <a:t>end</a:t>
                </a:r>
                <a:endParaRPr lang="en-US" altLang="en-US" sz="1800" b="1" dirty="0">
                  <a:solidFill>
                    <a:srgbClr val="000000"/>
                  </a:solidFill>
                  <a:latin typeface="Lucida Console" pitchFamily="49" charset="0"/>
                  <a:ea typeface="ＭＳ Ｐゴシック" pitchFamily="20" charset="-128"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0" y="1295400"/>
                <a:ext cx="8686800" cy="5303520"/>
              </a:xfrm>
              <a:blipFill rotWithShape="1">
                <a:blip r:embed="rId2"/>
                <a:stretch>
                  <a:fillRect l="-772" t="-805" r="-140" b="-32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054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Example: The Power </a:t>
            </a:r>
            <a:r>
              <a:rPr lang="en-US" altLang="en-US" dirty="0" smtClean="0"/>
              <a:t>Method, 1</a:t>
            </a:r>
            <a:endParaRPr lang="en-US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321040" cy="5120640"/>
              </a:xfrm>
            </p:spPr>
            <p:txBody>
              <a:bodyPr/>
              <a:lstStyle/>
              <a:p>
                <a:pPr>
                  <a:spcBef>
                    <a:spcPts val="1800"/>
                  </a:spcBef>
                  <a:spcAft>
                    <a:spcPts val="1800"/>
                  </a:spcAft>
                  <a:buSzPct val="90000"/>
                </a:pPr>
                <a:r>
                  <a:rPr lang="en-US" altLang="en-US" sz="2800" dirty="0" smtClean="0"/>
                  <a:t>First iteration:</a:t>
                </a:r>
              </a:p>
              <a:p>
                <a:pPr>
                  <a:spcBef>
                    <a:spcPts val="1800"/>
                  </a:spcBef>
                  <a:spcAft>
                    <a:spcPts val="1800"/>
                  </a:spcAft>
                  <a:buSzPct val="9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en-US" sz="240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400" b="0" i="1" smtClean="0">
                                    <a:latin typeface="Cambria Math"/>
                                  </a:rPr>
                                  <m:t>40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−20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−20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40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−20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−20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40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altLang="en-US" sz="240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4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4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en-US" sz="24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400" b="0" i="1" smtClean="0">
                                    <a:latin typeface="Cambria Math"/>
                                  </a:rPr>
                                  <m:t>20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20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400" b="0" i="1" smtClean="0">
                          <a:latin typeface="Cambria Math"/>
                        </a:rPr>
                        <m:t>=20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en-US" sz="24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4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400" dirty="0" smtClean="0"/>
              </a:p>
              <a:p>
                <a:pPr>
                  <a:spcBef>
                    <a:spcPts val="1800"/>
                  </a:spcBef>
                  <a:spcAft>
                    <a:spcPts val="1800"/>
                  </a:spcAft>
                  <a:buSzPct val="90000"/>
                </a:pPr>
                <a:r>
                  <a:rPr lang="en-US" altLang="en-US" sz="2800" dirty="0"/>
                  <a:t>Second iteration</a:t>
                </a:r>
                <a:r>
                  <a:rPr lang="en-US" altLang="en-US" sz="2800" dirty="0" smtClean="0"/>
                  <a:t>:</a:t>
                </a:r>
              </a:p>
              <a:p>
                <a:pPr>
                  <a:spcBef>
                    <a:spcPts val="1800"/>
                  </a:spcBef>
                  <a:spcAft>
                    <a:spcPts val="1800"/>
                  </a:spcAft>
                  <a:buSzPct val="9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en-US" sz="24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400" i="1">
                                    <a:latin typeface="Cambria Math"/>
                                  </a:rPr>
                                  <m:t>4</m:t>
                                </m:r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−20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−20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40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−20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−20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40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altLang="en-US" sz="24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400" i="1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400" i="1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en-US" sz="24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4</m:t>
                                </m:r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−2</m:t>
                                </m:r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4</m:t>
                                </m:r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400" i="1">
                          <a:latin typeface="Cambria Math"/>
                        </a:rPr>
                        <m:t>=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4</m:t>
                      </m:r>
                      <m:r>
                        <a:rPr lang="en-US" altLang="en-US" sz="2400" i="1">
                          <a:latin typeface="Cambria Math"/>
                        </a:rPr>
                        <m:t>0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en-US" sz="24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400" i="1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400" dirty="0" smtClean="0"/>
              </a:p>
              <a:p>
                <a:pPr>
                  <a:spcBef>
                    <a:spcPts val="1800"/>
                  </a:spcBef>
                  <a:spcAft>
                    <a:spcPts val="1800"/>
                  </a:spcAft>
                  <a:buSzPct val="9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altLang="en-US" sz="24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400" i="1" smtClean="0">
                              <a:latin typeface="Cambria Math"/>
                              <a:ea typeface="Cambria Math"/>
                            </a:rPr>
                            <m:t>𝜀</m:t>
                          </m:r>
                          <m:r>
                            <a:rPr lang="en-US" altLang="en-US" sz="2400" b="0" i="1" baseline="-25000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</m:d>
                      <m:r>
                        <a:rPr lang="en-US" altLang="en-US" sz="24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en-US" sz="2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40−20</m:t>
                              </m:r>
                            </m:num>
                            <m:den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40</m:t>
                              </m:r>
                            </m:den>
                          </m:f>
                        </m:e>
                      </m:d>
                      <m:r>
                        <a:rPr lang="en-US" altLang="en-US" sz="2400" b="0" i="1" smtClean="0">
                          <a:latin typeface="Cambria Math"/>
                          <a:ea typeface="Cambria Math"/>
                        </a:rPr>
                        <m:t>×100%=50%</m:t>
                      </m:r>
                    </m:oMath>
                  </m:oMathPara>
                </a14:m>
                <a:endParaRPr lang="en-US" alt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321040" cy="5120640"/>
              </a:xfrm>
              <a:blipFill rotWithShape="1">
                <a:blip r:embed="rId2"/>
                <a:stretch>
                  <a:fillRect l="-1465" t="-1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811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Example: The Power </a:t>
            </a:r>
            <a:r>
              <a:rPr lang="en-US" altLang="en-US" dirty="0" smtClean="0"/>
              <a:t>Method, 2</a:t>
            </a:r>
            <a:endParaRPr lang="en-US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321040" cy="5120640"/>
              </a:xfrm>
            </p:spPr>
            <p:txBody>
              <a:bodyPr/>
              <a:lstStyle/>
              <a:p>
                <a:pPr>
                  <a:lnSpc>
                    <a:spcPct val="105000"/>
                  </a:lnSpc>
                  <a:spcBef>
                    <a:spcPts val="1200"/>
                  </a:spcBef>
                  <a:spcAft>
                    <a:spcPts val="600"/>
                  </a:spcAft>
                  <a:buSzPct val="90000"/>
                </a:pPr>
                <a:r>
                  <a:rPr lang="en-US" altLang="en-US" sz="2800" dirty="0" smtClean="0"/>
                  <a:t>Third iteration:</a:t>
                </a:r>
              </a:p>
              <a:p>
                <a:pPr>
                  <a:lnSpc>
                    <a:spcPct val="105000"/>
                  </a:lnSpc>
                  <a:spcBef>
                    <a:spcPts val="1200"/>
                  </a:spcBef>
                  <a:spcAft>
                    <a:spcPts val="600"/>
                  </a:spcAft>
                  <a:buSzPct val="9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en-US" sz="240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400" b="0" i="1" smtClean="0">
                                    <a:latin typeface="Cambria Math"/>
                                  </a:rPr>
                                  <m:t>40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−20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−20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40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−20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−20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40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altLang="en-US" sz="24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400" b="0" i="1" smtClean="0">
                              <a:latin typeface="Cambria Math"/>
                            </a:rPr>
                            <m:t>−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4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4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en-US" sz="24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400" b="0" i="1" smtClean="0">
                                    <a:latin typeface="Cambria Math"/>
                                  </a:rPr>
                                  <m:t>60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−80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60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400" b="0" i="1" smtClean="0">
                          <a:latin typeface="Cambria Math"/>
                        </a:rPr>
                        <m:t>=−80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en-US" sz="24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−0.75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−0.75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400" dirty="0" smtClean="0"/>
              </a:p>
              <a:p>
                <a:pPr>
                  <a:lnSpc>
                    <a:spcPct val="105000"/>
                  </a:lnSpc>
                  <a:spcBef>
                    <a:spcPts val="1200"/>
                  </a:spcBef>
                  <a:spcAft>
                    <a:spcPts val="600"/>
                  </a:spcAft>
                  <a:buSzPct val="9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altLang="en-US" sz="24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400" i="1">
                              <a:latin typeface="Cambria Math"/>
                              <a:ea typeface="Cambria Math"/>
                            </a:rPr>
                            <m:t>𝜀</m:t>
                          </m:r>
                          <m:r>
                            <a:rPr lang="en-US" altLang="en-US" sz="2400" i="1" baseline="-2500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</m:d>
                      <m:r>
                        <a:rPr lang="en-US" altLang="en-US" sz="2400" i="1">
                          <a:latin typeface="Cambria Math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en-US" sz="2400" i="1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en-US" sz="24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8</m:t>
                              </m:r>
                              <m:r>
                                <a:rPr lang="en-US" altLang="en-US" sz="2400" i="1">
                                  <a:latin typeface="Cambria Math"/>
                                </a:rPr>
                                <m:t>0−</m:t>
                              </m:r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4</m:t>
                              </m:r>
                              <m:r>
                                <a:rPr lang="en-US" altLang="en-US" sz="2400" i="1">
                                  <a:latin typeface="Cambria Math"/>
                                </a:rPr>
                                <m:t>0</m:t>
                              </m:r>
                            </m:num>
                            <m:den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−8</m:t>
                              </m:r>
                              <m:r>
                                <a:rPr lang="en-US" altLang="en-US" sz="2400" i="1">
                                  <a:latin typeface="Cambria Math"/>
                                </a:rPr>
                                <m:t>0</m:t>
                              </m:r>
                            </m:den>
                          </m:f>
                        </m:e>
                      </m:d>
                      <m:r>
                        <a:rPr lang="en-US" altLang="en-US" sz="2400" i="1">
                          <a:latin typeface="Cambria Math"/>
                          <a:ea typeface="Cambria Math"/>
                        </a:rPr>
                        <m:t>×100%=</m:t>
                      </m:r>
                      <m:r>
                        <a:rPr lang="en-US" altLang="en-US" sz="2400" b="0" i="1" smtClean="0"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en-US" altLang="en-US" sz="2400" i="1">
                          <a:latin typeface="Cambria Math"/>
                          <a:ea typeface="Cambria Math"/>
                        </a:rPr>
                        <m:t>50%</m:t>
                      </m:r>
                    </m:oMath>
                  </m:oMathPara>
                </a14:m>
                <a:endParaRPr lang="en-US" altLang="en-US" sz="2400" dirty="0" smtClean="0"/>
              </a:p>
              <a:p>
                <a:pPr>
                  <a:lnSpc>
                    <a:spcPct val="105000"/>
                  </a:lnSpc>
                  <a:spcBef>
                    <a:spcPts val="1200"/>
                  </a:spcBef>
                  <a:spcAft>
                    <a:spcPts val="600"/>
                  </a:spcAft>
                  <a:buSzPct val="90000"/>
                </a:pPr>
                <a:r>
                  <a:rPr lang="en-US" altLang="en-US" sz="2800" dirty="0" smtClean="0"/>
                  <a:t>Fourth </a:t>
                </a:r>
                <a:r>
                  <a:rPr lang="en-US" altLang="en-US" sz="2800" dirty="0"/>
                  <a:t>iteration</a:t>
                </a:r>
                <a:r>
                  <a:rPr lang="en-US" altLang="en-US" sz="2800" dirty="0" smtClean="0"/>
                  <a:t>:</a:t>
                </a:r>
              </a:p>
              <a:p>
                <a:pPr>
                  <a:lnSpc>
                    <a:spcPct val="105000"/>
                  </a:lnSpc>
                  <a:spcBef>
                    <a:spcPts val="1200"/>
                  </a:spcBef>
                  <a:spcAft>
                    <a:spcPts val="600"/>
                  </a:spcAft>
                  <a:buSzPct val="9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en-US" sz="24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400" i="1">
                                    <a:latin typeface="Cambria Math"/>
                                  </a:rPr>
                                  <m:t>4</m:t>
                                </m:r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−20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−20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40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−20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−20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40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altLang="en-US" sz="24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−0.75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−0.75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400" i="1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en-US" sz="24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−5</m:t>
                                </m:r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75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−5</m:t>
                                </m:r>
                                <m:r>
                                  <a:rPr lang="en-US" altLang="en-US" sz="2400" i="1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400" i="1">
                          <a:latin typeface="Cambria Math"/>
                        </a:rPr>
                        <m:t>=</m:t>
                      </m:r>
                      <m:r>
                        <a:rPr lang="en-US" altLang="en-US" sz="2400" b="0" i="1" smtClean="0">
                          <a:latin typeface="Cambria Math"/>
                        </a:rPr>
                        <m:t>7</m:t>
                      </m:r>
                      <m:r>
                        <a:rPr lang="en-US" altLang="en-US" sz="2400" i="1">
                          <a:latin typeface="Cambria Math"/>
                        </a:rPr>
                        <m:t>0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en-US" sz="24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−0.71429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−0.71429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400" dirty="0" smtClean="0"/>
              </a:p>
              <a:p>
                <a:pPr>
                  <a:lnSpc>
                    <a:spcPct val="105000"/>
                  </a:lnSpc>
                  <a:spcBef>
                    <a:spcPts val="1200"/>
                  </a:spcBef>
                  <a:spcAft>
                    <a:spcPts val="600"/>
                  </a:spcAft>
                  <a:buSzPct val="9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altLang="en-US" sz="24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400" i="1" smtClean="0">
                              <a:latin typeface="Cambria Math"/>
                              <a:ea typeface="Cambria Math"/>
                            </a:rPr>
                            <m:t>𝜀</m:t>
                          </m:r>
                          <m:r>
                            <a:rPr lang="en-US" altLang="en-US" sz="2400" b="0" i="1" baseline="-25000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</m:d>
                      <m:r>
                        <a:rPr lang="en-US" altLang="en-US" sz="24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en-US" sz="2400" b="0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en-US" sz="24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70−(−80)</m:t>
                              </m:r>
                            </m:num>
                            <m:den>
                              <m:r>
                                <a:rPr lang="en-US" altLang="en-US" sz="2400" b="0" i="1" smtClean="0">
                                  <a:latin typeface="Cambria Math"/>
                                </a:rPr>
                                <m:t>70</m:t>
                              </m:r>
                            </m:den>
                          </m:f>
                        </m:e>
                      </m:d>
                      <m:r>
                        <a:rPr lang="en-US" altLang="en-US" sz="2400" b="0" i="1" smtClean="0">
                          <a:latin typeface="Cambria Math"/>
                          <a:ea typeface="Cambria Math"/>
                        </a:rPr>
                        <m:t>×100%=214%</m:t>
                      </m:r>
                    </m:oMath>
                  </m:oMathPara>
                </a14:m>
                <a:endParaRPr lang="en-US" alt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321040" cy="5120640"/>
              </a:xfrm>
              <a:blipFill rotWithShape="1">
                <a:blip r:embed="rId2"/>
                <a:stretch>
                  <a:fillRect l="-1465" t="-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5778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Example: The Power </a:t>
            </a:r>
            <a:r>
              <a:rPr lang="en-US" altLang="en-US" dirty="0" smtClean="0"/>
              <a:t>Method, 3</a:t>
            </a:r>
            <a:endParaRPr lang="en-US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3596640"/>
              </a:xfrm>
            </p:spPr>
            <p:txBody>
              <a:bodyPr/>
              <a:lstStyle/>
              <a:p>
                <a:pPr>
                  <a:buSzPct val="90000"/>
                </a:pPr>
                <a:r>
                  <a:rPr lang="en-US" altLang="en-US" sz="2800" dirty="0" smtClean="0"/>
                  <a:t>Fifth iteration:</a:t>
                </a:r>
              </a:p>
              <a:p>
                <a:pPr>
                  <a:lnSpc>
                    <a:spcPct val="105000"/>
                  </a:lnSpc>
                  <a:spcBef>
                    <a:spcPts val="1200"/>
                  </a:spcBef>
                  <a:spcAft>
                    <a:spcPts val="600"/>
                  </a:spcAft>
                  <a:buSzPct val="9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en-US" sz="200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00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000" b="0" i="1" smtClean="0">
                                    <a:latin typeface="Cambria Math"/>
                                  </a:rPr>
                                  <m:t>40</m:t>
                                </m:r>
                              </m:e>
                              <m:e>
                                <m:r>
                                  <a:rPr lang="en-US" altLang="en-US" sz="2000" b="0" i="1" smtClean="0">
                                    <a:latin typeface="Cambria Math"/>
                                  </a:rPr>
                                  <m:t>−20</m:t>
                                </m:r>
                              </m:e>
                              <m:e>
                                <m:r>
                                  <a:rPr lang="en-US" altLang="en-US" sz="20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000" b="0" i="1" smtClean="0">
                                    <a:latin typeface="Cambria Math"/>
                                  </a:rPr>
                                  <m:t>−20</m:t>
                                </m:r>
                              </m:e>
                              <m:e>
                                <m:r>
                                  <a:rPr lang="en-US" altLang="en-US" sz="2000" b="0" i="1" smtClean="0">
                                    <a:latin typeface="Cambria Math"/>
                                  </a:rPr>
                                  <m:t>40</m:t>
                                </m:r>
                              </m:e>
                              <m:e>
                                <m:r>
                                  <a:rPr lang="en-US" altLang="en-US" sz="2000" b="0" i="1" smtClean="0">
                                    <a:latin typeface="Cambria Math"/>
                                  </a:rPr>
                                  <m:t>−20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0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000" b="0" i="1" smtClean="0">
                                    <a:latin typeface="Cambria Math"/>
                                  </a:rPr>
                                  <m:t>−20</m:t>
                                </m:r>
                              </m:e>
                              <m:e>
                                <m:r>
                                  <a:rPr lang="en-US" altLang="en-US" sz="2000" b="0" i="1" smtClean="0">
                                    <a:latin typeface="Cambria Math"/>
                                  </a:rPr>
                                  <m:t>40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altLang="en-US" sz="200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00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en-US" sz="2000" b="0" i="1" smtClean="0">
                                    <a:latin typeface="Cambria Math"/>
                                  </a:rPr>
                                  <m:t>−0.71429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0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000" b="0" i="1" smtClean="0">
                                    <a:latin typeface="Cambria Math"/>
                                  </a:rPr>
                                  <m:t>−0.71429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0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en-US" sz="20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0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en-US" sz="2000" b="0" i="1" smtClean="0">
                                    <a:latin typeface="Cambria Math"/>
                                  </a:rPr>
                                  <m:t>−48.51714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000" b="0" i="1" smtClean="0">
                                    <a:latin typeface="Cambria Math"/>
                                  </a:rPr>
                                  <m:t>68.51714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000" i="1">
                                    <a:latin typeface="Cambria Math"/>
                                  </a:rPr>
                                  <m:t>−48.51714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000" b="0" i="1" smtClean="0">
                          <a:latin typeface="Cambria Math"/>
                        </a:rPr>
                        <m:t>=68.51714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en-US" sz="20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0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en-US" sz="2000" b="0" i="1" smtClean="0">
                                    <a:latin typeface="Cambria Math"/>
                                  </a:rPr>
                                  <m:t>−0.71429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000" b="0" i="1" smtClean="0">
                                    <a:latin typeface="Cambria Math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000" b="0" i="1" smtClean="0">
                                    <a:latin typeface="Cambria Math"/>
                                  </a:rPr>
                                  <m:t>−0.71429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000" dirty="0" smtClean="0"/>
              </a:p>
              <a:p>
                <a:pPr>
                  <a:lnSpc>
                    <a:spcPct val="105000"/>
                  </a:lnSpc>
                  <a:spcBef>
                    <a:spcPts val="1200"/>
                  </a:spcBef>
                  <a:spcAft>
                    <a:spcPts val="600"/>
                  </a:spcAft>
                  <a:buSzPct val="9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altLang="en-US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2000" i="1">
                              <a:latin typeface="Cambria Math"/>
                              <a:ea typeface="Cambria Math"/>
                            </a:rPr>
                            <m:t>𝜀</m:t>
                          </m:r>
                          <m:r>
                            <a:rPr lang="en-US" altLang="en-US" sz="2000" i="1" baseline="-25000">
                              <a:latin typeface="Cambria Math"/>
                              <a:ea typeface="Cambria Math"/>
                            </a:rPr>
                            <m:t>𝑎</m:t>
                          </m:r>
                        </m:e>
                      </m:d>
                      <m:r>
                        <a:rPr lang="en-US" altLang="en-US" sz="2000" i="1">
                          <a:latin typeface="Cambria Math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en-US" sz="2000" i="1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en-US" sz="2000" i="1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en-US" sz="2000" b="0" i="1" smtClean="0">
                                  <a:latin typeface="Cambria Math"/>
                                </a:rPr>
                                <m:t>68.51714</m:t>
                              </m:r>
                              <m:r>
                                <a:rPr lang="en-US" altLang="en-US" sz="200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2000" b="0" i="1" smtClean="0">
                                  <a:latin typeface="Cambria Math"/>
                                </a:rPr>
                                <m:t>7</m:t>
                              </m:r>
                              <m:r>
                                <a:rPr lang="en-US" altLang="en-US" sz="2000" i="1">
                                  <a:latin typeface="Cambria Math"/>
                                </a:rPr>
                                <m:t>0</m:t>
                              </m:r>
                            </m:num>
                            <m:den>
                              <m:r>
                                <a:rPr lang="en-US" altLang="en-US" sz="2000" b="0" i="1" smtClean="0">
                                  <a:latin typeface="Cambria Math"/>
                                </a:rPr>
                                <m:t>7</m:t>
                              </m:r>
                              <m:r>
                                <a:rPr lang="en-US" altLang="en-US" sz="2000" i="1">
                                  <a:latin typeface="Cambria Math"/>
                                </a:rPr>
                                <m:t>0</m:t>
                              </m:r>
                            </m:den>
                          </m:f>
                        </m:e>
                      </m:d>
                      <m:r>
                        <a:rPr lang="en-US" altLang="en-US" sz="2000" i="1">
                          <a:latin typeface="Cambria Math"/>
                          <a:ea typeface="Cambria Math"/>
                        </a:rPr>
                        <m:t>×100%=</m:t>
                      </m:r>
                      <m:r>
                        <a:rPr lang="en-US" altLang="en-US" sz="2000" b="0" i="1" smtClean="0">
                          <a:latin typeface="Cambria Math"/>
                          <a:ea typeface="Cambria Math"/>
                        </a:rPr>
                        <m:t>2.08</m:t>
                      </m:r>
                      <m:r>
                        <a:rPr lang="en-US" altLang="en-US" sz="2000" i="1">
                          <a:latin typeface="Cambria Math"/>
                          <a:ea typeface="Cambria Math"/>
                        </a:rPr>
                        <m:t>%</m:t>
                      </m:r>
                    </m:oMath>
                  </m:oMathPara>
                </a14:m>
                <a:endParaRPr lang="en-US" altLang="en-US" sz="2000" dirty="0" smtClean="0"/>
              </a:p>
              <a:p>
                <a:r>
                  <a:rPr lang="en-US" altLang="en-US" sz="2400" dirty="0"/>
                  <a:t>The process can be continued to determine the </a:t>
                </a:r>
                <a:r>
                  <a:rPr lang="en-US" altLang="en-US" sz="2400" dirty="0" smtClean="0"/>
                  <a:t>largest eigenvalue </a:t>
                </a:r>
                <a:r>
                  <a:rPr lang="en-US" altLang="en-US" sz="2400" dirty="0"/>
                  <a:t>(= 68.284) with the associated </a:t>
                </a:r>
                <a:r>
                  <a:rPr lang="en-US" altLang="en-US" sz="2400" dirty="0" smtClean="0"/>
                  <a:t>eigenvector</a:t>
                </a:r>
                <a:br>
                  <a:rPr lang="en-US" altLang="en-US" sz="2400" dirty="0" smtClean="0"/>
                </a:br>
                <a:r>
                  <a:rPr lang="en-US" altLang="en-US" sz="2400" dirty="0" smtClean="0"/>
                  <a:t>[</a:t>
                </a:r>
                <a:r>
                  <a:rPr lang="en-US" altLang="en-US" sz="2400" dirty="0" smtClean="0">
                    <a:latin typeface="Symbol" pitchFamily="18" charset="2"/>
                  </a:rPr>
                  <a:t>-</a:t>
                </a:r>
                <a:r>
                  <a:rPr lang="en-US" altLang="en-US" sz="2400" dirty="0"/>
                  <a:t>0.7071  1  </a:t>
                </a:r>
                <a:r>
                  <a:rPr lang="en-US" altLang="en-US" sz="2400" dirty="0">
                    <a:latin typeface="Symbol" pitchFamily="18" charset="2"/>
                  </a:rPr>
                  <a:t>-</a:t>
                </a:r>
                <a:r>
                  <a:rPr lang="en-US" altLang="en-US" sz="2400" dirty="0"/>
                  <a:t>0.7071]</a:t>
                </a:r>
                <a:endParaRPr lang="en-US" alt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3596640"/>
              </a:xfrm>
              <a:blipFill rotWithShape="1">
                <a:blip r:embed="rId2"/>
                <a:stretch>
                  <a:fillRect l="-1481" t="-1695" b="-15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Line 3"/>
          <p:cNvSpPr>
            <a:spLocks noChangeShapeType="1"/>
          </p:cNvSpPr>
          <p:nvPr/>
        </p:nvSpPr>
        <p:spPr bwMode="auto">
          <a:xfrm flipV="1">
            <a:off x="304800" y="5092700"/>
            <a:ext cx="8448675" cy="12700"/>
          </a:xfrm>
          <a:prstGeom prst="line">
            <a:avLst/>
          </a:prstGeom>
          <a:noFill/>
          <a:ln w="28575">
            <a:solidFill>
              <a:srgbClr val="A3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idx="17"/>
          </p:nvPr>
        </p:nvSpPr>
        <p:spPr>
          <a:xfrm>
            <a:off x="457200" y="5242560"/>
            <a:ext cx="8229600" cy="1386840"/>
          </a:xfrm>
        </p:spPr>
        <p:txBody>
          <a:bodyPr/>
          <a:lstStyle/>
          <a:p>
            <a:pPr algn="ctr"/>
            <a:r>
              <a:rPr lang="en-US" altLang="en-US" sz="2800" dirty="0"/>
              <a:t>Note that the smallest eigenvalue and </a:t>
            </a:r>
            <a:r>
              <a:rPr lang="en-US" altLang="en-US" sz="2800" dirty="0" smtClean="0"/>
              <a:t>its associated eigenvector </a:t>
            </a:r>
            <a:r>
              <a:rPr lang="en-US" altLang="en-US" sz="2800" dirty="0"/>
              <a:t>can be determined by applying </a:t>
            </a:r>
            <a:r>
              <a:rPr lang="en-US" altLang="en-US" sz="2800" dirty="0" smtClean="0"/>
              <a:t>the power </a:t>
            </a:r>
            <a:r>
              <a:rPr lang="en-US" altLang="en-US" sz="2800" dirty="0"/>
              <a:t>method to the inverse of </a:t>
            </a:r>
            <a:r>
              <a:rPr lang="en-US" altLang="en-US" sz="2800" dirty="0" smtClean="0"/>
              <a:t>A</a:t>
            </a: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8993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Determining Eigenvalues &amp; Eigenvectors with MATLAB</a:t>
            </a:r>
            <a:endParaRPr lang="en-US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600" y="1584960"/>
            <a:ext cx="4114800" cy="4892040"/>
          </a:xfrm>
        </p:spPr>
        <p:txBody>
          <a:bodyPr/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en-US" sz="2200" dirty="0">
                <a:solidFill>
                  <a:srgbClr val="000000"/>
                </a:solidFill>
                <a:latin typeface="Lucida Console" pitchFamily="49" charset="0"/>
                <a:ea typeface="ＭＳ Ｐゴシック" pitchFamily="20" charset="-128"/>
              </a:rPr>
              <a:t>&gt;&gt; A = [10 -5;-5 10]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en-US" sz="2200" dirty="0">
              <a:solidFill>
                <a:srgbClr val="000000"/>
              </a:solidFill>
              <a:latin typeface="Lucida Console" pitchFamily="49" charset="0"/>
              <a:ea typeface="ＭＳ Ｐゴシック" pitchFamily="20" charset="-128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en-US" sz="2200" dirty="0">
                <a:solidFill>
                  <a:srgbClr val="000000"/>
                </a:solidFill>
                <a:latin typeface="Lucida Console" pitchFamily="49" charset="0"/>
                <a:ea typeface="ＭＳ Ｐゴシック" pitchFamily="20" charset="-128"/>
              </a:rPr>
              <a:t>A =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en-US" sz="2200" dirty="0">
                <a:solidFill>
                  <a:srgbClr val="000000"/>
                </a:solidFill>
                <a:latin typeface="Lucida Console" pitchFamily="49" charset="0"/>
                <a:ea typeface="ＭＳ Ｐゴシック" pitchFamily="20" charset="-128"/>
              </a:rPr>
              <a:t>    10    -5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en-US" sz="2200" dirty="0">
                <a:solidFill>
                  <a:srgbClr val="000000"/>
                </a:solidFill>
                <a:latin typeface="Lucida Console" pitchFamily="49" charset="0"/>
                <a:ea typeface="ＭＳ Ｐゴシック" pitchFamily="20" charset="-128"/>
              </a:rPr>
              <a:t>    -5    10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en-US" sz="2200" dirty="0">
              <a:solidFill>
                <a:srgbClr val="000000"/>
              </a:solidFill>
              <a:latin typeface="Lucida Console" pitchFamily="49" charset="0"/>
              <a:ea typeface="ＭＳ Ｐゴシック" pitchFamily="20" charset="-128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en-US" sz="2200" dirty="0">
                <a:solidFill>
                  <a:srgbClr val="000000"/>
                </a:solidFill>
                <a:latin typeface="Lucida Console" pitchFamily="49" charset="0"/>
                <a:ea typeface="ＭＳ Ｐゴシック" pitchFamily="20" charset="-128"/>
              </a:rPr>
              <a:t>&gt;&gt; [v,lambda] = eig(A)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altLang="en-US" sz="2200" dirty="0">
              <a:solidFill>
                <a:srgbClr val="000000"/>
              </a:solidFill>
              <a:latin typeface="Lucida Console" pitchFamily="49" charset="0"/>
              <a:ea typeface="ＭＳ Ｐゴシック" pitchFamily="20" charset="-128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en-US" sz="2200" dirty="0">
                <a:solidFill>
                  <a:srgbClr val="000000"/>
                </a:solidFill>
                <a:latin typeface="Lucida Console" pitchFamily="49" charset="0"/>
                <a:ea typeface="ＭＳ Ｐゴシック" pitchFamily="20" charset="-128"/>
              </a:rPr>
              <a:t>v =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en-US" sz="2200" dirty="0">
                <a:solidFill>
                  <a:srgbClr val="000000"/>
                </a:solidFill>
                <a:latin typeface="Lucida Console" pitchFamily="49" charset="0"/>
                <a:ea typeface="ＭＳ Ｐゴシック" pitchFamily="20" charset="-128"/>
              </a:rPr>
              <a:t>   -0.7071   -0.7071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en-US" sz="2200" dirty="0">
                <a:solidFill>
                  <a:srgbClr val="000000"/>
                </a:solidFill>
                <a:latin typeface="Lucida Console" pitchFamily="49" charset="0"/>
                <a:ea typeface="ＭＳ Ｐゴシック" pitchFamily="20" charset="-128"/>
              </a:rPr>
              <a:t>   -0.7071    0.7071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en-US" sz="2200" dirty="0">
                <a:solidFill>
                  <a:srgbClr val="000000"/>
                </a:solidFill>
                <a:latin typeface="Lucida Console" pitchFamily="49" charset="0"/>
                <a:ea typeface="ＭＳ Ｐゴシック" pitchFamily="20" charset="-128"/>
              </a:rPr>
              <a:t>lambda =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en-US" sz="2200" dirty="0">
                <a:solidFill>
                  <a:srgbClr val="000000"/>
                </a:solidFill>
                <a:latin typeface="Lucida Console" pitchFamily="49" charset="0"/>
                <a:ea typeface="ＭＳ Ｐゴシック" pitchFamily="20" charset="-128"/>
              </a:rPr>
              <a:t>     5     0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en-US" sz="2200" dirty="0">
                <a:solidFill>
                  <a:srgbClr val="000000"/>
                </a:solidFill>
                <a:latin typeface="Lucida Console" pitchFamily="49" charset="0"/>
                <a:ea typeface="ＭＳ Ｐゴシック" pitchFamily="20" charset="-128"/>
              </a:rPr>
              <a:t>     0    15</a:t>
            </a:r>
            <a:endParaRPr lang="en-US" altLang="en-US" sz="2200" dirty="0">
              <a:solidFill>
                <a:srgbClr val="000000"/>
              </a:solidFill>
              <a:latin typeface="Lucida Console" pitchFamily="49" charset="0"/>
              <a:ea typeface="ＭＳ Ｐゴシック" pitchFamily="2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480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Part </a:t>
            </a:r>
            <a:r>
              <a:rPr lang="en-US" altLang="en-US" dirty="0" smtClean="0"/>
              <a:t>3 </a:t>
            </a:r>
            <a:br>
              <a:rPr lang="en-US" altLang="en-US" dirty="0" smtClean="0"/>
            </a:br>
            <a:r>
              <a:rPr lang="en-US" dirty="0" smtClean="0"/>
              <a:t>Chapter </a:t>
            </a:r>
            <a:r>
              <a:rPr lang="en-US" dirty="0" smtClean="0"/>
              <a:t>13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05000"/>
          </a:xfrm>
        </p:spPr>
        <p:txBody>
          <a:bodyPr/>
          <a:lstStyle/>
          <a:p>
            <a:r>
              <a:rPr lang="en-US" altLang="en-US" dirty="0"/>
              <a:t>Eigenvalues</a:t>
            </a:r>
          </a:p>
        </p:txBody>
      </p:sp>
      <p:sp>
        <p:nvSpPr>
          <p:cNvPr id="5" name="Text Placeholder 3" hidden="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Dynamics of Three Story Building</a:t>
            </a:r>
            <a:endParaRPr lang="en-US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632" y="1219199"/>
            <a:ext cx="6654737" cy="530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22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Principle Modes of </a:t>
            </a:r>
            <a:r>
              <a:rPr lang="en-US" altLang="en-US" dirty="0" smtClean="0"/>
              <a:t>Vibration, 2</a:t>
            </a:r>
            <a:endParaRPr lang="en-US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950" y="1143000"/>
            <a:ext cx="7794100" cy="539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389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Chapter </a:t>
            </a:r>
            <a:r>
              <a:rPr lang="en-US" alt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2560"/>
            <a:ext cx="8229600" cy="521208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800"/>
              </a:spcBef>
            </a:pPr>
            <a:r>
              <a:rPr lang="en-US" altLang="en-US" sz="2800" dirty="0"/>
              <a:t>Understanding the mathematical definition of eigenvalues and eigenvectors.</a:t>
            </a:r>
          </a:p>
          <a:p>
            <a:pPr>
              <a:lnSpc>
                <a:spcPct val="90000"/>
              </a:lnSpc>
              <a:spcBef>
                <a:spcPts val="800"/>
              </a:spcBef>
            </a:pPr>
            <a:r>
              <a:rPr lang="en-US" altLang="en-US" sz="2800" dirty="0"/>
              <a:t>Understanding the physical interpretation of eigenvalues and eigenvectors within the context of engineering systems that vibrate or oscillate.</a:t>
            </a:r>
          </a:p>
          <a:p>
            <a:pPr>
              <a:lnSpc>
                <a:spcPct val="90000"/>
              </a:lnSpc>
              <a:spcBef>
                <a:spcPts val="800"/>
              </a:spcBef>
            </a:pPr>
            <a:r>
              <a:rPr lang="en-US" altLang="en-US" sz="2800" dirty="0"/>
              <a:t>Knowing how to implement the polynomial method.</a:t>
            </a:r>
          </a:p>
          <a:p>
            <a:pPr>
              <a:lnSpc>
                <a:spcPct val="90000"/>
              </a:lnSpc>
              <a:spcBef>
                <a:spcPts val="800"/>
              </a:spcBef>
            </a:pPr>
            <a:r>
              <a:rPr lang="en-US" altLang="en-US" sz="2800" dirty="0"/>
              <a:t>Knowing how to implement the power method to evaluate the largest and smallest eigenvalues and their respective eigenvectors.</a:t>
            </a:r>
          </a:p>
          <a:p>
            <a:pPr>
              <a:lnSpc>
                <a:spcPct val="90000"/>
              </a:lnSpc>
              <a:spcBef>
                <a:spcPts val="800"/>
              </a:spcBef>
            </a:pPr>
            <a:r>
              <a:rPr lang="en-US" altLang="en-US" sz="2800" dirty="0"/>
              <a:t>Knowing how to use and interpret MATLAB’s </a:t>
            </a:r>
            <a:r>
              <a:rPr lang="en-US" altLang="en-US" sz="2800" b="1" dirty="0" err="1">
                <a:latin typeface="Courier New" pitchFamily="49" charset="0"/>
              </a:rPr>
              <a:t>eig</a:t>
            </a:r>
            <a:r>
              <a:rPr lang="en-US" altLang="en-US" sz="2800" dirty="0"/>
              <a:t> function.</a:t>
            </a:r>
          </a:p>
        </p:txBody>
      </p:sp>
    </p:spTree>
    <p:extLst>
      <p:ext uri="{BB962C8B-B14F-4D97-AF65-F5344CB8AC3E}">
        <p14:creationId xmlns:p14="http://schemas.microsoft.com/office/powerpoint/2010/main" val="138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Dynamics of Three Coupled Bungee Jumpers in Time</a:t>
            </a:r>
            <a:endParaRPr lang="en-US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589" y="1447799"/>
            <a:ext cx="6130822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3"/>
          <p:cNvSpPr>
            <a:spLocks noGrp="1"/>
          </p:cNvSpPr>
          <p:nvPr>
            <p:ph idx="17"/>
          </p:nvPr>
        </p:nvSpPr>
        <p:spPr>
          <a:xfrm>
            <a:off x="457200" y="6019800"/>
            <a:ext cx="8229600" cy="609600"/>
          </a:xfrm>
        </p:spPr>
        <p:txBody>
          <a:bodyPr/>
          <a:lstStyle/>
          <a:p>
            <a:pPr algn="ctr"/>
            <a:r>
              <a:rPr lang="en-US" altLang="en-US" dirty="0"/>
              <a:t>Is there an underlying pattern</a:t>
            </a:r>
            <a:r>
              <a:rPr lang="en-US" altLang="en-US" dirty="0" smtClean="0"/>
              <a:t>???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9509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Mathematics, 1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503920" cy="5120640"/>
              </a:xfrm>
            </p:spPr>
            <p:txBody>
              <a:bodyPr/>
              <a:lstStyle/>
              <a:p>
                <a:r>
                  <a:rPr lang="en-US" altLang="en-US" dirty="0" smtClean="0"/>
                  <a:t>Up until now, heterogeneous systems: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en-US" sz="36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3600" b="0" i="1" smtClean="0">
                              <a:latin typeface="Cambria Math"/>
                            </a:rPr>
                            <m:t>𝐴</m:t>
                          </m:r>
                        </m:e>
                      </m:d>
                      <m:r>
                        <a:rPr lang="en-US" altLang="en-US" sz="3600" b="0" i="1" smtClean="0">
                          <a:latin typeface="Cambria Math"/>
                        </a:rPr>
                        <m:t> 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en-US" sz="36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36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altLang="en-US" sz="3600" b="0" i="1" smtClean="0">
                          <a:latin typeface="Cambria Math"/>
                        </a:rPr>
                        <m:t>={</m:t>
                      </m:r>
                      <m:r>
                        <a:rPr lang="en-US" altLang="en-US" sz="3600" b="0" i="1" smtClean="0">
                          <a:latin typeface="Cambria Math"/>
                        </a:rPr>
                        <m:t>𝑏</m:t>
                      </m:r>
                      <m:r>
                        <a:rPr lang="en-US" altLang="en-US" sz="3600" b="0" i="1" smtClean="0">
                          <a:latin typeface="Cambria Math"/>
                        </a:rPr>
                        <m:t>}</m:t>
                      </m:r>
                    </m:oMath>
                  </m:oMathPara>
                </a14:m>
                <a:endParaRPr lang="en-US" altLang="en-US" sz="3600" dirty="0" smtClean="0"/>
              </a:p>
              <a:p>
                <a:r>
                  <a:rPr lang="en-US" altLang="en-US" dirty="0"/>
                  <a:t>What about homogeneous systems</a:t>
                </a:r>
                <a:r>
                  <a:rPr lang="en-US" altLang="en-US" dirty="0" smtClean="0"/>
                  <a:t>: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en-US" sz="3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3600" i="1">
                              <a:latin typeface="Cambria Math"/>
                            </a:rPr>
                            <m:t>𝐴</m:t>
                          </m:r>
                        </m:e>
                      </m:d>
                      <m:r>
                        <a:rPr lang="en-US" altLang="en-US" sz="3600" i="1">
                          <a:latin typeface="Cambria Math"/>
                        </a:rPr>
                        <m:t> 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en-US" sz="3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3600" i="1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altLang="en-US" sz="3600" i="1">
                          <a:latin typeface="Cambria Math"/>
                        </a:rPr>
                        <m:t>=</m:t>
                      </m:r>
                      <m:r>
                        <a:rPr lang="en-US" altLang="en-US" sz="3600" b="0" i="1" smtClean="0"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en-US" altLang="en-US" sz="3600" dirty="0"/>
              </a:p>
              <a:p>
                <a:r>
                  <a:rPr lang="en-US" altLang="en-US" dirty="0"/>
                  <a:t>Trivial solution</a:t>
                </a:r>
                <a:r>
                  <a:rPr lang="en-US" altLang="en-US" dirty="0" smtClean="0"/>
                  <a:t>: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n-US" altLang="en-US" sz="3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3600" i="1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altLang="en-US" sz="3600" i="1">
                          <a:latin typeface="Cambria Math"/>
                        </a:rPr>
                        <m:t>=</m:t>
                      </m:r>
                      <m:r>
                        <a:rPr lang="en-US" altLang="en-US" sz="3600" i="1"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en-US" altLang="en-US" sz="3600" dirty="0"/>
              </a:p>
              <a:p>
                <a:r>
                  <a:rPr lang="en-US" altLang="en-US" dirty="0"/>
                  <a:t>Is there another way of formulating the </a:t>
                </a:r>
                <a:r>
                  <a:rPr lang="en-US" altLang="en-US" dirty="0" smtClean="0"/>
                  <a:t>system so </a:t>
                </a:r>
                <a:r>
                  <a:rPr lang="en-US" altLang="en-US" dirty="0"/>
                  <a:t>that the solution would be meaningful</a:t>
                </a:r>
                <a:r>
                  <a:rPr lang="en-US" altLang="en-US" dirty="0" smtClean="0"/>
                  <a:t>???</a:t>
                </a:r>
                <a:endParaRPr lang="en-US" alt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503920" cy="5120640"/>
              </a:xfrm>
              <a:blipFill rotWithShape="1">
                <a:blip r:embed="rId2"/>
                <a:stretch>
                  <a:fillRect l="-1792" t="-1548" r="-2867" b="-30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5044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Mathematics, 2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503920" cy="5120640"/>
              </a:xfrm>
            </p:spPr>
            <p:txBody>
              <a:bodyPr/>
              <a:lstStyle/>
              <a:p>
                <a:r>
                  <a:rPr lang="en-US" altLang="en-US" dirty="0" smtClean="0"/>
                  <a:t>What about a homogeneous system like:</a:t>
                </a:r>
              </a:p>
              <a:p>
                <a:pPr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altLang="en-US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b="0" i="1" smtClean="0">
                              <a:latin typeface="Cambria Math"/>
                            </a:rPr>
                            <m:t>𝑎</m:t>
                          </m:r>
                          <m:r>
                            <a:rPr lang="en-US" altLang="en-US" b="0" i="1" baseline="-25000" smtClean="0">
                              <a:latin typeface="Cambria Math"/>
                            </a:rPr>
                            <m:t>11</m:t>
                          </m:r>
                          <m:r>
                            <a:rPr lang="en-US" altLang="en-US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b="0" i="1" smtClean="0">
                              <a:latin typeface="Cambria Math"/>
                              <a:ea typeface="Cambria Math"/>
                            </a:rPr>
                            <m:t>𝜆</m:t>
                          </m:r>
                        </m:e>
                      </m:d>
                      <m:r>
                        <a:rPr lang="en-US" altLang="en-US" b="0" i="1" smtClean="0">
                          <a:latin typeface="Cambria Math"/>
                        </a:rPr>
                        <m:t>𝑥</m:t>
                      </m:r>
                      <m:r>
                        <a:rPr lang="en-US" altLang="en-US" b="0" i="1" baseline="-25000" smtClean="0">
                          <a:latin typeface="Cambria Math"/>
                        </a:rPr>
                        <m:t>1</m:t>
                      </m:r>
                      <m:r>
                        <a:rPr lang="en-US" altLang="en-US" b="0" i="1" smtClean="0">
                          <a:latin typeface="Cambria Math"/>
                        </a:rPr>
                        <m:t>+           </m:t>
                      </m:r>
                      <m:r>
                        <a:rPr lang="en-US" altLang="en-US" b="0" i="1" smtClean="0">
                          <a:latin typeface="Cambria Math"/>
                        </a:rPr>
                        <m:t>𝑎</m:t>
                      </m:r>
                      <m:r>
                        <a:rPr lang="en-US" altLang="en-US" b="0" i="1" baseline="-25000" smtClean="0">
                          <a:latin typeface="Cambria Math"/>
                        </a:rPr>
                        <m:t>12</m:t>
                      </m:r>
                      <m:r>
                        <a:rPr lang="en-US" altLang="en-US" b="0" i="1" smtClean="0">
                          <a:latin typeface="Cambria Math"/>
                        </a:rPr>
                        <m:t>𝑥</m:t>
                      </m:r>
                      <m:r>
                        <a:rPr lang="en-US" altLang="en-US" b="0" i="1" baseline="-25000" smtClean="0">
                          <a:latin typeface="Cambria Math"/>
                        </a:rPr>
                        <m:t>2</m:t>
                      </m:r>
                      <m:r>
                        <a:rPr lang="en-US" altLang="en-US" b="0" i="1" smtClean="0">
                          <a:latin typeface="Cambria Math"/>
                        </a:rPr>
                        <m:t>+           </m:t>
                      </m:r>
                      <m:r>
                        <a:rPr lang="en-US" altLang="en-US" b="0" i="1" smtClean="0">
                          <a:latin typeface="Cambria Math"/>
                        </a:rPr>
                        <m:t>𝑎</m:t>
                      </m:r>
                      <m:r>
                        <a:rPr lang="en-US" altLang="en-US" b="0" i="1" baseline="-25000" smtClean="0">
                          <a:latin typeface="Cambria Math"/>
                        </a:rPr>
                        <m:t>13</m:t>
                      </m:r>
                      <m:r>
                        <a:rPr lang="en-US" altLang="en-US" b="0" i="1" smtClean="0">
                          <a:latin typeface="Cambria Math"/>
                        </a:rPr>
                        <m:t>𝑥</m:t>
                      </m:r>
                      <m:r>
                        <a:rPr lang="en-US" altLang="en-US" b="0" i="1" baseline="-25000" smtClean="0">
                          <a:latin typeface="Cambria Math"/>
                        </a:rPr>
                        <m:t>3</m:t>
                      </m:r>
                      <m:r>
                        <a:rPr lang="en-US" altLang="en-US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altLang="en-US" b="0" dirty="0" smtClean="0"/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altLang="en-US" b="0" dirty="0" smtClean="0"/>
                  <a:t>         </a:t>
                </a:r>
                <a14:m>
                  <m:oMath xmlns:m="http://schemas.openxmlformats.org/officeDocument/2006/math">
                    <m:r>
                      <a:rPr lang="en-US" altLang="en-US" b="0" i="1" smtClean="0">
                        <a:latin typeface="Cambria Math"/>
                      </a:rPr>
                      <m:t>𝑎</m:t>
                    </m:r>
                    <m:r>
                      <a:rPr lang="en-US" altLang="en-US" b="0" i="1" baseline="-25000" smtClean="0">
                        <a:latin typeface="Cambria Math"/>
                      </a:rPr>
                      <m:t>21</m:t>
                    </m:r>
                    <m:r>
                      <a:rPr lang="en-US" altLang="en-US" b="0" i="1" smtClean="0">
                        <a:latin typeface="Cambria Math"/>
                      </a:rPr>
                      <m:t>𝑥</m:t>
                    </m:r>
                    <m:r>
                      <a:rPr lang="en-US" altLang="en-US" b="0" i="1" baseline="-25000" smtClean="0">
                        <a:latin typeface="Cambria Math"/>
                      </a:rPr>
                      <m:t>1</m:t>
                    </m:r>
                    <m:r>
                      <a:rPr lang="en-US" altLang="en-US" b="0" i="1" smtClean="0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en-US" alt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/>
                          </a:rPr>
                          <m:t>𝑎</m:t>
                        </m:r>
                        <m:r>
                          <a:rPr lang="en-US" altLang="en-US" b="0" i="1" baseline="-25000" smtClean="0">
                            <a:latin typeface="Cambria Math"/>
                          </a:rPr>
                          <m:t>22</m:t>
                        </m:r>
                        <m:r>
                          <a:rPr lang="en-US" altLang="en-US" b="0" i="1" smtClean="0">
                            <a:latin typeface="Cambria Math"/>
                          </a:rPr>
                          <m:t>−</m:t>
                        </m:r>
                        <m:r>
                          <a:rPr lang="en-US" altLang="en-US" b="0" i="1" smtClean="0">
                            <a:latin typeface="Cambria Math"/>
                            <a:ea typeface="Cambria Math"/>
                          </a:rPr>
                          <m:t>𝜆</m:t>
                        </m:r>
                      </m:e>
                    </m:d>
                    <m:r>
                      <a:rPr lang="en-US" altLang="en-US" b="0" i="1" smtClean="0">
                        <a:latin typeface="Cambria Math"/>
                      </a:rPr>
                      <m:t>𝑥</m:t>
                    </m:r>
                    <m:r>
                      <a:rPr lang="en-US" altLang="en-US" b="0" i="1" baseline="-25000" smtClean="0">
                        <a:latin typeface="Cambria Math"/>
                      </a:rPr>
                      <m:t>2</m:t>
                    </m:r>
                    <m:r>
                      <a:rPr lang="en-US" altLang="en-US" b="0" i="1" smtClean="0">
                        <a:latin typeface="Cambria Math"/>
                      </a:rPr>
                      <m:t>+           </m:t>
                    </m:r>
                    <m:r>
                      <a:rPr lang="en-US" altLang="en-US" b="0" i="1" smtClean="0">
                        <a:latin typeface="Cambria Math"/>
                      </a:rPr>
                      <m:t>𝑎</m:t>
                    </m:r>
                    <m:r>
                      <a:rPr lang="en-US" altLang="en-US" b="0" i="1" baseline="-25000" smtClean="0">
                        <a:latin typeface="Cambria Math"/>
                      </a:rPr>
                      <m:t>23</m:t>
                    </m:r>
                    <m:r>
                      <a:rPr lang="en-US" altLang="en-US" b="0" i="1" smtClean="0">
                        <a:latin typeface="Cambria Math"/>
                      </a:rPr>
                      <m:t>𝑥</m:t>
                    </m:r>
                    <m:r>
                      <a:rPr lang="en-US" altLang="en-US" b="0" i="1" baseline="-25000" smtClean="0">
                        <a:latin typeface="Cambria Math"/>
                      </a:rPr>
                      <m:t>3</m:t>
                    </m:r>
                    <m:r>
                      <a:rPr lang="en-US" altLang="en-US" b="0" i="1" smtClean="0">
                        <a:latin typeface="Cambria Math"/>
                      </a:rPr>
                      <m:t>=0</m:t>
                    </m:r>
                  </m:oMath>
                </a14:m>
                <a:endParaRPr lang="en-US" altLang="en-US" b="0" dirty="0" smtClean="0"/>
              </a:p>
              <a:p>
                <a:pPr algn="ctr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altLang="en-US" b="0" dirty="0" smtClean="0"/>
                  <a:t>         </a:t>
                </a:r>
                <a14:m>
                  <m:oMath xmlns:m="http://schemas.openxmlformats.org/officeDocument/2006/math">
                    <m:r>
                      <a:rPr lang="en-US" altLang="en-US" b="0" i="1" smtClean="0">
                        <a:latin typeface="Cambria Math"/>
                      </a:rPr>
                      <m:t>𝑎</m:t>
                    </m:r>
                    <m:r>
                      <a:rPr lang="en-US" altLang="en-US" b="0" i="1" baseline="-25000" smtClean="0">
                        <a:latin typeface="Cambria Math"/>
                      </a:rPr>
                      <m:t>31</m:t>
                    </m:r>
                    <m:r>
                      <a:rPr lang="en-US" altLang="en-US" b="0" i="1" smtClean="0">
                        <a:latin typeface="Cambria Math"/>
                      </a:rPr>
                      <m:t>𝑥</m:t>
                    </m:r>
                    <m:r>
                      <a:rPr lang="en-US" altLang="en-US" b="0" i="1" baseline="-25000" smtClean="0">
                        <a:latin typeface="Cambria Math"/>
                      </a:rPr>
                      <m:t>1</m:t>
                    </m:r>
                    <m:r>
                      <a:rPr lang="en-US" altLang="en-US" b="0" i="1" smtClean="0">
                        <a:latin typeface="Cambria Math"/>
                      </a:rPr>
                      <m:t>+           </m:t>
                    </m:r>
                    <m:r>
                      <a:rPr lang="en-US" altLang="en-US" b="0" i="1" smtClean="0">
                        <a:latin typeface="Cambria Math"/>
                      </a:rPr>
                      <m:t>𝑎</m:t>
                    </m:r>
                    <m:r>
                      <a:rPr lang="en-US" altLang="en-US" b="0" i="1" baseline="-25000" smtClean="0">
                        <a:latin typeface="Cambria Math"/>
                      </a:rPr>
                      <m:t>32</m:t>
                    </m:r>
                    <m:r>
                      <a:rPr lang="en-US" altLang="en-US" b="0" i="1" smtClean="0">
                        <a:latin typeface="Cambria Math"/>
                      </a:rPr>
                      <m:t>𝑥</m:t>
                    </m:r>
                    <m:r>
                      <a:rPr lang="en-US" altLang="en-US" b="0" i="1" baseline="-25000" smtClean="0">
                        <a:latin typeface="Cambria Math"/>
                      </a:rPr>
                      <m:t>2</m:t>
                    </m:r>
                    <m:r>
                      <a:rPr lang="en-US" altLang="en-US" b="0" i="1" smtClean="0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en-US" alt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en-US" b="0" i="1" smtClean="0">
                            <a:latin typeface="Cambria Math"/>
                          </a:rPr>
                          <m:t>𝑎</m:t>
                        </m:r>
                        <m:r>
                          <a:rPr lang="en-US" altLang="en-US" b="0" i="1" baseline="-25000" smtClean="0">
                            <a:latin typeface="Cambria Math"/>
                          </a:rPr>
                          <m:t>33</m:t>
                        </m:r>
                        <m:r>
                          <a:rPr lang="en-US" altLang="en-US" b="0" i="1" smtClean="0">
                            <a:latin typeface="Cambria Math"/>
                          </a:rPr>
                          <m:t>−</m:t>
                        </m:r>
                        <m:r>
                          <a:rPr lang="en-US" altLang="en-US" b="0" i="1" smtClean="0">
                            <a:latin typeface="Cambria Math"/>
                            <a:ea typeface="Cambria Math"/>
                          </a:rPr>
                          <m:t>𝜆</m:t>
                        </m:r>
                      </m:e>
                    </m:d>
                    <m:r>
                      <a:rPr lang="en-US" altLang="en-US" b="0" i="1" smtClean="0">
                        <a:latin typeface="Cambria Math"/>
                      </a:rPr>
                      <m:t>𝑥</m:t>
                    </m:r>
                    <m:r>
                      <a:rPr lang="en-US" altLang="en-US" b="0" i="1" baseline="-25000" smtClean="0">
                        <a:latin typeface="Cambria Math"/>
                      </a:rPr>
                      <m:t>3</m:t>
                    </m:r>
                    <m:r>
                      <a:rPr lang="en-US" altLang="en-US" b="0" i="1" smtClean="0">
                        <a:latin typeface="Cambria Math"/>
                      </a:rPr>
                      <m:t>=0</m:t>
                    </m:r>
                  </m:oMath>
                </a14:m>
                <a:endParaRPr lang="en-US" altLang="en-US" dirty="0" smtClean="0"/>
              </a:p>
              <a:p>
                <a:r>
                  <a:rPr lang="en-US" altLang="en-US" dirty="0"/>
                  <a:t>or in matrix </a:t>
                </a:r>
                <a:r>
                  <a:rPr lang="en-US" altLang="en-US" dirty="0" smtClean="0"/>
                  <a:t>form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en-US" sz="40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4000" b="0" i="1" smtClean="0">
                              <a:latin typeface="Cambria Math"/>
                            </a:rPr>
                            <m:t>[</m:t>
                          </m:r>
                          <m:r>
                            <a:rPr lang="en-US" altLang="en-US" sz="4000" b="0" i="1" smtClean="0">
                              <a:latin typeface="Cambria Math"/>
                            </a:rPr>
                            <m:t>𝐴</m:t>
                          </m:r>
                          <m:r>
                            <a:rPr lang="en-US" altLang="en-US" sz="4000" b="0" i="1" smtClean="0">
                              <a:latin typeface="Cambria Math"/>
                            </a:rPr>
                            <m:t>]−</m:t>
                          </m:r>
                          <m:r>
                            <a:rPr lang="en-US" altLang="en-US" sz="4000" i="1">
                              <a:latin typeface="Cambria Math"/>
                              <a:ea typeface="Cambria Math"/>
                            </a:rPr>
                            <m:t>𝜆</m:t>
                          </m:r>
                          <m:r>
                            <a:rPr lang="en-US" altLang="en-US" sz="4000" i="1">
                              <a:latin typeface="Cambria Math"/>
                              <a:ea typeface="Cambria Math"/>
                            </a:rPr>
                            <m:t>[</m:t>
                          </m:r>
                          <m:r>
                            <a:rPr lang="en-US" altLang="en-US" sz="4000" i="1">
                              <a:latin typeface="Cambria Math"/>
                              <a:ea typeface="Cambria Math"/>
                            </a:rPr>
                            <m:t>𝐼</m:t>
                          </m:r>
                          <m:r>
                            <a:rPr lang="en-US" altLang="en-US" sz="4000" i="1">
                              <a:latin typeface="Cambria Math"/>
                              <a:ea typeface="Cambria Math"/>
                            </a:rPr>
                            <m:t>]</m:t>
                          </m:r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altLang="en-US" sz="4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sz="40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altLang="en-US" sz="40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altLang="en-US" sz="4000" dirty="0"/>
              </a:p>
              <a:p>
                <a:r>
                  <a:rPr lang="en-US" altLang="en-US" dirty="0"/>
                  <a:t>For this case, there could be a value of </a:t>
                </a:r>
                <a:r>
                  <a:rPr lang="en-US" altLang="en-US" dirty="0">
                    <a:sym typeface="Symbol" pitchFamily="18" charset="2"/>
                  </a:rPr>
                  <a:t> </a:t>
                </a:r>
                <a:r>
                  <a:rPr lang="en-US" altLang="en-US" dirty="0" smtClean="0">
                    <a:sym typeface="Symbol" pitchFamily="18" charset="2"/>
                  </a:rPr>
                  <a:t>that makes </a:t>
                </a:r>
                <a:r>
                  <a:rPr lang="en-US" altLang="en-US" dirty="0">
                    <a:sym typeface="Symbol" pitchFamily="18" charset="2"/>
                  </a:rPr>
                  <a:t>the equations equal zero. This is </a:t>
                </a:r>
                <a:r>
                  <a:rPr lang="en-US" altLang="en-US" dirty="0" smtClean="0">
                    <a:sym typeface="Symbol" pitchFamily="18" charset="2"/>
                  </a:rPr>
                  <a:t>called an </a:t>
                </a:r>
                <a:r>
                  <a:rPr lang="en-US" altLang="en-US" b="1" i="1" dirty="0">
                    <a:sym typeface="Symbol" pitchFamily="18" charset="2"/>
                  </a:rPr>
                  <a:t>eigenvalue</a:t>
                </a:r>
                <a:r>
                  <a:rPr lang="en-US" altLang="en-US" dirty="0" smtClean="0">
                    <a:sym typeface="Symbol" pitchFamily="18" charset="2"/>
                  </a:rPr>
                  <a:t>.</a:t>
                </a:r>
                <a:endParaRPr lang="en-US" alt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503920" cy="5120640"/>
              </a:xfrm>
              <a:blipFill rotWithShape="1">
                <a:blip r:embed="rId2"/>
                <a:stretch>
                  <a:fillRect l="-1792" t="-1548" r="-3011" b="-65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040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Graphical Depiction of Eigenvalues</a:t>
            </a:r>
            <a:endParaRPr lang="en-US" dirty="0"/>
          </a:p>
        </p:txBody>
      </p:sp>
      <p:pic>
        <p:nvPicPr>
          <p:cNvPr id="1742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76399"/>
            <a:ext cx="8686800" cy="4415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881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905000"/>
          </a:xfrm>
        </p:spPr>
        <p:txBody>
          <a:bodyPr/>
          <a:lstStyle/>
          <a:p>
            <a:r>
              <a:rPr lang="en-US" altLang="en-US" dirty="0"/>
              <a:t>Physical Background:</a:t>
            </a:r>
            <a:br>
              <a:rPr lang="en-US" altLang="en-US" dirty="0"/>
            </a:br>
            <a:r>
              <a:rPr lang="en-US" altLang="en-US" dirty="0"/>
              <a:t>Oscillations or </a:t>
            </a:r>
            <a:r>
              <a:rPr lang="en-US" altLang="en-US" b="1" i="1" dirty="0"/>
              <a:t>Vibrations</a:t>
            </a:r>
            <a:r>
              <a:rPr lang="en-US" altLang="en-US" dirty="0"/>
              <a:t> of Mass-Spring Systems</a:t>
            </a:r>
            <a:endParaRPr lang="en-US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" y="2138362"/>
            <a:ext cx="7629525" cy="441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688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Model With Force Balances</a:t>
            </a:r>
            <a:br>
              <a:rPr lang="en-US" altLang="en-US" dirty="0"/>
            </a:br>
            <a:r>
              <a:rPr lang="en-US" altLang="en-US" dirty="0"/>
              <a:t>(AKA: </a:t>
            </a:r>
            <a:r>
              <a:rPr lang="en-US" altLang="en-US" sz="4800" i="1" dirty="0">
                <a:latin typeface="Times New Roman" pitchFamily="18" charset="0"/>
              </a:rPr>
              <a:t>F = ma</a:t>
            </a:r>
            <a:r>
              <a:rPr lang="en-US" altLang="en-US" dirty="0"/>
              <a:t>)</a:t>
            </a:r>
            <a:endParaRPr lang="en-US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32560"/>
                <a:ext cx="8229600" cy="5120640"/>
              </a:xfrm>
            </p:spPr>
            <p:txBody>
              <a:bodyPr/>
              <a:lstStyle/>
              <a:p>
                <a:pPr>
                  <a:lnSpc>
                    <a:spcPct val="110000"/>
                  </a:lnSpc>
                  <a:spcBef>
                    <a:spcPts val="1200"/>
                  </a:spcBef>
                  <a:buSzPct val="9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b="0" i="1" smtClean="0">
                          <a:latin typeface="Cambria Math"/>
                        </a:rPr>
                        <m:t>𝑚</m:t>
                      </m:r>
                      <m:r>
                        <a:rPr lang="en-US" altLang="en-US" b="0" i="1" baseline="-25000" smtClean="0">
                          <a:latin typeface="Cambria Math"/>
                        </a:rPr>
                        <m:t>1</m:t>
                      </m:r>
                      <m:f>
                        <m:fPr>
                          <m:ctrlPr>
                            <a:rPr lang="en-US" altLang="en-US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b="0" i="1" smtClean="0">
                              <a:latin typeface="Cambria Math"/>
                            </a:rPr>
                            <m:t>𝑑</m:t>
                          </m:r>
                          <m:r>
                            <a:rPr lang="en-US" altLang="en-US" b="0" i="1" baseline="30000" smtClean="0">
                              <a:latin typeface="Cambria Math"/>
                            </a:rPr>
                            <m:t>2</m:t>
                          </m:r>
                          <m:r>
                            <a:rPr lang="en-US" altLang="en-US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altLang="en-US" b="0" i="1" baseline="-2500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en-US" b="0" i="1" smtClean="0">
                              <a:latin typeface="Cambria Math"/>
                            </a:rPr>
                            <m:t>𝑑𝑡</m:t>
                          </m:r>
                          <m:r>
                            <a:rPr lang="en-US" altLang="en-US" b="0" i="1" baseline="30000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altLang="en-US" b="0" i="1" smtClean="0">
                          <a:latin typeface="Cambria Math"/>
                        </a:rPr>
                        <m:t>=−</m:t>
                      </m:r>
                      <m:r>
                        <a:rPr lang="en-US" altLang="en-US" b="0" i="1" smtClean="0">
                          <a:latin typeface="Cambria Math"/>
                        </a:rPr>
                        <m:t>𝑘𝑥</m:t>
                      </m:r>
                      <m:r>
                        <a:rPr lang="en-US" altLang="en-US" b="0" i="1" baseline="-25000" smtClean="0">
                          <a:latin typeface="Cambria Math"/>
                        </a:rPr>
                        <m:t>1</m:t>
                      </m:r>
                      <m:r>
                        <a:rPr lang="en-US" altLang="en-US" b="0" i="1" smtClean="0">
                          <a:latin typeface="Cambria Math"/>
                        </a:rPr>
                        <m:t>+</m:t>
                      </m:r>
                      <m:r>
                        <a:rPr lang="en-US" altLang="en-US" b="0" i="1" smtClean="0">
                          <a:latin typeface="Cambria Math"/>
                        </a:rPr>
                        <m:t>𝑘</m:t>
                      </m:r>
                      <m:r>
                        <a:rPr lang="en-US" altLang="en-US" b="0" i="1" smtClean="0">
                          <a:latin typeface="Cambria Math"/>
                        </a:rPr>
                        <m:t>(</m:t>
                      </m:r>
                      <m:r>
                        <a:rPr lang="en-US" altLang="en-US" b="0" i="1" smtClean="0">
                          <a:latin typeface="Cambria Math"/>
                        </a:rPr>
                        <m:t>𝑥</m:t>
                      </m:r>
                      <m:r>
                        <a:rPr lang="en-US" altLang="en-US" b="0" i="1" baseline="-25000" smtClean="0">
                          <a:latin typeface="Cambria Math"/>
                        </a:rPr>
                        <m:t>2</m:t>
                      </m:r>
                      <m:r>
                        <a:rPr lang="en-US" altLang="en-US" b="0" i="1" smtClean="0">
                          <a:latin typeface="Cambria Math"/>
                        </a:rPr>
                        <m:t>−</m:t>
                      </m:r>
                      <m:r>
                        <a:rPr lang="en-US" altLang="en-US" b="0" i="1" smtClean="0">
                          <a:latin typeface="Cambria Math"/>
                        </a:rPr>
                        <m:t>𝑥</m:t>
                      </m:r>
                      <m:r>
                        <a:rPr lang="en-US" altLang="en-US" b="0" i="1" baseline="-25000" smtClean="0">
                          <a:latin typeface="Cambria Math"/>
                        </a:rPr>
                        <m:t>1</m:t>
                      </m:r>
                      <m:r>
                        <a:rPr lang="en-US" altLang="en-US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altLang="en-US" dirty="0" smtClean="0"/>
              </a:p>
              <a:p>
                <a:pPr>
                  <a:lnSpc>
                    <a:spcPct val="110000"/>
                  </a:lnSpc>
                  <a:spcBef>
                    <a:spcPts val="1200"/>
                  </a:spcBef>
                  <a:buSzPct val="9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i="1">
                          <a:latin typeface="Cambria Math"/>
                        </a:rPr>
                        <m:t>𝑚</m:t>
                      </m:r>
                      <m:r>
                        <a:rPr lang="en-US" altLang="en-US" b="0" i="1" baseline="-25000" smtClean="0">
                          <a:latin typeface="Cambria Math"/>
                        </a:rPr>
                        <m:t>2</m:t>
                      </m:r>
                      <m:f>
                        <m:fPr>
                          <m:ctrlPr>
                            <a:rPr lang="en-US" altLang="en-U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i="1">
                              <a:latin typeface="Cambria Math"/>
                            </a:rPr>
                            <m:t>𝑑</m:t>
                          </m:r>
                          <m:r>
                            <a:rPr lang="en-US" altLang="en-US" i="1" baseline="30000">
                              <a:latin typeface="Cambria Math"/>
                            </a:rPr>
                            <m:t>2</m:t>
                          </m:r>
                          <m:r>
                            <a:rPr lang="en-US" altLang="en-US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b="0" i="1" baseline="-25000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en-US" altLang="en-US" i="1">
                              <a:latin typeface="Cambria Math"/>
                            </a:rPr>
                            <m:t>𝑑𝑡</m:t>
                          </m:r>
                          <m:r>
                            <a:rPr lang="en-US" altLang="en-US" i="1" baseline="3000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altLang="en-US" i="1">
                          <a:latin typeface="Cambria Math"/>
                        </a:rPr>
                        <m:t>=−</m:t>
                      </m:r>
                      <m:r>
                        <a:rPr lang="en-US" altLang="en-US" i="1">
                          <a:latin typeface="Cambria Math"/>
                        </a:rPr>
                        <m:t>𝑘</m:t>
                      </m:r>
                      <m:d>
                        <m:dPr>
                          <m:ctrlPr>
                            <a:rPr lang="en-US" alt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i="1" baseline="-25000">
                              <a:latin typeface="Cambria Math"/>
                            </a:rPr>
                            <m:t>2</m:t>
                          </m:r>
                          <m:r>
                            <a:rPr lang="en-US" altLang="en-US" i="1">
                              <a:latin typeface="Cambria Math"/>
                            </a:rPr>
                            <m:t>−</m:t>
                          </m:r>
                          <m:r>
                            <a:rPr lang="en-US" altLang="en-US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i="1" baseline="-25000">
                              <a:latin typeface="Cambria Math"/>
                            </a:rPr>
                            <m:t>1</m:t>
                          </m:r>
                        </m:e>
                      </m:d>
                      <m:r>
                        <a:rPr lang="en-US" altLang="en-US" b="0" i="1" smtClean="0">
                          <a:latin typeface="Cambria Math"/>
                        </a:rPr>
                        <m:t>−</m:t>
                      </m:r>
                      <m:r>
                        <a:rPr lang="en-US" altLang="en-US" i="1">
                          <a:latin typeface="Cambria Math"/>
                        </a:rPr>
                        <m:t>𝑘𝑥</m:t>
                      </m:r>
                      <m:r>
                        <a:rPr lang="en-US" altLang="en-US" b="0" i="1" baseline="-25000" smtClean="0">
                          <a:latin typeface="Cambria Math"/>
                        </a:rPr>
                        <m:t>2</m:t>
                      </m:r>
                    </m:oMath>
                  </m:oMathPara>
                </a14:m>
                <a:endParaRPr lang="en-US" altLang="en-US" dirty="0" smtClean="0"/>
              </a:p>
              <a:p>
                <a:pPr>
                  <a:spcBef>
                    <a:spcPts val="1200"/>
                  </a:spcBef>
                  <a:buSzPct val="90000"/>
                </a:pPr>
                <a:r>
                  <a:rPr lang="en-US" altLang="en-US" dirty="0" smtClean="0"/>
                  <a:t>Collect </a:t>
                </a:r>
                <a:r>
                  <a:rPr lang="en-US" altLang="en-US" dirty="0"/>
                  <a:t>terms</a:t>
                </a:r>
                <a:r>
                  <a:rPr lang="en-US" altLang="en-US" dirty="0" smtClean="0"/>
                  <a:t>:</a:t>
                </a:r>
              </a:p>
              <a:p>
                <a:pPr>
                  <a:lnSpc>
                    <a:spcPct val="110000"/>
                  </a:lnSpc>
                  <a:spcBef>
                    <a:spcPts val="1200"/>
                  </a:spcBef>
                  <a:buSzPct val="9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i="1">
                          <a:latin typeface="Cambria Math"/>
                        </a:rPr>
                        <m:t>𝑚</m:t>
                      </m:r>
                      <m:r>
                        <a:rPr lang="en-US" altLang="en-US" b="0" i="1" baseline="-25000" smtClean="0">
                          <a:latin typeface="Cambria Math"/>
                        </a:rPr>
                        <m:t>1</m:t>
                      </m:r>
                      <m:f>
                        <m:fPr>
                          <m:ctrlPr>
                            <a:rPr lang="en-US" altLang="en-U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i="1">
                              <a:latin typeface="Cambria Math"/>
                            </a:rPr>
                            <m:t>𝑑</m:t>
                          </m:r>
                          <m:r>
                            <a:rPr lang="en-US" altLang="en-US" i="1" baseline="30000">
                              <a:latin typeface="Cambria Math"/>
                            </a:rPr>
                            <m:t>2</m:t>
                          </m:r>
                          <m:r>
                            <a:rPr lang="en-US" altLang="en-US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b="0" i="1" baseline="-2500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en-US" i="1">
                              <a:latin typeface="Cambria Math"/>
                            </a:rPr>
                            <m:t>𝑑𝑡</m:t>
                          </m:r>
                          <m:r>
                            <a:rPr lang="en-US" altLang="en-US" i="1" baseline="3000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altLang="en-US" i="1">
                          <a:latin typeface="Cambria Math"/>
                        </a:rPr>
                        <m:t>−</m:t>
                      </m:r>
                      <m:r>
                        <a:rPr lang="en-US" altLang="en-US" i="1">
                          <a:latin typeface="Cambria Math"/>
                        </a:rPr>
                        <m:t>𝑘</m:t>
                      </m:r>
                      <m:d>
                        <m:dPr>
                          <m:ctrlPr>
                            <a:rPr lang="en-US" alt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b="0" i="1" smtClean="0">
                              <a:latin typeface="Cambria Math"/>
                            </a:rPr>
                            <m:t>−2</m:t>
                          </m:r>
                          <m:r>
                            <a:rPr lang="en-US" altLang="en-US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b="0" i="1" baseline="-25000" smtClean="0">
                              <a:latin typeface="Cambria Math"/>
                            </a:rPr>
                            <m:t>1</m:t>
                          </m:r>
                          <m:r>
                            <a:rPr lang="en-US" altLang="en-US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altLang="en-US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b="0" i="1" baseline="-25000" smtClean="0">
                              <a:latin typeface="Cambria Math"/>
                            </a:rPr>
                            <m:t>2</m:t>
                          </m:r>
                        </m:e>
                      </m:d>
                      <m:r>
                        <a:rPr lang="en-US" altLang="en-US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altLang="en-US" dirty="0"/>
              </a:p>
              <a:p>
                <a:pPr>
                  <a:lnSpc>
                    <a:spcPct val="110000"/>
                  </a:lnSpc>
                  <a:spcBef>
                    <a:spcPts val="1200"/>
                  </a:spcBef>
                  <a:buSzPct val="9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i="1">
                          <a:latin typeface="Cambria Math"/>
                        </a:rPr>
                        <m:t>𝑚</m:t>
                      </m:r>
                      <m:r>
                        <a:rPr lang="en-US" altLang="en-US" i="1" baseline="-25000">
                          <a:latin typeface="Cambria Math"/>
                        </a:rPr>
                        <m:t>2</m:t>
                      </m:r>
                      <m:f>
                        <m:fPr>
                          <m:ctrlPr>
                            <a:rPr lang="en-US" altLang="en-U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i="1">
                              <a:latin typeface="Cambria Math"/>
                            </a:rPr>
                            <m:t>𝑑</m:t>
                          </m:r>
                          <m:r>
                            <a:rPr lang="en-US" altLang="en-US" i="1" baseline="30000">
                              <a:latin typeface="Cambria Math"/>
                            </a:rPr>
                            <m:t>2</m:t>
                          </m:r>
                          <m:r>
                            <a:rPr lang="en-US" altLang="en-US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i="1" baseline="-2500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en-US" altLang="en-US" i="1">
                              <a:latin typeface="Cambria Math"/>
                            </a:rPr>
                            <m:t>𝑑𝑡</m:t>
                          </m:r>
                          <m:r>
                            <a:rPr lang="en-US" altLang="en-US" i="1" baseline="3000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altLang="en-US" i="1">
                          <a:latin typeface="Cambria Math"/>
                        </a:rPr>
                        <m:t>−</m:t>
                      </m:r>
                      <m:r>
                        <a:rPr lang="en-US" altLang="en-US" i="1">
                          <a:latin typeface="Cambria Math"/>
                        </a:rPr>
                        <m:t>𝑘</m:t>
                      </m:r>
                      <m:d>
                        <m:dPr>
                          <m:ctrlPr>
                            <a:rPr lang="en-US" alt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en-US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b="0" i="1" baseline="-25000" smtClean="0">
                              <a:latin typeface="Cambria Math"/>
                            </a:rPr>
                            <m:t>1</m:t>
                          </m:r>
                          <m:r>
                            <a:rPr lang="en-US" altLang="en-US" i="1">
                              <a:latin typeface="Cambria Math"/>
                            </a:rPr>
                            <m:t>−</m:t>
                          </m:r>
                          <m:r>
                            <a:rPr lang="en-US" altLang="en-US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altLang="en-US" i="1">
                              <a:latin typeface="Cambria Math"/>
                            </a:rPr>
                            <m:t>𝑥</m:t>
                          </m:r>
                          <m:r>
                            <a:rPr lang="en-US" altLang="en-US" b="0" i="1" baseline="-25000" smtClean="0">
                              <a:latin typeface="Cambria Math"/>
                            </a:rPr>
                            <m:t>2</m:t>
                          </m:r>
                        </m:e>
                      </m:d>
                      <m:r>
                        <a:rPr lang="en-US" altLang="en-US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alt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32560"/>
                <a:ext cx="8229600" cy="5120640"/>
              </a:xfrm>
              <a:blipFill rotWithShape="1">
                <a:blip r:embed="rId2"/>
                <a:stretch>
                  <a:fillRect l="-18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249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HHE_Accessible_PPT_Template-v3 (1)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 (1)</Template>
  <TotalTime>1373</TotalTime>
  <Words>1302</Words>
  <Application>Microsoft Office PowerPoint</Application>
  <PresentationFormat>On-screen Show (4:3)</PresentationFormat>
  <Paragraphs>132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MHHE_Accessible_PPT_Template-v3 (1)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 Applied Numerical Methods with MATLAB®  for Engineers and Scientists 4th Edition</vt:lpstr>
      <vt:lpstr>Part 3  Chapter 13</vt:lpstr>
      <vt:lpstr>Chapter Objectives</vt:lpstr>
      <vt:lpstr>Dynamics of Three Coupled Bungee Jumpers in Time</vt:lpstr>
      <vt:lpstr>Mathematics, 1</vt:lpstr>
      <vt:lpstr>Mathematics, 2</vt:lpstr>
      <vt:lpstr>Graphical Depiction of Eigenvalues</vt:lpstr>
      <vt:lpstr>Physical Background: Oscillations or Vibrations of Mass-Spring Systems</vt:lpstr>
      <vt:lpstr>Model With Force Balances (AKA: F = ma)</vt:lpstr>
      <vt:lpstr>Assume a Sinusoidal Solution</vt:lpstr>
      <vt:lpstr>PowerPoint Presentation</vt:lpstr>
      <vt:lpstr>Solution: The Polynomial Method</vt:lpstr>
      <vt:lpstr>INTERPRETATION</vt:lpstr>
      <vt:lpstr>Principle Modes of Vibration, 1</vt:lpstr>
      <vt:lpstr>The Power Method</vt:lpstr>
      <vt:lpstr>Example: The Power Method, 1</vt:lpstr>
      <vt:lpstr>Example: The Power Method, 2</vt:lpstr>
      <vt:lpstr>Example: The Power Method, 3</vt:lpstr>
      <vt:lpstr>Determining Eigenvalues &amp; Eigenvectors with MATLAB</vt:lpstr>
      <vt:lpstr>Dynamics of Three Story Building</vt:lpstr>
      <vt:lpstr>Principle Modes of Vibration, 2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Structural Analysis</dc:title>
  <dc:creator>Kilburg, Jolynn</dc:creator>
  <cp:lastModifiedBy>Prasanna kumar. Tripathy</cp:lastModifiedBy>
  <cp:revision>148</cp:revision>
  <dcterms:created xsi:type="dcterms:W3CDTF">2017-02-27T15:23:48Z</dcterms:created>
  <dcterms:modified xsi:type="dcterms:W3CDTF">2017-07-18T08:58:12Z</dcterms:modified>
</cp:coreProperties>
</file>