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5"/>
  </p:notesMasterIdLst>
  <p:handoutMasterIdLst>
    <p:handoutMasterId r:id="rId26"/>
  </p:handoutMasterIdLst>
  <p:sldIdLst>
    <p:sldId id="298" r:id="rId10"/>
    <p:sldId id="257" r:id="rId11"/>
    <p:sldId id="259" r:id="rId12"/>
    <p:sldId id="330" r:id="rId13"/>
    <p:sldId id="260" r:id="rId14"/>
    <p:sldId id="318" r:id="rId15"/>
    <p:sldId id="331" r:id="rId16"/>
    <p:sldId id="332" r:id="rId17"/>
    <p:sldId id="334" r:id="rId18"/>
    <p:sldId id="335" r:id="rId19"/>
    <p:sldId id="336" r:id="rId20"/>
    <p:sldId id="337" r:id="rId21"/>
    <p:sldId id="338" r:id="rId22"/>
    <p:sldId id="339" r:id="rId23"/>
    <p:sldId id="34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585858"/>
    <a:srgbClr val="A30000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Nonlinear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5120640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Nonlinear systems can also be solved using the same strategy as the Gauss-Seidel method - solve each system for one of the unknowns and update each unknown using information from the previous iteration.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altLang="en-US" dirty="0"/>
              <a:t>This is called </a:t>
            </a:r>
            <a:r>
              <a:rPr lang="en-US" altLang="en-US" i="1" dirty="0"/>
              <a:t>successive substitution</a:t>
            </a:r>
            <a:r>
              <a:rPr lang="en-US" alt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811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Newton-</a:t>
            </a:r>
            <a:r>
              <a:rPr lang="en-US" altLang="en-US" dirty="0" err="1"/>
              <a:t>Raphson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321040" cy="2453640"/>
          </a:xfrm>
        </p:spPr>
        <p:txBody>
          <a:bodyPr/>
          <a:lstStyle/>
          <a:p>
            <a:r>
              <a:rPr lang="en-US" altLang="en-US" sz="2800" dirty="0"/>
              <a:t>Nonlinear systems may also be solved using the Newton-</a:t>
            </a:r>
            <a:r>
              <a:rPr lang="en-US" altLang="en-US" sz="2800" dirty="0" err="1"/>
              <a:t>Raphson</a:t>
            </a:r>
            <a:r>
              <a:rPr lang="en-US" altLang="en-US" sz="2800" dirty="0"/>
              <a:t> method for multiple variables.</a:t>
            </a:r>
          </a:p>
          <a:p>
            <a:r>
              <a:rPr lang="en-US" altLang="en-US" sz="2800" dirty="0"/>
              <a:t>For a two-variable system, the Taylor series approximation and resulting Newton-</a:t>
            </a:r>
            <a:r>
              <a:rPr lang="en-US" altLang="en-US" sz="2800" dirty="0" err="1"/>
              <a:t>Raphson</a:t>
            </a:r>
            <a:r>
              <a:rPr lang="en-US" altLang="en-US" sz="2800" dirty="0"/>
              <a:t> equations are: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306778"/>
              </p:ext>
            </p:extLst>
          </p:nvPr>
        </p:nvGraphicFramePr>
        <p:xfrm>
          <a:off x="533400" y="3843337"/>
          <a:ext cx="8001000" cy="270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3" imgW="4724400" imgH="1600200" progId="Equation.DSMT4">
                  <p:embed/>
                </p:oleObj>
              </mc:Choice>
              <mc:Fallback>
                <p:oleObj name="Equation" r:id="rId3" imgW="4724400" imgH="160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43337"/>
                        <a:ext cx="8001000" cy="270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788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</a:t>
            </a:r>
            <a:r>
              <a:rPr lang="en-US" altLang="en-US" dirty="0" smtClean="0"/>
              <a:t>Program, 2</a:t>
            </a:r>
            <a:endParaRPr lang="en-US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414" y="1066799"/>
            <a:ext cx="5025173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88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MATLAB’s </a:t>
            </a:r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altLang="en-US" dirty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59536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spc="-20" dirty="0"/>
              <a:t>The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sz="2400" spc="-20" dirty="0"/>
              <a:t> function solves systems of nonlinear equations with several variables. Its syntax </a:t>
            </a:r>
            <a:r>
              <a:rPr lang="en-US" sz="2400" spc="-20" dirty="0" smtClean="0"/>
              <a:t>is</a:t>
            </a:r>
            <a:endParaRPr lang="en-US" sz="2400" spc="-20" dirty="0"/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b="1" spc="-20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[x,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]  =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(function, x0, options</a:t>
            </a:r>
            <a:r>
              <a:rPr lang="en-US" sz="2400" b="1" spc="-20" dirty="0" smtClean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2400" spc="-20" dirty="0">
              <a:solidFill>
                <a:srgbClr val="305266"/>
              </a:solidFill>
            </a:endParaRP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spc="-20" dirty="0"/>
              <a:t>where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[x,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400" spc="-20" dirty="0">
                <a:solidFill>
                  <a:srgbClr val="305266"/>
                </a:solidFill>
              </a:rPr>
              <a:t> </a:t>
            </a:r>
            <a:r>
              <a:rPr lang="en-US" sz="2400" spc="-20" dirty="0"/>
              <a:t>= a vector containing the roots 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2400" spc="-20" dirty="0"/>
              <a:t> and a vector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400" spc="-20" dirty="0"/>
              <a:t> 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spc="-20" dirty="0"/>
              <a:t>    containing the values of the functions evaluated at the roots,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400" spc="-20" dirty="0"/>
              <a:t> = the name of the function containing a vector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spc="-20" dirty="0"/>
              <a:t>    holding the equations being solved,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x0</a:t>
            </a:r>
            <a:r>
              <a:rPr lang="en-US" sz="2400" spc="-20" dirty="0"/>
              <a:t> = a vector holding the initial guesses for the unknowns, and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options</a:t>
            </a:r>
            <a:r>
              <a:rPr lang="en-US" sz="2400" spc="-20" dirty="0"/>
              <a:t> = a data structure created by the </a:t>
            </a:r>
            <a:r>
              <a:rPr lang="en-US" sz="2400" b="1" spc="-2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optimset</a:t>
            </a:r>
            <a:r>
              <a:rPr lang="en-US" sz="2400" spc="-20" dirty="0"/>
              <a:t> function. </a:t>
            </a:r>
          </a:p>
          <a:p>
            <a:pPr>
              <a:lnSpc>
                <a:spcPct val="90000"/>
              </a:lnSpc>
              <a:spcBef>
                <a:spcPts val="200"/>
              </a:spcBef>
              <a:defRPr/>
            </a:pPr>
            <a:r>
              <a:rPr lang="en-US" sz="2400" spc="-20" dirty="0"/>
              <a:t>Note that if you desire to pass function parameters but not use the 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options</a:t>
            </a:r>
            <a:r>
              <a:rPr lang="en-US" sz="2400" spc="-20" dirty="0"/>
              <a:t>, pass an empty vector </a:t>
            </a:r>
            <a:r>
              <a:rPr lang="en-US" sz="2400" b="1" spc="-2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[]</a:t>
            </a:r>
            <a:r>
              <a:rPr lang="en-US" sz="2400" spc="-20" dirty="0"/>
              <a:t> in its place.</a:t>
            </a:r>
          </a:p>
        </p:txBody>
      </p:sp>
    </p:spTree>
    <p:extLst>
      <p:ext uri="{BB962C8B-B14F-4D97-AF65-F5344CB8AC3E}">
        <p14:creationId xmlns:p14="http://schemas.microsoft.com/office/powerpoint/2010/main" val="375480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MATLAB’s </a:t>
            </a:r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optimset</a:t>
            </a:r>
            <a:r>
              <a:rPr lang="en-US" altLang="en-US" dirty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32560"/>
            <a:ext cx="8778240" cy="512064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spc="-30" dirty="0"/>
              <a:t>The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optimset</a:t>
            </a:r>
            <a:r>
              <a:rPr lang="en-US" sz="2400" spc="-30" dirty="0"/>
              <a:t> function has the </a:t>
            </a:r>
            <a:r>
              <a:rPr lang="en-US" sz="2400" spc="-30" dirty="0" smtClean="0"/>
              <a:t>syntax</a:t>
            </a:r>
            <a:endParaRPr lang="en-US" sz="105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b="1" spc="-30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options =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optimset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('par</a:t>
            </a:r>
            <a:r>
              <a:rPr lang="en-US" sz="2400" b="1" spc="-30" baseline="-2500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',val</a:t>
            </a:r>
            <a:r>
              <a:rPr lang="en-US" sz="2400" b="1" spc="-30" baseline="-2500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,'par</a:t>
            </a:r>
            <a:r>
              <a:rPr lang="en-US" sz="2400" b="1" spc="-30" baseline="-2500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',val</a:t>
            </a:r>
            <a:r>
              <a:rPr lang="en-US" sz="2400" b="1" spc="-30" baseline="-2500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2400" b="1" spc="-30" dirty="0" smtClean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,...)</a:t>
            </a:r>
            <a:endParaRPr lang="en-US" sz="1200" spc="-30" dirty="0">
              <a:solidFill>
                <a:srgbClr val="305266"/>
              </a:solidFill>
            </a:endParaRPr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spc="-30" dirty="0"/>
              <a:t>where the parameter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par</a:t>
            </a:r>
            <a:r>
              <a:rPr lang="en-US" sz="2400" b="1" spc="-30" baseline="-2500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spc="-30" dirty="0"/>
              <a:t> has the value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val</a:t>
            </a:r>
            <a:r>
              <a:rPr lang="en-US" sz="2400" b="1" spc="-30" baseline="-2500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spc="-30" dirty="0" smtClean="0"/>
              <a:t>.</a:t>
            </a:r>
            <a:endParaRPr lang="en-US" sz="100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spc="-30" dirty="0"/>
              <a:t>The parameters commonly used with the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sz="2400" spc="-30" dirty="0">
                <a:solidFill>
                  <a:srgbClr val="305266"/>
                </a:solidFill>
              </a:rPr>
              <a:t> </a:t>
            </a:r>
            <a:r>
              <a:rPr lang="en-US" sz="2400" spc="-30" dirty="0"/>
              <a:t>function </a:t>
            </a:r>
            <a:r>
              <a:rPr lang="en-US" sz="2400" spc="-30" dirty="0" smtClean="0"/>
              <a:t>are</a:t>
            </a:r>
            <a:endParaRPr lang="en-US" sz="240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display</a:t>
            </a:r>
            <a:r>
              <a:rPr lang="en-US" sz="2400" spc="-30" dirty="0"/>
              <a:t>: When set to 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iter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2400" spc="-30" dirty="0">
                <a:solidFill>
                  <a:srgbClr val="305266"/>
                </a:solidFill>
              </a:rPr>
              <a:t> </a:t>
            </a:r>
            <a:r>
              <a:rPr lang="en-US" sz="2400" spc="-30" dirty="0"/>
              <a:t>displays a detailed record of </a:t>
            </a:r>
            <a:r>
              <a:rPr lang="en-US" sz="2400" spc="-30" dirty="0" smtClean="0"/>
              <a:t>all 			the </a:t>
            </a:r>
            <a:r>
              <a:rPr lang="en-US" sz="2400" spc="-30" dirty="0"/>
              <a:t>iterations</a:t>
            </a:r>
            <a:r>
              <a:rPr lang="en-US" sz="2400" spc="-30" dirty="0" smtClean="0"/>
              <a:t>.</a:t>
            </a:r>
            <a:endParaRPr lang="en-US" sz="240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tolx</a:t>
            </a:r>
            <a:r>
              <a:rPr lang="en-US" sz="2400" spc="-30" dirty="0"/>
              <a:t>: A positive scalar that sets a termination tolerance on </a:t>
            </a:r>
            <a:r>
              <a:rPr lang="en-US" sz="2400" b="1" spc="-30" dirty="0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2400" spc="-30" dirty="0" smtClean="0"/>
              <a:t>.</a:t>
            </a:r>
            <a:endParaRPr lang="en-US" sz="240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tolfun</a:t>
            </a:r>
            <a:r>
              <a:rPr lang="en-US" sz="2400" spc="-30" dirty="0"/>
              <a:t>: A positive scalar that sets a termination tolerance on </a:t>
            </a:r>
            <a:r>
              <a:rPr lang="en-US" sz="2400" b="1" spc="-30" dirty="0" err="1">
                <a:solidFill>
                  <a:srgbClr val="305266"/>
                </a:solidFill>
                <a:latin typeface="Courier New" pitchFamily="49" charset="0"/>
                <a:cs typeface="Courier New" pitchFamily="49" charset="0"/>
              </a:rPr>
              <a:t>fx</a:t>
            </a:r>
            <a:r>
              <a:rPr lang="en-US" sz="2400" spc="-30" dirty="0" smtClean="0"/>
              <a:t>.</a:t>
            </a:r>
            <a:endParaRPr lang="en-US" sz="2400" spc="-30" dirty="0"/>
          </a:p>
          <a:p>
            <a:pPr>
              <a:lnSpc>
                <a:spcPct val="90000"/>
              </a:lnSpc>
              <a:spcBef>
                <a:spcPts val="1200"/>
              </a:spcBef>
              <a:defRPr/>
            </a:pPr>
            <a:r>
              <a:rPr lang="en-US" sz="2000" spc="-30" dirty="0"/>
              <a:t>NOTE: A complete listing of all the possible parameters can be obtained by merely entering </a:t>
            </a:r>
            <a:r>
              <a:rPr lang="en-US" sz="2000" spc="-30" dirty="0" err="1"/>
              <a:t>optimset</a:t>
            </a:r>
            <a:r>
              <a:rPr lang="en-US" sz="2000" spc="-30" dirty="0"/>
              <a:t> at the command prompt</a:t>
            </a:r>
            <a:r>
              <a:rPr lang="en-US" sz="2000" spc="-30" dirty="0" smtClean="0"/>
              <a:t>.</a:t>
            </a:r>
            <a:endParaRPr lang="en-US" sz="2400" spc="-30" dirty="0"/>
          </a:p>
        </p:txBody>
      </p:sp>
    </p:spTree>
    <p:extLst>
      <p:ext uri="{BB962C8B-B14F-4D97-AF65-F5344CB8AC3E}">
        <p14:creationId xmlns:p14="http://schemas.microsoft.com/office/powerpoint/2010/main" val="66522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altLang="en-US" dirty="0"/>
              <a:t> Example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143000"/>
                <a:ext cx="8778240" cy="5486400"/>
              </a:xfrm>
            </p:spPr>
            <p:txBody>
              <a:bodyPr/>
              <a:lstStyle/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u="sng" dirty="0" smtClean="0"/>
                  <a:t>Solve: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0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2000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</a:rPr>
                        <m:t>=2</m:t>
                      </m:r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b="0" i="1" smtClean="0">
                          <a:latin typeface="Cambria Math"/>
                        </a:rPr>
                        <m:t>−10</m:t>
                      </m:r>
                    </m:oMath>
                  </m:oMathPara>
                </a14:m>
                <a:endParaRPr lang="en-US" sz="2000" dirty="0" smtClean="0"/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sz="2000" i="1">
                              <a:latin typeface="Cambria Math"/>
                            </a:rPr>
                            <m:t>,</m:t>
                          </m:r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  <m:r>
                            <a:rPr lang="en-US" sz="2000" i="1" baseline="-2500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sz="2000" i="1"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latin typeface="Cambria Math"/>
                        </a:rPr>
                        <m:t>𝑥</m:t>
                      </m:r>
                      <m:r>
                        <a:rPr lang="en-US" sz="20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000" i="1"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latin typeface="Cambria Math"/>
                        </a:rPr>
                        <m:t>3</m:t>
                      </m:r>
                      <m:r>
                        <a:rPr lang="en-US" sz="2000" i="1">
                          <a:latin typeface="Cambria Math"/>
                        </a:rPr>
                        <m:t>𝑥</m:t>
                      </m:r>
                      <m:r>
                        <a:rPr lang="en-US" sz="2000" i="1" baseline="-25000">
                          <a:latin typeface="Cambria Math"/>
                        </a:rPr>
                        <m:t>1</m:t>
                      </m:r>
                      <m:sSubSup>
                        <m:sSubSup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sz="2000" i="1">
                          <a:latin typeface="Cambria Math"/>
                        </a:rPr>
                        <m:t>−</m:t>
                      </m:r>
                      <m:r>
                        <a:rPr lang="en-US" sz="2000" b="0" i="1" smtClean="0">
                          <a:latin typeface="Cambria Math"/>
                        </a:rPr>
                        <m:t>57</m:t>
                      </m:r>
                    </m:oMath>
                  </m:oMathPara>
                </a14:m>
                <a:endParaRPr lang="en-US" sz="2000" dirty="0"/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u="sng" dirty="0"/>
                  <a:t>Function to hold the equations</a:t>
                </a:r>
                <a:r>
                  <a:rPr lang="en-US" sz="2000" u="sng" dirty="0" smtClean="0"/>
                  <a:t>:</a:t>
                </a:r>
                <a:endParaRPr lang="en-US" sz="2000" u="sng" dirty="0"/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chemeClr val="tx2"/>
                    </a:solidFill>
                    <a:latin typeface="Courier New" pitchFamily="49" charset="0"/>
                    <a:cs typeface="Courier New" pitchFamily="49" charset="0"/>
                  </a:rPr>
                  <a:t>       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function f = fun(x)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f = [x(1)^2+x(1)*x(2)-10;x(2)+3*x(1)*x(2)^2-57</a:t>
                </a:r>
                <a:r>
                  <a:rPr lang="en-US" sz="2000" b="1" dirty="0" smtClean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];</a:t>
                </a:r>
                <a:endParaRPr lang="en-US" sz="2000" dirty="0">
                  <a:solidFill>
                    <a:srgbClr val="305266"/>
                  </a:solidFill>
                </a:endParaRP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u="sng" dirty="0"/>
                  <a:t>Script to generate the solution: 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chemeClr val="tx2"/>
                    </a:solidFill>
                    <a:latin typeface="Courier New" pitchFamily="49" charset="0"/>
                    <a:cs typeface="Courier New" pitchFamily="49" charset="0"/>
                  </a:rPr>
                  <a:t>        </a:t>
                </a:r>
                <a:r>
                  <a:rPr lang="en-US" sz="2000" b="1" dirty="0" err="1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clc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, format compact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[</a:t>
                </a:r>
                <a:r>
                  <a:rPr lang="en-US" sz="2000" b="1" dirty="0" err="1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x,fx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] = </a:t>
                </a:r>
                <a:r>
                  <a:rPr lang="en-US" sz="2000" b="1" dirty="0" err="1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fsolve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(@fun,[1.5;3.5</a:t>
                </a:r>
                <a:r>
                  <a:rPr lang="en-US" sz="2000" b="1" dirty="0" smtClean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])</a:t>
                </a:r>
                <a:endParaRPr lang="en-US" sz="2000" dirty="0"/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u="sng" dirty="0"/>
                  <a:t>Result:</a:t>
                </a:r>
                <a:r>
                  <a:rPr lang="en-US" sz="2000" b="1" dirty="0">
                    <a:solidFill>
                      <a:schemeClr val="tx2"/>
                    </a:solidFill>
                    <a:latin typeface="Courier New" pitchFamily="49" charset="0"/>
                    <a:cs typeface="Courier New" pitchFamily="49" charset="0"/>
                  </a:rPr>
                  <a:t>  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x =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    2.0000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    3.0000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</a:t>
                </a:r>
                <a:r>
                  <a:rPr lang="en-US" sz="2000" b="1" dirty="0" err="1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fx</a:t>
                </a: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=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   1.0e-13 *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         0</a:t>
                </a:r>
              </a:p>
              <a:p>
                <a:pPr>
                  <a:lnSpc>
                    <a:spcPct val="80000"/>
                  </a:lnSpc>
                  <a:spcBef>
                    <a:spcPts val="0"/>
                  </a:spcBef>
                  <a:defRPr/>
                </a:pPr>
                <a:r>
                  <a:rPr lang="en-US" sz="2000" b="1" dirty="0">
                    <a:solidFill>
                      <a:srgbClr val="305266"/>
                    </a:solidFill>
                    <a:latin typeface="Courier New" pitchFamily="49" charset="0"/>
                    <a:cs typeface="Courier New" pitchFamily="49" charset="0"/>
                  </a:rPr>
                  <a:t>            0.1421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143000"/>
                <a:ext cx="8778240" cy="5486400"/>
              </a:xfrm>
              <a:blipFill rotWithShape="1">
                <a:blip r:embed="rId2"/>
                <a:stretch>
                  <a:fillRect l="-694" t="-1556" b="-2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389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Iterative Methods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4000"/>
              </a:lnSpc>
            </a:pPr>
            <a:r>
              <a:rPr lang="en-US" altLang="en-US" dirty="0"/>
              <a:t>Understanding the difference between the Gauss-Seidel and Jacobi methods.</a:t>
            </a:r>
          </a:p>
          <a:p>
            <a:pPr>
              <a:lnSpc>
                <a:spcPct val="94000"/>
              </a:lnSpc>
            </a:pPr>
            <a:r>
              <a:rPr lang="en-US" altLang="en-US" dirty="0"/>
              <a:t>Knowing how to assess diagonal dominance and knowing what it means.</a:t>
            </a:r>
          </a:p>
          <a:p>
            <a:pPr>
              <a:lnSpc>
                <a:spcPct val="94000"/>
              </a:lnSpc>
            </a:pPr>
            <a:r>
              <a:rPr lang="en-US" altLang="en-US" dirty="0"/>
              <a:t>Recognizing how relaxation can be used to improve convergence of iterative methods.</a:t>
            </a:r>
          </a:p>
          <a:p>
            <a:pPr>
              <a:lnSpc>
                <a:spcPct val="94000"/>
              </a:lnSpc>
            </a:pPr>
            <a:r>
              <a:rPr lang="en-US" altLang="en-US" dirty="0"/>
              <a:t>Understanding how to solve systems of nonlinear equations with successive substitution, Newton-</a:t>
            </a:r>
            <a:r>
              <a:rPr lang="en-US" altLang="en-US" dirty="0" err="1"/>
              <a:t>Raphson</a:t>
            </a:r>
            <a:r>
              <a:rPr lang="en-US" altLang="en-US" dirty="0"/>
              <a:t> and the MATLAB </a:t>
            </a:r>
            <a:r>
              <a:rPr lang="en-US" altLang="en-US" b="1" dirty="0" err="1">
                <a:latin typeface="Courier New" pitchFamily="49" charset="0"/>
                <a:cs typeface="Courier New" pitchFamily="49" charset="0"/>
              </a:rPr>
              <a:t>fsolve</a:t>
            </a:r>
            <a:r>
              <a:rPr lang="en-US" altLang="en-US" dirty="0"/>
              <a:t> function</a:t>
            </a:r>
            <a:r>
              <a:rPr lang="en-US" altLang="en-US" dirty="0" smtClean="0"/>
              <a:t>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Gauss-Seidel Method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</p:spPr>
            <p:txBody>
              <a:bodyPr/>
              <a:lstStyle/>
              <a:p>
                <a:r>
                  <a:rPr lang="en-US" altLang="en-US" sz="2400" spc="-30" dirty="0" smtClean="0"/>
                  <a:t>The </a:t>
                </a:r>
                <a:r>
                  <a:rPr lang="en-US" altLang="en-US" sz="2400" i="1" spc="-30" dirty="0"/>
                  <a:t>Gauss-Seidel method</a:t>
                </a:r>
                <a:r>
                  <a:rPr lang="en-US" altLang="en-US" sz="2400" spc="-30" dirty="0"/>
                  <a:t> is the most commonly used iterative method for solving linear algebraic equations [</a:t>
                </a:r>
                <a:r>
                  <a:rPr lang="en-US" altLang="en-US" sz="2400" i="1" spc="-30" dirty="0"/>
                  <a:t>A</a:t>
                </a:r>
                <a:r>
                  <a:rPr lang="en-US" altLang="en-US" sz="2400" spc="-30" dirty="0"/>
                  <a:t>]{</a:t>
                </a:r>
                <a:r>
                  <a:rPr lang="en-US" altLang="en-US" sz="2400" i="1" spc="-30" dirty="0"/>
                  <a:t>x</a:t>
                </a:r>
                <a:r>
                  <a:rPr lang="en-US" altLang="en-US" sz="2400" spc="-30" dirty="0"/>
                  <a:t>}={</a:t>
                </a:r>
                <a:r>
                  <a:rPr lang="en-US" altLang="en-US" sz="2400" i="1" spc="-30" dirty="0"/>
                  <a:t>b</a:t>
                </a:r>
                <a:r>
                  <a:rPr lang="en-US" altLang="en-US" sz="2400" spc="-30" dirty="0"/>
                  <a:t>}.</a:t>
                </a:r>
              </a:p>
              <a:p>
                <a:r>
                  <a:rPr lang="en-US" altLang="en-US" sz="2400" dirty="0"/>
                  <a:t>The method solves each equation in a system for a particular variable, and then uses that value in later equations to solve later variables. </a:t>
                </a:r>
                <a:r>
                  <a:rPr lang="en-US" altLang="en-US" sz="2400" dirty="0" smtClean="0"/>
                  <a:t>For </a:t>
                </a:r>
                <a:r>
                  <a:rPr lang="en-US" altLang="en-US" sz="2400" dirty="0"/>
                  <a:t>a 3</a:t>
                </a:r>
                <a:r>
                  <a:rPr lang="en-US" altLang="en-US" sz="2400" dirty="0">
                    <a:sym typeface="Symbol" pitchFamily="18" charset="2"/>
                  </a:rPr>
                  <a:t></a:t>
                </a:r>
                <a:r>
                  <a:rPr lang="en-US" altLang="en-US" sz="2400" dirty="0"/>
                  <a:t>3 system with nonzero elements along the diagonal, for example, the </a:t>
                </a:r>
                <a:r>
                  <a:rPr lang="en-US" altLang="en-US" sz="2400" i="1" dirty="0"/>
                  <a:t>j</a:t>
                </a:r>
                <a:r>
                  <a:rPr lang="en-US" altLang="en-US" sz="2400" i="1" baseline="30000" dirty="0"/>
                  <a:t> </a:t>
                </a:r>
                <a:r>
                  <a:rPr lang="en-US" altLang="en-US" sz="2400" baseline="30000" dirty="0" err="1"/>
                  <a:t>th</a:t>
                </a:r>
                <a:r>
                  <a:rPr lang="en-US" altLang="en-US" sz="2400" dirty="0"/>
                  <a:t> iteration values are found from the </a:t>
                </a:r>
                <a:r>
                  <a:rPr lang="en-US" altLang="en-US" sz="2400" i="1" dirty="0"/>
                  <a:t>j</a:t>
                </a:r>
                <a:r>
                  <a:rPr lang="en-US" altLang="en-US" sz="2400" dirty="0">
                    <a:latin typeface="Symbol" pitchFamily="18" charset="2"/>
                  </a:rPr>
                  <a:t>-</a:t>
                </a:r>
                <a:r>
                  <a:rPr lang="en-US" altLang="en-US" sz="2400" dirty="0"/>
                  <a:t>1</a:t>
                </a:r>
                <a:r>
                  <a:rPr lang="en-US" altLang="en-US" sz="2400" baseline="30000" dirty="0"/>
                  <a:t>th</a:t>
                </a:r>
                <a:r>
                  <a:rPr lang="en-US" altLang="en-US" sz="2400" dirty="0"/>
                  <a:t> iteration using</a:t>
                </a:r>
                <a:r>
                  <a:rPr lang="en-US" altLang="en-US" sz="2400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1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1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100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altLang="en-US" sz="2100" b="0" i="1" smtClean="0">
                              <a:latin typeface="Cambria Math"/>
                            </a:rPr>
                            <m:t>𝑗</m:t>
                          </m:r>
                        </m:sup>
                      </m:sSubSup>
                      <m:r>
                        <a:rPr lang="en-US" altLang="en-US" sz="21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1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100" b="0" i="1" smtClean="0">
                              <a:latin typeface="Cambria Math"/>
                            </a:rPr>
                            <m:t>𝑏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1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12</m:t>
                          </m:r>
                          <m:sSubSup>
                            <m:sSubSupPr>
                              <m:ctrlPr>
                                <a:rPr lang="en-US" altLang="en-US" sz="21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−1</m:t>
                              </m:r>
                            </m:sup>
                          </m:sSubSup>
                          <m:r>
                            <a:rPr lang="en-US" altLang="en-US" sz="21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i="1" baseline="-25000">
                              <a:latin typeface="Cambria Math"/>
                            </a:rPr>
                            <m:t>1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3</m:t>
                          </m:r>
                          <m:sSubSup>
                            <m:sSubSupPr>
                              <m:ctrlPr>
                                <a:rPr lang="en-US" altLang="en-US" sz="21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altLang="en-US" sz="2100" i="1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altLang="en-US" sz="2100" i="1">
                                  <a:latin typeface="Cambria Math"/>
                                </a:rPr>
                                <m:t>−1</m:t>
                              </m:r>
                            </m:sup>
                          </m:sSubSup>
                        </m:num>
                        <m:den>
                          <m:r>
                            <a:rPr lang="en-US" altLang="en-US" sz="21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en-US" sz="2100" b="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1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1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100" b="0" i="1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altLang="en-US" sz="2100" i="1">
                              <a:latin typeface="Cambria Math"/>
                            </a:rPr>
                            <m:t>𝑗</m:t>
                          </m:r>
                        </m:sup>
                      </m:sSubSup>
                      <m:r>
                        <a:rPr lang="en-US" altLang="en-US" sz="21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1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100" i="1">
                              <a:latin typeface="Cambria Math"/>
                            </a:rPr>
                            <m:t>𝑏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21</m:t>
                          </m:r>
                          <m:sSubSup>
                            <m:sSubSupPr>
                              <m:ctrlPr>
                                <a:rPr lang="en-US" altLang="en-US" sz="21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en-US" sz="2100" i="1"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r>
                            <a:rPr lang="en-US" altLang="en-US" sz="21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sz="2100" i="1" baseline="-25000">
                              <a:latin typeface="Cambria Math"/>
                            </a:rPr>
                            <m:t>3</m:t>
                          </m:r>
                          <m:sSubSup>
                            <m:sSubSupPr>
                              <m:ctrlPr>
                                <a:rPr lang="en-US" altLang="en-US" sz="21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i="1">
                                  <a:latin typeface="Cambria Math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altLang="en-US" sz="2100" i="1">
                                  <a:latin typeface="Cambria Math"/>
                                </a:rPr>
                                <m:t>𝑗</m:t>
                              </m:r>
                              <m:r>
                                <a:rPr lang="en-US" altLang="en-US" sz="2100" i="1">
                                  <a:latin typeface="Cambria Math"/>
                                </a:rPr>
                                <m:t>−1</m:t>
                              </m:r>
                            </m:sup>
                          </m:sSubSup>
                        </m:num>
                        <m:den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22</m:t>
                          </m:r>
                        </m:den>
                      </m:f>
                    </m:oMath>
                  </m:oMathPara>
                </a14:m>
                <a:endParaRPr lang="en-US" altLang="en-US" sz="21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1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1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100" b="0" i="1" smtClean="0">
                              <a:latin typeface="Cambria Math"/>
                            </a:rPr>
                            <m:t>3</m:t>
                          </m:r>
                        </m:sub>
                        <m:sup>
                          <m:r>
                            <a:rPr lang="en-US" altLang="en-US" sz="2100" i="1">
                              <a:latin typeface="Cambria Math"/>
                            </a:rPr>
                            <m:t>𝑗</m:t>
                          </m:r>
                        </m:sup>
                      </m:sSubSup>
                      <m:r>
                        <a:rPr lang="en-US" altLang="en-US" sz="21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altLang="en-US" sz="21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100" i="1">
                              <a:latin typeface="Cambria Math"/>
                            </a:rPr>
                            <m:t>𝑏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3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31</m:t>
                          </m:r>
                          <m:sSubSup>
                            <m:sSubSupPr>
                              <m:ctrlPr>
                                <a:rPr lang="en-US" altLang="en-US" sz="21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en-US" sz="2100" i="1"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  <m:r>
                            <a:rPr lang="en-US" altLang="en-US" sz="2100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32</m:t>
                          </m:r>
                          <m:sSubSup>
                            <m:sSubSupPr>
                              <m:ctrlPr>
                                <a:rPr lang="en-US" altLang="en-US" sz="21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altLang="en-US" sz="2100" i="1">
                                  <a:latin typeface="Cambria Math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1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altLang="en-US" sz="2100" i="1">
                                  <a:latin typeface="Cambria Math"/>
                                </a:rPr>
                                <m:t>𝑗</m:t>
                              </m:r>
                            </m:sup>
                          </m:sSubSup>
                        </m:num>
                        <m:den>
                          <m:r>
                            <a:rPr lang="en-US" altLang="en-US" sz="2100" i="1">
                              <a:latin typeface="Cambria Math"/>
                            </a:rPr>
                            <m:t>𝑎</m:t>
                          </m:r>
                          <m:r>
                            <a:rPr lang="en-US" altLang="en-US" sz="2100" b="0" i="1" baseline="-25000" smtClean="0">
                              <a:latin typeface="Cambria Math"/>
                            </a:rPr>
                            <m:t>33</m:t>
                          </m:r>
                        </m:den>
                      </m:f>
                    </m:oMath>
                  </m:oMathPara>
                </a14:m>
                <a:endParaRPr lang="en-US" altLang="en-US" sz="21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212080"/>
              </a:xfrm>
              <a:blipFill rotWithShape="1">
                <a:blip r:embed="rId2"/>
                <a:stretch>
                  <a:fillRect l="-1075" t="-819" r="-1147" b="-2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50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Jacobi Iteration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118872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The </a:t>
            </a:r>
            <a:r>
              <a:rPr lang="en-US" altLang="en-US" sz="2800" i="1" dirty="0"/>
              <a:t>Jacobi iteration</a:t>
            </a:r>
            <a:r>
              <a:rPr lang="en-US" altLang="en-US" sz="2800" dirty="0"/>
              <a:t> is similar to the Gauss-Seidel method, except the </a:t>
            </a:r>
            <a:r>
              <a:rPr lang="en-US" altLang="en-US" sz="2800" i="1" dirty="0"/>
              <a:t>j</a:t>
            </a:r>
            <a:r>
              <a:rPr lang="en-US" altLang="en-US" sz="2800" dirty="0">
                <a:latin typeface="Symbol" pitchFamily="18" charset="2"/>
              </a:rPr>
              <a:t>-</a:t>
            </a:r>
            <a:r>
              <a:rPr lang="en-US" altLang="en-US" sz="2800" dirty="0"/>
              <a:t>1</a:t>
            </a:r>
            <a:r>
              <a:rPr lang="en-US" altLang="en-US" sz="2800" baseline="30000" dirty="0"/>
              <a:t>th</a:t>
            </a:r>
            <a:r>
              <a:rPr lang="en-US" altLang="en-US" sz="2800" dirty="0"/>
              <a:t> information is used to update all variables in the </a:t>
            </a:r>
            <a:r>
              <a:rPr lang="en-US" altLang="en-US" sz="2800" i="1" dirty="0"/>
              <a:t>j</a:t>
            </a:r>
            <a:r>
              <a:rPr lang="en-US" altLang="en-US" sz="1800" i="1" baseline="30000" dirty="0"/>
              <a:t> </a:t>
            </a:r>
            <a:r>
              <a:rPr lang="en-US" altLang="en-US" sz="2800" baseline="30000" dirty="0" err="1"/>
              <a:t>th</a:t>
            </a:r>
            <a:r>
              <a:rPr lang="en-US" altLang="en-US" sz="2800" dirty="0"/>
              <a:t> iteration:</a:t>
            </a:r>
          </a:p>
        </p:txBody>
      </p:sp>
      <p:pic>
        <p:nvPicPr>
          <p:cNvPr id="18434" name="Picture 3"/>
          <p:cNvPicPr>
            <a:picLocks noGrp="1" noChangeAspect="1" noChangeArrowheads="1"/>
          </p:cNvPicPr>
          <p:nvPr>
            <p:ph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2" y="2697480"/>
            <a:ext cx="4724397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4"/>
          <p:cNvSpPr>
            <a:spLocks noGrp="1"/>
          </p:cNvSpPr>
          <p:nvPr>
            <p:ph idx="18"/>
          </p:nvPr>
        </p:nvSpPr>
        <p:spPr>
          <a:xfrm>
            <a:off x="2346960" y="6248400"/>
            <a:ext cx="1920240" cy="365760"/>
          </a:xfrm>
        </p:spPr>
        <p:txBody>
          <a:bodyPr/>
          <a:lstStyle/>
          <a:p>
            <a:pPr algn="ctr"/>
            <a:r>
              <a:rPr lang="en-US" altLang="en-US" sz="2000" b="1" dirty="0"/>
              <a:t>Gauss-Seidel</a:t>
            </a:r>
            <a:endParaRPr lang="en-US" sz="2000" dirty="0"/>
          </a:p>
        </p:txBody>
      </p:sp>
      <p:sp>
        <p:nvSpPr>
          <p:cNvPr id="9" name="Content Placeholder 5"/>
          <p:cNvSpPr>
            <a:spLocks noGrp="1"/>
          </p:cNvSpPr>
          <p:nvPr>
            <p:ph idx="19"/>
          </p:nvPr>
        </p:nvSpPr>
        <p:spPr>
          <a:xfrm>
            <a:off x="4953000" y="6248400"/>
            <a:ext cx="1554480" cy="365760"/>
          </a:xfrm>
        </p:spPr>
        <p:txBody>
          <a:bodyPr/>
          <a:lstStyle/>
          <a:p>
            <a:pPr algn="ctr"/>
            <a:r>
              <a:rPr lang="en-US" altLang="en-US" sz="2000" b="1" dirty="0" smtClean="0"/>
              <a:t>Jacobi</a:t>
            </a: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Convergence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</p:spPr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800"/>
                  </a:spcAft>
                  <a:defRPr/>
                </a:pPr>
                <a:r>
                  <a:rPr lang="en-US" dirty="0" smtClean="0"/>
                  <a:t>The convergence of an iterative method can be calculated by determining the relative percent change of each element in {</a:t>
                </a:r>
                <a:r>
                  <a:rPr lang="en-US" i="1" dirty="0"/>
                  <a:t>x</a:t>
                </a:r>
                <a:r>
                  <a:rPr lang="en-US" dirty="0"/>
                  <a:t>}. </a:t>
                </a:r>
                <a:r>
                  <a:rPr lang="en-US" dirty="0" smtClean="0"/>
                  <a:t>For </a:t>
                </a:r>
                <a:r>
                  <a:rPr lang="en-US" dirty="0"/>
                  <a:t>example, for the </a:t>
                </a:r>
                <a:r>
                  <a:rPr lang="en-US" i="1" dirty="0" err="1"/>
                  <a:t>i</a:t>
                </a:r>
                <a:r>
                  <a:rPr lang="en-US" baseline="30000" dirty="0" err="1"/>
                  <a:t>th</a:t>
                </a:r>
                <a:r>
                  <a:rPr lang="en-US" dirty="0"/>
                  <a:t> element in the </a:t>
                </a:r>
                <a:r>
                  <a:rPr lang="en-US" i="1" dirty="0" err="1"/>
                  <a:t>j</a:t>
                </a:r>
                <a:r>
                  <a:rPr lang="en-US" baseline="30000" dirty="0" err="1"/>
                  <a:t>th</a:t>
                </a:r>
                <a:r>
                  <a:rPr lang="en-US" dirty="0"/>
                  <a:t> iteration,</a:t>
                </a:r>
                <a:endParaRPr lang="en-US" dirty="0" smtClean="0"/>
              </a:p>
              <a:p>
                <a:pPr>
                  <a:spcBef>
                    <a:spcPts val="1200"/>
                  </a:spcBef>
                  <a:spcAft>
                    <a:spcPts val="180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𝜀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𝑎</m:t>
                      </m:r>
                      <m:r>
                        <m:rPr>
                          <m:nor/>
                        </m:rPr>
                        <a:rPr lang="en-US" b="0" i="0" baseline="-25000" smtClean="0"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b="0" i="1" baseline="-25000" smtClean="0">
                          <a:latin typeface="Cambria Math"/>
                          <a:ea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𝑗</m:t>
                                  </m:r>
                                </m:sup>
                              </m:sSub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−1</m:t>
                                  </m:r>
                                </m:sup>
                              </m:sSubSup>
                            </m:num>
                            <m:den>
                              <m:sSubSup>
                                <m:sSubSup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𝑗</m:t>
                                  </m:r>
                                </m:sup>
                              </m:sSubSup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×100%</m:t>
                      </m:r>
                    </m:oMath>
                  </m:oMathPara>
                </a14:m>
                <a:endParaRPr lang="en-US" dirty="0" smtClean="0"/>
              </a:p>
              <a:p>
                <a:pPr>
                  <a:defRPr/>
                </a:pPr>
                <a:r>
                  <a:rPr lang="en-US" dirty="0" smtClean="0"/>
                  <a:t>The </a:t>
                </a:r>
                <a:r>
                  <a:rPr lang="en-US" dirty="0"/>
                  <a:t>method is ended when all elements have converged to a set tolerance.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  <a:blipFill rotWithShape="1">
                <a:blip r:embed="rId2"/>
                <a:stretch>
                  <a:fillRect l="-1832" t="-1548" r="-14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Diagonal Dominance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lnSpc>
                    <a:spcPct val="95000"/>
                  </a:lnSpc>
                  <a:defRPr/>
                </a:pPr>
                <a:r>
                  <a:rPr lang="en-US" dirty="0" smtClean="0"/>
                  <a:t>The Gauss-Seidel method may diverge, but if the system is </a:t>
                </a:r>
                <a:r>
                  <a:rPr lang="en-US" i="1" dirty="0"/>
                  <a:t>diagonally dominant</a:t>
                </a:r>
                <a:r>
                  <a:rPr lang="en-US" dirty="0"/>
                  <a:t>, it will definitely converge.</a:t>
                </a:r>
              </a:p>
              <a:p>
                <a:pPr>
                  <a:lnSpc>
                    <a:spcPct val="95000"/>
                  </a:lnSpc>
                  <a:defRPr/>
                </a:pPr>
                <a:r>
                  <a:rPr lang="en-US" dirty="0"/>
                  <a:t>Diagonal dominance means:</a:t>
                </a:r>
              </a:p>
              <a:p>
                <a:pPr>
                  <a:lnSpc>
                    <a:spcPct val="95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2800" b="0" i="1" baseline="-25000" smtClean="0">
                              <a:latin typeface="Cambria Math"/>
                            </a:rPr>
                            <m:t>𝑖𝑖</m:t>
                          </m:r>
                        </m:e>
                      </m:d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&gt;</m:t>
                      </m:r>
                      <m:nary>
                        <m:naryPr>
                          <m:chr m:val="∑"/>
                          <m:ctrlPr>
                            <a:rPr lang="en-US" sz="2800" i="1" smtClean="0">
                              <a:latin typeface="Cambria Math"/>
                              <a:ea typeface="Cambria Math"/>
                            </a:rPr>
                          </m:ctrlPr>
                        </m:naryPr>
                        <m:sub>
                          <m:eqArr>
                            <m:eqArrPr>
                              <m:ctrlP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brk m:alnAt="23"/>
                                </m:rP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𝑗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𝑗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eqArr>
                        </m:sub>
                        <m:sup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𝑎</m:t>
                              </m:r>
                              <m:r>
                                <a:rPr lang="en-US" sz="2800" b="0" i="1" baseline="-25000" smtClean="0">
                                  <a:latin typeface="Cambria Math"/>
                                  <a:ea typeface="Cambria Math"/>
                                </a:rPr>
                                <m:t>𝑖𝑗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800" dirty="0" smtClean="0"/>
              </a:p>
              <a:p>
                <a:pPr>
                  <a:lnSpc>
                    <a:spcPct val="95000"/>
                  </a:lnSpc>
                  <a:defRPr/>
                </a:pPr>
                <a:r>
                  <a:rPr lang="en-US" dirty="0" smtClean="0"/>
                  <a:t>That </a:t>
                </a:r>
                <a:r>
                  <a:rPr lang="en-US" dirty="0"/>
                  <a:t>is, the absolute value of the diagonal element is greater than the sum of the absolute values of the off-diagonal elements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852" t="-2024" r="-667" b="-6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MATLAB </a:t>
            </a:r>
            <a:r>
              <a:rPr lang="en-US" altLang="en-US" dirty="0" smtClean="0"/>
              <a:t>Program, 1</a:t>
            </a:r>
            <a:endParaRPr lang="en-US" dirty="0"/>
          </a:p>
        </p:txBody>
      </p:sp>
      <p:pic>
        <p:nvPicPr>
          <p:cNvPr id="174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125" y="1066799"/>
            <a:ext cx="4863751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Relaxation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Bef>
                    <a:spcPts val="1200"/>
                  </a:spcBef>
                  <a:spcAft>
                    <a:spcPts val="1800"/>
                  </a:spcAft>
                </a:pPr>
                <a:r>
                  <a:rPr lang="en-US" altLang="en-US" sz="2800" dirty="0" smtClean="0"/>
                  <a:t>To enhance convergence, an iterative program can introduce </a:t>
                </a:r>
                <a:r>
                  <a:rPr lang="en-US" altLang="en-US" sz="2800" i="1" dirty="0"/>
                  <a:t>relaxation</a:t>
                </a:r>
                <a:r>
                  <a:rPr lang="en-US" altLang="en-US" sz="2800" dirty="0"/>
                  <a:t> where the value at a particular iteration is made up of a combination of the old value and the newly calculated value:</a:t>
                </a:r>
                <a:endParaRPr lang="en-US" altLang="en-US" sz="2800" dirty="0" smtClean="0"/>
              </a:p>
              <a:p>
                <a:pPr>
                  <a:spcBef>
                    <a:spcPts val="1200"/>
                  </a:spcBef>
                  <a:spcAft>
                    <a:spcPts val="1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/>
                            </a:rPr>
                            <m:t>𝑖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n-US" altLang="en-US" sz="2800" b="0" i="0" smtClean="0">
                              <a:latin typeface="Cambria Math"/>
                            </a:rPr>
                            <m:t>new</m:t>
                          </m:r>
                        </m:sup>
                      </m:sSubSup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𝜆</m:t>
                      </m:r>
                      <m:sSubSup>
                        <m:sSubSup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8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i="1">
                              <a:latin typeface="Cambria Math"/>
                            </a:rPr>
                            <m:t>𝑖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n-US" altLang="en-US" sz="2800">
                              <a:latin typeface="Cambria Math"/>
                            </a:rPr>
                            <m:t>new</m:t>
                          </m:r>
                        </m:sup>
                      </m:sSubSup>
                      <m:r>
                        <a:rPr lang="en-US" altLang="en-US" sz="2800" b="0" i="1" smtClean="0">
                          <a:latin typeface="Cambria Math"/>
                        </a:rPr>
                        <m:t>+(1−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)</m:t>
                      </m:r>
                      <m:sSubSup>
                        <m:sSubSupPr>
                          <m:ctrlPr>
                            <a:rPr lang="en-US" altLang="en-US" sz="28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en-US" sz="28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800" i="1">
                              <a:latin typeface="Cambria Math"/>
                            </a:rPr>
                            <m:t>𝑖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lang="en-US" altLang="en-US" sz="2800" b="0" i="0" smtClean="0">
                              <a:latin typeface="Cambria Math"/>
                            </a:rPr>
                            <m:t>old</m:t>
                          </m:r>
                        </m:sup>
                      </m:sSubSup>
                    </m:oMath>
                  </m:oMathPara>
                </a14:m>
                <a:r>
                  <a:rPr lang="en-US" altLang="en-US" sz="2800" dirty="0"/>
                  <a:t/>
                </a:r>
                <a:br>
                  <a:rPr lang="en-US" altLang="en-US" sz="2800" dirty="0"/>
                </a:br>
                <a:r>
                  <a:rPr lang="en-US" altLang="en-US" sz="2800" dirty="0"/>
                  <a:t>where </a:t>
                </a:r>
                <a:r>
                  <a:rPr lang="en-US" altLang="en-US" sz="2800" i="1" dirty="0">
                    <a:latin typeface="Symbol" pitchFamily="18" charset="2"/>
                  </a:rPr>
                  <a:t></a:t>
                </a:r>
                <a:r>
                  <a:rPr lang="en-US" altLang="en-US" sz="2800" dirty="0"/>
                  <a:t> is a weighting factor that is assigned a value between 0 and 2.</a:t>
                </a:r>
                <a:endParaRPr lang="en-US" altLang="en-US" dirty="0"/>
              </a:p>
              <a:p>
                <a:pPr lvl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altLang="en-US" sz="2400" dirty="0"/>
                  <a:t> 0 &lt; </a:t>
                </a:r>
                <a:r>
                  <a:rPr lang="en-US" altLang="en-US" sz="2400" i="1" dirty="0">
                    <a:latin typeface="Symbol" pitchFamily="18" charset="2"/>
                  </a:rPr>
                  <a:t> </a:t>
                </a:r>
                <a:r>
                  <a:rPr lang="en-US" altLang="en-US" sz="2400" dirty="0"/>
                  <a:t>&lt; 1: </a:t>
                </a:r>
                <a:r>
                  <a:rPr lang="en-US" altLang="en-US" sz="2400" dirty="0" err="1"/>
                  <a:t>underrelaxation</a:t>
                </a:r>
                <a:endParaRPr lang="en-US" altLang="en-US" sz="2400" dirty="0"/>
              </a:p>
              <a:p>
                <a:pPr lvl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altLang="en-US" sz="2400" dirty="0"/>
                  <a:t> </a:t>
                </a:r>
                <a:r>
                  <a:rPr lang="en-US" altLang="en-US" sz="2400" i="1" dirty="0">
                    <a:latin typeface="Symbol" pitchFamily="18" charset="2"/>
                  </a:rPr>
                  <a:t> </a:t>
                </a:r>
                <a:r>
                  <a:rPr lang="en-US" altLang="en-US" sz="2400" dirty="0"/>
                  <a:t>= 1: no relaxation</a:t>
                </a:r>
              </a:p>
              <a:p>
                <a:pPr lvl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en-US" altLang="en-US" sz="2400" dirty="0"/>
                  <a:t> 1 &lt; </a:t>
                </a:r>
                <a:r>
                  <a:rPr lang="en-US" altLang="en-US" sz="2400" i="1" dirty="0">
                    <a:latin typeface="Symbol" pitchFamily="18" charset="2"/>
                  </a:rPr>
                  <a:t> </a:t>
                </a:r>
                <a:r>
                  <a:rPr lang="en-US" altLang="en-US" sz="2400" dirty="0"/>
                  <a:t>≤ 2: </a:t>
                </a:r>
                <a:r>
                  <a:rPr lang="en-US" altLang="en-US" sz="2400" dirty="0" err="1"/>
                  <a:t>overrelaxation</a:t>
                </a:r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190" r="-2370" b="-3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05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1152</TotalTime>
  <Words>891</Words>
  <Application>Microsoft Office PowerPoint</Application>
  <PresentationFormat>On-screen Show (4:3)</PresentationFormat>
  <Paragraphs>82</Paragraphs>
  <Slides>15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MathType 6.0 Equation</vt:lpstr>
      <vt:lpstr> Applied Numerical Methods with MATLAB®  for Engineers and Scientists 4th Edition</vt:lpstr>
      <vt:lpstr>Part 3  Chapter 12</vt:lpstr>
      <vt:lpstr>Chapter Objectives</vt:lpstr>
      <vt:lpstr>Gauss-Seidel Method</vt:lpstr>
      <vt:lpstr>Jacobi Iteration</vt:lpstr>
      <vt:lpstr>Convergence</vt:lpstr>
      <vt:lpstr>Diagonal Dominance</vt:lpstr>
      <vt:lpstr>MATLAB Program, 1</vt:lpstr>
      <vt:lpstr>Relaxation</vt:lpstr>
      <vt:lpstr>Nonlinear Systems</vt:lpstr>
      <vt:lpstr>Newton-Raphson</vt:lpstr>
      <vt:lpstr>MATLAB Program, 2</vt:lpstr>
      <vt:lpstr>MATLAB’s fsolve Function</vt:lpstr>
      <vt:lpstr>MATLAB’s optimset Function</vt:lpstr>
      <vt:lpstr>fsolve Example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128</cp:revision>
  <dcterms:created xsi:type="dcterms:W3CDTF">2017-02-27T15:23:48Z</dcterms:created>
  <dcterms:modified xsi:type="dcterms:W3CDTF">2017-07-18T05:16:29Z</dcterms:modified>
</cp:coreProperties>
</file>