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4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5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6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7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8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859" r:id="rId2"/>
    <p:sldMasterId id="2147483744" r:id="rId3"/>
    <p:sldMasterId id="2147483780" r:id="rId4"/>
    <p:sldMasterId id="2147483838" r:id="rId5"/>
    <p:sldMasterId id="2147483713" r:id="rId6"/>
    <p:sldMasterId id="2147483674" r:id="rId7"/>
    <p:sldMasterId id="2147483897" r:id="rId8"/>
    <p:sldMasterId id="2147483960" r:id="rId9"/>
  </p:sldMasterIdLst>
  <p:notesMasterIdLst>
    <p:notesMasterId r:id="rId21"/>
  </p:notesMasterIdLst>
  <p:handoutMasterIdLst>
    <p:handoutMasterId r:id="rId22"/>
  </p:handoutMasterIdLst>
  <p:sldIdLst>
    <p:sldId id="298" r:id="rId10"/>
    <p:sldId id="257" r:id="rId11"/>
    <p:sldId id="259" r:id="rId12"/>
    <p:sldId id="330" r:id="rId13"/>
    <p:sldId id="260" r:id="rId14"/>
    <p:sldId id="318" r:id="rId15"/>
    <p:sldId id="331" r:id="rId16"/>
    <p:sldId id="332" r:id="rId17"/>
    <p:sldId id="333" r:id="rId18"/>
    <p:sldId id="334" r:id="rId19"/>
    <p:sldId id="335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408">
          <p15:clr>
            <a:srgbClr val="A4A3A4"/>
          </p15:clr>
        </p15:guide>
        <p15:guide id="2" orient="horz" pos="3600">
          <p15:clr>
            <a:srgbClr val="A4A3A4"/>
          </p15:clr>
        </p15:guide>
        <p15:guide id="3" orient="horz" pos="912" userDrawn="1">
          <p15:clr>
            <a:srgbClr val="A4A3A4"/>
          </p15:clr>
        </p15:guide>
        <p15:guide id="4" orient="horz" pos="3360">
          <p15:clr>
            <a:srgbClr val="A4A3A4"/>
          </p15:clr>
        </p15:guide>
        <p15:guide id="5" pos="5616">
          <p15:clr>
            <a:srgbClr val="A4A3A4"/>
          </p15:clr>
        </p15:guide>
        <p15:guide id="6" pos="432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5266"/>
    <a:srgbClr val="585858"/>
    <a:srgbClr val="A30000"/>
    <a:srgbClr val="444444"/>
    <a:srgbClr val="000000"/>
    <a:srgbClr val="6A6A6A"/>
    <a:srgbClr val="E66618"/>
    <a:srgbClr val="3070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35" autoAdjust="0"/>
    <p:restoredTop sz="96458" autoAdjust="0"/>
  </p:normalViewPr>
  <p:slideViewPr>
    <p:cSldViewPr>
      <p:cViewPr>
        <p:scale>
          <a:sx n="75" d="100"/>
          <a:sy n="75" d="100"/>
        </p:scale>
        <p:origin x="-1362" y="-504"/>
      </p:cViewPr>
      <p:guideLst>
        <p:guide orient="horz" pos="3408"/>
        <p:guide orient="horz" pos="3600"/>
        <p:guide orient="horz" pos="912"/>
        <p:guide orient="horz" pos="3360"/>
        <p:guide pos="5616"/>
        <p:guide pos="4320"/>
      </p:guideLst>
    </p:cSldViewPr>
  </p:slideViewPr>
  <p:outlineViewPr>
    <p:cViewPr>
      <p:scale>
        <a:sx n="33" d="100"/>
        <a:sy n="33" d="100"/>
      </p:scale>
      <p:origin x="0" y="53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99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presProps" Target="presProp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24CCBF-31CF-4FCA-A5B4-50142834420A}" type="datetimeFigureOut">
              <a:rPr lang="en-US" smtClean="0"/>
              <a:t>8/3/2017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895618-5249-4F12-80E4-2F3A0FD18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1105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84B720-C9F6-4BFC-BC5C-B1B8D70204DA}" type="datetimeFigureOut">
              <a:rPr lang="en-US" smtClean="0"/>
              <a:t>8/3/2017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03D02-7E89-4EBF-B123-9C334E1BFE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04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176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1878408"/>
            <a:ext cx="5212080" cy="2769792"/>
          </a:xfrm>
          <a:prstGeom prst="rect">
            <a:avLst/>
          </a:prstGeom>
          <a:solidFill>
            <a:srgbClr val="000000">
              <a:alpha val="56863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1981200"/>
            <a:ext cx="5212080" cy="20574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228600" y="4000500"/>
            <a:ext cx="4937760" cy="647700"/>
          </a:xfrm>
          <a:prstGeom prst="rect">
            <a:avLst/>
          </a:prstGeom>
        </p:spPr>
        <p:txBody>
          <a:bodyPr anchor="ctr"/>
          <a:lstStyle>
            <a:lvl1pPr>
              <a:defRPr sz="2000">
                <a:solidFill>
                  <a:schemeClr val="bg1"/>
                </a:solidFill>
                <a:latin typeface="ArumSans Bd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2" name="Copyright"/>
          <p:cNvSpPr>
            <a:spLocks noGrp="1"/>
          </p:cNvSpPr>
          <p:nvPr>
            <p:ph type="body" sz="quarter" idx="13" hasCustomPrompt="1"/>
          </p:nvPr>
        </p:nvSpPr>
        <p:spPr>
          <a:xfrm>
            <a:off x="6461252" y="6426200"/>
            <a:ext cx="2670048" cy="155448"/>
          </a:xfrm>
          <a:prstGeom prst="rect">
            <a:avLst/>
          </a:prstGeom>
        </p:spPr>
        <p:txBody>
          <a:bodyPr lIns="0" tIns="0" rIns="45720" bIns="0"/>
          <a:lstStyle>
            <a:lvl1pPr>
              <a:defRPr sz="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60960" y="5562600"/>
            <a:ext cx="7863840" cy="640080"/>
          </a:xfrm>
          <a:prstGeom prst="rect">
            <a:avLst/>
          </a:prstGeom>
        </p:spPr>
        <p:txBody>
          <a:bodyPr/>
          <a:lstStyle>
            <a:lvl1pPr algn="l"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7" hasCustomPrompt="1"/>
          </p:nvPr>
        </p:nvSpPr>
        <p:spPr>
          <a:xfrm>
            <a:off x="0" y="6708775"/>
            <a:ext cx="9144000" cy="173736"/>
          </a:xfrm>
          <a:prstGeom prst="rect">
            <a:avLst/>
          </a:prstGeom>
        </p:spPr>
        <p:txBody>
          <a:bodyPr/>
          <a:lstStyle>
            <a:lvl1pPr algn="l">
              <a:defRPr sz="800" baseline="0">
                <a:solidFill>
                  <a:srgbClr val="585858"/>
                </a:solidFill>
              </a:defRPr>
            </a:lvl1pPr>
          </a:lstStyle>
          <a:p>
            <a:pPr lvl="0"/>
            <a:r>
              <a:rPr lang="en-US" dirty="0" smtClean="0"/>
              <a:t>Copyright Place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8"/>
          </p:nvPr>
        </p:nvSpPr>
        <p:spPr>
          <a:xfrm>
            <a:off x="5367528" y="0"/>
            <a:ext cx="3776472" cy="466344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6387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7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1041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39762"/>
          </a:xfrm>
          <a:prstGeom prst="rect">
            <a:avLst/>
          </a:prstGeom>
        </p:spPr>
        <p:txBody>
          <a:bodyPr/>
          <a:lstStyle>
            <a:lvl1pPr>
              <a:defRPr lang="en-US" sz="36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06680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201168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533400" y="2880360"/>
            <a:ext cx="8153400" cy="6858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533400" y="367284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5"/>
          <p:cNvSpPr>
            <a:spLocks noGrp="1"/>
          </p:cNvSpPr>
          <p:nvPr>
            <p:ph sz="quarter" idx="10"/>
          </p:nvPr>
        </p:nvSpPr>
        <p:spPr>
          <a:xfrm>
            <a:off x="533400" y="4617720"/>
            <a:ext cx="8153400" cy="9144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6"/>
          <p:cNvSpPr>
            <a:spLocks noGrp="1"/>
          </p:cNvSpPr>
          <p:nvPr>
            <p:ph sz="quarter" idx="11"/>
          </p:nvPr>
        </p:nvSpPr>
        <p:spPr>
          <a:xfrm>
            <a:off x="533400" y="563880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20235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228600"/>
            <a:ext cx="9144001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8797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4073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457200" y="41910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5" name="Content Placeholder 4"/>
          <p:cNvSpPr>
            <a:spLocks noGrp="1"/>
          </p:cNvSpPr>
          <p:nvPr>
            <p:ph sz="quarter" idx="15"/>
          </p:nvPr>
        </p:nvSpPr>
        <p:spPr>
          <a:xfrm>
            <a:off x="4645025" y="41910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17620" y="59960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7377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9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06866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5049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004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661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Media Placeholder 1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Video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7417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1206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862655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7"/>
          </p:nvPr>
        </p:nvSpPr>
        <p:spPr>
          <a:xfrm>
            <a:off x="457200" y="4038600"/>
            <a:ext cx="82296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1074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7"/>
          </p:nvPr>
        </p:nvSpPr>
        <p:spPr>
          <a:xfrm>
            <a:off x="4800600" y="144780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1"/>
          <p:cNvSpPr>
            <a:spLocks noGrp="1"/>
          </p:cNvSpPr>
          <p:nvPr>
            <p:ph idx="18"/>
          </p:nvPr>
        </p:nvSpPr>
        <p:spPr>
          <a:xfrm>
            <a:off x="457200" y="396240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"/>
          <p:cNvSpPr>
            <a:spLocks noGrp="1"/>
          </p:cNvSpPr>
          <p:nvPr>
            <p:ph idx="19"/>
          </p:nvPr>
        </p:nvSpPr>
        <p:spPr>
          <a:xfrm>
            <a:off x="4800600" y="396240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3376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7"/>
          </p:nvPr>
        </p:nvSpPr>
        <p:spPr>
          <a:xfrm>
            <a:off x="3337560" y="143256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1"/>
          <p:cNvSpPr>
            <a:spLocks noGrp="1"/>
          </p:cNvSpPr>
          <p:nvPr>
            <p:ph idx="18"/>
          </p:nvPr>
        </p:nvSpPr>
        <p:spPr>
          <a:xfrm>
            <a:off x="6156960" y="14478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"/>
          <p:cNvSpPr>
            <a:spLocks noGrp="1"/>
          </p:cNvSpPr>
          <p:nvPr>
            <p:ph idx="19"/>
          </p:nvPr>
        </p:nvSpPr>
        <p:spPr>
          <a:xfrm>
            <a:off x="457200" y="32004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Content Placeholder 1"/>
          <p:cNvSpPr>
            <a:spLocks noGrp="1"/>
          </p:cNvSpPr>
          <p:nvPr>
            <p:ph idx="20"/>
          </p:nvPr>
        </p:nvSpPr>
        <p:spPr>
          <a:xfrm>
            <a:off x="3352800" y="32004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Content Placeholder 1"/>
          <p:cNvSpPr>
            <a:spLocks noGrp="1"/>
          </p:cNvSpPr>
          <p:nvPr>
            <p:ph idx="21"/>
          </p:nvPr>
        </p:nvSpPr>
        <p:spPr>
          <a:xfrm>
            <a:off x="6172200" y="32004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Content Placeholder 1"/>
          <p:cNvSpPr>
            <a:spLocks noGrp="1"/>
          </p:cNvSpPr>
          <p:nvPr>
            <p:ph idx="22"/>
          </p:nvPr>
        </p:nvSpPr>
        <p:spPr>
          <a:xfrm>
            <a:off x="457200" y="4953000"/>
            <a:ext cx="8077200" cy="7315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Content Placeholder 1"/>
          <p:cNvSpPr>
            <a:spLocks noGrp="1"/>
          </p:cNvSpPr>
          <p:nvPr>
            <p:ph idx="23"/>
          </p:nvPr>
        </p:nvSpPr>
        <p:spPr>
          <a:xfrm>
            <a:off x="457200" y="5791200"/>
            <a:ext cx="8077200" cy="7315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1134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76200"/>
            <a:ext cx="9144001" cy="1188720"/>
          </a:xfrm>
          <a:prstGeom prst="rect">
            <a:avLst/>
          </a:prstGeom>
        </p:spPr>
        <p:txBody>
          <a:bodyPr anchor="ctr"/>
          <a:lstStyle>
            <a:lvl1pPr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1432560"/>
            <a:ext cx="4038600" cy="51206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/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/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/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1432560"/>
            <a:ext cx="4038600" cy="51206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19401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A3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50556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6828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rgbClr val="A3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85390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rgbClr val="A3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16435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rgbClr val="A3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157950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A3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6929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hoto Credit3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35032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Slide 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1066800" y="1524000"/>
            <a:ext cx="7048500" cy="1470025"/>
          </a:xfrm>
          <a:prstGeom prst="rect">
            <a:avLst/>
          </a:prstGeom>
        </p:spPr>
        <p:txBody>
          <a:bodyPr/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066800" y="29718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8723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lue Slide 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722313" y="2643186"/>
            <a:ext cx="7202487" cy="1362075"/>
          </a:xfrm>
          <a:prstGeom prst="rect">
            <a:avLst/>
          </a:prstGeom>
        </p:spPr>
        <p:txBody>
          <a:bodyPr anchor="t"/>
          <a:lstStyle>
            <a:lvl1pPr algn="l">
              <a:defRPr sz="4400" b="1" cap="all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722313" y="1143000"/>
            <a:ext cx="7202487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05315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1905000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rgbClr val="305266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>
                <a:solidFill>
                  <a:srgbClr val="444444"/>
                </a:solidFill>
                <a:latin typeface="ArumSans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213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992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066800"/>
            <a:ext cx="8229600" cy="556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175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949214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656260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990600"/>
            <a:ext cx="8229600" cy="5410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8369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1099747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112378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5564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7410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05600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05600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3.gif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5.xml"/><Relationship Id="rId4" Type="http://schemas.openxmlformats.org/officeDocument/2006/relationships/slideLayout" Target="../slideLayouts/slideLayout44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4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5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sp>
        <p:nvSpPr>
          <p:cNvPr id="13" name="Red Bar"/>
          <p:cNvSpPr/>
          <p:nvPr/>
        </p:nvSpPr>
        <p:spPr>
          <a:xfrm>
            <a:off x="0" y="6248400"/>
            <a:ext cx="9144000" cy="503767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2" name="MH Tagline" descr="Tagline: Because learning changes everything.™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1" y="6351925"/>
            <a:ext cx="3223119" cy="27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235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7" r:id="rId1"/>
    <p:sldLayoutId id="2147483777" r:id="rId2"/>
    <p:sldLayoutId id="2147483778" r:id="rId3"/>
    <p:sldLayoutId id="2147483779" r:id="rId4"/>
    <p:sldLayoutId id="2147483733" r:id="rId5"/>
    <p:sldLayoutId id="2147483734" r:id="rId6"/>
    <p:sldLayoutId id="2147483914" r:id="rId7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marR="0" indent="0" algn="r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pic>
        <p:nvPicPr>
          <p:cNvPr id="2" name="MH Tagline" descr="Tag line: Because learning changes everything™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7775"/>
            <a:ext cx="337185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950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rgbClr val="6A6A6A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257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896" r:id="rId2"/>
    <p:sldLayoutId id="2147483753" r:id="rId3"/>
    <p:sldLayoutId id="2147483908" r:id="rId4"/>
    <p:sldLayoutId id="2147483950" r:id="rId5"/>
    <p:sldLayoutId id="2147483757" r:id="rId6"/>
    <p:sldLayoutId id="2147483877" r:id="rId7"/>
    <p:sldLayoutId id="2147483761" r:id="rId8"/>
    <p:sldLayoutId id="2147483800" r:id="rId9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d Bar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0" name="Copyright" descr="©McGraw-Hill Education&#10;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3304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64" r:id="rId2"/>
    <p:sldLayoutId id="2147483965" r:id="rId3"/>
    <p:sldLayoutId id="2147483966" r:id="rId4"/>
    <p:sldLayoutId id="2147483953" r:id="rId5"/>
    <p:sldLayoutId id="2147483954" r:id="rId6"/>
    <p:sldLayoutId id="2147483956" r:id="rId7"/>
    <p:sldLayoutId id="2147483957" r:id="rId8"/>
    <p:sldLayoutId id="2147483958" r:id="rId9"/>
    <p:sldLayoutId id="2147483959" r:id="rId10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pyright" descr="©McGraw-Hill Education&#10;"/>
          <p:cNvSpPr txBox="1"/>
          <p:nvPr/>
        </p:nvSpPr>
        <p:spPr>
          <a:xfrm>
            <a:off x="0" y="6642556"/>
            <a:ext cx="1295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rgbClr val="6A6A6A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857642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  <p:sldLayoutId id="2147483938" r:id="rId3"/>
    <p:sldLayoutId id="2147483939" r:id="rId4"/>
    <p:sldLayoutId id="2147483940" r:id="rId5"/>
    <p:sldLayoutId id="2147483941" r:id="rId6"/>
    <p:sldLayoutId id="2147483942" r:id="rId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Copyright" descr="©McGraw-Hill Education.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</a:rPr>
              <a:t>©McGraw-Hill </a:t>
            </a:r>
            <a:r>
              <a:rPr lang="en-US" sz="800" dirty="0" err="1" smtClean="0">
                <a:solidFill>
                  <a:schemeClr val="bg1"/>
                </a:solidFill>
              </a:rPr>
              <a:t>EducationCopy</a:t>
            </a:r>
            <a:endParaRPr lang="en-US" sz="8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106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44" r:id="rId2"/>
    <p:sldLayoutId id="2147483945" r:id="rId3"/>
    <p:sldLayoutId id="2147483946" r:id="rId4"/>
    <p:sldLayoutId id="2147483947" r:id="rId5"/>
    <p:sldLayoutId id="2147483948" r:id="rId6"/>
    <p:sldLayoutId id="2147483949" r:id="rId7"/>
  </p:sldLayoutIdLst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ckground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3070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MH BG Image"/>
          <p:cNvPicPr>
            <a:picLocks noChangeAspect="1"/>
          </p:cNvPicPr>
          <p:nvPr/>
        </p:nvPicPr>
        <p:blipFill rotWithShape="1">
          <a:blip r:embed="rId4" cstate="screen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8644" b="27282"/>
          <a:stretch/>
        </p:blipFill>
        <p:spPr>
          <a:xfrm>
            <a:off x="461821" y="1943668"/>
            <a:ext cx="8682180" cy="4914333"/>
          </a:xfrm>
          <a:prstGeom prst="rect">
            <a:avLst/>
          </a:prstGeom>
        </p:spPr>
      </p:pic>
      <p:sp>
        <p:nvSpPr>
          <p:cNvPr id="8" name="Copyright" descr="©McGraw-Hill Education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263611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769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rgbClr val="6A6A6A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2738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6" r:id="rId2"/>
    <p:sldLayoutId id="2147483755" r:id="rId3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6522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wmf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5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8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r"/>
            <a:r>
              <a:rPr lang="en-US" sz="3400" dirty="0" smtClean="0"/>
              <a:t> </a:t>
            </a:r>
            <a:r>
              <a:rPr lang="en-US" sz="3400" dirty="0"/>
              <a:t>Applied Numerical </a:t>
            </a:r>
            <a:r>
              <a:rPr lang="en-US" sz="3400" dirty="0" smtClean="0"/>
              <a:t>Methods</a:t>
            </a:r>
            <a:r>
              <a:rPr lang="en-US" sz="3200" dirty="0"/>
              <a:t> </a:t>
            </a:r>
            <a:r>
              <a:rPr lang="en-US" sz="3200" dirty="0" smtClean="0"/>
              <a:t>with </a:t>
            </a:r>
            <a:r>
              <a:rPr lang="en-US" sz="3200" dirty="0"/>
              <a:t>MATLAB</a:t>
            </a:r>
            <a:r>
              <a:rPr lang="en-US" sz="3200" dirty="0" smtClean="0"/>
              <a:t>®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> </a:t>
            </a:r>
            <a:r>
              <a:rPr lang="en-US" sz="2800" i="1" dirty="0"/>
              <a:t>for Engineers and </a:t>
            </a:r>
            <a:r>
              <a:rPr lang="en-US" sz="2800" i="1" dirty="0" smtClean="0"/>
              <a:t>Scientists</a:t>
            </a:r>
            <a:br>
              <a:rPr lang="en-US" sz="2800" i="1" dirty="0" smtClean="0"/>
            </a:br>
            <a:r>
              <a:rPr lang="en-US" sz="2800" dirty="0" smtClean="0"/>
              <a:t>4th Edition</a:t>
            </a:r>
            <a:endParaRPr lang="en-US" sz="2800" dirty="0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algn="l"/>
            <a:r>
              <a:rPr lang="en-US" sz="2800" dirty="0"/>
              <a:t>Steven C. Chapra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8" name="Picture 3"/>
          <p:cNvPicPr>
            <a:picLocks noGrp="1" noChangeAspect="1"/>
          </p:cNvPicPr>
          <p:nvPr>
            <p:ph sz="quarter" idx="18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577" y="0"/>
            <a:ext cx="3774184" cy="466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4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altLang="en-US" dirty="0"/>
              <a:t>PowerPoints organized by Dr. Michael R. Gustafson II, Duke University and Prof. Steve Chapra, Tufts </a:t>
            </a:r>
            <a:r>
              <a:rPr lang="en-US" altLang="en-US" dirty="0" smtClean="0"/>
              <a:t>University</a:t>
            </a:r>
            <a:endParaRPr lang="en-US" altLang="en-US" dirty="0"/>
          </a:p>
        </p:txBody>
      </p:sp>
      <p:sp>
        <p:nvSpPr>
          <p:cNvPr id="4" name="Content Placeholder 5"/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pPr lvl="0"/>
            <a:r>
              <a:rPr lang="en-US" dirty="0"/>
              <a:t>©McGraw-Hill Education. All rights reserved. Authorized only for instructor use in the classroom.  No reproduction or further distribution permitted without the prior written consent of McGraw-Hill Education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7598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Matrix Condition Number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altLang="en-US" sz="2600" dirty="0" smtClean="0"/>
                  <a:t>The </a:t>
                </a:r>
                <a:r>
                  <a:rPr lang="en-US" altLang="en-US" sz="2600" i="1" dirty="0"/>
                  <a:t>matrix condition number</a:t>
                </a:r>
                <a:r>
                  <a:rPr lang="en-US" altLang="en-US" sz="2600" dirty="0"/>
                  <a:t> Cond[</a:t>
                </a:r>
                <a:r>
                  <a:rPr lang="en-US" altLang="en-US" sz="2600" i="1" dirty="0"/>
                  <a:t>A</a:t>
                </a:r>
                <a:r>
                  <a:rPr lang="en-US" altLang="en-US" sz="2600" dirty="0"/>
                  <a:t>] is obtained by calculating Cond[</a:t>
                </a:r>
                <a:r>
                  <a:rPr lang="en-US" altLang="en-US" sz="2600" i="1" dirty="0"/>
                  <a:t>A</a:t>
                </a:r>
                <a:r>
                  <a:rPr lang="en-US" altLang="en-US" sz="2600" dirty="0"/>
                  <a:t>]=||</a:t>
                </a:r>
                <a:r>
                  <a:rPr lang="en-US" altLang="en-US" sz="2600" i="1" dirty="0"/>
                  <a:t>A</a:t>
                </a:r>
                <a:r>
                  <a:rPr lang="en-US" altLang="en-US" sz="2600" dirty="0"/>
                  <a:t>||·||</a:t>
                </a:r>
                <a:r>
                  <a:rPr lang="en-US" altLang="en-US" sz="2600" i="1" dirty="0"/>
                  <a:t>A</a:t>
                </a:r>
                <a:r>
                  <a:rPr lang="en-US" altLang="en-US" sz="2600" baseline="30000" dirty="0"/>
                  <a:t>-1</a:t>
                </a:r>
                <a:r>
                  <a:rPr lang="en-US" altLang="en-US" sz="2600" dirty="0"/>
                  <a:t>||</a:t>
                </a:r>
              </a:p>
              <a:p>
                <a:r>
                  <a:rPr lang="en-US" altLang="en-US" sz="2600" dirty="0"/>
                  <a:t>In can be shown that:</a:t>
                </a:r>
                <a:endParaRPr lang="en-US" altLang="en-US" sz="2600" i="1" dirty="0" smtClean="0">
                  <a:latin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en-US" sz="2600" i="1" smtClean="0">
                              <a:latin typeface="Cambria Math"/>
                            </a:rPr>
                          </m:ctrlPr>
                        </m:fPr>
                        <m:num>
                          <m:d>
                            <m:dPr>
                              <m:begChr m:val="‖"/>
                              <m:endChr m:val="‖"/>
                              <m:ctrlPr>
                                <a:rPr lang="en-US" altLang="en-US" sz="260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en-US" sz="2600" i="1" smtClean="0">
                                  <a:latin typeface="Cambria Math"/>
                                  <a:ea typeface="Cambria Math"/>
                                </a:rPr>
                                <m:t>∆</m:t>
                              </m:r>
                              <m:r>
                                <a:rPr lang="en-US" altLang="en-US" sz="2600" b="0" i="1" smtClean="0">
                                  <a:latin typeface="Cambria Math"/>
                                  <a:ea typeface="Cambria Math"/>
                                </a:rPr>
                                <m:t>𝑋</m:t>
                              </m:r>
                            </m:e>
                          </m:d>
                        </m:num>
                        <m:den>
                          <m:d>
                            <m:dPr>
                              <m:begChr m:val="‖"/>
                              <m:endChr m:val="‖"/>
                              <m:ctrlPr>
                                <a:rPr lang="en-US" altLang="en-US" sz="260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en-US" sz="2600" b="0" i="1" smtClean="0">
                                  <a:latin typeface="Cambria Math"/>
                                </a:rPr>
                                <m:t>𝑋</m:t>
                              </m:r>
                            </m:e>
                          </m:d>
                        </m:den>
                      </m:f>
                      <m:r>
                        <a:rPr lang="en-US" altLang="en-US" sz="2600" i="1" smtClean="0">
                          <a:latin typeface="Cambria Math"/>
                          <a:ea typeface="Cambria Math"/>
                        </a:rPr>
                        <m:t>≤</m:t>
                      </m:r>
                      <m:r>
                        <m:rPr>
                          <m:sty m:val="p"/>
                        </m:rPr>
                        <a:rPr lang="en-US" altLang="en-US" sz="2600" b="0" i="0" smtClean="0">
                          <a:latin typeface="Cambria Math"/>
                          <a:ea typeface="Cambria Math"/>
                        </a:rPr>
                        <m:t>Cond</m:t>
                      </m:r>
                      <m:r>
                        <a:rPr lang="en-US" altLang="en-US" sz="2600" b="0" i="1" smtClean="0">
                          <a:latin typeface="Cambria Math"/>
                          <a:ea typeface="Cambria Math"/>
                        </a:rPr>
                        <m:t>[</m:t>
                      </m:r>
                      <m:r>
                        <a:rPr lang="en-US" altLang="en-US" sz="2600" b="0" i="1" smtClean="0">
                          <a:latin typeface="Cambria Math"/>
                          <a:ea typeface="Cambria Math"/>
                        </a:rPr>
                        <m:t>𝐴</m:t>
                      </m:r>
                      <m:r>
                        <a:rPr lang="en-US" altLang="en-US" sz="2600" b="0" i="1" smtClean="0">
                          <a:latin typeface="Cambria Math"/>
                          <a:ea typeface="Cambria Math"/>
                        </a:rPr>
                        <m:t>]</m:t>
                      </m:r>
                      <m:f>
                        <m:fPr>
                          <m:ctrlPr>
                            <a:rPr lang="en-US" altLang="en-US" sz="2600" i="1">
                              <a:latin typeface="Cambria Math"/>
                            </a:rPr>
                          </m:ctrlPr>
                        </m:fPr>
                        <m:num>
                          <m:d>
                            <m:dPr>
                              <m:begChr m:val="‖"/>
                              <m:endChr m:val="‖"/>
                              <m:ctrlPr>
                                <a:rPr lang="en-US" altLang="en-US" sz="260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en-US" sz="2600" i="1">
                                  <a:latin typeface="Cambria Math"/>
                                  <a:ea typeface="Cambria Math"/>
                                </a:rPr>
                                <m:t>∆</m:t>
                              </m:r>
                              <m:r>
                                <a:rPr lang="en-US" altLang="en-US" sz="2600" b="0" i="1" smtClean="0">
                                  <a:latin typeface="Cambria Math"/>
                                  <a:ea typeface="Cambria Math"/>
                                </a:rPr>
                                <m:t>𝐴</m:t>
                              </m:r>
                            </m:e>
                          </m:d>
                        </m:num>
                        <m:den>
                          <m:d>
                            <m:dPr>
                              <m:begChr m:val="‖"/>
                              <m:endChr m:val="‖"/>
                              <m:ctrlPr>
                                <a:rPr lang="en-US" altLang="en-US" sz="260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en-US" sz="2600" b="0" i="1" smtClean="0">
                                  <a:latin typeface="Cambria Math"/>
                                </a:rPr>
                                <m:t>𝐴</m:t>
                              </m:r>
                            </m:e>
                          </m:d>
                        </m:den>
                      </m:f>
                    </m:oMath>
                  </m:oMathPara>
                </a14:m>
                <a:endParaRPr lang="en-US" altLang="en-US" sz="2600" dirty="0" smtClean="0"/>
              </a:p>
              <a:p>
                <a:r>
                  <a:rPr lang="en-US" altLang="en-US" sz="2600" dirty="0"/>
                  <a:t>The relative error of the norm of the computed solution can be as large as the relative error of the norm of the coefficients of [</a:t>
                </a:r>
                <a:r>
                  <a:rPr lang="en-US" altLang="en-US" sz="2600" i="1" dirty="0"/>
                  <a:t>A</a:t>
                </a:r>
                <a:r>
                  <a:rPr lang="en-US" altLang="en-US" sz="2600" dirty="0"/>
                  <a:t>] multiplied by the condition number.</a:t>
                </a:r>
              </a:p>
              <a:p>
                <a:r>
                  <a:rPr lang="en-US" altLang="en-US" sz="2600" dirty="0"/>
                  <a:t>If the coefficients of [</a:t>
                </a:r>
                <a:r>
                  <a:rPr lang="en-US" altLang="en-US" sz="2600" i="1" dirty="0"/>
                  <a:t>A</a:t>
                </a:r>
                <a:r>
                  <a:rPr lang="en-US" altLang="en-US" sz="2600" dirty="0"/>
                  <a:t>] are known to </a:t>
                </a:r>
                <a:r>
                  <a:rPr lang="en-US" altLang="en-US" sz="2600" i="1" dirty="0"/>
                  <a:t>t</a:t>
                </a:r>
                <a:r>
                  <a:rPr lang="en-US" altLang="en-US" sz="2600" dirty="0"/>
                  <a:t> digit precision, the solution [</a:t>
                </a:r>
                <a:r>
                  <a:rPr lang="en-US" altLang="en-US" sz="2600" i="1" dirty="0"/>
                  <a:t>X</a:t>
                </a:r>
                <a:r>
                  <a:rPr lang="en-US" altLang="en-US" sz="2600" dirty="0"/>
                  <a:t>] may be valid to only</a:t>
                </a:r>
                <a:br>
                  <a:rPr lang="en-US" altLang="en-US" sz="2600" dirty="0"/>
                </a:br>
                <a:r>
                  <a:rPr lang="en-US" altLang="en-US" sz="2600" i="1" dirty="0"/>
                  <a:t>t</a:t>
                </a:r>
                <a:r>
                  <a:rPr lang="en-US" altLang="en-US" sz="2600" dirty="0"/>
                  <a:t>-log</a:t>
                </a:r>
                <a:r>
                  <a:rPr lang="en-US" altLang="en-US" sz="2600" baseline="-25000" dirty="0"/>
                  <a:t>10</a:t>
                </a:r>
                <a:r>
                  <a:rPr lang="en-US" altLang="en-US" sz="2600" dirty="0"/>
                  <a:t>(Cond[</a:t>
                </a:r>
                <a:r>
                  <a:rPr lang="en-US" altLang="en-US" sz="2600" i="1" dirty="0"/>
                  <a:t>A</a:t>
                </a:r>
                <a:r>
                  <a:rPr lang="en-US" altLang="en-US" sz="2600" dirty="0"/>
                  <a:t>]) digits.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259" t="-1071" r="-1630" b="-29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10544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MATLAB Commands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321040" cy="5120640"/>
          </a:xfrm>
        </p:spPr>
        <p:txBody>
          <a:bodyPr/>
          <a:lstStyle/>
          <a:p>
            <a:r>
              <a:rPr lang="en-US" altLang="en-US" sz="2800" dirty="0"/>
              <a:t>MATLAB has built-in functions to compute both norms and condition numbers:</a:t>
            </a:r>
          </a:p>
          <a:p>
            <a:pPr lvl="1"/>
            <a:r>
              <a:rPr lang="en-US" altLang="en-US" sz="2400" b="1" dirty="0">
                <a:latin typeface="Courier New" pitchFamily="49" charset="0"/>
                <a:cs typeface="Courier New" pitchFamily="49" charset="0"/>
              </a:rPr>
              <a:t>norm(</a:t>
            </a:r>
            <a:r>
              <a:rPr lang="en-US" altLang="en-US" sz="2400" b="1" i="1" dirty="0" err="1">
                <a:latin typeface="Courier New" pitchFamily="49" charset="0"/>
                <a:cs typeface="Courier New" pitchFamily="49" charset="0"/>
              </a:rPr>
              <a:t>X</a:t>
            </a:r>
            <a:r>
              <a:rPr lang="en-US" altLang="en-US" sz="2400" b="1" dirty="0" err="1">
                <a:latin typeface="Courier New" pitchFamily="49" charset="0"/>
                <a:cs typeface="Courier New" pitchFamily="49" charset="0"/>
              </a:rPr>
              <a:t>,</a:t>
            </a:r>
            <a:r>
              <a:rPr lang="en-US" altLang="en-US" sz="2400" b="1" i="1" dirty="0" err="1">
                <a:latin typeface="Courier New" pitchFamily="49" charset="0"/>
                <a:cs typeface="Courier New" pitchFamily="49" charset="0"/>
              </a:rPr>
              <a:t>p</a:t>
            </a:r>
            <a:r>
              <a:rPr lang="en-US" altLang="en-US" sz="2400" b="1" dirty="0">
                <a:latin typeface="Courier New" pitchFamily="49" charset="0"/>
                <a:cs typeface="Courier New" pitchFamily="49" charset="0"/>
              </a:rPr>
              <a:t>)</a:t>
            </a:r>
          </a:p>
          <a:p>
            <a:pPr lvl="2"/>
            <a:r>
              <a:rPr lang="en-US" altLang="en-US" sz="2000" dirty="0"/>
              <a:t>Compute the </a:t>
            </a:r>
            <a:r>
              <a:rPr lang="en-US" altLang="en-US" sz="2000" i="1" dirty="0"/>
              <a:t>p</a:t>
            </a:r>
            <a:r>
              <a:rPr lang="en-US" altLang="en-US" sz="2000" dirty="0"/>
              <a:t> norm of vector </a:t>
            </a:r>
            <a:r>
              <a:rPr lang="en-US" altLang="en-US" sz="2000" i="1" dirty="0"/>
              <a:t>X</a:t>
            </a:r>
            <a:r>
              <a:rPr lang="en-US" altLang="en-US" sz="2000" dirty="0"/>
              <a:t>, where </a:t>
            </a:r>
            <a:r>
              <a:rPr lang="en-US" altLang="en-US" sz="2000" i="1" dirty="0"/>
              <a:t>p</a:t>
            </a:r>
            <a:r>
              <a:rPr lang="en-US" altLang="en-US" sz="2000" dirty="0"/>
              <a:t> can be any number, </a:t>
            </a:r>
            <a:r>
              <a:rPr lang="en-US" altLang="en-US" sz="2000" dirty="0" err="1">
                <a:latin typeface="Courier" pitchFamily="20" charset="0"/>
              </a:rPr>
              <a:t>inf</a:t>
            </a:r>
            <a:r>
              <a:rPr lang="en-US" altLang="en-US" sz="2000" dirty="0"/>
              <a:t>, or </a:t>
            </a:r>
            <a:r>
              <a:rPr lang="en-US" altLang="en-US" sz="2000" dirty="0">
                <a:latin typeface="Courier" pitchFamily="20" charset="0"/>
              </a:rPr>
              <a:t>‘fro’</a:t>
            </a:r>
            <a:r>
              <a:rPr lang="en-US" altLang="en-US" sz="2000" dirty="0"/>
              <a:t> (for the Euclidean norm)</a:t>
            </a:r>
          </a:p>
          <a:p>
            <a:pPr lvl="1"/>
            <a:r>
              <a:rPr lang="en-US" altLang="en-US" sz="2400" b="1" dirty="0">
                <a:latin typeface="Courier New" pitchFamily="49" charset="0"/>
                <a:cs typeface="Courier New" pitchFamily="49" charset="0"/>
              </a:rPr>
              <a:t>norm(</a:t>
            </a:r>
            <a:r>
              <a:rPr lang="en-US" altLang="en-US" sz="2400" b="1" dirty="0" err="1">
                <a:latin typeface="Courier New" pitchFamily="49" charset="0"/>
                <a:cs typeface="Courier New" pitchFamily="49" charset="0"/>
              </a:rPr>
              <a:t>A,p</a:t>
            </a:r>
            <a:r>
              <a:rPr lang="en-US" altLang="en-US" sz="2400" b="1" dirty="0">
                <a:latin typeface="Courier New" pitchFamily="49" charset="0"/>
                <a:cs typeface="Courier New" pitchFamily="49" charset="0"/>
              </a:rPr>
              <a:t>)</a:t>
            </a:r>
          </a:p>
          <a:p>
            <a:pPr lvl="2"/>
            <a:r>
              <a:rPr lang="en-US" altLang="en-US" sz="2000" dirty="0"/>
              <a:t>Compute a norm of matrix </a:t>
            </a:r>
            <a:r>
              <a:rPr lang="en-US" altLang="en-US" sz="2000" i="1" dirty="0"/>
              <a:t>A</a:t>
            </a:r>
            <a:r>
              <a:rPr lang="en-US" altLang="en-US" sz="2000" dirty="0"/>
              <a:t>, where </a:t>
            </a:r>
            <a:r>
              <a:rPr lang="en-US" altLang="en-US" sz="2000" i="1" dirty="0"/>
              <a:t>p</a:t>
            </a:r>
            <a:r>
              <a:rPr lang="en-US" altLang="en-US" sz="2000" dirty="0"/>
              <a:t> can be 1, 2, </a:t>
            </a:r>
            <a:r>
              <a:rPr lang="en-US" altLang="en-US" sz="2000" dirty="0" err="1">
                <a:latin typeface="Courier" pitchFamily="20" charset="0"/>
              </a:rPr>
              <a:t>inf</a:t>
            </a:r>
            <a:r>
              <a:rPr lang="en-US" altLang="en-US" sz="2000" dirty="0"/>
              <a:t>, or </a:t>
            </a:r>
            <a:r>
              <a:rPr lang="en-US" altLang="en-US" sz="2000" dirty="0">
                <a:latin typeface="Courier" pitchFamily="20" charset="0"/>
              </a:rPr>
              <a:t>‘fro’</a:t>
            </a:r>
            <a:r>
              <a:rPr lang="en-US" altLang="en-US" sz="2000" dirty="0"/>
              <a:t> (for the </a:t>
            </a:r>
            <a:r>
              <a:rPr lang="en-US" altLang="en-US" sz="2000" dirty="0" err="1"/>
              <a:t>Frobenius</a:t>
            </a:r>
            <a:r>
              <a:rPr lang="en-US" altLang="en-US" sz="2000" dirty="0"/>
              <a:t> norm)</a:t>
            </a:r>
          </a:p>
          <a:p>
            <a:pPr lvl="1"/>
            <a:r>
              <a:rPr lang="en-US" altLang="en-US" sz="2400" b="1" dirty="0" err="1">
                <a:latin typeface="Courier New" pitchFamily="49" charset="0"/>
                <a:cs typeface="Courier New" pitchFamily="49" charset="0"/>
              </a:rPr>
              <a:t>cond</a:t>
            </a:r>
            <a:r>
              <a:rPr lang="en-US" altLang="en-US" sz="2400" b="1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en-US" sz="2400" b="1" dirty="0" err="1">
                <a:latin typeface="Courier New" pitchFamily="49" charset="0"/>
                <a:cs typeface="Courier New" pitchFamily="49" charset="0"/>
              </a:rPr>
              <a:t>X,p</a:t>
            </a:r>
            <a:r>
              <a:rPr lang="en-US" altLang="en-US" sz="2400" b="1" dirty="0">
                <a:latin typeface="Courier New" pitchFamily="49" charset="0"/>
                <a:cs typeface="Courier New" pitchFamily="49" charset="0"/>
              </a:rPr>
              <a:t>)</a:t>
            </a:r>
            <a:r>
              <a:rPr lang="en-US" altLang="en-US" sz="2400" dirty="0"/>
              <a:t> or </a:t>
            </a:r>
            <a:r>
              <a:rPr lang="en-US" altLang="en-US" sz="2400" b="1" dirty="0" err="1">
                <a:latin typeface="Courier New" pitchFamily="49" charset="0"/>
                <a:cs typeface="Courier New" pitchFamily="49" charset="0"/>
              </a:rPr>
              <a:t>cond</a:t>
            </a:r>
            <a:r>
              <a:rPr lang="en-US" altLang="en-US" sz="2400" b="1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en-US" sz="2400" b="1" dirty="0" err="1">
                <a:latin typeface="Courier New" pitchFamily="49" charset="0"/>
                <a:cs typeface="Courier New" pitchFamily="49" charset="0"/>
              </a:rPr>
              <a:t>A,p</a:t>
            </a:r>
            <a:r>
              <a:rPr lang="en-US" altLang="en-US" sz="2400" b="1" dirty="0">
                <a:latin typeface="Courier New" pitchFamily="49" charset="0"/>
                <a:cs typeface="Courier New" pitchFamily="49" charset="0"/>
              </a:rPr>
              <a:t>)</a:t>
            </a:r>
          </a:p>
          <a:p>
            <a:pPr lvl="2"/>
            <a:r>
              <a:rPr lang="en-US" altLang="en-US" sz="2000" dirty="0"/>
              <a:t>Calculate the condition number of vector </a:t>
            </a:r>
            <a:r>
              <a:rPr lang="en-US" altLang="en-US" sz="2000" i="1" dirty="0"/>
              <a:t>X</a:t>
            </a:r>
            <a:r>
              <a:rPr lang="en-US" altLang="en-US" sz="2000" dirty="0"/>
              <a:t> or matrix </a:t>
            </a:r>
            <a:r>
              <a:rPr lang="en-US" altLang="en-US" sz="2000" i="1" dirty="0"/>
              <a:t>A</a:t>
            </a:r>
            <a:r>
              <a:rPr lang="en-US" altLang="en-US" sz="2000" dirty="0"/>
              <a:t> using the norm specified by </a:t>
            </a:r>
            <a:r>
              <a:rPr lang="en-US" altLang="en-US" sz="2000" i="1" dirty="0"/>
              <a:t>p</a:t>
            </a:r>
            <a:r>
              <a:rPr lang="en-US" altLang="en-US" sz="2000" dirty="0" smtClean="0"/>
              <a:t>.</a:t>
            </a: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88114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/>
              <a:t>Part </a:t>
            </a:r>
            <a:r>
              <a:rPr lang="en-US" altLang="en-US" dirty="0" smtClean="0"/>
              <a:t>3 </a:t>
            </a:r>
            <a:br>
              <a:rPr lang="en-US" altLang="en-US" dirty="0" smtClean="0"/>
            </a:br>
            <a:r>
              <a:rPr lang="en-US" dirty="0" smtClean="0"/>
              <a:t>Chapter 11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905000"/>
          </a:xfrm>
        </p:spPr>
        <p:txBody>
          <a:bodyPr/>
          <a:lstStyle/>
          <a:p>
            <a:r>
              <a:rPr lang="en-US" altLang="en-US" dirty="0"/>
              <a:t>Matrix Inverse and Condition</a:t>
            </a:r>
          </a:p>
        </p:txBody>
      </p:sp>
      <p:sp>
        <p:nvSpPr>
          <p:cNvPr id="5" name="Text Placeholder 3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072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Chapter </a:t>
            </a:r>
            <a:r>
              <a:rPr lang="en-US" alt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212080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altLang="en-US" sz="2800" dirty="0"/>
              <a:t>Knowing how to determine the matrix inverse in an efficient manner based on </a:t>
            </a:r>
            <a:r>
              <a:rPr lang="en-US" altLang="en-US" sz="2800" i="1" dirty="0"/>
              <a:t>LU</a:t>
            </a:r>
            <a:r>
              <a:rPr lang="en-US" altLang="en-US" sz="2800" dirty="0"/>
              <a:t> factorization.</a:t>
            </a: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altLang="en-US" sz="2800" dirty="0"/>
              <a:t>Understanding how the matrix inverse can be used to assess stimulus-response characteristics of engineering systems.</a:t>
            </a: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altLang="en-US" sz="2800" dirty="0"/>
              <a:t>Understanding the meaning of matrix and vector norms and how they are computed.</a:t>
            </a: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altLang="en-US" sz="2800" dirty="0"/>
              <a:t>Knowing how to use norms to compute the matrix condition number.</a:t>
            </a:r>
          </a:p>
          <a:p>
            <a:pPr>
              <a:lnSpc>
                <a:spcPct val="90000"/>
              </a:lnSpc>
              <a:spcBef>
                <a:spcPts val="300"/>
              </a:spcBef>
            </a:pPr>
            <a:r>
              <a:rPr lang="en-US" altLang="en-US" sz="2800" dirty="0"/>
              <a:t>Understanding how the magnitude of the condition number can be used to estimate the precision of solutions of linear algebraic equations</a:t>
            </a:r>
            <a:r>
              <a:rPr lang="en-US" altLang="en-US" sz="2800" dirty="0" smtClean="0"/>
              <a:t>.</a:t>
            </a:r>
            <a:endParaRPr lang="en-US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383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Matrix </a:t>
            </a:r>
            <a:r>
              <a:rPr lang="en-US" altLang="en-US" dirty="0" smtClean="0"/>
              <a:t>Inverse, 1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32560"/>
                <a:ext cx="8412480" cy="5212080"/>
              </a:xfrm>
            </p:spPr>
            <p:txBody>
              <a:bodyPr/>
              <a:lstStyle/>
              <a:p>
                <a:r>
                  <a:rPr lang="en-US" altLang="en-US" dirty="0" smtClean="0"/>
                  <a:t>Recall that if a matrix [</a:t>
                </a:r>
                <a:r>
                  <a:rPr lang="en-US" altLang="en-US" i="1" dirty="0"/>
                  <a:t>A</a:t>
                </a:r>
                <a:r>
                  <a:rPr lang="en-US" altLang="en-US" dirty="0"/>
                  <a:t>] is square, there is another matrix [</a:t>
                </a:r>
                <a:r>
                  <a:rPr lang="en-US" altLang="en-US" i="1" dirty="0"/>
                  <a:t>A</a:t>
                </a:r>
                <a:r>
                  <a:rPr lang="en-US" altLang="en-US" dirty="0"/>
                  <a:t>]</a:t>
                </a:r>
                <a:r>
                  <a:rPr lang="en-US" altLang="en-US" baseline="30000" dirty="0">
                    <a:latin typeface="Symbol" pitchFamily="18" charset="2"/>
                  </a:rPr>
                  <a:t>-</a:t>
                </a:r>
                <a:r>
                  <a:rPr lang="en-US" altLang="en-US" baseline="30000" dirty="0"/>
                  <a:t>1</a:t>
                </a:r>
                <a:r>
                  <a:rPr lang="en-US" altLang="en-US" dirty="0"/>
                  <a:t>, called the inverse of [</a:t>
                </a:r>
                <a:r>
                  <a:rPr lang="en-US" altLang="en-US" i="1" dirty="0"/>
                  <a:t>A</a:t>
                </a:r>
                <a:r>
                  <a:rPr lang="en-US" altLang="en-US" dirty="0"/>
                  <a:t>], for which [</a:t>
                </a:r>
                <a:r>
                  <a:rPr lang="en-US" altLang="en-US" i="1" dirty="0"/>
                  <a:t>A</a:t>
                </a:r>
                <a:r>
                  <a:rPr lang="en-US" altLang="en-US" dirty="0"/>
                  <a:t>][</a:t>
                </a:r>
                <a:r>
                  <a:rPr lang="en-US" altLang="en-US" i="1" dirty="0"/>
                  <a:t>A</a:t>
                </a:r>
                <a:r>
                  <a:rPr lang="en-US" altLang="en-US" dirty="0"/>
                  <a:t>]</a:t>
                </a:r>
                <a:r>
                  <a:rPr lang="en-US" altLang="en-US" baseline="30000" dirty="0">
                    <a:latin typeface="Symbol" pitchFamily="18" charset="2"/>
                  </a:rPr>
                  <a:t>-</a:t>
                </a:r>
                <a:r>
                  <a:rPr lang="en-US" altLang="en-US" baseline="30000" dirty="0"/>
                  <a:t>1</a:t>
                </a:r>
                <a:r>
                  <a:rPr lang="en-US" altLang="en-US" dirty="0"/>
                  <a:t>=[</a:t>
                </a:r>
                <a:r>
                  <a:rPr lang="en-US" altLang="en-US" i="1" dirty="0"/>
                  <a:t>A</a:t>
                </a:r>
                <a:r>
                  <a:rPr lang="en-US" altLang="en-US" dirty="0"/>
                  <a:t>]</a:t>
                </a:r>
                <a:r>
                  <a:rPr lang="en-US" altLang="en-US" baseline="30000" dirty="0">
                    <a:latin typeface="Symbol" pitchFamily="18" charset="2"/>
                  </a:rPr>
                  <a:t>-</a:t>
                </a:r>
                <a:r>
                  <a:rPr lang="en-US" altLang="en-US" baseline="30000" dirty="0"/>
                  <a:t>1</a:t>
                </a:r>
                <a:r>
                  <a:rPr lang="en-US" altLang="en-US" dirty="0"/>
                  <a:t>[</a:t>
                </a:r>
                <a:r>
                  <a:rPr lang="en-US" altLang="en-US" i="1" dirty="0"/>
                  <a:t>A</a:t>
                </a:r>
                <a:r>
                  <a:rPr lang="en-US" altLang="en-US" dirty="0"/>
                  <a:t>]=[I] </a:t>
                </a:r>
              </a:p>
              <a:p>
                <a:r>
                  <a:rPr lang="en-US" altLang="en-US" dirty="0"/>
                  <a:t>The inverse can be computed in a column by column fashion by generating solutions with unit vectors as the right-hand-side constants</a:t>
                </a:r>
                <a:r>
                  <a:rPr lang="en-US" altLang="en-US" dirty="0" smtClean="0"/>
                  <a:t>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altLang="en-US" sz="28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2800" b="0" i="1" smtClean="0">
                              <a:latin typeface="Cambria Math"/>
                            </a:rPr>
                            <m:t>𝐴</m:t>
                          </m:r>
                        </m:e>
                      </m:d>
                      <m:d>
                        <m:dPr>
                          <m:begChr m:val="{"/>
                          <m:endChr m:val="}"/>
                          <m:ctrlPr>
                            <a:rPr lang="en-US" altLang="en-US" sz="28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28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altLang="en-US" sz="2800" b="0" i="1" baseline="-25000" smtClean="0">
                              <a:latin typeface="Cambria Math"/>
                            </a:rPr>
                            <m:t>1</m:t>
                          </m:r>
                        </m:e>
                      </m:d>
                      <m:r>
                        <a:rPr lang="en-US" altLang="en-US" sz="2800" b="0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altLang="en-US" sz="2800" b="0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2800" b="0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800" b="0" i="1" smtClean="0">
                                    <a:latin typeface="Cambria Math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800" b="0" i="1" smtClean="0">
                                    <a:latin typeface="Cambria Math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800" b="0" i="1" smtClean="0">
                                    <a:latin typeface="Cambria Math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altLang="en-US" sz="2800" b="0" i="1" smtClean="0">
                          <a:latin typeface="Cambria Math"/>
                        </a:rPr>
                        <m:t>   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en-US" sz="28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2800" b="0" i="1" smtClean="0">
                              <a:latin typeface="Cambria Math"/>
                            </a:rPr>
                            <m:t>𝐴</m:t>
                          </m:r>
                        </m:e>
                      </m:d>
                      <m:d>
                        <m:dPr>
                          <m:begChr m:val="{"/>
                          <m:endChr m:val="}"/>
                          <m:ctrlPr>
                            <a:rPr lang="en-US" altLang="en-US" sz="28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28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altLang="en-US" sz="2800" b="0" i="1" baseline="-25000" smtClean="0">
                              <a:latin typeface="Cambria Math"/>
                            </a:rPr>
                            <m:t>2</m:t>
                          </m:r>
                        </m:e>
                      </m:d>
                      <m:r>
                        <a:rPr lang="en-US" altLang="en-US" sz="2800" b="0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altLang="en-US" sz="2800" b="0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2800" b="0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800" b="0" i="1" smtClean="0">
                                    <a:latin typeface="Cambria Math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800" b="0" i="1" smtClean="0">
                                    <a:latin typeface="Cambria Math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800" b="0" i="1" smtClean="0">
                                    <a:latin typeface="Cambria Math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altLang="en-US" sz="2800" b="0" i="1" smtClean="0">
                          <a:latin typeface="Cambria Math"/>
                        </a:rPr>
                        <m:t>   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en-US" sz="28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2800" b="0" i="1" smtClean="0">
                              <a:latin typeface="Cambria Math"/>
                            </a:rPr>
                            <m:t>𝐴</m:t>
                          </m:r>
                        </m:e>
                      </m:d>
                      <m:d>
                        <m:dPr>
                          <m:begChr m:val="{"/>
                          <m:endChr m:val="}"/>
                          <m:ctrlPr>
                            <a:rPr lang="en-US" altLang="en-US" sz="28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28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altLang="en-US" sz="2800" b="0" i="1" baseline="-25000" smtClean="0">
                              <a:latin typeface="Cambria Math"/>
                            </a:rPr>
                            <m:t>3</m:t>
                          </m:r>
                        </m:e>
                      </m:d>
                      <m:r>
                        <a:rPr lang="en-US" altLang="en-US" sz="2800" b="0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altLang="en-US" sz="2800" b="0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2800" b="0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800" b="0" i="1" smtClean="0">
                                    <a:latin typeface="Cambria Math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800" b="0" i="1" smtClean="0">
                                    <a:latin typeface="Cambria Math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800" b="0" i="1" smtClean="0">
                                    <a:latin typeface="Cambria Math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altLang="en-US" sz="2800" b="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altLang="en-US" sz="28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2800" b="0" i="1" smtClean="0">
                              <a:latin typeface="Cambria Math"/>
                            </a:rPr>
                            <m:t>𝐴</m:t>
                          </m:r>
                        </m:e>
                      </m:d>
                      <m:r>
                        <a:rPr lang="en-US" altLang="en-US" sz="2800" b="0" i="1" spc="-800" baseline="15000" smtClean="0">
                          <a:latin typeface="Cambria Math"/>
                        </a:rPr>
                        <m:t>−</m:t>
                      </m:r>
                      <m:r>
                        <a:rPr lang="en-US" altLang="en-US" sz="2800" b="0" i="1" baseline="30000" smtClean="0">
                          <a:latin typeface="Cambria Math"/>
                        </a:rPr>
                        <m:t>1</m:t>
                      </m:r>
                      <m:r>
                        <a:rPr lang="en-US" altLang="en-US" sz="2800" b="0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en-US" sz="2800" b="0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2800" b="0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800" b="0" i="1" smtClean="0">
                                    <a:latin typeface="Cambria Math"/>
                                  </a:rPr>
                                  <m:t>𝑥</m:t>
                                </m:r>
                                <m:r>
                                  <a:rPr lang="en-US" altLang="en-US" sz="2800" b="0" i="1" baseline="-25000" smtClean="0">
                                    <a:latin typeface="Cambria Math"/>
                                  </a:rPr>
                                  <m:t>1</m:t>
                                </m:r>
                              </m:e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800" i="1">
                                    <a:latin typeface="Cambria Math"/>
                                  </a:rPr>
                                  <m:t>𝑥</m:t>
                                </m:r>
                                <m:r>
                                  <a:rPr lang="en-US" altLang="en-US" sz="2800" b="0" i="1" baseline="-25000" smtClean="0">
                                    <a:latin typeface="Cambria Math"/>
                                  </a:rPr>
                                  <m:t>2</m:t>
                                </m:r>
                              </m:e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800" i="1">
                                    <a:latin typeface="Cambria Math"/>
                                  </a:rPr>
                                  <m:t>𝑥</m:t>
                                </m:r>
                                <m:r>
                                  <a:rPr lang="en-US" altLang="en-US" sz="2800" b="0" i="1" baseline="-25000" smtClean="0">
                                    <a:latin typeface="Cambria Math"/>
                                  </a:rPr>
                                  <m:t>3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altLang="en-US" sz="28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32560"/>
                <a:ext cx="8412480" cy="5212080"/>
              </a:xfrm>
              <a:blipFill rotWithShape="1">
                <a:blip r:embed="rId2"/>
                <a:stretch>
                  <a:fillRect l="-1812" t="-1520" r="-13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95094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Matrix Inverse, </a:t>
            </a:r>
            <a:r>
              <a:rPr lang="en-US" altLang="en-US" dirty="0" smtClean="0"/>
              <a:t>2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503920" cy="1828800"/>
          </a:xfrm>
        </p:spPr>
        <p:txBody>
          <a:bodyPr/>
          <a:lstStyle/>
          <a:p>
            <a:r>
              <a:rPr lang="en-US" altLang="en-US" sz="2800" dirty="0"/>
              <a:t>Recall that </a:t>
            </a:r>
            <a:r>
              <a:rPr lang="en-US" altLang="en-US" sz="2800" i="1" dirty="0"/>
              <a:t>LU</a:t>
            </a:r>
            <a:r>
              <a:rPr lang="en-US" altLang="en-US" sz="2800" dirty="0"/>
              <a:t> factorization can be used to efficiently evaluate a system for multiple right-hand-side </a:t>
            </a:r>
            <a:r>
              <a:rPr lang="en-US" altLang="en-US" sz="2800" dirty="0" smtClean="0"/>
              <a:t>vectors</a:t>
            </a:r>
            <a:r>
              <a:rPr lang="en-US" altLang="en-US" sz="2800" dirty="0" smtClean="0"/>
              <a:t>—thus</a:t>
            </a:r>
            <a:r>
              <a:rPr lang="en-US" altLang="en-US" sz="2800" dirty="0"/>
              <a:t>, it is ideal for evaluating the multiple unit vectors needed to compute the inverse.</a:t>
            </a:r>
          </a:p>
        </p:txBody>
      </p:sp>
      <p:pic>
        <p:nvPicPr>
          <p:cNvPr id="1032" name="Picture 3"/>
          <p:cNvPicPr>
            <a:picLocks noGrp="1" noChangeAspect="1" noChangeArrowheads="1"/>
          </p:cNvPicPr>
          <p:nvPr>
            <p:ph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3705" y="3276600"/>
            <a:ext cx="4636591" cy="3291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5047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Stimulus-Response Computations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32560"/>
                <a:ext cx="8229600" cy="5120640"/>
              </a:xfrm>
            </p:spPr>
            <p:txBody>
              <a:bodyPr/>
              <a:lstStyle/>
              <a:p>
                <a:r>
                  <a:rPr lang="en-US" altLang="en-US" sz="2800" dirty="0" smtClean="0"/>
                  <a:t>Many systems can be modeled as a linear combination of equations, and thus written as a matrix equation: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altLang="en-US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altLang="en-US" b="0" i="0" smtClean="0">
                              <a:latin typeface="Cambria Math"/>
                            </a:rPr>
                            <m:t>Interactions</m:t>
                          </m:r>
                        </m:e>
                      </m:d>
                      <m:d>
                        <m:dPr>
                          <m:begChr m:val="{"/>
                          <m:endChr m:val="}"/>
                          <m:ctrlPr>
                            <a:rPr lang="en-US" altLang="en-US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altLang="en-US" b="0" i="0" smtClean="0">
                              <a:latin typeface="Cambria Math"/>
                            </a:rPr>
                            <m:t>response</m:t>
                          </m:r>
                        </m:e>
                      </m:d>
                      <m:r>
                        <a:rPr lang="en-US" altLang="en-US" b="0" i="1" smtClean="0">
                          <a:latin typeface="Cambria Math"/>
                        </a:rPr>
                        <m:t>={</m:t>
                      </m:r>
                      <m:r>
                        <m:rPr>
                          <m:sty m:val="p"/>
                        </m:rPr>
                        <a:rPr lang="en-US" altLang="en-US" b="0" i="0" smtClean="0">
                          <a:latin typeface="Cambria Math"/>
                        </a:rPr>
                        <m:t>stimuli</m:t>
                      </m:r>
                      <m:r>
                        <a:rPr lang="en-US" altLang="en-US" b="0" i="1" smtClean="0">
                          <a:latin typeface="Cambria Math"/>
                        </a:rPr>
                        <m:t>}</m:t>
                      </m:r>
                    </m:oMath>
                  </m:oMathPara>
                </a14:m>
                <a:endParaRPr lang="en-US" altLang="en-US" dirty="0"/>
              </a:p>
              <a:p>
                <a:r>
                  <a:rPr lang="en-US" altLang="en-US" sz="2800" dirty="0"/>
                  <a:t>The system response can thus be found using the matrix inverse.</a:t>
                </a:r>
              </a:p>
              <a:p>
                <a:r>
                  <a:rPr lang="en-US" altLang="en-US" sz="2800" dirty="0"/>
                  <a:t>Each element of the inverse tells you the response of the </a:t>
                </a:r>
                <a:r>
                  <a:rPr lang="en-US" altLang="en-US" sz="2800" i="1" dirty="0" err="1"/>
                  <a:t>i</a:t>
                </a:r>
                <a:r>
                  <a:rPr lang="en-US" altLang="en-US" sz="2800" baseline="30000" dirty="0" err="1"/>
                  <a:t>th</a:t>
                </a:r>
                <a:r>
                  <a:rPr lang="en-US" altLang="en-US" sz="2800" dirty="0"/>
                  <a:t> unknown to a unit change of the </a:t>
                </a:r>
                <a:r>
                  <a:rPr lang="en-US" altLang="en-US" sz="2800" i="1" dirty="0" err="1"/>
                  <a:t>j</a:t>
                </a:r>
                <a:r>
                  <a:rPr lang="en-US" altLang="en-US" sz="2800" baseline="30000" dirty="0" err="1"/>
                  <a:t>th</a:t>
                </a:r>
                <a:r>
                  <a:rPr lang="en-US" altLang="en-US" sz="2800" dirty="0"/>
                  <a:t> forcing function. That is</a:t>
                </a:r>
                <a:r>
                  <a:rPr lang="en-US" altLang="en-US" sz="2800" dirty="0" smtClean="0"/>
                  <a:t>,</a:t>
                </a:r>
              </a:p>
              <a:p>
                <a:r>
                  <a:rPr lang="en-US" altLang="en-US" sz="2800" b="1" i="1" dirty="0">
                    <a:latin typeface="Times New Roman" pitchFamily="18" charset="0"/>
                  </a:rPr>
                  <a:t>a</a:t>
                </a:r>
                <a:r>
                  <a:rPr lang="en-US" altLang="en-US" sz="2800" b="1" i="1" baseline="-25000" dirty="0">
                    <a:latin typeface="Times New Roman" pitchFamily="18" charset="0"/>
                  </a:rPr>
                  <a:t>ij</a:t>
                </a:r>
                <a:r>
                  <a:rPr lang="en-US" altLang="en-US" sz="2800" b="1" baseline="30000" dirty="0">
                    <a:latin typeface="Symbol" pitchFamily="18" charset="2"/>
                  </a:rPr>
                  <a:t>-</a:t>
                </a:r>
                <a:r>
                  <a:rPr lang="en-US" altLang="en-US" sz="2800" b="1" baseline="30000" dirty="0">
                    <a:latin typeface="Times New Roman" pitchFamily="18" charset="0"/>
                  </a:rPr>
                  <a:t>1</a:t>
                </a:r>
                <a:r>
                  <a:rPr lang="en-US" altLang="en-US" sz="2800" b="1" dirty="0"/>
                  <a:t> = the change of </a:t>
                </a:r>
                <a:r>
                  <a:rPr lang="en-US" altLang="en-US" sz="2800" b="1" i="1" dirty="0">
                    <a:latin typeface="Times New Roman" pitchFamily="18" charset="0"/>
                  </a:rPr>
                  <a:t>x</a:t>
                </a:r>
                <a:r>
                  <a:rPr lang="en-US" altLang="en-US" sz="2800" b="1" i="1" baseline="-25000" dirty="0">
                    <a:latin typeface="Times New Roman" pitchFamily="18" charset="0"/>
                  </a:rPr>
                  <a:t>i</a:t>
                </a:r>
                <a:r>
                  <a:rPr lang="en-US" altLang="en-US" sz="2800" b="1" baseline="-25000" dirty="0">
                    <a:latin typeface="Times New Roman" pitchFamily="18" charset="0"/>
                  </a:rPr>
                  <a:t> </a:t>
                </a:r>
                <a:r>
                  <a:rPr lang="en-US" altLang="en-US" sz="2800" b="1" dirty="0"/>
                  <a:t>due to a unit change of </a:t>
                </a:r>
                <a:r>
                  <a:rPr lang="en-US" altLang="en-US" sz="2800" b="1" i="1" dirty="0" err="1" smtClean="0">
                    <a:latin typeface="Times New Roman" pitchFamily="18" charset="0"/>
                  </a:rPr>
                  <a:t>b</a:t>
                </a:r>
                <a:r>
                  <a:rPr lang="en-US" altLang="en-US" sz="2800" b="1" i="1" baseline="-25000" dirty="0" err="1" smtClean="0">
                    <a:latin typeface="Times New Roman" pitchFamily="18" charset="0"/>
                  </a:rPr>
                  <a:t>j</a:t>
                </a:r>
                <a:endParaRPr lang="en-US" altLang="en-US" sz="2800" b="1" i="1" baseline="-25000" dirty="0">
                  <a:latin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32560"/>
                <a:ext cx="8229600" cy="5120640"/>
              </a:xfrm>
              <a:blipFill rotWithShape="1">
                <a:blip r:embed="rId2"/>
                <a:stretch>
                  <a:fillRect l="-1481" t="-1190" r="-1852" b="-26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50446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Vector and Matrix Norms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120640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dirty="0"/>
              <a:t>A </a:t>
            </a:r>
            <a:r>
              <a:rPr lang="en-US" altLang="en-US" i="1" dirty="0"/>
              <a:t>norm</a:t>
            </a:r>
            <a:r>
              <a:rPr lang="en-US" altLang="en-US" dirty="0"/>
              <a:t> is a real-valued function that provides a measure of the size or “length” of multi-component mathematical entities such as vectors and matrices.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dirty="0"/>
              <a:t>Vector norms and matrix norms may be computed differently.</a:t>
            </a:r>
          </a:p>
        </p:txBody>
      </p:sp>
    </p:spTree>
    <p:extLst>
      <p:ext uri="{BB962C8B-B14F-4D97-AF65-F5344CB8AC3E}">
        <p14:creationId xmlns:p14="http://schemas.microsoft.com/office/powerpoint/2010/main" val="3782497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Vector Norms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32560"/>
                <a:ext cx="8229600" cy="2529840"/>
              </a:xfrm>
            </p:spPr>
            <p:txBody>
              <a:bodyPr/>
              <a:lstStyle/>
              <a:p>
                <a:r>
                  <a:rPr lang="en-US" altLang="en-US" sz="2800" dirty="0" smtClean="0"/>
                  <a:t>For a vector {</a:t>
                </a:r>
                <a:r>
                  <a:rPr lang="en-US" altLang="en-US" sz="2800" i="1" dirty="0"/>
                  <a:t>X</a:t>
                </a:r>
                <a:r>
                  <a:rPr lang="en-US" altLang="en-US" sz="2800" dirty="0"/>
                  <a:t>} of size </a:t>
                </a:r>
                <a:r>
                  <a:rPr lang="en-US" altLang="en-US" sz="2800" i="1" dirty="0"/>
                  <a:t>n</a:t>
                </a:r>
                <a:r>
                  <a:rPr lang="en-US" altLang="en-US" sz="2800" dirty="0"/>
                  <a:t>, the </a:t>
                </a:r>
                <a:r>
                  <a:rPr lang="en-US" altLang="en-US" sz="2800" i="1" dirty="0"/>
                  <a:t>p</a:t>
                </a:r>
                <a:r>
                  <a:rPr lang="en-US" altLang="en-US" sz="2800" dirty="0"/>
                  <a:t>-norm is:</a:t>
                </a:r>
                <a:endParaRPr lang="en-US" altLang="en-US" sz="28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‖"/>
                          <m:endChr m:val="‖"/>
                          <m:ctrlPr>
                            <a:rPr lang="en-US" altLang="en-US" sz="280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2800" b="0" i="1" smtClean="0">
                              <a:latin typeface="Cambria Math"/>
                            </a:rPr>
                            <m:t>𝑋</m:t>
                          </m:r>
                        </m:e>
                      </m:d>
                      <m:r>
                        <a:rPr lang="en-US" altLang="en-US" sz="2800" b="0" i="1" baseline="-25000" smtClean="0">
                          <a:latin typeface="Cambria Math"/>
                        </a:rPr>
                        <m:t>𝑝</m:t>
                      </m:r>
                      <m:r>
                        <a:rPr lang="en-US" altLang="en-US" sz="2800" b="0" i="1" smtClean="0">
                          <a:latin typeface="Cambria Math"/>
                        </a:rPr>
                        <m:t>=</m:t>
                      </m:r>
                      <m:d>
                        <m:dPr>
                          <m:ctrlPr>
                            <a:rPr lang="en-US" altLang="en-US" sz="2800" b="0" i="1" smtClean="0">
                              <a:latin typeface="Cambria Math"/>
                            </a:rPr>
                          </m:ctrlPr>
                        </m:dPr>
                        <m:e>
                          <m:nary>
                            <m:naryPr>
                              <m:chr m:val="∑"/>
                              <m:ctrlPr>
                                <a:rPr lang="en-US" altLang="en-US" sz="2800" b="0" i="1" smtClean="0">
                                  <a:latin typeface="Cambria Math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altLang="en-US" sz="2800" b="0" i="1" smtClean="0">
                                  <a:latin typeface="Cambria Math"/>
                                </a:rPr>
                                <m:t>𝑖</m:t>
                              </m:r>
                              <m:r>
                                <a:rPr lang="en-US" altLang="en-US" sz="2800" b="0" i="1" smtClean="0">
                                  <a:latin typeface="Cambria Math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US" altLang="en-US" sz="2800" b="0" i="1" smtClean="0">
                                  <a:latin typeface="Cambria Math"/>
                                </a:rPr>
                                <m:t>𝑛</m:t>
                              </m:r>
                            </m:sup>
                            <m:e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altLang="en-US" sz="2800" b="0" i="1" smtClean="0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altLang="en-US" sz="2800" b="0" i="1" smtClean="0">
                                      <a:latin typeface="Cambria Math"/>
                                    </a:rPr>
                                    <m:t>𝑥</m:t>
                                  </m:r>
                                  <m:r>
                                    <a:rPr lang="en-US" altLang="en-US" sz="2800" b="0" i="1" baseline="-25000" smtClean="0">
                                      <a:latin typeface="Cambria Math"/>
                                    </a:rPr>
                                    <m:t>𝑖</m:t>
                                  </m:r>
                                </m:e>
                              </m:d>
                              <m:r>
                                <a:rPr lang="en-US" altLang="en-US" sz="2800" b="0" i="1" baseline="30000" smtClean="0">
                                  <a:latin typeface="Cambria Math"/>
                                </a:rPr>
                                <m:t>𝑝</m:t>
                              </m:r>
                            </m:e>
                          </m:nary>
                        </m:e>
                      </m:d>
                      <m:r>
                        <a:rPr lang="en-US" altLang="en-US" sz="2800" b="0" i="1" baseline="100000" smtClean="0">
                          <a:latin typeface="Cambria Math"/>
                        </a:rPr>
                        <m:t>1</m:t>
                      </m:r>
                      <m:r>
                        <a:rPr lang="en-US" altLang="en-US" sz="2800" b="0" i="1" baseline="50000" smtClean="0">
                          <a:latin typeface="Cambria Math"/>
                        </a:rPr>
                        <m:t>/</m:t>
                      </m:r>
                      <m:r>
                        <a:rPr lang="en-US" altLang="en-US" sz="2800" b="0" i="1" baseline="100000" smtClean="0">
                          <a:latin typeface="Cambria Math"/>
                        </a:rPr>
                        <m:t>𝑝</m:t>
                      </m:r>
                    </m:oMath>
                  </m:oMathPara>
                </a14:m>
                <a:endParaRPr lang="en-US" altLang="en-US" sz="2800" baseline="100000" dirty="0" smtClean="0"/>
              </a:p>
              <a:p>
                <a:r>
                  <a:rPr lang="en-US" altLang="en-US" sz="2800" dirty="0" smtClean="0"/>
                  <a:t>Important </a:t>
                </a:r>
                <a:r>
                  <a:rPr lang="en-US" altLang="en-US" sz="2800" dirty="0"/>
                  <a:t>examples of vector </a:t>
                </a:r>
                <a:r>
                  <a:rPr lang="en-US" altLang="en-US" sz="2800" i="1" dirty="0"/>
                  <a:t>p</a:t>
                </a:r>
                <a:r>
                  <a:rPr lang="en-US" altLang="en-US" sz="2800" dirty="0"/>
                  <a:t>-norms include</a:t>
                </a:r>
                <a:r>
                  <a:rPr lang="en-US" altLang="en-US" sz="2800" dirty="0" smtClean="0"/>
                  <a:t>: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32560"/>
                <a:ext cx="8229600" cy="2529840"/>
              </a:xfrm>
              <a:blipFill rotWithShape="1">
                <a:blip r:embed="rId3"/>
                <a:stretch>
                  <a:fillRect l="-1481" t="-2410" b="-14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6316066"/>
              </p:ext>
            </p:extLst>
          </p:nvPr>
        </p:nvGraphicFramePr>
        <p:xfrm>
          <a:off x="1123950" y="4132262"/>
          <a:ext cx="6800850" cy="2344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5" name="Equation" r:id="rId4" imgW="3390900" imgH="1168400" progId="Equation.DSMT4">
                  <p:embed/>
                </p:oleObj>
              </mc:Choice>
              <mc:Fallback>
                <p:oleObj name="Equation" r:id="rId4" imgW="3390900" imgH="11684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3950" y="4132262"/>
                        <a:ext cx="6800850" cy="2344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08818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Matrix Norms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4864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2800" dirty="0" smtClean="0"/>
              <a:t>Common matrix norms for a matrix [</a:t>
            </a:r>
            <a:r>
              <a:rPr lang="en-US" altLang="en-US" sz="2800" i="1" dirty="0"/>
              <a:t>A</a:t>
            </a:r>
            <a:r>
              <a:rPr lang="en-US" altLang="en-US" sz="2800" dirty="0"/>
              <a:t>] include</a:t>
            </a:r>
            <a:r>
              <a:rPr lang="en-US" altLang="en-US" sz="2800" dirty="0" smtClean="0"/>
              <a:t>:</a:t>
            </a:r>
          </a:p>
        </p:txBody>
      </p:sp>
      <p:graphicFrame>
        <p:nvGraphicFramePr>
          <p:cNvPr id="2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8981545"/>
              </p:ext>
            </p:extLst>
          </p:nvPr>
        </p:nvGraphicFramePr>
        <p:xfrm>
          <a:off x="1838325" y="2274887"/>
          <a:ext cx="5248275" cy="3211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2" name="Equation" r:id="rId3" imgW="2616200" imgH="1600200" progId="Equation.3">
                  <p:embed/>
                </p:oleObj>
              </mc:Choice>
              <mc:Fallback>
                <p:oleObj name="Equation" r:id="rId3" imgW="2616200" imgH="16002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8325" y="2274887"/>
                        <a:ext cx="5248275" cy="3211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Content Placeholder 4"/>
          <p:cNvSpPr>
            <a:spLocks noGrp="1"/>
          </p:cNvSpPr>
          <p:nvPr>
            <p:ph idx="17"/>
          </p:nvPr>
        </p:nvSpPr>
        <p:spPr>
          <a:xfrm>
            <a:off x="457200" y="5791200"/>
            <a:ext cx="8229600" cy="609600"/>
          </a:xfrm>
        </p:spPr>
        <p:txBody>
          <a:bodyPr/>
          <a:lstStyle/>
          <a:p>
            <a:r>
              <a:rPr lang="en-US" altLang="en-US" sz="2800" dirty="0"/>
              <a:t>Note - </a:t>
            </a:r>
            <a:r>
              <a:rPr lang="en-US" altLang="en-US" sz="2800" dirty="0">
                <a:latin typeface="Symbol" pitchFamily="18" charset="2"/>
              </a:rPr>
              <a:t></a:t>
            </a:r>
            <a:r>
              <a:rPr lang="en-US" altLang="en-US" sz="2800" baseline="-25000" dirty="0"/>
              <a:t>max</a:t>
            </a:r>
            <a:r>
              <a:rPr lang="en-US" altLang="en-US" sz="2800" dirty="0"/>
              <a:t> is the largest eigenvalue of [</a:t>
            </a:r>
            <a:r>
              <a:rPr lang="en-US" altLang="en-US" sz="2800" i="1" dirty="0"/>
              <a:t>A</a:t>
            </a:r>
            <a:r>
              <a:rPr lang="en-US" altLang="en-US" sz="2800" dirty="0"/>
              <a:t>]</a:t>
            </a:r>
            <a:r>
              <a:rPr lang="en-US" altLang="en-US" sz="2800" baseline="30000" dirty="0"/>
              <a:t>T</a:t>
            </a:r>
            <a:r>
              <a:rPr lang="en-US" altLang="en-US" sz="2800" dirty="0"/>
              <a:t>[</a:t>
            </a:r>
            <a:r>
              <a:rPr lang="en-US" altLang="en-US" sz="2800" i="1" dirty="0"/>
              <a:t>A</a:t>
            </a:r>
            <a:r>
              <a:rPr lang="en-US" altLang="en-US" sz="2800" dirty="0" smtClean="0"/>
              <a:t>].</a:t>
            </a:r>
            <a:endParaRPr lang="en-US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175911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HHE_Accessible_PPT_Template-v3 (1)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lternate FIRST, BREAK, LAST slide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Plain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Red bar footer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PLAIN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RED FOOTER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BLUE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Plain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Red Bar Footer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MHHE_Accessible_PPT_Template-v3 (1)</Template>
  <TotalTime>1089</TotalTime>
  <Words>673</Words>
  <Application>Microsoft Office PowerPoint</Application>
  <PresentationFormat>On-screen Show (4:3)</PresentationFormat>
  <Paragraphs>50</Paragraphs>
  <Slides>11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9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1" baseType="lpstr">
      <vt:lpstr>MHHE_Accessible_PPT_Template-v3 (1)</vt:lpstr>
      <vt:lpstr>Alternate FIRST, BREAK, LAST slides</vt:lpstr>
      <vt:lpstr>Plain BODY/MAIN CONTENT</vt:lpstr>
      <vt:lpstr>Red bar footer BODY/MAIN CONTENT</vt:lpstr>
      <vt:lpstr>PLAIN Section Divider, Quotes, Callouts</vt:lpstr>
      <vt:lpstr>RED FOOTER Section Divider, Quotes, Callouts</vt:lpstr>
      <vt:lpstr>BLUE Section Divider, Quotes, Callouts</vt:lpstr>
      <vt:lpstr>Plain_APPENDIX</vt:lpstr>
      <vt:lpstr>Red Bar Footer_APPENDIX</vt:lpstr>
      <vt:lpstr>Equation</vt:lpstr>
      <vt:lpstr> Applied Numerical Methods with MATLAB®  for Engineers and Scientists 4th Edition</vt:lpstr>
      <vt:lpstr>Part 3  Chapter 11</vt:lpstr>
      <vt:lpstr>Chapter Objectives</vt:lpstr>
      <vt:lpstr>Matrix Inverse, 1</vt:lpstr>
      <vt:lpstr>Matrix Inverse, 2</vt:lpstr>
      <vt:lpstr>Stimulus-Response Computations</vt:lpstr>
      <vt:lpstr>Vector and Matrix Norms</vt:lpstr>
      <vt:lpstr>Vector Norms</vt:lpstr>
      <vt:lpstr>Matrix Norms</vt:lpstr>
      <vt:lpstr>Matrix Condition Number</vt:lpstr>
      <vt:lpstr>MATLAB Commands</vt:lpstr>
    </vt:vector>
  </TitlesOfParts>
  <Company>The McGraw-Hill Companies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Fundamentals of Structural Analysis</dc:title>
  <dc:creator>Kilburg, Jolynn</dc:creator>
  <cp:lastModifiedBy>Prasanna kumar. Tripathy</cp:lastModifiedBy>
  <cp:revision>120</cp:revision>
  <dcterms:created xsi:type="dcterms:W3CDTF">2017-02-27T15:23:48Z</dcterms:created>
  <dcterms:modified xsi:type="dcterms:W3CDTF">2017-08-03T04:44:15Z</dcterms:modified>
</cp:coreProperties>
</file>