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19"/>
  </p:notesMasterIdLst>
  <p:handoutMasterIdLst>
    <p:handoutMasterId r:id="rId20"/>
  </p:handoutMasterIdLst>
  <p:sldIdLst>
    <p:sldId id="298" r:id="rId10"/>
    <p:sldId id="257" r:id="rId11"/>
    <p:sldId id="259" r:id="rId12"/>
    <p:sldId id="330" r:id="rId13"/>
    <p:sldId id="260" r:id="rId14"/>
    <p:sldId id="318" r:id="rId15"/>
    <p:sldId id="331" r:id="rId16"/>
    <p:sldId id="332" r:id="rId17"/>
    <p:sldId id="33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i="1" dirty="0"/>
              <a:t>LU</a:t>
            </a:r>
            <a:r>
              <a:rPr lang="en-US" altLang="en-US" dirty="0"/>
              <a:t> Factorization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21208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Understanding that </a:t>
            </a:r>
            <a:r>
              <a:rPr lang="en-US" altLang="en-US" sz="2400" i="1" dirty="0"/>
              <a:t>LU</a:t>
            </a:r>
            <a:r>
              <a:rPr lang="en-US" altLang="en-US" sz="2400" dirty="0"/>
              <a:t> factorization involves decomposing the coefficient matrix into two triangular matrices that can then be used to efficiently evaluate different right-hand-side vectors.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Knowing how to express Gauss elimination as an </a:t>
            </a:r>
            <a:r>
              <a:rPr lang="en-US" altLang="en-US" sz="2400" i="1" dirty="0"/>
              <a:t>LU</a:t>
            </a:r>
            <a:r>
              <a:rPr lang="en-US" altLang="en-US" sz="2400" dirty="0"/>
              <a:t> factorization.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Given an </a:t>
            </a:r>
            <a:r>
              <a:rPr lang="en-US" altLang="en-US" sz="2400" i="1" dirty="0"/>
              <a:t>LU</a:t>
            </a:r>
            <a:r>
              <a:rPr lang="en-US" altLang="en-US" sz="2400" dirty="0"/>
              <a:t> factorization, knowing how to evaluate multiple right-hand-side vectors.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Recognizing that </a:t>
            </a:r>
            <a:r>
              <a:rPr lang="en-US" altLang="en-US" sz="2400" dirty="0" err="1"/>
              <a:t>Cholesky’s</a:t>
            </a:r>
            <a:r>
              <a:rPr lang="en-US" altLang="en-US" sz="2400" dirty="0"/>
              <a:t> method provides an efficient way to decompose a symmetric matrix and that the resulting triangular matrix and its transpose can be used to evaluate right-hand-side vectors efficiently.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Understanding in general terms what happens when MATLAB’s backslash operator is used to solve linear systems</a:t>
            </a:r>
            <a:r>
              <a:rPr lang="en-US" altLang="en-US" sz="24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dirty="0"/>
              <a:t>LU</a:t>
            </a:r>
            <a:r>
              <a:rPr lang="en-US" altLang="en-US" dirty="0"/>
              <a:t> </a:t>
            </a:r>
            <a:r>
              <a:rPr lang="en-US" altLang="en-US" dirty="0" smtClean="0"/>
              <a:t>Factorization,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412480" cy="521208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altLang="en-US" dirty="0"/>
              <a:t>Recall that the forward-elimination step of Gauss elimination comprises the bulk of the computational effort.</a:t>
            </a:r>
          </a:p>
          <a:p>
            <a:pPr>
              <a:spcBef>
                <a:spcPts val="1200"/>
              </a:spcBef>
            </a:pPr>
            <a:r>
              <a:rPr lang="en-US" altLang="en-US" i="1" dirty="0"/>
              <a:t>LU</a:t>
            </a:r>
            <a:r>
              <a:rPr lang="en-US" altLang="en-US" dirty="0"/>
              <a:t> factorization methods separate the time-consuming elimination of the matrix [</a:t>
            </a:r>
            <a:r>
              <a:rPr lang="en-US" altLang="en-US" i="1" dirty="0"/>
              <a:t>A</a:t>
            </a:r>
            <a:r>
              <a:rPr lang="en-US" altLang="en-US" dirty="0"/>
              <a:t>] from the manipulations of the right-hand-side [</a:t>
            </a:r>
            <a:r>
              <a:rPr lang="en-US" altLang="en-US" i="1" dirty="0"/>
              <a:t>b</a:t>
            </a:r>
            <a:r>
              <a:rPr lang="en-US" altLang="en-US" dirty="0"/>
              <a:t>].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Once [</a:t>
            </a:r>
            <a:r>
              <a:rPr lang="en-US" altLang="en-US" i="1" dirty="0"/>
              <a:t>A</a:t>
            </a:r>
            <a:r>
              <a:rPr lang="en-US" altLang="en-US" dirty="0"/>
              <a:t>] has been factored (or decomposed), multiple right-hand-side vectors can be evaluated in an efficient manner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50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dirty="0"/>
              <a:t>LU</a:t>
            </a:r>
            <a:r>
              <a:rPr lang="en-US" altLang="en-US" dirty="0"/>
              <a:t> </a:t>
            </a:r>
            <a:r>
              <a:rPr lang="en-US" altLang="en-US" dirty="0" smtClean="0"/>
              <a:t>Factorization, 2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3840480" cy="4739640"/>
          </a:xfrm>
        </p:spPr>
        <p:txBody>
          <a:bodyPr/>
          <a:lstStyle/>
          <a:p>
            <a:r>
              <a:rPr lang="en-US" altLang="en-US" sz="2400" i="1" dirty="0"/>
              <a:t>LU</a:t>
            </a:r>
            <a:r>
              <a:rPr lang="en-US" altLang="en-US" sz="2400" dirty="0"/>
              <a:t> factorization involves two steps:</a:t>
            </a:r>
          </a:p>
          <a:p>
            <a:pPr lvl="1"/>
            <a:r>
              <a:rPr lang="en-US" altLang="en-US" sz="2000" dirty="0"/>
              <a:t>Factorization to decompose the [</a:t>
            </a:r>
            <a:r>
              <a:rPr lang="en-US" altLang="en-US" sz="2000" i="1" dirty="0"/>
              <a:t>A</a:t>
            </a:r>
            <a:r>
              <a:rPr lang="en-US" altLang="en-US" sz="2000" dirty="0"/>
              <a:t>] matrix into a product of a lower triangular matrix [</a:t>
            </a:r>
            <a:r>
              <a:rPr lang="en-US" altLang="en-US" sz="2000" i="1" dirty="0"/>
              <a:t>L</a:t>
            </a:r>
            <a:r>
              <a:rPr lang="en-US" altLang="en-US" sz="2000" dirty="0"/>
              <a:t>] and an upper triangular matrix [</a:t>
            </a:r>
            <a:r>
              <a:rPr lang="en-US" altLang="en-US" sz="2000" i="1" dirty="0"/>
              <a:t>U</a:t>
            </a:r>
            <a:r>
              <a:rPr lang="en-US" altLang="en-US" sz="2000" dirty="0" smtClean="0"/>
              <a:t>]. </a:t>
            </a:r>
            <a:r>
              <a:rPr lang="en-US" altLang="en-US" sz="2000" dirty="0"/>
              <a:t>[</a:t>
            </a:r>
            <a:r>
              <a:rPr lang="en-US" altLang="en-US" sz="2000" i="1" dirty="0"/>
              <a:t>L</a:t>
            </a:r>
            <a:r>
              <a:rPr lang="en-US" altLang="en-US" sz="2000" dirty="0"/>
              <a:t>] has 1 for each entry on the diagonal.</a:t>
            </a:r>
          </a:p>
          <a:p>
            <a:pPr lvl="1"/>
            <a:r>
              <a:rPr lang="en-US" altLang="en-US" sz="2000" dirty="0"/>
              <a:t>Substitution to solve for {</a:t>
            </a:r>
            <a:r>
              <a:rPr lang="en-US" altLang="en-US" sz="2000" i="1" dirty="0"/>
              <a:t>x</a:t>
            </a:r>
            <a:r>
              <a:rPr lang="en-US" altLang="en-US" sz="2000" dirty="0"/>
              <a:t>}</a:t>
            </a:r>
          </a:p>
          <a:p>
            <a:r>
              <a:rPr lang="en-US" altLang="en-US" sz="2400" dirty="0"/>
              <a:t>Gauss elimination can be implemented using </a:t>
            </a:r>
            <a:r>
              <a:rPr lang="en-US" altLang="en-US" sz="2400" i="1" dirty="0"/>
              <a:t>LU </a:t>
            </a:r>
            <a:r>
              <a:rPr lang="en-US" altLang="en-US" sz="2400" dirty="0" smtClean="0"/>
              <a:t>factorization</a:t>
            </a:r>
            <a:endParaRPr lang="en-US" altLang="en-US" i="1" dirty="0"/>
          </a:p>
        </p:txBody>
      </p:sp>
      <p:pic>
        <p:nvPicPr>
          <p:cNvPr id="1031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905000"/>
            <a:ext cx="4754880" cy="337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 Elimination as</a:t>
            </a:r>
            <a:br>
              <a:rPr lang="en-US" altLang="en-US" dirty="0"/>
            </a:br>
            <a:r>
              <a:rPr lang="en-US" altLang="en-US" i="1" dirty="0"/>
              <a:t>LU</a:t>
            </a:r>
            <a:r>
              <a:rPr lang="en-US" altLang="en-US" dirty="0"/>
              <a:t> </a:t>
            </a:r>
            <a:r>
              <a:rPr lang="en-US" altLang="en-US" dirty="0" smtClean="0"/>
              <a:t>Factorization,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[</a:t>
            </a:r>
            <a:r>
              <a:rPr lang="en-US" sz="2800" i="1" dirty="0"/>
              <a:t>A</a:t>
            </a:r>
            <a:r>
              <a:rPr lang="en-US" sz="2800" dirty="0"/>
              <a:t>]{</a:t>
            </a:r>
            <a:r>
              <a:rPr lang="en-US" sz="2800" i="1" dirty="0"/>
              <a:t>x</a:t>
            </a:r>
            <a:r>
              <a:rPr lang="en-US" sz="2800" dirty="0"/>
              <a:t>}={</a:t>
            </a:r>
            <a:r>
              <a:rPr lang="en-US" sz="2800" i="1" dirty="0"/>
              <a:t>b</a:t>
            </a:r>
            <a:r>
              <a:rPr lang="en-US" sz="2800" dirty="0"/>
              <a:t>} can be rewritten as [</a:t>
            </a:r>
            <a:r>
              <a:rPr lang="en-US" sz="2800" i="1" dirty="0"/>
              <a:t>L</a:t>
            </a:r>
            <a:r>
              <a:rPr lang="en-US" sz="2800" dirty="0"/>
              <a:t>][</a:t>
            </a:r>
            <a:r>
              <a:rPr lang="en-US" sz="2800" i="1" dirty="0"/>
              <a:t>U</a:t>
            </a:r>
            <a:r>
              <a:rPr lang="en-US" sz="2800" dirty="0"/>
              <a:t>]{</a:t>
            </a:r>
            <a:r>
              <a:rPr lang="en-US" sz="2800" i="1" dirty="0"/>
              <a:t>x</a:t>
            </a:r>
            <a:r>
              <a:rPr lang="en-US" sz="2800" dirty="0"/>
              <a:t>}={</a:t>
            </a:r>
            <a:r>
              <a:rPr lang="en-US" sz="2800" i="1" dirty="0"/>
              <a:t>b</a:t>
            </a:r>
            <a:r>
              <a:rPr lang="en-US" sz="2800" dirty="0"/>
              <a:t>} using </a:t>
            </a:r>
            <a:r>
              <a:rPr lang="en-US" sz="2800" i="1" dirty="0"/>
              <a:t>LU</a:t>
            </a:r>
            <a:r>
              <a:rPr lang="en-US" sz="2800" dirty="0"/>
              <a:t> factorization.</a:t>
            </a:r>
          </a:p>
          <a:p>
            <a:pPr>
              <a:defRPr/>
            </a:pPr>
            <a:r>
              <a:rPr lang="en-US" sz="2800" dirty="0"/>
              <a:t>The </a:t>
            </a:r>
            <a:r>
              <a:rPr lang="en-US" sz="2800" i="1" dirty="0"/>
              <a:t>LU</a:t>
            </a:r>
            <a:r>
              <a:rPr lang="en-US" sz="2800" dirty="0"/>
              <a:t> factorization algorithm requires the same total flops as for Gauss elimination.</a:t>
            </a:r>
          </a:p>
          <a:p>
            <a:pPr>
              <a:defRPr/>
            </a:pPr>
            <a:r>
              <a:rPr lang="en-US" sz="2800" dirty="0"/>
              <a:t>The main advantage is once [</a:t>
            </a:r>
            <a:r>
              <a:rPr lang="en-US" sz="2800" i="1" dirty="0"/>
              <a:t>A</a:t>
            </a:r>
            <a:r>
              <a:rPr lang="en-US" sz="2800" dirty="0"/>
              <a:t>] is decomposed, the same [</a:t>
            </a:r>
            <a:r>
              <a:rPr lang="en-US" sz="2800" i="1" dirty="0"/>
              <a:t>L</a:t>
            </a:r>
            <a:r>
              <a:rPr lang="en-US" sz="2800" dirty="0"/>
              <a:t>] and [</a:t>
            </a:r>
            <a:r>
              <a:rPr lang="en-US" sz="2800" i="1" dirty="0"/>
              <a:t>U</a:t>
            </a:r>
            <a:r>
              <a:rPr lang="en-US" sz="2800" dirty="0"/>
              <a:t>] can be used for multiple {</a:t>
            </a:r>
            <a:r>
              <a:rPr lang="en-US" sz="2800" i="1" dirty="0"/>
              <a:t>b</a:t>
            </a:r>
            <a:r>
              <a:rPr lang="en-US" sz="2800" dirty="0"/>
              <a:t>} vectors.</a:t>
            </a:r>
          </a:p>
          <a:p>
            <a:pPr>
              <a:defRPr/>
            </a:pPr>
            <a:r>
              <a:rPr lang="en-US" sz="2800" dirty="0"/>
              <a:t>MATLAB’s </a:t>
            </a:r>
            <a:r>
              <a:rPr lang="en-US" sz="2800" dirty="0" err="1">
                <a:latin typeface="Courier" pitchFamily="20" charset="0"/>
              </a:rPr>
              <a:t>lu</a:t>
            </a:r>
            <a:r>
              <a:rPr lang="en-US" sz="2800" dirty="0"/>
              <a:t> function can be used to generate the [</a:t>
            </a:r>
            <a:r>
              <a:rPr lang="en-US" sz="2800" i="1" dirty="0"/>
              <a:t>L</a:t>
            </a:r>
            <a:r>
              <a:rPr lang="en-US" sz="2800" dirty="0"/>
              <a:t>] and [</a:t>
            </a:r>
            <a:r>
              <a:rPr lang="en-US" sz="2800" i="1" dirty="0"/>
              <a:t>U</a:t>
            </a:r>
            <a:r>
              <a:rPr lang="en-US" sz="2800" dirty="0"/>
              <a:t>] matrices</a:t>
            </a:r>
            <a:r>
              <a:rPr lang="en-US" sz="2800" dirty="0" smtClean="0"/>
              <a:t>:</a:t>
            </a:r>
          </a:p>
          <a:p>
            <a:pPr>
              <a:defRPr/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L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] = 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lu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i="1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 Elimination as</a:t>
            </a:r>
            <a:br>
              <a:rPr lang="en-US" altLang="en-US" dirty="0"/>
            </a:br>
            <a:r>
              <a:rPr lang="en-US" altLang="en-US" i="1" dirty="0"/>
              <a:t>LU</a:t>
            </a:r>
            <a:r>
              <a:rPr lang="en-US" altLang="en-US" dirty="0"/>
              <a:t> </a:t>
            </a:r>
            <a:r>
              <a:rPr lang="en-US" altLang="en-US" dirty="0" smtClean="0"/>
              <a:t>Factorization,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/>
              <a:t>To solve [</a:t>
            </a:r>
            <a:r>
              <a:rPr lang="en-US" sz="2800" i="1" dirty="0"/>
              <a:t>A</a:t>
            </a:r>
            <a:r>
              <a:rPr lang="en-US" sz="2800" dirty="0"/>
              <a:t>]{</a:t>
            </a:r>
            <a:r>
              <a:rPr lang="en-US" sz="2800" i="1" dirty="0"/>
              <a:t>x</a:t>
            </a:r>
            <a:r>
              <a:rPr lang="en-US" sz="2800" dirty="0"/>
              <a:t>}={</a:t>
            </a:r>
            <a:r>
              <a:rPr lang="en-US" sz="2800" i="1" dirty="0"/>
              <a:t>b</a:t>
            </a:r>
            <a:r>
              <a:rPr lang="en-US" sz="2800" dirty="0"/>
              <a:t>}, first decompose [</a:t>
            </a:r>
            <a:r>
              <a:rPr lang="en-US" sz="2800" i="1" dirty="0"/>
              <a:t>A</a:t>
            </a:r>
            <a:r>
              <a:rPr lang="en-US" sz="2800" dirty="0"/>
              <a:t>] to get [</a:t>
            </a:r>
            <a:r>
              <a:rPr lang="en-US" sz="2800" i="1" dirty="0"/>
              <a:t>L</a:t>
            </a:r>
            <a:r>
              <a:rPr lang="en-US" sz="2800" dirty="0"/>
              <a:t>][</a:t>
            </a:r>
            <a:r>
              <a:rPr lang="en-US" sz="2800" i="1" dirty="0"/>
              <a:t>U</a:t>
            </a:r>
            <a:r>
              <a:rPr lang="en-US" sz="2800" dirty="0"/>
              <a:t>]{</a:t>
            </a:r>
            <a:r>
              <a:rPr lang="en-US" sz="2800" i="1" dirty="0"/>
              <a:t>x</a:t>
            </a:r>
            <a:r>
              <a:rPr lang="en-US" sz="2800" dirty="0"/>
              <a:t>}={</a:t>
            </a:r>
            <a:r>
              <a:rPr lang="en-US" sz="2800" i="1" dirty="0"/>
              <a:t>b</a:t>
            </a:r>
            <a:r>
              <a:rPr lang="en-US" sz="2800" dirty="0"/>
              <a:t>}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/>
              <a:t>Set up and solve [</a:t>
            </a:r>
            <a:r>
              <a:rPr lang="en-US" sz="2800" i="1" dirty="0"/>
              <a:t>L</a:t>
            </a:r>
            <a:r>
              <a:rPr lang="en-US" sz="2800" dirty="0"/>
              <a:t>]{</a:t>
            </a:r>
            <a:r>
              <a:rPr lang="en-US" sz="2800" i="1" dirty="0"/>
              <a:t>d</a:t>
            </a:r>
            <a:r>
              <a:rPr lang="en-US" sz="2800" dirty="0"/>
              <a:t>}={</a:t>
            </a:r>
            <a:r>
              <a:rPr lang="en-US" sz="2800" i="1" dirty="0"/>
              <a:t>b</a:t>
            </a:r>
            <a:r>
              <a:rPr lang="en-US" sz="2800" dirty="0"/>
              <a:t>}, where {</a:t>
            </a:r>
            <a:r>
              <a:rPr lang="en-US" sz="2800" i="1" dirty="0"/>
              <a:t>d</a:t>
            </a:r>
            <a:r>
              <a:rPr lang="en-US" sz="2800" dirty="0"/>
              <a:t>} can be found using </a:t>
            </a:r>
            <a:r>
              <a:rPr lang="en-US" sz="2800" i="1" dirty="0"/>
              <a:t>forward</a:t>
            </a:r>
            <a:r>
              <a:rPr lang="en-US" sz="2800" dirty="0"/>
              <a:t> substitution.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/>
              <a:t>Set up and solve [</a:t>
            </a:r>
            <a:r>
              <a:rPr lang="en-US" sz="2800" i="1" dirty="0"/>
              <a:t>U</a:t>
            </a:r>
            <a:r>
              <a:rPr lang="en-US" sz="2800" dirty="0"/>
              <a:t>]{</a:t>
            </a:r>
            <a:r>
              <a:rPr lang="en-US" sz="2800" i="1" dirty="0"/>
              <a:t>x</a:t>
            </a:r>
            <a:r>
              <a:rPr lang="en-US" sz="2800" dirty="0"/>
              <a:t>}={</a:t>
            </a:r>
            <a:r>
              <a:rPr lang="en-US" sz="2800" i="1" dirty="0"/>
              <a:t>d</a:t>
            </a:r>
            <a:r>
              <a:rPr lang="en-US" sz="2800" dirty="0"/>
              <a:t>}, where {</a:t>
            </a:r>
            <a:r>
              <a:rPr lang="en-US" sz="2800" i="1" dirty="0"/>
              <a:t>x</a:t>
            </a:r>
            <a:r>
              <a:rPr lang="en-US" sz="2800" dirty="0"/>
              <a:t>} can be found using </a:t>
            </a:r>
            <a:r>
              <a:rPr lang="en-US" sz="2800" i="1" dirty="0"/>
              <a:t>backward</a:t>
            </a:r>
            <a:r>
              <a:rPr lang="en-US" sz="2800" dirty="0"/>
              <a:t> substitution.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800" dirty="0"/>
              <a:t>In MATLAB: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100" dirty="0"/>
              <a:t> 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	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&gt;&gt;</a:t>
            </a:r>
            <a:r>
              <a:rPr lang="en-US" sz="2800" dirty="0"/>
              <a:t> 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[L, U] = </a:t>
            </a:r>
            <a:r>
              <a:rPr lang="en-US" sz="3600" b="1" dirty="0" err="1">
                <a:latin typeface="Courier New" pitchFamily="49" charset="0"/>
                <a:cs typeface="Courier New" pitchFamily="49" charset="0"/>
              </a:rPr>
              <a:t>lu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(A)</a:t>
            </a:r>
            <a:br>
              <a:rPr lang="en-US" sz="3600" b="1" dirty="0">
                <a:latin typeface="Courier New" pitchFamily="49" charset="0"/>
                <a:cs typeface="Courier New" pitchFamily="49" charset="0"/>
              </a:rPr>
            </a:br>
            <a:r>
              <a:rPr lang="en-US" sz="3600" b="1" dirty="0">
                <a:latin typeface="Courier New" pitchFamily="49" charset="0"/>
                <a:cs typeface="Courier New" pitchFamily="49" charset="0"/>
              </a:rPr>
              <a:t>	&gt;&gt; d = L\b</a:t>
            </a:r>
            <a:br>
              <a:rPr lang="en-US" sz="3600" b="1" dirty="0">
                <a:latin typeface="Courier New" pitchFamily="49" charset="0"/>
                <a:cs typeface="Courier New" pitchFamily="49" charset="0"/>
              </a:rPr>
            </a:br>
            <a:r>
              <a:rPr lang="en-US" sz="3600" b="1" dirty="0">
                <a:latin typeface="Courier New" pitchFamily="49" charset="0"/>
                <a:cs typeface="Courier New" pitchFamily="49" charset="0"/>
              </a:rPr>
              <a:t>	&gt;&gt; x = U\d</a:t>
            </a:r>
          </a:p>
        </p:txBody>
      </p:sp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/>
              <a:t>Cholesky</a:t>
            </a:r>
            <a:r>
              <a:rPr lang="en-US" altLang="en-US" dirty="0"/>
              <a:t> Factorization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r>
              <a:rPr lang="en-US" altLang="en-US" sz="2800" dirty="0"/>
              <a:t>Symmetric systems occur commonly in both mathematical and engineering/science problem contexts, and there are special solution techniques available for such systems.</a:t>
            </a:r>
          </a:p>
          <a:p>
            <a:r>
              <a:rPr lang="en-US" altLang="en-US" sz="2800" dirty="0"/>
              <a:t>The </a:t>
            </a:r>
            <a:r>
              <a:rPr lang="en-US" altLang="en-US" sz="2800" i="1" dirty="0" err="1"/>
              <a:t>Cholesky</a:t>
            </a:r>
            <a:r>
              <a:rPr lang="en-US" altLang="en-US" sz="2800" i="1" dirty="0"/>
              <a:t> factorization</a:t>
            </a:r>
            <a:r>
              <a:rPr lang="en-US" altLang="en-US" sz="2800" dirty="0"/>
              <a:t> is one of the most popular of these techniques, and is based on the fact that a symmetric matrix can be decomposed as [</a:t>
            </a:r>
            <a:r>
              <a:rPr lang="en-US" altLang="en-US" sz="2800" i="1" dirty="0"/>
              <a:t>A</a:t>
            </a:r>
            <a:r>
              <a:rPr lang="en-US" altLang="en-US" sz="2800" dirty="0"/>
              <a:t>]= [</a:t>
            </a:r>
            <a:r>
              <a:rPr lang="en-US" altLang="en-US" sz="2800" i="1" dirty="0"/>
              <a:t>U</a:t>
            </a:r>
            <a:r>
              <a:rPr lang="en-US" altLang="en-US" sz="2800" dirty="0"/>
              <a:t>]</a:t>
            </a:r>
            <a:r>
              <a:rPr lang="en-US" altLang="en-US" sz="2800" i="1" baseline="30000" dirty="0"/>
              <a:t>T</a:t>
            </a:r>
            <a:r>
              <a:rPr lang="en-US" altLang="en-US" sz="2800" dirty="0"/>
              <a:t>[</a:t>
            </a:r>
            <a:r>
              <a:rPr lang="en-US" altLang="en-US" sz="2800" i="1" dirty="0"/>
              <a:t>U</a:t>
            </a:r>
            <a:r>
              <a:rPr lang="en-US" altLang="en-US" sz="2800" dirty="0"/>
              <a:t>], where T stands for transpose.</a:t>
            </a:r>
          </a:p>
          <a:p>
            <a:r>
              <a:rPr lang="en-US" altLang="en-US" sz="2800" dirty="0"/>
              <a:t>The rest of the process is similar to </a:t>
            </a:r>
            <a:r>
              <a:rPr lang="en-US" altLang="en-US" sz="2800" i="1" dirty="0"/>
              <a:t>LU</a:t>
            </a:r>
            <a:r>
              <a:rPr lang="en-US" altLang="en-US" sz="2800" dirty="0"/>
              <a:t> decomposition and Gauss elimination, except only one matrix, [</a:t>
            </a:r>
            <a:r>
              <a:rPr lang="en-US" altLang="en-US" sz="2800" i="1" dirty="0"/>
              <a:t>U</a:t>
            </a:r>
            <a:r>
              <a:rPr lang="en-US" altLang="en-US" sz="2800" dirty="0"/>
              <a:t>], needs to be stored.</a:t>
            </a:r>
          </a:p>
        </p:txBody>
      </p:sp>
    </p:spTree>
    <p:extLst>
      <p:ext uri="{BB962C8B-B14F-4D97-AF65-F5344CB8AC3E}">
        <p14:creationId xmlns:p14="http://schemas.microsoft.com/office/powerpoint/2010/main" val="8088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altLang="en-US" sz="2800" dirty="0"/>
              <a:t>MATLAB can perform a </a:t>
            </a:r>
            <a:r>
              <a:rPr lang="en-US" altLang="en-US" sz="2800" dirty="0" err="1"/>
              <a:t>Cholesky</a:t>
            </a:r>
            <a:r>
              <a:rPr lang="en-US" altLang="en-US" sz="2800" dirty="0"/>
              <a:t> factorization with the built-in </a:t>
            </a:r>
            <a:r>
              <a:rPr lang="en-US" altLang="en-US" sz="2800" dirty="0" err="1">
                <a:latin typeface="Courier" pitchFamily="20" charset="0"/>
              </a:rPr>
              <a:t>chol</a:t>
            </a:r>
            <a:r>
              <a:rPr lang="en-US" altLang="en-US" sz="2800" dirty="0"/>
              <a:t> command</a:t>
            </a:r>
            <a:r>
              <a:rPr lang="en-US" altLang="en-US" sz="2800" dirty="0" smtClean="0"/>
              <a:t>: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altLang="en-US" sz="2800" dirty="0" smtClean="0"/>
              <a:t>	&gt;&gt; </a:t>
            </a:r>
            <a:r>
              <a:rPr lang="en-US" altLang="en-US" sz="3600" b="1" dirty="0">
                <a:latin typeface="Courier New" pitchFamily="49" charset="0"/>
                <a:cs typeface="Courier New" pitchFamily="49" charset="0"/>
              </a:rPr>
              <a:t>U = </a:t>
            </a:r>
            <a:r>
              <a:rPr lang="en-US" altLang="en-US" sz="3600" b="1" dirty="0" err="1">
                <a:latin typeface="Courier New" pitchFamily="49" charset="0"/>
                <a:cs typeface="Courier New" pitchFamily="49" charset="0"/>
              </a:rPr>
              <a:t>chol</a:t>
            </a:r>
            <a:r>
              <a:rPr lang="en-US" altLang="en-US" sz="3600" b="1" dirty="0">
                <a:latin typeface="Courier New" pitchFamily="49" charset="0"/>
                <a:cs typeface="Courier New" pitchFamily="49" charset="0"/>
              </a:rPr>
              <a:t>(A)</a:t>
            </a:r>
            <a:endParaRPr lang="en-US" altLang="en-US" sz="28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altLang="en-US" sz="2800" dirty="0"/>
              <a:t>MATLAB’s left division operator \ examines the system to see which method will most efficiently solve the problem. </a:t>
            </a:r>
            <a:r>
              <a:rPr lang="en-US" altLang="en-US" sz="2800" dirty="0" smtClean="0"/>
              <a:t>This </a:t>
            </a:r>
            <a:r>
              <a:rPr lang="en-US" altLang="en-US" sz="2800" dirty="0"/>
              <a:t>includes trying banded solvers, back and forward substitutions, </a:t>
            </a:r>
            <a:r>
              <a:rPr lang="en-US" altLang="en-US" sz="2800" dirty="0" err="1"/>
              <a:t>Cholesky</a:t>
            </a:r>
            <a:r>
              <a:rPr lang="en-US" altLang="en-US" sz="2800" dirty="0"/>
              <a:t> factorization for symmetric systems. </a:t>
            </a:r>
            <a:r>
              <a:rPr lang="en-US" altLang="en-US" sz="2800" dirty="0" smtClean="0"/>
              <a:t>If </a:t>
            </a:r>
            <a:r>
              <a:rPr lang="en-US" altLang="en-US" sz="2800" dirty="0"/>
              <a:t>these do not work and the system is square, Gauss elimination with partial pivoting is used.</a:t>
            </a:r>
            <a:endParaRPr lang="en-US" altLang="en-US" sz="2800" dirty="0">
              <a:latin typeface="Courier" pitchFamily="2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91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958</TotalTime>
  <Words>550</Words>
  <Application>Microsoft Office PowerPoint</Application>
  <PresentationFormat>On-screen Show (4:3)</PresentationFormat>
  <Paragraphs>42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3  Chapter 10</vt:lpstr>
      <vt:lpstr>Chapter Objectives</vt:lpstr>
      <vt:lpstr>LU Factorization, 1</vt:lpstr>
      <vt:lpstr>LU Factorization, 2</vt:lpstr>
      <vt:lpstr>Gauss Elimination as LU Factorization, 1</vt:lpstr>
      <vt:lpstr>Gauss Elimination as LU Factorization, 2</vt:lpstr>
      <vt:lpstr>Cholesky Factorization</vt:lpstr>
      <vt:lpstr>MATLAB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108</cp:revision>
  <dcterms:created xsi:type="dcterms:W3CDTF">2017-02-27T15:23:48Z</dcterms:created>
  <dcterms:modified xsi:type="dcterms:W3CDTF">2017-07-17T13:40:12Z</dcterms:modified>
</cp:coreProperties>
</file>