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6"/>
  </p:notesMasterIdLst>
  <p:handoutMasterIdLst>
    <p:handoutMasterId r:id="rId27"/>
  </p:handoutMasterIdLst>
  <p:sldIdLst>
    <p:sldId id="298" r:id="rId10"/>
    <p:sldId id="257" r:id="rId11"/>
    <p:sldId id="259" r:id="rId12"/>
    <p:sldId id="260" r:id="rId13"/>
    <p:sldId id="299" r:id="rId14"/>
    <p:sldId id="321" r:id="rId15"/>
    <p:sldId id="318" r:id="rId16"/>
    <p:sldId id="322" r:id="rId17"/>
    <p:sldId id="323" r:id="rId18"/>
    <p:sldId id="324" r:id="rId19"/>
    <p:sldId id="327" r:id="rId20"/>
    <p:sldId id="326" r:id="rId21"/>
    <p:sldId id="320" r:id="rId22"/>
    <p:sldId id="325" r:id="rId23"/>
    <p:sldId id="328" r:id="rId24"/>
    <p:sldId id="32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1362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Naïve Gauss Elimination, </a:t>
            </a:r>
            <a:r>
              <a:rPr lang="en-US" altLang="en-US" dirty="0" smtClean="0"/>
              <a:t>2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023360" cy="5196840"/>
          </a:xfrm>
        </p:spPr>
        <p:txBody>
          <a:bodyPr/>
          <a:lstStyle/>
          <a:p>
            <a:pPr>
              <a:defRPr/>
            </a:pPr>
            <a:r>
              <a:rPr lang="en-US" sz="1800" b="1" dirty="0"/>
              <a:t>Forward elimination</a:t>
            </a:r>
          </a:p>
          <a:p>
            <a:pPr marL="365760" lvl="1" indent="-274320">
              <a:defRPr/>
            </a:pPr>
            <a:r>
              <a:rPr lang="en-US" sz="1600" dirty="0"/>
              <a:t>Starting with the first row, add or subtract multiples of that row to eliminate the first coefficient from the second row and beyond.</a:t>
            </a:r>
          </a:p>
          <a:p>
            <a:pPr marL="365760" lvl="1" indent="-274320">
              <a:defRPr/>
            </a:pPr>
            <a:r>
              <a:rPr lang="en-US" sz="1600" dirty="0"/>
              <a:t>Continue this process with the second row to remove the second coefficient from the third row and beyond.</a:t>
            </a:r>
          </a:p>
          <a:p>
            <a:pPr marL="365760" lvl="1" indent="-274320">
              <a:defRPr/>
            </a:pPr>
            <a:r>
              <a:rPr lang="en-US" sz="1600" dirty="0"/>
              <a:t>Stop when an upper triangular matrix remains</a:t>
            </a:r>
            <a:r>
              <a:rPr lang="en-US" sz="1600" dirty="0" smtClean="0"/>
              <a:t>.</a:t>
            </a:r>
            <a:endParaRPr lang="en-US" sz="1600" dirty="0"/>
          </a:p>
          <a:p>
            <a:pPr>
              <a:defRPr/>
            </a:pPr>
            <a:r>
              <a:rPr lang="en-US" sz="1800" b="1" dirty="0"/>
              <a:t>Back substitution</a:t>
            </a:r>
          </a:p>
          <a:p>
            <a:pPr marL="365760" lvl="1" indent="-274320">
              <a:defRPr/>
            </a:pPr>
            <a:r>
              <a:rPr lang="en-US" sz="1600" dirty="0"/>
              <a:t>Starting with the </a:t>
            </a:r>
            <a:r>
              <a:rPr lang="en-US" sz="1600" i="1" dirty="0"/>
              <a:t>last</a:t>
            </a:r>
            <a:r>
              <a:rPr lang="en-US" sz="1600" dirty="0"/>
              <a:t> row, solve for the unknown, then substitute that value into the next highest row.</a:t>
            </a:r>
          </a:p>
          <a:p>
            <a:pPr marL="365760" lvl="1" indent="-274320">
              <a:defRPr/>
            </a:pPr>
            <a:r>
              <a:rPr lang="en-US" sz="1600" dirty="0"/>
              <a:t>Because of the upper-triangular nature of the matrix, each row will contain only one more unknown.</a:t>
            </a:r>
            <a:endParaRPr lang="en-US" sz="2400" dirty="0"/>
          </a:p>
        </p:txBody>
      </p:sp>
      <p:pic>
        <p:nvPicPr>
          <p:cNvPr id="1331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8" y="1219200"/>
            <a:ext cx="4349780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61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Naïve Gauss Elimination Program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959" y="1066799"/>
            <a:ext cx="7220083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3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 Program Efficiency</a:t>
            </a:r>
            <a:endParaRPr lang="en-US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234440"/>
          </a:xfrm>
        </p:spPr>
        <p:txBody>
          <a:bodyPr/>
          <a:lstStyle/>
          <a:p>
            <a:r>
              <a:rPr lang="en-US" altLang="en-US" sz="2400" dirty="0" smtClean="0"/>
              <a:t>The execution of Gauss elimination depends on the amount of </a:t>
            </a:r>
            <a:r>
              <a:rPr lang="en-US" altLang="en-US" sz="2400" i="1" dirty="0"/>
              <a:t>floating-point operations</a:t>
            </a:r>
            <a:r>
              <a:rPr lang="en-US" altLang="en-US" sz="2400" dirty="0"/>
              <a:t> (or flops). </a:t>
            </a:r>
            <a:r>
              <a:rPr lang="en-US" altLang="en-US" sz="2400" dirty="0" smtClean="0"/>
              <a:t>The </a:t>
            </a:r>
            <a:r>
              <a:rPr lang="en-US" altLang="en-US" sz="2400" dirty="0"/>
              <a:t>flop count for an </a:t>
            </a:r>
            <a:r>
              <a:rPr lang="en-US" altLang="en-US" sz="2400" i="1" dirty="0"/>
              <a:t>n</a:t>
            </a:r>
            <a:r>
              <a:rPr lang="en-US" altLang="en-US" sz="2400" dirty="0"/>
              <a:t> x </a:t>
            </a:r>
            <a:r>
              <a:rPr lang="en-US" altLang="en-US" sz="2400" i="1" dirty="0"/>
              <a:t>n</a:t>
            </a:r>
            <a:r>
              <a:rPr lang="en-US" altLang="en-US" sz="2400" dirty="0"/>
              <a:t> system is</a:t>
            </a:r>
            <a:r>
              <a:rPr lang="en-US" altLang="en-US" sz="2400" dirty="0" smtClean="0"/>
              <a:t>:</a:t>
            </a:r>
            <a:endParaRPr lang="en-US" altLang="en-US" sz="2400" dirty="0"/>
          </a:p>
        </p:txBody>
      </p:sp>
      <p:grpSp>
        <p:nvGrpSpPr>
          <p:cNvPr id="19" name="Group 3"/>
          <p:cNvGrpSpPr/>
          <p:nvPr/>
        </p:nvGrpSpPr>
        <p:grpSpPr>
          <a:xfrm>
            <a:off x="2514600" y="2819400"/>
            <a:ext cx="3886200" cy="2138065"/>
            <a:chOff x="2514600" y="2743200"/>
            <a:chExt cx="3886200" cy="2138065"/>
          </a:xfrm>
        </p:grpSpPr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2972264" y="2782357"/>
              <a:ext cx="1412698" cy="707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altLang="en-US" sz="2000" dirty="0"/>
                <a:t>Forward</a:t>
              </a:r>
            </a:p>
            <a:p>
              <a:pPr algn="ctr"/>
              <a:r>
                <a:rPr lang="en-US" altLang="en-US" sz="2000" dirty="0"/>
                <a:t>elimination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558564" y="2743200"/>
                  <a:ext cx="1842236" cy="7862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sz="24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sz="2400" b="0" i="1" baseline="30000" smtClean="0">
                                <a:latin typeface="Cambria Math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/>
                              </a:rPr>
                              <m:t>𝑛</m:t>
                            </m:r>
                          </m:den>
                        </m:f>
                        <m:r>
                          <a:rPr lang="en-US" sz="2400" b="0" i="1" smtClean="0">
                            <a:latin typeface="Cambria Math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𝑂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  <m:r>
                          <a:rPr lang="en-US" sz="2400" b="0" i="1" baseline="30000" smtClean="0"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58564" y="2743200"/>
                  <a:ext cx="1842236" cy="786241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TextBox 11"/>
            <p:cNvSpPr txBox="1"/>
            <p:nvPr/>
          </p:nvSpPr>
          <p:spPr>
            <a:xfrm>
              <a:off x="2514600" y="3612198"/>
              <a:ext cx="381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3600" kern="0" dirty="0">
                  <a:solidFill>
                    <a:srgbClr val="000000"/>
                  </a:solidFill>
                  <a:latin typeface="Arial"/>
                  <a:ea typeface="ＭＳ Ｐゴシック"/>
                </a:rPr>
                <a:t>+</a:t>
              </a:r>
              <a:endParaRPr lang="en-US" dirty="0"/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2937796" y="3581400"/>
              <a:ext cx="1481634" cy="707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altLang="en-US" sz="2000" dirty="0"/>
                <a:t>Back</a:t>
              </a:r>
            </a:p>
            <a:p>
              <a:pPr algn="ctr"/>
              <a:r>
                <a:rPr lang="en-US" altLang="en-US" sz="2000" dirty="0"/>
                <a:t>substitution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4703689" y="3704531"/>
                  <a:ext cx="156376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  <m:r>
                          <a:rPr lang="en-US" sz="2400" b="0" i="1" baseline="30000" smtClean="0"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𝑂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03689" y="3704531"/>
                  <a:ext cx="1563761" cy="46166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r="-781"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Connector 15"/>
            <p:cNvCxnSpPr/>
            <p:nvPr/>
          </p:nvCxnSpPr>
          <p:spPr>
            <a:xfrm>
              <a:off x="2915286" y="4345849"/>
              <a:ext cx="33832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0"/>
            <p:cNvSpPr txBox="1">
              <a:spLocks noChangeArrowheads="1"/>
            </p:cNvSpPr>
            <p:nvPr/>
          </p:nvSpPr>
          <p:spPr bwMode="auto">
            <a:xfrm>
              <a:off x="3315114" y="4450366"/>
              <a:ext cx="726998" cy="400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altLang="en-US" sz="2000" dirty="0" smtClean="0"/>
                <a:t>Total</a:t>
              </a:r>
              <a:endParaRPr lang="en-US" altLang="en-US" sz="20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4495800" y="4419600"/>
                  <a:ext cx="18422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  <m:r>
                          <a:rPr lang="en-US" sz="2400" b="0" i="1" baseline="30000" smtClean="0">
                            <a:latin typeface="Cambria Math"/>
                          </a:rPr>
                          <m:t>3</m:t>
                        </m:r>
                        <m:r>
                          <a:rPr lang="en-US" sz="2400" b="0" i="1" smtClean="0">
                            <a:latin typeface="Cambria Math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𝑂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𝑛</m:t>
                        </m:r>
                        <m:r>
                          <a:rPr lang="en-US" sz="2400" b="0" i="1" baseline="30000" smtClean="0"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5800" y="4419600"/>
                  <a:ext cx="1842236" cy="461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r="-331" b="-17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Content Placeholder 4"/>
          <p:cNvSpPr>
            <a:spLocks noGrp="1"/>
          </p:cNvSpPr>
          <p:nvPr>
            <p:ph idx="17"/>
          </p:nvPr>
        </p:nvSpPr>
        <p:spPr>
          <a:xfrm>
            <a:off x="457200" y="5105400"/>
            <a:ext cx="8229600" cy="1447800"/>
          </a:xfrm>
        </p:spPr>
        <p:txBody>
          <a:bodyPr/>
          <a:lstStyle/>
          <a:p>
            <a:pPr lvl="0"/>
            <a:r>
              <a:rPr lang="en-US" altLang="en-US" sz="2400" dirty="0">
                <a:solidFill>
                  <a:prstClr val="black"/>
                </a:solidFill>
              </a:rPr>
              <a:t>Conclusions:</a:t>
            </a:r>
          </a:p>
          <a:p>
            <a:pPr lvl="1"/>
            <a:r>
              <a:rPr lang="en-US" altLang="en-US" sz="2000" dirty="0">
                <a:solidFill>
                  <a:prstClr val="black"/>
                </a:solidFill>
              </a:rPr>
              <a:t>As the system gets larger, the computation time increases greatly.</a:t>
            </a:r>
          </a:p>
          <a:p>
            <a:pPr lvl="1"/>
            <a:r>
              <a:rPr lang="en-US" altLang="en-US" sz="2000" dirty="0">
                <a:solidFill>
                  <a:prstClr val="black"/>
                </a:solidFill>
              </a:rPr>
              <a:t>Most of the effort is incurred in the elimination step</a:t>
            </a:r>
            <a:r>
              <a:rPr lang="en-US" altLang="en-US" sz="2000" dirty="0" smtClean="0">
                <a:solidFill>
                  <a:prstClr val="black"/>
                </a:solidFill>
              </a:rPr>
              <a:t>.</a:t>
            </a:r>
            <a:endParaRPr lang="en-US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62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Pivoting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altLang="en-US" sz="2800" dirty="0"/>
              <a:t>Problems arise with naïve Gauss elimination if a coefficient along the diagonal is 0 (problem:  division by 0) or close to 0 (problem: round-off error)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altLang="en-US" sz="2800" dirty="0"/>
              <a:t>One way to combat these issues is to determine the coefficient with the largest absolute value in the column below the pivot element. </a:t>
            </a:r>
            <a:r>
              <a:rPr lang="en-US" altLang="en-US" sz="2800" dirty="0" smtClean="0"/>
              <a:t>The </a:t>
            </a:r>
            <a:r>
              <a:rPr lang="en-US" altLang="en-US" sz="2800" dirty="0"/>
              <a:t>rows can then be switched so that the largest element is the pivot element. </a:t>
            </a:r>
            <a:r>
              <a:rPr lang="en-US" altLang="en-US" sz="2800" dirty="0" smtClean="0"/>
              <a:t>This </a:t>
            </a:r>
            <a:r>
              <a:rPr lang="en-US" altLang="en-US" sz="2800" dirty="0"/>
              <a:t>is called </a:t>
            </a:r>
            <a:r>
              <a:rPr lang="en-US" altLang="en-US" sz="2800" i="1" dirty="0"/>
              <a:t>partial pivoting.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altLang="en-US" sz="2800" dirty="0"/>
              <a:t>If the rows to the right of the pivot element are also checked and columns switched, this is called </a:t>
            </a:r>
            <a:r>
              <a:rPr lang="en-US" altLang="en-US" sz="2800" i="1" dirty="0"/>
              <a:t>complete pivoting</a:t>
            </a:r>
            <a:r>
              <a:rPr lang="en-US" altLang="en-US" sz="2800" dirty="0"/>
              <a:t>. But you do not gain much by doing this!</a:t>
            </a:r>
          </a:p>
        </p:txBody>
      </p:sp>
    </p:spTree>
    <p:extLst>
      <p:ext uri="{BB962C8B-B14F-4D97-AF65-F5344CB8AC3E}">
        <p14:creationId xmlns:p14="http://schemas.microsoft.com/office/powerpoint/2010/main" val="15982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Partial Pivoting Program</a:t>
            </a:r>
            <a:endParaRPr lang="en-US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75" y="1066799"/>
            <a:ext cx="6005051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51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Tridiagonal</a:t>
            </a:r>
            <a:r>
              <a:rPr lang="en-US" altLang="en-US" dirty="0"/>
              <a:t> Systems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  <a:spcAft>
                    <a:spcPts val="600"/>
                  </a:spcAft>
                </a:pPr>
                <a:r>
                  <a:rPr lang="en-US" altLang="en-US" sz="2800" dirty="0" smtClean="0"/>
                  <a:t>A </a:t>
                </a:r>
                <a:r>
                  <a:rPr lang="en-US" altLang="en-US" sz="2800" i="1" dirty="0" err="1"/>
                  <a:t>tridiagonal</a:t>
                </a:r>
                <a:r>
                  <a:rPr lang="en-US" altLang="en-US" sz="2800" dirty="0"/>
                  <a:t> system is a banded system with a bandwidth of 3:</a:t>
                </a:r>
                <a:endParaRPr lang="en-US" altLang="en-US" sz="2800" dirty="0" smtClean="0"/>
              </a:p>
              <a:p>
                <a:pPr>
                  <a:spcBef>
                    <a:spcPts val="1800"/>
                  </a:spcBef>
                  <a:spcAft>
                    <a:spcPts val="24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18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8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𝑔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/>
                              <m:e/>
                              <m:e/>
                              <m:e/>
                              <m:e/>
                              <m:e/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𝑔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/>
                              <m:e/>
                              <m:e/>
                              <m:e/>
                              <m:e/>
                            </m:mr>
                            <m:mr>
                              <m:e/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𝑔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e/>
                              <m:e/>
                              <m:e/>
                              <m:e/>
                            </m:mr>
                            <m:mr>
                              <m:e/>
                              <m:e/>
                              <m:e>
                                <m:r>
                                  <a:rPr lang="en-US" altLang="en-US" sz="1800" i="1" smtClean="0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/>
                              <m:e/>
                              <m:e/>
                            </m:mr>
                            <m:mr>
                              <m:e/>
                              <m:e/>
                              <m:e/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/>
                              <m:e/>
                            </m:mr>
                            <m:mr>
                              <m:e/>
                              <m:e/>
                              <m:e/>
                              <m:e/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  <m:e/>
                            </m:mr>
                            <m:mr>
                              <m:e/>
                              <m:e/>
                              <m:e/>
                              <m:e/>
                              <m:e/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altLang="en-US" sz="1800" b="0" i="1" spc="-800" baseline="-25000" smtClean="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1800" b="0" i="1" spc="-800" baseline="-15000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18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18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𝑔</m:t>
                                </m:r>
                                <m:r>
                                  <a:rPr lang="en-US" altLang="en-US" sz="18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18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/>
                              <m:e/>
                              <m:e/>
                              <m:e/>
                              <m:e/>
                              <m:e/>
                              <m:e>
                                <m:r>
                                  <a:rPr lang="en-US" altLang="en-US" sz="1800" i="1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𝑛</m:t>
                                </m:r>
                              </m:e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𝑛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18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18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18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1800" b="0" i="1" baseline="-25000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1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18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i="1">
                                    <a:latin typeface="Cambria Math"/>
                                    <a:ea typeface="Cambria Math"/>
                                  </a:rPr>
                                  <m:t>∙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en-US" altLang="en-US" sz="18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18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0" i="1" smtClean="0">
                                    <a:latin typeface="Cambria Math"/>
                                  </a:rPr>
                                  <m:t>𝑟</m:t>
                                </m:r>
                                <m:r>
                                  <a:rPr lang="en-US" altLang="en-US" sz="1800" i="1" baseline="-25000">
                                    <a:latin typeface="Cambria Math"/>
                                  </a:rPr>
                                  <m:t>𝑛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1800" dirty="0" smtClean="0"/>
              </a:p>
              <a:p>
                <a:pPr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altLang="en-US" sz="2800" dirty="0" err="1" smtClean="0"/>
                  <a:t>Tridiagonal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/>
                  <a:t>systems can be solved using the same method as Gauss elimination, but with much less effort because most of the matrix elements are already 0.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  <a:blipFill rotWithShape="1">
                <a:blip r:embed="rId2"/>
                <a:stretch>
                  <a:fillRect l="-1449" t="-1170" b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95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Tridiagonal</a:t>
            </a:r>
            <a:r>
              <a:rPr lang="en-US" altLang="en-US" dirty="0"/>
              <a:t> System Solver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41" y="1219200"/>
            <a:ext cx="7947318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27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br>
              <a:rPr lang="en-US" altLang="en-US" dirty="0" smtClean="0"/>
            </a:br>
            <a:r>
              <a:rPr lang="en-US" dirty="0" smtClean="0"/>
              <a:t>Chapter 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Gauss Elimination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21208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altLang="en-US" sz="2400" dirty="0"/>
              <a:t>Knowing how to solve small sets of linear equations with the graphical method and Cramer’s rule.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how to implement forward elimination and back substitution as in Gauss elimination.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how to count flops to evaluate the efficiency of an algorithm.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the concepts of singularity and ill-condition.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how partial pivoting is implemented and how it differs from complete pivoting.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Recognizing how the banded structure of a </a:t>
            </a:r>
            <a:r>
              <a:rPr lang="en-US" altLang="en-US" sz="2400" dirty="0" err="1"/>
              <a:t>tridiagonal</a:t>
            </a:r>
            <a:r>
              <a:rPr lang="en-US" altLang="en-US" sz="2400" dirty="0"/>
              <a:t> system can be exploited to obtain extremely efficient solutions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Graphical </a:t>
            </a:r>
            <a:r>
              <a:rPr lang="en-US" altLang="en-US" dirty="0" smtClean="0"/>
              <a:t>Method, 1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1645920"/>
          </a:xfrm>
        </p:spPr>
        <p:txBody>
          <a:bodyPr/>
          <a:lstStyle/>
          <a:p>
            <a:r>
              <a:rPr lang="en-US" altLang="en-US" dirty="0"/>
              <a:t>For small sets of simultaneous equations, graphing them and determining the location of the intercept provides a solution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  <p:pic>
        <p:nvPicPr>
          <p:cNvPr id="103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103" y="3047999"/>
            <a:ext cx="2931794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Graphical Method, </a:t>
            </a:r>
            <a:r>
              <a:rPr lang="en-US" altLang="en-US" dirty="0" smtClean="0"/>
              <a:t>2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219456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altLang="en-US" sz="2800" dirty="0"/>
              <a:t>Graphing the equations can also show systems where:</a:t>
            </a:r>
          </a:p>
          <a:p>
            <a:pPr marL="548640" lvl="1" indent="-457200">
              <a:spcBef>
                <a:spcPts val="0"/>
              </a:spcBef>
              <a:spcAft>
                <a:spcPts val="600"/>
              </a:spcAft>
              <a:buFontTx/>
              <a:buAutoNum type="alphaLcParenR"/>
            </a:pPr>
            <a:r>
              <a:rPr lang="en-US" altLang="en-US" sz="2400" dirty="0"/>
              <a:t>No solution exists</a:t>
            </a:r>
          </a:p>
          <a:p>
            <a:pPr marL="548640" lvl="1" indent="-457200">
              <a:spcBef>
                <a:spcPts val="0"/>
              </a:spcBef>
              <a:spcAft>
                <a:spcPts val="600"/>
              </a:spcAft>
              <a:buFontTx/>
              <a:buAutoNum type="alphaLcParenR"/>
            </a:pPr>
            <a:r>
              <a:rPr lang="en-US" altLang="en-US" sz="2400" dirty="0"/>
              <a:t>Infinite solutions exist</a:t>
            </a:r>
          </a:p>
          <a:p>
            <a:pPr marL="548640" lvl="1" indent="-457200">
              <a:spcBef>
                <a:spcPts val="0"/>
              </a:spcBef>
              <a:spcAft>
                <a:spcPts val="600"/>
              </a:spcAft>
              <a:buFontTx/>
              <a:buAutoNum type="alphaLcParenR"/>
            </a:pPr>
            <a:r>
              <a:rPr lang="en-US" altLang="en-US" sz="2400" dirty="0"/>
              <a:t>System is </a:t>
            </a:r>
            <a:r>
              <a:rPr lang="en-US" altLang="en-US" sz="2400" dirty="0" smtClean="0"/>
              <a:t>ill-conditioned</a:t>
            </a:r>
            <a:endParaRPr lang="en-US" altLang="en-US" sz="2400" dirty="0"/>
          </a:p>
        </p:txBody>
      </p:sp>
      <p:pic>
        <p:nvPicPr>
          <p:cNvPr id="1229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33800"/>
            <a:ext cx="8001000" cy="2201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4"/>
          <p:cNvSpPr>
            <a:spLocks/>
          </p:cNvSpPr>
          <p:nvPr/>
        </p:nvSpPr>
        <p:spPr bwMode="auto">
          <a:xfrm rot="5400000">
            <a:off x="3007518" y="3491706"/>
            <a:ext cx="407988" cy="5006975"/>
          </a:xfrm>
          <a:prstGeom prst="rightBrace">
            <a:avLst>
              <a:gd name="adj1" fmla="val 10227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endParaRPr lang="en-US" altLang="en-US" sz="2000"/>
          </a:p>
        </p:txBody>
      </p:sp>
      <p:sp>
        <p:nvSpPr>
          <p:cNvPr id="9" name="Content Placeholder 5"/>
          <p:cNvSpPr>
            <a:spLocks noGrp="1"/>
          </p:cNvSpPr>
          <p:nvPr>
            <p:ph idx="18"/>
          </p:nvPr>
        </p:nvSpPr>
        <p:spPr>
          <a:xfrm>
            <a:off x="1950720" y="6248400"/>
            <a:ext cx="2468880" cy="381000"/>
          </a:xfrm>
        </p:spPr>
        <p:txBody>
          <a:bodyPr/>
          <a:lstStyle/>
          <a:p>
            <a:pPr algn="ctr"/>
            <a:r>
              <a:rPr lang="en-US" altLang="en-US" sz="2000" b="1" dirty="0" smtClean="0"/>
              <a:t>SINGULAR</a:t>
            </a:r>
            <a:endParaRPr lang="en-US" altLang="en-US" sz="2000" b="1" dirty="0"/>
          </a:p>
        </p:txBody>
      </p:sp>
      <p:sp>
        <p:nvSpPr>
          <p:cNvPr id="10" name="Content Placeholder 6"/>
          <p:cNvSpPr>
            <a:spLocks noGrp="1"/>
          </p:cNvSpPr>
          <p:nvPr>
            <p:ph idx="19"/>
          </p:nvPr>
        </p:nvSpPr>
        <p:spPr>
          <a:xfrm>
            <a:off x="6141720" y="6096000"/>
            <a:ext cx="2468880" cy="457200"/>
          </a:xfrm>
        </p:spPr>
        <p:txBody>
          <a:bodyPr/>
          <a:lstStyle/>
          <a:p>
            <a:pPr algn="ctr"/>
            <a:r>
              <a:rPr lang="en-US" altLang="en-US" sz="2000" b="1" dirty="0" smtClean="0"/>
              <a:t>ILL-CONDITIONED</a:t>
            </a: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4976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Determinants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2072640"/>
              </a:xfrm>
            </p:spPr>
            <p:txBody>
              <a:bodyPr/>
              <a:lstStyle/>
              <a:p>
                <a:pPr lvl="0">
                  <a:spcBef>
                    <a:spcPts val="1200"/>
                  </a:spcBef>
                  <a:spcAft>
                    <a:spcPts val="600"/>
                  </a:spcAft>
                </a:pPr>
                <a:r>
                  <a:rPr lang="en-US" altLang="en-US" sz="2400" dirty="0">
                    <a:solidFill>
                      <a:prstClr val="black"/>
                    </a:solidFill>
                  </a:rPr>
                  <a:t>The </a:t>
                </a:r>
                <a:r>
                  <a:rPr lang="en-US" altLang="en-US" sz="2400" i="1" dirty="0">
                    <a:solidFill>
                      <a:prstClr val="black"/>
                    </a:solidFill>
                  </a:rPr>
                  <a:t>determinant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 </a:t>
                </a:r>
                <a:r>
                  <a:rPr lang="en-US" altLang="en-US" sz="24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=|</a:t>
                </a:r>
                <a:r>
                  <a:rPr lang="en-US" altLang="en-US" sz="24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en-US" sz="2400" dirty="0">
                    <a:solidFill>
                      <a:prstClr val="black"/>
                    </a:solidFill>
                  </a:rPr>
                  <a:t>| of a matrix is formed from the coefficients of [A].</a:t>
                </a:r>
              </a:p>
              <a:p>
                <a:pPr lvl="0">
                  <a:lnSpc>
                    <a:spcPct val="130000"/>
                  </a:lnSpc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>
                    <a:solidFill>
                      <a:prstClr val="black"/>
                    </a:solidFill>
                  </a:rPr>
                  <a:t>Determinants for small matrices are:</a:t>
                </a:r>
              </a:p>
              <a:p>
                <a:pPr lvl="0">
                  <a:lnSpc>
                    <a:spcPct val="130000"/>
                  </a:lnSpc>
                  <a:spcBef>
                    <a:spcPts val="12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×1                   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en-US" altLang="en-US" sz="2200" i="1" baseline="-2500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11</m:t>
                          </m:r>
                        </m:e>
                      </m:d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11</m:t>
                      </m:r>
                    </m:oMath>
                  </m:oMathPara>
                </a14:m>
                <a:endParaRPr lang="en-US" altLang="en-US" sz="2200" i="1" baseline="-25000" dirty="0">
                  <a:solidFill>
                    <a:prstClr val="black"/>
                  </a:solidFill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11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2072640"/>
              </a:xfrm>
              <a:blipFill rotWithShape="1">
                <a:blip r:embed="rId2"/>
                <a:stretch>
                  <a:fillRect l="-1111" t="-2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3"/>
          <p:cNvCxnSpPr/>
          <p:nvPr/>
        </p:nvCxnSpPr>
        <p:spPr>
          <a:xfrm flipV="1">
            <a:off x="457200" y="3632200"/>
            <a:ext cx="859536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4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642360"/>
                <a:ext cx="8229600" cy="929640"/>
              </a:xfrm>
            </p:spPr>
            <p:txBody>
              <a:bodyPr/>
              <a:lstStyle/>
              <a:p>
                <a:pPr lvl="0">
                  <a:lnSpc>
                    <a:spcPct val="130000"/>
                  </a:lnSpc>
                  <a:spcBef>
                    <a:spcPts val="12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×2              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12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11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22</m:t>
                      </m:r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12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21</m:t>
                      </m:r>
                    </m:oMath>
                  </m:oMathPara>
                </a14:m>
                <a:endParaRPr lang="en-US" altLang="en-US" sz="2200" i="1" baseline="-25000" dirty="0">
                  <a:solidFill>
                    <a:prstClr val="black"/>
                  </a:solidFill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8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642360"/>
                <a:ext cx="8229600" cy="929640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/>
          <p:cNvCxnSpPr/>
          <p:nvPr/>
        </p:nvCxnSpPr>
        <p:spPr>
          <a:xfrm flipV="1">
            <a:off x="457200" y="4495800"/>
            <a:ext cx="859536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6"/>
              <p:cNvSpPr>
                <a:spLocks noGrp="1"/>
              </p:cNvSpPr>
              <p:nvPr>
                <p:ph idx="18"/>
              </p:nvPr>
            </p:nvSpPr>
            <p:spPr>
              <a:xfrm>
                <a:off x="457200" y="4343400"/>
                <a:ext cx="8595360" cy="1295400"/>
              </a:xfrm>
            </p:spPr>
            <p:txBody>
              <a:bodyPr/>
              <a:lstStyle/>
              <a:p>
                <a:pPr lvl="0">
                  <a:lnSpc>
                    <a:spcPct val="130000"/>
                  </a:lnSpc>
                  <a:spcBef>
                    <a:spcPts val="12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</a:rPr>
                        <m:t>3</m:t>
                      </m:r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×3 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13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11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12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23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m:rPr>
                          <m:brk m:alnAt="7"/>
                        </m:rPr>
                        <a:rPr lang="en-US" altLang="en-US" sz="22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en-US" altLang="en-US" sz="2200" i="1" baseline="-25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13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2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2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22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2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𝑎</m:t>
                                </m:r>
                                <m:r>
                                  <a:rPr lang="en-US" altLang="en-US" sz="2200" i="1" baseline="-25000">
                                    <a:solidFill>
                                      <a:prstClr val="black"/>
                                    </a:solidFill>
                                    <a:latin typeface="Cambria Math"/>
                                    <a:ea typeface="Cambria Math"/>
                                  </a:rPr>
                                  <m:t>32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2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9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457200" y="4343400"/>
                <a:ext cx="8595360" cy="12954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7"/>
          <p:cNvSpPr>
            <a:spLocks noGrp="1"/>
          </p:cNvSpPr>
          <p:nvPr>
            <p:ph idx="19"/>
          </p:nvPr>
        </p:nvSpPr>
        <p:spPr>
          <a:xfrm>
            <a:off x="457200" y="5699760"/>
            <a:ext cx="8229600" cy="853440"/>
          </a:xfrm>
        </p:spPr>
        <p:txBody>
          <a:bodyPr/>
          <a:lstStyle/>
          <a:p>
            <a:pPr lvl="0">
              <a:spcBef>
                <a:spcPts val="2400"/>
              </a:spcBef>
              <a:spcAft>
                <a:spcPts val="600"/>
              </a:spcAft>
            </a:pPr>
            <a:r>
              <a:rPr lang="en-US" altLang="en-US" sz="2400" dirty="0">
                <a:solidFill>
                  <a:prstClr val="black"/>
                </a:solidFill>
              </a:rPr>
              <a:t>Determinants for matrices larger than 3 x 3 can be very complicated</a:t>
            </a:r>
            <a:r>
              <a:rPr lang="en-US" altLang="en-US" sz="2400" dirty="0" smtClean="0">
                <a:solidFill>
                  <a:prstClr val="black"/>
                </a:solidFill>
              </a:rPr>
              <a:t>.</a:t>
            </a:r>
            <a:endParaRPr lang="en-US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87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Cramer’s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i="1" dirty="0"/>
              <a:t>Cramer’s Rule</a:t>
            </a:r>
            <a:r>
              <a:rPr lang="en-US" altLang="en-US" dirty="0"/>
              <a:t> states that each unknown in a system of linear algebraic equations may be expressed as a fraction of two determinants with denominator </a:t>
            </a:r>
            <a:r>
              <a:rPr lang="en-US" altLang="en-US" i="1" dirty="0"/>
              <a:t>D</a:t>
            </a:r>
            <a:r>
              <a:rPr lang="en-US" altLang="en-US" dirty="0"/>
              <a:t> and with the numerator obtained from </a:t>
            </a:r>
            <a:r>
              <a:rPr lang="en-US" altLang="en-US" i="1" dirty="0"/>
              <a:t>D</a:t>
            </a:r>
            <a:r>
              <a:rPr lang="en-US" altLang="en-US" dirty="0"/>
              <a:t> by replacing the column of coefficients of the unknown in question by the constants </a:t>
            </a:r>
            <a:r>
              <a:rPr lang="en-US" altLang="en-US" i="1" dirty="0"/>
              <a:t>b</a:t>
            </a:r>
            <a:r>
              <a:rPr lang="en-US" altLang="en-US" i="1" baseline="-25000" dirty="0"/>
              <a:t>1</a:t>
            </a:r>
            <a:r>
              <a:rPr lang="en-US" altLang="en-US" dirty="0"/>
              <a:t>, </a:t>
            </a:r>
            <a:r>
              <a:rPr lang="en-US" altLang="en-US" i="1" dirty="0"/>
              <a:t>b</a:t>
            </a:r>
            <a:r>
              <a:rPr lang="en-US" altLang="en-US" i="1" baseline="-25000" dirty="0"/>
              <a:t>2</a:t>
            </a:r>
            <a:r>
              <a:rPr lang="en-US" altLang="en-US" dirty="0"/>
              <a:t>, …, </a:t>
            </a:r>
            <a:r>
              <a:rPr lang="en-US" altLang="en-US" i="1" dirty="0"/>
              <a:t>b</a:t>
            </a:r>
            <a:r>
              <a:rPr lang="en-US" altLang="en-US" i="1" baseline="-25000" dirty="0"/>
              <a:t>n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Cramer’s Rule 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95360" cy="521208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sz="2400" dirty="0" smtClean="0"/>
                  <a:t>Find x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 in the following system of equations</a:t>
                </a:r>
                <a:r>
                  <a:rPr lang="en-US" sz="2400" dirty="0" smtClean="0"/>
                  <a:t>: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0.3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+0.52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1800" b="0" i="1" smtClean="0">
                          <a:latin typeface="Cambria Math"/>
                        </a:rPr>
                        <m:t>=−0.01</m:t>
                      </m:r>
                    </m:oMath>
                  </m:oMathPara>
                </a14:m>
                <a:endParaRPr lang="en-US" sz="1800" b="0" dirty="0" smtClean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0.5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1800" b="0" i="1" smtClean="0">
                          <a:latin typeface="Cambria Math"/>
                        </a:rPr>
                        <m:t>+1.9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1800" b="0" i="1" smtClean="0">
                          <a:latin typeface="Cambria Math"/>
                        </a:rPr>
                        <m:t>=0.67</m:t>
                      </m:r>
                    </m:oMath>
                  </m:oMathPara>
                </a14:m>
                <a:endParaRPr lang="en-US" sz="1800" dirty="0" smtClean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0.1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+0.3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1800" b="0" i="1" smtClean="0">
                          <a:latin typeface="Cambria Math"/>
                        </a:rPr>
                        <m:t>+0.5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sz="1800" b="0" i="1" smtClean="0">
                          <a:latin typeface="Cambria Math"/>
                        </a:rPr>
                        <m:t>=−0.44</m:t>
                      </m:r>
                    </m:oMath>
                  </m:oMathPara>
                </a14:m>
                <a:endParaRPr lang="en-US" sz="1800" dirty="0"/>
              </a:p>
              <a:p>
                <a:pPr>
                  <a:spcBef>
                    <a:spcPts val="0"/>
                  </a:spcBef>
                  <a:defRPr/>
                </a:pPr>
                <a:r>
                  <a:rPr lang="en-US" sz="2400" dirty="0" smtClean="0"/>
                  <a:t>Find </a:t>
                </a:r>
                <a:r>
                  <a:rPr lang="en-US" sz="2400" dirty="0"/>
                  <a:t>the determinant </a:t>
                </a:r>
                <a:r>
                  <a:rPr lang="en-US" sz="2400" i="1" dirty="0" smtClean="0"/>
                  <a:t>D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latin typeface="Cambria Math"/>
                        </a:rPr>
                        <m:t>𝐷</m:t>
                      </m:r>
                      <m:r>
                        <a:rPr lang="en-US" sz="17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.3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0.52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b="0" i="1" smtClean="0">
                          <a:latin typeface="Cambria Math"/>
                        </a:rPr>
                        <m:t>=0.3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0.3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b="0" i="1" smtClean="0">
                          <a:latin typeface="Cambria Math"/>
                        </a:rPr>
                        <m:t>−0.52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.5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b="0" i="1" smtClean="0">
                          <a:latin typeface="Cambria Math"/>
                        </a:rPr>
                        <m:t>+1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b="0" i="1" smtClean="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.5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latin typeface="Cambria Math"/>
                                  </a:rPr>
                                  <m:t>0.4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b="0" i="1" smtClean="0">
                          <a:latin typeface="Cambria Math"/>
                        </a:rPr>
                        <m:t>=−0.0022</m:t>
                      </m:r>
                    </m:oMath>
                  </m:oMathPara>
                </a14:m>
                <a:endParaRPr lang="en-US" sz="1700" dirty="0" smtClean="0"/>
              </a:p>
              <a:p>
                <a:pPr>
                  <a:spcBef>
                    <a:spcPts val="0"/>
                  </a:spcBef>
                  <a:defRPr/>
                </a:pPr>
                <a:r>
                  <a:rPr lang="en-US" sz="2400" dirty="0" smtClean="0"/>
                  <a:t>Find </a:t>
                </a:r>
                <a:r>
                  <a:rPr lang="en-US" sz="2400" dirty="0"/>
                  <a:t>determinant </a:t>
                </a:r>
                <a:r>
                  <a:rPr lang="en-US" sz="2400" i="1" dirty="0"/>
                  <a:t>D</a:t>
                </a:r>
                <a:r>
                  <a:rPr lang="en-US" sz="2400" baseline="-25000" dirty="0"/>
                  <a:t>2 </a:t>
                </a:r>
                <a:r>
                  <a:rPr lang="en-US" sz="2400" dirty="0"/>
                  <a:t>by replacing </a:t>
                </a:r>
                <a:r>
                  <a:rPr lang="en-US" sz="2400" i="1" dirty="0"/>
                  <a:t>D</a:t>
                </a:r>
                <a:r>
                  <a:rPr lang="en-US" sz="2400" dirty="0"/>
                  <a:t>’s second column with </a:t>
                </a:r>
                <a:r>
                  <a:rPr lang="en-US" sz="2400" i="1" dirty="0" smtClean="0"/>
                  <a:t>b</a:t>
                </a: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𝐷</m:t>
                      </m:r>
                      <m:r>
                        <a:rPr lang="en-US" sz="1700" b="0" i="1" baseline="-25000" smtClean="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.3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</m:t>
                                </m:r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01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0.5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0.67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</m:t>
                                </m:r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44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=0.3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0.67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</m:t>
                                </m:r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44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−0.</m:t>
                      </m:r>
                      <m:r>
                        <a:rPr lang="en-US" sz="17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01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.5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1.9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+1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7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7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.5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0.67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</m:t>
                                </m:r>
                                <m:r>
                                  <a:rPr lang="en-US" sz="1700" b="0" i="1" smtClean="0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sz="17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1700" i="1">
                          <a:solidFill>
                            <a:prstClr val="black"/>
                          </a:solidFill>
                          <a:latin typeface="Cambria Math"/>
                        </a:rPr>
                        <m:t>=−0.0</m:t>
                      </m:r>
                      <m:r>
                        <a:rPr lang="en-US" sz="17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649</m:t>
                      </m:r>
                    </m:oMath>
                  </m:oMathPara>
                </a14:m>
                <a:endParaRPr lang="en-US" sz="1700" dirty="0" smtClean="0"/>
              </a:p>
              <a:p>
                <a:pPr>
                  <a:spcBef>
                    <a:spcPts val="0"/>
                  </a:spcBef>
                  <a:defRPr/>
                </a:pPr>
                <a:r>
                  <a:rPr lang="en-US" sz="2400" dirty="0" smtClean="0"/>
                  <a:t>Divide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𝐷</m:t>
                          </m:r>
                          <m:r>
                            <a:rPr lang="en-US" sz="2000" b="0" i="1" baseline="-2500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𝐷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0.0649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−0.0022</m:t>
                          </m:r>
                        </m:den>
                      </m:f>
                      <m:r>
                        <a:rPr lang="en-US" sz="2000" b="0" i="1" smtClean="0">
                          <a:latin typeface="Cambria Math"/>
                        </a:rPr>
                        <m:t>=−29.5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95360" cy="5212080"/>
              </a:xfrm>
              <a:blipFill rotWithShape="1">
                <a:blip r:embed="rId2"/>
                <a:stretch>
                  <a:fillRect l="-1064" t="-8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258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Naïve Gauss </a:t>
            </a:r>
            <a:r>
              <a:rPr lang="en-US" altLang="en-US" dirty="0" smtClean="0"/>
              <a:t>Elimination,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For larger systems, Cramer’s Rule can become unwieldy.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Instead, a sequential process of removing  unknowns from equations using </a:t>
            </a:r>
            <a:r>
              <a:rPr lang="en-US" altLang="en-US" i="1" dirty="0"/>
              <a:t>forward elimination</a:t>
            </a:r>
            <a:r>
              <a:rPr lang="en-US" altLang="en-US" dirty="0"/>
              <a:t> followed by </a:t>
            </a:r>
            <a:r>
              <a:rPr lang="en-US" altLang="en-US" i="1" dirty="0"/>
              <a:t>back substitution</a:t>
            </a:r>
            <a:r>
              <a:rPr lang="en-US" altLang="en-US" dirty="0"/>
              <a:t> may be </a:t>
            </a:r>
            <a:r>
              <a:rPr lang="en-US" altLang="en-US" dirty="0" smtClean="0"/>
              <a:t>used</a:t>
            </a:r>
            <a:r>
              <a:rPr lang="en-US" altLang="en-US" dirty="0" smtClean="0"/>
              <a:t>—</a:t>
            </a:r>
            <a:r>
              <a:rPr lang="en-US" altLang="en-US" dirty="0" smtClean="0"/>
              <a:t>this </a:t>
            </a:r>
            <a:r>
              <a:rPr lang="en-US" altLang="en-US" dirty="0"/>
              <a:t>is Gauss elimination.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“Naïve” Gauss elimination simply means the process does not check for potential problems resulting from division by zero.</a:t>
            </a:r>
          </a:p>
        </p:txBody>
      </p:sp>
    </p:spTree>
    <p:extLst>
      <p:ext uri="{BB962C8B-B14F-4D97-AF65-F5344CB8AC3E}">
        <p14:creationId xmlns:p14="http://schemas.microsoft.com/office/powerpoint/2010/main" val="315833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949</TotalTime>
  <Words>1082</Words>
  <Application>Microsoft Office PowerPoint</Application>
  <PresentationFormat>On-screen Show (4:3)</PresentationFormat>
  <Paragraphs>80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3  Chapter 9</vt:lpstr>
      <vt:lpstr>Chapter Objectives</vt:lpstr>
      <vt:lpstr>Graphical Method, 1</vt:lpstr>
      <vt:lpstr>Graphical Method, 2</vt:lpstr>
      <vt:lpstr>Determinants</vt:lpstr>
      <vt:lpstr>Cramer’s Rule</vt:lpstr>
      <vt:lpstr>Cramer’s Rule Example</vt:lpstr>
      <vt:lpstr>Naïve Gauss Elimination, 1</vt:lpstr>
      <vt:lpstr>Naïve Gauss Elimination, 2</vt:lpstr>
      <vt:lpstr>Naïve Gauss Elimination Program</vt:lpstr>
      <vt:lpstr>Gauss Program Efficiency</vt:lpstr>
      <vt:lpstr>Pivoting</vt:lpstr>
      <vt:lpstr>Partial Pivoting Program</vt:lpstr>
      <vt:lpstr>Tridiagonal Systems</vt:lpstr>
      <vt:lpstr>Tridiagonal System Solver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106</cp:revision>
  <dcterms:created xsi:type="dcterms:W3CDTF">2017-02-27T15:23:48Z</dcterms:created>
  <dcterms:modified xsi:type="dcterms:W3CDTF">2017-08-03T04:43:38Z</dcterms:modified>
</cp:coreProperties>
</file>