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5"/>
  </p:notesMasterIdLst>
  <p:handoutMasterIdLst>
    <p:handoutMasterId r:id="rId26"/>
  </p:handoutMasterIdLst>
  <p:sldIdLst>
    <p:sldId id="298" r:id="rId10"/>
    <p:sldId id="257" r:id="rId11"/>
    <p:sldId id="259" r:id="rId12"/>
    <p:sldId id="313" r:id="rId13"/>
    <p:sldId id="301" r:id="rId14"/>
    <p:sldId id="260" r:id="rId15"/>
    <p:sldId id="314" r:id="rId16"/>
    <p:sldId id="299" r:id="rId17"/>
    <p:sldId id="315" r:id="rId18"/>
    <p:sldId id="270" r:id="rId19"/>
    <p:sldId id="302" r:id="rId20"/>
    <p:sldId id="271" r:id="rId21"/>
    <p:sldId id="316" r:id="rId22"/>
    <p:sldId id="308" r:id="rId23"/>
    <p:sldId id="27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1362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116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Code for Golden-Section Search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2075688" y="961572"/>
            <a:ext cx="4992624" cy="57150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function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[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x,fx,ea,iter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]=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goldmin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f,xl,xu,es,maxit,varargin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goldmin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: minimization golden section search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[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x,fx,ea,iter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]=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goldmin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(f,xl,xu,es,maxit,p1,p2,...):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  uses golden section search to find the minimum of f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input: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f = name of function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xl, 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= lower and upper guesses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es = </a:t>
            </a:r>
            <a:r>
              <a:rPr lang="es-E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desired</a:t>
            </a:r>
            <a:r>
              <a:rPr lang="es-E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</a:t>
            </a:r>
            <a:r>
              <a:rPr lang="es-E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relative</a:t>
            </a:r>
            <a:r>
              <a:rPr lang="es-E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error (default = 0.0001%)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maxit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= maximum allowable iterations (default = 50)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p1,p2,... = additional parameters used by f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output: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x = location of minimum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fx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= minimum function value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ea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= approximate relative error (%)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%   </a:t>
            </a:r>
            <a:r>
              <a:rPr lang="en-US" sz="1050" dirty="0" err="1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iter</a:t>
            </a:r>
            <a:r>
              <a:rPr lang="en-US" sz="1050" dirty="0">
                <a:solidFill>
                  <a:srgbClr val="228B22"/>
                </a:solidFill>
                <a:latin typeface="Courier New"/>
                <a:ea typeface="ＭＳ Ｐゴシック" pitchFamily="20" charset="-128"/>
              </a:rPr>
              <a:t> = number of iterations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if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nargin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&lt;3,error(</a:t>
            </a:r>
            <a:r>
              <a:rPr lang="en-US" sz="1050" dirty="0">
                <a:solidFill>
                  <a:srgbClr val="A020F0"/>
                </a:solidFill>
                <a:latin typeface="Courier New"/>
                <a:ea typeface="ＭＳ Ｐゴシック" pitchFamily="20" charset="-128"/>
              </a:rPr>
              <a:t>'at least 3 input arguments required'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),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if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nargin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&lt;4|isempty(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es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),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es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=0.0001;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if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nargin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&lt;5|isempty(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maxit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),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maxit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=50;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phi=(1+sqrt(5))/2; d = (phi-1)*(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- xl);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iter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= 0; x1 = xl + d; x2 =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- d;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f1 = f(x1,varargin{:}); f2 = f(x2,varargin{:});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while(1)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xint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=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- xl;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if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f1 &lt; f2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 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xopt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= x1; xl = x2; x2 = x1; f2 = f1;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  x1 = xl + (phi-1)*(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-xl); f1 = f(x1,varargin{:});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else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 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xopt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= x2; </a:t>
            </a:r>
            <a:r>
              <a:rPr lang="fr-FR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fr-FR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= x1; x1 = x2; f1 = f2;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  x2 =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- (phi-1)*(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xu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-xl); f2 = f(x2,varargin{:});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iter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=iter+1;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if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xopt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~=0,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ea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= (2 - phi) * abs(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xint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/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xopt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) * 100;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 </a:t>
            </a: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if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ea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&lt;=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es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|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iter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 &gt;= 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maxit,</a:t>
            </a:r>
            <a:r>
              <a:rPr lang="en-US" sz="1050" dirty="0" err="1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break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,</a:t>
            </a:r>
            <a:r>
              <a:rPr lang="en-US" sz="1050" dirty="0" err="1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  <a:endParaRPr lang="en-US" sz="1050" dirty="0">
              <a:solidFill>
                <a:srgbClr val="0000FF"/>
              </a:solidFill>
              <a:latin typeface="Courier New"/>
              <a:ea typeface="ＭＳ Ｐゴシック" pitchFamily="20" charset="-128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FF"/>
                </a:solidFill>
                <a:latin typeface="Courier New"/>
                <a:ea typeface="ＭＳ Ｐゴシック" pitchFamily="20" charset="-128"/>
              </a:rPr>
              <a:t>end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x=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xopt;fx</a:t>
            </a:r>
            <a:r>
              <a:rPr lang="en-US" sz="1050" dirty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=f(</a:t>
            </a:r>
            <a:r>
              <a:rPr lang="en-US" sz="1050" dirty="0" err="1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xopt,varargin</a:t>
            </a:r>
            <a:r>
              <a:rPr lang="en-US" sz="1050" dirty="0" smtClean="0">
                <a:solidFill>
                  <a:srgbClr val="000000"/>
                </a:solidFill>
                <a:latin typeface="Courier New"/>
                <a:ea typeface="ＭＳ Ｐゴシック" pitchFamily="20" charset="-128"/>
              </a:rPr>
              <a:t>{:});</a:t>
            </a:r>
            <a:endParaRPr lang="en-US" sz="1050" dirty="0">
              <a:solidFill>
                <a:srgbClr val="000000"/>
              </a:solidFill>
              <a:latin typeface="Arial" charset="0"/>
              <a:ea typeface="ＭＳ Ｐゴシック" pitchFamily="2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332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Parabolic Interpolation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412480" cy="5120640"/>
              </a:xfrm>
            </p:spPr>
            <p:txBody>
              <a:bodyPr/>
              <a:lstStyle/>
              <a:p>
                <a:r>
                  <a:rPr lang="en-US" altLang="en-US" sz="2400" dirty="0" smtClean="0"/>
                  <a:t>Another algorithm uses parabolic interpolation of three points to estimate optimum location.</a:t>
                </a:r>
              </a:p>
              <a:p>
                <a:pPr>
                  <a:spcAft>
                    <a:spcPts val="1800"/>
                  </a:spcAft>
                </a:pPr>
                <a:r>
                  <a:rPr lang="en-US" altLang="en-US" sz="2400" dirty="0"/>
                  <a:t>The location of the maximum/minimum of a parabola defined as the interpolation of three points (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,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, and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3</a:t>
                </a:r>
                <a:r>
                  <a:rPr lang="en-US" altLang="en-US" sz="2400" dirty="0"/>
                  <a:t>) is:</a:t>
                </a:r>
                <a:endParaRPr lang="en-US" altLang="en-US" sz="2400" dirty="0" smtClean="0"/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300" b="0" i="1" smtClean="0">
                          <a:latin typeface="Cambria Math"/>
                        </a:rPr>
                        <m:t>𝑥</m:t>
                      </m:r>
                      <m:r>
                        <a:rPr lang="en-US" altLang="en-US" sz="2300" b="0" i="1" baseline="-25000" smtClean="0">
                          <a:latin typeface="Cambria Math"/>
                        </a:rPr>
                        <m:t>4</m:t>
                      </m:r>
                      <m:r>
                        <a:rPr lang="en-US" altLang="en-US" sz="23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300" b="0" i="1" smtClean="0">
                          <a:latin typeface="Cambria Math"/>
                        </a:rPr>
                        <m:t>𝑥</m:t>
                      </m:r>
                      <m:r>
                        <a:rPr lang="en-US" altLang="en-US" sz="23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2300" b="0" i="0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23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3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3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en-US" altLang="en-US" sz="2300" b="0" i="1" smtClean="0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altLang="en-US" sz="23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b="0" i="1" baseline="-25000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r>
                            <a:rPr lang="en-US" altLang="en-US" sz="2300" b="0" i="1" baseline="30000" smtClean="0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sz="23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en-US" sz="23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3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altLang="en-US" sz="23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b="0" i="1" baseline="-25000" smtClean="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  <m:r>
                            <a:rPr lang="en-US" altLang="en-US" sz="2300" b="0" i="1" smtClean="0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altLang="en-US" sz="23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b="0" i="1" baseline="-25000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b="0" i="1" baseline="-25000" smtClean="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r>
                            <a:rPr lang="en-US" altLang="en-US" sz="2300" b="0" i="1" baseline="30000" smtClean="0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sz="23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en-US" sz="23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3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altLang="en-US" sz="23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b="0" i="1" baseline="-25000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en-US" sz="23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altLang="en-US" sz="23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i="1" baseline="-250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i="1" baseline="-2500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sz="23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en-US" sz="23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3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altLang="en-US" sz="2300" i="1" baseline="-250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altLang="en-US" sz="23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i="1" baseline="-25000">
                                  <a:latin typeface="Cambria Math"/>
                                </a:rPr>
                                <m:t>3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  <m:r>
                            <a:rPr lang="en-US" altLang="en-US" sz="2300" i="1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altLang="en-US" sz="23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i="1" baseline="-2500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i="1" baseline="-25000">
                                  <a:latin typeface="Cambria Math"/>
                                </a:rPr>
                                <m:t>3</m:t>
                              </m:r>
                            </m:e>
                          </m:d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sz="23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3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en-US" sz="23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3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altLang="en-US" sz="2300" i="1" baseline="-250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altLang="en-US" sz="23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𝑓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300" i="1" baseline="-2500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en-US" sz="2300" i="1">
                                  <a:latin typeface="Cambria Math"/>
                                </a:rPr>
                                <m:t>)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altLang="en-US" sz="2300" dirty="0"/>
              </a:p>
              <a:p>
                <a:r>
                  <a:rPr lang="en-US" altLang="en-US" sz="2400" dirty="0"/>
                  <a:t>The new point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4</a:t>
                </a:r>
                <a:r>
                  <a:rPr lang="en-US" altLang="en-US" sz="2400" dirty="0"/>
                  <a:t> and the two </a:t>
                </a:r>
                <a:br>
                  <a:rPr lang="en-US" altLang="en-US" sz="2400" dirty="0"/>
                </a:br>
                <a:r>
                  <a:rPr lang="en-US" altLang="en-US" sz="2400" dirty="0"/>
                  <a:t>surrounding it (either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 and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 </a:t>
                </a:r>
                <a:br>
                  <a:rPr lang="en-US" altLang="en-US" sz="2400" dirty="0"/>
                </a:br>
                <a:r>
                  <a:rPr lang="en-US" altLang="en-US" sz="2400" dirty="0"/>
                  <a:t>or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 and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3</a:t>
                </a:r>
                <a:r>
                  <a:rPr lang="en-US" altLang="en-US" sz="2400" dirty="0"/>
                  <a:t>) are used for the </a:t>
                </a:r>
                <a:br>
                  <a:rPr lang="en-US" altLang="en-US" sz="2400" dirty="0"/>
                </a:br>
                <a:r>
                  <a:rPr lang="en-US" altLang="en-US" sz="2400" dirty="0"/>
                  <a:t>next iteration of the algorithm.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412480" cy="5120640"/>
              </a:xfrm>
              <a:blipFill rotWithShape="1">
                <a:blip r:embed="rId2"/>
                <a:stretch>
                  <a:fillRect l="-1087" t="-833" r="-1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3"/>
          <p:cNvPicPr>
            <a:picLocks noGrp="1" noChangeAspect="1" noChangeArrowheads="1"/>
          </p:cNvPicPr>
          <p:nvPr>
            <p:ph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" t="6807" r="3206" b="5261"/>
          <a:stretch/>
        </p:blipFill>
        <p:spPr bwMode="auto">
          <a:xfrm>
            <a:off x="5181600" y="4191000"/>
            <a:ext cx="3677920" cy="242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69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latin typeface="Courier" pitchFamily="20" charset="0"/>
              </a:rPr>
              <a:t>fminbnd</a:t>
            </a:r>
            <a:r>
              <a:rPr lang="en-US" altLang="en-US" dirty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MATLAB has a built-in function, </a:t>
            </a:r>
            <a:r>
              <a:rPr lang="en-US" altLang="en-US" dirty="0" err="1">
                <a:latin typeface="Courier" pitchFamily="20" charset="0"/>
              </a:rPr>
              <a:t>fminbnd</a:t>
            </a:r>
            <a:r>
              <a:rPr lang="en-US" altLang="en-US" dirty="0"/>
              <a:t>, which combines the golden-section search and the parabolic interpolation.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>
                <a:latin typeface="Courier" pitchFamily="20" charset="0"/>
              </a:rPr>
              <a:t>[</a:t>
            </a:r>
            <a:r>
              <a:rPr lang="en-US" altLang="en-US" sz="2400" i="1" dirty="0" err="1">
                <a:latin typeface="Courier" pitchFamily="20" charset="0"/>
              </a:rPr>
              <a:t>xmin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 err="1">
                <a:latin typeface="Courier" pitchFamily="20" charset="0"/>
              </a:rPr>
              <a:t>fval</a:t>
            </a:r>
            <a:r>
              <a:rPr lang="en-US" altLang="en-US" sz="2400" dirty="0">
                <a:latin typeface="Courier" pitchFamily="20" charset="0"/>
              </a:rPr>
              <a:t>] = </a:t>
            </a:r>
            <a:r>
              <a:rPr lang="en-US" altLang="en-US" sz="2400" dirty="0" err="1">
                <a:latin typeface="Courier" pitchFamily="20" charset="0"/>
              </a:rPr>
              <a:t>fminbnd</a:t>
            </a:r>
            <a:r>
              <a:rPr lang="en-US" altLang="en-US" sz="2400" dirty="0">
                <a:latin typeface="Courier" pitchFamily="20" charset="0"/>
              </a:rPr>
              <a:t>(</a:t>
            </a:r>
            <a:r>
              <a:rPr lang="en-US" altLang="en-US" sz="2400" i="1" dirty="0">
                <a:latin typeface="Courier" pitchFamily="20" charset="0"/>
              </a:rPr>
              <a:t>function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>
                <a:latin typeface="Courier" pitchFamily="20" charset="0"/>
              </a:rPr>
              <a:t>x1</a:t>
            </a:r>
            <a:r>
              <a:rPr lang="en-US" altLang="en-US" sz="2400" dirty="0">
                <a:latin typeface="Courier" pitchFamily="20" charset="0"/>
              </a:rPr>
              <a:t>, </a:t>
            </a:r>
            <a:r>
              <a:rPr lang="en-US" altLang="en-US" sz="2400" i="1" dirty="0">
                <a:latin typeface="Courier" pitchFamily="20" charset="0"/>
              </a:rPr>
              <a:t>x2</a:t>
            </a:r>
            <a:r>
              <a:rPr lang="en-US" altLang="en-US" sz="2400" dirty="0">
                <a:latin typeface="Courier" pitchFamily="20" charset="0"/>
              </a:rPr>
              <a:t>)</a:t>
            </a:r>
          </a:p>
          <a:p>
            <a:pPr>
              <a:spcBef>
                <a:spcPts val="3000"/>
              </a:spcBef>
              <a:spcAft>
                <a:spcPts val="1200"/>
              </a:spcAft>
            </a:pPr>
            <a:r>
              <a:rPr lang="en-US" altLang="en-US" dirty="0"/>
              <a:t>Options may be passed through a fourth argument using </a:t>
            </a:r>
            <a:r>
              <a:rPr lang="en-US" altLang="en-US" dirty="0" err="1">
                <a:latin typeface="Courier" pitchFamily="20" charset="0"/>
              </a:rPr>
              <a:t>optimset</a:t>
            </a:r>
            <a:r>
              <a:rPr lang="en-US" altLang="en-US" dirty="0"/>
              <a:t>, similar to</a:t>
            </a:r>
            <a:r>
              <a:rPr lang="en-US" altLang="en-US" dirty="0">
                <a:latin typeface="Courier" pitchFamily="20" charset="0"/>
              </a:rPr>
              <a:t> </a:t>
            </a:r>
            <a:r>
              <a:rPr lang="en-US" altLang="en-US" dirty="0" err="1">
                <a:latin typeface="Courier" pitchFamily="20" charset="0"/>
              </a:rPr>
              <a:t>fzero</a:t>
            </a:r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67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Multidimensional Visualization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615440"/>
          </a:xfrm>
        </p:spPr>
        <p:txBody>
          <a:bodyPr/>
          <a:lstStyle/>
          <a:p>
            <a:r>
              <a:rPr lang="en-US" altLang="en-US" dirty="0"/>
              <a:t>Functions of two-dimensions may be visualized using contour or surface/mesh plots.</a:t>
            </a:r>
          </a:p>
        </p:txBody>
      </p:sp>
      <p:pic>
        <p:nvPicPr>
          <p:cNvPr id="1126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593" y="2621280"/>
            <a:ext cx="5452814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latin typeface="Courier" pitchFamily="20" charset="0"/>
              </a:rPr>
              <a:t>fminsearch</a:t>
            </a:r>
            <a:r>
              <a:rPr lang="en-US" altLang="en-US" dirty="0"/>
              <a:t> </a:t>
            </a:r>
            <a:r>
              <a:rPr lang="en-US" altLang="en-US" dirty="0" smtClean="0"/>
              <a:t>Function,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r>
              <a:rPr lang="en-US" altLang="en-US" sz="2800" dirty="0"/>
              <a:t>MATLAB has a built-in function, </a:t>
            </a:r>
            <a:r>
              <a:rPr lang="en-US" altLang="en-US" sz="2800" dirty="0" err="1">
                <a:latin typeface="Courier" pitchFamily="20" charset="0"/>
              </a:rPr>
              <a:t>fminsearch</a:t>
            </a:r>
            <a:r>
              <a:rPr lang="en-US" altLang="en-US" sz="2800" dirty="0"/>
              <a:t>, that can be used to determine the minimum of a multidimensional function.</a:t>
            </a:r>
          </a:p>
          <a:p>
            <a:pPr lvl="1"/>
            <a:r>
              <a:rPr lang="en-US" altLang="en-US" sz="1800" dirty="0">
                <a:latin typeface="Courier" pitchFamily="20" charset="0"/>
              </a:rPr>
              <a:t>[</a:t>
            </a:r>
            <a:r>
              <a:rPr lang="en-US" altLang="en-US" sz="1800" i="1" dirty="0" err="1">
                <a:latin typeface="Courier" pitchFamily="20" charset="0"/>
              </a:rPr>
              <a:t>xmin</a:t>
            </a:r>
            <a:r>
              <a:rPr lang="en-US" altLang="en-US" sz="1800" dirty="0">
                <a:latin typeface="Courier" pitchFamily="20" charset="0"/>
              </a:rPr>
              <a:t>, </a:t>
            </a:r>
            <a:r>
              <a:rPr lang="en-US" altLang="en-US" sz="1800" i="1" dirty="0" err="1">
                <a:latin typeface="Courier" pitchFamily="20" charset="0"/>
              </a:rPr>
              <a:t>fval</a:t>
            </a:r>
            <a:r>
              <a:rPr lang="en-US" altLang="en-US" sz="1800" dirty="0">
                <a:latin typeface="Courier" pitchFamily="20" charset="0"/>
              </a:rPr>
              <a:t>] = </a:t>
            </a:r>
            <a:r>
              <a:rPr lang="en-US" altLang="en-US" sz="1800" dirty="0" err="1">
                <a:latin typeface="Courier" pitchFamily="20" charset="0"/>
              </a:rPr>
              <a:t>fminsearch</a:t>
            </a:r>
            <a:r>
              <a:rPr lang="en-US" altLang="en-US" sz="1800" dirty="0">
                <a:latin typeface="Courier" pitchFamily="20" charset="0"/>
              </a:rPr>
              <a:t>(</a:t>
            </a:r>
            <a:r>
              <a:rPr lang="en-US" altLang="en-US" sz="1800" i="1" dirty="0">
                <a:latin typeface="Courier" pitchFamily="20" charset="0"/>
              </a:rPr>
              <a:t>function</a:t>
            </a:r>
            <a:r>
              <a:rPr lang="en-US" altLang="en-US" sz="1800" dirty="0">
                <a:latin typeface="Courier" pitchFamily="20" charset="0"/>
              </a:rPr>
              <a:t>, </a:t>
            </a:r>
            <a:r>
              <a:rPr lang="en-US" altLang="en-US" sz="1800" i="1" dirty="0">
                <a:latin typeface="Courier" pitchFamily="20" charset="0"/>
              </a:rPr>
              <a:t>x0</a:t>
            </a:r>
            <a:r>
              <a:rPr lang="en-US" altLang="en-US" sz="1800" dirty="0">
                <a:latin typeface="Courier" pitchFamily="20" charset="0"/>
              </a:rPr>
              <a:t>)</a:t>
            </a:r>
            <a:endParaRPr lang="en-US" altLang="en-US" sz="2400" dirty="0"/>
          </a:p>
          <a:p>
            <a:pPr lvl="1"/>
            <a:r>
              <a:rPr lang="en-US" altLang="en-US" sz="1800" i="1" dirty="0" err="1">
                <a:latin typeface="Courier" pitchFamily="20" charset="0"/>
              </a:rPr>
              <a:t>xmin</a:t>
            </a:r>
            <a:r>
              <a:rPr lang="en-US" altLang="en-US" sz="2400" dirty="0"/>
              <a:t> in this case will be a row vector containing the location of the minimum, while </a:t>
            </a:r>
            <a:r>
              <a:rPr lang="en-US" altLang="en-US" sz="1800" i="1" dirty="0">
                <a:latin typeface="Courier" pitchFamily="20" charset="0"/>
              </a:rPr>
              <a:t>x0</a:t>
            </a:r>
            <a:r>
              <a:rPr lang="en-US" altLang="en-US" sz="2400" dirty="0"/>
              <a:t> is an initial guess.  Note that </a:t>
            </a:r>
            <a:r>
              <a:rPr lang="en-US" altLang="en-US" sz="1800" i="1" dirty="0">
                <a:latin typeface="Courier" pitchFamily="20" charset="0"/>
              </a:rPr>
              <a:t>x0</a:t>
            </a:r>
            <a:r>
              <a:rPr lang="en-US" altLang="en-US" sz="2400" dirty="0"/>
              <a:t> must contain as many entries as the function expects of it.</a:t>
            </a:r>
          </a:p>
          <a:p>
            <a:r>
              <a:rPr lang="en-US" altLang="en-US" sz="2800" dirty="0"/>
              <a:t>The </a:t>
            </a:r>
            <a:r>
              <a:rPr lang="en-US" altLang="en-US" sz="2800" dirty="0">
                <a:latin typeface="Courier" pitchFamily="20" charset="0"/>
              </a:rPr>
              <a:t>function</a:t>
            </a:r>
            <a:r>
              <a:rPr lang="en-US" altLang="en-US" sz="2800" dirty="0"/>
              <a:t> must be written in terms of a single variable, where different dimensions are represented by different indices of that variable.</a:t>
            </a:r>
          </a:p>
        </p:txBody>
      </p:sp>
    </p:spTree>
    <p:extLst>
      <p:ext uri="{BB962C8B-B14F-4D97-AF65-F5344CB8AC3E}">
        <p14:creationId xmlns:p14="http://schemas.microsoft.com/office/powerpoint/2010/main" val="14420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latin typeface="Courier" pitchFamily="20" charset="0"/>
              </a:rPr>
              <a:t>fminsearch</a:t>
            </a:r>
            <a:r>
              <a:rPr lang="en-US" altLang="en-US" dirty="0"/>
              <a:t> </a:t>
            </a:r>
            <a:r>
              <a:rPr lang="en-US" altLang="en-US" dirty="0" smtClean="0"/>
              <a:t>Function,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/>
              <a:t>To minimize </a:t>
            </a:r>
            <a:br>
              <a:rPr lang="en-US" sz="2800" dirty="0"/>
            </a:b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dirty="0" err="1"/>
              <a:t>x,y</a:t>
            </a:r>
            <a:r>
              <a:rPr lang="en-US" sz="2800" dirty="0"/>
              <a:t>)=2+x-y+2x</a:t>
            </a:r>
            <a:r>
              <a:rPr lang="en-US" sz="2800" baseline="30000" dirty="0"/>
              <a:t>2</a:t>
            </a:r>
            <a:r>
              <a:rPr lang="en-US" sz="2800" dirty="0"/>
              <a:t>+2xy+y</a:t>
            </a:r>
            <a:r>
              <a:rPr lang="en-US" sz="2800" baseline="30000" dirty="0"/>
              <a:t>2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rewrite as</a:t>
            </a:r>
            <a:br>
              <a:rPr lang="en-US" sz="2800" dirty="0"/>
            </a:b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baseline="-25000" dirty="0"/>
              <a:t>1</a:t>
            </a:r>
            <a:r>
              <a:rPr lang="en-US" sz="2800" dirty="0"/>
              <a:t>, </a:t>
            </a:r>
            <a:r>
              <a:rPr lang="en-US" sz="2800" i="1" dirty="0"/>
              <a:t>x</a:t>
            </a:r>
            <a:r>
              <a:rPr lang="en-US" sz="2800" baseline="-25000" dirty="0"/>
              <a:t>2</a:t>
            </a:r>
            <a:r>
              <a:rPr lang="en-US" sz="2800" dirty="0"/>
              <a:t>)=2+</a:t>
            </a:r>
            <a:r>
              <a:rPr lang="en-US" sz="2800" i="1" dirty="0"/>
              <a:t>x</a:t>
            </a:r>
            <a:r>
              <a:rPr lang="en-US" sz="2800" baseline="-25000" dirty="0"/>
              <a:t>1</a:t>
            </a:r>
            <a:r>
              <a:rPr lang="en-US" sz="2800" dirty="0"/>
              <a:t>-</a:t>
            </a:r>
            <a:r>
              <a:rPr lang="en-US" sz="2800" i="1" dirty="0"/>
              <a:t>x</a:t>
            </a:r>
            <a:r>
              <a:rPr lang="en-US" sz="2800" baseline="-25000" dirty="0"/>
              <a:t>2</a:t>
            </a:r>
            <a:r>
              <a:rPr lang="en-US" sz="2800" dirty="0"/>
              <a:t>+2(</a:t>
            </a:r>
            <a:r>
              <a:rPr lang="en-US" sz="2800" i="1" dirty="0"/>
              <a:t>x</a:t>
            </a:r>
            <a:r>
              <a:rPr lang="en-US" sz="2800" i="1" baseline="-25000" dirty="0"/>
              <a:t>1</a:t>
            </a:r>
            <a:r>
              <a:rPr lang="en-US" sz="2800" i="1" dirty="0"/>
              <a:t>)</a:t>
            </a:r>
            <a:r>
              <a:rPr lang="en-US" sz="2800" i="1" baseline="30000" dirty="0"/>
              <a:t>2</a:t>
            </a:r>
            <a:r>
              <a:rPr lang="en-US" sz="2800" dirty="0"/>
              <a:t>+2</a:t>
            </a:r>
            <a:r>
              <a:rPr lang="en-US" sz="2800" i="1" dirty="0"/>
              <a:t>x</a:t>
            </a:r>
            <a:r>
              <a:rPr lang="en-US" sz="2800" baseline="-25000" dirty="0"/>
              <a:t>1</a:t>
            </a:r>
            <a:r>
              <a:rPr lang="en-US" sz="2800" i="1" dirty="0"/>
              <a:t>x</a:t>
            </a:r>
            <a:r>
              <a:rPr lang="en-US" sz="2800" baseline="-25000" dirty="0"/>
              <a:t>2</a:t>
            </a:r>
            <a:r>
              <a:rPr lang="en-US" sz="2800" dirty="0"/>
              <a:t>+(</a:t>
            </a:r>
            <a:r>
              <a:rPr lang="en-US" sz="2800" i="1" dirty="0" smtClean="0"/>
              <a:t>x</a:t>
            </a:r>
            <a:r>
              <a:rPr lang="en-US" sz="2800" i="1" baseline="-25000" dirty="0" smtClean="0"/>
              <a:t>2</a:t>
            </a:r>
            <a:r>
              <a:rPr lang="en-US" sz="2800" i="1" dirty="0" smtClean="0"/>
              <a:t>)</a:t>
            </a:r>
            <a:r>
              <a:rPr lang="en-US" sz="2800" i="1" baseline="30000" dirty="0" smtClean="0"/>
              <a:t>2</a:t>
            </a:r>
            <a:endParaRPr lang="en-US" sz="280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>
                <a:latin typeface="Courier" pitchFamily="20" charset="0"/>
              </a:rPr>
              <a:t>f=@(x) 2+x(1)-x(2)+2*x(1)^2+2*x(1)*x(2)+x(2)^2</a:t>
            </a:r>
            <a:br>
              <a:rPr lang="en-US" sz="2800" dirty="0">
                <a:latin typeface="Courier" pitchFamily="20" charset="0"/>
              </a:rPr>
            </a:br>
            <a:r>
              <a:rPr lang="en-US" sz="2800" dirty="0">
                <a:latin typeface="Courier" pitchFamily="20" charset="0"/>
              </a:rPr>
              <a:t>[x, </a:t>
            </a:r>
            <a:r>
              <a:rPr lang="en-US" sz="2800" dirty="0" err="1">
                <a:latin typeface="Courier" pitchFamily="20" charset="0"/>
              </a:rPr>
              <a:t>fval</a:t>
            </a:r>
            <a:r>
              <a:rPr lang="en-US" sz="2800" dirty="0">
                <a:latin typeface="Courier" pitchFamily="20" charset="0"/>
              </a:rPr>
              <a:t>] = </a:t>
            </a:r>
            <a:r>
              <a:rPr lang="en-US" sz="2800" dirty="0" err="1">
                <a:latin typeface="Courier" pitchFamily="20" charset="0"/>
              </a:rPr>
              <a:t>fminsearch</a:t>
            </a:r>
            <a:r>
              <a:rPr lang="en-US" sz="2800" dirty="0">
                <a:latin typeface="Courier" pitchFamily="20" charset="0"/>
              </a:rPr>
              <a:t>(f, [-0.5, 0.5</a:t>
            </a:r>
            <a:r>
              <a:rPr lang="en-US" sz="2800" dirty="0" smtClean="0">
                <a:latin typeface="Courier" pitchFamily="20" charset="0"/>
              </a:rPr>
              <a:t>])</a:t>
            </a:r>
            <a:endParaRPr lang="en-US" sz="280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/>
              <a:t>Note that </a:t>
            </a:r>
            <a:r>
              <a:rPr lang="en-US" sz="2000" i="1" dirty="0">
                <a:latin typeface="Courier" pitchFamily="20" charset="0"/>
              </a:rPr>
              <a:t>x0</a:t>
            </a:r>
            <a:r>
              <a:rPr lang="en-US" sz="2000" dirty="0"/>
              <a:t> </a:t>
            </a:r>
            <a:r>
              <a:rPr lang="en-US" sz="2800" dirty="0"/>
              <a:t>has two entries - </a:t>
            </a:r>
            <a:r>
              <a:rPr lang="en-US" sz="2800" i="1" dirty="0"/>
              <a:t>f</a:t>
            </a:r>
            <a:r>
              <a:rPr lang="en-US" sz="2800" dirty="0"/>
              <a:t> is expecting it to contain two values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800" dirty="0"/>
              <a:t>MATLAB reports the minimum value is 0.7500 at a location of [-1.000 1.5000]</a:t>
            </a:r>
          </a:p>
        </p:txBody>
      </p:sp>
    </p:spTree>
    <p:extLst>
      <p:ext uri="{BB962C8B-B14F-4D97-AF65-F5344CB8AC3E}">
        <p14:creationId xmlns:p14="http://schemas.microsoft.com/office/powerpoint/2010/main" val="342328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2 </a:t>
            </a:r>
            <a:br>
              <a:rPr lang="en-US" altLang="en-US" dirty="0" smtClean="0"/>
            </a:br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Optimization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800" dirty="0"/>
              <a:t>Understanding why and where optimization occurs in engineering and scientific problem solving.</a:t>
            </a:r>
          </a:p>
          <a:p>
            <a:r>
              <a:rPr lang="en-US" altLang="en-US" sz="2800" dirty="0"/>
              <a:t>Recognizing the difference between one-dimensional and multi-dimensional optimization.</a:t>
            </a:r>
          </a:p>
          <a:p>
            <a:r>
              <a:rPr lang="en-US" altLang="en-US" sz="2800" dirty="0"/>
              <a:t>Distinguishing between global and local optima.</a:t>
            </a:r>
          </a:p>
          <a:p>
            <a:r>
              <a:rPr lang="en-US" altLang="en-US" sz="2800" dirty="0"/>
              <a:t>Knowing how to recast a maximization problem so that it can be solved with a minimizing algorithm.</a:t>
            </a:r>
          </a:p>
          <a:p>
            <a:r>
              <a:rPr lang="en-US" altLang="en-US" sz="2800" dirty="0"/>
              <a:t>Being able to define the golden ratio and understand why it makes one-dimensional optimization efficient. 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Locating the optimum of a single-variable function with the golden-section search.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Locating the optimum of a single-variable function with parabolic interpolation.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Knowing how to apply the </a:t>
            </a:r>
            <a:r>
              <a:rPr lang="en-US" altLang="en-US" sz="2800" dirty="0" err="1">
                <a:latin typeface="Courier" pitchFamily="20" charset="0"/>
              </a:rPr>
              <a:t>fminbnd</a:t>
            </a:r>
            <a:r>
              <a:rPr lang="en-US" altLang="en-US" sz="2800" dirty="0"/>
              <a:t> function to determine the minimum of a one-dimensional function.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Being able to develop MATLAB contours and surface plots to visualize two-dimensional functions.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Knowing how to apply the </a:t>
            </a:r>
            <a:r>
              <a:rPr lang="en-US" altLang="en-US" sz="2800" dirty="0" err="1">
                <a:latin typeface="Courier" pitchFamily="20" charset="0"/>
              </a:rPr>
              <a:t>fminsearch</a:t>
            </a:r>
            <a:r>
              <a:rPr lang="en-US" altLang="en-US" sz="2800" dirty="0"/>
              <a:t> function to determine the minimum of a multidimensional function. </a:t>
            </a:r>
          </a:p>
        </p:txBody>
      </p:sp>
    </p:spTree>
    <p:extLst>
      <p:ext uri="{BB962C8B-B14F-4D97-AF65-F5344CB8AC3E}">
        <p14:creationId xmlns:p14="http://schemas.microsoft.com/office/powerpoint/2010/main" val="12102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Optimization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301752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altLang="en-US" dirty="0"/>
              <a:t>Optimization is the process of creating something that is as effective as possible.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en-US" altLang="en-US" dirty="0"/>
              <a:t>From a mathematical perspective, optimization deals with finding the maxima and minima of a function that depends on one or more variables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  <p:pic>
        <p:nvPicPr>
          <p:cNvPr id="410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511040"/>
            <a:ext cx="4876800" cy="204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909" y="4251325"/>
            <a:ext cx="4032891" cy="237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7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Multidimensional Optimization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737360"/>
          </a:xfrm>
        </p:spPr>
        <p:txBody>
          <a:bodyPr/>
          <a:lstStyle/>
          <a:p>
            <a:r>
              <a:rPr lang="en-US" altLang="en-US" sz="2400" dirty="0"/>
              <a:t>One-dimensional problems involve functions that depend on a single dependent </a:t>
            </a:r>
            <a:r>
              <a:rPr lang="en-US" altLang="en-US" sz="2400" dirty="0" smtClean="0"/>
              <a:t>variable—for </a:t>
            </a:r>
            <a:r>
              <a:rPr lang="en-US" altLang="en-US" sz="2400" dirty="0"/>
              <a:t>example, </a:t>
            </a:r>
            <a:r>
              <a:rPr lang="en-US" altLang="en-US" sz="2400" i="1" dirty="0"/>
              <a:t>f</a:t>
            </a:r>
            <a:r>
              <a:rPr lang="en-US" altLang="en-US" sz="2400" dirty="0"/>
              <a:t>(</a:t>
            </a:r>
            <a:r>
              <a:rPr lang="en-US" altLang="en-US" sz="2400" i="1" dirty="0"/>
              <a:t>x</a:t>
            </a:r>
            <a:r>
              <a:rPr lang="en-US" altLang="en-US" sz="2400" dirty="0"/>
              <a:t>).</a:t>
            </a:r>
          </a:p>
          <a:p>
            <a:r>
              <a:rPr lang="en-US" altLang="en-US" sz="2400" dirty="0"/>
              <a:t>Multidimensional problems involve functions that depend on two or more dependent </a:t>
            </a:r>
            <a:r>
              <a:rPr lang="en-US" altLang="en-US" sz="2400" dirty="0" smtClean="0"/>
              <a:t>variables</a:t>
            </a:r>
            <a:r>
              <a:rPr lang="en-US" altLang="en-US" sz="2400" dirty="0" smtClean="0"/>
              <a:t>—</a:t>
            </a:r>
            <a:r>
              <a:rPr lang="en-US" altLang="en-US" sz="2400" dirty="0" smtClean="0"/>
              <a:t>for </a:t>
            </a:r>
            <a:r>
              <a:rPr lang="en-US" altLang="en-US" sz="2400" dirty="0"/>
              <a:t>example, </a:t>
            </a:r>
            <a:r>
              <a:rPr lang="en-US" altLang="en-US" sz="2400" i="1" dirty="0"/>
              <a:t>f</a:t>
            </a:r>
            <a:r>
              <a:rPr lang="en-US" altLang="en-US" sz="2400" dirty="0"/>
              <a:t>(</a:t>
            </a:r>
            <a:r>
              <a:rPr lang="en-US" altLang="en-US" sz="2400" i="1" dirty="0" err="1"/>
              <a:t>x</a:t>
            </a:r>
            <a:r>
              <a:rPr lang="en-US" altLang="en-US" sz="2400" dirty="0" err="1"/>
              <a:t>,</a:t>
            </a:r>
            <a:r>
              <a:rPr lang="en-US" altLang="en-US" sz="2400" i="1" dirty="0" err="1"/>
              <a:t>y</a:t>
            </a:r>
            <a:r>
              <a:rPr lang="en-US" altLang="en-US" sz="2400" dirty="0" smtClean="0"/>
              <a:t>)</a:t>
            </a:r>
            <a:endParaRPr lang="en-US" altLang="en-US" sz="2400" dirty="0"/>
          </a:p>
        </p:txBody>
      </p:sp>
      <p:pic>
        <p:nvPicPr>
          <p:cNvPr id="1028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770" y="3200399"/>
            <a:ext cx="6156460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Global vs. Local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/>
              <a:t>A </a:t>
            </a:r>
            <a:r>
              <a:rPr lang="en-US" altLang="en-US" sz="2800" i="1" dirty="0"/>
              <a:t>global optimum</a:t>
            </a:r>
            <a:r>
              <a:rPr lang="en-US" altLang="en-US" sz="2800" dirty="0"/>
              <a:t> represents the very best solution while a </a:t>
            </a:r>
            <a:r>
              <a:rPr lang="en-US" altLang="en-US" sz="2800" i="1" dirty="0"/>
              <a:t>local optimum</a:t>
            </a:r>
            <a:r>
              <a:rPr lang="en-US" altLang="en-US" sz="2800" dirty="0"/>
              <a:t> is better than its immediate neighbors</a:t>
            </a:r>
            <a:r>
              <a:rPr lang="en-US" altLang="en-US" sz="2800" dirty="0" smtClean="0"/>
              <a:t>. </a:t>
            </a:r>
            <a:r>
              <a:rPr lang="en-US" altLang="en-US" sz="2800" dirty="0"/>
              <a:t>Cases that include local optima are called </a:t>
            </a:r>
            <a:r>
              <a:rPr lang="en-US" altLang="en-US" sz="2800" i="1" dirty="0"/>
              <a:t>multimodal</a:t>
            </a:r>
            <a:r>
              <a:rPr lang="en-US" altLang="en-US" sz="2800" dirty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/>
              <a:t>Generally desire to find the global optimum.</a:t>
            </a:r>
          </a:p>
        </p:txBody>
      </p:sp>
      <p:pic>
        <p:nvPicPr>
          <p:cNvPr id="9218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96" y="3886199"/>
            <a:ext cx="5797009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68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Golden-Section </a:t>
            </a:r>
            <a:r>
              <a:rPr lang="en-US" altLang="en-US" dirty="0" smtClean="0"/>
              <a:t>Search,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Search algorithm for finding a minimum on an interval [</a:t>
            </a:r>
            <a:r>
              <a:rPr lang="en-US" altLang="en-US" i="1" dirty="0"/>
              <a:t>x</a:t>
            </a:r>
            <a:r>
              <a:rPr lang="en-US" altLang="en-US" i="1" baseline="-25000" dirty="0"/>
              <a:t>l</a:t>
            </a:r>
            <a:r>
              <a:rPr lang="en-US" altLang="en-US" i="1" dirty="0"/>
              <a:t> </a:t>
            </a:r>
            <a:r>
              <a:rPr lang="en-US" altLang="en-US" i="1" dirty="0" err="1"/>
              <a:t>x</a:t>
            </a:r>
            <a:r>
              <a:rPr lang="en-US" altLang="en-US" i="1" baseline="-25000" dirty="0" err="1"/>
              <a:t>u</a:t>
            </a:r>
            <a:r>
              <a:rPr lang="en-US" altLang="en-US" dirty="0"/>
              <a:t>] with a </a:t>
            </a:r>
            <a:r>
              <a:rPr lang="en-US" altLang="en-US" i="1" dirty="0"/>
              <a:t>single</a:t>
            </a:r>
            <a:r>
              <a:rPr lang="en-US" altLang="en-US" dirty="0"/>
              <a:t> minimum (</a:t>
            </a:r>
            <a:r>
              <a:rPr lang="en-US" altLang="en-US" i="1" dirty="0" err="1"/>
              <a:t>unimodal</a:t>
            </a:r>
            <a:r>
              <a:rPr lang="en-US" altLang="en-US" dirty="0"/>
              <a:t> interval)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Uses the </a:t>
            </a:r>
            <a:r>
              <a:rPr lang="en-US" altLang="en-US" i="1" dirty="0"/>
              <a:t>golden ratio</a:t>
            </a:r>
            <a:r>
              <a:rPr lang="en-US" altLang="en-US" dirty="0"/>
              <a:t> </a:t>
            </a:r>
            <a:r>
              <a:rPr lang="en-US" altLang="en-US" dirty="0">
                <a:sym typeface="Symbol" pitchFamily="18" charset="2"/>
              </a:rPr>
              <a:t>=1.6180…</a:t>
            </a:r>
            <a:r>
              <a:rPr lang="en-US" altLang="en-US" dirty="0"/>
              <a:t> to determine location of two interior points </a:t>
            </a:r>
            <a:r>
              <a:rPr lang="en-US" altLang="en-US" i="1" dirty="0"/>
              <a:t>x</a:t>
            </a:r>
            <a:r>
              <a:rPr lang="en-US" altLang="en-US" i="1" baseline="-25000" dirty="0"/>
              <a:t>1</a:t>
            </a:r>
            <a:r>
              <a:rPr lang="en-US" altLang="en-US" dirty="0"/>
              <a:t> and </a:t>
            </a:r>
            <a:r>
              <a:rPr lang="en-US" altLang="en-US" i="1" dirty="0"/>
              <a:t>x</a:t>
            </a:r>
            <a:r>
              <a:rPr lang="en-US" altLang="en-US" i="1" baseline="-25000" dirty="0"/>
              <a:t>2</a:t>
            </a:r>
            <a:r>
              <a:rPr lang="en-US" altLang="en-US" dirty="0"/>
              <a:t>; by using the golden ratio, one of the interior points can be re-used in the next iteration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497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Golden-Section Search, </a:t>
            </a:r>
            <a:r>
              <a:rPr lang="en-US" altLang="en-US" dirty="0" smtClean="0"/>
              <a:t>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5486400" cy="5120640"/>
              </a:xfrm>
            </p:spPr>
            <p:txBody>
              <a:bodyPr/>
              <a:lstStyle/>
              <a:p>
                <a:pPr marL="109728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𝑑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∅−1</m:t>
                          </m:r>
                        </m:e>
                      </m:d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𝑢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𝑥𝑙</m:t>
                          </m:r>
                        </m:e>
                      </m:d>
                    </m:oMath>
                  </m:oMathPara>
                </a14:m>
                <a:endParaRPr lang="en-US" altLang="en-US" sz="2800" b="0" dirty="0" smtClean="0"/>
              </a:p>
              <a:p>
                <a:pPr marL="100584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𝑥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𝑥𝑙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en-US" altLang="en-US" sz="2800" b="0" dirty="0" smtClean="0"/>
              </a:p>
              <a:p>
                <a:pPr marL="100584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𝑥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𝑥𝑢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−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en-US" altLang="en-US" sz="2800" dirty="0" smtClean="0"/>
              </a:p>
              <a:p>
                <a:r>
                  <a:rPr lang="en-US" altLang="en-US" sz="2400" dirty="0" smtClean="0"/>
                  <a:t>If </a:t>
                </a:r>
                <a:r>
                  <a:rPr lang="en-US" altLang="en-US" sz="2400" i="1" dirty="0"/>
                  <a:t>f</a:t>
                </a:r>
                <a:r>
                  <a:rPr lang="en-US" altLang="en-US" sz="2400" dirty="0"/>
                  <a:t>(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)&lt;</a:t>
                </a:r>
                <a:r>
                  <a:rPr lang="en-US" altLang="en-US" sz="2400" i="1" dirty="0"/>
                  <a:t>f</a:t>
                </a:r>
                <a:r>
                  <a:rPr lang="en-US" altLang="en-US" sz="2400" dirty="0"/>
                  <a:t>(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),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 becomes the new lower limit and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 becomes the new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 </a:t>
                </a:r>
                <a:r>
                  <a:rPr lang="en-US" altLang="en-US" sz="2400" dirty="0"/>
                  <a:t>(as in figure).</a:t>
                </a:r>
              </a:p>
              <a:p>
                <a:r>
                  <a:rPr lang="en-US" altLang="en-US" sz="2400" dirty="0"/>
                  <a:t>If </a:t>
                </a:r>
                <a:r>
                  <a:rPr lang="en-US" altLang="en-US" sz="2400" i="1" dirty="0"/>
                  <a:t>f</a:t>
                </a:r>
                <a:r>
                  <a:rPr lang="en-US" altLang="en-US" sz="2400" dirty="0"/>
                  <a:t>(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)&lt;</a:t>
                </a:r>
                <a:r>
                  <a:rPr lang="en-US" altLang="en-US" sz="2400" i="1" dirty="0"/>
                  <a:t>f</a:t>
                </a:r>
                <a:r>
                  <a:rPr lang="en-US" altLang="en-US" sz="2400" dirty="0"/>
                  <a:t>(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),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 becomes the new upper limit and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 becomes the new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.</a:t>
                </a:r>
              </a:p>
              <a:p>
                <a:r>
                  <a:rPr lang="en-US" altLang="en-US" sz="2400" dirty="0"/>
                  <a:t>In either case, only one new interior point is needed and the function is only evaluated one more time.</a:t>
                </a:r>
              </a:p>
            </p:txBody>
          </p:sp>
        </mc:Choice>
        <mc:Fallback xmlns="">
          <p:sp>
            <p:nvSpPr>
              <p:cNvPr id="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5486400" cy="5120640"/>
              </a:xfrm>
              <a:blipFill rotWithShape="1">
                <a:blip r:embed="rId2"/>
                <a:stretch>
                  <a:fillRect l="-1667" r="-2667" b="-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390" y="1143000"/>
            <a:ext cx="311941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59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690</TotalTime>
  <Words>1036</Words>
  <Application>Microsoft Office PowerPoint</Application>
  <PresentationFormat>On-screen Show (4:3)</PresentationFormat>
  <Paragraphs>95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2  Chapter 7</vt:lpstr>
      <vt:lpstr>Chapter Objectives, 1</vt:lpstr>
      <vt:lpstr>Chapter Objectives, 2</vt:lpstr>
      <vt:lpstr>Optimization</vt:lpstr>
      <vt:lpstr>Multidimensional Optimization</vt:lpstr>
      <vt:lpstr>Global vs. Local</vt:lpstr>
      <vt:lpstr>Golden-Section Search, 1</vt:lpstr>
      <vt:lpstr>Golden-Section Search, 2</vt:lpstr>
      <vt:lpstr>Code for Golden-Section Search</vt:lpstr>
      <vt:lpstr>Parabolic Interpolation</vt:lpstr>
      <vt:lpstr>fminbnd Function</vt:lpstr>
      <vt:lpstr>Multidimensional Visualization</vt:lpstr>
      <vt:lpstr>fminsearch Function, 1</vt:lpstr>
      <vt:lpstr>fminsearch Function, 2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80</cp:revision>
  <dcterms:created xsi:type="dcterms:W3CDTF">2017-02-27T15:23:48Z</dcterms:created>
  <dcterms:modified xsi:type="dcterms:W3CDTF">2017-08-03T04:42:54Z</dcterms:modified>
</cp:coreProperties>
</file>