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8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27"/>
  </p:notesMasterIdLst>
  <p:handoutMasterIdLst>
    <p:handoutMasterId r:id="rId28"/>
  </p:handoutMasterIdLst>
  <p:sldIdLst>
    <p:sldId id="298" r:id="rId10"/>
    <p:sldId id="257" r:id="rId11"/>
    <p:sldId id="259" r:id="rId12"/>
    <p:sldId id="299" r:id="rId13"/>
    <p:sldId id="260" r:id="rId14"/>
    <p:sldId id="270" r:id="rId15"/>
    <p:sldId id="301" r:id="rId16"/>
    <p:sldId id="306" r:id="rId17"/>
    <p:sldId id="307" r:id="rId18"/>
    <p:sldId id="302" r:id="rId19"/>
    <p:sldId id="271" r:id="rId20"/>
    <p:sldId id="308" r:id="rId21"/>
    <p:sldId id="272" r:id="rId22"/>
    <p:sldId id="309" r:id="rId23"/>
    <p:sldId id="310" r:id="rId24"/>
    <p:sldId id="311" r:id="rId25"/>
    <p:sldId id="312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5266"/>
    <a:srgbClr val="585858"/>
    <a:srgbClr val="A30000"/>
    <a:srgbClr val="444444"/>
    <a:srgbClr val="000000"/>
    <a:srgbClr val="6A6A6A"/>
    <a:srgbClr val="E66618"/>
    <a:srgbClr val="3070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5" autoAdjust="0"/>
    <p:restoredTop sz="96458" autoAdjust="0"/>
  </p:normalViewPr>
  <p:slideViewPr>
    <p:cSldViewPr>
      <p:cViewPr>
        <p:scale>
          <a:sx n="66" d="100"/>
          <a:sy n="66" d="100"/>
        </p:scale>
        <p:origin x="-1098" y="-708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1225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7/17/2017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7/17/2017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176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1878408"/>
            <a:ext cx="5212080" cy="2769792"/>
          </a:xfrm>
          <a:prstGeom prst="rect">
            <a:avLst/>
          </a:prstGeom>
          <a:solidFill>
            <a:srgbClr val="000000">
              <a:alpha val="56863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81200"/>
            <a:ext cx="5212080" cy="2057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228600" y="4000500"/>
            <a:ext cx="4937760" cy="647700"/>
          </a:xfrm>
          <a:prstGeom prst="rect">
            <a:avLst/>
          </a:prstGeom>
        </p:spPr>
        <p:txBody>
          <a:bodyPr anchor="ctr"/>
          <a:lstStyle>
            <a:lvl1pPr>
              <a:defRPr sz="2000">
                <a:solidFill>
                  <a:schemeClr val="bg1"/>
                </a:solidFill>
                <a:latin typeface="ArumSans Bd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Copyright"/>
          <p:cNvSpPr>
            <a:spLocks noGrp="1"/>
          </p:cNvSpPr>
          <p:nvPr>
            <p:ph type="body" sz="quarter" idx="13" hasCustomPrompt="1"/>
          </p:nvPr>
        </p:nvSpPr>
        <p:spPr>
          <a:xfrm>
            <a:off x="6461252" y="64262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" y="5562600"/>
            <a:ext cx="7863840" cy="640080"/>
          </a:xfrm>
          <a:prstGeom prst="rect">
            <a:avLst/>
          </a:prstGeom>
        </p:spPr>
        <p:txBody>
          <a:bodyPr/>
          <a:lstStyle>
            <a:lvl1pPr algn="l"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0" y="6708775"/>
            <a:ext cx="9144000" cy="173736"/>
          </a:xfrm>
          <a:prstGeom prst="rect">
            <a:avLst/>
          </a:prstGeom>
        </p:spPr>
        <p:txBody>
          <a:bodyPr/>
          <a:lstStyle>
            <a:lvl1pPr algn="l">
              <a:defRPr sz="800" baseline="0">
                <a:solidFill>
                  <a:srgbClr val="585858"/>
                </a:solidFill>
              </a:defRPr>
            </a:lvl1pPr>
          </a:lstStyle>
          <a:p>
            <a:pPr lvl="0"/>
            <a:r>
              <a:rPr lang="en-US" dirty="0" smtClean="0"/>
              <a:t>Copyright Place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8"/>
          </p:nvPr>
        </p:nvSpPr>
        <p:spPr>
          <a:xfrm>
            <a:off x="5367528" y="0"/>
            <a:ext cx="3776472" cy="46634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638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Video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57200" y="403860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07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800600" y="14478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4572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8006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7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333756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6156960" y="14478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57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"/>
          <p:cNvSpPr>
            <a:spLocks noGrp="1"/>
          </p:cNvSpPr>
          <p:nvPr>
            <p:ph idx="20"/>
          </p:nvPr>
        </p:nvSpPr>
        <p:spPr>
          <a:xfrm>
            <a:off x="33528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"/>
          <p:cNvSpPr>
            <a:spLocks noGrp="1"/>
          </p:cNvSpPr>
          <p:nvPr>
            <p:ph idx="21"/>
          </p:nvPr>
        </p:nvSpPr>
        <p:spPr>
          <a:xfrm>
            <a:off x="6172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2"/>
          </p:nvPr>
        </p:nvSpPr>
        <p:spPr>
          <a:xfrm>
            <a:off x="457200" y="49530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"/>
          <p:cNvSpPr>
            <a:spLocks noGrp="1"/>
          </p:cNvSpPr>
          <p:nvPr>
            <p:ph idx="23"/>
          </p:nvPr>
        </p:nvSpPr>
        <p:spPr>
          <a:xfrm>
            <a:off x="457200" y="57912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13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76200"/>
            <a:ext cx="9144001" cy="1188720"/>
          </a:xfrm>
          <a:prstGeom prst="rect">
            <a:avLst/>
          </a:prstGeom>
        </p:spPr>
        <p:txBody>
          <a:bodyPr anchor="ctr"/>
          <a:lstStyle>
            <a:lvl1pPr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/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/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/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05000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305266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>
                <a:solidFill>
                  <a:srgbClr val="444444"/>
                </a:solidFill>
                <a:latin typeface="ArumSans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753" r:id="rId3"/>
    <p:sldLayoutId id="2147483908" r:id="rId4"/>
    <p:sldLayoutId id="2147483950" r:id="rId5"/>
    <p:sldLayoutId id="2147483757" r:id="rId6"/>
    <p:sldLayoutId id="2147483877" r:id="rId7"/>
    <p:sldLayoutId id="2147483761" r:id="rId8"/>
    <p:sldLayoutId id="2147483800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4" r:id="rId2"/>
    <p:sldLayoutId id="2147483965" r:id="rId3"/>
    <p:sldLayoutId id="2147483966" r:id="rId4"/>
    <p:sldLayoutId id="2147483953" r:id="rId5"/>
    <p:sldLayoutId id="2147483954" r:id="rId6"/>
    <p:sldLayoutId id="2147483956" r:id="rId7"/>
    <p:sldLayoutId id="2147483957" r:id="rId8"/>
    <p:sldLayoutId id="2147483958" r:id="rId9"/>
    <p:sldLayoutId id="2147483959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</a:t>
            </a:r>
            <a:r>
              <a:rPr lang="en-US" sz="800" dirty="0" err="1" smtClean="0">
                <a:solidFill>
                  <a:schemeClr val="bg1"/>
                </a:solidFill>
              </a:rPr>
              <a:t>EducationCopy</a:t>
            </a:r>
            <a:endParaRPr lang="en-US" sz="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n-US" sz="3400" dirty="0" smtClean="0"/>
              <a:t> </a:t>
            </a:r>
            <a:r>
              <a:rPr lang="en-US" sz="3400" dirty="0"/>
              <a:t>Applied Numerical </a:t>
            </a:r>
            <a:r>
              <a:rPr lang="en-US" sz="3400" dirty="0" smtClean="0"/>
              <a:t>Methods</a:t>
            </a:r>
            <a:r>
              <a:rPr lang="en-US" sz="3200" dirty="0"/>
              <a:t> </a:t>
            </a:r>
            <a:r>
              <a:rPr lang="en-US" sz="3200" dirty="0" smtClean="0"/>
              <a:t>with </a:t>
            </a:r>
            <a:r>
              <a:rPr lang="en-US" sz="3200" dirty="0"/>
              <a:t>MATLAB</a:t>
            </a:r>
            <a:r>
              <a:rPr lang="en-US" sz="3200" dirty="0" smtClean="0"/>
              <a:t>®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sz="2800" i="1" dirty="0"/>
              <a:t>for Engineers and </a:t>
            </a:r>
            <a:r>
              <a:rPr lang="en-US" sz="2800" i="1" dirty="0" smtClean="0"/>
              <a:t>Scientists</a:t>
            </a:r>
            <a:br>
              <a:rPr lang="en-US" sz="2800" i="1" dirty="0" smtClean="0"/>
            </a:br>
            <a:r>
              <a:rPr lang="en-US" sz="2800" dirty="0" smtClean="0"/>
              <a:t>4th Edition</a:t>
            </a:r>
            <a:endParaRPr lang="en-US" sz="2800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algn="l"/>
            <a:r>
              <a:rPr lang="en-US" sz="2800" dirty="0"/>
              <a:t>Steven C. Chapra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8" name="Picture 3"/>
          <p:cNvPicPr>
            <a:picLocks noGrp="1" noChangeAspect="1"/>
          </p:cNvPicPr>
          <p:nvPr>
            <p:ph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577" y="0"/>
            <a:ext cx="3774184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en-US" dirty="0"/>
              <a:t>PowerPoints organized by Dr. Michael R. Gustafson II, Duke University and Prof. Steve Chapra, Tufts </a:t>
            </a:r>
            <a:r>
              <a:rPr lang="en-US" altLang="en-US" dirty="0" smtClean="0"/>
              <a:t>University</a:t>
            </a:r>
            <a:endParaRPr lang="en-US" alt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59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Pros and Cons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4572000" cy="5120640"/>
          </a:xfrm>
        </p:spPr>
        <p:txBody>
          <a:bodyPr/>
          <a:lstStyle/>
          <a:p>
            <a:pPr>
              <a:spcBef>
                <a:spcPts val="1800"/>
              </a:spcBef>
              <a:spcAft>
                <a:spcPts val="1200"/>
              </a:spcAft>
            </a:pPr>
            <a:r>
              <a:rPr lang="en-US" altLang="en-US" sz="2800" dirty="0"/>
              <a:t>Pro: The error of the </a:t>
            </a:r>
            <a:r>
              <a:rPr lang="en-US" altLang="en-US" sz="2800" i="1" dirty="0"/>
              <a:t>i</a:t>
            </a:r>
            <a:r>
              <a:rPr lang="en-US" altLang="en-US" sz="2800" dirty="0"/>
              <a:t>+1</a:t>
            </a:r>
            <a:r>
              <a:rPr lang="en-US" altLang="en-US" sz="2800" baseline="30000" dirty="0"/>
              <a:t>th</a:t>
            </a:r>
            <a:r>
              <a:rPr lang="en-US" altLang="en-US" sz="2800" dirty="0"/>
              <a:t> iteration is roughly proportional to the square of the error of the </a:t>
            </a:r>
            <a:r>
              <a:rPr lang="en-US" altLang="en-US" sz="2800" i="1" dirty="0" err="1"/>
              <a:t>i</a:t>
            </a:r>
            <a:r>
              <a:rPr lang="en-US" altLang="en-US" sz="2800" baseline="30000" dirty="0" err="1"/>
              <a:t>th</a:t>
            </a:r>
            <a:r>
              <a:rPr lang="en-US" altLang="en-US" sz="2800" dirty="0"/>
              <a:t> iteration - this is called </a:t>
            </a:r>
            <a:r>
              <a:rPr lang="en-US" altLang="en-US" sz="2800" i="1" dirty="0"/>
              <a:t>quadratic convergence</a:t>
            </a:r>
          </a:p>
          <a:p>
            <a:pPr>
              <a:spcBef>
                <a:spcPts val="1800"/>
              </a:spcBef>
              <a:spcAft>
                <a:spcPts val="1200"/>
              </a:spcAft>
            </a:pPr>
            <a:r>
              <a:rPr lang="en-US" altLang="en-US" sz="2800" dirty="0"/>
              <a:t>Con: Some functions show slow or poor convergence or divergence!</a:t>
            </a: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599" y="1142999"/>
            <a:ext cx="3099396" cy="539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5692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Secant </a:t>
            </a:r>
            <a:r>
              <a:rPr lang="en-US" altLang="en-US" dirty="0" smtClean="0"/>
              <a:t>Methods, 1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321040" cy="5212080"/>
              </a:xfrm>
            </p:spPr>
            <p:txBody>
              <a:bodyPr/>
              <a:lstStyle/>
              <a:p>
                <a:r>
                  <a:rPr lang="en-US" altLang="en-US" dirty="0" smtClean="0"/>
                  <a:t>A potential problem in implementing the Newton-</a:t>
                </a:r>
                <a:r>
                  <a:rPr lang="en-US" altLang="en-US" dirty="0" err="1"/>
                  <a:t>Raphson</a:t>
                </a:r>
                <a:r>
                  <a:rPr lang="en-US" altLang="en-US" dirty="0"/>
                  <a:t> method is the evaluation of the derivative - there are certain functions whose derivatives may be difficult or inconvenient to evaluate.</a:t>
                </a:r>
              </a:p>
              <a:p>
                <a:pPr>
                  <a:spcAft>
                    <a:spcPts val="0"/>
                  </a:spcAft>
                </a:pPr>
                <a:r>
                  <a:rPr lang="en-US" altLang="en-US" dirty="0"/>
                  <a:t>For these cases, the derivative can be approximated by a backward finite divided difference</a:t>
                </a:r>
                <a:r>
                  <a:rPr lang="en-US" altLang="en-US" dirty="0" smtClean="0"/>
                  <a:t>: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b="0" i="1" smtClean="0">
                          <a:latin typeface="Cambria Math"/>
                        </a:rPr>
                        <m:t>𝑓</m:t>
                      </m:r>
                      <m:r>
                        <a:rPr lang="en-US" altLang="en-US" b="0" i="1" smtClean="0">
                          <a:latin typeface="Cambria Math"/>
                        </a:rPr>
                        <m:t>′(</m:t>
                      </m:r>
                      <m:r>
                        <a:rPr lang="en-US" altLang="en-US" b="0" i="1" smtClean="0">
                          <a:latin typeface="Cambria Math"/>
                        </a:rPr>
                        <m:t>𝑥𝑖</m:t>
                      </m:r>
                      <m:r>
                        <a:rPr lang="en-US" altLang="en-US" b="0" i="1" smtClean="0">
                          <a:latin typeface="Cambria Math"/>
                        </a:rPr>
                        <m:t>)</m:t>
                      </m:r>
                      <m:r>
                        <a:rPr lang="en-US" altLang="en-US" b="0" i="1" smtClean="0">
                          <a:latin typeface="Cambria Math"/>
                          <a:ea typeface="Cambria Math"/>
                        </a:rPr>
                        <m:t>≅</m:t>
                      </m:r>
                      <m:f>
                        <m:fPr>
                          <m:ctrlPr>
                            <a:rPr lang="en-US" altLang="en-US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b="0" i="1" smtClean="0">
                              <a:latin typeface="Cambria Math"/>
                              <a:ea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alt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b="0" i="1" smtClean="0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  <m:r>
                                <a:rPr lang="en-US" altLang="en-US" b="0" i="1" spc="-800" baseline="-25000" smtClean="0">
                                  <a:latin typeface="Cambria Math"/>
                                  <a:ea typeface="Cambria Math"/>
                                </a:rPr>
                                <m:t>𝑖</m:t>
                              </m:r>
                              <m:r>
                                <a:rPr lang="en-US" altLang="en-US" b="0" i="1" spc="-800" baseline="-15000" smtClean="0"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en-US" altLang="en-US" b="0" i="1" baseline="-25000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e>
                          </m:d>
                          <m:r>
                            <a:rPr lang="en-US" altLang="en-US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b="0" i="1" smtClean="0">
                              <a:latin typeface="Cambria Math"/>
                              <a:ea typeface="Cambria Math"/>
                            </a:rPr>
                            <m:t>𝑓</m:t>
                          </m:r>
                          <m:r>
                            <a:rPr lang="en-US" altLang="en-US" b="0" i="1" smtClean="0">
                              <a:latin typeface="Cambria Math"/>
                              <a:ea typeface="Cambria Math"/>
                            </a:rPr>
                            <m:t>(</m:t>
                          </m:r>
                          <m:r>
                            <a:rPr lang="en-US" altLang="en-US" b="0" i="1" smtClean="0">
                              <a:latin typeface="Cambria Math"/>
                              <a:ea typeface="Cambria Math"/>
                            </a:rPr>
                            <m:t>𝑥𝑖</m:t>
                          </m:r>
                          <m:r>
                            <a:rPr lang="en-US" altLang="en-US" b="0" i="1" smtClean="0">
                              <a:latin typeface="Cambria Math"/>
                              <a:ea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altLang="en-US" i="1"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altLang="en-US" i="1" spc="-800" baseline="-2500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altLang="en-US" i="1" spc="-800" baseline="-15000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i="1" baseline="-25000">
                              <a:latin typeface="Cambria Math"/>
                              <a:ea typeface="Cambria Math"/>
                            </a:rPr>
                            <m:t>1</m:t>
                          </m:r>
                          <m:r>
                            <a:rPr lang="en-US" altLang="en-US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b="0" i="1" smtClean="0">
                              <a:latin typeface="Cambria Math"/>
                              <a:ea typeface="Cambria Math"/>
                            </a:rPr>
                            <m:t>𝑥𝑖</m:t>
                          </m:r>
                        </m:den>
                      </m:f>
                    </m:oMath>
                  </m:oMathPara>
                </a14:m>
                <a:endParaRPr lang="en-US" alt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321040" cy="5212080"/>
              </a:xfrm>
              <a:blipFill rotWithShape="1">
                <a:blip r:embed="rId2"/>
                <a:stretch>
                  <a:fillRect l="-1832" t="-1520" r="-27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2676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Secant </a:t>
            </a:r>
            <a:r>
              <a:rPr lang="en-US" altLang="en-US" dirty="0" smtClean="0"/>
              <a:t>Methods, 2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321040" cy="5212080"/>
              </a:xfrm>
            </p:spPr>
            <p:txBody>
              <a:bodyPr/>
              <a:lstStyle/>
              <a:p>
                <a:pPr>
                  <a:spcAft>
                    <a:spcPts val="1800"/>
                  </a:spcAft>
                </a:pPr>
                <a:r>
                  <a:rPr lang="en-US" altLang="en-US" dirty="0" smtClean="0"/>
                  <a:t>Substitution of this approximation for the derivative to the Newton-</a:t>
                </a:r>
                <a:r>
                  <a:rPr lang="en-US" altLang="en-US" dirty="0" err="1"/>
                  <a:t>Raphson</a:t>
                </a:r>
                <a:r>
                  <a:rPr lang="en-US" altLang="en-US" dirty="0"/>
                  <a:t> method equation gives:</a:t>
                </a:r>
                <a:br>
                  <a:rPr lang="en-US" altLang="en-US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b="0" i="1" smtClean="0">
                          <a:latin typeface="Cambria Math"/>
                        </a:rPr>
                        <m:t>𝑥</m:t>
                      </m:r>
                      <m:r>
                        <a:rPr lang="en-US" altLang="en-US" b="0" i="1" spc="-800" baseline="-25000" smtClean="0">
                          <a:latin typeface="Cambria Math"/>
                        </a:rPr>
                        <m:t>𝑖</m:t>
                      </m:r>
                      <m:r>
                        <a:rPr lang="en-US" altLang="en-US" b="0" i="1" spc="-800" baseline="-15000" smtClean="0">
                          <a:latin typeface="Cambria Math"/>
                        </a:rPr>
                        <m:t>+</m:t>
                      </m:r>
                      <m:r>
                        <a:rPr lang="en-US" altLang="en-US" b="0" i="1" baseline="-25000" smtClean="0">
                          <a:latin typeface="Cambria Math"/>
                        </a:rPr>
                        <m:t>1</m:t>
                      </m:r>
                      <m:r>
                        <a:rPr lang="en-US" altLang="en-US" b="0" i="1" smtClean="0">
                          <a:latin typeface="Cambria Math"/>
                        </a:rPr>
                        <m:t>=</m:t>
                      </m:r>
                      <m:r>
                        <a:rPr lang="en-US" altLang="en-US" b="0" i="1" smtClean="0">
                          <a:latin typeface="Cambria Math"/>
                        </a:rPr>
                        <m:t>𝑥𝑖</m:t>
                      </m:r>
                      <m:r>
                        <a:rPr lang="en-US" altLang="en-US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altLang="en-US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b="0" i="1" smtClean="0">
                              <a:latin typeface="Cambria Math"/>
                            </a:rPr>
                            <m:t>𝑓</m:t>
                          </m:r>
                          <m:r>
                            <a:rPr lang="en-US" altLang="en-US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altLang="en-US" b="0" i="1" smtClean="0">
                              <a:latin typeface="Cambria Math"/>
                            </a:rPr>
                            <m:t>𝑥𝑖</m:t>
                          </m:r>
                          <m:r>
                            <a:rPr lang="en-US" altLang="en-US" b="0" i="1" smtClean="0">
                              <a:latin typeface="Cambria Math"/>
                            </a:rPr>
                            <m:t>)(</m:t>
                          </m:r>
                          <m:r>
                            <a:rPr lang="en-US" altLang="en-US" b="0" i="1" smtClean="0">
                              <a:latin typeface="Cambria Math"/>
                            </a:rPr>
                            <m:t>𝑥𝑖</m:t>
                          </m:r>
                          <m:r>
                            <a:rPr lang="en-US" altLang="en-US" b="0" i="1" spc="-800" baseline="-15000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b="0" i="1" baseline="-25000" smtClean="0">
                              <a:latin typeface="Cambria Math"/>
                            </a:rPr>
                            <m:t>1</m:t>
                          </m:r>
                          <m:r>
                            <a:rPr lang="en-US" altLang="en-US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b="0" i="1" smtClean="0">
                              <a:latin typeface="Cambria Math"/>
                            </a:rPr>
                            <m:t>𝑥𝑖</m:t>
                          </m:r>
                          <m:r>
                            <a:rPr lang="en-US" altLang="en-US" b="0" i="1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altLang="en-US" b="0" i="1" smtClean="0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altLang="en-US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i="1" spc="-800" baseline="-25000">
                                  <a:latin typeface="Cambria Math"/>
                                </a:rPr>
                                <m:t>𝑖</m:t>
                              </m:r>
                              <m:r>
                                <a:rPr lang="en-US" altLang="en-US" i="1" spc="-800" baseline="-1500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en-US" i="1" baseline="-25000">
                                  <a:latin typeface="Cambria Math"/>
                                </a:rPr>
                                <m:t>1</m:t>
                              </m:r>
                            </m:e>
                          </m:d>
                          <m:r>
                            <a:rPr lang="en-US" altLang="en-US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b="0" i="1" smtClean="0">
                              <a:latin typeface="Cambria Math"/>
                            </a:rPr>
                            <m:t>𝑓</m:t>
                          </m:r>
                          <m:r>
                            <a:rPr lang="en-US" altLang="en-US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altLang="en-US" b="0" i="1" smtClean="0">
                              <a:latin typeface="Cambria Math"/>
                            </a:rPr>
                            <m:t>𝑥𝑖</m:t>
                          </m:r>
                          <m:r>
                            <a:rPr lang="en-US" altLang="en-US" b="0" i="1" smtClean="0">
                              <a:latin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altLang="en-US" dirty="0"/>
              </a:p>
              <a:p>
                <a:r>
                  <a:rPr lang="en-US" altLang="en-US" dirty="0"/>
                  <a:t>Note - this method requires </a:t>
                </a:r>
                <a:r>
                  <a:rPr lang="en-US" altLang="en-US" i="1" dirty="0"/>
                  <a:t>two</a:t>
                </a:r>
                <a:r>
                  <a:rPr lang="en-US" altLang="en-US" dirty="0"/>
                  <a:t> initial estimates of </a:t>
                </a:r>
                <a:r>
                  <a:rPr lang="en-US" altLang="en-US" i="1" dirty="0"/>
                  <a:t>x</a:t>
                </a:r>
                <a:r>
                  <a:rPr lang="en-US" altLang="en-US" dirty="0"/>
                  <a:t> but does </a:t>
                </a:r>
                <a:r>
                  <a:rPr lang="en-US" altLang="en-US" i="1" dirty="0"/>
                  <a:t>not</a:t>
                </a:r>
                <a:r>
                  <a:rPr lang="en-US" altLang="en-US" dirty="0"/>
                  <a:t> require an analytical expression of the derivative.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321040" cy="5212080"/>
              </a:xfrm>
              <a:blipFill rotWithShape="1">
                <a:blip r:embed="rId2"/>
                <a:stretch>
                  <a:fillRect l="-1832" t="-15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4206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MATLAB’s </a:t>
            </a:r>
            <a:r>
              <a:rPr lang="en-US" altLang="en-US" dirty="0" err="1">
                <a:latin typeface="Courier" pitchFamily="20" charset="0"/>
              </a:rPr>
              <a:t>fzero</a:t>
            </a:r>
            <a:r>
              <a:rPr lang="en-US" altLang="en-US" dirty="0"/>
              <a:t>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512064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altLang="en-US" sz="2800" dirty="0"/>
              <a:t>MATLAB’s </a:t>
            </a:r>
            <a:r>
              <a:rPr lang="en-US" altLang="en-US" sz="2800" dirty="0" err="1">
                <a:latin typeface="Courier" pitchFamily="20" charset="0"/>
              </a:rPr>
              <a:t>fzero</a:t>
            </a:r>
            <a:r>
              <a:rPr lang="en-US" altLang="en-US" sz="2800" dirty="0"/>
              <a:t> provides the best qualities of both bracketing methods and open methods.</a:t>
            </a:r>
          </a:p>
          <a:p>
            <a:pPr lvl="1">
              <a:lnSpc>
                <a:spcPct val="90000"/>
              </a:lnSpc>
              <a:spcBef>
                <a:spcPts val="0"/>
              </a:spcBef>
            </a:pPr>
            <a:r>
              <a:rPr lang="en-US" altLang="en-US" sz="2400" dirty="0"/>
              <a:t>Using an initial guess:</a:t>
            </a:r>
            <a:br>
              <a:rPr lang="en-US" altLang="en-US" sz="2400" dirty="0"/>
            </a:br>
            <a:r>
              <a:rPr lang="en-US" altLang="en-US" sz="2400" i="1" dirty="0">
                <a:latin typeface="Courier" pitchFamily="20" charset="0"/>
              </a:rPr>
              <a:t>x</a:t>
            </a:r>
            <a:r>
              <a:rPr lang="en-US" altLang="en-US" sz="2400" dirty="0">
                <a:latin typeface="Courier" pitchFamily="20" charset="0"/>
              </a:rPr>
              <a:t> = </a:t>
            </a:r>
            <a:r>
              <a:rPr lang="en-US" altLang="en-US" sz="2400" dirty="0" err="1">
                <a:latin typeface="Courier" pitchFamily="20" charset="0"/>
              </a:rPr>
              <a:t>fzero</a:t>
            </a:r>
            <a:r>
              <a:rPr lang="en-US" altLang="en-US" sz="2400" dirty="0">
                <a:latin typeface="Courier" pitchFamily="20" charset="0"/>
              </a:rPr>
              <a:t>(</a:t>
            </a:r>
            <a:r>
              <a:rPr lang="en-US" altLang="en-US" sz="2400" i="1" dirty="0">
                <a:latin typeface="Courier" pitchFamily="20" charset="0"/>
              </a:rPr>
              <a:t>function</a:t>
            </a:r>
            <a:r>
              <a:rPr lang="en-US" altLang="en-US" sz="2400" dirty="0">
                <a:latin typeface="Courier" pitchFamily="20" charset="0"/>
              </a:rPr>
              <a:t>, </a:t>
            </a:r>
            <a:r>
              <a:rPr lang="en-US" altLang="en-US" sz="2400" i="1" dirty="0">
                <a:latin typeface="Courier" pitchFamily="20" charset="0"/>
              </a:rPr>
              <a:t>x0</a:t>
            </a:r>
            <a:r>
              <a:rPr lang="en-US" altLang="en-US" sz="2400" dirty="0">
                <a:latin typeface="Courier" pitchFamily="20" charset="0"/>
              </a:rPr>
              <a:t>)</a:t>
            </a:r>
            <a:br>
              <a:rPr lang="en-US" altLang="en-US" sz="2400" dirty="0">
                <a:latin typeface="Courier" pitchFamily="20" charset="0"/>
              </a:rPr>
            </a:br>
            <a:r>
              <a:rPr lang="en-US" altLang="en-US" sz="2400" dirty="0">
                <a:latin typeface="Courier" pitchFamily="20" charset="0"/>
              </a:rPr>
              <a:t>[</a:t>
            </a:r>
            <a:r>
              <a:rPr lang="en-US" altLang="en-US" sz="2400" i="1" dirty="0">
                <a:latin typeface="Courier" pitchFamily="20" charset="0"/>
              </a:rPr>
              <a:t>x</a:t>
            </a:r>
            <a:r>
              <a:rPr lang="en-US" altLang="en-US" sz="2400" dirty="0">
                <a:latin typeface="Courier" pitchFamily="20" charset="0"/>
              </a:rPr>
              <a:t>, </a:t>
            </a:r>
            <a:r>
              <a:rPr lang="en-US" altLang="en-US" sz="2400" i="1" dirty="0" err="1">
                <a:latin typeface="Courier" pitchFamily="20" charset="0"/>
              </a:rPr>
              <a:t>fx</a:t>
            </a:r>
            <a:r>
              <a:rPr lang="en-US" altLang="en-US" sz="2400" dirty="0">
                <a:latin typeface="Courier" pitchFamily="20" charset="0"/>
              </a:rPr>
              <a:t>] = </a:t>
            </a:r>
            <a:r>
              <a:rPr lang="en-US" altLang="en-US" sz="2400" dirty="0" err="1">
                <a:latin typeface="Courier" pitchFamily="20" charset="0"/>
              </a:rPr>
              <a:t>fzero</a:t>
            </a:r>
            <a:r>
              <a:rPr lang="en-US" altLang="en-US" sz="2400" dirty="0">
                <a:latin typeface="Courier" pitchFamily="20" charset="0"/>
              </a:rPr>
              <a:t>(</a:t>
            </a:r>
            <a:r>
              <a:rPr lang="en-US" altLang="en-US" sz="2400" i="1" dirty="0">
                <a:latin typeface="Courier" pitchFamily="20" charset="0"/>
              </a:rPr>
              <a:t>function</a:t>
            </a:r>
            <a:r>
              <a:rPr lang="en-US" altLang="en-US" sz="2400" dirty="0">
                <a:latin typeface="Courier" pitchFamily="20" charset="0"/>
              </a:rPr>
              <a:t>, </a:t>
            </a:r>
            <a:r>
              <a:rPr lang="en-US" altLang="en-US" sz="2400" i="1" dirty="0">
                <a:latin typeface="Courier" pitchFamily="20" charset="0"/>
              </a:rPr>
              <a:t>x0</a:t>
            </a:r>
            <a:r>
              <a:rPr lang="en-US" altLang="en-US" sz="2400" dirty="0">
                <a:latin typeface="Courier" pitchFamily="20" charset="0"/>
              </a:rPr>
              <a:t>)</a:t>
            </a:r>
            <a:endParaRPr lang="en-US" altLang="en-US" sz="2400" dirty="0"/>
          </a:p>
          <a:p>
            <a:pPr lvl="2">
              <a:lnSpc>
                <a:spcPct val="90000"/>
              </a:lnSpc>
              <a:spcBef>
                <a:spcPts val="0"/>
              </a:spcBef>
            </a:pPr>
            <a:r>
              <a:rPr lang="en-US" altLang="en-US" sz="2000" i="1" dirty="0">
                <a:latin typeface="Courier" pitchFamily="20" charset="0"/>
              </a:rPr>
              <a:t>function</a:t>
            </a:r>
            <a:r>
              <a:rPr lang="en-US" altLang="en-US" sz="2000" dirty="0"/>
              <a:t> is a function handle to the function being evaluated</a:t>
            </a:r>
          </a:p>
          <a:p>
            <a:pPr lvl="2">
              <a:lnSpc>
                <a:spcPct val="90000"/>
              </a:lnSpc>
              <a:spcBef>
                <a:spcPts val="0"/>
              </a:spcBef>
            </a:pPr>
            <a:r>
              <a:rPr lang="en-US" altLang="en-US" sz="2000" i="1" dirty="0">
                <a:latin typeface="Courier" pitchFamily="20" charset="0"/>
              </a:rPr>
              <a:t>x0</a:t>
            </a:r>
            <a:r>
              <a:rPr lang="en-US" altLang="en-US" sz="2000" dirty="0"/>
              <a:t> is the initial guess</a:t>
            </a:r>
          </a:p>
          <a:p>
            <a:pPr lvl="2">
              <a:lnSpc>
                <a:spcPct val="90000"/>
              </a:lnSpc>
              <a:spcBef>
                <a:spcPts val="0"/>
              </a:spcBef>
            </a:pPr>
            <a:r>
              <a:rPr lang="en-US" altLang="en-US" sz="2000" i="1" dirty="0">
                <a:latin typeface="Courier" pitchFamily="20" charset="0"/>
              </a:rPr>
              <a:t>x</a:t>
            </a:r>
            <a:r>
              <a:rPr lang="en-US" altLang="en-US" sz="2000" dirty="0"/>
              <a:t> is the location of the root</a:t>
            </a:r>
          </a:p>
          <a:p>
            <a:pPr lvl="2">
              <a:lnSpc>
                <a:spcPct val="90000"/>
              </a:lnSpc>
              <a:spcBef>
                <a:spcPts val="0"/>
              </a:spcBef>
            </a:pPr>
            <a:r>
              <a:rPr lang="en-US" altLang="en-US" sz="2000" i="1" dirty="0" err="1">
                <a:latin typeface="Courier" pitchFamily="20" charset="0"/>
              </a:rPr>
              <a:t>fx</a:t>
            </a:r>
            <a:r>
              <a:rPr lang="en-US" altLang="en-US" sz="2000" dirty="0"/>
              <a:t> is the function evaluated at that root</a:t>
            </a:r>
          </a:p>
          <a:p>
            <a:pPr lvl="1">
              <a:lnSpc>
                <a:spcPct val="90000"/>
              </a:lnSpc>
              <a:spcBef>
                <a:spcPts val="0"/>
              </a:spcBef>
            </a:pPr>
            <a:r>
              <a:rPr lang="en-US" altLang="en-US" sz="2400" dirty="0"/>
              <a:t>Using an initial bracket:</a:t>
            </a:r>
            <a:r>
              <a:rPr lang="en-US" altLang="en-US" sz="2400" i="1" dirty="0">
                <a:latin typeface="Courier" pitchFamily="20" charset="0"/>
              </a:rPr>
              <a:t> </a:t>
            </a:r>
            <a:br>
              <a:rPr lang="en-US" altLang="en-US" sz="2400" i="1" dirty="0">
                <a:latin typeface="Courier" pitchFamily="20" charset="0"/>
              </a:rPr>
            </a:br>
            <a:r>
              <a:rPr lang="en-US" altLang="en-US" sz="2400" i="1" dirty="0">
                <a:latin typeface="Courier" pitchFamily="20" charset="0"/>
              </a:rPr>
              <a:t>x</a:t>
            </a:r>
            <a:r>
              <a:rPr lang="en-US" altLang="en-US" sz="2400" dirty="0">
                <a:latin typeface="Courier" pitchFamily="20" charset="0"/>
              </a:rPr>
              <a:t> = </a:t>
            </a:r>
            <a:r>
              <a:rPr lang="en-US" altLang="en-US" sz="2400" dirty="0" err="1">
                <a:latin typeface="Courier" pitchFamily="20" charset="0"/>
              </a:rPr>
              <a:t>fzero</a:t>
            </a:r>
            <a:r>
              <a:rPr lang="en-US" altLang="en-US" sz="2400" dirty="0">
                <a:latin typeface="Courier" pitchFamily="20" charset="0"/>
              </a:rPr>
              <a:t>(</a:t>
            </a:r>
            <a:r>
              <a:rPr lang="en-US" altLang="en-US" sz="2400" i="1" dirty="0">
                <a:latin typeface="Courier" pitchFamily="20" charset="0"/>
              </a:rPr>
              <a:t>function</a:t>
            </a:r>
            <a:r>
              <a:rPr lang="en-US" altLang="en-US" sz="2400" dirty="0">
                <a:latin typeface="Courier" pitchFamily="20" charset="0"/>
              </a:rPr>
              <a:t>, [</a:t>
            </a:r>
            <a:r>
              <a:rPr lang="en-US" altLang="en-US" sz="2400" i="1" dirty="0">
                <a:latin typeface="Courier" pitchFamily="20" charset="0"/>
              </a:rPr>
              <a:t>x0 x1</a:t>
            </a:r>
            <a:r>
              <a:rPr lang="en-US" altLang="en-US" sz="2400" dirty="0">
                <a:latin typeface="Courier" pitchFamily="20" charset="0"/>
              </a:rPr>
              <a:t>])</a:t>
            </a:r>
            <a:br>
              <a:rPr lang="en-US" altLang="en-US" sz="2400" dirty="0">
                <a:latin typeface="Courier" pitchFamily="20" charset="0"/>
              </a:rPr>
            </a:br>
            <a:r>
              <a:rPr lang="en-US" altLang="en-US" sz="2400" dirty="0">
                <a:latin typeface="Courier" pitchFamily="20" charset="0"/>
              </a:rPr>
              <a:t>[</a:t>
            </a:r>
            <a:r>
              <a:rPr lang="en-US" altLang="en-US" sz="2400" i="1" dirty="0">
                <a:latin typeface="Courier" pitchFamily="20" charset="0"/>
              </a:rPr>
              <a:t>x</a:t>
            </a:r>
            <a:r>
              <a:rPr lang="en-US" altLang="en-US" sz="2400" dirty="0">
                <a:latin typeface="Courier" pitchFamily="20" charset="0"/>
              </a:rPr>
              <a:t>, </a:t>
            </a:r>
            <a:r>
              <a:rPr lang="en-US" altLang="en-US" sz="2400" i="1" dirty="0" err="1">
                <a:latin typeface="Courier" pitchFamily="20" charset="0"/>
              </a:rPr>
              <a:t>fx</a:t>
            </a:r>
            <a:r>
              <a:rPr lang="en-US" altLang="en-US" sz="2400" dirty="0">
                <a:latin typeface="Courier" pitchFamily="20" charset="0"/>
              </a:rPr>
              <a:t>] = </a:t>
            </a:r>
            <a:r>
              <a:rPr lang="en-US" altLang="en-US" sz="2400" dirty="0" err="1">
                <a:latin typeface="Courier" pitchFamily="20" charset="0"/>
              </a:rPr>
              <a:t>fzero</a:t>
            </a:r>
            <a:r>
              <a:rPr lang="en-US" altLang="en-US" sz="2400" dirty="0">
                <a:latin typeface="Courier" pitchFamily="20" charset="0"/>
              </a:rPr>
              <a:t>(</a:t>
            </a:r>
            <a:r>
              <a:rPr lang="en-US" altLang="en-US" sz="2400" i="1" dirty="0">
                <a:latin typeface="Courier" pitchFamily="20" charset="0"/>
              </a:rPr>
              <a:t>function</a:t>
            </a:r>
            <a:r>
              <a:rPr lang="en-US" altLang="en-US" sz="2400" dirty="0">
                <a:latin typeface="Courier" pitchFamily="20" charset="0"/>
              </a:rPr>
              <a:t>, [</a:t>
            </a:r>
            <a:r>
              <a:rPr lang="en-US" altLang="en-US" sz="2400" i="1" dirty="0">
                <a:latin typeface="Courier" pitchFamily="20" charset="0"/>
              </a:rPr>
              <a:t>x0 x1</a:t>
            </a:r>
            <a:r>
              <a:rPr lang="en-US" altLang="en-US" sz="2400" dirty="0">
                <a:latin typeface="Courier" pitchFamily="20" charset="0"/>
              </a:rPr>
              <a:t>])</a:t>
            </a:r>
            <a:endParaRPr lang="en-US" altLang="en-US" sz="2400" dirty="0"/>
          </a:p>
          <a:p>
            <a:pPr lvl="2">
              <a:lnSpc>
                <a:spcPct val="90000"/>
              </a:lnSpc>
              <a:spcBef>
                <a:spcPts val="0"/>
              </a:spcBef>
            </a:pPr>
            <a:r>
              <a:rPr lang="en-US" altLang="en-US" sz="2000" dirty="0"/>
              <a:t>As above, except </a:t>
            </a:r>
            <a:r>
              <a:rPr lang="en-US" altLang="en-US" sz="2000" i="1" dirty="0">
                <a:latin typeface="Courier" pitchFamily="20" charset="0"/>
              </a:rPr>
              <a:t>x0</a:t>
            </a:r>
            <a:r>
              <a:rPr lang="en-US" altLang="en-US" sz="2000" dirty="0"/>
              <a:t> and </a:t>
            </a:r>
            <a:r>
              <a:rPr lang="en-US" altLang="en-US" sz="2000" i="1" dirty="0">
                <a:latin typeface="Courier" pitchFamily="20" charset="0"/>
              </a:rPr>
              <a:t>x1</a:t>
            </a:r>
            <a:r>
              <a:rPr lang="en-US" altLang="en-US" sz="2000" dirty="0"/>
              <a:t> are guesses that </a:t>
            </a:r>
            <a:r>
              <a:rPr lang="en-US" altLang="en-US" sz="2000" i="1" dirty="0"/>
              <a:t>must</a:t>
            </a:r>
            <a:r>
              <a:rPr lang="en-US" altLang="en-US" sz="2000" dirty="0"/>
              <a:t> bracket a sign </a:t>
            </a:r>
            <a:r>
              <a:rPr lang="en-US" altLang="en-US" sz="2000" dirty="0" smtClean="0"/>
              <a:t>change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423286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err="1">
                <a:latin typeface="Courier" pitchFamily="20" charset="0"/>
              </a:rPr>
              <a:t>fzero</a:t>
            </a:r>
            <a:r>
              <a:rPr lang="en-US" altLang="en-US" dirty="0"/>
              <a:t>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503920" cy="512064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altLang="en-US" sz="2800" dirty="0"/>
              <a:t>Options may be passed to </a:t>
            </a:r>
            <a:r>
              <a:rPr lang="en-US" altLang="en-US" sz="2800" dirty="0" err="1"/>
              <a:t>fzero</a:t>
            </a:r>
            <a:r>
              <a:rPr lang="en-US" altLang="en-US" sz="2800" dirty="0"/>
              <a:t> as a third input argument - the options are a data structure created by the </a:t>
            </a:r>
            <a:r>
              <a:rPr lang="en-US" altLang="en-US" sz="2800" dirty="0" err="1">
                <a:latin typeface="Courier" pitchFamily="20" charset="0"/>
              </a:rPr>
              <a:t>optimset</a:t>
            </a:r>
            <a:r>
              <a:rPr lang="en-US" altLang="en-US" sz="2800" dirty="0"/>
              <a:t> command</a:t>
            </a:r>
          </a:p>
          <a:p>
            <a:pPr marL="342900" indent="-342900">
              <a:spcAft>
                <a:spcPts val="1200"/>
              </a:spcAft>
              <a:buClr>
                <a:srgbClr val="A30000"/>
              </a:buClr>
              <a:buFont typeface="Arial" panose="020B0604020202020204" pitchFamily="34" charset="0"/>
              <a:buChar char="•"/>
            </a:pPr>
            <a:r>
              <a:rPr lang="en-US" altLang="en-US" sz="2200" i="1" dirty="0">
                <a:latin typeface="Courier" pitchFamily="20" charset="0"/>
              </a:rPr>
              <a:t>options</a:t>
            </a:r>
            <a:r>
              <a:rPr lang="en-US" altLang="en-US" sz="2200" dirty="0">
                <a:latin typeface="Courier" pitchFamily="20" charset="0"/>
              </a:rPr>
              <a:t> = </a:t>
            </a:r>
            <a:r>
              <a:rPr lang="en-US" altLang="en-US" sz="2200" dirty="0" err="1">
                <a:latin typeface="Courier" pitchFamily="20" charset="0"/>
              </a:rPr>
              <a:t>optimset</a:t>
            </a:r>
            <a:r>
              <a:rPr lang="en-US" altLang="en-US" sz="2200" dirty="0">
                <a:latin typeface="Courier" pitchFamily="20" charset="0"/>
              </a:rPr>
              <a:t>(‘</a:t>
            </a:r>
            <a:r>
              <a:rPr lang="en-US" altLang="en-US" sz="2200" i="1" dirty="0">
                <a:latin typeface="Courier" pitchFamily="20" charset="0"/>
              </a:rPr>
              <a:t>par</a:t>
            </a:r>
            <a:r>
              <a:rPr lang="en-US" altLang="en-US" sz="2200" i="1" baseline="-25000" dirty="0">
                <a:latin typeface="Courier" pitchFamily="20" charset="0"/>
              </a:rPr>
              <a:t>1</a:t>
            </a:r>
            <a:r>
              <a:rPr lang="en-US" altLang="en-US" sz="2200" dirty="0">
                <a:latin typeface="Courier" pitchFamily="20" charset="0"/>
              </a:rPr>
              <a:t>’, </a:t>
            </a:r>
            <a:r>
              <a:rPr lang="en-US" altLang="en-US" sz="2200" i="1" dirty="0">
                <a:latin typeface="Courier" pitchFamily="20" charset="0"/>
              </a:rPr>
              <a:t>val</a:t>
            </a:r>
            <a:r>
              <a:rPr lang="en-US" altLang="en-US" sz="2200" i="1" baseline="-25000" dirty="0">
                <a:latin typeface="Courier" pitchFamily="20" charset="0"/>
              </a:rPr>
              <a:t>1</a:t>
            </a:r>
            <a:r>
              <a:rPr lang="en-US" altLang="en-US" sz="2200" dirty="0">
                <a:latin typeface="Courier" pitchFamily="20" charset="0"/>
              </a:rPr>
              <a:t>, ‘</a:t>
            </a:r>
            <a:r>
              <a:rPr lang="en-US" altLang="en-US" sz="2200" i="1" dirty="0">
                <a:latin typeface="Courier" pitchFamily="20" charset="0"/>
              </a:rPr>
              <a:t>par</a:t>
            </a:r>
            <a:r>
              <a:rPr lang="en-US" altLang="en-US" sz="2200" i="1" baseline="-25000" dirty="0">
                <a:latin typeface="Courier" pitchFamily="20" charset="0"/>
              </a:rPr>
              <a:t>2</a:t>
            </a:r>
            <a:r>
              <a:rPr lang="en-US" altLang="en-US" sz="2200" dirty="0">
                <a:latin typeface="Courier" pitchFamily="20" charset="0"/>
              </a:rPr>
              <a:t>’, </a:t>
            </a:r>
            <a:r>
              <a:rPr lang="en-US" altLang="en-US" sz="2200" i="1" dirty="0">
                <a:latin typeface="Courier" pitchFamily="20" charset="0"/>
              </a:rPr>
              <a:t>val</a:t>
            </a:r>
            <a:r>
              <a:rPr lang="en-US" altLang="en-US" sz="2200" i="1" baseline="-25000" dirty="0">
                <a:latin typeface="Courier" pitchFamily="20" charset="0"/>
              </a:rPr>
              <a:t>2</a:t>
            </a:r>
            <a:r>
              <a:rPr lang="en-US" altLang="en-US" sz="2200" dirty="0">
                <a:latin typeface="Courier" pitchFamily="20" charset="0"/>
              </a:rPr>
              <a:t>,…)</a:t>
            </a:r>
            <a:endParaRPr lang="en-US" altLang="en-US" sz="2200" dirty="0"/>
          </a:p>
          <a:p>
            <a:pPr marL="731520" lvl="1" indent="-274320">
              <a:spcAft>
                <a:spcPts val="1200"/>
              </a:spcAft>
              <a:buClr>
                <a:srgbClr val="305266"/>
              </a:buClr>
              <a:buSzPct val="100000"/>
            </a:pPr>
            <a:r>
              <a:rPr lang="en-US" altLang="en-US" sz="2000" i="1" dirty="0" err="1">
                <a:latin typeface="Courier" pitchFamily="20" charset="0"/>
              </a:rPr>
              <a:t>par</a:t>
            </a:r>
            <a:r>
              <a:rPr lang="en-US" altLang="en-US" sz="2000" i="1" baseline="-25000" dirty="0" err="1">
                <a:latin typeface="Courier" pitchFamily="20" charset="0"/>
              </a:rPr>
              <a:t>n</a:t>
            </a:r>
            <a:r>
              <a:rPr lang="en-US" altLang="en-US" sz="1800" i="1" baseline="-25000" dirty="0">
                <a:latin typeface="Courier" pitchFamily="20" charset="0"/>
              </a:rPr>
              <a:t> </a:t>
            </a:r>
            <a:r>
              <a:rPr lang="en-US" altLang="en-US" sz="2000" i="1" dirty="0"/>
              <a:t>is the name of the parameter to be set</a:t>
            </a:r>
          </a:p>
          <a:p>
            <a:pPr marL="731520" lvl="1" indent="-274320">
              <a:spcAft>
                <a:spcPts val="1200"/>
              </a:spcAft>
              <a:buClr>
                <a:srgbClr val="305266"/>
              </a:buClr>
              <a:buSzPct val="100000"/>
            </a:pPr>
            <a:r>
              <a:rPr lang="en-US" altLang="en-US" sz="2000" i="1" dirty="0" err="1">
                <a:latin typeface="Courier" pitchFamily="20" charset="0"/>
              </a:rPr>
              <a:t>val</a:t>
            </a:r>
            <a:r>
              <a:rPr lang="en-US" altLang="en-US" sz="2000" i="1" baseline="-25000" dirty="0" err="1">
                <a:latin typeface="Courier" pitchFamily="20" charset="0"/>
              </a:rPr>
              <a:t>n</a:t>
            </a:r>
            <a:r>
              <a:rPr lang="en-US" altLang="en-US" sz="2000" i="1" dirty="0"/>
              <a:t> </a:t>
            </a:r>
            <a:r>
              <a:rPr lang="en-US" altLang="en-US" sz="2000" dirty="0"/>
              <a:t>is the value to which to set that parameter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US" altLang="en-US" sz="2400" dirty="0"/>
              <a:t>The parameters commonly used with </a:t>
            </a:r>
            <a:r>
              <a:rPr lang="en-US" altLang="en-US" sz="2400" dirty="0" err="1">
                <a:latin typeface="Courier" pitchFamily="20" charset="0"/>
              </a:rPr>
              <a:t>fzero</a:t>
            </a:r>
            <a:r>
              <a:rPr lang="en-US" altLang="en-US" sz="2400" dirty="0"/>
              <a:t> are:</a:t>
            </a:r>
          </a:p>
          <a:p>
            <a:pPr lvl="2">
              <a:spcAft>
                <a:spcPts val="1200"/>
              </a:spcAft>
            </a:pPr>
            <a:r>
              <a:rPr lang="en-US" altLang="en-US" sz="2000" dirty="0">
                <a:latin typeface="Courier" pitchFamily="20" charset="0"/>
              </a:rPr>
              <a:t>display</a:t>
            </a:r>
            <a:r>
              <a:rPr lang="en-US" altLang="en-US" sz="2000" dirty="0"/>
              <a:t>: when set to ‘</a:t>
            </a:r>
            <a:r>
              <a:rPr lang="en-US" altLang="en-US" sz="2000" dirty="0" err="1"/>
              <a:t>iter</a:t>
            </a:r>
            <a:r>
              <a:rPr lang="en-US" altLang="en-US" sz="2000" dirty="0"/>
              <a:t>’ displays a detailed record of all the iterations</a:t>
            </a:r>
          </a:p>
          <a:p>
            <a:pPr lvl="2">
              <a:spcAft>
                <a:spcPts val="1200"/>
              </a:spcAft>
            </a:pPr>
            <a:r>
              <a:rPr lang="en-US" altLang="en-US" sz="2000" dirty="0" err="1">
                <a:latin typeface="Courier" pitchFamily="20" charset="0"/>
              </a:rPr>
              <a:t>tolx</a:t>
            </a:r>
            <a:r>
              <a:rPr lang="en-US" altLang="en-US" sz="2000" dirty="0"/>
              <a:t>: A positive scalar that sets a termination tolerance on x.</a:t>
            </a:r>
          </a:p>
        </p:txBody>
      </p:sp>
    </p:spTree>
    <p:extLst>
      <p:ext uri="{BB962C8B-B14F-4D97-AF65-F5344CB8AC3E}">
        <p14:creationId xmlns:p14="http://schemas.microsoft.com/office/powerpoint/2010/main" val="3095816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err="1">
                <a:latin typeface="Courier" pitchFamily="20" charset="0"/>
              </a:rPr>
              <a:t>fzero</a:t>
            </a:r>
            <a:r>
              <a:rPr lang="en-US" altLang="en-US" dirty="0"/>
              <a:t>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503920" cy="512064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400" dirty="0">
                <a:latin typeface="Courier" pitchFamily="20" charset="0"/>
              </a:rPr>
              <a:t>options = </a:t>
            </a:r>
            <a:r>
              <a:rPr lang="en-US" altLang="en-US" sz="2400" dirty="0" err="1">
                <a:latin typeface="Courier" pitchFamily="20" charset="0"/>
              </a:rPr>
              <a:t>optimset</a:t>
            </a:r>
            <a:r>
              <a:rPr lang="en-US" altLang="en-US" sz="2400" dirty="0">
                <a:latin typeface="Courier" pitchFamily="20" charset="0"/>
              </a:rPr>
              <a:t>(‘display’, ‘</a:t>
            </a:r>
            <a:r>
              <a:rPr lang="en-US" altLang="en-US" sz="2400" dirty="0" err="1">
                <a:latin typeface="Courier" pitchFamily="20" charset="0"/>
              </a:rPr>
              <a:t>iter</a:t>
            </a:r>
            <a:r>
              <a:rPr lang="en-US" altLang="en-US" sz="2400" dirty="0">
                <a:latin typeface="Courier" pitchFamily="20" charset="0"/>
              </a:rPr>
              <a:t>’);</a:t>
            </a:r>
            <a:endParaRPr lang="en-US" altLang="en-US" sz="2800" dirty="0">
              <a:latin typeface="Courier" pitchFamily="20" charset="0"/>
            </a:endParaRP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Sets options to display each iteration of root finding process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400" dirty="0">
                <a:latin typeface="Courier New" pitchFamily="49" charset="0"/>
                <a:cs typeface="Courier New" pitchFamily="49" charset="0"/>
              </a:rPr>
              <a:t>[x, </a:t>
            </a:r>
            <a:r>
              <a:rPr lang="en-US" altLang="en-US" sz="2400" dirty="0" err="1">
                <a:latin typeface="Courier New" pitchFamily="49" charset="0"/>
                <a:cs typeface="Courier New" pitchFamily="49" charset="0"/>
              </a:rPr>
              <a:t>fx</a:t>
            </a:r>
            <a:r>
              <a:rPr lang="en-US" altLang="en-US" sz="2400" dirty="0">
                <a:latin typeface="Courier New" pitchFamily="49" charset="0"/>
                <a:cs typeface="Courier New" pitchFamily="49" charset="0"/>
              </a:rPr>
              <a:t>] = </a:t>
            </a:r>
            <a:r>
              <a:rPr lang="en-US" altLang="en-US" sz="2400" dirty="0" err="1">
                <a:latin typeface="Courier New" pitchFamily="49" charset="0"/>
                <a:cs typeface="Courier New" pitchFamily="49" charset="0"/>
              </a:rPr>
              <a:t>fzero</a:t>
            </a:r>
            <a:r>
              <a:rPr lang="en-US" altLang="en-US" sz="2400" dirty="0">
                <a:latin typeface="Courier New" pitchFamily="49" charset="0"/>
                <a:cs typeface="Courier New" pitchFamily="49" charset="0"/>
              </a:rPr>
              <a:t>(@(x) x^10-1, 0.5, options)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Uses </a:t>
            </a:r>
            <a:r>
              <a:rPr lang="en-US" altLang="en-US" dirty="0" err="1"/>
              <a:t>fzero</a:t>
            </a:r>
            <a:r>
              <a:rPr lang="en-US" altLang="en-US" dirty="0"/>
              <a:t> to find roots of </a:t>
            </a:r>
            <a:r>
              <a:rPr lang="en-US" altLang="en-US" i="1" dirty="0"/>
              <a:t>f</a:t>
            </a:r>
            <a:r>
              <a:rPr lang="en-US" altLang="en-US" dirty="0"/>
              <a:t>(</a:t>
            </a:r>
            <a:r>
              <a:rPr lang="en-US" altLang="en-US" i="1" dirty="0"/>
              <a:t>x</a:t>
            </a:r>
            <a:r>
              <a:rPr lang="en-US" altLang="en-US" dirty="0"/>
              <a:t>)=</a:t>
            </a:r>
            <a:r>
              <a:rPr lang="en-US" altLang="en-US" i="1" dirty="0"/>
              <a:t>x</a:t>
            </a:r>
            <a:r>
              <a:rPr lang="en-US" altLang="en-US" baseline="30000" dirty="0"/>
              <a:t>10</a:t>
            </a:r>
            <a:r>
              <a:rPr lang="en-US" altLang="en-US" dirty="0"/>
              <a:t>-1 starting with an initial guess of </a:t>
            </a:r>
            <a:r>
              <a:rPr lang="en-US" altLang="en-US" i="1" dirty="0"/>
              <a:t>x</a:t>
            </a:r>
            <a:r>
              <a:rPr lang="en-US" altLang="en-US" dirty="0"/>
              <a:t>=0.5.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MATLAB reports </a:t>
            </a:r>
            <a:r>
              <a:rPr lang="en-US" altLang="en-US" dirty="0">
                <a:latin typeface="Courier" pitchFamily="20" charset="0"/>
              </a:rPr>
              <a:t>x=1, </a:t>
            </a:r>
            <a:r>
              <a:rPr lang="en-US" altLang="en-US" dirty="0" err="1">
                <a:latin typeface="Courier" pitchFamily="20" charset="0"/>
              </a:rPr>
              <a:t>fx</a:t>
            </a:r>
            <a:r>
              <a:rPr lang="en-US" altLang="en-US" dirty="0">
                <a:latin typeface="Courier" pitchFamily="20" charset="0"/>
              </a:rPr>
              <a:t>=0 </a:t>
            </a:r>
            <a:r>
              <a:rPr lang="en-US" altLang="en-US" dirty="0"/>
              <a:t>after 35 function counts</a:t>
            </a:r>
          </a:p>
        </p:txBody>
      </p:sp>
    </p:spTree>
    <p:extLst>
      <p:ext uri="{BB962C8B-B14F-4D97-AF65-F5344CB8AC3E}">
        <p14:creationId xmlns:p14="http://schemas.microsoft.com/office/powerpoint/2010/main" val="46829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Polynomials,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503920" cy="5120640"/>
          </a:xfrm>
        </p:spPr>
        <p:txBody>
          <a:bodyPr/>
          <a:lstStyle/>
          <a:p>
            <a:r>
              <a:rPr lang="en-US" altLang="en-US" sz="2800" dirty="0"/>
              <a:t>MATLAB has a built in program called </a:t>
            </a:r>
            <a:r>
              <a:rPr lang="en-US" altLang="en-US" sz="2800" dirty="0">
                <a:latin typeface="Courier" pitchFamily="20" charset="0"/>
              </a:rPr>
              <a:t>roots</a:t>
            </a:r>
            <a:r>
              <a:rPr lang="en-US" altLang="en-US" sz="2800" dirty="0"/>
              <a:t> to determine all the roots of a polynomial - including imaginary and complex ones.</a:t>
            </a:r>
          </a:p>
          <a:p>
            <a:r>
              <a:rPr lang="en-US" altLang="en-US" sz="2800" dirty="0">
                <a:latin typeface="Courier" pitchFamily="20" charset="0"/>
              </a:rPr>
              <a:t>x = roots(c)</a:t>
            </a:r>
          </a:p>
          <a:p>
            <a:pPr lvl="1"/>
            <a:r>
              <a:rPr lang="en-US" altLang="en-US" sz="2400" dirty="0">
                <a:latin typeface="Courier" pitchFamily="20" charset="0"/>
              </a:rPr>
              <a:t>x</a:t>
            </a:r>
            <a:r>
              <a:rPr lang="en-US" altLang="en-US" sz="2400" dirty="0"/>
              <a:t> is a column vector containing the roots</a:t>
            </a:r>
          </a:p>
          <a:p>
            <a:pPr lvl="1"/>
            <a:r>
              <a:rPr lang="en-US" altLang="en-US" sz="2400" dirty="0">
                <a:latin typeface="Courier" pitchFamily="20" charset="0"/>
              </a:rPr>
              <a:t>c</a:t>
            </a:r>
            <a:r>
              <a:rPr lang="en-US" altLang="en-US" sz="2400" dirty="0"/>
              <a:t> is a row vector containing the polynomial coefficients</a:t>
            </a:r>
          </a:p>
          <a:p>
            <a:r>
              <a:rPr lang="en-US" altLang="en-US" sz="2800" dirty="0"/>
              <a:t>Example:</a:t>
            </a:r>
          </a:p>
          <a:p>
            <a:pPr lvl="1"/>
            <a:r>
              <a:rPr lang="en-US" altLang="en-US" sz="2400" dirty="0"/>
              <a:t>Find the roots of</a:t>
            </a:r>
            <a:br>
              <a:rPr lang="en-US" altLang="en-US" sz="2400" dirty="0"/>
            </a:br>
            <a:r>
              <a:rPr lang="en-US" altLang="en-US" sz="2400" i="1" dirty="0"/>
              <a:t>f</a:t>
            </a:r>
            <a:r>
              <a:rPr lang="en-US" altLang="en-US" sz="2400" dirty="0"/>
              <a:t>(</a:t>
            </a:r>
            <a:r>
              <a:rPr lang="en-US" altLang="en-US" sz="2400" i="1" dirty="0"/>
              <a:t>x</a:t>
            </a:r>
            <a:r>
              <a:rPr lang="en-US" altLang="en-US" sz="2400" dirty="0"/>
              <a:t>) = </a:t>
            </a:r>
            <a:r>
              <a:rPr lang="en-US" altLang="en-US" sz="2400" i="1" dirty="0"/>
              <a:t>x</a:t>
            </a:r>
            <a:r>
              <a:rPr lang="en-US" altLang="en-US" sz="2400" baseline="30000" dirty="0"/>
              <a:t>5 </a:t>
            </a:r>
            <a:r>
              <a:rPr lang="en-US" altLang="en-US" sz="2400" dirty="0">
                <a:latin typeface="Symbol" pitchFamily="18" charset="2"/>
              </a:rPr>
              <a:t>- </a:t>
            </a:r>
            <a:r>
              <a:rPr lang="en-US" altLang="en-US" sz="2400" dirty="0"/>
              <a:t>3.5</a:t>
            </a:r>
            <a:r>
              <a:rPr lang="en-US" altLang="en-US" sz="2400" i="1" dirty="0"/>
              <a:t>x</a:t>
            </a:r>
            <a:r>
              <a:rPr lang="en-US" altLang="en-US" sz="2400" baseline="30000" dirty="0"/>
              <a:t>4 </a:t>
            </a:r>
            <a:r>
              <a:rPr lang="en-US" altLang="en-US" sz="2400" dirty="0"/>
              <a:t>+ 2.75</a:t>
            </a:r>
            <a:r>
              <a:rPr lang="en-US" altLang="en-US" sz="2400" i="1" dirty="0"/>
              <a:t>x</a:t>
            </a:r>
            <a:r>
              <a:rPr lang="en-US" altLang="en-US" sz="2400" baseline="30000" dirty="0"/>
              <a:t>3 </a:t>
            </a:r>
            <a:r>
              <a:rPr lang="en-US" altLang="en-US" sz="2400" dirty="0"/>
              <a:t>+ 2.125</a:t>
            </a:r>
            <a:r>
              <a:rPr lang="en-US" altLang="en-US" sz="2400" i="1" dirty="0"/>
              <a:t>x</a:t>
            </a:r>
            <a:r>
              <a:rPr lang="en-US" altLang="en-US" sz="2400" baseline="30000" dirty="0"/>
              <a:t>2 </a:t>
            </a:r>
            <a:r>
              <a:rPr lang="en-US" altLang="en-US" sz="2400" dirty="0">
                <a:latin typeface="Symbol" pitchFamily="18" charset="2"/>
              </a:rPr>
              <a:t>- </a:t>
            </a:r>
            <a:r>
              <a:rPr lang="en-US" altLang="en-US" sz="2400" dirty="0"/>
              <a:t>3.875</a:t>
            </a:r>
            <a:r>
              <a:rPr lang="en-US" altLang="en-US" sz="2400" i="1" dirty="0"/>
              <a:t>x </a:t>
            </a:r>
            <a:r>
              <a:rPr lang="en-US" altLang="en-US" sz="2400" dirty="0"/>
              <a:t>+ 1.25</a:t>
            </a:r>
          </a:p>
          <a:p>
            <a:pPr lvl="1"/>
            <a:r>
              <a:rPr lang="en-US" altLang="en-US" sz="2400" dirty="0">
                <a:latin typeface="Courier New" pitchFamily="49" charset="0"/>
                <a:cs typeface="Courier New" pitchFamily="49" charset="0"/>
              </a:rPr>
              <a:t>x = roots([1 -3.5 2.75 2.125 -3.875 1.25])</a:t>
            </a:r>
          </a:p>
        </p:txBody>
      </p:sp>
    </p:spTree>
    <p:extLst>
      <p:ext uri="{BB962C8B-B14F-4D97-AF65-F5344CB8AC3E}">
        <p14:creationId xmlns:p14="http://schemas.microsoft.com/office/powerpoint/2010/main" val="107270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Polynomials,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512064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  <a:defRPr/>
            </a:pPr>
            <a:r>
              <a:rPr lang="en-US" sz="2800" dirty="0"/>
              <a:t>MATLAB’s </a:t>
            </a:r>
            <a:r>
              <a:rPr lang="en-US" sz="2800" dirty="0">
                <a:latin typeface="Courier" pitchFamily="20" charset="0"/>
              </a:rPr>
              <a:t>poly</a:t>
            </a:r>
            <a:r>
              <a:rPr lang="en-US" sz="2800" dirty="0"/>
              <a:t> function can be used to determine polynomial coefficients if roots are given: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sz="2400" dirty="0">
                <a:latin typeface="Courier" pitchFamily="20" charset="0"/>
              </a:rPr>
              <a:t>b = poly([0.5 -1])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sz="2000" dirty="0"/>
              <a:t>Finds </a:t>
            </a:r>
            <a:r>
              <a:rPr lang="en-US" sz="2000" i="1" dirty="0"/>
              <a:t>f</a:t>
            </a:r>
            <a:r>
              <a:rPr lang="en-US" sz="2000" dirty="0"/>
              <a:t>(</a:t>
            </a:r>
            <a:r>
              <a:rPr lang="en-US" sz="2000" i="1" dirty="0"/>
              <a:t>x</a:t>
            </a:r>
            <a:r>
              <a:rPr lang="en-US" sz="2000" dirty="0"/>
              <a:t>) where </a:t>
            </a:r>
            <a:r>
              <a:rPr lang="en-US" sz="2000" i="1" dirty="0"/>
              <a:t>f</a:t>
            </a:r>
            <a:r>
              <a:rPr lang="en-US" sz="2000" dirty="0"/>
              <a:t>(</a:t>
            </a:r>
            <a:r>
              <a:rPr lang="en-US" sz="2000" i="1" dirty="0"/>
              <a:t>x</a:t>
            </a:r>
            <a:r>
              <a:rPr lang="en-US" sz="2000" dirty="0"/>
              <a:t>) =0 for </a:t>
            </a:r>
            <a:r>
              <a:rPr lang="en-US" sz="2000" i="1" dirty="0"/>
              <a:t>x</a:t>
            </a:r>
            <a:r>
              <a:rPr lang="en-US" sz="2000" dirty="0"/>
              <a:t>=0.5 and </a:t>
            </a:r>
            <a:r>
              <a:rPr lang="en-US" sz="2000" i="1" dirty="0"/>
              <a:t>x</a:t>
            </a:r>
            <a:r>
              <a:rPr lang="en-US" sz="2000" dirty="0"/>
              <a:t>=-1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sz="2000" dirty="0"/>
              <a:t>MATLAB reports </a:t>
            </a:r>
            <a:r>
              <a:rPr lang="en-US" sz="2000" dirty="0">
                <a:latin typeface="Courier" pitchFamily="20" charset="0"/>
              </a:rPr>
              <a:t>b = [1.000 0.5000 -0.5000]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sz="2000" dirty="0"/>
              <a:t>This corresponds to </a:t>
            </a:r>
            <a:r>
              <a:rPr lang="en-US" sz="2000" i="1" dirty="0"/>
              <a:t>f</a:t>
            </a:r>
            <a:r>
              <a:rPr lang="en-US" sz="2000" dirty="0"/>
              <a:t>(</a:t>
            </a:r>
            <a:r>
              <a:rPr lang="en-US" sz="2000" i="1" dirty="0"/>
              <a:t>x</a:t>
            </a:r>
            <a:r>
              <a:rPr lang="en-US" sz="2000" dirty="0"/>
              <a:t>)=</a:t>
            </a:r>
            <a:r>
              <a:rPr lang="en-US" sz="2000" i="1" dirty="0"/>
              <a:t>x</a:t>
            </a:r>
            <a:r>
              <a:rPr lang="en-US" sz="2000" baseline="30000" dirty="0"/>
              <a:t>2</a:t>
            </a:r>
            <a:r>
              <a:rPr lang="en-US" sz="2000" dirty="0"/>
              <a:t>+0.5</a:t>
            </a:r>
            <a:r>
              <a:rPr lang="en-US" sz="2000" i="1" dirty="0"/>
              <a:t>x</a:t>
            </a:r>
            <a:r>
              <a:rPr lang="en-US" sz="2000" dirty="0"/>
              <a:t>-0.5</a:t>
            </a:r>
          </a:p>
          <a:p>
            <a:pPr>
              <a:spcBef>
                <a:spcPts val="0"/>
              </a:spcBef>
              <a:spcAft>
                <a:spcPts val="400"/>
              </a:spcAft>
              <a:defRPr/>
            </a:pPr>
            <a:r>
              <a:rPr lang="en-US" sz="2800" dirty="0"/>
              <a:t>MATLAB’s </a:t>
            </a:r>
            <a:r>
              <a:rPr lang="en-US" sz="2800" dirty="0" err="1">
                <a:latin typeface="Courier" pitchFamily="20" charset="0"/>
              </a:rPr>
              <a:t>polyval</a:t>
            </a:r>
            <a:r>
              <a:rPr lang="en-US" sz="2800" dirty="0"/>
              <a:t> function can evaluate a polynomial at one or more points:</a:t>
            </a:r>
          </a:p>
          <a:p>
            <a:pPr lvl="1" indent="0">
              <a:spcBef>
                <a:spcPts val="0"/>
              </a:spcBef>
              <a:spcAft>
                <a:spcPts val="400"/>
              </a:spcAft>
              <a:buNone/>
              <a:defRPr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&gt;&gt; a = [1 -3.5 2.75 2.125 -3.875 1.25];</a:t>
            </a:r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sz="2000" dirty="0"/>
              <a:t>If used as coefficients of a polynomial, this corresponds </a:t>
            </a:r>
            <a:r>
              <a:rPr lang="en-US" sz="2000" dirty="0" smtClean="0"/>
              <a:t>to</a:t>
            </a:r>
            <a:br>
              <a:rPr lang="en-US" sz="2000" dirty="0" smtClean="0"/>
            </a:br>
            <a:r>
              <a:rPr lang="en-US" sz="2000" i="1" dirty="0" smtClean="0"/>
              <a:t>f</a:t>
            </a:r>
            <a:r>
              <a:rPr lang="en-US" sz="2000" dirty="0" smtClean="0"/>
              <a:t>(</a:t>
            </a:r>
            <a:r>
              <a:rPr lang="en-US" sz="2000" i="1" dirty="0" smtClean="0"/>
              <a:t>x</a:t>
            </a:r>
            <a:r>
              <a:rPr lang="en-US" sz="2000" dirty="0"/>
              <a:t>)=</a:t>
            </a:r>
            <a:r>
              <a:rPr lang="en-US" sz="2000" i="1" dirty="0"/>
              <a:t>x</a:t>
            </a:r>
            <a:r>
              <a:rPr lang="en-US" sz="2000" baseline="30000" dirty="0"/>
              <a:t>5</a:t>
            </a:r>
            <a:r>
              <a:rPr lang="en-US" sz="2000" dirty="0"/>
              <a:t>-3.5</a:t>
            </a:r>
            <a:r>
              <a:rPr lang="en-US" sz="2000" i="1" dirty="0"/>
              <a:t>x</a:t>
            </a:r>
            <a:r>
              <a:rPr lang="en-US" sz="2000" baseline="30000" dirty="0"/>
              <a:t>4</a:t>
            </a:r>
            <a:r>
              <a:rPr lang="en-US" sz="2000" dirty="0"/>
              <a:t>+2.75</a:t>
            </a:r>
            <a:r>
              <a:rPr lang="en-US" sz="2000" i="1" dirty="0"/>
              <a:t>x</a:t>
            </a:r>
            <a:r>
              <a:rPr lang="en-US" sz="2000" baseline="30000" dirty="0"/>
              <a:t>3</a:t>
            </a:r>
            <a:r>
              <a:rPr lang="en-US" sz="2000" dirty="0"/>
              <a:t>+2.125</a:t>
            </a:r>
            <a:r>
              <a:rPr lang="en-US" sz="2000" i="1" dirty="0"/>
              <a:t>x</a:t>
            </a:r>
            <a:r>
              <a:rPr lang="en-US" sz="2000" baseline="30000" dirty="0"/>
              <a:t>2</a:t>
            </a:r>
            <a:r>
              <a:rPr lang="en-US" sz="2000" dirty="0"/>
              <a:t>-3.875</a:t>
            </a:r>
            <a:r>
              <a:rPr lang="en-US" sz="2000" i="1" dirty="0"/>
              <a:t>x</a:t>
            </a:r>
            <a:r>
              <a:rPr lang="en-US" sz="2000" dirty="0"/>
              <a:t>+1.25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sz="2400" dirty="0" err="1">
                <a:latin typeface="Courier" pitchFamily="20" charset="0"/>
              </a:rPr>
              <a:t>polyval</a:t>
            </a:r>
            <a:r>
              <a:rPr lang="en-US" sz="2400" dirty="0">
                <a:latin typeface="Courier" pitchFamily="20" charset="0"/>
              </a:rPr>
              <a:t>(a, 1)</a:t>
            </a:r>
            <a:endParaRPr lang="en-US" sz="2400" dirty="0"/>
          </a:p>
          <a:p>
            <a:pPr lvl="2">
              <a:spcBef>
                <a:spcPts val="0"/>
              </a:spcBef>
              <a:spcAft>
                <a:spcPts val="400"/>
              </a:spcAft>
              <a:defRPr/>
            </a:pPr>
            <a:r>
              <a:rPr lang="en-US" sz="2000" dirty="0"/>
              <a:t>This calculates </a:t>
            </a:r>
            <a:r>
              <a:rPr lang="en-US" sz="2000" i="1" dirty="0"/>
              <a:t>f</a:t>
            </a:r>
            <a:r>
              <a:rPr lang="en-US" sz="2000" dirty="0"/>
              <a:t>(1), which MATLAB reports as -0.2500</a:t>
            </a:r>
          </a:p>
        </p:txBody>
      </p:sp>
    </p:spTree>
    <p:extLst>
      <p:ext uri="{BB962C8B-B14F-4D97-AF65-F5344CB8AC3E}">
        <p14:creationId xmlns:p14="http://schemas.microsoft.com/office/powerpoint/2010/main" val="1835989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Part </a:t>
            </a:r>
            <a:r>
              <a:rPr lang="en-US" altLang="en-US" dirty="0" smtClean="0"/>
              <a:t>2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dirty="0" smtClean="0"/>
              <a:t>Chapter </a:t>
            </a:r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05000"/>
          </a:xfrm>
        </p:spPr>
        <p:txBody>
          <a:bodyPr/>
          <a:lstStyle/>
          <a:p>
            <a:r>
              <a:rPr lang="en-US" altLang="en-US" dirty="0"/>
              <a:t>Roots: Open Methods</a:t>
            </a:r>
          </a:p>
        </p:txBody>
      </p:sp>
      <p:sp>
        <p:nvSpPr>
          <p:cNvPr id="5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7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Chapter </a:t>
            </a:r>
            <a:r>
              <a:rPr lang="en-US" alt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412480" cy="521208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400" dirty="0"/>
              <a:t>Recognizing the difference between bracketing and open methods for root location.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400" dirty="0"/>
              <a:t>Understanding the fixed-point iteration method and how you can evaluate its convergence characteristics.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400" dirty="0"/>
              <a:t>Knowing how to solve a roots problem with the Newton-</a:t>
            </a:r>
            <a:r>
              <a:rPr lang="en-US" altLang="en-US" sz="2400" dirty="0" err="1"/>
              <a:t>Raphson</a:t>
            </a:r>
            <a:r>
              <a:rPr lang="en-US" altLang="en-US" sz="2400" dirty="0"/>
              <a:t> method and appreciating the concept of quadratic convergence.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400" dirty="0"/>
              <a:t>Knowing how to implement both the secant and the modified secant methods.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400" dirty="0"/>
              <a:t>Knowing how to use MATLAB’s </a:t>
            </a:r>
            <a:r>
              <a:rPr lang="en-US" altLang="en-US" sz="2400" dirty="0" err="1">
                <a:latin typeface="Courier" pitchFamily="20" charset="0"/>
              </a:rPr>
              <a:t>fzero</a:t>
            </a:r>
            <a:r>
              <a:rPr lang="en-US" altLang="en-US" sz="2400" dirty="0"/>
              <a:t> function to estimate roots.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400" dirty="0"/>
              <a:t>Learning how to manipulate and determine the roots of polynomials with MATLAB</a:t>
            </a:r>
            <a:r>
              <a:rPr lang="en-US" altLang="en-US" sz="2400" dirty="0" smtClean="0"/>
              <a:t>.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383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Open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521208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i="1" dirty="0"/>
              <a:t>Open methods</a:t>
            </a:r>
            <a:r>
              <a:rPr lang="en-US" altLang="en-US" dirty="0"/>
              <a:t> differ from bracketing methods, in that open methods require only a single starting value or two starting values that do not necessarily bracket a root.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Open methods may diverge as the computation progresses, but when they do converge, they usually do so much faster than bracketing methods</a:t>
            </a:r>
            <a:r>
              <a:rPr lang="en-US" altLang="en-US" dirty="0" smtClean="0"/>
              <a:t>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4976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Graphical Comparison of Methods</a:t>
            </a:r>
            <a:endParaRPr lang="en-US" dirty="0"/>
          </a:p>
        </p:txBody>
      </p:sp>
      <p:pic>
        <p:nvPicPr>
          <p:cNvPr id="102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140" y="1142999"/>
            <a:ext cx="382772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3"/>
          <p:cNvSpPr>
            <a:spLocks noGrp="1"/>
          </p:cNvSpPr>
          <p:nvPr>
            <p:ph idx="17"/>
          </p:nvPr>
        </p:nvSpPr>
        <p:spPr>
          <a:xfrm>
            <a:off x="457200" y="4800600"/>
            <a:ext cx="8229600" cy="1828800"/>
          </a:xfrm>
        </p:spPr>
        <p:txBody>
          <a:bodyPr/>
          <a:lstStyle/>
          <a:p>
            <a:pPr marL="609600" indent="-609600">
              <a:buFontTx/>
              <a:buAutoNum type="alphaLcParenR"/>
            </a:pPr>
            <a:r>
              <a:rPr lang="en-US" altLang="en-US" sz="2800" dirty="0"/>
              <a:t>Bracketing method</a:t>
            </a:r>
          </a:p>
          <a:p>
            <a:pPr marL="609600" indent="-609600">
              <a:buFontTx/>
              <a:buAutoNum type="alphaLcParenR"/>
            </a:pPr>
            <a:r>
              <a:rPr lang="en-US" altLang="en-US" sz="2800" dirty="0"/>
              <a:t>Diverging open method</a:t>
            </a:r>
          </a:p>
          <a:p>
            <a:pPr marL="609600" indent="-609600">
              <a:buFontTx/>
              <a:buAutoNum type="alphaLcParenR"/>
            </a:pPr>
            <a:r>
              <a:rPr lang="en-US" altLang="en-US" sz="2800" dirty="0"/>
              <a:t>Converging open method - note speed</a:t>
            </a:r>
            <a:r>
              <a:rPr lang="en-US" altLang="en-US" sz="2800" dirty="0" smtClean="0"/>
              <a:t>!</a:t>
            </a: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15504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Simple Fixed-Point Iteration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5120640"/>
              </a:xfrm>
            </p:spPr>
            <p:txBody>
              <a:bodyPr/>
              <a:lstStyle/>
              <a:p>
                <a:pPr>
                  <a:spcBef>
                    <a:spcPts val="1200"/>
                  </a:spcBef>
                </a:pPr>
                <a:r>
                  <a:rPr lang="en-US" altLang="en-US" dirty="0" smtClean="0"/>
                  <a:t>Rearrange the function </a:t>
                </a:r>
                <a:r>
                  <a:rPr lang="en-US" altLang="en-US" i="1" dirty="0"/>
                  <a:t>f</a:t>
                </a:r>
                <a:r>
                  <a:rPr lang="en-US" altLang="en-US" dirty="0"/>
                  <a:t>(</a:t>
                </a:r>
                <a:r>
                  <a:rPr lang="en-US" altLang="en-US" i="1" dirty="0"/>
                  <a:t>x</a:t>
                </a:r>
                <a:r>
                  <a:rPr lang="en-US" altLang="en-US" dirty="0"/>
                  <a:t>)=0 so that </a:t>
                </a:r>
                <a:r>
                  <a:rPr lang="en-US" altLang="en-US" i="1" dirty="0"/>
                  <a:t>x</a:t>
                </a:r>
                <a:r>
                  <a:rPr lang="en-US" altLang="en-US" dirty="0"/>
                  <a:t> is on the left-hand side of the equation: </a:t>
                </a:r>
                <a:r>
                  <a:rPr lang="en-US" altLang="en-US" i="1" dirty="0"/>
                  <a:t>x</a:t>
                </a:r>
                <a:r>
                  <a:rPr lang="en-US" altLang="en-US" dirty="0"/>
                  <a:t>=</a:t>
                </a:r>
                <a:r>
                  <a:rPr lang="en-US" altLang="en-US" i="1" dirty="0"/>
                  <a:t>g</a:t>
                </a:r>
                <a:r>
                  <a:rPr lang="en-US" altLang="en-US" dirty="0"/>
                  <a:t>(</a:t>
                </a:r>
                <a:r>
                  <a:rPr lang="en-US" altLang="en-US" i="1" dirty="0"/>
                  <a:t>x</a:t>
                </a:r>
                <a:r>
                  <a:rPr lang="en-US" altLang="en-US" dirty="0"/>
                  <a:t>)</a:t>
                </a:r>
              </a:p>
              <a:p>
                <a:pPr>
                  <a:spcBef>
                    <a:spcPts val="1200"/>
                  </a:spcBef>
                </a:pPr>
                <a:r>
                  <a:rPr lang="en-US" altLang="en-US" dirty="0"/>
                  <a:t>Use the new function </a:t>
                </a:r>
                <a:r>
                  <a:rPr lang="en-US" altLang="en-US" i="1" dirty="0"/>
                  <a:t>g</a:t>
                </a:r>
                <a:r>
                  <a:rPr lang="en-US" altLang="en-US" dirty="0"/>
                  <a:t> to predict a new value of </a:t>
                </a:r>
                <a:r>
                  <a:rPr lang="en-US" altLang="en-US" i="1" dirty="0"/>
                  <a:t>x</a:t>
                </a:r>
                <a:r>
                  <a:rPr lang="en-US" altLang="en-US" dirty="0"/>
                  <a:t> - that is, </a:t>
                </a:r>
                <a:r>
                  <a:rPr lang="en-US" altLang="en-US" i="1" dirty="0"/>
                  <a:t>x</a:t>
                </a:r>
                <a:r>
                  <a:rPr lang="en-US" altLang="en-US" i="1" baseline="-25000" dirty="0"/>
                  <a:t>i</a:t>
                </a:r>
                <a:r>
                  <a:rPr lang="en-US" altLang="en-US" baseline="-25000" dirty="0"/>
                  <a:t>+1</a:t>
                </a:r>
                <a:r>
                  <a:rPr lang="en-US" altLang="en-US" dirty="0"/>
                  <a:t>=</a:t>
                </a:r>
                <a:r>
                  <a:rPr lang="en-US" altLang="en-US" i="1" dirty="0"/>
                  <a:t>g</a:t>
                </a:r>
                <a:r>
                  <a:rPr lang="en-US" altLang="en-US" dirty="0"/>
                  <a:t>(</a:t>
                </a:r>
                <a:r>
                  <a:rPr lang="en-US" altLang="en-US" i="1" dirty="0"/>
                  <a:t>x</a:t>
                </a:r>
                <a:r>
                  <a:rPr lang="en-US" altLang="en-US" i="1" baseline="-25000" dirty="0"/>
                  <a:t>i</a:t>
                </a:r>
                <a:r>
                  <a:rPr lang="en-US" altLang="en-US" dirty="0"/>
                  <a:t>)</a:t>
                </a:r>
              </a:p>
              <a:p>
                <a:pPr>
                  <a:spcBef>
                    <a:spcPts val="1200"/>
                  </a:spcBef>
                  <a:spcAft>
                    <a:spcPts val="3000"/>
                  </a:spcAft>
                </a:pPr>
                <a:r>
                  <a:rPr lang="en-US" altLang="en-US" dirty="0"/>
                  <a:t>The approximate error is given by</a:t>
                </a:r>
                <a:r>
                  <a:rPr lang="en-US" altLang="en-US" dirty="0" smtClean="0"/>
                  <a:t>:</a:t>
                </a:r>
              </a:p>
              <a:p>
                <a:pPr>
                  <a:spcBef>
                    <a:spcPts val="12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i="1" smtClean="0">
                          <a:latin typeface="Cambria Math"/>
                          <a:ea typeface="Cambria Math"/>
                        </a:rPr>
                        <m:t>𝜀</m:t>
                      </m:r>
                      <m:r>
                        <a:rPr lang="en-US" altLang="en-US" b="0" i="1" baseline="-25000" smtClean="0">
                          <a:latin typeface="Cambria Math"/>
                          <a:ea typeface="Cambria Math"/>
                        </a:rPr>
                        <m:t>𝑎</m:t>
                      </m:r>
                      <m:r>
                        <a:rPr lang="en-US" altLang="en-US" b="0" i="1" smtClean="0">
                          <a:latin typeface="Cambria Math"/>
                          <a:ea typeface="Cambria Math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altLang="en-US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en-US" b="0" i="1" smtClean="0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  <m:r>
                                <a:rPr lang="en-US" altLang="en-US" b="0" i="1" baseline="-25000" smtClean="0">
                                  <a:latin typeface="Cambria Math"/>
                                  <a:ea typeface="Cambria Math"/>
                                </a:rPr>
                                <m:t>𝑖</m:t>
                              </m:r>
                              <m:r>
                                <m:rPr>
                                  <m:nor/>
                                </m:rPr>
                                <a:rPr lang="en-US" altLang="en-US" b="0" i="0" baseline="-25000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r>
                                <a:rPr lang="en-US" altLang="en-US" b="0" i="1" baseline="-25000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  <m:r>
                                <a:rPr lang="en-US" altLang="en-US" b="0" i="1" smtClean="0"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en-US" altLang="en-US" b="0" i="1" smtClean="0">
                                  <a:latin typeface="Cambria Math"/>
                                  <a:ea typeface="Cambria Math"/>
                                </a:rPr>
                                <m:t>𝑥𝑖</m:t>
                              </m:r>
                            </m:num>
                            <m:den>
                              <m:r>
                                <a:rPr lang="en-US" altLang="en-US" i="1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  <m:r>
                                <a:rPr lang="en-US" altLang="en-US" i="1" baseline="-25000">
                                  <a:latin typeface="Cambria Math"/>
                                  <a:ea typeface="Cambria Math"/>
                                </a:rPr>
                                <m:t>𝑖</m:t>
                              </m:r>
                              <m:r>
                                <m:rPr>
                                  <m:nor/>
                                </m:rPr>
                                <a:rPr lang="en-US" altLang="en-US" baseline="-2500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r>
                                <a:rPr lang="en-US" altLang="en-US" i="1" baseline="-2500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den>
                          </m:f>
                        </m:e>
                      </m:d>
                      <m:r>
                        <a:rPr lang="en-US" altLang="en-US" b="0" i="0" smtClean="0">
                          <a:latin typeface="Cambria Math"/>
                          <a:ea typeface="Cambria Math"/>
                        </a:rPr>
                        <m:t>100%</m:t>
                      </m:r>
                    </m:oMath>
                  </m:oMathPara>
                </a14:m>
                <a:endParaRPr lang="en-US" alt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5120640"/>
              </a:xfrm>
              <a:blipFill rotWithShape="1">
                <a:blip r:embed="rId2"/>
                <a:stretch>
                  <a:fillRect l="-1852" t="-1548" r="-14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13325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Example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5577840" cy="201168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800" dirty="0"/>
              <a:t>Solve </a:t>
            </a:r>
            <a:r>
              <a:rPr lang="en-US" altLang="en-US" sz="2800" i="1" dirty="0"/>
              <a:t>f</a:t>
            </a:r>
            <a:r>
              <a:rPr lang="en-US" altLang="en-US" sz="2800" dirty="0"/>
              <a:t>(</a:t>
            </a:r>
            <a:r>
              <a:rPr lang="en-US" altLang="en-US" sz="2800" i="1" dirty="0"/>
              <a:t>x</a:t>
            </a:r>
            <a:r>
              <a:rPr lang="en-US" altLang="en-US" sz="2800" dirty="0"/>
              <a:t>)=</a:t>
            </a:r>
            <a:r>
              <a:rPr lang="en-US" altLang="en-US" sz="2800" i="1" dirty="0"/>
              <a:t>e</a:t>
            </a:r>
            <a:r>
              <a:rPr lang="en-US" altLang="en-US" sz="2800" i="1" baseline="30000" dirty="0"/>
              <a:t>-x</a:t>
            </a:r>
            <a:r>
              <a:rPr lang="en-US" altLang="en-US" sz="2800" i="1" dirty="0"/>
              <a:t>-x</a:t>
            </a:r>
            <a:endParaRPr lang="en-US" altLang="en-US" sz="2800" dirty="0"/>
          </a:p>
          <a:p>
            <a:pPr>
              <a:lnSpc>
                <a:spcPct val="90000"/>
              </a:lnSpc>
            </a:pPr>
            <a:r>
              <a:rPr lang="en-US" altLang="en-US" sz="2800" dirty="0"/>
              <a:t>Re-write as </a:t>
            </a:r>
            <a:r>
              <a:rPr lang="en-US" altLang="en-US" sz="2800" i="1" dirty="0"/>
              <a:t>x </a:t>
            </a:r>
            <a:r>
              <a:rPr lang="en-US" altLang="en-US" sz="2800" dirty="0"/>
              <a:t>= </a:t>
            </a:r>
            <a:r>
              <a:rPr lang="en-US" altLang="en-US" sz="2800" i="1" dirty="0"/>
              <a:t>g</a:t>
            </a:r>
            <a:r>
              <a:rPr lang="en-US" altLang="en-US" sz="2800" dirty="0"/>
              <a:t>(</a:t>
            </a:r>
            <a:r>
              <a:rPr lang="en-US" altLang="en-US" sz="2800" i="1" dirty="0"/>
              <a:t>x</a:t>
            </a:r>
            <a:r>
              <a:rPr lang="en-US" altLang="en-US" sz="2800" dirty="0"/>
              <a:t>) by isolating </a:t>
            </a:r>
            <a:r>
              <a:rPr lang="en-US" altLang="en-US" sz="2800" i="1" dirty="0"/>
              <a:t>x</a:t>
            </a:r>
            <a:r>
              <a:rPr lang="en-US" altLang="en-US" sz="2800" dirty="0"/>
              <a:t/>
            </a:r>
            <a:br>
              <a:rPr lang="en-US" altLang="en-US" sz="2800" dirty="0"/>
            </a:br>
            <a:r>
              <a:rPr lang="en-US" altLang="en-US" sz="2800" dirty="0"/>
              <a:t>(example: </a:t>
            </a:r>
            <a:r>
              <a:rPr lang="en-US" altLang="en-US" sz="2800" i="1" dirty="0"/>
              <a:t>x </a:t>
            </a:r>
            <a:r>
              <a:rPr lang="en-US" altLang="en-US" sz="2800" dirty="0"/>
              <a:t>= </a:t>
            </a:r>
            <a:r>
              <a:rPr lang="en-US" altLang="en-US" sz="2800" i="1" dirty="0"/>
              <a:t>e</a:t>
            </a:r>
            <a:r>
              <a:rPr lang="en-US" altLang="en-US" sz="2800" i="1" baseline="30000" dirty="0">
                <a:latin typeface="Symbol" pitchFamily="18" charset="2"/>
              </a:rPr>
              <a:t>-</a:t>
            </a:r>
            <a:r>
              <a:rPr lang="en-US" altLang="en-US" sz="2800" i="1" baseline="30000" dirty="0"/>
              <a:t>x</a:t>
            </a:r>
            <a:r>
              <a:rPr lang="en-US" altLang="en-US" sz="2800" dirty="0"/>
              <a:t>)</a:t>
            </a:r>
            <a:endParaRPr lang="en-US" altLang="en-US" sz="2800" i="1" baseline="30000" dirty="0"/>
          </a:p>
          <a:p>
            <a:pPr>
              <a:lnSpc>
                <a:spcPct val="90000"/>
              </a:lnSpc>
            </a:pPr>
            <a:r>
              <a:rPr lang="en-US" altLang="en-US" sz="2800" dirty="0"/>
              <a:t>Start with an initial guess (here, 0)</a:t>
            </a:r>
            <a:endParaRPr lang="en-US" sz="2800" dirty="0"/>
          </a:p>
        </p:txBody>
      </p:sp>
      <p:graphicFrame>
        <p:nvGraphicFramePr>
          <p:cNvPr id="12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56155"/>
              </p:ext>
            </p:extLst>
          </p:nvPr>
        </p:nvGraphicFramePr>
        <p:xfrm>
          <a:off x="451104" y="3581400"/>
          <a:ext cx="5416296" cy="231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648"/>
                <a:gridCol w="1143000"/>
                <a:gridCol w="1219200"/>
                <a:gridCol w="1298448"/>
                <a:gridCol w="11430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20" charset="-128"/>
                        </a:rPr>
                        <a:t>i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20" charset="-128"/>
                        </a:rPr>
                        <a:t>x</a:t>
                      </a:r>
                      <a:r>
                        <a:rPr kumimoji="0" lang="en-US" sz="18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20" charset="-128"/>
                        </a:rPr>
                        <a:t>i</a:t>
                      </a:r>
                      <a:endParaRPr kumimoji="0" lang="en-US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20" charset="-128"/>
                      </a:endParaRP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20" charset="-128"/>
                        </a:rPr>
                        <a:t>|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ＭＳ Ｐゴシック" pitchFamily="20" charset="-128"/>
                          <a:sym typeface="Symbol" pitchFamily="18" charset="2"/>
                        </a:rPr>
                        <a:t></a:t>
                      </a:r>
                      <a:r>
                        <a:rPr kumimoji="0" lang="en-US" sz="18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20" charset="-128"/>
                        </a:rPr>
                        <a:t>a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20" charset="-128"/>
                        </a:rPr>
                        <a:t>| %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20" charset="-128"/>
                        </a:rPr>
                        <a:t>|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ＭＳ Ｐゴシック" pitchFamily="20" charset="-128"/>
                          <a:sym typeface="Symbol" pitchFamily="18" charset="2"/>
                        </a:rPr>
                        <a:t></a:t>
                      </a:r>
                      <a:r>
                        <a:rPr kumimoji="0" lang="en-US" sz="18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20" charset="-128"/>
                        </a:rPr>
                        <a:t>t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20" charset="-128"/>
                        </a:rPr>
                        <a:t>| %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20" charset="-128"/>
                        </a:rPr>
                        <a:t>|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ＭＳ Ｐゴシック" pitchFamily="20" charset="-128"/>
                          <a:sym typeface="Symbol" pitchFamily="18" charset="2"/>
                        </a:rPr>
                        <a:t></a:t>
                      </a:r>
                      <a:r>
                        <a:rPr kumimoji="0" lang="en-US" sz="18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20" charset="-128"/>
                        </a:rPr>
                        <a:t>t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20" charset="-128"/>
                        </a:rPr>
                        <a:t>|</a:t>
                      </a:r>
                      <a:r>
                        <a:rPr kumimoji="0" lang="en-US" sz="18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20" charset="-128"/>
                        </a:rPr>
                        <a:t>i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20" charset="-128"/>
                        </a:rPr>
                        <a:t>/|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ＭＳ Ｐゴシック" pitchFamily="20" charset="-128"/>
                          <a:sym typeface="Symbol" pitchFamily="18" charset="2"/>
                        </a:rPr>
                        <a:t></a:t>
                      </a:r>
                      <a:r>
                        <a:rPr kumimoji="0" lang="en-US" sz="18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20" charset="-128"/>
                        </a:rPr>
                        <a:t>t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20" charset="-128"/>
                        </a:rPr>
                        <a:t>|</a:t>
                      </a:r>
                      <a:r>
                        <a:rPr kumimoji="0" lang="en-US" sz="18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20" charset="-128"/>
                        </a:rPr>
                        <a:t>i</a:t>
                      </a:r>
                      <a:r>
                        <a:rPr kumimoji="0" lang="en-US" sz="1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ea typeface="ＭＳ Ｐゴシック" pitchFamily="20" charset="-128"/>
                        </a:rPr>
                        <a:t>-</a:t>
                      </a:r>
                      <a:r>
                        <a:rPr kumimoji="0" lang="en-US" sz="1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20" charset="-128"/>
                        </a:rPr>
                        <a:t>1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pitchFamily="20" charset="0"/>
                          <a:ea typeface="ＭＳ Ｐゴシック" pitchFamily="20" charset="-128"/>
                        </a:rPr>
                        <a:t>0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pitchFamily="20" charset="0"/>
                          <a:ea typeface="ＭＳ Ｐゴシック" pitchFamily="20" charset="-128"/>
                        </a:rPr>
                        <a:t>0.0000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" pitchFamily="20" charset="0"/>
                        <a:ea typeface="ＭＳ Ｐゴシック" pitchFamily="20" charset="-128"/>
                      </a:endParaRP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pitchFamily="20" charset="0"/>
                          <a:ea typeface="ＭＳ Ｐゴシック" pitchFamily="20" charset="-128"/>
                        </a:rPr>
                        <a:t>100.000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" pitchFamily="20" charset="0"/>
                        <a:ea typeface="ＭＳ Ｐゴシック" pitchFamily="20" charset="-128"/>
                      </a:endParaRP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pitchFamily="20" charset="0"/>
                          <a:ea typeface="ＭＳ Ｐゴシック" pitchFamily="20" charset="-128"/>
                        </a:rPr>
                        <a:t>1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pitchFamily="20" charset="0"/>
                          <a:ea typeface="ＭＳ Ｐゴシック" pitchFamily="20" charset="-128"/>
                        </a:rPr>
                        <a:t>1.0000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pitchFamily="20" charset="0"/>
                          <a:ea typeface="ＭＳ Ｐゴシック" pitchFamily="20" charset="-128"/>
                        </a:rPr>
                        <a:t>100.000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pitchFamily="20" charset="0"/>
                          <a:ea typeface="ＭＳ Ｐゴシック" pitchFamily="20" charset="-128"/>
                        </a:rPr>
                        <a:t> 76.322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pitchFamily="20" charset="0"/>
                          <a:ea typeface="ＭＳ Ｐゴシック" pitchFamily="20" charset="-128"/>
                        </a:rPr>
                        <a:t>0.763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pitchFamily="20" charset="0"/>
                          <a:ea typeface="ＭＳ Ｐゴシック" pitchFamily="20" charset="-128"/>
                        </a:rPr>
                        <a:t>2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pitchFamily="20" charset="0"/>
                          <a:ea typeface="ＭＳ Ｐゴシック" pitchFamily="20" charset="-128"/>
                        </a:rPr>
                        <a:t>0.3679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pitchFamily="20" charset="0"/>
                          <a:ea typeface="ＭＳ Ｐゴシック" pitchFamily="20" charset="-128"/>
                        </a:rPr>
                        <a:t>171.828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pitchFamily="20" charset="0"/>
                          <a:ea typeface="ＭＳ Ｐゴシック" pitchFamily="20" charset="-128"/>
                        </a:rPr>
                        <a:t> 35.135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pitchFamily="20" charset="0"/>
                          <a:ea typeface="ＭＳ Ｐゴシック" pitchFamily="20" charset="-128"/>
                        </a:rPr>
                        <a:t>0.460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pitchFamily="20" charset="0"/>
                          <a:ea typeface="ＭＳ Ｐゴシック" pitchFamily="20" charset="-128"/>
                        </a:rPr>
                        <a:t>3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pitchFamily="20" charset="0"/>
                          <a:ea typeface="ＭＳ Ｐゴシック" pitchFamily="20" charset="-128"/>
                        </a:rPr>
                        <a:t>0.6922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pitchFamily="20" charset="0"/>
                          <a:ea typeface="ＭＳ Ｐゴシック" pitchFamily="20" charset="-128"/>
                        </a:rPr>
                        <a:t> 46.854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pitchFamily="20" charset="0"/>
                          <a:ea typeface="ＭＳ Ｐゴシック" pitchFamily="20" charset="-128"/>
                        </a:rPr>
                        <a:t> 22.050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pitchFamily="20" charset="0"/>
                          <a:ea typeface="ＭＳ Ｐゴシック" pitchFamily="20" charset="-128"/>
                        </a:rPr>
                        <a:t>0.628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pitchFamily="20" charset="0"/>
                          <a:ea typeface="ＭＳ Ｐゴシック" pitchFamily="20" charset="-128"/>
                        </a:rPr>
                        <a:t>4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pitchFamily="20" charset="0"/>
                          <a:ea typeface="ＭＳ Ｐゴシック" pitchFamily="20" charset="-128"/>
                        </a:rPr>
                        <a:t>0.5005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pitchFamily="20" charset="0"/>
                          <a:ea typeface="ＭＳ Ｐゴシック" pitchFamily="20" charset="-128"/>
                        </a:rPr>
                        <a:t> 38.309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pitchFamily="20" charset="0"/>
                          <a:ea typeface="ＭＳ Ｐゴシック" pitchFamily="20" charset="-128"/>
                        </a:rPr>
                        <a:t> 11.755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" pitchFamily="20" charset="0"/>
                          <a:ea typeface="ＭＳ Ｐゴシック" pitchFamily="20" charset="-128"/>
                        </a:rPr>
                        <a:t>0.533</a:t>
                      </a:r>
                    </a:p>
                  </a:txBody>
                  <a:tcPr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Content Placeholder 4"/>
          <p:cNvSpPr>
            <a:spLocks noGrp="1"/>
          </p:cNvSpPr>
          <p:nvPr>
            <p:ph idx="17"/>
          </p:nvPr>
        </p:nvSpPr>
        <p:spPr>
          <a:xfrm>
            <a:off x="457200" y="6019800"/>
            <a:ext cx="7162800" cy="609600"/>
          </a:xfrm>
        </p:spPr>
        <p:txBody>
          <a:bodyPr/>
          <a:lstStyle/>
          <a:p>
            <a:r>
              <a:rPr lang="en-US" altLang="en-US" sz="2800" dirty="0"/>
              <a:t>Continue until some </a:t>
            </a:r>
            <a:r>
              <a:rPr lang="en-US" altLang="en-US" sz="2800" dirty="0" smtClean="0"/>
              <a:t>tolerance is reached</a:t>
            </a:r>
            <a:endParaRPr lang="en-US" altLang="en-US" sz="2800" dirty="0"/>
          </a:p>
        </p:txBody>
      </p:sp>
      <p:pic>
        <p:nvPicPr>
          <p:cNvPr id="4099" name="Picture 5"/>
          <p:cNvPicPr>
            <a:picLocks noGrp="1" noChangeAspect="1" noChangeArrowheads="1"/>
          </p:cNvPicPr>
          <p:nvPr>
            <p:ph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143000"/>
            <a:ext cx="2960483" cy="484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479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Convergence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4206240" cy="5196840"/>
          </a:xfrm>
        </p:spPr>
        <p:txBody>
          <a:bodyPr/>
          <a:lstStyle/>
          <a:p>
            <a:pPr>
              <a:spcAft>
                <a:spcPts val="1200"/>
              </a:spcAft>
              <a:defRPr/>
            </a:pPr>
            <a:r>
              <a:rPr lang="en-US" sz="2800" dirty="0"/>
              <a:t>Convergence of the simple fixed-point iteration method requires that the derivative of </a:t>
            </a:r>
            <a:r>
              <a:rPr lang="en-US" sz="2800" i="1" dirty="0"/>
              <a:t>g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 near the root has a magnitude less than 1</a:t>
            </a:r>
            <a:r>
              <a:rPr lang="en-US" sz="2800" dirty="0" smtClean="0"/>
              <a:t>.</a:t>
            </a:r>
          </a:p>
          <a:p>
            <a:pPr marL="548640" lvl="1" indent="-457200">
              <a:buFontTx/>
              <a:buAutoNum type="alphaLcParenR"/>
              <a:defRPr/>
            </a:pPr>
            <a:r>
              <a:rPr lang="en-US" sz="2400" dirty="0" smtClean="0"/>
              <a:t>Convergent, 0 ≤ </a:t>
            </a:r>
            <a:r>
              <a:rPr lang="en-US" sz="2400" i="1" dirty="0" smtClean="0"/>
              <a:t>g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' </a:t>
            </a:r>
            <a:r>
              <a:rPr lang="en-US" sz="2400" dirty="0" smtClean="0"/>
              <a:t>&lt;1</a:t>
            </a:r>
          </a:p>
          <a:p>
            <a:pPr marL="548640" lvl="1" indent="-457200">
              <a:buFontTx/>
              <a:buAutoNum type="alphaLcParenR"/>
              <a:defRPr/>
            </a:pPr>
            <a:r>
              <a:rPr lang="en-US" sz="2400" dirty="0" smtClean="0"/>
              <a:t>Convergent</a:t>
            </a:r>
            <a:r>
              <a:rPr lang="en-US" sz="2400" dirty="0"/>
              <a:t>, </a:t>
            </a:r>
            <a:r>
              <a:rPr lang="en-US" sz="2400" dirty="0">
                <a:latin typeface="Symbol" pitchFamily="18" charset="2"/>
              </a:rPr>
              <a:t>-</a:t>
            </a:r>
            <a:r>
              <a:rPr lang="en-US" sz="2400" dirty="0"/>
              <a:t>1&lt; </a:t>
            </a:r>
            <a:r>
              <a:rPr lang="en-US" sz="2400" i="1" dirty="0"/>
              <a:t>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sz="2400" dirty="0"/>
              <a:t> ≤0</a:t>
            </a:r>
          </a:p>
          <a:p>
            <a:pPr marL="548640" lvl="1" indent="-457200">
              <a:buFontTx/>
              <a:buAutoNum type="alphaLcParenR"/>
              <a:defRPr/>
            </a:pPr>
            <a:r>
              <a:rPr lang="en-US" sz="2400" dirty="0"/>
              <a:t>Divergent, </a:t>
            </a:r>
            <a:r>
              <a:rPr lang="en-US" sz="2400" i="1" dirty="0"/>
              <a:t>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' </a:t>
            </a:r>
            <a:r>
              <a:rPr lang="en-US" sz="2400" dirty="0"/>
              <a:t>&gt; 1</a:t>
            </a:r>
          </a:p>
          <a:p>
            <a:pPr marL="548640" lvl="1" indent="-457200">
              <a:buFontTx/>
              <a:buAutoNum type="alphaLcParenR"/>
              <a:defRPr/>
            </a:pPr>
            <a:r>
              <a:rPr lang="en-US" sz="2400" dirty="0"/>
              <a:t>Divergent, </a:t>
            </a:r>
            <a:r>
              <a:rPr lang="en-US" sz="2400" i="1" dirty="0"/>
              <a:t>g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' </a:t>
            </a:r>
            <a:r>
              <a:rPr lang="en-US" sz="2400" dirty="0"/>
              <a:t>&lt; </a:t>
            </a:r>
            <a:r>
              <a:rPr lang="en-US" sz="2400" dirty="0">
                <a:latin typeface="Symbol" pitchFamily="18" charset="2"/>
              </a:rPr>
              <a:t>-</a:t>
            </a:r>
            <a:r>
              <a:rPr lang="en-US" sz="2400" dirty="0"/>
              <a:t>1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idx="17"/>
          </p:nvPr>
        </p:nvSpPr>
        <p:spPr>
          <a:xfrm>
            <a:off x="5318236" y="1280160"/>
            <a:ext cx="3017520" cy="548640"/>
          </a:xfrm>
        </p:spPr>
        <p:txBody>
          <a:bodyPr/>
          <a:lstStyle/>
          <a:p>
            <a:pPr algn="ctr">
              <a:defRPr/>
            </a:pPr>
            <a:r>
              <a:rPr lang="en-US" sz="2800" b="1" dirty="0"/>
              <a:t>“Cobweb” Plots</a:t>
            </a:r>
          </a:p>
        </p:txBody>
      </p:sp>
      <p:pic>
        <p:nvPicPr>
          <p:cNvPr id="7170" name="Picture 4"/>
          <p:cNvPicPr>
            <a:picLocks noGrp="1" noChangeAspect="1" noChangeArrowheads="1"/>
          </p:cNvPicPr>
          <p:nvPr>
            <p:ph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905000"/>
            <a:ext cx="4205192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31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Newton-</a:t>
            </a:r>
            <a:r>
              <a:rPr lang="en-US" altLang="en-US" dirty="0" err="1"/>
              <a:t>Raphson</a:t>
            </a:r>
            <a:r>
              <a:rPr lang="en-US" altLang="en-US" dirty="0"/>
              <a:t> Method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1310640"/>
          </a:xfrm>
        </p:spPr>
        <p:txBody>
          <a:bodyPr/>
          <a:lstStyle/>
          <a:p>
            <a:r>
              <a:rPr lang="en-US" altLang="en-US" dirty="0"/>
              <a:t>Based on forming the tangent line to the </a:t>
            </a:r>
            <a:r>
              <a:rPr lang="en-US" altLang="en-US" i="1" dirty="0"/>
              <a:t>f</a:t>
            </a:r>
            <a:r>
              <a:rPr lang="en-US" altLang="en-US" dirty="0"/>
              <a:t>(</a:t>
            </a:r>
            <a:r>
              <a:rPr lang="en-US" altLang="en-US" i="1" dirty="0"/>
              <a:t>x</a:t>
            </a:r>
            <a:r>
              <a:rPr lang="en-US" altLang="en-US" dirty="0"/>
              <a:t>) curve at some guess </a:t>
            </a:r>
            <a:r>
              <a:rPr lang="en-US" altLang="en-US" i="1" dirty="0"/>
              <a:t>x</a:t>
            </a:r>
            <a:r>
              <a:rPr lang="en-US" altLang="en-US" dirty="0"/>
              <a:t>, then following the tangent line to where it crosses the </a:t>
            </a:r>
            <a:r>
              <a:rPr lang="en-US" altLang="en-US" i="1" dirty="0"/>
              <a:t>x</a:t>
            </a:r>
            <a:r>
              <a:rPr lang="en-US" altLang="en-US" dirty="0"/>
              <a:t>-axis.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Content Placeholder 3"/>
              <p:cNvSpPr>
                <a:spLocks noGrp="1"/>
              </p:cNvSpPr>
              <p:nvPr>
                <p:ph idx="17"/>
              </p:nvPr>
            </p:nvSpPr>
            <p:spPr>
              <a:xfrm>
                <a:off x="609600" y="3581400"/>
                <a:ext cx="3505200" cy="2667000"/>
              </a:xfrm>
            </p:spPr>
            <p:txBody>
              <a:bodyPr/>
              <a:lstStyle/>
              <a:p>
                <a:pPr algn="ctr">
                  <a:lnSpc>
                    <a:spcPct val="12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dirty="0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latin typeface="Cambria Math"/>
                            </a:rPr>
                            <m:t>𝑓</m:t>
                          </m:r>
                        </m:e>
                        <m:sup>
                          <m:r>
                            <a:rPr lang="en-US" b="0" i="1" dirty="0" smtClean="0"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b="0" i="1" dirty="0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dirty="0" smtClean="0">
                              <a:latin typeface="Cambria Math"/>
                            </a:rPr>
                            <m:t>𝑥</m:t>
                          </m:r>
                          <m:r>
                            <a:rPr lang="en-US" b="0" i="1" baseline="-25000" dirty="0" smtClean="0">
                              <a:latin typeface="Cambria Math"/>
                            </a:rPr>
                            <m:t>𝑖</m:t>
                          </m:r>
                        </m:e>
                      </m:d>
                      <m:r>
                        <a:rPr lang="en-US" b="0" i="1" dirty="0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dirty="0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dirty="0" smtClean="0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b="0" i="1" baseline="-25000" dirty="0" smtClean="0">
                                  <a:latin typeface="Cambria Math"/>
                                </a:rPr>
                                <m:t>𝑖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/>
                            </a:rPr>
                            <m:t>−0</m:t>
                          </m:r>
                        </m:num>
                        <m:den>
                          <m:r>
                            <a:rPr lang="en-US" b="0" i="1" dirty="0" smtClean="0">
                              <a:latin typeface="Cambria Math"/>
                            </a:rPr>
                            <m:t>𝑥</m:t>
                          </m:r>
                          <m:r>
                            <a:rPr lang="en-US" b="0" i="1" baseline="-25000" dirty="0" smtClean="0">
                              <a:latin typeface="Cambria Math"/>
                            </a:rPr>
                            <m:t>𝑖</m:t>
                          </m:r>
                          <m:r>
                            <a:rPr lang="en-US" b="0" i="1" dirty="0" smtClean="0">
                              <a:latin typeface="Cambria Math"/>
                            </a:rPr>
                            <m:t>−</m:t>
                          </m:r>
                          <m:r>
                            <a:rPr lang="en-US" b="0" i="1" dirty="0" smtClean="0">
                              <a:latin typeface="Cambria Math"/>
                            </a:rPr>
                            <m:t>𝑥𝑖</m:t>
                          </m:r>
                          <m:r>
                            <m:rPr>
                              <m:nor/>
                            </m:rPr>
                            <a:rPr lang="en-US" b="0" i="0" baseline="-25000" dirty="0" smtClean="0">
                              <a:latin typeface="Cambria Math"/>
                            </a:rPr>
                            <m:t>+</m:t>
                          </m:r>
                          <m:r>
                            <a:rPr lang="en-US" b="0" i="1" baseline="-25000" dirty="0" smtClean="0">
                              <a:latin typeface="Cambria Math"/>
                            </a:rPr>
                            <m:t>1</m:t>
                          </m:r>
                        </m:den>
                      </m:f>
                    </m:oMath>
                  </m:oMathPara>
                </a14:m>
                <a:endParaRPr lang="en-US" dirty="0" smtClean="0"/>
              </a:p>
              <a:p>
                <a:pPr algn="ctr">
                  <a:lnSpc>
                    <a:spcPct val="12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>
                          <a:latin typeface="Cambria Math"/>
                        </a:rPr>
                        <m:t>𝑥</m:t>
                      </m:r>
                      <m:r>
                        <a:rPr lang="en-US" i="1" baseline="-25000" dirty="0">
                          <a:latin typeface="Cambria Math"/>
                        </a:rPr>
                        <m:t>𝑖</m:t>
                      </m:r>
                      <m:r>
                        <m:rPr>
                          <m:nor/>
                        </m:rPr>
                        <a:rPr lang="en-US" baseline="-25000" dirty="0">
                          <a:latin typeface="Cambria Math"/>
                        </a:rPr>
                        <m:t>+</m:t>
                      </m:r>
                      <m:r>
                        <a:rPr lang="en-US" i="1" baseline="-25000" dirty="0">
                          <a:latin typeface="Cambria Math"/>
                        </a:rPr>
                        <m:t>1</m:t>
                      </m:r>
                      <m:r>
                        <a:rPr lang="en-US" b="0" i="0" dirty="0" smtClean="0">
                          <a:latin typeface="Cambria Math"/>
                        </a:rPr>
                        <m:t>=</m:t>
                      </m:r>
                      <m:r>
                        <a:rPr lang="en-US" b="0" i="1" dirty="0" smtClean="0">
                          <a:latin typeface="Cambria Math"/>
                        </a:rPr>
                        <m:t>𝑥</m:t>
                      </m:r>
                      <m:r>
                        <a:rPr lang="en-US" b="0" i="1" baseline="-25000" dirty="0" smtClean="0">
                          <a:latin typeface="Cambria Math"/>
                        </a:rPr>
                        <m:t>𝑖</m:t>
                      </m:r>
                      <m:r>
                        <a:rPr lang="en-US" b="0" i="1" dirty="0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b="0" i="1" dirty="0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dirty="0" smtClean="0">
                              <a:latin typeface="Cambria Math"/>
                            </a:rPr>
                            <m:t>𝑓</m:t>
                          </m:r>
                          <m:r>
                            <a:rPr lang="en-US" b="0" i="1" dirty="0" smtClean="0">
                              <a:latin typeface="Cambria Math"/>
                            </a:rPr>
                            <m:t>(</m:t>
                          </m:r>
                          <m:r>
                            <a:rPr lang="en-US" b="0" i="1" dirty="0" smtClean="0">
                              <a:latin typeface="Cambria Math"/>
                            </a:rPr>
                            <m:t>𝑥𝑖</m:t>
                          </m:r>
                          <m:r>
                            <a:rPr lang="en-US" b="0" i="1" dirty="0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b="0" i="1" dirty="0" smtClean="0">
                              <a:latin typeface="Cambria Math"/>
                            </a:rPr>
                            <m:t>𝑓</m:t>
                          </m:r>
                          <m:r>
                            <a:rPr lang="en-US" b="0" i="1" dirty="0" smtClean="0">
                              <a:latin typeface="Cambria Math"/>
                            </a:rPr>
                            <m:t>′(</m:t>
                          </m:r>
                          <m:r>
                            <a:rPr lang="en-US" b="0" i="1" dirty="0" smtClean="0">
                              <a:latin typeface="Cambria Math"/>
                            </a:rPr>
                            <m:t>𝑥𝑖</m:t>
                          </m:r>
                          <m:r>
                            <a:rPr lang="en-US" b="0" i="1" dirty="0" smtClean="0">
                              <a:latin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i="1" dirty="0"/>
              </a:p>
            </p:txBody>
          </p:sp>
        </mc:Choice>
        <mc:Fallback>
          <p:sp>
            <p:nvSpPr>
              <p:cNvPr id="9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7"/>
              </p:nvPr>
            </p:nvSpPr>
            <p:spPr>
              <a:xfrm>
                <a:off x="609600" y="3581400"/>
                <a:ext cx="3505200" cy="266700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194" name="Picture 4"/>
          <p:cNvPicPr>
            <a:picLocks noGrp="1" noChangeAspect="1" noChangeArrowheads="1"/>
          </p:cNvPicPr>
          <p:nvPr>
            <p:ph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971800"/>
            <a:ext cx="4211783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651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HHE_Accessible_PPT_Template-v3 (1)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 (1)</Template>
  <TotalTime>636</TotalTime>
  <Words>925</Words>
  <Application>Microsoft Office PowerPoint</Application>
  <PresentationFormat>On-screen Show (4:3)</PresentationFormat>
  <Paragraphs>122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MHHE_Accessible_PPT_Template-v3 (1)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 Applied Numerical Methods with MATLAB®  for Engineers and Scientists 4th Edition</vt:lpstr>
      <vt:lpstr>Part 2  Chapter 6</vt:lpstr>
      <vt:lpstr>Chapter Objectives</vt:lpstr>
      <vt:lpstr>Open Methods</vt:lpstr>
      <vt:lpstr>Graphical Comparison of Methods</vt:lpstr>
      <vt:lpstr>Simple Fixed-Point Iteration</vt:lpstr>
      <vt:lpstr>Example</vt:lpstr>
      <vt:lpstr>Convergence</vt:lpstr>
      <vt:lpstr>Newton-Raphson Method</vt:lpstr>
      <vt:lpstr>Pros and Cons</vt:lpstr>
      <vt:lpstr>Secant Methods, 1</vt:lpstr>
      <vt:lpstr>Secant Methods, 2</vt:lpstr>
      <vt:lpstr>MATLAB’s fzero Function</vt:lpstr>
      <vt:lpstr>fzero Options</vt:lpstr>
      <vt:lpstr>fzero Example</vt:lpstr>
      <vt:lpstr>Polynomials, 1</vt:lpstr>
      <vt:lpstr>Polynomials, 2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Structural Analysis</dc:title>
  <dc:creator>Kilburg, Jolynn</dc:creator>
  <cp:lastModifiedBy>Prasanna kumar. Tripathy</cp:lastModifiedBy>
  <cp:revision>73</cp:revision>
  <dcterms:created xsi:type="dcterms:W3CDTF">2017-02-27T15:23:48Z</dcterms:created>
  <dcterms:modified xsi:type="dcterms:W3CDTF">2017-07-17T08:18:01Z</dcterms:modified>
</cp:coreProperties>
</file>