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23"/>
  </p:notesMasterIdLst>
  <p:handoutMasterIdLst>
    <p:handoutMasterId r:id="rId24"/>
  </p:handoutMasterIdLst>
  <p:sldIdLst>
    <p:sldId id="298" r:id="rId10"/>
    <p:sldId id="257" r:id="rId11"/>
    <p:sldId id="259" r:id="rId12"/>
    <p:sldId id="299" r:id="rId13"/>
    <p:sldId id="260" r:id="rId14"/>
    <p:sldId id="270" r:id="rId15"/>
    <p:sldId id="302" r:id="rId16"/>
    <p:sldId id="304" r:id="rId17"/>
    <p:sldId id="301" r:id="rId18"/>
    <p:sldId id="271" r:id="rId19"/>
    <p:sldId id="272" r:id="rId20"/>
    <p:sldId id="279" r:id="rId21"/>
    <p:sldId id="305"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5266"/>
    <a:srgbClr val="585858"/>
    <a:srgbClr val="A30000"/>
    <a:srgbClr val="444444"/>
    <a:srgbClr val="000000"/>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35" autoAdjust="0"/>
    <p:restoredTop sz="96458" autoAdjust="0"/>
  </p:normalViewPr>
  <p:slideViewPr>
    <p:cSldViewPr>
      <p:cViewPr>
        <p:scale>
          <a:sx n="75" d="100"/>
          <a:sy n="75" d="100"/>
        </p:scale>
        <p:origin x="-828" y="-504"/>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7/17/2017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7/17/2017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3875176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1878408"/>
            <a:ext cx="5212080" cy="2769792"/>
          </a:xfrm>
          <a:prstGeom prst="rect">
            <a:avLst/>
          </a:prstGeom>
          <a:solidFill>
            <a:srgbClr val="000000">
              <a:alpha val="56863"/>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0" y="1981200"/>
            <a:ext cx="5212080" cy="20574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5" name="Content Placeholder 4"/>
          <p:cNvSpPr>
            <a:spLocks noGrp="1"/>
          </p:cNvSpPr>
          <p:nvPr>
            <p:ph sz="quarter" idx="12"/>
          </p:nvPr>
        </p:nvSpPr>
        <p:spPr>
          <a:xfrm>
            <a:off x="228600" y="4000500"/>
            <a:ext cx="4937760" cy="647700"/>
          </a:xfrm>
          <a:prstGeom prst="rect">
            <a:avLst/>
          </a:prstGeom>
        </p:spPr>
        <p:txBody>
          <a:bodyPr anchor="ctr"/>
          <a:lstStyle>
            <a:lvl1pPr>
              <a:defRPr sz="2000">
                <a:solidFill>
                  <a:schemeClr val="bg1"/>
                </a:solidFill>
                <a:latin typeface="ArumSans Bd" pitchFamily="34" charset="0"/>
              </a:defRPr>
            </a:lvl1pPr>
          </a:lstStyle>
          <a:p>
            <a:pPr lvl="0"/>
            <a:r>
              <a:rPr lang="en-US" dirty="0" smtClean="0"/>
              <a:t>Click to edit Master text styles</a:t>
            </a:r>
            <a:endParaRPr lang="en-US" dirty="0"/>
          </a:p>
        </p:txBody>
      </p:sp>
      <p:sp>
        <p:nvSpPr>
          <p:cNvPr id="12" name="Copyright"/>
          <p:cNvSpPr>
            <a:spLocks noGrp="1"/>
          </p:cNvSpPr>
          <p:nvPr>
            <p:ph type="body" sz="quarter" idx="13" hasCustomPrompt="1"/>
          </p:nvPr>
        </p:nvSpPr>
        <p:spPr>
          <a:xfrm>
            <a:off x="6461252" y="6426200"/>
            <a:ext cx="2670048" cy="155448"/>
          </a:xfrm>
          <a:prstGeom prst="rect">
            <a:avLst/>
          </a:prstGeom>
        </p:spPr>
        <p:txBody>
          <a:bodyPr lIns="0" tIns="0" rIns="45720" bIns="0"/>
          <a:lstStyle>
            <a:lvl1pPr>
              <a:defRPr sz="800">
                <a:solidFill>
                  <a:schemeClr val="bg1"/>
                </a:solidFill>
              </a:defRPr>
            </a:lvl1pPr>
          </a:lstStyle>
          <a:p>
            <a:pPr lvl="0"/>
            <a:r>
              <a:rPr lang="en-US" dirty="0" smtClean="0"/>
              <a:t>Insert Photo Credit Here</a:t>
            </a:r>
            <a:endParaRPr lang="en-US" dirty="0"/>
          </a:p>
        </p:txBody>
      </p:sp>
      <p:sp>
        <p:nvSpPr>
          <p:cNvPr id="4" name="Content Placeholder 3"/>
          <p:cNvSpPr>
            <a:spLocks noGrp="1"/>
          </p:cNvSpPr>
          <p:nvPr>
            <p:ph sz="quarter" idx="14"/>
          </p:nvPr>
        </p:nvSpPr>
        <p:spPr>
          <a:xfrm>
            <a:off x="60960" y="5562600"/>
            <a:ext cx="7863840" cy="640080"/>
          </a:xfrm>
          <a:prstGeom prst="rect">
            <a:avLst/>
          </a:prstGeom>
        </p:spPr>
        <p:txBody>
          <a:bodyPr/>
          <a:lstStyle>
            <a:lvl1pPr algn="l">
              <a:defRPr sz="1800">
                <a:latin typeface="Arial" panose="020B0604020202020204" pitchFamily="34" charset="0"/>
                <a:cs typeface="Arial" panose="020B0604020202020204" pitchFamily="34" charset="0"/>
              </a:defRPr>
            </a:lvl1pPr>
          </a:lstStyle>
          <a:p>
            <a:pPr lvl="0"/>
            <a:r>
              <a:rPr lang="en-US" dirty="0" smtClean="0"/>
              <a:t>Click to edit Master text styles</a:t>
            </a:r>
            <a:endParaRPr lang="en-US" dirty="0"/>
          </a:p>
        </p:txBody>
      </p:sp>
      <p:sp>
        <p:nvSpPr>
          <p:cNvPr id="10" name="Content Placeholder 3"/>
          <p:cNvSpPr>
            <a:spLocks noGrp="1"/>
          </p:cNvSpPr>
          <p:nvPr>
            <p:ph sz="quarter" idx="17" hasCustomPrompt="1"/>
          </p:nvPr>
        </p:nvSpPr>
        <p:spPr>
          <a:xfrm>
            <a:off x="0" y="6708775"/>
            <a:ext cx="9144000" cy="173736"/>
          </a:xfrm>
          <a:prstGeom prst="rect">
            <a:avLst/>
          </a:prstGeom>
        </p:spPr>
        <p:txBody>
          <a:bodyPr/>
          <a:lstStyle>
            <a:lvl1pPr algn="l">
              <a:defRPr sz="800" baseline="0">
                <a:solidFill>
                  <a:srgbClr val="585858"/>
                </a:solidFill>
              </a:defRPr>
            </a:lvl1pPr>
          </a:lstStyle>
          <a:p>
            <a:pPr lvl="0"/>
            <a:r>
              <a:rPr lang="en-US" dirty="0" smtClean="0"/>
              <a:t>Copyright Place here</a:t>
            </a:r>
          </a:p>
        </p:txBody>
      </p:sp>
      <p:sp>
        <p:nvSpPr>
          <p:cNvPr id="6" name="Content Placeholder 5"/>
          <p:cNvSpPr>
            <a:spLocks noGrp="1"/>
          </p:cNvSpPr>
          <p:nvPr>
            <p:ph sz="quarter" idx="18"/>
          </p:nvPr>
        </p:nvSpPr>
        <p:spPr>
          <a:xfrm>
            <a:off x="5367528" y="0"/>
            <a:ext cx="3776472" cy="46634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163871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8229600" cy="51206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82296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8" name="Content Placeholder 1"/>
          <p:cNvSpPr>
            <a:spLocks noGrp="1"/>
          </p:cNvSpPr>
          <p:nvPr>
            <p:ph idx="17"/>
          </p:nvPr>
        </p:nvSpPr>
        <p:spPr>
          <a:xfrm>
            <a:off x="457200" y="4038600"/>
            <a:ext cx="82296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21074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8" name="Content Placeholder 1"/>
          <p:cNvSpPr>
            <a:spLocks noGrp="1"/>
          </p:cNvSpPr>
          <p:nvPr>
            <p:ph idx="17"/>
          </p:nvPr>
        </p:nvSpPr>
        <p:spPr>
          <a:xfrm>
            <a:off x="4800600" y="144780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1"/>
          <p:cNvSpPr>
            <a:spLocks noGrp="1"/>
          </p:cNvSpPr>
          <p:nvPr>
            <p:ph idx="18"/>
          </p:nvPr>
        </p:nvSpPr>
        <p:spPr>
          <a:xfrm>
            <a:off x="457200" y="396240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
          <p:cNvSpPr>
            <a:spLocks noGrp="1"/>
          </p:cNvSpPr>
          <p:nvPr>
            <p:ph idx="19"/>
          </p:nvPr>
        </p:nvSpPr>
        <p:spPr>
          <a:xfrm>
            <a:off x="4800600" y="396240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3376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8" name="Content Placeholder 1"/>
          <p:cNvSpPr>
            <a:spLocks noGrp="1"/>
          </p:cNvSpPr>
          <p:nvPr>
            <p:ph idx="17"/>
          </p:nvPr>
        </p:nvSpPr>
        <p:spPr>
          <a:xfrm>
            <a:off x="3337560" y="143256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1"/>
          <p:cNvSpPr>
            <a:spLocks noGrp="1"/>
          </p:cNvSpPr>
          <p:nvPr>
            <p:ph idx="18"/>
          </p:nvPr>
        </p:nvSpPr>
        <p:spPr>
          <a:xfrm>
            <a:off x="6156960" y="14478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
          <p:cNvSpPr>
            <a:spLocks noGrp="1"/>
          </p:cNvSpPr>
          <p:nvPr>
            <p:ph idx="19"/>
          </p:nvPr>
        </p:nvSpPr>
        <p:spPr>
          <a:xfrm>
            <a:off x="457200" y="32004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Content Placeholder 1"/>
          <p:cNvSpPr>
            <a:spLocks noGrp="1"/>
          </p:cNvSpPr>
          <p:nvPr>
            <p:ph idx="20"/>
          </p:nvPr>
        </p:nvSpPr>
        <p:spPr>
          <a:xfrm>
            <a:off x="3352800" y="32004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
          <p:cNvSpPr>
            <a:spLocks noGrp="1"/>
          </p:cNvSpPr>
          <p:nvPr>
            <p:ph idx="21"/>
          </p:nvPr>
        </p:nvSpPr>
        <p:spPr>
          <a:xfrm>
            <a:off x="6172200" y="32004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
          <p:cNvSpPr>
            <a:spLocks noGrp="1"/>
          </p:cNvSpPr>
          <p:nvPr>
            <p:ph idx="22"/>
          </p:nvPr>
        </p:nvSpPr>
        <p:spPr>
          <a:xfrm>
            <a:off x="457200" y="4953000"/>
            <a:ext cx="8077200" cy="7315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1"/>
          <p:cNvSpPr>
            <a:spLocks noGrp="1"/>
          </p:cNvSpPr>
          <p:nvPr>
            <p:ph idx="23"/>
          </p:nvPr>
        </p:nvSpPr>
        <p:spPr>
          <a:xfrm>
            <a:off x="457200" y="5791200"/>
            <a:ext cx="8077200" cy="7315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1134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76200"/>
            <a:ext cx="9144001" cy="1188720"/>
          </a:xfrm>
          <a:prstGeom prst="rect">
            <a:avLst/>
          </a:prstGeom>
        </p:spPr>
        <p:txBody>
          <a:bodyPr anchor="ctr"/>
          <a:lstStyle>
            <a:lvl1pPr>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1432560"/>
            <a:ext cx="4038600" cy="51206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vl2pPr>
            <a:lvl3pPr marL="731520" indent="-274320">
              <a:spcAft>
                <a:spcPts val="800"/>
              </a:spcAft>
              <a:buClr>
                <a:srgbClr val="305266"/>
              </a:buClr>
              <a:defRPr sz="2400"/>
            </a:lvl3pPr>
            <a:lvl4pPr marL="1005840" indent="-228600">
              <a:spcAft>
                <a:spcPts val="800"/>
              </a:spcAft>
              <a:buClr>
                <a:srgbClr val="307077"/>
              </a:buClr>
              <a:buFont typeface="Arial" panose="020B0604020202020204" pitchFamily="34" charset="0"/>
              <a:buChar char="•"/>
              <a:defRPr sz="2200"/>
            </a:lvl4pPr>
            <a:lvl5pPr marL="1371600" indent="-228600">
              <a:spcAft>
                <a:spcPts val="800"/>
              </a:spcAft>
              <a:buFont typeface="Arial" panose="020B0604020202020204" pitchFamily="34" charset="0"/>
              <a:buChar cha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1432560"/>
            <a:ext cx="4038600" cy="51206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A30000"/>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A30000"/>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rgbClr val="A30000"/>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A30000"/>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A30000"/>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1905000"/>
            <a:ext cx="9144000" cy="1470025"/>
          </a:xfrm>
          <a:prstGeom prst="rect">
            <a:avLst/>
          </a:prstGeom>
        </p:spPr>
        <p:txBody>
          <a:bodyPr/>
          <a:lstStyle>
            <a:lvl1pPr>
              <a:defRPr sz="4800">
                <a:solidFill>
                  <a:srgbClr val="305266"/>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sz="4000">
                <a:solidFill>
                  <a:srgbClr val="444444"/>
                </a:solidFill>
                <a:latin typeface="ArumSans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theme" Target="../theme/theme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9.xml"/><Relationship Id="rId1" Type="http://schemas.openxmlformats.org/officeDocument/2006/relationships/slideLayout" Target="../slideLayouts/slideLayout48.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967"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64" r:id="rId2"/>
    <p:sldLayoutId id="2147483965" r:id="rId3"/>
    <p:sldLayoutId id="2147483966" r:id="rId4"/>
    <p:sldLayoutId id="2147483953" r:id="rId5"/>
    <p:sldLayoutId id="2147483954" r:id="rId6"/>
    <p:sldLayoutId id="2147483956" r:id="rId7"/>
    <p:sldLayoutId id="2147483957" r:id="rId8"/>
    <p:sldLayoutId id="2147483958" r:id="rId9"/>
    <p:sldLayoutId id="2147483959"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p:txBody>
          <a:bodyPr/>
          <a:lstStyle/>
          <a:p>
            <a:pPr algn="r"/>
            <a:r>
              <a:rPr lang="en-US" sz="3400" dirty="0" smtClean="0"/>
              <a:t> </a:t>
            </a:r>
            <a:r>
              <a:rPr lang="en-US" sz="3400" dirty="0"/>
              <a:t>Applied Numerical </a:t>
            </a:r>
            <a:r>
              <a:rPr lang="en-US" sz="3400" dirty="0" smtClean="0"/>
              <a:t>Methods</a:t>
            </a:r>
            <a:r>
              <a:rPr lang="en-US" sz="3200" dirty="0"/>
              <a:t> </a:t>
            </a:r>
            <a:r>
              <a:rPr lang="en-US" sz="3200" dirty="0" smtClean="0"/>
              <a:t>with </a:t>
            </a:r>
            <a:r>
              <a:rPr lang="en-US" sz="3200" dirty="0"/>
              <a:t>MATLAB</a:t>
            </a:r>
            <a:r>
              <a:rPr lang="en-US" sz="3200" dirty="0" smtClean="0"/>
              <a:t>®</a:t>
            </a:r>
            <a:r>
              <a:rPr lang="en-US" sz="3200" dirty="0"/>
              <a:t/>
            </a:r>
            <a:br>
              <a:rPr lang="en-US" sz="3200" dirty="0"/>
            </a:br>
            <a:r>
              <a:rPr lang="en-US" sz="3200" dirty="0"/>
              <a:t> </a:t>
            </a:r>
            <a:r>
              <a:rPr lang="en-US" sz="2800" i="1" dirty="0"/>
              <a:t>for Engineers and </a:t>
            </a:r>
            <a:r>
              <a:rPr lang="en-US" sz="2800" i="1" dirty="0" smtClean="0"/>
              <a:t>Scientists</a:t>
            </a:r>
            <a:br>
              <a:rPr lang="en-US" sz="2800" i="1" dirty="0" smtClean="0"/>
            </a:br>
            <a:r>
              <a:rPr lang="en-US" sz="2800" dirty="0" smtClean="0"/>
              <a:t>4th Edition</a:t>
            </a:r>
            <a:endParaRPr lang="en-US" sz="2800" dirty="0"/>
          </a:p>
        </p:txBody>
      </p:sp>
      <p:sp>
        <p:nvSpPr>
          <p:cNvPr id="6" name="Content Placeholder 2"/>
          <p:cNvSpPr>
            <a:spLocks noGrp="1"/>
          </p:cNvSpPr>
          <p:nvPr>
            <p:ph sz="quarter" idx="12"/>
          </p:nvPr>
        </p:nvSpPr>
        <p:spPr/>
        <p:txBody>
          <a:bodyPr/>
          <a:lstStyle/>
          <a:p>
            <a:pPr algn="l"/>
            <a:r>
              <a:rPr lang="en-US" sz="2800" dirty="0"/>
              <a:t>Steven C. Chapra</a:t>
            </a:r>
            <a:endParaRPr lang="en-US" sz="2800" dirty="0">
              <a:solidFill>
                <a:schemeClr val="bg1"/>
              </a:solidFill>
            </a:endParaRPr>
          </a:p>
        </p:txBody>
      </p:sp>
      <p:pic>
        <p:nvPicPr>
          <p:cNvPr id="8" name="Picture 3"/>
          <p:cNvPicPr>
            <a:picLocks noGrp="1" noChangeAspect="1"/>
          </p:cNvPicPr>
          <p:nvPr>
            <p:ph sz="quarter" idx="18"/>
          </p:nvPr>
        </p:nvPicPr>
        <p:blipFill>
          <a:blip r:embed="rId3">
            <a:extLst>
              <a:ext uri="{28A0092B-C50C-407E-A947-70E740481C1C}">
                <a14:useLocalDpi xmlns:a14="http://schemas.microsoft.com/office/drawing/2010/main" val="0"/>
              </a:ext>
            </a:extLst>
          </a:blip>
          <a:srcRect/>
          <a:stretch>
            <a:fillRect/>
          </a:stretch>
        </p:blipFill>
        <p:spPr bwMode="auto">
          <a:xfrm>
            <a:off x="5368577" y="0"/>
            <a:ext cx="3774184"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4"/>
          <p:cNvSpPr>
            <a:spLocks noGrp="1"/>
          </p:cNvSpPr>
          <p:nvPr>
            <p:ph sz="quarter" idx="14"/>
          </p:nvPr>
        </p:nvSpPr>
        <p:spPr/>
        <p:txBody>
          <a:bodyPr/>
          <a:lstStyle/>
          <a:p>
            <a:r>
              <a:rPr lang="en-US" altLang="en-US" dirty="0"/>
              <a:t>PowerPoints organized by Dr. Michael R. Gustafson II, Duke University and Prof. Steve Chapra, Tufts </a:t>
            </a:r>
            <a:r>
              <a:rPr lang="en-US" altLang="en-US" dirty="0" smtClean="0"/>
              <a:t>University</a:t>
            </a:r>
            <a:endParaRPr lang="en-US" altLang="en-US" dirty="0"/>
          </a:p>
        </p:txBody>
      </p:sp>
      <p:sp>
        <p:nvSpPr>
          <p:cNvPr id="4" name="Content Placeholder 5"/>
          <p:cNvSpPr>
            <a:spLocks noGrp="1"/>
          </p:cNvSpPr>
          <p:nvPr>
            <p:ph sz="quarter" idx="17"/>
          </p:nvPr>
        </p:nvSpPr>
        <p:spPr/>
        <p:txBody>
          <a:bodyPr/>
          <a:lstStyle/>
          <a:p>
            <a:pPr lvl="0"/>
            <a:r>
              <a:rPr lang="en-US" dirty="0"/>
              <a:t>©McGraw-Hill Education. All rights reserved. Authorized only for instructor use in the classroom.  No reproduction or further distribution permitted without the prior written consent of McGraw-Hill Education</a:t>
            </a:r>
            <a:r>
              <a:rPr lang="en-US" dirty="0" smtClean="0"/>
              <a:t>.</a:t>
            </a:r>
            <a:endParaRPr lang="en-US" dirty="0"/>
          </a:p>
        </p:txBody>
      </p:sp>
    </p:spTree>
    <p:extLst>
      <p:ext uri="{BB962C8B-B14F-4D97-AF65-F5344CB8AC3E}">
        <p14:creationId xmlns:p14="http://schemas.microsoft.com/office/powerpoint/2010/main" val="14275981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Bisection Error</a:t>
            </a: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1432560"/>
                <a:ext cx="8321040" cy="5212080"/>
              </a:xfrm>
            </p:spPr>
            <p:txBody>
              <a:bodyPr/>
              <a:lstStyle/>
              <a:p>
                <a:pPr>
                  <a:spcAft>
                    <a:spcPts val="600"/>
                  </a:spcAft>
                  <a:defRPr/>
                </a:pPr>
                <a:r>
                  <a:rPr lang="en-US" dirty="0" smtClean="0"/>
                  <a:t>The absolute error of the bisection method is solely dependent on the absolute error at the start of the process (the space between the two guesses) and the number of iterations:</a:t>
                </a:r>
              </a:p>
              <a:p>
                <a:pPr>
                  <a:defRPr/>
                </a:pPr>
                <a14:m>
                  <m:oMathPara xmlns:m="http://schemas.openxmlformats.org/officeDocument/2006/math">
                    <m:oMathParaPr>
                      <m:jc m:val="centerGroup"/>
                    </m:oMathParaPr>
                    <m:oMath xmlns:m="http://schemas.openxmlformats.org/officeDocument/2006/math">
                      <m:sSubSup>
                        <m:sSubSupPr>
                          <m:ctrlPr>
                            <a:rPr lang="en-US" sz="2400" i="1" smtClean="0">
                              <a:latin typeface="Cambria Math"/>
                            </a:rPr>
                          </m:ctrlPr>
                        </m:sSubSupPr>
                        <m:e>
                          <m:r>
                            <a:rPr lang="en-US" sz="2400" b="0" i="1" smtClean="0">
                              <a:latin typeface="Cambria Math"/>
                            </a:rPr>
                            <m:t>𝐸</m:t>
                          </m:r>
                        </m:e>
                        <m:sub>
                          <m:r>
                            <a:rPr lang="en-US" sz="2400" b="0" i="1" smtClean="0">
                              <a:latin typeface="Cambria Math"/>
                            </a:rPr>
                            <m:t>𝑎</m:t>
                          </m:r>
                        </m:sub>
                        <m:sup>
                          <m:r>
                            <a:rPr lang="en-US" sz="2400" b="0" i="1" smtClean="0">
                              <a:latin typeface="Cambria Math"/>
                            </a:rPr>
                            <m:t>𝑛</m:t>
                          </m:r>
                        </m:sup>
                      </m:sSubSup>
                      <m:r>
                        <a:rPr lang="en-US" sz="2400" b="0" i="1" smtClean="0">
                          <a:latin typeface="Cambria Math"/>
                        </a:rPr>
                        <m:t>=</m:t>
                      </m:r>
                      <m:f>
                        <m:fPr>
                          <m:ctrlPr>
                            <a:rPr lang="en-US" sz="2400" b="0" i="1" smtClean="0">
                              <a:latin typeface="Cambria Math"/>
                            </a:rPr>
                          </m:ctrlPr>
                        </m:fPr>
                        <m:num>
                          <m:r>
                            <m:rPr>
                              <m:sty m:val="p"/>
                            </m:rPr>
                            <a:rPr lang="el-GR" sz="2400" b="0" i="1" smtClean="0">
                              <a:latin typeface="Cambria Math"/>
                              <a:ea typeface="Cambria Math"/>
                            </a:rPr>
                            <m:t>Δ</m:t>
                          </m:r>
                          <m:r>
                            <a:rPr lang="en-US" sz="2400" b="0" i="1" smtClean="0">
                              <a:latin typeface="Cambria Math"/>
                              <a:ea typeface="Cambria Math"/>
                            </a:rPr>
                            <m:t>𝑥</m:t>
                          </m:r>
                          <m:r>
                            <a:rPr lang="en-US" sz="2400" b="0" i="1" baseline="30000" smtClean="0">
                              <a:latin typeface="Cambria Math"/>
                              <a:ea typeface="Cambria Math"/>
                            </a:rPr>
                            <m:t>0</m:t>
                          </m:r>
                        </m:num>
                        <m:den>
                          <m:r>
                            <a:rPr lang="en-US" sz="2400" b="0" i="1" smtClean="0">
                              <a:latin typeface="Cambria Math"/>
                            </a:rPr>
                            <m:t>2</m:t>
                          </m:r>
                          <m:r>
                            <a:rPr lang="en-US" sz="2400" b="0" i="1" baseline="30000" smtClean="0">
                              <a:latin typeface="Cambria Math"/>
                            </a:rPr>
                            <m:t>𝑛</m:t>
                          </m:r>
                        </m:den>
                      </m:f>
                    </m:oMath>
                  </m:oMathPara>
                </a14:m>
                <a:endParaRPr lang="en-US" sz="2400" dirty="0" smtClean="0"/>
              </a:p>
              <a:p>
                <a:pPr>
                  <a:spcBef>
                    <a:spcPts val="300"/>
                  </a:spcBef>
                  <a:spcAft>
                    <a:spcPts val="0"/>
                  </a:spcAft>
                  <a:defRPr/>
                </a:pPr>
                <a:r>
                  <a:rPr lang="en-US" dirty="0" smtClean="0"/>
                  <a:t>The </a:t>
                </a:r>
                <a:r>
                  <a:rPr lang="en-US" dirty="0"/>
                  <a:t>required number of iterations to obtain a particular absolute error can be calculated based on the initial guesses</a:t>
                </a:r>
                <a:r>
                  <a:rPr lang="en-US" dirty="0" smtClean="0"/>
                  <a:t>:</a:t>
                </a:r>
              </a:p>
              <a:p>
                <a:pPr>
                  <a:defRPr/>
                </a:pPr>
                <a14:m>
                  <m:oMathPara xmlns:m="http://schemas.openxmlformats.org/officeDocument/2006/math">
                    <m:oMathParaPr>
                      <m:jc m:val="centerGroup"/>
                    </m:oMathParaPr>
                    <m:oMath xmlns:m="http://schemas.openxmlformats.org/officeDocument/2006/math">
                      <m:r>
                        <a:rPr lang="en-US" sz="2400" b="0" i="1" smtClean="0">
                          <a:latin typeface="Cambria Math"/>
                        </a:rPr>
                        <m:t>𝑛</m:t>
                      </m:r>
                      <m:r>
                        <a:rPr lang="en-US" sz="2400" b="0" i="1" smtClean="0">
                          <a:latin typeface="Cambria Math"/>
                        </a:rPr>
                        <m:t>=</m:t>
                      </m:r>
                      <m:r>
                        <m:rPr>
                          <m:sty m:val="p"/>
                        </m:rPr>
                        <a:rPr lang="en-US" sz="2400" b="0" i="0" smtClean="0">
                          <a:latin typeface="Cambria Math"/>
                        </a:rPr>
                        <m:t>log</m:t>
                      </m:r>
                      <m:r>
                        <a:rPr lang="en-US" sz="2400" b="0" i="1" baseline="-25000" smtClean="0">
                          <a:latin typeface="Cambria Math"/>
                        </a:rPr>
                        <m:t>2</m:t>
                      </m:r>
                      <m:d>
                        <m:dPr>
                          <m:ctrlPr>
                            <a:rPr lang="en-US" sz="2400" b="0" i="1" smtClean="0">
                              <a:latin typeface="Cambria Math"/>
                            </a:rPr>
                          </m:ctrlPr>
                        </m:dPr>
                        <m:e>
                          <m:f>
                            <m:fPr>
                              <m:ctrlPr>
                                <a:rPr lang="en-US" sz="2400" b="0" i="1" smtClean="0">
                                  <a:latin typeface="Cambria Math"/>
                                </a:rPr>
                              </m:ctrlPr>
                            </m:fPr>
                            <m:num>
                              <m:r>
                                <m:rPr>
                                  <m:sty m:val="p"/>
                                </m:rPr>
                                <a:rPr lang="el-GR" sz="2400" i="1">
                                  <a:latin typeface="Cambria Math"/>
                                  <a:ea typeface="Cambria Math"/>
                                </a:rPr>
                                <m:t>Δ</m:t>
                              </m:r>
                              <m:r>
                                <a:rPr lang="en-US" sz="2400" i="1">
                                  <a:latin typeface="Cambria Math"/>
                                  <a:ea typeface="Cambria Math"/>
                                </a:rPr>
                                <m:t>𝑥</m:t>
                              </m:r>
                              <m:r>
                                <a:rPr lang="en-US" sz="2400" i="1" baseline="30000">
                                  <a:latin typeface="Cambria Math"/>
                                  <a:ea typeface="Cambria Math"/>
                                </a:rPr>
                                <m:t>0</m:t>
                              </m:r>
                            </m:num>
                            <m:den>
                              <m:r>
                                <a:rPr lang="en-US" sz="2400" b="0" i="1" smtClean="0">
                                  <a:latin typeface="Cambria Math"/>
                                </a:rPr>
                                <m:t>𝐸</m:t>
                              </m:r>
                              <m:r>
                                <a:rPr lang="en-US" sz="2400" b="0" i="1" baseline="-25000" smtClean="0">
                                  <a:latin typeface="Cambria Math"/>
                                </a:rPr>
                                <m:t>𝑎</m:t>
                              </m:r>
                              <m:r>
                                <m:rPr>
                                  <m:nor/>
                                </m:rPr>
                                <a:rPr lang="en-US" sz="2400" b="0" i="0" baseline="-25000" smtClean="0">
                                  <a:latin typeface="Cambria Math"/>
                                </a:rPr>
                                <m:t>,</m:t>
                              </m:r>
                              <m:r>
                                <a:rPr lang="en-US" sz="2400" b="0" i="1" baseline="-25000" smtClean="0">
                                  <a:latin typeface="Cambria Math"/>
                                </a:rPr>
                                <m:t>𝑑</m:t>
                              </m:r>
                            </m:den>
                          </m:f>
                        </m:e>
                      </m:d>
                    </m:oMath>
                  </m:oMathPara>
                </a14:m>
                <a:endParaRPr lang="en-US" sz="24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1432560"/>
                <a:ext cx="8321040" cy="5212080"/>
              </a:xfrm>
              <a:blipFill rotWithShape="1">
                <a:blip r:embed="rId2"/>
                <a:stretch>
                  <a:fillRect l="-1832" t="-1520" r="-2125"/>
                </a:stretch>
              </a:blipFill>
            </p:spPr>
            <p:txBody>
              <a:bodyPr/>
              <a:lstStyle/>
              <a:p>
                <a:r>
                  <a:rPr lang="en-US">
                    <a:noFill/>
                  </a:rPr>
                  <a:t> </a:t>
                </a:r>
              </a:p>
            </p:txBody>
          </p:sp>
        </mc:Fallback>
      </mc:AlternateContent>
    </p:spTree>
    <p:extLst>
      <p:ext uri="{BB962C8B-B14F-4D97-AF65-F5344CB8AC3E}">
        <p14:creationId xmlns:p14="http://schemas.microsoft.com/office/powerpoint/2010/main" val="1826762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False Position</a:t>
            </a:r>
            <a:endParaRPr lang="en-US" dirty="0"/>
          </a:p>
        </p:txBody>
      </p:sp>
      <p:sp>
        <p:nvSpPr>
          <p:cNvPr id="3" name="Content Placeholder 2"/>
          <p:cNvSpPr>
            <a:spLocks noGrp="1"/>
          </p:cNvSpPr>
          <p:nvPr>
            <p:ph idx="1"/>
          </p:nvPr>
        </p:nvSpPr>
        <p:spPr>
          <a:xfrm>
            <a:off x="457200" y="1432560"/>
            <a:ext cx="8321040" cy="5120640"/>
          </a:xfrm>
        </p:spPr>
        <p:txBody>
          <a:bodyPr/>
          <a:lstStyle/>
          <a:p>
            <a:pPr>
              <a:lnSpc>
                <a:spcPct val="95000"/>
              </a:lnSpc>
              <a:spcBef>
                <a:spcPts val="1200"/>
              </a:spcBef>
            </a:pPr>
            <a:r>
              <a:rPr lang="en-US" altLang="en-US" dirty="0"/>
              <a:t>The </a:t>
            </a:r>
            <a:r>
              <a:rPr lang="en-US" altLang="en-US" b="1" i="1" dirty="0"/>
              <a:t>false position</a:t>
            </a:r>
            <a:r>
              <a:rPr lang="en-US" altLang="en-US" dirty="0"/>
              <a:t> method is another bracketing method.</a:t>
            </a:r>
          </a:p>
          <a:p>
            <a:pPr>
              <a:lnSpc>
                <a:spcPct val="95000"/>
              </a:lnSpc>
              <a:spcBef>
                <a:spcPts val="1200"/>
              </a:spcBef>
            </a:pPr>
            <a:r>
              <a:rPr lang="en-US" altLang="en-US" dirty="0"/>
              <a:t>It determines the next guess not by splitting the bracket in half but by connecting the endpoints with a straight line and determining the location of the intercept of the straight line (</a:t>
            </a:r>
            <a:r>
              <a:rPr lang="en-US" altLang="en-US" i="1" dirty="0" err="1"/>
              <a:t>x</a:t>
            </a:r>
            <a:r>
              <a:rPr lang="en-US" altLang="en-US" i="1" baseline="-25000" dirty="0" err="1"/>
              <a:t>r</a:t>
            </a:r>
            <a:r>
              <a:rPr lang="en-US" altLang="en-US" dirty="0"/>
              <a:t>).</a:t>
            </a:r>
          </a:p>
          <a:p>
            <a:pPr>
              <a:lnSpc>
                <a:spcPct val="95000"/>
              </a:lnSpc>
              <a:spcBef>
                <a:spcPts val="1200"/>
              </a:spcBef>
            </a:pPr>
            <a:r>
              <a:rPr lang="en-US" altLang="en-US" dirty="0"/>
              <a:t>The value of </a:t>
            </a:r>
            <a:r>
              <a:rPr lang="en-US" altLang="en-US" i="1" dirty="0" err="1"/>
              <a:t>x</a:t>
            </a:r>
            <a:r>
              <a:rPr lang="en-US" altLang="en-US" i="1" baseline="-25000" dirty="0" err="1"/>
              <a:t>r</a:t>
            </a:r>
            <a:r>
              <a:rPr lang="en-US" altLang="en-US" dirty="0"/>
              <a:t> then replaces whichever of the two initial guesses yields a function value with the same sign as </a:t>
            </a:r>
            <a:r>
              <a:rPr lang="en-US" altLang="en-US" i="1" dirty="0"/>
              <a:t>f</a:t>
            </a:r>
            <a:r>
              <a:rPr lang="en-US" altLang="en-US" dirty="0"/>
              <a:t>(</a:t>
            </a:r>
            <a:r>
              <a:rPr lang="en-US" altLang="en-US" i="1" dirty="0" err="1"/>
              <a:t>x</a:t>
            </a:r>
            <a:r>
              <a:rPr lang="en-US" altLang="en-US" i="1" baseline="-25000" dirty="0" err="1"/>
              <a:t>r</a:t>
            </a:r>
            <a:r>
              <a:rPr lang="en-US" altLang="en-US" dirty="0"/>
              <a:t>).</a:t>
            </a:r>
          </a:p>
        </p:txBody>
      </p:sp>
    </p:spTree>
    <p:extLst>
      <p:ext uri="{BB962C8B-B14F-4D97-AF65-F5344CB8AC3E}">
        <p14:creationId xmlns:p14="http://schemas.microsoft.com/office/powerpoint/2010/main" val="34232861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False Position Illustration</a:t>
            </a:r>
            <a:endParaRPr lang="en-US" sz="2000"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28600" y="3261360"/>
                <a:ext cx="3886200" cy="1082040"/>
              </a:xfrm>
            </p:spPr>
            <p:txBody>
              <a:bodyPr/>
              <a:lstStyle/>
              <a:p>
                <a:pPr/>
                <a14:m>
                  <m:oMathPara xmlns:m="http://schemas.openxmlformats.org/officeDocument/2006/math">
                    <m:oMathParaPr>
                      <m:jc m:val="left"/>
                    </m:oMathParaPr>
                    <m:oMath xmlns:m="http://schemas.openxmlformats.org/officeDocument/2006/math">
                      <m:r>
                        <a:rPr lang="en-US" altLang="en-US" sz="2800" b="0" i="1" smtClean="0">
                          <a:latin typeface="Cambria Math"/>
                        </a:rPr>
                        <m:t>𝑥</m:t>
                      </m:r>
                      <m:r>
                        <a:rPr lang="en-US" altLang="en-US" sz="2800" b="0" i="1" baseline="-25000" smtClean="0">
                          <a:latin typeface="Cambria Math"/>
                        </a:rPr>
                        <m:t>𝑟</m:t>
                      </m:r>
                      <m:r>
                        <a:rPr lang="en-US" altLang="en-US" sz="2800" b="0" i="1" smtClean="0">
                          <a:latin typeface="Cambria Math"/>
                        </a:rPr>
                        <m:t>=</m:t>
                      </m:r>
                      <m:r>
                        <a:rPr lang="en-US" altLang="en-US" sz="2800" b="0" i="1" smtClean="0">
                          <a:latin typeface="Cambria Math"/>
                        </a:rPr>
                        <m:t>𝑥𝑢</m:t>
                      </m:r>
                      <m:r>
                        <a:rPr lang="en-US" altLang="en-US" sz="2800" b="0" i="1" smtClean="0">
                          <a:latin typeface="Cambria Math"/>
                        </a:rPr>
                        <m:t>−</m:t>
                      </m:r>
                      <m:f>
                        <m:fPr>
                          <m:ctrlPr>
                            <a:rPr lang="en-US" altLang="en-US" sz="2800" b="0" i="1" smtClean="0">
                              <a:latin typeface="Cambria Math"/>
                            </a:rPr>
                          </m:ctrlPr>
                        </m:fPr>
                        <m:num>
                          <m:r>
                            <a:rPr lang="en-US" altLang="en-US" sz="2800" b="0" i="1" smtClean="0">
                              <a:latin typeface="Cambria Math"/>
                            </a:rPr>
                            <m:t>𝑓</m:t>
                          </m:r>
                          <m:r>
                            <a:rPr lang="en-US" altLang="en-US" sz="2800" b="0" i="1" smtClean="0">
                              <a:latin typeface="Cambria Math"/>
                            </a:rPr>
                            <m:t>(</m:t>
                          </m:r>
                          <m:r>
                            <a:rPr lang="en-US" altLang="en-US" sz="2800" b="0" i="1" smtClean="0">
                              <a:latin typeface="Cambria Math"/>
                            </a:rPr>
                            <m:t>𝑥𝑢</m:t>
                          </m:r>
                          <m:r>
                            <a:rPr lang="en-US" altLang="en-US" sz="2800" b="0" i="1" smtClean="0">
                              <a:latin typeface="Cambria Math"/>
                            </a:rPr>
                            <m:t>)(</m:t>
                          </m:r>
                          <m:r>
                            <a:rPr lang="en-US" altLang="en-US" sz="2800" b="0" i="1" smtClean="0">
                              <a:latin typeface="Cambria Math"/>
                            </a:rPr>
                            <m:t>𝑥𝑙</m:t>
                          </m:r>
                          <m:r>
                            <a:rPr lang="en-US" altLang="en-US" sz="2800" b="0" i="1" smtClean="0">
                              <a:latin typeface="Cambria Math"/>
                            </a:rPr>
                            <m:t>−</m:t>
                          </m:r>
                          <m:r>
                            <a:rPr lang="en-US" altLang="en-US" sz="2800" b="0" i="1" smtClean="0">
                              <a:latin typeface="Cambria Math"/>
                            </a:rPr>
                            <m:t>𝑥𝑢</m:t>
                          </m:r>
                          <m:r>
                            <a:rPr lang="en-US" altLang="en-US" sz="2800" b="0" i="1" smtClean="0">
                              <a:latin typeface="Cambria Math"/>
                            </a:rPr>
                            <m:t>)</m:t>
                          </m:r>
                        </m:num>
                        <m:den>
                          <m:r>
                            <a:rPr lang="en-US" altLang="en-US" sz="2800" b="0" i="1" smtClean="0">
                              <a:latin typeface="Cambria Math"/>
                            </a:rPr>
                            <m:t>𝑓</m:t>
                          </m:r>
                          <m:d>
                            <m:dPr>
                              <m:ctrlPr>
                                <a:rPr lang="en-US" altLang="en-US" sz="2800" b="0" i="1" smtClean="0">
                                  <a:latin typeface="Cambria Math"/>
                                </a:rPr>
                              </m:ctrlPr>
                            </m:dPr>
                            <m:e>
                              <m:r>
                                <a:rPr lang="en-US" altLang="en-US" sz="2800" b="0" i="1" smtClean="0">
                                  <a:latin typeface="Cambria Math"/>
                                </a:rPr>
                                <m:t>𝑥</m:t>
                              </m:r>
                              <m:r>
                                <a:rPr lang="en-US" altLang="en-US" sz="2800" b="0" i="1" baseline="-25000" smtClean="0">
                                  <a:latin typeface="Cambria Math"/>
                                </a:rPr>
                                <m:t>𝑙</m:t>
                              </m:r>
                            </m:e>
                          </m:d>
                          <m:r>
                            <a:rPr lang="en-US" altLang="en-US" sz="2800" b="0" i="1" smtClean="0">
                              <a:latin typeface="Cambria Math"/>
                            </a:rPr>
                            <m:t>−</m:t>
                          </m:r>
                          <m:r>
                            <a:rPr lang="en-US" altLang="en-US" sz="2800" b="0" i="1" smtClean="0">
                              <a:latin typeface="Cambria Math"/>
                            </a:rPr>
                            <m:t>𝑓</m:t>
                          </m:r>
                          <m:r>
                            <a:rPr lang="en-US" altLang="en-US" sz="2800" b="0" i="1" smtClean="0">
                              <a:latin typeface="Cambria Math"/>
                            </a:rPr>
                            <m:t>(</m:t>
                          </m:r>
                          <m:r>
                            <a:rPr lang="en-US" altLang="en-US" sz="2800" b="0" i="1" smtClean="0">
                              <a:latin typeface="Cambria Math"/>
                            </a:rPr>
                            <m:t>𝑥𝑢</m:t>
                          </m:r>
                          <m:r>
                            <a:rPr lang="en-US" altLang="en-US" sz="2800" b="0" i="1" smtClean="0">
                              <a:latin typeface="Cambria Math"/>
                            </a:rPr>
                            <m:t>)</m:t>
                          </m:r>
                        </m:den>
                      </m:f>
                    </m:oMath>
                  </m:oMathPara>
                </a14:m>
                <a:endParaRPr lang="en-US" altLang="en-US" sz="28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28600" y="3261360"/>
                <a:ext cx="3886200" cy="1082040"/>
              </a:xfrm>
              <a:blipFill rotWithShape="1">
                <a:blip r:embed="rId2"/>
                <a:stretch>
                  <a:fillRect/>
                </a:stretch>
              </a:blipFill>
            </p:spPr>
            <p:txBody>
              <a:bodyPr/>
              <a:lstStyle/>
              <a:p>
                <a:r>
                  <a:rPr lang="en-US">
                    <a:noFill/>
                  </a:rPr>
                  <a:t> </a:t>
                </a:r>
              </a:p>
            </p:txBody>
          </p:sp>
        </mc:Fallback>
      </mc:AlternateContent>
      <p:pic>
        <p:nvPicPr>
          <p:cNvPr id="5122" name="Picture 3"/>
          <p:cNvPicPr>
            <a:picLocks noGrp="1" noChangeAspect="1" noChangeArrowheads="1"/>
          </p:cNvPicPr>
          <p:nvPr>
            <p:ph idx="17"/>
          </p:nvPr>
        </p:nvPicPr>
        <p:blipFill>
          <a:blip r:embed="rId3">
            <a:extLst>
              <a:ext uri="{28A0092B-C50C-407E-A947-70E740481C1C}">
                <a14:useLocalDpi xmlns:a14="http://schemas.microsoft.com/office/drawing/2010/main" val="0"/>
              </a:ext>
            </a:extLst>
          </a:blip>
          <a:srcRect/>
          <a:stretch>
            <a:fillRect/>
          </a:stretch>
        </p:blipFill>
        <p:spPr bwMode="auto">
          <a:xfrm>
            <a:off x="4190998" y="1676399"/>
            <a:ext cx="4843366"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8686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Bisection vs. False Position</a:t>
            </a:r>
            <a:endParaRPr lang="en-US" sz="2000" dirty="0"/>
          </a:p>
        </p:txBody>
      </p:sp>
      <mc:AlternateContent xmlns:mc="http://schemas.openxmlformats.org/markup-compatibility/2006">
        <mc:Choice xmlns:a14="http://schemas.microsoft.com/office/drawing/2010/main" Requires="a14">
          <p:sp>
            <p:nvSpPr>
              <p:cNvPr id="5" name="Content Placeholder 2"/>
              <p:cNvSpPr>
                <a:spLocks noGrp="1"/>
              </p:cNvSpPr>
              <p:nvPr>
                <p:ph idx="1"/>
              </p:nvPr>
            </p:nvSpPr>
            <p:spPr/>
            <p:txBody>
              <a:bodyPr/>
              <a:lstStyle/>
              <a:p>
                <a:r>
                  <a:rPr lang="en-US" altLang="en-US" dirty="0" smtClean="0"/>
                  <a:t>Bisection does not take into account the shape of the function; this can be good or bad depending on the function!</a:t>
                </a:r>
              </a:p>
              <a:p>
                <a:r>
                  <a:rPr lang="en-US" altLang="en-US" dirty="0"/>
                  <a:t>Bad</a:t>
                </a:r>
                <a:r>
                  <a:rPr lang="en-US" altLang="en-US" dirty="0" smtClean="0"/>
                  <a:t>: </a:t>
                </a:r>
                <a14:m>
                  <m:oMath xmlns:m="http://schemas.openxmlformats.org/officeDocument/2006/math">
                    <m:r>
                      <a:rPr lang="en-US" altLang="en-US" b="0" i="1" smtClean="0">
                        <a:latin typeface="Cambria Math"/>
                      </a:rPr>
                      <m:t>𝑓</m:t>
                    </m:r>
                    <m:d>
                      <m:dPr>
                        <m:ctrlPr>
                          <a:rPr lang="en-US" altLang="en-US" b="0" i="1" smtClean="0">
                            <a:latin typeface="Cambria Math"/>
                          </a:rPr>
                        </m:ctrlPr>
                      </m:dPr>
                      <m:e>
                        <m:r>
                          <a:rPr lang="en-US" altLang="en-US" b="0" i="1" smtClean="0">
                            <a:latin typeface="Cambria Math"/>
                          </a:rPr>
                          <m:t>𝑥</m:t>
                        </m:r>
                      </m:e>
                    </m:d>
                    <m:r>
                      <a:rPr lang="en-US" altLang="en-US" b="0" i="1" smtClean="0">
                        <a:latin typeface="Cambria Math"/>
                      </a:rPr>
                      <m:t>=</m:t>
                    </m:r>
                    <m:r>
                      <a:rPr lang="en-US" altLang="en-US" b="0" i="1" smtClean="0">
                        <a:latin typeface="Cambria Math"/>
                      </a:rPr>
                      <m:t>𝑥</m:t>
                    </m:r>
                    <m:r>
                      <a:rPr lang="en-US" altLang="en-US" b="0" i="1" baseline="30000" smtClean="0">
                        <a:latin typeface="Cambria Math"/>
                      </a:rPr>
                      <m:t>10</m:t>
                    </m:r>
                    <m:r>
                      <a:rPr lang="en-US" altLang="en-US" b="0" i="1" smtClean="0">
                        <a:latin typeface="Cambria Math"/>
                      </a:rPr>
                      <m:t>−1</m:t>
                    </m:r>
                  </m:oMath>
                </a14:m>
                <a:endParaRPr lang="en-US" altLang="en-US" dirty="0"/>
              </a:p>
            </p:txBody>
          </p:sp>
        </mc:Choice>
        <mc:Fallback>
          <p:sp>
            <p:nvSpPr>
              <p:cNvPr id="5"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852" t="-3333" b="-2564"/>
                </a:stretch>
              </a:blipFill>
            </p:spPr>
            <p:txBody>
              <a:bodyPr/>
              <a:lstStyle/>
              <a:p>
                <a:r>
                  <a:rPr lang="en-US">
                    <a:noFill/>
                  </a:rPr>
                  <a:t> </a:t>
                </a:r>
              </a:p>
            </p:txBody>
          </p:sp>
        </mc:Fallback>
      </mc:AlternateContent>
      <p:pic>
        <p:nvPicPr>
          <p:cNvPr id="6146" name="Picture 3"/>
          <p:cNvPicPr>
            <a:picLocks noGrp="1" noChangeAspect="1" noChangeArrowheads="1"/>
          </p:cNvPicPr>
          <p:nvPr>
            <p:ph idx="17"/>
          </p:nvPr>
        </p:nvPicPr>
        <p:blipFill>
          <a:blip r:embed="rId3">
            <a:extLst>
              <a:ext uri="{28A0092B-C50C-407E-A947-70E740481C1C}">
                <a14:useLocalDpi xmlns:a14="http://schemas.microsoft.com/office/drawing/2010/main" val="0"/>
              </a:ext>
            </a:extLst>
          </a:blip>
          <a:srcRect/>
          <a:stretch>
            <a:fillRect/>
          </a:stretch>
        </p:blipFill>
        <p:spPr bwMode="auto">
          <a:xfrm>
            <a:off x="4419600" y="2971800"/>
            <a:ext cx="219456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5605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a:t>Part </a:t>
            </a:r>
            <a:r>
              <a:rPr lang="en-US" altLang="en-US" dirty="0" smtClean="0"/>
              <a:t>2 </a:t>
            </a:r>
            <a:r>
              <a:rPr lang="en-US" altLang="en-US" dirty="0" smtClean="0"/>
              <a:t/>
            </a:r>
            <a:br>
              <a:rPr lang="en-US" altLang="en-US" dirty="0" smtClean="0"/>
            </a:br>
            <a:r>
              <a:rPr lang="en-US" dirty="0" smtClean="0"/>
              <a:t>Chapter </a:t>
            </a:r>
            <a:r>
              <a:rPr lang="en-US" dirty="0" smtClean="0"/>
              <a:t>5</a:t>
            </a:r>
            <a:endParaRPr lang="en-US" dirty="0"/>
          </a:p>
        </p:txBody>
      </p:sp>
      <p:sp>
        <p:nvSpPr>
          <p:cNvPr id="3" name="Subtitle 2"/>
          <p:cNvSpPr>
            <a:spLocks noGrp="1"/>
          </p:cNvSpPr>
          <p:nvPr>
            <p:ph type="subTitle" idx="1"/>
          </p:nvPr>
        </p:nvSpPr>
        <p:spPr>
          <a:xfrm>
            <a:off x="1371600" y="3886200"/>
            <a:ext cx="6400800" cy="1905000"/>
          </a:xfrm>
        </p:spPr>
        <p:txBody>
          <a:bodyPr/>
          <a:lstStyle/>
          <a:p>
            <a:r>
              <a:rPr lang="en-US" altLang="en-US" dirty="0"/>
              <a:t>Roots: Bracketing Methods</a:t>
            </a:r>
            <a:endParaRPr lang="en-US" altLang="en-US" dirty="0"/>
          </a:p>
        </p:txBody>
      </p:sp>
      <p:sp>
        <p:nvSpPr>
          <p:cNvPr id="5" name="Text Placeholder 3" hidden="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55072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Chapter </a:t>
            </a:r>
            <a:r>
              <a:rPr lang="en-US" altLang="en-US" dirty="0" smtClean="0"/>
              <a:t>Objectives</a:t>
            </a:r>
            <a:endParaRPr lang="en-US" dirty="0"/>
          </a:p>
        </p:txBody>
      </p:sp>
      <p:sp>
        <p:nvSpPr>
          <p:cNvPr id="3" name="Content Placeholder 2"/>
          <p:cNvSpPr>
            <a:spLocks noGrp="1"/>
          </p:cNvSpPr>
          <p:nvPr>
            <p:ph idx="1"/>
          </p:nvPr>
        </p:nvSpPr>
        <p:spPr>
          <a:xfrm>
            <a:off x="457200" y="1432560"/>
            <a:ext cx="8321040" cy="5212080"/>
          </a:xfrm>
        </p:spPr>
        <p:txBody>
          <a:bodyPr/>
          <a:lstStyle/>
          <a:p>
            <a:pPr>
              <a:lnSpc>
                <a:spcPct val="90000"/>
              </a:lnSpc>
              <a:spcBef>
                <a:spcPts val="0"/>
              </a:spcBef>
              <a:spcAft>
                <a:spcPts val="900"/>
              </a:spcAft>
            </a:pPr>
            <a:r>
              <a:rPr lang="en-US" altLang="en-US" sz="2800" dirty="0"/>
              <a:t>Understanding what roots problems are and where they occur in engineering and science.</a:t>
            </a:r>
          </a:p>
          <a:p>
            <a:pPr>
              <a:lnSpc>
                <a:spcPct val="90000"/>
              </a:lnSpc>
              <a:spcBef>
                <a:spcPts val="0"/>
              </a:spcBef>
              <a:spcAft>
                <a:spcPts val="900"/>
              </a:spcAft>
            </a:pPr>
            <a:r>
              <a:rPr lang="en-US" altLang="en-US" sz="2800" dirty="0"/>
              <a:t>Knowing how to determine a root graphically.</a:t>
            </a:r>
          </a:p>
          <a:p>
            <a:pPr>
              <a:lnSpc>
                <a:spcPct val="90000"/>
              </a:lnSpc>
              <a:spcBef>
                <a:spcPts val="0"/>
              </a:spcBef>
              <a:spcAft>
                <a:spcPts val="900"/>
              </a:spcAft>
            </a:pPr>
            <a:r>
              <a:rPr lang="en-US" altLang="en-US" sz="2800" dirty="0"/>
              <a:t>Understanding the incremental search method and its shortcomings.</a:t>
            </a:r>
          </a:p>
          <a:p>
            <a:pPr>
              <a:lnSpc>
                <a:spcPct val="90000"/>
              </a:lnSpc>
              <a:spcBef>
                <a:spcPts val="0"/>
              </a:spcBef>
              <a:spcAft>
                <a:spcPts val="900"/>
              </a:spcAft>
            </a:pPr>
            <a:r>
              <a:rPr lang="en-US" altLang="en-US" sz="2800" dirty="0"/>
              <a:t>Knowing how to solve a roots problem with the bisection method.</a:t>
            </a:r>
          </a:p>
          <a:p>
            <a:pPr>
              <a:lnSpc>
                <a:spcPct val="90000"/>
              </a:lnSpc>
              <a:spcBef>
                <a:spcPts val="0"/>
              </a:spcBef>
              <a:spcAft>
                <a:spcPts val="900"/>
              </a:spcAft>
            </a:pPr>
            <a:r>
              <a:rPr lang="en-US" altLang="en-US" sz="2800" dirty="0"/>
              <a:t>Knowing how to estimate the error of bisection and why it differs from error estimates for other types of root location algorithms.</a:t>
            </a:r>
          </a:p>
          <a:p>
            <a:pPr>
              <a:lnSpc>
                <a:spcPct val="90000"/>
              </a:lnSpc>
              <a:spcBef>
                <a:spcPts val="0"/>
              </a:spcBef>
              <a:spcAft>
                <a:spcPts val="900"/>
              </a:spcAft>
            </a:pPr>
            <a:r>
              <a:rPr lang="en-US" altLang="en-US" sz="2800" dirty="0"/>
              <a:t>Understanding false position and how it differs from bisection</a:t>
            </a:r>
            <a:r>
              <a:rPr lang="en-US" altLang="en-US" sz="2800" dirty="0" smtClean="0"/>
              <a:t>.</a:t>
            </a:r>
            <a:endParaRPr lang="en-US" altLang="en-US" sz="2800" dirty="0"/>
          </a:p>
        </p:txBody>
      </p:sp>
    </p:spTree>
    <p:extLst>
      <p:ext uri="{BB962C8B-B14F-4D97-AF65-F5344CB8AC3E}">
        <p14:creationId xmlns:p14="http://schemas.microsoft.com/office/powerpoint/2010/main" val="13836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Roots</a:t>
            </a:r>
            <a:endParaRPr lang="en-US" dirty="0"/>
          </a:p>
        </p:txBody>
      </p:sp>
      <p:sp>
        <p:nvSpPr>
          <p:cNvPr id="3" name="Content Placeholder 2"/>
          <p:cNvSpPr>
            <a:spLocks noGrp="1"/>
          </p:cNvSpPr>
          <p:nvPr>
            <p:ph idx="1"/>
          </p:nvPr>
        </p:nvSpPr>
        <p:spPr>
          <a:xfrm>
            <a:off x="457200" y="1432560"/>
            <a:ext cx="8321040" cy="5212080"/>
          </a:xfrm>
        </p:spPr>
        <p:txBody>
          <a:bodyPr/>
          <a:lstStyle/>
          <a:p>
            <a:pPr>
              <a:spcBef>
                <a:spcPts val="1200"/>
              </a:spcBef>
              <a:spcAft>
                <a:spcPts val="1200"/>
              </a:spcAft>
            </a:pPr>
            <a:r>
              <a:rPr lang="en-US" altLang="en-US" dirty="0"/>
              <a:t>“Roots” problems occur when some function </a:t>
            </a:r>
            <a:r>
              <a:rPr lang="en-US" altLang="en-US" i="1" dirty="0"/>
              <a:t>f</a:t>
            </a:r>
            <a:r>
              <a:rPr lang="en-US" altLang="en-US" dirty="0"/>
              <a:t> can be written in terms of one or more dependent variables </a:t>
            </a:r>
            <a:r>
              <a:rPr lang="en-US" altLang="en-US" i="1" dirty="0"/>
              <a:t>x</a:t>
            </a:r>
            <a:r>
              <a:rPr lang="en-US" altLang="en-US" dirty="0"/>
              <a:t>, where the solutions to </a:t>
            </a:r>
            <a:r>
              <a:rPr lang="en-US" altLang="en-US" i="1" dirty="0"/>
              <a:t>f</a:t>
            </a:r>
            <a:r>
              <a:rPr lang="en-US" altLang="en-US" dirty="0"/>
              <a:t>(</a:t>
            </a:r>
            <a:r>
              <a:rPr lang="en-US" altLang="en-US" i="1" dirty="0"/>
              <a:t>x</a:t>
            </a:r>
            <a:r>
              <a:rPr lang="en-US" altLang="en-US" dirty="0"/>
              <a:t>)</a:t>
            </a:r>
            <a:r>
              <a:rPr lang="en-US" altLang="en-US" i="1" dirty="0"/>
              <a:t>=0</a:t>
            </a:r>
            <a:r>
              <a:rPr lang="en-US" altLang="en-US" dirty="0"/>
              <a:t> yields the solution to the problem.</a:t>
            </a:r>
          </a:p>
          <a:p>
            <a:pPr>
              <a:spcBef>
                <a:spcPts val="1200"/>
              </a:spcBef>
              <a:spcAft>
                <a:spcPts val="1200"/>
              </a:spcAft>
            </a:pPr>
            <a:r>
              <a:rPr lang="en-US" altLang="en-US" dirty="0"/>
              <a:t>These problems often occur when a design problem presents an implicit equation for a required parameter.</a:t>
            </a:r>
          </a:p>
        </p:txBody>
      </p:sp>
    </p:spTree>
    <p:extLst>
      <p:ext uri="{BB962C8B-B14F-4D97-AF65-F5344CB8AC3E}">
        <p14:creationId xmlns:p14="http://schemas.microsoft.com/office/powerpoint/2010/main" val="449768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Graphical Methods</a:t>
            </a:r>
            <a:endParaRPr lang="en-US" dirty="0"/>
          </a:p>
        </p:txBody>
      </p:sp>
      <p:sp>
        <p:nvSpPr>
          <p:cNvPr id="3" name="Content Placeholder 2"/>
          <p:cNvSpPr>
            <a:spLocks noGrp="1"/>
          </p:cNvSpPr>
          <p:nvPr>
            <p:ph idx="1"/>
          </p:nvPr>
        </p:nvSpPr>
        <p:spPr>
          <a:xfrm>
            <a:off x="457200" y="1432560"/>
            <a:ext cx="6583680" cy="5044440"/>
          </a:xfrm>
        </p:spPr>
        <p:txBody>
          <a:bodyPr/>
          <a:lstStyle/>
          <a:p>
            <a:pPr>
              <a:lnSpc>
                <a:spcPct val="90000"/>
              </a:lnSpc>
            </a:pPr>
            <a:r>
              <a:rPr lang="en-US" altLang="en-US" sz="2800" dirty="0"/>
              <a:t>A simple method for obtaining the estimate of the root of the equation </a:t>
            </a:r>
            <a:r>
              <a:rPr lang="en-US" altLang="en-US" sz="2800" i="1" dirty="0"/>
              <a:t>f(x)</a:t>
            </a:r>
            <a:r>
              <a:rPr lang="en-US" altLang="en-US" sz="2800" dirty="0"/>
              <a:t>=0 is to make a plot of the function and observe where it crosses the </a:t>
            </a:r>
            <a:r>
              <a:rPr lang="en-US" altLang="en-US" sz="2800" i="1" dirty="0"/>
              <a:t>x</a:t>
            </a:r>
            <a:r>
              <a:rPr lang="en-US" altLang="en-US" sz="2800" dirty="0"/>
              <a:t>-axis.</a:t>
            </a:r>
          </a:p>
          <a:p>
            <a:pPr>
              <a:lnSpc>
                <a:spcPct val="90000"/>
              </a:lnSpc>
            </a:pPr>
            <a:r>
              <a:rPr lang="en-US" altLang="en-US" sz="2800" dirty="0"/>
              <a:t>Graphing the function can also indicate where roots may be and where some root-finding methods may fail:</a:t>
            </a:r>
          </a:p>
          <a:p>
            <a:pPr marL="548640" lvl="1" indent="-457200">
              <a:lnSpc>
                <a:spcPct val="90000"/>
              </a:lnSpc>
              <a:buFontTx/>
              <a:buAutoNum type="alphaLcParenR"/>
            </a:pPr>
            <a:r>
              <a:rPr lang="en-US" altLang="en-US" sz="2400" dirty="0"/>
              <a:t>Same sign, no roots</a:t>
            </a:r>
          </a:p>
          <a:p>
            <a:pPr marL="548640" lvl="1" indent="-457200">
              <a:lnSpc>
                <a:spcPct val="90000"/>
              </a:lnSpc>
              <a:buFontTx/>
              <a:buAutoNum type="alphaLcParenR"/>
            </a:pPr>
            <a:r>
              <a:rPr lang="en-US" altLang="en-US" sz="2400" dirty="0"/>
              <a:t>Different sign, one root</a:t>
            </a:r>
          </a:p>
          <a:p>
            <a:pPr marL="548640" lvl="1" indent="-457200">
              <a:lnSpc>
                <a:spcPct val="90000"/>
              </a:lnSpc>
              <a:buFontTx/>
              <a:buAutoNum type="alphaLcParenR"/>
            </a:pPr>
            <a:r>
              <a:rPr lang="en-US" altLang="en-US" sz="2400" dirty="0"/>
              <a:t>Same sign, two roots</a:t>
            </a:r>
          </a:p>
          <a:p>
            <a:pPr marL="548640" lvl="1" indent="-457200">
              <a:lnSpc>
                <a:spcPct val="90000"/>
              </a:lnSpc>
              <a:buFontTx/>
              <a:buAutoNum type="alphaLcParenR"/>
            </a:pPr>
            <a:r>
              <a:rPr lang="en-US" altLang="en-US" sz="2400" dirty="0"/>
              <a:t>Different sign, three roots </a:t>
            </a:r>
          </a:p>
        </p:txBody>
      </p:sp>
      <p:pic>
        <p:nvPicPr>
          <p:cNvPr id="1026" name="Picture 3"/>
          <p:cNvPicPr>
            <a:picLocks noGrp="1" noChangeAspect="1" noChangeArrowheads="1"/>
          </p:cNvPicPr>
          <p:nvPr>
            <p:ph idx="17"/>
          </p:nvPr>
        </p:nvPicPr>
        <p:blipFill>
          <a:blip r:embed="rId2">
            <a:extLst>
              <a:ext uri="{28A0092B-C50C-407E-A947-70E740481C1C}">
                <a14:useLocalDpi xmlns:a14="http://schemas.microsoft.com/office/drawing/2010/main" val="0"/>
              </a:ext>
            </a:extLst>
          </a:blip>
          <a:srcRect/>
          <a:stretch>
            <a:fillRect/>
          </a:stretch>
        </p:blipFill>
        <p:spPr bwMode="auto">
          <a:xfrm>
            <a:off x="7372485" y="685800"/>
            <a:ext cx="1466715"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047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Bracketing Methods</a:t>
            </a:r>
            <a:endParaRPr lang="en-US" dirty="0"/>
          </a:p>
        </p:txBody>
      </p:sp>
      <p:sp>
        <p:nvSpPr>
          <p:cNvPr id="3" name="Content Placeholder 2"/>
          <p:cNvSpPr>
            <a:spLocks noGrp="1"/>
          </p:cNvSpPr>
          <p:nvPr>
            <p:ph idx="1"/>
          </p:nvPr>
        </p:nvSpPr>
        <p:spPr>
          <a:xfrm>
            <a:off x="457200" y="1432560"/>
            <a:ext cx="8229600" cy="5120640"/>
          </a:xfrm>
        </p:spPr>
        <p:txBody>
          <a:bodyPr/>
          <a:lstStyle/>
          <a:p>
            <a:pPr>
              <a:spcBef>
                <a:spcPts val="1200"/>
              </a:spcBef>
              <a:spcAft>
                <a:spcPts val="1200"/>
              </a:spcAft>
            </a:pPr>
            <a:r>
              <a:rPr lang="en-US" altLang="en-US" sz="2800" b="1" i="1" dirty="0"/>
              <a:t>Bracketing methods</a:t>
            </a:r>
            <a:r>
              <a:rPr lang="en-US" altLang="en-US" sz="2800" dirty="0"/>
              <a:t> are based on making two initial guesses that “bracket” the root - that is, are on either side of the root.</a:t>
            </a:r>
          </a:p>
          <a:p>
            <a:pPr>
              <a:spcBef>
                <a:spcPts val="1200"/>
              </a:spcBef>
              <a:spcAft>
                <a:spcPts val="1200"/>
              </a:spcAft>
            </a:pPr>
            <a:r>
              <a:rPr lang="en-US" altLang="en-US" sz="2800" dirty="0"/>
              <a:t>Brackets are formed by finding two guesses </a:t>
            </a:r>
            <a:r>
              <a:rPr lang="en-US" altLang="en-US" sz="2800" i="1" dirty="0"/>
              <a:t>x</a:t>
            </a:r>
            <a:r>
              <a:rPr lang="en-US" altLang="en-US" sz="2800" i="1" baseline="-25000" dirty="0"/>
              <a:t>l</a:t>
            </a:r>
            <a:r>
              <a:rPr lang="en-US" altLang="en-US" sz="2800" dirty="0"/>
              <a:t> and </a:t>
            </a:r>
            <a:r>
              <a:rPr lang="en-US" altLang="en-US" sz="2800" i="1" dirty="0" err="1"/>
              <a:t>x</a:t>
            </a:r>
            <a:r>
              <a:rPr lang="en-US" altLang="en-US" sz="2800" i="1" baseline="-25000" dirty="0" err="1"/>
              <a:t>u</a:t>
            </a:r>
            <a:r>
              <a:rPr lang="en-US" altLang="en-US" sz="2800" dirty="0"/>
              <a:t> where the sign of the function changes; that is, where </a:t>
            </a:r>
            <a:r>
              <a:rPr lang="en-US" altLang="en-US" sz="2800" i="1" dirty="0"/>
              <a:t>f</a:t>
            </a:r>
            <a:r>
              <a:rPr lang="en-US" altLang="en-US" sz="2800" dirty="0"/>
              <a:t>(</a:t>
            </a:r>
            <a:r>
              <a:rPr lang="en-US" altLang="en-US" sz="2800" i="1" dirty="0"/>
              <a:t>x</a:t>
            </a:r>
            <a:r>
              <a:rPr lang="en-US" altLang="en-US" sz="2800" i="1" baseline="-25000" dirty="0"/>
              <a:t>l</a:t>
            </a:r>
            <a:r>
              <a:rPr lang="en-US" altLang="en-US" sz="2800" dirty="0"/>
              <a:t> ) </a:t>
            </a:r>
            <a:r>
              <a:rPr lang="en-US" altLang="en-US" sz="2800" i="1" dirty="0"/>
              <a:t>f</a:t>
            </a:r>
            <a:r>
              <a:rPr lang="en-US" altLang="en-US" sz="2800" dirty="0"/>
              <a:t>(</a:t>
            </a:r>
            <a:r>
              <a:rPr lang="en-US" altLang="en-US" sz="2800" i="1" dirty="0" err="1"/>
              <a:t>x</a:t>
            </a:r>
            <a:r>
              <a:rPr lang="en-US" altLang="en-US" sz="2800" i="1" baseline="-25000" dirty="0" err="1"/>
              <a:t>u</a:t>
            </a:r>
            <a:r>
              <a:rPr lang="en-US" altLang="en-US" sz="2800" dirty="0"/>
              <a:t> ) &lt; 0</a:t>
            </a:r>
          </a:p>
          <a:p>
            <a:pPr>
              <a:spcBef>
                <a:spcPts val="1200"/>
              </a:spcBef>
              <a:spcAft>
                <a:spcPts val="1200"/>
              </a:spcAft>
            </a:pPr>
            <a:r>
              <a:rPr lang="en-US" altLang="en-US" sz="2800" dirty="0"/>
              <a:t>The </a:t>
            </a:r>
            <a:r>
              <a:rPr lang="en-US" altLang="en-US" sz="2800" b="1" i="1" dirty="0"/>
              <a:t>incremental search</a:t>
            </a:r>
            <a:r>
              <a:rPr lang="en-US" altLang="en-US" sz="2800" dirty="0"/>
              <a:t> method tests the value of the function at evenly spaced intervals and finds brackets by identifying function sign changes between neighboring points.</a:t>
            </a:r>
          </a:p>
        </p:txBody>
      </p:sp>
    </p:spTree>
    <p:extLst>
      <p:ext uri="{BB962C8B-B14F-4D97-AF65-F5344CB8AC3E}">
        <p14:creationId xmlns:p14="http://schemas.microsoft.com/office/powerpoint/2010/main" val="3013325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Incremental Search Hazards</a:t>
            </a:r>
            <a:endParaRPr lang="en-US" sz="2000" dirty="0"/>
          </a:p>
        </p:txBody>
      </p:sp>
      <p:sp>
        <p:nvSpPr>
          <p:cNvPr id="3" name="Content Placeholder 2"/>
          <p:cNvSpPr>
            <a:spLocks noGrp="1"/>
          </p:cNvSpPr>
          <p:nvPr>
            <p:ph idx="1"/>
          </p:nvPr>
        </p:nvSpPr>
        <p:spPr>
          <a:xfrm>
            <a:off x="457200" y="1432560"/>
            <a:ext cx="8229600" cy="2072640"/>
          </a:xfrm>
        </p:spPr>
        <p:txBody>
          <a:bodyPr/>
          <a:lstStyle/>
          <a:p>
            <a:r>
              <a:rPr lang="en-US" altLang="en-US" sz="2400" dirty="0"/>
              <a:t>If the spacing between the points of an incremental search are too far apart, brackets may be missed due to capturing an even number of roots within two points.</a:t>
            </a:r>
          </a:p>
          <a:p>
            <a:r>
              <a:rPr lang="en-US" altLang="en-US" sz="2400" dirty="0"/>
              <a:t>Incremental searches cannot find brackets containing even-multiplicity roots regardless of spacing.</a:t>
            </a:r>
          </a:p>
        </p:txBody>
      </p:sp>
      <p:pic>
        <p:nvPicPr>
          <p:cNvPr id="2050" name="Picture 3"/>
          <p:cNvPicPr>
            <a:picLocks noGrp="1" noChangeAspect="1" noChangeArrowheads="1"/>
          </p:cNvPicPr>
          <p:nvPr>
            <p:ph idx="17"/>
          </p:nvPr>
        </p:nvPicPr>
        <p:blipFill>
          <a:blip r:embed="rId2">
            <a:extLst>
              <a:ext uri="{28A0092B-C50C-407E-A947-70E740481C1C}">
                <a14:useLocalDpi xmlns:a14="http://schemas.microsoft.com/office/drawing/2010/main" val="0"/>
              </a:ext>
            </a:extLst>
          </a:blip>
          <a:srcRect/>
          <a:stretch>
            <a:fillRect/>
          </a:stretch>
        </p:blipFill>
        <p:spPr bwMode="auto">
          <a:xfrm>
            <a:off x="1737360" y="3578955"/>
            <a:ext cx="5669280" cy="3050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6927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Bisection</a:t>
            </a:r>
            <a:endParaRPr lang="en-US" sz="2000" dirty="0"/>
          </a:p>
        </p:txBody>
      </p:sp>
      <p:sp>
        <p:nvSpPr>
          <p:cNvPr id="3" name="Content Placeholder 2"/>
          <p:cNvSpPr>
            <a:spLocks noGrp="1"/>
          </p:cNvSpPr>
          <p:nvPr>
            <p:ph idx="1"/>
          </p:nvPr>
        </p:nvSpPr>
        <p:spPr>
          <a:xfrm>
            <a:off x="457200" y="1432560"/>
            <a:ext cx="3657600" cy="5120640"/>
          </a:xfrm>
        </p:spPr>
        <p:txBody>
          <a:bodyPr/>
          <a:lstStyle/>
          <a:p>
            <a:r>
              <a:rPr lang="en-US" altLang="en-US" sz="2000" dirty="0"/>
              <a:t>The </a:t>
            </a:r>
            <a:r>
              <a:rPr lang="en-US" altLang="en-US" sz="2000" b="1" i="1" dirty="0"/>
              <a:t>bisection method</a:t>
            </a:r>
            <a:r>
              <a:rPr lang="en-US" altLang="en-US" sz="2000" dirty="0"/>
              <a:t> is a variation of the incremental search method in which the interval is always divided in half.</a:t>
            </a:r>
          </a:p>
          <a:p>
            <a:r>
              <a:rPr lang="en-US" altLang="en-US" sz="2000" dirty="0"/>
              <a:t>If a function changes sign over an interval, the function value at the midpoint is evaluated.</a:t>
            </a:r>
          </a:p>
          <a:p>
            <a:r>
              <a:rPr lang="en-US" altLang="en-US" sz="2000" dirty="0"/>
              <a:t>The location of the root is then determined as lying within the subinterval where the sign change occurs.</a:t>
            </a:r>
          </a:p>
          <a:p>
            <a:r>
              <a:rPr lang="en-US" altLang="en-US" sz="2000" dirty="0"/>
              <a:t>The absolute error is reduced by a factor of 2 for each iteration.</a:t>
            </a:r>
          </a:p>
        </p:txBody>
      </p:sp>
      <p:pic>
        <p:nvPicPr>
          <p:cNvPr id="3074" name="Picture 3"/>
          <p:cNvPicPr>
            <a:picLocks noGrp="1" noChangeAspect="1" noChangeArrowheads="1"/>
          </p:cNvPicPr>
          <p:nvPr>
            <p:ph idx="17"/>
          </p:nvPr>
        </p:nvPicPr>
        <p:blipFill>
          <a:blip r:embed="rId2">
            <a:extLst>
              <a:ext uri="{28A0092B-C50C-407E-A947-70E740481C1C}">
                <a14:useLocalDpi xmlns:a14="http://schemas.microsoft.com/office/drawing/2010/main" val="0"/>
              </a:ext>
            </a:extLst>
          </a:blip>
          <a:srcRect/>
          <a:stretch>
            <a:fillRect/>
          </a:stretch>
        </p:blipFill>
        <p:spPr bwMode="auto">
          <a:xfrm>
            <a:off x="4191000" y="1524002"/>
            <a:ext cx="4846320" cy="3901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8355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Programming Bisection</a:t>
            </a: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39187" y="1066800"/>
            <a:ext cx="4065627" cy="5577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7944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1)">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 (1)</Template>
  <TotalTime>527</TotalTime>
  <Words>678</Words>
  <Application>Microsoft Office PowerPoint</Application>
  <PresentationFormat>On-screen Show (4:3)</PresentationFormat>
  <Paragraphs>51</Paragraphs>
  <Slides>13</Slides>
  <Notes>1</Notes>
  <HiddenSlides>0</HiddenSlides>
  <MMClips>0</MMClips>
  <ScaleCrop>false</ScaleCrop>
  <HeadingPairs>
    <vt:vector size="4" baseType="variant">
      <vt:variant>
        <vt:lpstr>Theme</vt:lpstr>
      </vt:variant>
      <vt:variant>
        <vt:i4>9</vt:i4>
      </vt:variant>
      <vt:variant>
        <vt:lpstr>Slide Titles</vt:lpstr>
      </vt:variant>
      <vt:variant>
        <vt:i4>13</vt:i4>
      </vt:variant>
    </vt:vector>
  </HeadingPairs>
  <TitlesOfParts>
    <vt:vector size="22" baseType="lpstr">
      <vt:lpstr>MHHE_Accessible_PPT_Template-v3 (1)</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 Applied Numerical Methods with MATLAB®  for Engineers and Scientists 4th Edition</vt:lpstr>
      <vt:lpstr>Part 2  Chapter 5</vt:lpstr>
      <vt:lpstr>Chapter Objectives</vt:lpstr>
      <vt:lpstr>Roots</vt:lpstr>
      <vt:lpstr>Graphical Methods</vt:lpstr>
      <vt:lpstr>Bracketing Methods</vt:lpstr>
      <vt:lpstr>Incremental Search Hazards</vt:lpstr>
      <vt:lpstr>Bisection</vt:lpstr>
      <vt:lpstr>Programming Bisection</vt:lpstr>
      <vt:lpstr>Bisection Error</vt:lpstr>
      <vt:lpstr>False Position</vt:lpstr>
      <vt:lpstr>False Position Illustration</vt:lpstr>
      <vt:lpstr>Bisection vs. False Position</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Structural Analysis</dc:title>
  <dc:creator>Kilburg, Jolynn</dc:creator>
  <cp:lastModifiedBy>Prasanna kumar. Tripathy</cp:lastModifiedBy>
  <cp:revision>66</cp:revision>
  <dcterms:created xsi:type="dcterms:W3CDTF">2017-02-27T15:23:48Z</dcterms:created>
  <dcterms:modified xsi:type="dcterms:W3CDTF">2017-07-17T06:29:49Z</dcterms:modified>
</cp:coreProperties>
</file>