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1"/>
  </p:notesMasterIdLst>
  <p:handoutMasterIdLst>
    <p:handoutMasterId r:id="rId32"/>
  </p:handoutMasterIdLst>
  <p:sldIdLst>
    <p:sldId id="298" r:id="rId10"/>
    <p:sldId id="257" r:id="rId11"/>
    <p:sldId id="259" r:id="rId12"/>
    <p:sldId id="299" r:id="rId13"/>
    <p:sldId id="260" r:id="rId14"/>
    <p:sldId id="270" r:id="rId15"/>
    <p:sldId id="301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302" r:id="rId28"/>
    <p:sldId id="303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Computer Number Representation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By default, MATLAB has adopted the IEEE double-precision format in which eight bytes (64 bits) are used to represent floating-point numbers:</a:t>
            </a:r>
            <a:br>
              <a:rPr lang="en-US" altLang="en-US" sz="2800" dirty="0"/>
            </a:br>
            <a:r>
              <a:rPr lang="en-US" altLang="en-US" sz="2800" i="1" dirty="0"/>
              <a:t>n</a:t>
            </a:r>
            <a:r>
              <a:rPr lang="en-US" altLang="en-US" sz="2800" dirty="0"/>
              <a:t> = ±(1+</a:t>
            </a:r>
            <a:r>
              <a:rPr lang="en-US" altLang="en-US" sz="2800" i="1" dirty="0"/>
              <a:t>f</a:t>
            </a:r>
            <a:r>
              <a:rPr lang="en-US" altLang="en-US" sz="2800" dirty="0"/>
              <a:t>) x 2</a:t>
            </a:r>
            <a:r>
              <a:rPr lang="en-US" altLang="en-US" sz="2800" i="1" baseline="30000" dirty="0"/>
              <a:t>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sign is determined by a sign bit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mantissa </a:t>
            </a:r>
            <a:r>
              <a:rPr lang="en-US" altLang="en-US" sz="2800" i="1" dirty="0"/>
              <a:t>f</a:t>
            </a:r>
            <a:r>
              <a:rPr lang="en-US" altLang="en-US" sz="2800" dirty="0"/>
              <a:t> is determined by a 52-bit binary number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exponent </a:t>
            </a:r>
            <a:r>
              <a:rPr lang="en-US" altLang="en-US" sz="2800" i="1" dirty="0"/>
              <a:t>e</a:t>
            </a:r>
            <a:r>
              <a:rPr lang="en-US" altLang="en-US" sz="2800" dirty="0"/>
              <a:t> is determined by an 11-bit binary number, from which 1023 is subtracted to get </a:t>
            </a:r>
            <a:r>
              <a:rPr lang="en-US" altLang="en-US" sz="2800" i="1" dirty="0"/>
              <a:t>e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920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Floating Point Ranges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Values of </a:t>
            </a:r>
            <a:r>
              <a:rPr lang="en-US" altLang="en-US" sz="2400" dirty="0">
                <a:latin typeface="Symbol" pitchFamily="18" charset="2"/>
              </a:rPr>
              <a:t>-</a:t>
            </a:r>
            <a:r>
              <a:rPr lang="en-US" altLang="en-US" sz="2400" dirty="0"/>
              <a:t>1023 and +1024 for </a:t>
            </a:r>
            <a:r>
              <a:rPr lang="en-US" altLang="en-US" sz="2400" i="1" dirty="0"/>
              <a:t>e</a:t>
            </a:r>
            <a:r>
              <a:rPr lang="en-US" altLang="en-US" sz="2400" dirty="0"/>
              <a:t> are reserved for special meanings, so the exponent range is </a:t>
            </a:r>
            <a:r>
              <a:rPr lang="en-US" altLang="en-US" sz="2400" dirty="0">
                <a:latin typeface="Symbol" pitchFamily="18" charset="2"/>
              </a:rPr>
              <a:t>-</a:t>
            </a:r>
            <a:r>
              <a:rPr lang="en-US" altLang="en-US" sz="2400" dirty="0"/>
              <a:t>1022 to 1023.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The largest possible number MATLAB can store has</a:t>
            </a:r>
          </a:p>
          <a:p>
            <a:pPr lvl="1">
              <a:lnSpc>
                <a:spcPct val="90000"/>
              </a:lnSpc>
            </a:pPr>
            <a:r>
              <a:rPr lang="en-US" altLang="en-US" sz="2200" i="1" dirty="0"/>
              <a:t>f</a:t>
            </a:r>
            <a:r>
              <a:rPr lang="en-US" altLang="en-US" sz="2200" dirty="0"/>
              <a:t> of all 1’s, giving a </a:t>
            </a:r>
            <a:r>
              <a:rPr lang="en-US" altLang="en-US" sz="2200" dirty="0" err="1"/>
              <a:t>significand</a:t>
            </a:r>
            <a:r>
              <a:rPr lang="en-US" altLang="en-US" sz="2200" dirty="0"/>
              <a:t> of 2 </a:t>
            </a:r>
            <a:r>
              <a:rPr lang="en-US" altLang="en-US" sz="2200" dirty="0">
                <a:latin typeface="Symbol" pitchFamily="18" charset="2"/>
              </a:rPr>
              <a:t>- </a:t>
            </a:r>
            <a:r>
              <a:rPr lang="en-US" altLang="en-US" sz="2200" dirty="0"/>
              <a:t>2</a:t>
            </a:r>
            <a:r>
              <a:rPr lang="en-US" altLang="en-US" sz="2200" baseline="30000" dirty="0"/>
              <a:t>-52</a:t>
            </a:r>
            <a:r>
              <a:rPr lang="en-US" altLang="en-US" sz="2200" dirty="0"/>
              <a:t>, or approximately 2</a:t>
            </a:r>
          </a:p>
          <a:p>
            <a:pPr lvl="1">
              <a:lnSpc>
                <a:spcPct val="90000"/>
              </a:lnSpc>
            </a:pPr>
            <a:r>
              <a:rPr lang="en-US" altLang="en-US" sz="2200" i="1" dirty="0"/>
              <a:t>e</a:t>
            </a:r>
            <a:r>
              <a:rPr lang="en-US" altLang="en-US" sz="2200" dirty="0"/>
              <a:t> of 11111111110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, giving an exponent of 2046 </a:t>
            </a:r>
            <a:r>
              <a:rPr lang="en-US" altLang="en-US" sz="2200" dirty="0">
                <a:latin typeface="Symbol" pitchFamily="18" charset="2"/>
              </a:rPr>
              <a:t>- </a:t>
            </a:r>
            <a:r>
              <a:rPr lang="en-US" altLang="en-US" sz="2200" dirty="0"/>
              <a:t>1023 = 1023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/>
              <a:t>This yields approximately 2</a:t>
            </a:r>
            <a:r>
              <a:rPr lang="en-US" altLang="en-US" sz="2200" baseline="30000" dirty="0"/>
              <a:t>1024 </a:t>
            </a:r>
            <a:r>
              <a:rPr lang="en-US" altLang="en-US" sz="2200" dirty="0"/>
              <a:t>= 1.7997</a:t>
            </a:r>
            <a:r>
              <a:rPr lang="en-US" altLang="en-US" sz="2200" dirty="0">
                <a:sym typeface="Symbol" pitchFamily="18" charset="2"/>
              </a:rPr>
              <a:t></a:t>
            </a:r>
            <a:r>
              <a:rPr lang="en-US" altLang="en-US" sz="2200" dirty="0"/>
              <a:t>10</a:t>
            </a:r>
            <a:r>
              <a:rPr lang="en-US" altLang="en-US" sz="2200" baseline="30000" dirty="0"/>
              <a:t>308</a:t>
            </a:r>
            <a:endParaRPr lang="en-US" altLang="en-US" sz="2200" dirty="0"/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altLang="en-US" sz="2400" dirty="0"/>
              <a:t>The smallest possible number MATLAB can store with full precision has</a:t>
            </a:r>
          </a:p>
          <a:p>
            <a:pPr lvl="1">
              <a:lnSpc>
                <a:spcPct val="90000"/>
              </a:lnSpc>
            </a:pPr>
            <a:r>
              <a:rPr lang="en-US" altLang="en-US" sz="2200" i="1" dirty="0"/>
              <a:t>f</a:t>
            </a:r>
            <a:r>
              <a:rPr lang="en-US" altLang="en-US" sz="2200" dirty="0"/>
              <a:t> of all 0’s, giving a </a:t>
            </a:r>
            <a:r>
              <a:rPr lang="en-US" altLang="en-US" sz="2200" dirty="0" err="1"/>
              <a:t>significand</a:t>
            </a:r>
            <a:r>
              <a:rPr lang="en-US" altLang="en-US" sz="2200" dirty="0"/>
              <a:t> of 1</a:t>
            </a:r>
          </a:p>
          <a:p>
            <a:pPr lvl="1">
              <a:lnSpc>
                <a:spcPct val="90000"/>
              </a:lnSpc>
            </a:pPr>
            <a:r>
              <a:rPr lang="en-US" altLang="en-US" sz="2200" i="1" dirty="0"/>
              <a:t>e</a:t>
            </a:r>
            <a:r>
              <a:rPr lang="en-US" altLang="en-US" sz="2200" dirty="0"/>
              <a:t> of 00000000001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, giving an exponent of 1</a:t>
            </a:r>
            <a:r>
              <a:rPr lang="en-US" altLang="en-US" sz="2200" dirty="0">
                <a:latin typeface="Symbol" pitchFamily="18" charset="2"/>
              </a:rPr>
              <a:t>-</a:t>
            </a:r>
            <a:r>
              <a:rPr lang="en-US" altLang="en-US" sz="2200" dirty="0"/>
              <a:t>1023 = </a:t>
            </a:r>
            <a:r>
              <a:rPr lang="en-US" altLang="en-US" sz="2200" dirty="0">
                <a:latin typeface="Symbol" pitchFamily="18" charset="2"/>
              </a:rPr>
              <a:t>-</a:t>
            </a:r>
            <a:r>
              <a:rPr lang="en-US" altLang="en-US" sz="2200" dirty="0"/>
              <a:t>1022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/>
              <a:t>This yields 2</a:t>
            </a:r>
            <a:r>
              <a:rPr lang="en-US" altLang="en-US" sz="2200" baseline="30000" dirty="0">
                <a:latin typeface="Symbol" pitchFamily="18" charset="2"/>
              </a:rPr>
              <a:t>-</a:t>
            </a:r>
            <a:r>
              <a:rPr lang="en-US" altLang="en-US" sz="2200" baseline="30000" dirty="0"/>
              <a:t>1022 </a:t>
            </a:r>
            <a:r>
              <a:rPr lang="en-US" altLang="en-US" sz="2200" dirty="0"/>
              <a:t>= 2.2251</a:t>
            </a:r>
            <a:r>
              <a:rPr lang="en-US" altLang="en-US" sz="2200" dirty="0">
                <a:sym typeface="Symbol" pitchFamily="18" charset="2"/>
              </a:rPr>
              <a:t></a:t>
            </a:r>
            <a:r>
              <a:rPr lang="en-US" altLang="en-US" sz="2200" dirty="0"/>
              <a:t>10</a:t>
            </a:r>
            <a:r>
              <a:rPr lang="en-US" altLang="en-US" sz="2200" baseline="30000" dirty="0">
                <a:latin typeface="Symbol" pitchFamily="18" charset="2"/>
              </a:rPr>
              <a:t>-</a:t>
            </a:r>
            <a:r>
              <a:rPr lang="en-US" altLang="en-US" sz="2200" baseline="30000" dirty="0"/>
              <a:t>308</a:t>
            </a:r>
          </a:p>
        </p:txBody>
      </p:sp>
    </p:spTree>
    <p:extLst>
      <p:ext uri="{BB962C8B-B14F-4D97-AF65-F5344CB8AC3E}">
        <p14:creationId xmlns:p14="http://schemas.microsoft.com/office/powerpoint/2010/main" val="251464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Floating Point Precision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r>
              <a:rPr lang="en-US" altLang="en-US" dirty="0"/>
              <a:t>The 52 bits for the mantissa </a:t>
            </a:r>
            <a:r>
              <a:rPr lang="en-US" altLang="en-US" i="1" dirty="0"/>
              <a:t>f</a:t>
            </a:r>
            <a:r>
              <a:rPr lang="en-US" altLang="en-US" dirty="0"/>
              <a:t> correspond to about 15 to 16 base-10 digits. </a:t>
            </a:r>
            <a:r>
              <a:rPr lang="en-US" altLang="en-US" dirty="0" smtClean="0"/>
              <a:t>The </a:t>
            </a:r>
            <a:r>
              <a:rPr lang="en-US" altLang="en-US" dirty="0"/>
              <a:t>machine epsilon - the maximum relative error between a number and MATLAB’s representation of that number, is thus </a:t>
            </a:r>
            <a:br>
              <a:rPr lang="en-US" altLang="en-US" dirty="0"/>
            </a:br>
            <a:r>
              <a:rPr lang="en-US" altLang="en-US" dirty="0"/>
              <a:t>2</a:t>
            </a:r>
            <a:r>
              <a:rPr lang="en-US" altLang="en-US" baseline="30000" dirty="0">
                <a:latin typeface="Symbol" pitchFamily="18" charset="2"/>
              </a:rPr>
              <a:t>-</a:t>
            </a:r>
            <a:r>
              <a:rPr lang="en-US" altLang="en-US" baseline="30000" dirty="0"/>
              <a:t>52</a:t>
            </a:r>
            <a:r>
              <a:rPr lang="en-US" altLang="en-US" dirty="0"/>
              <a:t> = 2.2204</a:t>
            </a:r>
            <a:r>
              <a:rPr lang="en-US" altLang="en-US" dirty="0">
                <a:sym typeface="Symbol" pitchFamily="18" charset="2"/>
              </a:rPr>
              <a:t></a:t>
            </a:r>
            <a:r>
              <a:rPr lang="en-US" altLang="en-US" dirty="0"/>
              <a:t>10</a:t>
            </a:r>
            <a:r>
              <a:rPr lang="en-US" altLang="en-US" baseline="30000" dirty="0">
                <a:latin typeface="Symbol" pitchFamily="18" charset="2"/>
              </a:rPr>
              <a:t>-</a:t>
            </a:r>
            <a:r>
              <a:rPr lang="en-US" altLang="en-US" baseline="30000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2836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Roundoff</a:t>
            </a:r>
            <a:r>
              <a:rPr lang="en-US" altLang="en-US" dirty="0"/>
              <a:t> Errors with</a:t>
            </a:r>
            <a:br>
              <a:rPr lang="en-US" altLang="en-US" dirty="0"/>
            </a:br>
            <a:r>
              <a:rPr lang="en-US" altLang="en-US" dirty="0"/>
              <a:t>Arithmetic Manipulations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r>
              <a:rPr lang="en-US" altLang="en-US" sz="2800" dirty="0" err="1"/>
              <a:t>Roundoff</a:t>
            </a:r>
            <a:r>
              <a:rPr lang="en-US" altLang="en-US" sz="2800" dirty="0"/>
              <a:t> error can happen in several circumstances other than just storing numbers - for example:</a:t>
            </a:r>
          </a:p>
          <a:p>
            <a:pPr lvl="1"/>
            <a:r>
              <a:rPr lang="en-US" altLang="en-US" sz="2400" i="1" dirty="0"/>
              <a:t>Large computations</a:t>
            </a:r>
            <a:r>
              <a:rPr lang="en-US" altLang="en-US" sz="2400" dirty="0"/>
              <a:t> - if a process performs a large number of computations, </a:t>
            </a:r>
            <a:r>
              <a:rPr lang="en-US" altLang="en-US" sz="2400" dirty="0" err="1"/>
              <a:t>roundoff</a:t>
            </a:r>
            <a:r>
              <a:rPr lang="en-US" altLang="en-US" sz="2400" dirty="0"/>
              <a:t> errors may build up to become significant</a:t>
            </a:r>
          </a:p>
          <a:p>
            <a:pPr lvl="1"/>
            <a:r>
              <a:rPr lang="en-US" altLang="en-US" sz="2400" i="1" dirty="0"/>
              <a:t>Adding a Large and a Small Number</a:t>
            </a:r>
            <a:r>
              <a:rPr lang="en-US" altLang="en-US" sz="2400" dirty="0"/>
              <a:t> -  Since the small number’s mantissa is shifted to the right to be the same scale as the large number, digits are lost</a:t>
            </a:r>
          </a:p>
          <a:p>
            <a:pPr lvl="1"/>
            <a:r>
              <a:rPr lang="en-US" altLang="en-US" sz="2400" i="1" dirty="0"/>
              <a:t>Smearing</a:t>
            </a:r>
            <a:r>
              <a:rPr lang="en-US" altLang="en-US" sz="2400" dirty="0"/>
              <a:t> - Smearing occurs whenever the individual terms in a summation are larger than the summation itself.</a:t>
            </a:r>
          </a:p>
          <a:p>
            <a:pPr lvl="2"/>
            <a:r>
              <a:rPr lang="en-US" altLang="en-US" sz="2000" dirty="0"/>
              <a:t> (x + 10</a:t>
            </a:r>
            <a:r>
              <a:rPr lang="en-US" altLang="en-US" sz="2000" baseline="30000" dirty="0"/>
              <a:t>-20</a:t>
            </a:r>
            <a:r>
              <a:rPr lang="en-US" altLang="en-US" sz="2000" dirty="0"/>
              <a:t>) </a:t>
            </a:r>
            <a:r>
              <a:rPr lang="en-US" altLang="en-US" sz="2000" dirty="0">
                <a:latin typeface="Symbol" pitchFamily="18" charset="2"/>
              </a:rPr>
              <a:t>-</a:t>
            </a:r>
            <a:r>
              <a:rPr lang="en-US" altLang="en-US" sz="2000" dirty="0"/>
              <a:t> x = 10</a:t>
            </a:r>
            <a:r>
              <a:rPr lang="en-US" altLang="en-US" sz="2000" baseline="30000" dirty="0"/>
              <a:t>-20</a:t>
            </a:r>
            <a:r>
              <a:rPr lang="en-US" altLang="en-US" sz="2000" dirty="0"/>
              <a:t> mathematically, but</a:t>
            </a:r>
            <a:br>
              <a:rPr lang="en-US" altLang="en-US" sz="2000" dirty="0"/>
            </a:br>
            <a:r>
              <a:rPr lang="en-US" altLang="en-US" sz="2000" dirty="0"/>
              <a:t>  x = 1; (x + 10</a:t>
            </a:r>
            <a:r>
              <a:rPr lang="en-US" altLang="en-US" sz="2000" baseline="30000" dirty="0"/>
              <a:t>-20</a:t>
            </a:r>
            <a:r>
              <a:rPr lang="en-US" altLang="en-US" sz="2000" dirty="0"/>
              <a:t>) </a:t>
            </a:r>
            <a:r>
              <a:rPr lang="en-US" altLang="en-US" sz="2000" dirty="0">
                <a:latin typeface="Symbol" pitchFamily="18" charset="2"/>
              </a:rPr>
              <a:t>-</a:t>
            </a:r>
            <a:r>
              <a:rPr lang="en-US" altLang="en-US" sz="2000" dirty="0"/>
              <a:t> x gives a 0 in MATLAB!</a:t>
            </a:r>
          </a:p>
        </p:txBody>
      </p:sp>
    </p:spTree>
    <p:extLst>
      <p:ext uri="{BB962C8B-B14F-4D97-AF65-F5344CB8AC3E}">
        <p14:creationId xmlns:p14="http://schemas.microsoft.com/office/powerpoint/2010/main" val="320925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Truncation Errors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</p:spPr>
            <p:txBody>
              <a:bodyPr/>
              <a:lstStyle/>
              <a:p>
                <a:r>
                  <a:rPr lang="en-US" altLang="en-US" i="1" dirty="0" smtClean="0"/>
                  <a:t>Truncation errors</a:t>
                </a:r>
                <a:r>
                  <a:rPr lang="en-US" altLang="en-US" dirty="0"/>
                  <a:t> are those that result from using an approximation in place of an exact mathematical procedure.</a:t>
                </a:r>
              </a:p>
              <a:p>
                <a:pPr>
                  <a:spcAft>
                    <a:spcPts val="2400"/>
                  </a:spcAft>
                </a:pPr>
                <a:r>
                  <a:rPr lang="en-US" altLang="en-US" dirty="0"/>
                  <a:t>Example 1: approximation to a derivative using a finite-difference </a:t>
                </a:r>
                <a:r>
                  <a:rPr lang="en-US" altLang="en-US" dirty="0" smtClean="0"/>
                  <a:t>equation:</a:t>
                </a:r>
              </a:p>
              <a:p>
                <a:pPr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/>
                            </a:rPr>
                            <m:t>𝑑𝑣</m:t>
                          </m:r>
                        </m:num>
                        <m:den>
                          <m:r>
                            <a:rPr lang="en-US" altLang="en-US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i="1" smtClean="0">
                          <a:latin typeface="Cambria Math"/>
                          <a:ea typeface="Cambria Math"/>
                        </a:rPr>
                        <m:t>≅</m:t>
                      </m:r>
                      <m:f>
                        <m:fPr>
                          <m:ctrlPr>
                            <a:rPr lang="en-US" altLang="en-US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altLang="en-US" i="1" smtClean="0">
                              <a:latin typeface="Cambria Math"/>
                              <a:ea typeface="Cambria Math"/>
                            </a:rPr>
                            <m:t>Δ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altLang="en-US" i="1" smtClean="0">
                              <a:latin typeface="Cambria Math"/>
                              <a:ea typeface="Cambria Math"/>
                            </a:rPr>
                            <m:t>Δ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den>
                      </m:f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altLang="en-US" b="0" i="1" baseline="-25000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m:rPr>
                                  <m:nor/>
                                </m:rPr>
                                <a:rPr lang="en-US" altLang="en-US" b="0" i="0" baseline="-25000" smtClean="0">
                                  <a:latin typeface="Cambria Math"/>
                                  <a:ea typeface="Cambria Math"/>
                                </a:rPr>
                                <m:t>+1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i="1">
                              <a:latin typeface="Cambria Math"/>
                              <a:ea typeface="Cambria Math"/>
                            </a:rPr>
                            <m:t>𝑣</m:t>
                          </m:r>
                          <m:d>
                            <m:dPr>
                              <m:ctrlPr>
                                <a:rPr lang="en-US" altLang="en-US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altLang="en-US" i="1" baseline="-2500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num>
                        <m:den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altLang="en-US" b="0" i="1" baseline="-2500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m:rPr>
                              <m:nor/>
                            </m:rPr>
                            <a:rPr lang="en-US" altLang="en-US" b="0" i="0" baseline="-25000" smtClean="0">
                              <a:latin typeface="Cambria Math"/>
                              <a:ea typeface="Cambria Math"/>
                            </a:rPr>
                            <m:t>+1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𝑡𝑖</m:t>
                          </m:r>
                        </m:den>
                      </m:f>
                    </m:oMath>
                  </m:oMathPara>
                </a14:m>
                <a:endParaRPr lang="en-US" altLang="en-US" dirty="0" smtClean="0"/>
              </a:p>
              <a:p>
                <a:pPr>
                  <a:spcBef>
                    <a:spcPts val="1800"/>
                  </a:spcBef>
                </a:pPr>
                <a:r>
                  <a:rPr lang="en-US" altLang="en-US" dirty="0" smtClean="0"/>
                  <a:t>Example </a:t>
                </a:r>
                <a:r>
                  <a:rPr lang="en-US" altLang="en-US" dirty="0"/>
                  <a:t>2: The Taylor Series</a:t>
                </a:r>
                <a:endParaRPr lang="en-US" altLang="en-US" i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  <a:blipFill rotWithShape="1">
                <a:blip r:embed="rId2"/>
                <a:stretch>
                  <a:fillRect l="-1832" t="-1548" b="-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23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Taylor Theorem and Series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The </a:t>
            </a:r>
            <a:r>
              <a:rPr lang="en-US" altLang="en-US" i="1" dirty="0"/>
              <a:t>Taylor theorem</a:t>
            </a:r>
            <a:r>
              <a:rPr lang="en-US" altLang="en-US" dirty="0"/>
              <a:t> states that any smooth function can be approximated as a polynomial.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The </a:t>
            </a:r>
            <a:r>
              <a:rPr lang="en-US" altLang="en-US" i="1" dirty="0"/>
              <a:t>Taylor series</a:t>
            </a:r>
            <a:r>
              <a:rPr lang="en-US" altLang="en-US" dirty="0"/>
              <a:t> provides a means to express this idea mathematically.</a:t>
            </a:r>
          </a:p>
        </p:txBody>
      </p:sp>
    </p:spTree>
    <p:extLst>
      <p:ext uri="{BB962C8B-B14F-4D97-AF65-F5344CB8AC3E}">
        <p14:creationId xmlns:p14="http://schemas.microsoft.com/office/powerpoint/2010/main" val="126160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Taylor Series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7160" y="1432560"/>
                <a:ext cx="8869680" cy="92964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2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𝑖</m:t>
                          </m:r>
                          <m:r>
                            <m:rPr>
                              <m:nor/>
                            </m:rPr>
                            <a:rPr lang="en-US" altLang="en-US" sz="2200" b="0" i="0" baseline="-25000" smtClean="0">
                              <a:latin typeface="Cambria Math"/>
                            </a:rPr>
                            <m:t>+1</m:t>
                          </m:r>
                        </m:e>
                      </m:d>
                      <m:r>
                        <a:rPr lang="en-US" alt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altLang="en-US" sz="22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altLang="en-US" sz="22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altLang="en-US" sz="22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2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″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200" b="0" i="1" smtClean="0">
                              <a:latin typeface="Cambria Math"/>
                            </a:rPr>
                            <m:t>2!</m:t>
                          </m:r>
                        </m:den>
                      </m:f>
                      <m:r>
                        <a:rPr lang="en-US" altLang="en-US" sz="22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200" b="0" i="1" baseline="50000" smtClean="0">
                          <a:latin typeface="Cambria Math"/>
                        </a:rPr>
                        <m:t>2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200" i="1">
                              <a:latin typeface="Cambria Math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en-US" altLang="en-US" sz="2200" b="0" i="0" baseline="50000" smtClean="0">
                              <a:latin typeface="Cambria Math"/>
                            </a:rPr>
                            <m:t>(3)</m:t>
                          </m:r>
                          <m:r>
                            <a:rPr lang="en-US" altLang="en-US" sz="220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200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altLang="en-US" sz="2200" i="1">
                          <a:latin typeface="Cambria Math"/>
                        </a:rPr>
                        <m:t>h</m:t>
                      </m:r>
                      <m:r>
                        <a:rPr lang="en-US" altLang="en-US" sz="2200" b="0" i="1" baseline="50000" smtClean="0">
                          <a:latin typeface="Cambria Math"/>
                        </a:rPr>
                        <m:t>3</m:t>
                      </m:r>
                      <m:r>
                        <a:rPr lang="en-US" altLang="en-US" sz="2200" b="0" i="0" smtClean="0">
                          <a:latin typeface="Cambria Math"/>
                        </a:rPr>
                        <m:t>+</m:t>
                      </m:r>
                      <m:r>
                        <a:rPr lang="en-US" altLang="en-US" sz="2200" b="0" i="1" smtClean="0">
                          <a:latin typeface="Cambria Math"/>
                          <a:ea typeface="Cambria Math"/>
                        </a:rPr>
                        <m:t>⋯+</m:t>
                      </m:r>
                      <m:f>
                        <m:fPr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200" i="1">
                              <a:latin typeface="Cambria Math"/>
                            </a:rPr>
                            <m:t>𝑓</m:t>
                          </m:r>
                          <m:r>
                            <m:rPr>
                              <m:nor/>
                            </m:rPr>
                            <a:rPr lang="en-US" altLang="en-US" sz="2200" baseline="5000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200" b="0" i="1" baseline="50000" smtClean="0">
                              <a:latin typeface="Cambria Math"/>
                            </a:rPr>
                            <m:t>𝑛</m:t>
                          </m:r>
                          <m:r>
                            <m:rPr>
                              <m:nor/>
                            </m:rPr>
                            <a:rPr lang="en-US" altLang="en-US" sz="2200" baseline="50000">
                              <a:latin typeface="Cambria Math"/>
                            </a:rPr>
                            <m:t>)</m:t>
                          </m:r>
                          <m:d>
                            <m:dPr>
                              <m:ctrlPr>
                                <a:rPr lang="en-US" altLang="en-US" sz="22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2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200" i="1" baseline="-25000">
                                  <a:latin typeface="Cambria Math"/>
                                </a:rPr>
                                <m:t>𝑖</m:t>
                              </m:r>
                            </m:e>
                          </m:d>
                        </m:num>
                        <m:den>
                          <m:r>
                            <a:rPr lang="en-US" altLang="en-US" sz="22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!</m:t>
                          </m:r>
                        </m:den>
                      </m:f>
                      <m:r>
                        <a:rPr lang="en-US" altLang="en-US" sz="2200" i="1">
                          <a:latin typeface="Cambria Math"/>
                        </a:rPr>
                        <m:t>h</m:t>
                      </m:r>
                      <m:r>
                        <a:rPr lang="en-US" altLang="en-US" sz="2200" b="0" i="1" baseline="50000" smtClean="0">
                          <a:latin typeface="Cambria Math"/>
                        </a:rPr>
                        <m:t>𝑛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𝑅𝑛</m:t>
                      </m:r>
                    </m:oMath>
                  </m:oMathPara>
                </a14:m>
                <a:endParaRPr lang="en-US" altLang="en-US" sz="2200" baseline="-25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" y="1432560"/>
                <a:ext cx="8869680" cy="9296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08" y="2514600"/>
            <a:ext cx="6458384" cy="390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68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Truncation Error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r>
              <a:rPr lang="en-US" altLang="en-US" dirty="0"/>
              <a:t>In general, the </a:t>
            </a:r>
            <a:r>
              <a:rPr lang="en-US" altLang="en-US" i="1" dirty="0"/>
              <a:t>n</a:t>
            </a:r>
            <a:r>
              <a:rPr lang="en-US" altLang="en-US" dirty="0"/>
              <a:t>th order Taylor series expansion will be exact for an </a:t>
            </a:r>
            <a:r>
              <a:rPr lang="en-US" altLang="en-US" i="1" dirty="0"/>
              <a:t>n</a:t>
            </a:r>
            <a:r>
              <a:rPr lang="en-US" altLang="en-US" dirty="0"/>
              <a:t>th order polynomial.</a:t>
            </a:r>
          </a:p>
          <a:p>
            <a:r>
              <a:rPr lang="en-US" altLang="en-US" dirty="0"/>
              <a:t>In other cases, the remainder term </a:t>
            </a:r>
            <a:r>
              <a:rPr lang="en-US" altLang="en-US" i="1" dirty="0" err="1"/>
              <a:t>R</a:t>
            </a:r>
            <a:r>
              <a:rPr lang="en-US" altLang="en-US" i="1" baseline="-25000" dirty="0" err="1"/>
              <a:t>n</a:t>
            </a:r>
            <a:r>
              <a:rPr lang="en-US" altLang="en-US" dirty="0"/>
              <a:t> is of the order of </a:t>
            </a:r>
            <a:r>
              <a:rPr lang="en-US" altLang="en-US" i="1" dirty="0"/>
              <a:t>h</a:t>
            </a:r>
            <a:r>
              <a:rPr lang="en-US" altLang="en-US" i="1" baseline="30000" dirty="0"/>
              <a:t>n+1</a:t>
            </a:r>
            <a:r>
              <a:rPr lang="en-US" altLang="en-US" dirty="0"/>
              <a:t>, meaning:</a:t>
            </a:r>
          </a:p>
          <a:p>
            <a:pPr lvl="1"/>
            <a:r>
              <a:rPr lang="en-US" altLang="en-US" dirty="0"/>
              <a:t>The more terms are used, the smaller the error, and</a:t>
            </a:r>
          </a:p>
          <a:p>
            <a:pPr lvl="1"/>
            <a:r>
              <a:rPr lang="en-US" altLang="en-US" dirty="0"/>
              <a:t>The smaller the spacing, the smaller the error for a given number of terms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919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</a:t>
            </a:r>
            <a:r>
              <a:rPr lang="en-US" altLang="en-US" dirty="0" smtClean="0"/>
              <a:t>Differentiation, 1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dirty="0" smtClean="0"/>
                  <a:t>The first order Taylor series can be used to calculate approximations to derivatives:</a:t>
                </a:r>
              </a:p>
              <a:p>
                <a:pPr lvl="1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dirty="0"/>
                  <a:t>Given</a:t>
                </a:r>
                <a:r>
                  <a:rPr lang="en-US" altLang="en-US" dirty="0" smtClean="0"/>
                  <a:t>: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en-US" b="0" i="0" baseline="-25000" smtClean="0">
                            <a:latin typeface="Cambria Math"/>
                          </a:rPr>
                          <m:t>+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r>
                      <a:rPr lang="en-US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𝑖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𝑖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h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h</m:t>
                        </m:r>
                        <m:r>
                          <a:rPr lang="en-US" altLang="en-US" b="0" i="1" baseline="30000" smtClean="0">
                            <a:latin typeface="Cambria Math"/>
                          </a:rPr>
                          <m:t>2</m:t>
                        </m:r>
                      </m:e>
                    </m:d>
                  </m:oMath>
                </a14:m>
                <a:endParaRPr lang="en-US" altLang="en-US" b="0" dirty="0" smtClean="0"/>
              </a:p>
              <a:p>
                <a:pPr lvl="1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dirty="0" smtClean="0"/>
                  <a:t>Then</a:t>
                </a:r>
                <a:r>
                  <a:rPr lang="en-US" altLang="en-US" dirty="0"/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en-US" altLang="en-US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𝑖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b="0" i="1" smtClean="0">
                            <a:latin typeface="Cambria Math"/>
                          </a:rPr>
                          <m:t>𝑓</m:t>
                        </m:r>
                        <m:d>
                          <m:dPr>
                            <m:ctrlPr>
                              <a:rPr lang="en-US" alt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b="0" i="1" baseline="-25000" smtClean="0">
                                <a:latin typeface="Cambria Math"/>
                              </a:rPr>
                              <m:t>𝑖</m:t>
                            </m:r>
                            <m:r>
                              <m:rPr>
                                <m:nor/>
                              </m:rPr>
                              <a:rPr lang="en-US" altLang="en-US" b="0" i="0" baseline="-25000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altLang="en-US" b="0" i="1" baseline="-25000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  <m:r>
                          <a:rPr lang="en-US" alt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b="0" i="1" smtClean="0">
                            <a:latin typeface="Cambria Math"/>
                          </a:rPr>
                          <m:t>𝑓</m:t>
                        </m:r>
                        <m:r>
                          <a:rPr lang="en-US" alt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altLang="en-US" b="0" i="1" smtClean="0">
                            <a:latin typeface="Cambria Math"/>
                          </a:rPr>
                          <m:t>𝑥𝑖</m:t>
                        </m:r>
                        <m:r>
                          <a:rPr lang="en-US" altLang="en-US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altLang="en-US" b="0" i="1" smtClean="0">
                            <a:latin typeface="Cambria Math"/>
                          </a:rPr>
                          <m:t>h</m:t>
                        </m:r>
                      </m:den>
                    </m:f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</a:rPr>
                      <m:t>𝑂</m:t>
                    </m:r>
                    <m:r>
                      <a:rPr lang="en-US" altLang="en-US" b="0" i="1" smtClean="0">
                        <a:latin typeface="Cambria Math"/>
                      </a:rPr>
                      <m:t>(</m:t>
                    </m:r>
                    <m:r>
                      <a:rPr lang="en-US" altLang="en-US" b="0" i="1" smtClean="0">
                        <a:latin typeface="Cambria Math"/>
                      </a:rPr>
                      <m:t>h</m:t>
                    </m:r>
                    <m:r>
                      <a:rPr lang="en-US" altLang="en-US" b="0" i="1" smtClean="0">
                        <a:latin typeface="Cambria Math"/>
                      </a:rPr>
                      <m:t>)</m:t>
                    </m:r>
                  </m:oMath>
                </a14:m>
                <a:endParaRPr lang="en-US" altLang="en-US" dirty="0"/>
              </a:p>
              <a:p>
                <a:pPr>
                  <a:spcBef>
                    <a:spcPts val="2400"/>
                  </a:spcBef>
                  <a:spcAft>
                    <a:spcPts val="1200"/>
                  </a:spcAft>
                </a:pPr>
                <a:r>
                  <a:rPr lang="en-US" altLang="en-US" dirty="0"/>
                  <a:t>This is termed a “forward” difference because it utilizes data at </a:t>
                </a:r>
                <a:r>
                  <a:rPr lang="en-US" altLang="en-US" i="1" dirty="0" err="1"/>
                  <a:t>i</a:t>
                </a:r>
                <a:r>
                  <a:rPr lang="en-US" altLang="en-US" dirty="0"/>
                  <a:t> and </a:t>
                </a:r>
                <a:r>
                  <a:rPr lang="en-US" altLang="en-US" i="1" dirty="0"/>
                  <a:t>i</a:t>
                </a:r>
                <a:r>
                  <a:rPr lang="en-US" altLang="en-US" dirty="0"/>
                  <a:t>+1 to estimate the derivative.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852" t="-1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307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</a:t>
            </a:r>
            <a:r>
              <a:rPr lang="en-US" altLang="en-US" dirty="0" smtClean="0"/>
              <a:t>Differentiation, 2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altLang="en-US" sz="2800" dirty="0" smtClean="0"/>
                  <a:t>There are also backward and centered difference approximations, depending on the points used:</a:t>
                </a:r>
              </a:p>
              <a:p>
                <a:pPr>
                  <a:spcBef>
                    <a:spcPts val="0"/>
                  </a:spcBef>
                </a:pPr>
                <a:r>
                  <a:rPr lang="en-US" altLang="en-US" sz="2800" dirty="0"/>
                  <a:t>Forward</a:t>
                </a:r>
                <a:r>
                  <a:rPr lang="en-US" altLang="en-US" sz="2800" dirty="0" smtClean="0"/>
                  <a:t>:</a:t>
                </a:r>
              </a:p>
              <a:p>
                <a:pPr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sz="2600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altLang="en-US" sz="26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altLang="en-US" sz="2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600" b="0" i="1" baseline="-25000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m:rPr>
                                  <m:nor/>
                                </m:rPr>
                                <a:rPr lang="en-US" altLang="en-US" sz="2600" b="0" i="0" baseline="-25000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en-US" sz="26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sz="26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/>
                            </a:rPr>
                            <m:t>h</m:t>
                          </m:r>
                        </m:den>
                      </m:f>
                      <m:r>
                        <a:rPr lang="en-US" altLang="en-US" sz="26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𝑂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600" dirty="0"/>
              </a:p>
              <a:p>
                <a:pPr>
                  <a:spcBef>
                    <a:spcPts val="0"/>
                  </a:spcBef>
                </a:pPr>
                <a:r>
                  <a:rPr lang="en-US" altLang="en-US" sz="2800" dirty="0"/>
                  <a:t>Backward</a:t>
                </a:r>
                <a:r>
                  <a:rPr lang="en-US" altLang="en-US" sz="2800" dirty="0" smtClean="0"/>
                  <a:t>:</a:t>
                </a:r>
              </a:p>
              <a:p>
                <a:pPr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sz="2600" i="1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altLang="en-US" sz="2600" i="1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600" i="1" baseline="-2500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altLang="en-US" sz="2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600" i="1" baseline="-25000">
                                  <a:latin typeface="Cambria Math"/>
                                </a:rPr>
                                <m:t>𝑖</m:t>
                              </m:r>
                            </m:e>
                          </m:d>
                          <m:r>
                            <a:rPr lang="en-US" altLang="en-US" sz="26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sz="2600" b="0" i="1" spc="-600" baseline="-1500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600" i="1">
                              <a:latin typeface="Cambria Math"/>
                            </a:rPr>
                            <m:t>h</m:t>
                          </m:r>
                        </m:den>
                      </m:f>
                      <m:r>
                        <a:rPr lang="en-US" altLang="en-US" sz="2600" i="1">
                          <a:latin typeface="Cambria Math"/>
                        </a:rPr>
                        <m:t>+</m:t>
                      </m:r>
                      <m:r>
                        <a:rPr lang="en-US" altLang="en-US" sz="2600" i="1">
                          <a:latin typeface="Cambria Math"/>
                        </a:rPr>
                        <m:t>𝑂</m:t>
                      </m:r>
                      <m:r>
                        <a:rPr lang="en-US" altLang="en-US" sz="2600" i="1">
                          <a:latin typeface="Cambria Math"/>
                        </a:rPr>
                        <m:t>(</m:t>
                      </m:r>
                      <m:r>
                        <a:rPr lang="en-US" altLang="en-US" sz="2600" i="1">
                          <a:latin typeface="Cambria Math"/>
                        </a:rPr>
                        <m:t>h</m:t>
                      </m:r>
                      <m:r>
                        <a:rPr lang="en-US" altLang="en-US" sz="26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600" dirty="0"/>
              </a:p>
              <a:p>
                <a:pPr>
                  <a:spcBef>
                    <a:spcPts val="0"/>
                  </a:spcBef>
                </a:pPr>
                <a:r>
                  <a:rPr lang="en-US" altLang="en-US" sz="2800" dirty="0"/>
                  <a:t>Centered</a:t>
                </a:r>
                <a:r>
                  <a:rPr lang="en-US" altLang="en-US" sz="2800" dirty="0" smtClean="0"/>
                  <a:t>:</a:t>
                </a:r>
              </a:p>
              <a:p>
                <a:pPr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sz="2600" i="1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altLang="en-US" sz="2600" i="1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600" i="1" baseline="-2500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altLang="en-US" sz="2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600" i="1" baseline="-25000">
                                  <a:latin typeface="Cambria Math"/>
                                </a:rPr>
                                <m:t>𝑖</m:t>
                              </m:r>
                              <m:r>
                                <m:rPr>
                                  <m:nor/>
                                </m:rPr>
                                <a:rPr lang="en-US" altLang="en-US" sz="2600" baseline="-2500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en-US" sz="2600" i="1" baseline="-2500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sz="26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sz="2600" i="1" spc="-600" baseline="-1500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6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600" i="1">
                              <a:latin typeface="Cambria Math"/>
                            </a:rPr>
                            <m:t>h</m:t>
                          </m:r>
                        </m:den>
                      </m:f>
                      <m:r>
                        <a:rPr lang="en-US" altLang="en-US" sz="2600" i="1">
                          <a:latin typeface="Cambria Math"/>
                        </a:rPr>
                        <m:t>+</m:t>
                      </m:r>
                      <m:r>
                        <a:rPr lang="en-US" altLang="en-US" sz="2600" i="1">
                          <a:latin typeface="Cambria Math"/>
                        </a:rPr>
                        <m:t>𝑂</m:t>
                      </m:r>
                      <m:r>
                        <a:rPr lang="en-US" altLang="en-US" sz="2600" i="1">
                          <a:latin typeface="Cambria Math"/>
                        </a:rPr>
                        <m:t>(</m:t>
                      </m:r>
                      <m:r>
                        <a:rPr lang="en-US" altLang="en-US" sz="2600" i="1">
                          <a:latin typeface="Cambria Math"/>
                        </a:rPr>
                        <m:t>h</m:t>
                      </m:r>
                      <m:r>
                        <a:rPr lang="en-US" altLang="en-US" sz="2600" b="0" i="1" baseline="30000" smtClean="0">
                          <a:latin typeface="Cambria Math"/>
                        </a:rPr>
                        <m:t>2</m:t>
                      </m:r>
                      <m:r>
                        <a:rPr lang="en-US" altLang="en-US" sz="26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6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481" t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362200"/>
            <a:ext cx="1890240" cy="429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69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1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 err="1"/>
              <a:t>Roundoff</a:t>
            </a:r>
            <a:r>
              <a:rPr lang="en-US" altLang="en-US" dirty="0"/>
              <a:t> and</a:t>
            </a:r>
            <a:br>
              <a:rPr lang="en-US" altLang="en-US" dirty="0"/>
            </a:br>
            <a:r>
              <a:rPr lang="en-US" altLang="en-US" dirty="0"/>
              <a:t>Truncation Errors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Total Numerical Error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252984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600" dirty="0"/>
              <a:t>The </a:t>
            </a:r>
            <a:r>
              <a:rPr lang="en-US" altLang="en-US" sz="2600" i="1" dirty="0"/>
              <a:t>total numerical error</a:t>
            </a:r>
            <a:r>
              <a:rPr lang="en-US" altLang="en-US" sz="2600" dirty="0"/>
              <a:t> is the summation of the truncation and </a:t>
            </a:r>
            <a:r>
              <a:rPr lang="en-US" altLang="en-US" sz="2600" dirty="0" err="1"/>
              <a:t>roundoff</a:t>
            </a:r>
            <a:r>
              <a:rPr lang="en-US" altLang="en-US" sz="2600" dirty="0"/>
              <a:t> errors.</a:t>
            </a:r>
          </a:p>
          <a:p>
            <a:pPr>
              <a:spcBef>
                <a:spcPts val="0"/>
              </a:spcBef>
            </a:pPr>
            <a:r>
              <a:rPr lang="en-US" altLang="en-US" sz="2600" dirty="0"/>
              <a:t>The truncation error generally </a:t>
            </a:r>
            <a:r>
              <a:rPr lang="en-US" altLang="en-US" sz="2600" i="1" dirty="0"/>
              <a:t>increases</a:t>
            </a:r>
            <a:r>
              <a:rPr lang="en-US" altLang="en-US" sz="2600" dirty="0"/>
              <a:t> as the step size increases, while the </a:t>
            </a:r>
            <a:r>
              <a:rPr lang="en-US" altLang="en-US" sz="2600" dirty="0" err="1"/>
              <a:t>roundoff</a:t>
            </a:r>
            <a:r>
              <a:rPr lang="en-US" altLang="en-US" sz="2600" dirty="0"/>
              <a:t> error </a:t>
            </a:r>
            <a:r>
              <a:rPr lang="en-US" altLang="en-US" sz="2600" i="1" dirty="0"/>
              <a:t>decreases</a:t>
            </a:r>
            <a:r>
              <a:rPr lang="en-US" altLang="en-US" sz="2600" dirty="0"/>
              <a:t> as the step size increases - this leads to a point of diminishing returns for step size.</a:t>
            </a:r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049" y="4038600"/>
            <a:ext cx="3417903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11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Other Errors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Blunders - errors caused by malfunctions of the computer or human imperfection.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Model errors - errors resulting from incomplete mathematical models.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Data uncertainty - errors resulting from the accuracy and/or precision of the data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035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r>
              <a:rPr lang="en-US" altLang="en-US" sz="2800" dirty="0"/>
              <a:t>Understanding the distinction between accuracy and precision.</a:t>
            </a:r>
          </a:p>
          <a:p>
            <a:r>
              <a:rPr lang="en-US" altLang="en-US" sz="2800" dirty="0"/>
              <a:t>Learning how to quantify error.</a:t>
            </a:r>
          </a:p>
          <a:p>
            <a:r>
              <a:rPr lang="en-US" altLang="en-US" sz="2800" dirty="0"/>
              <a:t>Learning how error estimates can be used to decide when to terminate an iterative calculation.</a:t>
            </a:r>
          </a:p>
          <a:p>
            <a:r>
              <a:rPr lang="en-US" altLang="en-US" sz="2800" dirty="0"/>
              <a:t>Understanding how </a:t>
            </a:r>
            <a:r>
              <a:rPr lang="en-US" altLang="en-US" sz="2800" dirty="0" err="1"/>
              <a:t>roundoff</a:t>
            </a:r>
            <a:r>
              <a:rPr lang="en-US" altLang="en-US" sz="2800" dirty="0"/>
              <a:t> errors occur because digital computers have a limited ability to represent numbers.</a:t>
            </a:r>
          </a:p>
          <a:p>
            <a:r>
              <a:rPr lang="en-US" altLang="en-US" sz="2800" dirty="0"/>
              <a:t>Understanding why floating-point numbers have limits on their range and precision.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r>
              <a:rPr lang="en-US" altLang="en-US" sz="2800" dirty="0"/>
              <a:t>Recognizing that truncation errors occur when exact mathematical formulations are represented by approximations.</a:t>
            </a:r>
          </a:p>
          <a:p>
            <a:r>
              <a:rPr lang="en-US" altLang="en-US" sz="2800" dirty="0"/>
              <a:t>Knowing how to use the Taylor series to estimate truncation errors.</a:t>
            </a:r>
          </a:p>
          <a:p>
            <a:r>
              <a:rPr lang="en-US" altLang="en-US" sz="2800" dirty="0"/>
              <a:t>Understanding how to write forward, backward, and centered finite-difference approximations of the first and second derivatives.</a:t>
            </a:r>
          </a:p>
          <a:p>
            <a:r>
              <a:rPr lang="en-US" altLang="en-US" sz="2800" dirty="0"/>
              <a:t>Recognizing that efforts to minimize truncation errors can sometimes increase </a:t>
            </a:r>
            <a:r>
              <a:rPr lang="en-US" altLang="en-US" sz="2800" dirty="0" err="1"/>
              <a:t>roundoff</a:t>
            </a:r>
            <a:r>
              <a:rPr lang="en-US" altLang="en-US" sz="2800" dirty="0"/>
              <a:t> errors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497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Accuracy and Precision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i="1" dirty="0"/>
              <a:t>Accuracy</a:t>
            </a:r>
            <a:r>
              <a:rPr lang="en-US" altLang="en-US" sz="2400" dirty="0"/>
              <a:t> refers to how closely a computed or measured value agrees with the true value, while </a:t>
            </a:r>
            <a:r>
              <a:rPr lang="en-US" altLang="en-US" sz="2400" i="1" dirty="0"/>
              <a:t>precision</a:t>
            </a:r>
            <a:r>
              <a:rPr lang="en-US" altLang="en-US" sz="2400" dirty="0"/>
              <a:t> refers to how closely individual computed or measured values agree with each other. </a:t>
            </a:r>
          </a:p>
          <a:p>
            <a:pPr marL="457200" indent="-457200">
              <a:buFontTx/>
              <a:buAutoNum type="alphaLcParenR"/>
            </a:pPr>
            <a:r>
              <a:rPr lang="en-US" altLang="en-US" sz="2200" dirty="0"/>
              <a:t>inaccurate and imprecise</a:t>
            </a:r>
          </a:p>
          <a:p>
            <a:pPr marL="457200" indent="-457200">
              <a:buFontTx/>
              <a:buAutoNum type="alphaLcParenR"/>
            </a:pPr>
            <a:r>
              <a:rPr lang="en-US" altLang="en-US" sz="2200" dirty="0"/>
              <a:t>accurate and imprecise</a:t>
            </a:r>
          </a:p>
          <a:p>
            <a:pPr marL="457200" indent="-457200">
              <a:buFontTx/>
              <a:buAutoNum type="alphaLcParenR"/>
            </a:pPr>
            <a:r>
              <a:rPr lang="en-US" altLang="en-US" sz="2200" dirty="0"/>
              <a:t>inaccurate and precise</a:t>
            </a:r>
          </a:p>
          <a:p>
            <a:pPr marL="457200" indent="-457200">
              <a:buFontTx/>
              <a:buAutoNum type="alphaLcParenR"/>
            </a:pPr>
            <a:r>
              <a:rPr lang="en-US" altLang="en-US" sz="2200" dirty="0"/>
              <a:t>accurate and precise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684963"/>
            <a:ext cx="3657600" cy="387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 </a:t>
            </a:r>
            <a:r>
              <a:rPr lang="en-US" altLang="en-US" dirty="0" smtClean="0"/>
              <a:t>Definitions,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r>
              <a:rPr lang="en-US" altLang="en-US" dirty="0"/>
              <a:t>True error (</a:t>
            </a:r>
            <a:r>
              <a:rPr lang="en-US" altLang="en-US" i="1" dirty="0"/>
              <a:t>E</a:t>
            </a:r>
            <a:r>
              <a:rPr lang="en-US" altLang="en-US" i="1" baseline="-25000" dirty="0"/>
              <a:t>t</a:t>
            </a:r>
            <a:r>
              <a:rPr lang="en-US" altLang="en-US" dirty="0"/>
              <a:t>): the difference between the true value and the approximation.</a:t>
            </a:r>
          </a:p>
          <a:p>
            <a:r>
              <a:rPr lang="en-US" altLang="en-US" dirty="0"/>
              <a:t>Absolute error (|</a:t>
            </a:r>
            <a:r>
              <a:rPr lang="en-US" altLang="en-US" i="1" dirty="0"/>
              <a:t>E</a:t>
            </a:r>
            <a:r>
              <a:rPr lang="en-US" altLang="en-US" i="1" baseline="-25000" dirty="0"/>
              <a:t>t</a:t>
            </a:r>
            <a:r>
              <a:rPr lang="en-US" altLang="en-US" dirty="0"/>
              <a:t>|): the absolute difference between the true value and the approximation.</a:t>
            </a:r>
          </a:p>
          <a:p>
            <a:r>
              <a:rPr lang="en-US" altLang="en-US" dirty="0"/>
              <a:t>True fractional relative error: the true error divided by the true value.</a:t>
            </a:r>
          </a:p>
          <a:p>
            <a:r>
              <a:rPr lang="en-US" altLang="en-US" dirty="0"/>
              <a:t>Relative error (</a:t>
            </a:r>
            <a:r>
              <a:rPr lang="en-US" altLang="en-US" i="1" dirty="0">
                <a:latin typeface="Symbol" pitchFamily="18" charset="2"/>
              </a:rPr>
              <a:t></a:t>
            </a:r>
            <a:r>
              <a:rPr lang="en-US" altLang="en-US" i="1" baseline="-25000" dirty="0"/>
              <a:t>t</a:t>
            </a:r>
            <a:r>
              <a:rPr lang="en-US" altLang="en-US" dirty="0"/>
              <a:t>): the true fractional relative error expressed as a percentage.</a:t>
            </a:r>
          </a:p>
        </p:txBody>
      </p:sp>
    </p:spTree>
    <p:extLst>
      <p:ext uri="{BB962C8B-B14F-4D97-AF65-F5344CB8AC3E}">
        <p14:creationId xmlns:p14="http://schemas.microsoft.com/office/powerpoint/2010/main" val="301332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 </a:t>
            </a:r>
            <a:r>
              <a:rPr lang="en-US" altLang="en-US" dirty="0" smtClean="0"/>
              <a:t>Definitions,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400"/>
              </a:spcBef>
            </a:pPr>
            <a:r>
              <a:rPr lang="en-US" altLang="en-US" dirty="0"/>
              <a:t>The previous definitions of error relied on knowing a true value. </a:t>
            </a:r>
            <a:r>
              <a:rPr lang="en-US" altLang="en-US" dirty="0" smtClean="0"/>
              <a:t>If </a:t>
            </a:r>
            <a:r>
              <a:rPr lang="en-US" altLang="en-US" dirty="0"/>
              <a:t>that is not the case, approximations can be made to the error.</a:t>
            </a:r>
          </a:p>
          <a:p>
            <a:pPr>
              <a:lnSpc>
                <a:spcPct val="90000"/>
              </a:lnSpc>
              <a:spcBef>
                <a:spcPts val="400"/>
              </a:spcBef>
            </a:pPr>
            <a:r>
              <a:rPr lang="en-US" altLang="en-US" dirty="0"/>
              <a:t>The approximate percent relative error can be given as the approximate error divided by the approximation, expressed as a percentage - though this presents the challenge of finding the approximate error!</a:t>
            </a:r>
          </a:p>
          <a:p>
            <a:pPr>
              <a:lnSpc>
                <a:spcPct val="90000"/>
              </a:lnSpc>
              <a:spcBef>
                <a:spcPts val="400"/>
              </a:spcBef>
            </a:pPr>
            <a:r>
              <a:rPr lang="en-US" altLang="en-US" dirty="0"/>
              <a:t>For iterative processes, the error can be approximated as the difference in values between </a:t>
            </a:r>
            <a:r>
              <a:rPr lang="en-US" altLang="en-US" dirty="0" err="1"/>
              <a:t>sucessive</a:t>
            </a:r>
            <a:r>
              <a:rPr lang="en-US" altLang="en-US" dirty="0"/>
              <a:t> iterations.</a:t>
            </a:r>
          </a:p>
        </p:txBody>
      </p:sp>
    </p:spTree>
    <p:extLst>
      <p:ext uri="{BB962C8B-B14F-4D97-AF65-F5344CB8AC3E}">
        <p14:creationId xmlns:p14="http://schemas.microsoft.com/office/powerpoint/2010/main" val="39347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Using Error Estimates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defRPr/>
            </a:pPr>
            <a:r>
              <a:rPr lang="en-US" dirty="0"/>
              <a:t>Often, when performing calculations, we may not be concerned with the sign of the error but are interested in whether the absolute value of the percent relative error is lower than a </a:t>
            </a:r>
            <a:r>
              <a:rPr lang="en-US" dirty="0" err="1"/>
              <a:t>prespecified</a:t>
            </a:r>
            <a:r>
              <a:rPr lang="en-US" dirty="0"/>
              <a:t> tolerance </a:t>
            </a:r>
            <a:r>
              <a:rPr lang="en-US" i="1" dirty="0">
                <a:latin typeface="Symbol" pitchFamily="18" charset="2"/>
              </a:rPr>
              <a:t></a:t>
            </a:r>
            <a:r>
              <a:rPr lang="en-US" i="1" baseline="-25000" dirty="0"/>
              <a:t>s</a:t>
            </a:r>
            <a:r>
              <a:rPr lang="en-US" dirty="0"/>
              <a:t>. </a:t>
            </a:r>
            <a:r>
              <a:rPr lang="en-US" dirty="0" smtClean="0"/>
              <a:t>For </a:t>
            </a:r>
            <a:r>
              <a:rPr lang="en-US" dirty="0"/>
              <a:t>such cases, the computation is repeated until</a:t>
            </a:r>
          </a:p>
          <a:p>
            <a:pPr>
              <a:defRPr/>
            </a:pPr>
            <a:r>
              <a:rPr lang="en-US" dirty="0"/>
              <a:t>       |</a:t>
            </a:r>
            <a:r>
              <a:rPr lang="en-US" i="1" dirty="0">
                <a:latin typeface="Symbol" pitchFamily="18" charset="2"/>
              </a:rPr>
              <a:t></a:t>
            </a:r>
            <a:r>
              <a:rPr lang="en-US" i="1" baseline="-25000" dirty="0"/>
              <a:t>a</a:t>
            </a:r>
            <a:r>
              <a:rPr lang="en-US" dirty="0"/>
              <a:t>|&lt; </a:t>
            </a:r>
            <a:r>
              <a:rPr lang="en-US" i="1" dirty="0">
                <a:latin typeface="Symbol" pitchFamily="18" charset="2"/>
              </a:rPr>
              <a:t></a:t>
            </a:r>
            <a:r>
              <a:rPr lang="en-US" i="1" baseline="-25000" dirty="0"/>
              <a:t>s</a:t>
            </a:r>
            <a:endParaRPr lang="en-US" i="1" dirty="0"/>
          </a:p>
          <a:p>
            <a:pPr>
              <a:defRPr/>
            </a:pPr>
            <a:r>
              <a:rPr lang="en-US" dirty="0"/>
              <a:t>This relationship is referred to as a </a:t>
            </a:r>
            <a:r>
              <a:rPr lang="en-US" i="1" dirty="0"/>
              <a:t>stopping criterion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67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Roundoff</a:t>
            </a:r>
            <a:r>
              <a:rPr lang="en-US" altLang="en-US" dirty="0"/>
              <a:t> 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120640"/>
          </a:xfrm>
        </p:spPr>
        <p:txBody>
          <a:bodyPr/>
          <a:lstStyle/>
          <a:p>
            <a:r>
              <a:rPr lang="en-US" altLang="en-US" i="1" dirty="0" err="1"/>
              <a:t>Roundoff</a:t>
            </a:r>
            <a:r>
              <a:rPr lang="en-US" altLang="en-US" i="1" dirty="0"/>
              <a:t> errors</a:t>
            </a:r>
            <a:r>
              <a:rPr lang="en-US" altLang="en-US" dirty="0"/>
              <a:t> arise because digital computers cannot represent some quantities exactly. </a:t>
            </a:r>
            <a:r>
              <a:rPr lang="en-US" altLang="en-US" dirty="0" smtClean="0"/>
              <a:t>There </a:t>
            </a:r>
            <a:r>
              <a:rPr lang="en-US" altLang="en-US" dirty="0"/>
              <a:t>are two major facets of </a:t>
            </a:r>
            <a:r>
              <a:rPr lang="en-US" altLang="en-US" dirty="0" err="1"/>
              <a:t>roundoff</a:t>
            </a:r>
            <a:r>
              <a:rPr lang="en-US" altLang="en-US" dirty="0"/>
              <a:t> errors involved in numerical calculations:</a:t>
            </a:r>
          </a:p>
          <a:p>
            <a:pPr lvl="1"/>
            <a:r>
              <a:rPr lang="en-US" altLang="en-US" dirty="0"/>
              <a:t>Digital computers have size and precision limits on their ability to represent numbers.</a:t>
            </a:r>
          </a:p>
          <a:p>
            <a:pPr lvl="1"/>
            <a:r>
              <a:rPr lang="en-US" altLang="en-US" dirty="0"/>
              <a:t>Certain numerical manipulations are highly sensitive to </a:t>
            </a:r>
            <a:r>
              <a:rPr lang="en-US" altLang="en-US" dirty="0" err="1"/>
              <a:t>roundoff</a:t>
            </a:r>
            <a:r>
              <a:rPr lang="en-US" altLang="en-US" dirty="0"/>
              <a:t> errors.</a:t>
            </a:r>
            <a:endParaRPr lang="en-US" altLang="en-US" i="1" dirty="0"/>
          </a:p>
        </p:txBody>
      </p:sp>
    </p:spTree>
    <p:extLst>
      <p:ext uri="{BB962C8B-B14F-4D97-AF65-F5344CB8AC3E}">
        <p14:creationId xmlns:p14="http://schemas.microsoft.com/office/powerpoint/2010/main" val="34232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499</TotalTime>
  <Words>1258</Words>
  <Application>Microsoft Office PowerPoint</Application>
  <PresentationFormat>On-screen Show (4:3)</PresentationFormat>
  <Paragraphs>99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1  Chapter 4</vt:lpstr>
      <vt:lpstr>Chapter Objectives, 1</vt:lpstr>
      <vt:lpstr>Chapter Objectives, 2</vt:lpstr>
      <vt:lpstr>Accuracy and Precision</vt:lpstr>
      <vt:lpstr>Error Definitions, 1</vt:lpstr>
      <vt:lpstr>Error Definitions, 2</vt:lpstr>
      <vt:lpstr>Using Error Estimates</vt:lpstr>
      <vt:lpstr>Roundoff Errors</vt:lpstr>
      <vt:lpstr>Computer Number Representation</vt:lpstr>
      <vt:lpstr>Floating Point Ranges</vt:lpstr>
      <vt:lpstr>Floating Point Precision</vt:lpstr>
      <vt:lpstr>Roundoff Errors with Arithmetic Manipulations</vt:lpstr>
      <vt:lpstr>Truncation Errors</vt:lpstr>
      <vt:lpstr>The Taylor Theorem and Series</vt:lpstr>
      <vt:lpstr>The Taylor Series</vt:lpstr>
      <vt:lpstr>Truncation Error</vt:lpstr>
      <vt:lpstr>Numerical Differentiation, 1</vt:lpstr>
      <vt:lpstr>Numerical Differentiation, 2</vt:lpstr>
      <vt:lpstr>Total Numerical Error</vt:lpstr>
      <vt:lpstr>Other Errors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62</cp:revision>
  <dcterms:created xsi:type="dcterms:W3CDTF">2017-02-27T15:23:48Z</dcterms:created>
  <dcterms:modified xsi:type="dcterms:W3CDTF">2017-07-15T12:21:25Z</dcterms:modified>
</cp:coreProperties>
</file>