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3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4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5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6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7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8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  <p:sldMasterId id="2147483859" r:id="rId2"/>
    <p:sldMasterId id="2147483744" r:id="rId3"/>
    <p:sldMasterId id="2147483780" r:id="rId4"/>
    <p:sldMasterId id="2147483838" r:id="rId5"/>
    <p:sldMasterId id="2147483713" r:id="rId6"/>
    <p:sldMasterId id="2147483674" r:id="rId7"/>
    <p:sldMasterId id="2147483897" r:id="rId8"/>
    <p:sldMasterId id="2147483960" r:id="rId9"/>
  </p:sldMasterIdLst>
  <p:notesMasterIdLst>
    <p:notesMasterId r:id="rId23"/>
  </p:notesMasterIdLst>
  <p:handoutMasterIdLst>
    <p:handoutMasterId r:id="rId24"/>
  </p:handoutMasterIdLst>
  <p:sldIdLst>
    <p:sldId id="270" r:id="rId10"/>
    <p:sldId id="257" r:id="rId11"/>
    <p:sldId id="259" r:id="rId12"/>
    <p:sldId id="260" r:id="rId13"/>
    <p:sldId id="261" r:id="rId14"/>
    <p:sldId id="262" r:id="rId15"/>
    <p:sldId id="263" r:id="rId16"/>
    <p:sldId id="264" r:id="rId17"/>
    <p:sldId id="265" r:id="rId18"/>
    <p:sldId id="266" r:id="rId19"/>
    <p:sldId id="267" r:id="rId20"/>
    <p:sldId id="268" r:id="rId21"/>
    <p:sldId id="269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408">
          <p15:clr>
            <a:srgbClr val="A4A3A4"/>
          </p15:clr>
        </p15:guide>
        <p15:guide id="2" orient="horz" pos="3600">
          <p15:clr>
            <a:srgbClr val="A4A3A4"/>
          </p15:clr>
        </p15:guide>
        <p15:guide id="3" orient="horz" pos="912" userDrawn="1">
          <p15:clr>
            <a:srgbClr val="A4A3A4"/>
          </p15:clr>
        </p15:guide>
        <p15:guide id="4" orient="horz" pos="3360">
          <p15:clr>
            <a:srgbClr val="A4A3A4"/>
          </p15:clr>
        </p15:guide>
        <p15:guide id="5" pos="5616">
          <p15:clr>
            <a:srgbClr val="A4A3A4"/>
          </p15:clr>
        </p15:guide>
        <p15:guide id="6" pos="432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05266"/>
    <a:srgbClr val="585858"/>
    <a:srgbClr val="A30000"/>
    <a:srgbClr val="444444"/>
    <a:srgbClr val="000000"/>
    <a:srgbClr val="6A6A6A"/>
    <a:srgbClr val="E66618"/>
    <a:srgbClr val="3070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09" autoAdjust="0"/>
    <p:restoredTop sz="96458" autoAdjust="0"/>
  </p:normalViewPr>
  <p:slideViewPr>
    <p:cSldViewPr>
      <p:cViewPr>
        <p:scale>
          <a:sx n="75" d="100"/>
          <a:sy n="75" d="100"/>
        </p:scale>
        <p:origin x="-1626" y="-504"/>
      </p:cViewPr>
      <p:guideLst>
        <p:guide orient="horz" pos="3408"/>
        <p:guide orient="horz" pos="3600"/>
        <p:guide orient="horz" pos="912"/>
        <p:guide orient="horz" pos="3360"/>
        <p:guide pos="5616"/>
        <p:guide pos="4320"/>
      </p:guideLst>
    </p:cSldViewPr>
  </p:slideViewPr>
  <p:outlineViewPr>
    <p:cViewPr>
      <p:scale>
        <a:sx n="33" d="100"/>
        <a:sy n="33" d="100"/>
      </p:scale>
      <p:origin x="0" y="481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1992" y="-7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2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handoutMaster" Target="handoutMasters/handout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24CCBF-31CF-4FCA-A5B4-50142834420A}" type="datetimeFigureOut">
              <a:rPr lang="en-US" smtClean="0"/>
              <a:t>7/13/2017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895618-5249-4F12-80E4-2F3A0FD184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21105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84B720-C9F6-4BFC-BC5C-B1B8D70204DA}" type="datetimeFigureOut">
              <a:rPr lang="en-US" smtClean="0"/>
              <a:t>7/13/2017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003D02-7E89-4EBF-B123-9C334E1BFE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89045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1878408"/>
            <a:ext cx="5212080" cy="2769792"/>
          </a:xfrm>
          <a:prstGeom prst="rect">
            <a:avLst/>
          </a:prstGeom>
          <a:solidFill>
            <a:srgbClr val="000000">
              <a:alpha val="56863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1981200"/>
            <a:ext cx="5212080" cy="20574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2"/>
          </p:nvPr>
        </p:nvSpPr>
        <p:spPr>
          <a:xfrm>
            <a:off x="228600" y="4000500"/>
            <a:ext cx="4937760" cy="647700"/>
          </a:xfrm>
          <a:prstGeom prst="rect">
            <a:avLst/>
          </a:prstGeom>
        </p:spPr>
        <p:txBody>
          <a:bodyPr anchor="ctr"/>
          <a:lstStyle>
            <a:lvl1pPr>
              <a:defRPr sz="2000">
                <a:solidFill>
                  <a:schemeClr val="bg1"/>
                </a:solidFill>
                <a:latin typeface="ArumSans Bd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2" name="Copyright"/>
          <p:cNvSpPr>
            <a:spLocks noGrp="1"/>
          </p:cNvSpPr>
          <p:nvPr>
            <p:ph type="body" sz="quarter" idx="13" hasCustomPrompt="1"/>
          </p:nvPr>
        </p:nvSpPr>
        <p:spPr>
          <a:xfrm>
            <a:off x="6461252" y="6426200"/>
            <a:ext cx="2670048" cy="155448"/>
          </a:xfrm>
          <a:prstGeom prst="rect">
            <a:avLst/>
          </a:prstGeom>
        </p:spPr>
        <p:txBody>
          <a:bodyPr lIns="0" tIns="0" rIns="45720" bIns="0"/>
          <a:lstStyle>
            <a:lvl1pPr>
              <a:defRPr sz="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4"/>
          </p:nvPr>
        </p:nvSpPr>
        <p:spPr>
          <a:xfrm>
            <a:off x="60960" y="5562600"/>
            <a:ext cx="7863840" cy="640080"/>
          </a:xfrm>
          <a:prstGeom prst="rect">
            <a:avLst/>
          </a:prstGeom>
        </p:spPr>
        <p:txBody>
          <a:bodyPr/>
          <a:lstStyle>
            <a:lvl1pPr algn="l"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quarter" idx="17" hasCustomPrompt="1"/>
          </p:nvPr>
        </p:nvSpPr>
        <p:spPr>
          <a:xfrm>
            <a:off x="0" y="6708775"/>
            <a:ext cx="9144000" cy="173736"/>
          </a:xfrm>
          <a:prstGeom prst="rect">
            <a:avLst/>
          </a:prstGeom>
        </p:spPr>
        <p:txBody>
          <a:bodyPr/>
          <a:lstStyle>
            <a:lvl1pPr algn="l">
              <a:defRPr sz="800" baseline="0">
                <a:solidFill>
                  <a:srgbClr val="585858"/>
                </a:solidFill>
              </a:defRPr>
            </a:lvl1pPr>
          </a:lstStyle>
          <a:p>
            <a:pPr lvl="0"/>
            <a:r>
              <a:rPr lang="en-US" dirty="0" smtClean="0"/>
              <a:t>Copyright Place here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8"/>
          </p:nvPr>
        </p:nvSpPr>
        <p:spPr>
          <a:xfrm>
            <a:off x="5367528" y="0"/>
            <a:ext cx="3776472" cy="466344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6028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691689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6172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1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7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35527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29479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95569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56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1041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Six Content Placehol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39762"/>
          </a:xfrm>
          <a:prstGeom prst="rect">
            <a:avLst/>
          </a:prstGeom>
        </p:spPr>
        <p:txBody>
          <a:bodyPr/>
          <a:lstStyle>
            <a:lvl1pPr>
              <a:defRPr lang="en-US" sz="3600" dirty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1"/>
          <p:cNvSpPr>
            <a:spLocks noGrp="1"/>
          </p:cNvSpPr>
          <p:nvPr>
            <p:ph sz="quarter" idx="12"/>
          </p:nvPr>
        </p:nvSpPr>
        <p:spPr>
          <a:xfrm>
            <a:off x="533400" y="1066800"/>
            <a:ext cx="8153400" cy="8382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33400" y="2011680"/>
            <a:ext cx="8153400" cy="7620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2" name="Content Placeholder 3"/>
          <p:cNvSpPr>
            <a:spLocks noGrp="1"/>
          </p:cNvSpPr>
          <p:nvPr>
            <p:ph sz="quarter" idx="14"/>
          </p:nvPr>
        </p:nvSpPr>
        <p:spPr>
          <a:xfrm>
            <a:off x="533400" y="2880360"/>
            <a:ext cx="8153400" cy="6858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4" name="Content Placeholder 4"/>
          <p:cNvSpPr>
            <a:spLocks noGrp="1"/>
          </p:cNvSpPr>
          <p:nvPr>
            <p:ph sz="quarter" idx="15"/>
          </p:nvPr>
        </p:nvSpPr>
        <p:spPr>
          <a:xfrm>
            <a:off x="533400" y="3672840"/>
            <a:ext cx="8153400" cy="8382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5"/>
          <p:cNvSpPr>
            <a:spLocks noGrp="1"/>
          </p:cNvSpPr>
          <p:nvPr>
            <p:ph sz="quarter" idx="10"/>
          </p:nvPr>
        </p:nvSpPr>
        <p:spPr>
          <a:xfrm>
            <a:off x="533400" y="4617720"/>
            <a:ext cx="8153400" cy="9144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6"/>
          <p:cNvSpPr>
            <a:spLocks noGrp="1"/>
          </p:cNvSpPr>
          <p:nvPr>
            <p:ph sz="quarter" idx="11"/>
          </p:nvPr>
        </p:nvSpPr>
        <p:spPr>
          <a:xfrm>
            <a:off x="533400" y="5638800"/>
            <a:ext cx="8153400" cy="7620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Photo Credit"/>
          <p:cNvSpPr>
            <a:spLocks noGrp="1"/>
          </p:cNvSpPr>
          <p:nvPr>
            <p:ph type="body" sz="quarter" idx="16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20235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Title"/>
          <p:cNvSpPr>
            <a:spLocks noGrp="1"/>
          </p:cNvSpPr>
          <p:nvPr>
            <p:ph type="title"/>
          </p:nvPr>
        </p:nvSpPr>
        <p:spPr>
          <a:xfrm>
            <a:off x="-1" y="228600"/>
            <a:ext cx="9144001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457200" y="914400"/>
            <a:ext cx="4038600" cy="561594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sz="half" idx="2"/>
          </p:nvPr>
        </p:nvSpPr>
        <p:spPr>
          <a:xfrm>
            <a:off x="4648200" y="914400"/>
            <a:ext cx="4038600" cy="561594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description(s)</a:t>
            </a:r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8797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wo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4912202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4912202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description(s)</a:t>
            </a:r>
          </a:p>
        </p:txBody>
      </p:sp>
      <p:sp>
        <p:nvSpPr>
          <p:cNvPr id="12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4073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457200" y="35814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4" name="Content Placeholder 3"/>
          <p:cNvSpPr>
            <a:spLocks noGrp="1"/>
          </p:cNvSpPr>
          <p:nvPr>
            <p:ph sz="half" idx="14"/>
          </p:nvPr>
        </p:nvSpPr>
        <p:spPr>
          <a:xfrm>
            <a:off x="457200" y="4191000"/>
            <a:ext cx="4040188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4648200" y="35814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5" name="Content Placeholder 4"/>
          <p:cNvSpPr>
            <a:spLocks noGrp="1"/>
          </p:cNvSpPr>
          <p:nvPr>
            <p:ph sz="quarter" idx="15"/>
          </p:nvPr>
        </p:nvSpPr>
        <p:spPr>
          <a:xfrm>
            <a:off x="4645025" y="4191000"/>
            <a:ext cx="4041775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17620" y="59960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description(s)</a:t>
            </a:r>
          </a:p>
        </p:txBody>
      </p:sp>
      <p:sp>
        <p:nvSpPr>
          <p:cNvPr id="1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7377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9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806866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Content with Lef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457201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457201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57505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544512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8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5049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Content with Righ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5678487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5678487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232727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1004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1828800" y="5253037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1828800" y="5895975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1"/>
          <p:cNvSpPr>
            <a:spLocks noGrp="1"/>
          </p:cNvSpPr>
          <p:nvPr>
            <p:ph type="pic" idx="1"/>
          </p:nvPr>
        </p:nvSpPr>
        <p:spPr>
          <a:xfrm>
            <a:off x="1028700" y="128650"/>
            <a:ext cx="7086600" cy="49446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508165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661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-2251" y="228600"/>
            <a:ext cx="9172252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Media Placeholder 1"/>
          <p:cNvSpPr>
            <a:spLocks noGrp="1"/>
          </p:cNvSpPr>
          <p:nvPr>
            <p:ph type="media" sz="quarter" idx="11"/>
          </p:nvPr>
        </p:nvSpPr>
        <p:spPr>
          <a:xfrm>
            <a:off x="0" y="1066799"/>
            <a:ext cx="9144000" cy="531595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Video Credit"/>
          <p:cNvSpPr>
            <a:spLocks noGrp="1"/>
          </p:cNvSpPr>
          <p:nvPr>
            <p:ph type="body" sz="quarter" idx="12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Video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7417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400">
                <a:solidFill>
                  <a:srgbClr val="3052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432560"/>
            <a:ext cx="8229600" cy="51206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862655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400">
                <a:solidFill>
                  <a:srgbClr val="3052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432560"/>
            <a:ext cx="8229600" cy="23774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8" name="Content Placeholder 1"/>
          <p:cNvSpPr>
            <a:spLocks noGrp="1"/>
          </p:cNvSpPr>
          <p:nvPr>
            <p:ph idx="17"/>
          </p:nvPr>
        </p:nvSpPr>
        <p:spPr>
          <a:xfrm>
            <a:off x="457200" y="4038600"/>
            <a:ext cx="8229600" cy="23774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1074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400">
                <a:solidFill>
                  <a:srgbClr val="3052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432560"/>
            <a:ext cx="3733800" cy="23774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8" name="Content Placeholder 1"/>
          <p:cNvSpPr>
            <a:spLocks noGrp="1"/>
          </p:cNvSpPr>
          <p:nvPr>
            <p:ph idx="17"/>
          </p:nvPr>
        </p:nvSpPr>
        <p:spPr>
          <a:xfrm>
            <a:off x="4800600" y="1447800"/>
            <a:ext cx="3733800" cy="23774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Content Placeholder 1"/>
          <p:cNvSpPr>
            <a:spLocks noGrp="1"/>
          </p:cNvSpPr>
          <p:nvPr>
            <p:ph idx="18"/>
          </p:nvPr>
        </p:nvSpPr>
        <p:spPr>
          <a:xfrm>
            <a:off x="457200" y="3962400"/>
            <a:ext cx="3733800" cy="23774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Content Placeholder 1"/>
          <p:cNvSpPr>
            <a:spLocks noGrp="1"/>
          </p:cNvSpPr>
          <p:nvPr>
            <p:ph idx="19"/>
          </p:nvPr>
        </p:nvSpPr>
        <p:spPr>
          <a:xfrm>
            <a:off x="4800600" y="3962400"/>
            <a:ext cx="3733800" cy="23774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3376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400">
                <a:solidFill>
                  <a:srgbClr val="3052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432560"/>
            <a:ext cx="2377440" cy="16459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8" name="Content Placeholder 1"/>
          <p:cNvSpPr>
            <a:spLocks noGrp="1"/>
          </p:cNvSpPr>
          <p:nvPr>
            <p:ph idx="17"/>
          </p:nvPr>
        </p:nvSpPr>
        <p:spPr>
          <a:xfrm>
            <a:off x="3337560" y="1432560"/>
            <a:ext cx="2377440" cy="16459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Content Placeholder 1"/>
          <p:cNvSpPr>
            <a:spLocks noGrp="1"/>
          </p:cNvSpPr>
          <p:nvPr>
            <p:ph idx="18"/>
          </p:nvPr>
        </p:nvSpPr>
        <p:spPr>
          <a:xfrm>
            <a:off x="6156960" y="1447800"/>
            <a:ext cx="2377440" cy="16459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Content Placeholder 1"/>
          <p:cNvSpPr>
            <a:spLocks noGrp="1"/>
          </p:cNvSpPr>
          <p:nvPr>
            <p:ph idx="19"/>
          </p:nvPr>
        </p:nvSpPr>
        <p:spPr>
          <a:xfrm>
            <a:off x="457200" y="3200400"/>
            <a:ext cx="2377440" cy="16459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Content Placeholder 1"/>
          <p:cNvSpPr>
            <a:spLocks noGrp="1"/>
          </p:cNvSpPr>
          <p:nvPr>
            <p:ph idx="20"/>
          </p:nvPr>
        </p:nvSpPr>
        <p:spPr>
          <a:xfrm>
            <a:off x="3352800" y="3200400"/>
            <a:ext cx="2377440" cy="16459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3" name="Content Placeholder 1"/>
          <p:cNvSpPr>
            <a:spLocks noGrp="1"/>
          </p:cNvSpPr>
          <p:nvPr>
            <p:ph idx="21"/>
          </p:nvPr>
        </p:nvSpPr>
        <p:spPr>
          <a:xfrm>
            <a:off x="6172200" y="3200400"/>
            <a:ext cx="2377440" cy="16459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4" name="Content Placeholder 1"/>
          <p:cNvSpPr>
            <a:spLocks noGrp="1"/>
          </p:cNvSpPr>
          <p:nvPr>
            <p:ph idx="22"/>
          </p:nvPr>
        </p:nvSpPr>
        <p:spPr>
          <a:xfrm>
            <a:off x="457200" y="4953000"/>
            <a:ext cx="8077200" cy="7315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5" name="Content Placeholder 1"/>
          <p:cNvSpPr>
            <a:spLocks noGrp="1"/>
          </p:cNvSpPr>
          <p:nvPr>
            <p:ph idx="23"/>
          </p:nvPr>
        </p:nvSpPr>
        <p:spPr>
          <a:xfrm>
            <a:off x="457200" y="5791200"/>
            <a:ext cx="8077200" cy="7315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1134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Title"/>
          <p:cNvSpPr>
            <a:spLocks noGrp="1"/>
          </p:cNvSpPr>
          <p:nvPr>
            <p:ph type="title"/>
          </p:nvPr>
        </p:nvSpPr>
        <p:spPr>
          <a:xfrm>
            <a:off x="-1" y="76200"/>
            <a:ext cx="9144001" cy="1188720"/>
          </a:xfrm>
          <a:prstGeom prst="rect">
            <a:avLst/>
          </a:prstGeom>
        </p:spPr>
        <p:txBody>
          <a:bodyPr anchor="ctr"/>
          <a:lstStyle>
            <a:lvl1pPr>
              <a:defRPr sz="4400">
                <a:solidFill>
                  <a:srgbClr val="3052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457200" y="1432560"/>
            <a:ext cx="4038600" cy="51206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/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/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/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sz="half" idx="2"/>
          </p:nvPr>
        </p:nvSpPr>
        <p:spPr>
          <a:xfrm>
            <a:off x="4648200" y="1432560"/>
            <a:ext cx="4038600" cy="51206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description(s)</a:t>
            </a:r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319401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wo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rgbClr val="A3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4912202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4912202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description(s)</a:t>
            </a:r>
          </a:p>
        </p:txBody>
      </p:sp>
      <p:sp>
        <p:nvSpPr>
          <p:cNvPr id="12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750556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-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36828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Content with Lef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457201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rgbClr val="A30000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457201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57505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544512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8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485390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Content with Righ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5678487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rgbClr val="A30000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5678487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232727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916435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1828800" y="5253037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rgbClr val="A30000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1828800" y="5895975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1"/>
          <p:cNvSpPr>
            <a:spLocks noGrp="1"/>
          </p:cNvSpPr>
          <p:nvPr>
            <p:ph type="pic" idx="1"/>
          </p:nvPr>
        </p:nvSpPr>
        <p:spPr>
          <a:xfrm>
            <a:off x="1028700" y="128650"/>
            <a:ext cx="7086600" cy="49446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508165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157950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-2251" y="228600"/>
            <a:ext cx="9172252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rgbClr val="A3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Media Placeholder 5"/>
          <p:cNvSpPr>
            <a:spLocks noGrp="1"/>
          </p:cNvSpPr>
          <p:nvPr>
            <p:ph type="media" sz="quarter" idx="11"/>
          </p:nvPr>
        </p:nvSpPr>
        <p:spPr>
          <a:xfrm>
            <a:off x="0" y="1066799"/>
            <a:ext cx="9144000" cy="531595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Video Credit"/>
          <p:cNvSpPr>
            <a:spLocks noGrp="1"/>
          </p:cNvSpPr>
          <p:nvPr>
            <p:ph type="body" sz="quarter" idx="12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Video Credit Here</a:t>
            </a:r>
          </a:p>
        </p:txBody>
      </p:sp>
    </p:spTree>
    <p:extLst>
      <p:ext uri="{BB962C8B-B14F-4D97-AF65-F5344CB8AC3E}">
        <p14:creationId xmlns:p14="http://schemas.microsoft.com/office/powerpoint/2010/main" val="246929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49732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48148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91689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6172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1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5527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9479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-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hoto Credit3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335032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3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5569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&amp; Subtitle Left1_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049732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&amp; Subtitle Left1_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3848148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0691689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76172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235527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229479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695569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Slide 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1066800" y="1524000"/>
            <a:ext cx="7048500" cy="1470025"/>
          </a:xfrm>
          <a:prstGeom prst="rect">
            <a:avLst/>
          </a:prstGeom>
        </p:spPr>
        <p:txBody>
          <a:bodyPr/>
          <a:lstStyle>
            <a:lvl1pPr algn="l"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1"/>
          <p:cNvSpPr>
            <a:spLocks noGrp="1"/>
          </p:cNvSpPr>
          <p:nvPr>
            <p:ph type="subTitle" idx="1"/>
          </p:nvPr>
        </p:nvSpPr>
        <p:spPr>
          <a:xfrm>
            <a:off x="1066800" y="29718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8723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lue Slide 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722313" y="2643186"/>
            <a:ext cx="7202487" cy="1362075"/>
          </a:xfrm>
          <a:prstGeom prst="rect">
            <a:avLst/>
          </a:prstGeom>
        </p:spPr>
        <p:txBody>
          <a:bodyPr anchor="t"/>
          <a:lstStyle>
            <a:lvl1pPr algn="l">
              <a:defRPr sz="4400" b="1" cap="all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722313" y="1143000"/>
            <a:ext cx="7202487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05315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1905000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rgbClr val="305266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4000">
                <a:solidFill>
                  <a:srgbClr val="444444"/>
                </a:solidFill>
                <a:latin typeface="ArumSans Rg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213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5992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_Appendix_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6294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  <p:sp>
        <p:nvSpPr>
          <p:cNvPr id="8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1066800"/>
            <a:ext cx="8229600" cy="5562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01755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_Appendix_2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1600200"/>
            <a:ext cx="40386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117974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4648200" y="1600200"/>
            <a:ext cx="41148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3" name="Jump link"/>
          <p:cNvSpPr>
            <a:spLocks noGrp="1"/>
          </p:cNvSpPr>
          <p:nvPr>
            <p:ph type="body" sz="quarter" idx="13" hasCustomPrompt="1"/>
          </p:nvPr>
        </p:nvSpPr>
        <p:spPr>
          <a:xfrm>
            <a:off x="3467100" y="66294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</p:spTree>
    <p:extLst>
      <p:ext uri="{BB962C8B-B14F-4D97-AF65-F5344CB8AC3E}">
        <p14:creationId xmlns:p14="http://schemas.microsoft.com/office/powerpoint/2010/main" val="3949214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_Appendix_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0" name="Text Placeholder 1"/>
          <p:cNvSpPr>
            <a:spLocks noGrp="1"/>
          </p:cNvSpPr>
          <p:nvPr>
            <p:ph type="body" sz="quarter" idx="14"/>
          </p:nvPr>
        </p:nvSpPr>
        <p:spPr>
          <a:xfrm>
            <a:off x="457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5"/>
          </p:nvPr>
        </p:nvSpPr>
        <p:spPr>
          <a:xfrm>
            <a:off x="4648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457200" y="37338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25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457200" y="43434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4648200" y="37338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27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4648200" y="43434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8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6294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</p:spTree>
    <p:extLst>
      <p:ext uri="{BB962C8B-B14F-4D97-AF65-F5344CB8AC3E}">
        <p14:creationId xmlns:p14="http://schemas.microsoft.com/office/powerpoint/2010/main" val="3656260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Bar Footer_Appendix_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4770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  <p:sp>
        <p:nvSpPr>
          <p:cNvPr id="8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990600"/>
            <a:ext cx="8229600" cy="5410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78369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Bar Footer_Appendix_2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1600200"/>
            <a:ext cx="40386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117974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4648200" y="1600200"/>
            <a:ext cx="41148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3" name="Jump link"/>
          <p:cNvSpPr>
            <a:spLocks noGrp="1"/>
          </p:cNvSpPr>
          <p:nvPr>
            <p:ph type="body" sz="quarter" idx="13" hasCustomPrompt="1"/>
          </p:nvPr>
        </p:nvSpPr>
        <p:spPr>
          <a:xfrm>
            <a:off x="3467100" y="64770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</p:spTree>
    <p:extLst>
      <p:ext uri="{BB962C8B-B14F-4D97-AF65-F5344CB8AC3E}">
        <p14:creationId xmlns:p14="http://schemas.microsoft.com/office/powerpoint/2010/main" val="1099747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Bar Footer_Appendix_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0" name="Text Placeholder 1"/>
          <p:cNvSpPr>
            <a:spLocks noGrp="1"/>
          </p:cNvSpPr>
          <p:nvPr>
            <p:ph type="body" sz="quarter" idx="14"/>
          </p:nvPr>
        </p:nvSpPr>
        <p:spPr>
          <a:xfrm>
            <a:off x="457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5"/>
          </p:nvPr>
        </p:nvSpPr>
        <p:spPr>
          <a:xfrm>
            <a:off x="4648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457200" y="36576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25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457200" y="42672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4648200" y="36576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27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4648200" y="42672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8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4770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</p:spTree>
    <p:extLst>
      <p:ext uri="{BB962C8B-B14F-4D97-AF65-F5344CB8AC3E}">
        <p14:creationId xmlns:p14="http://schemas.microsoft.com/office/powerpoint/2010/main" val="3112378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75564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07410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05600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049732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05600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848148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10" Type="http://schemas.openxmlformats.org/officeDocument/2006/relationships/image" Target="../media/image3.gif"/><Relationship Id="rId4" Type="http://schemas.openxmlformats.org/officeDocument/2006/relationships/slideLayout" Target="../slideLayouts/slideLayout11.xml"/><Relationship Id="rId9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9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theme" Target="../theme/theme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theme" Target="../theme/theme5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theme" Target="../theme/theme6.xml"/><Relationship Id="rId3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5.xml"/><Relationship Id="rId4" Type="http://schemas.openxmlformats.org/officeDocument/2006/relationships/slideLayout" Target="../slideLayouts/slideLayout44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theme" Target="../theme/theme7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4" Type="http://schemas.openxmlformats.org/officeDocument/2006/relationships/image" Target="../media/image4.png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2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4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5.xml"/><Relationship Id="rId2" Type="http://schemas.openxmlformats.org/officeDocument/2006/relationships/slideLayout" Target="../slideLayouts/slideLayout54.xml"/><Relationship Id="rId1" Type="http://schemas.openxmlformats.org/officeDocument/2006/relationships/slideLayout" Target="../slideLayouts/slideLayout53.xml"/><Relationship Id="rId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MH Logo" descr="Logo: McGraw-Hill Education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62000" cy="762000"/>
          </a:xfrm>
          <a:prstGeom prst="rect">
            <a:avLst/>
          </a:prstGeom>
        </p:spPr>
      </p:pic>
      <p:sp>
        <p:nvSpPr>
          <p:cNvPr id="13" name="Red Bar"/>
          <p:cNvSpPr/>
          <p:nvPr/>
        </p:nvSpPr>
        <p:spPr>
          <a:xfrm>
            <a:off x="0" y="6248400"/>
            <a:ext cx="9144000" cy="503767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pic>
        <p:nvPicPr>
          <p:cNvPr id="12" name="MH Tagline" descr="Tagline: Because learning changes everything.™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81" y="6351925"/>
            <a:ext cx="3223119" cy="27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2355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6" r:id="rId1"/>
    <p:sldLayoutId id="2147483777" r:id="rId2"/>
    <p:sldLayoutId id="2147483778" r:id="rId3"/>
    <p:sldLayoutId id="2147483779" r:id="rId4"/>
    <p:sldLayoutId id="2147483733" r:id="rId5"/>
    <p:sldLayoutId id="2147483734" r:id="rId6"/>
    <p:sldLayoutId id="2147483914" r:id="rId7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marR="0" indent="0" algn="r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MH Logo" descr="Logo: McGraw-Hill Education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62000" cy="762000"/>
          </a:xfrm>
          <a:prstGeom prst="rect">
            <a:avLst/>
          </a:prstGeom>
        </p:spPr>
      </p:pic>
      <p:pic>
        <p:nvPicPr>
          <p:cNvPr id="2" name="MH Tagline" descr="Tag line: Because learning changes everything™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7775"/>
            <a:ext cx="3371850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0950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5" r:id="rId1"/>
    <p:sldLayoutId id="2147483916" r:id="rId2"/>
    <p:sldLayoutId id="2147483917" r:id="rId3"/>
    <p:sldLayoutId id="2147483918" r:id="rId4"/>
    <p:sldLayoutId id="2147483919" r:id="rId5"/>
    <p:sldLayoutId id="2147483920" r:id="rId6"/>
    <p:sldLayoutId id="2147483921" r:id="rId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pyright" descr="©McGraw-Hill Education"/>
          <p:cNvSpPr txBox="1">
            <a:spLocks/>
          </p:cNvSpPr>
          <p:nvPr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  <a:endParaRPr lang="en-US" sz="3200" kern="1200" dirty="0">
              <a:solidFill>
                <a:srgbClr val="6A6A6A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92571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896" r:id="rId2"/>
    <p:sldLayoutId id="2147483753" r:id="rId3"/>
    <p:sldLayoutId id="2147483908" r:id="rId4"/>
    <p:sldLayoutId id="2147483950" r:id="rId5"/>
    <p:sldLayoutId id="2147483757" r:id="rId6"/>
    <p:sldLayoutId id="2147483877" r:id="rId7"/>
    <p:sldLayoutId id="2147483761" r:id="rId8"/>
    <p:sldLayoutId id="2147483800" r:id="rId9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d Bar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0" name="Copyright" descr="©McGraw-Hill Education&#10;"/>
          <p:cNvSpPr txBox="1">
            <a:spLocks/>
          </p:cNvSpPr>
          <p:nvPr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 smtClean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  <a:endParaRPr lang="en-US" sz="3200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83304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1" r:id="rId1"/>
    <p:sldLayoutId id="2147483964" r:id="rId2"/>
    <p:sldLayoutId id="2147483965" r:id="rId3"/>
    <p:sldLayoutId id="2147483966" r:id="rId4"/>
    <p:sldLayoutId id="2147483953" r:id="rId5"/>
    <p:sldLayoutId id="2147483954" r:id="rId6"/>
    <p:sldLayoutId id="2147483956" r:id="rId7"/>
    <p:sldLayoutId id="2147483957" r:id="rId8"/>
    <p:sldLayoutId id="2147483958" r:id="rId9"/>
    <p:sldLayoutId id="2147483959" r:id="rId10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pyright" descr="©McGraw-Hill Education&#10;"/>
          <p:cNvSpPr txBox="1"/>
          <p:nvPr/>
        </p:nvSpPr>
        <p:spPr>
          <a:xfrm>
            <a:off x="0" y="6642556"/>
            <a:ext cx="12954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rgbClr val="6A6A6A"/>
                </a:solidFill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8576425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6" r:id="rId1"/>
    <p:sldLayoutId id="2147483937" r:id="rId2"/>
    <p:sldLayoutId id="2147483938" r:id="rId3"/>
    <p:sldLayoutId id="2147483939" r:id="rId4"/>
    <p:sldLayoutId id="2147483940" r:id="rId5"/>
    <p:sldLayoutId id="2147483941" r:id="rId6"/>
    <p:sldLayoutId id="2147483942" r:id="rId7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bg1"/>
          </a:solidFill>
          <a:latin typeface="Vectipede Rg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d bar"/>
          <p:cNvSpPr/>
          <p:nvPr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5" name="Copyright" descr="©McGraw-Hill Education."/>
          <p:cNvSpPr txBox="1"/>
          <p:nvPr/>
        </p:nvSpPr>
        <p:spPr>
          <a:xfrm>
            <a:off x="0" y="6629400"/>
            <a:ext cx="1828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chemeClr val="bg1"/>
                </a:solidFill>
              </a:rPr>
              <a:t>©McGraw-Hill </a:t>
            </a:r>
            <a:r>
              <a:rPr lang="en-US" sz="800" dirty="0" err="1" smtClean="0">
                <a:solidFill>
                  <a:schemeClr val="bg1"/>
                </a:solidFill>
              </a:rPr>
              <a:t>EducationCopy</a:t>
            </a:r>
            <a:endParaRPr lang="en-US" sz="8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0106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3" r:id="rId1"/>
    <p:sldLayoutId id="2147483944" r:id="rId2"/>
    <p:sldLayoutId id="2147483945" r:id="rId3"/>
    <p:sldLayoutId id="2147483946" r:id="rId4"/>
    <p:sldLayoutId id="2147483947" r:id="rId5"/>
    <p:sldLayoutId id="2147483948" r:id="rId6"/>
    <p:sldLayoutId id="2147483949" r:id="rId7"/>
  </p:sldLayoutIdLst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bg1"/>
          </a:solidFill>
          <a:latin typeface="Vectipede Rg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ackground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30707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MH BG Image"/>
          <p:cNvPicPr>
            <a:picLocks noChangeAspect="1"/>
          </p:cNvPicPr>
          <p:nvPr/>
        </p:nvPicPr>
        <p:blipFill rotWithShape="1">
          <a:blip r:embed="rId4" cstate="screen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8644" b="27282"/>
          <a:stretch/>
        </p:blipFill>
        <p:spPr>
          <a:xfrm>
            <a:off x="461821" y="1943668"/>
            <a:ext cx="8682180" cy="4914333"/>
          </a:xfrm>
          <a:prstGeom prst="rect">
            <a:avLst/>
          </a:prstGeom>
        </p:spPr>
      </p:pic>
      <p:sp>
        <p:nvSpPr>
          <p:cNvPr id="8" name="Copyright" descr="©McGraw-Hill Education"/>
          <p:cNvSpPr txBox="1"/>
          <p:nvPr/>
        </p:nvSpPr>
        <p:spPr>
          <a:xfrm>
            <a:off x="0" y="6629400"/>
            <a:ext cx="1828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chemeClr val="bg1"/>
                </a:solidFill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2636118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769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pyright" descr="©McGraw-Hill Education"/>
          <p:cNvSpPr txBox="1">
            <a:spLocks/>
          </p:cNvSpPr>
          <p:nvPr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  <a:endParaRPr lang="en-US" sz="3200" kern="1200" dirty="0">
              <a:solidFill>
                <a:srgbClr val="6A6A6A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82738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2" r:id="rId1"/>
    <p:sldLayoutId id="2147483906" r:id="rId2"/>
    <p:sldLayoutId id="2147483755" r:id="rId3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d Bar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1" name="Copyright" descr="©McGraw-Hill Education"/>
          <p:cNvSpPr txBox="1">
            <a:spLocks/>
          </p:cNvSpPr>
          <p:nvPr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 smtClean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  <a:endParaRPr lang="en-US" sz="3200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665223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r"/>
            <a:r>
              <a:rPr lang="en-US" sz="3400" dirty="0" smtClean="0"/>
              <a:t> </a:t>
            </a:r>
            <a:r>
              <a:rPr lang="en-US" sz="3400" dirty="0"/>
              <a:t>Applied Numerical </a:t>
            </a:r>
            <a:r>
              <a:rPr lang="en-US" sz="3400" dirty="0" smtClean="0"/>
              <a:t>Methods</a:t>
            </a:r>
            <a:r>
              <a:rPr lang="en-US" sz="3200" dirty="0"/>
              <a:t> </a:t>
            </a:r>
            <a:r>
              <a:rPr lang="en-US" sz="3200" dirty="0" smtClean="0"/>
              <a:t>with </a:t>
            </a:r>
            <a:r>
              <a:rPr lang="en-US" sz="3200" dirty="0"/>
              <a:t>MATLAB</a:t>
            </a:r>
            <a:r>
              <a:rPr lang="en-US" sz="3200" dirty="0" smtClean="0"/>
              <a:t>®</a:t>
            </a:r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/>
              <a:t> </a:t>
            </a:r>
            <a:r>
              <a:rPr lang="en-US" sz="2800" i="1" dirty="0"/>
              <a:t>for Engineers and </a:t>
            </a:r>
            <a:r>
              <a:rPr lang="en-US" sz="2800" i="1" dirty="0" smtClean="0"/>
              <a:t>Scientists</a:t>
            </a:r>
            <a:br>
              <a:rPr lang="en-US" sz="2800" i="1" dirty="0" smtClean="0"/>
            </a:br>
            <a:r>
              <a:rPr lang="en-US" sz="2800" dirty="0" smtClean="0"/>
              <a:t>4th Edition</a:t>
            </a:r>
            <a:endParaRPr lang="en-US" sz="2800" dirty="0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 algn="l"/>
            <a:r>
              <a:rPr lang="en-US" sz="2800" dirty="0"/>
              <a:t>Steven C. Chapra</a:t>
            </a:r>
            <a:endParaRPr lang="en-US" sz="2800" dirty="0">
              <a:solidFill>
                <a:schemeClr val="bg1"/>
              </a:solidFill>
            </a:endParaRPr>
          </a:p>
        </p:txBody>
      </p:sp>
      <p:pic>
        <p:nvPicPr>
          <p:cNvPr id="8" name="Picture 3"/>
          <p:cNvPicPr>
            <a:picLocks noGrp="1" noChangeAspect="1"/>
          </p:cNvPicPr>
          <p:nvPr>
            <p:ph sz="quarter" idx="18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68577" y="0"/>
            <a:ext cx="3774184" cy="466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4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altLang="en-US" dirty="0"/>
              <a:t>PowerPoints organized by Dr. Michael R. Gustafson II, Duke University and Prof. Steve Chapra, Tufts </a:t>
            </a:r>
            <a:r>
              <a:rPr lang="en-US" altLang="en-US" dirty="0" smtClean="0"/>
              <a:t>University</a:t>
            </a:r>
            <a:endParaRPr lang="en-US" altLang="en-US" dirty="0"/>
          </a:p>
        </p:txBody>
      </p:sp>
      <p:sp>
        <p:nvSpPr>
          <p:cNvPr id="4" name="Content Placeholder 5"/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pPr lvl="0"/>
            <a:r>
              <a:rPr lang="en-US" dirty="0"/>
              <a:t>©McGraw-Hill Education. All rights reserved. Authorized only for instructor use in the classroom.  No reproduction or further distribution permitted without the prior written consent of McGraw-Hill Education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46489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Euler’s </a:t>
            </a:r>
            <a:r>
              <a:rPr lang="en-US" altLang="en-US" dirty="0"/>
              <a:t>Method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432560"/>
                <a:ext cx="8229600" cy="3139440"/>
              </a:xfrm>
            </p:spPr>
            <p:txBody>
              <a:bodyPr/>
              <a:lstStyle/>
              <a:p>
                <a:r>
                  <a:rPr lang="en-US" altLang="en-US" dirty="0" smtClean="0"/>
                  <a:t>Substituting the finite difference into the differential equation gives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en-US" sz="3000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en-US" sz="3000" i="1">
                              <a:latin typeface="Cambria Math"/>
                            </a:rPr>
                            <m:t>𝑑𝑣</m:t>
                          </m:r>
                        </m:num>
                        <m:den>
                          <m:r>
                            <a:rPr lang="en-US" altLang="en-US" sz="3000" i="1">
                              <a:latin typeface="Cambria Math"/>
                            </a:rPr>
                            <m:t>𝑑𝑡</m:t>
                          </m:r>
                        </m:den>
                      </m:f>
                      <m:r>
                        <a:rPr lang="en-US" altLang="en-US" sz="3000" i="1"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en-US" altLang="en-US" sz="3000" b="0" i="1" smtClean="0">
                          <a:latin typeface="Cambria Math"/>
                          <a:ea typeface="Cambria Math"/>
                        </a:rPr>
                        <m:t>𝑔</m:t>
                      </m:r>
                      <m:r>
                        <a:rPr lang="en-US" altLang="en-US" sz="3000" b="0" i="1" smtClean="0">
                          <a:latin typeface="Cambria Math"/>
                          <a:ea typeface="Cambria Math"/>
                        </a:rPr>
                        <m:t>−</m:t>
                      </m:r>
                      <m:f>
                        <m:fPr>
                          <m:ctrlPr>
                            <a:rPr lang="en-US" altLang="en-US" sz="3000" i="1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altLang="en-US" sz="3000" b="0" i="1" smtClean="0">
                              <a:latin typeface="Cambria Math"/>
                              <a:ea typeface="Cambria Math"/>
                            </a:rPr>
                            <m:t>𝑐</m:t>
                          </m:r>
                          <m:r>
                            <a:rPr lang="en-US" altLang="en-US" sz="3000" b="0" i="1" baseline="-25000" smtClean="0">
                              <a:latin typeface="Cambria Math"/>
                              <a:ea typeface="Cambria Math"/>
                            </a:rPr>
                            <m:t>𝑑</m:t>
                          </m:r>
                        </m:num>
                        <m:den>
                          <m:r>
                            <a:rPr lang="en-US" altLang="en-US" sz="3000" b="0" i="1" smtClean="0">
                              <a:latin typeface="Cambria Math"/>
                              <a:ea typeface="Cambria Math"/>
                            </a:rPr>
                            <m:t>𝑚</m:t>
                          </m:r>
                        </m:den>
                      </m:f>
                      <m:r>
                        <a:rPr lang="en-US" altLang="en-US" sz="3000" b="0" i="1" smtClean="0">
                          <a:latin typeface="Cambria Math"/>
                          <a:ea typeface="Cambria Math"/>
                        </a:rPr>
                        <m:t>𝑣</m:t>
                      </m:r>
                      <m:r>
                        <a:rPr lang="en-US" altLang="en-US" sz="3000" b="0" i="1" baseline="30000" smtClean="0">
                          <a:latin typeface="Cambria Math"/>
                          <a:ea typeface="Cambria Math"/>
                        </a:rPr>
                        <m:t>2</m:t>
                      </m:r>
                    </m:oMath>
                  </m:oMathPara>
                </a14:m>
                <a:endParaRPr lang="en-US" altLang="en-US" sz="3000" baseline="30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en-US" sz="3000" i="1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altLang="en-US" sz="3000" i="1">
                              <a:latin typeface="Cambria Math"/>
                              <a:ea typeface="Cambria Math"/>
                            </a:rPr>
                            <m:t>𝑣</m:t>
                          </m:r>
                          <m:d>
                            <m:dPr>
                              <m:ctrlPr>
                                <a:rPr lang="en-US" altLang="en-US" sz="3000" i="1"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r>
                                <a:rPr lang="en-US" altLang="en-US" sz="3000" i="1">
                                  <a:latin typeface="Cambria Math"/>
                                  <a:ea typeface="Cambria Math"/>
                                </a:rPr>
                                <m:t>𝑡</m:t>
                              </m:r>
                              <m:r>
                                <m:rPr>
                                  <m:nor/>
                                </m:rPr>
                                <a:rPr lang="en-US" altLang="en-US" sz="3000" i="1" baseline="-25000">
                                  <a:latin typeface="Cambria Math"/>
                                  <a:ea typeface="Cambria Math"/>
                                </a:rPr>
                                <m:t>i</m:t>
                              </m:r>
                              <m:r>
                                <m:rPr>
                                  <m:nor/>
                                </m:rPr>
                                <a:rPr lang="en-US" altLang="en-US" sz="3000" baseline="-25000">
                                  <a:latin typeface="Cambria Math"/>
                                  <a:ea typeface="Cambria Math"/>
                                </a:rPr>
                                <m:t> +1</m:t>
                              </m:r>
                            </m:e>
                          </m:d>
                          <m:r>
                            <a:rPr lang="en-US" altLang="en-US" sz="3000" i="1">
                              <a:latin typeface="Cambria Math"/>
                              <a:ea typeface="Cambria Math"/>
                            </a:rPr>
                            <m:t>−</m:t>
                          </m:r>
                          <m:r>
                            <a:rPr lang="en-US" altLang="en-US" sz="3000" i="1">
                              <a:latin typeface="Cambria Math"/>
                              <a:ea typeface="Cambria Math"/>
                            </a:rPr>
                            <m:t>𝑣</m:t>
                          </m:r>
                          <m:r>
                            <a:rPr lang="en-US" altLang="en-US" sz="3000" i="1">
                              <a:latin typeface="Cambria Math"/>
                              <a:ea typeface="Cambria Math"/>
                            </a:rPr>
                            <m:t>(</m:t>
                          </m:r>
                          <m:r>
                            <a:rPr lang="en-US" altLang="en-US" sz="3000" b="0" i="1" smtClean="0">
                              <a:latin typeface="Cambria Math"/>
                              <a:ea typeface="Cambria Math"/>
                            </a:rPr>
                            <m:t>𝑡</m:t>
                          </m:r>
                          <m:r>
                            <a:rPr lang="en-US" altLang="en-US" sz="3000" b="0" i="1" baseline="-25000" smtClean="0">
                              <a:latin typeface="Cambria Math"/>
                              <a:ea typeface="Cambria Math"/>
                            </a:rPr>
                            <m:t>𝑖</m:t>
                          </m:r>
                          <m:r>
                            <a:rPr lang="en-US" altLang="en-US" sz="3000" i="1">
                              <a:latin typeface="Cambria Math"/>
                              <a:ea typeface="Cambria Math"/>
                            </a:rPr>
                            <m:t>)</m:t>
                          </m:r>
                        </m:num>
                        <m:den>
                          <m:r>
                            <a:rPr lang="en-US" altLang="en-US" sz="3000" i="1">
                              <a:latin typeface="Cambria Math"/>
                              <a:ea typeface="Cambria Math"/>
                            </a:rPr>
                            <m:t>𝑡</m:t>
                          </m:r>
                          <m:r>
                            <m:rPr>
                              <m:nor/>
                            </m:rPr>
                            <a:rPr lang="en-US" altLang="en-US" sz="3000" i="1" baseline="-25000">
                              <a:latin typeface="Cambria Math"/>
                              <a:ea typeface="Cambria Math"/>
                            </a:rPr>
                            <m:t>i</m:t>
                          </m:r>
                          <m:r>
                            <m:rPr>
                              <m:nor/>
                            </m:rPr>
                            <a:rPr lang="en-US" altLang="en-US" sz="3000" baseline="-25000">
                              <a:latin typeface="Cambria Math"/>
                              <a:ea typeface="Cambria Math"/>
                            </a:rPr>
                            <m:t> +1</m:t>
                          </m:r>
                          <m:r>
                            <a:rPr lang="en-US" altLang="en-US" sz="3000" i="1">
                              <a:latin typeface="Cambria Math"/>
                              <a:ea typeface="Cambria Math"/>
                            </a:rPr>
                            <m:t>−</m:t>
                          </m:r>
                          <m:r>
                            <a:rPr lang="en-US" altLang="en-US" sz="3000" b="0" i="1" smtClean="0">
                              <a:latin typeface="Cambria Math"/>
                              <a:ea typeface="Cambria Math"/>
                            </a:rPr>
                            <m:t>𝑡</m:t>
                          </m:r>
                          <m:r>
                            <a:rPr lang="en-US" altLang="en-US" sz="3000" b="0" i="1" baseline="-25000" smtClean="0">
                              <a:latin typeface="Cambria Math"/>
                              <a:ea typeface="Cambria Math"/>
                            </a:rPr>
                            <m:t>𝑖</m:t>
                          </m:r>
                        </m:den>
                      </m:f>
                      <m:r>
                        <a:rPr lang="en-US" altLang="en-US" sz="3000" i="1"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en-US" altLang="en-US" sz="3000" i="1">
                          <a:latin typeface="Cambria Math"/>
                          <a:ea typeface="Cambria Math"/>
                        </a:rPr>
                        <m:t>𝑔</m:t>
                      </m:r>
                      <m:r>
                        <a:rPr lang="en-US" altLang="en-US" sz="3000" i="1">
                          <a:latin typeface="Cambria Math"/>
                          <a:ea typeface="Cambria Math"/>
                        </a:rPr>
                        <m:t>−</m:t>
                      </m:r>
                      <m:f>
                        <m:fPr>
                          <m:ctrlPr>
                            <a:rPr lang="en-US" altLang="en-US" sz="3000" i="1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altLang="en-US" sz="3000" i="1">
                              <a:latin typeface="Cambria Math"/>
                              <a:ea typeface="Cambria Math"/>
                            </a:rPr>
                            <m:t>𝑐</m:t>
                          </m:r>
                          <m:r>
                            <a:rPr lang="en-US" altLang="en-US" sz="3000" i="1" baseline="-25000">
                              <a:latin typeface="Cambria Math"/>
                              <a:ea typeface="Cambria Math"/>
                            </a:rPr>
                            <m:t>𝑑</m:t>
                          </m:r>
                        </m:num>
                        <m:den>
                          <m:r>
                            <a:rPr lang="en-US" altLang="en-US" sz="3000" i="1">
                              <a:latin typeface="Cambria Math"/>
                              <a:ea typeface="Cambria Math"/>
                            </a:rPr>
                            <m:t>𝑚</m:t>
                          </m:r>
                        </m:den>
                      </m:f>
                      <m:r>
                        <a:rPr lang="en-US" altLang="en-US" sz="3000" i="1">
                          <a:latin typeface="Cambria Math"/>
                          <a:ea typeface="Cambria Math"/>
                        </a:rPr>
                        <m:t>𝑣</m:t>
                      </m:r>
                      <m:r>
                        <a:rPr lang="en-US" altLang="en-US" sz="3000" i="1" baseline="30000">
                          <a:latin typeface="Cambria Math"/>
                          <a:ea typeface="Cambria Math"/>
                        </a:rPr>
                        <m:t>2</m:t>
                      </m:r>
                    </m:oMath>
                  </m:oMathPara>
                </a14:m>
                <a:endParaRPr lang="en-US" altLang="en-US" sz="3000" dirty="0"/>
              </a:p>
            </p:txBody>
          </p:sp>
        </mc:Choice>
        <mc:Fallback xmlns="">
          <p:sp>
            <p:nvSpPr>
              <p:cNvPr id="10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432560"/>
                <a:ext cx="8229600" cy="3139440"/>
              </a:xfrm>
              <a:blipFill rotWithShape="1">
                <a:blip r:embed="rId2"/>
                <a:stretch>
                  <a:fillRect l="-1852" t="-25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Content Placeholder 3"/>
              <p:cNvSpPr>
                <a:spLocks noGrp="1"/>
              </p:cNvSpPr>
              <p:nvPr>
                <p:ph idx="17"/>
              </p:nvPr>
            </p:nvSpPr>
            <p:spPr>
              <a:xfrm>
                <a:off x="457200" y="4559300"/>
                <a:ext cx="8229600" cy="2133600"/>
              </a:xfrm>
            </p:spPr>
            <p:txBody>
              <a:bodyPr/>
              <a:lstStyle/>
              <a:p>
                <a:r>
                  <a:rPr lang="en-US" altLang="en-US" dirty="0" smtClean="0"/>
                  <a:t>Solve for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sz="3000" b="0" i="1" smtClean="0">
                          <a:latin typeface="Cambria Math"/>
                        </a:rPr>
                        <m:t>𝑣</m:t>
                      </m:r>
                      <m:d>
                        <m:dPr>
                          <m:ctrlPr>
                            <a:rPr lang="en-US" altLang="en-US" sz="3000" i="1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en-US" altLang="en-US" sz="3000" i="1">
                              <a:latin typeface="Cambria Math"/>
                              <a:ea typeface="Cambria Math"/>
                            </a:rPr>
                            <m:t>𝑡</m:t>
                          </m:r>
                          <m:r>
                            <m:rPr>
                              <m:nor/>
                            </m:rPr>
                            <a:rPr lang="en-US" altLang="en-US" sz="3000" i="1" baseline="-25000">
                              <a:latin typeface="Cambria Math"/>
                              <a:ea typeface="Cambria Math"/>
                            </a:rPr>
                            <m:t>i</m:t>
                          </m:r>
                          <m:r>
                            <m:rPr>
                              <m:nor/>
                            </m:rPr>
                            <a:rPr lang="en-US" altLang="en-US" sz="3000" baseline="-25000">
                              <a:latin typeface="Cambria Math"/>
                              <a:ea typeface="Cambria Math"/>
                            </a:rPr>
                            <m:t> +1</m:t>
                          </m:r>
                        </m:e>
                      </m:d>
                      <m:r>
                        <a:rPr lang="en-US" altLang="en-US" sz="3000" b="0" i="1" smtClean="0"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en-US" altLang="en-US" sz="3000" b="0" i="1" smtClean="0">
                          <a:latin typeface="Cambria Math"/>
                          <a:ea typeface="Cambria Math"/>
                        </a:rPr>
                        <m:t>𝑣</m:t>
                      </m:r>
                      <m:d>
                        <m:dPr>
                          <m:ctrlPr>
                            <a:rPr lang="en-US" altLang="en-US" sz="3000" b="0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en-US" altLang="en-US" sz="3000" b="0" i="1" smtClean="0">
                              <a:latin typeface="Cambria Math"/>
                              <a:ea typeface="Cambria Math"/>
                            </a:rPr>
                            <m:t>𝑡</m:t>
                          </m:r>
                          <m:r>
                            <a:rPr lang="en-US" altLang="en-US" sz="3000" b="0" i="1" baseline="-25000" smtClean="0">
                              <a:latin typeface="Cambria Math"/>
                              <a:ea typeface="Cambria Math"/>
                            </a:rPr>
                            <m:t>𝑖</m:t>
                          </m:r>
                        </m:e>
                      </m:d>
                      <m:r>
                        <a:rPr lang="en-US" altLang="en-US" sz="3000" b="0" i="1" smtClean="0">
                          <a:latin typeface="Cambria Math"/>
                          <a:ea typeface="Cambria Math"/>
                        </a:rPr>
                        <m:t>+</m:t>
                      </m:r>
                      <m:d>
                        <m:dPr>
                          <m:ctrlPr>
                            <a:rPr lang="en-US" altLang="en-US" sz="3000" b="0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en-US" altLang="en-US" sz="3000" b="0" i="1" smtClean="0">
                              <a:latin typeface="Cambria Math"/>
                              <a:ea typeface="Cambria Math"/>
                            </a:rPr>
                            <m:t>𝑔</m:t>
                          </m:r>
                          <m:r>
                            <a:rPr lang="en-US" altLang="en-US" sz="3000" b="0" i="1" smtClean="0">
                              <a:latin typeface="Cambria Math"/>
                              <a:ea typeface="Cambria Math"/>
                            </a:rPr>
                            <m:t>−</m:t>
                          </m:r>
                          <m:f>
                            <m:fPr>
                              <m:ctrlPr>
                                <a:rPr lang="en-US" altLang="en-US" sz="3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fPr>
                            <m:num>
                              <m:r>
                                <a:rPr lang="en-US" altLang="en-US" sz="3000" b="0" i="1" smtClean="0">
                                  <a:latin typeface="Cambria Math"/>
                                  <a:ea typeface="Cambria Math"/>
                                </a:rPr>
                                <m:t>𝑐</m:t>
                              </m:r>
                              <m:r>
                                <a:rPr lang="en-US" altLang="en-US" sz="3000" b="0" i="1" baseline="-25000" smtClean="0">
                                  <a:latin typeface="Cambria Math"/>
                                  <a:ea typeface="Cambria Math"/>
                                </a:rPr>
                                <m:t>𝑑</m:t>
                              </m:r>
                            </m:num>
                            <m:den>
                              <m:r>
                                <a:rPr lang="en-US" altLang="en-US" sz="3000" b="0" i="1" smtClean="0">
                                  <a:latin typeface="Cambria Math"/>
                                  <a:ea typeface="Cambria Math"/>
                                </a:rPr>
                                <m:t>𝑚</m:t>
                              </m:r>
                            </m:den>
                          </m:f>
                          <m:r>
                            <a:rPr lang="en-US" altLang="en-US" sz="3000" b="0" i="1" smtClean="0">
                              <a:latin typeface="Cambria Math"/>
                              <a:ea typeface="Cambria Math"/>
                            </a:rPr>
                            <m:t>𝑣</m:t>
                          </m:r>
                          <m:d>
                            <m:dPr>
                              <m:ctrlPr>
                                <a:rPr lang="en-US" altLang="en-US" sz="3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r>
                                <a:rPr lang="en-US" altLang="en-US" sz="3000" b="0" i="1" smtClean="0">
                                  <a:latin typeface="Cambria Math"/>
                                  <a:ea typeface="Cambria Math"/>
                                </a:rPr>
                                <m:t>𝑡</m:t>
                              </m:r>
                              <m:r>
                                <a:rPr lang="en-US" altLang="en-US" sz="3000" b="0" i="1" baseline="-25000" smtClean="0">
                                  <a:latin typeface="Cambria Math"/>
                                  <a:ea typeface="Cambria Math"/>
                                </a:rPr>
                                <m:t>𝑖</m:t>
                              </m:r>
                            </m:e>
                          </m:d>
                          <m:r>
                            <a:rPr lang="en-US" altLang="en-US" sz="3000" b="0" i="1" baseline="30000" smtClean="0">
                              <a:latin typeface="Cambria Math"/>
                              <a:ea typeface="Cambria Math"/>
                            </a:rPr>
                            <m:t>2</m:t>
                          </m:r>
                        </m:e>
                      </m:d>
                      <m:d>
                        <m:dPr>
                          <m:ctrlPr>
                            <a:rPr lang="en-US" altLang="en-US" sz="3000" i="1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en-US" altLang="en-US" sz="3000" i="1">
                              <a:latin typeface="Cambria Math"/>
                              <a:ea typeface="Cambria Math"/>
                            </a:rPr>
                            <m:t>𝑡</m:t>
                          </m:r>
                          <m:r>
                            <m:rPr>
                              <m:nor/>
                            </m:rPr>
                            <a:rPr lang="en-US" altLang="en-US" sz="3000" i="1" baseline="-25000">
                              <a:latin typeface="Cambria Math"/>
                              <a:ea typeface="Cambria Math"/>
                            </a:rPr>
                            <m:t>i</m:t>
                          </m:r>
                          <m:r>
                            <m:rPr>
                              <m:nor/>
                            </m:rPr>
                            <a:rPr lang="en-US" altLang="en-US" sz="3000" baseline="-25000">
                              <a:latin typeface="Cambria Math"/>
                              <a:ea typeface="Cambria Math"/>
                            </a:rPr>
                            <m:t> +1</m:t>
                          </m:r>
                          <m:r>
                            <a:rPr lang="en-US" altLang="en-US" sz="3000" i="1">
                              <a:latin typeface="Cambria Math"/>
                              <a:ea typeface="Cambria Math"/>
                            </a:rPr>
                            <m:t>−</m:t>
                          </m:r>
                          <m:r>
                            <a:rPr lang="en-US" altLang="en-US" sz="3000" b="0" i="1" smtClean="0">
                              <a:latin typeface="Cambria Math"/>
                              <a:ea typeface="Cambria Math"/>
                            </a:rPr>
                            <m:t>𝑡</m:t>
                          </m:r>
                          <m:r>
                            <a:rPr lang="en-US" altLang="en-US" sz="3000" b="0" i="1" baseline="-25000" smtClean="0">
                              <a:latin typeface="Cambria Math"/>
                              <a:ea typeface="Cambria Math"/>
                            </a:rPr>
                            <m:t>𝑖</m:t>
                          </m:r>
                        </m:e>
                      </m:d>
                    </m:oMath>
                  </m:oMathPara>
                </a14:m>
                <a:endParaRPr lang="en-US" altLang="en-US" sz="3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altLang="en-US" sz="3000" b="0" i="0" smtClean="0">
                          <a:latin typeface="Cambria Math"/>
                        </a:rPr>
                        <m:t>new</m:t>
                      </m:r>
                      <m:r>
                        <a:rPr lang="en-US" altLang="en-US" sz="3000" b="0" i="1" smtClean="0">
                          <a:latin typeface="Cambria Math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US" altLang="en-US" sz="3000" b="0" i="0" smtClean="0">
                          <a:latin typeface="Cambria Math"/>
                        </a:rPr>
                        <m:t>old</m:t>
                      </m:r>
                      <m:r>
                        <a:rPr lang="en-US" altLang="en-US" sz="3000" b="0" i="1" smtClean="0">
                          <a:latin typeface="Cambria Math"/>
                        </a:rPr>
                        <m:t>+</m:t>
                      </m:r>
                      <m:r>
                        <m:rPr>
                          <m:sty m:val="p"/>
                        </m:rPr>
                        <a:rPr lang="en-US" altLang="en-US" sz="3000" b="0" i="0" smtClean="0">
                          <a:latin typeface="Cambria Math"/>
                        </a:rPr>
                        <m:t>slope</m:t>
                      </m:r>
                      <m:r>
                        <a:rPr lang="en-US" altLang="en-US" sz="3000" b="0" i="1" smtClean="0">
                          <a:latin typeface="Cambria Math"/>
                          <a:ea typeface="Cambria Math"/>
                        </a:rPr>
                        <m:t>×</m:t>
                      </m:r>
                      <m:r>
                        <m:rPr>
                          <m:sty m:val="p"/>
                        </m:rPr>
                        <a:rPr lang="en-US" altLang="en-US" sz="3000" b="0" i="0" smtClean="0">
                          <a:latin typeface="Cambria Math"/>
                          <a:ea typeface="Cambria Math"/>
                        </a:rPr>
                        <m:t>step</m:t>
                      </m:r>
                    </m:oMath>
                  </m:oMathPara>
                </a14:m>
                <a:endParaRPr lang="en-US" altLang="en-US" sz="3000" dirty="0"/>
              </a:p>
            </p:txBody>
          </p:sp>
        </mc:Choice>
        <mc:Fallback xmlns="">
          <p:sp>
            <p:nvSpPr>
              <p:cNvPr id="2" name="Content Placeholder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7"/>
              </p:nvPr>
            </p:nvSpPr>
            <p:spPr>
              <a:xfrm>
                <a:off x="457200" y="4559300"/>
                <a:ext cx="8229600" cy="2133600"/>
              </a:xfrm>
              <a:blipFill rotWithShape="1">
                <a:blip r:embed="rId3"/>
                <a:stretch>
                  <a:fillRect l="-1852" t="-371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57514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Numerical Results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229600" cy="548640"/>
          </a:xfrm>
        </p:spPr>
        <p:txBody>
          <a:bodyPr/>
          <a:lstStyle/>
          <a:p>
            <a:r>
              <a:rPr lang="en-US" altLang="en-US" sz="2800" dirty="0"/>
              <a:t>Applying </a:t>
            </a:r>
            <a:r>
              <a:rPr lang="en-US" altLang="en-US" sz="2800" dirty="0" smtClean="0"/>
              <a:t>Euler’s </a:t>
            </a:r>
            <a:r>
              <a:rPr lang="en-US" altLang="en-US" sz="2800" dirty="0"/>
              <a:t>method in 2 s intervals yields:</a:t>
            </a:r>
          </a:p>
        </p:txBody>
      </p:sp>
      <p:pic>
        <p:nvPicPr>
          <p:cNvPr id="9" name="Picture 3"/>
          <p:cNvPicPr>
            <a:picLocks noGrp="1" noChangeAspect="1" noChangeArrowheads="1"/>
          </p:cNvPicPr>
          <p:nvPr>
            <p:ph idx="17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9524" y="1981200"/>
            <a:ext cx="5124952" cy="3474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Content Placeholder 4"/>
          <p:cNvSpPr>
            <a:spLocks noGrp="1"/>
          </p:cNvSpPr>
          <p:nvPr>
            <p:ph idx="18"/>
          </p:nvPr>
        </p:nvSpPr>
        <p:spPr>
          <a:xfrm>
            <a:off x="457200" y="5532120"/>
            <a:ext cx="8229600" cy="1097280"/>
          </a:xfrm>
        </p:spPr>
        <p:txBody>
          <a:bodyPr/>
          <a:lstStyle/>
          <a:p>
            <a:r>
              <a:rPr lang="en-US" altLang="en-US" sz="2800" dirty="0"/>
              <a:t>How do we improve the solution?</a:t>
            </a:r>
          </a:p>
          <a:p>
            <a:pPr lvl="1"/>
            <a:r>
              <a:rPr lang="en-US" altLang="en-US" sz="2400" dirty="0"/>
              <a:t>Smaller </a:t>
            </a:r>
            <a:r>
              <a:rPr lang="en-US" altLang="en-US" sz="2400" dirty="0" smtClean="0"/>
              <a:t>steps</a:t>
            </a:r>
            <a:endParaRPr lang="en-US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13537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Bases for Numerical Models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229600" cy="5120640"/>
          </a:xfrm>
        </p:spPr>
        <p:txBody>
          <a:bodyPr/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altLang="en-US" sz="2800" dirty="0"/>
              <a:t>Conservation laws provide the foundation for many model functions.  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altLang="en-US" sz="2800" dirty="0"/>
              <a:t>Different fields of engineering and science apply these laws to different paradigms within the field.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altLang="en-US" sz="2800" dirty="0"/>
              <a:t>Among these laws are:</a:t>
            </a:r>
          </a:p>
          <a:p>
            <a:pPr lvl="1"/>
            <a:r>
              <a:rPr lang="en-US" altLang="en-US" sz="2400" dirty="0"/>
              <a:t>Conservation of mass</a:t>
            </a:r>
          </a:p>
          <a:p>
            <a:pPr lvl="1"/>
            <a:r>
              <a:rPr lang="en-US" altLang="en-US" sz="2400" dirty="0"/>
              <a:t>Conservation of momentum</a:t>
            </a:r>
          </a:p>
          <a:p>
            <a:pPr lvl="1"/>
            <a:r>
              <a:rPr lang="en-US" altLang="en-US" sz="2400" dirty="0"/>
              <a:t>Conservation of charge</a:t>
            </a:r>
          </a:p>
          <a:p>
            <a:pPr lvl="1"/>
            <a:r>
              <a:rPr lang="en-US" altLang="en-US" sz="2400" dirty="0"/>
              <a:t>Conservation of energy</a:t>
            </a:r>
          </a:p>
        </p:txBody>
      </p:sp>
    </p:spTree>
    <p:extLst>
      <p:ext uri="{BB962C8B-B14F-4D97-AF65-F5344CB8AC3E}">
        <p14:creationId xmlns:p14="http://schemas.microsoft.com/office/powerpoint/2010/main" val="2193742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Summary of Numerical Methods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229600" cy="1005840"/>
          </a:xfrm>
        </p:spPr>
        <p:txBody>
          <a:bodyPr/>
          <a:lstStyle/>
          <a:p>
            <a:r>
              <a:rPr lang="en-US" altLang="en-US" dirty="0"/>
              <a:t>The book is divided into five categories of numerical methods</a:t>
            </a:r>
            <a:r>
              <a:rPr lang="en-US" altLang="en-US" dirty="0" smtClean="0"/>
              <a:t>:</a:t>
            </a:r>
            <a:endParaRPr lang="en-US" altLang="en-US" dirty="0"/>
          </a:p>
        </p:txBody>
      </p:sp>
      <p:pic>
        <p:nvPicPr>
          <p:cNvPr id="22" name="Picture 3"/>
          <p:cNvPicPr>
            <a:picLocks noGrp="1" noChangeAspect="1" noChangeArrowheads="1"/>
          </p:cNvPicPr>
          <p:nvPr>
            <p:ph idx="17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2743200"/>
            <a:ext cx="4511675" cy="12476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1" name="Picture 4"/>
          <p:cNvPicPr>
            <a:picLocks noGrp="1" noChangeAspect="1" noChangeArrowheads="1"/>
          </p:cNvPicPr>
          <p:nvPr>
            <p:ph idx="18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2864085"/>
            <a:ext cx="4454653" cy="1005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0" name="Picture 5"/>
          <p:cNvPicPr>
            <a:picLocks noGrp="1" noChangeAspect="1" noChangeArrowheads="1"/>
          </p:cNvPicPr>
          <p:nvPr>
            <p:ph idx="19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652" y="4191000"/>
            <a:ext cx="4208748" cy="1097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6"/>
          <p:cNvPicPr>
            <a:picLocks noGrp="1" noChangeAspect="1" noChangeArrowheads="1"/>
          </p:cNvPicPr>
          <p:nvPr>
            <p:ph idx="20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5526" y="4191000"/>
            <a:ext cx="4452274" cy="1097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7"/>
          <p:cNvPicPr>
            <a:picLocks noGrp="1" noChangeAspect="1" noChangeArrowheads="1"/>
          </p:cNvPicPr>
          <p:nvPr>
            <p:ph idx="2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1765" y="5486400"/>
            <a:ext cx="4420471" cy="1097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27759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/>
              <a:t>Part 1 </a:t>
            </a:r>
            <a:r>
              <a:rPr lang="en-US" altLang="en-US" dirty="0" smtClean="0"/>
              <a:t/>
            </a:r>
            <a:br>
              <a:rPr lang="en-US" altLang="en-US" dirty="0" smtClean="0"/>
            </a:br>
            <a:r>
              <a:rPr lang="en-US" dirty="0" smtClean="0"/>
              <a:t>Chapter 1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905000"/>
          </a:xfrm>
        </p:spPr>
        <p:txBody>
          <a:bodyPr/>
          <a:lstStyle/>
          <a:p>
            <a:r>
              <a:rPr lang="en-US" dirty="0"/>
              <a:t>Mathematical </a:t>
            </a:r>
            <a:r>
              <a:rPr lang="en-US" dirty="0" smtClean="0"/>
              <a:t>Modeling, Numerical Methods, and </a:t>
            </a:r>
            <a:r>
              <a:rPr lang="en-US" dirty="0"/>
              <a:t>Problem Solving</a:t>
            </a:r>
          </a:p>
        </p:txBody>
      </p:sp>
      <p:sp>
        <p:nvSpPr>
          <p:cNvPr id="5" name="Text Placeholder 3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5072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Chapter 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800"/>
              </a:spcBef>
            </a:pPr>
            <a:r>
              <a:rPr lang="en-US" altLang="en-US" sz="2400" dirty="0"/>
              <a:t>Learning how mathematical models can be formulated on the basis of scientific principles to simulate the behavior of a simple physical system.</a:t>
            </a:r>
          </a:p>
          <a:p>
            <a:pPr>
              <a:spcBef>
                <a:spcPts val="800"/>
              </a:spcBef>
            </a:pPr>
            <a:r>
              <a:rPr lang="en-US" altLang="en-US" sz="2400" dirty="0"/>
              <a:t>Understanding how numerical methods afford a means to generalize solutions in a manner that can be implemented on a digital computer.</a:t>
            </a:r>
          </a:p>
          <a:p>
            <a:pPr>
              <a:spcBef>
                <a:spcPts val="800"/>
              </a:spcBef>
            </a:pPr>
            <a:r>
              <a:rPr lang="en-US" altLang="en-US" sz="2400" dirty="0"/>
              <a:t>Understanding the different types of conservation laws that lie beneath the models used in the various engineering disciplines and appreciating the difference between steady-state and dynamic solutions of these models.</a:t>
            </a:r>
          </a:p>
          <a:p>
            <a:pPr>
              <a:spcBef>
                <a:spcPts val="800"/>
              </a:spcBef>
            </a:pPr>
            <a:r>
              <a:rPr lang="en-US" altLang="en-US" sz="2400" dirty="0"/>
              <a:t>Learning about the different types of numerical methods we will cover in this book</a:t>
            </a:r>
            <a:r>
              <a:rPr lang="en-US" altLang="en-US" sz="2400" dirty="0" smtClean="0"/>
              <a:t>.</a:t>
            </a:r>
            <a:endParaRPr lang="en-US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3836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A Simple Mathematical Model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412480" cy="5120640"/>
          </a:xfrm>
        </p:spPr>
        <p:txBody>
          <a:bodyPr/>
          <a:lstStyle/>
          <a:p>
            <a:pPr>
              <a:spcBef>
                <a:spcPts val="1800"/>
              </a:spcBef>
              <a:spcAft>
                <a:spcPts val="1800"/>
              </a:spcAft>
            </a:pPr>
            <a:r>
              <a:rPr lang="en-US" altLang="en-US" dirty="0"/>
              <a:t>A mathematical model can be broadly defined as a formulation or equation that expresses the essential features of a physical system or process in mathematical terms.</a:t>
            </a:r>
          </a:p>
          <a:p>
            <a:pPr>
              <a:spcBef>
                <a:spcPts val="1800"/>
              </a:spcBef>
              <a:spcAft>
                <a:spcPts val="1800"/>
              </a:spcAft>
            </a:pPr>
            <a:r>
              <a:rPr lang="en-US" altLang="en-US" dirty="0"/>
              <a:t>Models can be represented by a functional relationship between dependent variables, independent variables, parameters, and forcing functions.</a:t>
            </a:r>
          </a:p>
        </p:txBody>
      </p:sp>
    </p:spTree>
    <p:extLst>
      <p:ext uri="{BB962C8B-B14F-4D97-AF65-F5344CB8AC3E}">
        <p14:creationId xmlns:p14="http://schemas.microsoft.com/office/powerpoint/2010/main" val="4155047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Model Function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432560"/>
                <a:ext cx="8229600" cy="5120640"/>
              </a:xfrm>
            </p:spPr>
            <p:txBody>
              <a:bodyPr/>
              <a:lstStyle/>
              <a:p>
                <a:pPr>
                  <a:spcBef>
                    <a:spcPts val="80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m>
                        <m:mPr>
                          <m:mcs>
                            <m:mc>
                              <m:mcPr>
                                <m:count m:val="3"/>
                                <m:mcJc m:val="center"/>
                              </m:mcPr>
                            </m:mc>
                          </m:mcs>
                          <m:ctrlPr>
                            <a:rPr lang="en-US" altLang="en-US" sz="2400" i="1" smtClean="0">
                              <a:latin typeface="Cambria Math"/>
                            </a:rPr>
                          </m:ctrlPr>
                        </m:mPr>
                        <m:mr>
                          <m:e>
                            <m:eqArr>
                              <m:eqArrPr>
                                <m:ctrlPr>
                                  <a:rPr lang="en-US" altLang="en-US" sz="2400" i="1">
                                    <a:latin typeface="Cambria Math"/>
                                  </a:rPr>
                                </m:ctrlPr>
                              </m:eqArrPr>
                              <m:e>
                                <m:r>
                                  <m:rPr>
                                    <m:sty m:val="p"/>
                                    <m:brk m:alnAt="7"/>
                                  </m:rPr>
                                  <a:rPr lang="en-US" altLang="en-US" sz="2400">
                                    <a:latin typeface="Cambria Math"/>
                                  </a:rPr>
                                  <m:t>D</m:t>
                                </m:r>
                                <m:r>
                                  <m:rPr>
                                    <m:sty m:val="p"/>
                                  </m:rPr>
                                  <a:rPr lang="en-US" altLang="en-US" sz="2400">
                                    <a:latin typeface="Cambria Math"/>
                                  </a:rPr>
                                  <m:t>ependent</m:t>
                                </m:r>
                              </m:e>
                              <m:e>
                                <m:r>
                                  <m:rPr>
                                    <m:sty m:val="p"/>
                                  </m:rPr>
                                  <a:rPr lang="en-US" altLang="en-US" sz="2400">
                                    <a:latin typeface="Cambria Math"/>
                                  </a:rPr>
                                  <m:t>variable</m:t>
                                </m:r>
                              </m:e>
                            </m:eqArr>
                          </m:e>
                          <m:e>
                            <m:r>
                              <a:rPr lang="en-US" altLang="en-US" sz="2400" i="1">
                                <a:latin typeface="Cambria Math"/>
                              </a:rPr>
                              <m:t>=</m:t>
                            </m:r>
                          </m:e>
                          <m:e>
                            <m:r>
                              <a:rPr lang="en-US" altLang="en-US" sz="2400" b="0" i="1" smtClean="0">
                                <a:latin typeface="Cambria Math"/>
                              </a:rPr>
                              <m:t>𝑓</m:t>
                            </m:r>
                            <m:d>
                              <m:dPr>
                                <m:ctrlPr>
                                  <a:rPr lang="en-US" altLang="en-US" sz="2400" i="1">
                                    <a:latin typeface="Cambria Math"/>
                                  </a:rPr>
                                </m:ctrlPr>
                              </m:dPr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3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n-US" altLang="en-US" sz="2400" i="1">
                                        <a:latin typeface="Cambria Math"/>
                                      </a:rPr>
                                    </m:ctrlPr>
                                  </m:mPr>
                                  <m:mr>
                                    <m:e>
                                      <m:eqArr>
                                        <m:eqArrPr>
                                          <m:ctrlPr>
                                            <a:rPr lang="en-US" altLang="en-US" sz="2400" i="1">
                                              <a:latin typeface="Cambria Math"/>
                                            </a:rPr>
                                          </m:ctrlPr>
                                        </m:eqArrPr>
                                        <m:e>
                                          <m:r>
                                            <m:rPr>
                                              <m:sty m:val="p"/>
                                              <m:brk m:alnAt="7"/>
                                            </m:rPr>
                                            <a:rPr lang="en-US" altLang="en-US" sz="2400">
                                              <a:latin typeface="Cambria Math"/>
                                            </a:rPr>
                                            <m:t>i</m:t>
                                          </m:r>
                                          <m:r>
                                            <m:rPr>
                                              <m:sty m:val="p"/>
                                            </m:rPr>
                                            <a:rPr lang="en-US" altLang="en-US" sz="2400">
                                              <a:latin typeface="Cambria Math"/>
                                            </a:rPr>
                                            <m:t>ndependent</m:t>
                                          </m:r>
                                        </m:e>
                                        <m:e>
                                          <m:r>
                                            <m:rPr>
                                              <m:sty m:val="p"/>
                                            </m:rPr>
                                            <a:rPr lang="en-US" altLang="en-US" sz="2400">
                                              <a:latin typeface="Cambria Math"/>
                                            </a:rPr>
                                            <m:t>variables</m:t>
                                          </m:r>
                                        </m:e>
                                      </m:eqArr>
                                      <m:r>
                                        <a:rPr lang="en-US" altLang="en-US" sz="2400">
                                          <a:latin typeface="Cambria Math"/>
                                        </a:rPr>
                                        <m:t>,</m:t>
                                      </m:r>
                                    </m:e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en-US" sz="2400">
                                          <a:latin typeface="Cambria Math"/>
                                        </a:rPr>
                                        <m:t>parameters</m:t>
                                      </m:r>
                                      <m:r>
                                        <a:rPr lang="en-US" altLang="en-US" sz="2400">
                                          <a:latin typeface="Cambria Math"/>
                                        </a:rPr>
                                        <m:t>,</m:t>
                                      </m:r>
                                    </m:e>
                                    <m:e>
                                      <m:eqArr>
                                        <m:eqArrPr>
                                          <m:ctrlPr>
                                            <a:rPr lang="en-US" altLang="en-US" sz="2400" i="1">
                                              <a:latin typeface="Cambria Math"/>
                                            </a:rPr>
                                          </m:ctrlPr>
                                        </m:eqArrPr>
                                        <m:e>
                                          <m:r>
                                            <m:rPr>
                                              <m:sty m:val="p"/>
                                            </m:rPr>
                                            <a:rPr lang="en-US" altLang="en-US" sz="2400">
                                              <a:latin typeface="Cambria Math"/>
                                            </a:rPr>
                                            <m:t>forcing</m:t>
                                          </m:r>
                                        </m:e>
                                        <m:e>
                                          <m:r>
                                            <m:rPr>
                                              <m:sty m:val="p"/>
                                            </m:rPr>
                                            <a:rPr lang="en-US" altLang="en-US" sz="2400">
                                              <a:latin typeface="Cambria Math"/>
                                            </a:rPr>
                                            <m:t>functions</m:t>
                                          </m:r>
                                        </m:e>
                                      </m:eqArr>
                                    </m:e>
                                  </m:mr>
                                </m:m>
                              </m:e>
                            </m:d>
                          </m:e>
                        </m:mr>
                      </m:m>
                    </m:oMath>
                  </m:oMathPara>
                </a14:m>
                <a:endParaRPr lang="en-US" altLang="en-US" sz="2400" i="1" dirty="0"/>
              </a:p>
              <a:p>
                <a:pPr>
                  <a:spcBef>
                    <a:spcPts val="1800"/>
                  </a:spcBef>
                  <a:spcAft>
                    <a:spcPts val="0"/>
                  </a:spcAft>
                </a:pPr>
                <a:r>
                  <a:rPr lang="en-US" altLang="en-US" sz="2400" i="1" dirty="0"/>
                  <a:t>Dependent variable</a:t>
                </a:r>
                <a:r>
                  <a:rPr lang="en-US" altLang="en-US" sz="2400" dirty="0"/>
                  <a:t> - a characteristic that usually reflects the behavior or state of the system</a:t>
                </a:r>
              </a:p>
              <a:p>
                <a:pPr>
                  <a:spcBef>
                    <a:spcPts val="1800"/>
                  </a:spcBef>
                  <a:spcAft>
                    <a:spcPts val="0"/>
                  </a:spcAft>
                </a:pPr>
                <a:r>
                  <a:rPr lang="en-US" altLang="en-US" sz="2400" i="1" dirty="0"/>
                  <a:t>Independent variables</a:t>
                </a:r>
                <a:r>
                  <a:rPr lang="en-US" altLang="en-US" sz="2400" dirty="0"/>
                  <a:t> - dimensions, such as time and space, along which the system’s behavior is being determined</a:t>
                </a:r>
              </a:p>
              <a:p>
                <a:pPr>
                  <a:spcBef>
                    <a:spcPts val="1800"/>
                  </a:spcBef>
                  <a:spcAft>
                    <a:spcPts val="0"/>
                  </a:spcAft>
                </a:pPr>
                <a:r>
                  <a:rPr lang="en-US" altLang="en-US" sz="2400" i="1" dirty="0"/>
                  <a:t>Parameters</a:t>
                </a:r>
                <a:r>
                  <a:rPr lang="en-US" altLang="en-US" sz="2400" dirty="0"/>
                  <a:t> - constants reflective of the system’s properties or composition</a:t>
                </a:r>
              </a:p>
              <a:p>
                <a:pPr>
                  <a:spcBef>
                    <a:spcPts val="1800"/>
                  </a:spcBef>
                  <a:spcAft>
                    <a:spcPts val="0"/>
                  </a:spcAft>
                </a:pPr>
                <a:r>
                  <a:rPr lang="en-US" altLang="en-US" sz="2400" i="1" dirty="0"/>
                  <a:t>Forcing functions</a:t>
                </a:r>
                <a:r>
                  <a:rPr lang="en-US" altLang="en-US" sz="2400" dirty="0"/>
                  <a:t> - external influences acting upon the </a:t>
                </a:r>
                <a:r>
                  <a:rPr lang="en-US" altLang="en-US" sz="2400" dirty="0" smtClean="0"/>
                  <a:t>system</a:t>
                </a:r>
                <a:endParaRPr lang="en-US" altLang="en-US" sz="2400" dirty="0"/>
              </a:p>
            </p:txBody>
          </p:sp>
        </mc:Choice>
        <mc:Fallback xmlns="">
          <p:sp>
            <p:nvSpPr>
              <p:cNvPr id="5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432560"/>
                <a:ext cx="8229600" cy="5120640"/>
              </a:xfrm>
              <a:blipFill rotWithShape="1">
                <a:blip r:embed="rId2"/>
                <a:stretch>
                  <a:fillRect l="-1111" r="-1630" b="-11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43717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Model Function Example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432560"/>
                <a:ext cx="6309360" cy="2529840"/>
              </a:xfrm>
            </p:spPr>
            <p:txBody>
              <a:bodyPr/>
              <a:lstStyle/>
              <a:p>
                <a:pPr>
                  <a:spcAft>
                    <a:spcPts val="2400"/>
                  </a:spcAft>
                </a:pPr>
                <a:r>
                  <a:rPr lang="en-US" altLang="en-US" sz="2400" dirty="0" smtClean="0"/>
                  <a:t>Assuming a bungee jumper is in mid-flight, an analytical model for the jumper’s velocity, accounting for drag, is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000" b="0" i="1" smtClean="0">
                          <a:latin typeface="Cambria Math"/>
                        </a:rPr>
                        <m:t>𝑣</m:t>
                      </m:r>
                      <m:d>
                        <m:dPr>
                          <m:ctrlPr>
                            <a:rPr lang="en-US" sz="30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3000" b="0" i="1" smtClean="0">
                              <a:latin typeface="Cambria Math"/>
                            </a:rPr>
                            <m:t>𝑡</m:t>
                          </m:r>
                        </m:e>
                      </m:d>
                      <m:r>
                        <a:rPr lang="en-US" sz="3000" b="0" i="1" smtClean="0">
                          <a:latin typeface="Cambria Math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sz="3000" b="0" i="1" smtClean="0">
                              <a:latin typeface="Cambria Math"/>
                            </a:rPr>
                          </m:ctrlPr>
                        </m:radPr>
                        <m:deg/>
                        <m:e>
                          <m:f>
                            <m:fPr>
                              <m:ctrlPr>
                                <a:rPr lang="en-US" sz="3000" b="0" i="1" smtClean="0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en-US" sz="3000" b="0" i="1" smtClean="0">
                                  <a:latin typeface="Cambria Math"/>
                                </a:rPr>
                                <m:t>𝑔𝑚</m:t>
                              </m:r>
                            </m:num>
                            <m:den>
                              <m:r>
                                <a:rPr lang="en-US" sz="3000" b="0" i="1" smtClean="0">
                                  <a:latin typeface="Cambria Math"/>
                                </a:rPr>
                                <m:t>𝑐</m:t>
                              </m:r>
                              <m:r>
                                <a:rPr lang="en-US" sz="3000" b="0" i="1" baseline="-25000" smtClean="0">
                                  <a:latin typeface="Cambria Math"/>
                                </a:rPr>
                                <m:t>𝑑</m:t>
                              </m:r>
                            </m:den>
                          </m:f>
                        </m:e>
                      </m:rad>
                      <m:r>
                        <m:rPr>
                          <m:sty m:val="p"/>
                        </m:rPr>
                        <a:rPr lang="en-US" sz="3000" b="0" i="0" smtClean="0">
                          <a:latin typeface="Cambria Math"/>
                        </a:rPr>
                        <m:t>tanh</m:t>
                      </m:r>
                      <m:r>
                        <a:rPr lang="en-US" sz="3000" b="0" i="1" smtClean="0">
                          <a:latin typeface="Cambria Math"/>
                        </a:rPr>
                        <m:t>⁡</m:t>
                      </m:r>
                      <m:d>
                        <m:dPr>
                          <m:ctrlPr>
                            <a:rPr lang="en-US" sz="3000" b="0" i="1" smtClean="0">
                              <a:latin typeface="Cambria Math"/>
                            </a:rPr>
                          </m:ctrlPr>
                        </m:dPr>
                        <m:e>
                          <m:rad>
                            <m:radPr>
                              <m:degHide m:val="on"/>
                              <m:ctrlPr>
                                <a:rPr lang="en-US" sz="3000" i="1"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f>
                                <m:fPr>
                                  <m:ctrlPr>
                                    <a:rPr lang="en-US" sz="3000" i="1"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en-US" sz="3000" i="1">
                                      <a:latin typeface="Cambria Math"/>
                                    </a:rPr>
                                    <m:t>𝑔𝑐</m:t>
                                  </m:r>
                                  <m:r>
                                    <a:rPr lang="en-US" sz="3000" i="1" baseline="-25000">
                                      <a:latin typeface="Cambria Math"/>
                                    </a:rPr>
                                    <m:t>𝑑</m:t>
                                  </m:r>
                                </m:num>
                                <m:den>
                                  <m:r>
                                    <a:rPr lang="en-US" sz="3000" i="1">
                                      <a:latin typeface="Cambria Math"/>
                                    </a:rPr>
                                    <m:t>𝑚</m:t>
                                  </m:r>
                                </m:den>
                              </m:f>
                              <m:r>
                                <a:rPr lang="en-US" sz="3000" i="1">
                                  <a:latin typeface="Cambria Math"/>
                                </a:rPr>
                                <m:t>𝑡</m:t>
                              </m:r>
                            </m:e>
                          </m:rad>
                          <m:r>
                            <a:rPr lang="en-US" sz="3000" b="0" i="1" smtClean="0">
                              <a:latin typeface="Cambria Math"/>
                            </a:rPr>
                            <m:t> </m:t>
                          </m:r>
                        </m:e>
                      </m:d>
                    </m:oMath>
                  </m:oMathPara>
                </a14:m>
                <a:endParaRPr lang="en-US" sz="3000" dirty="0"/>
              </a:p>
            </p:txBody>
          </p:sp>
        </mc:Choice>
        <mc:Fallback xmlns="">
          <p:sp>
            <p:nvSpPr>
              <p:cNvPr id="8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432560"/>
                <a:ext cx="6309360" cy="2529840"/>
              </a:xfrm>
              <a:blipFill rotWithShape="1">
                <a:blip r:embed="rId2"/>
                <a:stretch>
                  <a:fillRect l="-1449" t="-1687" r="-2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Content Placeholder 3"/>
          <p:cNvSpPr>
            <a:spLocks noGrp="1"/>
          </p:cNvSpPr>
          <p:nvPr>
            <p:ph idx="17"/>
          </p:nvPr>
        </p:nvSpPr>
        <p:spPr>
          <a:xfrm>
            <a:off x="457200" y="4191000"/>
            <a:ext cx="6309360" cy="2377440"/>
          </a:xfrm>
        </p:spPr>
        <p:txBody>
          <a:bodyPr/>
          <a:lstStyle/>
          <a:p>
            <a:pPr>
              <a:spcBef>
                <a:spcPts val="800"/>
              </a:spcBef>
            </a:pPr>
            <a:r>
              <a:rPr lang="en-US" altLang="en-US" sz="2400" dirty="0"/>
              <a:t>Dependent variable - velocity </a:t>
            </a:r>
            <a:r>
              <a:rPr lang="en-US" altLang="en-US" sz="2400" i="1" dirty="0"/>
              <a:t>v</a:t>
            </a:r>
            <a:endParaRPr lang="en-US" altLang="en-US" sz="2400" dirty="0"/>
          </a:p>
          <a:p>
            <a:pPr>
              <a:spcBef>
                <a:spcPts val="800"/>
              </a:spcBef>
            </a:pPr>
            <a:r>
              <a:rPr lang="en-US" altLang="en-US" sz="2400" dirty="0"/>
              <a:t>Independent variables - time </a:t>
            </a:r>
            <a:r>
              <a:rPr lang="en-US" altLang="en-US" sz="2400" i="1" dirty="0"/>
              <a:t>t</a:t>
            </a:r>
            <a:endParaRPr lang="en-US" altLang="en-US" sz="2400" dirty="0"/>
          </a:p>
          <a:p>
            <a:pPr>
              <a:spcBef>
                <a:spcPts val="800"/>
              </a:spcBef>
            </a:pPr>
            <a:r>
              <a:rPr lang="en-US" altLang="en-US" sz="2400" dirty="0"/>
              <a:t>Parameters - mass </a:t>
            </a:r>
            <a:r>
              <a:rPr lang="en-US" altLang="en-US" sz="2400" i="1" dirty="0"/>
              <a:t>m</a:t>
            </a:r>
            <a:r>
              <a:rPr lang="en-US" altLang="en-US" sz="2400" dirty="0"/>
              <a:t>, drag coefficient </a:t>
            </a:r>
            <a:r>
              <a:rPr lang="en-US" altLang="en-US" sz="2400" i="1" dirty="0"/>
              <a:t>c</a:t>
            </a:r>
            <a:r>
              <a:rPr lang="en-US" altLang="en-US" sz="2400" i="1" baseline="-25000" dirty="0"/>
              <a:t>d</a:t>
            </a:r>
            <a:endParaRPr lang="en-US" altLang="en-US" sz="2400" i="1" dirty="0"/>
          </a:p>
          <a:p>
            <a:pPr>
              <a:spcBef>
                <a:spcPts val="800"/>
              </a:spcBef>
            </a:pPr>
            <a:r>
              <a:rPr lang="en-US" altLang="en-US" sz="2400" dirty="0"/>
              <a:t>Forcing function - gravitational acceleration </a:t>
            </a:r>
            <a:r>
              <a:rPr lang="en-US" altLang="en-US" sz="2400" dirty="0" smtClean="0"/>
              <a:t>g</a:t>
            </a:r>
            <a:endParaRPr lang="en-US" altLang="en-US" sz="2400" dirty="0"/>
          </a:p>
        </p:txBody>
      </p:sp>
      <p:pic>
        <p:nvPicPr>
          <p:cNvPr id="14" name="Picture 4"/>
          <p:cNvPicPr>
            <a:picLocks noGrp="1" noChangeAspect="1" noChangeArrowheads="1"/>
          </p:cNvPicPr>
          <p:nvPr>
            <p:ph idx="18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144851" y="1447800"/>
            <a:ext cx="1601254" cy="493776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53730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Model Results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412480" cy="1920240"/>
          </a:xfrm>
        </p:spPr>
        <p:txBody>
          <a:bodyPr/>
          <a:lstStyle/>
          <a:p>
            <a:r>
              <a:rPr lang="en-US" altLang="en-US" sz="2400" dirty="0"/>
              <a:t>Using a computer (or a calculator), the model can be used to generate a graphical representation of the system. </a:t>
            </a:r>
            <a:r>
              <a:rPr lang="en-US" altLang="en-US" sz="2400" dirty="0" smtClean="0"/>
              <a:t>For </a:t>
            </a:r>
            <a:r>
              <a:rPr lang="en-US" altLang="en-US" sz="2400" dirty="0"/>
              <a:t>example, the graph below represents the velocity of a 68.1 </a:t>
            </a:r>
            <a:r>
              <a:rPr lang="en-US" altLang="en-US" sz="2400" dirty="0" smtClean="0"/>
              <a:t>kilogram </a:t>
            </a:r>
            <a:r>
              <a:rPr lang="en-US" altLang="en-US" sz="2400" dirty="0"/>
              <a:t>jumper, assuming a drag coefficient of 0.25 </a:t>
            </a:r>
            <a:r>
              <a:rPr lang="en-US" sz="2400" dirty="0"/>
              <a:t>kilograms per mile</a:t>
            </a:r>
            <a:endParaRPr lang="en-US" altLang="en-US" sz="2400" dirty="0"/>
          </a:p>
        </p:txBody>
      </p:sp>
      <p:pic>
        <p:nvPicPr>
          <p:cNvPr id="14" name="Picture 3"/>
          <p:cNvPicPr>
            <a:picLocks noGrp="1" noChangeAspect="1" noChangeArrowheads="1"/>
          </p:cNvPicPr>
          <p:nvPr>
            <p:ph idx="17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4560" y="3386571"/>
            <a:ext cx="4754880" cy="32428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92839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Numerical Modeling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432560"/>
                <a:ext cx="8229600" cy="2651760"/>
              </a:xfrm>
            </p:spPr>
            <p:txBody>
              <a:bodyPr/>
              <a:lstStyle/>
              <a:p>
                <a:r>
                  <a:rPr lang="en-US" altLang="en-US" sz="2600" dirty="0" smtClean="0"/>
                  <a:t>Some system models will be given as implicit functions or as differential equations - these can be solved either using analytical methods or numerical methods.</a:t>
                </a:r>
              </a:p>
              <a:p>
                <a:r>
                  <a:rPr lang="en-US" altLang="en-US" sz="2600" dirty="0"/>
                  <a:t>Example - the bungee jumper velocity equation from before is the analytical solution to the differential </a:t>
                </a:r>
                <a:r>
                  <a:rPr lang="en-US" altLang="en-US" sz="2600" dirty="0" smtClean="0"/>
                  <a:t>equation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en-US" sz="30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en-US" sz="3000" b="0" i="1" smtClean="0">
                              <a:latin typeface="Cambria Math"/>
                            </a:rPr>
                            <m:t>𝑑𝑣</m:t>
                          </m:r>
                        </m:num>
                        <m:den>
                          <m:r>
                            <a:rPr lang="en-US" altLang="en-US" sz="3000" b="0" i="1" smtClean="0">
                              <a:latin typeface="Cambria Math"/>
                            </a:rPr>
                            <m:t>𝑑𝑡</m:t>
                          </m:r>
                        </m:den>
                      </m:f>
                      <m:r>
                        <a:rPr lang="en-US" altLang="en-US" sz="3000" b="0" i="1" smtClean="0">
                          <a:latin typeface="Cambria Math"/>
                        </a:rPr>
                        <m:t>=</m:t>
                      </m:r>
                      <m:r>
                        <a:rPr lang="en-US" altLang="en-US" sz="3000" b="0" i="1" smtClean="0">
                          <a:latin typeface="Cambria Math"/>
                        </a:rPr>
                        <m:t>𝑔</m:t>
                      </m:r>
                      <m:r>
                        <a:rPr lang="en-US" altLang="en-US" sz="3000" b="0" i="1" smtClean="0">
                          <a:latin typeface="Cambria Math"/>
                        </a:rPr>
                        <m:t>−</m:t>
                      </m:r>
                      <m:f>
                        <m:fPr>
                          <m:ctrlPr>
                            <a:rPr lang="en-US" altLang="en-US" sz="3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en-US" sz="3000" b="0" i="1" smtClean="0">
                              <a:latin typeface="Cambria Math"/>
                            </a:rPr>
                            <m:t>𝑐</m:t>
                          </m:r>
                          <m:r>
                            <a:rPr lang="en-US" altLang="en-US" sz="3000" b="0" i="1" baseline="-25000" smtClean="0">
                              <a:latin typeface="Cambria Math"/>
                            </a:rPr>
                            <m:t>𝑑</m:t>
                          </m:r>
                        </m:num>
                        <m:den>
                          <m:r>
                            <a:rPr lang="en-US" altLang="en-US" sz="3000" b="0" i="1" smtClean="0">
                              <a:latin typeface="Cambria Math"/>
                            </a:rPr>
                            <m:t>𝑚</m:t>
                          </m:r>
                        </m:den>
                      </m:f>
                      <m:r>
                        <a:rPr lang="en-US" altLang="en-US" sz="3000" b="0" i="1" smtClean="0">
                          <a:latin typeface="Cambria Math"/>
                        </a:rPr>
                        <m:t>𝑣</m:t>
                      </m:r>
                      <m:r>
                        <a:rPr lang="en-US" altLang="en-US" sz="3000" b="0" i="1" baseline="30000" smtClean="0">
                          <a:latin typeface="Cambria Math"/>
                        </a:rPr>
                        <m:t>2</m:t>
                      </m:r>
                    </m:oMath>
                  </m:oMathPara>
                </a14:m>
                <a:endParaRPr lang="en-US" altLang="en-US" sz="3000" baseline="30000" dirty="0"/>
              </a:p>
            </p:txBody>
          </p:sp>
        </mc:Choice>
        <mc:Fallback xmlns="">
          <p:sp>
            <p:nvSpPr>
              <p:cNvPr id="10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432560"/>
                <a:ext cx="8229600" cy="2651760"/>
              </a:xfrm>
              <a:blipFill rotWithShape="1">
                <a:blip r:embed="rId2"/>
                <a:stretch>
                  <a:fillRect l="-1259" t="-2069" r="-2222" b="-3471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Content Placeholder 4"/>
          <p:cNvSpPr>
            <a:spLocks noGrp="1"/>
          </p:cNvSpPr>
          <p:nvPr>
            <p:ph idx="17"/>
          </p:nvPr>
        </p:nvSpPr>
        <p:spPr>
          <a:xfrm>
            <a:off x="457200" y="5257800"/>
            <a:ext cx="8229600" cy="1371600"/>
          </a:xfrm>
        </p:spPr>
        <p:txBody>
          <a:bodyPr/>
          <a:lstStyle/>
          <a:p>
            <a:r>
              <a:rPr lang="en-US" altLang="en-US" sz="2600" dirty="0"/>
              <a:t>where the change in velocity is determined by the gravitational forces acting on the jumper versus the drag force</a:t>
            </a:r>
            <a:r>
              <a:rPr lang="en-US" altLang="en-US" sz="2600" dirty="0" smtClean="0"/>
              <a:t>.</a:t>
            </a:r>
            <a:endParaRPr lang="en-US" altLang="en-US" sz="2600" dirty="0"/>
          </a:p>
        </p:txBody>
      </p:sp>
    </p:spTree>
    <p:extLst>
      <p:ext uri="{BB962C8B-B14F-4D97-AF65-F5344CB8AC3E}">
        <p14:creationId xmlns:p14="http://schemas.microsoft.com/office/powerpoint/2010/main" val="3121597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Numerical Methods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432560"/>
                <a:ext cx="8229600" cy="3596640"/>
              </a:xfrm>
            </p:spPr>
            <p:txBody>
              <a:bodyPr/>
              <a:lstStyle/>
              <a:p>
                <a:pPr>
                  <a:spcAft>
                    <a:spcPts val="7200"/>
                  </a:spcAft>
                </a:pPr>
                <a:r>
                  <a:rPr lang="en-US" altLang="en-US" dirty="0" smtClean="0"/>
                  <a:t>To solve the problem using a numerical method, note that the time rate of change of velocity can be approximated as: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en-US" sz="28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en-US" sz="2800" b="0" i="1" smtClean="0">
                              <a:latin typeface="Cambria Math"/>
                            </a:rPr>
                            <m:t>𝑑𝑣</m:t>
                          </m:r>
                        </m:num>
                        <m:den>
                          <m:r>
                            <a:rPr lang="en-US" altLang="en-US" sz="2800" b="0" i="1" smtClean="0">
                              <a:latin typeface="Cambria Math"/>
                            </a:rPr>
                            <m:t>𝑑𝑡</m:t>
                          </m:r>
                        </m:den>
                      </m:f>
                      <m:r>
                        <a:rPr lang="en-US" altLang="en-US" sz="2800" i="1" smtClean="0">
                          <a:latin typeface="Cambria Math"/>
                          <a:ea typeface="Cambria Math"/>
                        </a:rPr>
                        <m:t>≈</m:t>
                      </m:r>
                      <m:f>
                        <m:fPr>
                          <m:ctrlPr>
                            <a:rPr lang="en-US" altLang="en-US" sz="280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altLang="en-US" sz="2800" i="1" smtClean="0">
                              <a:latin typeface="Cambria Math"/>
                              <a:ea typeface="Cambria Math"/>
                            </a:rPr>
                            <m:t>∆</m:t>
                          </m:r>
                          <m:r>
                            <a:rPr lang="en-US" altLang="en-US" sz="2800" b="0" i="1" smtClean="0">
                              <a:latin typeface="Cambria Math"/>
                              <a:ea typeface="Cambria Math"/>
                            </a:rPr>
                            <m:t>𝑣</m:t>
                          </m:r>
                        </m:num>
                        <m:den>
                          <m:r>
                            <a:rPr lang="en-US" altLang="en-US" sz="2800" i="1" smtClean="0">
                              <a:latin typeface="Cambria Math"/>
                              <a:ea typeface="Cambria Math"/>
                            </a:rPr>
                            <m:t>∆</m:t>
                          </m:r>
                          <m:r>
                            <a:rPr lang="en-US" altLang="en-US" sz="2800" b="0" i="1" smtClean="0">
                              <a:latin typeface="Cambria Math"/>
                              <a:ea typeface="Cambria Math"/>
                            </a:rPr>
                            <m:t>𝑡</m:t>
                          </m:r>
                        </m:den>
                      </m:f>
                      <m:r>
                        <a:rPr lang="en-US" altLang="en-US" sz="2800" b="0" i="1" smtClean="0"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en-US" altLang="en-US" sz="2800" i="1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altLang="en-US" sz="2800" i="1">
                              <a:latin typeface="Cambria Math"/>
                              <a:ea typeface="Cambria Math"/>
                            </a:rPr>
                            <m:t>𝑣</m:t>
                          </m:r>
                          <m:d>
                            <m:dPr>
                              <m:ctrlPr>
                                <a:rPr lang="en-US" altLang="en-US" sz="2800" i="1"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r>
                                <a:rPr lang="en-US" altLang="en-US" sz="2800" i="1">
                                  <a:latin typeface="Cambria Math"/>
                                  <a:ea typeface="Cambria Math"/>
                                </a:rPr>
                                <m:t>𝑡</m:t>
                              </m:r>
                              <m:r>
                                <m:rPr>
                                  <m:nor/>
                                </m:rPr>
                                <a:rPr lang="en-US" altLang="en-US" sz="2800" i="1" baseline="-25000">
                                  <a:latin typeface="Cambria Math"/>
                                  <a:ea typeface="Cambria Math"/>
                                </a:rPr>
                                <m:t>i</m:t>
                              </m:r>
                              <m:r>
                                <m:rPr>
                                  <m:nor/>
                                </m:rPr>
                                <a:rPr lang="en-US" altLang="en-US" sz="2800" baseline="-25000">
                                  <a:latin typeface="Cambria Math"/>
                                  <a:ea typeface="Cambria Math"/>
                                </a:rPr>
                                <m:t> +1</m:t>
                              </m:r>
                            </m:e>
                          </m:d>
                          <m:r>
                            <a:rPr lang="en-US" altLang="en-US" sz="2800" i="1">
                              <a:latin typeface="Cambria Math"/>
                              <a:ea typeface="Cambria Math"/>
                            </a:rPr>
                            <m:t>−</m:t>
                          </m:r>
                          <m:r>
                            <a:rPr lang="en-US" altLang="en-US" sz="2800" i="1">
                              <a:latin typeface="Cambria Math"/>
                              <a:ea typeface="Cambria Math"/>
                            </a:rPr>
                            <m:t>𝑣</m:t>
                          </m:r>
                          <m:r>
                            <a:rPr lang="en-US" altLang="en-US" sz="2800" i="1">
                              <a:latin typeface="Cambria Math"/>
                              <a:ea typeface="Cambria Math"/>
                            </a:rPr>
                            <m:t>(</m:t>
                          </m:r>
                          <m:r>
                            <a:rPr lang="en-US" altLang="en-US" sz="2800" i="1">
                              <a:latin typeface="Cambria Math"/>
                              <a:ea typeface="Cambria Math"/>
                            </a:rPr>
                            <m:t>𝑡𝑖</m:t>
                          </m:r>
                          <m:r>
                            <a:rPr lang="en-US" altLang="en-US" sz="2800" i="1">
                              <a:latin typeface="Cambria Math"/>
                              <a:ea typeface="Cambria Math"/>
                            </a:rPr>
                            <m:t>)</m:t>
                          </m:r>
                        </m:num>
                        <m:den>
                          <m:r>
                            <a:rPr lang="en-US" altLang="en-US" sz="2800" i="1">
                              <a:latin typeface="Cambria Math"/>
                              <a:ea typeface="Cambria Math"/>
                            </a:rPr>
                            <m:t>𝑡</m:t>
                          </m:r>
                          <m:r>
                            <m:rPr>
                              <m:nor/>
                            </m:rPr>
                            <a:rPr lang="en-US" altLang="en-US" sz="2800" i="1" baseline="-25000">
                              <a:latin typeface="Cambria Math"/>
                              <a:ea typeface="Cambria Math"/>
                            </a:rPr>
                            <m:t>i</m:t>
                          </m:r>
                          <m:r>
                            <m:rPr>
                              <m:nor/>
                            </m:rPr>
                            <a:rPr lang="en-US" altLang="en-US" sz="2800" baseline="-25000">
                              <a:latin typeface="Cambria Math"/>
                              <a:ea typeface="Cambria Math"/>
                            </a:rPr>
                            <m:t> +1</m:t>
                          </m:r>
                          <m:r>
                            <a:rPr lang="en-US" altLang="en-US" sz="2800" i="1">
                              <a:latin typeface="Cambria Math"/>
                              <a:ea typeface="Cambria Math"/>
                            </a:rPr>
                            <m:t>−</m:t>
                          </m:r>
                          <m:r>
                            <a:rPr lang="en-US" altLang="en-US" sz="2800" i="1">
                              <a:latin typeface="Cambria Math"/>
                              <a:ea typeface="Cambria Math"/>
                            </a:rPr>
                            <m:t>𝑡𝑖</m:t>
                          </m:r>
                        </m:den>
                      </m:f>
                    </m:oMath>
                  </m:oMathPara>
                </a14:m>
                <a:endParaRPr lang="en-US" altLang="en-US" sz="2800" dirty="0"/>
              </a:p>
            </p:txBody>
          </p:sp>
        </mc:Choice>
        <mc:Fallback xmlns="">
          <p:sp>
            <p:nvSpPr>
              <p:cNvPr id="10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432560"/>
                <a:ext cx="8229600" cy="3596640"/>
              </a:xfrm>
              <a:blipFill rotWithShape="1">
                <a:blip r:embed="rId2"/>
                <a:stretch>
                  <a:fillRect l="-1852" t="-2203" r="-103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Picture 3"/>
          <p:cNvPicPr>
            <a:picLocks noGrp="1" noChangeAspect="1" noChangeArrowheads="1"/>
          </p:cNvPicPr>
          <p:nvPr>
            <p:ph idx="17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0025" y="2987040"/>
            <a:ext cx="4205375" cy="3566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12755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MHHE_Accessible_PPT_Template-v3 (1)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Alternate FIRST, BREAK, LAST slide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Plain BODY/MAIN CONTENT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Red bar footer BODY/MAIN CONTENT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PLAIN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RED FOOTER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BLUE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Plain_APPENDIX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9.xml><?xml version="1.0" encoding="utf-8"?>
<a:theme xmlns:a="http://schemas.openxmlformats.org/drawingml/2006/main" name="Red Bar Footer_APPENDIX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MHHE_Accessible_PPT_Template-v3 (1)</Template>
  <TotalTime>262</TotalTime>
  <Words>697</Words>
  <Application>Microsoft Office PowerPoint</Application>
  <PresentationFormat>On-screen Show (4:3)</PresentationFormat>
  <Paragraphs>58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9</vt:i4>
      </vt:variant>
      <vt:variant>
        <vt:lpstr>Slide Titles</vt:lpstr>
      </vt:variant>
      <vt:variant>
        <vt:i4>13</vt:i4>
      </vt:variant>
    </vt:vector>
  </HeadingPairs>
  <TitlesOfParts>
    <vt:vector size="22" baseType="lpstr">
      <vt:lpstr>MHHE_Accessible_PPT_Template-v3 (1)</vt:lpstr>
      <vt:lpstr>Alternate FIRST, BREAK, LAST slides</vt:lpstr>
      <vt:lpstr>Plain BODY/MAIN CONTENT</vt:lpstr>
      <vt:lpstr>Red bar footer BODY/MAIN CONTENT</vt:lpstr>
      <vt:lpstr>PLAIN Section Divider, Quotes, Callouts</vt:lpstr>
      <vt:lpstr>RED FOOTER Section Divider, Quotes, Callouts</vt:lpstr>
      <vt:lpstr>BLUE Section Divider, Quotes, Callouts</vt:lpstr>
      <vt:lpstr>Plain_APPENDIX</vt:lpstr>
      <vt:lpstr>Red Bar Footer_APPENDIX</vt:lpstr>
      <vt:lpstr> Applied Numerical Methods with MATLAB®  for Engineers and Scientists 4th Edition</vt:lpstr>
      <vt:lpstr>Part 1  Chapter 1</vt:lpstr>
      <vt:lpstr>Chapter Objectives</vt:lpstr>
      <vt:lpstr>A Simple Mathematical Model</vt:lpstr>
      <vt:lpstr>Model Function</vt:lpstr>
      <vt:lpstr>Model Function Example</vt:lpstr>
      <vt:lpstr>Model Results</vt:lpstr>
      <vt:lpstr>Numerical Modeling</vt:lpstr>
      <vt:lpstr>Numerical Methods</vt:lpstr>
      <vt:lpstr>Euler’s Method</vt:lpstr>
      <vt:lpstr>Numerical Results</vt:lpstr>
      <vt:lpstr>Bases for Numerical Models</vt:lpstr>
      <vt:lpstr>Summary of Numerical Methods</vt:lpstr>
    </vt:vector>
  </TitlesOfParts>
  <Company>The McGraw-Hill Companies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Fundamentals of Structural Analysis</dc:title>
  <dc:creator>Kilburg, Jolynn</dc:creator>
  <cp:lastModifiedBy>Prasanna kumar. Tripathy</cp:lastModifiedBy>
  <cp:revision>42</cp:revision>
  <dcterms:created xsi:type="dcterms:W3CDTF">2017-02-27T15:23:48Z</dcterms:created>
  <dcterms:modified xsi:type="dcterms:W3CDTF">2017-07-13T05:36:46Z</dcterms:modified>
</cp:coreProperties>
</file>