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7.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8.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9.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72" r:id="rId1"/>
    <p:sldMasterId id="2147483975" r:id="rId2"/>
    <p:sldMasterId id="2147483981" r:id="rId3"/>
    <p:sldMasterId id="2147483990" r:id="rId4"/>
    <p:sldMasterId id="2147483992" r:id="rId5"/>
    <p:sldMasterId id="2147483964" r:id="rId6"/>
    <p:sldMasterId id="2147483934" r:id="rId7"/>
    <p:sldMasterId id="2147483942" r:id="rId8"/>
    <p:sldMasterId id="2147483952" r:id="rId9"/>
    <p:sldMasterId id="2147483960" r:id="rId10"/>
  </p:sldMasterIdLst>
  <p:notesMasterIdLst>
    <p:notesMasterId r:id="rId47"/>
  </p:notesMasterIdLst>
  <p:sldIdLst>
    <p:sldId id="256" r:id="rId11"/>
    <p:sldId id="726" r:id="rId12"/>
    <p:sldId id="727" r:id="rId13"/>
    <p:sldId id="729" r:id="rId14"/>
    <p:sldId id="724" r:id="rId15"/>
    <p:sldId id="732" r:id="rId16"/>
    <p:sldId id="731" r:id="rId17"/>
    <p:sldId id="734" r:id="rId18"/>
    <p:sldId id="735" r:id="rId19"/>
    <p:sldId id="736" r:id="rId20"/>
    <p:sldId id="738" r:id="rId21"/>
    <p:sldId id="739" r:id="rId22"/>
    <p:sldId id="741" r:id="rId23"/>
    <p:sldId id="743" r:id="rId24"/>
    <p:sldId id="742" r:id="rId25"/>
    <p:sldId id="744" r:id="rId26"/>
    <p:sldId id="752" r:id="rId27"/>
    <p:sldId id="746" r:id="rId28"/>
    <p:sldId id="747" r:id="rId29"/>
    <p:sldId id="764" r:id="rId30"/>
    <p:sldId id="745" r:id="rId31"/>
    <p:sldId id="751" r:id="rId32"/>
    <p:sldId id="753" r:id="rId33"/>
    <p:sldId id="755" r:id="rId34"/>
    <p:sldId id="756" r:id="rId35"/>
    <p:sldId id="758" r:id="rId36"/>
    <p:sldId id="760" r:id="rId37"/>
    <p:sldId id="761" r:id="rId38"/>
    <p:sldId id="763" r:id="rId39"/>
    <p:sldId id="725" r:id="rId40"/>
    <p:sldId id="769" r:id="rId41"/>
    <p:sldId id="770" r:id="rId42"/>
    <p:sldId id="765" r:id="rId43"/>
    <p:sldId id="766" r:id="rId44"/>
    <p:sldId id="767" r:id="rId45"/>
    <p:sldId id="768"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2D2B6449-A149-0E4B-99C1-4E23A854DE04}">
          <p14:sldIdLst>
            <p14:sldId id="256"/>
            <p14:sldId id="726"/>
            <p14:sldId id="727"/>
            <p14:sldId id="729"/>
            <p14:sldId id="724"/>
            <p14:sldId id="732"/>
            <p14:sldId id="731"/>
            <p14:sldId id="734"/>
            <p14:sldId id="735"/>
            <p14:sldId id="736"/>
            <p14:sldId id="738"/>
            <p14:sldId id="739"/>
            <p14:sldId id="741"/>
            <p14:sldId id="743"/>
            <p14:sldId id="742"/>
            <p14:sldId id="744"/>
            <p14:sldId id="752"/>
            <p14:sldId id="746"/>
            <p14:sldId id="747"/>
            <p14:sldId id="764"/>
            <p14:sldId id="745"/>
            <p14:sldId id="751"/>
            <p14:sldId id="753"/>
            <p14:sldId id="755"/>
            <p14:sldId id="756"/>
            <p14:sldId id="758"/>
            <p14:sldId id="760"/>
            <p14:sldId id="761"/>
            <p14:sldId id="763"/>
            <p14:sldId id="725"/>
            <p14:sldId id="769"/>
          </p14:sldIdLst>
        </p14:section>
        <p14:section name="Appendix of Text Alternates for Slide Images." id="{76786A10-C2DD-8A4C-B027-098FC48ED823}">
          <p14:sldIdLst>
            <p14:sldId id="770"/>
            <p14:sldId id="765"/>
            <p14:sldId id="766"/>
            <p14:sldId id="767"/>
            <p14:sldId id="76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5" clrIdx="0"/>
  <p:cmAuthor id="2" name="Suzanne Roush" initials="SR" lastIdx="9" clrIdx="1">
    <p:extLst>
      <p:ext uri="{19B8F6BF-5375-455C-9EA6-DF929625EA0E}">
        <p15:presenceInfo xmlns:p15="http://schemas.microsoft.com/office/powerpoint/2012/main" userId="46d70311b3fbc8e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701"/>
    <a:srgbClr val="D00000"/>
    <a:srgbClr val="638886"/>
    <a:srgbClr val="F4AA12"/>
    <a:srgbClr val="F4B81E"/>
    <a:srgbClr val="6CD37B"/>
    <a:srgbClr val="56BB43"/>
    <a:srgbClr val="2C18FF"/>
    <a:srgbClr val="CCFF66"/>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50" autoAdjust="0"/>
    <p:restoredTop sz="96327" autoAdjust="0"/>
  </p:normalViewPr>
  <p:slideViewPr>
    <p:cSldViewPr snapToGrid="0" snapToObjects="1">
      <p:cViewPr varScale="1">
        <p:scale>
          <a:sx n="119" d="100"/>
          <a:sy n="119" d="100"/>
        </p:scale>
        <p:origin x="1816" y="184"/>
      </p:cViewPr>
      <p:guideLst>
        <p:guide orient="horz" pos="2160"/>
        <p:guide pos="2880"/>
      </p:guideLst>
    </p:cSldViewPr>
  </p:slideViewPr>
  <p:notesTextViewPr>
    <p:cViewPr>
      <p:scale>
        <a:sx n="125" d="100"/>
        <a:sy n="125" d="100"/>
      </p:scale>
      <p:origin x="0" y="0"/>
    </p:cViewPr>
  </p:notesTextViewPr>
  <p:sorterViewPr>
    <p:cViewPr>
      <p:scale>
        <a:sx n="86" d="100"/>
        <a:sy n="86" d="100"/>
      </p:scale>
      <p:origin x="0" y="0"/>
    </p:cViewPr>
  </p:sorterViewPr>
  <p:notesViewPr>
    <p:cSldViewPr snapToGrid="0" snapToObjects="1">
      <p:cViewPr varScale="1">
        <p:scale>
          <a:sx n="85" d="100"/>
          <a:sy n="85" d="100"/>
        </p:scale>
        <p:origin x="380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commentAuthors" Target="commentAuthors.xml"/><Relationship Id="rId8" Type="http://schemas.openxmlformats.org/officeDocument/2006/relationships/slideMaster" Target="slideMasters/slideMaster8.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3/5/20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kern="1200" dirty="0">
                <a:solidFill>
                  <a:schemeClr val="tx1"/>
                </a:solidFill>
                <a:effectLst/>
                <a:latin typeface="+mn-lt"/>
                <a:ea typeface="+mn-ea"/>
                <a:cs typeface="+mn-cs"/>
              </a:rPr>
              <a:t>Outputs represent the desired end results of change.</a:t>
            </a:r>
          </a:p>
          <a:p>
            <a:pPr marL="0" lvl="1"/>
            <a:endParaRPr lang="en-US" sz="1200" kern="1200" dirty="0">
              <a:solidFill>
                <a:schemeClr val="tx1"/>
              </a:solidFill>
              <a:effectLst/>
              <a:latin typeface="+mn-lt"/>
              <a:ea typeface="+mn-ea"/>
              <a:cs typeface="+mn-cs"/>
            </a:endParaRPr>
          </a:p>
          <a:p>
            <a:pPr marL="0" lvl="1"/>
            <a:r>
              <a:rPr lang="en-US" sz="1200" kern="1200" dirty="0">
                <a:solidFill>
                  <a:schemeClr val="tx1"/>
                </a:solidFill>
                <a:effectLst/>
                <a:latin typeface="+mn-lt"/>
                <a:ea typeface="+mn-ea"/>
                <a:cs typeface="+mn-cs"/>
              </a:rPr>
              <a:t>Change can be directed at the individual, group, or organizational level.</a:t>
            </a:r>
          </a:p>
          <a:p>
            <a:pPr marL="0" lvl="1"/>
            <a:endParaRPr lang="en-US" sz="1200" kern="1200" dirty="0">
              <a:solidFill>
                <a:schemeClr val="tx1"/>
              </a:solidFill>
              <a:effectLst/>
              <a:latin typeface="+mn-lt"/>
              <a:ea typeface="+mn-ea"/>
              <a:cs typeface="+mn-cs"/>
            </a:endParaRPr>
          </a:p>
          <a:p>
            <a:pPr marL="0" lvl="1"/>
            <a:r>
              <a:rPr lang="en-US" sz="1200" kern="1200" dirty="0">
                <a:solidFill>
                  <a:schemeClr val="tx1"/>
                </a:solidFill>
                <a:effectLst/>
                <a:latin typeface="+mn-lt"/>
                <a:ea typeface="+mn-ea"/>
                <a:cs typeface="+mn-cs"/>
              </a:rPr>
              <a:t>Change efforts are more complicated and difficult to manage when they are targeted at the organizational level since these changes are more likely to affect multiple target elements of change.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John Kotter believes that organizational change most often fails, not because of inadequate planning, but because of ineffective implementation.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He proposes an eight-step process for leading change to avoid typical implementation errors.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model is not diagnostic in determining what needs to be changed, but helps managers sequence the change process.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Table 16.1 in the text, and from which this slide’s content is derived, describes the following steps to Kotter’s model:</a:t>
            </a:r>
          </a:p>
          <a:p>
            <a:pPr lvl="1"/>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Establish a sense of urgency: unfreeze the organization by creating a compelling reason why change is needed.</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Create the guiding coalition: create a cross-functional, cross-level group with enough power to lead the change.</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Develop a vision and strategy: create a vision and strategic plan to guide the change process.</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Communicate the change vision: create and implement a communication strategy that consistently conveys the new vision and strategic plan.</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Empower broad-based action: eliminate obstacles (processes and people) and encourage risk taking and creative problem solving.</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Generate short-term wins: plan for and create short-term improvements. Recognize and reward people who contribute to the wins.</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Consolidate gains and produce more change: the guiding coalition uses credibility from short-term wins to create more change.</a:t>
            </a:r>
          </a:p>
          <a:p>
            <a:pPr marL="455613" lvl="1" indent="-228600">
              <a:buFont typeface="+mj-lt"/>
              <a:buAutoNum type="arabicPeriod"/>
            </a:pPr>
            <a:endParaRPr lang="en-US" sz="1200" kern="1200" dirty="0">
              <a:solidFill>
                <a:schemeClr val="tx1"/>
              </a:solidFill>
              <a:effectLst/>
              <a:latin typeface="+mn-lt"/>
              <a:ea typeface="+mn-ea"/>
              <a:cs typeface="+mn-cs"/>
            </a:endParaRPr>
          </a:p>
          <a:p>
            <a:pPr marL="455613" lvl="1" indent="-228600">
              <a:buFont typeface="+mj-lt"/>
              <a:buAutoNum type="arabicPeriod"/>
            </a:pPr>
            <a:r>
              <a:rPr lang="en-US" sz="1200" kern="1200" dirty="0">
                <a:solidFill>
                  <a:schemeClr val="tx1"/>
                </a:solidFill>
                <a:effectLst/>
                <a:latin typeface="+mn-lt"/>
                <a:ea typeface="+mn-ea"/>
                <a:cs typeface="+mn-cs"/>
              </a:rPr>
              <a:t>Anchor new approaches in the culture: reinforce the changes by highlighting connections between new behaviors and processes and organizational success.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16.7 presents the components of the OD process:</a:t>
            </a:r>
          </a:p>
          <a:p>
            <a:pPr lvl="1"/>
            <a:r>
              <a:rPr lang="en-US" sz="1200" kern="1200" dirty="0">
                <a:solidFill>
                  <a:schemeClr val="tx1"/>
                </a:solidFill>
                <a:effectLst/>
                <a:latin typeface="+mn-lt"/>
                <a:ea typeface="+mn-ea"/>
                <a:cs typeface="+mn-cs"/>
              </a:rPr>
              <a:t>Diagnosis: What is the problem and its causes?</a:t>
            </a:r>
          </a:p>
          <a:p>
            <a:pPr lvl="1"/>
            <a:r>
              <a:rPr lang="en-US" sz="1200" kern="1200" dirty="0">
                <a:solidFill>
                  <a:schemeClr val="tx1"/>
                </a:solidFill>
                <a:effectLst/>
                <a:latin typeface="+mn-lt"/>
                <a:ea typeface="+mn-ea"/>
                <a:cs typeface="+mn-cs"/>
              </a:rPr>
              <a:t>Intervention: What can be done to solve the problem?</a:t>
            </a:r>
          </a:p>
          <a:p>
            <a:pPr lvl="1"/>
            <a:r>
              <a:rPr lang="en-US" sz="1200" kern="1200" dirty="0">
                <a:solidFill>
                  <a:schemeClr val="tx1"/>
                </a:solidFill>
                <a:effectLst/>
                <a:latin typeface="+mn-lt"/>
                <a:ea typeface="+mn-ea"/>
                <a:cs typeface="+mn-cs"/>
              </a:rPr>
              <a:t>Evaluation: Is the intervention working?</a:t>
            </a:r>
          </a:p>
          <a:p>
            <a:pPr lvl="1"/>
            <a:r>
              <a:rPr lang="en-US" sz="1200" kern="1200" dirty="0">
                <a:solidFill>
                  <a:schemeClr val="tx1"/>
                </a:solidFill>
                <a:effectLst/>
                <a:latin typeface="+mn-lt"/>
                <a:ea typeface="+mn-ea"/>
                <a:cs typeface="+mn-cs"/>
              </a:rPr>
              <a:t>Feedback: What does the evaluation suggest about the diagnosis and the effectiveness of how the intervention was implemented?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the diagnosis stage, interviews, surveys, meetings, written materials, and direct observation can be used to determine the problem and its associated causes.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contingency approach should be used to select the intervention that seems best suited for the problem and causes at hand.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Evaluation requires the organization to develop measures of effectiveness, and the proper measure depends on the problem.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the evaluation stage reveals that the intervention worked, then the OD process is complete, and you can consider how best to “refreeze” the changes.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negative evaluation means one of two things: (1) either the initial diagnosis was wrong, or (2) the intervention was inappropriate or not effectively implemented.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 d</a:t>
            </a:r>
            <a:r>
              <a:rPr lang="en-US" baseline="0" dirty="0"/>
              <a:t>iscourage individuals to replace old behaviors and attitudes with new ones.</a:t>
            </a: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Resistance to change: </a:t>
            </a:r>
            <a:r>
              <a:rPr lang="en-US" sz="1200" kern="1200" dirty="0">
                <a:solidFill>
                  <a:schemeClr val="tx1"/>
                </a:solidFill>
                <a:effectLst/>
                <a:latin typeface="+mn-lt"/>
                <a:ea typeface="+mn-ea"/>
                <a:cs typeface="+mn-cs"/>
              </a:rPr>
              <a:t>any thought, emotion, or behavior that does not align with actual or potential changes to existing routines.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resist both actual and imagined events.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Resistance is one of the three possible influence outcomes—the other two being compliance and commitment.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Many managers of change see resistance as employees pursuing their own interests and attempting to undermine the interests of the manager or larger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of the most widely recognized change experts argue that resistance does not reside within the individual but instead is a result of the context in which change occurs.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Resistance is caused by an interaction between change recipients, change agents, and the relationship between the two.</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16.8 illustrates that resistance is a dynamic form of feedback.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8052" y="4343400"/>
            <a:ext cx="6247454" cy="4114800"/>
          </a:xfrm>
        </p:spPr>
        <p:txBody>
          <a:bodyPr/>
          <a:lstStyle/>
          <a:p>
            <a:pPr lvl="0"/>
            <a:r>
              <a:rPr lang="en-US" sz="1200" kern="1200" dirty="0">
                <a:solidFill>
                  <a:schemeClr val="tx1"/>
                </a:solidFill>
                <a:effectLst/>
                <a:latin typeface="+mn-lt"/>
                <a:ea typeface="+mn-ea"/>
                <a:cs typeface="+mn-cs"/>
              </a:rPr>
              <a:t>Recipient Characteristics:</a:t>
            </a:r>
          </a:p>
          <a:p>
            <a:pPr marL="227013" lvl="1"/>
            <a:r>
              <a:rPr lang="en-US" sz="1200" kern="1200" dirty="0">
                <a:solidFill>
                  <a:schemeClr val="tx1"/>
                </a:solidFill>
                <a:effectLst/>
                <a:latin typeface="+mn-lt"/>
                <a:ea typeface="+mn-ea"/>
                <a:cs typeface="+mn-cs"/>
              </a:rPr>
              <a:t>Individuals with a</a:t>
            </a:r>
            <a:r>
              <a:rPr lang="en-US" sz="1200" b="1" kern="1200" dirty="0">
                <a:solidFill>
                  <a:schemeClr val="tx1"/>
                </a:solidFill>
                <a:effectLst/>
                <a:latin typeface="+mn-lt"/>
                <a:ea typeface="+mn-ea"/>
                <a:cs typeface="+mn-cs"/>
              </a:rPr>
              <a:t> dispositional resistance to change </a:t>
            </a:r>
            <a:r>
              <a:rPr lang="en-US" sz="1200" kern="1200" dirty="0">
                <a:solidFill>
                  <a:schemeClr val="tx1"/>
                </a:solidFill>
                <a:effectLst/>
                <a:latin typeface="+mn-lt"/>
                <a:ea typeface="+mn-ea"/>
                <a:cs typeface="+mn-cs"/>
              </a:rPr>
              <a:t>are less likely to voluntarily initiate changes and more likely to form negative attitudes toward the changes they encounter.</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When innovative or radically different changes are introduced without warning, affected employees become fearful of the implications.</a:t>
            </a:r>
          </a:p>
          <a:p>
            <a:pPr marL="227013" lvl="1"/>
            <a:r>
              <a:rPr lang="en-US" sz="1200" kern="1200" dirty="0">
                <a:solidFill>
                  <a:schemeClr val="tx1"/>
                </a:solidFill>
                <a:effectLst/>
                <a:latin typeface="+mn-lt"/>
                <a:ea typeface="+mn-ea"/>
                <a:cs typeface="+mn-cs"/>
              </a:rPr>
              <a:t>Intimidating changes on the job can cause employees to doubt their capabilities, and this fear of failure erodes their self-confidence and performance.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Changes that threaten to alter power bases or eliminate jobs generally trigger strong resistance.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Someone who is not directly affected by a change may actively resist it to protect the interest of his or her friends and coworkers.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Success can breed complacency and foster a stubbornness to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Change Agent Characteristics:</a:t>
            </a:r>
          </a:p>
          <a:p>
            <a:pPr marL="227013" lvl="1"/>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change agent</a:t>
            </a:r>
            <a:r>
              <a:rPr lang="en-US" sz="1200" kern="1200" dirty="0">
                <a:solidFill>
                  <a:schemeClr val="tx1"/>
                </a:solidFill>
                <a:effectLst/>
                <a:latin typeface="+mn-lt"/>
                <a:ea typeface="+mn-ea"/>
                <a:cs typeface="+mn-cs"/>
              </a:rPr>
              <a:t> is someone who is a catalyst in helping organizations deal with old problems in new ways. </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Change agents can be external consultants or internal employees.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A change agent who fails to communicate with employees or is perceived as instituting unfair policies is likely to create resistance from recipients. </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Another contributing factor is the change agent’s perception of the reason employees behave the way they do in the face of organizational change.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Table 16.2 in the text identifies common pitfalls effective change agents should avoid.</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Change can cause cultural and group dynamics to be thrown into disequilibrium.</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The personalities of change agents can breed resistance.</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Undue resistance can occur because changes are introduced in an insensitive manner or at an awkward time.</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People are less likely to resist change when the change agent uses transformational leadership.</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Active, honest communication and aligned reward systems help recipients understand and believe in the value of changes.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4000786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5314" y="4192100"/>
            <a:ext cx="5486400" cy="4114800"/>
          </a:xfrm>
        </p:spPr>
        <p:txBody>
          <a:bodyPr/>
          <a:lstStyle/>
          <a:p>
            <a:pPr lvl="0"/>
            <a:r>
              <a:rPr lang="en-US" sz="1200" b="1" kern="1200" dirty="0">
                <a:solidFill>
                  <a:schemeClr val="tx1"/>
                </a:solidFill>
                <a:effectLst/>
                <a:latin typeface="+mn-lt"/>
                <a:ea typeface="+mn-ea"/>
                <a:cs typeface="+mn-cs"/>
              </a:rPr>
              <a:t>External forces for change: </a:t>
            </a:r>
            <a:r>
              <a:rPr lang="en-US" sz="1200" kern="1200" dirty="0">
                <a:solidFill>
                  <a:schemeClr val="tx1"/>
                </a:solidFill>
                <a:effectLst/>
                <a:latin typeface="+mn-lt"/>
                <a:ea typeface="+mn-ea"/>
                <a:cs typeface="+mn-cs"/>
              </a:rPr>
              <a:t>originate outside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External forces can dramatically affect why an organization exists, as well as which markets it participates in and how.</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External changes can either present new opportunities for organizations to realize and grow, or they can cause the ultimate demise or failure of a business.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Demographic Characteristics:</a:t>
            </a:r>
          </a:p>
          <a:p>
            <a:pPr lvl="1"/>
            <a:r>
              <a:rPr lang="en-US" sz="1200" kern="1200" dirty="0">
                <a:solidFill>
                  <a:schemeClr val="tx1"/>
                </a:solidFill>
                <a:effectLst/>
                <a:latin typeface="+mn-lt"/>
                <a:ea typeface="+mn-ea"/>
                <a:cs typeface="+mn-cs"/>
              </a:rPr>
              <a:t>Organizations are changing benefits and aspects of the work environment in order to attract, motivate, and retain diverse employees.</a:t>
            </a:r>
          </a:p>
          <a:p>
            <a:pPr lvl="1"/>
            <a:r>
              <a:rPr lang="en-US" sz="1200" kern="1200" dirty="0">
                <a:solidFill>
                  <a:schemeClr val="tx1"/>
                </a:solidFill>
                <a:effectLst/>
                <a:latin typeface="+mn-lt"/>
                <a:ea typeface="+mn-ea"/>
                <a:cs typeface="+mn-cs"/>
              </a:rPr>
              <a:t>Organizations are changing the way in which they design and market their products and services and design their store layouts based on generational differences.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Technological Advancements:</a:t>
            </a:r>
          </a:p>
          <a:p>
            <a:pPr lvl="1"/>
            <a:r>
              <a:rPr lang="en-US" sz="1200" kern="1200" dirty="0">
                <a:solidFill>
                  <a:schemeClr val="tx1"/>
                </a:solidFill>
                <a:effectLst/>
                <a:latin typeface="+mn-lt"/>
                <a:ea typeface="+mn-ea"/>
                <a:cs typeface="+mn-cs"/>
              </a:rPr>
              <a:t>Social media is one of the most notable technological changes to impact business over the past several years.</a:t>
            </a:r>
          </a:p>
          <a:p>
            <a:pPr lvl="1"/>
            <a:r>
              <a:rPr lang="en-US" sz="1200" kern="1200" dirty="0">
                <a:solidFill>
                  <a:schemeClr val="tx1"/>
                </a:solidFill>
                <a:effectLst/>
                <a:latin typeface="+mn-lt"/>
                <a:ea typeface="+mn-ea"/>
                <a:cs typeface="+mn-cs"/>
              </a:rPr>
              <a:t>The five most significant digital enterprise trends in business are the digital engagement of customers, big data and advanced analytics, digital engagement of employees and external partners, automation, and digital innovation.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Shareholder, Customer and Market Changes:</a:t>
            </a:r>
          </a:p>
          <a:p>
            <a:pPr lvl="1"/>
            <a:r>
              <a:rPr lang="en-US" sz="1200" kern="1200" dirty="0">
                <a:solidFill>
                  <a:schemeClr val="tx1"/>
                </a:solidFill>
                <a:effectLst/>
                <a:latin typeface="+mn-lt"/>
                <a:ea typeface="+mn-ea"/>
                <a:cs typeface="+mn-cs"/>
              </a:rPr>
              <a:t>Increased shareholder activism is one of the most significant forces for change public companies have faced in the past several years. </a:t>
            </a:r>
          </a:p>
          <a:p>
            <a:pPr lvl="1"/>
            <a:r>
              <a:rPr lang="en-US" sz="1200" kern="1200" dirty="0">
                <a:solidFill>
                  <a:schemeClr val="tx1"/>
                </a:solidFill>
                <a:effectLst/>
                <a:latin typeface="+mn-lt"/>
                <a:ea typeface="+mn-ea"/>
                <a:cs typeface="+mn-cs"/>
              </a:rPr>
              <a:t>Increasing customer sophistication is requiring organizations to deliver higher value in their products and services.</a:t>
            </a:r>
          </a:p>
          <a:p>
            <a:pPr lvl="1"/>
            <a:r>
              <a:rPr lang="en-US" sz="1200" kern="1200" dirty="0">
                <a:solidFill>
                  <a:schemeClr val="tx1"/>
                </a:solidFill>
                <a:effectLst/>
                <a:latin typeface="+mn-lt"/>
                <a:ea typeface="+mn-ea"/>
                <a:cs typeface="+mn-cs"/>
              </a:rPr>
              <a:t>Companies often seek customer feedback about a wide range of issues in order to attract and retain customers and to turn any negative situation from social media to a positive one.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Political, and Regulatory:</a:t>
            </a:r>
          </a:p>
          <a:p>
            <a:pPr lvl="1"/>
            <a:r>
              <a:rPr lang="en-US" sz="1200" kern="1200" dirty="0">
                <a:solidFill>
                  <a:schemeClr val="tx1"/>
                </a:solidFill>
                <a:effectLst/>
                <a:latin typeface="+mn-lt"/>
                <a:ea typeface="+mn-ea"/>
                <a:cs typeface="+mn-cs"/>
              </a:rPr>
              <a:t>Social, political, and regulatory forces are created by social and political events. </a:t>
            </a:r>
          </a:p>
          <a:p>
            <a:pPr lvl="1"/>
            <a:r>
              <a:rPr lang="en-US" sz="1200" kern="1200" dirty="0">
                <a:solidFill>
                  <a:schemeClr val="tx1"/>
                </a:solidFill>
                <a:effectLst/>
                <a:latin typeface="+mn-lt"/>
                <a:ea typeface="+mn-ea"/>
                <a:cs typeface="+mn-cs"/>
              </a:rPr>
              <a:t>Governments can apply political pressures that can force or block changes.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 a</a:t>
            </a:r>
            <a:r>
              <a:rPr lang="en-US" baseline="0" dirty="0"/>
              <a:t> change agent who is perceived as a transformational leader.</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Job stress</a:t>
            </a:r>
            <a:r>
              <a:rPr lang="en-US" sz="1200" kern="1200" dirty="0">
                <a:solidFill>
                  <a:schemeClr val="tx1"/>
                </a:solidFill>
                <a:effectLst/>
                <a:latin typeface="+mn-lt"/>
                <a:ea typeface="+mn-ea"/>
                <a:cs typeface="+mn-cs"/>
              </a:rPr>
              <a:t>: the harmful physical and emotional responses that occur when the requirements of the job do not match the capabilities, resources, or needs of the worker.</a:t>
            </a:r>
          </a:p>
          <a:p>
            <a:pPr lvl="0"/>
            <a:endParaRPr lang="en-US" sz="1200" b="1"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16.9 in the text presents a very useful and comprehensive model of occupational stress.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Eustress:</a:t>
            </a:r>
            <a:r>
              <a:rPr lang="en-US" sz="1200" kern="1200" dirty="0">
                <a:solidFill>
                  <a:schemeClr val="tx1"/>
                </a:solidFill>
                <a:effectLst/>
                <a:latin typeface="+mn-lt"/>
                <a:ea typeface="+mn-ea"/>
                <a:cs typeface="+mn-cs"/>
              </a:rPr>
              <a:t> stress that is associated with positive emotions and outcomes.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Since stress is inevitable, your efforts need to be directed at managing stress, not at somehow escaping it altogether.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Cognitive appraisal is the process by which people evaluate the meaning of events and demands.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make two types of appraisals when evaluating the potential impact of stressors on their lives: primary and secondary appraisals.</a:t>
            </a:r>
          </a:p>
          <a:p>
            <a:pPr lvl="1"/>
            <a:r>
              <a:rPr lang="en-US" sz="1200" b="1" kern="1200" dirty="0">
                <a:solidFill>
                  <a:schemeClr val="tx1"/>
                </a:solidFill>
                <a:effectLst/>
                <a:latin typeface="+mn-lt"/>
                <a:ea typeface="+mn-ea"/>
                <a:cs typeface="+mn-cs"/>
              </a:rPr>
              <a:t>Primary appraisal:</a:t>
            </a:r>
            <a:r>
              <a:rPr lang="en-US" sz="1200" kern="1200" dirty="0">
                <a:solidFill>
                  <a:schemeClr val="tx1"/>
                </a:solidFill>
                <a:effectLst/>
                <a:latin typeface="+mn-lt"/>
                <a:ea typeface="+mn-ea"/>
                <a:cs typeface="+mn-cs"/>
              </a:rPr>
              <a:t> perceptions of whether a stressor is irrelevant, positive, or negative.</a:t>
            </a:r>
          </a:p>
          <a:p>
            <a:pPr lvl="1"/>
            <a:r>
              <a:rPr lang="en-US" sz="1200" b="1" kern="1200" dirty="0">
                <a:solidFill>
                  <a:schemeClr val="tx1"/>
                </a:solidFill>
                <a:effectLst/>
                <a:latin typeface="+mn-lt"/>
                <a:ea typeface="+mn-ea"/>
                <a:cs typeface="+mn-cs"/>
              </a:rPr>
              <a:t>Secondary appraisal:</a:t>
            </a:r>
            <a:r>
              <a:rPr lang="en-US" sz="1200" kern="1200" dirty="0">
                <a:solidFill>
                  <a:schemeClr val="tx1"/>
                </a:solidFill>
                <a:effectLst/>
                <a:latin typeface="+mn-lt"/>
                <a:ea typeface="+mn-ea"/>
                <a:cs typeface="+mn-cs"/>
              </a:rPr>
              <a:t> perceptions of how able you are to deal or cope with a given demand.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combination of an individual’s primary and secondary appraisal influences the choice of coping strategies and in turn the subsequent outcomes.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Coping strategies </a:t>
            </a:r>
            <a:r>
              <a:rPr lang="en-US" sz="1200" kern="1200" dirty="0">
                <a:solidFill>
                  <a:schemeClr val="tx1"/>
                </a:solidFill>
                <a:effectLst/>
                <a:latin typeface="+mn-lt"/>
                <a:ea typeface="+mn-ea"/>
                <a:cs typeface="+mn-cs"/>
              </a:rPr>
              <a:t>are characterized by the specific behaviors and cognitions used to cope with a situation.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Coping strategies include control, escape, and symptom management strategies.</a:t>
            </a:r>
          </a:p>
          <a:p>
            <a:pPr lvl="1"/>
            <a:r>
              <a:rPr lang="en-US" sz="1200" b="1" kern="1200" dirty="0">
                <a:solidFill>
                  <a:schemeClr val="tx1"/>
                </a:solidFill>
                <a:effectLst/>
                <a:latin typeface="+mn-lt"/>
                <a:ea typeface="+mn-ea"/>
                <a:cs typeface="+mn-cs"/>
              </a:rPr>
              <a:t>Control strategy:</a:t>
            </a:r>
            <a:r>
              <a:rPr lang="en-US" sz="1200" kern="1200" dirty="0">
                <a:solidFill>
                  <a:schemeClr val="tx1"/>
                </a:solidFill>
                <a:effectLst/>
                <a:latin typeface="+mn-lt"/>
                <a:ea typeface="+mn-ea"/>
                <a:cs typeface="+mn-cs"/>
              </a:rPr>
              <a:t> using behaviors and cognitions to directly anticipate or solve problems.</a:t>
            </a:r>
          </a:p>
          <a:p>
            <a:pPr lvl="1"/>
            <a:r>
              <a:rPr lang="en-US" sz="1200" b="1" kern="1200" dirty="0">
                <a:solidFill>
                  <a:schemeClr val="tx1"/>
                </a:solidFill>
                <a:effectLst/>
                <a:latin typeface="+mn-lt"/>
                <a:ea typeface="+mn-ea"/>
                <a:cs typeface="+mn-cs"/>
              </a:rPr>
              <a:t>Escape strategy:</a:t>
            </a:r>
            <a:r>
              <a:rPr lang="en-US" sz="1200" kern="1200" dirty="0">
                <a:solidFill>
                  <a:schemeClr val="tx1"/>
                </a:solidFill>
                <a:effectLst/>
                <a:latin typeface="+mn-lt"/>
                <a:ea typeface="+mn-ea"/>
                <a:cs typeface="+mn-cs"/>
              </a:rPr>
              <a:t> avoiding or ignoring stressors.</a:t>
            </a:r>
          </a:p>
          <a:p>
            <a:pPr lvl="1"/>
            <a:r>
              <a:rPr lang="en-US" sz="1200" b="1" kern="1200" dirty="0">
                <a:solidFill>
                  <a:schemeClr val="tx1"/>
                </a:solidFill>
                <a:effectLst/>
                <a:latin typeface="+mn-lt"/>
                <a:ea typeface="+mn-ea"/>
                <a:cs typeface="+mn-cs"/>
              </a:rPr>
              <a:t>Symptom management strategy</a:t>
            </a:r>
            <a:r>
              <a:rPr lang="en-US" sz="1200" kern="1200" dirty="0">
                <a:solidFill>
                  <a:schemeClr val="tx1"/>
                </a:solidFill>
                <a:effectLst/>
                <a:latin typeface="+mn-lt"/>
                <a:ea typeface="+mn-ea"/>
                <a:cs typeface="+mn-cs"/>
              </a:rPr>
              <a:t>: focuses on reducing the symptoms of stress.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Stress Outcomes: </a:t>
            </a:r>
            <a:r>
              <a:rPr lang="en-US" sz="1200" b="0"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tress has psychological, attitudinal, behavioral, cognitive, and physical health consequences or outcomes.</a:t>
            </a:r>
          </a:p>
          <a:p>
            <a:pPr lvl="0"/>
            <a:r>
              <a:rPr lang="en-US" sz="1200" kern="1200" dirty="0">
                <a:solidFill>
                  <a:schemeClr val="tx1"/>
                </a:solidFill>
                <a:effectLst/>
                <a:latin typeface="+mn-lt"/>
                <a:ea typeface="+mn-ea"/>
                <a:cs typeface="+mn-cs"/>
              </a:rPr>
              <a:t>Workplace stress is negatively related to job satisfaction, organizational commitment, organizational citizenship behavior, positive emotions, and performance, and positively related to emotional exhaustion, burnout, absenteeism, and turnover.</a:t>
            </a:r>
          </a:p>
          <a:p>
            <a:pPr lvl="0"/>
            <a:r>
              <a:rPr lang="en-US" sz="1200" kern="1200" dirty="0">
                <a:solidFill>
                  <a:schemeClr val="tx1"/>
                </a:solidFill>
                <a:effectLst/>
                <a:latin typeface="+mn-lt"/>
                <a:ea typeface="+mn-ea"/>
                <a:cs typeface="+mn-cs"/>
              </a:rPr>
              <a:t>Stress negatively affects our physical and psychological health and is associated with the frequency of drinking and taking illicit drugs.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Employees are more likely to resist when they perceive that the personal costs of change outweigh the benefits.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are advised to:</a:t>
            </a:r>
          </a:p>
          <a:p>
            <a:pPr lvl="1"/>
            <a:r>
              <a:rPr lang="en-US" sz="1200" kern="1200" dirty="0">
                <a:solidFill>
                  <a:schemeClr val="tx1"/>
                </a:solidFill>
                <a:effectLst/>
                <a:latin typeface="+mn-lt"/>
                <a:ea typeface="+mn-ea"/>
                <a:cs typeface="+mn-cs"/>
              </a:rPr>
              <a:t>Provide as much information as possible to employees about the change.</a:t>
            </a:r>
          </a:p>
          <a:p>
            <a:pPr lvl="1"/>
            <a:r>
              <a:rPr lang="en-US" sz="1200" kern="1200" dirty="0">
                <a:solidFill>
                  <a:schemeClr val="tx1"/>
                </a:solidFill>
                <a:effectLst/>
                <a:latin typeface="+mn-lt"/>
                <a:ea typeface="+mn-ea"/>
                <a:cs typeface="+mn-cs"/>
              </a:rPr>
              <a:t>Inform employees about the reasons/rationale for the change.</a:t>
            </a:r>
          </a:p>
          <a:p>
            <a:pPr lvl="1"/>
            <a:r>
              <a:rPr lang="en-US" sz="1200" kern="1200" dirty="0">
                <a:solidFill>
                  <a:schemeClr val="tx1"/>
                </a:solidFill>
                <a:effectLst/>
                <a:latin typeface="+mn-lt"/>
                <a:ea typeface="+mn-ea"/>
                <a:cs typeface="+mn-cs"/>
              </a:rPr>
              <a:t>Conduct meetings to address employees’ questions regarding the change.</a:t>
            </a:r>
          </a:p>
          <a:p>
            <a:pPr lvl="1"/>
            <a:r>
              <a:rPr lang="en-US" sz="1200" kern="1200" dirty="0">
                <a:solidFill>
                  <a:schemeClr val="tx1"/>
                </a:solidFill>
                <a:effectLst/>
                <a:latin typeface="+mn-lt"/>
                <a:ea typeface="+mn-ea"/>
                <a:cs typeface="+mn-cs"/>
              </a:rPr>
              <a:t>Provide employees the opportunity to discuss how the proposed change might affect them.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four recommendations also will improve the agent–recipient relationship by enhancing the level of trust between the parties.</a:t>
            </a:r>
          </a:p>
          <a:p>
            <a:pPr marL="914400" lvl="2"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should not assume that people are consciously resisting change.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Resistance may have a cause that involves some obstacle in the work environment, such as job design or performance management practices.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obtain employee feedback about any obstacles that may be affecting their ability or willingness to accept change.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Change agents should not be afraid to modify the targeted elements of change or their approach toward change based on employee resistance.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use a contingency approach to overcoming resistance and apply the concepts from Table 16.3 in the text to determine which managerial strategy for overcoming resistance would be appropriate.</a:t>
            </a:r>
          </a:p>
          <a:p>
            <a:pPr marL="1085850" lvl="2"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2" indent="-228600">
              <a:buFont typeface="+mj-lt"/>
              <a:buAutoNum type="arabicPeriod"/>
            </a:pPr>
            <a:r>
              <a:rPr lang="en-US" sz="1200" kern="1200" dirty="0">
                <a:solidFill>
                  <a:schemeClr val="tx1"/>
                </a:solidFill>
                <a:effectLst/>
                <a:latin typeface="+mn-lt"/>
                <a:ea typeface="+mn-ea"/>
                <a:cs typeface="+mn-cs"/>
              </a:rPr>
              <a:t>Inspire. Do the best you can to describe a vivid and compelling vision of what the changed organization will look like, and equally important, what role you see those who report to you playing and the value they can provide.</a:t>
            </a:r>
          </a:p>
          <a:p>
            <a:pPr marL="342900" lvl="2" indent="-228600">
              <a:buFont typeface="+mj-lt"/>
              <a:buAutoNum type="arabicPeriod"/>
            </a:pPr>
            <a:r>
              <a:rPr lang="en-US" sz="1200" kern="1200" dirty="0">
                <a:solidFill>
                  <a:schemeClr val="tx1"/>
                </a:solidFill>
                <a:effectLst/>
                <a:latin typeface="+mn-lt"/>
                <a:ea typeface="+mn-ea"/>
                <a:cs typeface="+mn-cs"/>
              </a:rPr>
              <a:t>Recognize progress, Not Just Outcomes. Many if not most organizational changes occur over long periods of time, which means changes will include multiple steps along the way. Observe and recognize people for their efforts, and don’t wait for ultimate performance outcomes. This is similar to Kotter’s advice from earlier in the chapter, create and celebrate small wins. Don’t simply wait for performance metrics at the end of the quarter, the year, or until the merger is close and the cultures or systems integrated.</a:t>
            </a:r>
          </a:p>
          <a:p>
            <a:pPr marL="342900" lvl="2" indent="-228600">
              <a:buFont typeface="+mj-lt"/>
              <a:buAutoNum type="arabicPeriod"/>
            </a:pPr>
            <a:r>
              <a:rPr lang="en-US" sz="1200" kern="1200" dirty="0">
                <a:solidFill>
                  <a:schemeClr val="tx1"/>
                </a:solidFill>
                <a:effectLst/>
                <a:latin typeface="+mn-lt"/>
                <a:ea typeface="+mn-ea"/>
                <a:cs typeface="+mn-cs"/>
              </a:rPr>
              <a:t>Expect mistakes. Expect them, tell your people you expect them, and don’t panic when they happen. Treat them as learning opportunities, which means you need to analyze and identify what to do and what not to do in the future.</a:t>
            </a:r>
          </a:p>
          <a:p>
            <a:pPr marL="342900" lvl="2" indent="-228600">
              <a:buFont typeface="+mj-lt"/>
              <a:buAutoNum type="arabicPeriod"/>
            </a:pPr>
            <a:r>
              <a:rPr lang="en-US" sz="1200" kern="1200" dirty="0">
                <a:solidFill>
                  <a:schemeClr val="tx1"/>
                </a:solidFill>
                <a:effectLst/>
                <a:latin typeface="+mn-lt"/>
                <a:ea typeface="+mn-ea"/>
                <a:cs typeface="+mn-cs"/>
              </a:rPr>
              <a:t>Model, Measure, and Reward Collaboration. A common sign of resistance is a lack of collaboration, and one way to overcome this is to apply what you learned in Chapter 6 to make collaboration part of the performance expectations. Communicate, model, measure, and reward collaboration.</a:t>
            </a:r>
          </a:p>
          <a:p>
            <a:pPr marL="342900" lvl="2" indent="-228600">
              <a:buFont typeface="+mj-lt"/>
              <a:buAutoNum type="arabicPeriod"/>
            </a:pPr>
            <a:r>
              <a:rPr lang="en-US" sz="1200" kern="1200" dirty="0">
                <a:solidFill>
                  <a:schemeClr val="tx1"/>
                </a:solidFill>
                <a:effectLst/>
                <a:latin typeface="+mn-lt"/>
                <a:ea typeface="+mn-ea"/>
                <a:cs typeface="+mn-cs"/>
              </a:rPr>
              <a:t>Positivity. As you learned previously, we tend to negative events, experiences, and emotions more than positive ones, and this is especially common in the context of organizational change. Therefore, it can be an excellent and productive opportunity to exercise mindfulness, and for you and employees to identify and reflect on the positive elements of the change.</a:t>
            </a:r>
          </a:p>
          <a:p>
            <a:pPr marL="342900" lvl="2" indent="-228600">
              <a:buFont typeface="+mj-lt"/>
              <a:buAutoNum type="arabicPeriod"/>
            </a:pPr>
            <a:r>
              <a:rPr lang="en-US" sz="1200" kern="1200" dirty="0">
                <a:solidFill>
                  <a:schemeClr val="tx1"/>
                </a:solidFill>
                <a:effectLst/>
                <a:latin typeface="+mn-lt"/>
                <a:ea typeface="+mn-ea"/>
                <a:cs typeface="+mn-cs"/>
              </a:rPr>
              <a:t>Goals and time. Just as you learned in Chapter 6, setting SMART goals and being sure to include a time element will help focus people’s efforts. It is better to set a deadline and need to change it, rather than not setting one at all. </a:t>
            </a: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 s</a:t>
            </a:r>
            <a:r>
              <a:rPr lang="en-US" baseline="0" dirty="0"/>
              <a:t>ymptom management strategy.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2969385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Internal forces for change:</a:t>
            </a:r>
            <a:r>
              <a:rPr lang="en-US" sz="1200" kern="1200" dirty="0">
                <a:solidFill>
                  <a:schemeClr val="tx1"/>
                </a:solidFill>
                <a:effectLst/>
                <a:latin typeface="+mn-lt"/>
                <a:ea typeface="+mn-ea"/>
                <a:cs typeface="+mn-cs"/>
              </a:rPr>
              <a:t> originate inside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Internal forces can be subtle, such as low job satisfaction, or can manifest in outward signs, such as low productivity, conflict, or strikes.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Human Resource Problems or Prospects:</a:t>
            </a:r>
          </a:p>
          <a:p>
            <a:pPr lvl="1"/>
            <a:r>
              <a:rPr lang="en-US" sz="1200" kern="1200" dirty="0">
                <a:solidFill>
                  <a:schemeClr val="tx1"/>
                </a:solidFill>
                <a:effectLst/>
                <a:latin typeface="+mn-lt"/>
                <a:ea typeface="+mn-ea"/>
                <a:cs typeface="+mn-cs"/>
              </a:rPr>
              <a:t>These problems stem from employee perceptions about how they are treated at work and the match between individual and organization needs and desires.</a:t>
            </a:r>
          </a:p>
          <a:p>
            <a:pPr lvl="1"/>
            <a:r>
              <a:rPr lang="en-US" sz="1200" kern="1200" dirty="0">
                <a:solidFill>
                  <a:schemeClr val="tx1"/>
                </a:solidFill>
                <a:effectLst/>
                <a:latin typeface="+mn-lt"/>
                <a:ea typeface="+mn-ea"/>
                <a:cs typeface="+mn-cs"/>
              </a:rPr>
              <a:t>Job dissatisfaction is a symptom of an underlying employee problem that should be addressed.</a:t>
            </a:r>
          </a:p>
          <a:p>
            <a:pPr lvl="1"/>
            <a:r>
              <a:rPr lang="en-US" sz="1200" kern="1200" dirty="0">
                <a:solidFill>
                  <a:schemeClr val="tx1"/>
                </a:solidFill>
                <a:effectLst/>
                <a:latin typeface="+mn-lt"/>
                <a:ea typeface="+mn-ea"/>
                <a:cs typeface="+mn-cs"/>
              </a:rPr>
              <a:t>Unusual or high levels of absenteeism and turnover also represent forces for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Managerial Behavior and Decisions:</a:t>
            </a:r>
          </a:p>
          <a:p>
            <a:pPr lvl="1"/>
            <a:r>
              <a:rPr lang="en-US" sz="1200" kern="1200" dirty="0">
                <a:solidFill>
                  <a:schemeClr val="tx1"/>
                </a:solidFill>
                <a:effectLst/>
                <a:latin typeface="+mn-lt"/>
                <a:ea typeface="+mn-ea"/>
                <a:cs typeface="+mn-cs"/>
              </a:rPr>
              <a:t>Excessive interpersonal conflict between managers and their subordinates or the board of directors is a sign that change is needed.</a:t>
            </a:r>
          </a:p>
          <a:p>
            <a:pPr lvl="1"/>
            <a:r>
              <a:rPr lang="en-US" sz="1200" kern="1200" dirty="0">
                <a:solidFill>
                  <a:schemeClr val="tx1"/>
                </a:solidFill>
                <a:effectLst/>
                <a:latin typeface="+mn-lt"/>
                <a:ea typeface="+mn-ea"/>
                <a:cs typeface="+mn-cs"/>
              </a:rPr>
              <a:t>Inappropriate leader behaviors such as inadequate direction or support may result in human resource problems requiring change.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33</a:t>
            </a:fld>
            <a:endParaRPr lang="en-US" dirty="0"/>
          </a:p>
        </p:txBody>
      </p:sp>
    </p:spTree>
    <p:extLst>
      <p:ext uri="{BB962C8B-B14F-4D97-AF65-F5344CB8AC3E}">
        <p14:creationId xmlns:p14="http://schemas.microsoft.com/office/powerpoint/2010/main" val="3812904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 e</a:t>
            </a:r>
            <a:r>
              <a:rPr lang="en-US" baseline="0" dirty="0"/>
              <a:t>xternal: domestic or international competition.</a:t>
            </a: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b="1" kern="1200" dirty="0">
                <a:solidFill>
                  <a:schemeClr val="tx1"/>
                </a:solidFill>
                <a:effectLst/>
                <a:latin typeface="+mn-lt"/>
                <a:ea typeface="+mn-ea"/>
                <a:cs typeface="+mn-cs"/>
              </a:rPr>
              <a:t>Adaptive change: </a:t>
            </a:r>
            <a:r>
              <a:rPr lang="en-US" sz="1200" kern="1200" dirty="0">
                <a:solidFill>
                  <a:schemeClr val="tx1"/>
                </a:solidFill>
                <a:effectLst/>
                <a:latin typeface="+mn-lt"/>
                <a:ea typeface="+mn-ea"/>
                <a:cs typeface="+mn-cs"/>
              </a:rPr>
              <a:t>reintroduces a familiar practice either in a different unit or in the same unit at a different point in time.</a:t>
            </a:r>
          </a:p>
          <a:p>
            <a:pPr lvl="1"/>
            <a:r>
              <a:rPr lang="en-US" sz="1200" kern="1200" dirty="0">
                <a:solidFill>
                  <a:schemeClr val="tx1"/>
                </a:solidFill>
                <a:effectLst/>
                <a:latin typeface="+mn-lt"/>
                <a:ea typeface="+mn-ea"/>
                <a:cs typeface="+mn-cs"/>
              </a:rPr>
              <a:t>Adaptive change is lowest in complexity, cost, and uncertainty.</a:t>
            </a:r>
          </a:p>
          <a:p>
            <a:pPr lvl="1"/>
            <a:r>
              <a:rPr lang="en-US" sz="1200" kern="1200" dirty="0">
                <a:solidFill>
                  <a:schemeClr val="tx1"/>
                </a:solidFill>
                <a:effectLst/>
                <a:latin typeface="+mn-lt"/>
                <a:ea typeface="+mn-ea"/>
                <a:cs typeface="+mn-cs"/>
              </a:rPr>
              <a:t>Adaptive changes are not particularly threatening to employees because they are familiar.</a:t>
            </a:r>
          </a:p>
          <a:p>
            <a:pPr lvl="0"/>
            <a:endParaRPr lang="en-US" sz="1200" kern="1200" dirty="0">
              <a:solidFill>
                <a:schemeClr val="tx1"/>
              </a:solidFill>
              <a:effectLst/>
              <a:latin typeface="+mn-lt"/>
              <a:ea typeface="+mn-ea"/>
              <a:cs typeface="+mn-cs"/>
            </a:endParaRPr>
          </a:p>
          <a:p>
            <a:pPr marL="0" lvl="1"/>
            <a:r>
              <a:rPr lang="en-US" sz="1200" b="1" kern="1200" dirty="0">
                <a:solidFill>
                  <a:schemeClr val="tx1"/>
                </a:solidFill>
                <a:effectLst/>
                <a:latin typeface="+mn-lt"/>
                <a:ea typeface="+mn-ea"/>
                <a:cs typeface="+mn-cs"/>
              </a:rPr>
              <a:t>Innovative change:</a:t>
            </a:r>
            <a:r>
              <a:rPr lang="en-US" sz="1200" kern="1200" dirty="0">
                <a:solidFill>
                  <a:schemeClr val="tx1"/>
                </a:solidFill>
                <a:effectLst/>
                <a:latin typeface="+mn-lt"/>
                <a:ea typeface="+mn-ea"/>
                <a:cs typeface="+mn-cs"/>
              </a:rPr>
              <a:t> introduces a practice new to the organization.</a:t>
            </a:r>
          </a:p>
          <a:p>
            <a:pPr lvl="1"/>
            <a:r>
              <a:rPr lang="en-US" sz="1200" kern="1200" dirty="0">
                <a:solidFill>
                  <a:schemeClr val="tx1"/>
                </a:solidFill>
                <a:effectLst/>
                <a:latin typeface="+mn-lt"/>
                <a:ea typeface="+mn-ea"/>
                <a:cs typeface="+mn-cs"/>
              </a:rPr>
              <a:t>This type of change falls midway on the continuum of complexity, cost, and uncertainty.</a:t>
            </a:r>
          </a:p>
          <a:p>
            <a:pPr lvl="1"/>
            <a:r>
              <a:rPr lang="en-US" sz="1200" kern="1200" dirty="0">
                <a:solidFill>
                  <a:schemeClr val="tx1"/>
                </a:solidFill>
                <a:effectLst/>
                <a:latin typeface="+mn-lt"/>
                <a:ea typeface="+mn-ea"/>
                <a:cs typeface="+mn-cs"/>
              </a:rPr>
              <a:t>Innovative changes are complex, since organizations need to learn new behaviors, as well as create, implement, and enforce new policies and practices. </a:t>
            </a:r>
          </a:p>
          <a:p>
            <a:pPr lvl="1"/>
            <a:r>
              <a:rPr lang="en-US" sz="1200" kern="1200" dirty="0">
                <a:solidFill>
                  <a:schemeClr val="tx1"/>
                </a:solidFill>
                <a:effectLst/>
                <a:latin typeface="+mn-lt"/>
                <a:ea typeface="+mn-ea"/>
                <a:cs typeface="+mn-cs"/>
              </a:rPr>
              <a:t>Innovative changes have more uncertainty and cause more fear than adaptive changes.</a:t>
            </a:r>
          </a:p>
          <a:p>
            <a:pPr lvl="0"/>
            <a:endParaRPr lang="en-US" sz="1200" kern="1200" dirty="0">
              <a:solidFill>
                <a:schemeClr val="tx1"/>
              </a:solidFill>
              <a:effectLst/>
              <a:latin typeface="+mn-lt"/>
              <a:ea typeface="+mn-ea"/>
              <a:cs typeface="+mn-cs"/>
            </a:endParaRPr>
          </a:p>
          <a:p>
            <a:pPr marL="0" lvl="1"/>
            <a:r>
              <a:rPr lang="en-US" sz="1200" b="1" kern="1200" dirty="0">
                <a:solidFill>
                  <a:schemeClr val="tx1"/>
                </a:solidFill>
                <a:effectLst/>
                <a:latin typeface="+mn-lt"/>
                <a:ea typeface="+mn-ea"/>
                <a:cs typeface="+mn-cs"/>
              </a:rPr>
              <a:t>Radically innovative change:</a:t>
            </a:r>
            <a:r>
              <a:rPr lang="en-US" sz="1200" kern="1200" dirty="0">
                <a:solidFill>
                  <a:schemeClr val="tx1"/>
                </a:solidFill>
                <a:effectLst/>
                <a:latin typeface="+mn-lt"/>
                <a:ea typeface="+mn-ea"/>
                <a:cs typeface="+mn-cs"/>
              </a:rPr>
              <a:t> introduces a practice new to the industry.</a:t>
            </a:r>
          </a:p>
          <a:p>
            <a:pPr lvl="1"/>
            <a:r>
              <a:rPr lang="en-US" sz="1200" kern="1200" dirty="0">
                <a:solidFill>
                  <a:schemeClr val="tx1"/>
                </a:solidFill>
                <a:effectLst/>
                <a:latin typeface="+mn-lt"/>
                <a:ea typeface="+mn-ea"/>
                <a:cs typeface="+mn-cs"/>
              </a:rPr>
              <a:t>This type of change is at the high end of the continuum of complexity, cost, and uncertainty.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Kurt Lewin developed a three-stage model of planned change that explained how to initiate, manage, and stabilize the change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Unfreezing: </a:t>
            </a:r>
          </a:p>
          <a:p>
            <a:pPr lvl="1"/>
            <a:r>
              <a:rPr lang="en-US" sz="1200" kern="1200" dirty="0">
                <a:solidFill>
                  <a:schemeClr val="tx1"/>
                </a:solidFill>
                <a:effectLst/>
                <a:latin typeface="+mn-lt"/>
                <a:ea typeface="+mn-ea"/>
                <a:cs typeface="+mn-cs"/>
              </a:rPr>
              <a:t>The focus of this stage is to create the motivation to change.</a:t>
            </a:r>
          </a:p>
          <a:p>
            <a:pPr lvl="1"/>
            <a:r>
              <a:rPr lang="en-US" sz="1200" kern="1200" dirty="0">
                <a:solidFill>
                  <a:schemeClr val="tx1"/>
                </a:solidFill>
                <a:effectLst/>
                <a:latin typeface="+mn-lt"/>
                <a:ea typeface="+mn-ea"/>
                <a:cs typeface="+mn-cs"/>
              </a:rPr>
              <a:t>Managers can begin the unfreezing process by presenting data highlighting how current practices are now obsolete or less than ideal, such as low employee or customer satisfaction data, or market share gains made by competitors.</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Changing:</a:t>
            </a:r>
          </a:p>
          <a:p>
            <a:pPr lvl="1"/>
            <a:r>
              <a:rPr lang="en-US" sz="1200" kern="1200" dirty="0">
                <a:solidFill>
                  <a:schemeClr val="tx1"/>
                </a:solidFill>
                <a:effectLst/>
                <a:latin typeface="+mn-lt"/>
                <a:ea typeface="+mn-ea"/>
                <a:cs typeface="+mn-cs"/>
              </a:rPr>
              <a:t>This stage entails providing employees with new information, new behavioral models, new processes or procedures, new equipment, new technology, or new ways of getting the job done.</a:t>
            </a:r>
          </a:p>
          <a:p>
            <a:pPr lvl="1"/>
            <a:r>
              <a:rPr lang="en-US" sz="1200" kern="1200" dirty="0">
                <a:solidFill>
                  <a:schemeClr val="tx1"/>
                </a:solidFill>
                <a:effectLst/>
                <a:latin typeface="+mn-lt"/>
                <a:ea typeface="+mn-ea"/>
                <a:cs typeface="+mn-cs"/>
              </a:rPr>
              <a:t>Change should be targeted to a specific desired end-result.</a:t>
            </a:r>
          </a:p>
          <a:p>
            <a:pPr lvl="1"/>
            <a:r>
              <a:rPr lang="en-US" sz="1200" kern="1200" dirty="0">
                <a:solidFill>
                  <a:schemeClr val="tx1"/>
                </a:solidFill>
                <a:effectLst/>
                <a:latin typeface="+mn-lt"/>
                <a:ea typeface="+mn-ea"/>
                <a:cs typeface="+mn-cs"/>
              </a:rPr>
              <a:t>The Organizing Framework for Understanding and Applying OB is a good tool to use for identifying particular targets or purposes for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Refreezing:</a:t>
            </a:r>
          </a:p>
          <a:p>
            <a:pPr lvl="1"/>
            <a:r>
              <a:rPr lang="en-US" sz="1200" kern="1200" dirty="0">
                <a:solidFill>
                  <a:schemeClr val="tx1"/>
                </a:solidFill>
                <a:effectLst/>
                <a:latin typeface="+mn-lt"/>
                <a:ea typeface="+mn-ea"/>
                <a:cs typeface="+mn-cs"/>
              </a:rPr>
              <a:t>The goal of this stage is to support and reinforce the change.</a:t>
            </a:r>
          </a:p>
          <a:p>
            <a:pPr lvl="1"/>
            <a:r>
              <a:rPr lang="en-US" sz="1200" kern="1200" dirty="0">
                <a:solidFill>
                  <a:schemeClr val="tx1"/>
                </a:solidFill>
                <a:effectLst/>
                <a:latin typeface="+mn-lt"/>
                <a:ea typeface="+mn-ea"/>
                <a:cs typeface="+mn-cs"/>
              </a:rPr>
              <a:t>Refreezing helps employees integrate the changed behavior or attitude into their normal way of doing things.</a:t>
            </a:r>
          </a:p>
          <a:p>
            <a:pPr lvl="1"/>
            <a:r>
              <a:rPr lang="en-US" sz="1200" kern="1200" dirty="0">
                <a:solidFill>
                  <a:schemeClr val="tx1"/>
                </a:solidFill>
                <a:effectLst/>
                <a:latin typeface="+mn-lt"/>
                <a:ea typeface="+mn-ea"/>
                <a:cs typeface="+mn-cs"/>
              </a:rPr>
              <a:t>Positive reinforcement is used to reinforce the desired change.</a:t>
            </a:r>
          </a:p>
          <a:p>
            <a:pPr lvl="1"/>
            <a:r>
              <a:rPr lang="en-US" sz="1200" kern="1200" dirty="0">
                <a:solidFill>
                  <a:schemeClr val="tx1"/>
                </a:solidFill>
                <a:effectLst/>
                <a:latin typeface="+mn-lt"/>
                <a:ea typeface="+mn-ea"/>
                <a:cs typeface="+mn-cs"/>
              </a:rPr>
              <a:t>Role modeling helps to reinforce the stability of the change.</a:t>
            </a:r>
          </a:p>
          <a:p>
            <a:pPr lvl="1"/>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 systems approach is based on the notion that any change will have a cascading effect throughout an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16.6, in the text, illustrates the four main components of a systems model of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practical approach can be used to diagnose what to change and to determine how to evaluate the success of a change effort.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9863" lvl="1"/>
            <a:r>
              <a:rPr lang="en-US" sz="1200" kern="1200" dirty="0">
                <a:solidFill>
                  <a:schemeClr val="tx1"/>
                </a:solidFill>
                <a:effectLst/>
                <a:latin typeface="+mn-lt"/>
                <a:ea typeface="+mn-ea"/>
                <a:cs typeface="+mn-cs"/>
              </a:rPr>
              <a:t>Inputs include the firm’s mission, vision, readiness, internal strengths and weaknesses, and external opportunities and threats.</a:t>
            </a:r>
          </a:p>
          <a:p>
            <a:pPr marL="169863" lvl="1"/>
            <a:endParaRPr lang="en-US" sz="1200" kern="1200" dirty="0">
              <a:solidFill>
                <a:schemeClr val="tx1"/>
              </a:solidFill>
              <a:effectLst/>
              <a:latin typeface="+mn-lt"/>
              <a:ea typeface="+mn-ea"/>
              <a:cs typeface="+mn-cs"/>
            </a:endParaRPr>
          </a:p>
          <a:p>
            <a:pPr marL="169863" lvl="1"/>
            <a:r>
              <a:rPr lang="en-US" sz="1200" kern="1200" dirty="0">
                <a:solidFill>
                  <a:schemeClr val="tx1"/>
                </a:solidFill>
                <a:effectLst/>
                <a:latin typeface="+mn-lt"/>
                <a:ea typeface="+mn-ea"/>
                <a:cs typeface="+mn-cs"/>
              </a:rPr>
              <a:t>The starting point for organizational change should be asking and answering the question: “Why change?”</a:t>
            </a:r>
          </a:p>
          <a:p>
            <a:pPr marL="169863" lvl="1"/>
            <a:endParaRPr lang="en-US" sz="1200" kern="1200" dirty="0">
              <a:solidFill>
                <a:schemeClr val="tx1"/>
              </a:solidFill>
              <a:effectLst/>
              <a:latin typeface="+mn-lt"/>
              <a:ea typeface="+mn-ea"/>
              <a:cs typeface="+mn-cs"/>
            </a:endParaRPr>
          </a:p>
          <a:p>
            <a:pPr marL="169863" lvl="1"/>
            <a:r>
              <a:rPr lang="en-US" sz="1200" kern="1200" dirty="0">
                <a:solidFill>
                  <a:schemeClr val="tx1"/>
                </a:solidFill>
                <a:effectLst/>
                <a:latin typeface="+mn-lt"/>
                <a:ea typeface="+mn-ea"/>
                <a:cs typeface="+mn-cs"/>
              </a:rPr>
              <a:t>All organizational changes should be consistent with an organization’s mission, vision, and resulting strategic plan.</a:t>
            </a:r>
          </a:p>
          <a:p>
            <a:pPr marL="169863" lvl="1"/>
            <a:endParaRPr lang="en-US" sz="1200" b="1" kern="1200" dirty="0">
              <a:solidFill>
                <a:schemeClr val="tx1"/>
              </a:solidFill>
              <a:effectLst/>
              <a:latin typeface="+mn-lt"/>
              <a:ea typeface="+mn-ea"/>
              <a:cs typeface="+mn-cs"/>
            </a:endParaRPr>
          </a:p>
          <a:p>
            <a:pPr marL="169863" lvl="1"/>
            <a:r>
              <a:rPr lang="en-US" sz="1200" b="1" kern="1200" dirty="0">
                <a:solidFill>
                  <a:schemeClr val="tx1"/>
                </a:solidFill>
                <a:effectLst/>
                <a:latin typeface="+mn-lt"/>
                <a:ea typeface="+mn-ea"/>
                <a:cs typeface="+mn-cs"/>
              </a:rPr>
              <a:t>Mission statement:</a:t>
            </a:r>
            <a:r>
              <a:rPr lang="en-US" sz="1200" kern="1200" dirty="0">
                <a:solidFill>
                  <a:schemeClr val="tx1"/>
                </a:solidFill>
                <a:effectLst/>
                <a:latin typeface="+mn-lt"/>
                <a:ea typeface="+mn-ea"/>
                <a:cs typeface="+mn-cs"/>
              </a:rPr>
              <a:t> expresses the reason why an organization exists.</a:t>
            </a:r>
          </a:p>
          <a:p>
            <a:pPr marL="169863" lvl="1"/>
            <a:endParaRPr lang="en-US" sz="1200" b="1" kern="1200" dirty="0">
              <a:solidFill>
                <a:schemeClr val="tx1"/>
              </a:solidFill>
              <a:effectLst/>
              <a:latin typeface="+mn-lt"/>
              <a:ea typeface="+mn-ea"/>
              <a:cs typeface="+mn-cs"/>
            </a:endParaRPr>
          </a:p>
          <a:p>
            <a:pPr marL="169863" lvl="1"/>
            <a:r>
              <a:rPr lang="en-US" sz="1200" b="1" kern="1200" dirty="0">
                <a:solidFill>
                  <a:schemeClr val="tx1"/>
                </a:solidFill>
                <a:effectLst/>
                <a:latin typeface="+mn-lt"/>
                <a:ea typeface="+mn-ea"/>
                <a:cs typeface="+mn-cs"/>
              </a:rPr>
              <a:t>Vision:</a:t>
            </a:r>
            <a:r>
              <a:rPr lang="en-US" sz="1200" kern="1200" dirty="0">
                <a:solidFill>
                  <a:schemeClr val="tx1"/>
                </a:solidFill>
                <a:effectLst/>
                <a:latin typeface="+mn-lt"/>
                <a:ea typeface="+mn-ea"/>
                <a:cs typeface="+mn-cs"/>
              </a:rPr>
              <a:t> a compelling future state for an organization.</a:t>
            </a:r>
          </a:p>
          <a:p>
            <a:pPr marL="169863" lvl="1"/>
            <a:endParaRPr lang="en-US" sz="1200" b="1" kern="1200" dirty="0">
              <a:solidFill>
                <a:schemeClr val="tx1"/>
              </a:solidFill>
              <a:effectLst/>
              <a:latin typeface="+mn-lt"/>
              <a:ea typeface="+mn-ea"/>
              <a:cs typeface="+mn-cs"/>
            </a:endParaRPr>
          </a:p>
          <a:p>
            <a:pPr marL="169863" lvl="1"/>
            <a:r>
              <a:rPr lang="en-US" sz="1200" b="1" kern="1200" dirty="0">
                <a:solidFill>
                  <a:schemeClr val="tx1"/>
                </a:solidFill>
                <a:effectLst/>
                <a:latin typeface="+mn-lt"/>
                <a:ea typeface="+mn-ea"/>
                <a:cs typeface="+mn-cs"/>
              </a:rPr>
              <a:t>Readiness for change:</a:t>
            </a:r>
            <a:r>
              <a:rPr lang="en-US" sz="1200" kern="1200" dirty="0">
                <a:solidFill>
                  <a:schemeClr val="tx1"/>
                </a:solidFill>
                <a:effectLst/>
                <a:latin typeface="+mn-lt"/>
                <a:ea typeface="+mn-ea"/>
                <a:cs typeface="+mn-cs"/>
              </a:rPr>
              <a:t> beliefs, attitudes, and intentions regarding the extent to which changes are needed, and the capacity available to successfully implement those changes.</a:t>
            </a:r>
          </a:p>
          <a:p>
            <a:pPr marL="169863" lvl="1"/>
            <a:endParaRPr lang="en-US" sz="1200" kern="1200" dirty="0">
              <a:solidFill>
                <a:schemeClr val="tx1"/>
              </a:solidFill>
              <a:effectLst/>
              <a:latin typeface="+mn-lt"/>
              <a:ea typeface="+mn-ea"/>
              <a:cs typeface="+mn-cs"/>
            </a:endParaRPr>
          </a:p>
          <a:p>
            <a:pPr marL="169863" lvl="1"/>
            <a:r>
              <a:rPr lang="en-US" sz="1200" kern="1200" dirty="0">
                <a:solidFill>
                  <a:schemeClr val="tx1"/>
                </a:solidFill>
                <a:effectLst/>
                <a:latin typeface="+mn-lt"/>
                <a:ea typeface="+mn-ea"/>
                <a:cs typeface="+mn-cs"/>
              </a:rPr>
              <a:t>Readiness can be both an individual- and/or an organizational-level input, and its components are necessity for change, top management support for change efforts, personal ability to cope with changes, and perceived personal consequences of change.</a:t>
            </a:r>
          </a:p>
          <a:p>
            <a:pPr marL="169863" lvl="1" indent="0">
              <a:buNone/>
            </a:pPr>
            <a:endParaRPr lang="en-US" sz="1200" kern="1200" baseline="0" dirty="0">
              <a:solidFill>
                <a:schemeClr val="tx1"/>
              </a:solidFill>
              <a:effectLst/>
              <a:latin typeface="+mn-lt"/>
              <a:ea typeface="+mn-ea"/>
              <a:cs typeface="+mn-cs"/>
            </a:endParaRPr>
          </a:p>
          <a:p>
            <a:pPr marL="169863" lvl="1" indent="0">
              <a:buNone/>
            </a:pP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736698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12772"/>
            <a:ext cx="5486400" cy="4114800"/>
          </a:xfrm>
        </p:spPr>
        <p:txBody>
          <a:bodyPr/>
          <a:lstStyle/>
          <a:p>
            <a:pPr marL="0" lvl="1"/>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strategic plan </a:t>
            </a:r>
            <a:r>
              <a:rPr lang="en-US" sz="1200" kern="1200" dirty="0">
                <a:solidFill>
                  <a:schemeClr val="tx1"/>
                </a:solidFill>
                <a:effectLst/>
                <a:latin typeface="+mn-lt"/>
                <a:ea typeface="+mn-ea"/>
                <a:cs typeface="+mn-cs"/>
              </a:rPr>
              <a:t>outlines an organization’s long-term direction and the actions necessary to achieve planned results.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Strategic plans are based on results from a SWOT—strengths, weaknesses, opportunities, and threats—analysis.</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The SWOT analysis aids in developing an organizational strategy to attain desired goals, such as profits, customer satisfaction, quality, adequate return on investment, and acceptable levels of turnover and employee satisfaction.</a:t>
            </a:r>
          </a:p>
          <a:p>
            <a:pPr lvl="0"/>
            <a:endParaRPr lang="en-US" sz="1200" kern="1200" dirty="0">
              <a:solidFill>
                <a:schemeClr val="tx1"/>
              </a:solidFill>
              <a:effectLst/>
              <a:latin typeface="+mn-lt"/>
              <a:ea typeface="+mn-ea"/>
              <a:cs typeface="+mn-cs"/>
            </a:endParaRPr>
          </a:p>
          <a:p>
            <a:pPr marL="0" lvl="1"/>
            <a:r>
              <a:rPr lang="en-US" sz="1200" b="1" kern="1200" dirty="0">
                <a:solidFill>
                  <a:schemeClr val="tx1"/>
                </a:solidFill>
                <a:effectLst/>
                <a:latin typeface="+mn-lt"/>
                <a:ea typeface="+mn-ea"/>
                <a:cs typeface="+mn-cs"/>
              </a:rPr>
              <a:t>Target elements of change </a:t>
            </a:r>
            <a:r>
              <a:rPr lang="en-US" sz="1200" kern="1200" dirty="0">
                <a:solidFill>
                  <a:schemeClr val="tx1"/>
                </a:solidFill>
                <a:effectLst/>
                <a:latin typeface="+mn-lt"/>
                <a:ea typeface="+mn-ea"/>
                <a:cs typeface="+mn-cs"/>
              </a:rPr>
              <a:t>are the components of an organization that may be changed.</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They essentially represent change levers that managers can push and pull to influence various aspects of an organization.</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Target elements include organizational arrangements, social factors, methods, and people.</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See Figure 16.6 in the text. The double-headed arrows connecting each target element of change indicate that change ripples across an organization—change one element, and it may change another.</a:t>
            </a:r>
          </a:p>
          <a:p>
            <a:pPr marL="227013" lvl="1"/>
            <a:endParaRPr lang="en-US" sz="1200" kern="1200" dirty="0">
              <a:solidFill>
                <a:schemeClr val="tx1"/>
              </a:solidFill>
              <a:effectLst/>
              <a:latin typeface="+mn-lt"/>
              <a:ea typeface="+mn-ea"/>
              <a:cs typeface="+mn-cs"/>
            </a:endParaRPr>
          </a:p>
          <a:p>
            <a:pPr marL="227013" lvl="1"/>
            <a:r>
              <a:rPr lang="en-US" sz="1200" kern="1200" dirty="0">
                <a:solidFill>
                  <a:schemeClr val="tx1"/>
                </a:solidFill>
                <a:effectLst/>
                <a:latin typeface="+mn-lt"/>
                <a:ea typeface="+mn-ea"/>
                <a:cs typeface="+mn-cs"/>
              </a:rPr>
              <a:t>The “people” component is in the center because all organizational change ultimately impacts employees.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736698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09900266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6210799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39244048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2205318"/>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8" name="Content Placeholder 7">
            <a:extLst>
              <a:ext uri="{FF2B5EF4-FFF2-40B4-BE49-F238E27FC236}">
                <a16:creationId xmlns:a16="http://schemas.microsoft.com/office/drawing/2014/main" id="{385DD03C-938D-D549-B54C-6E76DD953596}"/>
              </a:ext>
            </a:extLst>
          </p:cNvPr>
          <p:cNvSpPr>
            <a:spLocks noGrp="1"/>
          </p:cNvSpPr>
          <p:nvPr>
            <p:ph sz="quarter" idx="15" hasCustomPrompt="1"/>
          </p:nvPr>
        </p:nvSpPr>
        <p:spPr>
          <a:xfrm>
            <a:off x="342900" y="982663"/>
            <a:ext cx="4076700" cy="657225"/>
          </a:xfrm>
        </p:spPr>
        <p:txBody>
          <a:bodyPr/>
          <a:lstStyle/>
          <a:p>
            <a:pPr lvl="0"/>
            <a:r>
              <a:rPr lang="en-US" dirty="0"/>
              <a:t>CONTENT</a:t>
            </a:r>
          </a:p>
        </p:txBody>
      </p:sp>
      <p:sp>
        <p:nvSpPr>
          <p:cNvPr id="10" name="Content Placeholder 7">
            <a:extLst>
              <a:ext uri="{FF2B5EF4-FFF2-40B4-BE49-F238E27FC236}">
                <a16:creationId xmlns:a16="http://schemas.microsoft.com/office/drawing/2014/main" id="{643DE858-6D18-8543-9CFF-0C54443D3BEB}"/>
              </a:ext>
            </a:extLst>
          </p:cNvPr>
          <p:cNvSpPr>
            <a:spLocks noGrp="1"/>
          </p:cNvSpPr>
          <p:nvPr>
            <p:ph sz="quarter" idx="16" hasCustomPrompt="1"/>
          </p:nvPr>
        </p:nvSpPr>
        <p:spPr>
          <a:xfrm>
            <a:off x="4724400" y="982663"/>
            <a:ext cx="4076700" cy="657225"/>
          </a:xfrm>
        </p:spPr>
        <p:txBody>
          <a:bodyPr/>
          <a:lstStyle/>
          <a:p>
            <a:pPr lvl="0"/>
            <a:r>
              <a:rPr lang="en-US" dirty="0"/>
              <a:t>CONTENT</a:t>
            </a:r>
          </a:p>
        </p:txBody>
      </p:sp>
      <p:sp>
        <p:nvSpPr>
          <p:cNvPr id="12" name="Content Placeholder 1">
            <a:extLst>
              <a:ext uri="{FF2B5EF4-FFF2-40B4-BE49-F238E27FC236}">
                <a16:creationId xmlns:a16="http://schemas.microsoft.com/office/drawing/2014/main" id="{B4FA2207-2384-EC43-941B-8B0E4972FC11}"/>
              </a:ext>
            </a:extLst>
          </p:cNvPr>
          <p:cNvSpPr>
            <a:spLocks noGrp="1"/>
          </p:cNvSpPr>
          <p:nvPr>
            <p:ph sz="quarter" idx="17" hasCustomPrompt="1"/>
          </p:nvPr>
        </p:nvSpPr>
        <p:spPr>
          <a:xfrm>
            <a:off x="4724400" y="2196587"/>
            <a:ext cx="4076700" cy="4043082"/>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98554447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06808959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89045063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4" name="Content Placeholder 1">
            <a:extLst>
              <a:ext uri="{FF2B5EF4-FFF2-40B4-BE49-F238E27FC236}">
                <a16:creationId xmlns:a16="http://schemas.microsoft.com/office/drawing/2014/main" id="{99B5B6A5-8492-D44A-81F2-5C7C89F64C22}"/>
              </a:ext>
            </a:extLst>
          </p:cNvPr>
          <p:cNvSpPr>
            <a:spLocks noGrp="1"/>
          </p:cNvSpPr>
          <p:nvPr>
            <p:ph sz="quarter" idx="14" hasCustomPrompt="1"/>
          </p:nvPr>
        </p:nvSpPr>
        <p:spPr>
          <a:xfrm>
            <a:off x="342900" y="2182485"/>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6" name="Content Placeholder 1">
            <a:extLst>
              <a:ext uri="{FF2B5EF4-FFF2-40B4-BE49-F238E27FC236}">
                <a16:creationId xmlns:a16="http://schemas.microsoft.com/office/drawing/2014/main" id="{90A3ECD7-C716-1E41-8D12-6E52976F435B}"/>
              </a:ext>
            </a:extLst>
          </p:cNvPr>
          <p:cNvSpPr>
            <a:spLocks noGrp="1"/>
          </p:cNvSpPr>
          <p:nvPr>
            <p:ph sz="quarter" idx="15" hasCustomPrompt="1"/>
          </p:nvPr>
        </p:nvSpPr>
        <p:spPr>
          <a:xfrm>
            <a:off x="342900" y="3013714"/>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7" name="Content Placeholder 1">
            <a:extLst>
              <a:ext uri="{FF2B5EF4-FFF2-40B4-BE49-F238E27FC236}">
                <a16:creationId xmlns:a16="http://schemas.microsoft.com/office/drawing/2014/main" id="{0E78588F-8530-B342-94E3-BDC50C15D031}"/>
              </a:ext>
            </a:extLst>
          </p:cNvPr>
          <p:cNvSpPr>
            <a:spLocks noGrp="1"/>
          </p:cNvSpPr>
          <p:nvPr>
            <p:ph sz="quarter" idx="16" hasCustomPrompt="1"/>
          </p:nvPr>
        </p:nvSpPr>
        <p:spPr>
          <a:xfrm>
            <a:off x="342900" y="381553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8" name="Content Placeholder 1">
            <a:extLst>
              <a:ext uri="{FF2B5EF4-FFF2-40B4-BE49-F238E27FC236}">
                <a16:creationId xmlns:a16="http://schemas.microsoft.com/office/drawing/2014/main" id="{647117E8-48B9-9445-A353-2A11AB8C052A}"/>
              </a:ext>
            </a:extLst>
          </p:cNvPr>
          <p:cNvSpPr>
            <a:spLocks noGrp="1"/>
          </p:cNvSpPr>
          <p:nvPr>
            <p:ph sz="quarter" idx="17" hasCustomPrompt="1"/>
          </p:nvPr>
        </p:nvSpPr>
        <p:spPr>
          <a:xfrm>
            <a:off x="342900" y="4637771"/>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9" name="Content Placeholder 1">
            <a:extLst>
              <a:ext uri="{FF2B5EF4-FFF2-40B4-BE49-F238E27FC236}">
                <a16:creationId xmlns:a16="http://schemas.microsoft.com/office/drawing/2014/main" id="{C02543D9-96A6-C44A-B9BD-9402D651A6BE}"/>
              </a:ext>
            </a:extLst>
          </p:cNvPr>
          <p:cNvSpPr>
            <a:spLocks noGrp="1"/>
          </p:cNvSpPr>
          <p:nvPr>
            <p:ph sz="quarter" idx="18" hasCustomPrompt="1"/>
          </p:nvPr>
        </p:nvSpPr>
        <p:spPr>
          <a:xfrm>
            <a:off x="342900" y="5450792"/>
            <a:ext cx="8458200" cy="612476"/>
          </a:xfrm>
          <a:prstGeom prst="round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Tree>
    <p:extLst>
      <p:ext uri="{BB962C8B-B14F-4D97-AF65-F5344CB8AC3E}">
        <p14:creationId xmlns:p14="http://schemas.microsoft.com/office/powerpoint/2010/main" val="13634978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021544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819110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1656858832"/>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4123225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22414023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06682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717556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169643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4084513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740120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0877067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805685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998350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942710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83994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D9DDEA9-6897-2B48-BA6A-9075880AA615}"/>
              </a:ext>
            </a:extLst>
          </p:cNvPr>
          <p:cNvSpPr/>
          <p:nvPr userDrawn="1"/>
        </p:nvSpPr>
        <p:spPr>
          <a:xfrm>
            <a:off x="346105" y="2099014"/>
            <a:ext cx="3863458" cy="3863458"/>
          </a:xfrm>
          <a:prstGeom prst="round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52AD1ADE-6D88-5C48-9EEF-7E081C733011}"/>
              </a:ext>
            </a:extLst>
          </p:cNvPr>
          <p:cNvSpPr/>
          <p:nvPr userDrawn="1"/>
        </p:nvSpPr>
        <p:spPr>
          <a:xfrm>
            <a:off x="482602" y="2368353"/>
            <a:ext cx="3457621" cy="3457621"/>
          </a:xfrm>
          <a:prstGeom prst="round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AFE6DE48-1064-2849-AF2D-2E29711B1885}"/>
              </a:ext>
            </a:extLst>
          </p:cNvPr>
          <p:cNvSpPr/>
          <p:nvPr userDrawn="1"/>
        </p:nvSpPr>
        <p:spPr>
          <a:xfrm>
            <a:off x="614248" y="2898475"/>
            <a:ext cx="2793799" cy="2792652"/>
          </a:xfrm>
          <a:prstGeom prst="round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
        <p:nvSpPr>
          <p:cNvPr id="7" name="Title"/>
          <p:cNvSpPr>
            <a:spLocks noGrp="1"/>
          </p:cNvSpPr>
          <p:nvPr userDrawn="1">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8AC4EEC4-5547-4185-92E7-A6CAF888043F}"/>
              </a:ext>
            </a:extLst>
          </p:cNvPr>
          <p:cNvSpPr>
            <a:spLocks noGrp="1"/>
          </p:cNvSpPr>
          <p:nvPr userDrawn="1">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A66B3E6A-E280-E74E-842E-5C5C55BEC081}"/>
              </a:ext>
            </a:extLst>
          </p:cNvPr>
          <p:cNvPicPr>
            <a:picLocks noChangeAspect="1"/>
          </p:cNvPicPr>
          <p:nvPr userDrawn="1"/>
        </p:nvPicPr>
        <p:blipFill>
          <a:blip r:embed="rId2"/>
          <a:srcRect t="4025" b="4025"/>
          <a:stretch>
            <a:fillRect/>
          </a:stretch>
        </p:blipFill>
        <p:spPr>
          <a:xfrm>
            <a:off x="4572000" y="1372405"/>
            <a:ext cx="4229100" cy="4976453"/>
          </a:xfrm>
          <a:prstGeom prst="rect">
            <a:avLst/>
          </a:prstGeom>
          <a:ln>
            <a:solidFill>
              <a:srgbClr val="720F11"/>
            </a:solidFill>
          </a:ln>
        </p:spPr>
      </p:pic>
    </p:spTree>
    <p:extLst>
      <p:ext uri="{BB962C8B-B14F-4D97-AF65-F5344CB8AC3E}">
        <p14:creationId xmlns:p14="http://schemas.microsoft.com/office/powerpoint/2010/main" val="3204329828"/>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055854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326478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173842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85650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48101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54287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493954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050176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3003502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30344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pic>
        <p:nvPicPr>
          <p:cNvPr id="11" name="Picture Placeholder 9" descr="Organizational Behavior, A Practical, Problem-Solving Approach, Third Edition by Angelo Kinicki">
            <a:extLst>
              <a:ext uri="{FF2B5EF4-FFF2-40B4-BE49-F238E27FC236}">
                <a16:creationId xmlns:a16="http://schemas.microsoft.com/office/drawing/2014/main" id="{03C3920F-C75E-FB48-995A-5E1FF820922F}"/>
              </a:ext>
            </a:extLst>
          </p:cNvPr>
          <p:cNvPicPr>
            <a:picLocks noChangeAspect="1"/>
          </p:cNvPicPr>
          <p:nvPr userDrawn="1"/>
        </p:nvPicPr>
        <p:blipFill>
          <a:blip r:embed="rId2"/>
          <a:srcRect t="4025" b="4025"/>
          <a:stretch>
            <a:fillRect/>
          </a:stretch>
        </p:blipFill>
        <p:spPr>
          <a:xfrm>
            <a:off x="4619625" y="1253616"/>
            <a:ext cx="4229100" cy="4976453"/>
          </a:xfrm>
          <a:prstGeom prst="rect">
            <a:avLst/>
          </a:prstGeom>
          <a:ln>
            <a:solidFill>
              <a:srgbClr val="720F11"/>
            </a:solidFill>
          </a:ln>
        </p:spPr>
      </p:pic>
    </p:spTree>
    <p:extLst>
      <p:ext uri="{BB962C8B-B14F-4D97-AF65-F5344CB8AC3E}">
        <p14:creationId xmlns:p14="http://schemas.microsoft.com/office/powerpoint/2010/main" val="2370007975"/>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327892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04793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781935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151586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700186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234366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23783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738567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603025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42656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76139325"/>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2023314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4158813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567601269"/>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2484017"/>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28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35581664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lgn="ctr">
              <a:defRPr sz="2800">
                <a:solidFill>
                  <a:srgbClr val="EC7700"/>
                </a:solidFill>
              </a:defRPr>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sz="2800"/>
            </a:lvl1pPr>
            <a:lvl2pPr>
              <a:defRPr sz="2800"/>
            </a:lvl2pPr>
            <a:lvl3pPr>
              <a:defRPr sz="2800"/>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66864131"/>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4.png"/><Relationship Id="rId4" Type="http://schemas.openxmlformats.org/officeDocument/2006/relationships/slideLayout" Target="../slideLayouts/slideLayout22.xml"/><Relationship Id="rId9"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4.png"/><Relationship Id="rId4" Type="http://schemas.openxmlformats.org/officeDocument/2006/relationships/slideLayout" Target="../slideLayouts/slideLayout29.xml"/><Relationship Id="rId9"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8.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3877065235"/>
      </p:ext>
    </p:extLst>
  </p:cSld>
  <p:clrMap bg1="lt1" tx1="dk1" bg2="lt2" tx2="dk2" accent1="accent1" accent2="accent2" accent3="accent3" accent4="accent4" accent5="accent5" accent6="accent6" hlink="hlink" folHlink="folHlink"/>
  <p:sldLayoutIdLst>
    <p:sldLayoutId id="2147483973" r:id="rId1"/>
    <p:sldLayoutId id="214748397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7747951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spc="40" dirty="0">
                <a:effectLst/>
                <a:latin typeface="Arial" panose="020B0604020202020204" pitchFamily="34" charset="0"/>
                <a:ea typeface="Calibri" panose="020F0502020204030204" pitchFamily="34" charset="0"/>
              </a:rPr>
              <a:t>Because learning changes everything.</a:t>
            </a:r>
            <a:r>
              <a:rPr lang="en-US" sz="1050" b="0" i="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19747963"/>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1204474169"/>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Lst>
  <p:hf hdr="0" dt="0"/>
  <p:txStyles>
    <p:titleStyle>
      <a:lvl1pPr algn="l" defTabSz="914400" rtl="0" eaLnBrk="1" latinLnBrk="0" hangingPunct="1">
        <a:lnSpc>
          <a:spcPct val="90000"/>
        </a:lnSpc>
        <a:spcBef>
          <a:spcPct val="0"/>
        </a:spcBef>
        <a:buNone/>
        <a:defRPr sz="2800" b="1" kern="1200">
          <a:solidFill>
            <a:srgbClr val="AF1858"/>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89156840"/>
      </p:ext>
    </p:extLst>
  </p:cSld>
  <p:clrMap bg1="lt1" tx1="dk1" bg2="lt2" tx2="dk2" accent1="accent1" accent2="accent2" accent3="accent3" accent4="accent4" accent5="accent5" accent6="accent6" hlink="hlink" folHlink="folHlink"/>
  <p:sldLayoutIdLst>
    <p:sldLayoutId id="2147483991"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2160">
          <p15:clr>
            <a:srgbClr val="F26B43"/>
          </p15:clr>
        </p15:guide>
        <p15:guide id="13" pos="364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2140450563"/>
      </p:ext>
    </p:extLst>
  </p:cSld>
  <p:clrMap bg1="lt1" tx1="dk1" bg2="lt2" tx2="dk2" accent1="accent1" accent2="accent2" accent3="accent3" accent4="accent4" accent5="accent5" accent6="accent6" hlink="hlink" folHlink="folHlink"/>
  <p:sldLayoutIdLst>
    <p:sldLayoutId id="2147483993" r:id="rId1"/>
    <p:sldLayoutId id="2147483994"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806263203"/>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231863577"/>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94032972"/>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2864189824"/>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slide" Target="slide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slide" Target="slide3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slide" Target="slide3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16</a:t>
            </a:r>
          </a:p>
        </p:txBody>
      </p:sp>
      <p:sp>
        <p:nvSpPr>
          <p:cNvPr id="4" name="Subtitle 3">
            <a:extLst>
              <a:ext uri="{FF2B5EF4-FFF2-40B4-BE49-F238E27FC236}">
                <a16:creationId xmlns:a16="http://schemas.microsoft.com/office/drawing/2014/main" id="{173AC6F3-EF52-F149-8951-7D11E2B77E6A}"/>
              </a:ext>
            </a:extLst>
          </p:cNvPr>
          <p:cNvSpPr>
            <a:spLocks noGrp="1"/>
          </p:cNvSpPr>
          <p:nvPr>
            <p:ph type="subTitle" idx="1"/>
          </p:nvPr>
        </p:nvSpPr>
        <p:spPr/>
        <p:txBody>
          <a:bodyPr/>
          <a:lstStyle/>
          <a:p>
            <a:r>
              <a:rPr lang="en-US" dirty="0"/>
              <a:t>Managing Change </a:t>
            </a:r>
            <a:br>
              <a:rPr lang="en-US" dirty="0"/>
            </a:br>
            <a:r>
              <a:rPr lang="en-US" dirty="0"/>
              <a:t>and Stress</a:t>
            </a:r>
          </a:p>
          <a:p>
            <a:endParaRPr lang="en-US" dirty="0"/>
          </a:p>
        </p:txBody>
      </p:sp>
      <p:sp>
        <p:nvSpPr>
          <p:cNvPr id="5" name="Long Copyright">
            <a:extLst>
              <a:ext uri="{FF2B5EF4-FFF2-40B4-BE49-F238E27FC236}">
                <a16:creationId xmlns:a16="http://schemas.microsoft.com/office/drawing/2014/main" id="{22CE3DD4-1B53-AA4F-8FCE-8660ECA54082}"/>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2021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1400" dirty="0"/>
              <a:t>3</a:t>
            </a:r>
          </a:p>
        </p:txBody>
      </p:sp>
      <p:sp>
        <p:nvSpPr>
          <p:cNvPr id="3" name="Content Placeholder 2"/>
          <p:cNvSpPr>
            <a:spLocks noGrp="1"/>
          </p:cNvSpPr>
          <p:nvPr>
            <p:ph sz="quarter" idx="11"/>
          </p:nvPr>
        </p:nvSpPr>
        <p:spPr>
          <a:xfrm>
            <a:off x="342900" y="983411"/>
            <a:ext cx="8458200" cy="4971691"/>
          </a:xfrm>
        </p:spPr>
        <p:txBody>
          <a:bodyPr/>
          <a:lstStyle/>
          <a:p>
            <a:pPr marL="0" indent="0">
              <a:buNone/>
            </a:pPr>
            <a:r>
              <a:rPr lang="en-US" sz="2800" b="1" dirty="0"/>
              <a:t>Strategic plans.</a:t>
            </a:r>
          </a:p>
          <a:p>
            <a:pPr marL="342900" indent="-342900">
              <a:buFont typeface="Arial" panose="020B0604020202020204" pitchFamily="34" charset="0"/>
              <a:buChar char="•"/>
            </a:pPr>
            <a:r>
              <a:rPr lang="en-US" sz="2400" dirty="0"/>
              <a:t>Outlines an organization’s long-term direction and the actions necessary to achieve planned results.</a:t>
            </a:r>
            <a:endParaRPr lang="en-US" b="1" dirty="0"/>
          </a:p>
          <a:p>
            <a:pPr marL="0" indent="0">
              <a:buNone/>
            </a:pPr>
            <a:r>
              <a:rPr lang="en-US" sz="2800" b="1" dirty="0"/>
              <a:t>Target elements of change.</a:t>
            </a:r>
          </a:p>
          <a:p>
            <a:pPr marL="342900" indent="-342900">
              <a:buFont typeface="Arial" panose="020B0604020202020204" pitchFamily="34" charset="0"/>
              <a:buChar char="•"/>
            </a:pPr>
            <a:r>
              <a:rPr lang="en-US" sz="2400" dirty="0"/>
              <a:t>Used to diagnose problems and identify change-related solutions and consists of:</a:t>
            </a:r>
          </a:p>
          <a:p>
            <a:pPr marL="685800" lvl="1" indent="-338138">
              <a:buFont typeface="Arial"/>
              <a:buChar char="•"/>
            </a:pPr>
            <a:r>
              <a:rPr lang="en-US" sz="2000" dirty="0"/>
              <a:t>Organizational arrangements.</a:t>
            </a:r>
          </a:p>
          <a:p>
            <a:pPr marL="685800" lvl="1" indent="-338138">
              <a:buFont typeface="Arial"/>
              <a:buChar char="•"/>
            </a:pPr>
            <a:r>
              <a:rPr lang="en-US" sz="2000" dirty="0"/>
              <a:t>Social factors.</a:t>
            </a:r>
          </a:p>
          <a:p>
            <a:pPr marL="685800" lvl="1" indent="-338138">
              <a:buFont typeface="Arial"/>
              <a:buChar char="•"/>
            </a:pPr>
            <a:r>
              <a:rPr lang="en-US" sz="2000" dirty="0"/>
              <a:t>Methods.</a:t>
            </a:r>
          </a:p>
          <a:p>
            <a:pPr marL="685800" lvl="1" indent="-338138">
              <a:buFont typeface="Arial"/>
              <a:buChar char="•"/>
            </a:pPr>
            <a:r>
              <a:rPr lang="en-US" sz="2000" dirty="0"/>
              <a:t>People.</a:t>
            </a:r>
          </a:p>
          <a:p>
            <a:endParaRPr lang="en-US" sz="2000" dirty="0"/>
          </a:p>
          <a:p>
            <a:pPr marL="0" indent="0">
              <a:buNone/>
            </a:pPr>
            <a:endParaRPr lang="en-US" sz="2400" dirty="0"/>
          </a:p>
        </p:txBody>
      </p:sp>
    </p:spTree>
    <p:extLst>
      <p:ext uri="{BB962C8B-B14F-4D97-AF65-F5344CB8AC3E}">
        <p14:creationId xmlns:p14="http://schemas.microsoft.com/office/powerpoint/2010/main" val="2024633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1400" dirty="0"/>
              <a:t>4</a:t>
            </a:r>
          </a:p>
        </p:txBody>
      </p:sp>
      <p:sp>
        <p:nvSpPr>
          <p:cNvPr id="3" name="Content Placeholder 2"/>
          <p:cNvSpPr>
            <a:spLocks noGrp="1"/>
          </p:cNvSpPr>
          <p:nvPr>
            <p:ph sz="quarter" idx="11"/>
          </p:nvPr>
        </p:nvSpPr>
        <p:spPr>
          <a:xfrm>
            <a:off x="342900" y="1276709"/>
            <a:ext cx="8458200" cy="2247327"/>
          </a:xfrm>
        </p:spPr>
        <p:txBody>
          <a:bodyPr>
            <a:normAutofit/>
          </a:bodyPr>
          <a:lstStyle/>
          <a:p>
            <a:pPr marL="0" indent="0">
              <a:buNone/>
            </a:pPr>
            <a:r>
              <a:rPr lang="en-US" sz="2800" b="1" dirty="0"/>
              <a:t>Outputs.</a:t>
            </a:r>
          </a:p>
          <a:p>
            <a:pPr marL="342900" indent="-342900">
              <a:buFont typeface="Arial" panose="020B0604020202020204" pitchFamily="34" charset="0"/>
              <a:buChar char="•"/>
            </a:pPr>
            <a:r>
              <a:rPr lang="en-US" sz="2400" dirty="0"/>
              <a:t>Represent the desired end results or goals of a change.</a:t>
            </a:r>
          </a:p>
          <a:p>
            <a:pPr marL="342900" indent="-342900">
              <a:buFont typeface="Arial" panose="020B0604020202020204" pitchFamily="34" charset="0"/>
              <a:buChar char="•"/>
            </a:pPr>
            <a:r>
              <a:rPr lang="en-US" sz="2400" dirty="0"/>
              <a:t>Should be consistent with organization’s strategic plan.</a:t>
            </a:r>
          </a:p>
          <a:p>
            <a:pPr marL="342900" indent="-342900">
              <a:buFont typeface="Arial" panose="020B0604020202020204" pitchFamily="34" charset="0"/>
              <a:buChar char="•"/>
            </a:pPr>
            <a:r>
              <a:rPr lang="en-US" sz="2400" dirty="0"/>
              <a:t>Can be at the individual, group, or organizational level.</a:t>
            </a:r>
            <a:endParaRPr lang="en-US" sz="2000" dirty="0"/>
          </a:p>
          <a:p>
            <a:endParaRPr lang="en-US" sz="2000" dirty="0"/>
          </a:p>
          <a:p>
            <a:pPr marL="0" indent="0">
              <a:buNone/>
            </a:pPr>
            <a:endParaRPr lang="en-US" sz="2400" dirty="0"/>
          </a:p>
        </p:txBody>
      </p:sp>
    </p:spTree>
    <p:extLst>
      <p:ext uri="{BB962C8B-B14F-4D97-AF65-F5344CB8AC3E}">
        <p14:creationId xmlns:p14="http://schemas.microsoft.com/office/powerpoint/2010/main" val="159061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Kotter’s Steps for Leading </a:t>
            </a:r>
            <a:br>
              <a:rPr lang="en-US" dirty="0"/>
            </a:br>
            <a:r>
              <a:rPr lang="en-US" dirty="0"/>
              <a:t>Organizational Change </a:t>
            </a:r>
            <a:r>
              <a:rPr lang="en-US" sz="1600" dirty="0"/>
              <a:t>1</a:t>
            </a:r>
          </a:p>
        </p:txBody>
      </p:sp>
      <p:sp>
        <p:nvSpPr>
          <p:cNvPr id="3" name="Content Placeholder 2"/>
          <p:cNvSpPr>
            <a:spLocks noGrp="1"/>
          </p:cNvSpPr>
          <p:nvPr>
            <p:ph sz="quarter" idx="11"/>
          </p:nvPr>
        </p:nvSpPr>
        <p:spPr/>
        <p:txBody>
          <a:bodyPr/>
          <a:lstStyle/>
          <a:p>
            <a:pPr>
              <a:spcAft>
                <a:spcPts val="2600"/>
              </a:spcAft>
            </a:pPr>
            <a:r>
              <a:rPr lang="en-US" sz="2800" dirty="0"/>
              <a:t>Provides specific recommendations about behaviors and activities needed to lead organizational change.</a:t>
            </a:r>
          </a:p>
          <a:p>
            <a:pPr>
              <a:spcAft>
                <a:spcPts val="2600"/>
              </a:spcAft>
            </a:pPr>
            <a:r>
              <a:rPr lang="en-US" sz="2800" dirty="0"/>
              <a:t>Does not help in diagnosing the need for or targets for change.</a:t>
            </a:r>
          </a:p>
          <a:p>
            <a:r>
              <a:rPr lang="en-US" sz="2800" dirty="0"/>
              <a:t>Consists of eight sequential steps.</a:t>
            </a:r>
          </a:p>
          <a:p>
            <a:endParaRPr lang="en-US" sz="2000" dirty="0"/>
          </a:p>
          <a:p>
            <a:pPr marL="0" indent="0">
              <a:buNone/>
            </a:pPr>
            <a:endParaRPr lang="en-US" sz="2400" dirty="0"/>
          </a:p>
        </p:txBody>
      </p:sp>
    </p:spTree>
    <p:extLst>
      <p:ext uri="{BB962C8B-B14F-4D97-AF65-F5344CB8AC3E}">
        <p14:creationId xmlns:p14="http://schemas.microsoft.com/office/powerpoint/2010/main" val="2574653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Kotter’s Steps for Leading </a:t>
            </a:r>
            <a:br>
              <a:rPr lang="en-US" dirty="0"/>
            </a:br>
            <a:r>
              <a:rPr lang="en-US" dirty="0"/>
              <a:t>Organizational Change </a:t>
            </a:r>
            <a:r>
              <a:rPr lang="en-US" sz="2000" dirty="0"/>
              <a:t>(2 of 2)</a:t>
            </a:r>
          </a:p>
        </p:txBody>
      </p:sp>
      <p:sp>
        <p:nvSpPr>
          <p:cNvPr id="3" name="Content Placeholder 2"/>
          <p:cNvSpPr>
            <a:spLocks noGrp="1"/>
          </p:cNvSpPr>
          <p:nvPr>
            <p:ph sz="quarter" idx="11"/>
          </p:nvPr>
        </p:nvSpPr>
        <p:spPr/>
        <p:txBody>
          <a:bodyPr>
            <a:normAutofit/>
          </a:bodyPr>
          <a:lstStyle/>
          <a:p>
            <a:pPr marL="514350" indent="-514350">
              <a:spcAft>
                <a:spcPts val="3200"/>
              </a:spcAft>
              <a:buFont typeface="+mj-lt"/>
              <a:buAutoNum type="arabicPeriod"/>
            </a:pPr>
            <a:r>
              <a:rPr lang="en-US" sz="2400" dirty="0"/>
              <a:t>Establish a sense of urgency.</a:t>
            </a:r>
          </a:p>
          <a:p>
            <a:pPr marL="514350" indent="-514350">
              <a:spcAft>
                <a:spcPts val="3200"/>
              </a:spcAft>
              <a:buFont typeface="+mj-lt"/>
              <a:buAutoNum type="arabicPeriod"/>
            </a:pPr>
            <a:r>
              <a:rPr lang="en-US" sz="2400" dirty="0"/>
              <a:t>Create the guiding coalition.</a:t>
            </a:r>
          </a:p>
          <a:p>
            <a:pPr marL="514350" indent="-514350">
              <a:spcAft>
                <a:spcPts val="3200"/>
              </a:spcAft>
              <a:buFont typeface="+mj-lt"/>
              <a:buAutoNum type="arabicPeriod"/>
            </a:pPr>
            <a:r>
              <a:rPr lang="en-US" sz="2400" dirty="0"/>
              <a:t>Develop a vision and strategy.</a:t>
            </a:r>
          </a:p>
          <a:p>
            <a:pPr marL="514350" indent="-514350">
              <a:spcAft>
                <a:spcPts val="3200"/>
              </a:spcAft>
              <a:buFont typeface="+mj-lt"/>
              <a:buAutoNum type="arabicPeriod"/>
            </a:pPr>
            <a:r>
              <a:rPr lang="en-US" sz="2400" dirty="0"/>
              <a:t>Communicate the change vision.</a:t>
            </a:r>
          </a:p>
        </p:txBody>
      </p:sp>
      <p:sp>
        <p:nvSpPr>
          <p:cNvPr id="4" name="Content Placeholder 3"/>
          <p:cNvSpPr>
            <a:spLocks noGrp="1"/>
          </p:cNvSpPr>
          <p:nvPr>
            <p:ph sz="quarter" idx="14"/>
          </p:nvPr>
        </p:nvSpPr>
        <p:spPr/>
        <p:txBody>
          <a:bodyPr/>
          <a:lstStyle/>
          <a:p>
            <a:pPr marL="514350" indent="-514350">
              <a:spcAft>
                <a:spcPts val="2600"/>
              </a:spcAft>
              <a:buFont typeface="+mj-lt"/>
              <a:buAutoNum type="arabicPeriod" startAt="5"/>
            </a:pPr>
            <a:r>
              <a:rPr lang="en-US" sz="2400" dirty="0"/>
              <a:t>Empower the broad-based action.</a:t>
            </a:r>
          </a:p>
          <a:p>
            <a:pPr marL="514350" indent="-514350">
              <a:spcAft>
                <a:spcPts val="2600"/>
              </a:spcAft>
              <a:buFont typeface="+mj-lt"/>
              <a:buAutoNum type="arabicPeriod" startAt="5"/>
            </a:pPr>
            <a:r>
              <a:rPr lang="en-US" sz="2400" dirty="0"/>
              <a:t>Generate short-term wins.</a:t>
            </a:r>
          </a:p>
          <a:p>
            <a:pPr marL="514350" indent="-514350">
              <a:spcAft>
                <a:spcPts val="2600"/>
              </a:spcAft>
              <a:buFont typeface="+mj-lt"/>
              <a:buAutoNum type="arabicPeriod" startAt="5"/>
            </a:pPr>
            <a:r>
              <a:rPr lang="en-US" sz="2400" dirty="0"/>
              <a:t>Consolidate gains and produce more change.</a:t>
            </a:r>
          </a:p>
          <a:p>
            <a:pPr marL="514350" indent="-514350">
              <a:spcAft>
                <a:spcPts val="2600"/>
              </a:spcAft>
              <a:buFont typeface="+mj-lt"/>
              <a:buAutoNum type="arabicPeriod" startAt="5"/>
            </a:pPr>
            <a:r>
              <a:rPr lang="en-US" sz="2400" dirty="0"/>
              <a:t>Anchor new approaches in the culture.</a:t>
            </a:r>
          </a:p>
          <a:p>
            <a:endParaRPr lang="en-US" dirty="0"/>
          </a:p>
        </p:txBody>
      </p:sp>
    </p:spTree>
    <p:extLst>
      <p:ext uri="{BB962C8B-B14F-4D97-AF65-F5344CB8AC3E}">
        <p14:creationId xmlns:p14="http://schemas.microsoft.com/office/powerpoint/2010/main" val="1365737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Through Organizational Development</a:t>
            </a:r>
            <a:endParaRPr lang="en-US" sz="2000" dirty="0"/>
          </a:p>
        </p:txBody>
      </p:sp>
      <p:sp>
        <p:nvSpPr>
          <p:cNvPr id="10" name="Content Placeholder 2"/>
          <p:cNvSpPr txBox="1">
            <a:spLocks/>
          </p:cNvSpPr>
          <p:nvPr/>
        </p:nvSpPr>
        <p:spPr>
          <a:xfrm>
            <a:off x="457200" y="1264106"/>
            <a:ext cx="8153400" cy="8382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t>The organizational development process.</a:t>
            </a:r>
          </a:p>
        </p:txBody>
      </p:sp>
      <p:pic>
        <p:nvPicPr>
          <p:cNvPr id="5" name="Picture 4" descr="Graphic of the organizational development process."/>
          <p:cNvPicPr>
            <a:picLocks noChangeAspect="1"/>
          </p:cNvPicPr>
          <p:nvPr/>
        </p:nvPicPr>
        <p:blipFill>
          <a:blip r:embed="rId3"/>
          <a:stretch>
            <a:fillRect/>
          </a:stretch>
        </p:blipFill>
        <p:spPr>
          <a:xfrm>
            <a:off x="533400" y="2102306"/>
            <a:ext cx="7734300" cy="3635121"/>
          </a:xfrm>
          <a:prstGeom prst="rect">
            <a:avLst/>
          </a:prstGeom>
        </p:spPr>
      </p:pic>
      <p:sp>
        <p:nvSpPr>
          <p:cNvPr id="7" name="Text Placeholder 6"/>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2224577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Organizational Development?</a:t>
            </a:r>
            <a:endParaRPr lang="en-US" sz="2000" dirty="0"/>
          </a:p>
        </p:txBody>
      </p:sp>
      <p:sp>
        <p:nvSpPr>
          <p:cNvPr id="3" name="Content Placeholder 2"/>
          <p:cNvSpPr>
            <a:spLocks noGrp="1"/>
          </p:cNvSpPr>
          <p:nvPr>
            <p:ph sz="quarter" idx="11"/>
          </p:nvPr>
        </p:nvSpPr>
        <p:spPr/>
        <p:txBody>
          <a:bodyPr/>
          <a:lstStyle/>
          <a:p>
            <a:pPr>
              <a:spcAft>
                <a:spcPts val="2000"/>
              </a:spcAft>
            </a:pPr>
            <a:r>
              <a:rPr lang="en-US" sz="2800" dirty="0"/>
              <a:t>About planned change aimed at increasing an organization’s ability to improve itself as a humane and effective system.</a:t>
            </a:r>
          </a:p>
          <a:p>
            <a:pPr>
              <a:spcAft>
                <a:spcPts val="2000"/>
              </a:spcAft>
            </a:pPr>
            <a:r>
              <a:rPr lang="en-US" sz="2800" dirty="0"/>
              <a:t>Takes theories and results from the laboratory and applies them to real-life work settings.</a:t>
            </a:r>
          </a:p>
          <a:p>
            <a:pPr>
              <a:spcAft>
                <a:spcPts val="2000"/>
              </a:spcAft>
            </a:pPr>
            <a:r>
              <a:rPr lang="en-US" sz="2800" dirty="0"/>
              <a:t>Takes a distinctively democratic and participative approach to solving conflicts and problems.</a:t>
            </a:r>
          </a:p>
          <a:p>
            <a:pPr marL="0" indent="0">
              <a:buNone/>
            </a:pPr>
            <a:endParaRPr lang="en-US" dirty="0"/>
          </a:p>
        </p:txBody>
      </p:sp>
    </p:spTree>
    <p:extLst>
      <p:ext uri="{BB962C8B-B14F-4D97-AF65-F5344CB8AC3E}">
        <p14:creationId xmlns:p14="http://schemas.microsoft.com/office/powerpoint/2010/main" val="3125164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Does OD Influence Organizational Outcomes?</a:t>
            </a:r>
            <a:endParaRPr lang="en-US" sz="2000" dirty="0"/>
          </a:p>
        </p:txBody>
      </p:sp>
      <p:sp>
        <p:nvSpPr>
          <p:cNvPr id="3" name="Content Placeholder 2"/>
          <p:cNvSpPr>
            <a:spLocks noGrp="1"/>
          </p:cNvSpPr>
          <p:nvPr>
            <p:ph sz="quarter" idx="11"/>
          </p:nvPr>
        </p:nvSpPr>
        <p:spPr/>
        <p:txBody>
          <a:bodyPr/>
          <a:lstStyle/>
          <a:p>
            <a:pPr marL="0" indent="0">
              <a:spcAft>
                <a:spcPts val="2600"/>
              </a:spcAft>
              <a:buNone/>
            </a:pPr>
            <a:r>
              <a:rPr lang="en-US" sz="2800" dirty="0"/>
              <a:t>Employee satisfaction with change is higher when top management is committed to the change.</a:t>
            </a:r>
          </a:p>
          <a:p>
            <a:pPr marL="0" indent="0">
              <a:spcAft>
                <a:spcPts val="2600"/>
              </a:spcAft>
              <a:buNone/>
            </a:pPr>
            <a:r>
              <a:rPr lang="en-US" sz="2800" dirty="0">
                <a:solidFill>
                  <a:srgbClr val="000000"/>
                </a:solidFill>
              </a:rPr>
              <a:t>Varying one target element of change creates changes in other target elements.</a:t>
            </a:r>
            <a:endParaRPr lang="en-US" sz="2800" dirty="0">
              <a:latin typeface="Arial"/>
            </a:endParaRPr>
          </a:p>
          <a:p>
            <a:pPr marL="0" indent="0">
              <a:spcAft>
                <a:spcPts val="2600"/>
              </a:spcAft>
              <a:buNone/>
            </a:pPr>
            <a:r>
              <a:rPr lang="en-US" sz="2800" dirty="0"/>
              <a:t>Interventions using more than one technique are more effective in changing job attitudes.</a:t>
            </a:r>
          </a:p>
          <a:p>
            <a:pPr marL="0" indent="0">
              <a:spcAft>
                <a:spcPts val="2600"/>
              </a:spcAft>
              <a:buNone/>
            </a:pPr>
            <a:r>
              <a:rPr lang="en-US" sz="2800" dirty="0"/>
              <a:t>United States and European firms use OD interventions more frequently than firms from China and Japan.</a:t>
            </a:r>
          </a:p>
          <a:p>
            <a:pPr marL="0" indent="0">
              <a:buNone/>
            </a:pPr>
            <a:endParaRPr lang="en-US" dirty="0"/>
          </a:p>
        </p:txBody>
      </p:sp>
    </p:spTree>
    <p:extLst>
      <p:ext uri="{BB962C8B-B14F-4D97-AF65-F5344CB8AC3E}">
        <p14:creationId xmlns:p14="http://schemas.microsoft.com/office/powerpoint/2010/main" val="1079157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2</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When managing organizational change, managers should do all of the following EXCEPT:</a:t>
            </a:r>
          </a:p>
          <a:p>
            <a:pPr marL="457200" indent="-457200">
              <a:buFont typeface="+mj-lt"/>
              <a:buAutoNum type="alphaUcPeriod"/>
            </a:pPr>
            <a:r>
              <a:rPr lang="en-US" dirty="0"/>
              <a:t>provide employees with new information to get the job done.</a:t>
            </a:r>
          </a:p>
          <a:p>
            <a:pPr marL="457200" indent="-457200">
              <a:buFont typeface="+mj-lt"/>
              <a:buAutoNum type="alphaUcPeriod"/>
            </a:pPr>
            <a:r>
              <a:rPr lang="en-US" dirty="0"/>
              <a:t>be clear on the overarching motive for change.</a:t>
            </a:r>
          </a:p>
          <a:p>
            <a:pPr marL="457200" indent="-457200">
              <a:buFont typeface="+mj-lt"/>
              <a:buAutoNum type="alphaUcPeriod"/>
            </a:pPr>
            <a:r>
              <a:rPr lang="en-US" dirty="0"/>
              <a:t>generate short-term wins.</a:t>
            </a:r>
          </a:p>
          <a:p>
            <a:pPr marL="457200" indent="-457200">
              <a:buFont typeface="+mj-lt"/>
              <a:buAutoNum type="alphaUcPeriod"/>
            </a:pPr>
            <a:r>
              <a:rPr lang="en-US" dirty="0"/>
              <a:t>discourage individuals to replace old behaviors and attitudes with new ones.</a:t>
            </a:r>
          </a:p>
          <a:p>
            <a:pPr marL="457200" indent="-457200">
              <a:buFont typeface="+mj-lt"/>
              <a:buAutoNum type="alphaUcPeriod"/>
            </a:pPr>
            <a:r>
              <a:rPr lang="en-US" dirty="0"/>
              <a:t>use feedback to determine the effectiveness of the intervention.</a:t>
            </a:r>
          </a:p>
        </p:txBody>
      </p:sp>
    </p:spTree>
    <p:extLst>
      <p:ext uri="{BB962C8B-B14F-4D97-AF65-F5344CB8AC3E}">
        <p14:creationId xmlns:p14="http://schemas.microsoft.com/office/powerpoint/2010/main" val="2219151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Resistance to Change</a:t>
            </a:r>
            <a:endParaRPr lang="en-US" sz="2000" dirty="0"/>
          </a:p>
        </p:txBody>
      </p:sp>
      <p:sp>
        <p:nvSpPr>
          <p:cNvPr id="3" name="Content Placeholder 2"/>
          <p:cNvSpPr>
            <a:spLocks noGrp="1"/>
          </p:cNvSpPr>
          <p:nvPr>
            <p:ph sz="quarter" idx="11"/>
          </p:nvPr>
        </p:nvSpPr>
        <p:spPr/>
        <p:txBody>
          <a:bodyPr>
            <a:normAutofit/>
          </a:bodyPr>
          <a:lstStyle/>
          <a:p>
            <a:pPr marL="0" indent="0">
              <a:buNone/>
            </a:pPr>
            <a:r>
              <a:rPr lang="en-US" sz="2800" dirty="0"/>
              <a:t>What is resistance to change?</a:t>
            </a:r>
          </a:p>
          <a:p>
            <a:pPr marL="342900" indent="-342900">
              <a:lnSpc>
                <a:spcPct val="110000"/>
              </a:lnSpc>
              <a:buFont typeface="Arial" panose="020B0604020202020204" pitchFamily="34" charset="0"/>
              <a:buChar char="•"/>
            </a:pPr>
            <a:r>
              <a:rPr lang="en-US" sz="2400" dirty="0"/>
              <a:t>Any thought, emotion, or behavior that does not align with real or potential changes to existing routines.</a:t>
            </a:r>
          </a:p>
          <a:p>
            <a:pPr marL="342900" indent="-342900">
              <a:lnSpc>
                <a:spcPct val="110000"/>
              </a:lnSpc>
              <a:buFont typeface="Arial" panose="020B0604020202020204" pitchFamily="34" charset="0"/>
              <a:buChar char="•"/>
            </a:pPr>
            <a:r>
              <a:rPr lang="en-US" sz="2400" dirty="0"/>
              <a:t>One of three possible influence outcomes including compliance and commitment.</a:t>
            </a:r>
          </a:p>
          <a:p>
            <a:pPr marL="0" indent="0">
              <a:buNone/>
            </a:pPr>
            <a:endParaRPr lang="en-US" dirty="0"/>
          </a:p>
        </p:txBody>
      </p:sp>
    </p:spTree>
    <p:extLst>
      <p:ext uri="{BB962C8B-B14F-4D97-AF65-F5344CB8AC3E}">
        <p14:creationId xmlns:p14="http://schemas.microsoft.com/office/powerpoint/2010/main" val="3211105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Dynamic Model of Resistance to Change</a:t>
            </a:r>
            <a:endParaRPr lang="en-US" sz="2000" dirty="0"/>
          </a:p>
        </p:txBody>
      </p:sp>
      <p:sp>
        <p:nvSpPr>
          <p:cNvPr id="7" name="Text Placeholder 6"/>
          <p:cNvSpPr>
            <a:spLocks noGrp="1"/>
          </p:cNvSpPr>
          <p:nvPr>
            <p:ph type="body" sz="quarter" idx="12"/>
          </p:nvPr>
        </p:nvSpPr>
        <p:spPr/>
        <p:txBody>
          <a:bodyPr/>
          <a:lstStyle/>
          <a:p>
            <a:r>
              <a:rPr lang="en-US" dirty="0">
                <a:hlinkClick r:id="rId3" action="ppaction://hlinksldjump"/>
              </a:rPr>
              <a:t>Access the text alternate for slide image.</a:t>
            </a:r>
            <a:endParaRPr lang="en-US" dirty="0"/>
          </a:p>
        </p:txBody>
      </p:sp>
      <p:pic>
        <p:nvPicPr>
          <p:cNvPr id="6" name="Picture 5" descr="The model shows the dynamic form of feedback."/>
          <p:cNvPicPr>
            <a:picLocks noChangeAspect="1"/>
          </p:cNvPicPr>
          <p:nvPr/>
        </p:nvPicPr>
        <p:blipFill>
          <a:blip r:embed="rId4"/>
          <a:stretch>
            <a:fillRect/>
          </a:stretch>
        </p:blipFill>
        <p:spPr>
          <a:xfrm>
            <a:off x="601623" y="1181099"/>
            <a:ext cx="7808951" cy="4802505"/>
          </a:xfrm>
          <a:prstGeom prst="rect">
            <a:avLst/>
          </a:prstGeom>
        </p:spPr>
      </p:pic>
    </p:spTree>
    <p:extLst>
      <p:ext uri="{BB962C8B-B14F-4D97-AF65-F5344CB8AC3E}">
        <p14:creationId xmlns:p14="http://schemas.microsoft.com/office/powerpoint/2010/main" val="3056309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cs typeface="Arial Black"/>
              </a:rPr>
              <a:t>After reading this chapter, you </a:t>
            </a:r>
            <a:br>
              <a:rPr lang="en-US" dirty="0">
                <a:cs typeface="Arial Black"/>
              </a:rPr>
            </a:br>
            <a:r>
              <a:rPr lang="en-US" dirty="0">
                <a:cs typeface="Arial Black"/>
              </a:rPr>
              <a:t>should be able to:</a:t>
            </a:r>
            <a:endParaRPr lang="en-US" dirty="0"/>
          </a:p>
        </p:txBody>
      </p:sp>
      <p:sp>
        <p:nvSpPr>
          <p:cNvPr id="3" name="Content Placeholder 2"/>
          <p:cNvSpPr>
            <a:spLocks noGrp="1"/>
          </p:cNvSpPr>
          <p:nvPr>
            <p:ph sz="quarter" idx="11"/>
          </p:nvPr>
        </p:nvSpPr>
        <p:spPr/>
        <p:txBody>
          <a:bodyPr/>
          <a:lstStyle/>
          <a:p>
            <a:pPr marL="800100" indent="-800100">
              <a:spcBef>
                <a:spcPts val="0"/>
              </a:spcBef>
              <a:buFont typeface="Arial" panose="020B0604020202020204" pitchFamily="34" charset="0"/>
              <a:buNone/>
            </a:pPr>
            <a:r>
              <a:rPr lang="en-US" sz="2400" dirty="0">
                <a:cs typeface="Arial Black"/>
              </a:rPr>
              <a:t>16.1	Identify the major forces of organizational change.</a:t>
            </a:r>
          </a:p>
          <a:p>
            <a:pPr marL="800100" indent="-800100">
              <a:spcBef>
                <a:spcPts val="0"/>
              </a:spcBef>
              <a:buFont typeface="Arial" panose="020B0604020202020204" pitchFamily="34" charset="0"/>
              <a:buNone/>
            </a:pPr>
            <a:r>
              <a:rPr lang="en-US" sz="2400" dirty="0">
                <a:cs typeface="Arial Black"/>
              </a:rPr>
              <a:t>16.2	Apply various models to effectively manage change.</a:t>
            </a:r>
          </a:p>
          <a:p>
            <a:pPr marL="800100" indent="-800100">
              <a:spcBef>
                <a:spcPts val="0"/>
              </a:spcBef>
              <a:buFont typeface="Arial" panose="020B0604020202020204" pitchFamily="34" charset="0"/>
              <a:buNone/>
            </a:pPr>
            <a:r>
              <a:rPr lang="en-US" sz="2400" dirty="0">
                <a:cs typeface="Arial Black"/>
              </a:rPr>
              <a:t>16.3	Outline the major causes of resistance to change. </a:t>
            </a:r>
          </a:p>
          <a:p>
            <a:pPr marL="800100" indent="-800100">
              <a:spcBef>
                <a:spcPts val="0"/>
              </a:spcBef>
              <a:buFont typeface="Arial" panose="020B0604020202020204" pitchFamily="34" charset="0"/>
              <a:buNone/>
            </a:pPr>
            <a:r>
              <a:rPr lang="en-US" sz="2400" dirty="0">
                <a:cs typeface="Arial Black"/>
              </a:rPr>
              <a:t>16.4	Explain the benefits and problems associated with stress. </a:t>
            </a:r>
          </a:p>
          <a:p>
            <a:pPr marL="800100" indent="-800100">
              <a:spcBef>
                <a:spcPts val="0"/>
              </a:spcBef>
              <a:buFont typeface="Arial" panose="020B0604020202020204" pitchFamily="34" charset="0"/>
              <a:buNone/>
            </a:pPr>
            <a:r>
              <a:rPr lang="en-US" sz="2400" dirty="0">
                <a:cs typeface="Arial Black"/>
              </a:rPr>
              <a:t>16.5	Apply OB knowledge and tools to manage stress. </a:t>
            </a:r>
          </a:p>
          <a:p>
            <a:pPr marL="800100" indent="-800100">
              <a:spcBef>
                <a:spcPts val="0"/>
              </a:spcBef>
              <a:buFont typeface="Arial" panose="020B0604020202020204" pitchFamily="34" charset="0"/>
              <a:buNone/>
            </a:pPr>
            <a:r>
              <a:rPr lang="en-US" sz="2400" dirty="0">
                <a:cs typeface="Arial Black"/>
              </a:rPr>
              <a:t>16.6	Describe the implications of managing change and stress for me and managers. </a:t>
            </a:r>
          </a:p>
          <a:p>
            <a:endParaRPr lang="en-US" sz="2400" dirty="0"/>
          </a:p>
        </p:txBody>
      </p:sp>
    </p:spTree>
    <p:extLst>
      <p:ext uri="{BB962C8B-B14F-4D97-AF65-F5344CB8AC3E}">
        <p14:creationId xmlns:p14="http://schemas.microsoft.com/office/powerpoint/2010/main" val="1100082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Causes of Resistance to Change</a:t>
            </a:r>
          </a:p>
        </p:txBody>
      </p:sp>
      <p:sp>
        <p:nvSpPr>
          <p:cNvPr id="12" name="Content Placeholder 11"/>
          <p:cNvSpPr>
            <a:spLocks noGrp="1"/>
          </p:cNvSpPr>
          <p:nvPr>
            <p:ph sz="quarter" idx="11"/>
          </p:nvPr>
        </p:nvSpPr>
        <p:spPr>
          <a:xfrm>
            <a:off x="342900" y="1276709"/>
            <a:ext cx="3554730" cy="4289701"/>
          </a:xfrm>
        </p:spPr>
        <p:txBody>
          <a:bodyPr>
            <a:normAutofit fontScale="55000" lnSpcReduction="20000"/>
          </a:bodyPr>
          <a:lstStyle/>
          <a:p>
            <a:r>
              <a:rPr lang="en-US" sz="3600" b="1" dirty="0"/>
              <a:t>Recipient characteristics:</a:t>
            </a:r>
          </a:p>
          <a:p>
            <a:pPr marL="571500" indent="-571500">
              <a:buFont typeface="Arial" panose="020B0604020202020204" pitchFamily="34" charset="0"/>
              <a:buChar char="•"/>
            </a:pPr>
            <a:r>
              <a:rPr lang="en-US" sz="3600" dirty="0"/>
              <a:t>Includes a variety of individual differences:</a:t>
            </a:r>
          </a:p>
          <a:p>
            <a:pPr marL="633413" lvl="1" indent="-282575"/>
            <a:r>
              <a:rPr lang="en-US" sz="3300" dirty="0"/>
              <a:t>Dispositional resistance to change.</a:t>
            </a:r>
          </a:p>
          <a:p>
            <a:pPr marL="633413" lvl="1" indent="-282575"/>
            <a:r>
              <a:rPr lang="en-US" sz="3300" dirty="0"/>
              <a:t>Surprise and fear of the unknown.</a:t>
            </a:r>
          </a:p>
          <a:p>
            <a:pPr marL="633413" lvl="1" indent="-282575"/>
            <a:r>
              <a:rPr lang="en-US" sz="3300" dirty="0"/>
              <a:t>Fear of failure.</a:t>
            </a:r>
          </a:p>
          <a:p>
            <a:pPr marL="633413" lvl="1" indent="-282575"/>
            <a:r>
              <a:rPr lang="en-US" sz="3300" dirty="0"/>
              <a:t>Loss of status or job security.</a:t>
            </a:r>
          </a:p>
          <a:p>
            <a:pPr marL="633413" lvl="1" indent="-282575"/>
            <a:r>
              <a:rPr lang="en-US" sz="3300" dirty="0"/>
              <a:t>Peer pressure.</a:t>
            </a:r>
          </a:p>
          <a:p>
            <a:pPr marL="633413" lvl="1" indent="-282575"/>
            <a:r>
              <a:rPr lang="en-US" sz="3300" dirty="0"/>
              <a:t>Past success.</a:t>
            </a:r>
          </a:p>
          <a:p>
            <a:endParaRPr lang="en-US" sz="1600" dirty="0"/>
          </a:p>
        </p:txBody>
      </p:sp>
      <p:sp>
        <p:nvSpPr>
          <p:cNvPr id="14" name="Content Placeholder 13"/>
          <p:cNvSpPr>
            <a:spLocks noGrp="1"/>
          </p:cNvSpPr>
          <p:nvPr>
            <p:ph sz="quarter" idx="14"/>
          </p:nvPr>
        </p:nvSpPr>
        <p:spPr>
          <a:xfrm>
            <a:off x="4720590" y="1281381"/>
            <a:ext cx="3554730" cy="4159299"/>
          </a:xfrm>
        </p:spPr>
        <p:txBody>
          <a:bodyPr>
            <a:normAutofit lnSpcReduction="10000"/>
          </a:bodyPr>
          <a:lstStyle/>
          <a:p>
            <a:r>
              <a:rPr lang="en-US" b="1" dirty="0"/>
              <a:t>Change agent characteristics:</a:t>
            </a:r>
          </a:p>
          <a:p>
            <a:pPr marL="285750" indent="-285750">
              <a:buFont typeface="Arial" panose="020B0604020202020204" pitchFamily="34" charset="0"/>
              <a:buChar char="•"/>
            </a:pPr>
            <a:r>
              <a:rPr lang="en-US" dirty="0"/>
              <a:t>Include a variety of individual differences:</a:t>
            </a:r>
          </a:p>
          <a:p>
            <a:pPr marL="633413" lvl="1" indent="-282575"/>
            <a:r>
              <a:rPr lang="en-US" sz="1800" dirty="0"/>
              <a:t>Decisions that disrupt cultural traditions or group relationships.</a:t>
            </a:r>
          </a:p>
          <a:p>
            <a:pPr marL="633413" lvl="1" indent="-282575"/>
            <a:r>
              <a:rPr lang="en-US" sz="1800" dirty="0"/>
              <a:t>Personality conflicts.</a:t>
            </a:r>
          </a:p>
          <a:p>
            <a:pPr marL="633413" lvl="1" indent="-282575"/>
            <a:r>
              <a:rPr lang="en-US" sz="1800" dirty="0"/>
              <a:t>Lack of tact or poor timing.</a:t>
            </a:r>
          </a:p>
          <a:p>
            <a:pPr marL="633413" lvl="1" indent="-282575"/>
            <a:r>
              <a:rPr lang="en-US" sz="1800" dirty="0"/>
              <a:t>Leadership style.</a:t>
            </a:r>
          </a:p>
          <a:p>
            <a:pPr marL="633413" lvl="1" indent="-282575"/>
            <a:r>
              <a:rPr lang="en-US" sz="1800" dirty="0"/>
              <a:t>Failing to legitimize change.</a:t>
            </a:r>
          </a:p>
          <a:p>
            <a:endParaRPr lang="en-US" sz="1600" dirty="0"/>
          </a:p>
        </p:txBody>
      </p:sp>
      <p:sp>
        <p:nvSpPr>
          <p:cNvPr id="18" name="Content Placeholder 17"/>
          <p:cNvSpPr>
            <a:spLocks noGrp="1"/>
          </p:cNvSpPr>
          <p:nvPr>
            <p:ph sz="quarter" idx="15"/>
          </p:nvPr>
        </p:nvSpPr>
        <p:spPr>
          <a:xfrm>
            <a:off x="228600" y="5649187"/>
            <a:ext cx="8572500" cy="971550"/>
          </a:xfrm>
        </p:spPr>
        <p:txBody>
          <a:bodyPr>
            <a:normAutofit/>
          </a:bodyPr>
          <a:lstStyle/>
          <a:p>
            <a:pPr algn="ctr"/>
            <a:r>
              <a:rPr lang="en-US" b="1" dirty="0"/>
              <a:t>Change agent–recipient relationship.</a:t>
            </a:r>
          </a:p>
          <a:p>
            <a:pPr marL="0" indent="0" algn="ctr">
              <a:buNone/>
            </a:pPr>
            <a:r>
              <a:rPr lang="en-US" dirty="0"/>
              <a:t>Resistance reduced when there is a positive, trusting relationship.</a:t>
            </a:r>
          </a:p>
        </p:txBody>
      </p:sp>
    </p:spTree>
    <p:extLst>
      <p:ext uri="{BB962C8B-B14F-4D97-AF65-F5344CB8AC3E}">
        <p14:creationId xmlns:p14="http://schemas.microsoft.com/office/powerpoint/2010/main" val="81269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3</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All of the following are causes of resistance to change EXCEPT:</a:t>
            </a:r>
          </a:p>
          <a:p>
            <a:pPr marL="457200" indent="-457200">
              <a:buFont typeface="+mj-lt"/>
              <a:buAutoNum type="alphaUcPeriod"/>
            </a:pPr>
            <a:r>
              <a:rPr lang="en-US" dirty="0"/>
              <a:t>a change agent who is perceived as a transformational leader.</a:t>
            </a:r>
          </a:p>
          <a:p>
            <a:pPr marL="457200" indent="-457200">
              <a:buFont typeface="+mj-lt"/>
              <a:buAutoNum type="alphaUcPeriod"/>
            </a:pPr>
            <a:r>
              <a:rPr lang="en-US" dirty="0"/>
              <a:t>fear of failure on the part of recipients.</a:t>
            </a:r>
          </a:p>
          <a:p>
            <a:pPr marL="457200" indent="-457200">
              <a:buFont typeface="+mj-lt"/>
              <a:buAutoNum type="alphaUcPeriod"/>
            </a:pPr>
            <a:r>
              <a:rPr lang="en-US" dirty="0"/>
              <a:t>past success on the part of recipients.</a:t>
            </a:r>
          </a:p>
          <a:p>
            <a:pPr marL="457200" indent="-457200">
              <a:buFont typeface="+mj-lt"/>
              <a:buAutoNum type="alphaUcPeriod"/>
            </a:pPr>
            <a:r>
              <a:rPr lang="en-US" dirty="0"/>
              <a:t>mistrust between recipients and change agent.</a:t>
            </a:r>
          </a:p>
          <a:p>
            <a:pPr marL="457200" indent="-457200">
              <a:buFont typeface="+mj-lt"/>
              <a:buAutoNum type="alphaUcPeriod"/>
            </a:pPr>
            <a:r>
              <a:rPr lang="en-US" dirty="0"/>
              <a:t>change agent failing to legitimize change.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936528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Good and Bad of Stress </a:t>
            </a:r>
            <a:r>
              <a:rPr lang="en-US" sz="1400" dirty="0"/>
              <a:t>1</a:t>
            </a:r>
          </a:p>
        </p:txBody>
      </p:sp>
      <p:sp>
        <p:nvSpPr>
          <p:cNvPr id="3" name="Content Placeholder 2"/>
          <p:cNvSpPr>
            <a:spLocks noGrp="1"/>
          </p:cNvSpPr>
          <p:nvPr>
            <p:ph sz="quarter" idx="11"/>
          </p:nvPr>
        </p:nvSpPr>
        <p:spPr/>
        <p:txBody>
          <a:bodyPr>
            <a:normAutofit/>
          </a:bodyPr>
          <a:lstStyle/>
          <a:p>
            <a:pPr marL="0" indent="0">
              <a:buNone/>
            </a:pPr>
            <a:r>
              <a:rPr lang="en-US" sz="2400" dirty="0"/>
              <a:t>Stress, an adaptive response to environmental demands, referred to as stressors, that produce adaptive responses:</a:t>
            </a:r>
          </a:p>
          <a:p>
            <a:pPr lvl="1"/>
            <a:r>
              <a:rPr lang="en-US" sz="2000" dirty="0"/>
              <a:t>Physical.</a:t>
            </a:r>
          </a:p>
          <a:p>
            <a:pPr lvl="1"/>
            <a:r>
              <a:rPr lang="en-US" sz="2000" dirty="0"/>
              <a:t>Emotional.</a:t>
            </a:r>
          </a:p>
          <a:p>
            <a:pPr lvl="1"/>
            <a:r>
              <a:rPr lang="en-US" sz="2000" dirty="0"/>
              <a:t>Behavioral reactions.</a:t>
            </a:r>
            <a:endParaRPr lang="en-US" sz="1600" dirty="0"/>
          </a:p>
        </p:txBody>
      </p:sp>
      <p:sp>
        <p:nvSpPr>
          <p:cNvPr id="8" name="Content Placeholder 7">
            <a:extLst>
              <a:ext uri="{FF2B5EF4-FFF2-40B4-BE49-F238E27FC236}">
                <a16:creationId xmlns:a16="http://schemas.microsoft.com/office/drawing/2014/main" id="{00A5F9F8-0468-8B45-89E1-CBB9DB7E11FD}"/>
              </a:ext>
            </a:extLst>
          </p:cNvPr>
          <p:cNvSpPr>
            <a:spLocks noGrp="1"/>
          </p:cNvSpPr>
          <p:nvPr>
            <p:ph sz="quarter" idx="14"/>
          </p:nvPr>
        </p:nvSpPr>
        <p:spPr>
          <a:xfrm>
            <a:off x="342900" y="3813717"/>
            <a:ext cx="8458200" cy="2434683"/>
          </a:xfrm>
        </p:spPr>
        <p:txBody>
          <a:bodyPr>
            <a:normAutofit fontScale="92500" lnSpcReduction="20000"/>
          </a:bodyPr>
          <a:lstStyle/>
          <a:p>
            <a:pPr marL="9525" lvl="1" indent="0">
              <a:lnSpc>
                <a:spcPct val="150000"/>
              </a:lnSpc>
              <a:buNone/>
            </a:pPr>
            <a:r>
              <a:rPr lang="en-US" sz="2400" dirty="0"/>
              <a:t>Each response is influenced by individual differences:</a:t>
            </a:r>
          </a:p>
          <a:p>
            <a:pPr marL="742950" lvl="1">
              <a:lnSpc>
                <a:spcPct val="150000"/>
              </a:lnSpc>
            </a:pPr>
            <a:r>
              <a:rPr lang="en-US" sz="2400" dirty="0"/>
              <a:t>Inevitable and needs to be managed, not escaped.</a:t>
            </a:r>
          </a:p>
          <a:p>
            <a:pPr marL="742950" lvl="1"/>
            <a:r>
              <a:rPr lang="en-US" sz="2400" dirty="0"/>
              <a:t>Occupational stress. </a:t>
            </a:r>
          </a:p>
          <a:p>
            <a:pPr marL="1036638" lvl="2"/>
            <a:r>
              <a:rPr lang="en-US" dirty="0"/>
              <a:t>Can come from multiple sources including: individual, group, organization, and extra-organizational.</a:t>
            </a:r>
          </a:p>
          <a:p>
            <a:endParaRPr lang="en-US" dirty="0"/>
          </a:p>
        </p:txBody>
      </p:sp>
    </p:spTree>
    <p:extLst>
      <p:ext uri="{BB962C8B-B14F-4D97-AF65-F5344CB8AC3E}">
        <p14:creationId xmlns:p14="http://schemas.microsoft.com/office/powerpoint/2010/main" val="2934016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Good and Bad of Stress </a:t>
            </a:r>
            <a:r>
              <a:rPr lang="en-US" sz="1400" dirty="0"/>
              <a:t>2</a:t>
            </a:r>
          </a:p>
        </p:txBody>
      </p:sp>
      <p:sp>
        <p:nvSpPr>
          <p:cNvPr id="3" name="Content Placeholder 2"/>
          <p:cNvSpPr>
            <a:spLocks noGrp="1"/>
          </p:cNvSpPr>
          <p:nvPr>
            <p:ph sz="quarter" idx="11"/>
          </p:nvPr>
        </p:nvSpPr>
        <p:spPr/>
        <p:txBody>
          <a:bodyPr/>
          <a:lstStyle/>
          <a:p>
            <a:pPr marL="0" indent="0">
              <a:buNone/>
            </a:pPr>
            <a:r>
              <a:rPr lang="en-US" sz="2800" dirty="0"/>
              <a:t>What is good stress?</a:t>
            </a:r>
            <a:endParaRPr lang="en-US" sz="2800" b="1" dirty="0">
              <a:solidFill>
                <a:srgbClr val="FF0000"/>
              </a:solidFill>
            </a:endParaRPr>
          </a:p>
          <a:p>
            <a:pPr marL="457200" indent="-457200">
              <a:buFont typeface="Arial" panose="020B0604020202020204" pitchFamily="34" charset="0"/>
              <a:buChar char="•"/>
            </a:pPr>
            <a:r>
              <a:rPr lang="en-US" sz="2800" dirty="0"/>
              <a:t>Stress associated with positive emotions and outcomes called </a:t>
            </a:r>
            <a:r>
              <a:rPr lang="en-US" sz="2800" b="1" dirty="0">
                <a:solidFill>
                  <a:srgbClr val="D00000"/>
                </a:solidFill>
              </a:rPr>
              <a:t>eustress</a:t>
            </a:r>
            <a:r>
              <a:rPr lang="en-US" sz="2800" b="1" dirty="0"/>
              <a:t>.</a:t>
            </a:r>
          </a:p>
          <a:p>
            <a:pPr marL="457200" indent="-457200">
              <a:buFont typeface="Arial" panose="020B0604020202020204" pitchFamily="34" charset="0"/>
              <a:buChar char="•"/>
            </a:pPr>
            <a:r>
              <a:rPr lang="en-US" sz="2800" dirty="0"/>
              <a:t>Remember:</a:t>
            </a:r>
          </a:p>
          <a:p>
            <a:pPr marL="915988" lvl="1" indent="-398463"/>
            <a:r>
              <a:rPr lang="en-US" sz="2800" dirty="0"/>
              <a:t>Stress is not merely nervous tension.</a:t>
            </a:r>
          </a:p>
          <a:p>
            <a:pPr marL="915988" lvl="1" indent="-398463"/>
            <a:r>
              <a:rPr lang="en-US" sz="2800" dirty="0"/>
              <a:t>Stress can have positive consequences.</a:t>
            </a:r>
          </a:p>
          <a:p>
            <a:pPr marL="915988" lvl="1" indent="-398463"/>
            <a:r>
              <a:rPr lang="en-US" sz="2800" dirty="0"/>
              <a:t>Stress is not something to be avoided.</a:t>
            </a:r>
          </a:p>
          <a:p>
            <a:pPr marL="915988" lvl="1" indent="-398463"/>
            <a:r>
              <a:rPr lang="en-US" sz="2800" dirty="0"/>
              <a:t>The complete absence of stress is death.</a:t>
            </a:r>
          </a:p>
          <a:p>
            <a:endParaRPr lang="en-US" sz="1200" dirty="0"/>
          </a:p>
          <a:p>
            <a:endParaRPr lang="en-US" sz="1600" dirty="0"/>
          </a:p>
          <a:p>
            <a:endParaRPr lang="en-US" sz="2000" dirty="0"/>
          </a:p>
          <a:p>
            <a:pPr marL="0" indent="0">
              <a:buNone/>
            </a:pPr>
            <a:endParaRPr lang="en-US" dirty="0"/>
          </a:p>
        </p:txBody>
      </p:sp>
    </p:spTree>
    <p:extLst>
      <p:ext uri="{BB962C8B-B14F-4D97-AF65-F5344CB8AC3E}">
        <p14:creationId xmlns:p14="http://schemas.microsoft.com/office/powerpoint/2010/main" val="3095814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Occupational Stress </a:t>
            </a:r>
            <a:r>
              <a:rPr lang="en-US" sz="1400" dirty="0"/>
              <a:t>1</a:t>
            </a:r>
          </a:p>
        </p:txBody>
      </p:sp>
      <p:sp>
        <p:nvSpPr>
          <p:cNvPr id="3" name="Content Placeholder 2"/>
          <p:cNvSpPr>
            <a:spLocks noGrp="1"/>
          </p:cNvSpPr>
          <p:nvPr>
            <p:ph sz="quarter" idx="11"/>
          </p:nvPr>
        </p:nvSpPr>
        <p:spPr/>
        <p:txBody>
          <a:bodyPr>
            <a:normAutofit/>
          </a:bodyPr>
          <a:lstStyle/>
          <a:p>
            <a:pPr marL="0" indent="0">
              <a:buNone/>
            </a:pPr>
            <a:r>
              <a:rPr lang="en-US" sz="2800" b="1" dirty="0"/>
              <a:t>Cognitive appraisals.</a:t>
            </a:r>
          </a:p>
          <a:p>
            <a:pPr marL="342900" indent="-342900">
              <a:buFont typeface="Arial" panose="020B0604020202020204" pitchFamily="34" charset="0"/>
              <a:buChar char="•"/>
            </a:pPr>
            <a:r>
              <a:rPr lang="en-US" sz="2400" dirty="0"/>
              <a:t>Primary appraisals:</a:t>
            </a:r>
          </a:p>
          <a:p>
            <a:pPr lvl="2"/>
            <a:r>
              <a:rPr lang="en-US" dirty="0"/>
              <a:t>Perceptions of whether a stressor is irrelevant, positive, or negative.</a:t>
            </a:r>
          </a:p>
          <a:p>
            <a:pPr marL="342900" indent="-342900">
              <a:buFont typeface="Arial" panose="020B0604020202020204" pitchFamily="34" charset="0"/>
              <a:buChar char="•"/>
            </a:pPr>
            <a:r>
              <a:rPr lang="en-US" sz="2400" dirty="0"/>
              <a:t>Secondary appraisals:</a:t>
            </a:r>
          </a:p>
          <a:p>
            <a:pPr lvl="2"/>
            <a:r>
              <a:rPr lang="en-US" dirty="0"/>
              <a:t>Perceptions of how able you are to deal or cope with a given demand.</a:t>
            </a:r>
          </a:p>
          <a:p>
            <a:pPr marL="0" indent="0" algn="ctr">
              <a:buNone/>
            </a:pPr>
            <a:endParaRPr lang="en-US" b="1" dirty="0">
              <a:solidFill>
                <a:schemeClr val="accent1"/>
              </a:solidFill>
            </a:endParaRPr>
          </a:p>
        </p:txBody>
      </p:sp>
      <p:sp>
        <p:nvSpPr>
          <p:cNvPr id="8" name="Content Placeholder 7">
            <a:extLst>
              <a:ext uri="{FF2B5EF4-FFF2-40B4-BE49-F238E27FC236}">
                <a16:creationId xmlns:a16="http://schemas.microsoft.com/office/drawing/2014/main" id="{EC850C36-9C69-4845-A3B9-D5A66188D88B}"/>
              </a:ext>
            </a:extLst>
          </p:cNvPr>
          <p:cNvSpPr>
            <a:spLocks noGrp="1"/>
          </p:cNvSpPr>
          <p:nvPr>
            <p:ph sz="quarter" idx="14"/>
          </p:nvPr>
        </p:nvSpPr>
        <p:spPr>
          <a:xfrm>
            <a:off x="342900" y="4516437"/>
            <a:ext cx="8458200" cy="641195"/>
          </a:xfrm>
          <a:ln>
            <a:solidFill>
              <a:srgbClr val="EC7701"/>
            </a:solidFill>
          </a:ln>
        </p:spPr>
        <p:txBody>
          <a:bodyPr/>
          <a:lstStyle/>
          <a:p>
            <a:r>
              <a:rPr lang="en-US" b="1" dirty="0">
                <a:solidFill>
                  <a:srgbClr val="000000"/>
                </a:solidFill>
              </a:rPr>
              <a:t>“It’s not what happens to you but how you respond that matters”</a:t>
            </a:r>
          </a:p>
          <a:p>
            <a:endParaRPr lang="en-US" dirty="0"/>
          </a:p>
        </p:txBody>
      </p:sp>
    </p:spTree>
    <p:extLst>
      <p:ext uri="{BB962C8B-B14F-4D97-AF65-F5344CB8AC3E}">
        <p14:creationId xmlns:p14="http://schemas.microsoft.com/office/powerpoint/2010/main" val="1170039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Occupational Stress </a:t>
            </a:r>
            <a:r>
              <a:rPr lang="en-US" sz="1400" dirty="0"/>
              <a:t>2</a:t>
            </a:r>
          </a:p>
        </p:txBody>
      </p:sp>
      <p:sp>
        <p:nvSpPr>
          <p:cNvPr id="3" name="Content Placeholder 2"/>
          <p:cNvSpPr>
            <a:spLocks noGrp="1"/>
          </p:cNvSpPr>
          <p:nvPr>
            <p:ph sz="quarter" idx="11"/>
          </p:nvPr>
        </p:nvSpPr>
        <p:spPr/>
        <p:txBody>
          <a:bodyPr/>
          <a:lstStyle/>
          <a:p>
            <a:r>
              <a:rPr lang="en-US" sz="2800" dirty="0"/>
              <a:t>Coping strategies:</a:t>
            </a:r>
          </a:p>
          <a:p>
            <a:pPr marL="285750" lvl="0" indent="-285750">
              <a:buFont typeface="Arial" panose="020B0604020202020204" pitchFamily="34" charset="0"/>
              <a:buChar char="•"/>
            </a:pPr>
            <a:r>
              <a:rPr lang="en-US" sz="2000" dirty="0"/>
              <a:t>Control strategy.</a:t>
            </a:r>
          </a:p>
          <a:p>
            <a:pPr marL="285750" lvl="0" indent="-285750">
              <a:buFont typeface="Arial" panose="020B0604020202020204" pitchFamily="34" charset="0"/>
              <a:buChar char="•"/>
            </a:pPr>
            <a:r>
              <a:rPr lang="en-US" sz="2000" dirty="0"/>
              <a:t>Escape strategy.</a:t>
            </a:r>
          </a:p>
          <a:p>
            <a:pPr marL="285750" lvl="0" indent="-285750">
              <a:buFont typeface="Arial" panose="020B0604020202020204" pitchFamily="34" charset="0"/>
              <a:buChar char="•"/>
            </a:pPr>
            <a:r>
              <a:rPr lang="en-US" sz="2000" dirty="0"/>
              <a:t>Symptom management strategy.</a:t>
            </a:r>
          </a:p>
          <a:p>
            <a:pPr marL="0" indent="0">
              <a:buNone/>
            </a:pPr>
            <a:endParaRPr lang="en-US" sz="2000" b="1" dirty="0"/>
          </a:p>
        </p:txBody>
      </p:sp>
      <p:sp>
        <p:nvSpPr>
          <p:cNvPr id="8" name="Content Placeholder 7"/>
          <p:cNvSpPr>
            <a:spLocks noGrp="1"/>
          </p:cNvSpPr>
          <p:nvPr>
            <p:ph sz="quarter" idx="14"/>
          </p:nvPr>
        </p:nvSpPr>
        <p:spPr/>
        <p:txBody>
          <a:bodyPr/>
          <a:lstStyle/>
          <a:p>
            <a:r>
              <a:rPr lang="en-US" sz="2800" dirty="0"/>
              <a:t>Stress outcomes:</a:t>
            </a:r>
          </a:p>
          <a:p>
            <a:pPr marL="342900" indent="-342900">
              <a:buFont typeface="Arial" panose="020B0604020202020204" pitchFamily="34" charset="0"/>
              <a:buChar char="•"/>
            </a:pPr>
            <a:r>
              <a:rPr lang="en-US" sz="2000" dirty="0"/>
              <a:t>Psychological or attitudinal.</a:t>
            </a:r>
          </a:p>
          <a:p>
            <a:pPr marL="342900" indent="-342900">
              <a:buFont typeface="Arial" panose="020B0604020202020204" pitchFamily="34" charset="0"/>
              <a:buChar char="•"/>
            </a:pPr>
            <a:r>
              <a:rPr lang="en-US" sz="2000" dirty="0"/>
              <a:t>Behavioral.</a:t>
            </a:r>
          </a:p>
          <a:p>
            <a:pPr marL="342900" indent="-342900">
              <a:buFont typeface="Arial" panose="020B0604020202020204" pitchFamily="34" charset="0"/>
              <a:buChar char="•"/>
            </a:pPr>
            <a:r>
              <a:rPr lang="en-US" sz="2000" dirty="0"/>
              <a:t>Cognitive.</a:t>
            </a:r>
          </a:p>
          <a:p>
            <a:pPr marL="342900" indent="-342900">
              <a:buFont typeface="Arial" panose="020B0604020202020204" pitchFamily="34" charset="0"/>
              <a:buChar char="•"/>
            </a:pPr>
            <a:r>
              <a:rPr lang="en-US" sz="2000" dirty="0"/>
              <a:t>Physical stress.</a:t>
            </a:r>
          </a:p>
          <a:p>
            <a:pPr marL="342900" indent="-342900">
              <a:buFont typeface="Arial" panose="020B0604020202020204" pitchFamily="34" charset="0"/>
              <a:buChar char="•"/>
            </a:pPr>
            <a:r>
              <a:rPr lang="en-US" sz="2000" dirty="0"/>
              <a:t>Outcomes linked to counterproductive behaviors and negatively affects physical and psychological health.</a:t>
            </a:r>
          </a:p>
          <a:p>
            <a:pPr marL="0" indent="0">
              <a:buNone/>
            </a:pPr>
            <a:endParaRPr lang="en-US" sz="2000" dirty="0"/>
          </a:p>
        </p:txBody>
      </p:sp>
    </p:spTree>
    <p:extLst>
      <p:ext uri="{BB962C8B-B14F-4D97-AF65-F5344CB8AC3E}">
        <p14:creationId xmlns:p14="http://schemas.microsoft.com/office/powerpoint/2010/main" val="3633014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Overcoming Resistance to Change </a:t>
            </a:r>
            <a:r>
              <a:rPr lang="en-US" sz="1400" dirty="0"/>
              <a:t>1</a:t>
            </a:r>
          </a:p>
        </p:txBody>
      </p:sp>
      <p:sp>
        <p:nvSpPr>
          <p:cNvPr id="3" name="Content Placeholder 2"/>
          <p:cNvSpPr>
            <a:spLocks noGrp="1"/>
          </p:cNvSpPr>
          <p:nvPr>
            <p:ph sz="quarter" idx="11"/>
          </p:nvPr>
        </p:nvSpPr>
        <p:spPr/>
        <p:txBody>
          <a:bodyPr>
            <a:normAutofit fontScale="92500" lnSpcReduction="10000"/>
          </a:bodyPr>
          <a:lstStyle/>
          <a:p>
            <a:pPr marL="0" indent="0">
              <a:lnSpc>
                <a:spcPct val="120000"/>
              </a:lnSpc>
              <a:buNone/>
            </a:pPr>
            <a:r>
              <a:rPr lang="en-US" sz="2400" dirty="0"/>
              <a:t>Employees are more likely to resist when they perceive that the personal costs of change outweigh the benefits, so managers should:</a:t>
            </a:r>
          </a:p>
          <a:p>
            <a:pPr lvl="1">
              <a:lnSpc>
                <a:spcPct val="120000"/>
              </a:lnSpc>
            </a:pPr>
            <a:r>
              <a:rPr lang="en-US" sz="2000" dirty="0"/>
              <a:t>Provide as much information as possible to employees.</a:t>
            </a:r>
          </a:p>
          <a:p>
            <a:pPr lvl="1">
              <a:lnSpc>
                <a:spcPct val="120000"/>
              </a:lnSpc>
            </a:pPr>
            <a:r>
              <a:rPr lang="en-US" sz="2000" dirty="0"/>
              <a:t>Inform employees about their reasons or rationale.</a:t>
            </a:r>
          </a:p>
          <a:p>
            <a:pPr lvl="1">
              <a:lnSpc>
                <a:spcPct val="120000"/>
              </a:lnSpc>
            </a:pPr>
            <a:r>
              <a:rPr lang="en-US" sz="2000" dirty="0"/>
              <a:t>Conduct meetings to address employees’ questions.</a:t>
            </a:r>
          </a:p>
          <a:p>
            <a:pPr lvl="1">
              <a:lnSpc>
                <a:spcPct val="120000"/>
              </a:lnSpc>
            </a:pPr>
            <a:r>
              <a:rPr lang="en-US" sz="2000" dirty="0"/>
              <a:t>Provide employees the opportunity to discuss how the proposed change might affect them.</a:t>
            </a:r>
          </a:p>
          <a:p>
            <a:pPr marL="0" indent="0">
              <a:lnSpc>
                <a:spcPct val="120000"/>
              </a:lnSpc>
              <a:buNone/>
            </a:pPr>
            <a:r>
              <a:rPr lang="en-US" sz="2400" dirty="0"/>
              <a:t>Above points also:</a:t>
            </a:r>
          </a:p>
          <a:p>
            <a:pPr lvl="1">
              <a:lnSpc>
                <a:spcPct val="120000"/>
              </a:lnSpc>
            </a:pPr>
            <a:r>
              <a:rPr lang="en-US" sz="2000" dirty="0"/>
              <a:t>Help build trust.</a:t>
            </a:r>
          </a:p>
          <a:p>
            <a:pPr lvl="1">
              <a:lnSpc>
                <a:spcPct val="120000"/>
              </a:lnSpc>
            </a:pPr>
            <a:r>
              <a:rPr lang="en-US" sz="2000" dirty="0"/>
              <a:t>Improve the agent–recipient relationship.</a:t>
            </a:r>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2113068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Overcoming Resistance to Change </a:t>
            </a:r>
            <a:r>
              <a:rPr lang="en-US" sz="1400" dirty="0"/>
              <a:t>2</a:t>
            </a:r>
          </a:p>
        </p:txBody>
      </p:sp>
      <p:sp>
        <p:nvSpPr>
          <p:cNvPr id="3" name="Content Placeholder 2"/>
          <p:cNvSpPr>
            <a:spLocks noGrp="1"/>
          </p:cNvSpPr>
          <p:nvPr>
            <p:ph sz="quarter" idx="11"/>
          </p:nvPr>
        </p:nvSpPr>
        <p:spPr>
          <a:xfrm>
            <a:off x="342900" y="1276710"/>
            <a:ext cx="8458200" cy="3140912"/>
          </a:xfrm>
        </p:spPr>
        <p:txBody>
          <a:bodyPr/>
          <a:lstStyle/>
          <a:p>
            <a:pPr marL="0" indent="0">
              <a:buNone/>
            </a:pPr>
            <a:r>
              <a:rPr lang="en-US" sz="2800" dirty="0"/>
              <a:t>Organizational processes and practices:</a:t>
            </a:r>
          </a:p>
          <a:p>
            <a:pPr lvl="1"/>
            <a:r>
              <a:rPr lang="en-US" sz="2400" dirty="0"/>
              <a:t>Avoid the assumption that people are consciously resisting change.</a:t>
            </a:r>
          </a:p>
          <a:p>
            <a:pPr lvl="1"/>
            <a:r>
              <a:rPr lang="en-US" sz="2400" dirty="0"/>
              <a:t>Obtain employee feedback about obstacles to change.</a:t>
            </a:r>
          </a:p>
          <a:p>
            <a:pPr lvl="1"/>
            <a:r>
              <a:rPr lang="en-US" sz="2400" dirty="0"/>
              <a:t>Consider modifying the targeted elements of change.</a:t>
            </a:r>
          </a:p>
          <a:p>
            <a:endParaRPr lang="en-US" sz="2400" dirty="0"/>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38834583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Overcoming Resistance to Change: </a:t>
            </a:r>
            <a:br>
              <a:rPr lang="en-US" dirty="0"/>
            </a:br>
            <a:r>
              <a:rPr lang="en-US" dirty="0"/>
              <a:t>A Contingency Approach</a:t>
            </a:r>
            <a:endParaRPr lang="en-US" sz="2000" dirty="0"/>
          </a:p>
        </p:txBody>
      </p:sp>
      <p:sp>
        <p:nvSpPr>
          <p:cNvPr id="3" name="Content Placeholder 2"/>
          <p:cNvSpPr>
            <a:spLocks noGrp="1"/>
          </p:cNvSpPr>
          <p:nvPr>
            <p:ph sz="quarter" idx="11"/>
          </p:nvPr>
        </p:nvSpPr>
        <p:spPr/>
        <p:txBody>
          <a:bodyPr/>
          <a:lstStyle/>
          <a:p>
            <a:pPr marL="0" indent="0">
              <a:buNone/>
            </a:pPr>
            <a:r>
              <a:rPr lang="en-US" sz="2800" dirty="0"/>
              <a:t>Managerial responses:</a:t>
            </a:r>
          </a:p>
          <a:p>
            <a:pPr marL="914400" indent="-514350">
              <a:buAutoNum type="arabicPeriod"/>
            </a:pPr>
            <a:r>
              <a:rPr lang="en-US" sz="2400" dirty="0"/>
              <a:t>Inspire.</a:t>
            </a:r>
          </a:p>
          <a:p>
            <a:pPr marL="914400" indent="-514350">
              <a:buAutoNum type="arabicPeriod"/>
            </a:pPr>
            <a:r>
              <a:rPr lang="en-US" sz="2400" dirty="0"/>
              <a:t>Recognize progress.</a:t>
            </a:r>
          </a:p>
          <a:p>
            <a:pPr marL="914400" indent="-514350">
              <a:buAutoNum type="arabicPeriod"/>
            </a:pPr>
            <a:r>
              <a:rPr lang="en-US" sz="2400" dirty="0"/>
              <a:t>Expect mistakes.</a:t>
            </a:r>
          </a:p>
          <a:p>
            <a:pPr marL="914400" indent="-514350">
              <a:buAutoNum type="arabicPeriod"/>
            </a:pPr>
            <a:r>
              <a:rPr lang="en-US" sz="2400" dirty="0"/>
              <a:t>Model, measure, and Reward Collaboration.</a:t>
            </a:r>
          </a:p>
          <a:p>
            <a:pPr marL="914400" indent="-514350">
              <a:buAutoNum type="arabicPeriod"/>
            </a:pPr>
            <a:r>
              <a:rPr lang="en-US" sz="2400" dirty="0"/>
              <a:t>Positivity.</a:t>
            </a:r>
          </a:p>
          <a:p>
            <a:pPr marL="914400" indent="-514350">
              <a:buAutoNum type="arabicPeriod"/>
            </a:pPr>
            <a:r>
              <a:rPr lang="en-US" sz="2400" dirty="0"/>
              <a:t>Goals and time.</a:t>
            </a:r>
          </a:p>
          <a:p>
            <a:pPr marL="514350" indent="-514350">
              <a:buAutoNum type="arabicPeriod"/>
            </a:pPr>
            <a:endParaRPr lang="en-US" dirty="0"/>
          </a:p>
          <a:p>
            <a:endParaRPr lang="en-US" sz="2400" dirty="0"/>
          </a:p>
          <a:p>
            <a:endParaRPr lang="en-US" sz="2400" dirty="0"/>
          </a:p>
          <a:p>
            <a:pPr marL="0" indent="0">
              <a:buNone/>
            </a:pPr>
            <a:endParaRPr lang="en-US" dirty="0">
              <a:solidFill>
                <a:srgbClr val="FF0000"/>
              </a:solidFill>
            </a:endParaRPr>
          </a:p>
        </p:txBody>
      </p:sp>
    </p:spTree>
    <p:extLst>
      <p:ext uri="{BB962C8B-B14F-4D97-AF65-F5344CB8AC3E}">
        <p14:creationId xmlns:p14="http://schemas.microsoft.com/office/powerpoint/2010/main" val="19423481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4</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Janice is experiencing a stressful situation at work.  She reacts to the situation by going out drinking after work.  Which coping strategy is Janice using?</a:t>
            </a:r>
          </a:p>
          <a:p>
            <a:pPr marL="457200" indent="-457200">
              <a:buFont typeface="+mj-lt"/>
              <a:buAutoNum type="alphaUcPeriod"/>
            </a:pPr>
            <a:r>
              <a:rPr lang="en-US" dirty="0"/>
              <a:t>control strategy.</a:t>
            </a:r>
          </a:p>
          <a:p>
            <a:pPr marL="457200" indent="-457200">
              <a:buFont typeface="+mj-lt"/>
              <a:buAutoNum type="alphaUcPeriod"/>
            </a:pPr>
            <a:r>
              <a:rPr lang="en-US" dirty="0"/>
              <a:t>escape strategy.</a:t>
            </a:r>
          </a:p>
          <a:p>
            <a:pPr marL="457200" indent="-457200">
              <a:buFont typeface="+mj-lt"/>
              <a:buAutoNum type="alphaUcPeriod"/>
            </a:pPr>
            <a:r>
              <a:rPr lang="en-US" dirty="0"/>
              <a:t>cognitive restructuring strategy.</a:t>
            </a:r>
          </a:p>
          <a:p>
            <a:pPr marL="457200" indent="-457200">
              <a:buFont typeface="+mj-lt"/>
              <a:buAutoNum type="alphaUcPeriod"/>
            </a:pPr>
            <a:r>
              <a:rPr lang="en-US" dirty="0"/>
              <a:t>symptom management strategy.</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854723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Forces for Change </a:t>
            </a:r>
            <a:r>
              <a:rPr lang="en-US" sz="1400" dirty="0"/>
              <a:t>1</a:t>
            </a:r>
          </a:p>
        </p:txBody>
      </p:sp>
      <p:sp>
        <p:nvSpPr>
          <p:cNvPr id="3" name="Content Placeholder 2"/>
          <p:cNvSpPr>
            <a:spLocks noGrp="1"/>
          </p:cNvSpPr>
          <p:nvPr>
            <p:ph sz="quarter" idx="11"/>
          </p:nvPr>
        </p:nvSpPr>
        <p:spPr>
          <a:xfrm>
            <a:off x="342900" y="1276709"/>
            <a:ext cx="8458200" cy="1905001"/>
          </a:xfrm>
        </p:spPr>
        <p:txBody>
          <a:bodyPr>
            <a:normAutofit lnSpcReduction="10000"/>
          </a:bodyPr>
          <a:lstStyle/>
          <a:p>
            <a:pPr marL="0" indent="0">
              <a:buNone/>
            </a:pPr>
            <a:r>
              <a:rPr lang="en-US" sz="2800" b="1" dirty="0"/>
              <a:t>External forces.</a:t>
            </a:r>
          </a:p>
          <a:p>
            <a:pPr marL="342900" indent="-342900">
              <a:buFont typeface="Arial" panose="020B0604020202020204" pitchFamily="34" charset="0"/>
              <a:buChar char="•"/>
            </a:pPr>
            <a:r>
              <a:rPr lang="en-US" sz="2400" dirty="0"/>
              <a:t>Can apply to the organization, competitors, or the entire industry.</a:t>
            </a:r>
          </a:p>
          <a:p>
            <a:pPr marL="342900" indent="-342900">
              <a:buFont typeface="Arial" panose="020B0604020202020204" pitchFamily="34" charset="0"/>
              <a:buChar char="•"/>
            </a:pPr>
            <a:r>
              <a:rPr lang="en-US" sz="2400" dirty="0"/>
              <a:t>Dramatically affects why an organization exists and which markets it will participate in and how.</a:t>
            </a:r>
          </a:p>
          <a:p>
            <a:endParaRPr lang="en-US" sz="1050" dirty="0"/>
          </a:p>
          <a:p>
            <a:endParaRPr lang="en-US" sz="2400" dirty="0"/>
          </a:p>
          <a:p>
            <a:endParaRPr lang="en-US" sz="2400" dirty="0"/>
          </a:p>
        </p:txBody>
      </p:sp>
      <p:sp>
        <p:nvSpPr>
          <p:cNvPr id="6" name="Content Placeholder 5">
            <a:extLst>
              <a:ext uri="{FF2B5EF4-FFF2-40B4-BE49-F238E27FC236}">
                <a16:creationId xmlns:a16="http://schemas.microsoft.com/office/drawing/2014/main" id="{13A700C1-1571-AE4B-B0B0-AE60173D6902}"/>
              </a:ext>
            </a:extLst>
          </p:cNvPr>
          <p:cNvSpPr>
            <a:spLocks noGrp="1"/>
          </p:cNvSpPr>
          <p:nvPr>
            <p:ph sz="quarter" idx="14"/>
          </p:nvPr>
        </p:nvSpPr>
        <p:spPr>
          <a:xfrm>
            <a:off x="342900" y="3582296"/>
            <a:ext cx="8458200" cy="2666104"/>
          </a:xfrm>
          <a:ln>
            <a:solidFill>
              <a:srgbClr val="EC7701"/>
            </a:solidFill>
          </a:ln>
        </p:spPr>
        <p:txBody>
          <a:bodyPr>
            <a:normAutofit/>
          </a:bodyPr>
          <a:lstStyle/>
          <a:p>
            <a:r>
              <a:rPr lang="en-US" sz="2800" dirty="0"/>
              <a:t>Key external forces: </a:t>
            </a:r>
          </a:p>
          <a:p>
            <a:pPr marL="922338" indent="-342900">
              <a:buFont typeface="Arial" panose="020B0604020202020204" pitchFamily="34" charset="0"/>
              <a:buChar char="•"/>
            </a:pPr>
            <a:r>
              <a:rPr lang="en-US" dirty="0"/>
              <a:t>Demographic characteristics.</a:t>
            </a:r>
          </a:p>
          <a:p>
            <a:pPr marL="922338" indent="-342900">
              <a:buFont typeface="Arial" panose="020B0604020202020204" pitchFamily="34" charset="0"/>
              <a:buChar char="•"/>
            </a:pPr>
            <a:r>
              <a:rPr lang="en-US" dirty="0"/>
              <a:t>Technological advancements.</a:t>
            </a:r>
          </a:p>
          <a:p>
            <a:pPr marL="922338" indent="-342900">
              <a:buFont typeface="Arial" panose="020B0604020202020204" pitchFamily="34" charset="0"/>
              <a:buChar char="•"/>
            </a:pPr>
            <a:r>
              <a:rPr lang="en-US" dirty="0"/>
              <a:t>Shareholder, customer, and market changes.</a:t>
            </a:r>
          </a:p>
          <a:p>
            <a:pPr marL="922338" indent="-342900">
              <a:buFont typeface="Arial" panose="020B0604020202020204" pitchFamily="34" charset="0"/>
              <a:buChar char="•"/>
            </a:pPr>
            <a:r>
              <a:rPr lang="en-US" dirty="0"/>
              <a:t>Social and political pressures.</a:t>
            </a:r>
          </a:p>
          <a:p>
            <a:endParaRPr lang="en-US" dirty="0"/>
          </a:p>
        </p:txBody>
      </p:sp>
    </p:spTree>
    <p:extLst>
      <p:ext uri="{BB962C8B-B14F-4D97-AF65-F5344CB8AC3E}">
        <p14:creationId xmlns:p14="http://schemas.microsoft.com/office/powerpoint/2010/main" val="7077669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Managing Change and Stress: </a:t>
            </a:r>
            <a:br>
              <a:rPr lang="en-US" dirty="0"/>
            </a:br>
            <a:r>
              <a:rPr lang="en-US" dirty="0"/>
              <a:t>Putting It All in Context</a:t>
            </a:r>
          </a:p>
        </p:txBody>
      </p:sp>
      <p:sp>
        <p:nvSpPr>
          <p:cNvPr id="2" name="Content Placeholder 1" descr="The organizing framework for managing change and stress."/>
          <p:cNvSpPr>
            <a:spLocks noGrp="1"/>
          </p:cNvSpPr>
          <p:nvPr>
            <p:ph sz="quarter" idx="11"/>
          </p:nvPr>
        </p:nvSpPr>
        <p:spPr>
          <a:xfrm>
            <a:off x="342900" y="1060996"/>
            <a:ext cx="8458200" cy="1118533"/>
          </a:xfrm>
        </p:spPr>
        <p:txBody>
          <a:bodyPr>
            <a:normAutofit/>
          </a:bodyPr>
          <a:lstStyle/>
          <a:p>
            <a:pPr marL="0" indent="0">
              <a:buNone/>
            </a:pPr>
            <a:r>
              <a:rPr lang="en-US" dirty="0"/>
              <a:t>Figure 16.10 Organizing Framework for Understanding and Applying OB</a:t>
            </a:r>
          </a:p>
          <a:p>
            <a:r>
              <a:rPr lang="en-US" sz="1000" dirty="0"/>
              <a:t>©2021 Angelo Kinicki and Mel Fugate. All rights reserved. Reproduction prohibited without permission of the authors. </a:t>
            </a:r>
          </a:p>
          <a:p>
            <a:pPr marL="0" indent="0">
              <a:buNone/>
            </a:pPr>
            <a:endParaRPr lang="en-US" sz="1400" dirty="0"/>
          </a:p>
        </p:txBody>
      </p:sp>
      <p:pic>
        <p:nvPicPr>
          <p:cNvPr id="4" name="Picture 3" descr="Graphic is of the Organizing Framework for Understanding and Applying Organizational Behavior."/>
          <p:cNvPicPr>
            <a:picLocks noChangeAspect="1"/>
          </p:cNvPicPr>
          <p:nvPr/>
        </p:nvPicPr>
        <p:blipFill>
          <a:blip r:embed="rId3"/>
          <a:stretch>
            <a:fillRect/>
          </a:stretch>
        </p:blipFill>
        <p:spPr>
          <a:xfrm>
            <a:off x="865078" y="1889111"/>
            <a:ext cx="6972301" cy="4873639"/>
          </a:xfrm>
          <a:prstGeom prst="rect">
            <a:avLst/>
          </a:prstGeom>
        </p:spPr>
      </p:pic>
      <p:sp>
        <p:nvSpPr>
          <p:cNvPr id="6" name="Text Placeholder 5"/>
          <p:cNvSpPr>
            <a:spLocks noGrp="1"/>
          </p:cNvSpPr>
          <p:nvPr>
            <p:ph type="body" sz="quarter" idx="12"/>
          </p:nvPr>
        </p:nvSpPr>
        <p:spPr>
          <a:xfrm>
            <a:off x="6738693" y="6667500"/>
            <a:ext cx="2405307" cy="190500"/>
          </a:xfrm>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25593296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DFE05944-F7A6-EC47-B02C-769A67F2EA2F}"/>
              </a:ext>
            </a:extLst>
          </p:cNvPr>
          <p:cNvSpPr>
            <a:spLocks noGrp="1"/>
          </p:cNvSpPr>
          <p:nvPr>
            <p:ph type="title"/>
          </p:nvPr>
        </p:nvSpPr>
        <p:spPr/>
        <p:txBody>
          <a:bodyPr/>
          <a:lstStyle/>
          <a:p>
            <a:r>
              <a:rPr lang="en-US" dirty="0"/>
              <a:t>End of Main Content.</a:t>
            </a:r>
          </a:p>
        </p:txBody>
      </p:sp>
      <p:sp>
        <p:nvSpPr>
          <p:cNvPr id="3" name="Long Copyright">
            <a:extLst>
              <a:ext uri="{FF2B5EF4-FFF2-40B4-BE49-F238E27FC236}">
                <a16:creationId xmlns:a16="http://schemas.microsoft.com/office/drawing/2014/main" id="{F0027F1D-AAE1-DF49-9289-C695D78E7AA7}"/>
              </a:ext>
            </a:extLst>
          </p:cNvPr>
          <p:cNvSpPr txBox="1">
            <a:spLocks/>
          </p:cNvSpPr>
          <p:nvPr/>
        </p:nvSpPr>
        <p:spPr>
          <a:xfrm>
            <a:off x="0" y="6478438"/>
            <a:ext cx="9144000" cy="374266"/>
          </a:xfrm>
          <a:prstGeom prst="rect">
            <a:avLst/>
          </a:prstGeom>
        </p:spPr>
        <p:txBody>
          <a:bodyPr/>
          <a:lstStyle>
            <a:defPPr>
              <a:defRPr lang="en-US"/>
            </a:defPPr>
            <a:lvl1pPr marL="0" algn="ctr" defTabSz="457200" rtl="0" eaLnBrk="1" latinLnBrk="0" hangingPunct="1">
              <a:defRPr sz="1800" kern="1200">
                <a:solidFill>
                  <a:schemeClr val="tx1">
                    <a:lumMod val="50000"/>
                    <a:lumOff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20000"/>
              </a:spcBef>
              <a:defRPr/>
            </a:pPr>
            <a:r>
              <a:rPr lang="en-US" sz="900" dirty="0"/>
              <a:t>© 2021 McGraw Hill. All rights reserved. Authorized only for instructor use in the classroom.</a:t>
            </a:r>
          </a:p>
          <a:p>
            <a:pPr>
              <a:spcBef>
                <a:spcPct val="20000"/>
              </a:spcBef>
              <a:defRPr/>
            </a:pPr>
            <a:r>
              <a:rPr lang="en-US" sz="900" dirty="0"/>
              <a:t>No reproduction or further distribution permitted without the prior written consent of McGraw Hill.</a:t>
            </a:r>
          </a:p>
        </p:txBody>
      </p:sp>
    </p:spTree>
    <p:extLst>
      <p:ext uri="{BB962C8B-B14F-4D97-AF65-F5344CB8AC3E}">
        <p14:creationId xmlns:p14="http://schemas.microsoft.com/office/powerpoint/2010/main" val="32987419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9E008-0D55-F84D-928E-1F5C73E0021D}"/>
              </a:ext>
            </a:extLst>
          </p:cNvPr>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3721269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Three General Models of Change Text Alternate</a:t>
            </a:r>
          </a:p>
        </p:txBody>
      </p:sp>
      <p:sp>
        <p:nvSpPr>
          <p:cNvPr id="11" name="Text Placeholder 10"/>
          <p:cNvSpPr>
            <a:spLocks noGrp="1"/>
          </p:cNvSpPr>
          <p:nvPr>
            <p:ph type="body" sz="quarter" idx="14"/>
          </p:nvPr>
        </p:nvSpPr>
        <p:spPr/>
        <p:txBody>
          <a:bodyPr/>
          <a:lstStyle/>
          <a:p>
            <a:r>
              <a:rPr lang="en-US" dirty="0">
                <a:hlinkClick r:id="rId3" action="ppaction://hlinksldjump"/>
              </a:rPr>
              <a:t>Return to slide.</a:t>
            </a:r>
            <a:endParaRPr lang="en-US" dirty="0"/>
          </a:p>
        </p:txBody>
      </p:sp>
      <p:sp>
        <p:nvSpPr>
          <p:cNvPr id="2" name="Content Placeholder 1">
            <a:extLst>
              <a:ext uri="{FF2B5EF4-FFF2-40B4-BE49-F238E27FC236}">
                <a16:creationId xmlns:a16="http://schemas.microsoft.com/office/drawing/2014/main" id="{B49AD66F-1E91-7246-AB19-F0E93FF3A593}"/>
              </a:ext>
            </a:extLst>
          </p:cNvPr>
          <p:cNvSpPr>
            <a:spLocks noGrp="1"/>
          </p:cNvSpPr>
          <p:nvPr>
            <p:ph sz="quarter" idx="11"/>
          </p:nvPr>
        </p:nvSpPr>
        <p:spPr/>
        <p:txBody>
          <a:bodyPr/>
          <a:lstStyle/>
          <a:p>
            <a:r>
              <a:rPr lang="en-US" dirty="0"/>
              <a:t>The graphic gives the three general models of change on a continuum of low to high degree of complexity, cost, and uncertainty, as well as the potential for resistance to change.</a:t>
            </a:r>
          </a:p>
          <a:p>
            <a:r>
              <a:rPr lang="en-US" dirty="0"/>
              <a:t>Adaptive change (reintroducing a familiar practice) ranks low on the scale, meaning the least complex, costly and uncertain.</a:t>
            </a:r>
          </a:p>
          <a:p>
            <a:r>
              <a:rPr lang="en-US" dirty="0"/>
              <a:t>Innovative change (introducing a practice new to the organization) ranks in the middle of the scale, which brings more uncertainty and can cause more concern than adaptive changes.</a:t>
            </a:r>
          </a:p>
          <a:p>
            <a:r>
              <a:rPr lang="en-US" dirty="0"/>
              <a:t>Radically innovative (introducing a practice new to the industry) ranks high in complexity, cost, and uncertainty.</a:t>
            </a:r>
          </a:p>
          <a:p>
            <a:endParaRPr lang="en-US" dirty="0"/>
          </a:p>
        </p:txBody>
      </p:sp>
      <p:sp>
        <p:nvSpPr>
          <p:cNvPr id="12" name="Text Placeholder 11"/>
          <p:cNvSpPr>
            <a:spLocks noGrp="1"/>
          </p:cNvSpPr>
          <p:nvPr>
            <p:ph type="body" sz="quarter" idx="15"/>
          </p:nvPr>
        </p:nvSpPr>
        <p:spPr/>
        <p:txBody>
          <a:bodyPr/>
          <a:lstStyle/>
          <a:p>
            <a:r>
              <a:rPr lang="en-US" dirty="0">
                <a:hlinkClick r:id="rId3" action="ppaction://hlinksldjump"/>
              </a:rPr>
              <a:t>Return to slide containing image.</a:t>
            </a:r>
            <a:endParaRPr lang="en-US" dirty="0"/>
          </a:p>
        </p:txBody>
      </p:sp>
    </p:spTree>
    <p:extLst>
      <p:ext uri="{BB962C8B-B14F-4D97-AF65-F5344CB8AC3E}">
        <p14:creationId xmlns:p14="http://schemas.microsoft.com/office/powerpoint/2010/main" val="3462506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Change Through Organizational Development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75C3EF41-082A-BB47-9FAD-77AADFEDA7D5}"/>
              </a:ext>
            </a:extLst>
          </p:cNvPr>
          <p:cNvSpPr>
            <a:spLocks noGrp="1"/>
          </p:cNvSpPr>
          <p:nvPr>
            <p:ph sz="quarter" idx="11"/>
          </p:nvPr>
        </p:nvSpPr>
        <p:spPr/>
        <p:txBody>
          <a:bodyPr/>
          <a:lstStyle/>
          <a:p>
            <a:pPr marL="457200" indent="-457200">
              <a:buAutoNum type="arabicPeriod"/>
            </a:pPr>
            <a:r>
              <a:rPr lang="en-US" dirty="0"/>
              <a:t>Diagnosis. What is the problem and its causes? Can lead to intervention or to feedback.</a:t>
            </a:r>
          </a:p>
          <a:p>
            <a:pPr marL="457200" indent="-457200">
              <a:buAutoNum type="arabicPeriod"/>
            </a:pPr>
            <a:r>
              <a:rPr lang="en-US" dirty="0"/>
              <a:t>Intervention. What can be done to solve the problem? Leads to evaluation.</a:t>
            </a:r>
          </a:p>
          <a:p>
            <a:pPr marL="457200" indent="-457200">
              <a:buAutoNum type="arabicPeriod"/>
            </a:pPr>
            <a:r>
              <a:rPr lang="en-US" dirty="0"/>
              <a:t>Evaluation. Is the intervention working? Leads to Feedback.</a:t>
            </a:r>
          </a:p>
          <a:p>
            <a:pPr marL="457200" indent="-457200">
              <a:buAutoNum type="arabicPeriod"/>
            </a:pPr>
            <a:r>
              <a:rPr lang="en-US" dirty="0"/>
              <a:t>Feedback. What does the evaluation suggest about the diagnosis and the effectiveness of the intervention? Feedback leads to intervention.</a:t>
            </a:r>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image.</a:t>
            </a:r>
            <a:endParaRPr lang="en-US" dirty="0"/>
          </a:p>
        </p:txBody>
      </p:sp>
    </p:spTree>
    <p:extLst>
      <p:ext uri="{BB962C8B-B14F-4D97-AF65-F5344CB8AC3E}">
        <p14:creationId xmlns:p14="http://schemas.microsoft.com/office/powerpoint/2010/main" val="769830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Dynamic Model of Resistance to Change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34953903-3492-0C46-A538-52F865EF44AB}"/>
              </a:ext>
            </a:extLst>
          </p:cNvPr>
          <p:cNvSpPr>
            <a:spLocks noGrp="1"/>
          </p:cNvSpPr>
          <p:nvPr>
            <p:ph sz="quarter" idx="11"/>
          </p:nvPr>
        </p:nvSpPr>
        <p:spPr/>
        <p:txBody>
          <a:bodyPr/>
          <a:lstStyle/>
          <a:p>
            <a:r>
              <a:rPr lang="en-US" dirty="0"/>
              <a:t>The model shows how resistance is caused by an interaction between change recipients, change agents, and the relationships between the two. </a:t>
            </a:r>
          </a:p>
          <a:p>
            <a:endParaRPr lang="en-US" dirty="0"/>
          </a:p>
        </p:txBody>
      </p:sp>
      <p:sp>
        <p:nvSpPr>
          <p:cNvPr id="12" name="Text Placeholder 11"/>
          <p:cNvSpPr>
            <a:spLocks noGrp="1"/>
          </p:cNvSpPr>
          <p:nvPr>
            <p:ph type="body" sz="quarter" idx="15"/>
          </p:nvPr>
        </p:nvSpPr>
        <p:spPr/>
        <p:txBody>
          <a:bodyPr/>
          <a:lstStyle/>
          <a:p>
            <a:r>
              <a:rPr lang="en-US" dirty="0">
                <a:hlinkClick r:id="rId2" action="ppaction://hlinksldjump"/>
              </a:rPr>
              <a:t>Return to slide containing slide.</a:t>
            </a:r>
            <a:endParaRPr lang="en-US" dirty="0"/>
          </a:p>
        </p:txBody>
      </p:sp>
    </p:spTree>
    <p:extLst>
      <p:ext uri="{BB962C8B-B14F-4D97-AF65-F5344CB8AC3E}">
        <p14:creationId xmlns:p14="http://schemas.microsoft.com/office/powerpoint/2010/main" val="11556151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Managing Change and Stress: </a:t>
            </a:r>
            <a:br>
              <a:rPr lang="en-US" dirty="0"/>
            </a:br>
            <a:r>
              <a:rPr lang="en-US" dirty="0"/>
              <a:t>Putting It All in Context Text Alternate</a:t>
            </a:r>
          </a:p>
        </p:txBody>
      </p:sp>
      <p:sp>
        <p:nvSpPr>
          <p:cNvPr id="11" name="Text Placeholder 10"/>
          <p:cNvSpPr>
            <a:spLocks noGrp="1"/>
          </p:cNvSpPr>
          <p:nvPr>
            <p:ph type="body" sz="quarter" idx="14"/>
          </p:nvPr>
        </p:nvSpPr>
        <p:spPr/>
        <p:txBody>
          <a:bodyPr/>
          <a:lstStyle/>
          <a:p>
            <a:r>
              <a:rPr lang="en-US" dirty="0">
                <a:hlinkClick r:id="rId2" action="ppaction://hlinksldjump"/>
              </a:rPr>
              <a:t>Return to slide.</a:t>
            </a:r>
            <a:endParaRPr lang="en-US" dirty="0"/>
          </a:p>
        </p:txBody>
      </p:sp>
      <p:sp>
        <p:nvSpPr>
          <p:cNvPr id="2" name="Content Placeholder 1">
            <a:extLst>
              <a:ext uri="{FF2B5EF4-FFF2-40B4-BE49-F238E27FC236}">
                <a16:creationId xmlns:a16="http://schemas.microsoft.com/office/drawing/2014/main" id="{CE66C032-1DE5-EA41-BFEA-C4C173986E48}"/>
              </a:ext>
            </a:extLst>
          </p:cNvPr>
          <p:cNvSpPr>
            <a:spLocks noGrp="1"/>
          </p:cNvSpPr>
          <p:nvPr>
            <p:ph sz="quarter" idx="11"/>
          </p:nvPr>
        </p:nvSpPr>
        <p:spPr/>
        <p:txBody>
          <a:bodyPr>
            <a:normAutofit/>
          </a:bodyPr>
          <a:lstStyle/>
          <a:p>
            <a:r>
              <a:rPr lang="en-US" sz="1100" dirty="0"/>
              <a:t>The Organizing Framework for Understanding and Applying OB shows the relationship between the three categories Inputs, Process, and Outcomes.</a:t>
            </a:r>
          </a:p>
          <a:p>
            <a:r>
              <a:rPr lang="en-US" sz="1100" dirty="0"/>
              <a:t>Inputs:</a:t>
            </a:r>
          </a:p>
          <a:p>
            <a:pPr marL="171450" indent="-171450">
              <a:buFont typeface="Arial" panose="020B0604020202020204" pitchFamily="34" charset="0"/>
              <a:buChar char="•"/>
            </a:pPr>
            <a:r>
              <a:rPr lang="en-US" sz="1100" dirty="0"/>
              <a:t>Person factors: personality, demographics, skills and abilities, values, needs, ethics, and stressors.</a:t>
            </a:r>
          </a:p>
          <a:p>
            <a:pPr marL="171450" indent="-171450">
              <a:buFont typeface="Arial" panose="020B0604020202020204" pitchFamily="34" charset="0"/>
              <a:buChar char="•"/>
            </a:pPr>
            <a:r>
              <a:rPr lang="en-US" sz="1100" dirty="0"/>
              <a:t>Situation factors: relationship quality; leadership; human resource problems and or prospects; managerial behavior and or decisions; culture (organizations); technology; market forces; social, political, and regulatory pressures; stressors; organizational mission and vision; strategy.</a:t>
            </a:r>
          </a:p>
          <a:p>
            <a:r>
              <a:rPr lang="en-US" sz="1100" dirty="0"/>
              <a:t>Leads to Processes:</a:t>
            </a:r>
          </a:p>
          <a:p>
            <a:pPr lvl="1"/>
            <a:r>
              <a:rPr lang="en-US" sz="1100" dirty="0"/>
              <a:t>Individual Level: emotions, cognitive appraisals, coping strategies, perceptions, motivation, trust, and communication.</a:t>
            </a:r>
          </a:p>
          <a:p>
            <a:pPr lvl="1"/>
            <a:r>
              <a:rPr lang="en-US" sz="1100" dirty="0"/>
              <a:t>Group, Team Level: group and or team dynamics; conflict and negotiation; decision making; power, influence, and politics; performance management; leadership; and trust.</a:t>
            </a:r>
          </a:p>
          <a:p>
            <a:pPr lvl="1"/>
            <a:r>
              <a:rPr lang="en-US" sz="1100" dirty="0"/>
              <a:t>Organizational Level: human resource policies and practices, culture, organizational design and effectiveness, leading and managing change and stress, and trust.</a:t>
            </a:r>
          </a:p>
          <a:p>
            <a:r>
              <a:rPr lang="en-US" sz="1100" dirty="0"/>
              <a:t>Leads to Outcomes:</a:t>
            </a:r>
          </a:p>
          <a:p>
            <a:pPr lvl="1"/>
            <a:r>
              <a:rPr lang="en-US" sz="1100" dirty="0"/>
              <a:t>Individual Level: task performance, work attitudes, well-being, citizenship behavior and or counterproductive behavior, resistance to change, turnover, career outcomes, stress (physical and emotional), and accidents.</a:t>
            </a:r>
          </a:p>
          <a:p>
            <a:pPr lvl="1"/>
            <a:r>
              <a:rPr lang="en-US" sz="1100" dirty="0"/>
              <a:t>Group, Team Level: group and or team performance, group satisfaction, group cohesion and conflict, and resistance to change.</a:t>
            </a:r>
          </a:p>
          <a:p>
            <a:pPr lvl="1"/>
            <a:r>
              <a:rPr lang="en-US" sz="1100" dirty="0"/>
              <a:t>Organizational Level: survival, accounting and or financial performance, organizational performance, customer satisfaction, innovation, and reputation.</a:t>
            </a:r>
          </a:p>
          <a:p>
            <a:r>
              <a:rPr lang="en-US" sz="1100" dirty="0"/>
              <a:t>In return, Outcomes relates to both Inputs and Processes.</a:t>
            </a:r>
          </a:p>
          <a:p>
            <a:endParaRPr lang="en-US" dirty="0"/>
          </a:p>
        </p:txBody>
      </p:sp>
      <p:sp>
        <p:nvSpPr>
          <p:cNvPr id="12" name="Text Placeholder 11"/>
          <p:cNvSpPr>
            <a:spLocks noGrp="1"/>
          </p:cNvSpPr>
          <p:nvPr>
            <p:ph type="body" sz="quarter" idx="15"/>
          </p:nvPr>
        </p:nvSpPr>
        <p:spPr/>
        <p:txBody>
          <a:bodyPr/>
          <a:lstStyle/>
          <a:p>
            <a:r>
              <a:rPr lang="en-US" sz="1100" dirty="0">
                <a:hlinkClick r:id="rId2" action="ppaction://hlinksldjump"/>
              </a:rPr>
              <a:t>Return to slide containing image.</a:t>
            </a:r>
            <a:endParaRPr lang="en-US" sz="1100" dirty="0"/>
          </a:p>
        </p:txBody>
      </p:sp>
    </p:spTree>
    <p:extLst>
      <p:ext uri="{BB962C8B-B14F-4D97-AF65-F5344CB8AC3E}">
        <p14:creationId xmlns:p14="http://schemas.microsoft.com/office/powerpoint/2010/main" val="15854309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Forces for Change </a:t>
            </a:r>
            <a:r>
              <a:rPr lang="en-US" sz="1400" dirty="0"/>
              <a:t>2</a:t>
            </a:r>
          </a:p>
        </p:txBody>
      </p:sp>
      <p:sp>
        <p:nvSpPr>
          <p:cNvPr id="3" name="Content Placeholder 2"/>
          <p:cNvSpPr>
            <a:spLocks noGrp="1"/>
          </p:cNvSpPr>
          <p:nvPr>
            <p:ph sz="quarter" idx="11"/>
          </p:nvPr>
        </p:nvSpPr>
        <p:spPr/>
        <p:txBody>
          <a:bodyPr/>
          <a:lstStyle/>
          <a:p>
            <a:pPr marL="0" indent="0">
              <a:buNone/>
            </a:pPr>
            <a:r>
              <a:rPr lang="en-US" sz="2800" dirty="0"/>
              <a:t>Internal forces may</a:t>
            </a:r>
          </a:p>
          <a:p>
            <a:pPr marL="342900" indent="-342900">
              <a:buFont typeface="Arial" panose="020B0604020202020204" pitchFamily="34" charset="0"/>
              <a:buChar char="•"/>
            </a:pPr>
            <a:r>
              <a:rPr lang="en-US" sz="2400" dirty="0"/>
              <a:t>Be subtle: E.g., low levels of job satisfaction.</a:t>
            </a:r>
          </a:p>
          <a:p>
            <a:pPr marL="342900" indent="-342900">
              <a:buFont typeface="Arial" panose="020B0604020202020204" pitchFamily="34" charset="0"/>
              <a:buChar char="•"/>
            </a:pPr>
            <a:r>
              <a:rPr lang="en-US" sz="2400" dirty="0"/>
              <a:t>Manifest in outward signs: low productivity; increased conflict; or strikes.</a:t>
            </a:r>
          </a:p>
          <a:p>
            <a:pPr marL="0" indent="0">
              <a:buNone/>
            </a:pPr>
            <a:endParaRPr lang="en-US" dirty="0"/>
          </a:p>
          <a:p>
            <a:pPr marL="0" indent="0">
              <a:buNone/>
            </a:pPr>
            <a:r>
              <a:rPr lang="en-US" sz="2800" dirty="0"/>
              <a:t>Key internal forces:</a:t>
            </a:r>
          </a:p>
          <a:p>
            <a:pPr marL="342900" indent="-342900">
              <a:buFont typeface="Arial" panose="020B0604020202020204" pitchFamily="34" charset="0"/>
              <a:buChar char="•"/>
            </a:pPr>
            <a:r>
              <a:rPr lang="en-US" sz="2000" dirty="0"/>
              <a:t>Human resource issues.</a:t>
            </a:r>
          </a:p>
          <a:p>
            <a:pPr marL="342900" indent="-342900">
              <a:buFont typeface="Arial" panose="020B0604020202020204" pitchFamily="34" charset="0"/>
              <a:buChar char="•"/>
            </a:pPr>
            <a:r>
              <a:rPr lang="en-US" sz="2000" dirty="0"/>
              <a:t>Managerial behavior and decisions.</a:t>
            </a:r>
          </a:p>
        </p:txBody>
      </p:sp>
    </p:spTree>
    <p:extLst>
      <p:ext uri="{BB962C8B-B14F-4D97-AF65-F5344CB8AC3E}">
        <p14:creationId xmlns:p14="http://schemas.microsoft.com/office/powerpoint/2010/main" val="3056594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EC7701"/>
                </a:solidFill>
              </a:rPr>
              <a:t>Test Your OB Knowledge </a:t>
            </a:r>
            <a:r>
              <a:rPr lang="en-US" sz="1400" b="1" dirty="0">
                <a:solidFill>
                  <a:srgbClr val="EC7701"/>
                </a:solidFill>
              </a:rPr>
              <a:t>1</a:t>
            </a:r>
          </a:p>
        </p:txBody>
      </p:sp>
      <p:sp>
        <p:nvSpPr>
          <p:cNvPr id="3" name="Content Placeholder 2"/>
          <p:cNvSpPr>
            <a:spLocks noGrp="1"/>
          </p:cNvSpPr>
          <p:nvPr>
            <p:ph sz="quarter" idx="11"/>
          </p:nvPr>
        </p:nvSpPr>
        <p:spPr/>
        <p:txBody>
          <a:bodyPr/>
          <a:lstStyle/>
          <a:p>
            <a:pPr marL="0" indent="0">
              <a:buFont typeface="Arial" panose="020B0604020202020204" pitchFamily="34" charset="0"/>
              <a:buNone/>
            </a:pPr>
            <a:r>
              <a:rPr lang="en-US" dirty="0"/>
              <a:t>Managers at Storm Kayak Corporation (SKC) changed their marketing strategy to target baby boomers.  Which change force did SKC experience?</a:t>
            </a:r>
          </a:p>
          <a:p>
            <a:pPr marL="457200" indent="-457200">
              <a:buFont typeface="+mj-lt"/>
              <a:buAutoNum type="alphaUcPeriod"/>
            </a:pPr>
            <a:r>
              <a:rPr lang="en-US" dirty="0"/>
              <a:t>internal: job dissatisfaction.</a:t>
            </a:r>
          </a:p>
          <a:p>
            <a:pPr marL="457200" indent="-457200">
              <a:buFont typeface="+mj-lt"/>
              <a:buAutoNum type="alphaUcPeriod"/>
            </a:pPr>
            <a:r>
              <a:rPr lang="en-US" dirty="0"/>
              <a:t>internal: leadership.</a:t>
            </a:r>
          </a:p>
          <a:p>
            <a:pPr marL="457200" indent="-457200">
              <a:buFont typeface="+mj-lt"/>
              <a:buAutoNum type="alphaUcPeriod"/>
            </a:pPr>
            <a:r>
              <a:rPr lang="en-US" dirty="0"/>
              <a:t>external: demographic.</a:t>
            </a:r>
          </a:p>
          <a:p>
            <a:pPr marL="457200" indent="-457200">
              <a:buFont typeface="+mj-lt"/>
              <a:buAutoNum type="alphaUcPeriod"/>
            </a:pPr>
            <a:r>
              <a:rPr lang="en-US" dirty="0"/>
              <a:t>external: domestic or international competition.</a:t>
            </a:r>
          </a:p>
          <a:p>
            <a:pPr marL="457200" indent="-457200">
              <a:buFont typeface="+mj-lt"/>
              <a:buAutoNum type="alphaUcPeriod"/>
            </a:pPr>
            <a:r>
              <a:rPr lang="en-US" dirty="0"/>
              <a:t>external: information technology.</a:t>
            </a:r>
          </a:p>
        </p:txBody>
      </p:sp>
    </p:spTree>
    <p:extLst>
      <p:ext uri="{BB962C8B-B14F-4D97-AF65-F5344CB8AC3E}">
        <p14:creationId xmlns:p14="http://schemas.microsoft.com/office/powerpoint/2010/main" val="211855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Three General Models of Change</a:t>
            </a:r>
            <a:br>
              <a:rPr lang="en-US" sz="2000" dirty="0">
                <a:solidFill>
                  <a:schemeClr val="accent1"/>
                </a:solidFill>
              </a:rPr>
            </a:br>
            <a:endParaRPr lang="en-US" dirty="0">
              <a:solidFill>
                <a:schemeClr val="accent1"/>
              </a:solidFill>
            </a:endParaRPr>
          </a:p>
        </p:txBody>
      </p:sp>
      <p:sp>
        <p:nvSpPr>
          <p:cNvPr id="15" name="Content Placeholder 14"/>
          <p:cNvSpPr>
            <a:spLocks noGrp="1"/>
          </p:cNvSpPr>
          <p:nvPr>
            <p:ph sz="quarter" idx="11"/>
          </p:nvPr>
        </p:nvSpPr>
        <p:spPr>
          <a:xfrm>
            <a:off x="342900" y="819917"/>
            <a:ext cx="8458200" cy="2075833"/>
          </a:xfrm>
        </p:spPr>
        <p:txBody>
          <a:bodyPr/>
          <a:lstStyle/>
          <a:p>
            <a:pPr marL="1588" lvl="1" indent="0">
              <a:buNone/>
            </a:pPr>
            <a:r>
              <a:rPr lang="en-US" dirty="0"/>
              <a:t>Key assumptions underlying change models:</a:t>
            </a:r>
          </a:p>
          <a:p>
            <a:pPr lvl="1"/>
            <a:r>
              <a:rPr lang="en-US" dirty="0"/>
              <a:t>Learn and unlearn⏤Resistance.			</a:t>
            </a:r>
          </a:p>
          <a:p>
            <a:pPr lvl="1"/>
            <a:r>
              <a:rPr lang="en-US" dirty="0"/>
              <a:t>Motivation ⏤ Reinforce.</a:t>
            </a:r>
          </a:p>
          <a:p>
            <a:pPr lvl="1"/>
            <a:r>
              <a:rPr lang="en-US" dirty="0"/>
              <a:t>People make or break.</a:t>
            </a:r>
          </a:p>
          <a:p>
            <a:pPr lvl="1"/>
            <a:endParaRPr lang="en-US" dirty="0"/>
          </a:p>
        </p:txBody>
      </p:sp>
      <p:pic>
        <p:nvPicPr>
          <p:cNvPr id="4" name="Picture 3" descr="The graphic gives the three general models of change on a scale of low to high degre of complexity, cost, and uncertainty, as well as the potential for resistance to change."/>
          <p:cNvPicPr>
            <a:picLocks noChangeAspect="1"/>
          </p:cNvPicPr>
          <p:nvPr/>
        </p:nvPicPr>
        <p:blipFill>
          <a:blip r:embed="rId3"/>
          <a:stretch>
            <a:fillRect/>
          </a:stretch>
        </p:blipFill>
        <p:spPr>
          <a:xfrm>
            <a:off x="831251" y="2965738"/>
            <a:ext cx="7134225" cy="3188999"/>
          </a:xfrm>
          <a:prstGeom prst="rect">
            <a:avLst/>
          </a:prstGeom>
        </p:spPr>
      </p:pic>
      <p:sp>
        <p:nvSpPr>
          <p:cNvPr id="20" name="Text Placeholder 19"/>
          <p:cNvSpPr>
            <a:spLocks noGrp="1"/>
          </p:cNvSpPr>
          <p:nvPr>
            <p:ph type="body" sz="quarter" idx="12"/>
          </p:nvPr>
        </p:nvSpPr>
        <p:spPr/>
        <p:txBody>
          <a:bodyPr/>
          <a:lstStyle/>
          <a:p>
            <a:r>
              <a:rPr lang="en-US" dirty="0">
                <a:hlinkClick r:id="rId4" action="ppaction://hlinksldjump"/>
              </a:rPr>
              <a:t>Access the text alternate for slide image.</a:t>
            </a:r>
            <a:endParaRPr lang="en-US" dirty="0"/>
          </a:p>
        </p:txBody>
      </p:sp>
    </p:spTree>
    <p:extLst>
      <p:ext uri="{BB962C8B-B14F-4D97-AF65-F5344CB8AC3E}">
        <p14:creationId xmlns:p14="http://schemas.microsoft.com/office/powerpoint/2010/main" val="2480789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Lewin’s Change Model</a:t>
            </a:r>
            <a:endParaRPr lang="en-US" sz="2000" dirty="0"/>
          </a:p>
        </p:txBody>
      </p:sp>
      <p:pic>
        <p:nvPicPr>
          <p:cNvPr id="6" name="Picture 5" descr="The graphic shows the circular actions in the change model. Unfreezing (create the motivation to change). Changing (introduce new information, models, and procedures). Refreezing (support and reinforce the change).  "/>
          <p:cNvPicPr>
            <a:picLocks noChangeAspect="1"/>
          </p:cNvPicPr>
          <p:nvPr/>
        </p:nvPicPr>
        <p:blipFill>
          <a:blip r:embed="rId3"/>
          <a:stretch>
            <a:fillRect/>
          </a:stretch>
        </p:blipFill>
        <p:spPr>
          <a:xfrm>
            <a:off x="561474" y="2209800"/>
            <a:ext cx="8136912" cy="2782824"/>
          </a:xfrm>
          <a:prstGeom prst="rect">
            <a:avLst/>
          </a:prstGeom>
        </p:spPr>
      </p:pic>
    </p:spTree>
    <p:extLst>
      <p:ext uri="{BB962C8B-B14F-4D97-AF65-F5344CB8AC3E}">
        <p14:creationId xmlns:p14="http://schemas.microsoft.com/office/powerpoint/2010/main" val="671292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1400" dirty="0"/>
              <a:t>1</a:t>
            </a:r>
          </a:p>
        </p:txBody>
      </p:sp>
      <p:sp>
        <p:nvSpPr>
          <p:cNvPr id="3" name="Content Placeholder 2"/>
          <p:cNvSpPr>
            <a:spLocks noGrp="1"/>
          </p:cNvSpPr>
          <p:nvPr>
            <p:ph sz="quarter" idx="11"/>
          </p:nvPr>
        </p:nvSpPr>
        <p:spPr/>
        <p:txBody>
          <a:bodyPr>
            <a:normAutofit/>
          </a:bodyPr>
          <a:lstStyle/>
          <a:p>
            <a:r>
              <a:rPr lang="en-US" sz="2800" dirty="0"/>
              <a:t>Assumes that any change has a cascading effect throughout an organization.</a:t>
            </a:r>
          </a:p>
          <a:p>
            <a:r>
              <a:rPr lang="en-US" sz="2800" dirty="0"/>
              <a:t>Practical model to diagnose what to change and how to evaluate the success of a change effort.</a:t>
            </a:r>
          </a:p>
          <a:p>
            <a:pPr marL="0" indent="0">
              <a:buNone/>
            </a:pPr>
            <a:endParaRPr lang="en-US" sz="2400" dirty="0"/>
          </a:p>
        </p:txBody>
      </p:sp>
    </p:spTree>
    <p:extLst>
      <p:ext uri="{BB962C8B-B14F-4D97-AF65-F5344CB8AC3E}">
        <p14:creationId xmlns:p14="http://schemas.microsoft.com/office/powerpoint/2010/main" val="1766948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Systems Model of Change </a:t>
            </a:r>
            <a:r>
              <a:rPr lang="en-US" sz="1400" dirty="0"/>
              <a:t>2</a:t>
            </a:r>
          </a:p>
        </p:txBody>
      </p:sp>
      <p:sp>
        <p:nvSpPr>
          <p:cNvPr id="3" name="Content Placeholder 2"/>
          <p:cNvSpPr>
            <a:spLocks noGrp="1"/>
          </p:cNvSpPr>
          <p:nvPr>
            <p:ph sz="quarter" idx="11"/>
          </p:nvPr>
        </p:nvSpPr>
        <p:spPr/>
        <p:txBody>
          <a:bodyPr/>
          <a:lstStyle/>
          <a:p>
            <a:pPr marL="0" indent="0">
              <a:buNone/>
            </a:pPr>
            <a:r>
              <a:rPr lang="en-US" sz="2800" b="1" dirty="0"/>
              <a:t>Inputs.</a:t>
            </a:r>
          </a:p>
          <a:p>
            <a:pPr marL="342900" indent="-342900">
              <a:buFont typeface="Arial" panose="020B0604020202020204" pitchFamily="34" charset="0"/>
              <a:buChar char="•"/>
            </a:pPr>
            <a:r>
              <a:rPr lang="en-US" sz="2400" dirty="0"/>
              <a:t>Intended change must align with:</a:t>
            </a:r>
          </a:p>
          <a:p>
            <a:pPr marL="690563" lvl="1" indent="-339725"/>
            <a:r>
              <a:rPr lang="en-US" sz="2000" dirty="0"/>
              <a:t>Mission: the reason an organization exists.</a:t>
            </a:r>
          </a:p>
          <a:p>
            <a:pPr marL="690563" lvl="1" indent="-339725"/>
            <a:r>
              <a:rPr lang="en-US" sz="2000" dirty="0"/>
              <a:t>Vision: a compelling future state for an organization.</a:t>
            </a:r>
          </a:p>
          <a:p>
            <a:pPr marL="342900" indent="-342900">
              <a:buFont typeface="Arial" panose="020B0604020202020204" pitchFamily="34" charset="0"/>
              <a:buChar char="•"/>
            </a:pPr>
            <a:r>
              <a:rPr lang="en-US" sz="2400" dirty="0"/>
              <a:t>Readiness for change:</a:t>
            </a:r>
          </a:p>
          <a:p>
            <a:pPr marL="690563" lvl="1" indent="-339725"/>
            <a:r>
              <a:rPr lang="en-US" sz="2000" dirty="0"/>
              <a:t>Necessity.</a:t>
            </a:r>
          </a:p>
          <a:p>
            <a:pPr marL="690563" lvl="1" indent="-339725"/>
            <a:r>
              <a:rPr lang="en-US" sz="2000" dirty="0"/>
              <a:t>Top-management support.</a:t>
            </a:r>
          </a:p>
          <a:p>
            <a:pPr marL="690563" lvl="1" indent="-339725"/>
            <a:r>
              <a:rPr lang="en-US" sz="2000" dirty="0"/>
              <a:t>Personal ability to cope with changes.</a:t>
            </a:r>
          </a:p>
          <a:p>
            <a:pPr marL="690563" lvl="1" indent="-339725"/>
            <a:r>
              <a:rPr lang="en-US" sz="2000" dirty="0"/>
              <a:t>Received personal consequences .</a:t>
            </a:r>
          </a:p>
          <a:p>
            <a:pPr marL="0" indent="0">
              <a:buNone/>
            </a:pPr>
            <a:endParaRPr lang="en-US" sz="2400" dirty="0"/>
          </a:p>
        </p:txBody>
      </p:sp>
    </p:spTree>
    <p:extLst>
      <p:ext uri="{BB962C8B-B14F-4D97-AF65-F5344CB8AC3E}">
        <p14:creationId xmlns:p14="http://schemas.microsoft.com/office/powerpoint/2010/main" val="1894603388"/>
      </p:ext>
    </p:extLst>
  </p:cSld>
  <p:clrMapOvr>
    <a:masterClrMapping/>
  </p:clrMapOvr>
</p:sld>
</file>

<file path=ppt/theme/theme1.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FB3B673-0FAC-4577-A063-A470808218D9}"/>
    </a:ext>
  </a:extLst>
</a:theme>
</file>

<file path=ppt/theme/theme10.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373DE383-A52D-430C-8B66-B302F3C13C64}"/>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807402C1-F174-418D-9BA4-5CD14936CAC8}"/>
    </a:ext>
  </a:extLst>
</a:theme>
</file>

<file path=ppt/theme/theme3.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9AE6DB3E-6497-4623-8691-2EE4CB4F7CA4}"/>
    </a:ext>
  </a:extLst>
</a:theme>
</file>

<file path=ppt/theme/theme4.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F2635052-3C18-4769-A013-9006CA8D461F}"/>
    </a:ext>
  </a:extLst>
</a:theme>
</file>

<file path=ppt/theme/theme5.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013C56F2-BD32-448D-801D-2EFF067A30D9}" vid="{4F7C4758-EF78-4114-B0CD-C65931E31D6B}"/>
    </a:ext>
  </a:extLst>
</a:theme>
</file>

<file path=ppt/theme/theme6.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niOB1e_C01_NewTemplt" id="{4D4C8B07-FA66-446C-BE99-A8FE046F277B}" vid="{FA750E0D-DDB6-4745-9D96-7D60DD2D47D5}"/>
    </a:ext>
  </a:extLst>
</a:theme>
</file>

<file path=ppt/theme/theme7.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61341307-7ACA-45F4-94F7-ED496AA02AFE}"/>
    </a:ext>
  </a:ext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HHE_Accessible_PPT_Template-v3" id="{9B9348B0-880E-4CB8-A295-BC3AA1119653}" vid="{8AF8D263-1FE7-4E22-9B30-55B991E709D6}"/>
    </a:ext>
  </a:extLst>
</a:theme>
</file>

<file path=ppt/theme/theme9.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HHE_Accessible_PPT_Template-v3" id="{9B9348B0-880E-4CB8-A295-BC3AA1119653}" vid="{3DAB5908-852C-479B-95A4-7584DE05FA89}"/>
    </a:ext>
  </a:extLst>
</a:theme>
</file>

<file path=docProps/app.xml><?xml version="1.0" encoding="utf-8"?>
<Properties xmlns="http://schemas.openxmlformats.org/officeDocument/2006/extended-properties" xmlns:vt="http://schemas.openxmlformats.org/officeDocument/2006/docPropsVTypes">
  <Template/>
  <TotalTime>22544</TotalTime>
  <Words>5083</Words>
  <Application>Microsoft Macintosh PowerPoint</Application>
  <PresentationFormat>On-screen Show (4:3)</PresentationFormat>
  <Paragraphs>500</Paragraphs>
  <Slides>36</Slides>
  <Notes>30</Notes>
  <HiddenSlides>5</HiddenSlides>
  <MMClips>0</MMClips>
  <ScaleCrop>false</ScaleCrop>
  <HeadingPairs>
    <vt:vector size="6" baseType="variant">
      <vt:variant>
        <vt:lpstr>Fonts Used</vt:lpstr>
      </vt:variant>
      <vt:variant>
        <vt:i4>5</vt:i4>
      </vt:variant>
      <vt:variant>
        <vt:lpstr>Theme</vt:lpstr>
      </vt:variant>
      <vt:variant>
        <vt:i4>10</vt:i4>
      </vt:variant>
      <vt:variant>
        <vt:lpstr>Slide Titles</vt:lpstr>
      </vt:variant>
      <vt:variant>
        <vt:i4>36</vt:i4>
      </vt:variant>
    </vt:vector>
  </HeadingPairs>
  <TitlesOfParts>
    <vt:vector size="51" baseType="lpstr">
      <vt:lpstr>Arial</vt:lpstr>
      <vt:lpstr>ArumSans Bold</vt:lpstr>
      <vt:lpstr>ArumSans Regular</vt:lpstr>
      <vt:lpstr>Calibri</vt:lpstr>
      <vt:lpstr>Vectipede Rg</vt:lpstr>
      <vt:lpstr>ImageDescriptionAppendixSlideMaster</vt:lpstr>
      <vt:lpstr>Title Slides Master</vt:lpstr>
      <vt:lpstr>MainContentSlideMaster</vt:lpstr>
      <vt:lpstr>ClosingMaster</vt:lpstr>
      <vt:lpstr>DividerSlideMaster</vt:lpstr>
      <vt:lpstr>1_FIRST, BREAK, LAST slides </vt:lpstr>
      <vt:lpstr>FIRST, BREAK, LAST slides </vt:lpstr>
      <vt:lpstr>Red bar footer BODY/MAIN CONTENT</vt:lpstr>
      <vt:lpstr>RED FOOTER Section Divider, Quotes, Callouts</vt:lpstr>
      <vt:lpstr>Red Bar Footer_APPENDIX</vt:lpstr>
      <vt:lpstr>CHAPTER 16</vt:lpstr>
      <vt:lpstr>After reading this chapter, you  should be able to:</vt:lpstr>
      <vt:lpstr>Forces for Change 1</vt:lpstr>
      <vt:lpstr>Forces for Change 2</vt:lpstr>
      <vt:lpstr>Test Your OB Knowledge 1</vt:lpstr>
      <vt:lpstr>Three General Models of Change </vt:lpstr>
      <vt:lpstr>Lewin’s Change Model</vt:lpstr>
      <vt:lpstr>Systems Model of Change 1</vt:lpstr>
      <vt:lpstr>Systems Model of Change 2</vt:lpstr>
      <vt:lpstr>Systems Model of Change 3</vt:lpstr>
      <vt:lpstr>Systems Model of Change 4</vt:lpstr>
      <vt:lpstr>Kotter’s Steps for Leading  Organizational Change 1</vt:lpstr>
      <vt:lpstr>Kotter’s Steps for Leading  Organizational Change (2 of 2)</vt:lpstr>
      <vt:lpstr>Change Through Organizational Development</vt:lpstr>
      <vt:lpstr>What Is Organizational Development?</vt:lpstr>
      <vt:lpstr>How Does OD Influence Organizational Outcomes?</vt:lpstr>
      <vt:lpstr>Test Your OB Knowledge 2</vt:lpstr>
      <vt:lpstr>Resistance to Change</vt:lpstr>
      <vt:lpstr>Dynamic Model of Resistance to Change</vt:lpstr>
      <vt:lpstr>Causes of Resistance to Change</vt:lpstr>
      <vt:lpstr>Test Your OB Knowledge 3</vt:lpstr>
      <vt:lpstr>The Good and Bad of Stress 1</vt:lpstr>
      <vt:lpstr>The Good and Bad of Stress 2</vt:lpstr>
      <vt:lpstr>Occupational Stress 1</vt:lpstr>
      <vt:lpstr>Occupational Stress 2</vt:lpstr>
      <vt:lpstr>Overcoming Resistance to Change 1</vt:lpstr>
      <vt:lpstr>Overcoming Resistance to Change 2</vt:lpstr>
      <vt:lpstr>Overcoming Resistance to Change:  A Contingency Approach</vt:lpstr>
      <vt:lpstr>Test Your OB Knowledge 4</vt:lpstr>
      <vt:lpstr>Managing Change and Stress:  Putting It All in Context</vt:lpstr>
      <vt:lpstr>End of Main Content.</vt:lpstr>
      <vt:lpstr>Accessibility Content: Text Alternatives for Images</vt:lpstr>
      <vt:lpstr>Three General Models of Change Text Alternate</vt:lpstr>
      <vt:lpstr>Change Through Organizational Development Text Alternate</vt:lpstr>
      <vt:lpstr>Dynamic Model of Resistance to Change Text Alternate</vt:lpstr>
      <vt:lpstr>Managing Change and Stress:  Putting It All in Context Text Alternate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Teresa Ward</cp:lastModifiedBy>
  <cp:revision>1239</cp:revision>
  <dcterms:created xsi:type="dcterms:W3CDTF">2014-09-02T15:08:31Z</dcterms:created>
  <dcterms:modified xsi:type="dcterms:W3CDTF">2020-03-06T04:30:49Z</dcterms:modified>
</cp:coreProperties>
</file>