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6.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7.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8.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9.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72" r:id="rId1"/>
    <p:sldMasterId id="2147483975" r:id="rId2"/>
    <p:sldMasterId id="2147483981" r:id="rId3"/>
    <p:sldMasterId id="2147483990" r:id="rId4"/>
    <p:sldMasterId id="2147483992" r:id="rId5"/>
    <p:sldMasterId id="2147483964" r:id="rId6"/>
    <p:sldMasterId id="2147483934" r:id="rId7"/>
    <p:sldMasterId id="2147483942" r:id="rId8"/>
    <p:sldMasterId id="2147483952" r:id="rId9"/>
    <p:sldMasterId id="2147483960" r:id="rId10"/>
  </p:sldMasterIdLst>
  <p:notesMasterIdLst>
    <p:notesMasterId r:id="rId40"/>
  </p:notesMasterIdLst>
  <p:handoutMasterIdLst>
    <p:handoutMasterId r:id="rId41"/>
  </p:handoutMasterIdLst>
  <p:sldIdLst>
    <p:sldId id="256" r:id="rId11"/>
    <p:sldId id="764" r:id="rId12"/>
    <p:sldId id="765" r:id="rId13"/>
    <p:sldId id="768" r:id="rId14"/>
    <p:sldId id="769" r:id="rId15"/>
    <p:sldId id="762" r:id="rId16"/>
    <p:sldId id="811" r:id="rId17"/>
    <p:sldId id="774" r:id="rId18"/>
    <p:sldId id="776" r:id="rId19"/>
    <p:sldId id="801" r:id="rId20"/>
    <p:sldId id="780" r:id="rId21"/>
    <p:sldId id="805" r:id="rId22"/>
    <p:sldId id="806" r:id="rId23"/>
    <p:sldId id="782" r:id="rId24"/>
    <p:sldId id="787" r:id="rId25"/>
    <p:sldId id="783" r:id="rId26"/>
    <p:sldId id="789" r:id="rId27"/>
    <p:sldId id="803" r:id="rId28"/>
    <p:sldId id="792" r:id="rId29"/>
    <p:sldId id="794" r:id="rId30"/>
    <p:sldId id="804" r:id="rId31"/>
    <p:sldId id="798" r:id="rId32"/>
    <p:sldId id="799" r:id="rId33"/>
    <p:sldId id="812" r:id="rId34"/>
    <p:sldId id="813" r:id="rId35"/>
    <p:sldId id="807" r:id="rId36"/>
    <p:sldId id="808" r:id="rId37"/>
    <p:sldId id="809" r:id="rId38"/>
    <p:sldId id="810"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23E0EC7-9E8B-5C4E-915D-FC953413B054}">
          <p14:sldIdLst>
            <p14:sldId id="256"/>
            <p14:sldId id="764"/>
            <p14:sldId id="765"/>
            <p14:sldId id="768"/>
            <p14:sldId id="769"/>
            <p14:sldId id="762"/>
            <p14:sldId id="811"/>
            <p14:sldId id="774"/>
            <p14:sldId id="776"/>
            <p14:sldId id="801"/>
            <p14:sldId id="780"/>
            <p14:sldId id="805"/>
            <p14:sldId id="806"/>
            <p14:sldId id="782"/>
            <p14:sldId id="787"/>
            <p14:sldId id="783"/>
            <p14:sldId id="789"/>
            <p14:sldId id="803"/>
            <p14:sldId id="792"/>
            <p14:sldId id="794"/>
            <p14:sldId id="804"/>
            <p14:sldId id="798"/>
            <p14:sldId id="799"/>
            <p14:sldId id="812"/>
          </p14:sldIdLst>
        </p14:section>
        <p14:section name="Appendix of Text Alternates for Slide Images." id="{E65FE1BD-E9EF-7144-9541-C39B17604505}">
          <p14:sldIdLst>
            <p14:sldId id="813"/>
            <p14:sldId id="807"/>
            <p14:sldId id="808"/>
            <p14:sldId id="809"/>
            <p14:sldId id="81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9" clrIdx="0"/>
  <p:cmAuthor id="2" name="Patrick Soleymani" initials="PS" lastIdx="4" clrIdx="1"/>
  <p:cmAuthor id="3" name="Suzanne Roush" initials="SR" lastIdx="2" clrIdx="2">
    <p:extLst>
      <p:ext uri="{19B8F6BF-5375-455C-9EA6-DF929625EA0E}">
        <p15:presenceInfo xmlns:p15="http://schemas.microsoft.com/office/powerpoint/2012/main" userId="46d70311b3fbc8e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701"/>
    <a:srgbClr val="D00000"/>
    <a:srgbClr val="638886"/>
    <a:srgbClr val="F4AA12"/>
    <a:srgbClr val="F4B81E"/>
    <a:srgbClr val="6CD37B"/>
    <a:srgbClr val="56BB43"/>
    <a:srgbClr val="2C18FF"/>
    <a:srgbClr val="CCFF66"/>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11" autoAdjust="0"/>
    <p:restoredTop sz="95874" autoAdjust="0"/>
  </p:normalViewPr>
  <p:slideViewPr>
    <p:cSldViewPr snapToGrid="0" snapToObjects="1">
      <p:cViewPr varScale="1">
        <p:scale>
          <a:sx n="134" d="100"/>
          <a:sy n="134" d="100"/>
        </p:scale>
        <p:origin x="1368" y="184"/>
      </p:cViewPr>
      <p:guideLst>
        <p:guide orient="horz" pos="2160"/>
        <p:guide pos="2880"/>
      </p:guideLst>
    </p:cSldViewPr>
  </p:slideViewPr>
  <p:outlineViewPr>
    <p:cViewPr>
      <p:scale>
        <a:sx n="33" d="100"/>
        <a:sy n="33" d="100"/>
      </p:scale>
      <p:origin x="0" y="-32400"/>
    </p:cViewPr>
  </p:outlineViewPr>
  <p:notesTextViewPr>
    <p:cViewPr>
      <p:scale>
        <a:sx n="125" d="100"/>
        <a:sy n="125" d="100"/>
      </p:scale>
      <p:origin x="0" y="0"/>
    </p:cViewPr>
  </p:notesTextViewPr>
  <p:sorterViewPr>
    <p:cViewPr>
      <p:scale>
        <a:sx n="86" d="100"/>
        <a:sy n="86" d="100"/>
      </p:scale>
      <p:origin x="0" y="0"/>
    </p:cViewPr>
  </p:sorterViewPr>
  <p:notesViewPr>
    <p:cSldViewPr snapToGrid="0" snapToObjects="1">
      <p:cViewPr varScale="1">
        <p:scale>
          <a:sx n="88" d="100"/>
          <a:sy n="88" d="100"/>
        </p:scale>
        <p:origin x="3822"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commentAuthors" Target="commentAuthor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presProps" Target="presProp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tableStyles" Target="tableStyles.xml"/><Relationship Id="rId20" Type="http://schemas.openxmlformats.org/officeDocument/2006/relationships/slide" Target="slides/slide10.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43CCCF3-E36A-5E44-8807-EA20157AC17D}" type="datetimeFigureOut">
              <a:rPr lang="en-US" smtClean="0"/>
              <a:t>3/5/20</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07DD9F-FEA6-2D45-9D81-DE7271F31D7C}" type="slidenum">
              <a:rPr lang="en-US" smtClean="0"/>
              <a:t>‹#›</a:t>
            </a:fld>
            <a:endParaRPr lang="en-US" dirty="0"/>
          </a:p>
        </p:txBody>
      </p:sp>
    </p:spTree>
    <p:extLst>
      <p:ext uri="{BB962C8B-B14F-4D97-AF65-F5344CB8AC3E}">
        <p14:creationId xmlns:p14="http://schemas.microsoft.com/office/powerpoint/2010/main" val="10079057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3/5/20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Hollow Structure:</a:t>
            </a:r>
          </a:p>
          <a:p>
            <a:pPr lvl="1"/>
            <a:r>
              <a:rPr lang="en-US" sz="1200" kern="1200" dirty="0">
                <a:solidFill>
                  <a:schemeClr val="tx1"/>
                </a:solidFill>
                <a:effectLst/>
                <a:latin typeface="+mn-lt"/>
                <a:ea typeface="+mn-ea"/>
                <a:cs typeface="+mn-cs"/>
              </a:rPr>
              <a:t>A hollow structure, also known as a network structure, is designed around a central core of key functions, and outsources other functions to other companies or individuals who can do them cheaper or faster.</a:t>
            </a:r>
          </a:p>
          <a:p>
            <a:pPr lvl="1"/>
            <a:r>
              <a:rPr lang="en-US" sz="1200" kern="1200" dirty="0">
                <a:solidFill>
                  <a:schemeClr val="tx1"/>
                </a:solidFill>
                <a:effectLst/>
                <a:latin typeface="+mn-lt"/>
                <a:ea typeface="+mn-ea"/>
                <a:cs typeface="+mn-cs"/>
              </a:rPr>
              <a:t>The more processes that are outsourced, the more the resulting organization is “hollow” and focused on what it does best.</a:t>
            </a:r>
          </a:p>
          <a:p>
            <a:pPr lvl="1"/>
            <a:r>
              <a:rPr lang="en-US" sz="1200" kern="1200" dirty="0">
                <a:solidFill>
                  <a:schemeClr val="tx1"/>
                </a:solidFill>
                <a:effectLst/>
                <a:latin typeface="+mn-lt"/>
                <a:ea typeface="+mn-ea"/>
                <a:cs typeface="+mn-cs"/>
              </a:rPr>
              <a:t>A hollow structure is useful when an organization is faced with strong price competition and there are enough companies to perform the required outsourced processes.</a:t>
            </a:r>
          </a:p>
          <a:p>
            <a:endParaRPr lang="en-US" dirty="0"/>
          </a:p>
          <a:p>
            <a:pPr lvl="0"/>
            <a:r>
              <a:rPr lang="en-US" sz="1200" kern="1200" dirty="0">
                <a:solidFill>
                  <a:schemeClr val="tx1"/>
                </a:solidFill>
                <a:effectLst/>
                <a:latin typeface="+mn-lt"/>
                <a:ea typeface="+mn-ea"/>
                <a:cs typeface="+mn-cs"/>
              </a:rPr>
              <a:t>Modular Structure:</a:t>
            </a:r>
          </a:p>
          <a:p>
            <a:pPr lvl="1"/>
            <a:r>
              <a:rPr lang="en-US" sz="1200" kern="1200" dirty="0">
                <a:solidFill>
                  <a:schemeClr val="tx1"/>
                </a:solidFill>
                <a:effectLst/>
                <a:latin typeface="+mn-lt"/>
                <a:ea typeface="+mn-ea"/>
                <a:cs typeface="+mn-cs"/>
              </a:rPr>
              <a:t>In a modular structure, the company assembles product parts, components, or modules provided by external contractors. </a:t>
            </a:r>
          </a:p>
          <a:p>
            <a:pPr lvl="1"/>
            <a:r>
              <a:rPr lang="en-US" sz="1200" kern="1200" dirty="0">
                <a:solidFill>
                  <a:schemeClr val="tx1"/>
                </a:solidFill>
                <a:effectLst/>
                <a:latin typeface="+mn-lt"/>
                <a:ea typeface="+mn-ea"/>
                <a:cs typeface="+mn-cs"/>
              </a:rPr>
              <a:t>A modular organization is responsible for ensuring that the outsourced parts meet quality requirements, that the parts arrive in a timely fashion, and that the organization is capable of efficiently combining the parts into the final whole.</a:t>
            </a:r>
          </a:p>
          <a:p>
            <a:pPr lvl="1"/>
            <a:r>
              <a:rPr lang="en-US" sz="1200" kern="1200" dirty="0">
                <a:solidFill>
                  <a:schemeClr val="tx1"/>
                </a:solidFill>
                <a:effectLst/>
                <a:latin typeface="+mn-lt"/>
                <a:ea typeface="+mn-ea"/>
                <a:cs typeface="+mn-cs"/>
              </a:rPr>
              <a:t>This design is useful when a company can identify product modules and create design interfaces that allow it to assemble parts into a working order.</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1680680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55685" y="4343400"/>
            <a:ext cx="6387799" cy="4114800"/>
          </a:xfrm>
        </p:spPr>
        <p:txBody>
          <a:bodyPr/>
          <a:lstStyle/>
          <a:p>
            <a:pPr lvl="1"/>
            <a:r>
              <a:rPr lang="en-US" sz="1200" kern="1200" dirty="0">
                <a:solidFill>
                  <a:schemeClr val="tx1"/>
                </a:solidFill>
                <a:effectLst/>
                <a:latin typeface="+mn-lt"/>
                <a:ea typeface="+mn-ea"/>
                <a:cs typeface="+mn-cs"/>
              </a:rPr>
              <a:t>A virtual structure is one whose members are geographically apart, usually working with e-mail and other forms of information technology, yet which generally appears to customers as a single, unified organization with a real physical location.</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 primary benefits of virtual structures are the ability for organizations to tap into a wider talent pool, to increase the speed in getting things done, and to reduce costs because there is less need for physical facilities and travel budgets.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Virtual structures are classified into two different types: internal and networked.</a:t>
            </a:r>
          </a:p>
          <a:p>
            <a:pPr lvl="1"/>
            <a:endParaRPr lang="en-US" sz="1200" kern="1200" dirty="0">
              <a:solidFill>
                <a:schemeClr val="tx1"/>
              </a:solidFill>
              <a:effectLst/>
              <a:latin typeface="+mn-lt"/>
              <a:ea typeface="+mn-ea"/>
              <a:cs typeface="+mn-cs"/>
            </a:endParaRPr>
          </a:p>
          <a:p>
            <a:pPr lvl="2"/>
            <a:r>
              <a:rPr lang="en-US" sz="1200" kern="1200" dirty="0">
                <a:solidFill>
                  <a:schemeClr val="tx1"/>
                </a:solidFill>
                <a:effectLst/>
                <a:latin typeface="+mn-lt"/>
                <a:ea typeface="+mn-ea"/>
                <a:cs typeface="+mn-cs"/>
              </a:rPr>
              <a:t>Internal virtual structures pertain to work arrangements that are used to coordinate the work of geographically dispersed employees working for one organization.</a:t>
            </a:r>
          </a:p>
          <a:p>
            <a:pPr lvl="3"/>
            <a:r>
              <a:rPr lang="en-US" sz="1200" kern="1200" dirty="0">
                <a:solidFill>
                  <a:schemeClr val="tx1"/>
                </a:solidFill>
                <a:effectLst/>
                <a:latin typeface="+mn-lt"/>
                <a:ea typeface="+mn-ea"/>
                <a:cs typeface="+mn-cs"/>
              </a:rPr>
              <a:t>Managers of internal virtual structures need to make sure that:</a:t>
            </a:r>
          </a:p>
          <a:p>
            <a:pPr marL="1543050" lvl="3" indent="-171450">
              <a:buFont typeface="Arial" panose="020B0604020202020204" pitchFamily="34" charset="0"/>
              <a:buChar char="•"/>
            </a:pPr>
            <a:r>
              <a:rPr lang="en-US" sz="1200" kern="1200" dirty="0">
                <a:solidFill>
                  <a:schemeClr val="tx1"/>
                </a:solidFill>
                <a:effectLst/>
                <a:latin typeface="+mn-lt"/>
                <a:ea typeface="+mn-ea"/>
                <a:cs typeface="+mn-cs"/>
              </a:rPr>
              <a:t>They have the right people;</a:t>
            </a:r>
          </a:p>
          <a:p>
            <a:pPr marL="1543050" lvl="3" indent="-171450">
              <a:buFont typeface="Arial" panose="020B0604020202020204" pitchFamily="34" charset="0"/>
              <a:buChar char="•"/>
            </a:pPr>
            <a:r>
              <a:rPr lang="en-US" sz="1200" kern="1200" dirty="0">
                <a:solidFill>
                  <a:schemeClr val="tx1"/>
                </a:solidFill>
                <a:effectLst/>
                <a:latin typeface="+mn-lt"/>
                <a:ea typeface="+mn-ea"/>
                <a:cs typeface="+mn-cs"/>
              </a:rPr>
              <a:t>They get them together often enough; </a:t>
            </a:r>
          </a:p>
          <a:p>
            <a:pPr marL="1543050" lvl="3" indent="-171450">
              <a:buFont typeface="Arial" panose="020B0604020202020204" pitchFamily="34" charset="0"/>
              <a:buChar char="•"/>
            </a:pPr>
            <a:r>
              <a:rPr lang="en-US" sz="1200" kern="1200" dirty="0">
                <a:solidFill>
                  <a:schemeClr val="tx1"/>
                </a:solidFill>
                <a:effectLst/>
                <a:latin typeface="+mn-lt"/>
                <a:ea typeface="+mn-ea"/>
                <a:cs typeface="+mn-cs"/>
              </a:rPr>
              <a:t>They use the right type of technology to coordinate activities.</a:t>
            </a:r>
          </a:p>
          <a:p>
            <a:pPr lvl="3"/>
            <a:endParaRPr lang="en-US" sz="1200" kern="1200" dirty="0">
              <a:solidFill>
                <a:schemeClr val="tx1"/>
              </a:solidFill>
              <a:effectLst/>
              <a:latin typeface="+mn-lt"/>
              <a:ea typeface="+mn-ea"/>
              <a:cs typeface="+mn-cs"/>
            </a:endParaRPr>
          </a:p>
          <a:p>
            <a:pPr lvl="2"/>
            <a:r>
              <a:rPr lang="en-US" sz="1200" kern="1200" dirty="0">
                <a:solidFill>
                  <a:schemeClr val="tx1"/>
                </a:solidFill>
                <a:effectLst/>
                <a:latin typeface="+mn-lt"/>
                <a:ea typeface="+mn-ea"/>
                <a:cs typeface="+mn-cs"/>
              </a:rPr>
              <a:t>Networked virtual structures establish a collaborative network of independent firms or individuals in order to create a virtual entity.</a:t>
            </a:r>
          </a:p>
          <a:p>
            <a:pPr lvl="3"/>
            <a:r>
              <a:rPr lang="en-US" sz="1200" kern="1200" dirty="0">
                <a:solidFill>
                  <a:schemeClr val="tx1"/>
                </a:solidFill>
                <a:effectLst/>
                <a:latin typeface="+mn-lt"/>
                <a:ea typeface="+mn-ea"/>
                <a:cs typeface="+mn-cs"/>
              </a:rPr>
              <a:t>The networked individuals or companies join forces because each possesses core competencies needed for a project or product.</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24025009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23381909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E, h</a:t>
            </a:r>
            <a:r>
              <a:rPr lang="en-US" baseline="0" dirty="0"/>
              <a:t>orizontal.</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kern="1200" dirty="0">
                <a:solidFill>
                  <a:schemeClr val="tx1"/>
                </a:solidFill>
                <a:effectLst/>
                <a:latin typeface="+mn-lt"/>
                <a:ea typeface="+mn-ea"/>
                <a:cs typeface="+mn-cs"/>
              </a:rPr>
              <a:t>An organization’s strategy is the cornerstone of its decision about the most appropriate design. </a:t>
            </a:r>
          </a:p>
          <a:p>
            <a:pPr lvl="1"/>
            <a:r>
              <a:rPr lang="en-US" sz="1200" kern="1200" dirty="0">
                <a:solidFill>
                  <a:schemeClr val="tx1"/>
                </a:solidFill>
                <a:effectLst/>
                <a:latin typeface="+mn-lt"/>
                <a:ea typeface="+mn-ea"/>
                <a:cs typeface="+mn-cs"/>
              </a:rPr>
              <a:t>Because setting a corporate strategy requires an organization to decide how it will compete, given both internal and external considerations, organizational design must be developed in tandem with establishing strategy.</a:t>
            </a:r>
          </a:p>
          <a:p>
            <a:pPr lvl="1"/>
            <a:r>
              <a:rPr lang="en-US" sz="1200" kern="1200" dirty="0">
                <a:solidFill>
                  <a:schemeClr val="tx1"/>
                </a:solidFill>
                <a:effectLst/>
                <a:latin typeface="+mn-lt"/>
                <a:ea typeface="+mn-ea"/>
                <a:cs typeface="+mn-cs"/>
              </a:rPr>
              <a:t>In general, more complex organizational designs are needed as companies pursue strategies to add products, services, markets, or geographic expansion.</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2"/>
            <a:r>
              <a:rPr lang="en-US" sz="1200" b="1" kern="1200" dirty="0">
                <a:solidFill>
                  <a:schemeClr val="tx1"/>
                </a:solidFill>
                <a:effectLst/>
                <a:latin typeface="+mn-lt"/>
                <a:ea typeface="+mn-ea"/>
                <a:cs typeface="+mn-cs"/>
              </a:rPr>
              <a:t>Mechanistic organizations:</a:t>
            </a:r>
            <a:r>
              <a:rPr lang="en-US" sz="1200" kern="1200" dirty="0">
                <a:solidFill>
                  <a:schemeClr val="tx1"/>
                </a:solidFill>
                <a:effectLst/>
                <a:latin typeface="+mn-lt"/>
                <a:ea typeface="+mn-ea"/>
                <a:cs typeface="+mn-cs"/>
              </a:rPr>
              <a:t> rigid bureaucracies with strict rules, narrowly defined tasks, top-down communication, and centralized decision making. </a:t>
            </a:r>
          </a:p>
          <a:p>
            <a:pPr marL="571500" lvl="3"/>
            <a:r>
              <a:rPr lang="en-US" sz="1200" kern="1200" dirty="0">
                <a:solidFill>
                  <a:schemeClr val="tx1"/>
                </a:solidFill>
                <a:effectLst/>
                <a:latin typeface="+mn-lt"/>
                <a:ea typeface="+mn-ea"/>
                <a:cs typeface="+mn-cs"/>
              </a:rPr>
              <a:t>A mechanistic organization generally would have one of the traditional organization designs.</a:t>
            </a:r>
          </a:p>
          <a:p>
            <a:pPr marL="571500" lvl="3"/>
            <a:r>
              <a:rPr lang="en-US" sz="1200" kern="1200" dirty="0">
                <a:solidFill>
                  <a:schemeClr val="tx1"/>
                </a:solidFill>
                <a:effectLst/>
                <a:latin typeface="+mn-lt"/>
                <a:ea typeface="+mn-ea"/>
                <a:cs typeface="+mn-cs"/>
              </a:rPr>
              <a:t>The “orderliness” of mechanistic structures is expected to produce reliability and consistency in internal processes, thereby resulting in higher efficiency, quality, and timeliness. </a:t>
            </a:r>
          </a:p>
          <a:p>
            <a:pPr marL="342900" lvl="2"/>
            <a:endParaRPr lang="en-US" sz="1200" b="1" kern="1200" dirty="0">
              <a:solidFill>
                <a:schemeClr val="tx1"/>
              </a:solidFill>
              <a:effectLst/>
              <a:latin typeface="+mn-lt"/>
              <a:ea typeface="+mn-ea"/>
              <a:cs typeface="+mn-cs"/>
            </a:endParaRPr>
          </a:p>
          <a:p>
            <a:pPr marL="342900" lvl="2"/>
            <a:r>
              <a:rPr lang="en-US" sz="1200" b="1" kern="1200" dirty="0">
                <a:solidFill>
                  <a:schemeClr val="tx1"/>
                </a:solidFill>
                <a:effectLst/>
                <a:latin typeface="+mn-lt"/>
                <a:ea typeface="+mn-ea"/>
                <a:cs typeface="+mn-cs"/>
              </a:rPr>
              <a:t>Organic organizations:</a:t>
            </a:r>
            <a:r>
              <a:rPr lang="en-US" sz="1200" kern="1200" dirty="0">
                <a:solidFill>
                  <a:schemeClr val="tx1"/>
                </a:solidFill>
                <a:effectLst/>
                <a:latin typeface="+mn-lt"/>
                <a:ea typeface="+mn-ea"/>
                <a:cs typeface="+mn-cs"/>
              </a:rPr>
              <a:t> flexible networks of multitalented individuals who perform a variety of tasks.</a:t>
            </a:r>
          </a:p>
          <a:p>
            <a:pPr marL="571500" lvl="3"/>
            <a:r>
              <a:rPr lang="en-US" sz="1200" kern="1200" dirty="0">
                <a:solidFill>
                  <a:schemeClr val="tx1"/>
                </a:solidFill>
                <a:effectLst/>
                <a:latin typeface="+mn-lt"/>
                <a:ea typeface="+mn-ea"/>
                <a:cs typeface="+mn-cs"/>
              </a:rPr>
              <a:t>Organic organizations are more likely to use decentralized decision making and horizontal or open designs.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B, boundaryless organization, or an o</a:t>
            </a:r>
            <a:r>
              <a:rPr lang="en-US" baseline="0" dirty="0"/>
              <a:t>pen boundary structure.</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76807" y="4243726"/>
            <a:ext cx="5486400" cy="4114800"/>
          </a:xfrm>
        </p:spPr>
        <p:txBody>
          <a:bodyPr/>
          <a:lstStyle/>
          <a:p>
            <a:pPr lvl="0"/>
            <a:r>
              <a:rPr lang="en-US" sz="1200" kern="1200" dirty="0">
                <a:solidFill>
                  <a:schemeClr val="tx1"/>
                </a:solidFill>
                <a:effectLst/>
                <a:latin typeface="+mn-lt"/>
                <a:ea typeface="+mn-ea"/>
                <a:cs typeface="+mn-cs"/>
              </a:rPr>
              <a:t>he balanced scorecard (BSC) translates an organization’s vision and strategy into a comprehensive set of performance measures that provides the framework for a strategic measurement and management system.</a:t>
            </a:r>
          </a:p>
          <a:p>
            <a:pPr lvl="0"/>
            <a:r>
              <a:rPr lang="en-US" sz="1200" kern="1200" dirty="0">
                <a:solidFill>
                  <a:schemeClr val="tx1"/>
                </a:solidFill>
                <a:effectLst/>
                <a:latin typeface="+mn-lt"/>
                <a:ea typeface="+mn-ea"/>
                <a:cs typeface="+mn-cs"/>
              </a:rPr>
              <a:t>The BSC provides managers with a comprehensive view of the organization in terms of four perspectives: (1) financial, (2) customer, (3) internal business processes, and (4) learning and growth.</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Financial Perspective:</a:t>
            </a:r>
          </a:p>
          <a:p>
            <a:pPr lvl="1"/>
            <a:r>
              <a:rPr lang="en-US" sz="1200" kern="1200" dirty="0">
                <a:solidFill>
                  <a:schemeClr val="tx1"/>
                </a:solidFill>
                <a:effectLst/>
                <a:latin typeface="+mn-lt"/>
                <a:ea typeface="+mn-ea"/>
                <a:cs typeface="+mn-cs"/>
              </a:rPr>
              <a:t>This perspective assesses “How do we look to shareholders?” </a:t>
            </a:r>
          </a:p>
          <a:p>
            <a:pPr lvl="1"/>
            <a:r>
              <a:rPr lang="en-US" sz="1200" kern="1200" dirty="0">
                <a:solidFill>
                  <a:schemeClr val="tx1"/>
                </a:solidFill>
                <a:effectLst/>
                <a:latin typeface="+mn-lt"/>
                <a:ea typeface="+mn-ea"/>
                <a:cs typeface="+mn-cs"/>
              </a:rPr>
              <a:t>Corporate financial strategies and goals generally fall into two buckets: revenue growth and productivity growth.</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Customer Perspective:</a:t>
            </a:r>
          </a:p>
          <a:p>
            <a:pPr lvl="1"/>
            <a:r>
              <a:rPr lang="en-US" sz="1200" kern="1200" dirty="0">
                <a:solidFill>
                  <a:schemeClr val="tx1"/>
                </a:solidFill>
                <a:effectLst/>
                <a:latin typeface="+mn-lt"/>
                <a:ea typeface="+mn-ea"/>
                <a:cs typeface="+mn-cs"/>
              </a:rPr>
              <a:t>This perspective assesses “How do customers see us?”</a:t>
            </a:r>
          </a:p>
          <a:p>
            <a:pPr lvl="1"/>
            <a:r>
              <a:rPr lang="en-US" sz="1200" kern="1200" dirty="0">
                <a:solidFill>
                  <a:schemeClr val="tx1"/>
                </a:solidFill>
                <a:effectLst/>
                <a:latin typeface="+mn-lt"/>
                <a:ea typeface="+mn-ea"/>
                <a:cs typeface="+mn-cs"/>
              </a:rPr>
              <a:t>The balanced scorecard measures items such as market share, customer acquisition, customer retention, customer satisfaction/loyalty, product/service quality, response time, and percentage of bids won.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Internal Business Process Perspective:</a:t>
            </a:r>
          </a:p>
          <a:p>
            <a:pPr lvl="1"/>
            <a:r>
              <a:rPr lang="en-US" sz="1200" kern="1200" dirty="0">
                <a:solidFill>
                  <a:schemeClr val="tx1"/>
                </a:solidFill>
                <a:effectLst/>
                <a:latin typeface="+mn-lt"/>
                <a:ea typeface="+mn-ea"/>
                <a:cs typeface="+mn-cs"/>
              </a:rPr>
              <a:t>This perspective assesses “What must we excel at?”</a:t>
            </a:r>
          </a:p>
          <a:p>
            <a:pPr lvl="1"/>
            <a:r>
              <a:rPr lang="en-US" sz="1200" kern="1200" dirty="0">
                <a:solidFill>
                  <a:schemeClr val="tx1"/>
                </a:solidFill>
                <a:effectLst/>
                <a:latin typeface="+mn-lt"/>
                <a:ea typeface="+mn-ea"/>
                <a:cs typeface="+mn-cs"/>
              </a:rPr>
              <a:t>Four critical high-level internal processes are innovation, customer service and satisfaction, operational excellence, and good corporate citizenship.</a:t>
            </a:r>
          </a:p>
          <a:p>
            <a:pPr lvl="1"/>
            <a:r>
              <a:rPr lang="en-US" sz="1200" kern="1200" dirty="0">
                <a:solidFill>
                  <a:schemeClr val="tx1"/>
                </a:solidFill>
                <a:effectLst/>
                <a:latin typeface="+mn-lt"/>
                <a:ea typeface="+mn-ea"/>
                <a:cs typeface="+mn-cs"/>
              </a:rPr>
              <a:t>These processes influence productivity, efficiency, quality, safety, and a host of other internal metrics. </a:t>
            </a:r>
          </a:p>
          <a:p>
            <a:pPr lvl="1"/>
            <a:r>
              <a:rPr lang="en-US" sz="1200" kern="1200" dirty="0">
                <a:solidFill>
                  <a:schemeClr val="tx1"/>
                </a:solidFill>
                <a:effectLst/>
                <a:latin typeface="+mn-lt"/>
                <a:ea typeface="+mn-ea"/>
                <a:cs typeface="+mn-cs"/>
              </a:rPr>
              <a:t>Companies tend to adopt continuous improvement programs in pursuit of upgrades to their internal processes.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Learning and Growth Perspective</a:t>
            </a:r>
          </a:p>
          <a:p>
            <a:pPr lvl="1"/>
            <a:r>
              <a:rPr lang="en-US" sz="1200" kern="1200" dirty="0">
                <a:solidFill>
                  <a:schemeClr val="tx1"/>
                </a:solidFill>
                <a:effectLst/>
                <a:latin typeface="+mn-lt"/>
                <a:ea typeface="+mn-ea"/>
                <a:cs typeface="+mn-cs"/>
              </a:rPr>
              <a:t>This perspective assesses “Can we continue to improve and create value?” </a:t>
            </a:r>
          </a:p>
          <a:p>
            <a:pPr lvl="1"/>
            <a:r>
              <a:rPr lang="en-US" sz="1200" kern="1200" dirty="0">
                <a:solidFill>
                  <a:schemeClr val="tx1"/>
                </a:solidFill>
                <a:effectLst/>
                <a:latin typeface="+mn-lt"/>
                <a:ea typeface="+mn-ea"/>
                <a:cs typeface="+mn-cs"/>
              </a:rPr>
              <a:t>The learning and growth perspective focuses on providing employees with the capabilities, resources, and work environment they need to achieve customer, internal business processes, and financial goals.</a:t>
            </a:r>
          </a:p>
          <a:p>
            <a:pPr lvl="1"/>
            <a:r>
              <a:rPr lang="en-US" sz="1200" kern="1200" dirty="0">
                <a:solidFill>
                  <a:schemeClr val="tx1"/>
                </a:solidFill>
                <a:effectLst/>
                <a:latin typeface="+mn-lt"/>
                <a:ea typeface="+mn-ea"/>
                <a:cs typeface="+mn-cs"/>
              </a:rPr>
              <a:t>Typical metrics are employee satisfaction/engagement, employee retention, employee productivity, training budget per employee, technology utilization, and organizational climate and culture.</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1957311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Innovation: </a:t>
            </a:r>
            <a:r>
              <a:rPr lang="en-US" sz="1200" kern="1200" dirty="0">
                <a:solidFill>
                  <a:schemeClr val="tx1"/>
                </a:solidFill>
                <a:effectLst/>
                <a:latin typeface="+mn-lt"/>
                <a:ea typeface="+mn-ea"/>
                <a:cs typeface="+mn-cs"/>
              </a:rPr>
              <a:t>creation of something new that makes money.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15.6 classifies innovations by crossing their type with their focus, producing four unique types.</a:t>
            </a:r>
          </a:p>
          <a:p>
            <a:pPr lvl="0"/>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Product innovations:</a:t>
            </a:r>
            <a:r>
              <a:rPr lang="en-US" sz="1200" kern="1200" dirty="0">
                <a:solidFill>
                  <a:schemeClr val="tx1"/>
                </a:solidFill>
                <a:effectLst/>
                <a:latin typeface="+mn-lt"/>
                <a:ea typeface="+mn-ea"/>
                <a:cs typeface="+mn-cs"/>
              </a:rPr>
              <a:t> a change in the appearance or the performance of a product or a service or the creation of a new one. </a:t>
            </a:r>
          </a:p>
          <a:p>
            <a:pPr lvl="1"/>
            <a:r>
              <a:rPr lang="en-US" sz="1200" b="1" kern="1200" dirty="0">
                <a:solidFill>
                  <a:schemeClr val="tx1"/>
                </a:solidFill>
                <a:effectLst/>
                <a:latin typeface="+mn-lt"/>
                <a:ea typeface="+mn-ea"/>
                <a:cs typeface="+mn-cs"/>
              </a:rPr>
              <a:t>Process innovations:</a:t>
            </a:r>
            <a:r>
              <a:rPr lang="en-US" sz="1200" kern="1200" dirty="0">
                <a:solidFill>
                  <a:schemeClr val="tx1"/>
                </a:solidFill>
                <a:effectLst/>
                <a:latin typeface="+mn-lt"/>
                <a:ea typeface="+mn-ea"/>
                <a:cs typeface="+mn-cs"/>
              </a:rPr>
              <a:t> a change in the way a product or a service is conceived, manufactured, or distributed.</a:t>
            </a:r>
          </a:p>
          <a:p>
            <a:pPr lvl="0"/>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35851429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focus of the innovation: </a:t>
            </a:r>
          </a:p>
          <a:p>
            <a:pPr lvl="0"/>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Improvement innovations:</a:t>
            </a:r>
            <a:r>
              <a:rPr lang="en-US" sz="1200" kern="1200" dirty="0">
                <a:solidFill>
                  <a:schemeClr val="tx1"/>
                </a:solidFill>
                <a:effectLst/>
                <a:latin typeface="+mn-lt"/>
                <a:ea typeface="+mn-ea"/>
                <a:cs typeface="+mn-cs"/>
              </a:rPr>
              <a:t> enhance or upgrade an existing product, service, or process.</a:t>
            </a:r>
          </a:p>
          <a:p>
            <a:pPr lvl="2"/>
            <a:r>
              <a:rPr lang="en-US" sz="1200" kern="1200" dirty="0">
                <a:solidFill>
                  <a:schemeClr val="tx1"/>
                </a:solidFill>
                <a:effectLst/>
                <a:latin typeface="+mn-lt"/>
                <a:ea typeface="+mn-ea"/>
                <a:cs typeface="+mn-cs"/>
              </a:rPr>
              <a:t>These types of innovations are often incremental and are less likely to generate significant amounts of new revenue at one point in time.</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New-direction innovations</a:t>
            </a:r>
            <a:r>
              <a:rPr lang="en-US" sz="1200" kern="1200" dirty="0">
                <a:solidFill>
                  <a:schemeClr val="tx1"/>
                </a:solidFill>
                <a:effectLst/>
                <a:latin typeface="+mn-lt"/>
                <a:ea typeface="+mn-ea"/>
                <a:cs typeface="+mn-cs"/>
              </a:rPr>
              <a:t>: take a totally new or different approach to a product, service, process, or industry.</a:t>
            </a:r>
          </a:p>
          <a:p>
            <a:pPr lvl="2"/>
            <a:r>
              <a:rPr lang="en-US" sz="1200" kern="1200" dirty="0">
                <a:solidFill>
                  <a:schemeClr val="tx1"/>
                </a:solidFill>
                <a:effectLst/>
                <a:latin typeface="+mn-lt"/>
                <a:ea typeface="+mn-ea"/>
                <a:cs typeface="+mn-cs"/>
              </a:rPr>
              <a:t>These innovations focus on creating new markets and customers and rely on developing breakthroughs and inventing things that don't already exist.</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06816" y="4178722"/>
            <a:ext cx="5486400" cy="4114800"/>
          </a:xfrm>
        </p:spPr>
        <p:txBody>
          <a:bodyPr/>
          <a:lstStyle/>
          <a:p>
            <a:pPr lvl="0"/>
            <a:r>
              <a:rPr lang="en-US" sz="1200" b="1" kern="1200" dirty="0">
                <a:solidFill>
                  <a:schemeClr val="tx1"/>
                </a:solidFill>
                <a:effectLst/>
                <a:latin typeface="+mn-lt"/>
                <a:ea typeface="+mn-ea"/>
                <a:cs typeface="+mn-cs"/>
              </a:rPr>
              <a:t>Innovation system</a:t>
            </a:r>
            <a:r>
              <a:rPr lang="en-US" sz="1200" kern="1200" dirty="0">
                <a:solidFill>
                  <a:schemeClr val="tx1"/>
                </a:solidFill>
                <a:effectLst/>
                <a:latin typeface="+mn-lt"/>
                <a:ea typeface="+mn-ea"/>
                <a:cs typeface="+mn-cs"/>
              </a:rPr>
              <a:t>: a coherent set of interdependent processes and structures that dictates how the company searches for novel problems and solutions, synthesizes ideas into a business concept and product designs, and selects which projects get funded.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are seven components of an innovation system: innovation strategy; committed leadership; innovative culture and climate; required structure and processes; necessary human capital; human resource policies, practices, and procedures; and appropriate resources.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Creating an Innovation Strategy: </a:t>
            </a:r>
          </a:p>
          <a:p>
            <a:pPr lvl="1"/>
            <a:r>
              <a:rPr lang="en-US" sz="1200" kern="1200" dirty="0">
                <a:solidFill>
                  <a:schemeClr val="tx1"/>
                </a:solidFill>
                <a:effectLst/>
                <a:latin typeface="+mn-lt"/>
                <a:ea typeface="+mn-ea"/>
                <a:cs typeface="+mn-cs"/>
              </a:rPr>
              <a:t>An innovation strategy, or a plan for being more innovative, requires a company to integrate its innovation activities into its business strategies.</a:t>
            </a:r>
          </a:p>
          <a:p>
            <a:pPr lvl="1"/>
            <a:r>
              <a:rPr lang="en-US" sz="1200" kern="1200" dirty="0">
                <a:solidFill>
                  <a:schemeClr val="tx1"/>
                </a:solidFill>
                <a:effectLst/>
                <a:latin typeface="+mn-lt"/>
                <a:ea typeface="+mn-ea"/>
                <a:cs typeface="+mn-cs"/>
              </a:rPr>
              <a:t>This integration encourages management to invest resources in innovation and generates employee commitment to innovation across the organization.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Commitment from Senior Leaders: </a:t>
            </a:r>
          </a:p>
          <a:p>
            <a:pPr lvl="1"/>
            <a:r>
              <a:rPr lang="en-US" sz="1200" kern="1200" dirty="0">
                <a:solidFill>
                  <a:schemeClr val="tx1"/>
                </a:solidFill>
                <a:effectLst/>
                <a:latin typeface="+mn-lt"/>
                <a:ea typeface="+mn-ea"/>
                <a:cs typeface="+mn-cs"/>
              </a:rPr>
              <a:t>The achievement of strategic goals is unlikely without real commitment from senior leaders.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Fostering an Innovative Culture and Climate:</a:t>
            </a:r>
          </a:p>
          <a:p>
            <a:pPr lvl="1"/>
            <a:r>
              <a:rPr lang="en-US" sz="1200" kern="1200" dirty="0">
                <a:solidFill>
                  <a:schemeClr val="tx1"/>
                </a:solidFill>
                <a:effectLst/>
                <a:latin typeface="+mn-lt"/>
                <a:ea typeface="+mn-ea"/>
                <a:cs typeface="+mn-cs"/>
              </a:rPr>
              <a:t>A risk-averse culture is a key obstacle to innovation.</a:t>
            </a:r>
          </a:p>
          <a:p>
            <a:pPr lvl="1"/>
            <a:r>
              <a:rPr lang="en-US" sz="1200" kern="1200" dirty="0">
                <a:solidFill>
                  <a:schemeClr val="tx1"/>
                </a:solidFill>
                <a:effectLst/>
                <a:latin typeface="+mn-lt"/>
                <a:ea typeface="+mn-ea"/>
                <a:cs typeface="+mn-cs"/>
              </a:rPr>
              <a:t>An innovative culture and climate are associated with the creation of new ideas and products. </a:t>
            </a:r>
          </a:p>
          <a:p>
            <a:pPr lvl="1"/>
            <a:r>
              <a:rPr lang="en-US" sz="1200" kern="1200" dirty="0">
                <a:solidFill>
                  <a:schemeClr val="tx1"/>
                </a:solidFill>
                <a:effectLst/>
                <a:latin typeface="+mn-lt"/>
                <a:ea typeface="+mn-ea"/>
                <a:cs typeface="+mn-cs"/>
              </a:rPr>
              <a:t>Innovation requires experimentation, failure, and risk taking. These are all aspects of an organization's culture.</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10909937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D, </a:t>
            </a:r>
            <a:r>
              <a:rPr lang="en-US" baseline="0" dirty="0"/>
              <a:t>transformative impact.</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11212947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2616373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Organization: </a:t>
            </a:r>
            <a:r>
              <a:rPr lang="en-US" sz="1200" kern="1200" dirty="0">
                <a:solidFill>
                  <a:schemeClr val="tx1"/>
                </a:solidFill>
                <a:effectLst/>
                <a:latin typeface="+mn-lt"/>
                <a:ea typeface="+mn-ea"/>
                <a:cs typeface="+mn-cs"/>
              </a:rPr>
              <a:t>a system of consciously coordinated activities or forces of two or more persons.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Common denominators of all organizations are coordination of effort, aligned goals, division of labor, and a hierarchy of authority. </a:t>
            </a:r>
          </a:p>
          <a:p>
            <a:pPr lvl="1"/>
            <a:r>
              <a:rPr lang="en-US" sz="1200" kern="1200" dirty="0">
                <a:solidFill>
                  <a:schemeClr val="tx1"/>
                </a:solidFill>
                <a:effectLst/>
                <a:latin typeface="+mn-lt"/>
                <a:ea typeface="+mn-ea"/>
                <a:cs typeface="+mn-cs"/>
              </a:rPr>
              <a:t>Coordination of effort is achieved through formulation and enforcement of policies, rules, and regulations. </a:t>
            </a:r>
          </a:p>
          <a:p>
            <a:pPr lvl="1"/>
            <a:r>
              <a:rPr lang="en-US" sz="1200" kern="1200" dirty="0">
                <a:solidFill>
                  <a:schemeClr val="tx1"/>
                </a:solidFill>
                <a:effectLst/>
                <a:latin typeface="+mn-lt"/>
                <a:ea typeface="+mn-ea"/>
                <a:cs typeface="+mn-cs"/>
              </a:rPr>
              <a:t>Aligned goals start from the companywide strategic plan, then cascade down through the organization so the employees are aligned in their pursuit of common goals.</a:t>
            </a:r>
          </a:p>
          <a:p>
            <a:pPr lvl="1"/>
            <a:r>
              <a:rPr lang="en-US" sz="1200" kern="1200" dirty="0">
                <a:solidFill>
                  <a:schemeClr val="tx1"/>
                </a:solidFill>
                <a:effectLst/>
                <a:latin typeface="+mn-lt"/>
                <a:ea typeface="+mn-ea"/>
                <a:cs typeface="+mn-cs"/>
              </a:rPr>
              <a:t>Division of labor occurs when the common goal is pursued by individuals performing different but related tasks.</a:t>
            </a:r>
          </a:p>
          <a:p>
            <a:pPr lvl="1"/>
            <a:r>
              <a:rPr lang="en-US" sz="1200" kern="1200" dirty="0">
                <a:solidFill>
                  <a:schemeClr val="tx1"/>
                </a:solidFill>
                <a:effectLst/>
                <a:latin typeface="+mn-lt"/>
                <a:ea typeface="+mn-ea"/>
                <a:cs typeface="+mn-cs"/>
              </a:rPr>
              <a:t>The hierarchy of authority, also called the chain of command, is a control mechanism dedicated to making sure the right people do the right things at the right time.</a:t>
            </a:r>
          </a:p>
          <a:p>
            <a:pPr lvl="2"/>
            <a:r>
              <a:rPr lang="en-US" sz="1200" kern="1200" dirty="0">
                <a:solidFill>
                  <a:schemeClr val="tx1"/>
                </a:solidFill>
                <a:effectLst/>
                <a:latin typeface="+mn-lt"/>
                <a:ea typeface="+mn-ea"/>
                <a:cs typeface="+mn-cs"/>
              </a:rPr>
              <a:t>Historically, managers have maintained the integrity of the hierarchy of authority by adhering to the unity of command principle.</a:t>
            </a:r>
          </a:p>
          <a:p>
            <a:pPr lvl="2"/>
            <a:r>
              <a:rPr lang="en-US" sz="1200" b="1" kern="1200" dirty="0">
                <a:solidFill>
                  <a:schemeClr val="tx1"/>
                </a:solidFill>
                <a:effectLst/>
                <a:latin typeface="+mn-lt"/>
                <a:ea typeface="+mn-ea"/>
                <a:cs typeface="+mn-cs"/>
              </a:rPr>
              <a:t>Unity of command principle:</a:t>
            </a:r>
            <a:r>
              <a:rPr lang="en-US" sz="1200" kern="1200" dirty="0">
                <a:solidFill>
                  <a:schemeClr val="tx1"/>
                </a:solidFill>
                <a:effectLst/>
                <a:latin typeface="+mn-lt"/>
                <a:ea typeface="+mn-ea"/>
                <a:cs typeface="+mn-cs"/>
              </a:rPr>
              <a:t> each employee should report to a single manager.</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Closed system: </a:t>
            </a:r>
            <a:r>
              <a:rPr lang="en-US" sz="1200" kern="1200" dirty="0">
                <a:solidFill>
                  <a:schemeClr val="tx1"/>
                </a:solidFill>
                <a:effectLst/>
                <a:latin typeface="+mn-lt"/>
                <a:ea typeface="+mn-ea"/>
                <a:cs typeface="+mn-cs"/>
              </a:rPr>
              <a:t>a relatively self-sufficient entity; one that is closed to its surrounding environment.</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Open system: </a:t>
            </a:r>
            <a:r>
              <a:rPr lang="en-US" sz="1200" kern="1200" dirty="0">
                <a:solidFill>
                  <a:schemeClr val="tx1"/>
                </a:solidFill>
                <a:effectLst/>
                <a:latin typeface="+mn-lt"/>
                <a:ea typeface="+mn-ea"/>
                <a:cs typeface="+mn-cs"/>
              </a:rPr>
              <a:t>depends on constant interaction with the environment for survival.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distinction between closed and open systems is a matter of degree.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Open systems are capable of self-correction, adaptation, and growth, thanks to feedback from the environment.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Moving away from the historical perspective that organizations are closed systems, current thinking is that organizations are open systems and dependent on the external environment for survival.</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940350" cy="4114800"/>
          </a:xfrm>
        </p:spPr>
        <p:txBody>
          <a:bodyPr/>
          <a:lstStyle/>
          <a:p>
            <a:pPr lvl="0"/>
            <a:r>
              <a:rPr lang="en-US" sz="1200" b="1" kern="1200" dirty="0">
                <a:solidFill>
                  <a:schemeClr val="tx1"/>
                </a:solidFill>
                <a:effectLst/>
                <a:latin typeface="+mn-lt"/>
                <a:ea typeface="+mn-ea"/>
                <a:cs typeface="+mn-cs"/>
              </a:rPr>
              <a:t>Learning organization:</a:t>
            </a:r>
            <a:r>
              <a:rPr lang="en-US" sz="1200" kern="1200" dirty="0">
                <a:solidFill>
                  <a:schemeClr val="tx1"/>
                </a:solidFill>
                <a:effectLst/>
                <a:latin typeface="+mn-lt"/>
                <a:ea typeface="+mn-ea"/>
                <a:cs typeface="+mn-cs"/>
              </a:rPr>
              <a:t> one that proactively creates, acquires, and transfers knowledge, and that changes its behavior on the basis of new knowledge and insights.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Researchers have shown that organizations learn by using five independent subprocesses: information acquisition, information distribution, information interpretation, knowledge integration, and organizational memory.</a:t>
            </a:r>
          </a:p>
          <a:p>
            <a:pPr lvl="1"/>
            <a:r>
              <a:rPr lang="en-US" sz="1200" kern="1200" dirty="0">
                <a:solidFill>
                  <a:schemeClr val="tx1"/>
                </a:solidFill>
                <a:effectLst/>
                <a:latin typeface="+mn-lt"/>
                <a:ea typeface="+mn-ea"/>
                <a:cs typeface="+mn-cs"/>
              </a:rPr>
              <a:t>Information acquisition, also known as scanning, refers to the process through which an organization obtains information from internal and external sources.</a:t>
            </a:r>
          </a:p>
          <a:p>
            <a:pPr lvl="1"/>
            <a:r>
              <a:rPr lang="en-US" sz="1200" kern="1200" dirty="0">
                <a:solidFill>
                  <a:schemeClr val="tx1"/>
                </a:solidFill>
                <a:effectLst/>
                <a:latin typeface="+mn-lt"/>
                <a:ea typeface="+mn-ea"/>
                <a:cs typeface="+mn-cs"/>
              </a:rPr>
              <a:t>Information distribution pertains to the processes or systems that people, groups, or organizational units use to share information among themselves.</a:t>
            </a:r>
          </a:p>
          <a:p>
            <a:pPr lvl="1"/>
            <a:r>
              <a:rPr lang="en-US" sz="1200" kern="1200" dirty="0">
                <a:solidFill>
                  <a:schemeClr val="tx1"/>
                </a:solidFill>
                <a:effectLst/>
                <a:latin typeface="+mn-lt"/>
                <a:ea typeface="+mn-ea"/>
                <a:cs typeface="+mn-cs"/>
              </a:rPr>
              <a:t>The information interpretation step is all about making sense of the information that organizations have acquired and distributed.</a:t>
            </a:r>
          </a:p>
          <a:p>
            <a:pPr lvl="1"/>
            <a:r>
              <a:rPr lang="en-US" sz="1200" kern="1200" dirty="0">
                <a:solidFill>
                  <a:schemeClr val="tx1"/>
                </a:solidFill>
                <a:effectLst/>
                <a:latin typeface="+mn-lt"/>
                <a:ea typeface="+mn-ea"/>
                <a:cs typeface="+mn-cs"/>
              </a:rPr>
              <a:t>Knowledge integration occurs when information is shared and accumulated across different parts of an organization. </a:t>
            </a:r>
          </a:p>
          <a:p>
            <a:pPr lvl="1"/>
            <a:r>
              <a:rPr lang="en-US" sz="1200" kern="1200" dirty="0">
                <a:solidFill>
                  <a:schemeClr val="tx1"/>
                </a:solidFill>
                <a:effectLst/>
                <a:latin typeface="+mn-lt"/>
                <a:ea typeface="+mn-ea"/>
                <a:cs typeface="+mn-cs"/>
              </a:rPr>
              <a:t>Knowledge needs to be put into some type of repository or organizational memory if it is to be used in the future.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 improve organizational learning, managers should use surveys to improve on the five steps of organizational learning; they must understand that leader behavior and organizational culture drive organizational learning; and they can be role models of learning from failure.</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Failure:</a:t>
            </a:r>
            <a:r>
              <a:rPr lang="en-US" sz="1200" kern="1200" dirty="0">
                <a:solidFill>
                  <a:schemeClr val="tx1"/>
                </a:solidFill>
                <a:effectLst/>
                <a:latin typeface="+mn-lt"/>
                <a:ea typeface="+mn-ea"/>
                <a:cs typeface="+mn-cs"/>
              </a:rPr>
              <a:t> when an activity fails to deliver its expected results or outcomes.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A, n</a:t>
            </a:r>
            <a:r>
              <a:rPr lang="en-US" baseline="0" dirty="0"/>
              <a:t>arrower spans of control.</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42137" y="4226391"/>
            <a:ext cx="5486400" cy="4114800"/>
          </a:xfrm>
        </p:spPr>
        <p:txBody>
          <a:bodyPr/>
          <a:lstStyle/>
          <a:p>
            <a:pPr lvl="0"/>
            <a:r>
              <a:rPr lang="en-US" sz="1200" kern="1200" dirty="0">
                <a:solidFill>
                  <a:schemeClr val="tx1"/>
                </a:solidFill>
                <a:effectLst/>
                <a:latin typeface="+mn-lt"/>
                <a:ea typeface="+mn-ea"/>
                <a:cs typeface="+mn-cs"/>
              </a:rPr>
              <a:t>Traditional Design: </a:t>
            </a:r>
          </a:p>
          <a:p>
            <a:pPr lvl="1"/>
            <a:r>
              <a:rPr lang="en-US" sz="1200" kern="1200" dirty="0">
                <a:solidFill>
                  <a:schemeClr val="tx1"/>
                </a:solidFill>
                <a:effectLst/>
                <a:latin typeface="+mn-lt"/>
                <a:ea typeface="+mn-ea"/>
                <a:cs typeface="+mn-cs"/>
              </a:rPr>
              <a:t>Organizations defined by a traditional approach tend to have functional, divisional, and/or matrix structures.</a:t>
            </a:r>
          </a:p>
          <a:p>
            <a:pPr lvl="1"/>
            <a:r>
              <a:rPr lang="en-US" sz="1200" kern="1200" dirty="0">
                <a:solidFill>
                  <a:schemeClr val="tx1"/>
                </a:solidFill>
                <a:effectLst/>
                <a:latin typeface="+mn-lt"/>
                <a:ea typeface="+mn-ea"/>
                <a:cs typeface="+mn-cs"/>
              </a:rPr>
              <a:t>Each of these structures relies on a vertical hierarchy and attempts to define clear departmental boundaries and reporting relationships.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Horizontal Design: </a:t>
            </a:r>
          </a:p>
          <a:p>
            <a:pPr lvl="1"/>
            <a:r>
              <a:rPr lang="en-US" sz="1200" kern="1200" dirty="0">
                <a:solidFill>
                  <a:schemeClr val="tx1"/>
                </a:solidFill>
                <a:effectLst/>
                <a:latin typeface="+mn-lt"/>
                <a:ea typeface="+mn-ea"/>
                <a:cs typeface="+mn-cs"/>
              </a:rPr>
              <a:t>Organizations defined by a horizontal approach work hard to flatten hierarchy and organize people around specific segments of the workflow. </a:t>
            </a:r>
          </a:p>
          <a:p>
            <a:pPr lvl="1"/>
            <a:r>
              <a:rPr lang="en-US" sz="1200" kern="1200" dirty="0">
                <a:solidFill>
                  <a:schemeClr val="tx1"/>
                </a:solidFill>
                <a:effectLst/>
                <a:latin typeface="+mn-lt"/>
                <a:ea typeface="+mn-ea"/>
                <a:cs typeface="+mn-cs"/>
              </a:rPr>
              <a:t>A horizontal structure, sometimes called a team or process structure, relies on a horizontal workflow and attempts to dissolve departmental boundaries and reporting relationships as much as possible.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Open Design:</a:t>
            </a:r>
          </a:p>
          <a:p>
            <a:pPr lvl="1"/>
            <a:r>
              <a:rPr lang="en-US" sz="1200" kern="1200" dirty="0">
                <a:solidFill>
                  <a:schemeClr val="tx1"/>
                </a:solidFill>
                <a:effectLst/>
                <a:latin typeface="+mn-lt"/>
                <a:ea typeface="+mn-ea"/>
                <a:cs typeface="+mn-cs"/>
              </a:rPr>
              <a:t>Organizations defined by an open approach tend to have hollow, modular, or virtual structures. </a:t>
            </a:r>
          </a:p>
          <a:p>
            <a:pPr lvl="1"/>
            <a:r>
              <a:rPr lang="en-US" sz="1200" kern="1200" dirty="0">
                <a:solidFill>
                  <a:schemeClr val="tx1"/>
                </a:solidFill>
                <a:effectLst/>
                <a:latin typeface="+mn-lt"/>
                <a:ea typeface="+mn-ea"/>
                <a:cs typeface="+mn-cs"/>
              </a:rPr>
              <a:t>Each of these structures relies on leveraging technology and structural flexibility to maximize potential value through outsourcing and external collaboration.</a:t>
            </a:r>
          </a:p>
          <a:p>
            <a:pPr lvl="1"/>
            <a:r>
              <a:rPr lang="en-US" sz="1200" b="1" kern="1200" dirty="0">
                <a:solidFill>
                  <a:schemeClr val="tx1"/>
                </a:solidFill>
                <a:effectLst/>
                <a:latin typeface="+mn-lt"/>
                <a:ea typeface="+mn-ea"/>
                <a:cs typeface="+mn-cs"/>
              </a:rPr>
              <a:t>Boundaryless organization:</a:t>
            </a:r>
            <a:r>
              <a:rPr lang="en-US" sz="1200" kern="1200" dirty="0">
                <a:solidFill>
                  <a:schemeClr val="tx1"/>
                </a:solidFill>
                <a:effectLst/>
                <a:latin typeface="+mn-lt"/>
                <a:ea typeface="+mn-ea"/>
                <a:cs typeface="+mn-cs"/>
              </a:rPr>
              <a:t> one where management has largely succeeded in breaking down barriers between internal levels, job functions, and departments, as well as reducing external barriers between the organization and those with whom it does business.</a:t>
            </a:r>
          </a:p>
          <a:p>
            <a:pPr lvl="1"/>
            <a:r>
              <a:rPr lang="en-US" sz="1200" kern="1200" dirty="0">
                <a:solidFill>
                  <a:schemeClr val="tx1"/>
                </a:solidFill>
                <a:effectLst/>
                <a:latin typeface="+mn-lt"/>
                <a:ea typeface="+mn-ea"/>
                <a:cs typeface="+mn-cs"/>
              </a:rPr>
              <a:t>This type of structure is fluid and flexible and relies on telecommuting between geographically dispersed people.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2727733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Functional Structure:</a:t>
            </a:r>
          </a:p>
          <a:p>
            <a:pPr lvl="1"/>
            <a:r>
              <a:rPr lang="en-US" sz="1200" kern="1200" dirty="0">
                <a:solidFill>
                  <a:schemeClr val="tx1"/>
                </a:solidFill>
                <a:effectLst/>
                <a:latin typeface="+mn-lt"/>
                <a:ea typeface="+mn-ea"/>
                <a:cs typeface="+mn-cs"/>
              </a:rPr>
              <a:t>A functional structure groups people according to the business functions they perform, for example, manufacturing, marketing, and finance.</a:t>
            </a:r>
          </a:p>
          <a:p>
            <a:pPr lvl="1"/>
            <a:r>
              <a:rPr lang="en-US" sz="1200" kern="1200" dirty="0">
                <a:solidFill>
                  <a:schemeClr val="tx1"/>
                </a:solidFill>
                <a:effectLst/>
                <a:latin typeface="+mn-lt"/>
                <a:ea typeface="+mn-ea"/>
                <a:cs typeface="+mn-cs"/>
              </a:rPr>
              <a:t>This arrangement puts together people who are experts in the same or similar activities.</a:t>
            </a:r>
          </a:p>
          <a:p>
            <a:pPr lvl="1"/>
            <a:r>
              <a:rPr lang="en-US" sz="1200" kern="1200" dirty="0">
                <a:solidFill>
                  <a:schemeClr val="tx1"/>
                </a:solidFill>
                <a:effectLst/>
                <a:latin typeface="+mn-lt"/>
                <a:ea typeface="+mn-ea"/>
                <a:cs typeface="+mn-cs"/>
              </a:rPr>
              <a:t>Some organizations have concluded that using a functional structure divides people too much, ultimately creating silos within the organization.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Divisional Structure:</a:t>
            </a:r>
          </a:p>
          <a:p>
            <a:pPr lvl="1"/>
            <a:r>
              <a:rPr lang="en-US" sz="1200" kern="1200" dirty="0">
                <a:solidFill>
                  <a:schemeClr val="tx1"/>
                </a:solidFill>
                <a:effectLst/>
                <a:latin typeface="+mn-lt"/>
                <a:ea typeface="+mn-ea"/>
                <a:cs typeface="+mn-cs"/>
              </a:rPr>
              <a:t>In a divisional structure, employees are segregated into organization groups based on similar products or services, customers or clients, or geographic regions.</a:t>
            </a:r>
          </a:p>
          <a:p>
            <a:pPr lvl="1"/>
            <a:r>
              <a:rPr lang="en-US" sz="1200" kern="1200" dirty="0">
                <a:solidFill>
                  <a:schemeClr val="tx1"/>
                </a:solidFill>
                <a:effectLst/>
                <a:latin typeface="+mn-lt"/>
                <a:ea typeface="+mn-ea"/>
                <a:cs typeface="+mn-cs"/>
              </a:rPr>
              <a:t>The divisional structure is sometimes called a product structure or profit center approach.</a:t>
            </a:r>
          </a:p>
          <a:p>
            <a:pPr lvl="1"/>
            <a:r>
              <a:rPr lang="en-US" sz="1200" kern="1200" dirty="0">
                <a:solidFill>
                  <a:schemeClr val="tx1"/>
                </a:solidFill>
                <a:effectLst/>
                <a:latin typeface="+mn-lt"/>
                <a:ea typeface="+mn-ea"/>
                <a:cs typeface="+mn-cs"/>
              </a:rPr>
              <a:t>The use of a divisional structure can also create silos within the organization.</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1603853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Matrix Structure</a:t>
            </a:r>
          </a:p>
          <a:p>
            <a:pPr lvl="1"/>
            <a:r>
              <a:rPr lang="en-US" sz="1200" kern="1200" dirty="0">
                <a:solidFill>
                  <a:schemeClr val="tx1"/>
                </a:solidFill>
                <a:effectLst/>
                <a:latin typeface="+mn-lt"/>
                <a:ea typeface="+mn-ea"/>
                <a:cs typeface="+mn-cs"/>
              </a:rPr>
              <a:t>A matrix structure combines a vertical structure with an equally strong horizontal overlay. </a:t>
            </a:r>
          </a:p>
          <a:p>
            <a:pPr lvl="1"/>
            <a:r>
              <a:rPr lang="en-US" sz="1200" kern="1200" dirty="0">
                <a:solidFill>
                  <a:schemeClr val="tx1"/>
                </a:solidFill>
                <a:effectLst/>
                <a:latin typeface="+mn-lt"/>
                <a:ea typeface="+mn-ea"/>
                <a:cs typeface="+mn-cs"/>
              </a:rPr>
              <a:t>A matrix structure combines functional and divisional chains of command to form a grid with two command structures, one shown vertically according to function, and the other shown horizontally, by product line, brand, customer group, or geographic region.</a:t>
            </a:r>
          </a:p>
          <a:p>
            <a:pPr lvl="1"/>
            <a:r>
              <a:rPr lang="en-US" sz="1200" kern="1200" dirty="0">
                <a:solidFill>
                  <a:schemeClr val="tx1"/>
                </a:solidFill>
                <a:effectLst/>
                <a:latin typeface="+mn-lt"/>
                <a:ea typeface="+mn-ea"/>
                <a:cs typeface="+mn-cs"/>
              </a:rPr>
              <a:t>Application of a matrix structure is not easy, and it can be complex and confusing.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Horizontal Structure</a:t>
            </a:r>
          </a:p>
          <a:p>
            <a:pPr lvl="1"/>
            <a:r>
              <a:rPr lang="en-US" sz="1200" kern="1200" dirty="0">
                <a:solidFill>
                  <a:schemeClr val="tx1"/>
                </a:solidFill>
                <a:effectLst/>
                <a:latin typeface="+mn-lt"/>
                <a:ea typeface="+mn-ea"/>
                <a:cs typeface="+mn-cs"/>
              </a:rPr>
              <a:t>In a horizontal structure, teams or workgroups, either temporary or permanent, are created to improve collaboration and work on common projects.</a:t>
            </a:r>
          </a:p>
          <a:p>
            <a:pPr lvl="1"/>
            <a:r>
              <a:rPr lang="en-US" sz="1200" kern="1200" dirty="0">
                <a:solidFill>
                  <a:schemeClr val="tx1"/>
                </a:solidFill>
                <a:effectLst/>
                <a:latin typeface="+mn-lt"/>
                <a:ea typeface="+mn-ea"/>
                <a:cs typeface="+mn-cs"/>
              </a:rPr>
              <a:t>The horizontal approach to organizational design tends to focus on work processes—every task and responsibility needed to meet a customer need.</a:t>
            </a:r>
          </a:p>
          <a:p>
            <a:pPr lvl="1"/>
            <a:r>
              <a:rPr lang="en-US" sz="1200" kern="1200" dirty="0">
                <a:solidFill>
                  <a:schemeClr val="tx1"/>
                </a:solidFill>
                <a:effectLst/>
                <a:latin typeface="+mn-lt"/>
                <a:ea typeface="+mn-ea"/>
                <a:cs typeface="+mn-cs"/>
              </a:rPr>
              <a:t>Teamwork is a common feature of organizations designed horizontally.</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16038539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01479175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60568203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6314512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2205318"/>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8" name="Content Placeholder 7">
            <a:extLst>
              <a:ext uri="{FF2B5EF4-FFF2-40B4-BE49-F238E27FC236}">
                <a16:creationId xmlns:a16="http://schemas.microsoft.com/office/drawing/2014/main" id="{385DD03C-938D-D549-B54C-6E76DD953596}"/>
              </a:ext>
            </a:extLst>
          </p:cNvPr>
          <p:cNvSpPr>
            <a:spLocks noGrp="1"/>
          </p:cNvSpPr>
          <p:nvPr>
            <p:ph sz="quarter" idx="15" hasCustomPrompt="1"/>
          </p:nvPr>
        </p:nvSpPr>
        <p:spPr>
          <a:xfrm>
            <a:off x="342900" y="982663"/>
            <a:ext cx="4076700" cy="657225"/>
          </a:xfrm>
        </p:spPr>
        <p:txBody>
          <a:bodyPr/>
          <a:lstStyle/>
          <a:p>
            <a:pPr lvl="0"/>
            <a:r>
              <a:rPr lang="en-US" dirty="0"/>
              <a:t>CONTENT</a:t>
            </a:r>
          </a:p>
        </p:txBody>
      </p:sp>
      <p:sp>
        <p:nvSpPr>
          <p:cNvPr id="10" name="Content Placeholder 7">
            <a:extLst>
              <a:ext uri="{FF2B5EF4-FFF2-40B4-BE49-F238E27FC236}">
                <a16:creationId xmlns:a16="http://schemas.microsoft.com/office/drawing/2014/main" id="{643DE858-6D18-8543-9CFF-0C54443D3BEB}"/>
              </a:ext>
            </a:extLst>
          </p:cNvPr>
          <p:cNvSpPr>
            <a:spLocks noGrp="1"/>
          </p:cNvSpPr>
          <p:nvPr>
            <p:ph sz="quarter" idx="16" hasCustomPrompt="1"/>
          </p:nvPr>
        </p:nvSpPr>
        <p:spPr>
          <a:xfrm>
            <a:off x="4724400" y="982663"/>
            <a:ext cx="4076700" cy="657225"/>
          </a:xfrm>
        </p:spPr>
        <p:txBody>
          <a:bodyPr/>
          <a:lstStyle/>
          <a:p>
            <a:pPr lvl="0"/>
            <a:r>
              <a:rPr lang="en-US" dirty="0"/>
              <a:t>CONTENT</a:t>
            </a:r>
          </a:p>
        </p:txBody>
      </p:sp>
      <p:sp>
        <p:nvSpPr>
          <p:cNvPr id="12" name="Content Placeholder 1">
            <a:extLst>
              <a:ext uri="{FF2B5EF4-FFF2-40B4-BE49-F238E27FC236}">
                <a16:creationId xmlns:a16="http://schemas.microsoft.com/office/drawing/2014/main" id="{B4FA2207-2384-EC43-941B-8B0E4972FC11}"/>
              </a:ext>
            </a:extLst>
          </p:cNvPr>
          <p:cNvSpPr>
            <a:spLocks noGrp="1"/>
          </p:cNvSpPr>
          <p:nvPr>
            <p:ph sz="quarter" idx="17" hasCustomPrompt="1"/>
          </p:nvPr>
        </p:nvSpPr>
        <p:spPr>
          <a:xfrm>
            <a:off x="4724400" y="2196587"/>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278613411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16908540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4218904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4" name="Content Placeholder 1">
            <a:extLst>
              <a:ext uri="{FF2B5EF4-FFF2-40B4-BE49-F238E27FC236}">
                <a16:creationId xmlns:a16="http://schemas.microsoft.com/office/drawing/2014/main" id="{99B5B6A5-8492-D44A-81F2-5C7C89F64C22}"/>
              </a:ext>
            </a:extLst>
          </p:cNvPr>
          <p:cNvSpPr>
            <a:spLocks noGrp="1"/>
          </p:cNvSpPr>
          <p:nvPr>
            <p:ph sz="quarter" idx="14" hasCustomPrompt="1"/>
          </p:nvPr>
        </p:nvSpPr>
        <p:spPr>
          <a:xfrm>
            <a:off x="342900" y="2182485"/>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90A3ECD7-C716-1E41-8D12-6E52976F435B}"/>
              </a:ext>
            </a:extLst>
          </p:cNvPr>
          <p:cNvSpPr>
            <a:spLocks noGrp="1"/>
          </p:cNvSpPr>
          <p:nvPr>
            <p:ph sz="quarter" idx="15" hasCustomPrompt="1"/>
          </p:nvPr>
        </p:nvSpPr>
        <p:spPr>
          <a:xfrm>
            <a:off x="342900" y="3013714"/>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7" name="Content Placeholder 1">
            <a:extLst>
              <a:ext uri="{FF2B5EF4-FFF2-40B4-BE49-F238E27FC236}">
                <a16:creationId xmlns:a16="http://schemas.microsoft.com/office/drawing/2014/main" id="{0E78588F-8530-B342-94E3-BDC50C15D031}"/>
              </a:ext>
            </a:extLst>
          </p:cNvPr>
          <p:cNvSpPr>
            <a:spLocks noGrp="1"/>
          </p:cNvSpPr>
          <p:nvPr>
            <p:ph sz="quarter" idx="16" hasCustomPrompt="1"/>
          </p:nvPr>
        </p:nvSpPr>
        <p:spPr>
          <a:xfrm>
            <a:off x="342900" y="381553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8" name="Content Placeholder 1">
            <a:extLst>
              <a:ext uri="{FF2B5EF4-FFF2-40B4-BE49-F238E27FC236}">
                <a16:creationId xmlns:a16="http://schemas.microsoft.com/office/drawing/2014/main" id="{647117E8-48B9-9445-A353-2A11AB8C052A}"/>
              </a:ext>
            </a:extLst>
          </p:cNvPr>
          <p:cNvSpPr>
            <a:spLocks noGrp="1"/>
          </p:cNvSpPr>
          <p:nvPr>
            <p:ph sz="quarter" idx="17" hasCustomPrompt="1"/>
          </p:nvPr>
        </p:nvSpPr>
        <p:spPr>
          <a:xfrm>
            <a:off x="342900" y="4637771"/>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9" name="Content Placeholder 1">
            <a:extLst>
              <a:ext uri="{FF2B5EF4-FFF2-40B4-BE49-F238E27FC236}">
                <a16:creationId xmlns:a16="http://schemas.microsoft.com/office/drawing/2014/main" id="{C02543D9-96A6-C44A-B9BD-9402D651A6BE}"/>
              </a:ext>
            </a:extLst>
          </p:cNvPr>
          <p:cNvSpPr>
            <a:spLocks noGrp="1"/>
          </p:cNvSpPr>
          <p:nvPr>
            <p:ph sz="quarter" idx="18" hasCustomPrompt="1"/>
          </p:nvPr>
        </p:nvSpPr>
        <p:spPr>
          <a:xfrm>
            <a:off x="342900" y="545079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81468531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11810565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957596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529919865"/>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408633"/>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2848671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32757843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753650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7746299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2177721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220245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4057741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7467519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8929872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806323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7137396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777025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FD9DDEA9-6897-2B48-BA6A-9075880AA615}"/>
              </a:ext>
            </a:extLst>
          </p:cNvPr>
          <p:cNvSpPr/>
          <p:nvPr userDrawn="1"/>
        </p:nvSpPr>
        <p:spPr>
          <a:xfrm>
            <a:off x="346105" y="2099014"/>
            <a:ext cx="3863458" cy="3863458"/>
          </a:xfrm>
          <a:prstGeom prst="round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2AD1ADE-6D88-5C48-9EEF-7E081C733011}"/>
              </a:ext>
            </a:extLst>
          </p:cNvPr>
          <p:cNvSpPr/>
          <p:nvPr userDrawn="1"/>
        </p:nvSpPr>
        <p:spPr>
          <a:xfrm>
            <a:off x="482602" y="2368353"/>
            <a:ext cx="3457621" cy="3457621"/>
          </a:xfrm>
          <a:prstGeom prst="round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AFE6DE48-1064-2849-AF2D-2E29711B1885}"/>
              </a:ext>
            </a:extLst>
          </p:cNvPr>
          <p:cNvSpPr/>
          <p:nvPr userDrawn="1"/>
        </p:nvSpPr>
        <p:spPr>
          <a:xfrm>
            <a:off x="614248" y="2898475"/>
            <a:ext cx="2793799" cy="2792652"/>
          </a:xfrm>
          <a:prstGeom prst="round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7" name="Title"/>
          <p:cNvSpPr>
            <a:spLocks noGrp="1"/>
          </p:cNvSpPr>
          <p:nvPr userDrawn="1">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8AC4EEC4-5547-4185-92E7-A6CAF888043F}"/>
              </a:ext>
            </a:extLst>
          </p:cNvPr>
          <p:cNvSpPr>
            <a:spLocks noGrp="1"/>
          </p:cNvSpPr>
          <p:nvPr userDrawn="1">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A66B3E6A-E280-E74E-842E-5C5C55BEC081}"/>
              </a:ext>
            </a:extLst>
          </p:cNvPr>
          <p:cNvPicPr>
            <a:picLocks noChangeAspect="1"/>
          </p:cNvPicPr>
          <p:nvPr userDrawn="1"/>
        </p:nvPicPr>
        <p:blipFill>
          <a:blip r:embed="rId2"/>
          <a:srcRect t="4025" b="4025"/>
          <a:stretch>
            <a:fillRect/>
          </a:stretch>
        </p:blipFill>
        <p:spPr>
          <a:xfrm>
            <a:off x="4572000" y="1372405"/>
            <a:ext cx="4229100" cy="4976453"/>
          </a:xfrm>
          <a:prstGeom prst="rect">
            <a:avLst/>
          </a:prstGeom>
          <a:ln>
            <a:solidFill>
              <a:srgbClr val="720F11"/>
            </a:solidFill>
          </a:ln>
        </p:spPr>
      </p:pic>
    </p:spTree>
    <p:extLst>
      <p:ext uri="{BB962C8B-B14F-4D97-AF65-F5344CB8AC3E}">
        <p14:creationId xmlns:p14="http://schemas.microsoft.com/office/powerpoint/2010/main" val="1583015512"/>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5221279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668452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15253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800"/>
            </a:lvl1pPr>
            <a:lvl2pPr marL="742950" indent="-285750">
              <a:spcAft>
                <a:spcPts val="800"/>
              </a:spcAft>
              <a:buFont typeface="Arial" panose="020B0604020202020204" pitchFamily="34" charset="0"/>
              <a:buChar char="•"/>
              <a:defRPr sz="2400"/>
            </a:lvl2pPr>
            <a:lvl3pPr marL="1143000" indent="-228600">
              <a:spcAft>
                <a:spcPts val="800"/>
              </a:spcAft>
              <a:buFont typeface="Arial" panose="020B0604020202020204" pitchFamily="34" charset="0"/>
              <a:buChar char="•"/>
              <a:defRPr sz="20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13557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540749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018841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0096385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9440565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78431772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322206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03C3920F-C75E-FB48-995A-5E1FF820922F}"/>
              </a:ext>
            </a:extLst>
          </p:cNvPr>
          <p:cNvPicPr>
            <a:picLocks noChangeAspect="1"/>
          </p:cNvPicPr>
          <p:nvPr userDrawn="1"/>
        </p:nvPicPr>
        <p:blipFill>
          <a:blip r:embed="rId2"/>
          <a:srcRect t="4025" b="4025"/>
          <a:stretch>
            <a:fillRect/>
          </a:stretch>
        </p:blipFill>
        <p:spPr>
          <a:xfrm>
            <a:off x="4619625" y="1253616"/>
            <a:ext cx="4229100" cy="4976453"/>
          </a:xfrm>
          <a:prstGeom prst="rect">
            <a:avLst/>
          </a:prstGeom>
          <a:ln>
            <a:solidFill>
              <a:srgbClr val="720F11"/>
            </a:solidFill>
          </a:ln>
        </p:spPr>
      </p:pic>
    </p:spTree>
    <p:extLst>
      <p:ext uri="{BB962C8B-B14F-4D97-AF65-F5344CB8AC3E}">
        <p14:creationId xmlns:p14="http://schemas.microsoft.com/office/powerpoint/2010/main" val="2581200175"/>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50319606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44888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5356878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81859642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2176746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03695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844092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17095659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179083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28287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736450996"/>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187844114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543364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742959742"/>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493880586"/>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260611242"/>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lgn="ctr">
              <a:defRPr sz="2800">
                <a:solidFill>
                  <a:srgbClr val="EC7700"/>
                </a:solidFill>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sz="2800"/>
            </a:lvl1pPr>
            <a:lvl2pPr>
              <a:defRPr sz="2800"/>
            </a:lvl2pPr>
            <a:lvl3pPr>
              <a:defRPr sz="2800"/>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264664520"/>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image" Target="../media/image4.png"/><Relationship Id="rId4" Type="http://schemas.openxmlformats.org/officeDocument/2006/relationships/slideLayout" Target="../slideLayouts/slideLayout22.xml"/><Relationship Id="rId9"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image" Target="../media/image4.png"/><Relationship Id="rId4" Type="http://schemas.openxmlformats.org/officeDocument/2006/relationships/slideLayout" Target="../slideLayouts/slideLayout29.xml"/><Relationship Id="rId9"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10" Type="http://schemas.openxmlformats.org/officeDocument/2006/relationships/theme" Target="../theme/theme8.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478486647"/>
      </p:ext>
    </p:extLst>
  </p:cSld>
  <p:clrMap bg1="lt1" tx1="dk1" bg2="lt2" tx2="dk2" accent1="accent1" accent2="accent2" accent3="accent3" accent4="accent4" accent5="accent5" accent6="accent6" hlink="hlink" folHlink="folHlink"/>
  <p:sldLayoutIdLst>
    <p:sldLayoutId id="2147483973" r:id="rId1"/>
    <p:sldLayoutId id="2147483974"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742403190"/>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spc="40" dirty="0">
                <a:effectLst/>
                <a:latin typeface="Arial" panose="020B0604020202020204" pitchFamily="34" charset="0"/>
                <a:ea typeface="Calibri" panose="020F0502020204030204" pitchFamily="34" charset="0"/>
              </a:rPr>
              <a:t>Because learning changes everything.</a:t>
            </a:r>
            <a:r>
              <a:rPr lang="en-US" sz="1050" b="0" i="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5921846"/>
      </p:ext>
    </p:extLst>
  </p:cSld>
  <p:clrMap bg1="lt1" tx1="dk1" bg2="lt2" tx2="dk2" accent1="accent1" accent2="accent2" accent3="accent3" accent4="accent4" accent5="accent5" accent6="accent6" hlink="hlink" folHlink="folHlink"/>
  <p:sldLayoutIdLst>
    <p:sldLayoutId id="2147483976" r:id="rId1"/>
    <p:sldLayoutId id="2147483977" r:id="rId2"/>
    <p:sldLayoutId id="2147483978" r:id="rId3"/>
    <p:sldLayoutId id="2147483979" r:id="rId4"/>
    <p:sldLayoutId id="2147483980"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5694840"/>
      </p:ext>
    </p:extLst>
  </p:cSld>
  <p:clrMap bg1="lt1" tx1="dk1" bg2="lt2" tx2="dk2" accent1="accent1" accent2="accent2" accent3="accent3" accent4="accent4" accent5="accent5" accent6="accent6" hlink="hlink" folHlink="folHlink"/>
  <p:sldLayoutIdLst>
    <p:sldLayoutId id="2147483982" r:id="rId1"/>
    <p:sldLayoutId id="2147483983" r:id="rId2"/>
    <p:sldLayoutId id="2147483984" r:id="rId3"/>
    <p:sldLayoutId id="2147483985" r:id="rId4"/>
    <p:sldLayoutId id="2147483986" r:id="rId5"/>
    <p:sldLayoutId id="2147483987" r:id="rId6"/>
    <p:sldLayoutId id="2147483988" r:id="rId7"/>
    <p:sldLayoutId id="2147483989" r:id="rId8"/>
  </p:sldLayoutIdLst>
  <p:hf hdr="0" dt="0"/>
  <p:txStyles>
    <p:titleStyle>
      <a:lvl1pPr algn="l" defTabSz="914400" rtl="0" eaLnBrk="1" latinLnBrk="0" hangingPunct="1">
        <a:lnSpc>
          <a:spcPct val="90000"/>
        </a:lnSpc>
        <a:spcBef>
          <a:spcPct val="0"/>
        </a:spcBef>
        <a:buNone/>
        <a:defRPr sz="2800" b="1" kern="1200">
          <a:solidFill>
            <a:srgbClr val="AF1858"/>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51532846"/>
      </p:ext>
    </p:extLst>
  </p:cSld>
  <p:clrMap bg1="lt1" tx1="dk1" bg2="lt2" tx2="dk2" accent1="accent1" accent2="accent2" accent3="accent3" accent4="accent4" accent5="accent5" accent6="accent6" hlink="hlink" folHlink="folHlink"/>
  <p:sldLayoutIdLst>
    <p:sldLayoutId id="2147483991"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1966263635"/>
      </p:ext>
    </p:extLst>
  </p:cSld>
  <p:clrMap bg1="lt1" tx1="dk1" bg2="lt2" tx2="dk2" accent1="accent1" accent2="accent2" accent3="accent3" accent4="accent4" accent5="accent5" accent6="accent6" hlink="hlink" folHlink="folHlink"/>
  <p:sldLayoutIdLst>
    <p:sldLayoutId id="2147483993" r:id="rId1"/>
    <p:sldLayoutId id="2147483994"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666536139"/>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54533907"/>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724377470"/>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EducationCopy</a:t>
            </a:r>
          </a:p>
        </p:txBody>
      </p:sp>
    </p:spTree>
    <p:extLst>
      <p:ext uri="{BB962C8B-B14F-4D97-AF65-F5344CB8AC3E}">
        <p14:creationId xmlns:p14="http://schemas.microsoft.com/office/powerpoint/2010/main" val="4199385192"/>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13.tiff"/></Relationships>
</file>

<file path=ppt/slides/_rels/slide11.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slide" Target="slide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9.tiff"/></Relationships>
</file>

<file path=ppt/slides/_rels/slide9.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11.tif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15</a:t>
            </a:r>
          </a:p>
        </p:txBody>
      </p:sp>
      <p:sp>
        <p:nvSpPr>
          <p:cNvPr id="4" name="Subtitle 3">
            <a:extLst>
              <a:ext uri="{FF2B5EF4-FFF2-40B4-BE49-F238E27FC236}">
                <a16:creationId xmlns:a16="http://schemas.microsoft.com/office/drawing/2014/main" id="{DD60DFA3-6A0F-6B49-A381-0F34E7F2D61A}"/>
              </a:ext>
            </a:extLst>
          </p:cNvPr>
          <p:cNvSpPr>
            <a:spLocks noGrp="1"/>
          </p:cNvSpPr>
          <p:nvPr>
            <p:ph type="subTitle" idx="1"/>
          </p:nvPr>
        </p:nvSpPr>
        <p:spPr/>
        <p:txBody>
          <a:bodyPr/>
          <a:lstStyle/>
          <a:p>
            <a:r>
              <a:rPr lang="en-US" dirty="0"/>
              <a:t>Organizational Design, Effectiveness, and Innovation</a:t>
            </a:r>
          </a:p>
          <a:p>
            <a:endParaRPr lang="en-US" dirty="0"/>
          </a:p>
        </p:txBody>
      </p:sp>
      <p:sp>
        <p:nvSpPr>
          <p:cNvPr id="5" name="Long Copyright">
            <a:extLst>
              <a:ext uri="{FF2B5EF4-FFF2-40B4-BE49-F238E27FC236}">
                <a16:creationId xmlns:a16="http://schemas.microsoft.com/office/drawing/2014/main" id="{F6610710-0E49-A542-AE51-DD83B6C87CD5}"/>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Organizational Structures </a:t>
            </a:r>
            <a:r>
              <a:rPr lang="en-US" sz="1400" dirty="0"/>
              <a:t>3</a:t>
            </a:r>
          </a:p>
        </p:txBody>
      </p:sp>
      <p:sp>
        <p:nvSpPr>
          <p:cNvPr id="4" name="Content Placeholder 3"/>
          <p:cNvSpPr>
            <a:spLocks noGrp="1"/>
          </p:cNvSpPr>
          <p:nvPr>
            <p:ph sz="quarter" idx="11"/>
          </p:nvPr>
        </p:nvSpPr>
        <p:spPr>
          <a:xfrm>
            <a:off x="342900" y="1276709"/>
            <a:ext cx="4076700" cy="2044007"/>
          </a:xfrm>
        </p:spPr>
        <p:txBody>
          <a:bodyPr/>
          <a:lstStyle/>
          <a:p>
            <a:r>
              <a:rPr lang="en-US" b="1" dirty="0"/>
              <a:t>Hollow or network. </a:t>
            </a:r>
          </a:p>
          <a:p>
            <a:pPr marL="0" indent="0">
              <a:buNone/>
            </a:pPr>
            <a:r>
              <a:rPr lang="en-US" sz="2000" dirty="0"/>
              <a:t>Designed around a central core of key functions and outsources other functions to other companies or individuals who can do them cheaper or faster.</a:t>
            </a:r>
          </a:p>
          <a:p>
            <a:endParaRPr lang="en-US" sz="2000" dirty="0"/>
          </a:p>
        </p:txBody>
      </p:sp>
      <p:sp>
        <p:nvSpPr>
          <p:cNvPr id="6" name="Content Placeholder 5"/>
          <p:cNvSpPr>
            <a:spLocks noGrp="1"/>
          </p:cNvSpPr>
          <p:nvPr>
            <p:ph sz="quarter" idx="14"/>
          </p:nvPr>
        </p:nvSpPr>
        <p:spPr>
          <a:xfrm>
            <a:off x="4724400" y="1257300"/>
            <a:ext cx="4076700" cy="1890092"/>
          </a:xfrm>
        </p:spPr>
        <p:txBody>
          <a:bodyPr/>
          <a:lstStyle/>
          <a:p>
            <a:r>
              <a:rPr lang="en-US" b="1" dirty="0"/>
              <a:t>Modular</a:t>
            </a:r>
            <a:r>
              <a:rPr lang="en-US" dirty="0"/>
              <a:t>.</a:t>
            </a:r>
          </a:p>
          <a:p>
            <a:r>
              <a:rPr lang="en-US" sz="2000" dirty="0"/>
              <a:t>The company assembles product parts, components, or modules provided by external contractors.</a:t>
            </a:r>
          </a:p>
          <a:p>
            <a:endParaRPr lang="en-US" sz="2000" dirty="0"/>
          </a:p>
        </p:txBody>
      </p:sp>
      <p:pic>
        <p:nvPicPr>
          <p:cNvPr id="9" name="Picture 8" descr="Image of employees organized around a core."/>
          <p:cNvPicPr>
            <a:picLocks noChangeAspect="1"/>
          </p:cNvPicPr>
          <p:nvPr/>
        </p:nvPicPr>
        <p:blipFill>
          <a:blip r:embed="rId3"/>
          <a:stretch>
            <a:fillRect/>
          </a:stretch>
        </p:blipFill>
        <p:spPr>
          <a:xfrm>
            <a:off x="1405490" y="3710608"/>
            <a:ext cx="2132842" cy="1590931"/>
          </a:xfrm>
          <a:prstGeom prst="rect">
            <a:avLst/>
          </a:prstGeom>
        </p:spPr>
      </p:pic>
      <p:pic>
        <p:nvPicPr>
          <p:cNvPr id="10" name="Picture 9" descr="image shows the modals and the outside contractors and how they fit into the organization"/>
          <p:cNvPicPr>
            <a:picLocks noChangeAspect="1"/>
          </p:cNvPicPr>
          <p:nvPr/>
        </p:nvPicPr>
        <p:blipFill>
          <a:blip r:embed="rId4"/>
          <a:stretch>
            <a:fillRect/>
          </a:stretch>
        </p:blipFill>
        <p:spPr>
          <a:xfrm>
            <a:off x="5609845" y="3710608"/>
            <a:ext cx="2112135" cy="2043481"/>
          </a:xfrm>
          <a:prstGeom prst="rect">
            <a:avLst/>
          </a:prstGeom>
        </p:spPr>
      </p:pic>
    </p:spTree>
    <p:extLst>
      <p:ext uri="{BB962C8B-B14F-4D97-AF65-F5344CB8AC3E}">
        <p14:creationId xmlns:p14="http://schemas.microsoft.com/office/powerpoint/2010/main" val="13232670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Organizational Structures </a:t>
            </a:r>
            <a:r>
              <a:rPr lang="en-US" sz="1400" dirty="0"/>
              <a:t>4</a:t>
            </a:r>
          </a:p>
        </p:txBody>
      </p:sp>
      <p:sp>
        <p:nvSpPr>
          <p:cNvPr id="3" name="Content Placeholder 2"/>
          <p:cNvSpPr>
            <a:spLocks noGrp="1"/>
          </p:cNvSpPr>
          <p:nvPr>
            <p:ph sz="quarter" idx="11"/>
          </p:nvPr>
        </p:nvSpPr>
        <p:spPr>
          <a:xfrm>
            <a:off x="342900" y="1276709"/>
            <a:ext cx="4076700" cy="2611897"/>
          </a:xfrm>
        </p:spPr>
        <p:txBody>
          <a:bodyPr/>
          <a:lstStyle/>
          <a:p>
            <a:r>
              <a:rPr lang="en-US" b="1" dirty="0"/>
              <a:t>Virtual.</a:t>
            </a:r>
            <a:endParaRPr lang="en-US" dirty="0"/>
          </a:p>
          <a:p>
            <a:pPr marL="342900" indent="-342900">
              <a:buFont typeface="Arial" panose="020B0604020202020204" pitchFamily="34" charset="0"/>
              <a:buChar char="•"/>
            </a:pPr>
            <a:r>
              <a:rPr lang="en-US" sz="2000" dirty="0"/>
              <a:t>Members geographically separated, usually working with email and other forms of information technology.</a:t>
            </a:r>
          </a:p>
          <a:p>
            <a:pPr marL="342900" indent="-342900">
              <a:buFont typeface="Arial" panose="020B0604020202020204" pitchFamily="34" charset="0"/>
              <a:buChar char="•"/>
            </a:pPr>
            <a:r>
              <a:rPr lang="en-US" sz="2000" dirty="0"/>
              <a:t>Generally appears to customers as a single, unified organization with a real physical location.</a:t>
            </a:r>
          </a:p>
          <a:p>
            <a:pPr marL="0" indent="0">
              <a:buNone/>
            </a:pPr>
            <a:endParaRPr lang="en-US" sz="2000" b="1" dirty="0">
              <a:solidFill>
                <a:srgbClr val="FF0000"/>
              </a:solidFill>
            </a:endParaRPr>
          </a:p>
          <a:p>
            <a:pPr marL="0" indent="0">
              <a:buNone/>
            </a:pPr>
            <a:endParaRPr lang="en-US" sz="2000" dirty="0">
              <a:solidFill>
                <a:srgbClr val="FF0000"/>
              </a:solidFill>
            </a:endParaRPr>
          </a:p>
        </p:txBody>
      </p:sp>
      <p:sp>
        <p:nvSpPr>
          <p:cNvPr id="9" name="Content Placeholder 8"/>
          <p:cNvSpPr>
            <a:spLocks noGrp="1"/>
          </p:cNvSpPr>
          <p:nvPr>
            <p:ph sz="quarter" idx="14"/>
          </p:nvPr>
        </p:nvSpPr>
        <p:spPr>
          <a:xfrm>
            <a:off x="4724400" y="1257300"/>
            <a:ext cx="4076700" cy="1505151"/>
          </a:xfrm>
        </p:spPr>
        <p:txBody>
          <a:bodyPr/>
          <a:lstStyle/>
          <a:p>
            <a:pPr marL="0" indent="0">
              <a:buNone/>
            </a:pPr>
            <a:r>
              <a:rPr lang="en-US" sz="2000" b="1" dirty="0"/>
              <a:t>Can be either:</a:t>
            </a:r>
          </a:p>
          <a:p>
            <a:pPr marL="342900" indent="-342900">
              <a:buFont typeface="Arial" panose="020B0604020202020204" pitchFamily="34" charset="0"/>
              <a:buChar char="•"/>
            </a:pPr>
            <a:r>
              <a:rPr lang="en-US" sz="2000" dirty="0"/>
              <a:t>Internal.</a:t>
            </a:r>
          </a:p>
          <a:p>
            <a:pPr marL="342900" indent="-342900">
              <a:buFont typeface="Arial" panose="020B0604020202020204" pitchFamily="34" charset="0"/>
              <a:buChar char="•"/>
            </a:pPr>
            <a:r>
              <a:rPr lang="en-US" sz="2000" dirty="0"/>
              <a:t>Networked external virtual structures.</a:t>
            </a:r>
          </a:p>
        </p:txBody>
      </p:sp>
      <p:pic>
        <p:nvPicPr>
          <p:cNvPr id="12" name="Picture 11" descr="image shows A and B at different locations communicating through technology"/>
          <p:cNvPicPr>
            <a:picLocks noChangeAspect="1"/>
          </p:cNvPicPr>
          <p:nvPr/>
        </p:nvPicPr>
        <p:blipFill>
          <a:blip r:embed="rId3"/>
          <a:stretch>
            <a:fillRect/>
          </a:stretch>
        </p:blipFill>
        <p:spPr>
          <a:xfrm>
            <a:off x="1514888" y="4105383"/>
            <a:ext cx="1924814" cy="1825009"/>
          </a:xfrm>
          <a:prstGeom prst="rect">
            <a:avLst/>
          </a:prstGeom>
        </p:spPr>
      </p:pic>
    </p:spTree>
    <p:extLst>
      <p:ext uri="{BB962C8B-B14F-4D97-AF65-F5344CB8AC3E}">
        <p14:creationId xmlns:p14="http://schemas.microsoft.com/office/powerpoint/2010/main" val="887171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Organizational Design: Pros and Cons </a:t>
            </a:r>
            <a:r>
              <a:rPr lang="en-US" sz="1400" dirty="0"/>
              <a:t>1</a:t>
            </a:r>
          </a:p>
        </p:txBody>
      </p:sp>
      <p:graphicFrame>
        <p:nvGraphicFramePr>
          <p:cNvPr id="15" name="Table 14">
            <a:extLst>
              <a:ext uri="{FF2B5EF4-FFF2-40B4-BE49-F238E27FC236}">
                <a16:creationId xmlns:a16="http://schemas.microsoft.com/office/drawing/2014/main" id="{E12FE846-A620-504F-8AC4-76350132738C}"/>
              </a:ext>
            </a:extLst>
          </p:cNvPr>
          <p:cNvGraphicFramePr>
            <a:graphicFrameLocks noGrp="1"/>
          </p:cNvGraphicFramePr>
          <p:nvPr>
            <p:extLst>
              <p:ext uri="{D42A27DB-BD31-4B8C-83A1-F6EECF244321}">
                <p14:modId xmlns:p14="http://schemas.microsoft.com/office/powerpoint/2010/main" val="479753180"/>
              </p:ext>
            </p:extLst>
          </p:nvPr>
        </p:nvGraphicFramePr>
        <p:xfrm>
          <a:off x="482869" y="1153274"/>
          <a:ext cx="8458200" cy="3631138"/>
        </p:xfrm>
        <a:graphic>
          <a:graphicData uri="http://schemas.openxmlformats.org/drawingml/2006/table">
            <a:tbl>
              <a:tblPr firstRow="1" bandRow="1">
                <a:tableStyleId>{93296810-A885-4BE3-A3E7-6D5BEEA58F35}</a:tableStyleId>
              </a:tblPr>
              <a:tblGrid>
                <a:gridCol w="2058200">
                  <a:extLst>
                    <a:ext uri="{9D8B030D-6E8A-4147-A177-3AD203B41FA5}">
                      <a16:colId xmlns:a16="http://schemas.microsoft.com/office/drawing/2014/main" val="125236598"/>
                    </a:ext>
                  </a:extLst>
                </a:gridCol>
                <a:gridCol w="2906830">
                  <a:extLst>
                    <a:ext uri="{9D8B030D-6E8A-4147-A177-3AD203B41FA5}">
                      <a16:colId xmlns:a16="http://schemas.microsoft.com/office/drawing/2014/main" val="3087237024"/>
                    </a:ext>
                  </a:extLst>
                </a:gridCol>
                <a:gridCol w="3493170">
                  <a:extLst>
                    <a:ext uri="{9D8B030D-6E8A-4147-A177-3AD203B41FA5}">
                      <a16:colId xmlns:a16="http://schemas.microsoft.com/office/drawing/2014/main" val="1707699894"/>
                    </a:ext>
                  </a:extLst>
                </a:gridCol>
              </a:tblGrid>
              <a:tr h="620972">
                <a:tc>
                  <a:txBody>
                    <a:bodyPr/>
                    <a:lstStyle/>
                    <a:p>
                      <a:r>
                        <a:rPr lang="en-US" sz="1600" dirty="0"/>
                        <a:t>ORGANIZATIONAL DESIGN</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tc>
                  <a:txBody>
                    <a:bodyPr/>
                    <a:lstStyle/>
                    <a:p>
                      <a:r>
                        <a:rPr lang="en-US" sz="1600" dirty="0"/>
                        <a:t>PROS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tc>
                  <a:txBody>
                    <a:bodyPr/>
                    <a:lstStyle/>
                    <a:p>
                      <a:r>
                        <a:rPr lang="en-US" sz="1600" dirty="0"/>
                        <a:t>CONS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extLst>
                  <a:ext uri="{0D108BD9-81ED-4DB2-BD59-A6C34878D82A}">
                    <a16:rowId xmlns:a16="http://schemas.microsoft.com/office/drawing/2014/main" val="3494253097"/>
                  </a:ext>
                </a:extLst>
              </a:tr>
              <a:tr h="722376">
                <a:tc>
                  <a:txBody>
                    <a:bodyPr/>
                    <a:lstStyle/>
                    <a:p>
                      <a:r>
                        <a:rPr lang="en-US" sz="1600" dirty="0"/>
                        <a:t>Functional </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Saves money, easy to apply quality standards.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Works best in a stable environment, not applicable today.</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25887955"/>
                  </a:ext>
                </a:extLst>
              </a:tr>
              <a:tr h="1143895">
                <a:tc>
                  <a:txBody>
                    <a:bodyPr/>
                    <a:lstStyle/>
                    <a:p>
                      <a:r>
                        <a:rPr lang="en-US" sz="1600" dirty="0"/>
                        <a:t>Divisional </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285750" indent="-285750">
                        <a:buFont typeface="Arial" panose="020B0604020202020204" pitchFamily="34" charset="0"/>
                        <a:buChar char="•"/>
                      </a:pPr>
                      <a:r>
                        <a:rPr lang="en-US" sz="1600" dirty="0"/>
                        <a:t>Increased focus on customers and products.</a:t>
                      </a:r>
                    </a:p>
                    <a:p>
                      <a:pPr marL="285750" indent="-285750">
                        <a:buFont typeface="Arial" panose="020B0604020202020204" pitchFamily="34" charset="0"/>
                        <a:buChar char="•"/>
                      </a:pPr>
                      <a:r>
                        <a:rPr lang="en-US" sz="1600" dirty="0"/>
                        <a:t>Flexibility in decision making.</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Division’s tendency to focus on their own customer groups or products and exclude rest of organization.</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117333028"/>
                  </a:ext>
                </a:extLst>
              </a:tr>
              <a:tr h="1143895">
                <a:tc>
                  <a:txBody>
                    <a:bodyPr/>
                    <a:lstStyle/>
                    <a:p>
                      <a:r>
                        <a:rPr lang="en-US" sz="1600" dirty="0"/>
                        <a:t>Matrix</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r>
                        <a:rPr lang="en-US" sz="1600" dirty="0"/>
                        <a:t>Combines advantages of functional and divisional.</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285750" indent="-285750">
                        <a:buFont typeface="Arial" panose="020B0604020202020204" pitchFamily="34" charset="0"/>
                        <a:buChar char="•"/>
                      </a:pPr>
                      <a:r>
                        <a:rPr lang="en-US" sz="1600" dirty="0"/>
                        <a:t>Violates unity of command and decision making can be slow.</a:t>
                      </a:r>
                    </a:p>
                    <a:p>
                      <a:pPr marL="285750" indent="-285750">
                        <a:buFont typeface="Arial" panose="020B0604020202020204" pitchFamily="34" charset="0"/>
                        <a:buChar char="•"/>
                      </a:pPr>
                      <a:r>
                        <a:rPr lang="en-US" sz="1600" dirty="0"/>
                        <a:t>Political behavior can occur.</a:t>
                      </a:r>
                    </a:p>
                    <a:p>
                      <a:pPr marL="285750" indent="-285750">
                        <a:buFont typeface="Arial" panose="020B0604020202020204" pitchFamily="34" charset="0"/>
                        <a:buChar char="•"/>
                      </a:pPr>
                      <a:r>
                        <a:rPr lang="en-US" sz="1600" dirty="0"/>
                        <a:t>Requires extensive communication.</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1259744617"/>
                  </a:ext>
                </a:extLst>
              </a:tr>
            </a:tbl>
          </a:graphicData>
        </a:graphic>
      </p:graphicFrame>
    </p:spTree>
    <p:extLst>
      <p:ext uri="{BB962C8B-B14F-4D97-AF65-F5344CB8AC3E}">
        <p14:creationId xmlns:p14="http://schemas.microsoft.com/office/powerpoint/2010/main" val="9016854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Organizational Design: Pros and Cons </a:t>
            </a:r>
            <a:r>
              <a:rPr lang="en-US" sz="1400" dirty="0">
                <a:solidFill>
                  <a:srgbClr val="C30C20"/>
                </a:solidFill>
              </a:rPr>
              <a:t>2</a:t>
            </a:r>
            <a:endParaRPr lang="en-US" sz="1400" dirty="0"/>
          </a:p>
        </p:txBody>
      </p:sp>
      <p:graphicFrame>
        <p:nvGraphicFramePr>
          <p:cNvPr id="27" name="Table 26">
            <a:extLst>
              <a:ext uri="{FF2B5EF4-FFF2-40B4-BE49-F238E27FC236}">
                <a16:creationId xmlns:a16="http://schemas.microsoft.com/office/drawing/2014/main" id="{241B29A9-3E66-5947-B31C-906FFA319269}"/>
              </a:ext>
            </a:extLst>
          </p:cNvPr>
          <p:cNvGraphicFramePr>
            <a:graphicFrameLocks noGrp="1"/>
          </p:cNvGraphicFramePr>
          <p:nvPr>
            <p:extLst>
              <p:ext uri="{D42A27DB-BD31-4B8C-83A1-F6EECF244321}">
                <p14:modId xmlns:p14="http://schemas.microsoft.com/office/powerpoint/2010/main" val="807433845"/>
              </p:ext>
            </p:extLst>
          </p:nvPr>
        </p:nvGraphicFramePr>
        <p:xfrm>
          <a:off x="482869" y="1153274"/>
          <a:ext cx="8458200" cy="3729932"/>
        </p:xfrm>
        <a:graphic>
          <a:graphicData uri="http://schemas.openxmlformats.org/drawingml/2006/table">
            <a:tbl>
              <a:tblPr firstRow="1" bandRow="1">
                <a:tableStyleId>{93296810-A885-4BE3-A3E7-6D5BEEA58F35}</a:tableStyleId>
              </a:tblPr>
              <a:tblGrid>
                <a:gridCol w="2058200">
                  <a:extLst>
                    <a:ext uri="{9D8B030D-6E8A-4147-A177-3AD203B41FA5}">
                      <a16:colId xmlns:a16="http://schemas.microsoft.com/office/drawing/2014/main" val="125236598"/>
                    </a:ext>
                  </a:extLst>
                </a:gridCol>
                <a:gridCol w="2906830">
                  <a:extLst>
                    <a:ext uri="{9D8B030D-6E8A-4147-A177-3AD203B41FA5}">
                      <a16:colId xmlns:a16="http://schemas.microsoft.com/office/drawing/2014/main" val="3087237024"/>
                    </a:ext>
                  </a:extLst>
                </a:gridCol>
                <a:gridCol w="3493170">
                  <a:extLst>
                    <a:ext uri="{9D8B030D-6E8A-4147-A177-3AD203B41FA5}">
                      <a16:colId xmlns:a16="http://schemas.microsoft.com/office/drawing/2014/main" val="1707699894"/>
                    </a:ext>
                  </a:extLst>
                </a:gridCol>
              </a:tblGrid>
              <a:tr h="620972">
                <a:tc>
                  <a:txBody>
                    <a:bodyPr/>
                    <a:lstStyle/>
                    <a:p>
                      <a:r>
                        <a:rPr lang="en-US" sz="1600" dirty="0"/>
                        <a:t>ORGANIZATIONAL DESIGN</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tc>
                  <a:txBody>
                    <a:bodyPr/>
                    <a:lstStyle/>
                    <a:p>
                      <a:r>
                        <a:rPr lang="en-US" sz="1600" dirty="0"/>
                        <a:t>PROS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tc>
                  <a:txBody>
                    <a:bodyPr/>
                    <a:lstStyle/>
                    <a:p>
                      <a:r>
                        <a:rPr lang="en-US" sz="1600" dirty="0"/>
                        <a:t>CONS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solidFill>
                      <a:srgbClr val="AF1858"/>
                    </a:solidFill>
                  </a:tcPr>
                </a:tc>
                <a:extLst>
                  <a:ext uri="{0D108BD9-81ED-4DB2-BD59-A6C34878D82A}">
                    <a16:rowId xmlns:a16="http://schemas.microsoft.com/office/drawing/2014/main" val="3494253097"/>
                  </a:ext>
                </a:extLst>
              </a:tr>
              <a:tr h="722376">
                <a:tc>
                  <a:txBody>
                    <a:bodyPr/>
                    <a:lstStyle/>
                    <a:p>
                      <a:r>
                        <a:rPr lang="en-US" sz="1600" dirty="0"/>
                        <a:t>Horizontal</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285750" indent="-285750">
                        <a:buFont typeface="Arial" panose="020B0604020202020204" pitchFamily="34" charset="0"/>
                        <a:buChar char="•"/>
                      </a:pPr>
                      <a:r>
                        <a:rPr lang="en-US" sz="1600" dirty="0"/>
                        <a:t>Improves communication and coordination.</a:t>
                      </a:r>
                    </a:p>
                    <a:p>
                      <a:pPr marL="285750" indent="-285750">
                        <a:buFont typeface="Arial" panose="020B0604020202020204" pitchFamily="34" charset="0"/>
                        <a:buChar char="•"/>
                      </a:pPr>
                      <a:r>
                        <a:rPr lang="en-US" sz="1600" dirty="0"/>
                        <a:t>Teams better for creative solutions.</a:t>
                      </a:r>
                    </a:p>
                    <a:p>
                      <a:pPr marL="285750" indent="-285750">
                        <a:buFont typeface="Arial" panose="020B0604020202020204" pitchFamily="34" charset="0"/>
                        <a:buChar char="•"/>
                      </a:pPr>
                      <a:r>
                        <a:rPr lang="en-US" sz="1600" dirty="0"/>
                        <a:t>Develop new products faster </a:t>
                      </a:r>
                    </a:p>
                    <a:p>
                      <a:pPr marL="285750" indent="-285750">
                        <a:buFont typeface="Arial" panose="020B0604020202020204" pitchFamily="34" charset="0"/>
                        <a:buChar char="•"/>
                      </a:pPr>
                      <a:r>
                        <a:rPr lang="en-US" sz="1600" dirty="0"/>
                        <a:t>Knowledge sharing.</a:t>
                      </a:r>
                    </a:p>
                    <a:p>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285750" indent="-285750">
                        <a:buFont typeface="Arial" panose="020B0604020202020204" pitchFamily="34" charset="0"/>
                        <a:buChar char="•"/>
                      </a:pPr>
                      <a:r>
                        <a:rPr lang="en-US" sz="1600" dirty="0"/>
                        <a:t>Lines of authority less clear.</a:t>
                      </a:r>
                    </a:p>
                    <a:p>
                      <a:pPr marL="285750" indent="-285750">
                        <a:buFont typeface="Arial" panose="020B0604020202020204" pitchFamily="34" charset="0"/>
                        <a:buChar char="•"/>
                      </a:pPr>
                      <a:r>
                        <a:rPr lang="en-US" sz="1600" dirty="0"/>
                        <a:t>Works when specialization is not important.</a:t>
                      </a:r>
                    </a:p>
                    <a:p>
                      <a:pPr marL="285750" indent="-285750">
                        <a:buFont typeface="Arial" panose="020B0604020202020204" pitchFamily="34" charset="0"/>
                        <a:buChar char="•"/>
                      </a:pPr>
                      <a:r>
                        <a:rPr lang="en-US" sz="1600" dirty="0"/>
                        <a:t>Requires employees to rise to the challenges of empowerment.</a:t>
                      </a:r>
                    </a:p>
                    <a:p>
                      <a:endParaRPr lang="en-US" sz="1600" dirty="0"/>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2125887955"/>
                  </a:ext>
                </a:extLst>
              </a:tr>
              <a:tr h="1143895">
                <a:tc>
                  <a:txBody>
                    <a:bodyPr/>
                    <a:lstStyle/>
                    <a:p>
                      <a:r>
                        <a:rPr lang="en-US" sz="1600" dirty="0"/>
                        <a:t>Open and networking</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285750" indent="-285750">
                        <a:buFont typeface="Arial" panose="020B0604020202020204" pitchFamily="34" charset="0"/>
                        <a:buChar char="•"/>
                      </a:pPr>
                      <a:r>
                        <a:rPr lang="en-US" sz="1600" dirty="0"/>
                        <a:t>Generate superior returns.</a:t>
                      </a:r>
                    </a:p>
                    <a:p>
                      <a:pPr marL="285750" indent="-285750">
                        <a:buFont typeface="Arial" panose="020B0604020202020204" pitchFamily="34" charset="0"/>
                        <a:buChar char="•"/>
                      </a:pPr>
                      <a:r>
                        <a:rPr lang="en-US" sz="1600" dirty="0"/>
                        <a:t>Focus on what they do best.</a:t>
                      </a:r>
                    </a:p>
                    <a:p>
                      <a:pPr marL="285750" indent="-285750">
                        <a:buFont typeface="Arial" panose="020B0604020202020204" pitchFamily="34" charset="0"/>
                        <a:buChar char="•"/>
                      </a:pPr>
                      <a:r>
                        <a:rPr lang="en-US" sz="1600" dirty="0"/>
                        <a:t>Tap into people’s specialties.</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tc>
                  <a:txBody>
                    <a:bodyPr/>
                    <a:lstStyle/>
                    <a:p>
                      <a:pPr marL="285750" indent="-285750">
                        <a:buFont typeface="Arial" panose="020B0604020202020204" pitchFamily="34" charset="0"/>
                        <a:buChar char="•"/>
                      </a:pPr>
                      <a:r>
                        <a:rPr lang="en-US" sz="1600" dirty="0"/>
                        <a:t>Give up expertise and control when outsourced.</a:t>
                      </a:r>
                    </a:p>
                    <a:p>
                      <a:pPr marL="285750" indent="-285750">
                        <a:buFont typeface="Arial" panose="020B0604020202020204" pitchFamily="34" charset="0"/>
                        <a:buChar char="•"/>
                      </a:pPr>
                      <a:r>
                        <a:rPr lang="en-US" sz="1600" dirty="0"/>
                        <a:t>Have to get results from people without direct authority.</a:t>
                      </a:r>
                    </a:p>
                    <a:p>
                      <a:pPr marL="285750" indent="-285750">
                        <a:buFont typeface="Arial" panose="020B0604020202020204" pitchFamily="34" charset="0"/>
                        <a:buChar char="•"/>
                      </a:pPr>
                      <a:r>
                        <a:rPr lang="en-US" sz="1600" dirty="0"/>
                        <a:t>Need partners that can be trusted.</a:t>
                      </a:r>
                    </a:p>
                  </a:txBody>
                  <a:tcPr>
                    <a:lnL w="6350" cap="flat" cmpd="sng" algn="ctr">
                      <a:solidFill>
                        <a:schemeClr val="tx1"/>
                      </a:solidFill>
                      <a:prstDash val="sysDot"/>
                      <a:round/>
                      <a:headEnd type="none" w="med" len="med"/>
                      <a:tailEnd type="none" w="med" len="med"/>
                    </a:lnL>
                    <a:lnR w="6350" cap="flat" cmpd="sng" algn="ctr">
                      <a:solidFill>
                        <a:schemeClr val="tx1"/>
                      </a:solidFill>
                      <a:prstDash val="sysDot"/>
                      <a:round/>
                      <a:headEnd type="none" w="med" len="med"/>
                      <a:tailEnd type="none" w="med" len="med"/>
                    </a:lnR>
                    <a:lnT w="6350" cap="flat" cmpd="sng" algn="ctr">
                      <a:solidFill>
                        <a:schemeClr val="tx1"/>
                      </a:solidFill>
                      <a:prstDash val="sysDot"/>
                      <a:round/>
                      <a:headEnd type="none" w="med" len="med"/>
                      <a:tailEnd type="none" w="med" len="med"/>
                    </a:lnT>
                    <a:lnB w="6350" cap="flat" cmpd="sng" algn="ctr">
                      <a:solidFill>
                        <a:schemeClr val="tx1"/>
                      </a:solidFill>
                      <a:prstDash val="sysDot"/>
                      <a:round/>
                      <a:headEnd type="none" w="med" len="med"/>
                      <a:tailEnd type="none" w="med" len="med"/>
                    </a:lnB>
                    <a:noFill/>
                  </a:tcPr>
                </a:tc>
                <a:extLst>
                  <a:ext uri="{0D108BD9-81ED-4DB2-BD59-A6C34878D82A}">
                    <a16:rowId xmlns:a16="http://schemas.microsoft.com/office/drawing/2014/main" val="3117333028"/>
                  </a:ext>
                </a:extLst>
              </a:tr>
            </a:tbl>
          </a:graphicData>
        </a:graphic>
      </p:graphicFrame>
    </p:spTree>
    <p:extLst>
      <p:ext uri="{BB962C8B-B14F-4D97-AF65-F5344CB8AC3E}">
        <p14:creationId xmlns:p14="http://schemas.microsoft.com/office/powerpoint/2010/main" val="19835684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2</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Grid X (GXC) Corporation has a need for rapid communication and a resulting need for creating new products with a reduced cycle time. Which organizational design would likely be best for GXC?</a:t>
            </a:r>
          </a:p>
          <a:p>
            <a:pPr marL="457200" indent="-457200">
              <a:buFont typeface="+mj-lt"/>
              <a:buAutoNum type="alphaUcPeriod"/>
            </a:pPr>
            <a:r>
              <a:rPr lang="en-US" dirty="0"/>
              <a:t>Virtual.</a:t>
            </a:r>
          </a:p>
          <a:p>
            <a:pPr marL="457200" indent="-457200">
              <a:buFont typeface="+mj-lt"/>
              <a:buAutoNum type="alphaUcPeriod"/>
            </a:pPr>
            <a:r>
              <a:rPr lang="en-US" dirty="0"/>
              <a:t>Functional.</a:t>
            </a:r>
          </a:p>
          <a:p>
            <a:pPr marL="457200" indent="-457200">
              <a:buFont typeface="+mj-lt"/>
              <a:buAutoNum type="alphaUcPeriod"/>
            </a:pPr>
            <a:r>
              <a:rPr lang="en-US" dirty="0"/>
              <a:t>Modular.</a:t>
            </a:r>
          </a:p>
          <a:p>
            <a:pPr marL="457200" indent="-457200">
              <a:buFont typeface="+mj-lt"/>
              <a:buAutoNum type="alphaUcPeriod"/>
            </a:pPr>
            <a:r>
              <a:rPr lang="en-US" dirty="0"/>
              <a:t>Hollow.</a:t>
            </a:r>
          </a:p>
          <a:p>
            <a:pPr marL="457200" indent="-457200">
              <a:buFont typeface="+mj-lt"/>
              <a:buAutoNum type="alphaUcPeriod"/>
            </a:pPr>
            <a:r>
              <a:rPr lang="en-US" dirty="0"/>
              <a:t>Horizontal.</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32470780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Contingency Approach to Designing Organizations </a:t>
            </a:r>
            <a:r>
              <a:rPr lang="en-US" sz="1600" dirty="0"/>
              <a:t>2</a:t>
            </a:r>
          </a:p>
        </p:txBody>
      </p:sp>
      <p:sp>
        <p:nvSpPr>
          <p:cNvPr id="3" name="Content Placeholder 2"/>
          <p:cNvSpPr>
            <a:spLocks noGrp="1"/>
          </p:cNvSpPr>
          <p:nvPr>
            <p:ph sz="quarter" idx="11"/>
          </p:nvPr>
        </p:nvSpPr>
        <p:spPr/>
        <p:txBody>
          <a:bodyPr/>
          <a:lstStyle/>
          <a:p>
            <a:pPr marL="0" indent="0">
              <a:buNone/>
            </a:pPr>
            <a:r>
              <a:rPr lang="en-US" sz="2800" dirty="0"/>
              <a:t>Key issues when making organizational design decisions:</a:t>
            </a:r>
          </a:p>
          <a:p>
            <a:pPr marL="858838" lvl="0" indent="-317500">
              <a:buFont typeface="Arial" panose="020B0604020202020204" pitchFamily="34" charset="0"/>
              <a:buChar char="•"/>
            </a:pPr>
            <a:r>
              <a:rPr lang="en-US" sz="2400" dirty="0"/>
              <a:t>Strategy and goals.</a:t>
            </a:r>
          </a:p>
          <a:p>
            <a:pPr marL="858838" lvl="0" indent="-317500">
              <a:buFont typeface="Arial" panose="020B0604020202020204" pitchFamily="34" charset="0"/>
              <a:buChar char="•"/>
            </a:pPr>
            <a:r>
              <a:rPr lang="en-US" sz="2400" dirty="0"/>
              <a:t>Technology.</a:t>
            </a:r>
          </a:p>
          <a:p>
            <a:pPr marL="858838" lvl="0" indent="-317500">
              <a:buFont typeface="Arial" panose="020B0604020202020204" pitchFamily="34" charset="0"/>
              <a:buChar char="•"/>
            </a:pPr>
            <a:r>
              <a:rPr lang="en-US" sz="2400" dirty="0"/>
              <a:t>Size.</a:t>
            </a:r>
          </a:p>
          <a:p>
            <a:pPr marL="858838" lvl="0" indent="-317500">
              <a:buFont typeface="Arial" panose="020B0604020202020204" pitchFamily="34" charset="0"/>
              <a:buChar char="•"/>
            </a:pPr>
            <a:r>
              <a:rPr lang="en-US" sz="2400" dirty="0"/>
              <a:t>Human resources.</a:t>
            </a:r>
          </a:p>
          <a:p>
            <a:pPr marL="0" indent="0">
              <a:buNone/>
            </a:pPr>
            <a:endParaRPr lang="en-US" dirty="0"/>
          </a:p>
          <a:p>
            <a:endParaRPr lang="en-US" sz="2400" dirty="0"/>
          </a:p>
          <a:p>
            <a:pPr marL="0" indent="0">
              <a:buNone/>
            </a:pPr>
            <a:endParaRPr lang="en-US" dirty="0">
              <a:solidFill>
                <a:srgbClr val="FF0000"/>
              </a:solidFill>
            </a:endParaRPr>
          </a:p>
        </p:txBody>
      </p:sp>
    </p:spTree>
    <p:extLst>
      <p:ext uri="{BB962C8B-B14F-4D97-AF65-F5344CB8AC3E}">
        <p14:creationId xmlns:p14="http://schemas.microsoft.com/office/powerpoint/2010/main" val="2622275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Contingency Approach to Designing Organizations </a:t>
            </a:r>
            <a:r>
              <a:rPr lang="en-US" sz="1600" dirty="0"/>
              <a:t>1</a:t>
            </a:r>
          </a:p>
        </p:txBody>
      </p:sp>
      <p:sp>
        <p:nvSpPr>
          <p:cNvPr id="7" name="Content Placeholder 6"/>
          <p:cNvSpPr>
            <a:spLocks noGrp="1"/>
          </p:cNvSpPr>
          <p:nvPr>
            <p:ph sz="quarter" idx="11"/>
          </p:nvPr>
        </p:nvSpPr>
        <p:spPr>
          <a:xfrm>
            <a:off x="342900" y="1276710"/>
            <a:ext cx="4026969" cy="2737026"/>
          </a:xfrm>
        </p:spPr>
        <p:txBody>
          <a:bodyPr>
            <a:normAutofit fontScale="92500" lnSpcReduction="20000"/>
          </a:bodyPr>
          <a:lstStyle/>
          <a:p>
            <a:pPr marL="0" lvl="1" indent="0">
              <a:buNone/>
            </a:pPr>
            <a:r>
              <a:rPr lang="en-US" sz="2600" b="1" dirty="0"/>
              <a:t>Mechanistic</a:t>
            </a:r>
          </a:p>
          <a:p>
            <a:pPr marL="342900" lvl="1" indent="-342900">
              <a:buFont typeface="Arial"/>
              <a:buChar char="•"/>
            </a:pPr>
            <a:r>
              <a:rPr lang="en-US" dirty="0"/>
              <a:t>Rigid bureaucracies with strict rules, narrowly defined tasks, and top-down communication.</a:t>
            </a:r>
          </a:p>
          <a:p>
            <a:pPr marL="342900" lvl="1" indent="-342900">
              <a:buFont typeface="Arial"/>
              <a:buChar char="•"/>
            </a:pPr>
            <a:r>
              <a:rPr lang="en-US" dirty="0"/>
              <a:t>Centralized decision making. Key decisions made by top management.</a:t>
            </a:r>
          </a:p>
          <a:p>
            <a:pPr marL="342900" lvl="1" indent="-342900">
              <a:buFont typeface="Arial"/>
              <a:buChar char="•"/>
            </a:pPr>
            <a:r>
              <a:rPr lang="en-US" dirty="0"/>
              <a:t>Works best when environment is stable and certain.</a:t>
            </a:r>
          </a:p>
          <a:p>
            <a:pPr marL="342900" lvl="1" indent="-342900">
              <a:buFont typeface="Arial"/>
              <a:buChar char="•"/>
            </a:pPr>
            <a:endParaRPr lang="en-US" dirty="0"/>
          </a:p>
          <a:p>
            <a:endParaRPr lang="en-US" dirty="0"/>
          </a:p>
        </p:txBody>
      </p:sp>
      <p:sp>
        <p:nvSpPr>
          <p:cNvPr id="9" name="Content Placeholder 8"/>
          <p:cNvSpPr>
            <a:spLocks noGrp="1"/>
          </p:cNvSpPr>
          <p:nvPr>
            <p:ph sz="quarter" idx="14"/>
          </p:nvPr>
        </p:nvSpPr>
        <p:spPr>
          <a:xfrm>
            <a:off x="4412181" y="1169812"/>
            <a:ext cx="4122219" cy="2843924"/>
          </a:xfrm>
        </p:spPr>
        <p:txBody>
          <a:bodyPr>
            <a:normAutofit fontScale="85000" lnSpcReduction="20000"/>
          </a:bodyPr>
          <a:lstStyle/>
          <a:p>
            <a:pPr marL="0" lvl="1" indent="0">
              <a:buNone/>
            </a:pPr>
            <a:r>
              <a:rPr lang="en-US" sz="2800" b="1" dirty="0"/>
              <a:t>Organic </a:t>
            </a:r>
          </a:p>
          <a:p>
            <a:pPr marL="342900" lvl="1">
              <a:buFont typeface="Arial"/>
              <a:buChar char="•"/>
            </a:pPr>
            <a:r>
              <a:rPr lang="en-US" sz="2100" dirty="0"/>
              <a:t>Flexible networks of multitalented individuals who perform a variety of tasks.</a:t>
            </a:r>
          </a:p>
          <a:p>
            <a:pPr marL="342900" lvl="1" indent="-342900">
              <a:buFont typeface="Arial"/>
              <a:buChar char="•"/>
            </a:pPr>
            <a:r>
              <a:rPr lang="en-US" sz="2100" dirty="0"/>
              <a:t>Decentralized decision making. Important decisions made by middle and lower-level managers.</a:t>
            </a:r>
          </a:p>
          <a:p>
            <a:pPr marL="342900" lvl="1" indent="-342900">
              <a:buFont typeface="Arial"/>
              <a:buChar char="•"/>
            </a:pPr>
            <a:r>
              <a:rPr lang="en-US" sz="2100" dirty="0"/>
              <a:t>Works best when environment is unstable and uncertain.</a:t>
            </a:r>
          </a:p>
          <a:p>
            <a:endParaRPr lang="en-US" dirty="0"/>
          </a:p>
        </p:txBody>
      </p:sp>
      <p:sp>
        <p:nvSpPr>
          <p:cNvPr id="14" name="Content Placeholder 13"/>
          <p:cNvSpPr>
            <a:spLocks noGrp="1"/>
          </p:cNvSpPr>
          <p:nvPr>
            <p:ph sz="quarter" idx="15"/>
          </p:nvPr>
        </p:nvSpPr>
        <p:spPr>
          <a:xfrm>
            <a:off x="510139" y="4343400"/>
            <a:ext cx="8290961" cy="1412507"/>
          </a:xfrm>
          <a:ln>
            <a:solidFill>
              <a:srgbClr val="EC7701"/>
            </a:solidFill>
          </a:ln>
        </p:spPr>
        <p:txBody>
          <a:bodyPr>
            <a:normAutofit/>
          </a:bodyPr>
          <a:lstStyle/>
          <a:p>
            <a:pPr marL="0" indent="0" algn="ctr">
              <a:buNone/>
            </a:pPr>
            <a:r>
              <a:rPr lang="en-US" dirty="0"/>
              <a:t>No one way is best.</a:t>
            </a:r>
          </a:p>
          <a:p>
            <a:pPr marL="0" indent="0" algn="ctr">
              <a:buNone/>
            </a:pPr>
            <a:r>
              <a:rPr lang="en-US" dirty="0"/>
              <a:t> Organizations are often more effective when are structured to fit the demands of the situation.</a:t>
            </a:r>
          </a:p>
          <a:p>
            <a:endParaRPr lang="en-US" dirty="0"/>
          </a:p>
        </p:txBody>
      </p:sp>
    </p:spTree>
    <p:extLst>
      <p:ext uri="{BB962C8B-B14F-4D97-AF65-F5344CB8AC3E}">
        <p14:creationId xmlns:p14="http://schemas.microsoft.com/office/powerpoint/2010/main" val="2435115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3</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Using the contingency approach to organizational design, which one of these would be the best structure for an organization that has a small staff and does not have the technical expertise needed to be successful?</a:t>
            </a:r>
          </a:p>
          <a:p>
            <a:pPr marL="457200" indent="-457200">
              <a:buFont typeface="+mj-lt"/>
              <a:buAutoNum type="alphaUcPeriod"/>
            </a:pPr>
            <a:r>
              <a:rPr lang="en-US" dirty="0"/>
              <a:t>Mechanistic.</a:t>
            </a:r>
          </a:p>
          <a:p>
            <a:pPr marL="457200" indent="-457200">
              <a:buFont typeface="+mj-lt"/>
              <a:buAutoNum type="alphaUcPeriod"/>
            </a:pPr>
            <a:r>
              <a:rPr lang="en-US" dirty="0"/>
              <a:t>Boundaryless organization.</a:t>
            </a:r>
          </a:p>
          <a:p>
            <a:pPr marL="457200" indent="-457200">
              <a:buFont typeface="+mj-lt"/>
              <a:buAutoNum type="alphaUcPeriod"/>
            </a:pPr>
            <a:r>
              <a:rPr lang="en-US" dirty="0"/>
              <a:t>Functional.</a:t>
            </a:r>
          </a:p>
          <a:p>
            <a:pPr marL="457200" indent="-457200">
              <a:buFont typeface="+mj-lt"/>
              <a:buAutoNum type="alphaUcPeriod"/>
            </a:pPr>
            <a:r>
              <a:rPr lang="en-US" dirty="0"/>
              <a:t>Divisional.</a:t>
            </a:r>
          </a:p>
          <a:p>
            <a:pPr marL="457200" indent="-457200">
              <a:buFont typeface="+mj-lt"/>
              <a:buAutoNum type="alphaUcPeriod"/>
            </a:pPr>
            <a:r>
              <a:rPr lang="en-US" dirty="0"/>
              <a:t>Horizontal.</a:t>
            </a:r>
          </a:p>
        </p:txBody>
      </p:sp>
    </p:spTree>
    <p:extLst>
      <p:ext uri="{BB962C8B-B14F-4D97-AF65-F5344CB8AC3E}">
        <p14:creationId xmlns:p14="http://schemas.microsoft.com/office/powerpoint/2010/main" val="28427762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Assessing Organizational Effectiveness</a:t>
            </a:r>
          </a:p>
        </p:txBody>
      </p:sp>
      <p:sp>
        <p:nvSpPr>
          <p:cNvPr id="3" name="Content Placeholder 2" descr="decorative image"/>
          <p:cNvSpPr>
            <a:spLocks noGrp="1"/>
          </p:cNvSpPr>
          <p:nvPr>
            <p:ph sz="quarter" idx="11"/>
          </p:nvPr>
        </p:nvSpPr>
        <p:spPr/>
        <p:txBody>
          <a:bodyPr>
            <a:normAutofit fontScale="92500"/>
          </a:bodyPr>
          <a:lstStyle/>
          <a:p>
            <a:pPr marL="0" indent="0">
              <a:buNone/>
            </a:pPr>
            <a:r>
              <a:rPr lang="en-US" sz="2800" dirty="0"/>
              <a:t>Translating organizational vision, strategy, and goals into comprehensible performance metrics.</a:t>
            </a:r>
          </a:p>
          <a:p>
            <a:pPr marL="0" indent="0">
              <a:buNone/>
            </a:pPr>
            <a:r>
              <a:rPr lang="en-US" sz="2800" dirty="0">
                <a:solidFill>
                  <a:srgbClr val="D00000"/>
                </a:solidFill>
              </a:rPr>
              <a:t>Balanced score cards </a:t>
            </a:r>
            <a:r>
              <a:rPr lang="en-US" sz="2800" dirty="0"/>
              <a:t>(BSC) and other organizational dashboards.</a:t>
            </a:r>
          </a:p>
          <a:p>
            <a:pPr marL="950913" indent="-342900">
              <a:buFont typeface="Arial" panose="020B0604020202020204" pitchFamily="34" charset="0"/>
              <a:buChar char="•"/>
            </a:pPr>
            <a:r>
              <a:rPr lang="en-US" sz="2400" dirty="0"/>
              <a:t>Financial perspective.</a:t>
            </a:r>
          </a:p>
          <a:p>
            <a:pPr marL="950913" indent="-342900">
              <a:buFont typeface="Arial" panose="020B0604020202020204" pitchFamily="34" charset="0"/>
              <a:buChar char="•"/>
            </a:pPr>
            <a:r>
              <a:rPr lang="en-US" sz="2400" dirty="0"/>
              <a:t>Customer perspective.</a:t>
            </a:r>
          </a:p>
          <a:p>
            <a:pPr marL="9525"/>
            <a:r>
              <a:rPr lang="en-US" sz="2800" dirty="0"/>
              <a:t>Internal business process perspective:</a:t>
            </a:r>
          </a:p>
          <a:p>
            <a:pPr marL="973138" indent="-401638">
              <a:buFont typeface="Arial" panose="020B0604020202020204" pitchFamily="34" charset="0"/>
              <a:buChar char="•"/>
            </a:pPr>
            <a:r>
              <a:rPr lang="en-US" sz="2400" dirty="0"/>
              <a:t>Innovation</a:t>
            </a:r>
          </a:p>
          <a:p>
            <a:pPr marL="973138" indent="-401638">
              <a:buFont typeface="Arial" panose="020B0604020202020204" pitchFamily="34" charset="0"/>
              <a:buChar char="•"/>
            </a:pPr>
            <a:r>
              <a:rPr lang="en-US" sz="2400" dirty="0"/>
              <a:t>Customer service and satisfaction</a:t>
            </a:r>
          </a:p>
          <a:p>
            <a:pPr marL="973138" indent="-401638">
              <a:buFont typeface="Arial" panose="020B0604020202020204" pitchFamily="34" charset="0"/>
              <a:buChar char="•"/>
            </a:pPr>
            <a:r>
              <a:rPr lang="en-US" sz="2400" dirty="0"/>
              <a:t>Operational excellence: safety, quality</a:t>
            </a:r>
          </a:p>
          <a:p>
            <a:pPr marL="973138" indent="-401638">
              <a:buFont typeface="Arial" panose="020B0604020202020204" pitchFamily="34" charset="0"/>
              <a:buChar char="•"/>
            </a:pPr>
            <a:r>
              <a:rPr lang="en-US" sz="2400" dirty="0"/>
              <a:t>Corporate citizenship</a:t>
            </a:r>
          </a:p>
          <a:p>
            <a:pPr marL="925513" indent="-915988"/>
            <a:r>
              <a:rPr lang="en-US" sz="2600" dirty="0"/>
              <a:t>Learning, growth, development.</a:t>
            </a:r>
          </a:p>
        </p:txBody>
      </p:sp>
    </p:spTree>
    <p:extLst>
      <p:ext uri="{BB962C8B-B14F-4D97-AF65-F5344CB8AC3E}">
        <p14:creationId xmlns:p14="http://schemas.microsoft.com/office/powerpoint/2010/main" val="7062934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15.6 Approaches toward Innovation</a:t>
            </a:r>
            <a:endParaRPr lang="en-US" sz="2000" dirty="0"/>
          </a:p>
        </p:txBody>
      </p:sp>
      <p:sp>
        <p:nvSpPr>
          <p:cNvPr id="6" name="Text Placeholder 5"/>
          <p:cNvSpPr>
            <a:spLocks noGrp="1"/>
          </p:cNvSpPr>
          <p:nvPr>
            <p:ph type="body" sz="quarter" idx="12"/>
          </p:nvPr>
        </p:nvSpPr>
        <p:spPr/>
        <p:txBody>
          <a:bodyPr/>
          <a:lstStyle/>
          <a:p>
            <a:r>
              <a:rPr lang="en-US" dirty="0">
                <a:hlinkClick r:id="rId3" action="ppaction://hlinksldjump"/>
              </a:rPr>
              <a:t>Access the text alternate for slide image.</a:t>
            </a:r>
            <a:endParaRPr lang="en-US" dirty="0"/>
          </a:p>
        </p:txBody>
      </p:sp>
      <p:pic>
        <p:nvPicPr>
          <p:cNvPr id="4" name="Picture 3" descr="The graphic gives four examples of types and focuses of innovation."/>
          <p:cNvPicPr>
            <a:picLocks noChangeAspect="1"/>
          </p:cNvPicPr>
          <p:nvPr/>
        </p:nvPicPr>
        <p:blipFill>
          <a:blip r:embed="rId4"/>
          <a:stretch>
            <a:fillRect/>
          </a:stretch>
        </p:blipFill>
        <p:spPr>
          <a:xfrm>
            <a:off x="580892" y="1605064"/>
            <a:ext cx="7790641" cy="3560323"/>
          </a:xfrm>
          <a:prstGeom prst="rect">
            <a:avLst/>
          </a:prstGeom>
        </p:spPr>
      </p:pic>
    </p:spTree>
    <p:extLst>
      <p:ext uri="{BB962C8B-B14F-4D97-AF65-F5344CB8AC3E}">
        <p14:creationId xmlns:p14="http://schemas.microsoft.com/office/powerpoint/2010/main" val="137252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cs typeface="Arial Black"/>
              </a:rPr>
              <a:t>After reading this chapter, you </a:t>
            </a:r>
            <a:br>
              <a:rPr lang="en-US" dirty="0">
                <a:cs typeface="Arial Black"/>
              </a:rPr>
            </a:br>
            <a:r>
              <a:rPr lang="en-US" dirty="0">
                <a:cs typeface="Arial Black"/>
              </a:rPr>
              <a:t>should be able to:</a:t>
            </a:r>
            <a:endParaRPr lang="en-US" dirty="0"/>
          </a:p>
        </p:txBody>
      </p:sp>
      <p:sp>
        <p:nvSpPr>
          <p:cNvPr id="3" name="Content Placeholder 2"/>
          <p:cNvSpPr>
            <a:spLocks noGrp="1"/>
          </p:cNvSpPr>
          <p:nvPr>
            <p:ph sz="quarter" idx="11"/>
          </p:nvPr>
        </p:nvSpPr>
        <p:spPr/>
        <p:txBody>
          <a:bodyPr/>
          <a:lstStyle/>
          <a:p>
            <a:pPr marL="744538" indent="-744538">
              <a:spcBef>
                <a:spcPts val="0"/>
              </a:spcBef>
              <a:buFont typeface="Arial" panose="020B0604020202020204" pitchFamily="34" charset="0"/>
              <a:buNone/>
            </a:pPr>
            <a:r>
              <a:rPr lang="en-US" sz="2400" dirty="0">
                <a:cs typeface="Arial Black"/>
              </a:rPr>
              <a:t>15.1 	Describe the basics of organizational effectiveness.</a:t>
            </a:r>
          </a:p>
          <a:p>
            <a:pPr marL="744538" indent="-744538">
              <a:spcBef>
                <a:spcPts val="0"/>
              </a:spcBef>
              <a:buFont typeface="Arial" panose="020B0604020202020204" pitchFamily="34" charset="0"/>
              <a:buNone/>
            </a:pPr>
            <a:r>
              <a:rPr lang="en-US" sz="2400" dirty="0">
                <a:cs typeface="Arial Black"/>
              </a:rPr>
              <a:t>15.2 	Describe the characteristics of an organization.</a:t>
            </a:r>
          </a:p>
          <a:p>
            <a:pPr marL="744538" indent="-744538">
              <a:spcBef>
                <a:spcPts val="0"/>
              </a:spcBef>
              <a:buFont typeface="Arial" panose="020B0604020202020204" pitchFamily="34" charset="0"/>
              <a:buNone/>
            </a:pPr>
            <a:r>
              <a:rPr lang="en-US" sz="2400" dirty="0">
                <a:cs typeface="Arial Black"/>
              </a:rPr>
              <a:t>15.3 	Describe the seven types of organizational structure.</a:t>
            </a:r>
          </a:p>
          <a:p>
            <a:pPr marL="744538" indent="-744538">
              <a:spcBef>
                <a:spcPts val="0"/>
              </a:spcBef>
              <a:buFont typeface="Arial" panose="020B0604020202020204" pitchFamily="34" charset="0"/>
              <a:buNone/>
            </a:pPr>
            <a:r>
              <a:rPr lang="en-US" sz="2400" dirty="0">
                <a:cs typeface="Arial Black"/>
              </a:rPr>
              <a:t>15.4 	Explain the relationship between contingency design and internal alignment.</a:t>
            </a:r>
          </a:p>
          <a:p>
            <a:pPr marL="744538" indent="-744538">
              <a:spcBef>
                <a:spcPts val="0"/>
              </a:spcBef>
              <a:buFont typeface="Arial" panose="020B0604020202020204" pitchFamily="34" charset="0"/>
              <a:buNone/>
            </a:pPr>
            <a:r>
              <a:rPr lang="en-US" sz="2400" dirty="0">
                <a:cs typeface="Arial Black"/>
              </a:rPr>
              <a:t>15.5 	Describe the importance of innovation in any organization.</a:t>
            </a:r>
          </a:p>
          <a:p>
            <a:pPr marL="744538" indent="-744538">
              <a:spcBef>
                <a:spcPts val="0"/>
              </a:spcBef>
              <a:buFont typeface="Arial" panose="020B0604020202020204" pitchFamily="34" charset="0"/>
              <a:buNone/>
            </a:pPr>
            <a:r>
              <a:rPr lang="en-US" sz="2400" dirty="0">
                <a:cs typeface="Arial Black"/>
              </a:rPr>
              <a:t>15.6 	Explain how to assess an organization’s effectiveness.</a:t>
            </a:r>
          </a:p>
          <a:p>
            <a:pPr marL="744538" indent="-744538">
              <a:spcBef>
                <a:spcPts val="0"/>
              </a:spcBef>
              <a:buFont typeface="Arial" panose="020B0604020202020204" pitchFamily="34" charset="0"/>
              <a:buNone/>
            </a:pPr>
            <a:r>
              <a:rPr lang="en-US" sz="2400" dirty="0">
                <a:cs typeface="Arial Black"/>
              </a:rPr>
              <a:t>15.7 	Describe the implications of organizational design, effectiveness, and innovation for you and managers.</a:t>
            </a:r>
            <a:endParaRPr lang="en-US" sz="2400" dirty="0"/>
          </a:p>
        </p:txBody>
      </p:sp>
    </p:spTree>
    <p:extLst>
      <p:ext uri="{BB962C8B-B14F-4D97-AF65-F5344CB8AC3E}">
        <p14:creationId xmlns:p14="http://schemas.microsoft.com/office/powerpoint/2010/main" val="26717454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Improvement Versus Transformational Innovation</a:t>
            </a:r>
            <a:endParaRPr lang="en-US" sz="3200" dirty="0">
              <a:solidFill>
                <a:schemeClr val="accent1"/>
              </a:solidFill>
            </a:endParaRPr>
          </a:p>
        </p:txBody>
      </p:sp>
      <p:sp>
        <p:nvSpPr>
          <p:cNvPr id="3" name="Content Placeholder 2"/>
          <p:cNvSpPr>
            <a:spLocks noGrp="1"/>
          </p:cNvSpPr>
          <p:nvPr>
            <p:ph sz="quarter" idx="11"/>
          </p:nvPr>
        </p:nvSpPr>
        <p:spPr>
          <a:xfrm>
            <a:off x="342900" y="1276710"/>
            <a:ext cx="4076700" cy="1687872"/>
          </a:xfrm>
        </p:spPr>
        <p:txBody>
          <a:bodyPr/>
          <a:lstStyle/>
          <a:p>
            <a:pPr marL="0" lvl="1" indent="0">
              <a:buNone/>
            </a:pPr>
            <a:r>
              <a:rPr lang="en-US" sz="2800" b="1" dirty="0"/>
              <a:t>Improvement.</a:t>
            </a:r>
          </a:p>
          <a:p>
            <a:pPr marL="342900" lvl="1"/>
            <a:r>
              <a:rPr lang="en-US" sz="2400" dirty="0"/>
              <a:t>Target existing products, services, or processes.</a:t>
            </a:r>
            <a:endParaRPr lang="en-US" dirty="0">
              <a:solidFill>
                <a:srgbClr val="FF0000"/>
              </a:solidFill>
            </a:endParaRPr>
          </a:p>
        </p:txBody>
      </p:sp>
      <p:sp>
        <p:nvSpPr>
          <p:cNvPr id="10" name="Content Placeholder 9"/>
          <p:cNvSpPr>
            <a:spLocks noGrp="1"/>
          </p:cNvSpPr>
          <p:nvPr>
            <p:ph sz="quarter" idx="14"/>
          </p:nvPr>
        </p:nvSpPr>
        <p:spPr/>
        <p:txBody>
          <a:bodyPr/>
          <a:lstStyle/>
          <a:p>
            <a:pPr marL="12700" lvl="1" indent="0">
              <a:buNone/>
            </a:pPr>
            <a:r>
              <a:rPr lang="en-US" sz="2800" b="1" dirty="0"/>
              <a:t>New Direction Innovations.</a:t>
            </a:r>
          </a:p>
          <a:p>
            <a:pPr marL="355600" lvl="1"/>
            <a:r>
              <a:rPr lang="en-US" sz="2400" dirty="0"/>
              <a:t>Creating new markets and customers and rely on developing breakthroughs and inventing things that don’t currently exist.</a:t>
            </a:r>
          </a:p>
          <a:p>
            <a:pPr marL="0" indent="0">
              <a:buNone/>
            </a:pPr>
            <a:endParaRPr lang="en-US" b="1" dirty="0"/>
          </a:p>
          <a:p>
            <a:pPr marL="0"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9257576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Figure 15.7 Components of an Innovation System</a:t>
            </a:r>
          </a:p>
        </p:txBody>
      </p:sp>
      <p:sp>
        <p:nvSpPr>
          <p:cNvPr id="13" name="Text Placeholder 12"/>
          <p:cNvSpPr>
            <a:spLocks noGrp="1"/>
          </p:cNvSpPr>
          <p:nvPr>
            <p:ph type="body" sz="quarter" idx="12"/>
          </p:nvPr>
        </p:nvSpPr>
        <p:spPr/>
        <p:txBody>
          <a:bodyPr/>
          <a:lstStyle/>
          <a:p>
            <a:r>
              <a:rPr lang="en-US" dirty="0">
                <a:hlinkClick r:id="rId3" action="ppaction://hlinksldjump"/>
              </a:rPr>
              <a:t>Access the text alternate for slide image.</a:t>
            </a:r>
            <a:endParaRPr lang="en-US" dirty="0"/>
          </a:p>
        </p:txBody>
      </p:sp>
      <p:pic>
        <p:nvPicPr>
          <p:cNvPr id="3" name="Picture 2" descr="The graphic depicts the innovation system."/>
          <p:cNvPicPr>
            <a:picLocks noChangeAspect="1"/>
          </p:cNvPicPr>
          <p:nvPr/>
        </p:nvPicPr>
        <p:blipFill>
          <a:blip r:embed="rId4"/>
          <a:stretch>
            <a:fillRect/>
          </a:stretch>
        </p:blipFill>
        <p:spPr>
          <a:xfrm>
            <a:off x="1105601" y="1070042"/>
            <a:ext cx="7406102" cy="4791748"/>
          </a:xfrm>
          <a:prstGeom prst="rect">
            <a:avLst/>
          </a:prstGeom>
        </p:spPr>
      </p:pic>
    </p:spTree>
    <p:extLst>
      <p:ext uri="{BB962C8B-B14F-4D97-AF65-F5344CB8AC3E}">
        <p14:creationId xmlns:p14="http://schemas.microsoft.com/office/powerpoint/2010/main" val="1361328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4</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Which one of the following is NOT a generic approach to assessing an organization’s effectiveness?</a:t>
            </a:r>
          </a:p>
          <a:p>
            <a:pPr marL="514350" indent="-514350">
              <a:buFont typeface="+mj-lt"/>
              <a:buAutoNum type="alphaUcPeriod"/>
            </a:pPr>
            <a:r>
              <a:rPr lang="en-US" dirty="0"/>
              <a:t>internal processes.</a:t>
            </a:r>
          </a:p>
          <a:p>
            <a:pPr marL="514350" indent="-514350">
              <a:buFont typeface="+mj-lt"/>
              <a:buAutoNum type="alphaUcPeriod"/>
            </a:pPr>
            <a:r>
              <a:rPr lang="en-US" dirty="0"/>
              <a:t>resource acquisition.</a:t>
            </a:r>
          </a:p>
          <a:p>
            <a:pPr marL="514350" indent="-514350">
              <a:buFont typeface="+mj-lt"/>
              <a:buAutoNum type="alphaUcPeriod"/>
            </a:pPr>
            <a:r>
              <a:rPr lang="en-US" dirty="0"/>
              <a:t>goal accomplishment.</a:t>
            </a:r>
          </a:p>
          <a:p>
            <a:pPr marL="514350" indent="-514350">
              <a:buFont typeface="+mj-lt"/>
              <a:buAutoNum type="alphaUcPeriod"/>
            </a:pPr>
            <a:r>
              <a:rPr lang="en-US" dirty="0"/>
              <a:t>transformative impact.</a:t>
            </a:r>
          </a:p>
          <a:p>
            <a:pPr marL="514350" indent="-514350">
              <a:buFont typeface="+mj-lt"/>
              <a:buAutoNum type="alphaUcPeriod"/>
            </a:pPr>
            <a:r>
              <a:rPr lang="en-US" dirty="0"/>
              <a:t>strategic constituencies satisfaction.</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19865975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Organizational Design, Effectiveness, and Innovation: Putting It All in Context</a:t>
            </a:r>
          </a:p>
        </p:txBody>
      </p:sp>
      <p:sp>
        <p:nvSpPr>
          <p:cNvPr id="4" name="Content Placeholder 3"/>
          <p:cNvSpPr>
            <a:spLocks noGrp="1"/>
          </p:cNvSpPr>
          <p:nvPr>
            <p:ph sz="quarter" idx="11"/>
          </p:nvPr>
        </p:nvSpPr>
        <p:spPr>
          <a:xfrm>
            <a:off x="342900" y="1276710"/>
            <a:ext cx="8458200" cy="678612"/>
          </a:xfrm>
        </p:spPr>
        <p:txBody>
          <a:bodyPr>
            <a:normAutofit lnSpcReduction="10000"/>
          </a:bodyPr>
          <a:lstStyle/>
          <a:p>
            <a:pPr marL="0" indent="0">
              <a:buNone/>
            </a:pPr>
            <a:r>
              <a:rPr lang="en-US" sz="1600" dirty="0"/>
              <a:t>Figure 15.8 Organizing Framework for Understanding and Applying Organizational Behavior</a:t>
            </a:r>
          </a:p>
          <a:p>
            <a:r>
              <a:rPr lang="en-US" sz="1000" dirty="0"/>
              <a:t>© 2021 Angelo Kinicki and Mel Fugate. All rights reserved. Reproduction prohibited without permission of the authors. </a:t>
            </a:r>
          </a:p>
          <a:p>
            <a:pPr marL="0" indent="0">
              <a:buNone/>
            </a:pPr>
            <a:endParaRPr lang="en-US" sz="1600" dirty="0"/>
          </a:p>
        </p:txBody>
      </p:sp>
      <p:pic>
        <p:nvPicPr>
          <p:cNvPr id="10" name="Picture 9" descr="The graphic is of the Organizing Framework for Understanding and Applying Organizational Behavior."/>
          <p:cNvPicPr>
            <a:picLocks noChangeAspect="1"/>
          </p:cNvPicPr>
          <p:nvPr/>
        </p:nvPicPr>
        <p:blipFill>
          <a:blip r:embed="rId3"/>
          <a:stretch>
            <a:fillRect/>
          </a:stretch>
        </p:blipFill>
        <p:spPr>
          <a:xfrm>
            <a:off x="410678" y="2024291"/>
            <a:ext cx="8320388" cy="3885621"/>
          </a:xfrm>
          <a:prstGeom prst="rect">
            <a:avLst/>
          </a:prstGeom>
        </p:spPr>
      </p:pic>
      <p:sp>
        <p:nvSpPr>
          <p:cNvPr id="6" name="Text Placeholder 5"/>
          <p:cNvSpPr>
            <a:spLocks noGrp="1"/>
          </p:cNvSpPr>
          <p:nvPr>
            <p:ph type="body" sz="quarter" idx="12"/>
          </p:nvPr>
        </p:nvSpPr>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20092934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BD3CDF3D-1639-F443-BF3B-E0B1D8104442}"/>
              </a:ext>
            </a:extLst>
          </p:cNvPr>
          <p:cNvSpPr>
            <a:spLocks noGrp="1"/>
          </p:cNvSpPr>
          <p:nvPr>
            <p:ph type="title"/>
          </p:nvPr>
        </p:nvSpPr>
        <p:spPr/>
        <p:txBody>
          <a:bodyPr/>
          <a:lstStyle/>
          <a:p>
            <a:r>
              <a:rPr lang="en-US" dirty="0"/>
              <a:t>End of Main Content.</a:t>
            </a:r>
          </a:p>
        </p:txBody>
      </p:sp>
      <p:sp>
        <p:nvSpPr>
          <p:cNvPr id="3" name="Long Copyright">
            <a:extLst>
              <a:ext uri="{FF2B5EF4-FFF2-40B4-BE49-F238E27FC236}">
                <a16:creationId xmlns:a16="http://schemas.microsoft.com/office/drawing/2014/main" id="{08EA8E4A-0A44-DD4E-80C4-BA47DA63B1F2}"/>
              </a:ext>
            </a:extLst>
          </p:cNvPr>
          <p:cNvSpPr txBox="1">
            <a:spLocks/>
          </p:cNvSpPr>
          <p:nvPr/>
        </p:nvSpPr>
        <p:spPr>
          <a:xfrm>
            <a:off x="0" y="6478438"/>
            <a:ext cx="9144000" cy="374266"/>
          </a:xfrm>
          <a:prstGeom prst="rect">
            <a:avLst/>
          </a:prstGeom>
        </p:spPr>
        <p:txBody>
          <a:bodyPr/>
          <a:lstStyle>
            <a:defPPr>
              <a:defRPr lang="en-US"/>
            </a:defPPr>
            <a:lvl1pPr marL="0" algn="ctr" defTabSz="457200" rtl="0" eaLnBrk="1" latinLnBrk="0" hangingPunct="1">
              <a:defRPr sz="1800" kern="1200">
                <a:solidFill>
                  <a:schemeClr val="tx1">
                    <a:lumMod val="50000"/>
                    <a:lumOff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20000"/>
              </a:spcBef>
              <a:defRPr/>
            </a:pPr>
            <a:r>
              <a:rPr lang="en-US" sz="700" dirty="0"/>
              <a:t>© 2021 McGraw Hill. All rights reserved. Authorized only for instructor use in the classroom.</a:t>
            </a:r>
          </a:p>
          <a:p>
            <a:pPr>
              <a:spcBef>
                <a:spcPct val="20000"/>
              </a:spcBef>
              <a:defRPr/>
            </a:pPr>
            <a:r>
              <a:rPr lang="en-US" sz="700" dirty="0"/>
              <a:t>No reproduction or further distribution permitted without the prior written consent of McGraw Hill.</a:t>
            </a:r>
          </a:p>
        </p:txBody>
      </p:sp>
    </p:spTree>
    <p:extLst>
      <p:ext uri="{BB962C8B-B14F-4D97-AF65-F5344CB8AC3E}">
        <p14:creationId xmlns:p14="http://schemas.microsoft.com/office/powerpoint/2010/main" val="40363412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6C7C1-60E8-E143-A33C-8F0A5F9D85ED}"/>
              </a:ext>
            </a:extLst>
          </p:cNvPr>
          <p:cNvSpPr>
            <a:spLocks noGrp="1"/>
          </p:cNvSpPr>
          <p:nvPr>
            <p:ph type="title"/>
          </p:nvPr>
        </p:nvSpPr>
        <p:spPr/>
        <p:txBody>
          <a:bodyPr>
            <a:normAutofit fontScale="90000"/>
          </a:bodyPr>
          <a:lstStyle/>
          <a:p>
            <a:r>
              <a:rPr lang="en-US" dirty="0"/>
              <a:t>Accessibility Content: Text Alternates for Slide Images.</a:t>
            </a:r>
          </a:p>
        </p:txBody>
      </p:sp>
    </p:spTree>
    <p:extLst>
      <p:ext uri="{BB962C8B-B14F-4D97-AF65-F5344CB8AC3E}">
        <p14:creationId xmlns:p14="http://schemas.microsoft.com/office/powerpoint/2010/main" val="11713917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Figure 15.4 The Organization as an Open System Text Alternate  </a:t>
            </a:r>
          </a:p>
        </p:txBody>
      </p:sp>
      <p:sp>
        <p:nvSpPr>
          <p:cNvPr id="11" name="Text Placeholder 10"/>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3" name="Content Placeholder 2">
            <a:extLst>
              <a:ext uri="{FF2B5EF4-FFF2-40B4-BE49-F238E27FC236}">
                <a16:creationId xmlns:a16="http://schemas.microsoft.com/office/drawing/2014/main" id="{C599851E-C4C9-B04A-8BC2-946A255C9504}"/>
              </a:ext>
            </a:extLst>
          </p:cNvPr>
          <p:cNvSpPr>
            <a:spLocks noGrp="1"/>
          </p:cNvSpPr>
          <p:nvPr>
            <p:ph sz="quarter" idx="11"/>
          </p:nvPr>
        </p:nvSpPr>
        <p:spPr/>
        <p:txBody>
          <a:bodyPr/>
          <a:lstStyle/>
          <a:p>
            <a:r>
              <a:rPr lang="en-US" dirty="0"/>
              <a:t>Similar to the Input, Process, and Outcome features of the Organizing Framework for Understanding and Applying Organizational Behavior, the open system transforms inputs into various outputs. The outer boundary is permeable. People, information, capital, and goods and services move back and forth across this boundary. Each of the five organizational subsystems are dependent on the others. They are 1. goals and values, 2. technical, 3. psychosocial, and 4. managerial.</a:t>
            </a:r>
          </a:p>
          <a:p>
            <a:endParaRPr lang="en-US" dirty="0"/>
          </a:p>
        </p:txBody>
      </p:sp>
      <p:sp>
        <p:nvSpPr>
          <p:cNvPr id="12" name="Text Placeholder 11"/>
          <p:cNvSpPr>
            <a:spLocks noGrp="1"/>
          </p:cNvSpPr>
          <p:nvPr>
            <p:ph type="body" sz="quarter" idx="15"/>
          </p:nvPr>
        </p:nvSpPr>
        <p:spPr/>
        <p:txBody>
          <a:bodyPr/>
          <a:lstStyle/>
          <a:p>
            <a:r>
              <a:rPr lang="en-US" dirty="0">
                <a:hlinkClick r:id="rId3" action="ppaction://hlinksldjump"/>
              </a:rPr>
              <a:t>Return to slide containing image.</a:t>
            </a:r>
            <a:endParaRPr lang="en-US" dirty="0"/>
          </a:p>
        </p:txBody>
      </p:sp>
    </p:spTree>
    <p:extLst>
      <p:ext uri="{BB962C8B-B14F-4D97-AF65-F5344CB8AC3E}">
        <p14:creationId xmlns:p14="http://schemas.microsoft.com/office/powerpoint/2010/main" val="14351503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en-US" dirty="0"/>
              <a:t>Figure 15.6 Approaches toward Innovation Text Alternate </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3528502792"/>
              </p:ext>
            </p:extLst>
          </p:nvPr>
        </p:nvGraphicFramePr>
        <p:xfrm>
          <a:off x="419100" y="1698336"/>
          <a:ext cx="8267700" cy="3017520"/>
        </p:xfrm>
        <a:graphic>
          <a:graphicData uri="http://schemas.openxmlformats.org/drawingml/2006/table">
            <a:tbl>
              <a:tblPr firstRow="1" bandRow="1">
                <a:tableStyleId>{793D81CF-94F2-401A-BA57-92F5A7B2D0C5}</a:tableStyleId>
              </a:tblPr>
              <a:tblGrid>
                <a:gridCol w="2755900">
                  <a:extLst>
                    <a:ext uri="{9D8B030D-6E8A-4147-A177-3AD203B41FA5}">
                      <a16:colId xmlns:a16="http://schemas.microsoft.com/office/drawing/2014/main" val="2327443343"/>
                    </a:ext>
                  </a:extLst>
                </a:gridCol>
                <a:gridCol w="2755900">
                  <a:extLst>
                    <a:ext uri="{9D8B030D-6E8A-4147-A177-3AD203B41FA5}">
                      <a16:colId xmlns:a16="http://schemas.microsoft.com/office/drawing/2014/main" val="3681900308"/>
                    </a:ext>
                  </a:extLst>
                </a:gridCol>
                <a:gridCol w="2755900">
                  <a:extLst>
                    <a:ext uri="{9D8B030D-6E8A-4147-A177-3AD203B41FA5}">
                      <a16:colId xmlns:a16="http://schemas.microsoft.com/office/drawing/2014/main" val="1714230080"/>
                    </a:ext>
                  </a:extLst>
                </a:gridCol>
              </a:tblGrid>
              <a:tr h="914400">
                <a:tc>
                  <a:txBody>
                    <a:bodyPr/>
                    <a:lstStyle/>
                    <a:p>
                      <a:r>
                        <a:rPr lang="en-US" dirty="0"/>
                        <a:t>Types</a:t>
                      </a:r>
                      <a:r>
                        <a:rPr lang="en-US" baseline="0" dirty="0"/>
                        <a:t> of Innovation</a:t>
                      </a:r>
                      <a:endParaRPr lang="en-US" dirty="0"/>
                    </a:p>
                  </a:txBody>
                  <a:tcPr/>
                </a:tc>
                <a:tc>
                  <a:txBody>
                    <a:bodyPr/>
                    <a:lstStyle/>
                    <a:p>
                      <a:r>
                        <a:rPr lang="en-US" dirty="0"/>
                        <a:t>Focus of Innovation: Improvement</a:t>
                      </a:r>
                    </a:p>
                  </a:txBody>
                  <a:tcPr/>
                </a:tc>
                <a:tc>
                  <a:txBody>
                    <a:bodyPr/>
                    <a:lstStyle/>
                    <a:p>
                      <a:r>
                        <a:rPr lang="en-US" dirty="0"/>
                        <a:t>Focus of Innovation: New Directions</a:t>
                      </a:r>
                    </a:p>
                  </a:txBody>
                  <a:tcPr/>
                </a:tc>
                <a:extLst>
                  <a:ext uri="{0D108BD9-81ED-4DB2-BD59-A6C34878D82A}">
                    <a16:rowId xmlns:a16="http://schemas.microsoft.com/office/drawing/2014/main" val="1556819434"/>
                  </a:ext>
                </a:extLst>
              </a:tr>
              <a:tr h="1188720">
                <a:tc>
                  <a:txBody>
                    <a:bodyPr/>
                    <a:lstStyle/>
                    <a:p>
                      <a:r>
                        <a:rPr lang="en-US" dirty="0"/>
                        <a:t>Product</a:t>
                      </a:r>
                    </a:p>
                  </a:txBody>
                  <a:tcPr/>
                </a:tc>
                <a:tc>
                  <a:txBody>
                    <a:bodyPr/>
                    <a:lstStyle/>
                    <a:p>
                      <a:r>
                        <a:rPr lang="en-US" dirty="0"/>
                        <a:t>Apple iPhone: nine generations and or versions since it was first introduced in June</a:t>
                      </a:r>
                      <a:r>
                        <a:rPr lang="en-US" baseline="0" dirty="0"/>
                        <a:t> 2007</a:t>
                      </a:r>
                      <a:endParaRPr lang="en-US" dirty="0"/>
                    </a:p>
                  </a:txBody>
                  <a:tcPr/>
                </a:tc>
                <a:tc>
                  <a:txBody>
                    <a:bodyPr/>
                    <a:lstStyle/>
                    <a:p>
                      <a:r>
                        <a:rPr lang="en-US" dirty="0"/>
                        <a:t>Driverless</a:t>
                      </a:r>
                      <a:r>
                        <a:rPr lang="en-US" baseline="0" dirty="0"/>
                        <a:t> Cars: major automobile manufacturers and Google</a:t>
                      </a:r>
                      <a:endParaRPr lang="en-US" dirty="0"/>
                    </a:p>
                  </a:txBody>
                  <a:tcPr/>
                </a:tc>
                <a:extLst>
                  <a:ext uri="{0D108BD9-81ED-4DB2-BD59-A6C34878D82A}">
                    <a16:rowId xmlns:a16="http://schemas.microsoft.com/office/drawing/2014/main" val="3506962633"/>
                  </a:ext>
                </a:extLst>
              </a:tr>
              <a:tr h="914400">
                <a:tc>
                  <a:txBody>
                    <a:bodyPr/>
                    <a:lstStyle/>
                    <a:p>
                      <a:r>
                        <a:rPr lang="en-US" dirty="0"/>
                        <a:t>Process</a:t>
                      </a:r>
                    </a:p>
                  </a:txBody>
                  <a:tcPr/>
                </a:tc>
                <a:tc>
                  <a:txBody>
                    <a:bodyPr/>
                    <a:lstStyle/>
                    <a:p>
                      <a:r>
                        <a:rPr lang="en-US" dirty="0"/>
                        <a:t>3 D Printing: Alcoa’s use of 3 D printing in its manufacturing process</a:t>
                      </a:r>
                    </a:p>
                  </a:txBody>
                  <a:tcPr/>
                </a:tc>
                <a:tc>
                  <a:txBody>
                    <a:bodyPr/>
                    <a:lstStyle/>
                    <a:p>
                      <a:r>
                        <a:rPr lang="en-US" dirty="0"/>
                        <a:t>Home Construction: panelized homes</a:t>
                      </a:r>
                    </a:p>
                  </a:txBody>
                  <a:tcPr/>
                </a:tc>
                <a:extLst>
                  <a:ext uri="{0D108BD9-81ED-4DB2-BD59-A6C34878D82A}">
                    <a16:rowId xmlns:a16="http://schemas.microsoft.com/office/drawing/2014/main" val="3774690300"/>
                  </a:ext>
                </a:extLst>
              </a:tr>
            </a:tbl>
          </a:graphicData>
        </a:graphic>
      </p:graphicFrame>
      <p:sp>
        <p:nvSpPr>
          <p:cNvPr id="6" name="Text Placeholder 5">
            <a:extLst>
              <a:ext uri="{FF2B5EF4-FFF2-40B4-BE49-F238E27FC236}">
                <a16:creationId xmlns:a16="http://schemas.microsoft.com/office/drawing/2014/main" id="{D8AC4BEA-A5A4-C646-B3D5-19146B68923F}"/>
              </a:ext>
            </a:extLst>
          </p:cNvPr>
          <p:cNvSpPr>
            <a:spLocks noGrp="1"/>
          </p:cNvSpPr>
          <p:nvPr>
            <p:ph type="body" sz="quarter" idx="15"/>
          </p:nvPr>
        </p:nvSpPr>
        <p:spPr/>
        <p:txBody>
          <a:bodyPr/>
          <a:lstStyle/>
          <a:p>
            <a:r>
              <a:rPr lang="en-US" dirty="0">
                <a:hlinkClick r:id="rId2" action="ppaction://hlinksldjump"/>
              </a:rPr>
              <a:t>Return to slide containing image.</a:t>
            </a:r>
            <a:endParaRPr lang="en-US" dirty="0"/>
          </a:p>
        </p:txBody>
      </p:sp>
    </p:spTree>
    <p:extLst>
      <p:ext uri="{BB962C8B-B14F-4D97-AF65-F5344CB8AC3E}">
        <p14:creationId xmlns:p14="http://schemas.microsoft.com/office/powerpoint/2010/main" val="3313644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Figure 15.7 Components of an Innovation System Text Alternate </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3" name="Content Placeholder 2">
            <a:extLst>
              <a:ext uri="{FF2B5EF4-FFF2-40B4-BE49-F238E27FC236}">
                <a16:creationId xmlns:a16="http://schemas.microsoft.com/office/drawing/2014/main" id="{41601D2F-4D01-A842-BAE1-1C88545B218C}"/>
              </a:ext>
            </a:extLst>
          </p:cNvPr>
          <p:cNvSpPr>
            <a:spLocks noGrp="1"/>
          </p:cNvSpPr>
          <p:nvPr>
            <p:ph sz="quarter" idx="11"/>
          </p:nvPr>
        </p:nvSpPr>
        <p:spPr/>
        <p:txBody>
          <a:bodyPr/>
          <a:lstStyle/>
          <a:p>
            <a:r>
              <a:rPr lang="en-US" dirty="0"/>
              <a:t>The graphic gives the components of an innovation system.</a:t>
            </a:r>
          </a:p>
          <a:p>
            <a:pPr marL="342900" indent="-342900">
              <a:buFont typeface="Arial" panose="020B0604020202020204" pitchFamily="34" charset="0"/>
              <a:buChar char="•"/>
            </a:pPr>
            <a:r>
              <a:rPr lang="en-US" dirty="0"/>
              <a:t>Innovation strategy</a:t>
            </a:r>
          </a:p>
          <a:p>
            <a:pPr marL="342900" indent="-342900">
              <a:buFont typeface="Arial" panose="020B0604020202020204" pitchFamily="34" charset="0"/>
              <a:buChar char="•"/>
            </a:pPr>
            <a:r>
              <a:rPr lang="en-US" dirty="0"/>
              <a:t>Committed leadership</a:t>
            </a:r>
          </a:p>
          <a:p>
            <a:pPr marL="342900" indent="-342900">
              <a:buFont typeface="Arial" panose="020B0604020202020204" pitchFamily="34" charset="0"/>
              <a:buChar char="•"/>
            </a:pPr>
            <a:r>
              <a:rPr lang="en-US" dirty="0"/>
              <a:t>Innovative culture and climate</a:t>
            </a:r>
          </a:p>
          <a:p>
            <a:pPr marL="342900" indent="-342900">
              <a:buFont typeface="Arial" panose="020B0604020202020204" pitchFamily="34" charset="0"/>
              <a:buChar char="•"/>
            </a:pPr>
            <a:r>
              <a:rPr lang="en-US" dirty="0"/>
              <a:t>Required structure and processes</a:t>
            </a:r>
          </a:p>
          <a:p>
            <a:pPr marL="342900" indent="-342900">
              <a:buFont typeface="Arial" panose="020B0604020202020204" pitchFamily="34" charset="0"/>
              <a:buChar char="•"/>
            </a:pPr>
            <a:r>
              <a:rPr lang="en-US" dirty="0"/>
              <a:t>Necessary human capital</a:t>
            </a:r>
          </a:p>
          <a:p>
            <a:pPr marL="342900" indent="-342900">
              <a:buFont typeface="Arial" panose="020B0604020202020204" pitchFamily="34" charset="0"/>
              <a:buChar char="•"/>
            </a:pPr>
            <a:r>
              <a:rPr lang="en-US" dirty="0"/>
              <a:t>Human resource politics, practices, and procedures</a:t>
            </a:r>
          </a:p>
          <a:p>
            <a:pPr marL="342900" indent="-342900">
              <a:buFont typeface="Arial" panose="020B0604020202020204" pitchFamily="34" charset="0"/>
              <a:buChar char="•"/>
            </a:pPr>
            <a:r>
              <a:rPr lang="en-US" dirty="0"/>
              <a:t>Appropriate resources</a:t>
            </a:r>
          </a:p>
          <a:p>
            <a:r>
              <a:rPr lang="en-US" dirty="0"/>
              <a:t>All relate to the innovation system and with each other, leading to innovation.</a:t>
            </a:r>
          </a:p>
          <a:p>
            <a:endParaRPr lang="en-US" dirty="0"/>
          </a:p>
        </p:txBody>
      </p:sp>
      <p:sp>
        <p:nvSpPr>
          <p:cNvPr id="12" name="Text Placeholder 11"/>
          <p:cNvSpPr>
            <a:spLocks noGrp="1"/>
          </p:cNvSpPr>
          <p:nvPr>
            <p:ph type="body" sz="quarter" idx="15"/>
          </p:nvPr>
        </p:nvSpPr>
        <p:spPr/>
        <p:txBody>
          <a:bodyPr/>
          <a:lstStyle/>
          <a:p>
            <a:r>
              <a:rPr lang="en-US" dirty="0">
                <a:hlinkClick r:id="rId2" action="ppaction://hlinksldjump"/>
              </a:rPr>
              <a:t>Return to slide containing image.</a:t>
            </a:r>
            <a:endParaRPr lang="en-US" dirty="0"/>
          </a:p>
        </p:txBody>
      </p:sp>
    </p:spTree>
    <p:extLst>
      <p:ext uri="{BB962C8B-B14F-4D97-AF65-F5344CB8AC3E}">
        <p14:creationId xmlns:p14="http://schemas.microsoft.com/office/powerpoint/2010/main" val="41455238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Organizational Design, Effectiveness, and Innovation: Putting It All in Context Text Alternate </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3" name="Content Placeholder 2">
            <a:extLst>
              <a:ext uri="{FF2B5EF4-FFF2-40B4-BE49-F238E27FC236}">
                <a16:creationId xmlns:a16="http://schemas.microsoft.com/office/drawing/2014/main" id="{C02D1B13-18F5-BA4A-9509-90FEA30C4418}"/>
              </a:ext>
            </a:extLst>
          </p:cNvPr>
          <p:cNvSpPr>
            <a:spLocks noGrp="1"/>
          </p:cNvSpPr>
          <p:nvPr>
            <p:ph sz="quarter" idx="11"/>
          </p:nvPr>
        </p:nvSpPr>
        <p:spPr/>
        <p:txBody>
          <a:bodyPr>
            <a:normAutofit/>
          </a:bodyPr>
          <a:lstStyle/>
          <a:p>
            <a:r>
              <a:rPr lang="en-US" sz="1200" dirty="0"/>
              <a:t>The Organizing Framework for Understanding and Applying Organizational Behavior shows the relationship between the three categories Inputs, Process, and Outcomes.</a:t>
            </a:r>
          </a:p>
          <a:p>
            <a:r>
              <a:rPr lang="en-US" sz="1200" dirty="0"/>
              <a:t>Inputs.</a:t>
            </a:r>
          </a:p>
          <a:p>
            <a:pPr marL="171450" indent="-171450">
              <a:buFont typeface="Arial" panose="020B0604020202020204" pitchFamily="34" charset="0"/>
              <a:buChar char="•"/>
            </a:pPr>
            <a:r>
              <a:rPr lang="en-US" sz="1200" dirty="0"/>
              <a:t>Person factors: attitudes about freelancing, goal orientation, and P O fit.</a:t>
            </a:r>
          </a:p>
          <a:p>
            <a:pPr marL="171450" indent="-171450">
              <a:buFont typeface="Arial" panose="020B0604020202020204" pitchFamily="34" charset="0"/>
              <a:buChar char="•"/>
            </a:pPr>
            <a:r>
              <a:rPr lang="en-US" sz="1200" dirty="0"/>
              <a:t>Situation factors: organizational structure, culture, climate, vision and values. Contingency factors and physical environment.</a:t>
            </a:r>
          </a:p>
          <a:p>
            <a:r>
              <a:rPr lang="en-US" sz="1200" dirty="0"/>
              <a:t>Leads to Processes:</a:t>
            </a:r>
          </a:p>
          <a:p>
            <a:pPr lvl="1"/>
            <a:r>
              <a:rPr lang="en-US" sz="1200" dirty="0"/>
              <a:t>Individual Level: decision making.</a:t>
            </a:r>
          </a:p>
          <a:p>
            <a:pPr lvl="1"/>
            <a:r>
              <a:rPr lang="en-US" sz="1200" dirty="0"/>
              <a:t>Group, Team Level: postmortems of failure, decision making, and communication.</a:t>
            </a:r>
          </a:p>
          <a:p>
            <a:pPr lvl="1"/>
            <a:r>
              <a:rPr lang="en-US" sz="1200" dirty="0"/>
              <a:t>Organizational Level: organizational learning; human resource policies, practices, and procedures; communication; balanced scorecard; strategy maps; innovation system.</a:t>
            </a:r>
          </a:p>
          <a:p>
            <a:r>
              <a:rPr lang="en-US" sz="1200" dirty="0"/>
              <a:t>Leads to Outcomes:</a:t>
            </a:r>
          </a:p>
          <a:p>
            <a:pPr lvl="1"/>
            <a:r>
              <a:rPr lang="en-US" sz="1200" dirty="0"/>
              <a:t>Individual Level: job satisfaction, performance, and creativity.</a:t>
            </a:r>
          </a:p>
          <a:p>
            <a:pPr lvl="1"/>
            <a:r>
              <a:rPr lang="en-US" sz="1200" dirty="0"/>
              <a:t>Group, Team Level: group and team performance, innovation.</a:t>
            </a:r>
          </a:p>
          <a:p>
            <a:pPr lvl="1"/>
            <a:r>
              <a:rPr lang="en-US" sz="1200" dirty="0"/>
              <a:t>Organizational Level: accounting and or financial performance, and innovation.</a:t>
            </a:r>
          </a:p>
          <a:p>
            <a:r>
              <a:rPr lang="en-US" sz="1200" dirty="0"/>
              <a:t>In return, Outcomes relates to both Inputs and Processes.</a:t>
            </a:r>
            <a:endParaRPr lang="en-US" dirty="0"/>
          </a:p>
          <a:p>
            <a:endParaRPr lang="en-US" dirty="0"/>
          </a:p>
        </p:txBody>
      </p:sp>
      <p:sp>
        <p:nvSpPr>
          <p:cNvPr id="12" name="Text Placeholder 11"/>
          <p:cNvSpPr>
            <a:spLocks noGrp="1"/>
          </p:cNvSpPr>
          <p:nvPr>
            <p:ph type="body" sz="quarter" idx="15"/>
          </p:nvPr>
        </p:nvSpPr>
        <p:spPr/>
        <p:txBody>
          <a:bodyPr/>
          <a:lstStyle/>
          <a:p>
            <a:r>
              <a:rPr lang="en-US" dirty="0">
                <a:hlinkClick r:id="rId2" action="ppaction://hlinksldjump"/>
              </a:rPr>
              <a:t>Return to slide containing image.</a:t>
            </a:r>
            <a:endParaRPr lang="en-US" dirty="0"/>
          </a:p>
        </p:txBody>
      </p:sp>
    </p:spTree>
    <p:extLst>
      <p:ext uri="{BB962C8B-B14F-4D97-AF65-F5344CB8AC3E}">
        <p14:creationId xmlns:p14="http://schemas.microsoft.com/office/powerpoint/2010/main" val="2349799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 Foundations of Organizations</a:t>
            </a:r>
            <a:endParaRPr lang="en-US" sz="2000" dirty="0"/>
          </a:p>
        </p:txBody>
      </p:sp>
      <p:sp>
        <p:nvSpPr>
          <p:cNvPr id="3" name="Content Placeholder 2"/>
          <p:cNvSpPr>
            <a:spLocks noGrp="1"/>
          </p:cNvSpPr>
          <p:nvPr>
            <p:ph sz="quarter" idx="11"/>
          </p:nvPr>
        </p:nvSpPr>
        <p:spPr/>
        <p:txBody>
          <a:bodyPr>
            <a:normAutofit/>
          </a:bodyPr>
          <a:lstStyle/>
          <a:p>
            <a:pPr marL="0" indent="0">
              <a:buNone/>
            </a:pPr>
            <a:r>
              <a:rPr lang="en-US" sz="2800" dirty="0"/>
              <a:t>Common among all organizations:</a:t>
            </a:r>
          </a:p>
          <a:p>
            <a:pPr lvl="1"/>
            <a:r>
              <a:rPr lang="en-US" sz="2400" dirty="0"/>
              <a:t>Coordination of effort.</a:t>
            </a:r>
          </a:p>
          <a:p>
            <a:pPr lvl="1"/>
            <a:r>
              <a:rPr lang="en-US" sz="2400" dirty="0"/>
              <a:t>Division of labor.</a:t>
            </a:r>
          </a:p>
          <a:p>
            <a:pPr lvl="1"/>
            <a:r>
              <a:rPr lang="en-US" sz="2400" dirty="0"/>
              <a:t>Aligned goals.		</a:t>
            </a:r>
          </a:p>
          <a:p>
            <a:pPr lvl="1"/>
            <a:r>
              <a:rPr lang="en-US" sz="2400" dirty="0"/>
              <a:t>Hierarchy of authority.</a:t>
            </a:r>
          </a:p>
          <a:p>
            <a:pPr marL="12700" lvl="1" indent="0">
              <a:buNone/>
            </a:pPr>
            <a:endParaRPr lang="en-US" sz="2800" dirty="0"/>
          </a:p>
        </p:txBody>
      </p:sp>
      <p:sp>
        <p:nvSpPr>
          <p:cNvPr id="6" name="Content Placeholder 5">
            <a:extLst>
              <a:ext uri="{FF2B5EF4-FFF2-40B4-BE49-F238E27FC236}">
                <a16:creationId xmlns:a16="http://schemas.microsoft.com/office/drawing/2014/main" id="{6541710C-0DE8-2044-9400-51158FD0FF6F}"/>
              </a:ext>
            </a:extLst>
          </p:cNvPr>
          <p:cNvSpPr>
            <a:spLocks noGrp="1"/>
          </p:cNvSpPr>
          <p:nvPr>
            <p:ph sz="quarter" idx="14"/>
          </p:nvPr>
        </p:nvSpPr>
        <p:spPr/>
        <p:txBody>
          <a:bodyPr/>
          <a:lstStyle/>
          <a:p>
            <a:pPr marL="12700" lvl="1" indent="0">
              <a:buNone/>
            </a:pPr>
            <a:r>
              <a:rPr lang="en-US" sz="2800" dirty="0"/>
              <a:t>Basic dimensions of organizations reflected in organizational charts:</a:t>
            </a:r>
          </a:p>
          <a:p>
            <a:pPr lvl="1"/>
            <a:r>
              <a:rPr lang="en-US" sz="2400" dirty="0"/>
              <a:t>Hierarchy of authority.</a:t>
            </a:r>
          </a:p>
          <a:p>
            <a:pPr lvl="1"/>
            <a:r>
              <a:rPr lang="en-US" sz="2400" dirty="0"/>
              <a:t>Division of labor.</a:t>
            </a:r>
          </a:p>
          <a:p>
            <a:pPr lvl="1"/>
            <a:r>
              <a:rPr lang="en-US" sz="2400" dirty="0"/>
              <a:t>Spans of control.	</a:t>
            </a:r>
          </a:p>
          <a:p>
            <a:pPr lvl="1"/>
            <a:r>
              <a:rPr lang="en-US" sz="2400" dirty="0"/>
              <a:t>Line-staff positions.</a:t>
            </a:r>
          </a:p>
          <a:p>
            <a:endParaRPr lang="en-US" dirty="0"/>
          </a:p>
        </p:txBody>
      </p:sp>
    </p:spTree>
    <p:extLst>
      <p:ext uri="{BB962C8B-B14F-4D97-AF65-F5344CB8AC3E}">
        <p14:creationId xmlns:p14="http://schemas.microsoft.com/office/powerpoint/2010/main" val="13193804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Figure 15.4 The Organization as an Open System </a:t>
            </a:r>
            <a:endParaRPr lang="en-US" sz="2400" dirty="0"/>
          </a:p>
        </p:txBody>
      </p:sp>
      <p:sp>
        <p:nvSpPr>
          <p:cNvPr id="3" name="Content Placeholder 2">
            <a:extLst>
              <a:ext uri="{FF2B5EF4-FFF2-40B4-BE49-F238E27FC236}">
                <a16:creationId xmlns:a16="http://schemas.microsoft.com/office/drawing/2014/main" id="{A0821D50-AD8C-7E45-85F2-DE3A39276FE7}"/>
              </a:ext>
            </a:extLst>
          </p:cNvPr>
          <p:cNvSpPr>
            <a:spLocks noGrp="1"/>
          </p:cNvSpPr>
          <p:nvPr>
            <p:ph sz="quarter" idx="11"/>
          </p:nvPr>
        </p:nvSpPr>
        <p:spPr>
          <a:xfrm>
            <a:off x="342900" y="6266964"/>
            <a:ext cx="3391702" cy="471638"/>
          </a:xfrm>
        </p:spPr>
        <p:txBody>
          <a:bodyPr>
            <a:normAutofit fontScale="70000" lnSpcReduction="20000"/>
          </a:bodyPr>
          <a:lstStyle/>
          <a:p>
            <a:r>
              <a:rPr lang="en-US" sz="1000" dirty="0"/>
              <a:t>SOURCE: Kast, Fremont E., and James E. Rosenzweig. </a:t>
            </a:r>
            <a:r>
              <a:rPr lang="en-US" sz="1000" i="1" dirty="0"/>
              <a:t>Organization and Management: A System and Contingency Approach, </a:t>
            </a:r>
            <a:r>
              <a:rPr lang="en-US" sz="1000" dirty="0"/>
              <a:t>4th ed. New York: McGraw-Hill, 1986. </a:t>
            </a:r>
          </a:p>
          <a:p>
            <a:endParaRPr lang="en-US" dirty="0"/>
          </a:p>
        </p:txBody>
      </p:sp>
      <p:sp>
        <p:nvSpPr>
          <p:cNvPr id="7" name="Text Placeholder 6"/>
          <p:cNvSpPr>
            <a:spLocks noGrp="1"/>
          </p:cNvSpPr>
          <p:nvPr>
            <p:ph type="body" sz="quarter" idx="12"/>
          </p:nvPr>
        </p:nvSpPr>
        <p:spPr>
          <a:xfrm>
            <a:off x="6651561" y="6324600"/>
            <a:ext cx="2405307" cy="190500"/>
          </a:xfrm>
        </p:spPr>
        <p:txBody>
          <a:bodyPr/>
          <a:lstStyle/>
          <a:p>
            <a:r>
              <a:rPr lang="en-US" dirty="0">
                <a:hlinkClick r:id="rId3" action="ppaction://hlinksldjump"/>
              </a:rPr>
              <a:t>Access the text alternate for slide image.</a:t>
            </a:r>
            <a:endParaRPr lang="en-US" dirty="0"/>
          </a:p>
        </p:txBody>
      </p:sp>
      <p:pic>
        <p:nvPicPr>
          <p:cNvPr id="6" name="Picture 5" descr="The graphic describes an organization as an open system."/>
          <p:cNvPicPr>
            <a:picLocks noChangeAspect="1"/>
          </p:cNvPicPr>
          <p:nvPr/>
        </p:nvPicPr>
        <p:blipFill>
          <a:blip r:embed="rId4"/>
          <a:stretch>
            <a:fillRect/>
          </a:stretch>
        </p:blipFill>
        <p:spPr>
          <a:xfrm>
            <a:off x="749226" y="983411"/>
            <a:ext cx="7807633" cy="4926616"/>
          </a:xfrm>
          <a:prstGeom prst="rect">
            <a:avLst/>
          </a:prstGeom>
        </p:spPr>
      </p:pic>
    </p:spTree>
    <p:extLst>
      <p:ext uri="{BB962C8B-B14F-4D97-AF65-F5344CB8AC3E}">
        <p14:creationId xmlns:p14="http://schemas.microsoft.com/office/powerpoint/2010/main" val="39792881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Figure 15.5 The Process of Organizational Learning</a:t>
            </a:r>
            <a:endParaRPr lang="en-US" sz="2400" dirty="0"/>
          </a:p>
        </p:txBody>
      </p:sp>
      <p:sp>
        <p:nvSpPr>
          <p:cNvPr id="3" name="Content Placeholder 2"/>
          <p:cNvSpPr>
            <a:spLocks noGrp="1"/>
          </p:cNvSpPr>
          <p:nvPr>
            <p:ph sz="quarter" idx="11"/>
          </p:nvPr>
        </p:nvSpPr>
        <p:spPr>
          <a:xfrm>
            <a:off x="342900" y="1276710"/>
            <a:ext cx="8458200" cy="1350988"/>
          </a:xfrm>
        </p:spPr>
        <p:txBody>
          <a:bodyPr>
            <a:normAutofit lnSpcReduction="10000"/>
          </a:bodyPr>
          <a:lstStyle/>
          <a:p>
            <a:pPr marL="0" indent="0">
              <a:buNone/>
            </a:pPr>
            <a:r>
              <a:rPr lang="en-US" sz="2400" dirty="0"/>
              <a:t>Proactively creates, acquires, and transfers knowledge.</a:t>
            </a:r>
          </a:p>
          <a:p>
            <a:pPr marL="0" indent="0">
              <a:buNone/>
            </a:pPr>
            <a:r>
              <a:rPr lang="en-US" sz="2400" dirty="0"/>
              <a:t>Changes its behavior on the basis of new knowledge and insights through five subprocesses.</a:t>
            </a:r>
          </a:p>
          <a:p>
            <a:pPr marL="0" indent="0">
              <a:buNone/>
            </a:pPr>
            <a:endParaRPr lang="en-US" dirty="0"/>
          </a:p>
          <a:p>
            <a:pPr marL="0" indent="0">
              <a:buNone/>
            </a:pPr>
            <a:endParaRPr lang="en-US" dirty="0">
              <a:solidFill>
                <a:srgbClr val="FF0000"/>
              </a:solidFill>
            </a:endParaRPr>
          </a:p>
        </p:txBody>
      </p:sp>
      <p:pic>
        <p:nvPicPr>
          <p:cNvPr id="4" name="Picture 3" descr="The five subprocesses are information acquisition, information distribution, informaton interpretation, knowledge integration, and organizaitonal memor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321" y="2827595"/>
            <a:ext cx="8269357" cy="2753696"/>
          </a:xfrm>
          <a:prstGeom prst="rect">
            <a:avLst/>
          </a:prstGeom>
        </p:spPr>
      </p:pic>
    </p:spTree>
    <p:extLst>
      <p:ext uri="{BB962C8B-B14F-4D97-AF65-F5344CB8AC3E}">
        <p14:creationId xmlns:p14="http://schemas.microsoft.com/office/powerpoint/2010/main" val="1280648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1</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What characteristic does large organizations tend to have?</a:t>
            </a:r>
          </a:p>
          <a:p>
            <a:pPr marL="457200" indent="-457200">
              <a:buFont typeface="+mj-lt"/>
              <a:buAutoNum type="alphaUcPeriod"/>
            </a:pPr>
            <a:r>
              <a:rPr lang="en-US" dirty="0"/>
              <a:t>narrower spans of control.</a:t>
            </a:r>
          </a:p>
          <a:p>
            <a:pPr marL="457200" indent="-457200">
              <a:buFont typeface="+mj-lt"/>
              <a:buAutoNum type="alphaUcPeriod"/>
            </a:pPr>
            <a:r>
              <a:rPr lang="en-US" dirty="0"/>
              <a:t>no staff positions, only line positions.</a:t>
            </a:r>
          </a:p>
          <a:p>
            <a:pPr marL="457200" indent="-457200">
              <a:buFont typeface="+mj-lt"/>
              <a:buAutoNum type="alphaUcPeriod"/>
            </a:pPr>
            <a:r>
              <a:rPr lang="en-US" dirty="0"/>
              <a:t>an insignificant division of labor.</a:t>
            </a:r>
          </a:p>
          <a:p>
            <a:pPr marL="457200" indent="-457200">
              <a:buFont typeface="+mj-lt"/>
              <a:buAutoNum type="alphaUcPeriod"/>
            </a:pPr>
            <a:r>
              <a:rPr lang="en-US" dirty="0"/>
              <a:t>a violation of the unity of command.</a:t>
            </a:r>
          </a:p>
          <a:p>
            <a:pPr marL="457200" indent="-457200">
              <a:buFont typeface="+mj-lt"/>
              <a:buAutoNum type="alphaUcPeriod"/>
            </a:pPr>
            <a:r>
              <a:rPr lang="en-US" dirty="0"/>
              <a:t>a wide span of control.</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707219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Categories of Organizational Design</a:t>
            </a:r>
            <a:endParaRPr lang="en-US" sz="2000" dirty="0"/>
          </a:p>
        </p:txBody>
      </p:sp>
      <p:sp>
        <p:nvSpPr>
          <p:cNvPr id="3" name="Content Placeholder 2"/>
          <p:cNvSpPr>
            <a:spLocks noGrp="1"/>
          </p:cNvSpPr>
          <p:nvPr>
            <p:ph sz="quarter" idx="11"/>
          </p:nvPr>
        </p:nvSpPr>
        <p:spPr>
          <a:xfrm>
            <a:off x="342900" y="1276709"/>
            <a:ext cx="8458200" cy="1283611"/>
          </a:xfrm>
        </p:spPr>
        <p:txBody>
          <a:bodyPr/>
          <a:lstStyle/>
          <a:p>
            <a:pPr algn="ctr"/>
            <a:r>
              <a:rPr lang="en-US" sz="2800" b="1" dirty="0"/>
              <a:t>Traditional.</a:t>
            </a:r>
          </a:p>
          <a:p>
            <a:pPr marL="0" indent="0" algn="ctr">
              <a:buNone/>
            </a:pPr>
            <a:r>
              <a:rPr lang="en-US" sz="2000" dirty="0"/>
              <a:t>Organizations defined by a traditional approach tend to have functional, divisional, and/or matrix structures.</a:t>
            </a:r>
            <a:endParaRPr lang="en-US" sz="2000" dirty="0">
              <a:solidFill>
                <a:srgbClr val="FF0000"/>
              </a:solidFill>
            </a:endParaRPr>
          </a:p>
        </p:txBody>
      </p:sp>
      <p:sp>
        <p:nvSpPr>
          <p:cNvPr id="7" name="Content Placeholder 6"/>
          <p:cNvSpPr>
            <a:spLocks noGrp="1"/>
          </p:cNvSpPr>
          <p:nvPr>
            <p:ph sz="quarter" idx="14"/>
          </p:nvPr>
        </p:nvSpPr>
        <p:spPr>
          <a:xfrm>
            <a:off x="660533" y="2853618"/>
            <a:ext cx="3401327" cy="2452051"/>
          </a:xfrm>
        </p:spPr>
        <p:txBody>
          <a:bodyPr>
            <a:normAutofit lnSpcReduction="10000"/>
          </a:bodyPr>
          <a:lstStyle/>
          <a:p>
            <a:pPr marL="457200" lvl="1" indent="0" algn="ctr">
              <a:buNone/>
            </a:pPr>
            <a:r>
              <a:rPr lang="en-US" sz="2800" b="1" dirty="0"/>
              <a:t>Horizontal.</a:t>
            </a:r>
          </a:p>
          <a:p>
            <a:pPr marL="457200" lvl="1" indent="0" algn="ctr">
              <a:buNone/>
            </a:pPr>
            <a:r>
              <a:rPr lang="en-US" dirty="0"/>
              <a:t>Organizations defined by a horizontal approach work hard to flatten hierarchy and organize people around specific segments of the workflow. </a:t>
            </a:r>
          </a:p>
        </p:txBody>
      </p:sp>
      <p:sp>
        <p:nvSpPr>
          <p:cNvPr id="9" name="Text Placeholder 4"/>
          <p:cNvSpPr>
            <a:spLocks noGrp="1"/>
          </p:cNvSpPr>
          <p:nvPr>
            <p:ph sz="quarter" idx="15"/>
          </p:nvPr>
        </p:nvSpPr>
        <p:spPr>
          <a:xfrm>
            <a:off x="5082142" y="2853618"/>
            <a:ext cx="3131820" cy="2330918"/>
          </a:xfrm>
        </p:spPr>
        <p:txBody>
          <a:bodyPr>
            <a:normAutofit/>
          </a:bodyPr>
          <a:lstStyle/>
          <a:p>
            <a:pPr algn="ctr"/>
            <a:r>
              <a:rPr lang="en-US" sz="2800" b="1" dirty="0"/>
              <a:t>Open.</a:t>
            </a:r>
          </a:p>
          <a:p>
            <a:pPr algn="ctr"/>
            <a:r>
              <a:rPr lang="en-US" dirty="0"/>
              <a:t>Organizations defined by an open approach tend to have hollow, modular, or virtual structures. </a:t>
            </a:r>
          </a:p>
          <a:p>
            <a:pPr algn="ctr"/>
            <a:endParaRPr lang="en-US" dirty="0"/>
          </a:p>
        </p:txBody>
      </p:sp>
    </p:spTree>
    <p:extLst>
      <p:ext uri="{BB962C8B-B14F-4D97-AF65-F5344CB8AC3E}">
        <p14:creationId xmlns:p14="http://schemas.microsoft.com/office/powerpoint/2010/main" val="12394629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Organizational Structures </a:t>
            </a:r>
            <a:r>
              <a:rPr lang="en-US" sz="1400" dirty="0"/>
              <a:t>1</a:t>
            </a:r>
          </a:p>
        </p:txBody>
      </p:sp>
      <p:sp>
        <p:nvSpPr>
          <p:cNvPr id="3" name="Content Placeholder 2"/>
          <p:cNvSpPr>
            <a:spLocks noGrp="1"/>
          </p:cNvSpPr>
          <p:nvPr>
            <p:ph sz="quarter" idx="11"/>
          </p:nvPr>
        </p:nvSpPr>
        <p:spPr>
          <a:xfrm>
            <a:off x="342900" y="1357162"/>
            <a:ext cx="4076700" cy="1241634"/>
          </a:xfrm>
        </p:spPr>
        <p:txBody>
          <a:bodyPr/>
          <a:lstStyle/>
          <a:p>
            <a:pPr algn="ctr"/>
            <a:r>
              <a:rPr lang="en-US" b="1" dirty="0"/>
              <a:t>Functional</a:t>
            </a:r>
            <a:r>
              <a:rPr lang="en-US" dirty="0"/>
              <a:t> </a:t>
            </a:r>
          </a:p>
          <a:p>
            <a:pPr algn="ctr"/>
            <a:r>
              <a:rPr lang="en-US" sz="2000" dirty="0"/>
              <a:t>Employees grouped according to the business functions they perform</a:t>
            </a:r>
          </a:p>
          <a:p>
            <a:pPr marL="0" indent="0">
              <a:buNone/>
            </a:pPr>
            <a:endParaRPr lang="en-US" dirty="0">
              <a:solidFill>
                <a:srgbClr val="FF0000"/>
              </a:solidFill>
            </a:endParaRPr>
          </a:p>
        </p:txBody>
      </p:sp>
      <p:sp>
        <p:nvSpPr>
          <p:cNvPr id="7" name="Content Placeholder 6"/>
          <p:cNvSpPr>
            <a:spLocks noGrp="1"/>
          </p:cNvSpPr>
          <p:nvPr>
            <p:ph sz="quarter" idx="14"/>
          </p:nvPr>
        </p:nvSpPr>
        <p:spPr>
          <a:xfrm>
            <a:off x="4724400" y="1257300"/>
            <a:ext cx="4076700" cy="1577285"/>
          </a:xfrm>
        </p:spPr>
        <p:txBody>
          <a:bodyPr/>
          <a:lstStyle/>
          <a:p>
            <a:pPr algn="ctr"/>
            <a:r>
              <a:rPr lang="en-US" b="1" dirty="0"/>
              <a:t>Divisional</a:t>
            </a:r>
          </a:p>
          <a:p>
            <a:pPr marL="0" indent="0" algn="ctr">
              <a:buNone/>
            </a:pPr>
            <a:r>
              <a:rPr lang="en-US" sz="2000" dirty="0"/>
              <a:t>Employees grouped based on similar products or services, customers or clients, or geographic regions</a:t>
            </a:r>
          </a:p>
          <a:p>
            <a:pPr marL="0" indent="0" algn="ctr">
              <a:buNone/>
            </a:pPr>
            <a:endParaRPr lang="en-US" sz="2000" dirty="0"/>
          </a:p>
        </p:txBody>
      </p:sp>
      <p:pic>
        <p:nvPicPr>
          <p:cNvPr id="10" name="Picture 9" descr="decorative image, showing the alignment of four employees, all being equal"/>
          <p:cNvPicPr>
            <a:picLocks noChangeAspect="1"/>
          </p:cNvPicPr>
          <p:nvPr/>
        </p:nvPicPr>
        <p:blipFill>
          <a:blip r:embed="rId3"/>
          <a:stretch>
            <a:fillRect/>
          </a:stretch>
        </p:blipFill>
        <p:spPr>
          <a:xfrm>
            <a:off x="1484113" y="3358367"/>
            <a:ext cx="1986363" cy="1874630"/>
          </a:xfrm>
          <a:prstGeom prst="rect">
            <a:avLst/>
          </a:prstGeom>
        </p:spPr>
      </p:pic>
      <p:pic>
        <p:nvPicPr>
          <p:cNvPr id="14" name="Picture 13" descr="decorative image, shows the alignment of employess grouped in equal divisions."/>
          <p:cNvPicPr>
            <a:picLocks noChangeAspect="1"/>
          </p:cNvPicPr>
          <p:nvPr/>
        </p:nvPicPr>
        <p:blipFill>
          <a:blip r:embed="rId4"/>
          <a:stretch>
            <a:fillRect/>
          </a:stretch>
        </p:blipFill>
        <p:spPr>
          <a:xfrm>
            <a:off x="5673525" y="3294374"/>
            <a:ext cx="1986362" cy="1874630"/>
          </a:xfrm>
          <a:prstGeom prst="rect">
            <a:avLst/>
          </a:prstGeom>
        </p:spPr>
      </p:pic>
    </p:spTree>
    <p:extLst>
      <p:ext uri="{BB962C8B-B14F-4D97-AF65-F5344CB8AC3E}">
        <p14:creationId xmlns:p14="http://schemas.microsoft.com/office/powerpoint/2010/main" val="4388796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Organizational Structures </a:t>
            </a:r>
            <a:r>
              <a:rPr lang="en-US" sz="1400" dirty="0"/>
              <a:t>2</a:t>
            </a:r>
          </a:p>
        </p:txBody>
      </p:sp>
      <p:sp>
        <p:nvSpPr>
          <p:cNvPr id="3" name="Content Placeholder 2"/>
          <p:cNvSpPr>
            <a:spLocks noGrp="1"/>
          </p:cNvSpPr>
          <p:nvPr>
            <p:ph sz="quarter" idx="11"/>
          </p:nvPr>
        </p:nvSpPr>
        <p:spPr/>
        <p:txBody>
          <a:bodyPr/>
          <a:lstStyle/>
          <a:p>
            <a:r>
              <a:rPr lang="en-US" sz="2800" b="1" dirty="0"/>
              <a:t>Matrix</a:t>
            </a:r>
            <a:r>
              <a:rPr lang="en-US" dirty="0"/>
              <a:t> </a:t>
            </a:r>
          </a:p>
          <a:p>
            <a:pPr marL="342900" indent="-342900">
              <a:buFont typeface="Arial" panose="020B0604020202020204" pitchFamily="34" charset="0"/>
              <a:buChar char="•"/>
            </a:pPr>
            <a:r>
              <a:rPr lang="en-US" sz="2000" dirty="0"/>
              <a:t>Combines a vertical structure with an equally strong horizontal overlay.</a:t>
            </a:r>
          </a:p>
          <a:p>
            <a:pPr marL="342900" indent="-342900">
              <a:buFont typeface="Arial" panose="020B0604020202020204" pitchFamily="34" charset="0"/>
              <a:buChar char="•"/>
            </a:pPr>
            <a:r>
              <a:rPr lang="en-US" sz="2000" dirty="0"/>
              <a:t>Generally combines functional and divisional chains of command to form a grid with two command structures.</a:t>
            </a:r>
          </a:p>
          <a:p>
            <a:pPr marL="0" indent="0">
              <a:buNone/>
            </a:pPr>
            <a:endParaRPr lang="en-US" b="1" dirty="0"/>
          </a:p>
          <a:p>
            <a:pPr marL="0" indent="0">
              <a:buNone/>
            </a:pPr>
            <a:endParaRPr lang="en-US" dirty="0">
              <a:solidFill>
                <a:srgbClr val="FF0000"/>
              </a:solidFill>
            </a:endParaRPr>
          </a:p>
        </p:txBody>
      </p:sp>
      <p:sp>
        <p:nvSpPr>
          <p:cNvPr id="9" name="Content Placeholder 8"/>
          <p:cNvSpPr>
            <a:spLocks noGrp="1"/>
          </p:cNvSpPr>
          <p:nvPr>
            <p:ph sz="quarter" idx="14"/>
          </p:nvPr>
        </p:nvSpPr>
        <p:spPr>
          <a:xfrm>
            <a:off x="4724400" y="1257300"/>
            <a:ext cx="4076700" cy="2171700"/>
          </a:xfrm>
        </p:spPr>
        <p:txBody>
          <a:bodyPr/>
          <a:lstStyle/>
          <a:p>
            <a:r>
              <a:rPr lang="en-US" sz="2800" b="1" dirty="0"/>
              <a:t>Horizontal</a:t>
            </a:r>
          </a:p>
          <a:p>
            <a:pPr marL="342900" indent="-342900">
              <a:buFont typeface="Arial" panose="020B0604020202020204" pitchFamily="34" charset="0"/>
              <a:buChar char="•"/>
            </a:pPr>
            <a:r>
              <a:rPr lang="en-US" sz="2000" dirty="0"/>
              <a:t>Teams or workgroups, either temporary or permanent,  created to improve collaboration and work on common projects.</a:t>
            </a:r>
          </a:p>
          <a:p>
            <a:endParaRPr lang="en-US" sz="2000" dirty="0"/>
          </a:p>
        </p:txBody>
      </p:sp>
      <p:pic>
        <p:nvPicPr>
          <p:cNvPr id="12" name="Picture 11" descr="image shows employees organization in a vertical and horizontal structure"/>
          <p:cNvPicPr>
            <a:picLocks noChangeAspect="1"/>
          </p:cNvPicPr>
          <p:nvPr/>
        </p:nvPicPr>
        <p:blipFill>
          <a:blip r:embed="rId3"/>
          <a:stretch>
            <a:fillRect/>
          </a:stretch>
        </p:blipFill>
        <p:spPr>
          <a:xfrm>
            <a:off x="1544691" y="4056301"/>
            <a:ext cx="1865207" cy="1824100"/>
          </a:xfrm>
          <a:prstGeom prst="rect">
            <a:avLst/>
          </a:prstGeom>
        </p:spPr>
      </p:pic>
      <p:pic>
        <p:nvPicPr>
          <p:cNvPr id="13" name="Picture 12" descr="image shows the teams and employee positions as a network moving toward a goal."/>
          <p:cNvPicPr>
            <a:picLocks noChangeAspect="1"/>
          </p:cNvPicPr>
          <p:nvPr/>
        </p:nvPicPr>
        <p:blipFill>
          <a:blip r:embed="rId4"/>
          <a:stretch>
            <a:fillRect/>
          </a:stretch>
        </p:blipFill>
        <p:spPr>
          <a:xfrm>
            <a:off x="5140146" y="4056301"/>
            <a:ext cx="3051533" cy="1430406"/>
          </a:xfrm>
          <a:prstGeom prst="rect">
            <a:avLst/>
          </a:prstGeom>
        </p:spPr>
      </p:pic>
    </p:spTree>
    <p:extLst>
      <p:ext uri="{BB962C8B-B14F-4D97-AF65-F5344CB8AC3E}">
        <p14:creationId xmlns:p14="http://schemas.microsoft.com/office/powerpoint/2010/main" val="3365841188"/>
      </p:ext>
    </p:extLst>
  </p:cSld>
  <p:clrMapOvr>
    <a:masterClrMapping/>
  </p:clrMapOvr>
</p:sld>
</file>

<file path=ppt/theme/theme1.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FB3B673-0FAC-4577-A063-A470808218D9}"/>
    </a:ext>
  </a:extLst>
</a:theme>
</file>

<file path=ppt/theme/theme10.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373DE383-A52D-430C-8B66-B302F3C13C64}"/>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807402C1-F174-418D-9BA4-5CD14936CAC8}"/>
    </a:ext>
  </a:extLst>
</a:theme>
</file>

<file path=ppt/theme/theme3.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9AE6DB3E-6497-4623-8691-2EE4CB4F7CA4}"/>
    </a:ext>
  </a:extLst>
</a:theme>
</file>

<file path=ppt/theme/theme4.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2635052-3C18-4769-A013-9006CA8D461F}"/>
    </a:ext>
  </a:extLst>
</a:theme>
</file>

<file path=ppt/theme/theme5.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4F7C4758-EF78-4114-B0CD-C65931E31D6B}"/>
    </a:ext>
  </a:extLst>
</a:theme>
</file>

<file path=ppt/theme/theme6.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FA750E0D-DDB6-4745-9D96-7D60DD2D47D5}"/>
    </a:ext>
  </a:extLst>
</a:theme>
</file>

<file path=ppt/theme/theme7.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61341307-7ACA-45F4-94F7-ED496AA02AFE}"/>
    </a:ext>
  </a:extLst>
</a:theme>
</file>

<file path=ppt/theme/theme8.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8AF8D263-1FE7-4E22-9B30-55B991E709D6}"/>
    </a:ext>
  </a:extLst>
</a:theme>
</file>

<file path=ppt/theme/theme9.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HHE_Accessible_PPT_Template-v3" id="{9B9348B0-880E-4CB8-A295-BC3AA1119653}" vid="{3DAB5908-852C-479B-95A4-7584DE05FA89}"/>
    </a:ext>
  </a:extLst>
</a:theme>
</file>

<file path=docProps/app.xml><?xml version="1.0" encoding="utf-8"?>
<Properties xmlns="http://schemas.openxmlformats.org/officeDocument/2006/extended-properties" xmlns:vt="http://schemas.openxmlformats.org/officeDocument/2006/docPropsVTypes">
  <Template/>
  <TotalTime>23432</TotalTime>
  <Words>3877</Words>
  <Application>Microsoft Macintosh PowerPoint</Application>
  <PresentationFormat>On-screen Show (4:3)</PresentationFormat>
  <Paragraphs>384</Paragraphs>
  <Slides>29</Slides>
  <Notes>24</Notes>
  <HiddenSlides>5</HiddenSlides>
  <MMClips>0</MMClips>
  <ScaleCrop>false</ScaleCrop>
  <HeadingPairs>
    <vt:vector size="6" baseType="variant">
      <vt:variant>
        <vt:lpstr>Fonts Used</vt:lpstr>
      </vt:variant>
      <vt:variant>
        <vt:i4>5</vt:i4>
      </vt:variant>
      <vt:variant>
        <vt:lpstr>Theme</vt:lpstr>
      </vt:variant>
      <vt:variant>
        <vt:i4>10</vt:i4>
      </vt:variant>
      <vt:variant>
        <vt:lpstr>Slide Titles</vt:lpstr>
      </vt:variant>
      <vt:variant>
        <vt:i4>29</vt:i4>
      </vt:variant>
    </vt:vector>
  </HeadingPairs>
  <TitlesOfParts>
    <vt:vector size="44" baseType="lpstr">
      <vt:lpstr>Arial</vt:lpstr>
      <vt:lpstr>ArumSans Bold</vt:lpstr>
      <vt:lpstr>ArumSans Regular</vt:lpstr>
      <vt:lpstr>Calibri</vt:lpstr>
      <vt:lpstr>Vectipede Rg</vt:lpstr>
      <vt:lpstr>ImageDescriptionAppendixSlideMaster</vt:lpstr>
      <vt:lpstr>Title Slides Master</vt:lpstr>
      <vt:lpstr>MainContentSlideMaster</vt:lpstr>
      <vt:lpstr>ClosingMaster</vt:lpstr>
      <vt:lpstr>DividerSlideMaster</vt:lpstr>
      <vt:lpstr>1_FIRST, BREAK, LAST slides </vt:lpstr>
      <vt:lpstr>FIRST, BREAK, LAST slides </vt:lpstr>
      <vt:lpstr>Red bar footer BODY/MAIN CONTENT</vt:lpstr>
      <vt:lpstr>RED FOOTER Section Divider, Quotes, Callouts</vt:lpstr>
      <vt:lpstr>Red Bar Footer_APPENDIX</vt:lpstr>
      <vt:lpstr>CHAPTER 15</vt:lpstr>
      <vt:lpstr>After reading this chapter, you  should be able to:</vt:lpstr>
      <vt:lpstr>Basic Foundations of Organizations</vt:lpstr>
      <vt:lpstr>Figure 15.4 The Organization as an Open System </vt:lpstr>
      <vt:lpstr>Figure 15.5 The Process of Organizational Learning</vt:lpstr>
      <vt:lpstr>Test Your OB Knowledge 1</vt:lpstr>
      <vt:lpstr>Categories of Organizational Design</vt:lpstr>
      <vt:lpstr>Types of Organizational Structures 1</vt:lpstr>
      <vt:lpstr>Types of Organizational Structures 2</vt:lpstr>
      <vt:lpstr>Types of Organizational Structures 3</vt:lpstr>
      <vt:lpstr>Types of Organizational Structures 4</vt:lpstr>
      <vt:lpstr>Organizational Design: Pros and Cons 1</vt:lpstr>
      <vt:lpstr>Organizational Design: Pros and Cons 2</vt:lpstr>
      <vt:lpstr>Test Your OB Knowledge 2</vt:lpstr>
      <vt:lpstr>The Contingency Approach to Designing Organizations 2</vt:lpstr>
      <vt:lpstr>The Contingency Approach to Designing Organizations 1</vt:lpstr>
      <vt:lpstr>Test Your OB Knowledge 3</vt:lpstr>
      <vt:lpstr>Assessing Organizational Effectiveness</vt:lpstr>
      <vt:lpstr>Figure 15.6 Approaches toward Innovation</vt:lpstr>
      <vt:lpstr>Improvement Versus Transformational Innovation</vt:lpstr>
      <vt:lpstr>Figure 15.7 Components of an Innovation System</vt:lpstr>
      <vt:lpstr>Test Your OB Knowledge 4</vt:lpstr>
      <vt:lpstr>Organizational Design, Effectiveness, and Innovation: Putting It All in Context</vt:lpstr>
      <vt:lpstr>End of Main Content.</vt:lpstr>
      <vt:lpstr>Accessibility Content: Text Alternates for Slide Images.</vt:lpstr>
      <vt:lpstr>Figure 15.4 The Organization as an Open System Text Alternate  </vt:lpstr>
      <vt:lpstr>Figure 15.6 Approaches toward Innovation Text Alternate </vt:lpstr>
      <vt:lpstr>Figure 15.7 Components of an Innovation System Text Alternate </vt:lpstr>
      <vt:lpstr>Organizational Design, Effectiveness, and Innovation: Putting It All in Context Text Alternate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Teresa Ward</cp:lastModifiedBy>
  <cp:revision>1291</cp:revision>
  <cp:lastPrinted>2016-12-13T18:38:35Z</cp:lastPrinted>
  <dcterms:created xsi:type="dcterms:W3CDTF">2014-09-02T15:08:31Z</dcterms:created>
  <dcterms:modified xsi:type="dcterms:W3CDTF">2020-03-06T03:40:53Z</dcterms:modified>
</cp:coreProperties>
</file>