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72" r:id="rId1"/>
    <p:sldMasterId id="2147483975" r:id="rId2"/>
    <p:sldMasterId id="2147483981" r:id="rId3"/>
    <p:sldMasterId id="2147483990" r:id="rId4"/>
    <p:sldMasterId id="2147483992" r:id="rId5"/>
    <p:sldMasterId id="2147483964" r:id="rId6"/>
    <p:sldMasterId id="2147483934" r:id="rId7"/>
    <p:sldMasterId id="2147483942" r:id="rId8"/>
    <p:sldMasterId id="2147483952" r:id="rId9"/>
    <p:sldMasterId id="2147483960" r:id="rId10"/>
  </p:sldMasterIdLst>
  <p:notesMasterIdLst>
    <p:notesMasterId r:id="rId44"/>
  </p:notesMasterIdLst>
  <p:sldIdLst>
    <p:sldId id="256" r:id="rId11"/>
    <p:sldId id="726" r:id="rId12"/>
    <p:sldId id="727" r:id="rId13"/>
    <p:sldId id="729" r:id="rId14"/>
    <p:sldId id="730" r:id="rId15"/>
    <p:sldId id="733" r:id="rId16"/>
    <p:sldId id="724" r:id="rId17"/>
    <p:sldId id="764" r:id="rId18"/>
    <p:sldId id="765" r:id="rId19"/>
    <p:sldId id="766" r:id="rId20"/>
    <p:sldId id="767" r:id="rId21"/>
    <p:sldId id="739" r:id="rId22"/>
    <p:sldId id="740" r:id="rId23"/>
    <p:sldId id="741" r:id="rId24"/>
    <p:sldId id="768" r:id="rId25"/>
    <p:sldId id="769" r:id="rId26"/>
    <p:sldId id="770" r:id="rId27"/>
    <p:sldId id="751" r:id="rId28"/>
    <p:sldId id="752" r:id="rId29"/>
    <p:sldId id="753" r:id="rId30"/>
    <p:sldId id="754" r:id="rId31"/>
    <p:sldId id="756" r:id="rId32"/>
    <p:sldId id="758" r:id="rId33"/>
    <p:sldId id="771" r:id="rId34"/>
    <p:sldId id="759" r:id="rId35"/>
    <p:sldId id="772" r:id="rId36"/>
    <p:sldId id="762" r:id="rId37"/>
    <p:sldId id="763" r:id="rId38"/>
    <p:sldId id="776" r:id="rId39"/>
    <p:sldId id="777" r:id="rId40"/>
    <p:sldId id="773" r:id="rId41"/>
    <p:sldId id="774" r:id="rId42"/>
    <p:sldId id="775" r:id="rId43"/>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B007A3F7-B871-8144-A652-551B533FF4A2}">
          <p14:sldIdLst>
            <p14:sldId id="256"/>
            <p14:sldId id="726"/>
            <p14:sldId id="727"/>
            <p14:sldId id="729"/>
            <p14:sldId id="730"/>
            <p14:sldId id="733"/>
            <p14:sldId id="724"/>
            <p14:sldId id="764"/>
            <p14:sldId id="765"/>
            <p14:sldId id="766"/>
            <p14:sldId id="767"/>
            <p14:sldId id="739"/>
            <p14:sldId id="740"/>
            <p14:sldId id="741"/>
            <p14:sldId id="768"/>
            <p14:sldId id="769"/>
            <p14:sldId id="770"/>
            <p14:sldId id="751"/>
            <p14:sldId id="752"/>
            <p14:sldId id="753"/>
            <p14:sldId id="754"/>
            <p14:sldId id="756"/>
            <p14:sldId id="758"/>
            <p14:sldId id="771"/>
            <p14:sldId id="759"/>
            <p14:sldId id="772"/>
            <p14:sldId id="762"/>
            <p14:sldId id="763"/>
            <p14:sldId id="776"/>
          </p14:sldIdLst>
        </p14:section>
        <p14:section name="Appendix of Text Alternates for Slide Images." id="{ABB893A3-09C1-654A-851E-D4BBD2F7AB4A}">
          <p14:sldIdLst>
            <p14:sldId id="777"/>
            <p14:sldId id="773"/>
            <p14:sldId id="774"/>
            <p14:sldId id="77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cmAuthor id="2" name="Pam" initials="P" lastIdx="5" clrIdx="1"/>
  <p:cmAuthor id="3" name="Suzanne Roush" initials="SR" lastIdx="2" clrIdx="2">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E31A23"/>
    <a:srgbClr val="D00000"/>
    <a:srgbClr val="638886"/>
    <a:srgbClr val="F4AA12"/>
    <a:srgbClr val="F4B81E"/>
    <a:srgbClr val="6CD37B"/>
    <a:srgbClr val="56BB43"/>
    <a:srgbClr val="2C18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90" autoAdjust="0"/>
    <p:restoredTop sz="92539" autoAdjust="0"/>
  </p:normalViewPr>
  <p:slideViewPr>
    <p:cSldViewPr snapToGrid="0" snapToObjects="1">
      <p:cViewPr varScale="1">
        <p:scale>
          <a:sx n="130" d="100"/>
          <a:sy n="130" d="100"/>
        </p:scale>
        <p:origin x="1800" y="184"/>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varScale="1">
      <p:scale>
        <a:sx n="1" d="1"/>
        <a:sy n="1" d="1"/>
      </p:scale>
      <p:origin x="0" y="0"/>
    </p:cViewPr>
  </p:sorterViewPr>
  <p:notesViewPr>
    <p:cSldViewPr snapToGrid="0" snapToObjects="1">
      <p:cViewPr varScale="1">
        <p:scale>
          <a:sx n="116" d="100"/>
          <a:sy n="116" d="100"/>
        </p:scale>
        <p:origin x="2382" y="84"/>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902504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Many organizations don’t have a single homogeneous culture, but rather develop subcultures.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subcultures are distinctive clusters of ideologies, cultural forms, and other practices that identifiable groups of people in an organization exhibit.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Subcultures tend to form along functional/occupational groups; geographical areas; products, markets, or technology; divisions or departments; levels of management; or work roles.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While subcultures develop naturally, you don't want highly different subcultures to develop because they can lead groups to focus on different goals, customers, or values, which lowers unit and organizational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2087160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h</a:t>
            </a:r>
            <a:r>
              <a:rPr lang="en-US" baseline="0" dirty="0"/>
              <a:t>ierarchy.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are the architects and developers of organizational culture—it is not determined by fate.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 culture starts with targeting one of the three levels of organizational culture—observable artifacts, espoused values, and basic underlying assumptions.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current culture probably closely aligns with the organization’s vision and strategic plan. </a:t>
            </a:r>
          </a:p>
          <a:p>
            <a:pPr lvl="1"/>
            <a:r>
              <a:rPr lang="en-US" sz="1200" b="1" kern="1200" dirty="0">
                <a:solidFill>
                  <a:schemeClr val="tx1"/>
                </a:solidFill>
                <a:effectLst/>
                <a:latin typeface="+mn-lt"/>
                <a:ea typeface="+mn-ea"/>
                <a:cs typeface="+mn-cs"/>
              </a:rPr>
              <a:t>Vision:</a:t>
            </a:r>
            <a:r>
              <a:rPr lang="en-US" sz="1200" kern="1200" dirty="0">
                <a:solidFill>
                  <a:schemeClr val="tx1"/>
                </a:solidFill>
                <a:effectLst/>
                <a:latin typeface="+mn-lt"/>
                <a:ea typeface="+mn-ea"/>
                <a:cs typeface="+mn-cs"/>
              </a:rPr>
              <a:t> a long-term goal that describes what an organization wants to become.</a:t>
            </a:r>
          </a:p>
          <a:p>
            <a:pPr lvl="1"/>
            <a:r>
              <a:rPr lang="en-US" sz="1200" b="1" kern="1200" dirty="0">
                <a:solidFill>
                  <a:schemeClr val="tx1"/>
                </a:solidFill>
                <a:effectLst/>
                <a:latin typeface="+mn-lt"/>
                <a:ea typeface="+mn-ea"/>
                <a:cs typeface="+mn-cs"/>
              </a:rPr>
              <a:t>Strategic plan:</a:t>
            </a:r>
            <a:r>
              <a:rPr lang="en-US" sz="1200" kern="1200" dirty="0">
                <a:solidFill>
                  <a:schemeClr val="tx1"/>
                </a:solidFill>
                <a:effectLst/>
                <a:latin typeface="+mn-lt"/>
                <a:ea typeface="+mn-ea"/>
                <a:cs typeface="+mn-cs"/>
              </a:rPr>
              <a:t> outlines an organization’s long-term goals and the actions necessary to achieve those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use a structured approach when implementing culture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8138" y="3257550"/>
            <a:ext cx="8520112" cy="3086100"/>
          </a:xfrm>
        </p:spPr>
        <p:txBody>
          <a:bodyPr/>
          <a:lstStyle/>
          <a:p>
            <a:pPr lvl="0"/>
            <a:r>
              <a:rPr lang="en-US" sz="1200" kern="1200" dirty="0">
                <a:solidFill>
                  <a:schemeClr val="tx1"/>
                </a:solidFill>
                <a:effectLst/>
                <a:latin typeface="+mn-lt"/>
                <a:ea typeface="+mn-ea"/>
                <a:cs typeface="+mn-cs"/>
              </a:rPr>
              <a:t>OB experts have proposed 12 mechanisms or levers for changing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levers can be pushed to create a preferred type of culture, or they can be pulled to reduce a particular culture type.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 culture amounts to pushing and pulling these levers to create a culture profile that is best suited to help an organization achieve its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mechanisms or levers include:</a:t>
            </a:r>
          </a:p>
          <a:p>
            <a:pPr lvl="1"/>
            <a:r>
              <a:rPr lang="en-US" sz="1200" kern="1200" dirty="0">
                <a:solidFill>
                  <a:schemeClr val="tx1"/>
                </a:solidFill>
                <a:effectLst/>
                <a:latin typeface="+mn-lt"/>
                <a:ea typeface="+mn-ea"/>
                <a:cs typeface="+mn-cs"/>
              </a:rPr>
              <a:t>Formal statements of organizational philosophy, mission, vision, values, and materials used for recruiting, selection, and socialization.</a:t>
            </a:r>
          </a:p>
          <a:p>
            <a:pPr lvl="1"/>
            <a:r>
              <a:rPr lang="en-US" sz="1200" kern="1200" dirty="0">
                <a:solidFill>
                  <a:schemeClr val="tx1"/>
                </a:solidFill>
                <a:effectLst/>
                <a:latin typeface="+mn-lt"/>
                <a:ea typeface="+mn-ea"/>
                <a:cs typeface="+mn-cs"/>
              </a:rPr>
              <a:t>The design of physical space, work environments, and buildings.</a:t>
            </a:r>
          </a:p>
          <a:p>
            <a:pPr lvl="1"/>
            <a:r>
              <a:rPr lang="en-US" sz="1200" kern="1200" dirty="0">
                <a:solidFill>
                  <a:schemeClr val="tx1"/>
                </a:solidFill>
                <a:effectLst/>
                <a:latin typeface="+mn-lt"/>
                <a:ea typeface="+mn-ea"/>
                <a:cs typeface="+mn-cs"/>
              </a:rPr>
              <a:t>Slogans, language, acronyms, and sayings.</a:t>
            </a:r>
          </a:p>
          <a:p>
            <a:pPr lvl="1"/>
            <a:r>
              <a:rPr lang="en-US" sz="1200" kern="1200" dirty="0">
                <a:solidFill>
                  <a:schemeClr val="tx1"/>
                </a:solidFill>
                <a:effectLst/>
                <a:latin typeface="+mn-lt"/>
                <a:ea typeface="+mn-ea"/>
                <a:cs typeface="+mn-cs"/>
              </a:rPr>
              <a:t>Deliberate role modeling, training programs, teaching, and coaching by others.</a:t>
            </a:r>
          </a:p>
          <a:p>
            <a:pPr lvl="1"/>
            <a:r>
              <a:rPr lang="en-US" sz="1200" kern="1200" dirty="0">
                <a:solidFill>
                  <a:schemeClr val="tx1"/>
                </a:solidFill>
                <a:effectLst/>
                <a:latin typeface="+mn-lt"/>
                <a:ea typeface="+mn-ea"/>
                <a:cs typeface="+mn-cs"/>
              </a:rPr>
              <a:t>Explicit rewards, status symbols, and promotion criteria.</a:t>
            </a:r>
          </a:p>
          <a:p>
            <a:pPr lvl="1"/>
            <a:r>
              <a:rPr lang="en-US" sz="1200" kern="1200" dirty="0">
                <a:solidFill>
                  <a:schemeClr val="tx1"/>
                </a:solidFill>
                <a:effectLst/>
                <a:latin typeface="+mn-lt"/>
                <a:ea typeface="+mn-ea"/>
                <a:cs typeface="+mn-cs"/>
              </a:rPr>
              <a:t>Stories, legends, and myths about key people and events. </a:t>
            </a:r>
          </a:p>
          <a:p>
            <a:pPr lvl="1"/>
            <a:r>
              <a:rPr lang="en-US" sz="1200" kern="1200" dirty="0">
                <a:solidFill>
                  <a:schemeClr val="tx1"/>
                </a:solidFill>
                <a:effectLst/>
                <a:latin typeface="+mn-lt"/>
                <a:ea typeface="+mn-ea"/>
                <a:cs typeface="+mn-cs"/>
              </a:rPr>
              <a:t>The organizational activities, processes, or outcomes that leaders pay attention to, measure, and control.</a:t>
            </a:r>
          </a:p>
          <a:p>
            <a:pPr lvl="1"/>
            <a:r>
              <a:rPr lang="en-US" sz="1200" kern="1200" dirty="0">
                <a:solidFill>
                  <a:schemeClr val="tx1"/>
                </a:solidFill>
                <a:effectLst/>
                <a:latin typeface="+mn-lt"/>
                <a:ea typeface="+mn-ea"/>
                <a:cs typeface="+mn-cs"/>
              </a:rPr>
              <a:t>Leader reactions to critical incidents and organizational crises.</a:t>
            </a:r>
          </a:p>
          <a:p>
            <a:pPr lvl="1"/>
            <a:r>
              <a:rPr lang="en-US" sz="1200" kern="1200" dirty="0">
                <a:solidFill>
                  <a:schemeClr val="tx1"/>
                </a:solidFill>
                <a:effectLst/>
                <a:latin typeface="+mn-lt"/>
                <a:ea typeface="+mn-ea"/>
                <a:cs typeface="+mn-cs"/>
              </a:rPr>
              <a:t>The rites and rituals used to celebrate important events or achievements.</a:t>
            </a:r>
          </a:p>
          <a:p>
            <a:pPr lvl="1"/>
            <a:r>
              <a:rPr lang="en-US" sz="1200" kern="1200" dirty="0">
                <a:solidFill>
                  <a:schemeClr val="tx1"/>
                </a:solidFill>
                <a:effectLst/>
                <a:latin typeface="+mn-lt"/>
                <a:ea typeface="+mn-ea"/>
                <a:cs typeface="+mn-cs"/>
              </a:rPr>
              <a:t>The workflow and organizational structure.</a:t>
            </a:r>
          </a:p>
          <a:p>
            <a:pPr lvl="1"/>
            <a:r>
              <a:rPr lang="en-US" sz="1200" kern="1200" dirty="0">
                <a:solidFill>
                  <a:schemeClr val="tx1"/>
                </a:solidFill>
                <a:effectLst/>
                <a:latin typeface="+mn-lt"/>
                <a:ea typeface="+mn-ea"/>
                <a:cs typeface="+mn-cs"/>
              </a:rPr>
              <a:t>Organizational systems and procedures.</a:t>
            </a:r>
          </a:p>
          <a:p>
            <a:pPr lvl="1"/>
            <a:r>
              <a:rPr lang="en-US" sz="1200" kern="1200" dirty="0">
                <a:solidFill>
                  <a:schemeClr val="tx1"/>
                </a:solidFill>
                <a:effectLst/>
                <a:latin typeface="+mn-lt"/>
                <a:ea typeface="+mn-ea"/>
                <a:cs typeface="+mn-cs"/>
              </a:rPr>
              <a:t>Organizational goals and the associated criteria used throughout the employee cycle.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235803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59371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332787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a:t>
            </a:r>
            <a:r>
              <a:rPr lang="en-US" baseline="0" dirty="0"/>
              <a:t> have leaders keep information about negative events from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93483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socialization:</a:t>
            </a:r>
            <a:r>
              <a:rPr lang="en-US" sz="1200" kern="1200" dirty="0">
                <a:solidFill>
                  <a:schemeClr val="tx1"/>
                </a:solidFill>
                <a:effectLst/>
                <a:latin typeface="+mn-lt"/>
                <a:ea typeface="+mn-ea"/>
                <a:cs typeface="+mn-cs"/>
              </a:rPr>
              <a:t> process by which individuals acquire the knowledge, skills, attitudes, and behaviors required to assume a work role.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socialization is a key mechanism used by organizations to embed their organizational cultures.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socialization turns outsiders into fully functioning insiders by promoting and reinforcing the organization’s core values and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14.7 shows a three-phase model of organizational socialization.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Each phase has its associated perceptual and social processes.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model specifies behavioral and affective outcomes that can be used to judge how well an individual has been socialized.</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Anticipatory socialization:</a:t>
            </a:r>
            <a:r>
              <a:rPr lang="en-US" sz="1200" kern="1200" dirty="0">
                <a:solidFill>
                  <a:schemeClr val="tx1"/>
                </a:solidFill>
                <a:effectLst/>
                <a:latin typeface="+mn-lt"/>
                <a:ea typeface="+mn-ea"/>
                <a:cs typeface="+mn-cs"/>
              </a:rPr>
              <a:t> occurs before an individual actually joins an organization.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represented by the information people have learned about different careers, occupations, professions, and organizations.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information for anticipatory socialization comes from many sources, including the organization’s current employees, the Internet, and social media.</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Unrealistic expectations about the nature of the work, pay, and promotions are often formulated during Phase 1.</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Because employees with unrealistic expectations are more likely to quit their jobs in the future, organizations may want to use realistic job previews.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Realistic job preview (RJP):</a:t>
            </a:r>
            <a:r>
              <a:rPr lang="en-US" sz="1200" kern="1200" dirty="0">
                <a:solidFill>
                  <a:schemeClr val="tx1"/>
                </a:solidFill>
                <a:effectLst/>
                <a:latin typeface="+mn-lt"/>
                <a:ea typeface="+mn-ea"/>
                <a:cs typeface="+mn-cs"/>
              </a:rPr>
              <a:t> presents recruits a realistic idea of what lies ahead by presenting both positive and negative aspects of the job.</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0987" y="3257550"/>
            <a:ext cx="8586787" cy="3086100"/>
          </a:xfrm>
        </p:spPr>
        <p:txBody>
          <a:bodyPr/>
          <a:lstStyle/>
          <a:p>
            <a:pPr lvl="1"/>
            <a:r>
              <a:rPr lang="en-US" sz="1200" b="1" kern="1200" dirty="0">
                <a:solidFill>
                  <a:schemeClr val="tx1"/>
                </a:solidFill>
                <a:effectLst/>
                <a:latin typeface="+mn-lt"/>
                <a:ea typeface="+mn-ea"/>
                <a:cs typeface="+mn-cs"/>
              </a:rPr>
              <a:t>Encounter phase</a:t>
            </a:r>
            <a:r>
              <a:rPr lang="en-US" sz="1200" kern="1200" dirty="0">
                <a:solidFill>
                  <a:schemeClr val="tx1"/>
                </a:solidFill>
                <a:effectLst/>
                <a:latin typeface="+mn-lt"/>
                <a:ea typeface="+mn-ea"/>
                <a:cs typeface="+mn-cs"/>
              </a:rPr>
              <a:t>: employees come to learn what the organization is really like.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second phase begins when the employment contract has been signed.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is a time for reconciling unmet expectations and making sense of a new work environment.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Organizations use a combination of orientation and training programs to socialize employees during the encounter phase, including onboarding.</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Onboarding:</a:t>
            </a:r>
            <a:r>
              <a:rPr lang="en-US" sz="1200" kern="1200" dirty="0">
                <a:solidFill>
                  <a:schemeClr val="tx1"/>
                </a:solidFill>
                <a:effectLst/>
                <a:latin typeface="+mn-lt"/>
                <a:ea typeface="+mn-ea"/>
                <a:cs typeface="+mn-cs"/>
              </a:rPr>
              <a:t> programs to help employees integrate, assimilate, and transition to new jobs by making them familiar with corporate policies, procedures, culture, and politics and by clarifying work-role expectations and responsibilities.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Change and acquisition phase:</a:t>
            </a:r>
            <a:r>
              <a:rPr lang="en-US" sz="1200" kern="1200" dirty="0">
                <a:solidFill>
                  <a:schemeClr val="tx1"/>
                </a:solidFill>
                <a:effectLst/>
                <a:latin typeface="+mn-lt"/>
                <a:ea typeface="+mn-ea"/>
                <a:cs typeface="+mn-cs"/>
              </a:rPr>
              <a:t> requires employees to master important tasks and roles and to adjust to work group values and norms.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should be clear about their roles and be effectively integrated within the work unit.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should have a clear understanding regarding the use of social media and expectations regarding surfing, texting during meetings, and sending personal messages on company equipment.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Table 14.2 in the text describes tactics used by organizations to help employees through this adjustment process. </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should avoid a haphazard, sink-or-swim approach to organizational socialization because formalized socialization tactics positively affect new hires.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consider how they might best set expectations regarding ethical behavior during all three phases of the socialization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Although there are different stages of socialization, they are not identical in order, length, or content for all people or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pay attention to the socialization of diverse employees.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Career functions of mentoring include sponsorship, exposure and visibility, coaching, protection, and challenging assignments.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Psychosocial functions of mentoring include role modeling, acceptance and confirmation, counseling, and friendship.</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161319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Mentoring:</a:t>
            </a:r>
            <a:r>
              <a:rPr lang="en-US" sz="1200" kern="1200" dirty="0">
                <a:solidFill>
                  <a:schemeClr val="tx1"/>
                </a:solidFill>
                <a:effectLst/>
                <a:latin typeface="+mn-lt"/>
                <a:ea typeface="+mn-ea"/>
                <a:cs typeface="+mn-cs"/>
              </a:rPr>
              <a:t> process of forming and maintaining intensive and lasting developmental relationships between a variety of developers and a junior person.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Mentoring contributes to creating a sense of oneness by promoting the acceptance of the organization’s core values throughout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networking aspect of mentoring promotes positive interpersonal relationships.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four phases of mentoring are initiation, cultivation, separation, and redefinition.</a:t>
            </a:r>
          </a:p>
          <a:p>
            <a:pPr lvl="1"/>
            <a:r>
              <a:rPr lang="en-US" sz="1200" kern="1200" dirty="0">
                <a:solidFill>
                  <a:schemeClr val="tx1"/>
                </a:solidFill>
                <a:effectLst/>
                <a:latin typeface="+mn-lt"/>
                <a:ea typeface="+mn-ea"/>
                <a:cs typeface="+mn-cs"/>
              </a:rPr>
              <a:t>The initiation phase lasts 6 to 12 months and starts during the encounter phase of socialization.</a:t>
            </a:r>
          </a:p>
          <a:p>
            <a:pPr lvl="1"/>
            <a:r>
              <a:rPr lang="en-US" sz="1200" kern="1200" dirty="0">
                <a:solidFill>
                  <a:schemeClr val="tx1"/>
                </a:solidFill>
                <a:effectLst/>
                <a:latin typeface="+mn-lt"/>
                <a:ea typeface="+mn-ea"/>
                <a:cs typeface="+mn-cs"/>
              </a:rPr>
              <a:t>The cultivation phases spans 2 to 5 years and entails the protégé/protégée receiving a host of career and psychosocial guidance. </a:t>
            </a:r>
          </a:p>
          <a:p>
            <a:pPr lvl="1"/>
            <a:r>
              <a:rPr lang="en-US" sz="1200" kern="1200" dirty="0">
                <a:solidFill>
                  <a:schemeClr val="tx1"/>
                </a:solidFill>
                <a:effectLst/>
                <a:latin typeface="+mn-lt"/>
                <a:ea typeface="+mn-ea"/>
                <a:cs typeface="+mn-cs"/>
              </a:rPr>
              <a:t>In the separation phase, you detach from your mentor and become more autonomous. </a:t>
            </a:r>
          </a:p>
          <a:p>
            <a:pPr lvl="1"/>
            <a:r>
              <a:rPr lang="en-US" sz="1200" kern="1200" dirty="0">
                <a:solidFill>
                  <a:schemeClr val="tx1"/>
                </a:solidFill>
                <a:effectLst/>
                <a:latin typeface="+mn-lt"/>
                <a:ea typeface="+mn-ea"/>
                <a:cs typeface="+mn-cs"/>
              </a:rPr>
              <a:t>During the redefinition phases, you and your mentor start interacting as peers.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capital</a:t>
            </a:r>
            <a:r>
              <a:rPr lang="en-US" sz="1200" kern="1200" dirty="0">
                <a:solidFill>
                  <a:schemeClr val="tx1"/>
                </a:solidFill>
                <a:effectLst/>
                <a:latin typeface="+mn-lt"/>
                <a:ea typeface="+mn-ea"/>
                <a:cs typeface="+mn-cs"/>
              </a:rPr>
              <a:t>: the productive potential resulting from relationships, goodwill, trust, and cooperative effort.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capital helps you when you are developing trusting relationships with others, and trusting relationships lead to more job and business opportunities, faster advancement, greater capacity to innovate, and more status and authority.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802085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a:t>
            </a:r>
            <a:r>
              <a:rPr lang="en-US" baseline="0" dirty="0"/>
              <a:t> employees may not accept a position after learning about the negative aspects of the job.</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1127747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4112693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culture: </a:t>
            </a:r>
            <a:r>
              <a:rPr lang="en-US" sz="1200" kern="1200" dirty="0">
                <a:solidFill>
                  <a:schemeClr val="tx1"/>
                </a:solidFill>
                <a:effectLst/>
                <a:latin typeface="+mn-lt"/>
                <a:ea typeface="+mn-ea"/>
                <a:cs typeface="+mn-cs"/>
              </a:rPr>
              <a:t>the set of shared, taken-for-granted implicit assumptions that a group holds and that determines how it perceives, thinks about, and reacts to its various environments.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Four important characteristics of organizational culture are: (1) it is a shared concept; (2) it is learned over time; (3) it influences our behavior at work; and (4) it impacts outcomes at multiple levels.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14.2 provides a conceptual framework for understanding the drivers and effects of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Five elements drive organizational culture: (1) the founder’s values; (2) the industry and business environment; (3) the national culture; (4) the organization’s vision and strategies; and (5) the behavior of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culture influences the type of organizational structure adopted by a company and a host of internal processes implemented in pursuit of organizational goals.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structure and internal processes then affect a variety of group and social processes, which impact employees’ work attitudes and behaviors and a variety of organizational outcomes.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7212" y="3262312"/>
            <a:ext cx="8377237" cy="3086100"/>
          </a:xfrm>
        </p:spPr>
        <p:txBody>
          <a:bodyPr/>
          <a:lstStyle/>
          <a:p>
            <a:pPr lvl="0"/>
            <a:r>
              <a:rPr lang="en-US" sz="1200" kern="1200" dirty="0">
                <a:solidFill>
                  <a:schemeClr val="tx1"/>
                </a:solidFill>
                <a:effectLst/>
                <a:latin typeface="+mn-lt"/>
                <a:ea typeface="+mn-ea"/>
                <a:cs typeface="+mn-cs"/>
              </a:rPr>
              <a:t>Organizational culture operates on three levels: (1) observable artifacts; (2) espoused values; and (3) basic underlying assumptions.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Each level varies in terms of outward visibility and resistance to change, and each level influences another level.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1: Observable Artifacts:</a:t>
            </a:r>
          </a:p>
          <a:p>
            <a:pPr lvl="1"/>
            <a:r>
              <a:rPr lang="en-US" sz="1200" b="1" kern="1200" dirty="0">
                <a:solidFill>
                  <a:schemeClr val="tx1"/>
                </a:solidFill>
                <a:effectLst/>
                <a:latin typeface="+mn-lt"/>
                <a:ea typeface="+mn-ea"/>
                <a:cs typeface="+mn-cs"/>
              </a:rPr>
              <a:t>Artifacts </a:t>
            </a:r>
            <a:r>
              <a:rPr lang="en-US" sz="1200" b="0" kern="1200" dirty="0">
                <a:solidFill>
                  <a:schemeClr val="tx1"/>
                </a:solidFill>
                <a:effectLst/>
                <a:latin typeface="+mn-lt"/>
                <a:ea typeface="+mn-ea"/>
                <a:cs typeface="+mn-cs"/>
              </a:rPr>
              <a:t>are </a:t>
            </a:r>
            <a:r>
              <a:rPr lang="en-US" sz="1200" kern="1200" dirty="0">
                <a:solidFill>
                  <a:schemeClr val="tx1"/>
                </a:solidFill>
                <a:effectLst/>
                <a:latin typeface="+mn-lt"/>
                <a:ea typeface="+mn-ea"/>
                <a:cs typeface="+mn-cs"/>
              </a:rPr>
              <a:t>physical manifestations of an organization’s culture.</a:t>
            </a:r>
          </a:p>
          <a:p>
            <a:pPr lvl="1"/>
            <a:r>
              <a:rPr lang="en-US" sz="1200" kern="1200" dirty="0">
                <a:solidFill>
                  <a:schemeClr val="tx1"/>
                </a:solidFill>
                <a:effectLst/>
                <a:latin typeface="+mn-lt"/>
                <a:ea typeface="+mn-ea"/>
                <a:cs typeface="+mn-cs"/>
              </a:rPr>
              <a:t>Artifacts are the most visible level of culture and include such things as acronyms, manner of dress, awards, myths and stories told about the organization, published lists of values, observable rituals and ceremonies, special parking spaces, decorations, and so on.</a:t>
            </a:r>
          </a:p>
          <a:p>
            <a:pPr lvl="1"/>
            <a:r>
              <a:rPr lang="en-US" sz="1200" kern="1200" dirty="0">
                <a:solidFill>
                  <a:schemeClr val="tx1"/>
                </a:solidFill>
                <a:effectLst/>
                <a:latin typeface="+mn-lt"/>
                <a:ea typeface="+mn-ea"/>
                <a:cs typeface="+mn-cs"/>
              </a:rPr>
              <a:t>Artifacts are easier to change than the less visible aspects of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2: Espoused Values:</a:t>
            </a:r>
          </a:p>
          <a:p>
            <a:pPr lvl="1"/>
            <a:r>
              <a:rPr lang="en-US" sz="1200" kern="1200" dirty="0">
                <a:solidFill>
                  <a:schemeClr val="tx1"/>
                </a:solidFill>
                <a:effectLst/>
                <a:latin typeface="+mn-lt"/>
                <a:ea typeface="+mn-ea"/>
                <a:cs typeface="+mn-cs"/>
              </a:rPr>
              <a:t>It is important to distinguish between values that are espoused versus those that are enacted.</a:t>
            </a:r>
          </a:p>
          <a:p>
            <a:pPr lvl="1"/>
            <a:r>
              <a:rPr lang="en-US" sz="1200" b="1" kern="1200" dirty="0">
                <a:solidFill>
                  <a:schemeClr val="tx1"/>
                </a:solidFill>
                <a:effectLst/>
                <a:latin typeface="+mn-lt"/>
                <a:ea typeface="+mn-ea"/>
                <a:cs typeface="+mn-cs"/>
              </a:rPr>
              <a:t>Espoused values </a:t>
            </a:r>
            <a:r>
              <a:rPr lang="en-US" sz="1200" b="0" kern="1200" dirty="0">
                <a:solidFill>
                  <a:schemeClr val="tx1"/>
                </a:solidFill>
                <a:effectLst/>
                <a:latin typeface="+mn-lt"/>
                <a:ea typeface="+mn-ea"/>
                <a:cs typeface="+mn-cs"/>
              </a:rPr>
              <a:t>are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explicitly stated values and norms that are preferred by an organization.</a:t>
            </a:r>
          </a:p>
          <a:p>
            <a:pPr lvl="2"/>
            <a:r>
              <a:rPr lang="en-US" sz="1200" kern="1200" dirty="0">
                <a:solidFill>
                  <a:schemeClr val="tx1"/>
                </a:solidFill>
                <a:effectLst/>
                <a:latin typeface="+mn-lt"/>
                <a:ea typeface="+mn-ea"/>
                <a:cs typeface="+mn-cs"/>
              </a:rPr>
              <a:t>Espoused values are generally established by the founder of a new or small company and by the top management team in a larger organization.</a:t>
            </a:r>
          </a:p>
          <a:p>
            <a:pPr lvl="2"/>
            <a:r>
              <a:rPr lang="en-US" sz="1200" kern="1200" dirty="0">
                <a:solidFill>
                  <a:schemeClr val="tx1"/>
                </a:solidFill>
                <a:effectLst/>
                <a:latin typeface="+mn-lt"/>
                <a:ea typeface="+mn-ea"/>
                <a:cs typeface="+mn-cs"/>
              </a:rPr>
              <a:t>Because espoused values represent aspirations that are explicitly communicated to employees, managers hope that those values will directly influence employee behavior, but this does not always happen.</a:t>
            </a:r>
          </a:p>
          <a:p>
            <a:pPr lvl="1"/>
            <a:r>
              <a:rPr lang="en-US" sz="1200" b="1" kern="1200" dirty="0">
                <a:solidFill>
                  <a:schemeClr val="tx1"/>
                </a:solidFill>
                <a:effectLst/>
                <a:latin typeface="+mn-lt"/>
                <a:ea typeface="+mn-ea"/>
                <a:cs typeface="+mn-cs"/>
              </a:rPr>
              <a:t>Enacted values:</a:t>
            </a:r>
            <a:r>
              <a:rPr lang="en-US" sz="1200" kern="1200" dirty="0">
                <a:solidFill>
                  <a:schemeClr val="tx1"/>
                </a:solidFill>
                <a:effectLst/>
                <a:latin typeface="+mn-lt"/>
                <a:ea typeface="+mn-ea"/>
                <a:cs typeface="+mn-cs"/>
              </a:rPr>
              <a:t> the values and norms that actually are exhibited or converted into employee behavior. </a:t>
            </a:r>
          </a:p>
          <a:p>
            <a:pPr lvl="2"/>
            <a:r>
              <a:rPr lang="en-US" sz="1200" kern="1200" dirty="0">
                <a:solidFill>
                  <a:schemeClr val="tx1"/>
                </a:solidFill>
                <a:effectLst/>
                <a:latin typeface="+mn-lt"/>
                <a:ea typeface="+mn-ea"/>
                <a:cs typeface="+mn-cs"/>
              </a:rPr>
              <a:t>Enacted values represent the values that employees ascribe to an organization based on their observations of what occurs on a daily basis.</a:t>
            </a:r>
          </a:p>
          <a:p>
            <a:pPr lvl="2"/>
            <a:r>
              <a:rPr lang="en-US" sz="1200" kern="1200" dirty="0">
                <a:solidFill>
                  <a:schemeClr val="tx1"/>
                </a:solidFill>
                <a:effectLst/>
                <a:latin typeface="+mn-lt"/>
                <a:ea typeface="+mn-ea"/>
                <a:cs typeface="+mn-cs"/>
              </a:rPr>
              <a:t>It is important for managers to reduce gaps between espoused and enacted values because they can significantly influence employee attitudes and organizational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3: Basic Underlying Assumptions:</a:t>
            </a:r>
          </a:p>
          <a:p>
            <a:pPr lvl="1"/>
            <a:r>
              <a:rPr lang="en-US" sz="1200" b="1" kern="1200" dirty="0">
                <a:solidFill>
                  <a:schemeClr val="tx1"/>
                </a:solidFill>
                <a:effectLst/>
                <a:latin typeface="+mn-lt"/>
                <a:ea typeface="+mn-ea"/>
                <a:cs typeface="+mn-cs"/>
              </a:rPr>
              <a:t>Basic underlying assumptions </a:t>
            </a:r>
            <a:r>
              <a:rPr lang="en-US" sz="1200" b="0" kern="1200" dirty="0">
                <a:solidFill>
                  <a:schemeClr val="tx1"/>
                </a:solidFill>
                <a:effectLst/>
                <a:latin typeface="+mn-lt"/>
                <a:ea typeface="+mn-ea"/>
                <a:cs typeface="+mn-cs"/>
              </a:rPr>
              <a:t>are</a:t>
            </a:r>
            <a:r>
              <a:rPr lang="en-US" sz="1200" kern="1200" dirty="0">
                <a:solidFill>
                  <a:schemeClr val="tx1"/>
                </a:solidFill>
                <a:effectLst/>
                <a:latin typeface="+mn-lt"/>
                <a:ea typeface="+mn-ea"/>
                <a:cs typeface="+mn-cs"/>
              </a:rPr>
              <a:t> organizational values that have become so taken for granted over time that they become assumptions that guide organizational behavior.</a:t>
            </a:r>
          </a:p>
          <a:p>
            <a:pPr lvl="1"/>
            <a:r>
              <a:rPr lang="en-US" sz="1200" kern="1200" dirty="0">
                <a:solidFill>
                  <a:schemeClr val="tx1"/>
                </a:solidFill>
                <a:effectLst/>
                <a:latin typeface="+mn-lt"/>
                <a:ea typeface="+mn-ea"/>
                <a:cs typeface="+mn-cs"/>
              </a:rPr>
              <a:t>These basic underlying assumptions represent deep-seated beliefs that employees have about their company and thus constitute the core of organizational culture. </a:t>
            </a:r>
          </a:p>
          <a:p>
            <a:pPr lvl="1"/>
            <a:r>
              <a:rPr lang="en-US" sz="1200" kern="1200" dirty="0">
                <a:solidFill>
                  <a:schemeClr val="tx1"/>
                </a:solidFill>
                <a:effectLst/>
                <a:latin typeface="+mn-lt"/>
                <a:ea typeface="+mn-ea"/>
                <a:cs typeface="+mn-cs"/>
              </a:rPr>
              <a:t>These basic underlying assumptions are highly resistant to change.</a:t>
            </a:r>
          </a:p>
          <a:p>
            <a:pPr lvl="1"/>
            <a:r>
              <a:rPr lang="en-US" sz="1200" kern="1200" dirty="0">
                <a:solidFill>
                  <a:schemeClr val="tx1"/>
                </a:solidFill>
                <a:effectLst/>
                <a:latin typeface="+mn-lt"/>
                <a:ea typeface="+mn-ea"/>
                <a:cs typeface="+mn-cs"/>
              </a:rPr>
              <a:t>More companies have basic underlying assumptions about sustainability.</a:t>
            </a:r>
          </a:p>
          <a:p>
            <a:pPr lvl="1"/>
            <a:r>
              <a:rPr lang="en-US" sz="1200" b="1" kern="1200" dirty="0">
                <a:solidFill>
                  <a:schemeClr val="tx1"/>
                </a:solidFill>
                <a:effectLst/>
                <a:latin typeface="+mn-lt"/>
                <a:ea typeface="+mn-ea"/>
                <a:cs typeface="+mn-cs"/>
              </a:rPr>
              <a:t>Sustainability:</a:t>
            </a:r>
            <a:r>
              <a:rPr lang="en-US" sz="1200" kern="1200" dirty="0">
                <a:solidFill>
                  <a:schemeClr val="tx1"/>
                </a:solidFill>
                <a:effectLst/>
                <a:latin typeface="+mn-lt"/>
                <a:ea typeface="+mn-ea"/>
                <a:cs typeface="+mn-cs"/>
              </a:rPr>
              <a:t> a company’s ability to make a profit without sacrificing the resources of its people, the community, and the planet.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14.3 identifies the four functions of organizational culture:</a:t>
            </a:r>
          </a:p>
          <a:p>
            <a:pPr marL="685800" lvl="1" indent="-228600">
              <a:buFont typeface="+mj-lt"/>
              <a:buAutoNum type="arabicPeriod"/>
            </a:pPr>
            <a:r>
              <a:rPr lang="en-US" sz="1200" kern="1200" dirty="0">
                <a:solidFill>
                  <a:schemeClr val="tx1"/>
                </a:solidFill>
                <a:effectLst/>
                <a:latin typeface="+mn-lt"/>
                <a:ea typeface="+mn-ea"/>
                <a:cs typeface="+mn-cs"/>
              </a:rPr>
              <a:t>Establishes organizational identity.</a:t>
            </a:r>
          </a:p>
          <a:p>
            <a:pPr marL="685800" lvl="1" indent="-228600">
              <a:buFont typeface="+mj-lt"/>
              <a:buAutoNum type="arabicPeriod"/>
            </a:pPr>
            <a:r>
              <a:rPr lang="en-US" sz="1200" kern="1200" dirty="0">
                <a:solidFill>
                  <a:schemeClr val="tx1"/>
                </a:solidFill>
                <a:effectLst/>
                <a:latin typeface="+mn-lt"/>
                <a:ea typeface="+mn-ea"/>
                <a:cs typeface="+mn-cs"/>
              </a:rPr>
              <a:t>Encourages collective commitment.</a:t>
            </a:r>
          </a:p>
          <a:p>
            <a:pPr marL="685800" lvl="1" indent="-228600">
              <a:buFont typeface="+mj-lt"/>
              <a:buAutoNum type="arabicPeriod"/>
            </a:pPr>
            <a:r>
              <a:rPr lang="en-US" sz="1200" kern="1200" dirty="0">
                <a:solidFill>
                  <a:schemeClr val="tx1"/>
                </a:solidFill>
                <a:effectLst/>
                <a:latin typeface="+mn-lt"/>
                <a:ea typeface="+mn-ea"/>
                <a:cs typeface="+mn-cs"/>
              </a:rPr>
              <a:t>Ensures social system stability, which reflects the extent to which the work environment is perceived as positive and reinforcing, and the extent to which conflict and change are effectively managed.</a:t>
            </a:r>
          </a:p>
          <a:p>
            <a:pPr marL="685800" lvl="1" indent="-228600">
              <a:buFont typeface="+mj-lt"/>
              <a:buAutoNum type="arabicPeriod"/>
            </a:pPr>
            <a:r>
              <a:rPr lang="en-US" sz="1200" kern="1200" dirty="0">
                <a:solidFill>
                  <a:schemeClr val="tx1"/>
                </a:solidFill>
                <a:effectLst/>
                <a:latin typeface="+mn-lt"/>
                <a:ea typeface="+mn-ea"/>
                <a:cs typeface="+mn-cs"/>
              </a:rPr>
              <a:t>Acts as sense-making device, helping members make sense of their surroundings by helping employees understand why the organization does what it does and how it intends to accomplish its long-term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profiled in the chapter, Southwest Airlines is an example of a firm that has successfully achieved these four functions.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b</a:t>
            </a:r>
            <a:r>
              <a:rPr lang="en-US" baseline="0" dirty="0"/>
              <a:t>asic underlying assumptions.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Competing values framework (CVF): </a:t>
            </a:r>
            <a:r>
              <a:rPr lang="en-US" sz="1200" kern="1200" dirty="0">
                <a:solidFill>
                  <a:schemeClr val="tx1"/>
                </a:solidFill>
                <a:effectLst/>
                <a:latin typeface="+mn-lt"/>
                <a:ea typeface="+mn-ea"/>
                <a:cs typeface="+mn-cs"/>
              </a:rPr>
              <a:t>provides a practical way for managers to understand, measure, and change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CVF indicates that organizations vary along two fundamental dimensions or axes:</a:t>
            </a:r>
          </a:p>
          <a:p>
            <a:pPr lvl="1"/>
            <a:r>
              <a:rPr lang="en-US" sz="1200" kern="1200" dirty="0">
                <a:solidFill>
                  <a:schemeClr val="tx1"/>
                </a:solidFill>
                <a:effectLst/>
                <a:latin typeface="+mn-lt"/>
                <a:ea typeface="+mn-ea"/>
                <a:cs typeface="+mn-cs"/>
              </a:rPr>
              <a:t>The first dimension is the extent to which an organization focuses its attention and efforts on internal dynamics and employees or outward toward its external environment and its customers and shareholders.</a:t>
            </a:r>
          </a:p>
          <a:p>
            <a:pPr lvl="1"/>
            <a:r>
              <a:rPr lang="en-US" sz="1200" kern="1200" dirty="0">
                <a:solidFill>
                  <a:schemeClr val="tx1"/>
                </a:solidFill>
                <a:effectLst/>
                <a:latin typeface="+mn-lt"/>
                <a:ea typeface="+mn-ea"/>
                <a:cs typeface="+mn-cs"/>
              </a:rPr>
              <a:t>The second dimension is the organization’s preference for flexibility and discretion or control and stability.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Combining these two axes creates four types of organizational cultures that are based on different core values and different sets of criteria for assessing organizational effectiveness: clan, adhocracy, hierarchy, and market.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14.4 shows the strategic direction associated with each cultural type along with the means and goals it pursues. </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787556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1950" y="3219450"/>
            <a:ext cx="8782050" cy="3086100"/>
          </a:xfrm>
        </p:spPr>
        <p:txBody>
          <a:bodyPr/>
          <a:lstStyle/>
          <a:p>
            <a:pPr lvl="0"/>
            <a:r>
              <a:rPr lang="en-US" sz="1200" kern="1200" dirty="0">
                <a:solidFill>
                  <a:schemeClr val="tx1"/>
                </a:solidFill>
                <a:effectLst/>
                <a:latin typeface="+mn-lt"/>
                <a:ea typeface="+mn-ea"/>
                <a:cs typeface="+mn-cs"/>
              </a:rPr>
              <a:t>Organizations can possess characteristics associated with each culture type, but they tend to have one type of culture that is more dominant than the others.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Clan culture:</a:t>
            </a:r>
            <a:r>
              <a:rPr lang="en-US" sz="1200" kern="1200" dirty="0">
                <a:solidFill>
                  <a:schemeClr val="tx1"/>
                </a:solidFill>
                <a:effectLst/>
                <a:latin typeface="+mn-lt"/>
                <a:ea typeface="+mn-ea"/>
                <a:cs typeface="+mn-cs"/>
              </a:rPr>
              <a:t> a culture that has an internal focus and values flexibility rather than stability and control.</a:t>
            </a:r>
          </a:p>
          <a:p>
            <a:pPr lvl="1"/>
            <a:r>
              <a:rPr lang="en-US" sz="1200" kern="1200" dirty="0">
                <a:solidFill>
                  <a:schemeClr val="tx1"/>
                </a:solidFill>
                <a:effectLst/>
                <a:latin typeface="+mn-lt"/>
                <a:ea typeface="+mn-ea"/>
                <a:cs typeface="+mn-cs"/>
              </a:rPr>
              <a:t>Clan cultures resemble family-type organizations in which effectiveness is achieved by encouraging collaboration, trust, and support among employees.</a:t>
            </a:r>
          </a:p>
          <a:p>
            <a:pPr lvl="1"/>
            <a:r>
              <a:rPr lang="en-US" sz="1200" kern="1200" dirty="0">
                <a:solidFill>
                  <a:schemeClr val="tx1"/>
                </a:solidFill>
                <a:effectLst/>
                <a:latin typeface="+mn-lt"/>
                <a:ea typeface="+mn-ea"/>
                <a:cs typeface="+mn-cs"/>
              </a:rPr>
              <a:t>Clan cultures are very “employee-focused” and strive to instill cohesion through consensus and job satisfaction and commitment through employee involvement.</a:t>
            </a:r>
          </a:p>
          <a:p>
            <a:pPr lvl="1"/>
            <a:r>
              <a:rPr lang="en-US" sz="1200" kern="1200" dirty="0">
                <a:solidFill>
                  <a:schemeClr val="tx1"/>
                </a:solidFill>
                <a:effectLst/>
                <a:latin typeface="+mn-lt"/>
                <a:ea typeface="+mn-ea"/>
                <a:cs typeface="+mn-cs"/>
              </a:rPr>
              <a:t>Clan organizations devote considerable resources to hiring and developing their employees, and they view customers as partners.</a:t>
            </a:r>
          </a:p>
          <a:p>
            <a:pPr lvl="1"/>
            <a:endParaRPr lang="en-US" sz="1200" kern="1200" dirty="0">
              <a:solidFill>
                <a:schemeClr val="tx1"/>
              </a:solidFill>
              <a:effectLst/>
              <a:latin typeface="+mn-lt"/>
              <a:ea typeface="+mn-ea"/>
              <a:cs typeface="+mn-cs"/>
            </a:endParaRPr>
          </a:p>
          <a:p>
            <a:pPr marL="457200" lvl="1"/>
            <a:r>
              <a:rPr lang="en-US" sz="1200" b="1" kern="1200" dirty="0">
                <a:solidFill>
                  <a:schemeClr val="tx1"/>
                </a:solidFill>
                <a:effectLst/>
                <a:latin typeface="+mn-lt"/>
                <a:ea typeface="+mn-ea"/>
                <a:cs typeface="+mn-cs"/>
              </a:rPr>
              <a:t>Adhocracy culture:</a:t>
            </a:r>
            <a:r>
              <a:rPr lang="en-US" sz="1200" kern="1200" dirty="0">
                <a:solidFill>
                  <a:schemeClr val="tx1"/>
                </a:solidFill>
                <a:effectLst/>
                <a:latin typeface="+mn-lt"/>
                <a:ea typeface="+mn-ea"/>
                <a:cs typeface="+mn-cs"/>
              </a:rPr>
              <a:t> a culture that has an external focus and values flexibility.</a:t>
            </a:r>
          </a:p>
          <a:p>
            <a:pPr lvl="1"/>
            <a:r>
              <a:rPr lang="en-US" sz="1200" kern="1200" dirty="0">
                <a:solidFill>
                  <a:schemeClr val="tx1"/>
                </a:solidFill>
                <a:effectLst/>
                <a:latin typeface="+mn-lt"/>
                <a:ea typeface="+mn-ea"/>
                <a:cs typeface="+mn-cs"/>
              </a:rPr>
              <a:t>Adhocracy cultures foster the creation of new products and services by being adaptable, creative, and fast to respond to changes in the marketplace.</a:t>
            </a:r>
          </a:p>
          <a:p>
            <a:pPr lvl="1"/>
            <a:r>
              <a:rPr lang="en-US" sz="1200" kern="1200" dirty="0">
                <a:solidFill>
                  <a:schemeClr val="tx1"/>
                </a:solidFill>
                <a:effectLst/>
                <a:latin typeface="+mn-lt"/>
                <a:ea typeface="+mn-ea"/>
                <a:cs typeface="+mn-cs"/>
              </a:rPr>
              <a:t>Adhocracy cultures do not rely on centralized power and authority relationships, and they encourage employees to take risks, think outside the box, and experiment with new ways of getting things done. </a:t>
            </a:r>
          </a:p>
          <a:p>
            <a:pPr lvl="1"/>
            <a:r>
              <a:rPr lang="en-US" sz="1200" kern="1200" dirty="0">
                <a:solidFill>
                  <a:schemeClr val="tx1"/>
                </a:solidFill>
                <a:effectLst/>
                <a:latin typeface="+mn-lt"/>
                <a:ea typeface="+mn-ea"/>
                <a:cs typeface="+mn-cs"/>
              </a:rPr>
              <a:t>Adhocracy-type cultures are decreasing in the United States as many companies are becoming risk averse, even though “reasonable” risk taking is needed to create new businesses, products, and ultimately jobs.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Market culture:</a:t>
            </a:r>
            <a:r>
              <a:rPr lang="en-US" sz="1200" kern="1200" dirty="0">
                <a:solidFill>
                  <a:schemeClr val="tx1"/>
                </a:solidFill>
                <a:effectLst/>
                <a:latin typeface="+mn-lt"/>
                <a:ea typeface="+mn-ea"/>
                <a:cs typeface="+mn-cs"/>
              </a:rPr>
              <a:t> a culture that has a strong external focus and values stability and control.</a:t>
            </a:r>
          </a:p>
          <a:p>
            <a:pPr lvl="1"/>
            <a:r>
              <a:rPr lang="en-US" sz="1200" kern="1200" dirty="0">
                <a:solidFill>
                  <a:schemeClr val="tx1"/>
                </a:solidFill>
                <a:effectLst/>
                <a:latin typeface="+mn-lt"/>
                <a:ea typeface="+mn-ea"/>
                <a:cs typeface="+mn-cs"/>
              </a:rPr>
              <a:t>Market cultures are driven by competition and a strong desire to deliver results and accomplish goals.</a:t>
            </a:r>
          </a:p>
          <a:p>
            <a:pPr lvl="1"/>
            <a:r>
              <a:rPr lang="en-US" sz="1200" kern="1200" dirty="0">
                <a:solidFill>
                  <a:schemeClr val="tx1"/>
                </a:solidFill>
                <a:effectLst/>
                <a:latin typeface="+mn-lt"/>
                <a:ea typeface="+mn-ea"/>
                <a:cs typeface="+mn-cs"/>
              </a:rPr>
              <a:t>Customers and profits take precedence over employee development and satisfaction.</a:t>
            </a:r>
          </a:p>
          <a:p>
            <a:pPr lvl="1"/>
            <a:r>
              <a:rPr lang="en-US" sz="1200" kern="1200" dirty="0">
                <a:solidFill>
                  <a:schemeClr val="tx1"/>
                </a:solidFill>
                <a:effectLst/>
                <a:latin typeface="+mn-lt"/>
                <a:ea typeface="+mn-ea"/>
                <a:cs typeface="+mn-cs"/>
              </a:rPr>
              <a:t>The major goal of managers with this type of culture is to drive toward productivity, profits, and customer satisfaction.</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Hierarchy culture:</a:t>
            </a:r>
            <a:r>
              <a:rPr lang="en-US" sz="1200" kern="1200" dirty="0">
                <a:solidFill>
                  <a:schemeClr val="tx1"/>
                </a:solidFill>
                <a:effectLst/>
                <a:latin typeface="+mn-lt"/>
                <a:ea typeface="+mn-ea"/>
                <a:cs typeface="+mn-cs"/>
              </a:rPr>
              <a:t> a culture that has an internal focus and values stability and control over flexibility.</a:t>
            </a:r>
          </a:p>
          <a:p>
            <a:pPr lvl="1"/>
            <a:r>
              <a:rPr lang="en-US" sz="1200" kern="1200" dirty="0">
                <a:solidFill>
                  <a:schemeClr val="tx1"/>
                </a:solidFill>
                <a:effectLst/>
                <a:latin typeface="+mn-lt"/>
                <a:ea typeface="+mn-ea"/>
                <a:cs typeface="+mn-cs"/>
              </a:rPr>
              <a:t>Hierarchy cultures are characterized by reliable internal processes, extensive measurement, and the implementation of a variety of control mechanisms.</a:t>
            </a:r>
          </a:p>
          <a:p>
            <a:pPr lvl="1"/>
            <a:r>
              <a:rPr lang="en-US" sz="1200" kern="1200" dirty="0">
                <a:solidFill>
                  <a:schemeClr val="tx1"/>
                </a:solidFill>
                <a:effectLst/>
                <a:latin typeface="+mn-lt"/>
                <a:ea typeface="+mn-ea"/>
                <a:cs typeface="+mn-cs"/>
              </a:rPr>
              <a:t>Effectiveness in a company with this type of culture is likely to be assessed with measures of efficiency, timeliness, quality, safety, and reliability of producing and delivering products and services.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2811186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0982743"/>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1418018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9596662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41693303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20261363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9229542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38805957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410450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36966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4338308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0244"/>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5357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851384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74995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74861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091566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847512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398177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156099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017917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646342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983386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03378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15531"/>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2290270064"/>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89664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44596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648984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576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641236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65586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730682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834674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7668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71531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1912105626"/>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855289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0700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192813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690434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049823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393273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706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150785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041358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44246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861168005"/>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4370598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173605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399431364"/>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89886238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31804596"/>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738367833"/>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26592675"/>
      </p:ext>
    </p:extLst>
  </p:cSld>
  <p:clrMap bg1="lt1" tx1="dk1" bg2="lt2" tx2="dk2" accent1="accent1" accent2="accent2" accent3="accent3" accent4="accent4" accent5="accent5" accent6="accent6" hlink="hlink" folHlink="folHlink"/>
  <p:sldLayoutIdLst>
    <p:sldLayoutId id="2147483973" r:id="rId1"/>
    <p:sldLayoutId id="214748397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969410020"/>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015542"/>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663650095"/>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6179833"/>
      </p:ext>
    </p:extLst>
  </p:cSld>
  <p:clrMap bg1="lt1" tx1="dk1" bg2="lt2" tx2="dk2" accent1="accent1" accent2="accent2" accent3="accent3" accent4="accent4" accent5="accent5" accent6="accent6" hlink="hlink" folHlink="folHlink"/>
  <p:sldLayoutIdLst>
    <p:sldLayoutId id="2147483991"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1358339192"/>
      </p:ext>
    </p:extLst>
  </p:cSld>
  <p:clrMap bg1="lt1" tx1="dk1" bg2="lt2" tx2="dk2" accent1="accent1" accent2="accent2" accent3="accent3" accent4="accent4" accent5="accent5" accent6="accent6" hlink="hlink" folHlink="folHlink"/>
  <p:sldLayoutIdLst>
    <p:sldLayoutId id="2147483993" r:id="rId1"/>
    <p:sldLayoutId id="214748399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37703345"/>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47477741"/>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380546749"/>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128315935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slide" Target="slide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200" dirty="0"/>
              <a:t>CHAPTER 14</a:t>
            </a:r>
          </a:p>
        </p:txBody>
      </p:sp>
      <p:sp>
        <p:nvSpPr>
          <p:cNvPr id="4" name="Subtitle 3">
            <a:extLst>
              <a:ext uri="{FF2B5EF4-FFF2-40B4-BE49-F238E27FC236}">
                <a16:creationId xmlns:a16="http://schemas.microsoft.com/office/drawing/2014/main" id="{52F34D22-7EB1-8F4A-96F8-06FAB2DF39CE}"/>
              </a:ext>
            </a:extLst>
          </p:cNvPr>
          <p:cNvSpPr>
            <a:spLocks noGrp="1"/>
          </p:cNvSpPr>
          <p:nvPr>
            <p:ph type="subTitle" idx="1"/>
          </p:nvPr>
        </p:nvSpPr>
        <p:spPr/>
        <p:txBody>
          <a:bodyPr/>
          <a:lstStyle/>
          <a:p>
            <a:r>
              <a:rPr lang="en-US" dirty="0"/>
              <a:t>Organizational Culture, Socialization, and Mentoring</a:t>
            </a:r>
          </a:p>
          <a:p>
            <a:endParaRPr lang="en-US" dirty="0"/>
          </a:p>
        </p:txBody>
      </p:sp>
      <p:sp>
        <p:nvSpPr>
          <p:cNvPr id="5" name="Long Copyright">
            <a:extLst>
              <a:ext uri="{FF2B5EF4-FFF2-40B4-BE49-F238E27FC236}">
                <a16:creationId xmlns:a16="http://schemas.microsoft.com/office/drawing/2014/main" id="{8C0EE3BF-2086-9847-B67E-EF7E25D0AEA2}"/>
              </a:ext>
            </a:extLst>
          </p:cNvPr>
          <p:cNvSpPr>
            <a:spLocks noGrp="1"/>
          </p:cNvSpPr>
          <p:nvPr>
            <p:ph type="ftr" sz="quarter" idx="12"/>
          </p:nvPr>
        </p:nvSpPr>
        <p:spPr>
          <a:xfrm>
            <a:off x="0" y="6481791"/>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fontScale="90000"/>
          </a:bodyPr>
          <a:lstStyle/>
          <a:p>
            <a:r>
              <a:rPr lang="en-US" dirty="0"/>
              <a:t>Outcomes Associated with </a:t>
            </a:r>
            <a:br>
              <a:rPr lang="en-US" dirty="0"/>
            </a:br>
            <a:r>
              <a:rPr lang="en-US" dirty="0"/>
              <a:t>Organizational Culture</a:t>
            </a:r>
          </a:p>
        </p:txBody>
      </p:sp>
      <p:sp>
        <p:nvSpPr>
          <p:cNvPr id="14" name="Content Placeholder 13"/>
          <p:cNvSpPr>
            <a:spLocks noGrp="1"/>
          </p:cNvSpPr>
          <p:nvPr>
            <p:ph sz="quarter" idx="11"/>
          </p:nvPr>
        </p:nvSpPr>
        <p:spPr/>
        <p:txBody>
          <a:bodyPr>
            <a:normAutofit fontScale="92500"/>
          </a:bodyPr>
          <a:lstStyle/>
          <a:p>
            <a:pPr>
              <a:spcAft>
                <a:spcPts val="2000"/>
              </a:spcAft>
            </a:pPr>
            <a:r>
              <a:rPr lang="en-US" sz="2800" dirty="0"/>
              <a:t>Organizational culture is related to measures of organizational effectiveness.</a:t>
            </a:r>
          </a:p>
          <a:p>
            <a:pPr>
              <a:spcAft>
                <a:spcPts val="2000"/>
              </a:spcAft>
            </a:pPr>
            <a:r>
              <a:rPr lang="en-US" sz="2800" dirty="0"/>
              <a:t>Employees are more satisfied and committed to organizations with clan cultures.</a:t>
            </a:r>
          </a:p>
          <a:p>
            <a:pPr>
              <a:spcAft>
                <a:spcPts val="2000"/>
              </a:spcAft>
            </a:pPr>
            <a:r>
              <a:rPr lang="en-US" sz="2800" dirty="0"/>
              <a:t>Innovation and quality can be increased by building characteristics associated with clan, adhocracy, and market cultures.</a:t>
            </a:r>
          </a:p>
          <a:p>
            <a:pPr>
              <a:spcAft>
                <a:spcPts val="2000"/>
              </a:spcAft>
            </a:pPr>
            <a:r>
              <a:rPr lang="en-US" sz="2800" dirty="0"/>
              <a:t>Financial performance is not strongly related to organizational culture.</a:t>
            </a:r>
          </a:p>
          <a:p>
            <a:pPr>
              <a:spcAft>
                <a:spcPts val="2000"/>
              </a:spcAft>
            </a:pPr>
            <a:r>
              <a:rPr lang="en-US" sz="2800" dirty="0"/>
              <a:t>Market cultures tend to have more positive organizational outcomes.</a:t>
            </a:r>
          </a:p>
          <a:p>
            <a:endParaRPr lang="en-US" sz="2400" dirty="0"/>
          </a:p>
          <a:p>
            <a:endParaRPr lang="en-US" sz="2400" dirty="0"/>
          </a:p>
          <a:p>
            <a:endParaRPr lang="en-US" sz="2400" dirty="0"/>
          </a:p>
        </p:txBody>
      </p:sp>
    </p:spTree>
    <p:extLst>
      <p:ext uri="{BB962C8B-B14F-4D97-AF65-F5344CB8AC3E}">
        <p14:creationId xmlns:p14="http://schemas.microsoft.com/office/powerpoint/2010/main" val="2314381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Subcultures</a:t>
            </a:r>
          </a:p>
        </p:txBody>
      </p:sp>
      <p:sp>
        <p:nvSpPr>
          <p:cNvPr id="11" name="Content Placeholder 10"/>
          <p:cNvSpPr>
            <a:spLocks noGrp="1"/>
          </p:cNvSpPr>
          <p:nvPr>
            <p:ph sz="quarter" idx="11"/>
          </p:nvPr>
        </p:nvSpPr>
        <p:spPr>
          <a:xfrm>
            <a:off x="342900" y="1276709"/>
            <a:ext cx="8458200" cy="1514617"/>
          </a:xfrm>
        </p:spPr>
        <p:txBody>
          <a:bodyPr>
            <a:normAutofit lnSpcReduction="10000"/>
          </a:bodyPr>
          <a:lstStyle/>
          <a:p>
            <a:pPr marL="0" indent="0">
              <a:buNone/>
            </a:pPr>
            <a:r>
              <a:rPr lang="en-US" sz="2800" dirty="0"/>
              <a:t>Often not a single homogeneous culture.</a:t>
            </a:r>
          </a:p>
          <a:p>
            <a:pPr marL="0" indent="0">
              <a:buNone/>
            </a:pPr>
            <a:r>
              <a:rPr lang="en-US" sz="2800" dirty="0"/>
              <a:t>Rather, multiple subcultures that either intensify the existing cultural understanding and practices or diverge from them.</a:t>
            </a:r>
          </a:p>
          <a:p>
            <a:pPr marL="922338" indent="-311150"/>
            <a:endParaRPr lang="en-US" sz="2000" dirty="0"/>
          </a:p>
        </p:txBody>
      </p:sp>
      <p:sp>
        <p:nvSpPr>
          <p:cNvPr id="4" name="Content Placeholder 3">
            <a:extLst>
              <a:ext uri="{FF2B5EF4-FFF2-40B4-BE49-F238E27FC236}">
                <a16:creationId xmlns:a16="http://schemas.microsoft.com/office/drawing/2014/main" id="{78701107-BBCE-4849-8437-64CCDE78C644}"/>
              </a:ext>
            </a:extLst>
          </p:cNvPr>
          <p:cNvSpPr>
            <a:spLocks noGrp="1"/>
          </p:cNvSpPr>
          <p:nvPr>
            <p:ph sz="quarter" idx="14"/>
          </p:nvPr>
        </p:nvSpPr>
        <p:spPr>
          <a:xfrm>
            <a:off x="342900" y="2961189"/>
            <a:ext cx="8458200" cy="3287211"/>
          </a:xfrm>
          <a:ln>
            <a:solidFill>
              <a:srgbClr val="EC7701"/>
            </a:solidFill>
          </a:ln>
        </p:spPr>
        <p:txBody>
          <a:bodyPr>
            <a:normAutofit/>
          </a:bodyPr>
          <a:lstStyle/>
          <a:p>
            <a:r>
              <a:rPr lang="en-US" sz="2800" dirty="0"/>
              <a:t>Subcultures often form around:</a:t>
            </a:r>
          </a:p>
          <a:p>
            <a:pPr marL="954088" indent="-342900">
              <a:buFont typeface="Arial" panose="020B0604020202020204" pitchFamily="34" charset="0"/>
              <a:buChar char="•"/>
            </a:pPr>
            <a:r>
              <a:rPr lang="en-US" dirty="0"/>
              <a:t>Functional or occupational groups or work roles.</a:t>
            </a:r>
          </a:p>
          <a:p>
            <a:pPr marL="954088" indent="-342900">
              <a:buFont typeface="Arial" panose="020B0604020202020204" pitchFamily="34" charset="0"/>
              <a:buChar char="•"/>
            </a:pPr>
            <a:r>
              <a:rPr lang="en-US" dirty="0"/>
              <a:t>Divisions or departments.</a:t>
            </a:r>
          </a:p>
          <a:p>
            <a:pPr marL="954088" indent="-342900">
              <a:buFont typeface="Arial" panose="020B0604020202020204" pitchFamily="34" charset="0"/>
              <a:buChar char="•"/>
            </a:pPr>
            <a:r>
              <a:rPr lang="en-US" dirty="0"/>
              <a:t>Geographical areas.</a:t>
            </a:r>
          </a:p>
          <a:p>
            <a:pPr marL="954088" indent="-342900">
              <a:buFont typeface="Arial" panose="020B0604020202020204" pitchFamily="34" charset="0"/>
              <a:buChar char="•"/>
            </a:pPr>
            <a:r>
              <a:rPr lang="en-US" dirty="0"/>
              <a:t>Products, markets, technology.</a:t>
            </a:r>
          </a:p>
          <a:p>
            <a:pPr marL="954088" indent="-342900">
              <a:buFont typeface="Arial" panose="020B0604020202020204" pitchFamily="34" charset="0"/>
              <a:buChar char="•"/>
            </a:pPr>
            <a:r>
              <a:rPr lang="en-US" dirty="0"/>
              <a:t>Levels of management.</a:t>
            </a:r>
          </a:p>
          <a:p>
            <a:endParaRPr lang="en-US" dirty="0"/>
          </a:p>
        </p:txBody>
      </p:sp>
    </p:spTree>
    <p:extLst>
      <p:ext uri="{BB962C8B-B14F-4D97-AF65-F5344CB8AC3E}">
        <p14:creationId xmlns:p14="http://schemas.microsoft.com/office/powerpoint/2010/main" val="1079434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Jane works in an organization where quality and efficiency are highly valued. This organization's culture is likely:</a:t>
            </a:r>
          </a:p>
          <a:p>
            <a:pPr marL="457200" indent="-457200">
              <a:buFont typeface="+mj-lt"/>
              <a:buAutoNum type="alphaUcPeriod"/>
            </a:pPr>
            <a:r>
              <a:rPr lang="en-US" dirty="0"/>
              <a:t>hierarchy.</a:t>
            </a:r>
          </a:p>
          <a:p>
            <a:pPr marL="457200" indent="-457200">
              <a:buFont typeface="+mj-lt"/>
              <a:buAutoNum type="alphaUcPeriod"/>
            </a:pPr>
            <a:r>
              <a:rPr lang="en-US" dirty="0"/>
              <a:t>adhocracy.</a:t>
            </a:r>
          </a:p>
          <a:p>
            <a:pPr marL="457200" indent="-457200">
              <a:buFont typeface="+mj-lt"/>
              <a:buAutoNum type="alphaUcPeriod"/>
            </a:pPr>
            <a:r>
              <a:rPr lang="en-US" dirty="0"/>
              <a:t>goal-driven.</a:t>
            </a:r>
          </a:p>
          <a:p>
            <a:pPr marL="457200" indent="-457200">
              <a:buFont typeface="+mj-lt"/>
              <a:buAutoNum type="alphaUcPeriod"/>
            </a:pPr>
            <a:r>
              <a:rPr lang="en-US" dirty="0"/>
              <a:t>clan.</a:t>
            </a:r>
          </a:p>
          <a:p>
            <a:pPr marL="457200" indent="-457200">
              <a:buFont typeface="+mj-lt"/>
              <a:buAutoNum type="alphaUcPeriod"/>
            </a:pPr>
            <a:r>
              <a:rPr lang="en-US" dirty="0"/>
              <a:t>market.</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261952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Process of Culture Change</a:t>
            </a:r>
            <a:endParaRPr lang="en-US" sz="2000" dirty="0"/>
          </a:p>
        </p:txBody>
      </p:sp>
      <p:sp>
        <p:nvSpPr>
          <p:cNvPr id="3" name="Content Placeholder 2"/>
          <p:cNvSpPr>
            <a:spLocks noGrp="1"/>
          </p:cNvSpPr>
          <p:nvPr>
            <p:ph sz="quarter" idx="11"/>
          </p:nvPr>
        </p:nvSpPr>
        <p:spPr>
          <a:xfrm>
            <a:off x="342900" y="1276709"/>
            <a:ext cx="8458200" cy="3978685"/>
          </a:xfrm>
        </p:spPr>
        <p:txBody>
          <a:bodyPr/>
          <a:lstStyle/>
          <a:p>
            <a:pPr marL="0" indent="0">
              <a:buNone/>
            </a:pPr>
            <a:r>
              <a:rPr lang="en-US" sz="2800" dirty="0"/>
              <a:t>Four truths about </a:t>
            </a:r>
            <a:r>
              <a:rPr lang="en-US" sz="2800" b="1" dirty="0"/>
              <a:t>culture change:</a:t>
            </a:r>
          </a:p>
          <a:p>
            <a:pPr marL="457200" indent="-457200">
              <a:spcAft>
                <a:spcPts val="2000"/>
              </a:spcAft>
              <a:buFont typeface="+mj-lt"/>
              <a:buAutoNum type="arabicPeriod"/>
            </a:pPr>
            <a:r>
              <a:rPr lang="en-US" sz="2400" dirty="0"/>
              <a:t>Leaders are the architects and developers of organizational change.</a:t>
            </a:r>
          </a:p>
          <a:p>
            <a:pPr marL="457200" indent="-457200">
              <a:spcAft>
                <a:spcPts val="2000"/>
              </a:spcAft>
              <a:buFont typeface="+mj-lt"/>
              <a:buAutoNum type="arabicPeriod"/>
            </a:pPr>
            <a:r>
              <a:rPr lang="en-US" sz="2400" dirty="0"/>
              <a:t>Changing culture starts with one of the three levels of organizational culture</a:t>
            </a:r>
            <a:r>
              <a:rPr lang="en-US" dirty="0"/>
              <a:t>: </a:t>
            </a:r>
            <a:r>
              <a:rPr lang="en-US" sz="2400" dirty="0"/>
              <a:t>artifacts, espoused values, basic underlying assumptions.</a:t>
            </a:r>
          </a:p>
          <a:p>
            <a:pPr marL="457200" indent="-457200">
              <a:spcAft>
                <a:spcPts val="2000"/>
              </a:spcAft>
              <a:buFont typeface="+mj-lt"/>
              <a:buAutoNum type="arabicPeriod"/>
            </a:pPr>
            <a:r>
              <a:rPr lang="en-US" sz="2400" dirty="0"/>
              <a:t>Consider how closely the current change aligns with the organization’s vision and strategic plan.</a:t>
            </a:r>
          </a:p>
          <a:p>
            <a:pPr marL="457200" indent="-457200">
              <a:spcAft>
                <a:spcPts val="2000"/>
              </a:spcAft>
              <a:buFont typeface="+mj-lt"/>
              <a:buAutoNum type="arabicPeriod"/>
            </a:pPr>
            <a:r>
              <a:rPr lang="en-US" sz="2400" dirty="0"/>
              <a:t>Use a structured approach when implementing culture change.</a:t>
            </a:r>
          </a:p>
          <a:p>
            <a:pPr marL="0" indent="0">
              <a:buNone/>
            </a:pPr>
            <a:endParaRPr lang="en-US" b="1" dirty="0">
              <a:solidFill>
                <a:srgbClr val="FF0000"/>
              </a:solidFill>
            </a:endParaRPr>
          </a:p>
          <a:p>
            <a:pPr marL="0" indent="0">
              <a:buNone/>
            </a:pPr>
            <a:endParaRPr lang="en-US" b="1" dirty="0">
              <a:solidFill>
                <a:srgbClr val="D00000"/>
              </a:solidFill>
            </a:endParaRPr>
          </a:p>
          <a:p>
            <a:pPr marL="0" indent="0">
              <a:buNone/>
            </a:pPr>
            <a:endParaRPr lang="en-US" b="1" dirty="0">
              <a:solidFill>
                <a:srgbClr val="D00000"/>
              </a:solidFill>
            </a:endParaRPr>
          </a:p>
        </p:txBody>
      </p:sp>
    </p:spTree>
    <p:extLst>
      <p:ext uri="{BB962C8B-B14F-4D97-AF65-F5344CB8AC3E}">
        <p14:creationId xmlns:p14="http://schemas.microsoft.com/office/powerpoint/2010/main" val="2003874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1400" dirty="0"/>
              <a:t>1</a:t>
            </a:r>
          </a:p>
        </p:txBody>
      </p:sp>
      <p:sp>
        <p:nvSpPr>
          <p:cNvPr id="3" name="Content Placeholder 2"/>
          <p:cNvSpPr>
            <a:spLocks noGrp="1"/>
          </p:cNvSpPr>
          <p:nvPr>
            <p:ph sz="quarter" idx="11"/>
          </p:nvPr>
        </p:nvSpPr>
        <p:spPr/>
        <p:txBody>
          <a:bodyPr/>
          <a:lstStyle/>
          <a:p>
            <a:r>
              <a:rPr lang="en-US" sz="2800" b="1" dirty="0"/>
              <a:t>Formal statements:</a:t>
            </a:r>
          </a:p>
          <a:p>
            <a:pPr marL="0" indent="0">
              <a:buNone/>
            </a:pPr>
            <a:r>
              <a:rPr lang="en-US" sz="2400" dirty="0"/>
              <a:t>Using formal statements of:</a:t>
            </a:r>
          </a:p>
          <a:p>
            <a:pPr lvl="1"/>
            <a:r>
              <a:rPr lang="en-US" sz="2000" dirty="0"/>
              <a:t>Organizational philosophy.</a:t>
            </a:r>
          </a:p>
          <a:p>
            <a:pPr lvl="1"/>
            <a:r>
              <a:rPr lang="en-US" sz="2000" dirty="0"/>
              <a:t>Mission.</a:t>
            </a:r>
          </a:p>
          <a:p>
            <a:pPr lvl="1"/>
            <a:r>
              <a:rPr lang="en-US" sz="2000" dirty="0"/>
              <a:t>Vision.</a:t>
            </a:r>
          </a:p>
          <a:p>
            <a:pPr lvl="1"/>
            <a:r>
              <a:rPr lang="en-US" sz="2000" dirty="0"/>
              <a:t>Values.</a:t>
            </a:r>
          </a:p>
          <a:p>
            <a:pPr lvl="1"/>
            <a:r>
              <a:rPr lang="en-US" sz="2000" dirty="0"/>
              <a:t>Materials used for recruiting.</a:t>
            </a:r>
          </a:p>
          <a:p>
            <a:pPr marL="0" indent="0">
              <a:buNone/>
            </a:pPr>
            <a:r>
              <a:rPr lang="en-US" sz="2400" dirty="0"/>
              <a:t>Represent visible artifacts.</a:t>
            </a:r>
          </a:p>
          <a:p>
            <a:pPr marL="457200" lvl="1" indent="0">
              <a:buNone/>
            </a:pPr>
            <a:endParaRPr lang="en-US" sz="2000" dirty="0"/>
          </a:p>
          <a:p>
            <a:pPr marL="0" indent="0">
              <a:buNone/>
            </a:pPr>
            <a:endParaRPr lang="en-US" b="1" dirty="0"/>
          </a:p>
        </p:txBody>
      </p:sp>
      <p:sp>
        <p:nvSpPr>
          <p:cNvPr id="8" name="Content Placeholder 7"/>
          <p:cNvSpPr>
            <a:spLocks noGrp="1"/>
          </p:cNvSpPr>
          <p:nvPr>
            <p:ph sz="quarter" idx="14"/>
          </p:nvPr>
        </p:nvSpPr>
        <p:spPr/>
        <p:txBody>
          <a:bodyPr/>
          <a:lstStyle/>
          <a:p>
            <a:r>
              <a:rPr lang="en-US" sz="2800" b="1" dirty="0"/>
              <a:t>Design of physical space:</a:t>
            </a:r>
          </a:p>
          <a:p>
            <a:pPr marL="342900" indent="-342900">
              <a:buFont typeface="Arial" panose="020B0604020202020204" pitchFamily="34" charset="0"/>
              <a:buChar char="•"/>
            </a:pPr>
            <a:r>
              <a:rPr lang="en-US" dirty="0"/>
              <a:t>Physical spacing among people and buildings.</a:t>
            </a:r>
          </a:p>
          <a:p>
            <a:pPr marL="342900" indent="-342900">
              <a:buFont typeface="Arial" panose="020B0604020202020204" pitchFamily="34" charset="0"/>
              <a:buChar char="•"/>
            </a:pPr>
            <a:r>
              <a:rPr lang="en-US" dirty="0"/>
              <a:t>Location of office furniture.</a:t>
            </a:r>
          </a:p>
          <a:p>
            <a:pPr marL="342900" indent="-342900">
              <a:buFont typeface="Arial" panose="020B0604020202020204" pitchFamily="34" charset="0"/>
              <a:buChar char="•"/>
            </a:pPr>
            <a:r>
              <a:rPr lang="en-US" dirty="0"/>
              <a:t>For example, open office or flexspace.</a:t>
            </a:r>
          </a:p>
        </p:txBody>
      </p:sp>
    </p:spTree>
    <p:extLst>
      <p:ext uri="{BB962C8B-B14F-4D97-AF65-F5344CB8AC3E}">
        <p14:creationId xmlns:p14="http://schemas.microsoft.com/office/powerpoint/2010/main" val="148669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Mechanisms for Creating Culture Change </a:t>
            </a:r>
            <a:r>
              <a:rPr lang="en-US" sz="1400" dirty="0"/>
              <a:t>2</a:t>
            </a:r>
          </a:p>
        </p:txBody>
      </p:sp>
      <p:sp>
        <p:nvSpPr>
          <p:cNvPr id="7" name="Content Placeholder 6">
            <a:extLst>
              <a:ext uri="{FF2B5EF4-FFF2-40B4-BE49-F238E27FC236}">
                <a16:creationId xmlns:a16="http://schemas.microsoft.com/office/drawing/2014/main" id="{EF434AB5-AC92-A344-8E95-670D1CC149AB}"/>
              </a:ext>
            </a:extLst>
          </p:cNvPr>
          <p:cNvSpPr>
            <a:spLocks noGrp="1"/>
          </p:cNvSpPr>
          <p:nvPr>
            <p:ph sz="quarter" idx="11"/>
          </p:nvPr>
        </p:nvSpPr>
        <p:spPr>
          <a:xfrm>
            <a:off x="342900" y="1183907"/>
            <a:ext cx="3584207" cy="2367815"/>
          </a:xfrm>
        </p:spPr>
        <p:txBody>
          <a:bodyPr>
            <a:normAutofit lnSpcReduction="10000"/>
          </a:bodyPr>
          <a:lstStyle/>
          <a:p>
            <a:r>
              <a:rPr lang="en-US" sz="2200" b="1" dirty="0"/>
              <a:t>Slogans, language, acronyms, and sayings. </a:t>
            </a:r>
          </a:p>
          <a:p>
            <a:pPr marL="342900" indent="-342900">
              <a:buFont typeface="Arial" panose="020B0604020202020204" pitchFamily="34" charset="0"/>
              <a:buChar char="•"/>
            </a:pPr>
            <a:r>
              <a:rPr lang="en-US" sz="2200" dirty="0"/>
              <a:t>Often powerful forces for cultural change.</a:t>
            </a:r>
          </a:p>
          <a:p>
            <a:pPr marL="342900" indent="-342900">
              <a:buFont typeface="Arial" panose="020B0604020202020204" pitchFamily="34" charset="0"/>
              <a:buChar char="•"/>
            </a:pPr>
            <a:r>
              <a:rPr lang="en-US" sz="2200" dirty="0"/>
              <a:t>Easy to remember.</a:t>
            </a:r>
          </a:p>
        </p:txBody>
      </p:sp>
      <p:sp>
        <p:nvSpPr>
          <p:cNvPr id="15" name="Text Placeholder 14"/>
          <p:cNvSpPr>
            <a:spLocks noGrp="1"/>
          </p:cNvSpPr>
          <p:nvPr>
            <p:ph sz="quarter" idx="17"/>
          </p:nvPr>
        </p:nvSpPr>
        <p:spPr>
          <a:xfrm>
            <a:off x="342900" y="3551722"/>
            <a:ext cx="3699711" cy="2511546"/>
          </a:xfrm>
        </p:spPr>
        <p:txBody>
          <a:bodyPr anchor="t">
            <a:normAutofit fontScale="92500" lnSpcReduction="20000"/>
          </a:bodyPr>
          <a:lstStyle/>
          <a:p>
            <a:pPr marL="0" indent="0">
              <a:buNone/>
            </a:pPr>
            <a:r>
              <a:rPr lang="en-US" sz="2400" b="1" dirty="0"/>
              <a:t>Explicit rewards, status symbols.</a:t>
            </a:r>
          </a:p>
          <a:p>
            <a:pPr marL="342900" indent="-342900">
              <a:buFont typeface="Arial" panose="020B0604020202020204" pitchFamily="34" charset="0"/>
              <a:buChar char="•"/>
            </a:pPr>
            <a:r>
              <a:rPr lang="en-US" sz="2400" dirty="0"/>
              <a:t>Strong impact on employees due to highly visible and meaningful nature.</a:t>
            </a:r>
          </a:p>
          <a:p>
            <a:pPr marL="342900" indent="-342900">
              <a:buFont typeface="Arial" panose="020B0604020202020204" pitchFamily="34" charset="0"/>
              <a:buChar char="•"/>
            </a:pPr>
            <a:r>
              <a:rPr lang="en-US" sz="2400" dirty="0"/>
              <a:t>Strongest way to embed culture.</a:t>
            </a:r>
          </a:p>
        </p:txBody>
      </p:sp>
      <p:sp>
        <p:nvSpPr>
          <p:cNvPr id="13" name="Content Placeholder 12"/>
          <p:cNvSpPr>
            <a:spLocks noGrp="1"/>
          </p:cNvSpPr>
          <p:nvPr>
            <p:ph sz="quarter" idx="14"/>
          </p:nvPr>
        </p:nvSpPr>
        <p:spPr>
          <a:xfrm>
            <a:off x="4485372" y="1386038"/>
            <a:ext cx="4119613" cy="2165684"/>
          </a:xfrm>
        </p:spPr>
        <p:txBody>
          <a:bodyPr>
            <a:normAutofit fontScale="92500" lnSpcReduction="10000"/>
          </a:bodyPr>
          <a:lstStyle/>
          <a:p>
            <a:pPr marL="0" indent="0">
              <a:buNone/>
            </a:pPr>
            <a:r>
              <a:rPr lang="en-US" sz="2400" b="1" dirty="0"/>
              <a:t>Role modeling, training, coaching.</a:t>
            </a:r>
          </a:p>
          <a:p>
            <a:pPr marL="342900" indent="-342900">
              <a:buFont typeface="Arial" panose="020B0604020202020204" pitchFamily="34" charset="0"/>
              <a:buChar char="•"/>
            </a:pPr>
            <a:r>
              <a:rPr lang="en-US" dirty="0"/>
              <a:t>Structure training to provide an in-depth introduction about organizational values and basic underlying assumptions.</a:t>
            </a:r>
          </a:p>
        </p:txBody>
      </p:sp>
      <p:sp>
        <p:nvSpPr>
          <p:cNvPr id="16" name="Text Placeholder 15"/>
          <p:cNvSpPr>
            <a:spLocks noGrp="1"/>
          </p:cNvSpPr>
          <p:nvPr>
            <p:ph sz="quarter" idx="18"/>
          </p:nvPr>
        </p:nvSpPr>
        <p:spPr>
          <a:xfrm>
            <a:off x="4572000" y="3551722"/>
            <a:ext cx="4229100" cy="2232413"/>
          </a:xfrm>
        </p:spPr>
        <p:txBody>
          <a:bodyPr anchor="t"/>
          <a:lstStyle/>
          <a:p>
            <a:pPr marL="0" indent="0">
              <a:buNone/>
            </a:pPr>
            <a:r>
              <a:rPr lang="en-US" sz="2200" b="1" dirty="0"/>
              <a:t>Stories, legends, or myths.</a:t>
            </a:r>
          </a:p>
          <a:p>
            <a:pPr marL="342900" indent="-342900">
              <a:buFont typeface="Arial" panose="020B0604020202020204" pitchFamily="34" charset="0"/>
              <a:buChar char="•"/>
            </a:pPr>
            <a:r>
              <a:rPr lang="en-US" sz="2400" dirty="0"/>
              <a:t>Powerful way to send messages about values and behaviors that are desired.</a:t>
            </a:r>
          </a:p>
        </p:txBody>
      </p:sp>
    </p:spTree>
    <p:extLst>
      <p:ext uri="{BB962C8B-B14F-4D97-AF65-F5344CB8AC3E}">
        <p14:creationId xmlns:p14="http://schemas.microsoft.com/office/powerpoint/2010/main" val="1722998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1400" dirty="0"/>
              <a:t>3</a:t>
            </a:r>
          </a:p>
        </p:txBody>
      </p:sp>
      <p:sp>
        <p:nvSpPr>
          <p:cNvPr id="4" name="Content Placeholder 3"/>
          <p:cNvSpPr>
            <a:spLocks noGrp="1"/>
          </p:cNvSpPr>
          <p:nvPr>
            <p:ph sz="quarter" idx="11"/>
          </p:nvPr>
        </p:nvSpPr>
        <p:spPr/>
        <p:txBody>
          <a:bodyPr/>
          <a:lstStyle/>
          <a:p>
            <a:r>
              <a:rPr lang="en-US" sz="2400" b="1" dirty="0"/>
              <a:t>Organizational activities and processes.</a:t>
            </a:r>
          </a:p>
          <a:p>
            <a:pPr marL="342900" indent="-342900">
              <a:buFont typeface="Arial" panose="020B0604020202020204" pitchFamily="34" charset="0"/>
              <a:buChar char="•"/>
            </a:pPr>
            <a:r>
              <a:rPr lang="en-US" sz="2400" dirty="0"/>
              <a:t>Leaders pay attention to those activities they can measure and control</a:t>
            </a:r>
          </a:p>
          <a:p>
            <a:pPr marL="342900" indent="-342900">
              <a:buFont typeface="Arial" panose="020B0604020202020204" pitchFamily="34" charset="0"/>
              <a:buChar char="•"/>
            </a:pPr>
            <a:r>
              <a:rPr lang="en-US" sz="2400" dirty="0"/>
              <a:t>These can send messages to employees about acceptable norms</a:t>
            </a:r>
          </a:p>
          <a:p>
            <a:pPr marL="0" indent="0">
              <a:buNone/>
            </a:pPr>
            <a:endParaRPr lang="en-US" sz="1800" dirty="0"/>
          </a:p>
        </p:txBody>
      </p:sp>
      <p:sp>
        <p:nvSpPr>
          <p:cNvPr id="6" name="Content Placeholder 5"/>
          <p:cNvSpPr>
            <a:spLocks noGrp="1"/>
          </p:cNvSpPr>
          <p:nvPr>
            <p:ph sz="quarter" idx="14"/>
          </p:nvPr>
        </p:nvSpPr>
        <p:spPr/>
        <p:txBody>
          <a:bodyPr/>
          <a:lstStyle/>
          <a:p>
            <a:r>
              <a:rPr lang="en-US" sz="2400" b="1" dirty="0"/>
              <a:t>Leader reactions to critical incidents.</a:t>
            </a:r>
          </a:p>
          <a:p>
            <a:pPr marL="342900" indent="-342900">
              <a:buFont typeface="Arial" panose="020B0604020202020204" pitchFamily="34" charset="0"/>
              <a:buChar char="•"/>
            </a:pPr>
            <a:r>
              <a:rPr lang="en-US" sz="2400" dirty="0"/>
              <a:t>People learn and pay attention to emotions exhibited by leaders.</a:t>
            </a:r>
          </a:p>
          <a:p>
            <a:pPr marL="342900" indent="-342900">
              <a:buFont typeface="Arial" panose="020B0604020202020204" pitchFamily="34" charset="0"/>
              <a:buChar char="•"/>
            </a:pPr>
            <a:r>
              <a:rPr lang="en-US" sz="2400" dirty="0"/>
              <a:t>Positive emotions spread.</a:t>
            </a:r>
          </a:p>
          <a:p>
            <a:pPr marL="342900" indent="-342900">
              <a:buFont typeface="Arial" panose="020B0604020202020204" pitchFamily="34" charset="0"/>
              <a:buChar char="•"/>
            </a:pPr>
            <a:r>
              <a:rPr lang="en-US" sz="2400" dirty="0"/>
              <a:t>Negative emotions travel faster and further.</a:t>
            </a:r>
          </a:p>
          <a:p>
            <a:endParaRPr lang="en-US" sz="1800" dirty="0"/>
          </a:p>
        </p:txBody>
      </p:sp>
    </p:spTree>
    <p:extLst>
      <p:ext uri="{BB962C8B-B14F-4D97-AF65-F5344CB8AC3E}">
        <p14:creationId xmlns:p14="http://schemas.microsoft.com/office/powerpoint/2010/main" val="3760540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1400" dirty="0"/>
              <a:t>4</a:t>
            </a:r>
          </a:p>
        </p:txBody>
      </p:sp>
      <p:sp>
        <p:nvSpPr>
          <p:cNvPr id="15" name="Content Placeholder 7"/>
          <p:cNvSpPr>
            <a:spLocks noGrp="1"/>
          </p:cNvSpPr>
          <p:nvPr>
            <p:ph sz="quarter" idx="11"/>
          </p:nvPr>
        </p:nvSpPr>
        <p:spPr/>
        <p:txBody>
          <a:bodyPr/>
          <a:lstStyle/>
          <a:p>
            <a:r>
              <a:rPr lang="en-US" sz="2400" b="1" dirty="0"/>
              <a:t>Rites and rituals.</a:t>
            </a:r>
          </a:p>
          <a:p>
            <a:pPr marL="342900" indent="-342900">
              <a:buFont typeface="Arial" panose="020B0604020202020204" pitchFamily="34" charset="0"/>
              <a:buChar char="•"/>
            </a:pPr>
            <a:r>
              <a:rPr lang="en-US" sz="2400" dirty="0"/>
              <a:t>Planned and unplanned activities and ceremonies.</a:t>
            </a:r>
          </a:p>
          <a:p>
            <a:pPr marL="342900" indent="-342900">
              <a:buFont typeface="Arial" panose="020B0604020202020204" pitchFamily="34" charset="0"/>
              <a:buChar char="•"/>
            </a:pPr>
            <a:r>
              <a:rPr lang="en-US" sz="2400" dirty="0"/>
              <a:t>Used to celebrate important events or achievements.</a:t>
            </a:r>
          </a:p>
          <a:p>
            <a:endParaRPr lang="en-US" sz="1800" dirty="0"/>
          </a:p>
        </p:txBody>
      </p:sp>
      <p:sp>
        <p:nvSpPr>
          <p:cNvPr id="17" name="Content Placeholder 9"/>
          <p:cNvSpPr>
            <a:spLocks noGrp="1"/>
          </p:cNvSpPr>
          <p:nvPr>
            <p:ph sz="quarter" idx="14"/>
          </p:nvPr>
        </p:nvSpPr>
        <p:spPr/>
        <p:txBody>
          <a:bodyPr/>
          <a:lstStyle/>
          <a:p>
            <a:r>
              <a:rPr lang="en-US" sz="2400" b="1" dirty="0"/>
              <a:t>Workflow and organizational structure.</a:t>
            </a:r>
          </a:p>
          <a:p>
            <a:pPr marL="342900" indent="-342900">
              <a:buFont typeface="Arial" panose="020B0604020202020204" pitchFamily="34" charset="0"/>
              <a:buChar char="•"/>
            </a:pPr>
            <a:r>
              <a:rPr lang="en-US" sz="2400" dirty="0"/>
              <a:t>Hierarchical structure versus flatter organizations.</a:t>
            </a:r>
          </a:p>
          <a:p>
            <a:pPr marL="342900" indent="-342900">
              <a:buFont typeface="Arial" panose="020B0604020202020204" pitchFamily="34" charset="0"/>
              <a:buChar char="•"/>
            </a:pPr>
            <a:r>
              <a:rPr lang="en-US" sz="2400" dirty="0"/>
              <a:t>Reducing organizational layers.</a:t>
            </a:r>
          </a:p>
          <a:p>
            <a:pPr marL="342900" indent="-342900">
              <a:buFont typeface="Arial" panose="020B0604020202020204" pitchFamily="34" charset="0"/>
              <a:buChar char="•"/>
            </a:pPr>
            <a:r>
              <a:rPr lang="en-US" sz="2400" dirty="0"/>
              <a:t>Empower employees and increase employee involvement.</a:t>
            </a:r>
          </a:p>
          <a:p>
            <a:endParaRPr lang="en-US" sz="1800" dirty="0"/>
          </a:p>
        </p:txBody>
      </p:sp>
    </p:spTree>
    <p:extLst>
      <p:ext uri="{BB962C8B-B14F-4D97-AF65-F5344CB8AC3E}">
        <p14:creationId xmlns:p14="http://schemas.microsoft.com/office/powerpoint/2010/main" val="148320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2000" dirty="0"/>
              <a:t>(5of 5) </a:t>
            </a:r>
          </a:p>
        </p:txBody>
      </p:sp>
      <p:sp>
        <p:nvSpPr>
          <p:cNvPr id="3" name="Content Placeholder 2"/>
          <p:cNvSpPr>
            <a:spLocks noGrp="1"/>
          </p:cNvSpPr>
          <p:nvPr>
            <p:ph sz="quarter" idx="11"/>
          </p:nvPr>
        </p:nvSpPr>
        <p:spPr>
          <a:xfrm>
            <a:off x="342900" y="1276709"/>
            <a:ext cx="8458200" cy="1042979"/>
          </a:xfrm>
          <a:ln>
            <a:solidFill>
              <a:srgbClr val="EC7701"/>
            </a:solidFill>
          </a:ln>
        </p:spPr>
        <p:txBody>
          <a:bodyPr anchor="ctr">
            <a:normAutofit/>
          </a:bodyPr>
          <a:lstStyle/>
          <a:p>
            <a:pPr marL="0" indent="0" algn="ctr">
              <a:buNone/>
            </a:pPr>
            <a:r>
              <a:rPr lang="en-US" sz="2800" b="1" dirty="0"/>
              <a:t>Organizational systems and procedures and </a:t>
            </a:r>
            <a:br>
              <a:rPr lang="en-US" sz="2800" b="1" dirty="0"/>
            </a:br>
            <a:r>
              <a:rPr lang="en-US" sz="2800" b="1" dirty="0"/>
              <a:t>organizational goals </a:t>
            </a:r>
            <a:endParaRPr lang="en-US" dirty="0"/>
          </a:p>
        </p:txBody>
      </p:sp>
      <p:sp>
        <p:nvSpPr>
          <p:cNvPr id="8" name="Content Placeholder 7">
            <a:extLst>
              <a:ext uri="{FF2B5EF4-FFF2-40B4-BE49-F238E27FC236}">
                <a16:creationId xmlns:a16="http://schemas.microsoft.com/office/drawing/2014/main" id="{CB659F57-843F-294F-819B-996B580434A9}"/>
              </a:ext>
            </a:extLst>
          </p:cNvPr>
          <p:cNvSpPr>
            <a:spLocks noGrp="1"/>
          </p:cNvSpPr>
          <p:nvPr>
            <p:ph sz="quarter" idx="14"/>
          </p:nvPr>
        </p:nvSpPr>
        <p:spPr>
          <a:xfrm>
            <a:off x="342900" y="2685448"/>
            <a:ext cx="8458200" cy="3562952"/>
          </a:xfrm>
        </p:spPr>
        <p:txBody>
          <a:bodyPr>
            <a:normAutofit/>
          </a:bodyPr>
          <a:lstStyle/>
          <a:p>
            <a:r>
              <a:rPr lang="en-US" sz="2400" dirty="0"/>
              <a:t>Reflected in how an organization manages:</a:t>
            </a:r>
          </a:p>
          <a:p>
            <a:pPr marL="922338" indent="-342900">
              <a:buFont typeface="Arial" panose="020B0604020202020204" pitchFamily="34" charset="0"/>
              <a:buChar char="•"/>
            </a:pPr>
            <a:r>
              <a:rPr lang="en-US" dirty="0">
                <a:solidFill>
                  <a:srgbClr val="000000"/>
                </a:solidFill>
              </a:rPr>
              <a:t>Communication.</a:t>
            </a:r>
          </a:p>
          <a:p>
            <a:pPr marL="922338" indent="-342900">
              <a:buFont typeface="Arial" panose="020B0604020202020204" pitchFamily="34" charset="0"/>
              <a:buChar char="•"/>
            </a:pPr>
            <a:r>
              <a:rPr lang="en-US" dirty="0">
                <a:solidFill>
                  <a:srgbClr val="000000"/>
                </a:solidFill>
              </a:rPr>
              <a:t>Recruitment.</a:t>
            </a:r>
          </a:p>
          <a:p>
            <a:pPr marL="922338" indent="-342900">
              <a:buFont typeface="Arial" panose="020B0604020202020204" pitchFamily="34" charset="0"/>
              <a:buChar char="•"/>
            </a:pPr>
            <a:r>
              <a:rPr lang="en-US" dirty="0">
                <a:solidFill>
                  <a:srgbClr val="000000"/>
                </a:solidFill>
              </a:rPr>
              <a:t>Selection.</a:t>
            </a:r>
          </a:p>
          <a:p>
            <a:pPr marL="922338" indent="-342900">
              <a:buFont typeface="Arial" panose="020B0604020202020204" pitchFamily="34" charset="0"/>
              <a:buChar char="•"/>
            </a:pPr>
            <a:r>
              <a:rPr lang="en-US" dirty="0">
                <a:solidFill>
                  <a:srgbClr val="000000"/>
                </a:solidFill>
              </a:rPr>
              <a:t>Development.</a:t>
            </a:r>
          </a:p>
          <a:p>
            <a:pPr marL="919163" indent="-342900">
              <a:buFont typeface="Arial" panose="020B0604020202020204" pitchFamily="34" charset="0"/>
              <a:buChar char="•"/>
            </a:pPr>
            <a:r>
              <a:rPr lang="en-US" dirty="0">
                <a:solidFill>
                  <a:srgbClr val="000000"/>
                </a:solidFill>
              </a:rPr>
              <a:t>Promotion.</a:t>
            </a:r>
          </a:p>
          <a:p>
            <a:pPr marL="919163" indent="-342900">
              <a:buFont typeface="Arial" panose="020B0604020202020204" pitchFamily="34" charset="0"/>
              <a:buChar char="•"/>
            </a:pPr>
            <a:r>
              <a:rPr lang="en-US" dirty="0">
                <a:solidFill>
                  <a:srgbClr val="000000"/>
                </a:solidFill>
              </a:rPr>
              <a:t>Layoffs.</a:t>
            </a:r>
          </a:p>
          <a:p>
            <a:pPr marL="919163" indent="-342900">
              <a:buFont typeface="Arial" panose="020B0604020202020204" pitchFamily="34" charset="0"/>
              <a:buChar char="•"/>
            </a:pPr>
            <a:r>
              <a:rPr lang="en-US" dirty="0">
                <a:solidFill>
                  <a:srgbClr val="000000"/>
                </a:solidFill>
              </a:rPr>
              <a:t>Retirements.</a:t>
            </a:r>
          </a:p>
          <a:p>
            <a:endParaRPr lang="en-US" dirty="0"/>
          </a:p>
        </p:txBody>
      </p:sp>
    </p:spTree>
    <p:extLst>
      <p:ext uri="{BB962C8B-B14F-4D97-AF65-F5344CB8AC3E}">
        <p14:creationId xmlns:p14="http://schemas.microsoft.com/office/powerpoint/2010/main" val="357907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normAutofit lnSpcReduction="10000"/>
          </a:bodyPr>
          <a:lstStyle/>
          <a:p>
            <a:pPr marL="0" indent="0">
              <a:buFont typeface="Arial" panose="020B0604020202020204" pitchFamily="34" charset="0"/>
              <a:buNone/>
            </a:pPr>
            <a:r>
              <a:rPr lang="en-US" dirty="0"/>
              <a:t>Jackson Electronics would like to change their organizational culture to emphasize clan culture. Jackson should use all of the following methods EXCEPT:</a:t>
            </a:r>
          </a:p>
          <a:p>
            <a:pPr marL="457200" indent="-457200">
              <a:buFont typeface="+mj-lt"/>
              <a:buAutoNum type="alphaUcPeriod"/>
            </a:pPr>
            <a:r>
              <a:rPr lang="en-US" dirty="0"/>
              <a:t>develop training programs to teach the underlying assumption of clan culture.</a:t>
            </a:r>
          </a:p>
          <a:p>
            <a:pPr marL="457200" indent="-457200">
              <a:buFont typeface="+mj-lt"/>
              <a:buAutoNum type="alphaUcPeriod"/>
            </a:pPr>
            <a:r>
              <a:rPr lang="en-US" dirty="0"/>
              <a:t>have leaders keep information about negative events from employees.</a:t>
            </a:r>
          </a:p>
          <a:p>
            <a:pPr marL="457200" indent="-457200">
              <a:buFont typeface="+mj-lt"/>
              <a:buAutoNum type="alphaUcPeriod"/>
            </a:pPr>
            <a:r>
              <a:rPr lang="en-US" dirty="0"/>
              <a:t>change the office structure to allow space for employees to collaborate and communicate.</a:t>
            </a:r>
          </a:p>
          <a:p>
            <a:pPr marL="457200" indent="-457200">
              <a:buFont typeface="+mj-lt"/>
              <a:buAutoNum type="alphaUcPeriod"/>
            </a:pPr>
            <a:r>
              <a:rPr lang="en-US" dirty="0"/>
              <a:t>develop group and team reward systems.</a:t>
            </a:r>
          </a:p>
          <a:p>
            <a:pPr marL="457200" indent="-457200">
              <a:buFont typeface="+mj-lt"/>
              <a:buAutoNum type="alphaUcPeriod"/>
            </a:pPr>
            <a:r>
              <a:rPr lang="en-US" dirty="0"/>
              <a:t>celebrate employee accomplishments and life events.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510434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750888" indent="-750888">
              <a:spcBef>
                <a:spcPts val="0"/>
              </a:spcBef>
              <a:buNone/>
            </a:pPr>
            <a:r>
              <a:rPr lang="en-US" sz="2400" dirty="0">
                <a:cs typeface="Arial Black"/>
              </a:rPr>
              <a:t>14.1  	Describe the three levels and four functions of organizational culture. </a:t>
            </a:r>
          </a:p>
          <a:p>
            <a:pPr marL="750888" indent="-750888">
              <a:spcBef>
                <a:spcPts val="0"/>
              </a:spcBef>
              <a:buNone/>
            </a:pPr>
            <a:r>
              <a:rPr lang="en-US" sz="2400" dirty="0">
                <a:cs typeface="Arial Black"/>
              </a:rPr>
              <a:t>14.2 	Explain how to characterize an organization’s culture. </a:t>
            </a:r>
          </a:p>
          <a:p>
            <a:pPr marL="750888" indent="-750888">
              <a:spcBef>
                <a:spcPts val="0"/>
              </a:spcBef>
              <a:buNone/>
            </a:pPr>
            <a:r>
              <a:rPr lang="en-US" sz="2400" dirty="0">
                <a:cs typeface="Arial Black"/>
              </a:rPr>
              <a:t>14.3 	Describe the process of culture change in an organization. </a:t>
            </a:r>
          </a:p>
          <a:p>
            <a:pPr marL="750888" indent="-750888">
              <a:spcBef>
                <a:spcPts val="0"/>
              </a:spcBef>
              <a:buNone/>
            </a:pPr>
            <a:r>
              <a:rPr lang="en-US" sz="2400" dirty="0">
                <a:cs typeface="Arial Black"/>
              </a:rPr>
              <a:t>14.4 	Explain the three-phase model of organizational socialization. </a:t>
            </a:r>
          </a:p>
          <a:p>
            <a:pPr marL="750888" indent="-750888">
              <a:spcBef>
                <a:spcPts val="0"/>
              </a:spcBef>
              <a:buNone/>
            </a:pPr>
            <a:r>
              <a:rPr lang="en-US" sz="2400" dirty="0">
                <a:cs typeface="Arial Black"/>
              </a:rPr>
              <a:t>14.5 	Describe how mentoring can foster personal and professional success. </a:t>
            </a:r>
          </a:p>
          <a:p>
            <a:pPr marL="750888" indent="-750888">
              <a:spcBef>
                <a:spcPts val="0"/>
              </a:spcBef>
              <a:buNone/>
            </a:pPr>
            <a:r>
              <a:rPr lang="en-US" sz="2400" dirty="0">
                <a:cs typeface="Arial Black"/>
              </a:rPr>
              <a:t>14.6 	Describe the implications of organizational culture, socialization, and mentoring for you and managers.</a:t>
            </a:r>
            <a:endParaRPr lang="en-US" sz="2400" dirty="0"/>
          </a:p>
        </p:txBody>
      </p:sp>
    </p:spTree>
    <p:extLst>
      <p:ext uri="{BB962C8B-B14F-4D97-AF65-F5344CB8AC3E}">
        <p14:creationId xmlns:p14="http://schemas.microsoft.com/office/powerpoint/2010/main" val="34564961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1400" dirty="0"/>
              <a:t>1</a:t>
            </a:r>
          </a:p>
        </p:txBody>
      </p:sp>
      <p:sp>
        <p:nvSpPr>
          <p:cNvPr id="3" name="Content Placeholder 2"/>
          <p:cNvSpPr>
            <a:spLocks noGrp="1"/>
          </p:cNvSpPr>
          <p:nvPr>
            <p:ph sz="quarter" idx="11"/>
          </p:nvPr>
        </p:nvSpPr>
        <p:spPr/>
        <p:txBody>
          <a:bodyPr/>
          <a:lstStyle/>
          <a:p>
            <a:pPr marL="0" indent="0">
              <a:buNone/>
            </a:pPr>
            <a:r>
              <a:rPr lang="en-US" sz="2800" dirty="0"/>
              <a:t>What is </a:t>
            </a:r>
            <a:r>
              <a:rPr lang="en-US" sz="2800" b="1" dirty="0"/>
              <a:t>organizational socialization</a:t>
            </a:r>
            <a:r>
              <a:rPr lang="en-US" sz="2800" dirty="0"/>
              <a:t>?</a:t>
            </a:r>
          </a:p>
          <a:p>
            <a:pPr marL="0" indent="0">
              <a:buNone/>
            </a:pPr>
            <a:r>
              <a:rPr lang="en-US" sz="2400" dirty="0"/>
              <a:t>The process by which a person learns the values, norms, and required behaviors which permit them to participate as a member of an organization.</a:t>
            </a:r>
          </a:p>
          <a:p>
            <a:pPr marL="0" indent="0">
              <a:buNone/>
            </a:pPr>
            <a:r>
              <a:rPr lang="en-US" sz="2400" dirty="0"/>
              <a:t>The three-phase model of organizational socialization:</a:t>
            </a:r>
          </a:p>
          <a:p>
            <a:pPr marL="574675" lvl="2" indent="-342900">
              <a:buFont typeface="+mj-lt"/>
              <a:buAutoNum type="arabicPeriod"/>
            </a:pPr>
            <a:r>
              <a:rPr lang="en-US" sz="2400" dirty="0"/>
              <a:t>Anticipatory socialization.</a:t>
            </a:r>
          </a:p>
          <a:p>
            <a:pPr marL="574675" lvl="2" indent="-342900">
              <a:buFont typeface="+mj-lt"/>
              <a:buAutoNum type="arabicPeriod"/>
            </a:pPr>
            <a:r>
              <a:rPr lang="en-US" sz="2400" dirty="0"/>
              <a:t>Encounter.</a:t>
            </a:r>
          </a:p>
          <a:p>
            <a:pPr marL="574675" lvl="2" indent="-342900">
              <a:buFont typeface="+mj-lt"/>
              <a:buAutoNum type="arabicPeriod"/>
            </a:pPr>
            <a:r>
              <a:rPr lang="en-US" sz="2400" dirty="0"/>
              <a:t>Change and acquisition.</a:t>
            </a:r>
          </a:p>
        </p:txBody>
      </p:sp>
    </p:spTree>
    <p:extLst>
      <p:ext uri="{BB962C8B-B14F-4D97-AF65-F5344CB8AC3E}">
        <p14:creationId xmlns:p14="http://schemas.microsoft.com/office/powerpoint/2010/main" val="1333225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1400" dirty="0"/>
              <a:t>2</a:t>
            </a:r>
          </a:p>
        </p:txBody>
      </p:sp>
      <p:sp>
        <p:nvSpPr>
          <p:cNvPr id="3" name="Content Placeholder 2"/>
          <p:cNvSpPr>
            <a:spLocks noGrp="1"/>
          </p:cNvSpPr>
          <p:nvPr>
            <p:ph sz="quarter" idx="11"/>
          </p:nvPr>
        </p:nvSpPr>
        <p:spPr/>
        <p:txBody>
          <a:bodyPr>
            <a:normAutofit/>
          </a:bodyPr>
          <a:lstStyle/>
          <a:p>
            <a:r>
              <a:rPr lang="en-US" sz="2800" b="1" dirty="0"/>
              <a:t>Phase 1: Anticipatory socialization.</a:t>
            </a:r>
          </a:p>
          <a:p>
            <a:pPr marL="342900" indent="-342900">
              <a:buFont typeface="Arial" panose="020B0604020202020204" pitchFamily="34" charset="0"/>
              <a:buChar char="•"/>
            </a:pPr>
            <a:r>
              <a:rPr lang="en-US" sz="2400" dirty="0"/>
              <a:t>Occurs before an individual actually joins an organization.</a:t>
            </a:r>
          </a:p>
          <a:p>
            <a:pPr marL="342900" indent="-342900">
              <a:buFont typeface="Arial" panose="020B0604020202020204" pitchFamily="34" charset="0"/>
              <a:buChar char="•"/>
            </a:pPr>
            <a:r>
              <a:rPr lang="en-US" sz="2400" dirty="0"/>
              <a:t>Information learned about  careers and organizations.</a:t>
            </a:r>
          </a:p>
          <a:p>
            <a:pPr marL="342900" indent="-342900">
              <a:buFont typeface="Arial" panose="020B0604020202020204" pitchFamily="34" charset="0"/>
              <a:buChar char="•"/>
            </a:pPr>
            <a:r>
              <a:rPr lang="en-US" sz="2000" dirty="0"/>
              <a:t>Learned from:</a:t>
            </a:r>
          </a:p>
          <a:p>
            <a:pPr lvl="2"/>
            <a:r>
              <a:rPr lang="en-US" sz="1600" dirty="0"/>
              <a:t>Current employees.</a:t>
            </a:r>
          </a:p>
          <a:p>
            <a:pPr lvl="2"/>
            <a:r>
              <a:rPr lang="en-US" sz="1600" dirty="0"/>
              <a:t>Social media.</a:t>
            </a:r>
          </a:p>
          <a:p>
            <a:pPr lvl="2"/>
            <a:r>
              <a:rPr lang="en-US" sz="1600" dirty="0"/>
              <a:t>Internet.</a:t>
            </a:r>
            <a:endParaRPr lang="en-US" sz="1200" dirty="0"/>
          </a:p>
        </p:txBody>
      </p:sp>
      <p:sp>
        <p:nvSpPr>
          <p:cNvPr id="8" name="Content Placeholder 7"/>
          <p:cNvSpPr>
            <a:spLocks noGrp="1"/>
          </p:cNvSpPr>
          <p:nvPr>
            <p:ph sz="quarter" idx="14"/>
          </p:nvPr>
        </p:nvSpPr>
        <p:spPr/>
        <p:txBody>
          <a:bodyPr/>
          <a:lstStyle/>
          <a:p>
            <a:pPr marL="0" indent="0">
              <a:buNone/>
            </a:pPr>
            <a:r>
              <a:rPr lang="en-US" sz="2800" b="1" dirty="0"/>
              <a:t>Realistic job previews:</a:t>
            </a:r>
            <a:r>
              <a:rPr lang="en-US" sz="2800" dirty="0"/>
              <a:t> </a:t>
            </a:r>
          </a:p>
          <a:p>
            <a:pPr marL="342900" indent="-342900">
              <a:buFont typeface="Arial" panose="020B0604020202020204" pitchFamily="34" charset="0"/>
              <a:buChar char="•"/>
            </a:pPr>
            <a:r>
              <a:rPr lang="en-US" sz="2400" dirty="0"/>
              <a:t>Mitigate unrealistic expectations formed during this phase</a:t>
            </a:r>
          </a:p>
          <a:p>
            <a:pPr marL="342900" indent="-342900">
              <a:buFont typeface="Arial" panose="020B0604020202020204" pitchFamily="34" charset="0"/>
              <a:buChar char="•"/>
            </a:pPr>
            <a:r>
              <a:rPr lang="en-US" sz="2400" dirty="0"/>
              <a:t>Higher performance</a:t>
            </a:r>
          </a:p>
          <a:p>
            <a:pPr marL="342900" indent="-342900">
              <a:buFont typeface="Arial" panose="020B0604020202020204" pitchFamily="34" charset="0"/>
              <a:buChar char="•"/>
            </a:pPr>
            <a:r>
              <a:rPr lang="en-US" sz="2400" dirty="0"/>
              <a:t>Lower quit rates</a:t>
            </a:r>
          </a:p>
        </p:txBody>
      </p:sp>
    </p:spTree>
    <p:extLst>
      <p:ext uri="{BB962C8B-B14F-4D97-AF65-F5344CB8AC3E}">
        <p14:creationId xmlns:p14="http://schemas.microsoft.com/office/powerpoint/2010/main" val="3651751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1400" dirty="0"/>
              <a:t>3</a:t>
            </a:r>
          </a:p>
        </p:txBody>
      </p:sp>
      <p:sp>
        <p:nvSpPr>
          <p:cNvPr id="3" name="Content Placeholder 2"/>
          <p:cNvSpPr>
            <a:spLocks noGrp="1"/>
          </p:cNvSpPr>
          <p:nvPr>
            <p:ph sz="quarter" idx="11"/>
          </p:nvPr>
        </p:nvSpPr>
        <p:spPr/>
        <p:txBody>
          <a:bodyPr/>
          <a:lstStyle/>
          <a:p>
            <a:r>
              <a:rPr lang="en-US" sz="2800" b="1" dirty="0"/>
              <a:t>Phase 2: Encounter.</a:t>
            </a:r>
          </a:p>
          <a:p>
            <a:pPr marL="342900" indent="-342900">
              <a:buFont typeface="Arial" panose="020B0604020202020204" pitchFamily="34" charset="0"/>
              <a:buChar char="•"/>
            </a:pPr>
            <a:r>
              <a:rPr lang="en-US" sz="2400" dirty="0"/>
              <a:t>Employees come to learn what the organization is really like.</a:t>
            </a:r>
          </a:p>
          <a:p>
            <a:pPr marL="342900" indent="-342900">
              <a:buFont typeface="Arial" panose="020B0604020202020204" pitchFamily="34" charset="0"/>
              <a:buChar char="•"/>
            </a:pPr>
            <a:r>
              <a:rPr lang="en-US" sz="2400" dirty="0"/>
              <a:t>Organizations use onboarding programs.</a:t>
            </a:r>
          </a:p>
        </p:txBody>
      </p:sp>
      <p:sp>
        <p:nvSpPr>
          <p:cNvPr id="8" name="Content Placeholder 7"/>
          <p:cNvSpPr>
            <a:spLocks noGrp="1"/>
          </p:cNvSpPr>
          <p:nvPr>
            <p:ph sz="quarter" idx="14"/>
          </p:nvPr>
        </p:nvSpPr>
        <p:spPr/>
        <p:txBody>
          <a:bodyPr/>
          <a:lstStyle/>
          <a:p>
            <a:r>
              <a:rPr lang="en-US" sz="2800" b="1" dirty="0"/>
              <a:t>Phase 3: Change and acquisition.</a:t>
            </a:r>
          </a:p>
          <a:p>
            <a:pPr marL="342900" indent="-342900">
              <a:buFont typeface="Arial" panose="020B0604020202020204" pitchFamily="34" charset="0"/>
              <a:buChar char="•"/>
            </a:pPr>
            <a:r>
              <a:rPr lang="en-US" sz="2400" dirty="0"/>
              <a:t>Employees master important tasks and roles and adjust to their group’s values and norms.</a:t>
            </a:r>
          </a:p>
          <a:p>
            <a:endParaRPr lang="en-US" sz="2000" dirty="0"/>
          </a:p>
        </p:txBody>
      </p:sp>
    </p:spTree>
    <p:extLst>
      <p:ext uri="{BB962C8B-B14F-4D97-AF65-F5344CB8AC3E}">
        <p14:creationId xmlns:p14="http://schemas.microsoft.com/office/powerpoint/2010/main" val="2125585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1400" dirty="0"/>
              <a:t>4</a:t>
            </a:r>
          </a:p>
        </p:txBody>
      </p:sp>
      <p:sp>
        <p:nvSpPr>
          <p:cNvPr id="3" name="Content Placeholder 2"/>
          <p:cNvSpPr>
            <a:spLocks noGrp="1"/>
          </p:cNvSpPr>
          <p:nvPr>
            <p:ph sz="quarter" idx="11"/>
          </p:nvPr>
        </p:nvSpPr>
        <p:spPr/>
        <p:txBody>
          <a:bodyPr/>
          <a:lstStyle/>
          <a:p>
            <a:pPr marL="0" indent="0">
              <a:buNone/>
            </a:pPr>
            <a:r>
              <a:rPr lang="en-US" sz="2800" b="1" dirty="0"/>
              <a:t>What research tells us.</a:t>
            </a:r>
          </a:p>
          <a:p>
            <a:pPr marL="342900" indent="-342900">
              <a:buFont typeface="Arial" panose="020B0604020202020204" pitchFamily="34" charset="0"/>
              <a:buChar char="•"/>
            </a:pPr>
            <a:r>
              <a:rPr lang="en-US" sz="2400" dirty="0"/>
              <a:t>Effective onboarding programs result in increased retention, productivity, and rates of task completion for new hires.</a:t>
            </a:r>
          </a:p>
          <a:p>
            <a:pPr marL="342900" indent="-342900">
              <a:buFont typeface="Arial" panose="020B0604020202020204" pitchFamily="34" charset="0"/>
              <a:buChar char="•"/>
            </a:pPr>
            <a:r>
              <a:rPr lang="en-US" sz="2400" dirty="0"/>
              <a:t>Many organizations use socialization tactics to reinforce a culture that promotes ethical behavior.</a:t>
            </a:r>
          </a:p>
          <a:p>
            <a:pPr marL="342900" indent="-342900">
              <a:buFont typeface="Arial" panose="020B0604020202020204" pitchFamily="34" charset="0"/>
              <a:buChar char="•"/>
            </a:pPr>
            <a:r>
              <a:rPr lang="en-US" sz="2400" dirty="0"/>
              <a:t>Managers need to help new hires integrate with the culture to overcome stress associated with a new environment.</a:t>
            </a:r>
          </a:p>
          <a:p>
            <a:pPr marL="342900" indent="-342900">
              <a:buFont typeface="Arial" panose="020B0604020202020204" pitchFamily="34" charset="0"/>
              <a:buChar char="•"/>
            </a:pPr>
            <a:r>
              <a:rPr lang="en-US" sz="2400" dirty="0"/>
              <a:t>Support for the stage model is mixed, different techniques are appropriate for different people at different times.</a:t>
            </a:r>
          </a:p>
          <a:p>
            <a:pPr marL="342900" indent="-342900">
              <a:buFont typeface="Arial" panose="020B0604020202020204" pitchFamily="34" charset="0"/>
              <a:buChar char="•"/>
            </a:pPr>
            <a:r>
              <a:rPr lang="en-US" sz="2400" dirty="0"/>
              <a:t>Managers should pay attention to the socialization of diverse employees.</a:t>
            </a:r>
          </a:p>
          <a:p>
            <a:endParaRPr lang="en-US" sz="2400" dirty="0"/>
          </a:p>
          <a:p>
            <a:endParaRPr lang="en-US" sz="2400" dirty="0"/>
          </a:p>
        </p:txBody>
      </p:sp>
    </p:spTree>
    <p:extLst>
      <p:ext uri="{BB962C8B-B14F-4D97-AF65-F5344CB8AC3E}">
        <p14:creationId xmlns:p14="http://schemas.microsoft.com/office/powerpoint/2010/main" val="384577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General Functions of the Mentoring Process</a:t>
            </a:r>
          </a:p>
        </p:txBody>
      </p:sp>
      <p:sp>
        <p:nvSpPr>
          <p:cNvPr id="12" name="Content Placeholder 11"/>
          <p:cNvSpPr>
            <a:spLocks noGrp="1"/>
          </p:cNvSpPr>
          <p:nvPr>
            <p:ph sz="quarter" idx="11"/>
          </p:nvPr>
        </p:nvSpPr>
        <p:spPr/>
        <p:txBody>
          <a:bodyPr/>
          <a:lstStyle/>
          <a:p>
            <a:r>
              <a:rPr lang="en-US" sz="2800" b="1" dirty="0"/>
              <a:t>Career related.</a:t>
            </a:r>
          </a:p>
          <a:p>
            <a:pPr marL="342900" indent="-342900">
              <a:buFont typeface="Arial" panose="020B0604020202020204" pitchFamily="34" charset="0"/>
              <a:buChar char="•"/>
            </a:pPr>
            <a:r>
              <a:rPr lang="en-US" dirty="0"/>
              <a:t>Sponsorship.</a:t>
            </a:r>
          </a:p>
          <a:p>
            <a:pPr marL="342900" indent="-342900">
              <a:buFont typeface="Arial" panose="020B0604020202020204" pitchFamily="34" charset="0"/>
              <a:buChar char="•"/>
            </a:pPr>
            <a:r>
              <a:rPr lang="en-US" dirty="0"/>
              <a:t>Exposure and visibility.</a:t>
            </a:r>
          </a:p>
          <a:p>
            <a:pPr marL="342900" indent="-342900">
              <a:buFont typeface="Arial" panose="020B0604020202020204" pitchFamily="34" charset="0"/>
              <a:buChar char="•"/>
            </a:pPr>
            <a:r>
              <a:rPr lang="en-US" dirty="0"/>
              <a:t>Coaching.</a:t>
            </a:r>
          </a:p>
          <a:p>
            <a:pPr marL="342900" indent="-342900">
              <a:buFont typeface="Arial" panose="020B0604020202020204" pitchFamily="34" charset="0"/>
              <a:buChar char="•"/>
            </a:pPr>
            <a:r>
              <a:rPr lang="en-US" dirty="0"/>
              <a:t>Protection.</a:t>
            </a:r>
          </a:p>
          <a:p>
            <a:pPr marL="342900" indent="-342900">
              <a:buFont typeface="Arial" panose="020B0604020202020204" pitchFamily="34" charset="0"/>
              <a:buChar char="•"/>
            </a:pPr>
            <a:r>
              <a:rPr lang="en-US" dirty="0"/>
              <a:t>Challenging assignments.</a:t>
            </a:r>
          </a:p>
        </p:txBody>
      </p:sp>
      <p:sp>
        <p:nvSpPr>
          <p:cNvPr id="14" name="Content Placeholder 13"/>
          <p:cNvSpPr>
            <a:spLocks noGrp="1"/>
          </p:cNvSpPr>
          <p:nvPr>
            <p:ph sz="quarter" idx="14"/>
          </p:nvPr>
        </p:nvSpPr>
        <p:spPr/>
        <p:txBody>
          <a:bodyPr/>
          <a:lstStyle/>
          <a:p>
            <a:r>
              <a:rPr lang="en-US" sz="2800" b="1" dirty="0"/>
              <a:t>Psycho-social related.</a:t>
            </a:r>
          </a:p>
          <a:p>
            <a:pPr marL="342900" indent="-342900">
              <a:buFont typeface="Arial" panose="020B0604020202020204" pitchFamily="34" charset="0"/>
              <a:buChar char="•"/>
            </a:pPr>
            <a:r>
              <a:rPr lang="en-US" sz="2400" dirty="0"/>
              <a:t>Role modeling</a:t>
            </a:r>
          </a:p>
          <a:p>
            <a:pPr marL="342900" indent="-342900">
              <a:buFont typeface="Arial" panose="020B0604020202020204" pitchFamily="34" charset="0"/>
              <a:buChar char="•"/>
            </a:pPr>
            <a:r>
              <a:rPr lang="en-US" sz="2400" dirty="0"/>
              <a:t>Acceptance and confirmation</a:t>
            </a:r>
          </a:p>
          <a:p>
            <a:pPr marL="342900" indent="-342900">
              <a:buFont typeface="Arial" panose="020B0604020202020204" pitchFamily="34" charset="0"/>
              <a:buChar char="•"/>
            </a:pPr>
            <a:r>
              <a:rPr lang="en-US" sz="2400" dirty="0"/>
              <a:t>Counseling</a:t>
            </a:r>
          </a:p>
          <a:p>
            <a:pPr marL="342900" indent="-342900">
              <a:buFont typeface="Arial" panose="020B0604020202020204" pitchFamily="34" charset="0"/>
              <a:buChar char="•"/>
            </a:pPr>
            <a:r>
              <a:rPr lang="en-US" sz="2400" dirty="0"/>
              <a:t>Friendship</a:t>
            </a:r>
          </a:p>
        </p:txBody>
      </p:sp>
    </p:spTree>
    <p:extLst>
      <p:ext uri="{BB962C8B-B14F-4D97-AF65-F5344CB8AC3E}">
        <p14:creationId xmlns:p14="http://schemas.microsoft.com/office/powerpoint/2010/main" val="480937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Mentoring and Embedding </a:t>
            </a:r>
            <a:br>
              <a:rPr lang="en-US" dirty="0"/>
            </a:br>
            <a:r>
              <a:rPr lang="en-US" dirty="0"/>
              <a:t>Organizational Culture</a:t>
            </a:r>
            <a:endParaRPr lang="en-US" sz="2000" dirty="0"/>
          </a:p>
        </p:txBody>
      </p:sp>
      <p:sp>
        <p:nvSpPr>
          <p:cNvPr id="3" name="Content Placeholder 2"/>
          <p:cNvSpPr>
            <a:spLocks noGrp="1"/>
          </p:cNvSpPr>
          <p:nvPr>
            <p:ph sz="quarter" idx="11"/>
          </p:nvPr>
        </p:nvSpPr>
        <p:spPr>
          <a:xfrm>
            <a:off x="342900" y="1276710"/>
            <a:ext cx="8458200" cy="1515652"/>
          </a:xfrm>
        </p:spPr>
        <p:txBody>
          <a:bodyPr>
            <a:normAutofit/>
          </a:bodyPr>
          <a:lstStyle/>
          <a:p>
            <a:pPr marL="0" indent="0">
              <a:buNone/>
            </a:pPr>
            <a:r>
              <a:rPr lang="en-US" sz="2800" dirty="0"/>
              <a:t>Mentoring is the process of forming and maintaining intensive and lasting developmental relationships between a variety of developers and a junior person.</a:t>
            </a:r>
          </a:p>
        </p:txBody>
      </p:sp>
      <p:sp>
        <p:nvSpPr>
          <p:cNvPr id="6" name="Content Placeholder 5">
            <a:extLst>
              <a:ext uri="{FF2B5EF4-FFF2-40B4-BE49-F238E27FC236}">
                <a16:creationId xmlns:a16="http://schemas.microsoft.com/office/drawing/2014/main" id="{DE1A9B14-452B-B246-8998-4BB62501E39C}"/>
              </a:ext>
            </a:extLst>
          </p:cNvPr>
          <p:cNvSpPr>
            <a:spLocks noGrp="1"/>
          </p:cNvSpPr>
          <p:nvPr>
            <p:ph sz="quarter" idx="14"/>
          </p:nvPr>
        </p:nvSpPr>
        <p:spPr>
          <a:xfrm>
            <a:off x="2861187" y="3202373"/>
            <a:ext cx="3421626" cy="2378918"/>
          </a:xfrm>
          <a:ln>
            <a:solidFill>
              <a:srgbClr val="EC7701"/>
            </a:solidFill>
          </a:ln>
        </p:spPr>
        <p:txBody>
          <a:bodyPr>
            <a:normAutofit/>
          </a:bodyPr>
          <a:lstStyle/>
          <a:p>
            <a:r>
              <a:rPr lang="en-US" sz="2400" dirty="0"/>
              <a:t>Occurs over four phases:</a:t>
            </a:r>
          </a:p>
          <a:p>
            <a:pPr marL="914400" indent="-457200">
              <a:buAutoNum type="arabicPeriod"/>
            </a:pPr>
            <a:r>
              <a:rPr lang="en-US" dirty="0"/>
              <a:t>Initiation.</a:t>
            </a:r>
          </a:p>
          <a:p>
            <a:pPr marL="914400" indent="-457200">
              <a:buAutoNum type="arabicPeriod"/>
            </a:pPr>
            <a:r>
              <a:rPr lang="en-US" dirty="0"/>
              <a:t>Cultivation.</a:t>
            </a:r>
          </a:p>
          <a:p>
            <a:pPr marL="914400" indent="-457200">
              <a:buAutoNum type="arabicPeriod"/>
            </a:pPr>
            <a:r>
              <a:rPr lang="en-US" dirty="0"/>
              <a:t>Separation.</a:t>
            </a:r>
          </a:p>
          <a:p>
            <a:pPr marL="914400" indent="-457200">
              <a:buAutoNum type="arabicPeriod"/>
            </a:pPr>
            <a:r>
              <a:rPr lang="en-US" dirty="0"/>
              <a:t>Redefinition.</a:t>
            </a:r>
          </a:p>
          <a:p>
            <a:endParaRPr lang="en-US" dirty="0"/>
          </a:p>
        </p:txBody>
      </p:sp>
      <p:sp>
        <p:nvSpPr>
          <p:cNvPr id="5" name="Text Placeholder 4">
            <a:extLst>
              <a:ext uri="{FF2B5EF4-FFF2-40B4-BE49-F238E27FC236}">
                <a16:creationId xmlns:a16="http://schemas.microsoft.com/office/drawing/2014/main" id="{04BDDBEA-83A5-B64D-BCA3-52E4D5F5CA1E}"/>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4166891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Your Social Capital</a:t>
            </a:r>
          </a:p>
        </p:txBody>
      </p:sp>
      <p:sp>
        <p:nvSpPr>
          <p:cNvPr id="9" name="Content Placeholder 8"/>
          <p:cNvSpPr>
            <a:spLocks noGrp="1"/>
          </p:cNvSpPr>
          <p:nvPr>
            <p:ph sz="quarter" idx="11"/>
          </p:nvPr>
        </p:nvSpPr>
        <p:spPr>
          <a:xfrm>
            <a:off x="342900" y="1276709"/>
            <a:ext cx="8458200" cy="2007265"/>
          </a:xfrm>
        </p:spPr>
        <p:txBody>
          <a:bodyPr>
            <a:normAutofit/>
          </a:bodyPr>
          <a:lstStyle/>
          <a:p>
            <a:pPr marL="0" indent="0">
              <a:buNone/>
            </a:pPr>
            <a:r>
              <a:rPr lang="en-US" sz="2800" dirty="0"/>
              <a:t>A broad developmental network aids career success.</a:t>
            </a:r>
          </a:p>
          <a:p>
            <a:pPr marL="0" indent="0">
              <a:buNone/>
            </a:pPr>
            <a:r>
              <a:rPr lang="en-US" sz="2800" dirty="0"/>
              <a:t>Consistency and congruence between personal career goals and your developmental network boosts job and career satisfaction.</a:t>
            </a:r>
          </a:p>
          <a:p>
            <a:endParaRPr lang="en-US" sz="2400" dirty="0"/>
          </a:p>
          <a:p>
            <a:endParaRPr lang="en-US" sz="2400" dirty="0"/>
          </a:p>
        </p:txBody>
      </p:sp>
      <p:sp>
        <p:nvSpPr>
          <p:cNvPr id="5" name="Content Placeholder 4">
            <a:extLst>
              <a:ext uri="{FF2B5EF4-FFF2-40B4-BE49-F238E27FC236}">
                <a16:creationId xmlns:a16="http://schemas.microsoft.com/office/drawing/2014/main" id="{69766FD6-B917-864E-9684-DE032E40693E}"/>
              </a:ext>
            </a:extLst>
          </p:cNvPr>
          <p:cNvSpPr>
            <a:spLocks noGrp="1"/>
          </p:cNvSpPr>
          <p:nvPr>
            <p:ph sz="quarter" idx="14"/>
          </p:nvPr>
        </p:nvSpPr>
        <p:spPr>
          <a:xfrm>
            <a:off x="342900" y="3429000"/>
            <a:ext cx="8458200" cy="2819400"/>
          </a:xfrm>
          <a:ln>
            <a:solidFill>
              <a:srgbClr val="EC7701"/>
            </a:solidFill>
          </a:ln>
        </p:spPr>
        <p:txBody>
          <a:bodyPr>
            <a:normAutofit lnSpcReduction="10000"/>
          </a:bodyPr>
          <a:lstStyle/>
          <a:p>
            <a:r>
              <a:rPr lang="en-US" sz="2800" dirty="0"/>
              <a:t>Develop a mentoring plan.</a:t>
            </a:r>
          </a:p>
          <a:p>
            <a:pPr marL="1089025" indent="-342900">
              <a:buFont typeface="Arial" panose="020B0604020202020204" pitchFamily="34" charset="0"/>
              <a:buChar char="•"/>
            </a:pPr>
            <a:r>
              <a:rPr lang="en-US" sz="2400" dirty="0"/>
              <a:t>Make it goal driven.</a:t>
            </a:r>
          </a:p>
          <a:p>
            <a:pPr marL="1089025" indent="-342900">
              <a:buFont typeface="Arial" panose="020B0604020202020204" pitchFamily="34" charset="0"/>
              <a:buChar char="•"/>
            </a:pPr>
            <a:r>
              <a:rPr lang="en-US" sz="2400" dirty="0"/>
              <a:t>Seek out those experienced in the areas in which you want to improve.</a:t>
            </a:r>
          </a:p>
          <a:p>
            <a:pPr marL="1089025" indent="-342900">
              <a:buFont typeface="Arial" panose="020B0604020202020204" pitchFamily="34" charset="0"/>
              <a:buChar char="•"/>
            </a:pPr>
            <a:r>
              <a:rPr lang="en-US" sz="2400" dirty="0"/>
              <a:t>What value will you bring to the relationship?</a:t>
            </a:r>
          </a:p>
          <a:p>
            <a:pPr marL="1089025" indent="-342900">
              <a:buFont typeface="Arial" panose="020B0604020202020204" pitchFamily="34" charset="0"/>
              <a:buChar char="•"/>
            </a:pPr>
            <a:r>
              <a:rPr lang="en-US" sz="2400" dirty="0"/>
              <a:t>Know when to move on.</a:t>
            </a:r>
          </a:p>
          <a:p>
            <a:endParaRPr lang="en-US" dirty="0"/>
          </a:p>
        </p:txBody>
      </p:sp>
    </p:spTree>
    <p:extLst>
      <p:ext uri="{BB962C8B-B14F-4D97-AF65-F5344CB8AC3E}">
        <p14:creationId xmlns:p14="http://schemas.microsoft.com/office/powerpoint/2010/main" val="432660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All of the following are benefits of the RJP (realistic job preview) process EXCEPT:</a:t>
            </a:r>
          </a:p>
          <a:p>
            <a:pPr marL="457200" indent="-457200">
              <a:buFont typeface="+mj-lt"/>
              <a:buAutoNum type="alphaUcPeriod"/>
            </a:pPr>
            <a:r>
              <a:rPr lang="en-US" dirty="0"/>
              <a:t>leads to higher job performance.</a:t>
            </a:r>
          </a:p>
          <a:p>
            <a:pPr marL="457200" indent="-457200">
              <a:buFont typeface="+mj-lt"/>
              <a:buAutoNum type="alphaUcPeriod"/>
            </a:pPr>
            <a:r>
              <a:rPr lang="en-US" dirty="0"/>
              <a:t>leads to lower turnover.</a:t>
            </a:r>
          </a:p>
          <a:p>
            <a:pPr marL="457200" indent="-457200">
              <a:buFont typeface="+mj-lt"/>
              <a:buAutoNum type="alphaUcPeriod"/>
            </a:pPr>
            <a:r>
              <a:rPr lang="en-US" dirty="0"/>
              <a:t>provides a clearer picture of actual job expectations.</a:t>
            </a:r>
          </a:p>
          <a:p>
            <a:pPr marL="457200" indent="-457200">
              <a:buFont typeface="+mj-lt"/>
              <a:buAutoNum type="alphaUcPeriod"/>
            </a:pPr>
            <a:r>
              <a:rPr lang="en-US" dirty="0"/>
              <a:t>employees may not accept a position after learning about the negative aspects of the job.</a:t>
            </a:r>
          </a:p>
          <a:p>
            <a:pPr marL="457200" indent="-457200">
              <a:buFont typeface="+mj-lt"/>
              <a:buAutoNum type="alphaUcPeriod"/>
            </a:pPr>
            <a:r>
              <a:rPr lang="en-US" dirty="0"/>
              <a:t>All these are benefits of RJP.</a:t>
            </a:r>
          </a:p>
          <a:p>
            <a:pPr marL="0" indent="0">
              <a:buFont typeface="Arial" panose="020B0604020202020204" pitchFamily="34" charset="0"/>
              <a:buNone/>
            </a:pPr>
            <a:endParaRPr lang="en-US" dirty="0"/>
          </a:p>
          <a:p>
            <a:endParaRPr lang="en-US" dirty="0"/>
          </a:p>
        </p:txBody>
      </p:sp>
      <p:sp>
        <p:nvSpPr>
          <p:cNvPr id="5" name="Text Placeholder 4">
            <a:extLst>
              <a:ext uri="{FF2B5EF4-FFF2-40B4-BE49-F238E27FC236}">
                <a16:creationId xmlns:a16="http://schemas.microsoft.com/office/drawing/2014/main" id="{E8F7AB7B-70C8-964E-86CF-6116F4EB9D33}"/>
              </a:ext>
            </a:extLst>
          </p:cNvPr>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707219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Organizational Culture, Socialization and Mentoring: Putting It All in Context</a:t>
            </a:r>
            <a:br>
              <a:rPr lang="en-US" dirty="0"/>
            </a:br>
            <a:endParaRPr lang="en-US" dirty="0"/>
          </a:p>
        </p:txBody>
      </p:sp>
      <p:sp>
        <p:nvSpPr>
          <p:cNvPr id="3" name="Content Placeholder 2"/>
          <p:cNvSpPr>
            <a:spLocks noGrp="1"/>
          </p:cNvSpPr>
          <p:nvPr>
            <p:ph sz="quarter" idx="11"/>
          </p:nvPr>
        </p:nvSpPr>
        <p:spPr>
          <a:xfrm>
            <a:off x="457200" y="905513"/>
            <a:ext cx="8458200" cy="948813"/>
          </a:xfrm>
        </p:spPr>
        <p:txBody>
          <a:bodyPr>
            <a:noAutofit/>
          </a:bodyPr>
          <a:lstStyle/>
          <a:p>
            <a:pPr marL="0" indent="0">
              <a:buNone/>
            </a:pPr>
            <a:r>
              <a:rPr lang="en-US" sz="1600" dirty="0"/>
              <a:t>Figure 14.8 Organizing Framework for Understanding and Applying Organizational Behavior</a:t>
            </a:r>
            <a:endParaRPr lang="en-US" dirty="0"/>
          </a:p>
          <a:p>
            <a:r>
              <a:rPr lang="en-US" sz="1000" dirty="0"/>
              <a:t>©2021 Angelo Kinicki and Mel Fugate. All rights reserved. Reproduction prohibited without permission of the authors. </a:t>
            </a:r>
          </a:p>
          <a:p>
            <a:pPr marL="0" indent="0">
              <a:buNone/>
            </a:pPr>
            <a:endParaRPr lang="en-US" sz="1600" dirty="0"/>
          </a:p>
        </p:txBody>
      </p:sp>
      <p:pic>
        <p:nvPicPr>
          <p:cNvPr id="7" name="Content Placeholder 3" descr="The organizing framework of inputs, processes, and outcomes for organizational culture, socialization, and mento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024189"/>
            <a:ext cx="8229600" cy="4147718"/>
          </a:xfrm>
          <a:prstGeom prst="rect">
            <a:avLst/>
          </a:prstGeom>
        </p:spPr>
      </p:pic>
      <p:sp>
        <p:nvSpPr>
          <p:cNvPr id="9" name="Text Placeholder 8"/>
          <p:cNvSpPr>
            <a:spLocks noGrp="1"/>
          </p:cNvSpPr>
          <p:nvPr>
            <p:ph type="body" sz="quarter" idx="13"/>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42017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7DB119E2-9C63-994F-B989-8F893EC12F50}"/>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E90A6477-B613-F749-9BC0-16C09294F052}"/>
              </a:ext>
            </a:extLst>
          </p:cNvPr>
          <p:cNvSpPr txBox="1">
            <a:spLocks/>
          </p:cNvSpPr>
          <p:nvPr/>
        </p:nvSpPr>
        <p:spPr>
          <a:xfrm>
            <a:off x="0" y="6481791"/>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dirty="0"/>
              <a:t>© 2021 McGraw Hill. All rights reserved. Authorized only for instructor use in the classroom.</a:t>
            </a:r>
          </a:p>
          <a:p>
            <a:pPr>
              <a:spcBef>
                <a:spcPct val="20000"/>
              </a:spcBef>
              <a:defRPr/>
            </a:pPr>
            <a:r>
              <a:rPr lang="en-US" sz="900" dirty="0"/>
              <a:t>No reproduction or further distribution permitted without the prior written consent of McGraw Hill.</a:t>
            </a:r>
          </a:p>
        </p:txBody>
      </p:sp>
    </p:spTree>
    <p:extLst>
      <p:ext uri="{BB962C8B-B14F-4D97-AF65-F5344CB8AC3E}">
        <p14:creationId xmlns:p14="http://schemas.microsoft.com/office/powerpoint/2010/main" val="1103380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Culture</a:t>
            </a:r>
            <a:endParaRPr lang="en-US" sz="2000" dirty="0"/>
          </a:p>
        </p:txBody>
      </p:sp>
      <p:sp>
        <p:nvSpPr>
          <p:cNvPr id="3" name="Content Placeholder 2"/>
          <p:cNvSpPr>
            <a:spLocks noGrp="1"/>
          </p:cNvSpPr>
          <p:nvPr>
            <p:ph sz="quarter" idx="11"/>
          </p:nvPr>
        </p:nvSpPr>
        <p:spPr>
          <a:xfrm>
            <a:off x="342900" y="1276709"/>
            <a:ext cx="8458200" cy="1363535"/>
          </a:xfrm>
          <a:ln>
            <a:solidFill>
              <a:srgbClr val="EC7701"/>
            </a:solidFill>
          </a:ln>
        </p:spPr>
        <p:txBody>
          <a:bodyPr>
            <a:normAutofit lnSpcReduction="10000"/>
          </a:bodyPr>
          <a:lstStyle/>
          <a:p>
            <a:pPr marL="0" indent="0">
              <a:buNone/>
            </a:pPr>
            <a:r>
              <a:rPr lang="en-US" sz="2800" dirty="0"/>
              <a:t>The set of shared, taken-for-granted, implicit assumptions that a group holds and that determines how it perceives, thinks about, and reacts to its various environments.</a:t>
            </a:r>
          </a:p>
          <a:p>
            <a:pPr marL="0" indent="0">
              <a:buNone/>
            </a:pPr>
            <a:endParaRPr lang="en-US" dirty="0"/>
          </a:p>
          <a:p>
            <a:pPr marL="0" indent="0">
              <a:buNone/>
            </a:pPr>
            <a:endParaRPr lang="en-US" dirty="0"/>
          </a:p>
        </p:txBody>
      </p:sp>
      <p:sp>
        <p:nvSpPr>
          <p:cNvPr id="10" name="Content Placeholder 9"/>
          <p:cNvSpPr>
            <a:spLocks noGrp="1"/>
          </p:cNvSpPr>
          <p:nvPr>
            <p:ph sz="quarter" idx="14"/>
          </p:nvPr>
        </p:nvSpPr>
        <p:spPr>
          <a:xfrm>
            <a:off x="2409594" y="3248819"/>
            <a:ext cx="2764572" cy="1905000"/>
          </a:xfrm>
        </p:spPr>
        <p:txBody>
          <a:bodyPr/>
          <a:lstStyle/>
          <a:p>
            <a:r>
              <a:rPr lang="en-US" b="1" dirty="0"/>
              <a:t>Four Characteristics of Organizational Culture:</a:t>
            </a:r>
          </a:p>
          <a:p>
            <a:endParaRPr lang="en-US" dirty="0"/>
          </a:p>
        </p:txBody>
      </p:sp>
      <p:sp>
        <p:nvSpPr>
          <p:cNvPr id="5" name="Content Placeholder 4">
            <a:extLst>
              <a:ext uri="{FF2B5EF4-FFF2-40B4-BE49-F238E27FC236}">
                <a16:creationId xmlns:a16="http://schemas.microsoft.com/office/drawing/2014/main" id="{DA216317-F9EC-4449-B684-30556DB7760B}"/>
              </a:ext>
            </a:extLst>
          </p:cNvPr>
          <p:cNvSpPr>
            <a:spLocks noGrp="1"/>
          </p:cNvSpPr>
          <p:nvPr>
            <p:ph sz="quarter" idx="15"/>
          </p:nvPr>
        </p:nvSpPr>
        <p:spPr>
          <a:xfrm>
            <a:off x="5174166" y="2810107"/>
            <a:ext cx="3626934" cy="3438293"/>
          </a:xfrm>
        </p:spPr>
        <p:txBody>
          <a:bodyPr>
            <a:normAutofit/>
          </a:bodyPr>
          <a:lstStyle/>
          <a:p>
            <a:pPr marL="342900" indent="-342900">
              <a:buFont typeface="Arial" panose="020B0604020202020204" pitchFamily="34" charset="0"/>
              <a:buChar char="•"/>
            </a:pPr>
            <a:r>
              <a:rPr lang="en-US" sz="2400" dirty="0"/>
              <a:t>Shared concept.</a:t>
            </a:r>
          </a:p>
          <a:p>
            <a:pPr marL="342900" indent="-342900">
              <a:buFont typeface="Arial" panose="020B0604020202020204" pitchFamily="34" charset="0"/>
              <a:buChar char="•"/>
            </a:pPr>
            <a:r>
              <a:rPr lang="en-US" sz="2400" dirty="0"/>
              <a:t>Learned over time.</a:t>
            </a:r>
          </a:p>
          <a:p>
            <a:pPr marL="342900" indent="-342900">
              <a:buFont typeface="Arial" panose="020B0604020202020204" pitchFamily="34" charset="0"/>
              <a:buChar char="•"/>
            </a:pPr>
            <a:r>
              <a:rPr lang="en-US" sz="2400" dirty="0"/>
              <a:t>Influences our behavior at work.</a:t>
            </a:r>
          </a:p>
          <a:p>
            <a:pPr marL="342900" indent="-342900">
              <a:buFont typeface="Arial" panose="020B0604020202020204" pitchFamily="34" charset="0"/>
              <a:buChar char="•"/>
            </a:pPr>
            <a:r>
              <a:rPr lang="en-US" sz="2400" dirty="0"/>
              <a:t>Impacts outcomes at multiple levels.</a:t>
            </a:r>
          </a:p>
          <a:p>
            <a:endParaRPr lang="en-US" dirty="0"/>
          </a:p>
        </p:txBody>
      </p:sp>
    </p:spTree>
    <p:extLst>
      <p:ext uri="{BB962C8B-B14F-4D97-AF65-F5344CB8AC3E}">
        <p14:creationId xmlns:p14="http://schemas.microsoft.com/office/powerpoint/2010/main" val="34808563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0082A-D38A-1541-987E-BD58FBEE21DC}"/>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18998979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14.2 Drivers and Flow of Organizational Culture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056058B2-E094-1446-B582-5B668D9AE00A}"/>
              </a:ext>
            </a:extLst>
          </p:cNvPr>
          <p:cNvSpPr>
            <a:spLocks noGrp="1"/>
          </p:cNvSpPr>
          <p:nvPr>
            <p:ph sz="quarter" idx="11"/>
          </p:nvPr>
        </p:nvSpPr>
        <p:spPr/>
        <p:txBody>
          <a:bodyPr>
            <a:normAutofit lnSpcReduction="10000"/>
          </a:bodyPr>
          <a:lstStyle/>
          <a:p>
            <a:pPr marL="457200" indent="-457200">
              <a:buFont typeface="+mj-lt"/>
              <a:buAutoNum type="arabicPeriod"/>
            </a:pPr>
            <a:r>
              <a:rPr lang="en-US" dirty="0"/>
              <a:t>Drivers of Culture.</a:t>
            </a:r>
          </a:p>
          <a:p>
            <a:pPr marL="914400" lvl="1" indent="-457200"/>
            <a:r>
              <a:rPr lang="en-US" dirty="0"/>
              <a:t>The founder’s values.</a:t>
            </a:r>
          </a:p>
          <a:p>
            <a:pPr marL="914400" lvl="1" indent="-457200"/>
            <a:r>
              <a:rPr lang="en-US" dirty="0"/>
              <a:t>The industry and business environment.</a:t>
            </a:r>
          </a:p>
          <a:p>
            <a:pPr marL="914400" lvl="1" indent="-457200"/>
            <a:r>
              <a:rPr lang="en-US" dirty="0"/>
              <a:t>The national culture.</a:t>
            </a:r>
          </a:p>
          <a:p>
            <a:pPr marL="914400" lvl="1" indent="-457200"/>
            <a:r>
              <a:rPr lang="en-US" dirty="0"/>
              <a:t>The organization’s vision and strategies.</a:t>
            </a:r>
          </a:p>
          <a:p>
            <a:pPr marL="914400" lvl="1" indent="-457200"/>
            <a:r>
              <a:rPr lang="en-US" dirty="0"/>
              <a:t>The behavior of leaders.</a:t>
            </a:r>
          </a:p>
          <a:p>
            <a:pPr marL="457200" indent="-457200">
              <a:buFont typeface="+mj-lt"/>
              <a:buAutoNum type="arabicPeriod"/>
            </a:pPr>
            <a:r>
              <a:rPr lang="en-US" dirty="0"/>
              <a:t>Organizational Culture.</a:t>
            </a:r>
          </a:p>
          <a:p>
            <a:pPr marL="457200" indent="-457200">
              <a:buFont typeface="+mj-lt"/>
              <a:buAutoNum type="arabicPeriod"/>
            </a:pPr>
            <a:r>
              <a:rPr lang="en-US" dirty="0"/>
              <a:t>Organizational Structure and Internal Processes.</a:t>
            </a:r>
          </a:p>
          <a:p>
            <a:pPr marL="457200" indent="-457200">
              <a:buFont typeface="+mj-lt"/>
              <a:buAutoNum type="arabicPeriod"/>
            </a:pPr>
            <a:r>
              <a:rPr lang="en-US" dirty="0"/>
              <a:t>Group and Social Processes.</a:t>
            </a:r>
          </a:p>
          <a:p>
            <a:pPr marL="457200" indent="-457200">
              <a:buFont typeface="+mj-lt"/>
              <a:buAutoNum type="arabicPeriod"/>
            </a:pPr>
            <a:r>
              <a:rPr lang="en-US" dirty="0"/>
              <a:t>Work Attitudes and Behaviors.</a:t>
            </a:r>
          </a:p>
          <a:p>
            <a:pPr marL="457200" indent="-457200">
              <a:buFont typeface="+mj-lt"/>
              <a:buAutoNum type="arabicPeriod"/>
            </a:pPr>
            <a:r>
              <a:rPr lang="en-US" dirty="0"/>
              <a:t>Outcomes.</a:t>
            </a:r>
          </a:p>
          <a:p>
            <a:endParaRPr lang="en-US" dirty="0"/>
          </a:p>
        </p:txBody>
      </p:sp>
      <p:sp>
        <p:nvSpPr>
          <p:cNvPr id="12" name="Text Placeholder 11"/>
          <p:cNvSpPr>
            <a:spLocks noGrp="1"/>
          </p:cNvSpPr>
          <p:nvPr>
            <p:ph type="body" sz="quarter" idx="15"/>
          </p:nvPr>
        </p:nvSpPr>
        <p:spPr/>
        <p:txBody>
          <a:bodyPr/>
          <a:lstStyle/>
          <a:p>
            <a:r>
              <a:rPr lang="en-US" sz="1400" dirty="0">
                <a:hlinkClick r:id="rId3" action="ppaction://hlinksldjump"/>
              </a:rPr>
              <a:t>Return to slide containing of image.</a:t>
            </a:r>
            <a:endParaRPr lang="en-US" sz="1400" dirty="0"/>
          </a:p>
        </p:txBody>
      </p:sp>
    </p:spTree>
    <p:extLst>
      <p:ext uri="{BB962C8B-B14F-4D97-AF65-F5344CB8AC3E}">
        <p14:creationId xmlns:p14="http://schemas.microsoft.com/office/powerpoint/2010/main" val="3391463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Competing Values Framework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65E3E459-9434-2847-8CE3-760D8EB9CFF6}"/>
              </a:ext>
            </a:extLst>
          </p:cNvPr>
          <p:cNvSpPr>
            <a:spLocks noGrp="1"/>
          </p:cNvSpPr>
          <p:nvPr>
            <p:ph sz="quarter" idx="11"/>
          </p:nvPr>
        </p:nvSpPr>
        <p:spPr/>
        <p:txBody>
          <a:bodyPr/>
          <a:lstStyle/>
          <a:p>
            <a:r>
              <a:rPr lang="en-US" dirty="0"/>
              <a:t>Culture varies along two axes of competing values: flexibility and discretion versus stability and control, and internal focus and integration versus external focus and differentiation. This leads to four categories of organizations, each with its own unique character.</a:t>
            </a:r>
          </a:p>
          <a:p>
            <a:pPr marL="457200" indent="-457200">
              <a:buAutoNum type="arabicPeriod"/>
            </a:pPr>
            <a:r>
              <a:rPr lang="en-US" dirty="0"/>
              <a:t>Clan (Collaborate). Means are cohesion, participation, communication, empowerment. Ends are morale, people, development, commitment.</a:t>
            </a:r>
          </a:p>
          <a:p>
            <a:pPr marL="457200" indent="-457200">
              <a:buAutoNum type="arabicPeriod"/>
            </a:pPr>
            <a:r>
              <a:rPr lang="en-US" dirty="0"/>
              <a:t>Adhocracy (Create). Means are adaptability, creativity, agility. Ends are innovation, growth, cutting-edge output.</a:t>
            </a:r>
          </a:p>
          <a:p>
            <a:pPr marL="457200" indent="-457200">
              <a:buAutoNum type="arabicPeriod"/>
            </a:pPr>
            <a:r>
              <a:rPr lang="en-US" dirty="0"/>
              <a:t>Market (Compete). Means are customer focus, productivity, enhancing competitiveness. Ends are market share, profitability, goal achievement.</a:t>
            </a:r>
          </a:p>
          <a:p>
            <a:pPr marL="457200" indent="-457200">
              <a:buAutoNum type="arabicPeriod"/>
            </a:pPr>
            <a:r>
              <a:rPr lang="en-US" dirty="0"/>
              <a:t>Hierarchy (Control). Means are capable processes, consistency, process control, and measurement. Ends are efficiency, timeliness, smooth functioning.</a:t>
            </a:r>
          </a:p>
          <a:p>
            <a:endParaRPr lang="en-US" dirty="0"/>
          </a:p>
        </p:txBody>
      </p:sp>
      <p:sp>
        <p:nvSpPr>
          <p:cNvPr id="12" name="Text Placeholder 11"/>
          <p:cNvSpPr>
            <a:spLocks noGrp="1"/>
          </p:cNvSpPr>
          <p:nvPr>
            <p:ph type="body" sz="quarter" idx="15"/>
          </p:nvPr>
        </p:nvSpPr>
        <p:spPr/>
        <p:txBody>
          <a:bodyPr/>
          <a:lstStyle/>
          <a:p>
            <a:r>
              <a:rPr lang="en-US" sz="1000" dirty="0">
                <a:hlinkClick r:id="rId2" action="ppaction://hlinksldjump"/>
              </a:rPr>
              <a:t>Return to the slide containing image.</a:t>
            </a:r>
            <a:endParaRPr lang="en-US" sz="1000" dirty="0"/>
          </a:p>
        </p:txBody>
      </p:sp>
    </p:spTree>
    <p:extLst>
      <p:ext uri="{BB962C8B-B14F-4D97-AF65-F5344CB8AC3E}">
        <p14:creationId xmlns:p14="http://schemas.microsoft.com/office/powerpoint/2010/main" val="25900900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Organizational Culture, Socialization and Mentoring: Putting It All in Context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4FAE1E8D-D577-674F-9CB1-4B1D214D7082}"/>
              </a:ext>
            </a:extLst>
          </p:cNvPr>
          <p:cNvSpPr>
            <a:spLocks noGrp="1"/>
          </p:cNvSpPr>
          <p:nvPr>
            <p:ph sz="quarter" idx="11"/>
          </p:nvPr>
        </p:nvSpPr>
        <p:spPr/>
        <p:txBody>
          <a:bodyPr>
            <a:normAutofit/>
          </a:bodyPr>
          <a:lstStyle/>
          <a:p>
            <a:r>
              <a:rPr lang="en-US" sz="1200" dirty="0"/>
              <a:t>The Organizing Framework for Understanding and Applying OB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human and social capital.</a:t>
            </a:r>
          </a:p>
          <a:p>
            <a:pPr marL="171450" indent="-171450">
              <a:buFont typeface="Arial" panose="020B0604020202020204" pitchFamily="34" charset="0"/>
              <a:buChar char="•"/>
            </a:pPr>
            <a:r>
              <a:rPr lang="en-US" sz="1200" dirty="0"/>
              <a:t>Situation factors: culture types, leader behavior, organizational climate, and human resource practices and policies.</a:t>
            </a:r>
          </a:p>
          <a:p>
            <a:r>
              <a:rPr lang="en-US" sz="1200" dirty="0"/>
              <a:t>Leads to Processes:</a:t>
            </a:r>
          </a:p>
          <a:p>
            <a:pPr lvl="1"/>
            <a:r>
              <a:rPr lang="en-US" sz="1200" dirty="0"/>
              <a:t>Individual Level: P O fit, socialization, and mentoring.</a:t>
            </a:r>
          </a:p>
          <a:p>
            <a:pPr lvl="1"/>
            <a:r>
              <a:rPr lang="en-US" sz="1200" dirty="0"/>
              <a:t>Group, Team Level: group dynamics and department and unit culture.</a:t>
            </a:r>
          </a:p>
          <a:p>
            <a:pPr lvl="1"/>
            <a:r>
              <a:rPr lang="en-US" sz="1200" dirty="0"/>
              <a:t>Organizational Level: culture, socialization, and mentoring.</a:t>
            </a:r>
          </a:p>
          <a:p>
            <a:r>
              <a:rPr lang="en-US" sz="1200" dirty="0"/>
              <a:t>Leads to Outcomes:</a:t>
            </a:r>
          </a:p>
          <a:p>
            <a:pPr lvl="1"/>
            <a:r>
              <a:rPr lang="en-US" sz="1200" dirty="0"/>
              <a:t>Individual Level: work attitudes, employee behaviors, career outcomes, task performance, and turnover.</a:t>
            </a:r>
          </a:p>
          <a:p>
            <a:pPr lvl="1"/>
            <a:r>
              <a:rPr lang="en-US" sz="1200" dirty="0"/>
              <a:t>Group, Team Level: group and team performance, group cohesion and conflict.</a:t>
            </a:r>
          </a:p>
          <a:p>
            <a:pPr lvl="1"/>
            <a:r>
              <a:rPr lang="en-US" sz="1200" dirty="0"/>
              <a:t>Organizational Level: accounting and or financial performance, customer service and or satisfaction, innovation, product and or service quality, and operational efficiency.</a:t>
            </a:r>
          </a:p>
          <a:p>
            <a:r>
              <a:rPr lang="en-US" sz="1200" dirty="0"/>
              <a:t>In return, Outcomes relates to both Inputs and Processes.</a:t>
            </a:r>
          </a:p>
          <a:p>
            <a:endParaRPr lang="en-US" dirty="0"/>
          </a:p>
        </p:txBody>
      </p:sp>
      <p:sp>
        <p:nvSpPr>
          <p:cNvPr id="12" name="Text Placeholder 11"/>
          <p:cNvSpPr>
            <a:spLocks noGrp="1"/>
          </p:cNvSpPr>
          <p:nvPr>
            <p:ph type="body" sz="quarter" idx="15"/>
          </p:nvPr>
        </p:nvSpPr>
        <p:spPr/>
        <p:txBody>
          <a:bodyPr/>
          <a:lstStyle/>
          <a:p>
            <a:r>
              <a:rPr lang="en-US" sz="1000" dirty="0">
                <a:hlinkClick r:id="rId2" action="ppaction://hlinksldjump"/>
              </a:rPr>
              <a:t>Return to slide containing image.</a:t>
            </a:r>
            <a:endParaRPr lang="en-US" sz="1000" dirty="0"/>
          </a:p>
        </p:txBody>
      </p:sp>
    </p:spTree>
    <p:extLst>
      <p:ext uri="{BB962C8B-B14F-4D97-AF65-F5344CB8AC3E}">
        <p14:creationId xmlns:p14="http://schemas.microsoft.com/office/powerpoint/2010/main" val="2214914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14.2 Drivers and Flow of Organizational Culture</a:t>
            </a:r>
            <a:endParaRPr lang="en-US" sz="2000" dirty="0"/>
          </a:p>
        </p:txBody>
      </p:sp>
      <p:pic>
        <p:nvPicPr>
          <p:cNvPr id="5" name="Picture 4" descr="The graphic gives the drivers and flow of organizational culture, from drivers of culture to outcomes.">
            <a:extLst>
              <a:ext uri="{FF2B5EF4-FFF2-40B4-BE49-F238E27FC236}">
                <a16:creationId xmlns:a16="http://schemas.microsoft.com/office/drawing/2014/main" id="{943CFCC3-7F75-AB40-BDD5-564421FE7030}"/>
              </a:ext>
            </a:extLst>
          </p:cNvPr>
          <p:cNvPicPr>
            <a:picLocks noChangeAspect="1"/>
          </p:cNvPicPr>
          <p:nvPr/>
        </p:nvPicPr>
        <p:blipFill>
          <a:blip r:embed="rId3"/>
          <a:stretch>
            <a:fillRect/>
          </a:stretch>
        </p:blipFill>
        <p:spPr>
          <a:xfrm>
            <a:off x="185141" y="1366757"/>
            <a:ext cx="8773718" cy="2894187"/>
          </a:xfrm>
          <a:prstGeom prst="rect">
            <a:avLst/>
          </a:prstGeom>
        </p:spPr>
      </p:pic>
      <p:sp>
        <p:nvSpPr>
          <p:cNvPr id="3" name="Content Placeholder 2">
            <a:extLst>
              <a:ext uri="{FF2B5EF4-FFF2-40B4-BE49-F238E27FC236}">
                <a16:creationId xmlns:a16="http://schemas.microsoft.com/office/drawing/2014/main" id="{15B97C88-079A-6A46-B5A9-C7B2326D2635}"/>
              </a:ext>
            </a:extLst>
          </p:cNvPr>
          <p:cNvSpPr>
            <a:spLocks noGrp="1"/>
          </p:cNvSpPr>
          <p:nvPr>
            <p:ph sz="quarter" idx="11"/>
          </p:nvPr>
        </p:nvSpPr>
        <p:spPr>
          <a:xfrm>
            <a:off x="722568" y="4812632"/>
            <a:ext cx="8078531" cy="678611"/>
          </a:xfrm>
        </p:spPr>
        <p:txBody>
          <a:bodyPr>
            <a:normAutofit/>
          </a:bodyPr>
          <a:lstStyle/>
          <a:p>
            <a:r>
              <a:rPr lang="en-US" sz="1400" dirty="0"/>
              <a:t>SOURCE: Ostroff, Cheri, Angelo J. Kinicki, and Rabiah S. Muhammad. “Organizational Culture and Climate.” In </a:t>
            </a:r>
            <a:r>
              <a:rPr lang="en-US" sz="1400" i="1" dirty="0"/>
              <a:t>Handbook of Psychology, </a:t>
            </a:r>
            <a:r>
              <a:rPr lang="en-US" sz="1400" dirty="0"/>
              <a:t>edited by Irving B. Weiner, 619–76. Hoboken, NJ: John Wiley &amp; Sons, Inc., 2013. </a:t>
            </a:r>
          </a:p>
          <a:p>
            <a:endParaRPr lang="en-US" sz="1400" dirty="0"/>
          </a:p>
        </p:txBody>
      </p:sp>
      <p:sp>
        <p:nvSpPr>
          <p:cNvPr id="7" name="Text Placeholder 6"/>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156239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Levels of Organizational Culture</a:t>
            </a:r>
            <a:endParaRPr lang="en-US" sz="2000" dirty="0"/>
          </a:p>
        </p:txBody>
      </p:sp>
      <p:sp>
        <p:nvSpPr>
          <p:cNvPr id="3" name="Content Placeholder 2"/>
          <p:cNvSpPr>
            <a:spLocks noGrp="1"/>
          </p:cNvSpPr>
          <p:nvPr>
            <p:ph sz="quarter" idx="11"/>
          </p:nvPr>
        </p:nvSpPr>
        <p:spPr/>
        <p:txBody>
          <a:bodyPr/>
          <a:lstStyle/>
          <a:p>
            <a:pPr marL="0" indent="0">
              <a:buNone/>
            </a:pPr>
            <a:r>
              <a:rPr lang="en-US" sz="2800" b="1" dirty="0"/>
              <a:t>Observable artifacts.</a:t>
            </a:r>
          </a:p>
          <a:p>
            <a:pPr marL="1141413" indent="-342900">
              <a:buFont typeface="Arial" panose="020B0604020202020204" pitchFamily="34" charset="0"/>
              <a:buChar char="•"/>
              <a:tabLst>
                <a:tab pos="915988" algn="l"/>
              </a:tabLst>
            </a:pPr>
            <a:r>
              <a:rPr lang="en-US" sz="2400" dirty="0"/>
              <a:t>The physical manifestation of an organization’s culture.</a:t>
            </a:r>
            <a:endParaRPr lang="en-US" sz="2400" b="1" dirty="0"/>
          </a:p>
          <a:p>
            <a:pPr marL="0" indent="0">
              <a:buNone/>
            </a:pPr>
            <a:r>
              <a:rPr lang="en-US" sz="2800" b="1" dirty="0"/>
              <a:t>Espoused versus enacted values.</a:t>
            </a:r>
          </a:p>
          <a:p>
            <a:pPr marL="914400" lvl="1" indent="-168275">
              <a:buFont typeface="Arial"/>
              <a:buChar char="•"/>
            </a:pPr>
            <a:r>
              <a:rPr lang="en-US" b="1" dirty="0"/>
              <a:t>Espoused values: </a:t>
            </a:r>
            <a:r>
              <a:rPr lang="en-US" dirty="0"/>
              <a:t>explicitly stated values and norms that are preferred by an organization.</a:t>
            </a:r>
            <a:endParaRPr lang="en-US" b="1" dirty="0"/>
          </a:p>
          <a:p>
            <a:pPr marL="914400" lvl="1" indent="-168275">
              <a:buFont typeface="Arial"/>
              <a:buChar char="•"/>
            </a:pPr>
            <a:r>
              <a:rPr lang="en-US" b="1" dirty="0"/>
              <a:t>Enacted values: </a:t>
            </a:r>
            <a:r>
              <a:rPr lang="en-US" dirty="0"/>
              <a:t>values and norms that are actually exhibited or converted into employee behavior.</a:t>
            </a:r>
            <a:endParaRPr lang="en-US" b="1" dirty="0"/>
          </a:p>
          <a:p>
            <a:pPr marL="0" indent="0">
              <a:buNone/>
            </a:pPr>
            <a:r>
              <a:rPr lang="en-US" sz="2800" b="1" dirty="0"/>
              <a:t>Basic underlying assumptions.</a:t>
            </a:r>
          </a:p>
          <a:p>
            <a:pPr marL="1089025" indent="-342900">
              <a:buFont typeface="Arial" panose="020B0604020202020204" pitchFamily="34" charset="0"/>
              <a:buChar char="•"/>
            </a:pPr>
            <a:r>
              <a:rPr lang="en-US" sz="2000" dirty="0"/>
              <a:t>Organizational values that have become taken for granted.</a:t>
            </a:r>
            <a:endParaRPr lang="en-US" sz="2400" b="1" dirty="0">
              <a:solidFill>
                <a:srgbClr val="FF0000"/>
              </a:solidFill>
            </a:endParaRPr>
          </a:p>
        </p:txBody>
      </p:sp>
    </p:spTree>
    <p:extLst>
      <p:ext uri="{BB962C8B-B14F-4D97-AF65-F5344CB8AC3E}">
        <p14:creationId xmlns:p14="http://schemas.microsoft.com/office/powerpoint/2010/main" val="3092216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Functions of Organizational Culture</a:t>
            </a:r>
            <a:endParaRPr lang="en-US" sz="2000" dirty="0"/>
          </a:p>
        </p:txBody>
      </p:sp>
      <p:sp>
        <p:nvSpPr>
          <p:cNvPr id="3" name="Content Placeholder 2">
            <a:extLst>
              <a:ext uri="{FF2B5EF4-FFF2-40B4-BE49-F238E27FC236}">
                <a16:creationId xmlns:a16="http://schemas.microsoft.com/office/drawing/2014/main" id="{E09A6757-E3A7-1341-9AA5-5A422D5DB231}"/>
              </a:ext>
            </a:extLst>
          </p:cNvPr>
          <p:cNvSpPr>
            <a:spLocks noGrp="1"/>
          </p:cNvSpPr>
          <p:nvPr>
            <p:ph sz="quarter" idx="11"/>
          </p:nvPr>
        </p:nvSpPr>
        <p:spPr>
          <a:xfrm>
            <a:off x="229958" y="5021738"/>
            <a:ext cx="1620654" cy="1302862"/>
          </a:xfrm>
        </p:spPr>
        <p:txBody>
          <a:bodyPr/>
          <a:lstStyle/>
          <a:p>
            <a:r>
              <a:rPr lang="en-US" sz="1000" dirty="0"/>
              <a:t>SOURCE: Smircich, Linda. “Concepts of Culture and Organizational Analysis.” </a:t>
            </a:r>
            <a:r>
              <a:rPr lang="en-US" sz="1000" i="1" dirty="0"/>
              <a:t>Administrative Science Quarterly 28</a:t>
            </a:r>
            <a:r>
              <a:rPr lang="en-US" sz="1000" dirty="0"/>
              <a:t>, no. 3 (1983): 339–58. https://DOI: 10.2307/2392246. </a:t>
            </a:r>
          </a:p>
          <a:p>
            <a:endParaRPr lang="en-US" dirty="0"/>
          </a:p>
        </p:txBody>
      </p:sp>
      <p:pic>
        <p:nvPicPr>
          <p:cNvPr id="6" name="Picture 5" descr="The graphic displays the four functions of organizational culture: 1. establish organizational identity. 2. encourage collective commitment. 3. ensure social system stability. 4. act as sense-making device."/>
          <p:cNvPicPr>
            <a:picLocks noChangeAspect="1"/>
          </p:cNvPicPr>
          <p:nvPr/>
        </p:nvPicPr>
        <p:blipFill>
          <a:blip r:embed="rId3"/>
          <a:stretch>
            <a:fillRect/>
          </a:stretch>
        </p:blipFill>
        <p:spPr>
          <a:xfrm>
            <a:off x="1494470" y="792064"/>
            <a:ext cx="6155060" cy="5761136"/>
          </a:xfrm>
          <a:prstGeom prst="rect">
            <a:avLst/>
          </a:prstGeom>
        </p:spPr>
      </p:pic>
    </p:spTree>
    <p:extLst>
      <p:ext uri="{BB962C8B-B14F-4D97-AF65-F5344CB8AC3E}">
        <p14:creationId xmlns:p14="http://schemas.microsoft.com/office/powerpoint/2010/main" val="3772715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Which level of organizational culture is the hardest to change?</a:t>
            </a:r>
          </a:p>
          <a:p>
            <a:pPr marL="457200" indent="-457200">
              <a:buFont typeface="+mj-lt"/>
              <a:buAutoNum type="alphaUcPeriod"/>
            </a:pPr>
            <a:r>
              <a:rPr lang="en-US" dirty="0"/>
              <a:t>Artifacts.</a:t>
            </a:r>
          </a:p>
          <a:p>
            <a:pPr marL="457200" indent="-457200">
              <a:buFont typeface="+mj-lt"/>
              <a:buAutoNum type="alphaUcPeriod"/>
            </a:pPr>
            <a:r>
              <a:rPr lang="en-US" dirty="0"/>
              <a:t>Transactional. </a:t>
            </a:r>
          </a:p>
          <a:p>
            <a:pPr marL="457200" indent="-457200">
              <a:buFont typeface="+mj-lt"/>
              <a:buAutoNum type="alphaUcPeriod"/>
            </a:pPr>
            <a:r>
              <a:rPr lang="en-US" dirty="0"/>
              <a:t>Enacted values. </a:t>
            </a:r>
          </a:p>
          <a:p>
            <a:pPr marL="457200" indent="-457200">
              <a:buFont typeface="+mj-lt"/>
              <a:buAutoNum type="alphaUcPeriod"/>
            </a:pPr>
            <a:r>
              <a:rPr lang="en-US" dirty="0"/>
              <a:t>Espoused values.</a:t>
            </a:r>
          </a:p>
          <a:p>
            <a:pPr marL="457200" indent="-457200">
              <a:buFont typeface="+mj-lt"/>
              <a:buAutoNum type="alphaUcPeriod"/>
            </a:pPr>
            <a:r>
              <a:rPr lang="en-US" dirty="0"/>
              <a:t>Basic underlying assumptions.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1855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Competing Values Framework</a:t>
            </a:r>
          </a:p>
        </p:txBody>
      </p:sp>
      <p:sp>
        <p:nvSpPr>
          <p:cNvPr id="8" name="Content Placeholder 7"/>
          <p:cNvSpPr>
            <a:spLocks noGrp="1"/>
          </p:cNvSpPr>
          <p:nvPr>
            <p:ph sz="quarter" idx="11"/>
          </p:nvPr>
        </p:nvSpPr>
        <p:spPr>
          <a:xfrm>
            <a:off x="342900" y="928515"/>
            <a:ext cx="8458200" cy="678611"/>
          </a:xfrm>
        </p:spPr>
        <p:txBody>
          <a:bodyPr>
            <a:normAutofit fontScale="92500" lnSpcReduction="20000"/>
          </a:bodyPr>
          <a:lstStyle/>
          <a:p>
            <a:pPr marL="0" indent="0">
              <a:buNone/>
            </a:pPr>
            <a:r>
              <a:rPr lang="en-US" dirty="0"/>
              <a:t>This gives us four types of organizational culture, each with different core values and different sets of criteria for assessing organizational effectiveness.</a:t>
            </a:r>
          </a:p>
          <a:p>
            <a:endParaRPr lang="en-US" dirty="0"/>
          </a:p>
        </p:txBody>
      </p:sp>
      <p:pic>
        <p:nvPicPr>
          <p:cNvPr id="5" name="Picture 4" descr="The graphic depicts the four types of organizaitonal culture and their means and their ends.">
            <a:extLst>
              <a:ext uri="{FF2B5EF4-FFF2-40B4-BE49-F238E27FC236}">
                <a16:creationId xmlns:a16="http://schemas.microsoft.com/office/drawing/2014/main" id="{5D6ECB8B-09F4-9243-9520-8BDAC37BF8C1}"/>
              </a:ext>
            </a:extLst>
          </p:cNvPr>
          <p:cNvPicPr>
            <a:picLocks noChangeAspect="1"/>
          </p:cNvPicPr>
          <p:nvPr/>
        </p:nvPicPr>
        <p:blipFill>
          <a:blip r:embed="rId3"/>
          <a:stretch>
            <a:fillRect/>
          </a:stretch>
        </p:blipFill>
        <p:spPr>
          <a:xfrm>
            <a:off x="0" y="1707513"/>
            <a:ext cx="9144000" cy="3951798"/>
          </a:xfrm>
          <a:prstGeom prst="rect">
            <a:avLst/>
          </a:prstGeom>
        </p:spPr>
      </p:pic>
      <p:sp>
        <p:nvSpPr>
          <p:cNvPr id="4" name="Content Placeholder 3">
            <a:extLst>
              <a:ext uri="{FF2B5EF4-FFF2-40B4-BE49-F238E27FC236}">
                <a16:creationId xmlns:a16="http://schemas.microsoft.com/office/drawing/2014/main" id="{0DB0CB2F-6A84-2B40-9359-74FAFC5DF738}"/>
              </a:ext>
            </a:extLst>
          </p:cNvPr>
          <p:cNvSpPr>
            <a:spLocks noGrp="1"/>
          </p:cNvSpPr>
          <p:nvPr>
            <p:ph sz="quarter" idx="14"/>
          </p:nvPr>
        </p:nvSpPr>
        <p:spPr>
          <a:xfrm>
            <a:off x="342900" y="5881074"/>
            <a:ext cx="8458200" cy="479305"/>
          </a:xfrm>
        </p:spPr>
        <p:txBody>
          <a:bodyPr>
            <a:normAutofit fontScale="92500" lnSpcReduction="10000"/>
          </a:bodyPr>
          <a:lstStyle/>
          <a:p>
            <a:r>
              <a:rPr lang="en-US" sz="1100" dirty="0"/>
              <a:t>SOURCE: Cameron, Kim S., Robert E. Quinn, Jeff Degraff, and Anjan V. Thakor. </a:t>
            </a:r>
            <a:r>
              <a:rPr lang="en-US" sz="1100" i="1" dirty="0"/>
              <a:t>Competing Values Leadership: Creating Value in Organizations. </a:t>
            </a:r>
            <a:r>
              <a:rPr lang="en-US" sz="1100" dirty="0"/>
              <a:t>Northampton, MA: Edward Elgar Publishing, 2007. </a:t>
            </a:r>
          </a:p>
          <a:p>
            <a:endParaRPr lang="en-US" dirty="0"/>
          </a:p>
        </p:txBody>
      </p:sp>
      <p:sp>
        <p:nvSpPr>
          <p:cNvPr id="13" name="Text Placeholder 12"/>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3832304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Types of Organizational Culture</a:t>
            </a:r>
          </a:p>
        </p:txBody>
      </p:sp>
      <p:sp>
        <p:nvSpPr>
          <p:cNvPr id="12" name="Content Placeholder 11"/>
          <p:cNvSpPr>
            <a:spLocks noGrp="1"/>
          </p:cNvSpPr>
          <p:nvPr>
            <p:ph sz="quarter" idx="11"/>
          </p:nvPr>
        </p:nvSpPr>
        <p:spPr>
          <a:xfrm>
            <a:off x="342900" y="983411"/>
            <a:ext cx="3632334" cy="3393027"/>
          </a:xfrm>
        </p:spPr>
        <p:txBody>
          <a:bodyPr>
            <a:normAutofit fontScale="92500"/>
          </a:bodyPr>
          <a:lstStyle/>
          <a:p>
            <a:r>
              <a:rPr lang="en-US" sz="2800" b="1" dirty="0"/>
              <a:t>Clan (Collaborate).</a:t>
            </a:r>
          </a:p>
          <a:p>
            <a:pPr marL="342900" indent="-342900">
              <a:buFont typeface="Arial" panose="020B0604020202020204" pitchFamily="34" charset="0"/>
              <a:buChar char="•"/>
            </a:pPr>
            <a:r>
              <a:rPr lang="en-US" dirty="0"/>
              <a:t>Internal focus, flexibility valued rather than stability and control.</a:t>
            </a:r>
          </a:p>
          <a:p>
            <a:pPr marL="342900" indent="-342900">
              <a:buFont typeface="Arial" panose="020B0604020202020204" pitchFamily="34" charset="0"/>
              <a:buChar char="•"/>
            </a:pPr>
            <a:r>
              <a:rPr lang="en-US" dirty="0"/>
              <a:t>Achieving effectiveness by encouraging collaboration, trust, and support.</a:t>
            </a:r>
          </a:p>
          <a:p>
            <a:pPr marL="342900" indent="-342900">
              <a:buFont typeface="Arial" panose="020B0604020202020204" pitchFamily="34" charset="0"/>
              <a:buChar char="•"/>
            </a:pPr>
            <a:r>
              <a:rPr lang="en-US" dirty="0"/>
              <a:t>Employee-focused.</a:t>
            </a:r>
          </a:p>
          <a:p>
            <a:endParaRPr lang="en-US" sz="1600" dirty="0"/>
          </a:p>
        </p:txBody>
      </p:sp>
      <p:sp>
        <p:nvSpPr>
          <p:cNvPr id="14" name="Content Placeholder 13"/>
          <p:cNvSpPr>
            <a:spLocks noGrp="1"/>
          </p:cNvSpPr>
          <p:nvPr>
            <p:ph sz="quarter" idx="14"/>
          </p:nvPr>
        </p:nvSpPr>
        <p:spPr>
          <a:xfrm>
            <a:off x="4475747" y="1160274"/>
            <a:ext cx="4229100" cy="2445589"/>
          </a:xfrm>
        </p:spPr>
        <p:txBody>
          <a:bodyPr>
            <a:normAutofit fontScale="92500"/>
          </a:bodyPr>
          <a:lstStyle/>
          <a:p>
            <a:r>
              <a:rPr lang="en-US" sz="2800" b="1" dirty="0"/>
              <a:t>Adhocracy (Create).</a:t>
            </a:r>
          </a:p>
          <a:p>
            <a:pPr marL="342900" indent="-342900">
              <a:buFont typeface="Arial" panose="020B0604020202020204" pitchFamily="34" charset="0"/>
              <a:buChar char="•"/>
            </a:pPr>
            <a:r>
              <a:rPr lang="en-US" dirty="0"/>
              <a:t>External focus and flexibility valued.</a:t>
            </a:r>
          </a:p>
          <a:p>
            <a:pPr marL="342900" indent="-342900">
              <a:buFont typeface="Arial" panose="020B0604020202020204" pitchFamily="34" charset="0"/>
              <a:buChar char="•"/>
            </a:pPr>
            <a:r>
              <a:rPr lang="en-US" dirty="0"/>
              <a:t>Creation of new products and services.</a:t>
            </a:r>
          </a:p>
          <a:p>
            <a:pPr marL="342900" indent="-342900">
              <a:buFont typeface="Arial" panose="020B0604020202020204" pitchFamily="34" charset="0"/>
              <a:buChar char="•"/>
            </a:pPr>
            <a:r>
              <a:rPr lang="en-US" dirty="0"/>
              <a:t>Culture adaptable, creative, and fast to respond to the marketplace.</a:t>
            </a:r>
          </a:p>
          <a:p>
            <a:endParaRPr lang="en-US" sz="1200" dirty="0"/>
          </a:p>
        </p:txBody>
      </p:sp>
      <p:sp>
        <p:nvSpPr>
          <p:cNvPr id="16" name="Text Placeholder 15"/>
          <p:cNvSpPr>
            <a:spLocks noGrp="1"/>
          </p:cNvSpPr>
          <p:nvPr>
            <p:ph sz="quarter" idx="17"/>
          </p:nvPr>
        </p:nvSpPr>
        <p:spPr>
          <a:xfrm>
            <a:off x="482466" y="3782727"/>
            <a:ext cx="3632334" cy="2695075"/>
          </a:xfrm>
        </p:spPr>
        <p:txBody>
          <a:bodyPr>
            <a:normAutofit fontScale="70000" lnSpcReduction="20000"/>
          </a:bodyPr>
          <a:lstStyle/>
          <a:p>
            <a:r>
              <a:rPr lang="en-US" sz="3600" b="1" dirty="0"/>
              <a:t>Hierarchy (Control). </a:t>
            </a:r>
          </a:p>
          <a:p>
            <a:pPr marL="230188" indent="-230188">
              <a:buFont typeface="Arial" panose="020B0604020202020204" pitchFamily="34" charset="0"/>
              <a:buChar char="•"/>
            </a:pPr>
            <a:r>
              <a:rPr lang="en-US" sz="2900" dirty="0"/>
              <a:t>Internal focus, formalized and structured work environment.</a:t>
            </a:r>
          </a:p>
          <a:p>
            <a:pPr marL="230188" indent="-230188">
              <a:buFont typeface="Arial" panose="020B0604020202020204" pitchFamily="34" charset="0"/>
              <a:buChar char="•"/>
            </a:pPr>
            <a:r>
              <a:rPr lang="en-US" sz="2900" dirty="0"/>
              <a:t>Stability and control valued over flexibility.</a:t>
            </a:r>
          </a:p>
          <a:p>
            <a:pPr marL="230188" indent="-230188">
              <a:buFont typeface="Arial" panose="020B0604020202020204" pitchFamily="34" charset="0"/>
              <a:buChar char="•"/>
            </a:pPr>
            <a:r>
              <a:rPr lang="en-US" sz="2900" dirty="0"/>
              <a:t>Efficiency, timeliness, and reliability.</a:t>
            </a:r>
          </a:p>
          <a:p>
            <a:pPr marL="0" indent="0" algn="ctr">
              <a:buNone/>
            </a:pPr>
            <a:endParaRPr lang="en-US" sz="2400" b="0" dirty="0"/>
          </a:p>
        </p:txBody>
      </p:sp>
      <p:sp>
        <p:nvSpPr>
          <p:cNvPr id="17" name="Text Placeholder 16"/>
          <p:cNvSpPr>
            <a:spLocks noGrp="1"/>
          </p:cNvSpPr>
          <p:nvPr>
            <p:ph sz="quarter" idx="18"/>
          </p:nvPr>
        </p:nvSpPr>
        <p:spPr>
          <a:xfrm>
            <a:off x="4389120" y="3429000"/>
            <a:ext cx="4229100" cy="2798546"/>
          </a:xfrm>
        </p:spPr>
        <p:txBody>
          <a:bodyPr>
            <a:normAutofit/>
          </a:bodyPr>
          <a:lstStyle/>
          <a:p>
            <a:r>
              <a:rPr lang="en-US" sz="2800" b="1" dirty="0"/>
              <a:t>Market (Compete).</a:t>
            </a:r>
          </a:p>
          <a:p>
            <a:pPr marL="342900" indent="-342900">
              <a:buFont typeface="Arial" panose="020B0604020202020204" pitchFamily="34" charset="0"/>
              <a:buChar char="•"/>
            </a:pPr>
            <a:r>
              <a:rPr lang="en-US" sz="1800" dirty="0"/>
              <a:t>Strong external focus and stability and control valued.</a:t>
            </a:r>
          </a:p>
          <a:p>
            <a:pPr marL="342900" indent="-342900">
              <a:buFont typeface="Arial" panose="020B0604020202020204" pitchFamily="34" charset="0"/>
              <a:buChar char="•"/>
            </a:pPr>
            <a:r>
              <a:rPr lang="en-US" sz="1800" dirty="0"/>
              <a:t>Competition.</a:t>
            </a:r>
          </a:p>
          <a:p>
            <a:pPr marL="342900" indent="-342900">
              <a:buFont typeface="Arial" panose="020B0604020202020204" pitchFamily="34" charset="0"/>
              <a:buChar char="•"/>
            </a:pPr>
            <a:r>
              <a:rPr lang="en-US" sz="1800" dirty="0"/>
              <a:t>Strong desire to deliver results and accomplish goals</a:t>
            </a:r>
            <a:r>
              <a:rPr lang="en-US" sz="2400" dirty="0"/>
              <a:t>.</a:t>
            </a:r>
          </a:p>
        </p:txBody>
      </p:sp>
    </p:spTree>
    <p:extLst>
      <p:ext uri="{BB962C8B-B14F-4D97-AF65-F5344CB8AC3E}">
        <p14:creationId xmlns:p14="http://schemas.microsoft.com/office/powerpoint/2010/main" val="1036447878"/>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HHE_Accessible_PPT_Template-v3" id="{9B9348B0-880E-4CB8-A295-BC3AA1119653}" vid="{3DAB5908-852C-479B-95A4-7584DE05FA89}"/>
    </a:ext>
  </a:extLst>
</a:theme>
</file>

<file path=docProps/app.xml><?xml version="1.0" encoding="utf-8"?>
<Properties xmlns="http://schemas.openxmlformats.org/officeDocument/2006/extended-properties" xmlns:vt="http://schemas.openxmlformats.org/officeDocument/2006/docPropsVTypes">
  <Template/>
  <TotalTime>24161</TotalTime>
  <Words>4556</Words>
  <Application>Microsoft Macintosh PowerPoint</Application>
  <PresentationFormat>On-screen Show (4:3)</PresentationFormat>
  <Paragraphs>464</Paragraphs>
  <Slides>33</Slides>
  <Notes>29</Notes>
  <HiddenSlides>4</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33</vt:i4>
      </vt:variant>
    </vt:vector>
  </HeadingPairs>
  <TitlesOfParts>
    <vt:vector size="48" baseType="lpstr">
      <vt:lpstr>Arial</vt:lpstr>
      <vt:lpstr>ArumSans Bold</vt:lpstr>
      <vt:lpstr>ArumSans Regular</vt:lpstr>
      <vt:lpstr>Calibri</vt:lpstr>
      <vt:lpstr>Vectipede Rg</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FOOTER Section Divider, Quotes, Callouts</vt:lpstr>
      <vt:lpstr>Red Bar Footer_APPENDIX</vt:lpstr>
      <vt:lpstr>CHAPTER 14</vt:lpstr>
      <vt:lpstr>After reading this chapter, you  should be able to</vt:lpstr>
      <vt:lpstr>Organizational Culture</vt:lpstr>
      <vt:lpstr>Figure 14.2 Drivers and Flow of Organizational Culture</vt:lpstr>
      <vt:lpstr>Three Levels of Organizational Culture</vt:lpstr>
      <vt:lpstr>Four Functions of Organizational Culture</vt:lpstr>
      <vt:lpstr>Test Your OB Knowledge 1</vt:lpstr>
      <vt:lpstr>Competing Values Framework</vt:lpstr>
      <vt:lpstr>Types of Organizational Culture</vt:lpstr>
      <vt:lpstr>Outcomes Associated with  Organizational Culture</vt:lpstr>
      <vt:lpstr>Subcultures</vt:lpstr>
      <vt:lpstr>Test Your OB Knowledge 2</vt:lpstr>
      <vt:lpstr>The Process of Culture Change</vt:lpstr>
      <vt:lpstr>Mechanisms for Creating Culture Change 1</vt:lpstr>
      <vt:lpstr>Mechanisms for Creating Culture Change 2</vt:lpstr>
      <vt:lpstr>Mechanisms for Creating Culture Change 3</vt:lpstr>
      <vt:lpstr>Mechanisms for Creating Culture Change 4</vt:lpstr>
      <vt:lpstr>Mechanisms for Creating Culture Change (5of 5) </vt:lpstr>
      <vt:lpstr>Test Your OB Knowledge 3</vt:lpstr>
      <vt:lpstr>The Organizational Socialization Process 1</vt:lpstr>
      <vt:lpstr>The Organizational Socialization Process 2</vt:lpstr>
      <vt:lpstr>The Organizational Socialization Process 3</vt:lpstr>
      <vt:lpstr>The Organizational Socialization Process 4</vt:lpstr>
      <vt:lpstr>General Functions of the Mentoring Process</vt:lpstr>
      <vt:lpstr>Mentoring and Embedding  Organizational Culture</vt:lpstr>
      <vt:lpstr>Building Your Social Capital</vt:lpstr>
      <vt:lpstr>Test Your OB Knowledge 4</vt:lpstr>
      <vt:lpstr>Organizational Culture, Socialization and Mentoring: Putting It All in Context </vt:lpstr>
      <vt:lpstr>End of Main Content.</vt:lpstr>
      <vt:lpstr>Accessibility Content: Text Alternates for Slide Images.</vt:lpstr>
      <vt:lpstr>Figure 14.2 Drivers and Flow of Organizational Culture Text Alternate</vt:lpstr>
      <vt:lpstr>Competing Values Framework Text Alternate</vt:lpstr>
      <vt:lpstr>Organizational Culture, Socialization and Mentoring: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1244</cp:revision>
  <dcterms:created xsi:type="dcterms:W3CDTF">2014-09-02T15:08:31Z</dcterms:created>
  <dcterms:modified xsi:type="dcterms:W3CDTF">2020-03-06T02:32:13Z</dcterms:modified>
</cp:coreProperties>
</file>