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67" r:id="rId2"/>
    <p:sldMasterId id="2147483973" r:id="rId3"/>
    <p:sldMasterId id="2147483982" r:id="rId4"/>
    <p:sldMasterId id="2147483984" r:id="rId5"/>
    <p:sldMasterId id="2147483956" r:id="rId6"/>
    <p:sldMasterId id="2147483934" r:id="rId7"/>
    <p:sldMasterId id="2147483942" r:id="rId8"/>
    <p:sldMasterId id="2147483952" r:id="rId9"/>
  </p:sldMasterIdLst>
  <p:notesMasterIdLst>
    <p:notesMasterId r:id="rId45"/>
  </p:notesMasterIdLst>
  <p:sldIdLst>
    <p:sldId id="256" r:id="rId10"/>
    <p:sldId id="649" r:id="rId11"/>
    <p:sldId id="650" r:id="rId12"/>
    <p:sldId id="684" r:id="rId13"/>
    <p:sldId id="653" r:id="rId14"/>
    <p:sldId id="655" r:id="rId15"/>
    <p:sldId id="648" r:id="rId16"/>
    <p:sldId id="656" r:id="rId17"/>
    <p:sldId id="685" r:id="rId18"/>
    <p:sldId id="686" r:id="rId19"/>
    <p:sldId id="660" r:id="rId20"/>
    <p:sldId id="661" r:id="rId21"/>
    <p:sldId id="662" r:id="rId22"/>
    <p:sldId id="693" r:id="rId23"/>
    <p:sldId id="663" r:id="rId24"/>
    <p:sldId id="666" r:id="rId25"/>
    <p:sldId id="667" r:id="rId26"/>
    <p:sldId id="668" r:id="rId27"/>
    <p:sldId id="669" r:id="rId28"/>
    <p:sldId id="670" r:id="rId29"/>
    <p:sldId id="687" r:id="rId30"/>
    <p:sldId id="674" r:id="rId31"/>
    <p:sldId id="675" r:id="rId32"/>
    <p:sldId id="676" r:id="rId33"/>
    <p:sldId id="677" r:id="rId34"/>
    <p:sldId id="678" r:id="rId35"/>
    <p:sldId id="683" r:id="rId36"/>
    <p:sldId id="610" r:id="rId37"/>
    <p:sldId id="694" r:id="rId38"/>
    <p:sldId id="695" r:id="rId39"/>
    <p:sldId id="688" r:id="rId40"/>
    <p:sldId id="689" r:id="rId41"/>
    <p:sldId id="690" r:id="rId42"/>
    <p:sldId id="691" r:id="rId43"/>
    <p:sldId id="692"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23AF2B2-AE77-6A4D-983E-AD57934A2FD6}">
          <p14:sldIdLst>
            <p14:sldId id="256"/>
            <p14:sldId id="649"/>
            <p14:sldId id="650"/>
            <p14:sldId id="684"/>
            <p14:sldId id="653"/>
            <p14:sldId id="655"/>
            <p14:sldId id="648"/>
            <p14:sldId id="656"/>
            <p14:sldId id="685"/>
            <p14:sldId id="686"/>
            <p14:sldId id="660"/>
            <p14:sldId id="661"/>
            <p14:sldId id="662"/>
            <p14:sldId id="693"/>
            <p14:sldId id="663"/>
            <p14:sldId id="666"/>
            <p14:sldId id="667"/>
            <p14:sldId id="668"/>
            <p14:sldId id="669"/>
            <p14:sldId id="670"/>
            <p14:sldId id="687"/>
            <p14:sldId id="674"/>
            <p14:sldId id="675"/>
            <p14:sldId id="676"/>
            <p14:sldId id="677"/>
            <p14:sldId id="678"/>
            <p14:sldId id="683"/>
            <p14:sldId id="610"/>
            <p14:sldId id="694"/>
          </p14:sldIdLst>
        </p14:section>
        <p14:section name="Appendix of Text Alternates for Slide Images" id="{866229B8-164F-C142-ADDF-62907D260801}">
          <p14:sldIdLst>
            <p14:sldId id="695"/>
            <p14:sldId id="688"/>
            <p14:sldId id="689"/>
            <p14:sldId id="690"/>
            <p14:sldId id="691"/>
            <p14:sldId id="69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4" clrIdx="0"/>
  <p:cmAuthor id="2" name="Suzanne Roush" initials="SR" lastIdx="3" clrIdx="1">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D00000"/>
    <a:srgbClr val="638886"/>
    <a:srgbClr val="F4AA12"/>
    <a:srgbClr val="F4B81E"/>
    <a:srgbClr val="6CD37B"/>
    <a:srgbClr val="56BB43"/>
    <a:srgbClr val="2C18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97" autoAdjust="0"/>
    <p:restoredTop sz="92005" autoAdjust="0"/>
  </p:normalViewPr>
  <p:slideViewPr>
    <p:cSldViewPr snapToGrid="0" snapToObjects="1">
      <p:cViewPr varScale="1">
        <p:scale>
          <a:sx n="118" d="100"/>
          <a:sy n="118" d="100"/>
        </p:scale>
        <p:origin x="2368" y="192"/>
      </p:cViewPr>
      <p:guideLst>
        <p:guide orient="horz" pos="2160"/>
        <p:guide pos="2880"/>
      </p:guideLst>
    </p:cSldViewPr>
  </p:slideViewPr>
  <p:outlineViewPr>
    <p:cViewPr>
      <p:scale>
        <a:sx n="33" d="100"/>
        <a:sy n="33" d="100"/>
      </p:scale>
      <p:origin x="0" y="-6163"/>
    </p:cViewPr>
  </p:outlineViewPr>
  <p:notesTextViewPr>
    <p:cViewPr>
      <p:scale>
        <a:sx n="150" d="100"/>
        <a:sy n="150" d="100"/>
      </p:scale>
      <p:origin x="0" y="0"/>
    </p:cViewPr>
  </p:notesTextViewPr>
  <p:sorterViewPr>
    <p:cViewPr>
      <p:scale>
        <a:sx n="86" d="100"/>
        <a:sy n="86" d="100"/>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commentAuthors" Target="commentAuthors.xml"/><Relationship Id="rId20" Type="http://schemas.openxmlformats.org/officeDocument/2006/relationships/slide" Target="slides/slide11.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Psychological empowerment:</a:t>
            </a:r>
            <a:r>
              <a:rPr lang="en-US" sz="1200" kern="1200" dirty="0">
                <a:solidFill>
                  <a:schemeClr val="tx1"/>
                </a:solidFill>
                <a:effectLst/>
                <a:latin typeface="+mn-lt"/>
                <a:ea typeface="+mn-ea"/>
                <a:cs typeface="+mn-cs"/>
              </a:rPr>
              <a:t> when employees feel a sense of meaning, competence, self-determination, and impact at work.</a:t>
            </a:r>
          </a:p>
          <a:p>
            <a:pPr lvl="1"/>
            <a:r>
              <a:rPr lang="en-US" sz="1200" b="1" kern="1200" dirty="0">
                <a:solidFill>
                  <a:schemeClr val="tx1"/>
                </a:solidFill>
                <a:effectLst/>
                <a:latin typeface="+mn-lt"/>
                <a:ea typeface="+mn-ea"/>
                <a:cs typeface="+mn-cs"/>
              </a:rPr>
              <a:t>Meaning:</a:t>
            </a:r>
            <a:r>
              <a:rPr lang="en-US" sz="1200" kern="1200" dirty="0">
                <a:solidFill>
                  <a:schemeClr val="tx1"/>
                </a:solidFill>
                <a:effectLst/>
                <a:latin typeface="+mn-lt"/>
                <a:ea typeface="+mn-ea"/>
                <a:cs typeface="+mn-cs"/>
              </a:rPr>
              <a:t> belief that your work values and goals align with those of your manager, team, or employer.</a:t>
            </a:r>
          </a:p>
          <a:p>
            <a:pPr lvl="1"/>
            <a:r>
              <a:rPr lang="en-US" sz="1200" b="1" kern="1200" dirty="0">
                <a:solidFill>
                  <a:schemeClr val="tx1"/>
                </a:solidFill>
                <a:effectLst/>
                <a:latin typeface="+mn-lt"/>
                <a:ea typeface="+mn-ea"/>
                <a:cs typeface="+mn-cs"/>
              </a:rPr>
              <a:t>Competence:</a:t>
            </a:r>
            <a:r>
              <a:rPr lang="en-US" sz="1200" kern="1200" dirty="0">
                <a:solidFill>
                  <a:schemeClr val="tx1"/>
                </a:solidFill>
                <a:effectLst/>
                <a:latin typeface="+mn-lt"/>
                <a:ea typeface="+mn-ea"/>
                <a:cs typeface="+mn-cs"/>
              </a:rPr>
              <a:t> personal evaluation of your ability to do your job.</a:t>
            </a:r>
          </a:p>
          <a:p>
            <a:pPr lvl="1"/>
            <a:r>
              <a:rPr lang="en-US" sz="1200" b="1" kern="1200" dirty="0">
                <a:solidFill>
                  <a:schemeClr val="tx1"/>
                </a:solidFill>
                <a:effectLst/>
                <a:latin typeface="+mn-lt"/>
                <a:ea typeface="+mn-ea"/>
                <a:cs typeface="+mn-cs"/>
              </a:rPr>
              <a:t>Self-determination:</a:t>
            </a:r>
            <a:r>
              <a:rPr lang="en-US" sz="1200" kern="1200" dirty="0">
                <a:solidFill>
                  <a:schemeClr val="tx1"/>
                </a:solidFill>
                <a:effectLst/>
                <a:latin typeface="+mn-lt"/>
                <a:ea typeface="+mn-ea"/>
                <a:cs typeface="+mn-cs"/>
              </a:rPr>
              <a:t> sense that you have control over your work and its outcomes.</a:t>
            </a:r>
          </a:p>
          <a:p>
            <a:pPr lvl="1"/>
            <a:r>
              <a:rPr lang="en-US" sz="1200" b="1" kern="1200" dirty="0">
                <a:solidFill>
                  <a:schemeClr val="tx1"/>
                </a:solidFill>
                <a:effectLst/>
                <a:latin typeface="+mn-lt"/>
                <a:ea typeface="+mn-ea"/>
                <a:cs typeface="+mn-cs"/>
              </a:rPr>
              <a:t>Impact at work:</a:t>
            </a:r>
            <a:r>
              <a:rPr lang="en-US" sz="1200" kern="1200" dirty="0">
                <a:solidFill>
                  <a:schemeClr val="tx1"/>
                </a:solidFill>
                <a:effectLst/>
                <a:latin typeface="+mn-lt"/>
                <a:ea typeface="+mn-ea"/>
                <a:cs typeface="+mn-cs"/>
              </a:rPr>
              <a:t> feeling that your efforts make a difference and affect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While structural empowerment draws on job design and characteristics, psychological empowerment is related to self-efficacy and intrinsic motivation.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Psychological empowerment deals with employees’ perceptions or cognitive states regarding empowerment.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Recent research and practice have shown that the same four elements that foster psychological empowerment for individuals apply to teams and organizations.</a:t>
            </a: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601819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levers presented in Figure 12.7 can be used to influence empowerment across all levels of an organization.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Structural empowerment is an input to psychological empowerment since job characteristics, policies, and practices can either facilitate or impede the feelings of empowerment.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Individual differences, such as the extent to which employees have positive self-evaluations, psychological capital, and a need for achievement, likely enhance the sense of empowerment.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Managerial support, leadership, and organizational support through resource availability foster psychological empowerment.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Outcomes of empowerment include performance, organizational citizenship behavior, job satisfaction, turnover intentions, creativity, and stress.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a manager needs to be careful when sharing power by empowering employees as it will decrease the manager’s power.</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41329" cy="4114800"/>
          </a:xfrm>
        </p:spPr>
        <p:txBody>
          <a:bodyPr/>
          <a:lstStyle/>
          <a:p>
            <a:pPr lvl="0"/>
            <a:r>
              <a:rPr lang="en-US" sz="1200" b="1" kern="1200" dirty="0">
                <a:solidFill>
                  <a:schemeClr val="tx1"/>
                </a:solidFill>
                <a:effectLst/>
                <a:latin typeface="+mn-lt"/>
                <a:ea typeface="+mn-ea"/>
                <a:cs typeface="+mn-cs"/>
              </a:rPr>
              <a:t>Influence tactics: </a:t>
            </a:r>
            <a:r>
              <a:rPr lang="en-US" sz="1200" kern="1200" dirty="0">
                <a:solidFill>
                  <a:schemeClr val="tx1"/>
                </a:solidFill>
                <a:effectLst/>
                <a:latin typeface="+mn-lt"/>
                <a:ea typeface="+mn-ea"/>
                <a:cs typeface="+mn-cs"/>
              </a:rPr>
              <a:t>conscious efforts to affect and change a specific behavior in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Generic influence tactics that can be used in all directions (i.e., downward, upward, or lateral) include </a:t>
            </a:r>
            <a:r>
              <a:rPr lang="en-US" sz="1200" b="1" kern="1200" dirty="0">
                <a:solidFill>
                  <a:schemeClr val="tx1"/>
                </a:solidFill>
                <a:effectLst/>
                <a:latin typeface="+mn-lt"/>
                <a:ea typeface="+mn-ea"/>
                <a:cs typeface="+mn-cs"/>
              </a:rPr>
              <a:t>soft tactics </a:t>
            </a:r>
            <a:r>
              <a:rPr lang="en-US" sz="1200" kern="1200" dirty="0">
                <a:solidFill>
                  <a:schemeClr val="tx1"/>
                </a:solidFill>
                <a:effectLst/>
                <a:latin typeface="+mn-lt"/>
                <a:ea typeface="+mn-ea"/>
                <a:cs typeface="+mn-cs"/>
              </a:rPr>
              <a:t>and </a:t>
            </a:r>
            <a:r>
              <a:rPr lang="en-US" sz="1200" b="1" kern="1200" dirty="0">
                <a:solidFill>
                  <a:schemeClr val="tx1"/>
                </a:solidFill>
                <a:effectLst/>
                <a:latin typeface="+mn-lt"/>
                <a:ea typeface="+mn-ea"/>
                <a:cs typeface="+mn-cs"/>
              </a:rPr>
              <a:t>hard tactics</a:t>
            </a:r>
            <a:r>
              <a:rPr lang="en-US" sz="1200" kern="1200" dirty="0">
                <a:solidFill>
                  <a:schemeClr val="tx1"/>
                </a:solidFill>
                <a:effectLst/>
                <a:latin typeface="+mn-lt"/>
                <a:ea typeface="+mn-ea"/>
                <a:cs typeface="+mn-cs"/>
              </a:rPr>
              <a:t>.</a:t>
            </a:r>
          </a:p>
          <a:p>
            <a:pPr lvl="1"/>
            <a:endParaRPr lang="en-US" sz="1200" kern="1200" dirty="0">
              <a:solidFill>
                <a:schemeClr val="tx1"/>
              </a:solidFill>
              <a:effectLst/>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Soft tactics, </a:t>
            </a:r>
            <a:r>
              <a:rPr lang="en-US" sz="1200" b="0" kern="1200" dirty="0">
                <a:solidFill>
                  <a:schemeClr val="tx1"/>
                </a:solidFill>
                <a:effectLst/>
                <a:latin typeface="+mn-lt"/>
                <a:ea typeface="+mn-ea"/>
                <a:cs typeface="+mn-cs"/>
              </a:rPr>
              <a:t>which </a:t>
            </a:r>
            <a:r>
              <a:rPr lang="en-US" sz="1200" kern="1200" dirty="0">
                <a:solidFill>
                  <a:schemeClr val="tx1"/>
                </a:solidFill>
                <a:effectLst/>
                <a:latin typeface="+mn-lt"/>
                <a:ea typeface="+mn-ea"/>
                <a:cs typeface="+mn-cs"/>
              </a:rPr>
              <a:t>are friendlier and not as coercive as some influence tactics, include:</a:t>
            </a:r>
          </a:p>
          <a:p>
            <a:pPr lvl="1"/>
            <a:r>
              <a:rPr lang="en-US" sz="1200" kern="1200" dirty="0">
                <a:solidFill>
                  <a:schemeClr val="tx1"/>
                </a:solidFill>
                <a:effectLst/>
                <a:latin typeface="+mn-lt"/>
                <a:ea typeface="+mn-ea"/>
                <a:cs typeface="+mn-cs"/>
              </a:rPr>
              <a:t>Rational persuasion: trying to convince someone with reason, logic, or facts.</a:t>
            </a:r>
          </a:p>
          <a:p>
            <a:pPr lvl="1"/>
            <a:r>
              <a:rPr lang="en-US" sz="1200" kern="1200" dirty="0">
                <a:solidFill>
                  <a:schemeClr val="tx1"/>
                </a:solidFill>
                <a:effectLst/>
                <a:latin typeface="+mn-lt"/>
                <a:ea typeface="+mn-ea"/>
                <a:cs typeface="+mn-cs"/>
              </a:rPr>
              <a:t>Inspirational appeals: trying to build enthusiasm by appealing to others’ emotions, ideals, or values.</a:t>
            </a:r>
          </a:p>
          <a:p>
            <a:pPr lvl="1"/>
            <a:r>
              <a:rPr lang="en-US" sz="1200" kern="1200" dirty="0">
                <a:solidFill>
                  <a:schemeClr val="tx1"/>
                </a:solidFill>
                <a:effectLst/>
                <a:latin typeface="+mn-lt"/>
                <a:ea typeface="+mn-ea"/>
                <a:cs typeface="+mn-cs"/>
              </a:rPr>
              <a:t>Consultation: getting others to participate in planning, making decisions, and changes.</a:t>
            </a:r>
          </a:p>
          <a:p>
            <a:pPr lvl="1"/>
            <a:r>
              <a:rPr lang="en-US" sz="1200" kern="1200" dirty="0">
                <a:solidFill>
                  <a:schemeClr val="tx1"/>
                </a:solidFill>
                <a:effectLst/>
                <a:latin typeface="+mn-lt"/>
                <a:ea typeface="+mn-ea"/>
                <a:cs typeface="+mn-cs"/>
              </a:rPr>
              <a:t>Ingratiation: getting someone in a good mood before making a request; being friendly, helpful, and using praise, flattery, or humor.</a:t>
            </a:r>
          </a:p>
          <a:p>
            <a:pPr lvl="1"/>
            <a:r>
              <a:rPr lang="en-US" sz="1200" kern="1200" dirty="0">
                <a:solidFill>
                  <a:schemeClr val="tx1"/>
                </a:solidFill>
                <a:effectLst/>
                <a:latin typeface="+mn-lt"/>
                <a:ea typeface="+mn-ea"/>
                <a:cs typeface="+mn-cs"/>
              </a:rPr>
              <a:t>Personal appeals: referring to friendship and loyalty when making a request.</a:t>
            </a:r>
          </a:p>
          <a:p>
            <a:pPr lvl="1"/>
            <a:endParaRPr lang="en-US" sz="1200" kern="1200" dirty="0">
              <a:solidFill>
                <a:schemeClr val="tx1"/>
              </a:solidFill>
              <a:effectLst/>
              <a:latin typeface="+mn-lt"/>
              <a:ea typeface="+mn-ea"/>
              <a:cs typeface="+mn-cs"/>
            </a:endParaRPr>
          </a:p>
          <a:p>
            <a:pPr lvl="0"/>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Hard tactics</a:t>
            </a:r>
            <a:r>
              <a:rPr lang="en-US" sz="1200" kern="1200" dirty="0">
                <a:solidFill>
                  <a:schemeClr val="tx1"/>
                </a:solidFill>
                <a:effectLst/>
                <a:latin typeface="+mn-lt"/>
                <a:ea typeface="+mn-ea"/>
                <a:cs typeface="+mn-cs"/>
              </a:rPr>
              <a:t> involve more overt pressure than some influence tactics. Hard tactics include:</a:t>
            </a:r>
          </a:p>
          <a:p>
            <a:pPr marL="398463" lvl="1"/>
            <a:r>
              <a:rPr lang="en-US" sz="1200" kern="1200" dirty="0">
                <a:solidFill>
                  <a:schemeClr val="tx1"/>
                </a:solidFill>
                <a:effectLst/>
                <a:latin typeface="+mn-lt"/>
                <a:ea typeface="+mn-ea"/>
                <a:cs typeface="+mn-cs"/>
              </a:rPr>
              <a:t>Exchange: making express or implied promises and trading favors.</a:t>
            </a:r>
          </a:p>
          <a:p>
            <a:pPr marL="398463" lvl="1"/>
            <a:r>
              <a:rPr lang="en-US" sz="1200" kern="1200" dirty="0">
                <a:solidFill>
                  <a:schemeClr val="tx1"/>
                </a:solidFill>
                <a:effectLst/>
                <a:latin typeface="+mn-lt"/>
                <a:ea typeface="+mn-ea"/>
                <a:cs typeface="+mn-cs"/>
              </a:rPr>
              <a:t>Coalition tactics: getting others to support your effort to persuade someone.</a:t>
            </a:r>
          </a:p>
          <a:p>
            <a:pPr marL="398463" lvl="1"/>
            <a:r>
              <a:rPr lang="en-US" sz="1200" kern="1200" dirty="0">
                <a:solidFill>
                  <a:schemeClr val="tx1"/>
                </a:solidFill>
                <a:effectLst/>
                <a:latin typeface="+mn-lt"/>
                <a:ea typeface="+mn-ea"/>
                <a:cs typeface="+mn-cs"/>
              </a:rPr>
              <a:t>Pressure: demanding compliance or using intimidation or threats.</a:t>
            </a:r>
          </a:p>
          <a:p>
            <a:pPr marL="398463" lvl="1"/>
            <a:r>
              <a:rPr lang="en-US" sz="1200" kern="1200" dirty="0">
                <a:solidFill>
                  <a:schemeClr val="tx1"/>
                </a:solidFill>
                <a:effectLst/>
                <a:latin typeface="+mn-lt"/>
                <a:ea typeface="+mn-ea"/>
                <a:cs typeface="+mn-cs"/>
              </a:rPr>
              <a:t>Legitimating tactics: basing a request on one’s authority or right, organizational rules or policies, or express or implied support from superiors.</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41329" cy="4114800"/>
          </a:xfrm>
        </p:spPr>
        <p:txBody>
          <a:bodyPr/>
          <a:lstStyle/>
          <a:p>
            <a:pPr lvl="0"/>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Rely on the core. </a:t>
            </a:r>
            <a:r>
              <a:rPr lang="en-US" sz="1200" kern="1200" dirty="0">
                <a:solidFill>
                  <a:schemeClr val="tx1"/>
                </a:solidFill>
                <a:effectLst/>
                <a:latin typeface="+mn-lt"/>
                <a:ea typeface="+mn-ea"/>
                <a:cs typeface="+mn-cs"/>
              </a:rPr>
              <a:t>Core influence tactics—rational persuasion, consultation, collaboration, and inspirational appeals—are most effective at building commitment. Do not rely on pressure and coalition tactics. In one study, managers who were not very effective at using downward influence relied most heavily on inspiration (an effective tactic), ingratiation (a moderately effective tactic), and pressure (an ineffective tactic). More generally, you are well served to:</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Be believable and trustworthy</a:t>
            </a:r>
            <a:r>
              <a:rPr lang="en-US" sz="1200" kern="1200" dirty="0">
                <a:solidFill>
                  <a:schemeClr val="tx1"/>
                </a:solidFill>
                <a:effectLst/>
                <a:latin typeface="+mn-lt"/>
                <a:ea typeface="+mn-ea"/>
                <a:cs typeface="+mn-cs"/>
              </a:rPr>
              <a:t>. Credible people tend to be the most persuasive.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Consult rather than legitimate</a:t>
            </a:r>
            <a:r>
              <a:rPr lang="en-US" sz="1200" kern="1200" dirty="0">
                <a:solidFill>
                  <a:schemeClr val="tx1"/>
                </a:solidFill>
                <a:effectLst/>
                <a:latin typeface="+mn-lt"/>
                <a:ea typeface="+mn-ea"/>
                <a:cs typeface="+mn-cs"/>
              </a:rPr>
              <a:t>. Some employees are more apt to accept change when managers rely on a consultative strategy and are more likely to resist change when managers use a legitimating tactic.</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Expect little from schmoozing</a:t>
            </a:r>
            <a:r>
              <a:rPr lang="en-US" sz="1200" kern="1200" dirty="0">
                <a:solidFill>
                  <a:schemeClr val="tx1"/>
                </a:solidFill>
                <a:effectLst/>
                <a:latin typeface="+mn-lt"/>
                <a:ea typeface="+mn-ea"/>
                <a:cs typeface="+mn-cs"/>
              </a:rPr>
              <a:t>. Ingratiation improved short-term sales goal achievement but reduced it in the long term in a study of salespeople.. Schmoozing can help today’s sales but not tomorrow’s.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Be subtle. </a:t>
            </a:r>
            <a:r>
              <a:rPr lang="en-US" sz="1200" kern="1200" dirty="0">
                <a:solidFill>
                  <a:schemeClr val="tx1"/>
                </a:solidFill>
                <a:effectLst/>
                <a:latin typeface="+mn-lt"/>
                <a:ea typeface="+mn-ea"/>
                <a:cs typeface="+mn-cs"/>
              </a:rPr>
              <a:t>Subtle flattery and agreement with the other person’s opinion (both forms of ingratiation) were shown to increase the likelihood that executives would win recommendations to sit on boards of directors.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Learn to influence</a:t>
            </a:r>
            <a:r>
              <a:rPr lang="en-US" sz="1200" kern="1200" dirty="0">
                <a:solidFill>
                  <a:schemeClr val="tx1"/>
                </a:solidFill>
                <a:effectLst/>
                <a:latin typeface="+mn-lt"/>
                <a:ea typeface="+mn-ea"/>
                <a:cs typeface="+mn-cs"/>
              </a:rPr>
              <a:t>. Research with corporate managers of a supermarket chain showed that influence tactics can be taught and learned. Managers who received 360-degree feedback on two occasions regarding their influence tactics showed an increased use of core influence tactics.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3985913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Experiments by Robert Cialdini and others have identified six principles for influencing people.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principles are based on the idea that people have fundamental responses, and if your efforts align with these responses, your influence increases.</a:t>
            </a:r>
          </a:p>
          <a:p>
            <a:pPr marL="685800" lvl="1" indent="-228600">
              <a:buFont typeface="+mj-lt"/>
              <a:buAutoNum type="arabicPeriod"/>
            </a:pPr>
            <a:r>
              <a:rPr lang="en-US" sz="1200" kern="1200" dirty="0">
                <a:solidFill>
                  <a:schemeClr val="tx1"/>
                </a:solidFill>
                <a:effectLst/>
                <a:latin typeface="+mn-lt"/>
                <a:ea typeface="+mn-ea"/>
                <a:cs typeface="+mn-cs"/>
              </a:rPr>
              <a:t>Liking: people tend to like those who like them.</a:t>
            </a:r>
          </a:p>
          <a:p>
            <a:pPr marL="685800" lvl="1" indent="-228600">
              <a:buFont typeface="+mj-lt"/>
              <a:buAutoNum type="arabicPeriod"/>
            </a:pPr>
            <a:r>
              <a:rPr lang="en-US" sz="1200" kern="1200" dirty="0">
                <a:solidFill>
                  <a:schemeClr val="tx1"/>
                </a:solidFill>
                <a:effectLst/>
                <a:latin typeface="+mn-lt"/>
                <a:ea typeface="+mn-ea"/>
                <a:cs typeface="+mn-cs"/>
              </a:rPr>
              <a:t>Reciprocity: the belief that good and bad deeds should be repaid in kind.</a:t>
            </a:r>
          </a:p>
          <a:p>
            <a:pPr marL="685800" lvl="1" indent="-228600">
              <a:buFont typeface="+mj-lt"/>
              <a:buAutoNum type="arabicPeriod"/>
            </a:pPr>
            <a:r>
              <a:rPr lang="en-US" sz="1200" kern="1200" dirty="0">
                <a:solidFill>
                  <a:schemeClr val="tx1"/>
                </a:solidFill>
                <a:effectLst/>
                <a:latin typeface="+mn-lt"/>
                <a:ea typeface="+mn-ea"/>
                <a:cs typeface="+mn-cs"/>
              </a:rPr>
              <a:t>Social proof: people tend to follow the lead of those most like themselves.</a:t>
            </a:r>
          </a:p>
          <a:p>
            <a:pPr marL="685800" lvl="1" indent="-228600">
              <a:buFont typeface="+mj-lt"/>
              <a:buAutoNum type="arabicPeriod"/>
            </a:pPr>
            <a:r>
              <a:rPr lang="en-US" sz="1200" kern="1200" dirty="0">
                <a:solidFill>
                  <a:schemeClr val="tx1"/>
                </a:solidFill>
                <a:effectLst/>
                <a:latin typeface="+mn-lt"/>
                <a:ea typeface="+mn-ea"/>
                <a:cs typeface="+mn-cs"/>
              </a:rPr>
              <a:t>Consistency: people tend to do what they are personally committed to do.</a:t>
            </a:r>
          </a:p>
          <a:p>
            <a:pPr marL="685800" lvl="1" indent="-228600">
              <a:buFont typeface="+mj-lt"/>
              <a:buAutoNum type="arabicPeriod"/>
            </a:pPr>
            <a:r>
              <a:rPr lang="en-US" sz="1200" kern="1200" dirty="0">
                <a:solidFill>
                  <a:schemeClr val="tx1"/>
                </a:solidFill>
                <a:effectLst/>
                <a:latin typeface="+mn-lt"/>
                <a:ea typeface="+mn-ea"/>
                <a:cs typeface="+mn-cs"/>
              </a:rPr>
              <a:t>Authority: people tend to defer to and respect credible experts.</a:t>
            </a:r>
          </a:p>
          <a:p>
            <a:pPr marL="685800" lvl="1" indent="-228600">
              <a:buFont typeface="+mj-lt"/>
              <a:buAutoNum type="arabicPeriod"/>
            </a:pPr>
            <a:r>
              <a:rPr lang="en-US" sz="1200" kern="1200" dirty="0">
                <a:solidFill>
                  <a:schemeClr val="tx1"/>
                </a:solidFill>
                <a:effectLst/>
                <a:latin typeface="+mn-lt"/>
                <a:ea typeface="+mn-ea"/>
                <a:cs typeface="+mn-cs"/>
              </a:rPr>
              <a:t>Scarcity: people want items, information, and opportunities that have limited availability.</a:t>
            </a: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b</a:t>
            </a:r>
            <a:r>
              <a:rPr lang="en-US" baseline="0" dirty="0"/>
              <a:t>uilding enthusiasm by appealing to her employees’ emotions.</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politics: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politics focus on self-interests, which may or may not serve the organization’s interests.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politics are positive if political action helps an organization adapt or if they counter when bad actors create organizational goals and objectives to suit their own interests.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politics can negatively affect outcomes across all three levels in the Organizing Framework.</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tabLst/>
              <a:defRPr/>
            </a:pPr>
            <a:r>
              <a:rPr lang="en-US" sz="1200" kern="1200" dirty="0">
                <a:solidFill>
                  <a:schemeClr val="tx1"/>
                </a:solidFill>
                <a:effectLst/>
                <a:latin typeface="+mn-lt"/>
                <a:ea typeface="+mn-ea"/>
                <a:cs typeface="+mn-cs"/>
              </a:rPr>
              <a:t>Uncertainty as a result of unclear objectives, vague performance measures, ill-defined decision processes, strong individual or group competition, or any type of change, is often a cause of political actions.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Table 12.2 in the text, (and from which this slides content is derived from) describes commonly used political tactics such as building a network of useful contacts; using “key players” to support initiatives; making friends with power brokers; bending the rules to fit the situation; self-promotion; creating a favorable image; praising others (ingratiation); attacking or blaming others; or using information as a political tool.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Using networks is a positive use of politics, while blaming others is a less-than-positive tactic.</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tend to assign blame for failures by blaming others, blaming oneself, or denying blame.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Assigning blame correctly is important not only to preserve your influence, but also to help guide your future behavior.</a:t>
            </a:r>
          </a:p>
          <a:p>
            <a:pPr lvl="0"/>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kern="1200" dirty="0">
                <a:solidFill>
                  <a:schemeClr val="tx1"/>
                </a:solidFill>
                <a:effectLst/>
                <a:latin typeface="+mn-lt"/>
                <a:ea typeface="+mn-ea"/>
                <a:cs typeface="+mn-cs"/>
              </a:rPr>
              <a:t>Building a network of useful contacts - Cultivating a support network both inside and outside the organization.</a:t>
            </a:r>
          </a:p>
          <a:p>
            <a:pPr marL="228600" lvl="0" indent="-228600">
              <a:buFont typeface="+mj-lt"/>
              <a:buAutoNum type="arabicPeriod"/>
            </a:pPr>
            <a:r>
              <a:rPr lang="en-US" sz="1200" kern="1200" dirty="0">
                <a:solidFill>
                  <a:schemeClr val="tx1"/>
                </a:solidFill>
                <a:effectLst/>
                <a:latin typeface="+mn-lt"/>
                <a:ea typeface="+mn-ea"/>
                <a:cs typeface="+mn-cs"/>
              </a:rPr>
              <a:t>Using “key players” to support initiatives - Getting prior support for a decision or issue; building others’ commitment via participation.</a:t>
            </a:r>
          </a:p>
          <a:p>
            <a:pPr marL="228600" lvl="0" indent="-228600">
              <a:buFont typeface="+mj-lt"/>
              <a:buAutoNum type="arabicPeriod"/>
            </a:pPr>
            <a:r>
              <a:rPr lang="en-US" sz="1200" kern="1200" dirty="0">
                <a:solidFill>
                  <a:schemeClr val="tx1"/>
                </a:solidFill>
                <a:effectLst/>
                <a:latin typeface="+mn-lt"/>
                <a:ea typeface="+mn-ea"/>
                <a:cs typeface="+mn-cs"/>
              </a:rPr>
              <a:t>Making friends with power brokers - Teaming up with powerful people who can get results.</a:t>
            </a:r>
          </a:p>
          <a:p>
            <a:pPr marL="228600" lvl="0" indent="-228600">
              <a:buFont typeface="+mj-lt"/>
              <a:buAutoNum type="arabicPeriod"/>
            </a:pPr>
            <a:r>
              <a:rPr lang="en-US" sz="1200" kern="1200" dirty="0">
                <a:solidFill>
                  <a:schemeClr val="tx1"/>
                </a:solidFill>
                <a:effectLst/>
                <a:latin typeface="+mn-lt"/>
                <a:ea typeface="+mn-ea"/>
                <a:cs typeface="+mn-cs"/>
              </a:rPr>
              <a:t>Bending the rules to fit the situation - Interpreting or (not) enforcing rules to serve your own interests.</a:t>
            </a:r>
          </a:p>
          <a:p>
            <a:pPr marL="228600" lvl="0" indent="-228600">
              <a:buFont typeface="+mj-lt"/>
              <a:buAutoNum type="arabicPeriod"/>
            </a:pPr>
            <a:r>
              <a:rPr lang="en-US" sz="1200" kern="1200" dirty="0">
                <a:solidFill>
                  <a:schemeClr val="tx1"/>
                </a:solidFill>
                <a:effectLst/>
                <a:latin typeface="+mn-lt"/>
                <a:ea typeface="+mn-ea"/>
                <a:cs typeface="+mn-cs"/>
              </a:rPr>
              <a:t>Using self-promotion - Blowing your own horn, but not doing the same for others’ accomplishments.</a:t>
            </a:r>
          </a:p>
          <a:p>
            <a:pPr marL="228600" lvl="0" indent="-228600">
              <a:buFont typeface="+mj-lt"/>
              <a:buAutoNum type="arabicPeriod"/>
            </a:pPr>
            <a:r>
              <a:rPr lang="en-US" sz="1200" kern="1200" dirty="0">
                <a:solidFill>
                  <a:schemeClr val="tx1"/>
                </a:solidFill>
                <a:effectLst/>
                <a:latin typeface="+mn-lt"/>
                <a:ea typeface="+mn-ea"/>
                <a:cs typeface="+mn-cs"/>
              </a:rPr>
              <a:t>Creating a favorable image (also known as impression management, discussed next) - Dressing for success; adhering to organizational norms and drawing attention to your successes and influence; taking credit for others’ accomplishments.</a:t>
            </a:r>
          </a:p>
          <a:p>
            <a:pPr marL="228600" lvl="0" indent="-228600">
              <a:buFont typeface="+mj-lt"/>
              <a:buAutoNum type="arabicPeriod"/>
            </a:pPr>
            <a:r>
              <a:rPr lang="en-US" sz="1200" kern="1200" dirty="0">
                <a:solidFill>
                  <a:schemeClr val="tx1"/>
                </a:solidFill>
                <a:effectLst/>
                <a:latin typeface="+mn-lt"/>
                <a:ea typeface="+mn-ea"/>
                <a:cs typeface="+mn-cs"/>
              </a:rPr>
              <a:t>Praising others (ingratiation) - Making influential people feel good (brownnosing).</a:t>
            </a:r>
          </a:p>
          <a:p>
            <a:pPr marL="228600" lvl="0" indent="-228600">
              <a:buFont typeface="+mj-lt"/>
              <a:buAutoNum type="arabicPeriod"/>
            </a:pPr>
            <a:r>
              <a:rPr lang="en-US" sz="1200" kern="1200" dirty="0">
                <a:solidFill>
                  <a:schemeClr val="tx1"/>
                </a:solidFill>
                <a:effectLst/>
                <a:latin typeface="+mn-lt"/>
                <a:ea typeface="+mn-ea"/>
                <a:cs typeface="+mn-cs"/>
              </a:rPr>
              <a:t>Attacking or blaming others - Avoiding or minimizing association with failure; scapegoating; reducing competition for limited resources.</a:t>
            </a:r>
          </a:p>
          <a:p>
            <a:pPr marL="228600" lvl="0" indent="-228600">
              <a:buFont typeface="+mj-lt"/>
              <a:buAutoNum type="arabicPeriod"/>
            </a:pPr>
            <a:r>
              <a:rPr lang="en-US" sz="1200" kern="1200" dirty="0">
                <a:solidFill>
                  <a:schemeClr val="tx1"/>
                </a:solidFill>
                <a:effectLst/>
                <a:latin typeface="+mn-lt"/>
                <a:ea typeface="+mn-ea"/>
                <a:cs typeface="+mn-cs"/>
              </a:rPr>
              <a:t>Using information as a political tool - Withholding or distorting information; obscuring an unfavorable situation by overwhelming superiors with information.</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368953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12.8 illustrates three different levels of political action: the individual level, the coalition level, and the network level.</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Coalition:</a:t>
            </a:r>
            <a:r>
              <a:rPr lang="en-US" sz="1200" kern="1200" dirty="0">
                <a:solidFill>
                  <a:schemeClr val="tx1"/>
                </a:solidFill>
                <a:effectLst/>
                <a:latin typeface="+mn-lt"/>
                <a:ea typeface="+mn-ea"/>
                <a:cs typeface="+mn-cs"/>
              </a:rPr>
              <a:t> an informal group bound together by the active pursuit of a single issue.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Coalitions may or may not coincide with formal group membership and will disband when the target issue is resolved.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Political coalitions have “fuzzy boundaries,” meaning they are fluid in membership, flexible in structure, and temporary in duration.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Networks are loose associations of individuals seeking social support for their general self-interests.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Networks are people-oriented, while coalitions are issue-oriented, and networks have broader and longer-term agendas than do coalitions.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448534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are naïve to believe that organizational politics can be eliminated, but political maneuvering can and should be managed to keep it constructive and within reasonable bounds.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individual’s degree of political-ness is a matter of personal values, ethics, and temperament.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who are either strictly nonpolitical or highly political generally pay a price for their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moderate amount of prudent political behavior generally is considered a survival tool in complex organizations.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c</a:t>
            </a:r>
            <a:r>
              <a:rPr lang="en-US" baseline="0" dirty="0"/>
              <a:t>oalition level.</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Impression management:</a:t>
            </a:r>
            <a:r>
              <a:rPr lang="en-US" sz="1200" kern="1200" dirty="0">
                <a:solidFill>
                  <a:schemeClr val="tx1"/>
                </a:solidFill>
                <a:effectLst/>
                <a:latin typeface="+mn-lt"/>
                <a:ea typeface="+mn-ea"/>
                <a:cs typeface="+mn-cs"/>
              </a:rPr>
              <a:t> any attempt to control or manipulate the images related to a person, organization, or idea.</a:t>
            </a:r>
          </a:p>
          <a:p>
            <a:pPr lvl="0"/>
            <a:r>
              <a:rPr lang="en-US" sz="1200" kern="1200" dirty="0">
                <a:solidFill>
                  <a:schemeClr val="tx1"/>
                </a:solidFill>
                <a:effectLst/>
                <a:latin typeface="+mn-lt"/>
                <a:ea typeface="+mn-ea"/>
                <a:cs typeface="+mn-cs"/>
              </a:rPr>
              <a:t>Impression management encompasses things such as speech, behavior, and appearance. It can be aimed at anyone—parents, teachers, peers, employees, and customers are all fair game.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To make a good first impression, you should:</a:t>
            </a:r>
          </a:p>
          <a:p>
            <a:pPr lvl="1"/>
            <a:r>
              <a:rPr lang="en-US" sz="1200" kern="1200" dirty="0">
                <a:solidFill>
                  <a:schemeClr val="tx1"/>
                </a:solidFill>
                <a:effectLst/>
                <a:latin typeface="+mn-lt"/>
                <a:ea typeface="+mn-ea"/>
                <a:cs typeface="+mn-cs"/>
              </a:rPr>
              <a:t>Set goals for networking events.</a:t>
            </a:r>
          </a:p>
          <a:p>
            <a:pPr lvl="1"/>
            <a:r>
              <a:rPr lang="en-US" sz="1200" kern="1200" dirty="0">
                <a:solidFill>
                  <a:schemeClr val="tx1"/>
                </a:solidFill>
                <a:effectLst/>
                <a:latin typeface="+mn-lt"/>
                <a:ea typeface="+mn-ea"/>
                <a:cs typeface="+mn-cs"/>
              </a:rPr>
              <a:t>Consider the message that your jewelry, makeup, and clothes send.</a:t>
            </a:r>
          </a:p>
          <a:p>
            <a:pPr lvl="1"/>
            <a:r>
              <a:rPr lang="en-US" sz="1200" kern="1200" dirty="0">
                <a:solidFill>
                  <a:schemeClr val="tx1"/>
                </a:solidFill>
                <a:effectLst/>
                <a:latin typeface="+mn-lt"/>
                <a:ea typeface="+mn-ea"/>
                <a:cs typeface="+mn-cs"/>
              </a:rPr>
              <a:t>Pay attention to your nonverbal communication.</a:t>
            </a:r>
          </a:p>
          <a:p>
            <a:pPr lvl="1"/>
            <a:r>
              <a:rPr lang="en-US" sz="1200" kern="1200" dirty="0">
                <a:solidFill>
                  <a:schemeClr val="tx1"/>
                </a:solidFill>
                <a:effectLst/>
                <a:latin typeface="+mn-lt"/>
                <a:ea typeface="+mn-ea"/>
                <a:cs typeface="+mn-cs"/>
              </a:rPr>
              <a:t>Manage your emotions and mood.</a:t>
            </a:r>
          </a:p>
          <a:p>
            <a:pPr lvl="1"/>
            <a:r>
              <a:rPr lang="en-US" sz="1200" kern="1200" dirty="0">
                <a:solidFill>
                  <a:schemeClr val="tx1"/>
                </a:solidFill>
                <a:effectLst/>
                <a:latin typeface="+mn-lt"/>
                <a:ea typeface="+mn-ea"/>
                <a:cs typeface="+mn-cs"/>
              </a:rPr>
              <a:t>Be interested to be interesting.</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Favorable upward impression management techniques include job-focused, supervisor-focused, and self-focused techniques.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moderate amount of upward impression management is a necessity to make sure your valuable contributions are not overlooked, but people run the risk of being branded a “schmoozer” or a “phony” with too much impression management.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m</a:t>
            </a:r>
            <a:r>
              <a:rPr lang="en-US" baseline="0" dirty="0"/>
              <a:t>ake sure to wear flashy jewelry so she is noticed.</a:t>
            </a: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1454807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2732689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Power: </a:t>
            </a:r>
            <a:r>
              <a:rPr lang="en-US" sz="1200" kern="1200" dirty="0">
                <a:solidFill>
                  <a:schemeClr val="tx1"/>
                </a:solidFill>
                <a:effectLst/>
                <a:latin typeface="+mn-lt"/>
                <a:ea typeface="+mn-ea"/>
                <a:cs typeface="+mn-cs"/>
              </a:rPr>
              <a:t>the discretion and the means to enforce your will over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Power is all about influencing others.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more influence you have, the more powerful you are, and vice versa.</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Power should be accepted as a natural part of any organization.</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3104886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Legitimate power:</a:t>
            </a:r>
            <a:r>
              <a:rPr lang="en-US" sz="1200" kern="1200" dirty="0">
                <a:solidFill>
                  <a:schemeClr val="tx1"/>
                </a:solidFill>
                <a:effectLst/>
                <a:latin typeface="+mn-lt"/>
                <a:ea typeface="+mn-ea"/>
                <a:cs typeface="+mn-cs"/>
              </a:rPr>
              <a:t> obtaining compliance through formal authority.</a:t>
            </a:r>
          </a:p>
          <a:p>
            <a:pPr lvl="1"/>
            <a:r>
              <a:rPr lang="en-US" sz="1200" kern="1200" dirty="0">
                <a:solidFill>
                  <a:schemeClr val="tx1"/>
                </a:solidFill>
                <a:effectLst/>
                <a:latin typeface="+mn-lt"/>
                <a:ea typeface="+mn-ea"/>
                <a:cs typeface="+mn-cs"/>
              </a:rPr>
              <a:t>Legitimate power may be expressed either positively or negatively.</a:t>
            </a:r>
          </a:p>
          <a:p>
            <a:pPr lvl="1"/>
            <a:r>
              <a:rPr lang="en-US" sz="1200" kern="1200" dirty="0">
                <a:solidFill>
                  <a:schemeClr val="tx1"/>
                </a:solidFill>
                <a:effectLst/>
                <a:latin typeface="+mn-lt"/>
                <a:ea typeface="+mn-ea"/>
                <a:cs typeface="+mn-cs"/>
              </a:rPr>
              <a:t>Positive legitimate power focuses constructively on job performance.</a:t>
            </a:r>
          </a:p>
          <a:p>
            <a:pPr lvl="1"/>
            <a:r>
              <a:rPr lang="en-US" sz="1200" kern="1200" dirty="0">
                <a:solidFill>
                  <a:schemeClr val="tx1"/>
                </a:solidFill>
                <a:effectLst/>
                <a:latin typeface="+mn-lt"/>
                <a:ea typeface="+mn-ea"/>
                <a:cs typeface="+mn-cs"/>
              </a:rPr>
              <a:t>Negative legitimate power tends to be threatening and demeaning to those being influenced.</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Reward power:</a:t>
            </a:r>
            <a:r>
              <a:rPr lang="en-US" sz="1200" kern="1200" dirty="0">
                <a:solidFill>
                  <a:schemeClr val="tx1"/>
                </a:solidFill>
                <a:effectLst/>
                <a:latin typeface="+mn-lt"/>
                <a:ea typeface="+mn-ea"/>
                <a:cs typeface="+mn-cs"/>
              </a:rPr>
              <a:t> obtaining compliance with promised or actual rewards.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Coercive power:</a:t>
            </a:r>
            <a:r>
              <a:rPr lang="en-US" sz="1200" kern="1200" dirty="0">
                <a:solidFill>
                  <a:schemeClr val="tx1"/>
                </a:solidFill>
                <a:effectLst/>
                <a:latin typeface="+mn-lt"/>
                <a:ea typeface="+mn-ea"/>
                <a:cs typeface="+mn-cs"/>
              </a:rPr>
              <a:t> obtaining compliance through threatened or actual punishment.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Expert power:</a:t>
            </a:r>
            <a:r>
              <a:rPr lang="en-US" sz="1200" kern="1200" dirty="0">
                <a:solidFill>
                  <a:schemeClr val="tx1"/>
                </a:solidFill>
                <a:effectLst/>
                <a:latin typeface="+mn-lt"/>
                <a:ea typeface="+mn-ea"/>
                <a:cs typeface="+mn-cs"/>
              </a:rPr>
              <a:t> obtaining compliance through one’s valued knowledge or information.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Referent power:</a:t>
            </a:r>
            <a:r>
              <a:rPr lang="en-US" sz="1200" kern="1200" dirty="0">
                <a:solidFill>
                  <a:schemeClr val="tx1"/>
                </a:solidFill>
                <a:effectLst/>
                <a:latin typeface="+mn-lt"/>
                <a:ea typeface="+mn-ea"/>
                <a:cs typeface="+mn-cs"/>
              </a:rPr>
              <a:t> when one’s personal characteristics and social relationships become the reason for compliance.</a:t>
            </a:r>
          </a:p>
          <a:p>
            <a:pPr lvl="1"/>
            <a:r>
              <a:rPr lang="en-US" sz="1200" kern="1200" dirty="0">
                <a:solidFill>
                  <a:schemeClr val="tx1"/>
                </a:solidFill>
                <a:effectLst/>
                <a:latin typeface="+mn-lt"/>
                <a:ea typeface="+mn-ea"/>
                <a:cs typeface="+mn-cs"/>
              </a:rPr>
              <a:t>One’s network of relationships can be a source of referent power, as can one’s reputation.</a:t>
            </a:r>
          </a:p>
          <a:p>
            <a:pPr lvl="1"/>
            <a:r>
              <a:rPr lang="en-US" sz="1200" kern="1200" dirty="0">
                <a:solidFill>
                  <a:schemeClr val="tx1"/>
                </a:solidFill>
                <a:effectLst/>
                <a:latin typeface="+mn-lt"/>
                <a:ea typeface="+mn-ea"/>
                <a:cs typeface="+mn-cs"/>
              </a:rPr>
              <a:t>Referent power can be used in marketing programs or to target new sales.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853150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541655" cy="4114800"/>
          </a:xfrm>
        </p:spPr>
        <p:txBody>
          <a:bodyPr/>
          <a:lstStyle/>
          <a:p>
            <a:pPr lvl="0"/>
            <a:r>
              <a:rPr lang="en-US" sz="1200" kern="1200" dirty="0">
                <a:solidFill>
                  <a:schemeClr val="tx1"/>
                </a:solidFill>
                <a:effectLst/>
                <a:latin typeface="+mn-lt"/>
                <a:ea typeface="+mn-ea"/>
                <a:cs typeface="+mn-cs"/>
              </a:rPr>
              <a:t>People tend to have three primary reactions to our attempts to manage and otherwise influence them—resistance, compliance, and commitment.</a:t>
            </a:r>
          </a:p>
          <a:p>
            <a:pPr lvl="1"/>
            <a:r>
              <a:rPr lang="en-US" sz="1200" kern="1200" dirty="0">
                <a:solidFill>
                  <a:schemeClr val="tx1"/>
                </a:solidFill>
                <a:effectLst/>
                <a:latin typeface="+mn-lt"/>
                <a:ea typeface="+mn-ea"/>
                <a:cs typeface="+mn-cs"/>
              </a:rPr>
              <a:t>There are many forms and degrees of resistance, ranging from being passive-aggressive to sabotaging.</a:t>
            </a:r>
          </a:p>
          <a:p>
            <a:pPr lvl="1"/>
            <a:r>
              <a:rPr lang="en-US" sz="1200" kern="1200" dirty="0">
                <a:solidFill>
                  <a:schemeClr val="tx1"/>
                </a:solidFill>
                <a:effectLst/>
                <a:latin typeface="+mn-lt"/>
                <a:ea typeface="+mn-ea"/>
                <a:cs typeface="+mn-cs"/>
              </a:rPr>
              <a:t>People who display compliance do only what is expected and exert no extra effort and provide no extra input.</a:t>
            </a:r>
          </a:p>
          <a:p>
            <a:pPr lvl="1"/>
            <a:r>
              <a:rPr lang="en-US" sz="1200" kern="1200" dirty="0">
                <a:solidFill>
                  <a:schemeClr val="tx1"/>
                </a:solidFill>
                <a:effectLst/>
                <a:latin typeface="+mn-lt"/>
                <a:ea typeface="+mn-ea"/>
                <a:cs typeface="+mn-cs"/>
              </a:rPr>
              <a:t>People who display commitment believe in the cause and often go above and beyond to assure its success.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who do not use their power responsibly risk losing it.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for managers to understand the difference between commitment and mere compliance.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Reward, coercive, and negative legitimate power tend to produce compliance and sometimes resistance.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legitimate power, expert power, and referent power tend to foster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Commitment is superior to compliance because it is driven by internal or intrinsic motivation.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Employees who merely comply require frequent “jolts” of power from the boss to keep them going.</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a:t>
            </a:r>
            <a:r>
              <a:rPr lang="en-US" baseline="0" dirty="0"/>
              <a:t> Gina is using reward power and the result will be compliance.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Empowerment: </a:t>
            </a:r>
            <a:r>
              <a:rPr lang="en-US" sz="1200" kern="1200" dirty="0">
                <a:solidFill>
                  <a:schemeClr val="tx1"/>
                </a:solidFill>
                <a:effectLst/>
                <a:latin typeface="+mn-lt"/>
                <a:ea typeface="+mn-ea"/>
                <a:cs typeface="+mn-cs"/>
              </a:rPr>
              <a:t>efforts to enhance employee performance, well-being, and positive attitudes.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Empowerment has been shown to favorably influence many outcomes in the Organizing Framework, such as job satisfaction, organizational commitment, performance, turnover, and employee stress.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Empowerment is becoming a necessity because of the time constraints placed on managers.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32831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715000" cy="4114800"/>
          </a:xfrm>
        </p:spPr>
        <p:txBody>
          <a:bodyPr/>
          <a:lstStyle/>
          <a:p>
            <a:pPr lvl="0"/>
            <a:r>
              <a:rPr lang="en-US" sz="1200" b="1" kern="1200" dirty="0">
                <a:solidFill>
                  <a:schemeClr val="tx1"/>
                </a:solidFill>
                <a:effectLst/>
                <a:latin typeface="+mn-lt"/>
                <a:ea typeface="+mn-ea"/>
                <a:cs typeface="+mn-cs"/>
              </a:rPr>
              <a:t>Structural empowerment:</a:t>
            </a:r>
            <a:r>
              <a:rPr lang="en-US" sz="1200" kern="1200" dirty="0">
                <a:solidFill>
                  <a:schemeClr val="tx1"/>
                </a:solidFill>
                <a:effectLst/>
                <a:latin typeface="+mn-lt"/>
                <a:ea typeface="+mn-ea"/>
                <a:cs typeface="+mn-cs"/>
              </a:rPr>
              <a:t> based on transferring authority and responsibilities from management to employees.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 boost employee empowerment by changing policies, procedures, job responsibilities, and team designs.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Decision-making authority and other broader responsibilities should only be shared with those who are competent to do what is necessary.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Empowerment is not a zero-sum game where one person’s gain is another’s loss—sharing power is a means for increasing your own power.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Empowerment is a matter of degree, not an either-or proposition.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12.6 illustrates how power can be shifted to the hands of non-managers step by step.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common element of empowerment involves pushing decision-making authority down to lower levels.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degree of power-sharing should match the needs of the situation and the capabilities of the individuals or teams involved.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639382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48899855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5644030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9435239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45237195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78858516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9191109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83708006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3078641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57361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82592689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0244"/>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153686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5430948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21299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005473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922367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375394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616755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470402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549623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387758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498899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56968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2968372740"/>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756997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462883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357413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7324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303895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621483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7588006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850341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698719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85141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4283151319"/>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88292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3196397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0350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4631144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213591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300561891"/>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5431733"/>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22739892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52119673"/>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6159892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11710642"/>
      </p:ext>
    </p:extLst>
  </p:cSld>
  <p:clrMap bg1="lt1" tx1="dk1" bg2="lt2" tx2="dk2" accent1="accent1" accent2="accent2" accent3="accent3" accent4="accent4" accent5="accent5" accent6="accent6" hlink="hlink" folHlink="folHlink"/>
  <p:sldLayoutIdLst>
    <p:sldLayoutId id="2147483965" r:id="rId1"/>
    <p:sldLayoutId id="214748396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3797652"/>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50728044"/>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3323814"/>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887943670"/>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666814306"/>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028269120"/>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419601495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617206443"/>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slide" Target="slide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slide" Target="slide4.xml"/></Relationships>
</file>

<file path=ppt/slides/_rels/slide3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12</a:t>
            </a:r>
          </a:p>
        </p:txBody>
      </p:sp>
      <p:sp>
        <p:nvSpPr>
          <p:cNvPr id="4" name="Subtitle 3">
            <a:extLst>
              <a:ext uri="{FF2B5EF4-FFF2-40B4-BE49-F238E27FC236}">
                <a16:creationId xmlns:a16="http://schemas.microsoft.com/office/drawing/2014/main" id="{E5280753-8F21-1F40-8279-EA49D80CC5EF}"/>
              </a:ext>
            </a:extLst>
          </p:cNvPr>
          <p:cNvSpPr>
            <a:spLocks noGrp="1"/>
          </p:cNvSpPr>
          <p:nvPr>
            <p:ph type="subTitle" idx="1"/>
          </p:nvPr>
        </p:nvSpPr>
        <p:spPr>
          <a:xfrm>
            <a:off x="621791" y="4297679"/>
            <a:ext cx="2964371" cy="576245"/>
          </a:xfrm>
        </p:spPr>
        <p:txBody>
          <a:bodyPr/>
          <a:lstStyle/>
          <a:p>
            <a:r>
              <a:rPr lang="en-US" dirty="0"/>
              <a:t>Power, Influence, and Politics</a:t>
            </a:r>
          </a:p>
          <a:p>
            <a:endParaRPr lang="en-US" dirty="0"/>
          </a:p>
        </p:txBody>
      </p:sp>
      <p:sp>
        <p:nvSpPr>
          <p:cNvPr id="5" name="Long Copyright">
            <a:extLst>
              <a:ext uri="{FF2B5EF4-FFF2-40B4-BE49-F238E27FC236}">
                <a16:creationId xmlns:a16="http://schemas.microsoft.com/office/drawing/2014/main" id="{6801628B-3C4D-744B-A527-FA4C2FB83B73}"/>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Psychological Empowerment</a:t>
            </a:r>
          </a:p>
        </p:txBody>
      </p:sp>
      <p:sp>
        <p:nvSpPr>
          <p:cNvPr id="11" name="Content Placeholder 10"/>
          <p:cNvSpPr>
            <a:spLocks noGrp="1"/>
          </p:cNvSpPr>
          <p:nvPr>
            <p:ph sz="quarter" idx="11"/>
          </p:nvPr>
        </p:nvSpPr>
        <p:spPr/>
        <p:txBody>
          <a:bodyPr/>
          <a:lstStyle/>
          <a:p>
            <a:pPr marL="0" indent="0">
              <a:buNone/>
            </a:pPr>
            <a:r>
              <a:rPr lang="en-US" sz="2800" dirty="0"/>
              <a:t>Occurs when we feel a sense of:</a:t>
            </a:r>
          </a:p>
          <a:p>
            <a:pPr marL="342900" indent="-342900">
              <a:buFont typeface="Arial" panose="020B0604020202020204" pitchFamily="34" charset="0"/>
              <a:buChar char="•"/>
            </a:pPr>
            <a:r>
              <a:rPr lang="en-US" sz="2400" dirty="0"/>
              <a:t>Meaning from our work.</a:t>
            </a:r>
          </a:p>
          <a:p>
            <a:pPr marL="342900" indent="-342900">
              <a:buFont typeface="Arial" panose="020B0604020202020204" pitchFamily="34" charset="0"/>
              <a:buChar char="•"/>
            </a:pPr>
            <a:r>
              <a:rPr lang="en-US" sz="2400" dirty="0"/>
              <a:t>Competence in our ability to perform.</a:t>
            </a:r>
          </a:p>
          <a:p>
            <a:pPr marL="342900" indent="-342900">
              <a:buFont typeface="Arial" panose="020B0604020202020204" pitchFamily="34" charset="0"/>
              <a:buChar char="•"/>
            </a:pPr>
            <a:r>
              <a:rPr lang="en-US" sz="2400" dirty="0"/>
              <a:t>Self-determination: degree of control over how we perform our jobs.</a:t>
            </a:r>
          </a:p>
          <a:p>
            <a:pPr marL="342900" indent="-342900">
              <a:buFont typeface="Arial" panose="020B0604020202020204" pitchFamily="34" charset="0"/>
              <a:buChar char="•"/>
            </a:pPr>
            <a:r>
              <a:rPr lang="en-US" sz="2400" dirty="0"/>
              <a:t>Impact at work: the difference our efforts make.</a:t>
            </a:r>
          </a:p>
        </p:txBody>
      </p:sp>
    </p:spTree>
    <p:extLst>
      <p:ext uri="{BB962C8B-B14F-4D97-AF65-F5344CB8AC3E}">
        <p14:creationId xmlns:p14="http://schemas.microsoft.com/office/powerpoint/2010/main" val="679611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12.7 Inputs and Outcomes of Psychological Empowerment Across Organizational Levels</a:t>
            </a:r>
          </a:p>
        </p:txBody>
      </p:sp>
      <p:sp>
        <p:nvSpPr>
          <p:cNvPr id="5" name="Content Placeholder 4"/>
          <p:cNvSpPr>
            <a:spLocks noGrp="1"/>
          </p:cNvSpPr>
          <p:nvPr>
            <p:ph sz="quarter" idx="11"/>
          </p:nvPr>
        </p:nvSpPr>
        <p:spPr>
          <a:xfrm>
            <a:off x="342900" y="1276710"/>
            <a:ext cx="8458200" cy="591642"/>
          </a:xfrm>
        </p:spPr>
        <p:txBody>
          <a:bodyPr>
            <a:noAutofit/>
          </a:bodyPr>
          <a:lstStyle/>
          <a:p>
            <a:pPr marL="0" indent="0">
              <a:buNone/>
            </a:pPr>
            <a:r>
              <a:rPr lang="en-US" sz="2400" dirty="0"/>
              <a:t>The levers of empowerment operate across all levels of the organization.</a:t>
            </a:r>
          </a:p>
          <a:p>
            <a:br>
              <a:rPr lang="en-US" dirty="0"/>
            </a:br>
            <a:endParaRPr lang="en-US" dirty="0"/>
          </a:p>
          <a:p>
            <a:pPr marL="0" indent="0">
              <a:buNone/>
            </a:pPr>
            <a:endParaRPr lang="en-US" sz="1800" dirty="0"/>
          </a:p>
          <a:p>
            <a:endParaRPr lang="en-US" dirty="0"/>
          </a:p>
        </p:txBody>
      </p:sp>
      <p:pic>
        <p:nvPicPr>
          <p:cNvPr id="4" name="Picture 3" descr="The graphic shows the inputs, empowerment, and outcomes across all levels of the organization."/>
          <p:cNvPicPr>
            <a:picLocks noChangeAspect="1"/>
          </p:cNvPicPr>
          <p:nvPr/>
        </p:nvPicPr>
        <p:blipFill>
          <a:blip r:embed="rId3"/>
          <a:stretch>
            <a:fillRect/>
          </a:stretch>
        </p:blipFill>
        <p:spPr>
          <a:xfrm>
            <a:off x="764937" y="2039803"/>
            <a:ext cx="7614126" cy="3685237"/>
          </a:xfrm>
          <a:prstGeom prst="rect">
            <a:avLst/>
          </a:prstGeom>
        </p:spPr>
      </p:pic>
      <p:sp>
        <p:nvSpPr>
          <p:cNvPr id="8" name="Content Placeholder 7">
            <a:extLst>
              <a:ext uri="{FF2B5EF4-FFF2-40B4-BE49-F238E27FC236}">
                <a16:creationId xmlns:a16="http://schemas.microsoft.com/office/drawing/2014/main" id="{1C6BCE93-6FD9-4448-AC63-779DDFAA8148}"/>
              </a:ext>
            </a:extLst>
          </p:cNvPr>
          <p:cNvSpPr>
            <a:spLocks noGrp="1"/>
          </p:cNvSpPr>
          <p:nvPr>
            <p:ph sz="quarter" idx="14"/>
          </p:nvPr>
        </p:nvSpPr>
        <p:spPr>
          <a:xfrm>
            <a:off x="342900" y="6093035"/>
            <a:ext cx="6199521" cy="420477"/>
          </a:xfrm>
        </p:spPr>
        <p:txBody>
          <a:bodyPr>
            <a:normAutofit fontScale="92500"/>
          </a:bodyPr>
          <a:lstStyle/>
          <a:p>
            <a:r>
              <a:rPr lang="en-US" sz="1000" dirty="0"/>
              <a:t>SOURCE: Maynard, M. Travis, Lucy L. Gilson, and John E. Mathieu. “Empowerment—Fad or Fab? A Multilevel Review of the Past Two Decades of Research.” </a:t>
            </a:r>
            <a:r>
              <a:rPr lang="en-US" sz="1000" i="1" dirty="0"/>
              <a:t>Journal of Management </a:t>
            </a:r>
            <a:r>
              <a:rPr lang="en-US" sz="1000" dirty="0"/>
              <a:t>38, no. 4 (2012): 1231–1281. https://doi.org/10.1177/0149206312438773. </a:t>
            </a:r>
          </a:p>
        </p:txBody>
      </p:sp>
      <p:sp>
        <p:nvSpPr>
          <p:cNvPr id="7" name="Text Placeholder 12"/>
          <p:cNvSpPr>
            <a:spLocks noGrp="1"/>
          </p:cNvSpPr>
          <p:nvPr>
            <p:ph type="body" sz="quarter" idx="12"/>
          </p:nvPr>
        </p:nvSpPr>
        <p:spPr>
          <a:xfrm>
            <a:off x="6542421" y="6323012"/>
            <a:ext cx="2404872"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658967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solidFill>
                  <a:srgbClr val="EC7701"/>
                </a:solidFill>
              </a:rPr>
              <a:t>Test Your OB Knowledge</a:t>
            </a:r>
            <a:r>
              <a:rPr lang="en-US" sz="1400" b="1" dirty="0">
                <a:solidFill>
                  <a:srgbClr val="EC7701"/>
                </a:solidFill>
              </a:rPr>
              <a:t> 2</a:t>
            </a:r>
          </a:p>
        </p:txBody>
      </p:sp>
      <p:sp>
        <p:nvSpPr>
          <p:cNvPr id="3" name="Content Placeholder 2"/>
          <p:cNvSpPr>
            <a:spLocks noGrp="1"/>
          </p:cNvSpPr>
          <p:nvPr>
            <p:ph sz="quarter" idx="11"/>
          </p:nvPr>
        </p:nvSpPr>
        <p:spPr/>
        <p:txBody>
          <a:bodyPr>
            <a:normAutofit fontScale="92500" lnSpcReduction="10000"/>
          </a:bodyPr>
          <a:lstStyle/>
          <a:p>
            <a:pPr marL="0" indent="0">
              <a:buFont typeface="Arial" panose="020B0604020202020204" pitchFamily="34" charset="0"/>
              <a:buNone/>
            </a:pPr>
            <a:r>
              <a:rPr lang="en-US" sz="2600" dirty="0"/>
              <a:t>John is asking advice about how to effectively empower his employees. Which of the following is NOT good advice?</a:t>
            </a:r>
          </a:p>
          <a:p>
            <a:pPr marL="457200" indent="-457200">
              <a:buFont typeface="+mj-lt"/>
              <a:buAutoNum type="alphaUcPeriod"/>
            </a:pPr>
            <a:r>
              <a:rPr lang="en-US" sz="2600" dirty="0"/>
              <a:t>Only share responsibilities with those who are competent to do what is necessary.</a:t>
            </a:r>
          </a:p>
          <a:p>
            <a:pPr marL="457200" indent="-457200">
              <a:buFont typeface="+mj-lt"/>
              <a:buAutoNum type="alphaUcPeriod"/>
            </a:pPr>
            <a:r>
              <a:rPr lang="en-US" sz="2600" dirty="0"/>
              <a:t>A manager needs to be careful when empowering employees because it will decrease the manager’s power.</a:t>
            </a:r>
          </a:p>
          <a:p>
            <a:pPr marL="457200" indent="-457200">
              <a:buFont typeface="+mj-lt"/>
              <a:buAutoNum type="alphaUcPeriod"/>
            </a:pPr>
            <a:r>
              <a:rPr lang="en-US" sz="2600" dirty="0"/>
              <a:t>Use job design and the job characteristics model as a way of empowering employees.</a:t>
            </a:r>
          </a:p>
          <a:p>
            <a:pPr marL="457200" indent="-457200">
              <a:buFont typeface="+mj-lt"/>
              <a:buAutoNum type="alphaUcPeriod"/>
            </a:pPr>
            <a:r>
              <a:rPr lang="en-US" sz="2600" dirty="0"/>
              <a:t>The extent to which employees have positive self-evaluations will enhance their sense of empowerment.</a:t>
            </a:r>
          </a:p>
          <a:p>
            <a:pPr marL="457200" indent="-457200">
              <a:buFont typeface="+mj-lt"/>
              <a:buAutoNum type="alphaUcPeriod"/>
            </a:pPr>
            <a:r>
              <a:rPr lang="en-US" sz="2600" dirty="0"/>
              <a:t>A common element of empowerment involves pushing decision-making authority down to lower levels.</a:t>
            </a:r>
          </a:p>
          <a:p>
            <a:endParaRPr lang="en-US" sz="2600" dirty="0"/>
          </a:p>
        </p:txBody>
      </p:sp>
    </p:spTree>
    <p:extLst>
      <p:ext uri="{BB962C8B-B14F-4D97-AF65-F5344CB8AC3E}">
        <p14:creationId xmlns:p14="http://schemas.microsoft.com/office/powerpoint/2010/main" val="725942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Influencing Others</a:t>
            </a:r>
            <a:endParaRPr lang="en-US" sz="2000" dirty="0"/>
          </a:p>
        </p:txBody>
      </p:sp>
      <p:sp>
        <p:nvSpPr>
          <p:cNvPr id="3" name="Content Placeholder 2"/>
          <p:cNvSpPr>
            <a:spLocks noGrp="1"/>
          </p:cNvSpPr>
          <p:nvPr>
            <p:ph sz="quarter" idx="11"/>
          </p:nvPr>
        </p:nvSpPr>
        <p:spPr>
          <a:xfrm>
            <a:off x="342900" y="1276710"/>
            <a:ext cx="8458200" cy="678612"/>
          </a:xfrm>
        </p:spPr>
        <p:txBody>
          <a:bodyPr>
            <a:normAutofit/>
          </a:bodyPr>
          <a:lstStyle/>
          <a:p>
            <a:pPr marL="1588" lvl="1" indent="0">
              <a:buNone/>
            </a:pPr>
            <a:r>
              <a:rPr lang="en-US" sz="2800" dirty="0"/>
              <a:t>Common influence tactics to affect changes in others.</a:t>
            </a:r>
          </a:p>
          <a:p>
            <a:pPr lvl="1">
              <a:buFont typeface="Arial" charset="0"/>
              <a:buChar char="•"/>
            </a:pPr>
            <a:endParaRPr lang="en-US" sz="2000" dirty="0"/>
          </a:p>
          <a:p>
            <a:pPr>
              <a:buFont typeface="Arial" charset="0"/>
              <a:buChar char="•"/>
            </a:pPr>
            <a:endParaRPr lang="en-US" sz="2400" dirty="0"/>
          </a:p>
        </p:txBody>
      </p:sp>
      <p:sp>
        <p:nvSpPr>
          <p:cNvPr id="8" name="Content Placeholder 7"/>
          <p:cNvSpPr>
            <a:spLocks noGrp="1"/>
          </p:cNvSpPr>
          <p:nvPr>
            <p:ph sz="quarter" idx="14"/>
          </p:nvPr>
        </p:nvSpPr>
        <p:spPr>
          <a:xfrm>
            <a:off x="1070014" y="2134260"/>
            <a:ext cx="3380800" cy="4293078"/>
          </a:xfrm>
        </p:spPr>
        <p:txBody>
          <a:bodyPr>
            <a:normAutofit/>
          </a:bodyPr>
          <a:lstStyle/>
          <a:p>
            <a:pPr marL="1588" lvl="1" indent="0">
              <a:buNone/>
            </a:pPr>
            <a:r>
              <a:rPr lang="en-US" sz="2800" b="1" dirty="0"/>
              <a:t>Soft tactics.</a:t>
            </a:r>
          </a:p>
          <a:p>
            <a:pPr lvl="1">
              <a:buFont typeface="Arial" charset="0"/>
              <a:buChar char="•"/>
            </a:pPr>
            <a:r>
              <a:rPr lang="en-US" dirty="0"/>
              <a:t>Rational persuasion.</a:t>
            </a:r>
          </a:p>
          <a:p>
            <a:pPr lvl="1">
              <a:buFont typeface="Arial" charset="0"/>
              <a:buChar char="•"/>
            </a:pPr>
            <a:r>
              <a:rPr lang="en-US" dirty="0"/>
              <a:t>Inspirational appeals.</a:t>
            </a:r>
          </a:p>
          <a:p>
            <a:pPr lvl="1">
              <a:buFont typeface="Arial" charset="0"/>
              <a:buChar char="•"/>
            </a:pPr>
            <a:r>
              <a:rPr lang="en-US" dirty="0"/>
              <a:t>Consultation.</a:t>
            </a:r>
          </a:p>
          <a:p>
            <a:pPr lvl="1">
              <a:buFont typeface="Arial" charset="0"/>
              <a:buChar char="•"/>
            </a:pPr>
            <a:r>
              <a:rPr lang="en-US" dirty="0"/>
              <a:t>Ingratiation.</a:t>
            </a:r>
          </a:p>
          <a:p>
            <a:pPr lvl="1">
              <a:buFont typeface="Arial" charset="0"/>
              <a:buChar char="•"/>
            </a:pPr>
            <a:r>
              <a:rPr lang="en-US" dirty="0"/>
              <a:t>Personal appeals.</a:t>
            </a:r>
          </a:p>
          <a:p>
            <a:pPr lvl="1">
              <a:buFont typeface="Arial" charset="0"/>
              <a:buChar char="•"/>
            </a:pPr>
            <a:endParaRPr lang="en-US" dirty="0"/>
          </a:p>
        </p:txBody>
      </p:sp>
      <p:sp>
        <p:nvSpPr>
          <p:cNvPr id="12" name="Text Placeholder 3"/>
          <p:cNvSpPr>
            <a:spLocks noGrp="1"/>
          </p:cNvSpPr>
          <p:nvPr>
            <p:ph sz="quarter" idx="15"/>
          </p:nvPr>
        </p:nvSpPr>
        <p:spPr>
          <a:xfrm>
            <a:off x="4483864" y="2134260"/>
            <a:ext cx="4548589" cy="4188246"/>
          </a:xfrm>
        </p:spPr>
        <p:txBody>
          <a:bodyPr>
            <a:normAutofit/>
          </a:bodyPr>
          <a:lstStyle/>
          <a:p>
            <a:r>
              <a:rPr lang="en-US" sz="2800" b="1" dirty="0"/>
              <a:t>Hard tactics.</a:t>
            </a:r>
          </a:p>
          <a:p>
            <a:pPr lvl="1">
              <a:buFont typeface="Arial" charset="0"/>
              <a:buChar char="•"/>
            </a:pPr>
            <a:r>
              <a:rPr lang="en-US" dirty="0"/>
              <a:t>Exchange.</a:t>
            </a:r>
          </a:p>
          <a:p>
            <a:pPr lvl="1">
              <a:buFont typeface="Arial" charset="0"/>
              <a:buChar char="•"/>
            </a:pPr>
            <a:r>
              <a:rPr lang="en-US" dirty="0"/>
              <a:t>Coalition tactics.</a:t>
            </a:r>
          </a:p>
          <a:p>
            <a:pPr lvl="1">
              <a:buFont typeface="Arial" charset="0"/>
              <a:buChar char="•"/>
            </a:pPr>
            <a:r>
              <a:rPr lang="en-US" dirty="0"/>
              <a:t>Pressure.</a:t>
            </a:r>
          </a:p>
          <a:p>
            <a:pPr lvl="1">
              <a:buFont typeface="Arial" charset="0"/>
              <a:buChar char="•"/>
            </a:pPr>
            <a:r>
              <a:rPr lang="en-US" dirty="0"/>
              <a:t>Legitimizing tactics.</a:t>
            </a:r>
          </a:p>
          <a:p>
            <a:pPr algn="ctr"/>
            <a:endParaRPr lang="en-US" dirty="0"/>
          </a:p>
        </p:txBody>
      </p:sp>
    </p:spTree>
    <p:extLst>
      <p:ext uri="{BB962C8B-B14F-4D97-AF65-F5344CB8AC3E}">
        <p14:creationId xmlns:p14="http://schemas.microsoft.com/office/powerpoint/2010/main" val="2184087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Match Tactics to Desired Outcomes</a:t>
            </a:r>
            <a:endParaRPr lang="en-US" sz="2000" dirty="0"/>
          </a:p>
        </p:txBody>
      </p:sp>
      <p:sp>
        <p:nvSpPr>
          <p:cNvPr id="3" name="Content Placeholder 2"/>
          <p:cNvSpPr>
            <a:spLocks noGrp="1"/>
          </p:cNvSpPr>
          <p:nvPr>
            <p:ph sz="quarter" idx="11"/>
          </p:nvPr>
        </p:nvSpPr>
        <p:spPr/>
        <p:txBody>
          <a:bodyPr/>
          <a:lstStyle/>
          <a:p>
            <a:pPr lvl="1">
              <a:buFont typeface="Arial" charset="0"/>
              <a:buChar char="•"/>
            </a:pPr>
            <a:r>
              <a:rPr lang="en-US" sz="2800" dirty="0"/>
              <a:t>Rely on the core.</a:t>
            </a:r>
          </a:p>
          <a:p>
            <a:pPr lvl="1">
              <a:buFont typeface="Arial" charset="0"/>
              <a:buChar char="•"/>
            </a:pPr>
            <a:r>
              <a:rPr lang="en-US" sz="2800" dirty="0"/>
              <a:t>Be believable and trustworthy.</a:t>
            </a:r>
          </a:p>
          <a:p>
            <a:pPr lvl="1">
              <a:buFont typeface="Arial" charset="0"/>
              <a:buChar char="•"/>
            </a:pPr>
            <a:r>
              <a:rPr lang="en-US" sz="2800" dirty="0"/>
              <a:t>Consult rather than legitimate.</a:t>
            </a:r>
          </a:p>
          <a:p>
            <a:pPr lvl="1">
              <a:buFont typeface="Arial" charset="0"/>
              <a:buChar char="•"/>
            </a:pPr>
            <a:r>
              <a:rPr lang="en-US" sz="2800" dirty="0"/>
              <a:t>Expect little from schmoozing.</a:t>
            </a:r>
          </a:p>
          <a:p>
            <a:pPr lvl="1">
              <a:buFont typeface="Arial" charset="0"/>
              <a:buChar char="•"/>
            </a:pPr>
            <a:r>
              <a:rPr lang="en-US" sz="2800" dirty="0"/>
              <a:t>Be subtle.</a:t>
            </a:r>
          </a:p>
          <a:p>
            <a:pPr lvl="1">
              <a:buFont typeface="Arial" charset="0"/>
              <a:buChar char="•"/>
            </a:pPr>
            <a:r>
              <a:rPr lang="en-US" sz="2800" dirty="0"/>
              <a:t>Learn to influence.</a:t>
            </a:r>
          </a:p>
          <a:p>
            <a:pPr>
              <a:buFont typeface="Arial" charset="0"/>
              <a:buChar char="•"/>
            </a:pPr>
            <a:endParaRPr lang="en-US" sz="2400" dirty="0"/>
          </a:p>
        </p:txBody>
      </p:sp>
    </p:spTree>
    <p:extLst>
      <p:ext uri="{BB962C8B-B14F-4D97-AF65-F5344CB8AC3E}">
        <p14:creationId xmlns:p14="http://schemas.microsoft.com/office/powerpoint/2010/main" val="3058857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Effectively Influencing Others</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Six principles of persuasion:</a:t>
            </a:r>
          </a:p>
          <a:p>
            <a:pPr marL="857250" lvl="1" indent="-457200">
              <a:buFont typeface="+mj-lt"/>
              <a:buAutoNum type="arabicPeriod"/>
            </a:pPr>
            <a:r>
              <a:rPr lang="en-US" sz="2400" dirty="0"/>
              <a:t>Liking</a:t>
            </a:r>
          </a:p>
          <a:p>
            <a:pPr marL="857250" lvl="1" indent="-457200">
              <a:buFont typeface="+mj-lt"/>
              <a:buAutoNum type="arabicPeriod"/>
            </a:pPr>
            <a:r>
              <a:rPr lang="en-US" sz="2400" dirty="0"/>
              <a:t>Reciprocity</a:t>
            </a:r>
          </a:p>
          <a:p>
            <a:pPr marL="857250" lvl="1" indent="-457200">
              <a:buFont typeface="+mj-lt"/>
              <a:buAutoNum type="arabicPeriod"/>
            </a:pPr>
            <a:r>
              <a:rPr lang="en-US" sz="2400" dirty="0"/>
              <a:t>Social proof</a:t>
            </a:r>
          </a:p>
          <a:p>
            <a:pPr marL="857250" lvl="1" indent="-457200">
              <a:buFont typeface="+mj-lt"/>
              <a:buAutoNum type="arabicPeriod"/>
            </a:pPr>
            <a:r>
              <a:rPr lang="en-US" sz="2400" dirty="0"/>
              <a:t>Consistency</a:t>
            </a:r>
          </a:p>
          <a:p>
            <a:pPr marL="857250" lvl="1" indent="-457200">
              <a:buFont typeface="+mj-lt"/>
              <a:buAutoNum type="arabicPeriod"/>
            </a:pPr>
            <a:r>
              <a:rPr lang="en-US" sz="2400" dirty="0"/>
              <a:t>Authority</a:t>
            </a:r>
          </a:p>
          <a:p>
            <a:pPr marL="857250" lvl="1" indent="-457200">
              <a:buFont typeface="+mj-lt"/>
              <a:buAutoNum type="arabicPeriod"/>
            </a:pPr>
            <a:r>
              <a:rPr lang="en-US" sz="2400" dirty="0"/>
              <a:t>Scarcity</a:t>
            </a:r>
          </a:p>
          <a:p>
            <a:pPr marL="0" indent="0">
              <a:buNone/>
            </a:pPr>
            <a:r>
              <a:rPr lang="en-US" sz="2400" dirty="0"/>
              <a:t> Use the above in combination, for maximum effectiveness.</a:t>
            </a:r>
          </a:p>
          <a:p>
            <a:endParaRPr lang="en-US" sz="2400" dirty="0"/>
          </a:p>
        </p:txBody>
      </p:sp>
    </p:spTree>
    <p:extLst>
      <p:ext uri="{BB962C8B-B14F-4D97-AF65-F5344CB8AC3E}">
        <p14:creationId xmlns:p14="http://schemas.microsoft.com/office/powerpoint/2010/main" val="886575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Rachel believes using soft influence tactics is more effective than using hard tactics. Which of the following tactics is Rachel most likely to use?</a:t>
            </a:r>
          </a:p>
          <a:p>
            <a:pPr marL="457200" indent="-457200">
              <a:buFont typeface="+mj-lt"/>
              <a:buAutoNum type="alphaUcPeriod"/>
            </a:pPr>
            <a:r>
              <a:rPr lang="en-US" dirty="0"/>
              <a:t>basing requests on her authority.</a:t>
            </a:r>
          </a:p>
          <a:p>
            <a:pPr marL="457200" indent="-457200">
              <a:buFont typeface="+mj-lt"/>
              <a:buAutoNum type="alphaUcPeriod"/>
            </a:pPr>
            <a:r>
              <a:rPr lang="en-US" dirty="0"/>
              <a:t>getting others to support her efforts to persuade someone.</a:t>
            </a:r>
          </a:p>
          <a:p>
            <a:pPr marL="457200" indent="-457200">
              <a:buFont typeface="+mj-lt"/>
              <a:buAutoNum type="alphaUcPeriod"/>
            </a:pPr>
            <a:r>
              <a:rPr lang="en-US" dirty="0"/>
              <a:t>using intimidation and threats.</a:t>
            </a:r>
          </a:p>
          <a:p>
            <a:pPr marL="457200" indent="-457200">
              <a:buFont typeface="+mj-lt"/>
              <a:buAutoNum type="alphaUcPeriod"/>
            </a:pPr>
            <a:r>
              <a:rPr lang="en-US" dirty="0"/>
              <a:t>building enthusiasm by appealing to her employees’ emotions.</a:t>
            </a:r>
          </a:p>
          <a:p>
            <a:pPr marL="457200" indent="-457200">
              <a:buFont typeface="+mj-lt"/>
              <a:buAutoNum type="alphaUcPeriod"/>
            </a:pPr>
            <a:r>
              <a:rPr lang="en-US" dirty="0"/>
              <a:t>making explicit promises.</a:t>
            </a:r>
          </a:p>
        </p:txBody>
      </p:sp>
    </p:spTree>
    <p:extLst>
      <p:ext uri="{BB962C8B-B14F-4D97-AF65-F5344CB8AC3E}">
        <p14:creationId xmlns:p14="http://schemas.microsoft.com/office/powerpoint/2010/main" val="778129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Political Tactics and How to Use Them</a:t>
            </a:r>
            <a:endParaRPr lang="en-US" sz="2000" dirty="0"/>
          </a:p>
        </p:txBody>
      </p:sp>
      <p:sp>
        <p:nvSpPr>
          <p:cNvPr id="3" name="Content Placeholder 2"/>
          <p:cNvSpPr>
            <a:spLocks noGrp="1"/>
          </p:cNvSpPr>
          <p:nvPr>
            <p:ph sz="quarter" idx="11"/>
          </p:nvPr>
        </p:nvSpPr>
        <p:spPr>
          <a:xfrm>
            <a:off x="342900" y="1276710"/>
            <a:ext cx="8458200" cy="2130308"/>
          </a:xfrm>
        </p:spPr>
        <p:txBody>
          <a:bodyPr>
            <a:normAutofit/>
          </a:bodyPr>
          <a:lstStyle/>
          <a:p>
            <a:pPr marL="0" indent="0">
              <a:buNone/>
            </a:pPr>
            <a:r>
              <a:rPr lang="en-US" sz="2800" b="1" dirty="0"/>
              <a:t>Organizational politics.</a:t>
            </a:r>
          </a:p>
          <a:p>
            <a:pPr marL="342900" indent="-342900">
              <a:buFont typeface="Arial" panose="020B0604020202020204" pitchFamily="34" charset="0"/>
              <a:buChar char="•"/>
            </a:pPr>
            <a:r>
              <a:rPr lang="en-US" sz="2400" dirty="0"/>
              <a:t>Intentional acts of influence to enhance or protect the </a:t>
            </a:r>
            <a:r>
              <a:rPr lang="en-US" sz="2400" i="1" dirty="0"/>
              <a:t>self-interest</a:t>
            </a:r>
            <a:r>
              <a:rPr lang="en-US" sz="2400" dirty="0"/>
              <a:t> of individuals or groups that are not endorsed by or aligned with those of the organization.</a:t>
            </a:r>
          </a:p>
          <a:p>
            <a:pPr marL="0" indent="0">
              <a:buNone/>
            </a:pPr>
            <a:endParaRPr lang="en-US" sz="2400" dirty="0"/>
          </a:p>
          <a:p>
            <a:pPr marL="0" indent="0">
              <a:buNone/>
            </a:pPr>
            <a:endParaRPr lang="en-US" sz="2400" dirty="0"/>
          </a:p>
          <a:p>
            <a:pPr marL="0" indent="0">
              <a:buNone/>
            </a:pPr>
            <a:endParaRPr lang="en-US" sz="2400" dirty="0"/>
          </a:p>
        </p:txBody>
      </p:sp>
      <p:sp>
        <p:nvSpPr>
          <p:cNvPr id="6" name="Content Placeholder 5">
            <a:extLst>
              <a:ext uri="{FF2B5EF4-FFF2-40B4-BE49-F238E27FC236}">
                <a16:creationId xmlns:a16="http://schemas.microsoft.com/office/drawing/2014/main" id="{A9E9FC78-E68A-3D41-B489-BDBACBBBEEE2}"/>
              </a:ext>
            </a:extLst>
          </p:cNvPr>
          <p:cNvSpPr>
            <a:spLocks noGrp="1"/>
          </p:cNvSpPr>
          <p:nvPr>
            <p:ph sz="quarter" idx="14"/>
          </p:nvPr>
        </p:nvSpPr>
        <p:spPr>
          <a:xfrm>
            <a:off x="342900" y="3576881"/>
            <a:ext cx="8458200" cy="2671519"/>
          </a:xfrm>
        </p:spPr>
        <p:txBody>
          <a:bodyPr/>
          <a:lstStyle/>
          <a:p>
            <a:r>
              <a:rPr lang="en-US" sz="2800" dirty="0"/>
              <a:t>Some key causes of political behavior:</a:t>
            </a:r>
          </a:p>
          <a:p>
            <a:pPr marL="762000" indent="-342900">
              <a:buFont typeface="Arial" panose="020B0604020202020204" pitchFamily="34" charset="0"/>
              <a:buChar char="•"/>
            </a:pPr>
            <a:r>
              <a:rPr lang="en-US" sz="2400" dirty="0"/>
              <a:t>Organizational justice.</a:t>
            </a:r>
          </a:p>
          <a:p>
            <a:pPr marL="762000" indent="-342900">
              <a:buFont typeface="Arial" panose="020B0604020202020204" pitchFamily="34" charset="0"/>
              <a:buChar char="•"/>
            </a:pPr>
            <a:r>
              <a:rPr lang="en-US" sz="2400" dirty="0"/>
              <a:t>Trust in co-workers.</a:t>
            </a:r>
          </a:p>
          <a:p>
            <a:pPr marL="762000" indent="-342900">
              <a:buFont typeface="Arial" panose="020B0604020202020204" pitchFamily="34" charset="0"/>
              <a:buChar char="•"/>
            </a:pPr>
            <a:r>
              <a:rPr lang="en-US" sz="2400" dirty="0"/>
              <a:t>Negative affect.</a:t>
            </a:r>
          </a:p>
          <a:p>
            <a:endParaRPr lang="en-US" dirty="0"/>
          </a:p>
        </p:txBody>
      </p:sp>
    </p:spTree>
    <p:extLst>
      <p:ext uri="{BB962C8B-B14F-4D97-AF65-F5344CB8AC3E}">
        <p14:creationId xmlns:p14="http://schemas.microsoft.com/office/powerpoint/2010/main" val="356016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Uncertainty and Political Behavior</a:t>
            </a:r>
            <a:endParaRPr lang="en-US" sz="2000" dirty="0"/>
          </a:p>
        </p:txBody>
      </p:sp>
      <p:sp>
        <p:nvSpPr>
          <p:cNvPr id="3" name="Content Placeholder 2"/>
          <p:cNvSpPr>
            <a:spLocks noGrp="1"/>
          </p:cNvSpPr>
          <p:nvPr>
            <p:ph sz="quarter" idx="11"/>
          </p:nvPr>
        </p:nvSpPr>
        <p:spPr/>
        <p:txBody>
          <a:bodyPr anchor="ctr"/>
          <a:lstStyle/>
          <a:p>
            <a:pPr marL="0" indent="0" algn="ctr">
              <a:buNone/>
            </a:pPr>
            <a:r>
              <a:rPr lang="en-US" sz="2800" dirty="0"/>
              <a:t>Uncertainty: may trigger political behaviors</a:t>
            </a:r>
          </a:p>
        </p:txBody>
      </p:sp>
      <p:sp>
        <p:nvSpPr>
          <p:cNvPr id="7" name="Content Placeholder 6"/>
          <p:cNvSpPr>
            <a:spLocks noGrp="1"/>
          </p:cNvSpPr>
          <p:nvPr>
            <p:ph sz="quarter" idx="14"/>
          </p:nvPr>
        </p:nvSpPr>
        <p:spPr>
          <a:xfrm>
            <a:off x="4724400" y="2065866"/>
            <a:ext cx="4076700" cy="4182533"/>
          </a:xfrm>
        </p:spPr>
        <p:txBody>
          <a:bodyPr>
            <a:normAutofit/>
          </a:bodyPr>
          <a:lstStyle/>
          <a:p>
            <a:pPr marL="342900" indent="-342900">
              <a:buFont typeface="Arial" panose="020B0604020202020204" pitchFamily="34" charset="0"/>
              <a:buChar char="•"/>
            </a:pPr>
            <a:r>
              <a:rPr lang="en-US" sz="2400" dirty="0"/>
              <a:t>Sources of uncertainty.</a:t>
            </a:r>
          </a:p>
          <a:p>
            <a:pPr marL="342900" indent="-342900">
              <a:buFont typeface="Arial" panose="020B0604020202020204" pitchFamily="34" charset="0"/>
              <a:buChar char="•"/>
            </a:pPr>
            <a:r>
              <a:rPr lang="en-US" sz="2400" dirty="0"/>
              <a:t>Unclear objectives.</a:t>
            </a:r>
          </a:p>
          <a:p>
            <a:pPr marL="342900" indent="-342900">
              <a:buFont typeface="Arial" panose="020B0604020202020204" pitchFamily="34" charset="0"/>
              <a:buChar char="•"/>
            </a:pPr>
            <a:r>
              <a:rPr lang="en-US" sz="2400" dirty="0"/>
              <a:t>Vague performance measures.</a:t>
            </a:r>
          </a:p>
          <a:p>
            <a:pPr marL="342900" indent="-342900">
              <a:buFont typeface="Arial" panose="020B0604020202020204" pitchFamily="34" charset="0"/>
              <a:buChar char="•"/>
            </a:pPr>
            <a:r>
              <a:rPr lang="en-US" sz="2400" dirty="0"/>
              <a:t>Ill-defined decision processes.</a:t>
            </a:r>
          </a:p>
          <a:p>
            <a:pPr marL="342900" indent="-342900">
              <a:buFont typeface="Arial" panose="020B0604020202020204" pitchFamily="34" charset="0"/>
              <a:buChar char="•"/>
            </a:pPr>
            <a:r>
              <a:rPr lang="en-US" sz="2400" dirty="0"/>
              <a:t>Strong individual or group competition.</a:t>
            </a:r>
          </a:p>
          <a:p>
            <a:pPr marL="342900" indent="-342900">
              <a:buFont typeface="Arial" panose="020B0604020202020204" pitchFamily="34" charset="0"/>
              <a:buChar char="•"/>
            </a:pPr>
            <a:r>
              <a:rPr lang="en-US" sz="2400" dirty="0"/>
              <a:t>Any type of change.</a:t>
            </a:r>
          </a:p>
        </p:txBody>
      </p:sp>
    </p:spTree>
    <p:extLst>
      <p:ext uri="{BB962C8B-B14F-4D97-AF65-F5344CB8AC3E}">
        <p14:creationId xmlns:p14="http://schemas.microsoft.com/office/powerpoint/2010/main" val="30485483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Frequently Used Political Tactics</a:t>
            </a:r>
            <a:endParaRPr lang="en-US" sz="2000" dirty="0"/>
          </a:p>
        </p:txBody>
      </p:sp>
      <p:sp>
        <p:nvSpPr>
          <p:cNvPr id="3" name="Content Placeholder 2"/>
          <p:cNvSpPr>
            <a:spLocks noGrp="1"/>
          </p:cNvSpPr>
          <p:nvPr>
            <p:ph sz="quarter" idx="11"/>
          </p:nvPr>
        </p:nvSpPr>
        <p:spPr/>
        <p:txBody>
          <a:bodyPr/>
          <a:lstStyle/>
          <a:p>
            <a:pPr marL="742950" lvl="1"/>
            <a:r>
              <a:rPr lang="en-US" sz="2400" dirty="0"/>
              <a:t>Building a network of useful contacts.</a:t>
            </a:r>
          </a:p>
          <a:p>
            <a:pPr marL="742950" lvl="1"/>
            <a:r>
              <a:rPr lang="en-US" sz="2400" dirty="0"/>
              <a:t>Using key players to support initiatives.</a:t>
            </a:r>
          </a:p>
          <a:p>
            <a:pPr marL="742950" lvl="1"/>
            <a:r>
              <a:rPr lang="en-US" sz="2400" dirty="0"/>
              <a:t>Making friends with power brokers.</a:t>
            </a:r>
          </a:p>
          <a:p>
            <a:pPr marL="742950" lvl="1"/>
            <a:r>
              <a:rPr lang="en-US" sz="2400" dirty="0"/>
              <a:t>Bending the rules to fit the situation.</a:t>
            </a:r>
          </a:p>
          <a:p>
            <a:pPr marL="0" indent="0">
              <a:buNone/>
            </a:pPr>
            <a:endParaRPr lang="en-US" sz="2000" dirty="0"/>
          </a:p>
          <a:p>
            <a:pPr marL="0" indent="0">
              <a:buNone/>
            </a:pPr>
            <a:r>
              <a:rPr lang="en-US" sz="2000" dirty="0"/>
              <a:t> </a:t>
            </a:r>
          </a:p>
        </p:txBody>
      </p:sp>
      <p:sp>
        <p:nvSpPr>
          <p:cNvPr id="9" name="Content Placeholder 8">
            <a:extLst>
              <a:ext uri="{FF2B5EF4-FFF2-40B4-BE49-F238E27FC236}">
                <a16:creationId xmlns:a16="http://schemas.microsoft.com/office/drawing/2014/main" id="{6832CEEA-F8F5-9641-B879-E7C38FCA72F2}"/>
              </a:ext>
            </a:extLst>
          </p:cNvPr>
          <p:cNvSpPr>
            <a:spLocks noGrp="1"/>
          </p:cNvSpPr>
          <p:nvPr>
            <p:ph sz="quarter" idx="14"/>
          </p:nvPr>
        </p:nvSpPr>
        <p:spPr/>
        <p:txBody>
          <a:bodyPr/>
          <a:lstStyle/>
          <a:p>
            <a:pPr marL="742950" lvl="1"/>
            <a:r>
              <a:rPr lang="en-US" sz="2400" dirty="0"/>
              <a:t>Self-promotion.</a:t>
            </a:r>
          </a:p>
          <a:p>
            <a:pPr marL="742950" lvl="1"/>
            <a:r>
              <a:rPr lang="en-US" sz="2400" dirty="0"/>
              <a:t>Creating a favorable image.</a:t>
            </a:r>
          </a:p>
          <a:p>
            <a:pPr marL="742950" lvl="1"/>
            <a:r>
              <a:rPr lang="en-US" sz="2400" dirty="0"/>
              <a:t>Praising others.</a:t>
            </a:r>
          </a:p>
          <a:p>
            <a:pPr marL="742950" lvl="1"/>
            <a:r>
              <a:rPr lang="en-US" sz="2400" dirty="0"/>
              <a:t>Attacking or blaming others.</a:t>
            </a:r>
          </a:p>
          <a:p>
            <a:pPr marL="742950" lvl="1"/>
            <a:r>
              <a:rPr lang="en-US" sz="2400" dirty="0"/>
              <a:t>Using information as a political tool.</a:t>
            </a:r>
          </a:p>
          <a:p>
            <a:endParaRPr lang="en-US" dirty="0"/>
          </a:p>
        </p:txBody>
      </p:sp>
    </p:spTree>
    <p:extLst>
      <p:ext uri="{BB962C8B-B14F-4D97-AF65-F5344CB8AC3E}">
        <p14:creationId xmlns:p14="http://schemas.microsoft.com/office/powerpoint/2010/main" val="981825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 </a:t>
            </a:r>
            <a:endParaRPr lang="en-US" dirty="0"/>
          </a:p>
        </p:txBody>
      </p:sp>
      <p:sp>
        <p:nvSpPr>
          <p:cNvPr id="3" name="Content Placeholder 2"/>
          <p:cNvSpPr>
            <a:spLocks noGrp="1"/>
          </p:cNvSpPr>
          <p:nvPr>
            <p:ph sz="quarter" idx="11"/>
          </p:nvPr>
        </p:nvSpPr>
        <p:spPr/>
        <p:txBody>
          <a:bodyPr/>
          <a:lstStyle/>
          <a:p>
            <a:pPr marL="742950" indent="-731838">
              <a:spcBef>
                <a:spcPts val="0"/>
              </a:spcBef>
              <a:buFont typeface="Arial" panose="020B0604020202020204" pitchFamily="34" charset="0"/>
              <a:buNone/>
            </a:pPr>
            <a:r>
              <a:rPr lang="en-US" sz="2400" dirty="0">
                <a:cs typeface="Arial Black"/>
              </a:rPr>
              <a:t>12.1 	Understand the basic forms of power. </a:t>
            </a:r>
          </a:p>
          <a:p>
            <a:pPr marL="742950" indent="-731838">
              <a:spcBef>
                <a:spcPts val="0"/>
              </a:spcBef>
              <a:buFont typeface="Arial" panose="020B0604020202020204" pitchFamily="34" charset="0"/>
              <a:buNone/>
            </a:pPr>
            <a:r>
              <a:rPr lang="en-US" sz="2400" dirty="0">
                <a:cs typeface="Arial Black"/>
              </a:rPr>
              <a:t>12.2 	Empower yourself and others. </a:t>
            </a:r>
          </a:p>
          <a:p>
            <a:pPr marL="742950" indent="-731838">
              <a:spcBef>
                <a:spcPts val="0"/>
              </a:spcBef>
              <a:buFont typeface="Arial" panose="020B0604020202020204" pitchFamily="34" charset="0"/>
              <a:buNone/>
            </a:pPr>
            <a:r>
              <a:rPr lang="en-US" sz="2400" dirty="0">
                <a:cs typeface="Arial Black"/>
              </a:rPr>
              <a:t>12.3 	Describe and implement various influence tactics. </a:t>
            </a:r>
          </a:p>
          <a:p>
            <a:pPr marL="742950" indent="-731838">
              <a:spcBef>
                <a:spcPts val="0"/>
              </a:spcBef>
              <a:buFont typeface="Arial" panose="020B0604020202020204" pitchFamily="34" charset="0"/>
              <a:buNone/>
            </a:pPr>
            <a:r>
              <a:rPr lang="en-US" sz="2400" dirty="0">
                <a:cs typeface="Arial Black"/>
              </a:rPr>
              <a:t>12.4 	Apply the main forms of organizational politics. </a:t>
            </a:r>
          </a:p>
          <a:p>
            <a:pPr marL="742950" indent="-731838">
              <a:spcBef>
                <a:spcPts val="0"/>
              </a:spcBef>
              <a:buFont typeface="Arial" panose="020B0604020202020204" pitchFamily="34" charset="0"/>
              <a:buNone/>
            </a:pPr>
            <a:r>
              <a:rPr lang="en-US" sz="2400" dirty="0">
                <a:cs typeface="Arial Black"/>
              </a:rPr>
              <a:t>12.5 	Determine how to implement effective impression management. </a:t>
            </a:r>
          </a:p>
          <a:p>
            <a:pPr marL="742950" indent="-731838">
              <a:spcBef>
                <a:spcPts val="0"/>
              </a:spcBef>
              <a:buFont typeface="Arial" panose="020B0604020202020204" pitchFamily="34" charset="0"/>
              <a:buNone/>
            </a:pPr>
            <a:r>
              <a:rPr lang="en-US" sz="2400" dirty="0">
                <a:cs typeface="Arial Black"/>
              </a:rPr>
              <a:t>12.6 	Describe the implications of power, influence, and politics for you and managers. </a:t>
            </a:r>
            <a:endParaRPr lang="en-US" sz="2400" dirty="0"/>
          </a:p>
        </p:txBody>
      </p:sp>
    </p:spTree>
    <p:extLst>
      <p:ext uri="{BB962C8B-B14F-4D97-AF65-F5344CB8AC3E}">
        <p14:creationId xmlns:p14="http://schemas.microsoft.com/office/powerpoint/2010/main" val="4070256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Failure, Blame, and Politics</a:t>
            </a:r>
            <a:endParaRPr lang="en-US" sz="2000" dirty="0"/>
          </a:p>
        </p:txBody>
      </p:sp>
      <p:sp>
        <p:nvSpPr>
          <p:cNvPr id="3" name="Content Placeholder 2"/>
          <p:cNvSpPr>
            <a:spLocks noGrp="1"/>
          </p:cNvSpPr>
          <p:nvPr>
            <p:ph sz="quarter" idx="11"/>
          </p:nvPr>
        </p:nvSpPr>
        <p:spPr/>
        <p:txBody>
          <a:bodyPr/>
          <a:lstStyle/>
          <a:p>
            <a:pPr marL="0" indent="0">
              <a:buNone/>
            </a:pPr>
            <a:r>
              <a:rPr lang="en-US" sz="2800" dirty="0"/>
              <a:t>How one responds to underperformance—failure—is very important if you are to preserve your influence.</a:t>
            </a:r>
          </a:p>
          <a:p>
            <a:pPr marL="342900" indent="-342900" algn="ctr">
              <a:buFont typeface="Arial" panose="020B0604020202020204" pitchFamily="34" charset="0"/>
              <a:buChar char="•"/>
            </a:pPr>
            <a:r>
              <a:rPr lang="en-US" sz="2400" dirty="0"/>
              <a:t>Blame for failures can be assigned to others or oneself, or denied.</a:t>
            </a:r>
            <a:endParaRPr lang="en-US" dirty="0"/>
          </a:p>
          <a:p>
            <a:pPr marL="0" indent="0">
              <a:buNone/>
            </a:pPr>
            <a:endParaRPr lang="en-US" sz="2400" dirty="0"/>
          </a:p>
          <a:p>
            <a:pPr marL="0" indent="0">
              <a:buNone/>
            </a:pPr>
            <a:r>
              <a:rPr lang="en-US" dirty="0"/>
              <a:t> </a:t>
            </a:r>
            <a:endParaRPr lang="en-US" sz="2400" dirty="0"/>
          </a:p>
        </p:txBody>
      </p:sp>
    </p:spTree>
    <p:extLst>
      <p:ext uri="{BB962C8B-B14F-4D97-AF65-F5344CB8AC3E}">
        <p14:creationId xmlns:p14="http://schemas.microsoft.com/office/powerpoint/2010/main" val="14423169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12.8 Levels of Political Action</a:t>
            </a:r>
          </a:p>
        </p:txBody>
      </p:sp>
      <p:sp>
        <p:nvSpPr>
          <p:cNvPr id="13" name="Text Placeholder 12"/>
          <p:cNvSpPr>
            <a:spLocks noGrp="1"/>
          </p:cNvSpPr>
          <p:nvPr>
            <p:ph type="body" sz="quarter" idx="12"/>
          </p:nvPr>
        </p:nvSpPr>
        <p:spPr/>
        <p:txBody>
          <a:bodyPr/>
          <a:lstStyle/>
          <a:p>
            <a:r>
              <a:rPr lang="en-US" dirty="0">
                <a:hlinkClick r:id="rId3" action="ppaction://hlinksldjump"/>
              </a:rPr>
              <a:t>Jump to Appendix 4 for description</a:t>
            </a:r>
            <a:endParaRPr lang="en-US" dirty="0"/>
          </a:p>
        </p:txBody>
      </p:sp>
      <p:pic>
        <p:nvPicPr>
          <p:cNvPr id="3" name="Picture 2" descr="The graphic gives the levels of political action."/>
          <p:cNvPicPr>
            <a:picLocks noChangeAspect="1"/>
          </p:cNvPicPr>
          <p:nvPr/>
        </p:nvPicPr>
        <p:blipFill>
          <a:blip r:embed="rId4"/>
          <a:stretch>
            <a:fillRect/>
          </a:stretch>
        </p:blipFill>
        <p:spPr>
          <a:xfrm>
            <a:off x="398599" y="1555532"/>
            <a:ext cx="8302113" cy="3304241"/>
          </a:xfrm>
          <a:prstGeom prst="rect">
            <a:avLst/>
          </a:prstGeom>
        </p:spPr>
      </p:pic>
    </p:spTree>
    <p:extLst>
      <p:ext uri="{BB962C8B-B14F-4D97-AF65-F5344CB8AC3E}">
        <p14:creationId xmlns:p14="http://schemas.microsoft.com/office/powerpoint/2010/main" val="1718517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Political Should I Be?</a:t>
            </a:r>
            <a:endParaRPr lang="en-US" sz="2000" dirty="0"/>
          </a:p>
        </p:txBody>
      </p:sp>
      <p:sp>
        <p:nvSpPr>
          <p:cNvPr id="8" name="Content Placeholder 7"/>
          <p:cNvSpPr>
            <a:spLocks noGrp="1"/>
          </p:cNvSpPr>
          <p:nvPr>
            <p:ph sz="quarter" idx="15"/>
          </p:nvPr>
        </p:nvSpPr>
        <p:spPr>
          <a:xfrm>
            <a:off x="342900" y="982663"/>
            <a:ext cx="4076700" cy="1510166"/>
          </a:xfrm>
        </p:spPr>
        <p:txBody>
          <a:bodyPr anchor="ctr">
            <a:normAutofit/>
          </a:bodyPr>
          <a:lstStyle/>
          <a:p>
            <a:r>
              <a:rPr lang="en-US" sz="2800" b="1" dirty="0"/>
              <a:t>Individuals who are highly political:</a:t>
            </a:r>
          </a:p>
          <a:p>
            <a:endParaRPr lang="en-US" sz="2000" dirty="0"/>
          </a:p>
        </p:txBody>
      </p:sp>
      <p:sp>
        <p:nvSpPr>
          <p:cNvPr id="3" name="Content Placeholder 2"/>
          <p:cNvSpPr>
            <a:spLocks noGrp="1"/>
          </p:cNvSpPr>
          <p:nvPr>
            <p:ph sz="quarter" idx="11"/>
          </p:nvPr>
        </p:nvSpPr>
        <p:spPr/>
        <p:txBody>
          <a:bodyPr anchor="t"/>
          <a:lstStyle/>
          <a:p>
            <a:pPr marL="342900" indent="-342900">
              <a:buFont typeface="Arial" panose="020B0604020202020204" pitchFamily="34" charset="0"/>
              <a:buChar char="•"/>
            </a:pPr>
            <a:r>
              <a:rPr lang="en-US" sz="2400" dirty="0"/>
              <a:t>Run the risk of being called self-serving.</a:t>
            </a:r>
          </a:p>
          <a:p>
            <a:pPr marL="342900" indent="-342900">
              <a:buFont typeface="Arial" panose="020B0604020202020204" pitchFamily="34" charset="0"/>
              <a:buChar char="•"/>
            </a:pPr>
            <a:r>
              <a:rPr lang="en-US" sz="2400" dirty="0"/>
              <a:t>May lose credibility.</a:t>
            </a:r>
          </a:p>
          <a:p>
            <a:pPr marL="342900" indent="-342900">
              <a:buFont typeface="Arial" panose="020B0604020202020204" pitchFamily="34" charset="0"/>
              <a:buChar char="•"/>
            </a:pPr>
            <a:r>
              <a:rPr lang="en-US" sz="2400" dirty="0"/>
              <a:t>May be considered poor team players.</a:t>
            </a:r>
          </a:p>
          <a:p>
            <a:endParaRPr lang="en-US" sz="2000" b="1" dirty="0">
              <a:solidFill>
                <a:srgbClr val="FF0000"/>
              </a:solidFill>
            </a:endParaRPr>
          </a:p>
        </p:txBody>
      </p:sp>
      <p:sp>
        <p:nvSpPr>
          <p:cNvPr id="5" name="Content Placeholder 4">
            <a:extLst>
              <a:ext uri="{FF2B5EF4-FFF2-40B4-BE49-F238E27FC236}">
                <a16:creationId xmlns:a16="http://schemas.microsoft.com/office/drawing/2014/main" id="{74DC92D9-B68E-7B4E-8999-10B807FC12C1}"/>
              </a:ext>
            </a:extLst>
          </p:cNvPr>
          <p:cNvSpPr>
            <a:spLocks noGrp="1"/>
          </p:cNvSpPr>
          <p:nvPr>
            <p:ph sz="quarter" idx="16"/>
          </p:nvPr>
        </p:nvSpPr>
        <p:spPr>
          <a:xfrm>
            <a:off x="4724400" y="982663"/>
            <a:ext cx="4076700" cy="1129166"/>
          </a:xfrm>
        </p:spPr>
        <p:txBody>
          <a:bodyPr>
            <a:normAutofit/>
          </a:bodyPr>
          <a:lstStyle/>
          <a:p>
            <a:r>
              <a:rPr lang="en-US" sz="2800" b="1" dirty="0"/>
              <a:t>Individuals who are strictly non-political:</a:t>
            </a:r>
          </a:p>
          <a:p>
            <a:endParaRPr lang="en-US" dirty="0"/>
          </a:p>
        </p:txBody>
      </p:sp>
      <p:sp>
        <p:nvSpPr>
          <p:cNvPr id="7" name="Content Placeholder 6">
            <a:extLst>
              <a:ext uri="{FF2B5EF4-FFF2-40B4-BE49-F238E27FC236}">
                <a16:creationId xmlns:a16="http://schemas.microsoft.com/office/drawing/2014/main" id="{708D2109-A229-7843-8205-02461229206E}"/>
              </a:ext>
            </a:extLst>
          </p:cNvPr>
          <p:cNvSpPr>
            <a:spLocks noGrp="1"/>
          </p:cNvSpPr>
          <p:nvPr>
            <p:ph sz="quarter" idx="17"/>
          </p:nvPr>
        </p:nvSpPr>
        <p:spPr/>
        <p:txBody>
          <a:bodyPr/>
          <a:lstStyle/>
          <a:p>
            <a:pPr marL="342900" indent="-342900">
              <a:buFont typeface="Arial" panose="020B0604020202020204" pitchFamily="34" charset="0"/>
              <a:buChar char="•"/>
            </a:pPr>
            <a:r>
              <a:rPr lang="en-US" sz="2400" dirty="0"/>
              <a:t>May experience slower promotions.</a:t>
            </a:r>
          </a:p>
          <a:p>
            <a:pPr marL="342900" indent="-342900">
              <a:buFont typeface="Arial" panose="020B0604020202020204" pitchFamily="34" charset="0"/>
              <a:buChar char="•"/>
            </a:pPr>
            <a:r>
              <a:rPr lang="en-US" sz="2400" dirty="0"/>
              <a:t>May feel left out.</a:t>
            </a:r>
          </a:p>
          <a:p>
            <a:pPr marL="342900" indent="-342900">
              <a:buFont typeface="Arial" panose="020B0604020202020204" pitchFamily="34" charset="0"/>
              <a:buChar char="•"/>
            </a:pPr>
            <a:r>
              <a:rPr lang="en-US" sz="2400" dirty="0"/>
              <a:t>May be considered poor team players.</a:t>
            </a:r>
          </a:p>
          <a:p>
            <a:endParaRPr lang="en-US" dirty="0"/>
          </a:p>
        </p:txBody>
      </p:sp>
    </p:spTree>
    <p:extLst>
      <p:ext uri="{BB962C8B-B14F-4D97-AF65-F5344CB8AC3E}">
        <p14:creationId xmlns:p14="http://schemas.microsoft.com/office/powerpoint/2010/main" val="14398226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Mike is involved in a group at work responsible for getting the company parking lot repaired and expanded. What level of political action is Mike likely a part of?</a:t>
            </a:r>
          </a:p>
          <a:p>
            <a:pPr marL="457200" indent="-457200">
              <a:buFont typeface="+mj-lt"/>
              <a:buAutoNum type="alphaUcPeriod"/>
            </a:pPr>
            <a:r>
              <a:rPr lang="en-US" dirty="0"/>
              <a:t>coalition level.</a:t>
            </a:r>
          </a:p>
          <a:p>
            <a:pPr marL="457200" indent="-457200">
              <a:buFont typeface="+mj-lt"/>
              <a:buAutoNum type="alphaUcPeriod"/>
            </a:pPr>
            <a:r>
              <a:rPr lang="en-US" dirty="0"/>
              <a:t>safety committee level.</a:t>
            </a:r>
          </a:p>
          <a:p>
            <a:pPr marL="457200" indent="-457200">
              <a:buFont typeface="+mj-lt"/>
              <a:buAutoNum type="alphaUcPeriod"/>
            </a:pPr>
            <a:r>
              <a:rPr lang="en-US" dirty="0"/>
              <a:t>network level.</a:t>
            </a:r>
          </a:p>
          <a:p>
            <a:pPr marL="457200" indent="-457200">
              <a:buFont typeface="+mj-lt"/>
              <a:buAutoNum type="alphaUcPeriod"/>
            </a:pPr>
            <a:r>
              <a:rPr lang="en-US" dirty="0"/>
              <a:t>individual level.</a:t>
            </a:r>
          </a:p>
          <a:p>
            <a:pPr marL="457200" indent="-457200">
              <a:buFont typeface="+mj-lt"/>
              <a:buAutoNum type="alphaUcPeriod"/>
            </a:pPr>
            <a:r>
              <a:rPr lang="en-US" dirty="0"/>
              <a:t>long-term level.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4341486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Impression Management</a:t>
            </a:r>
            <a:endParaRPr lang="en-US" sz="2000" dirty="0"/>
          </a:p>
        </p:txBody>
      </p:sp>
      <p:sp>
        <p:nvSpPr>
          <p:cNvPr id="3" name="Content Placeholder 2"/>
          <p:cNvSpPr>
            <a:spLocks noGrp="1"/>
          </p:cNvSpPr>
          <p:nvPr>
            <p:ph sz="quarter" idx="11"/>
          </p:nvPr>
        </p:nvSpPr>
        <p:spPr/>
        <p:txBody>
          <a:bodyPr>
            <a:normAutofit lnSpcReduction="10000"/>
          </a:bodyPr>
          <a:lstStyle/>
          <a:p>
            <a:pPr marL="0" indent="0">
              <a:buNone/>
            </a:pPr>
            <a:r>
              <a:rPr lang="en-US" sz="3000" dirty="0"/>
              <a:t>We engage in impression management daily, so what is it?</a:t>
            </a:r>
          </a:p>
          <a:p>
            <a:pPr marL="0" indent="0">
              <a:buNone/>
            </a:pPr>
            <a:r>
              <a:rPr lang="en-US" sz="2600" dirty="0"/>
              <a:t>Any attempt to control or manipulate the images related to a person, organization, or idea using:</a:t>
            </a:r>
          </a:p>
          <a:p>
            <a:pPr lvl="1"/>
            <a:r>
              <a:rPr lang="en-US" sz="2200" dirty="0"/>
              <a:t>Speech.</a:t>
            </a:r>
          </a:p>
          <a:p>
            <a:pPr lvl="1"/>
            <a:r>
              <a:rPr lang="en-US" sz="2200" dirty="0"/>
              <a:t>Behavior.</a:t>
            </a:r>
          </a:p>
          <a:p>
            <a:pPr lvl="1"/>
            <a:r>
              <a:rPr lang="en-US" sz="2200" dirty="0"/>
              <a:t>Appearance.</a:t>
            </a:r>
          </a:p>
          <a:p>
            <a:endParaRPr lang="en-US" sz="2400" dirty="0"/>
          </a:p>
          <a:p>
            <a:pPr marL="0" indent="0">
              <a:buNone/>
            </a:pPr>
            <a:endParaRPr lang="en-US" b="1" dirty="0"/>
          </a:p>
          <a:p>
            <a:pPr marL="0" indent="0">
              <a:buNone/>
            </a:pPr>
            <a:endParaRPr lang="en-US" dirty="0"/>
          </a:p>
          <a:p>
            <a:pPr marL="0" indent="0">
              <a:buNone/>
            </a:pPr>
            <a:endParaRPr lang="en-US" sz="2400" dirty="0"/>
          </a:p>
          <a:p>
            <a:pPr marL="0" indent="0">
              <a:buNone/>
            </a:pPr>
            <a:r>
              <a:rPr lang="en-US" dirty="0"/>
              <a:t> </a:t>
            </a:r>
            <a:endParaRPr lang="en-US" sz="2400" dirty="0"/>
          </a:p>
        </p:txBody>
      </p:sp>
    </p:spTree>
    <p:extLst>
      <p:ext uri="{BB962C8B-B14F-4D97-AF65-F5344CB8AC3E}">
        <p14:creationId xmlns:p14="http://schemas.microsoft.com/office/powerpoint/2010/main" val="3171549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Power of a Good Impression: </a:t>
            </a:r>
            <a:br>
              <a:rPr lang="en-US" dirty="0"/>
            </a:br>
            <a:r>
              <a:rPr lang="en-US" dirty="0"/>
              <a:t>You Only Have One Chance</a:t>
            </a:r>
            <a:endParaRPr lang="en-US" sz="2000" dirty="0"/>
          </a:p>
        </p:txBody>
      </p:sp>
      <p:sp>
        <p:nvSpPr>
          <p:cNvPr id="3" name="Content Placeholder 2"/>
          <p:cNvSpPr>
            <a:spLocks noGrp="1"/>
          </p:cNvSpPr>
          <p:nvPr>
            <p:ph sz="quarter" idx="11"/>
          </p:nvPr>
        </p:nvSpPr>
        <p:spPr>
          <a:xfrm>
            <a:off x="342900" y="1257300"/>
            <a:ext cx="4076700" cy="3469462"/>
          </a:xfrm>
        </p:spPr>
        <p:txBody>
          <a:bodyPr anchor="ctr">
            <a:noAutofit/>
          </a:bodyPr>
          <a:lstStyle/>
          <a:p>
            <a:pPr marL="0" indent="0" algn="ctr">
              <a:buNone/>
            </a:pPr>
            <a:r>
              <a:rPr lang="en-US" sz="2800" dirty="0"/>
              <a:t>How does one make a good impression?</a:t>
            </a:r>
          </a:p>
        </p:txBody>
      </p:sp>
      <p:sp>
        <p:nvSpPr>
          <p:cNvPr id="7" name="Content Placeholder 6"/>
          <p:cNvSpPr>
            <a:spLocks noGrp="1"/>
          </p:cNvSpPr>
          <p:nvPr>
            <p:ph sz="quarter" idx="14"/>
          </p:nvPr>
        </p:nvSpPr>
        <p:spPr/>
        <p:txBody>
          <a:bodyPr/>
          <a:lstStyle/>
          <a:p>
            <a:endParaRPr lang="en-US" sz="2000" dirty="0"/>
          </a:p>
          <a:p>
            <a:pPr marL="342900" indent="-342900">
              <a:buFont typeface="Arial" panose="020B0604020202020204" pitchFamily="34" charset="0"/>
              <a:buChar char="•"/>
            </a:pPr>
            <a:r>
              <a:rPr lang="en-US" sz="2400" dirty="0"/>
              <a:t>Set an intention.</a:t>
            </a:r>
          </a:p>
          <a:p>
            <a:pPr marL="342900" indent="-342900">
              <a:buFont typeface="Arial" panose="020B0604020202020204" pitchFamily="34" charset="0"/>
              <a:buChar char="•"/>
            </a:pPr>
            <a:r>
              <a:rPr lang="en-US" sz="2400" dirty="0"/>
              <a:t>Consider your ornaments.</a:t>
            </a:r>
          </a:p>
          <a:p>
            <a:pPr marL="342900" indent="-342900">
              <a:buFont typeface="Arial" panose="020B0604020202020204" pitchFamily="34" charset="0"/>
              <a:buChar char="•"/>
            </a:pPr>
            <a:r>
              <a:rPr lang="en-US" sz="2400" dirty="0"/>
              <a:t>Remember your body speaks.</a:t>
            </a:r>
          </a:p>
          <a:p>
            <a:pPr marL="342900" indent="-342900">
              <a:buFont typeface="Arial" panose="020B0604020202020204" pitchFamily="34" charset="0"/>
              <a:buChar char="•"/>
            </a:pPr>
            <a:r>
              <a:rPr lang="en-US" sz="2400" dirty="0"/>
              <a:t>Bust bad moods and bad days.</a:t>
            </a:r>
          </a:p>
          <a:p>
            <a:pPr marL="342900" indent="-342900">
              <a:buFont typeface="Arial" panose="020B0604020202020204" pitchFamily="34" charset="0"/>
              <a:buChar char="•"/>
            </a:pPr>
            <a:r>
              <a:rPr lang="en-US" sz="2400" dirty="0"/>
              <a:t>Be interested to be interesting.</a:t>
            </a:r>
          </a:p>
        </p:txBody>
      </p:sp>
    </p:spTree>
    <p:extLst>
      <p:ext uri="{BB962C8B-B14F-4D97-AF65-F5344CB8AC3E}">
        <p14:creationId xmlns:p14="http://schemas.microsoft.com/office/powerpoint/2010/main" val="9388427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Impression Management Tactics</a:t>
            </a:r>
            <a:endParaRPr lang="en-US" sz="2000" dirty="0"/>
          </a:p>
        </p:txBody>
      </p:sp>
      <p:sp>
        <p:nvSpPr>
          <p:cNvPr id="3" name="Content Placeholder 2"/>
          <p:cNvSpPr>
            <a:spLocks noGrp="1"/>
          </p:cNvSpPr>
          <p:nvPr>
            <p:ph sz="quarter" idx="11"/>
          </p:nvPr>
        </p:nvSpPr>
        <p:spPr>
          <a:xfrm>
            <a:off x="342901" y="1654630"/>
            <a:ext cx="4076700" cy="2710542"/>
          </a:xfrm>
        </p:spPr>
        <p:txBody>
          <a:bodyPr anchor="ctr">
            <a:noAutofit/>
          </a:bodyPr>
          <a:lstStyle/>
          <a:p>
            <a:pPr marL="0" indent="0" algn="ctr">
              <a:buNone/>
            </a:pPr>
            <a:r>
              <a:rPr lang="en-US" sz="3200" dirty="0"/>
              <a:t>Favorable </a:t>
            </a:r>
            <a:r>
              <a:rPr lang="en-US" sz="3200" b="1" dirty="0"/>
              <a:t>upward</a:t>
            </a:r>
            <a:r>
              <a:rPr lang="en-US" sz="3200" dirty="0"/>
              <a:t> impression-management tactics </a:t>
            </a:r>
          </a:p>
        </p:txBody>
      </p:sp>
      <p:sp>
        <p:nvSpPr>
          <p:cNvPr id="9" name="Content Placeholder 8"/>
          <p:cNvSpPr>
            <a:spLocks noGrp="1"/>
          </p:cNvSpPr>
          <p:nvPr>
            <p:ph sz="quarter" idx="14"/>
          </p:nvPr>
        </p:nvSpPr>
        <p:spPr>
          <a:xfrm>
            <a:off x="4724400" y="1513114"/>
            <a:ext cx="4076700" cy="4735286"/>
          </a:xfrm>
        </p:spPr>
        <p:txBody>
          <a:bodyPr/>
          <a:lstStyle/>
          <a:p>
            <a:pPr marL="0" lvl="0" indent="0">
              <a:buNone/>
            </a:pPr>
            <a:r>
              <a:rPr lang="en-US" sz="2400" dirty="0"/>
              <a:t>A moderate amount of upward impression management is a necessity for the average employee today.</a:t>
            </a:r>
          </a:p>
          <a:p>
            <a:pPr marL="688975" lvl="0" indent="-331788">
              <a:buFont typeface="Arial" panose="020B0604020202020204" pitchFamily="34" charset="0"/>
              <a:buChar char="•"/>
            </a:pPr>
            <a:r>
              <a:rPr lang="en-US" dirty="0"/>
              <a:t>Job-focused.</a:t>
            </a:r>
          </a:p>
          <a:p>
            <a:pPr marL="688975" lvl="0" indent="-331788">
              <a:buFont typeface="Arial" panose="020B0604020202020204" pitchFamily="34" charset="0"/>
              <a:buChar char="•"/>
            </a:pPr>
            <a:r>
              <a:rPr lang="en-US" dirty="0"/>
              <a:t>Supervisor-focused.</a:t>
            </a:r>
          </a:p>
          <a:p>
            <a:pPr marL="688975" lvl="0" indent="-331788">
              <a:buFont typeface="Arial" panose="020B0604020202020204" pitchFamily="34" charset="0"/>
              <a:buChar char="•"/>
            </a:pPr>
            <a:r>
              <a:rPr lang="en-US" dirty="0"/>
              <a:t>Self-focused.</a:t>
            </a:r>
          </a:p>
        </p:txBody>
      </p:sp>
    </p:spTree>
    <p:extLst>
      <p:ext uri="{BB962C8B-B14F-4D97-AF65-F5344CB8AC3E}">
        <p14:creationId xmlns:p14="http://schemas.microsoft.com/office/powerpoint/2010/main" val="17914952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5</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Janice would like to make a good impression when she goes on an interview next week. Janice should do all of the following EXCEPT:</a:t>
            </a:r>
          </a:p>
          <a:p>
            <a:pPr marL="457200" indent="-457200">
              <a:buFont typeface="+mj-lt"/>
              <a:buAutoNum type="alphaUcPeriod"/>
            </a:pPr>
            <a:r>
              <a:rPr lang="en-US" dirty="0"/>
              <a:t>make sure to wear flashy jewelry so she is noticed.</a:t>
            </a:r>
          </a:p>
          <a:p>
            <a:pPr marL="457200" indent="-457200">
              <a:buFont typeface="+mj-lt"/>
              <a:buAutoNum type="alphaUcPeriod"/>
            </a:pPr>
            <a:r>
              <a:rPr lang="en-US" dirty="0"/>
              <a:t>be aware of nonverbal cues.</a:t>
            </a:r>
          </a:p>
          <a:p>
            <a:pPr marL="457200" indent="-457200">
              <a:buFont typeface="+mj-lt"/>
              <a:buAutoNum type="alphaUcPeriod"/>
            </a:pPr>
            <a:r>
              <a:rPr lang="en-US" dirty="0"/>
              <a:t>be in a good mood.</a:t>
            </a:r>
          </a:p>
          <a:p>
            <a:pPr marL="457200" indent="-457200">
              <a:buFont typeface="+mj-lt"/>
              <a:buAutoNum type="alphaUcPeriod"/>
            </a:pPr>
            <a:r>
              <a:rPr lang="en-US" dirty="0"/>
              <a:t>present information about job performance in a favorable light.</a:t>
            </a:r>
          </a:p>
          <a:p>
            <a:pPr marL="457200" indent="-457200">
              <a:buFont typeface="+mj-lt"/>
              <a:buAutoNum type="alphaUcPeriod"/>
            </a:pPr>
            <a:r>
              <a:rPr lang="en-US" dirty="0"/>
              <a:t>come across as nice and polite.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8854655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Power, Influence, and Politics:</a:t>
            </a:r>
            <a:br>
              <a:rPr lang="en-US" dirty="0"/>
            </a:br>
            <a:r>
              <a:rPr lang="en-US" dirty="0"/>
              <a:t>Putting It All in Context</a:t>
            </a:r>
          </a:p>
        </p:txBody>
      </p:sp>
      <p:sp>
        <p:nvSpPr>
          <p:cNvPr id="3" name="Content Placeholder 2"/>
          <p:cNvSpPr>
            <a:spLocks noGrp="1"/>
          </p:cNvSpPr>
          <p:nvPr>
            <p:ph sz="quarter" idx="11"/>
          </p:nvPr>
        </p:nvSpPr>
        <p:spPr>
          <a:xfrm>
            <a:off x="342900" y="983411"/>
            <a:ext cx="8458200" cy="678611"/>
          </a:xfrm>
        </p:spPr>
        <p:txBody>
          <a:bodyPr>
            <a:normAutofit fontScale="92500" lnSpcReduction="20000"/>
          </a:bodyPr>
          <a:lstStyle/>
          <a:p>
            <a:pPr marL="0" indent="0">
              <a:buNone/>
            </a:pPr>
            <a:r>
              <a:rPr lang="en-US" sz="2400" dirty="0"/>
              <a:t>Figure 12.9 The Organizing Framework for Understanding and Applying OB</a:t>
            </a:r>
          </a:p>
          <a:p>
            <a:r>
              <a:rPr lang="en-US" sz="1000" dirty="0"/>
              <a:t>© 2021 Angelo Kinicki and Mel Fugate. All rights reserved. Reproduction prohibited without permission of the authors. </a:t>
            </a:r>
          </a:p>
          <a:p>
            <a:pPr marL="0" indent="0">
              <a:buNone/>
            </a:pPr>
            <a:endParaRPr lang="en-US" sz="1200" dirty="0"/>
          </a:p>
        </p:txBody>
      </p:sp>
      <p:sp>
        <p:nvSpPr>
          <p:cNvPr id="9" name="Text Placeholder 8"/>
          <p:cNvSpPr>
            <a:spLocks noGrp="1"/>
          </p:cNvSpPr>
          <p:nvPr>
            <p:ph type="body" sz="quarter" idx="12"/>
          </p:nvPr>
        </p:nvSpPr>
        <p:spPr>
          <a:xfrm>
            <a:off x="6738693" y="6362700"/>
            <a:ext cx="2405307" cy="190500"/>
          </a:xfrm>
        </p:spPr>
        <p:txBody>
          <a:bodyPr/>
          <a:lstStyle/>
          <a:p>
            <a:r>
              <a:rPr lang="en-US" dirty="0">
                <a:hlinkClick r:id="rId3" action="ppaction://hlinksldjump"/>
              </a:rPr>
              <a:t>Access the text alternate for slide image.</a:t>
            </a:r>
            <a:endParaRPr lang="en-US" dirty="0"/>
          </a:p>
        </p:txBody>
      </p:sp>
      <p:pic>
        <p:nvPicPr>
          <p:cNvPr id="4" name="Picture 3" descr="The graphic is the organizing framework for understanding and applying organizational behavior."/>
          <p:cNvPicPr>
            <a:picLocks noChangeAspect="1"/>
          </p:cNvPicPr>
          <p:nvPr/>
        </p:nvPicPr>
        <p:blipFill>
          <a:blip r:embed="rId4"/>
          <a:stretch>
            <a:fillRect/>
          </a:stretch>
        </p:blipFill>
        <p:spPr>
          <a:xfrm>
            <a:off x="823145" y="1727060"/>
            <a:ext cx="7118201" cy="4826140"/>
          </a:xfrm>
          <a:prstGeom prst="rect">
            <a:avLst/>
          </a:prstGeom>
        </p:spPr>
      </p:pic>
    </p:spTree>
    <p:extLst>
      <p:ext uri="{BB962C8B-B14F-4D97-AF65-F5344CB8AC3E}">
        <p14:creationId xmlns:p14="http://schemas.microsoft.com/office/powerpoint/2010/main" val="2510081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2D82B0BC-41D6-144A-95E0-4835C754A01A}"/>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8475CABD-9B32-1047-9C2B-DD5D0B558C39}"/>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900" dirty="0"/>
              <a:t>© 2021 McGraw Hill. All rights reserved. Authorized only for instructor use in the classroom.</a:t>
            </a:r>
          </a:p>
          <a:p>
            <a:pPr>
              <a:spcBef>
                <a:spcPct val="20000"/>
              </a:spcBef>
              <a:defRPr/>
            </a:pPr>
            <a:r>
              <a:rPr lang="en-US" sz="900" dirty="0"/>
              <a:t>No reproduction or further distribution permitted without the prior written consent of McGraw Hill.</a:t>
            </a:r>
          </a:p>
        </p:txBody>
      </p:sp>
    </p:spTree>
    <p:extLst>
      <p:ext uri="{BB962C8B-B14F-4D97-AF65-F5344CB8AC3E}">
        <p14:creationId xmlns:p14="http://schemas.microsoft.com/office/powerpoint/2010/main" val="3918344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Power?</a:t>
            </a:r>
            <a:endParaRPr lang="en-US" sz="2000" dirty="0"/>
          </a:p>
        </p:txBody>
      </p:sp>
      <p:sp>
        <p:nvSpPr>
          <p:cNvPr id="3" name="Content Placeholder 2"/>
          <p:cNvSpPr>
            <a:spLocks noGrp="1"/>
          </p:cNvSpPr>
          <p:nvPr>
            <p:ph sz="quarter" idx="11"/>
          </p:nvPr>
        </p:nvSpPr>
        <p:spPr/>
        <p:txBody>
          <a:bodyPr/>
          <a:lstStyle/>
          <a:p>
            <a:r>
              <a:rPr lang="en-US" sz="2800" dirty="0"/>
              <a:t>The ability to marshal human, informational, and other resources to get something done.</a:t>
            </a:r>
          </a:p>
          <a:p>
            <a:pPr marL="457200" indent="-457200">
              <a:buFont typeface="Arial" panose="020B0604020202020204" pitchFamily="34" charset="0"/>
              <a:buChar char="•"/>
            </a:pPr>
            <a:r>
              <a:rPr lang="en-US" sz="2800" dirty="0"/>
              <a:t>Concerned with influencing others.</a:t>
            </a:r>
          </a:p>
          <a:p>
            <a:endParaRPr lang="en-US" sz="2400" dirty="0"/>
          </a:p>
        </p:txBody>
      </p:sp>
      <p:sp>
        <p:nvSpPr>
          <p:cNvPr id="4" name="Text Placeholder 3">
            <a:extLst>
              <a:ext uri="{FF2B5EF4-FFF2-40B4-BE49-F238E27FC236}">
                <a16:creationId xmlns:a16="http://schemas.microsoft.com/office/drawing/2014/main" id="{1DE55416-E1E4-F44A-96DC-EC1198530B14}"/>
              </a:ext>
            </a:extLst>
          </p:cNvPr>
          <p:cNvSpPr>
            <a:spLocks noGrp="1"/>
          </p:cNvSpPr>
          <p:nvPr>
            <p:ph type="body" sz="quarter" idx="12"/>
          </p:nvPr>
        </p:nvSpPr>
        <p:spPr/>
        <p:txBody>
          <a:bodyPr/>
          <a:lstStyle/>
          <a:p>
            <a:endParaRPr lang="en-US" dirty="0"/>
          </a:p>
        </p:txBody>
      </p:sp>
      <p:sp>
        <p:nvSpPr>
          <p:cNvPr id="5" name="Text Placeholder 4">
            <a:extLst>
              <a:ext uri="{FF2B5EF4-FFF2-40B4-BE49-F238E27FC236}">
                <a16:creationId xmlns:a16="http://schemas.microsoft.com/office/drawing/2014/main" id="{C8177CD3-8709-4646-A7F9-6F7D6B4DC329}"/>
              </a:ext>
            </a:extLst>
          </p:cNvPr>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2094775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AF9B4-8885-834F-940C-E2307210961B}"/>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2921574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12.4 Bases of Power: Commitment versus Compliance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7223812B-1C9E-4D42-A71A-0CEA4DA5060B}"/>
              </a:ext>
            </a:extLst>
          </p:cNvPr>
          <p:cNvSpPr>
            <a:spLocks noGrp="1"/>
          </p:cNvSpPr>
          <p:nvPr>
            <p:ph sz="quarter" idx="11"/>
          </p:nvPr>
        </p:nvSpPr>
        <p:spPr/>
        <p:txBody>
          <a:bodyPr/>
          <a:lstStyle/>
          <a:p>
            <a:r>
              <a:rPr lang="en-US" dirty="0"/>
              <a:t>The pie chart shows that:</a:t>
            </a:r>
          </a:p>
          <a:p>
            <a:pPr marL="342900" indent="-342900">
              <a:buFont typeface="Arial" panose="020B0604020202020204" pitchFamily="34" charset="0"/>
              <a:buChar char="•"/>
            </a:pPr>
            <a:r>
              <a:rPr lang="en-US" dirty="0"/>
              <a:t>Reward, coercive, and negative legitimate power tend to produce compliance, and sometimes resistance.</a:t>
            </a:r>
          </a:p>
          <a:p>
            <a:pPr marL="342900" indent="-342900">
              <a:buFont typeface="Arial" panose="020B0604020202020204" pitchFamily="34" charset="0"/>
              <a:buChar char="•"/>
            </a:pPr>
            <a:r>
              <a:rPr lang="en-US" dirty="0"/>
              <a:t>Positive legitimate power, expert power, and referent power tend to foster commitment.</a:t>
            </a:r>
          </a:p>
          <a:p>
            <a:endParaRPr lang="en-US" dirty="0"/>
          </a:p>
        </p:txBody>
      </p:sp>
      <p:sp>
        <p:nvSpPr>
          <p:cNvPr id="12" name="Text Placeholder 11"/>
          <p:cNvSpPr>
            <a:spLocks noGrp="1"/>
          </p:cNvSpPr>
          <p:nvPr>
            <p:ph type="body" sz="quarter" idx="15"/>
          </p:nvPr>
        </p:nvSpPr>
        <p:spPr/>
        <p:txBody>
          <a:bodyPr/>
          <a:lstStyle/>
          <a:p>
            <a:r>
              <a:rPr lang="en-US" sz="1000" dirty="0">
                <a:hlinkClick r:id="rId4" action="ppaction://hlinksldjump"/>
              </a:rPr>
              <a:t>Return to slide containing image.</a:t>
            </a:r>
            <a:endParaRPr lang="en-US" sz="1000" dirty="0"/>
          </a:p>
        </p:txBody>
      </p:sp>
    </p:spTree>
    <p:extLst>
      <p:ext uri="{BB962C8B-B14F-4D97-AF65-F5344CB8AC3E}">
        <p14:creationId xmlns:p14="http://schemas.microsoft.com/office/powerpoint/2010/main" val="1706198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12.6 The Evolution of Power from Domination to Delegation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176ED536-F489-7C40-B9E3-E051D853E723}"/>
              </a:ext>
            </a:extLst>
          </p:cNvPr>
          <p:cNvSpPr>
            <a:spLocks noGrp="1"/>
          </p:cNvSpPr>
          <p:nvPr>
            <p:ph sz="quarter" idx="11"/>
          </p:nvPr>
        </p:nvSpPr>
        <p:spPr/>
        <p:txBody>
          <a:bodyPr/>
          <a:lstStyle/>
          <a:p>
            <a:r>
              <a:rPr lang="en-US" dirty="0"/>
              <a:t>The graphic shows degree of empowerment from none to high. And the management styles are domination, consultation, participation, and delegation.</a:t>
            </a:r>
          </a:p>
          <a:p>
            <a:r>
              <a:rPr lang="en-US" dirty="0"/>
              <a:t>Authoritarian power, wherein the manager or leader imposes decisions, has no degree of empowerment and is a domination style.</a:t>
            </a:r>
          </a:p>
          <a:p>
            <a:r>
              <a:rPr lang="en-US" dirty="0"/>
              <a:t>Influence sharing, wherein the manager or leader consults followers when making decisions, is a bit higher than authoritarian power in empowerment, and is a consultation style of management style.</a:t>
            </a:r>
          </a:p>
          <a:p>
            <a:r>
              <a:rPr lang="en-US" dirty="0"/>
              <a:t>Power sharing, wherein the manager or leader and followers jointly make decisions in very high in empowerment, and is a participation style of management.</a:t>
            </a:r>
          </a:p>
          <a:p>
            <a:r>
              <a:rPr lang="en-US" dirty="0"/>
              <a:t>Power distribution, wherein followers are granted authority to make decisions, is the highest in empowerment and is a delegation style of management.</a:t>
            </a:r>
          </a:p>
          <a:p>
            <a:endParaRPr lang="en-US" dirty="0"/>
          </a:p>
        </p:txBody>
      </p:sp>
      <p:sp>
        <p:nvSpPr>
          <p:cNvPr id="12" name="Text Placeholder 11"/>
          <p:cNvSpPr>
            <a:spLocks noGrp="1"/>
          </p:cNvSpPr>
          <p:nvPr>
            <p:ph type="body" sz="quarter" idx="15"/>
          </p:nvPr>
        </p:nvSpPr>
        <p:spPr/>
        <p:txBody>
          <a:bodyPr/>
          <a:lstStyle/>
          <a:p>
            <a:r>
              <a:rPr lang="en-US" sz="1050" dirty="0">
                <a:hlinkClick r:id="rId3" action="ppaction://hlinksldjump"/>
              </a:rPr>
              <a:t>Return to slide containing image.</a:t>
            </a:r>
            <a:endParaRPr lang="en-US" sz="1050" dirty="0"/>
          </a:p>
        </p:txBody>
      </p:sp>
    </p:spTree>
    <p:extLst>
      <p:ext uri="{BB962C8B-B14F-4D97-AF65-F5344CB8AC3E}">
        <p14:creationId xmlns:p14="http://schemas.microsoft.com/office/powerpoint/2010/main" val="5295175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12.7 Inputs and Outcomes of Psychological Empowerment Across Organizational Levels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F2657FC0-14A3-5747-8E57-6738C949CFFC}"/>
              </a:ext>
            </a:extLst>
          </p:cNvPr>
          <p:cNvSpPr>
            <a:spLocks noGrp="1"/>
          </p:cNvSpPr>
          <p:nvPr>
            <p:ph sz="quarter" idx="11"/>
          </p:nvPr>
        </p:nvSpPr>
        <p:spPr/>
        <p:txBody>
          <a:bodyPr/>
          <a:lstStyle/>
          <a:p>
            <a:r>
              <a:rPr lang="en-US" dirty="0"/>
              <a:t>The key inputs to empower others include structural empowerment, individual differences (core self-evaluations, psychological capital, and need for achievement), job characteristics, managerial support, leadership, and organizational support (access to resources from other teams).</a:t>
            </a:r>
          </a:p>
          <a:p>
            <a:r>
              <a:rPr lang="en-US" dirty="0"/>
              <a:t>The outcomes include performance, organizational citizenship behavior, job satisfaction, turnover intentions, and stress.</a:t>
            </a:r>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2412675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12.8 Levels of Political Action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2823887"/>
              </p:ext>
            </p:extLst>
          </p:nvPr>
        </p:nvGraphicFramePr>
        <p:xfrm>
          <a:off x="681519" y="1643580"/>
          <a:ext cx="7599452" cy="2774308"/>
        </p:xfrm>
        <a:graphic>
          <a:graphicData uri="http://schemas.openxmlformats.org/drawingml/2006/table">
            <a:tbl>
              <a:tblPr firstRow="1" bandRow="1">
                <a:tableStyleId>{2D5ABB26-0587-4C30-8999-92F81FD0307C}</a:tableStyleId>
              </a:tblPr>
              <a:tblGrid>
                <a:gridCol w="2326799">
                  <a:extLst>
                    <a:ext uri="{9D8B030D-6E8A-4147-A177-3AD203B41FA5}">
                      <a16:colId xmlns:a16="http://schemas.microsoft.com/office/drawing/2014/main" val="1159865943"/>
                    </a:ext>
                  </a:extLst>
                </a:gridCol>
                <a:gridCol w="5272653">
                  <a:extLst>
                    <a:ext uri="{9D8B030D-6E8A-4147-A177-3AD203B41FA5}">
                      <a16:colId xmlns:a16="http://schemas.microsoft.com/office/drawing/2014/main" val="1658715309"/>
                    </a:ext>
                  </a:extLst>
                </a:gridCol>
              </a:tblGrid>
              <a:tr h="693577">
                <a:tc>
                  <a:txBody>
                    <a:bodyPr/>
                    <a:lstStyle/>
                    <a:p>
                      <a:r>
                        <a:rPr lang="en-US" dirty="0"/>
                        <a:t>LEVELS</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dirty="0"/>
                        <a:t>DISTINGUISHING</a:t>
                      </a:r>
                      <a:r>
                        <a:rPr lang="en-US" baseline="0" dirty="0"/>
                        <a:t> CHARACTERISTICS</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3211774"/>
                  </a:ext>
                </a:extLst>
              </a:tr>
              <a:tr h="693577">
                <a:tc>
                  <a:txBody>
                    <a:bodyPr/>
                    <a:lstStyle/>
                    <a:p>
                      <a:r>
                        <a:rPr lang="en-US" dirty="0"/>
                        <a:t>Network level</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dirty="0"/>
                        <a:t>Cooperative pursuit of general self-interest</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3494463"/>
                  </a:ext>
                </a:extLst>
              </a:tr>
              <a:tr h="693577">
                <a:tc>
                  <a:txBody>
                    <a:bodyPr/>
                    <a:lstStyle/>
                    <a:p>
                      <a:r>
                        <a:rPr lang="en-US" dirty="0"/>
                        <a:t>Coalition level</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dirty="0"/>
                        <a:t>Cooperative pursuit of group interests</a:t>
                      </a:r>
                      <a:r>
                        <a:rPr lang="en-US" baseline="0" dirty="0"/>
                        <a:t> in specific issues</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4969410"/>
                  </a:ext>
                </a:extLst>
              </a:tr>
              <a:tr h="693577">
                <a:tc>
                  <a:txBody>
                    <a:bodyPr/>
                    <a:lstStyle/>
                    <a:p>
                      <a:r>
                        <a:rPr lang="en-US" dirty="0"/>
                        <a:t>Individual level</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lang="en-US" dirty="0"/>
                        <a:t>Individuals</a:t>
                      </a:r>
                      <a:r>
                        <a:rPr lang="en-US" baseline="0" dirty="0"/>
                        <a:t> pursuit of general self-interests</a:t>
                      </a:r>
                      <a:endParaRPr 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4886144"/>
                  </a:ext>
                </a:extLst>
              </a:tr>
            </a:tbl>
          </a:graphicData>
        </a:graphic>
      </p:graphicFrame>
      <p:sp>
        <p:nvSpPr>
          <p:cNvPr id="4" name="Text Placeholder 3">
            <a:extLst>
              <a:ext uri="{FF2B5EF4-FFF2-40B4-BE49-F238E27FC236}">
                <a16:creationId xmlns:a16="http://schemas.microsoft.com/office/drawing/2014/main" id="{56087232-DC0A-E04F-B57D-53E2A7769633}"/>
              </a:ext>
            </a:extLst>
          </p:cNvPr>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15629576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Power, Influence, and Politics: Putting It All in Context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D8377BFB-7FDA-6747-B71E-13FBD4EDCF94}"/>
              </a:ext>
            </a:extLst>
          </p:cNvPr>
          <p:cNvSpPr>
            <a:spLocks noGrp="1"/>
          </p:cNvSpPr>
          <p:nvPr>
            <p:ph sz="quarter" idx="11"/>
          </p:nvPr>
        </p:nvSpPr>
        <p:spPr/>
        <p:txBody>
          <a:bodyPr>
            <a:normAutofit/>
          </a:bodyPr>
          <a:lstStyle/>
          <a:p>
            <a:r>
              <a:rPr lang="en-US" sz="1200" dirty="0"/>
              <a:t>The Organizing Framework for Understanding and Applying OB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personality, skills and abilities, values, and ethics.</a:t>
            </a:r>
          </a:p>
          <a:p>
            <a:pPr marL="171450" indent="-171450">
              <a:buFont typeface="Arial" panose="020B0604020202020204" pitchFamily="34" charset="0"/>
              <a:buChar char="•"/>
            </a:pPr>
            <a:r>
              <a:rPr lang="en-US" sz="1200" dirty="0"/>
              <a:t>Situation factors: relationship quality and leadership.</a:t>
            </a:r>
          </a:p>
          <a:p>
            <a:r>
              <a:rPr lang="en-US" sz="1200" dirty="0"/>
              <a:t>Leads to Processes:</a:t>
            </a:r>
          </a:p>
          <a:p>
            <a:pPr lvl="1"/>
            <a:r>
              <a:rPr lang="en-US" sz="1200" dirty="0"/>
              <a:t>Individual Level: conflict and negotiation, emotions, perceptions, motivation, trust, communication, and psychological empowerment.</a:t>
            </a:r>
          </a:p>
          <a:p>
            <a:pPr lvl="1"/>
            <a:r>
              <a:rPr lang="en-US" sz="1200" dirty="0"/>
              <a:t>Group, Team Level: group and or team dynamics; conflict and negotiation; decision making; power, influence, and politics; performance management, leadership, trust, structural empowerment, and impression management.</a:t>
            </a:r>
          </a:p>
          <a:p>
            <a:pPr lvl="1"/>
            <a:r>
              <a:rPr lang="en-US" sz="1200" dirty="0"/>
              <a:t>Organizational Level: human resource policies and practices, leading and managing change and stress, and impression management.</a:t>
            </a:r>
          </a:p>
          <a:p>
            <a:r>
              <a:rPr lang="en-US" sz="1200" dirty="0"/>
              <a:t>Leads to Outcomes:</a:t>
            </a:r>
          </a:p>
          <a:p>
            <a:pPr lvl="1"/>
            <a:r>
              <a:rPr lang="en-US" sz="1200" dirty="0"/>
              <a:t>Individual Level: task performance, work attitudes, citizenship behavior and or counterproductive behavior, turnover, career outcomes, and stress.</a:t>
            </a:r>
          </a:p>
          <a:p>
            <a:pPr lvl="1"/>
            <a:r>
              <a:rPr lang="en-US" sz="1200" dirty="0"/>
              <a:t>Group, Team Level: group and or team performance, group satisfaction, and group cohesion and conflict.</a:t>
            </a:r>
          </a:p>
          <a:p>
            <a:pPr lvl="1"/>
            <a:r>
              <a:rPr lang="en-US" sz="1200" dirty="0"/>
              <a:t>Organizational Level: accounting and or financial performance, customer satisfaction, and reputation.</a:t>
            </a:r>
          </a:p>
          <a:p>
            <a:r>
              <a:rPr lang="en-US" sz="1200" dirty="0"/>
              <a:t>In return, Outcomes relates to both Inputs and Processes.</a:t>
            </a:r>
            <a:endParaRPr lang="en-US" dirty="0"/>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119451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12.2 The Five Bases of Power</a:t>
            </a:r>
          </a:p>
        </p:txBody>
      </p:sp>
      <p:pic>
        <p:nvPicPr>
          <p:cNvPr id="5" name="Picture 4" descr="A pie chart with five equal sections. Position powers: legitimate, reward, and coercive. Personal powers: expert and referent. "/>
          <p:cNvPicPr>
            <a:picLocks noChangeAspect="1"/>
          </p:cNvPicPr>
          <p:nvPr/>
        </p:nvPicPr>
        <p:blipFill>
          <a:blip r:embed="rId3"/>
          <a:stretch>
            <a:fillRect/>
          </a:stretch>
        </p:blipFill>
        <p:spPr>
          <a:xfrm>
            <a:off x="1873468" y="964324"/>
            <a:ext cx="5473263" cy="5473263"/>
          </a:xfrm>
          <a:prstGeom prst="rect">
            <a:avLst/>
          </a:prstGeom>
        </p:spPr>
      </p:pic>
    </p:spTree>
    <p:extLst>
      <p:ext uri="{BB962C8B-B14F-4D97-AF65-F5344CB8AC3E}">
        <p14:creationId xmlns:p14="http://schemas.microsoft.com/office/powerpoint/2010/main" val="1081088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12.4 Bases of Power: Commitment versus Compliance</a:t>
            </a:r>
            <a:endParaRPr lang="en-US" sz="2000" dirty="0"/>
          </a:p>
        </p:txBody>
      </p:sp>
      <p:sp>
        <p:nvSpPr>
          <p:cNvPr id="3" name="Content Placeholder 2"/>
          <p:cNvSpPr>
            <a:spLocks noGrp="1"/>
          </p:cNvSpPr>
          <p:nvPr>
            <p:ph sz="quarter" idx="11"/>
          </p:nvPr>
        </p:nvSpPr>
        <p:spPr>
          <a:xfrm>
            <a:off x="342900" y="1276710"/>
            <a:ext cx="3204531" cy="3207156"/>
          </a:xfrm>
        </p:spPr>
        <p:txBody>
          <a:bodyPr/>
          <a:lstStyle/>
          <a:p>
            <a:pPr marL="0" lvl="0" indent="0">
              <a:buNone/>
            </a:pPr>
            <a:r>
              <a:rPr lang="en-US" sz="2800" dirty="0"/>
              <a:t>Individuals have three primary responses to power.</a:t>
            </a:r>
          </a:p>
          <a:p>
            <a:pPr marL="228600" lvl="0" indent="-228600">
              <a:buFont typeface="Arial" panose="020B0604020202020204" pitchFamily="34" charset="0"/>
              <a:buChar char="•"/>
            </a:pPr>
            <a:r>
              <a:rPr lang="en-US" sz="2400" dirty="0"/>
              <a:t>Resistance.</a:t>
            </a:r>
          </a:p>
          <a:p>
            <a:pPr marL="228600" lvl="0" indent="-228600">
              <a:buFont typeface="Arial" panose="020B0604020202020204" pitchFamily="34" charset="0"/>
              <a:buChar char="•"/>
            </a:pPr>
            <a:r>
              <a:rPr lang="en-US" sz="2400" dirty="0"/>
              <a:t>Compliance.</a:t>
            </a:r>
          </a:p>
          <a:p>
            <a:pPr marL="228600" lvl="0" indent="-228600">
              <a:buFont typeface="Arial" panose="020B0604020202020204" pitchFamily="34" charset="0"/>
              <a:buChar char="•"/>
            </a:pPr>
            <a:r>
              <a:rPr lang="en-US" sz="2400" dirty="0"/>
              <a:t>Commitment.</a:t>
            </a:r>
          </a:p>
          <a:p>
            <a:endParaRPr lang="en-US" sz="2400" dirty="0"/>
          </a:p>
        </p:txBody>
      </p:sp>
      <p:sp>
        <p:nvSpPr>
          <p:cNvPr id="8" name="Text Placeholder 7"/>
          <p:cNvSpPr>
            <a:spLocks noGrp="1"/>
          </p:cNvSpPr>
          <p:nvPr>
            <p:ph type="body" sz="quarter" idx="12"/>
          </p:nvPr>
        </p:nvSpPr>
        <p:spPr>
          <a:xfrm>
            <a:off x="6828643" y="6362700"/>
            <a:ext cx="2405307" cy="190500"/>
          </a:xfrm>
        </p:spPr>
        <p:txBody>
          <a:bodyPr/>
          <a:lstStyle/>
          <a:p>
            <a:r>
              <a:rPr lang="en-US" dirty="0">
                <a:hlinkClick r:id="rId3" action="ppaction://hlinksldjump"/>
              </a:rPr>
              <a:t>Access the text alternate for slide image.</a:t>
            </a:r>
            <a:endParaRPr lang="en-US" dirty="0"/>
          </a:p>
        </p:txBody>
      </p:sp>
      <p:pic>
        <p:nvPicPr>
          <p:cNvPr id="6" name="Picture 5" descr="Pie chart of divides the three primary responses."/>
          <p:cNvPicPr>
            <a:picLocks noChangeAspect="1"/>
          </p:cNvPicPr>
          <p:nvPr/>
        </p:nvPicPr>
        <p:blipFill>
          <a:blip r:embed="rId4"/>
          <a:stretch>
            <a:fillRect/>
          </a:stretch>
        </p:blipFill>
        <p:spPr>
          <a:xfrm>
            <a:off x="2068133" y="2106860"/>
            <a:ext cx="6740188" cy="4124995"/>
          </a:xfrm>
          <a:prstGeom prst="rect">
            <a:avLst/>
          </a:prstGeom>
        </p:spPr>
      </p:pic>
    </p:spTree>
    <p:extLst>
      <p:ext uri="{BB962C8B-B14F-4D97-AF65-F5344CB8AC3E}">
        <p14:creationId xmlns:p14="http://schemas.microsoft.com/office/powerpoint/2010/main" val="2360340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Bases of Power and Effectiveness</a:t>
            </a:r>
            <a:endParaRPr lang="en-US" sz="2000" dirty="0"/>
          </a:p>
        </p:txBody>
      </p:sp>
      <p:sp>
        <p:nvSpPr>
          <p:cNvPr id="3" name="Content Placeholder 2"/>
          <p:cNvSpPr>
            <a:spLocks noGrp="1"/>
          </p:cNvSpPr>
          <p:nvPr>
            <p:ph sz="quarter" idx="11"/>
          </p:nvPr>
        </p:nvSpPr>
        <p:spPr/>
        <p:txBody>
          <a:bodyPr/>
          <a:lstStyle/>
          <a:p>
            <a:pPr marL="0" indent="0">
              <a:buNone/>
            </a:pPr>
            <a:r>
              <a:rPr lang="en-US" sz="2800" dirty="0"/>
              <a:t>Generally, different bases of power affect important outcomes such as job performance, job satisfaction, and turnover.</a:t>
            </a:r>
          </a:p>
          <a:p>
            <a:pPr lvl="1">
              <a:buFont typeface="Arial" charset="0"/>
              <a:buChar char="•"/>
            </a:pPr>
            <a:r>
              <a:rPr lang="en-US" sz="2400" dirty="0"/>
              <a:t>Expert and referent power have a generally positive effect.</a:t>
            </a:r>
          </a:p>
          <a:p>
            <a:pPr lvl="1">
              <a:buFont typeface="Arial" charset="0"/>
              <a:buChar char="•"/>
            </a:pPr>
            <a:r>
              <a:rPr lang="en-US" sz="2400" dirty="0"/>
              <a:t>Reward and legitimate power have a slightly positive effect.</a:t>
            </a:r>
          </a:p>
          <a:p>
            <a:pPr lvl="1">
              <a:buFont typeface="Arial" charset="0"/>
              <a:buChar char="•"/>
            </a:pPr>
            <a:r>
              <a:rPr lang="en-US" sz="2400" dirty="0"/>
              <a:t>Coercive power has a slightly negative effect.</a:t>
            </a:r>
          </a:p>
        </p:txBody>
      </p:sp>
    </p:spTree>
    <p:extLst>
      <p:ext uri="{BB962C8B-B14F-4D97-AF65-F5344CB8AC3E}">
        <p14:creationId xmlns:p14="http://schemas.microsoft.com/office/powerpoint/2010/main" val="3301177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Gina promised her employees that if they reached the goal of fewer than five customer complaints during December, she would give them each a $500 gift card. What type of power is Gina using and what is her likely result?</a:t>
            </a:r>
          </a:p>
          <a:p>
            <a:pPr marL="457200" indent="-457200">
              <a:buFont typeface="+mj-lt"/>
              <a:buAutoNum type="alphaUcPeriod"/>
            </a:pPr>
            <a:r>
              <a:rPr lang="en-US" dirty="0"/>
              <a:t>using coercive, result is commitment.</a:t>
            </a:r>
          </a:p>
          <a:p>
            <a:pPr marL="457200" indent="-457200">
              <a:buFont typeface="+mj-lt"/>
              <a:buAutoNum type="alphaUcPeriod"/>
            </a:pPr>
            <a:r>
              <a:rPr lang="en-US" dirty="0"/>
              <a:t>using positive legitimate, result is compliance.</a:t>
            </a:r>
          </a:p>
          <a:p>
            <a:pPr marL="457200" indent="-457200">
              <a:buFont typeface="+mj-lt"/>
              <a:buAutoNum type="alphaUcPeriod"/>
            </a:pPr>
            <a:r>
              <a:rPr lang="en-US" dirty="0"/>
              <a:t>using expert, result is resistance.</a:t>
            </a:r>
          </a:p>
          <a:p>
            <a:pPr marL="457200" indent="-457200">
              <a:buFont typeface="+mj-lt"/>
              <a:buAutoNum type="alphaUcPeriod"/>
            </a:pPr>
            <a:r>
              <a:rPr lang="en-US" dirty="0"/>
              <a:t>using referent, result is commitment.</a:t>
            </a:r>
          </a:p>
          <a:p>
            <a:pPr marL="457200" indent="-457200">
              <a:buFont typeface="+mj-lt"/>
              <a:buAutoNum type="alphaUcPeriod"/>
            </a:pPr>
            <a:r>
              <a:rPr lang="en-US" dirty="0"/>
              <a:t>using reward, result is compliance.</a:t>
            </a:r>
          </a:p>
          <a:p>
            <a:endParaRPr lang="en-US" dirty="0"/>
          </a:p>
        </p:txBody>
      </p:sp>
    </p:spTree>
    <p:extLst>
      <p:ext uri="{BB962C8B-B14F-4D97-AF65-F5344CB8AC3E}">
        <p14:creationId xmlns:p14="http://schemas.microsoft.com/office/powerpoint/2010/main" val="122868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Sharing and Empowerment</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What is </a:t>
            </a:r>
            <a:r>
              <a:rPr lang="en-US" sz="2800" b="1" dirty="0"/>
              <a:t>empowerment</a:t>
            </a:r>
            <a:r>
              <a:rPr lang="en-US" sz="2800" dirty="0"/>
              <a:t>?</a:t>
            </a:r>
          </a:p>
          <a:p>
            <a:pPr marL="342900" indent="-342900">
              <a:buFont typeface="Arial" panose="020B0604020202020204" pitchFamily="34" charset="0"/>
              <a:buChar char="•"/>
            </a:pPr>
            <a:r>
              <a:rPr lang="en-US" sz="2400" dirty="0"/>
              <a:t>Efforts to enhance employee performance, well-being, and positive attitudes by:</a:t>
            </a:r>
          </a:p>
          <a:p>
            <a:pPr marL="635000" lvl="1" indent="-285750">
              <a:buFont typeface="Arial" charset="0"/>
              <a:buChar char="•"/>
            </a:pPr>
            <a:r>
              <a:rPr lang="en-US" sz="2000" dirty="0"/>
              <a:t>Giving employees greater influence.</a:t>
            </a:r>
          </a:p>
          <a:p>
            <a:pPr marL="635000" lvl="1" indent="-285750">
              <a:buFont typeface="Arial" charset="0"/>
              <a:buChar char="•"/>
            </a:pPr>
            <a:r>
              <a:rPr lang="en-US" sz="2000" dirty="0"/>
              <a:t>Use of centralized management practices.</a:t>
            </a:r>
          </a:p>
          <a:p>
            <a:endParaRPr lang="en-US" sz="2400" dirty="0"/>
          </a:p>
        </p:txBody>
      </p:sp>
      <p:sp>
        <p:nvSpPr>
          <p:cNvPr id="6" name="Content Placeholder 5">
            <a:extLst>
              <a:ext uri="{FF2B5EF4-FFF2-40B4-BE49-F238E27FC236}">
                <a16:creationId xmlns:a16="http://schemas.microsoft.com/office/drawing/2014/main" id="{6E1318A6-6B86-C240-AAB4-D5D8F9DC47AB}"/>
              </a:ext>
            </a:extLst>
          </p:cNvPr>
          <p:cNvSpPr>
            <a:spLocks noGrp="1"/>
          </p:cNvSpPr>
          <p:nvPr>
            <p:ph sz="quarter" idx="14"/>
          </p:nvPr>
        </p:nvSpPr>
        <p:spPr>
          <a:ln>
            <a:solidFill>
              <a:srgbClr val="EC7701"/>
            </a:solidFill>
          </a:ln>
        </p:spPr>
        <p:txBody>
          <a:bodyPr/>
          <a:lstStyle/>
          <a:p>
            <a:r>
              <a:rPr lang="en-US" sz="2400" dirty="0"/>
              <a:t>Empowerment means:</a:t>
            </a:r>
          </a:p>
          <a:p>
            <a:pPr lvl="1">
              <a:buFont typeface="Arial" charset="0"/>
              <a:buChar char="•"/>
            </a:pPr>
            <a:r>
              <a:rPr lang="en-US" dirty="0"/>
              <a:t>Structural: Job redesign to transfer of power to employees.</a:t>
            </a:r>
          </a:p>
          <a:p>
            <a:pPr lvl="1">
              <a:buFont typeface="Arial" charset="0"/>
              <a:buChar char="•"/>
            </a:pPr>
            <a:r>
              <a:rPr lang="en-US" dirty="0"/>
              <a:t>Psychological: Through enhancing self-efficacy and intrinsic motivation.</a:t>
            </a:r>
          </a:p>
          <a:p>
            <a:endParaRPr lang="en-US" dirty="0"/>
          </a:p>
        </p:txBody>
      </p:sp>
    </p:spTree>
    <p:extLst>
      <p:ext uri="{BB962C8B-B14F-4D97-AF65-F5344CB8AC3E}">
        <p14:creationId xmlns:p14="http://schemas.microsoft.com/office/powerpoint/2010/main" val="324405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12.6 The Evolution of Power from Domination to Delegation</a:t>
            </a:r>
          </a:p>
        </p:txBody>
      </p:sp>
      <p:sp>
        <p:nvSpPr>
          <p:cNvPr id="13" name="Text Placeholder 12"/>
          <p:cNvSpPr>
            <a:spLocks noGrp="1"/>
          </p:cNvSpPr>
          <p:nvPr>
            <p:ph type="body" sz="quarter" idx="12"/>
          </p:nvPr>
        </p:nvSpPr>
        <p:spPr/>
        <p:txBody>
          <a:bodyPr/>
          <a:lstStyle/>
          <a:p>
            <a:r>
              <a:rPr lang="en-US" dirty="0">
                <a:hlinkClick r:id="rId3" action="ppaction://hlinksldjump"/>
              </a:rPr>
              <a:t>Access the text alternate for slide image.</a:t>
            </a:r>
            <a:endParaRPr lang="en-US" dirty="0"/>
          </a:p>
        </p:txBody>
      </p:sp>
      <p:pic>
        <p:nvPicPr>
          <p:cNvPr id="3" name="Picture 2" descr="The graphic shows the evolutions from authoritarian power to power distribution."/>
          <p:cNvPicPr>
            <a:picLocks noChangeAspect="1"/>
          </p:cNvPicPr>
          <p:nvPr/>
        </p:nvPicPr>
        <p:blipFill>
          <a:blip r:embed="rId4"/>
          <a:stretch>
            <a:fillRect/>
          </a:stretch>
        </p:blipFill>
        <p:spPr>
          <a:xfrm>
            <a:off x="593613" y="1540715"/>
            <a:ext cx="7699014" cy="4403836"/>
          </a:xfrm>
          <a:prstGeom prst="rect">
            <a:avLst/>
          </a:prstGeom>
        </p:spPr>
      </p:pic>
    </p:spTree>
    <p:extLst>
      <p:ext uri="{BB962C8B-B14F-4D97-AF65-F5344CB8AC3E}">
        <p14:creationId xmlns:p14="http://schemas.microsoft.com/office/powerpoint/2010/main" val="1895942924"/>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docProps/app.xml><?xml version="1.0" encoding="utf-8"?>
<Properties xmlns="http://schemas.openxmlformats.org/officeDocument/2006/extended-properties" xmlns:vt="http://schemas.openxmlformats.org/officeDocument/2006/docPropsVTypes">
  <Template/>
  <TotalTime>19856</TotalTime>
  <Words>4222</Words>
  <Application>Microsoft Macintosh PowerPoint</Application>
  <PresentationFormat>On-screen Show (4:3)</PresentationFormat>
  <Paragraphs>431</Paragraphs>
  <Slides>35</Slides>
  <Notes>30</Notes>
  <HiddenSlides>5</HiddenSlides>
  <MMClips>0</MMClips>
  <ScaleCrop>false</ScaleCrop>
  <HeadingPairs>
    <vt:vector size="6" baseType="variant">
      <vt:variant>
        <vt:lpstr>Fonts Used</vt:lpstr>
      </vt:variant>
      <vt:variant>
        <vt:i4>4</vt:i4>
      </vt:variant>
      <vt:variant>
        <vt:lpstr>Theme</vt:lpstr>
      </vt:variant>
      <vt:variant>
        <vt:i4>9</vt:i4>
      </vt:variant>
      <vt:variant>
        <vt:lpstr>Slide Titles</vt:lpstr>
      </vt:variant>
      <vt:variant>
        <vt:i4>35</vt:i4>
      </vt:variant>
    </vt:vector>
  </HeadingPairs>
  <TitlesOfParts>
    <vt:vector size="48" baseType="lpstr">
      <vt:lpstr>Arial</vt:lpstr>
      <vt:lpstr>ArumSans Bold</vt:lpstr>
      <vt:lpstr>ArumSans Regular</vt:lpstr>
      <vt:lpstr>Calibri</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Bar Footer_APPENDIX</vt:lpstr>
      <vt:lpstr>CHAPTER 12</vt:lpstr>
      <vt:lpstr>After reading this chapter you  should be able to: </vt:lpstr>
      <vt:lpstr>What Is Power?</vt:lpstr>
      <vt:lpstr>Figure 12.2 The Five Bases of Power</vt:lpstr>
      <vt:lpstr>Figure 12.4 Bases of Power: Commitment versus Compliance</vt:lpstr>
      <vt:lpstr>Bases of Power and Effectiveness</vt:lpstr>
      <vt:lpstr>Test Your OB Knowledge 1</vt:lpstr>
      <vt:lpstr>Power Sharing and Empowerment</vt:lpstr>
      <vt:lpstr>Figure 12.6 The Evolution of Power from Domination to Delegation</vt:lpstr>
      <vt:lpstr>Psychological Empowerment</vt:lpstr>
      <vt:lpstr>Figure 12.7 Inputs and Outcomes of Psychological Empowerment Across Organizational Levels</vt:lpstr>
      <vt:lpstr>Test Your OB Knowledge 2</vt:lpstr>
      <vt:lpstr>Influencing Others</vt:lpstr>
      <vt:lpstr>Match Tactics to Desired Outcomes</vt:lpstr>
      <vt:lpstr>Effectively Influencing Others</vt:lpstr>
      <vt:lpstr>Test Your OB Knowledge 3</vt:lpstr>
      <vt:lpstr>Political Tactics and How to Use Them</vt:lpstr>
      <vt:lpstr>Uncertainty and Political Behavior</vt:lpstr>
      <vt:lpstr>Frequently Used Political Tactics</vt:lpstr>
      <vt:lpstr>Failure, Blame, and Politics</vt:lpstr>
      <vt:lpstr>Figure 12.8 Levels of Political Action</vt:lpstr>
      <vt:lpstr>How Political Should I Be?</vt:lpstr>
      <vt:lpstr>Test Your OB Knowledge 4</vt:lpstr>
      <vt:lpstr>Impression Management</vt:lpstr>
      <vt:lpstr>Power of a Good Impression:  You Only Have One Chance</vt:lpstr>
      <vt:lpstr>Impression Management Tactics</vt:lpstr>
      <vt:lpstr>Test Your OB Knowledge 5</vt:lpstr>
      <vt:lpstr>Power, Influence, and Politics: Putting It All in Context</vt:lpstr>
      <vt:lpstr>End of Main Content.</vt:lpstr>
      <vt:lpstr>Accessibility Content: Text Alternates for Slide Images.</vt:lpstr>
      <vt:lpstr>Figure 12.4 Bases of Power: Commitment versus Compliance Text Alternate</vt:lpstr>
      <vt:lpstr>Figure 12.6 The Evolution of Power from Domination to Delegation Text Alternate</vt:lpstr>
      <vt:lpstr>Figure 12.7 Inputs and Outcomes of Psychological Empowerment Across Organizational Levels Text Alternate</vt:lpstr>
      <vt:lpstr>Figure 12.8 Levels of Political Action Text Alternate</vt:lpstr>
      <vt:lpstr>Power, Influence, and Politics: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1120</cp:revision>
  <dcterms:created xsi:type="dcterms:W3CDTF">2014-09-02T15:08:31Z</dcterms:created>
  <dcterms:modified xsi:type="dcterms:W3CDTF">2020-03-05T23:33:54Z</dcterms:modified>
</cp:coreProperties>
</file>