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67" r:id="rId2"/>
    <p:sldMasterId id="2147483973" r:id="rId3"/>
    <p:sldMasterId id="2147483982" r:id="rId4"/>
    <p:sldMasterId id="2147483984" r:id="rId5"/>
    <p:sldMasterId id="2147483956" r:id="rId6"/>
    <p:sldMasterId id="2147483934" r:id="rId7"/>
    <p:sldMasterId id="2147483942" r:id="rId8"/>
    <p:sldMasterId id="2147483952" r:id="rId9"/>
  </p:sldMasterIdLst>
  <p:notesMasterIdLst>
    <p:notesMasterId r:id="rId45"/>
  </p:notesMasterIdLst>
  <p:handoutMasterIdLst>
    <p:handoutMasterId r:id="rId46"/>
  </p:handoutMasterIdLst>
  <p:sldIdLst>
    <p:sldId id="256" r:id="rId10"/>
    <p:sldId id="611" r:id="rId11"/>
    <p:sldId id="612" r:id="rId12"/>
    <p:sldId id="613" r:id="rId13"/>
    <p:sldId id="649" r:id="rId14"/>
    <p:sldId id="618" r:id="rId15"/>
    <p:sldId id="619" r:id="rId16"/>
    <p:sldId id="650" r:id="rId17"/>
    <p:sldId id="651" r:id="rId18"/>
    <p:sldId id="624" r:id="rId19"/>
    <p:sldId id="623" r:id="rId20"/>
    <p:sldId id="625" r:id="rId21"/>
    <p:sldId id="627" r:id="rId22"/>
    <p:sldId id="626" r:id="rId23"/>
    <p:sldId id="630" r:id="rId24"/>
    <p:sldId id="632" r:id="rId25"/>
    <p:sldId id="633" r:id="rId26"/>
    <p:sldId id="652" r:id="rId27"/>
    <p:sldId id="636" r:id="rId28"/>
    <p:sldId id="638" r:id="rId29"/>
    <p:sldId id="640" r:id="rId30"/>
    <p:sldId id="641" r:id="rId31"/>
    <p:sldId id="643" r:id="rId32"/>
    <p:sldId id="644" r:id="rId33"/>
    <p:sldId id="645" r:id="rId34"/>
    <p:sldId id="647" r:id="rId35"/>
    <p:sldId id="648" r:id="rId36"/>
    <p:sldId id="610" r:id="rId37"/>
    <p:sldId id="658" r:id="rId38"/>
    <p:sldId id="659" r:id="rId39"/>
    <p:sldId id="653" r:id="rId40"/>
    <p:sldId id="654" r:id="rId41"/>
    <p:sldId id="655" r:id="rId42"/>
    <p:sldId id="656" r:id="rId43"/>
    <p:sldId id="657"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15D9D4FF-8B74-CB44-81A5-49D5805B443F}">
          <p14:sldIdLst>
            <p14:sldId id="256"/>
            <p14:sldId id="611"/>
            <p14:sldId id="612"/>
            <p14:sldId id="613"/>
            <p14:sldId id="649"/>
            <p14:sldId id="618"/>
            <p14:sldId id="619"/>
            <p14:sldId id="650"/>
            <p14:sldId id="651"/>
            <p14:sldId id="624"/>
            <p14:sldId id="623"/>
            <p14:sldId id="625"/>
            <p14:sldId id="627"/>
            <p14:sldId id="626"/>
            <p14:sldId id="630"/>
            <p14:sldId id="632"/>
            <p14:sldId id="633"/>
            <p14:sldId id="652"/>
            <p14:sldId id="636"/>
            <p14:sldId id="638"/>
            <p14:sldId id="640"/>
            <p14:sldId id="641"/>
            <p14:sldId id="643"/>
            <p14:sldId id="644"/>
            <p14:sldId id="645"/>
            <p14:sldId id="647"/>
            <p14:sldId id="648"/>
            <p14:sldId id="610"/>
            <p14:sldId id="658"/>
          </p14:sldIdLst>
        </p14:section>
        <p14:section name="Appendix of Text Alternates for Slide Images" id="{1B439E1C-2481-9941-BEDC-90FDE24D1EC5}">
          <p14:sldIdLst>
            <p14:sldId id="659"/>
            <p14:sldId id="653"/>
            <p14:sldId id="654"/>
            <p14:sldId id="655"/>
            <p14:sldId id="656"/>
            <p14:sldId id="65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cmAuthor id="2" name="Suzanne Roush" initials="SR" lastIdx="2"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720F10"/>
    <a:srgbClr val="E31A23"/>
    <a:srgbClr val="D00000"/>
    <a:srgbClr val="638886"/>
    <a:srgbClr val="F4AA12"/>
    <a:srgbClr val="F4B81E"/>
    <a:srgbClr val="6CD37B"/>
    <a:srgbClr val="56BB43"/>
    <a:srgbClr val="2C1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89" autoAdjust="0"/>
    <p:restoredTop sz="93357" autoAdjust="0"/>
  </p:normalViewPr>
  <p:slideViewPr>
    <p:cSldViewPr snapToGrid="0" snapToObjects="1">
      <p:cViewPr varScale="1">
        <p:scale>
          <a:sx n="136" d="100"/>
          <a:sy n="136" d="100"/>
        </p:scale>
        <p:origin x="1016" y="192"/>
      </p:cViewPr>
      <p:guideLst>
        <p:guide orient="horz" pos="2160"/>
        <p:guide pos="2880"/>
      </p:guideLst>
    </p:cSldViewPr>
  </p:slideViewPr>
  <p:notesTextViewPr>
    <p:cViewPr>
      <p:scale>
        <a:sx n="150" d="100"/>
        <a:sy n="150" d="100"/>
      </p:scale>
      <p:origin x="0" y="-280"/>
    </p:cViewPr>
  </p:notesTextViewPr>
  <p:sorterViewPr>
    <p:cViewPr varScale="1">
      <p:scale>
        <a:sx n="1" d="1"/>
        <a:sy n="1" d="1"/>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6BC5BE-70D0-E248-89E3-FD7C9A0030B9}" type="datetimeFigureOut">
              <a:rPr lang="en-US" smtClean="0"/>
              <a:t>3/5/20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E0898A-D59C-B846-816F-615F5FF07A37}" type="slidenum">
              <a:rPr lang="en-US" smtClean="0"/>
              <a:t>‹#›</a:t>
            </a:fld>
            <a:endParaRPr lang="en-US" dirty="0"/>
          </a:p>
        </p:txBody>
      </p:sp>
    </p:spTree>
    <p:extLst>
      <p:ext uri="{BB962C8B-B14F-4D97-AF65-F5344CB8AC3E}">
        <p14:creationId xmlns:p14="http://schemas.microsoft.com/office/powerpoint/2010/main" val="2088506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a:t>
            </a:r>
            <a:r>
              <a:rPr lang="en-US" baseline="0" dirty="0"/>
              <a:t>he rational model.</a:t>
            </a: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Judgmental heuristics: </a:t>
            </a:r>
            <a:r>
              <a:rPr lang="en-US" sz="1200" kern="1200" dirty="0">
                <a:solidFill>
                  <a:schemeClr val="tx1"/>
                </a:solidFill>
                <a:effectLst/>
                <a:latin typeface="+mn-lt"/>
                <a:ea typeface="+mn-ea"/>
                <a:cs typeface="+mn-cs"/>
              </a:rPr>
              <a:t>cognitive shortcuts or biases that are used to simplify the process of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heuristics derive from knowledge gained from past experience, they can help managers make decisions, but they can also lead to bad decisions, particularly for people facing severe time constraints.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Eight biases that commonly affect decision making are described in the chapter.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Confirmation bias:</a:t>
            </a:r>
            <a:r>
              <a:rPr lang="en-US" sz="1200" kern="1200" dirty="0">
                <a:solidFill>
                  <a:schemeClr val="tx1"/>
                </a:solidFill>
                <a:effectLst/>
                <a:latin typeface="+mn-lt"/>
                <a:ea typeface="+mn-ea"/>
                <a:cs typeface="+mn-cs"/>
              </a:rPr>
              <a:t> pertains to how we selectively gather information. </a:t>
            </a:r>
          </a:p>
          <a:p>
            <a:pPr lvl="0"/>
            <a:r>
              <a:rPr lang="en-US" sz="1200" kern="1200" dirty="0">
                <a:solidFill>
                  <a:schemeClr val="tx1"/>
                </a:solidFill>
                <a:effectLst/>
                <a:latin typeface="+mn-lt"/>
                <a:ea typeface="+mn-ea"/>
                <a:cs typeface="+mn-cs"/>
              </a:rPr>
              <a:t>With the confirmation bias, the decision maker (1) subconsciously decides something even before investigating why it is the right decision; and (2) seeks information that supports the decision while discounting information that does not.</a:t>
            </a:r>
          </a:p>
          <a:p>
            <a:pPr lvl="0"/>
            <a:r>
              <a:rPr lang="en-US" sz="1200" kern="1200" dirty="0">
                <a:solidFill>
                  <a:schemeClr val="tx1"/>
                </a:solidFill>
                <a:effectLst/>
                <a:latin typeface="+mn-lt"/>
                <a:ea typeface="+mn-ea"/>
                <a:cs typeface="+mn-cs"/>
              </a:rPr>
              <a:t>This bias leads us to collect information that supports our beliefs or views.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Overconfidence bias: </a:t>
            </a:r>
            <a:r>
              <a:rPr lang="en-US" sz="1200" kern="1200" dirty="0">
                <a:solidFill>
                  <a:schemeClr val="tx1"/>
                </a:solidFill>
                <a:effectLst/>
                <a:latin typeface="+mn-lt"/>
                <a:ea typeface="+mn-ea"/>
                <a:cs typeface="+mn-cs"/>
              </a:rPr>
              <a:t>results in us overestimating our skills relative to those of others and overestimating the accuracy of our predictions.</a:t>
            </a:r>
          </a:p>
          <a:p>
            <a:pPr lvl="0"/>
            <a:r>
              <a:rPr lang="en-US" sz="1200" kern="1200" dirty="0">
                <a:solidFill>
                  <a:schemeClr val="tx1"/>
                </a:solidFill>
                <a:effectLst/>
                <a:latin typeface="+mn-lt"/>
                <a:ea typeface="+mn-ea"/>
                <a:cs typeface="+mn-cs"/>
              </a:rPr>
              <a:t>This bias grows in strength when people are asked moderate to extremely difficult questions rather than easy ones.</a:t>
            </a:r>
          </a:p>
          <a:p>
            <a:pPr lvl="0"/>
            <a:r>
              <a:rPr lang="en-US" sz="1200" kern="1200" dirty="0">
                <a:solidFill>
                  <a:schemeClr val="tx1"/>
                </a:solidFill>
                <a:effectLst/>
                <a:latin typeface="+mn-lt"/>
                <a:ea typeface="+mn-ea"/>
                <a:cs typeface="+mn-cs"/>
              </a:rPr>
              <a:t>Entrepreneurs often fall prey to this bias when deciding to start and sustain new ventures.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Availability heuristic: </a:t>
            </a:r>
            <a:r>
              <a:rPr lang="en-US" sz="1200" kern="1200" dirty="0">
                <a:solidFill>
                  <a:schemeClr val="tx1"/>
                </a:solidFill>
                <a:effectLst/>
                <a:latin typeface="+mn-lt"/>
                <a:ea typeface="+mn-ea"/>
                <a:cs typeface="+mn-cs"/>
              </a:rPr>
              <a:t>represents a decision maker’s tendency to base decisions on information that is readily available in memory.</a:t>
            </a:r>
          </a:p>
          <a:p>
            <a:pPr lvl="0"/>
            <a:r>
              <a:rPr lang="en-US" sz="1200" kern="1200" dirty="0">
                <a:solidFill>
                  <a:schemeClr val="tx1"/>
                </a:solidFill>
                <a:effectLst/>
                <a:latin typeface="+mn-lt"/>
                <a:ea typeface="+mn-ea"/>
                <a:cs typeface="+mn-cs"/>
              </a:rPr>
              <a:t>This leads us to overestimate the importance of information we recently received or thought about, even if it is not the best or most accurate information.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heuristic is likely to cause people to overestimate the occurrence of unlikely events.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Representativeness heuristic: </a:t>
            </a:r>
            <a:r>
              <a:rPr lang="en-US" sz="1200" kern="1200" dirty="0">
                <a:solidFill>
                  <a:schemeClr val="tx1"/>
                </a:solidFill>
                <a:effectLst/>
                <a:latin typeface="+mn-lt"/>
                <a:ea typeface="+mn-ea"/>
                <a:cs typeface="+mn-cs"/>
              </a:rPr>
              <a:t>is used when people estimate the probability of an event occurring. </a:t>
            </a:r>
          </a:p>
          <a:p>
            <a:pPr lvl="0"/>
            <a:r>
              <a:rPr lang="en-US" sz="1200" kern="1200" dirty="0">
                <a:solidFill>
                  <a:schemeClr val="tx1"/>
                </a:solidFill>
                <a:effectLst/>
                <a:latin typeface="+mn-lt"/>
                <a:ea typeface="+mn-ea"/>
                <a:cs typeface="+mn-cs"/>
              </a:rPr>
              <a:t>It reflects the tendency to assess the likelihood of an event occurring based on one’s impressions about similar occurrences.</a:t>
            </a:r>
          </a:p>
          <a:p>
            <a:pPr lvl="0"/>
            <a:r>
              <a:rPr lang="en-US" sz="1200" kern="1200" dirty="0">
                <a:solidFill>
                  <a:schemeClr val="tx1"/>
                </a:solidFill>
                <a:effectLst/>
                <a:latin typeface="+mn-lt"/>
                <a:ea typeface="+mn-ea"/>
                <a:cs typeface="+mn-cs"/>
              </a:rPr>
              <a:t>The representativeness bias leads us to look for information that supports previously formed stereotypes.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Anchoring bias: </a:t>
            </a:r>
            <a:r>
              <a:rPr lang="en-US" sz="1200" kern="1200" dirty="0">
                <a:solidFill>
                  <a:schemeClr val="tx1"/>
                </a:solidFill>
                <a:effectLst/>
                <a:latin typeface="+mn-lt"/>
                <a:ea typeface="+mn-ea"/>
                <a:cs typeface="+mn-cs"/>
              </a:rPr>
              <a:t>occurs when decision makers are influenced by the first information received about a decision, even if it is irrelevant. </a:t>
            </a:r>
          </a:p>
          <a:p>
            <a:pPr lvl="0"/>
            <a:r>
              <a:rPr lang="en-US" sz="1200" kern="1200" dirty="0">
                <a:solidFill>
                  <a:schemeClr val="tx1"/>
                </a:solidFill>
                <a:effectLst/>
                <a:latin typeface="+mn-lt"/>
                <a:ea typeface="+mn-ea"/>
                <a:cs typeface="+mn-cs"/>
              </a:rPr>
              <a:t>This bias happens because initial information, impressions, data, feedback, or stereotypes anchor our subsequent judgments and decisions.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Hindsight bias: </a:t>
            </a:r>
            <a:r>
              <a:rPr lang="en-US" sz="1200" kern="1200" dirty="0">
                <a:solidFill>
                  <a:schemeClr val="tx1"/>
                </a:solidFill>
                <a:effectLst/>
                <a:latin typeface="+mn-lt"/>
                <a:ea typeface="+mn-ea"/>
                <a:cs typeface="+mn-cs"/>
              </a:rPr>
              <a:t>occurs when knowledge of an outcome influences our belief about the probability that we could have predicted the outcome earlier. The danger of this bias is that, in retrospect, we get overconfident about our foresight, which leads to bad decisions.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Framing bias: </a:t>
            </a:r>
            <a:r>
              <a:rPr lang="en-US" sz="1200" kern="1200" dirty="0">
                <a:solidFill>
                  <a:schemeClr val="tx1"/>
                </a:solidFill>
                <a:effectLst/>
                <a:latin typeface="+mn-lt"/>
                <a:ea typeface="+mn-ea"/>
                <a:cs typeface="+mn-cs"/>
              </a:rPr>
              <a:t>relates to the manner in which a question is posed or framed. Framing is important because it shows that our decisions are influenced by the manner in which a problem or question is framed.</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Escalation of commitment bias</a:t>
            </a:r>
            <a:r>
              <a:rPr lang="en-US" sz="1200" kern="1200" dirty="0">
                <a:solidFill>
                  <a:schemeClr val="tx1"/>
                </a:solidFill>
                <a:effectLst/>
                <a:latin typeface="+mn-lt"/>
                <a:ea typeface="+mn-ea"/>
                <a:cs typeface="+mn-cs"/>
              </a:rPr>
              <a:t>: refers to the tendency to stick to an ineffective course of action when it is unlikely that the bad situation can be reversed.</a:t>
            </a:r>
          </a:p>
          <a:p>
            <a:pPr lvl="0"/>
            <a:r>
              <a:rPr lang="en-US" sz="1200" kern="1200" dirty="0">
                <a:solidFill>
                  <a:schemeClr val="tx1"/>
                </a:solidFill>
                <a:effectLst/>
                <a:latin typeface="+mn-lt"/>
                <a:ea typeface="+mn-ea"/>
                <a:cs typeface="+mn-cs"/>
              </a:rPr>
              <a:t>Researchers recommend the following actions to reduce the escalation of commitment bias:</a:t>
            </a:r>
          </a:p>
          <a:p>
            <a:pPr lvl="1"/>
            <a:r>
              <a:rPr lang="en-US" sz="1200" kern="1200" dirty="0">
                <a:solidFill>
                  <a:schemeClr val="tx1"/>
                </a:solidFill>
                <a:effectLst/>
                <a:latin typeface="+mn-lt"/>
                <a:ea typeface="+mn-ea"/>
                <a:cs typeface="+mn-cs"/>
              </a:rPr>
              <a:t>Set minimum targets for performance, and have decision makers compare their performance against these targets.</a:t>
            </a:r>
          </a:p>
          <a:p>
            <a:pPr lvl="1"/>
            <a:r>
              <a:rPr lang="en-US" sz="1200" kern="1200" dirty="0">
                <a:solidFill>
                  <a:schemeClr val="tx1"/>
                </a:solidFill>
                <a:effectLst/>
                <a:latin typeface="+mn-lt"/>
                <a:ea typeface="+mn-ea"/>
                <a:cs typeface="+mn-cs"/>
              </a:rPr>
              <a:t>Regularly rotate managers in key positions throughout a project.</a:t>
            </a:r>
          </a:p>
          <a:p>
            <a:pPr lvl="1"/>
            <a:r>
              <a:rPr lang="en-US" sz="1200" kern="1200" dirty="0">
                <a:solidFill>
                  <a:schemeClr val="tx1"/>
                </a:solidFill>
                <a:effectLst/>
                <a:latin typeface="+mn-lt"/>
                <a:ea typeface="+mn-ea"/>
                <a:cs typeface="+mn-cs"/>
              </a:rPr>
              <a:t>Encourage decision makers to become less ego-involved with a project.</a:t>
            </a:r>
          </a:p>
          <a:p>
            <a:pPr lvl="1"/>
            <a:r>
              <a:rPr lang="en-US" sz="1200" kern="1200" dirty="0">
                <a:solidFill>
                  <a:schemeClr val="tx1"/>
                </a:solidFill>
                <a:effectLst/>
                <a:latin typeface="+mn-lt"/>
                <a:ea typeface="+mn-ea"/>
                <a:cs typeface="+mn-cs"/>
              </a:rPr>
              <a:t>Make decision makers aware of the costs of persistence.</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e</a:t>
            </a:r>
            <a:r>
              <a:rPr lang="en-US" baseline="0" dirty="0"/>
              <a:t>scalation of commitment bias.</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Evidence-based decision making (EBDM): </a:t>
            </a:r>
            <a:r>
              <a:rPr lang="en-US" sz="1200" kern="1200" dirty="0">
                <a:solidFill>
                  <a:schemeClr val="tx1"/>
                </a:solidFill>
                <a:effectLst/>
                <a:latin typeface="+mn-lt"/>
                <a:ea typeface="+mn-ea"/>
                <a:cs typeface="+mn-cs"/>
              </a:rPr>
              <a:t>a process of conscientiously using the best available data and evidence when making managerial decisions.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Evidence is used in three different ways: to make a decision, to inform a decision, and to support a decision: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make a decision whenever the decision follows directly from the evidence.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inform a decision whenever the decision process combines hard, objective facts with qualitative inputs, such as intuition or bargaining with stakeholders.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support a decision whenever the evidence is gathered or modified for the sole purpose of lending legitimacy to a decision that has already been made.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Using evidence to support a decision has both positive and negative effects, and managers need to carefully consider when it might be appropriate to ignore disconfirming evidence.</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Big data: </a:t>
            </a:r>
            <a:r>
              <a:rPr lang="en-US" sz="1200" kern="1200" dirty="0">
                <a:solidFill>
                  <a:schemeClr val="tx1"/>
                </a:solidFill>
                <a:effectLst/>
                <a:latin typeface="+mn-lt"/>
                <a:ea typeface="+mn-ea"/>
                <a:cs typeface="+mn-cs"/>
              </a:rPr>
              <a:t>the vast quantity of data available for decision making.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Big data involves the collection, sorting, and analysis of information, and the techniques to do so.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analysis of big data is expected to revolutionize all aspects of our lives, and many companies are scrambling to hire qualified employees for the job.</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and companies that effectively utilize big data are expected to gain competitive advantage.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Big data can make information more transparent and usable; it allows organizations to measure and collect all types of performance information; it allows more narrow segmentation of customers; and it can be used to develop new products.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problem with big data is that private or sensitive information is more easily obtained, which means it can be leaked to others.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4313" y="4343400"/>
            <a:ext cx="6410325" cy="4114800"/>
          </a:xfrm>
        </p:spPr>
        <p:txBody>
          <a:bodyPr/>
          <a:lstStyle/>
          <a:p>
            <a:pPr lvl="0"/>
            <a:r>
              <a:rPr lang="en-US" sz="1200" b="1" kern="1200" dirty="0">
                <a:solidFill>
                  <a:schemeClr val="tx1"/>
                </a:solidFill>
                <a:effectLst/>
                <a:latin typeface="+mn-lt"/>
                <a:ea typeface="+mn-ea"/>
                <a:cs typeface="+mn-cs"/>
              </a:rPr>
              <a:t>Decision-making style:</a:t>
            </a:r>
            <a:r>
              <a:rPr lang="en-US" sz="1200" kern="1200" dirty="0">
                <a:solidFill>
                  <a:schemeClr val="tx1"/>
                </a:solidFill>
                <a:effectLst/>
                <a:latin typeface="+mn-lt"/>
                <a:ea typeface="+mn-ea"/>
                <a:cs typeface="+mn-cs"/>
              </a:rPr>
              <a:t> how an individual perceives and comprehends stimuli and the general manner in which he or she chooses to respond to such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Decision-making styles vary along two different dimensions: value orientation and tolerance for ambiguity.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 orientation reflects the extent to which an individual focuses on either task and technical concerns or people and social concerns when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Tolerance for ambiguity represents the extent to which a person has a high need for structure or control in his or her life.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11-4 shows the four styles of decision making when the dimensions of value orientation and tolerance for ambiguity are combined:</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Directive:</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People with this style have low tolerance for ambiguity and are oriented toward task and technical concerns when making decisions.</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Analytical:</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style has much higher tolerance for ambiguity and is characterized by the tendency to overanalyze a situation.</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Conceptual:</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People with this style have a high tolerance for ambiguity and tend to focus on the people or social aspects of a work situation. </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Behavioral: </a:t>
            </a:r>
            <a:r>
              <a:rPr lang="en-US" sz="1200" kern="1200" dirty="0">
                <a:solidFill>
                  <a:schemeClr val="tx1"/>
                </a:solidFill>
                <a:effectLst/>
                <a:latin typeface="+mn-lt"/>
                <a:ea typeface="+mn-ea"/>
                <a:cs typeface="+mn-cs"/>
              </a:rPr>
              <a:t>People with this style work well with others and enjoy social interactions in which opinions are openly exchanged.</a:t>
            </a: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i</a:t>
            </a:r>
            <a:r>
              <a:rPr lang="en-US" baseline="0" dirty="0"/>
              <a:t>nforming the decision and analytical.</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0986" y="4224338"/>
            <a:ext cx="6472239" cy="4114800"/>
          </a:xfrm>
        </p:spPr>
        <p:txBody>
          <a:bodyPr/>
          <a:lstStyle/>
          <a:p>
            <a:pPr lvl="0"/>
            <a:r>
              <a:rPr lang="en-US" sz="1200" b="1" kern="1200" dirty="0">
                <a:solidFill>
                  <a:schemeClr val="tx1"/>
                </a:solidFill>
                <a:effectLst/>
                <a:latin typeface="+mn-lt"/>
                <a:ea typeface="+mn-ea"/>
                <a:cs typeface="+mn-cs"/>
              </a:rPr>
              <a:t>Decision tree:</a:t>
            </a:r>
            <a:r>
              <a:rPr lang="en-US" sz="1200" kern="1200" dirty="0">
                <a:solidFill>
                  <a:schemeClr val="tx1"/>
                </a:solidFill>
                <a:effectLst/>
                <a:latin typeface="+mn-lt"/>
                <a:ea typeface="+mn-ea"/>
                <a:cs typeface="+mn-cs"/>
              </a:rPr>
              <a:t> graphical representation of the process underlying decision making.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11.5 presents one decision tree that managers can use to make more ethical decisions.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decision tree cannot provide a quick formula that managers and organizations can use to evaluate every ethical question, but it can provide a framework for considering the trade-offs between managerial and corporate actions and managerial and corporate ethics.</a:t>
            </a: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b="1" kern="1200" dirty="0">
                <a:solidFill>
                  <a:schemeClr val="tx1"/>
                </a:solidFill>
                <a:effectLst/>
                <a:latin typeface="+mn-lt"/>
                <a:ea typeface="+mn-ea"/>
                <a:cs typeface="+mn-cs"/>
              </a:rPr>
              <a:t>Steps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Is the proposed action legal?</a:t>
            </a:r>
          </a:p>
          <a:p>
            <a:pPr lvl="1"/>
            <a:r>
              <a:rPr lang="en-US" sz="1200" kern="1200" dirty="0">
                <a:solidFill>
                  <a:schemeClr val="tx1"/>
                </a:solidFill>
                <a:effectLst/>
                <a:latin typeface="+mn-lt"/>
                <a:ea typeface="+mn-ea"/>
                <a:cs typeface="+mn-cs"/>
              </a:rPr>
              <a:t>If it is illegal, do not do it.</a:t>
            </a:r>
          </a:p>
          <a:p>
            <a:pPr lvl="1"/>
            <a:r>
              <a:rPr lang="en-US" sz="1200" kern="1200" dirty="0">
                <a:solidFill>
                  <a:schemeClr val="tx1"/>
                </a:solidFill>
                <a:effectLst/>
                <a:latin typeface="+mn-lt"/>
                <a:ea typeface="+mn-ea"/>
                <a:cs typeface="+mn-cs"/>
              </a:rPr>
              <a:t>If it is legal, consider impact on shareholder value.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“yes,” does the proposed action maximize shareholder value?</a:t>
            </a:r>
          </a:p>
          <a:p>
            <a:pPr lvl="1"/>
            <a:r>
              <a:rPr lang="en-US" sz="1200" kern="1200" dirty="0">
                <a:solidFill>
                  <a:schemeClr val="tx1"/>
                </a:solidFill>
                <a:effectLst/>
                <a:latin typeface="+mn-lt"/>
                <a:ea typeface="+mn-ea"/>
                <a:cs typeface="+mn-cs"/>
              </a:rPr>
              <a:t>A decision maximizes shareholder value when it results in a more favorable financial position (e.g., increased profits) for an organization.</a:t>
            </a:r>
          </a:p>
          <a:p>
            <a:pPr lvl="1"/>
            <a:r>
              <a:rPr lang="en-US" sz="1200" kern="1200" dirty="0">
                <a:solidFill>
                  <a:schemeClr val="tx1"/>
                </a:solidFill>
                <a:effectLst/>
                <a:latin typeface="+mn-lt"/>
                <a:ea typeface="+mn-ea"/>
                <a:cs typeface="+mn-cs"/>
              </a:rPr>
              <a:t>Whether or not an action maximizes shareholder value, the decision tree shows that managers still need to consider the ethical implications of the decision or 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“yes,” is the proposed action ethical?</a:t>
            </a:r>
          </a:p>
          <a:p>
            <a:pPr lvl="1"/>
            <a:r>
              <a:rPr lang="en-US" sz="1200" kern="1200" dirty="0">
                <a:solidFill>
                  <a:schemeClr val="tx1"/>
                </a:solidFill>
                <a:effectLst/>
                <a:latin typeface="+mn-lt"/>
                <a:ea typeface="+mn-ea"/>
                <a:cs typeface="+mn-cs"/>
              </a:rPr>
              <a:t>The answer to this question is based on considering the effect of the action on an organization’s other key constituents (customers, employees, the community, the environment, suppliers) against the benefit to the shareholders.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“no,” would it be ethical not to take the proposed action?</a:t>
            </a:r>
          </a:p>
          <a:p>
            <a:pPr lvl="1"/>
            <a:r>
              <a:rPr lang="en-US" sz="1200" kern="1200" dirty="0">
                <a:solidFill>
                  <a:schemeClr val="tx1"/>
                </a:solidFill>
                <a:effectLst/>
                <a:latin typeface="+mn-lt"/>
                <a:ea typeface="+mn-ea"/>
                <a:cs typeface="+mn-cs"/>
              </a:rPr>
              <a:t>If an action would not directly benefit shareholders, you need to consider whether it would be ethical not to take the proposed action.</a:t>
            </a:r>
          </a:p>
          <a:p>
            <a:pPr lvl="1"/>
            <a:r>
              <a:rPr lang="en-US" sz="1200" kern="1200" dirty="0">
                <a:solidFill>
                  <a:schemeClr val="tx1"/>
                </a:solidFill>
                <a:effectLst/>
                <a:latin typeface="+mn-lt"/>
                <a:ea typeface="+mn-ea"/>
                <a:cs typeface="+mn-cs"/>
              </a:rPr>
              <a:t>If it would not be ethical to not take the action, the action should be taken, but the effect of the action should be disclosed to the shareholders.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67206"/>
            <a:ext cx="5486400" cy="4114800"/>
          </a:xfrm>
        </p:spPr>
        <p:txBody>
          <a:bodyPr/>
          <a:lstStyle/>
          <a:p>
            <a:r>
              <a:rPr lang="en-US" b="1" dirty="0"/>
              <a:t>Advantages</a:t>
            </a:r>
            <a:r>
              <a:rPr lang="en-US" b="1" baseline="0" dirty="0"/>
              <a:t> of Group Decision Making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group possesses more information and knowledge than one individual acting alone.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Individuals with different backgrounds and experiences bring varied perspectives to diagnosing and solving problems.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Participation and a voice in decision making are more likely to result in commitment to a decision.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Participating in a decision increases group members’ understanding about why a decision is being made and what must occur to implement it.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Less experienced group members learn about group dynamics and how to solve problems.</a:t>
            </a:r>
          </a:p>
          <a:p>
            <a:pPr marL="0" lvl="0" indent="0">
              <a:buFont typeface="Arial" panose="020B0604020202020204" pitchFamily="34" charset="0"/>
              <a:buNone/>
            </a:pPr>
            <a:endParaRPr lang="en-US" sz="1200" b="0"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Disadvantages of Group Decision Making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desire to look good in front of others leads to conformity and stifles creativity.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quality of a group’s decision can be influenced by a few vocal people who dominate the discussion.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Goal displacement can occur when the group’s primary goal is overridden by a secondary goal such as winning an argument, getting back at a rival, or trying to impress the boss.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Groups can become victims of groupthink when members’ strivings for unanimity override their motivation to realistically appraise alternative courses of action.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683686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Groupthink happens when members fail to exercise sufficient reality testing and moral judgment due to pressures from the group.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Groupthink is more likely when there are high levels of cohesiveness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sense of “we-ness” that overrides individual differences and motives)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Symptoms of Groupthink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Invulnerability: an illusion that breeds excessive optimism and risk taking.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Inherent morality: a belief that encourages the group to ignore ethical implications.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Rationalization: protects pet assumptions.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Stereotyped views of opposition: cause groups to underestimate opponents.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Self-censorship: stifles critical debate.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Illusion of unanimity: silence interpreted to mean consent.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Peer pressure: loyalty of dissenters is questioned.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Mindguards: self-appointed protectors against adverse information.</a:t>
            </a:r>
          </a:p>
          <a:p>
            <a:pPr lvl="0"/>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773504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Preventive measures for dealing with groupthink described in Table 11.1 include:</a:t>
            </a:r>
          </a:p>
          <a:p>
            <a:pPr lvl="1"/>
            <a:r>
              <a:rPr lang="en-US" sz="1200" kern="1200" dirty="0">
                <a:solidFill>
                  <a:schemeClr val="tx1"/>
                </a:solidFill>
                <a:effectLst/>
                <a:latin typeface="+mn-lt"/>
                <a:ea typeface="+mn-ea"/>
                <a:cs typeface="+mn-cs"/>
              </a:rPr>
              <a:t>Assigning each group member the role of critical evaluator.</a:t>
            </a:r>
          </a:p>
          <a:p>
            <a:pPr lvl="1"/>
            <a:r>
              <a:rPr lang="en-US" sz="1200" kern="1200" dirty="0">
                <a:solidFill>
                  <a:schemeClr val="tx1"/>
                </a:solidFill>
                <a:effectLst/>
                <a:latin typeface="+mn-lt"/>
                <a:ea typeface="+mn-ea"/>
                <a:cs typeface="+mn-cs"/>
              </a:rPr>
              <a:t>Top-level executives should not use policy committees to rubber-stamp decisions that have already been made.</a:t>
            </a:r>
          </a:p>
          <a:p>
            <a:pPr lvl="1"/>
            <a:r>
              <a:rPr lang="en-US" sz="1200" kern="1200" dirty="0">
                <a:solidFill>
                  <a:schemeClr val="tx1"/>
                </a:solidFill>
                <a:effectLst/>
                <a:latin typeface="+mn-lt"/>
                <a:ea typeface="+mn-ea"/>
                <a:cs typeface="+mn-cs"/>
              </a:rPr>
              <a:t>Use different groups with different leaders to explore the same issue.</a:t>
            </a:r>
          </a:p>
          <a:p>
            <a:pPr lvl="1"/>
            <a:r>
              <a:rPr lang="en-US" sz="1200" kern="1200" dirty="0">
                <a:solidFill>
                  <a:schemeClr val="tx1"/>
                </a:solidFill>
                <a:effectLst/>
                <a:latin typeface="+mn-lt"/>
                <a:ea typeface="+mn-ea"/>
                <a:cs typeface="+mn-cs"/>
              </a:rPr>
              <a:t>Schedule debates among subgroups and invite participation from outside experts.</a:t>
            </a:r>
          </a:p>
          <a:p>
            <a:pPr lvl="1"/>
            <a:r>
              <a:rPr lang="en-US" sz="1200" kern="1200" dirty="0">
                <a:solidFill>
                  <a:schemeClr val="tx1"/>
                </a:solidFill>
                <a:effectLst/>
                <a:latin typeface="+mn-lt"/>
                <a:ea typeface="+mn-ea"/>
                <a:cs typeface="+mn-cs"/>
              </a:rPr>
              <a:t>Assign the role of devil’s advocate to uncover negative factors.</a:t>
            </a:r>
          </a:p>
          <a:p>
            <a:pPr lvl="1"/>
            <a:r>
              <a:rPr lang="en-US" sz="1200" kern="1200" dirty="0">
                <a:solidFill>
                  <a:schemeClr val="tx1"/>
                </a:solidFill>
                <a:effectLst/>
                <a:latin typeface="+mn-lt"/>
                <a:ea typeface="+mn-ea"/>
                <a:cs typeface="+mn-cs"/>
              </a:rPr>
              <a:t>Once the group has reached a consensus, all the group members should be encouraged to rethink their position to check for flaws.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Prevention is better than treatment or cure when dealing with groupthink.</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Minority dissent:</a:t>
            </a:r>
            <a:r>
              <a:rPr lang="en-US" sz="1200" kern="1200" dirty="0">
                <a:solidFill>
                  <a:schemeClr val="tx1"/>
                </a:solidFill>
                <a:effectLst/>
                <a:latin typeface="+mn-lt"/>
                <a:ea typeface="+mn-ea"/>
                <a:cs typeface="+mn-cs"/>
              </a:rPr>
              <a:t> the extent to which group members feel comfortable disagreeing with other group members.</a:t>
            </a:r>
          </a:p>
          <a:p>
            <a:pPr lvl="1"/>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Brainstorming:</a:t>
            </a:r>
            <a:r>
              <a:rPr lang="en-US" sz="1200" kern="1200" dirty="0">
                <a:solidFill>
                  <a:schemeClr val="tx1"/>
                </a:solidFill>
                <a:effectLst/>
                <a:latin typeface="+mn-lt"/>
                <a:ea typeface="+mn-ea"/>
                <a:cs typeface="+mn-cs"/>
              </a:rPr>
              <a:t> used to help groups generate multiple ideas and alternatives for solving problems.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Brainstorming begins by asking group members to silently generate ideas/alternatives for solving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ideas/alternatives are solicited and shared in writing. It is recommended that this stage be conducted anonymously if the issue is emotional or political.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second session is generally used to critique and evaluate the alternatives. </a:t>
            </a: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Delphi technique:</a:t>
            </a:r>
            <a:r>
              <a:rPr lang="en-US" sz="1200" kern="1200" dirty="0">
                <a:solidFill>
                  <a:schemeClr val="tx1"/>
                </a:solidFill>
                <a:effectLst/>
                <a:latin typeface="+mn-lt"/>
                <a:ea typeface="+mn-ea"/>
                <a:cs typeface="+mn-cs"/>
              </a:rPr>
              <a:t> group process that anonymously generates ideas or judgments from physically dispersed experts.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Delphi technique is useful in several situations, such as when face-to-face discussions are impractical, when disagreements and conflict are likely to impair communication, when certain individuals might severely dominate group discussion, and when groupthink is a probable outcome of the group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Decision support systems (DSS):</a:t>
            </a:r>
            <a:r>
              <a:rPr lang="en-US" sz="1200" kern="1200" dirty="0">
                <a:solidFill>
                  <a:schemeClr val="tx1"/>
                </a:solidFill>
                <a:effectLst/>
                <a:latin typeface="+mn-lt"/>
                <a:ea typeface="+mn-ea"/>
                <a:cs typeface="+mn-cs"/>
              </a:rPr>
              <a:t> computer-based interactive systems that help decision makers to use data and models to solve unstructured problems.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increased globalization of organizations, the existence of big data, and the advancement of information technology have led to the development of decision support systems.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Bring in outside experts to speak to the team.</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61925" y="4186238"/>
            <a:ext cx="6610349" cy="4114800"/>
          </a:xfrm>
        </p:spPr>
        <p:txBody>
          <a:bodyPr/>
          <a:lstStyle/>
          <a:p>
            <a:pPr lvl="0"/>
            <a:r>
              <a:rPr lang="en-US" sz="1200" b="1" kern="1200" dirty="0">
                <a:solidFill>
                  <a:schemeClr val="tx1"/>
                </a:solidFill>
                <a:effectLst/>
                <a:latin typeface="+mn-lt"/>
                <a:ea typeface="+mn-ea"/>
                <a:cs typeface="+mn-cs"/>
              </a:rPr>
              <a:t>Creativity:</a:t>
            </a:r>
            <a:r>
              <a:rPr lang="en-US" sz="1200" kern="1200" dirty="0">
                <a:solidFill>
                  <a:schemeClr val="tx1"/>
                </a:solidFill>
                <a:effectLst/>
                <a:latin typeface="+mn-lt"/>
                <a:ea typeface="+mn-ea"/>
                <a:cs typeface="+mn-cs"/>
              </a:rPr>
              <a:t> process of producing new and useful ideas concerning products, services, processes, and procedures.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can create something new, combine or synthesize existing things, or improve or change things.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11.6 illustrates a model of creativity in which creative performance behaviors are influenced by person factors and situational characteristics.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Creative performance behaviors influence creative outcome effectiveness.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Creative performance behaviors:</a:t>
            </a:r>
            <a:r>
              <a:rPr lang="en-US" sz="1200" kern="1200" dirty="0">
                <a:solidFill>
                  <a:schemeClr val="tx1"/>
                </a:solidFill>
                <a:effectLst/>
                <a:latin typeface="+mn-lt"/>
                <a:ea typeface="+mn-ea"/>
                <a:cs typeface="+mn-cs"/>
              </a:rPr>
              <a:t> four key behaviors that drive the production of creative outcomes.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Creative outcome effectiveness:</a:t>
            </a:r>
            <a:r>
              <a:rPr lang="en-US" sz="1200" kern="1200" dirty="0">
                <a:solidFill>
                  <a:schemeClr val="tx1"/>
                </a:solidFill>
                <a:effectLst/>
                <a:latin typeface="+mn-lt"/>
                <a:ea typeface="+mn-ea"/>
                <a:cs typeface="+mn-cs"/>
              </a:rPr>
              <a:t> the joint novelty and usefulness (quality) of a product or service as judged by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Researchers believe that the four behaviors constituting creative performance behaviors unfold according to the following sequence:</a:t>
            </a:r>
          </a:p>
          <a:p>
            <a:pPr lvl="1"/>
            <a:r>
              <a:rPr lang="en-US" sz="1200" kern="1200" dirty="0">
                <a:solidFill>
                  <a:schemeClr val="tx1"/>
                </a:solidFill>
                <a:effectLst/>
                <a:latin typeface="+mn-lt"/>
                <a:ea typeface="+mn-ea"/>
                <a:cs typeface="+mn-cs"/>
              </a:rPr>
              <a:t>Accurate problem formulation/definition. </a:t>
            </a:r>
          </a:p>
          <a:p>
            <a:pPr lvl="1"/>
            <a:r>
              <a:rPr lang="en-US" sz="1200" kern="1200" dirty="0">
                <a:solidFill>
                  <a:schemeClr val="tx1"/>
                </a:solidFill>
                <a:effectLst/>
                <a:latin typeface="+mn-lt"/>
                <a:ea typeface="+mn-ea"/>
                <a:cs typeface="+mn-cs"/>
              </a:rPr>
              <a:t>Preparation/information gathering to build a base of tacit and explicit knowledge from which creativity will flow.</a:t>
            </a:r>
          </a:p>
          <a:p>
            <a:pPr lvl="1"/>
            <a:r>
              <a:rPr lang="en-US" sz="1200" kern="1200" dirty="0">
                <a:solidFill>
                  <a:schemeClr val="tx1"/>
                </a:solidFill>
                <a:effectLst/>
                <a:latin typeface="+mn-lt"/>
                <a:ea typeface="+mn-ea"/>
                <a:cs typeface="+mn-cs"/>
              </a:rPr>
              <a:t>Idea generation by making new mental connections regarding the creative task or problem at hand. </a:t>
            </a:r>
          </a:p>
          <a:p>
            <a:pPr lvl="1"/>
            <a:r>
              <a:rPr lang="en-US" sz="1200" kern="1200" dirty="0">
                <a:solidFill>
                  <a:schemeClr val="tx1"/>
                </a:solidFill>
                <a:effectLst/>
                <a:latin typeface="+mn-lt"/>
                <a:ea typeface="+mn-ea"/>
                <a:cs typeface="+mn-cs"/>
              </a:rPr>
              <a:t>Idea evaluation/validation to select the most creative and promising idea from multiple options.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Person Factors</a:t>
            </a:r>
          </a:p>
          <a:p>
            <a:pPr lvl="1"/>
            <a:r>
              <a:rPr lang="en-US" sz="1200" kern="1200" dirty="0">
                <a:solidFill>
                  <a:schemeClr val="tx1"/>
                </a:solidFill>
                <a:effectLst/>
                <a:latin typeface="+mn-lt"/>
                <a:ea typeface="+mn-ea"/>
                <a:cs typeface="+mn-cs"/>
              </a:rPr>
              <a:t>Creativity requires motivation and domain-relevant knowledge. In other words, people need to be motivated to apply their knowledge and capabilities to create new ideas, new products, and solutions to all sorts of problems. </a:t>
            </a:r>
          </a:p>
          <a:p>
            <a:pPr lvl="1"/>
            <a:r>
              <a:rPr lang="en-US" sz="1200" kern="1200" dirty="0">
                <a:solidFill>
                  <a:schemeClr val="tx1"/>
                </a:solidFill>
                <a:effectLst/>
                <a:latin typeface="+mn-lt"/>
                <a:ea typeface="+mn-ea"/>
                <a:cs typeface="+mn-cs"/>
              </a:rPr>
              <a:t>Other drivers of creativity include the Big Five personality dimensions, self-efficacy, national culture, willingness to tolerate ambiguity, and proactive personality.</a:t>
            </a:r>
          </a:p>
          <a:p>
            <a:pPr lvl="1"/>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Situational Characteristics</a:t>
            </a:r>
          </a:p>
          <a:p>
            <a:pPr lvl="1"/>
            <a:r>
              <a:rPr lang="en-US" sz="1200" kern="1200" dirty="0">
                <a:solidFill>
                  <a:schemeClr val="tx1"/>
                </a:solidFill>
                <a:effectLst/>
                <a:latin typeface="+mn-lt"/>
                <a:ea typeface="+mn-ea"/>
                <a:cs typeface="+mn-cs"/>
              </a:rPr>
              <a:t>Creative behavior is promoted by </a:t>
            </a:r>
            <a:r>
              <a:rPr lang="en-US" sz="1200" b="0" kern="1200" dirty="0">
                <a:solidFill>
                  <a:schemeClr val="tx1"/>
                </a:solidFill>
                <a:effectLst/>
                <a:latin typeface="+mn-lt"/>
                <a:ea typeface="+mn-ea"/>
                <a:cs typeface="+mn-cs"/>
              </a:rPr>
              <a:t>high-commitment work systems: </a:t>
            </a:r>
            <a:r>
              <a:rPr lang="en-US" sz="1200" kern="1200" dirty="0">
                <a:solidFill>
                  <a:schemeClr val="tx1"/>
                </a:solidFill>
                <a:effectLst/>
                <a:latin typeface="+mn-lt"/>
                <a:ea typeface="+mn-ea"/>
                <a:cs typeface="+mn-cs"/>
              </a:rPr>
              <a:t>work systems that rely on selective hiring, comprehensive training, comparatively high pay, pay contingent on performance, and good benefits.</a:t>
            </a:r>
          </a:p>
          <a:p>
            <a:pPr lvl="1"/>
            <a:r>
              <a:rPr lang="en-US" sz="1200" kern="1200" dirty="0">
                <a:solidFill>
                  <a:schemeClr val="tx1"/>
                </a:solidFill>
                <a:effectLst/>
                <a:latin typeface="+mn-lt"/>
                <a:ea typeface="+mn-ea"/>
                <a:cs typeface="+mn-cs"/>
              </a:rPr>
              <a:t>Other important situational factors include interpersonal diversity, time pressure, positive relationships with supervisors and coworkers, mutual accountability among group members, and spatial configuration of work settings.</a:t>
            </a:r>
          </a:p>
          <a:p>
            <a:pPr lvl="1"/>
            <a:r>
              <a:rPr lang="en-US" sz="1200" kern="1200" dirty="0">
                <a:solidFill>
                  <a:schemeClr val="tx1"/>
                </a:solidFill>
                <a:effectLst/>
                <a:latin typeface="+mn-lt"/>
                <a:ea typeface="+mn-ea"/>
                <a:cs typeface="+mn-cs"/>
              </a:rPr>
              <a:t>Companies can design the work environment to encourage casual conversations among employees who don’t generally work together.</a:t>
            </a:r>
          </a:p>
          <a:p>
            <a:pPr lvl="1"/>
            <a:r>
              <a:rPr lang="en-US" sz="1200" kern="1200" dirty="0">
                <a:solidFill>
                  <a:schemeClr val="tx1"/>
                </a:solidFill>
                <a:effectLst/>
                <a:latin typeface="+mn-lt"/>
                <a:ea typeface="+mn-ea"/>
                <a:cs typeface="+mn-cs"/>
              </a:rPr>
              <a:t>Organizational climate and organizational culture also contribute to the expression of creative behaviors.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Change</a:t>
            </a:r>
            <a:r>
              <a:rPr lang="en-US" sz="1200" b="1" kern="1200" baseline="0" dirty="0">
                <a:solidFill>
                  <a:schemeClr val="tx1"/>
                </a:solidFill>
                <a:effectLst/>
                <a:latin typeface="+mn-lt"/>
                <a:ea typeface="+mn-ea"/>
                <a:cs typeface="+mn-cs"/>
              </a:rPr>
              <a:t> your commute</a:t>
            </a:r>
            <a:r>
              <a:rPr lang="en-US" sz="1200" kern="1200" baseline="0" dirty="0">
                <a:solidFill>
                  <a:schemeClr val="tx1"/>
                </a:solidFill>
                <a:effectLst/>
                <a:latin typeface="+mn-lt"/>
                <a:ea typeface="+mn-ea"/>
                <a:cs typeface="+mn-cs"/>
              </a:rPr>
              <a:t>. Take a different route to work or walk part of the way. If you work at home, take a walk before you start.</a:t>
            </a:r>
          </a:p>
          <a:p>
            <a:pPr lvl="0"/>
            <a:r>
              <a:rPr lang="en-US" sz="1200" b="1" kern="1200" baseline="0" dirty="0">
                <a:solidFill>
                  <a:schemeClr val="tx1"/>
                </a:solidFill>
                <a:effectLst/>
                <a:latin typeface="+mn-lt"/>
                <a:ea typeface="+mn-ea"/>
                <a:cs typeface="+mn-cs"/>
              </a:rPr>
              <a:t>Listen to noise</a:t>
            </a:r>
            <a:r>
              <a:rPr lang="en-US" sz="1200" kern="1200" baseline="0" dirty="0">
                <a:solidFill>
                  <a:schemeClr val="tx1"/>
                </a:solidFill>
                <a:effectLst/>
                <a:latin typeface="+mn-lt"/>
                <a:ea typeface="+mn-ea"/>
                <a:cs typeface="+mn-cs"/>
              </a:rPr>
              <a:t>. Research by a Chinese University found that a moderate level of noise, not silence, makes people more productive. Listen to music or an ambient-noise app like Coffivitiy.</a:t>
            </a:r>
          </a:p>
          <a:p>
            <a:pPr lvl="0"/>
            <a:r>
              <a:rPr lang="en-US" sz="1200" b="1" kern="1200" dirty="0">
                <a:solidFill>
                  <a:schemeClr val="tx1"/>
                </a:solidFill>
                <a:effectLst/>
                <a:latin typeface="+mn-lt"/>
                <a:ea typeface="+mn-ea"/>
                <a:cs typeface="+mn-cs"/>
              </a:rPr>
              <a:t>Move your lunch</a:t>
            </a:r>
            <a:r>
              <a:rPr lang="en-US" sz="1200" kern="1200" dirty="0">
                <a:solidFill>
                  <a:schemeClr val="tx1"/>
                </a:solidFill>
                <a:effectLst/>
                <a:latin typeface="+mn-lt"/>
                <a:ea typeface="+mn-ea"/>
                <a:cs typeface="+mn-cs"/>
              </a:rPr>
              <a:t>. Go somewhere new for lunch. If you work at home, prepare a new dish or invite someone over.</a:t>
            </a:r>
          </a:p>
          <a:p>
            <a:pPr lvl="0"/>
            <a:r>
              <a:rPr lang="en-US" sz="1200" b="1" kern="1200" dirty="0">
                <a:solidFill>
                  <a:schemeClr val="tx1"/>
                </a:solidFill>
                <a:effectLst/>
                <a:latin typeface="+mn-lt"/>
                <a:ea typeface="+mn-ea"/>
                <a:cs typeface="+mn-cs"/>
              </a:rPr>
              <a:t>Change your workspace</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Instead of your home office, park at the kitchen counter or a coffee shop. In an office environment, ask to borrow an unused space.</a:t>
            </a:r>
          </a:p>
          <a:p>
            <a:pPr lvl="0"/>
            <a:r>
              <a:rPr lang="en-US" sz="1200" b="1" kern="1200" dirty="0">
                <a:solidFill>
                  <a:schemeClr val="tx1"/>
                </a:solidFill>
                <a:effectLst/>
                <a:latin typeface="+mn-lt"/>
                <a:ea typeface="+mn-ea"/>
                <a:cs typeface="+mn-cs"/>
              </a:rPr>
              <a:t>Try a creativity exercise. </a:t>
            </a:r>
            <a:r>
              <a:rPr lang="en-US" sz="1200" kern="1200" dirty="0">
                <a:solidFill>
                  <a:schemeClr val="tx1"/>
                </a:solidFill>
                <a:effectLst/>
                <a:latin typeface="+mn-lt"/>
                <a:ea typeface="+mn-ea"/>
                <a:cs typeface="+mn-cs"/>
              </a:rPr>
              <a:t>Pick an everyday object like</a:t>
            </a:r>
            <a:r>
              <a:rPr lang="en-US" sz="1200" kern="1200" baseline="0" dirty="0">
                <a:solidFill>
                  <a:schemeClr val="tx1"/>
                </a:solidFill>
                <a:effectLst/>
                <a:latin typeface="+mn-lt"/>
                <a:ea typeface="+mn-ea"/>
                <a:cs typeface="+mn-cs"/>
              </a:rPr>
              <a:t> a coffeepot and write a few sentences about what it reminds you of.</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b</a:t>
            </a:r>
            <a:r>
              <a:rPr lang="en-US" baseline="0" dirty="0"/>
              <a:t>eing good at brainstorming.</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73337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4257228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Decision making: </a:t>
            </a:r>
            <a:r>
              <a:rPr lang="en-US" sz="1200" kern="1200" dirty="0">
                <a:solidFill>
                  <a:schemeClr val="tx1"/>
                </a:solidFill>
                <a:effectLst/>
                <a:latin typeface="+mn-lt"/>
                <a:ea typeface="+mn-ea"/>
                <a:cs typeface="+mn-cs"/>
              </a:rPr>
              <a:t>identifying and choosing among alternative solutions that lead to a desired state of affairs.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rational model and several nonrational models have been proposed as ways managers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Psychologist Daniel Kahneman describes two kinds of thinking, which he labels System 1 and System 2.</a:t>
            </a:r>
          </a:p>
          <a:p>
            <a:pPr lvl="1"/>
            <a:r>
              <a:rPr lang="en-US" sz="1200" kern="1200" dirty="0">
                <a:solidFill>
                  <a:schemeClr val="tx1"/>
                </a:solidFill>
                <a:effectLst/>
                <a:latin typeface="+mn-lt"/>
                <a:ea typeface="+mn-ea"/>
                <a:cs typeface="+mn-cs"/>
              </a:rPr>
              <a:t>System 1 is our automatic, instinctive, and emotional mode of decision making.</a:t>
            </a:r>
          </a:p>
          <a:p>
            <a:pPr lvl="1"/>
            <a:r>
              <a:rPr lang="en-US" sz="1200" kern="1200" dirty="0">
                <a:solidFill>
                  <a:schemeClr val="tx1"/>
                </a:solidFill>
                <a:effectLst/>
                <a:latin typeface="+mn-lt"/>
                <a:ea typeface="+mn-ea"/>
                <a:cs typeface="+mn-cs"/>
              </a:rPr>
              <a:t>System 2 is our slow, logical, deliberate mode of decision making.</a:t>
            </a:r>
          </a:p>
          <a:p>
            <a:pPr lvl="1"/>
            <a:r>
              <a:rPr lang="en-US" sz="1200" kern="1200" dirty="0">
                <a:solidFill>
                  <a:schemeClr val="tx1"/>
                </a:solidFill>
                <a:effectLst/>
                <a:latin typeface="+mn-lt"/>
                <a:ea typeface="+mn-ea"/>
                <a:cs typeface="+mn-cs"/>
              </a:rPr>
              <a:t>System 1 distracts us from considering the long-term implications of decisions, and System 2 can be too time-consuming and ineffective when we don't have the cognitive or emotional energy needed to drive this mode of thinking.</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44994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Rational model of decision making</a:t>
            </a:r>
            <a:r>
              <a:rPr lang="en-US" sz="1200" kern="1200" dirty="0">
                <a:solidFill>
                  <a:schemeClr val="tx1"/>
                </a:solidFill>
                <a:effectLst/>
                <a:latin typeface="+mn-lt"/>
                <a:ea typeface="+mn-ea"/>
                <a:cs typeface="+mn-cs"/>
              </a:rPr>
              <a:t> explains how managers should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rational model of decision making assumes that managers are completely objective and possess complete information when making decisions.</a:t>
            </a: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38788" cy="4114800"/>
          </a:xfrm>
        </p:spPr>
        <p:txBody>
          <a:bodyPr/>
          <a:lstStyle/>
          <a:p>
            <a:pPr lvl="0"/>
            <a:r>
              <a:rPr lang="en-US" sz="1200" kern="1200" dirty="0">
                <a:solidFill>
                  <a:schemeClr val="tx1"/>
                </a:solidFill>
                <a:effectLst/>
                <a:latin typeface="+mn-lt"/>
                <a:ea typeface="+mn-ea"/>
                <a:cs typeface="+mn-cs"/>
              </a:rPr>
              <a:t>Stage 1: Identify the Problem or Opportunity—Determining the Actual versus the Desirable. </a:t>
            </a:r>
          </a:p>
          <a:p>
            <a:pPr lvl="1"/>
            <a:r>
              <a:rPr lang="en-US" sz="1200" b="0" kern="1200" dirty="0">
                <a:solidFill>
                  <a:schemeClr val="tx1"/>
                </a:solidFill>
                <a:effectLst/>
                <a:latin typeface="+mn-lt"/>
                <a:ea typeface="+mn-ea"/>
                <a:cs typeface="+mn-cs"/>
              </a:rPr>
              <a:t>Problem: difference or gap between actual and desired situations.</a:t>
            </a:r>
          </a:p>
          <a:p>
            <a:pPr lvl="1"/>
            <a:r>
              <a:rPr lang="en-US" sz="1200" b="0" kern="1200" dirty="0">
                <a:solidFill>
                  <a:schemeClr val="tx1"/>
                </a:solidFill>
                <a:effectLst/>
                <a:latin typeface="+mn-lt"/>
                <a:ea typeface="+mn-ea"/>
                <a:cs typeface="+mn-cs"/>
              </a:rPr>
              <a:t>Opportunity: </a:t>
            </a:r>
            <a:r>
              <a:rPr lang="en-US" sz="1200" kern="1200" dirty="0">
                <a:solidFill>
                  <a:schemeClr val="tx1"/>
                </a:solidFill>
                <a:effectLst/>
                <a:latin typeface="+mn-lt"/>
                <a:ea typeface="+mn-ea"/>
                <a:cs typeface="+mn-cs"/>
              </a:rPr>
              <a:t>a situation in which results that exceed goals and expectations are possible.</a:t>
            </a:r>
          </a:p>
          <a:p>
            <a:pPr lvl="1"/>
            <a:r>
              <a:rPr lang="en-US" sz="1200" kern="1200" dirty="0">
                <a:solidFill>
                  <a:schemeClr val="tx1"/>
                </a:solidFill>
                <a:effectLst/>
                <a:latin typeface="+mn-lt"/>
                <a:ea typeface="+mn-ea"/>
                <a:cs typeface="+mn-cs"/>
              </a:rPr>
              <a:t>The goal in Stage 1 is to make improvements that change conditions from their current state to more desirable ones.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2: Generate Alternative Solutions—Both the Obvious and the Creative. </a:t>
            </a:r>
          </a:p>
          <a:p>
            <a:pPr lvl="1"/>
            <a:r>
              <a:rPr lang="en-US" sz="1200" kern="1200" dirty="0">
                <a:solidFill>
                  <a:schemeClr val="tx1"/>
                </a:solidFill>
                <a:effectLst/>
                <a:latin typeface="+mn-lt"/>
                <a:ea typeface="+mn-ea"/>
                <a:cs typeface="+mn-cs"/>
              </a:rPr>
              <a:t>Brainstorming is a common technique used by both individuals and groups to generate potential solutions.</a:t>
            </a:r>
          </a:p>
          <a:p>
            <a:pPr lvl="1"/>
            <a:r>
              <a:rPr lang="en-US" sz="1200" kern="1200" dirty="0">
                <a:solidFill>
                  <a:schemeClr val="tx1"/>
                </a:solidFill>
                <a:effectLst/>
                <a:latin typeface="+mn-lt"/>
                <a:ea typeface="+mn-ea"/>
                <a:cs typeface="+mn-cs"/>
              </a:rPr>
              <a:t>Managers may struggle during this stage if they rush to judgment, select readily available ideas or solutions, or make poor allocations of resources to study alternative solutions.</a:t>
            </a:r>
          </a:p>
          <a:p>
            <a:pPr lvl="1"/>
            <a:r>
              <a:rPr lang="en-US" sz="1200" kern="1200" dirty="0">
                <a:solidFill>
                  <a:schemeClr val="tx1"/>
                </a:solidFill>
                <a:effectLst/>
                <a:latin typeface="+mn-lt"/>
                <a:ea typeface="+mn-ea"/>
                <a:cs typeface="+mn-cs"/>
              </a:rPr>
              <a:t>Decision makers are encouraged to slow down and use System 2 thinking when making decisions, to evaluate a broader set of alternatives, and to invest in studying a greater number of potential solutions.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3: Evaluate Alternatives and Select a Solution—Ethics, Feasibility, and Effectiveness.</a:t>
            </a:r>
          </a:p>
          <a:p>
            <a:pPr lvl="1"/>
            <a:r>
              <a:rPr lang="en-US" sz="1200" kern="1200" dirty="0">
                <a:solidFill>
                  <a:schemeClr val="tx1"/>
                </a:solidFill>
                <a:effectLst/>
                <a:latin typeface="+mn-lt"/>
                <a:ea typeface="+mn-ea"/>
                <a:cs typeface="+mn-cs"/>
              </a:rPr>
              <a:t>Alternatives need to be evaluated not only on costs and quality criteria, but also on whether or not an alternative is ethical, feasible, and if it would solve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4: Implement and Evaluate the Solution Chosen.</a:t>
            </a:r>
          </a:p>
          <a:p>
            <a:pPr lvl="1"/>
            <a:r>
              <a:rPr lang="en-US" sz="1200" kern="1200" dirty="0">
                <a:solidFill>
                  <a:schemeClr val="tx1"/>
                </a:solidFill>
                <a:effectLst/>
                <a:latin typeface="+mn-lt"/>
                <a:ea typeface="+mn-ea"/>
                <a:cs typeface="+mn-cs"/>
              </a:rPr>
              <a:t>After a solution is implemented, the evaluation phase is used to assess its effectiveness. </a:t>
            </a:r>
          </a:p>
          <a:p>
            <a:pPr lvl="1"/>
            <a:r>
              <a:rPr lang="en-US" sz="1200" kern="1200" dirty="0">
                <a:solidFill>
                  <a:schemeClr val="tx1"/>
                </a:solidFill>
                <a:effectLst/>
                <a:latin typeface="+mn-lt"/>
                <a:ea typeface="+mn-ea"/>
                <a:cs typeface="+mn-cs"/>
              </a:rPr>
              <a:t>If the solution is effective, it should eliminate or significantly reduce the difference between the earlier, actual problem state and the desired outcome. </a:t>
            </a:r>
          </a:p>
          <a:p>
            <a:pPr lvl="1"/>
            <a:r>
              <a:rPr lang="en-US" sz="1200" kern="1200" dirty="0">
                <a:solidFill>
                  <a:schemeClr val="tx1"/>
                </a:solidFill>
                <a:effectLst/>
                <a:latin typeface="+mn-lt"/>
                <a:ea typeface="+mn-ea"/>
                <a:cs typeface="+mn-cs"/>
              </a:rPr>
              <a:t>If the gap is not closed, either the problem was incorrectly identified or the solution was inappropriately conceived or executed.</a:t>
            </a:r>
          </a:p>
          <a:p>
            <a:pPr lvl="1"/>
            <a:r>
              <a:rPr lang="en-US" sz="1200" kern="1200" dirty="0">
                <a:solidFill>
                  <a:schemeClr val="tx1"/>
                </a:solidFill>
                <a:effectLst/>
                <a:latin typeface="+mn-lt"/>
                <a:ea typeface="+mn-ea"/>
                <a:cs typeface="+mn-cs"/>
              </a:rPr>
              <a:t>If the solution fails, either the problem needs better identification or one of the previously identified, but untried, solutions can be implemented.</a:t>
            </a:r>
          </a:p>
          <a:p>
            <a:pPr lvl="1"/>
            <a:r>
              <a:rPr lang="en-US" sz="1200" kern="1200" dirty="0">
                <a:solidFill>
                  <a:schemeClr val="tx1"/>
                </a:solidFill>
                <a:effectLst/>
                <a:latin typeface="+mn-lt"/>
                <a:ea typeface="+mn-ea"/>
                <a:cs typeface="+mn-cs"/>
              </a:rPr>
              <a:t>This process can continue until all feasible solutions have been tried or the problem has changed.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54954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rational model is based on the premise that managers optimize when they make decisions.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Optimizing:</a:t>
            </a:r>
            <a:r>
              <a:rPr lang="en-US" sz="1200" kern="1200" dirty="0">
                <a:solidFill>
                  <a:schemeClr val="tx1"/>
                </a:solidFill>
                <a:effectLst/>
                <a:latin typeface="+mn-lt"/>
                <a:ea typeface="+mn-ea"/>
                <a:cs typeface="+mn-cs"/>
              </a:rPr>
              <a:t> solving problems by producing the best possible solution.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conditions needed to optimize—having complete information, leaving emotions out of the decision-making process, honestly and accurately evaluating all alternatives, having abundant and accessible time and resources, and having people willing to implement and support decisions—are all rarely met.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benefits of trying to follow a rational process as much as realistically possible are:</a:t>
            </a:r>
          </a:p>
          <a:p>
            <a:pPr lvl="1"/>
            <a:r>
              <a:rPr lang="en-US" sz="1200" kern="1200" dirty="0">
                <a:solidFill>
                  <a:schemeClr val="tx1"/>
                </a:solidFill>
                <a:effectLst/>
                <a:latin typeface="+mn-lt"/>
                <a:ea typeface="+mn-ea"/>
                <a:cs typeface="+mn-cs"/>
              </a:rPr>
              <a:t>The quality of decisions may be enhanced, in the sense that they follow more logically from all available knowledge and expertise.</a:t>
            </a:r>
          </a:p>
          <a:p>
            <a:pPr lvl="1"/>
            <a:r>
              <a:rPr lang="en-US" sz="1200" kern="1200" dirty="0">
                <a:solidFill>
                  <a:schemeClr val="tx1"/>
                </a:solidFill>
                <a:effectLst/>
                <a:latin typeface="+mn-lt"/>
                <a:ea typeface="+mn-ea"/>
                <a:cs typeface="+mn-cs"/>
              </a:rPr>
              <a:t>It makes the reasoning behind a decision transparent and available to scrutiny.</a:t>
            </a:r>
          </a:p>
          <a:p>
            <a:pPr lvl="1"/>
            <a:r>
              <a:rPr lang="en-US" sz="1200" kern="1200" dirty="0">
                <a:solidFill>
                  <a:schemeClr val="tx1"/>
                </a:solidFill>
                <a:effectLst/>
                <a:latin typeface="+mn-lt"/>
                <a:ea typeface="+mn-ea"/>
                <a:cs typeface="+mn-cs"/>
              </a:rPr>
              <a:t>If made public, it discourages the decider from acting on suspect considerations (such as personal advancement or avoiding bureaucratic embarrassment).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Nonrational models of decision making</a:t>
            </a:r>
            <a:r>
              <a:rPr lang="en-US" sz="1200" kern="1200" dirty="0">
                <a:solidFill>
                  <a:schemeClr val="tx1"/>
                </a:solidFill>
                <a:effectLst/>
                <a:latin typeface="+mn-lt"/>
                <a:ea typeface="+mn-ea"/>
                <a:cs typeface="+mn-cs"/>
              </a:rPr>
              <a:t> explain how managers actually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nonrational models typically build on assumptions that decision making is uncertain, that decision makers do not possess complete information, and that managers struggle to make optimal decisions.</a:t>
            </a:r>
          </a:p>
          <a:p>
            <a:pPr marL="0" indent="0">
              <a:buFont typeface="Arial" panose="020B0604020202020204" pitchFamily="34" charset="0"/>
              <a:buNone/>
            </a:pPr>
            <a:endParaRPr lang="en-US" dirty="0"/>
          </a:p>
          <a:p>
            <a:pPr lvl="0"/>
            <a:r>
              <a:rPr lang="en-US" sz="1200" b="1" kern="1200" dirty="0">
                <a:solidFill>
                  <a:schemeClr val="tx1"/>
                </a:solidFill>
                <a:effectLst/>
                <a:latin typeface="+mn-lt"/>
                <a:ea typeface="+mn-ea"/>
                <a:cs typeface="+mn-cs"/>
              </a:rPr>
              <a:t>Bounded rationality:</a:t>
            </a:r>
            <a:r>
              <a:rPr lang="en-US" sz="1200" kern="1200" dirty="0">
                <a:solidFill>
                  <a:schemeClr val="tx1"/>
                </a:solidFill>
                <a:effectLst/>
                <a:latin typeface="+mn-lt"/>
                <a:ea typeface="+mn-ea"/>
                <a:cs typeface="+mn-cs"/>
              </a:rPr>
              <a:t> the notion that decision makers are “bounded” or restricted by a variety of constraints when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Decision-making constraints include any personal characteristics or internal and external resources that reduce rational decision making.</a:t>
            </a:r>
          </a:p>
          <a:p>
            <a:pPr lvl="0"/>
            <a:r>
              <a:rPr lang="en-US" sz="1200" kern="1200" dirty="0">
                <a:solidFill>
                  <a:schemeClr val="tx1"/>
                </a:solidFill>
                <a:effectLst/>
                <a:latin typeface="+mn-lt"/>
                <a:ea typeface="+mn-ea"/>
                <a:cs typeface="+mn-cs"/>
              </a:rPr>
              <a:t>Personal characteristics include personality and the limited capacity of the human mind.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limitations result in the tendency to acquire manageable rather than optimal amounts of information, and therefore people satisfice when making decisions.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Satisficing:</a:t>
            </a:r>
            <a:r>
              <a:rPr lang="en-US" sz="1200" kern="1200" dirty="0">
                <a:solidFill>
                  <a:schemeClr val="tx1"/>
                </a:solidFill>
                <a:effectLst/>
                <a:latin typeface="+mn-lt"/>
                <a:ea typeface="+mn-ea"/>
                <a:cs typeface="+mn-cs"/>
              </a:rPr>
              <a:t> choosing a solution that meets some minimum qualifications, one that is “good enough.”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Satisficing resolves problems by producing solutions that are satisfactory, as opposed to optimal.</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Intuition:</a:t>
            </a:r>
            <a:r>
              <a:rPr lang="en-US" sz="1200" kern="1200" dirty="0">
                <a:solidFill>
                  <a:schemeClr val="tx1"/>
                </a:solidFill>
                <a:effectLst/>
                <a:latin typeface="+mn-lt"/>
                <a:ea typeface="+mn-ea"/>
                <a:cs typeface="+mn-cs"/>
              </a:rPr>
              <a:t> judgments, insights, or decisions that come to mind on their own, without explicit awareness of the evoking cues and without explicit evaluation of the validity of these cues.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profiled in Figure 11.3, there are two forms of intuition: holistic hunches and automated experiences.</a:t>
            </a:r>
          </a:p>
          <a:p>
            <a:pPr lvl="1"/>
            <a:r>
              <a:rPr lang="en-US" sz="1200" b="1" kern="1200" dirty="0">
                <a:solidFill>
                  <a:schemeClr val="tx1"/>
                </a:solidFill>
                <a:effectLst/>
                <a:latin typeface="+mn-lt"/>
                <a:ea typeface="+mn-ea"/>
                <a:cs typeface="+mn-cs"/>
              </a:rPr>
              <a:t>Holistic hunch:</a:t>
            </a:r>
            <a:r>
              <a:rPr lang="en-US" sz="1200" kern="1200" dirty="0">
                <a:solidFill>
                  <a:schemeClr val="tx1"/>
                </a:solidFill>
                <a:effectLst/>
                <a:latin typeface="+mn-lt"/>
                <a:ea typeface="+mn-ea"/>
                <a:cs typeface="+mn-cs"/>
              </a:rPr>
              <a:t> a judgment that is based on a subconscious integration of information stored in memory. </a:t>
            </a:r>
          </a:p>
          <a:p>
            <a:pPr lvl="1"/>
            <a:r>
              <a:rPr lang="en-US" sz="1200" b="1" kern="1200" dirty="0">
                <a:solidFill>
                  <a:schemeClr val="tx1"/>
                </a:solidFill>
                <a:effectLst/>
                <a:latin typeface="+mn-lt"/>
                <a:ea typeface="+mn-ea"/>
                <a:cs typeface="+mn-cs"/>
              </a:rPr>
              <a:t>Automated experience:</a:t>
            </a:r>
            <a:r>
              <a:rPr lang="en-US" sz="1200" kern="1200" dirty="0">
                <a:solidFill>
                  <a:schemeClr val="tx1"/>
                </a:solidFill>
                <a:effectLst/>
                <a:latin typeface="+mn-lt"/>
                <a:ea typeface="+mn-ea"/>
                <a:cs typeface="+mn-cs"/>
              </a:rPr>
              <a:t> a choice that is based on a familiar situation and a partially subconscious application of learned information related to it.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is represented by two distinct processes: one is automatic, involuntary, and mostly effortless, while the second is controlled, voluntary, and effortful.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two sources of intuition: expertise (i.e., explicit and tacit knowledge) and feelings.</a:t>
            </a:r>
          </a:p>
          <a:p>
            <a:pPr lvl="1"/>
            <a:r>
              <a:rPr lang="en-US" sz="1200" b="1" kern="1200" dirty="0">
                <a:solidFill>
                  <a:schemeClr val="tx1"/>
                </a:solidFill>
                <a:effectLst/>
                <a:latin typeface="+mn-lt"/>
                <a:ea typeface="+mn-ea"/>
                <a:cs typeface="+mn-cs"/>
              </a:rPr>
              <a:t>Explicit knowledge:</a:t>
            </a:r>
            <a:r>
              <a:rPr lang="en-US" sz="1200" kern="1200" dirty="0">
                <a:solidFill>
                  <a:schemeClr val="tx1"/>
                </a:solidFill>
                <a:effectLst/>
                <a:latin typeface="+mn-lt"/>
                <a:ea typeface="+mn-ea"/>
                <a:cs typeface="+mn-cs"/>
              </a:rPr>
              <a:t> information that can easily be put into words.</a:t>
            </a:r>
          </a:p>
          <a:p>
            <a:pPr lvl="1"/>
            <a:r>
              <a:rPr lang="en-US" sz="1200" b="1" kern="1200" dirty="0">
                <a:solidFill>
                  <a:schemeClr val="tx1"/>
                </a:solidFill>
                <a:effectLst/>
                <a:latin typeface="+mn-lt"/>
                <a:ea typeface="+mn-ea"/>
                <a:cs typeface="+mn-cs"/>
              </a:rPr>
              <a:t>Tacit knowledge:</a:t>
            </a:r>
            <a:r>
              <a:rPr lang="en-US" sz="1200" kern="1200" dirty="0">
                <a:solidFill>
                  <a:schemeClr val="tx1"/>
                </a:solidFill>
                <a:effectLst/>
                <a:latin typeface="+mn-lt"/>
                <a:ea typeface="+mn-ea"/>
                <a:cs typeface="+mn-cs"/>
              </a:rPr>
              <a:t> information gained through experience that is difficult to express and formalize.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intuitive response builds on the interaction between one’s expertise and feelings in a given situation.</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729259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On the positive side, intuition can speed up the decision-making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may be a practical approach when resources are limited and deadlines are tight.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the negative side, intuition is particularly susceptible to decision-making biases.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Also, the decision maker may have difficulty convincing others that the intuitive decision makes sense, so a good idea may be ignored.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and rationality are complementary, and managers should attempt to use both when making decisions.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046787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14466007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20681396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2591701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91694588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950839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8265544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67147888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1212745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92519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70358972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098990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5584973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527758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5576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177343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110021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124134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715735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760868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471941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986739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22787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3036134638"/>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61663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836498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413792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3455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931503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880964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568470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189870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47173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51387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398693700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446593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57293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12012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2602106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48988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57474644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8347759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57170447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59263119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16789716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68236413"/>
      </p:ext>
    </p:extLst>
  </p:cSld>
  <p:clrMap bg1="lt1" tx1="dk1" bg2="lt2" tx2="dk2" accent1="accent1" accent2="accent2" accent3="accent3" accent4="accent4" accent5="accent5" accent6="accent6" hlink="hlink" folHlink="folHlink"/>
  <p:sldLayoutIdLst>
    <p:sldLayoutId id="2147483965" r:id="rId1"/>
    <p:sldLayoutId id="214748396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0371371"/>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67475906"/>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0393998"/>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596715330"/>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55152013"/>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96017538"/>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175691461"/>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069583496"/>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slide" Target="slide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slide" Target="slide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11</a:t>
            </a:r>
          </a:p>
        </p:txBody>
      </p:sp>
      <p:sp>
        <p:nvSpPr>
          <p:cNvPr id="3" name="Subtitle 2">
            <a:extLst>
              <a:ext uri="{FF2B5EF4-FFF2-40B4-BE49-F238E27FC236}">
                <a16:creationId xmlns:a16="http://schemas.microsoft.com/office/drawing/2014/main" id="{AC7C97F2-5909-334C-828D-37C335ACF5D3}"/>
              </a:ext>
            </a:extLst>
          </p:cNvPr>
          <p:cNvSpPr>
            <a:spLocks noGrp="1"/>
          </p:cNvSpPr>
          <p:nvPr>
            <p:ph type="subTitle" idx="1"/>
          </p:nvPr>
        </p:nvSpPr>
        <p:spPr/>
        <p:txBody>
          <a:bodyPr/>
          <a:lstStyle/>
          <a:p>
            <a:r>
              <a:rPr lang="en-US" dirty="0"/>
              <a:t>Decision Making and Creativity</a:t>
            </a:r>
          </a:p>
          <a:p>
            <a:endParaRPr lang="en-US" dirty="0"/>
          </a:p>
        </p:txBody>
      </p:sp>
      <p:sp>
        <p:nvSpPr>
          <p:cNvPr id="6" name="Long Copyright">
            <a:extLst>
              <a:ext uri="{FF2B5EF4-FFF2-40B4-BE49-F238E27FC236}">
                <a16:creationId xmlns:a16="http://schemas.microsoft.com/office/drawing/2014/main" id="{96A4E992-3D78-F946-9345-A1E982B28A60}"/>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When making a decision, bounded rationality often prevails, involving all of the following EXCEPT:</a:t>
            </a:r>
          </a:p>
          <a:p>
            <a:pPr marL="457200" indent="-457200">
              <a:buFont typeface="+mj-lt"/>
              <a:buAutoNum type="alphaUcPeriod"/>
            </a:pPr>
            <a:r>
              <a:rPr lang="en-US" dirty="0"/>
              <a:t>satisficing.</a:t>
            </a:r>
          </a:p>
          <a:p>
            <a:pPr marL="457200" indent="-457200">
              <a:buFont typeface="+mj-lt"/>
              <a:buAutoNum type="alphaUcPeriod"/>
            </a:pPr>
            <a:r>
              <a:rPr lang="en-US" dirty="0"/>
              <a:t>the rational model.</a:t>
            </a:r>
          </a:p>
          <a:p>
            <a:pPr marL="457200" indent="-457200">
              <a:buFont typeface="+mj-lt"/>
              <a:buAutoNum type="alphaUcPeriod"/>
            </a:pPr>
            <a:r>
              <a:rPr lang="en-US" dirty="0"/>
              <a:t>intuition.</a:t>
            </a:r>
          </a:p>
          <a:p>
            <a:pPr marL="457200" indent="-457200">
              <a:buFont typeface="+mj-lt"/>
              <a:buAutoNum type="alphaUcPeriod"/>
            </a:pPr>
            <a:r>
              <a:rPr lang="en-US" dirty="0"/>
              <a:t>time constraints.</a:t>
            </a:r>
          </a:p>
          <a:p>
            <a:pPr marL="457200" indent="-457200">
              <a:buFont typeface="+mj-lt"/>
              <a:buAutoNum type="alphaUcPeriod"/>
            </a:pPr>
            <a:r>
              <a:rPr lang="en-US" dirty="0"/>
              <a:t>financial constraints.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503558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Decision-Making Biases</a:t>
            </a:r>
            <a:br>
              <a:rPr lang="en-US" dirty="0"/>
            </a:b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Judgmental heuristics.</a:t>
            </a:r>
          </a:p>
          <a:p>
            <a:pPr marL="342900" indent="-342900">
              <a:lnSpc>
                <a:spcPct val="120000"/>
              </a:lnSpc>
              <a:buFont typeface="Arial" panose="020B0604020202020204" pitchFamily="34" charset="0"/>
              <a:buChar char="•"/>
            </a:pPr>
            <a:r>
              <a:rPr lang="en-US" sz="2400" dirty="0"/>
              <a:t>Cognitive shortcuts or biases that are used to simplify the process of making decisions.</a:t>
            </a:r>
          </a:p>
          <a:p>
            <a:pPr marL="342900" indent="-342900">
              <a:lnSpc>
                <a:spcPct val="120000"/>
              </a:lnSpc>
              <a:buFont typeface="Arial" panose="020B0604020202020204" pitchFamily="34" charset="0"/>
              <a:buChar char="•"/>
            </a:pPr>
            <a:r>
              <a:rPr lang="en-US" sz="2400" dirty="0"/>
              <a:t>Can help managers make decisions but can lead to bad decisions.</a:t>
            </a:r>
          </a:p>
          <a:p>
            <a:pPr marL="0" indent="0">
              <a:buNone/>
            </a:pPr>
            <a:endParaRPr lang="en-US" dirty="0"/>
          </a:p>
          <a:p>
            <a:pPr marL="0" indent="0">
              <a:buNone/>
            </a:pPr>
            <a:endParaRPr lang="en-US" sz="2400" dirty="0"/>
          </a:p>
        </p:txBody>
      </p:sp>
    </p:spTree>
    <p:extLst>
      <p:ext uri="{BB962C8B-B14F-4D97-AF65-F5344CB8AC3E}">
        <p14:creationId xmlns:p14="http://schemas.microsoft.com/office/powerpoint/2010/main" val="3810639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Heuristics, or Biases, in Decision Making</a:t>
            </a:r>
            <a:endParaRPr lang="en-US" sz="2000" dirty="0"/>
          </a:p>
        </p:txBody>
      </p:sp>
      <p:sp>
        <p:nvSpPr>
          <p:cNvPr id="3" name="Content Placeholder 2"/>
          <p:cNvSpPr>
            <a:spLocks noGrp="1"/>
          </p:cNvSpPr>
          <p:nvPr>
            <p:ph sz="quarter" idx="11"/>
          </p:nvPr>
        </p:nvSpPr>
        <p:spPr/>
        <p:txBody>
          <a:bodyPr>
            <a:normAutofit/>
          </a:bodyPr>
          <a:lstStyle/>
          <a:p>
            <a:pPr marL="407988" indent="-407988">
              <a:buFont typeface="+mj-lt"/>
              <a:buAutoNum type="arabicPeriod"/>
            </a:pPr>
            <a:r>
              <a:rPr lang="en-US" sz="2800" dirty="0"/>
              <a:t>Confirmation bias.</a:t>
            </a:r>
          </a:p>
          <a:p>
            <a:pPr marL="407988" indent="-407988">
              <a:buFont typeface="+mj-lt"/>
              <a:buAutoNum type="arabicPeriod"/>
            </a:pPr>
            <a:r>
              <a:rPr lang="en-US" sz="2800" dirty="0"/>
              <a:t>Overconfidence bias.</a:t>
            </a:r>
          </a:p>
          <a:p>
            <a:pPr marL="407988" indent="-407988">
              <a:buFont typeface="+mj-lt"/>
              <a:buAutoNum type="arabicPeriod"/>
            </a:pPr>
            <a:r>
              <a:rPr lang="en-US" sz="2800" dirty="0"/>
              <a:t>Availability bias.</a:t>
            </a:r>
          </a:p>
          <a:p>
            <a:pPr marL="407988" indent="-407988">
              <a:buFont typeface="+mj-lt"/>
              <a:buAutoNum type="arabicPeriod"/>
            </a:pPr>
            <a:r>
              <a:rPr lang="en-US" sz="2800" dirty="0"/>
              <a:t>Representativeness bias.</a:t>
            </a:r>
          </a:p>
          <a:p>
            <a:pPr marL="407988" indent="-407988">
              <a:buFont typeface="+mj-lt"/>
              <a:buAutoNum type="arabicPeriod"/>
            </a:pPr>
            <a:r>
              <a:rPr lang="en-US" sz="2800" dirty="0"/>
              <a:t>Anchoring bias.</a:t>
            </a:r>
          </a:p>
          <a:p>
            <a:pPr marL="407988" indent="-407988">
              <a:buFont typeface="+mj-lt"/>
              <a:buAutoNum type="arabicPeriod"/>
            </a:pPr>
            <a:r>
              <a:rPr lang="en-US" sz="2800" dirty="0"/>
              <a:t>Hindsight bias.</a:t>
            </a:r>
          </a:p>
          <a:p>
            <a:pPr marL="407988" indent="-407988">
              <a:buFont typeface="+mj-lt"/>
              <a:buAutoNum type="arabicPeriod"/>
            </a:pPr>
            <a:r>
              <a:rPr lang="en-US" sz="2800" dirty="0"/>
              <a:t>Framing bias.</a:t>
            </a:r>
          </a:p>
          <a:p>
            <a:pPr marL="407988" indent="-407988">
              <a:buFont typeface="+mj-lt"/>
              <a:buAutoNum type="arabicPeriod"/>
            </a:pPr>
            <a:r>
              <a:rPr lang="en-US" sz="2800" dirty="0"/>
              <a:t>Escalation of commitment bias.</a:t>
            </a:r>
          </a:p>
        </p:txBody>
      </p:sp>
    </p:spTree>
    <p:extLst>
      <p:ext uri="{BB962C8B-B14F-4D97-AF65-F5344CB8AC3E}">
        <p14:creationId xmlns:p14="http://schemas.microsoft.com/office/powerpoint/2010/main" val="272817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Century Y Corporation invested $1 million to fix a computer system despite severe technical problems and complaints about the system not being “user-friendly.” The decision maker was likely influenced by which judgmental bias?</a:t>
            </a:r>
          </a:p>
          <a:p>
            <a:pPr marL="457200" indent="-457200">
              <a:buFont typeface="+mj-lt"/>
              <a:buAutoNum type="alphaUcPeriod"/>
            </a:pPr>
            <a:r>
              <a:rPr lang="en-US" dirty="0"/>
              <a:t>Framing bias.</a:t>
            </a:r>
          </a:p>
          <a:p>
            <a:pPr marL="457200" indent="-457200">
              <a:buFont typeface="+mj-lt"/>
              <a:buAutoNum type="alphaUcPeriod"/>
            </a:pPr>
            <a:r>
              <a:rPr lang="en-US" dirty="0"/>
              <a:t>Hindsight bias.</a:t>
            </a:r>
          </a:p>
          <a:p>
            <a:pPr marL="457200" indent="-457200">
              <a:buFont typeface="+mj-lt"/>
              <a:buAutoNum type="alphaUcPeriod"/>
            </a:pPr>
            <a:r>
              <a:rPr lang="en-US" dirty="0"/>
              <a:t>Escalation of commitment bias.</a:t>
            </a:r>
          </a:p>
          <a:p>
            <a:pPr marL="457200" indent="-457200">
              <a:buFont typeface="+mj-lt"/>
              <a:buAutoNum type="alphaUcPeriod"/>
            </a:pPr>
            <a:r>
              <a:rPr lang="en-US" dirty="0"/>
              <a:t>Representativeness bias.</a:t>
            </a:r>
          </a:p>
          <a:p>
            <a:pPr marL="457200" indent="-457200">
              <a:buFont typeface="+mj-lt"/>
              <a:buAutoNum type="alphaUcPeriod"/>
            </a:pPr>
            <a:r>
              <a:rPr lang="en-US" dirty="0"/>
              <a:t>Anchoring bias.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975603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Evidence-Based Decision Making</a:t>
            </a:r>
            <a:endParaRPr lang="en-US" sz="2000" dirty="0"/>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The process of conscientiously using the best available data and evidence.</a:t>
            </a:r>
          </a:p>
          <a:p>
            <a:r>
              <a:rPr lang="en-US" sz="2800" dirty="0"/>
              <a:t>An approach used when making, informing, or supporting a decision.</a:t>
            </a:r>
          </a:p>
          <a:p>
            <a:pPr marL="342900" indent="-342900">
              <a:buFont typeface="Arial" panose="020B0604020202020204" pitchFamily="34" charset="0"/>
              <a:buChar char="•"/>
            </a:pPr>
            <a:r>
              <a:rPr lang="en-US" sz="2400" dirty="0"/>
              <a:t>Coupled with big data, EBDM can:</a:t>
            </a:r>
          </a:p>
          <a:p>
            <a:pPr lvl="2">
              <a:buFont typeface="Arial" charset="0"/>
              <a:buChar char="•"/>
            </a:pPr>
            <a:r>
              <a:rPr lang="en-US" sz="2400" dirty="0"/>
              <a:t>Make information transparent and usable.</a:t>
            </a:r>
          </a:p>
          <a:p>
            <a:pPr lvl="2">
              <a:buFont typeface="Arial" charset="0"/>
              <a:buChar char="•"/>
            </a:pPr>
            <a:r>
              <a:rPr lang="en-US" sz="2400" dirty="0"/>
              <a:t>Allow organizations to measure and collect all types  of performance information to enhance productivity.</a:t>
            </a:r>
          </a:p>
          <a:p>
            <a:pPr lvl="2">
              <a:buFont typeface="Arial" charset="0"/>
              <a:buChar char="•"/>
            </a:pPr>
            <a:r>
              <a:rPr lang="en-US" sz="2400" dirty="0"/>
              <a:t>Allow for more narrow segmentation of customers.</a:t>
            </a:r>
          </a:p>
          <a:p>
            <a:pPr lvl="2">
              <a:buFont typeface="Arial" charset="0"/>
              <a:buChar char="•"/>
            </a:pPr>
            <a:r>
              <a:rPr lang="en-US" sz="2400" dirty="0"/>
              <a:t>Be used to develop new products.</a:t>
            </a:r>
          </a:p>
          <a:p>
            <a:pPr marL="0" indent="0">
              <a:buNone/>
            </a:pPr>
            <a:endParaRPr lang="en-US" sz="2000" dirty="0"/>
          </a:p>
        </p:txBody>
      </p:sp>
    </p:spTree>
    <p:extLst>
      <p:ext uri="{BB962C8B-B14F-4D97-AF65-F5344CB8AC3E}">
        <p14:creationId xmlns:p14="http://schemas.microsoft.com/office/powerpoint/2010/main" val="1618033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Decision-Making Styles</a:t>
            </a:r>
            <a:endParaRPr lang="en-US" sz="2000" dirty="0"/>
          </a:p>
        </p:txBody>
      </p:sp>
      <p:sp>
        <p:nvSpPr>
          <p:cNvPr id="3" name="Content Placeholder 2">
            <a:extLst>
              <a:ext uri="{FF2B5EF4-FFF2-40B4-BE49-F238E27FC236}">
                <a16:creationId xmlns:a16="http://schemas.microsoft.com/office/drawing/2014/main" id="{1837B207-9CEC-084C-AD87-482CD42BE611}"/>
              </a:ext>
            </a:extLst>
          </p:cNvPr>
          <p:cNvSpPr>
            <a:spLocks noGrp="1"/>
          </p:cNvSpPr>
          <p:nvPr>
            <p:ph sz="quarter" idx="11"/>
          </p:nvPr>
        </p:nvSpPr>
        <p:spPr>
          <a:xfrm>
            <a:off x="342900" y="5823351"/>
            <a:ext cx="3072962" cy="678611"/>
          </a:xfrm>
        </p:spPr>
        <p:txBody>
          <a:bodyPr>
            <a:normAutofit fontScale="55000" lnSpcReduction="20000"/>
          </a:bodyPr>
          <a:lstStyle/>
          <a:p>
            <a:r>
              <a:rPr lang="en-US" sz="2400" dirty="0"/>
              <a:t>Figure 11.4</a:t>
            </a:r>
          </a:p>
          <a:p>
            <a:r>
              <a:rPr lang="en-US" sz="1100" dirty="0"/>
              <a:t>SOURCE: Rowe, Alan J., and Richard O. Mason. </a:t>
            </a:r>
            <a:r>
              <a:rPr lang="en-US" sz="1100" i="1" dirty="0"/>
              <a:t>Managing with Style: A Guide to Understanding, Assessing, and Improving Decision Making. </a:t>
            </a:r>
            <a:r>
              <a:rPr lang="en-US" sz="1100" dirty="0"/>
              <a:t>San Francisco: Jossey-Bass, 1987. </a:t>
            </a:r>
          </a:p>
          <a:p>
            <a:endParaRPr lang="en-US" dirty="0"/>
          </a:p>
        </p:txBody>
      </p:sp>
      <p:sp>
        <p:nvSpPr>
          <p:cNvPr id="7" name="Text Placeholder 6"/>
          <p:cNvSpPr>
            <a:spLocks noGrp="1"/>
          </p:cNvSpPr>
          <p:nvPr>
            <p:ph type="body" sz="quarter" idx="12"/>
          </p:nvPr>
        </p:nvSpPr>
        <p:spPr>
          <a:xfrm>
            <a:off x="6696654" y="6206395"/>
            <a:ext cx="2405307" cy="190500"/>
          </a:xfrm>
        </p:spPr>
        <p:txBody>
          <a:bodyPr/>
          <a:lstStyle/>
          <a:p>
            <a:r>
              <a:rPr lang="en-US" dirty="0">
                <a:hlinkClick r:id="rId3" action="ppaction://hlinksldjump"/>
              </a:rPr>
              <a:t>Access the text alternate for slide image.</a:t>
            </a:r>
            <a:endParaRPr lang="en-US" dirty="0"/>
          </a:p>
        </p:txBody>
      </p:sp>
      <p:pic>
        <p:nvPicPr>
          <p:cNvPr id="5" name="Picture 4" descr="The graphic lays out the four decision-making styles."/>
          <p:cNvPicPr>
            <a:picLocks noChangeAspect="1"/>
          </p:cNvPicPr>
          <p:nvPr/>
        </p:nvPicPr>
        <p:blipFill>
          <a:blip r:embed="rId4"/>
          <a:stretch>
            <a:fillRect/>
          </a:stretch>
        </p:blipFill>
        <p:spPr>
          <a:xfrm>
            <a:off x="516370" y="1082363"/>
            <a:ext cx="8111260" cy="4642036"/>
          </a:xfrm>
          <a:prstGeom prst="rect">
            <a:avLst/>
          </a:prstGeom>
        </p:spPr>
      </p:pic>
    </p:spTree>
    <p:extLst>
      <p:ext uri="{BB962C8B-B14F-4D97-AF65-F5344CB8AC3E}">
        <p14:creationId xmlns:p14="http://schemas.microsoft.com/office/powerpoint/2010/main" val="565998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Maria made a decision by considering available evidence as well as using her intuition. Maria is somewhat of an autocratic manager and took a long time to make the decision due to uncertain situations.  Maria’s use of evidence and style are most likely:</a:t>
            </a:r>
          </a:p>
          <a:p>
            <a:pPr marL="457200" indent="-457200">
              <a:buFont typeface="+mj-lt"/>
              <a:buAutoNum type="alphaUcPeriod"/>
            </a:pPr>
            <a:r>
              <a:rPr lang="en-US" dirty="0"/>
              <a:t>informing the decision and conceptual.</a:t>
            </a:r>
          </a:p>
          <a:p>
            <a:pPr marL="457200" indent="-457200">
              <a:buFont typeface="+mj-lt"/>
              <a:buAutoNum type="alphaUcPeriod"/>
            </a:pPr>
            <a:r>
              <a:rPr lang="en-US" dirty="0"/>
              <a:t>supporting the decision and directive.</a:t>
            </a:r>
          </a:p>
          <a:p>
            <a:pPr marL="457200" indent="-457200">
              <a:buFont typeface="+mj-lt"/>
              <a:buAutoNum type="alphaUcPeriod"/>
            </a:pPr>
            <a:r>
              <a:rPr lang="en-US" dirty="0"/>
              <a:t>making the decision and behavioral.</a:t>
            </a:r>
          </a:p>
          <a:p>
            <a:pPr marL="457200" indent="-457200">
              <a:buFont typeface="+mj-lt"/>
              <a:buAutoNum type="alphaUcPeriod"/>
            </a:pPr>
            <a:r>
              <a:rPr lang="en-US" dirty="0"/>
              <a:t>informing the decision and analytical.</a:t>
            </a:r>
          </a:p>
          <a:p>
            <a:pPr marL="457200" indent="-457200">
              <a:buFont typeface="+mj-lt"/>
              <a:buAutoNum type="alphaUcPeriod"/>
            </a:pPr>
            <a:r>
              <a:rPr lang="en-US" dirty="0"/>
              <a:t>informing the decision and conceptual.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481987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Road Map to Ethical Decision Making</a:t>
            </a:r>
          </a:p>
        </p:txBody>
      </p:sp>
      <p:pic>
        <p:nvPicPr>
          <p:cNvPr id="5" name="Picture 4" descr="The graphic gives the road map to ethical decisions making."/>
          <p:cNvPicPr>
            <a:picLocks noChangeAspect="1"/>
          </p:cNvPicPr>
          <p:nvPr/>
        </p:nvPicPr>
        <p:blipFill>
          <a:blip r:embed="rId3"/>
          <a:stretch>
            <a:fillRect/>
          </a:stretch>
        </p:blipFill>
        <p:spPr>
          <a:xfrm>
            <a:off x="1352183" y="863072"/>
            <a:ext cx="7392132" cy="5337119"/>
          </a:xfrm>
          <a:prstGeom prst="rect">
            <a:avLst/>
          </a:prstGeom>
        </p:spPr>
      </p:pic>
      <p:sp>
        <p:nvSpPr>
          <p:cNvPr id="3" name="Content Placeholder 2">
            <a:extLst>
              <a:ext uri="{FF2B5EF4-FFF2-40B4-BE49-F238E27FC236}">
                <a16:creationId xmlns:a16="http://schemas.microsoft.com/office/drawing/2014/main" id="{3FA50705-ADC2-F147-A4FB-51C547EF349B}"/>
              </a:ext>
            </a:extLst>
          </p:cNvPr>
          <p:cNvSpPr>
            <a:spLocks noGrp="1"/>
          </p:cNvSpPr>
          <p:nvPr>
            <p:ph sz="quarter" idx="11"/>
          </p:nvPr>
        </p:nvSpPr>
        <p:spPr>
          <a:xfrm>
            <a:off x="248307" y="5843751"/>
            <a:ext cx="2452852" cy="797801"/>
          </a:xfrm>
        </p:spPr>
        <p:txBody>
          <a:bodyPr>
            <a:normAutofit fontScale="40000" lnSpcReduction="20000"/>
          </a:bodyPr>
          <a:lstStyle/>
          <a:p>
            <a:r>
              <a:rPr lang="en-US" dirty="0"/>
              <a:t>Figure 11.5</a:t>
            </a:r>
          </a:p>
          <a:p>
            <a:r>
              <a:rPr lang="en-US" dirty="0"/>
              <a:t>SOURCE: Bagley, Constance E. “The Ethical Leader’s Decision Tree.” </a:t>
            </a:r>
            <a:r>
              <a:rPr lang="en-US" i="1" dirty="0"/>
              <a:t>Harvard Business School Publishing, </a:t>
            </a:r>
            <a:r>
              <a:rPr lang="en-US" dirty="0"/>
              <a:t>February 2003. https://hbr.org/2003/02/ the-ethical-leaders-decision-tree. </a:t>
            </a:r>
          </a:p>
          <a:p>
            <a:endParaRPr lang="en-US" dirty="0"/>
          </a:p>
        </p:txBody>
      </p:sp>
      <p:sp>
        <p:nvSpPr>
          <p:cNvPr id="7" name="Text Placeholder 6"/>
          <p:cNvSpPr>
            <a:spLocks noGrp="1"/>
          </p:cNvSpPr>
          <p:nvPr>
            <p:ph type="body" sz="quarter" idx="13"/>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906756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Group Decision Making</a:t>
            </a:r>
          </a:p>
        </p:txBody>
      </p:sp>
      <p:sp>
        <p:nvSpPr>
          <p:cNvPr id="12" name="Content Placeholder 11"/>
          <p:cNvSpPr>
            <a:spLocks noGrp="1"/>
          </p:cNvSpPr>
          <p:nvPr>
            <p:ph sz="quarter" idx="11"/>
          </p:nvPr>
        </p:nvSpPr>
        <p:spPr/>
        <p:txBody>
          <a:bodyPr/>
          <a:lstStyle/>
          <a:p>
            <a:r>
              <a:rPr lang="en-US" sz="2800" b="1" dirty="0"/>
              <a:t>Advantages.</a:t>
            </a:r>
          </a:p>
          <a:p>
            <a:pPr marL="342900" indent="-342900">
              <a:buFont typeface="Arial" panose="020B0604020202020204" pitchFamily="34" charset="0"/>
              <a:buChar char="•"/>
            </a:pPr>
            <a:r>
              <a:rPr lang="en-US" sz="2400" dirty="0"/>
              <a:t>Large knowledge pool.</a:t>
            </a:r>
          </a:p>
          <a:p>
            <a:pPr marL="342900" indent="-342900">
              <a:buFont typeface="Arial" panose="020B0604020202020204" pitchFamily="34" charset="0"/>
              <a:buChar char="•"/>
            </a:pPr>
            <a:r>
              <a:rPr lang="en-US" sz="2400" dirty="0"/>
              <a:t>Diversity in approaches.</a:t>
            </a:r>
          </a:p>
          <a:p>
            <a:pPr marL="342900" indent="-342900">
              <a:buFont typeface="Arial" panose="020B0604020202020204" pitchFamily="34" charset="0"/>
              <a:buChar char="•"/>
            </a:pPr>
            <a:r>
              <a:rPr lang="en-US" sz="2400" dirty="0"/>
              <a:t>Commitment to decision.</a:t>
            </a:r>
          </a:p>
          <a:p>
            <a:pPr marL="342900" indent="-342900">
              <a:buFont typeface="Arial" panose="020B0604020202020204" pitchFamily="34" charset="0"/>
              <a:buChar char="•"/>
            </a:pPr>
            <a:r>
              <a:rPr lang="en-US" sz="2400" dirty="0"/>
              <a:t>Better understanding of decision rationale.</a:t>
            </a:r>
          </a:p>
          <a:p>
            <a:pPr marL="342900" indent="-342900">
              <a:buFont typeface="Arial" panose="020B0604020202020204" pitchFamily="34" charset="0"/>
              <a:buChar char="•"/>
            </a:pPr>
            <a:r>
              <a:rPr lang="en-US" sz="2400" dirty="0"/>
              <a:t>Visible role modeling.</a:t>
            </a:r>
          </a:p>
          <a:p>
            <a:endParaRPr lang="en-US" sz="2000" dirty="0"/>
          </a:p>
        </p:txBody>
      </p:sp>
      <p:sp>
        <p:nvSpPr>
          <p:cNvPr id="14" name="Content Placeholder 13"/>
          <p:cNvSpPr>
            <a:spLocks noGrp="1"/>
          </p:cNvSpPr>
          <p:nvPr>
            <p:ph sz="quarter" idx="14"/>
          </p:nvPr>
        </p:nvSpPr>
        <p:spPr/>
        <p:txBody>
          <a:bodyPr/>
          <a:lstStyle/>
          <a:p>
            <a:r>
              <a:rPr lang="en-US" sz="2800" b="1" dirty="0"/>
              <a:t>Disadvantage.</a:t>
            </a:r>
          </a:p>
          <a:p>
            <a:pPr marL="342900" indent="-342900">
              <a:buFont typeface="Arial" panose="020B0604020202020204" pitchFamily="34" charset="0"/>
              <a:buChar char="•"/>
            </a:pPr>
            <a:r>
              <a:rPr lang="en-US" sz="2400" dirty="0"/>
              <a:t>Social pressures.</a:t>
            </a:r>
          </a:p>
          <a:p>
            <a:pPr marL="342900" indent="-342900">
              <a:buFont typeface="Arial" panose="020B0604020202020204" pitchFamily="34" charset="0"/>
              <a:buChar char="•"/>
            </a:pPr>
            <a:r>
              <a:rPr lang="en-US" sz="2400" dirty="0"/>
              <a:t>Potential for few participants to be dominant.</a:t>
            </a:r>
          </a:p>
          <a:p>
            <a:pPr marL="342900" indent="-342900">
              <a:buFont typeface="Arial" panose="020B0604020202020204" pitchFamily="34" charset="0"/>
              <a:buChar char="•"/>
            </a:pPr>
            <a:r>
              <a:rPr lang="en-US" sz="2400" dirty="0"/>
              <a:t>Goal displacement (secondary goals).</a:t>
            </a:r>
          </a:p>
          <a:p>
            <a:pPr marL="342900" indent="-342900">
              <a:buFont typeface="Arial" panose="020B0604020202020204" pitchFamily="34" charset="0"/>
              <a:buChar char="•"/>
            </a:pPr>
            <a:r>
              <a:rPr lang="en-US" sz="2400" dirty="0"/>
              <a:t>Groupthink</a:t>
            </a:r>
          </a:p>
        </p:txBody>
      </p:sp>
    </p:spTree>
    <p:extLst>
      <p:ext uri="{BB962C8B-B14F-4D97-AF65-F5344CB8AC3E}">
        <p14:creationId xmlns:p14="http://schemas.microsoft.com/office/powerpoint/2010/main" val="709089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Groupthink</a:t>
            </a:r>
            <a:endParaRPr lang="en-US" sz="2000" dirty="0"/>
          </a:p>
        </p:txBody>
      </p:sp>
      <p:sp>
        <p:nvSpPr>
          <p:cNvPr id="3" name="Content Placeholder 2"/>
          <p:cNvSpPr>
            <a:spLocks noGrp="1"/>
          </p:cNvSpPr>
          <p:nvPr>
            <p:ph sz="quarter" idx="11"/>
          </p:nvPr>
        </p:nvSpPr>
        <p:spPr/>
        <p:txBody>
          <a:bodyPr/>
          <a:lstStyle/>
          <a:p>
            <a:pPr marL="0" indent="0">
              <a:buNone/>
            </a:pPr>
            <a:r>
              <a:rPr lang="en-US" sz="2800" b="1" dirty="0"/>
              <a:t>Groupthink occurs when:</a:t>
            </a:r>
          </a:p>
          <a:p>
            <a:pPr lvl="1">
              <a:buFont typeface="Arial" charset="0"/>
              <a:buChar char="•"/>
            </a:pPr>
            <a:r>
              <a:rPr lang="en-US" sz="2400" dirty="0"/>
              <a:t>Members become deeply involved in a cohesive in-group.</a:t>
            </a:r>
          </a:p>
          <a:p>
            <a:pPr lvl="1">
              <a:buFont typeface="Arial" charset="0"/>
              <a:buChar char="•"/>
            </a:pPr>
            <a:r>
              <a:rPr lang="en-US" sz="2400" dirty="0"/>
              <a:t>Striving for unanimity overrides motivation to realistically appraise alternative courses of action.</a:t>
            </a:r>
          </a:p>
          <a:p>
            <a:endParaRPr lang="en-US" sz="2800" dirty="0"/>
          </a:p>
          <a:p>
            <a:pPr marL="0" indent="0">
              <a:buNone/>
            </a:pPr>
            <a:endParaRPr lang="en-US" dirty="0"/>
          </a:p>
          <a:p>
            <a:endParaRPr lang="en-US" sz="2800" dirty="0"/>
          </a:p>
          <a:p>
            <a:endParaRPr lang="en-US" sz="2800" dirty="0"/>
          </a:p>
          <a:p>
            <a:pPr marL="0" indent="0">
              <a:buNone/>
            </a:pPr>
            <a:endParaRPr lang="en-US" sz="2800" dirty="0"/>
          </a:p>
        </p:txBody>
      </p:sp>
      <p:sp>
        <p:nvSpPr>
          <p:cNvPr id="8" name="Content Placeholder 7"/>
          <p:cNvSpPr>
            <a:spLocks noGrp="1"/>
          </p:cNvSpPr>
          <p:nvPr>
            <p:ph sz="quarter" idx="14"/>
          </p:nvPr>
        </p:nvSpPr>
        <p:spPr/>
        <p:txBody>
          <a:bodyPr/>
          <a:lstStyle/>
          <a:p>
            <a:pPr marL="0" indent="0">
              <a:buNone/>
            </a:pPr>
            <a:r>
              <a:rPr lang="en-US" sz="2800" b="1" dirty="0"/>
              <a:t>Symptoms </a:t>
            </a:r>
          </a:p>
          <a:p>
            <a:pPr marL="1184275" lvl="0" indent="-342900">
              <a:buFont typeface="Arial" panose="020B0604020202020204" pitchFamily="34" charset="0"/>
              <a:buChar char="•"/>
            </a:pPr>
            <a:r>
              <a:rPr lang="en-US" sz="2400" dirty="0"/>
              <a:t>Invulnerability.</a:t>
            </a:r>
          </a:p>
          <a:p>
            <a:pPr marL="1184275" lvl="0" indent="-342900">
              <a:buFont typeface="Arial" panose="020B0604020202020204" pitchFamily="34" charset="0"/>
              <a:buChar char="•"/>
            </a:pPr>
            <a:r>
              <a:rPr lang="en-US" sz="2400" dirty="0"/>
              <a:t>Inherent morality.</a:t>
            </a:r>
          </a:p>
          <a:p>
            <a:pPr marL="1184275" lvl="0" indent="-342900">
              <a:buFont typeface="Arial" panose="020B0604020202020204" pitchFamily="34" charset="0"/>
              <a:buChar char="•"/>
            </a:pPr>
            <a:r>
              <a:rPr lang="en-US" sz="2400" dirty="0"/>
              <a:t>Rationalization.</a:t>
            </a:r>
          </a:p>
          <a:p>
            <a:pPr marL="1184275" lvl="0" indent="-342900">
              <a:buFont typeface="Arial" panose="020B0604020202020204" pitchFamily="34" charset="0"/>
              <a:buChar char="•"/>
            </a:pPr>
            <a:r>
              <a:rPr lang="en-US" sz="2400" dirty="0"/>
              <a:t>Stereotyped views of opposition.</a:t>
            </a:r>
          </a:p>
          <a:p>
            <a:pPr marL="1184275" lvl="0" indent="-342900">
              <a:buFont typeface="Arial" panose="020B0604020202020204" pitchFamily="34" charset="0"/>
              <a:buChar char="•"/>
            </a:pPr>
            <a:r>
              <a:rPr lang="en-US" sz="2400" dirty="0"/>
              <a:t>Self-censorship.</a:t>
            </a:r>
          </a:p>
          <a:p>
            <a:pPr marL="1184275" lvl="0" indent="-342900">
              <a:buFont typeface="Arial" panose="020B0604020202020204" pitchFamily="34" charset="0"/>
              <a:buChar char="•"/>
            </a:pPr>
            <a:r>
              <a:rPr lang="en-US" sz="2400" dirty="0"/>
              <a:t>Illusion of unanimity.</a:t>
            </a:r>
          </a:p>
          <a:p>
            <a:pPr marL="1184275" lvl="0" indent="-342900">
              <a:buFont typeface="Arial" panose="020B0604020202020204" pitchFamily="34" charset="0"/>
              <a:buChar char="•"/>
            </a:pPr>
            <a:r>
              <a:rPr lang="en-US" sz="2400" dirty="0"/>
              <a:t>Peer pressure.</a:t>
            </a:r>
          </a:p>
          <a:p>
            <a:pPr marL="1184275" lvl="0" indent="-342900">
              <a:buFont typeface="Arial" panose="020B0604020202020204" pitchFamily="34" charset="0"/>
              <a:buChar char="•"/>
            </a:pPr>
            <a:r>
              <a:rPr lang="en-US" sz="2400" i="1" dirty="0"/>
              <a:t>Mindguards.</a:t>
            </a:r>
          </a:p>
        </p:txBody>
      </p:sp>
    </p:spTree>
    <p:extLst>
      <p:ext uri="{BB962C8B-B14F-4D97-AF65-F5344CB8AC3E}">
        <p14:creationId xmlns:p14="http://schemas.microsoft.com/office/powerpoint/2010/main" val="3435895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860425" indent="-860425">
              <a:spcBef>
                <a:spcPts val="0"/>
              </a:spcBef>
              <a:buFont typeface="Arial" panose="020B0604020202020204" pitchFamily="34" charset="0"/>
              <a:buNone/>
            </a:pPr>
            <a:r>
              <a:rPr lang="en-US" sz="2600" dirty="0">
                <a:cs typeface="Arial Black"/>
              </a:rPr>
              <a:t>11.1 	Compare rational and nonrational models of decision making.</a:t>
            </a:r>
          </a:p>
          <a:p>
            <a:pPr marL="860425" indent="-860425">
              <a:spcBef>
                <a:spcPts val="0"/>
              </a:spcBef>
              <a:buFont typeface="Arial" panose="020B0604020202020204" pitchFamily="34" charset="0"/>
              <a:buNone/>
            </a:pPr>
            <a:r>
              <a:rPr lang="en-US" sz="2600" dirty="0">
                <a:cs typeface="Arial Black"/>
              </a:rPr>
              <a:t>11.2 	Describe eight decision-making biases.</a:t>
            </a:r>
          </a:p>
          <a:p>
            <a:pPr marL="860425" indent="-860425">
              <a:spcBef>
                <a:spcPts val="0"/>
              </a:spcBef>
              <a:buFont typeface="Arial" panose="020B0604020202020204" pitchFamily="34" charset="0"/>
              <a:buNone/>
            </a:pPr>
            <a:r>
              <a:rPr lang="en-US" sz="2600" dirty="0">
                <a:cs typeface="Arial Black"/>
              </a:rPr>
              <a:t>11.3 	Explain evidence-based decision making.</a:t>
            </a:r>
          </a:p>
          <a:p>
            <a:pPr marL="860425" indent="-860425">
              <a:spcBef>
                <a:spcPts val="0"/>
              </a:spcBef>
              <a:buFont typeface="Arial" panose="020B0604020202020204" pitchFamily="34" charset="0"/>
              <a:buNone/>
            </a:pPr>
            <a:r>
              <a:rPr lang="en-US" sz="2600" dirty="0">
                <a:cs typeface="Arial Black"/>
              </a:rPr>
              <a:t>11.4 	Compare the four styles of decision making.</a:t>
            </a:r>
          </a:p>
          <a:p>
            <a:pPr marL="860425" indent="-860425">
              <a:spcBef>
                <a:spcPts val="0"/>
              </a:spcBef>
              <a:buFont typeface="Arial" panose="020B0604020202020204" pitchFamily="34" charset="0"/>
              <a:buNone/>
            </a:pPr>
            <a:r>
              <a:rPr lang="en-US" sz="2600" dirty="0">
                <a:cs typeface="Arial Black"/>
              </a:rPr>
              <a:t>11.5 	Describe how to assess the ethics of decision making.</a:t>
            </a:r>
          </a:p>
          <a:p>
            <a:pPr marL="860425" indent="-860425">
              <a:spcBef>
                <a:spcPts val="0"/>
              </a:spcBef>
              <a:buFont typeface="Arial" panose="020B0604020202020204" pitchFamily="34" charset="0"/>
              <a:buNone/>
            </a:pPr>
            <a:r>
              <a:rPr lang="en-US" sz="2600" dirty="0">
                <a:cs typeface="Arial Black"/>
              </a:rPr>
              <a:t>11.6 	Outline the basics of group decision making.</a:t>
            </a:r>
          </a:p>
          <a:p>
            <a:pPr marL="860425" indent="-860425">
              <a:spcBef>
                <a:spcPts val="0"/>
              </a:spcBef>
              <a:buFont typeface="Arial" panose="020B0604020202020204" pitchFamily="34" charset="0"/>
              <a:buNone/>
            </a:pPr>
            <a:r>
              <a:rPr lang="en-US" sz="2600" dirty="0">
                <a:cs typeface="Arial Black"/>
              </a:rPr>
              <a:t>11.7 	Explain how creativity relates to decision making.</a:t>
            </a:r>
          </a:p>
          <a:p>
            <a:pPr marL="860425" indent="-860425">
              <a:spcBef>
                <a:spcPts val="0"/>
              </a:spcBef>
              <a:buFont typeface="Arial" panose="020B0604020202020204" pitchFamily="34" charset="0"/>
              <a:buNone/>
            </a:pPr>
            <a:r>
              <a:rPr lang="en-US" sz="2600" dirty="0">
                <a:cs typeface="Arial Black"/>
              </a:rPr>
              <a:t>11.8 	Describe the implications of chapter content for you and managers</a:t>
            </a:r>
          </a:p>
        </p:txBody>
      </p:sp>
    </p:spTree>
    <p:extLst>
      <p:ext uri="{BB962C8B-B14F-4D97-AF65-F5344CB8AC3E}">
        <p14:creationId xmlns:p14="http://schemas.microsoft.com/office/powerpoint/2010/main" val="3199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11.1 Preventing Groupthink</a:t>
            </a:r>
            <a:endParaRPr lang="en-US" sz="2000" dirty="0"/>
          </a:p>
        </p:txBody>
      </p:sp>
      <p:sp>
        <p:nvSpPr>
          <p:cNvPr id="4" name="Text Placeholder 3">
            <a:extLst>
              <a:ext uri="{FF2B5EF4-FFF2-40B4-BE49-F238E27FC236}">
                <a16:creationId xmlns:a16="http://schemas.microsoft.com/office/drawing/2014/main" id="{F3C66575-BAD2-C345-8DAC-22873511B3A8}"/>
              </a:ext>
            </a:extLst>
          </p:cNvPr>
          <p:cNvSpPr>
            <a:spLocks noGrp="1"/>
          </p:cNvSpPr>
          <p:nvPr>
            <p:ph type="body" sz="quarter" idx="12"/>
          </p:nvPr>
        </p:nvSpPr>
        <p:spPr>
          <a:xfrm>
            <a:off x="342901" y="5936975"/>
            <a:ext cx="8458200" cy="578126"/>
          </a:xfrm>
        </p:spPr>
        <p:txBody>
          <a:bodyPr/>
          <a:lstStyle/>
          <a:p>
            <a:br>
              <a:rPr lang="en-US" dirty="0"/>
            </a:br>
            <a:endParaRPr lang="en-US" dirty="0"/>
          </a:p>
          <a:p>
            <a:r>
              <a:rPr lang="en-US" dirty="0"/>
              <a:t>SOURCES: Thibodeaux, Wanda. “How to End Groupthink and Encourage Your Team to Be Creative.” Mansueto Ventures, December 10, 2018. https://www.inc.com/wanda-thibodeaux/how-to-end-groupthink-encourage-your-team-to-be-creative.html; Price, Dom. “Need Fresh Ideas? 5 Ways to Disrupt Groupthink.” Mansueto Ventures, October 23, 2018. https://www.inc.com/ dom-price/need-fresh-ideas-5-ways-to-disrupt-groupthink.html; and Janis, Irving L. “Victims of Groupthink.” </a:t>
            </a:r>
            <a:r>
              <a:rPr lang="en-US" i="1" dirty="0"/>
              <a:t>Political Psychology </a:t>
            </a:r>
            <a:r>
              <a:rPr lang="en-US" dirty="0"/>
              <a:t>12, no. 2 (June 1991): 247–78. https:// DOI: 10.2307/3791464. </a:t>
            </a:r>
          </a:p>
        </p:txBody>
      </p:sp>
      <p:graphicFrame>
        <p:nvGraphicFramePr>
          <p:cNvPr id="8" name="Content Placeholder 7">
            <a:extLst>
              <a:ext uri="{FF2B5EF4-FFF2-40B4-BE49-F238E27FC236}">
                <a16:creationId xmlns:a16="http://schemas.microsoft.com/office/drawing/2014/main" id="{D8934A6B-63DA-BA42-8812-04AD340D55EA}"/>
              </a:ext>
            </a:extLst>
          </p:cNvPr>
          <p:cNvGraphicFramePr>
            <a:graphicFrameLocks noGrp="1"/>
          </p:cNvGraphicFramePr>
          <p:nvPr>
            <p:ph sz="quarter" idx="11"/>
            <p:extLst>
              <p:ext uri="{D42A27DB-BD31-4B8C-83A1-F6EECF244321}">
                <p14:modId xmlns:p14="http://schemas.microsoft.com/office/powerpoint/2010/main" val="3945718367"/>
              </p:ext>
            </p:extLst>
          </p:nvPr>
        </p:nvGraphicFramePr>
        <p:xfrm>
          <a:off x="364397" y="1085849"/>
          <a:ext cx="8458200" cy="4612588"/>
        </p:xfrm>
        <a:graphic>
          <a:graphicData uri="http://schemas.openxmlformats.org/drawingml/2006/table">
            <a:tbl>
              <a:tblPr firstRow="1" bandRow="1">
                <a:tableStyleId>{5C22544A-7EE6-4342-B048-85BDC9FD1C3A}</a:tableStyleId>
              </a:tblPr>
              <a:tblGrid>
                <a:gridCol w="8458200">
                  <a:extLst>
                    <a:ext uri="{9D8B030D-6E8A-4147-A177-3AD203B41FA5}">
                      <a16:colId xmlns:a16="http://schemas.microsoft.com/office/drawing/2014/main" val="2114873407"/>
                    </a:ext>
                  </a:extLst>
                </a:gridCol>
              </a:tblGrid>
              <a:tr h="490844">
                <a:tc>
                  <a:txBody>
                    <a:bodyPr/>
                    <a:lstStyle/>
                    <a:p>
                      <a:r>
                        <a:rPr lang="en-US" dirty="0"/>
                        <a:t>Techniques for Preventing Groupthink </a:t>
                      </a:r>
                    </a:p>
                  </a:txBody>
                  <a:tcPr>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0F10"/>
                    </a:solidFill>
                  </a:tcPr>
                </a:tc>
                <a:extLst>
                  <a:ext uri="{0D108BD9-81ED-4DB2-BD59-A6C34878D82A}">
                    <a16:rowId xmlns:a16="http://schemas.microsoft.com/office/drawing/2014/main" val="3191175367"/>
                  </a:ext>
                </a:extLst>
              </a:tr>
              <a:tr h="726180">
                <a:tc>
                  <a:txBody>
                    <a:bodyPr/>
                    <a:lstStyle/>
                    <a:p>
                      <a:r>
                        <a:rPr lang="en-US" dirty="0">
                          <a:solidFill>
                            <a:srgbClr val="211D1E"/>
                          </a:solidFill>
                          <a:effectLst/>
                          <a:latin typeface="Proxima Nova" panose="02000506030000020004" pitchFamily="2" charset="0"/>
                        </a:rPr>
                        <a:t>1. Each member of the group should be assigned the role of critical evaluator or dissenter. This role requires the active voicing of objections and doubts. </a:t>
                      </a:r>
                    </a:p>
                  </a:txBody>
                  <a:tcPr marL="47625" marR="476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4708780"/>
                  </a:ext>
                </a:extLst>
              </a:tr>
              <a:tr h="726180">
                <a:tc>
                  <a:txBody>
                    <a:bodyPr/>
                    <a:lstStyle/>
                    <a:p>
                      <a:r>
                        <a:rPr lang="en-US" dirty="0">
                          <a:solidFill>
                            <a:srgbClr val="211D1E"/>
                          </a:solidFill>
                          <a:effectLst/>
                          <a:latin typeface="Proxima Nova" panose="02000506030000020004" pitchFamily="2" charset="0"/>
                        </a:rPr>
                        <a:t>2. Top-level executives should not use policy committees to rubber-stamp decisions that have already been made. </a:t>
                      </a:r>
                    </a:p>
                  </a:txBody>
                  <a:tcPr marL="47625" marR="47625" marT="0" marB="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2896576"/>
                  </a:ext>
                </a:extLst>
              </a:tr>
              <a:tr h="490844">
                <a:tc>
                  <a:txBody>
                    <a:bodyPr/>
                    <a:lstStyle/>
                    <a:p>
                      <a:r>
                        <a:rPr lang="en-US" dirty="0">
                          <a:solidFill>
                            <a:srgbClr val="211D1E"/>
                          </a:solidFill>
                          <a:effectLst/>
                          <a:latin typeface="Proxima Nova" panose="02000506030000020004" pitchFamily="2" charset="0"/>
                        </a:rPr>
                        <a:t>3. Different groups with different leaders should explore the same policy questions. </a:t>
                      </a:r>
                    </a:p>
                  </a:txBody>
                  <a:tcPr marL="47625" marR="47625" marT="0" marB="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8273649"/>
                  </a:ext>
                </a:extLst>
              </a:tr>
              <a:tr h="726180">
                <a:tc>
                  <a:txBody>
                    <a:bodyPr/>
                    <a:lstStyle/>
                    <a:p>
                      <a:r>
                        <a:rPr lang="en-US" dirty="0">
                          <a:solidFill>
                            <a:srgbClr val="211D1E"/>
                          </a:solidFill>
                          <a:effectLst/>
                          <a:latin typeface="Proxima Nova" panose="02000506030000020004" pitchFamily="2" charset="0"/>
                        </a:rPr>
                        <a:t>4. Managers should encourage subgroup debates and bring in outside experts to introduce fresh perspectives. </a:t>
                      </a:r>
                    </a:p>
                  </a:txBody>
                  <a:tcPr marL="47625" marR="47625" marT="0" marB="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7879816"/>
                  </a:ext>
                </a:extLst>
              </a:tr>
              <a:tr h="726180">
                <a:tc>
                  <a:txBody>
                    <a:bodyPr/>
                    <a:lstStyle/>
                    <a:p>
                      <a:r>
                        <a:rPr lang="en-US" dirty="0">
                          <a:solidFill>
                            <a:srgbClr val="000000"/>
                          </a:solidFill>
                          <a:effectLst/>
                          <a:latin typeface="Proxima Nova" panose="02000506030000020004" pitchFamily="2" charset="0"/>
                        </a:rPr>
                        <a:t>5. Someone should be given the role of devil’s advocate when discussing major </a:t>
                      </a:r>
                      <a:r>
                        <a:rPr lang="en-US" dirty="0">
                          <a:solidFill>
                            <a:srgbClr val="211D1E"/>
                          </a:solidFill>
                          <a:effectLst/>
                          <a:latin typeface="Proxima Nova" panose="02000506030000020004" pitchFamily="2" charset="0"/>
                        </a:rPr>
                        <a:t>alternatives. This person tries to uncover every conceivable negative factor. </a:t>
                      </a:r>
                    </a:p>
                  </a:txBody>
                  <a:tcPr marL="47625" marR="47625" marT="0" marB="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4797345"/>
                  </a:ext>
                </a:extLst>
              </a:tr>
              <a:tr h="726180">
                <a:tc>
                  <a:txBody>
                    <a:bodyPr/>
                    <a:lstStyle/>
                    <a:p>
                      <a:r>
                        <a:rPr lang="en-US" dirty="0">
                          <a:effectLst/>
                          <a:latin typeface="Proxima Nova" panose="02000506030000020004" pitchFamily="2" charset="0"/>
                        </a:rPr>
                        <a:t>6. Once a consensus has been reached, everyone should be encouraged to rethink </a:t>
                      </a:r>
                      <a:r>
                        <a:rPr lang="en-US" dirty="0">
                          <a:solidFill>
                            <a:srgbClr val="211D1E"/>
                          </a:solidFill>
                          <a:effectLst/>
                          <a:latin typeface="Proxima Nova" panose="02000506030000020004" pitchFamily="2" charset="0"/>
                        </a:rPr>
                        <a:t>his/her position to check for flaws. </a:t>
                      </a:r>
                      <a:endParaRPr lang="en-US" dirty="0">
                        <a:effectLst/>
                        <a:latin typeface="Proxima Nova" panose="02000506030000020004" pitchFamily="2" charset="0"/>
                      </a:endParaRPr>
                    </a:p>
                  </a:txBody>
                  <a:tcPr marL="47625" marR="47625" marT="0" marB="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6353553"/>
                  </a:ext>
                </a:extLst>
              </a:tr>
            </a:tbl>
          </a:graphicData>
        </a:graphic>
      </p:graphicFrame>
    </p:spTree>
    <p:extLst>
      <p:ext uri="{BB962C8B-B14F-4D97-AF65-F5344CB8AC3E}">
        <p14:creationId xmlns:p14="http://schemas.microsoft.com/office/powerpoint/2010/main" val="4190467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Problem-Solving Techniques</a:t>
            </a:r>
            <a:r>
              <a:rPr lang="en-US" sz="1800" dirty="0"/>
              <a:t>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b="1" dirty="0"/>
              <a:t>Brainstorming.</a:t>
            </a:r>
          </a:p>
          <a:p>
            <a:pPr marL="342900" indent="-342900">
              <a:buFont typeface="Arial" panose="020B0604020202020204" pitchFamily="34" charset="0"/>
              <a:buChar char="•"/>
            </a:pPr>
            <a:r>
              <a:rPr lang="en-US" sz="2400" dirty="0"/>
              <a:t>Rules for brainstorming:</a:t>
            </a:r>
          </a:p>
          <a:p>
            <a:pPr marL="577850" lvl="1" indent="-233363"/>
            <a:r>
              <a:rPr lang="en-US" sz="2000" dirty="0"/>
              <a:t>Defer judgment</a:t>
            </a:r>
          </a:p>
          <a:p>
            <a:pPr marL="577850" lvl="1" indent="-233363"/>
            <a:r>
              <a:rPr lang="en-US" sz="2000" dirty="0"/>
              <a:t>Build on the ideas of others</a:t>
            </a:r>
          </a:p>
          <a:p>
            <a:pPr marL="577850" lvl="1" indent="-233363"/>
            <a:r>
              <a:rPr lang="en-US" sz="2000" dirty="0"/>
              <a:t>Encourage wild ideas</a:t>
            </a:r>
          </a:p>
          <a:p>
            <a:pPr marL="577850" lvl="1" indent="-233363"/>
            <a:r>
              <a:rPr lang="en-US" sz="2000" dirty="0"/>
              <a:t>Go for quantity or quality</a:t>
            </a:r>
          </a:p>
          <a:p>
            <a:pPr marL="577850" lvl="1" indent="-233363"/>
            <a:r>
              <a:rPr lang="en-US" sz="2000" dirty="0"/>
              <a:t>Be visual</a:t>
            </a:r>
          </a:p>
          <a:p>
            <a:pPr marL="577850" lvl="1" indent="-233363"/>
            <a:r>
              <a:rPr lang="en-US" sz="2000" dirty="0"/>
              <a:t>Stay focused on the topic</a:t>
            </a:r>
          </a:p>
          <a:p>
            <a:pPr marL="577850" lvl="1" indent="-233363"/>
            <a:r>
              <a:rPr lang="en-US" sz="2000" dirty="0"/>
              <a:t>One conversation at a time</a:t>
            </a:r>
          </a:p>
          <a:p>
            <a:pPr marL="0" indent="0">
              <a:buNone/>
            </a:pPr>
            <a:endParaRPr lang="en-US" sz="2000" dirty="0"/>
          </a:p>
          <a:p>
            <a:pPr marL="0" indent="0">
              <a:buNone/>
            </a:pPr>
            <a:endParaRPr lang="en-US" sz="2400" dirty="0"/>
          </a:p>
          <a:p>
            <a:endParaRPr lang="en-US" dirty="0"/>
          </a:p>
          <a:p>
            <a:pPr marL="0" indent="0">
              <a:buNone/>
            </a:pPr>
            <a:endParaRPr lang="en-US" sz="2400" dirty="0"/>
          </a:p>
        </p:txBody>
      </p:sp>
    </p:spTree>
    <p:extLst>
      <p:ext uri="{BB962C8B-B14F-4D97-AF65-F5344CB8AC3E}">
        <p14:creationId xmlns:p14="http://schemas.microsoft.com/office/powerpoint/2010/main" val="2829506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Problem-Solving Techniques </a:t>
            </a:r>
            <a:r>
              <a:rPr lang="en-US" sz="1400" dirty="0"/>
              <a:t>2</a:t>
            </a:r>
          </a:p>
        </p:txBody>
      </p:sp>
      <p:sp>
        <p:nvSpPr>
          <p:cNvPr id="3" name="Content Placeholder 2"/>
          <p:cNvSpPr>
            <a:spLocks noGrp="1"/>
          </p:cNvSpPr>
          <p:nvPr>
            <p:ph sz="quarter" idx="11"/>
          </p:nvPr>
        </p:nvSpPr>
        <p:spPr/>
        <p:txBody>
          <a:bodyPr/>
          <a:lstStyle/>
          <a:p>
            <a:r>
              <a:rPr lang="en-US" sz="2800" b="1" dirty="0"/>
              <a:t>The Delphi technique.</a:t>
            </a:r>
          </a:p>
          <a:p>
            <a:pPr marL="0" indent="0">
              <a:buNone/>
            </a:pPr>
            <a:r>
              <a:rPr lang="en-US" sz="2400" dirty="0"/>
              <a:t>Group process that anonymously generates ideas or judgments from physically dispersed experts.</a:t>
            </a:r>
          </a:p>
          <a:p>
            <a:pPr marL="342900" indent="-342900">
              <a:buFont typeface="Arial" panose="020B0604020202020204" pitchFamily="34" charset="0"/>
              <a:buChar char="•"/>
            </a:pPr>
            <a:r>
              <a:rPr lang="en-US" sz="2000" dirty="0"/>
              <a:t>Use when:</a:t>
            </a:r>
          </a:p>
          <a:p>
            <a:pPr lvl="2"/>
            <a:r>
              <a:rPr lang="en-US" sz="1600" dirty="0"/>
              <a:t>Face-to-face discussions are impractical.</a:t>
            </a:r>
          </a:p>
          <a:p>
            <a:pPr lvl="2"/>
            <a:r>
              <a:rPr lang="en-US" sz="1600" dirty="0"/>
              <a:t>Disagreements and conflict may occur.</a:t>
            </a:r>
          </a:p>
          <a:p>
            <a:pPr lvl="2"/>
            <a:r>
              <a:rPr lang="en-US" sz="1600" dirty="0"/>
              <a:t>Group domination is an issue.</a:t>
            </a:r>
          </a:p>
          <a:p>
            <a:pPr lvl="2"/>
            <a:r>
              <a:rPr lang="en-US" sz="1600" dirty="0"/>
              <a:t>Groupthink is likely.</a:t>
            </a:r>
          </a:p>
          <a:p>
            <a:pPr marL="0" indent="0">
              <a:buNone/>
            </a:pPr>
            <a:endParaRPr lang="en-US" sz="1800" dirty="0"/>
          </a:p>
          <a:p>
            <a:endParaRPr lang="en-US" sz="2000" dirty="0"/>
          </a:p>
          <a:p>
            <a:endParaRPr lang="en-US" sz="2000" dirty="0"/>
          </a:p>
          <a:p>
            <a:pPr marL="0" indent="0">
              <a:buNone/>
            </a:pPr>
            <a:endParaRPr lang="en-US" sz="2000" dirty="0"/>
          </a:p>
        </p:txBody>
      </p:sp>
      <p:sp>
        <p:nvSpPr>
          <p:cNvPr id="9" name="Content Placeholder 8"/>
          <p:cNvSpPr>
            <a:spLocks noGrp="1"/>
          </p:cNvSpPr>
          <p:nvPr>
            <p:ph sz="quarter" idx="14"/>
          </p:nvPr>
        </p:nvSpPr>
        <p:spPr/>
        <p:txBody>
          <a:bodyPr/>
          <a:lstStyle/>
          <a:p>
            <a:r>
              <a:rPr lang="en-US" sz="2800" b="1" dirty="0"/>
              <a:t>Decision support systems. </a:t>
            </a:r>
          </a:p>
          <a:p>
            <a:pPr marL="0" indent="0">
              <a:buNone/>
            </a:pPr>
            <a:r>
              <a:rPr lang="en-US" sz="2400" dirty="0"/>
              <a:t>Computer-based interactive systems that help decision makers use data and models to solve unstructured problems.</a:t>
            </a:r>
          </a:p>
          <a:p>
            <a:endParaRPr lang="en-US" sz="2000" dirty="0"/>
          </a:p>
        </p:txBody>
      </p:sp>
    </p:spTree>
    <p:extLst>
      <p:ext uri="{BB962C8B-B14F-4D97-AF65-F5344CB8AC3E}">
        <p14:creationId xmlns:p14="http://schemas.microsoft.com/office/powerpoint/2010/main" val="2934587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Aeronautics Limited Corporation (ALC) is concerned about groupthink occurring within their design team. ALC should do which of the following in an effort to prevent groupthink? </a:t>
            </a:r>
          </a:p>
          <a:p>
            <a:pPr marL="457200" indent="-457200">
              <a:buFont typeface="+mj-lt"/>
              <a:buAutoNum type="alphaUcPeriod"/>
            </a:pPr>
            <a:r>
              <a:rPr lang="en-US" dirty="0"/>
              <a:t>Once a consensus is reached, disband the team.</a:t>
            </a:r>
          </a:p>
          <a:p>
            <a:pPr marL="457200" indent="-457200">
              <a:buFont typeface="+mj-lt"/>
              <a:buAutoNum type="alphaUcPeriod"/>
            </a:pPr>
            <a:r>
              <a:rPr lang="en-US" dirty="0"/>
              <a:t>Bring in outside experts to speak to the team.</a:t>
            </a:r>
          </a:p>
          <a:p>
            <a:pPr marL="457200" indent="-457200">
              <a:buFont typeface="+mj-lt"/>
              <a:buAutoNum type="alphaUcPeriod"/>
            </a:pPr>
            <a:r>
              <a:rPr lang="en-US" dirty="0"/>
              <a:t>Encourage the group to become more cohesive.</a:t>
            </a:r>
          </a:p>
          <a:p>
            <a:pPr marL="457200" indent="-457200">
              <a:buFont typeface="+mj-lt"/>
              <a:buAutoNum type="alphaUcPeriod"/>
            </a:pPr>
            <a:r>
              <a:rPr lang="en-US" dirty="0"/>
              <a:t>Do not allow any member to bring up negative or oppositional points.</a:t>
            </a:r>
          </a:p>
          <a:p>
            <a:pPr marL="457200" indent="-457200">
              <a:buFont typeface="+mj-lt"/>
              <a:buAutoNum type="alphaUcPeriod"/>
            </a:pPr>
            <a:r>
              <a:rPr lang="en-US" dirty="0"/>
              <a:t>Use the team to gain buy-in for projects top management wants to pursue.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4188279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11.6 A Model of Creativity</a:t>
            </a:r>
            <a:endParaRPr lang="en-US" sz="2000" dirty="0"/>
          </a:p>
        </p:txBody>
      </p:sp>
      <p:sp>
        <p:nvSpPr>
          <p:cNvPr id="5" name="Text Placeholder 4">
            <a:extLst>
              <a:ext uri="{FF2B5EF4-FFF2-40B4-BE49-F238E27FC236}">
                <a16:creationId xmlns:a16="http://schemas.microsoft.com/office/drawing/2014/main" id="{4B7295EB-6E92-444F-92DE-E0966CABD34A}"/>
              </a:ext>
            </a:extLst>
          </p:cNvPr>
          <p:cNvSpPr>
            <a:spLocks noGrp="1"/>
          </p:cNvSpPr>
          <p:nvPr>
            <p:ph type="body" sz="quarter" idx="13"/>
          </p:nvPr>
        </p:nvSpPr>
        <p:spPr/>
        <p:txBody>
          <a:bodyPr/>
          <a:lstStyle/>
          <a:p>
            <a:r>
              <a:rPr lang="en-US" dirty="0"/>
              <a:t>McGraw-Hill Global Education Holdings, LLC </a:t>
            </a:r>
          </a:p>
        </p:txBody>
      </p:sp>
      <p:pic>
        <p:nvPicPr>
          <p:cNvPr id="6" name="Picture 5" descr="The graphic shows how person and situation factors lead to creative performance behaviors and creative outcome effectiveness."/>
          <p:cNvPicPr>
            <a:picLocks noChangeAspect="1"/>
          </p:cNvPicPr>
          <p:nvPr/>
        </p:nvPicPr>
        <p:blipFill>
          <a:blip r:embed="rId3"/>
          <a:stretch>
            <a:fillRect/>
          </a:stretch>
        </p:blipFill>
        <p:spPr>
          <a:xfrm>
            <a:off x="1722565" y="925031"/>
            <a:ext cx="5698869" cy="5305647"/>
          </a:xfrm>
          <a:prstGeom prst="rect">
            <a:avLst/>
          </a:prstGeom>
        </p:spPr>
      </p:pic>
    </p:spTree>
    <p:extLst>
      <p:ext uri="{BB962C8B-B14F-4D97-AF65-F5344CB8AC3E}">
        <p14:creationId xmlns:p14="http://schemas.microsoft.com/office/powerpoint/2010/main" val="3800898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Outcomes</a:t>
            </a:r>
            <a:endParaRPr lang="en-US" sz="2000" dirty="0"/>
          </a:p>
        </p:txBody>
      </p:sp>
      <p:sp>
        <p:nvSpPr>
          <p:cNvPr id="3" name="Content Placeholder 2"/>
          <p:cNvSpPr>
            <a:spLocks noGrp="1"/>
          </p:cNvSpPr>
          <p:nvPr>
            <p:ph sz="quarter" idx="11"/>
          </p:nvPr>
        </p:nvSpPr>
        <p:spPr>
          <a:xfrm>
            <a:off x="342901" y="1257300"/>
            <a:ext cx="4076700" cy="4971691"/>
          </a:xfrm>
        </p:spPr>
        <p:txBody>
          <a:bodyPr/>
          <a:lstStyle/>
          <a:p>
            <a:r>
              <a:rPr lang="en-US" sz="2800" b="1" dirty="0"/>
              <a:t>Drivers of creative performance behaviors:</a:t>
            </a:r>
          </a:p>
          <a:p>
            <a:pPr marL="457200" indent="-457200">
              <a:buFont typeface="+mj-lt"/>
              <a:buAutoNum type="arabicPeriod"/>
            </a:pPr>
            <a:r>
              <a:rPr lang="en-US" sz="2400" dirty="0"/>
              <a:t>Problem formation and definition.</a:t>
            </a:r>
          </a:p>
          <a:p>
            <a:pPr marL="457200" indent="-457200">
              <a:buFont typeface="+mj-lt"/>
              <a:buAutoNum type="arabicPeriod"/>
            </a:pPr>
            <a:r>
              <a:rPr lang="en-US" sz="2400" dirty="0"/>
              <a:t>Preparation and information gathering.</a:t>
            </a:r>
          </a:p>
          <a:p>
            <a:pPr marL="457200" indent="-457200">
              <a:buFont typeface="+mj-lt"/>
              <a:buAutoNum type="arabicPeriod"/>
            </a:pPr>
            <a:r>
              <a:rPr lang="en-US" sz="2400" dirty="0"/>
              <a:t>Idea generation.</a:t>
            </a:r>
          </a:p>
          <a:p>
            <a:pPr marL="457200" indent="-457200">
              <a:buFont typeface="+mj-lt"/>
              <a:buAutoNum type="arabicPeriod"/>
            </a:pPr>
            <a:r>
              <a:rPr lang="en-US" sz="2400" dirty="0"/>
              <a:t>Idea evaluation and validation.</a:t>
            </a:r>
          </a:p>
          <a:p>
            <a:endParaRPr lang="en-US" sz="2400" dirty="0"/>
          </a:p>
          <a:p>
            <a:endParaRPr lang="en-US" dirty="0"/>
          </a:p>
          <a:p>
            <a:pPr marL="0" indent="0">
              <a:buNone/>
            </a:pPr>
            <a:endParaRPr lang="en-US" sz="2400" dirty="0"/>
          </a:p>
        </p:txBody>
      </p:sp>
      <p:sp>
        <p:nvSpPr>
          <p:cNvPr id="7" name="Content Placeholder 6"/>
          <p:cNvSpPr>
            <a:spLocks noGrp="1"/>
          </p:cNvSpPr>
          <p:nvPr>
            <p:ph sz="quarter" idx="14"/>
          </p:nvPr>
        </p:nvSpPr>
        <p:spPr/>
        <p:txBody>
          <a:bodyPr>
            <a:normAutofit lnSpcReduction="10000"/>
          </a:bodyPr>
          <a:lstStyle/>
          <a:p>
            <a:r>
              <a:rPr lang="en-US" sz="2800" b="1" dirty="0"/>
              <a:t>Drivers of creative outcome effectiveness:</a:t>
            </a:r>
          </a:p>
          <a:p>
            <a:pPr marL="342900" indent="-342900">
              <a:buFont typeface="Arial" panose="020B0604020202020204" pitchFamily="34" charset="0"/>
              <a:buChar char="•"/>
            </a:pPr>
            <a:r>
              <a:rPr lang="en-US" sz="2400" dirty="0"/>
              <a:t>Person factors:</a:t>
            </a:r>
          </a:p>
          <a:p>
            <a:pPr lvl="2">
              <a:buFont typeface="Arial" charset="0"/>
              <a:buChar char="•"/>
            </a:pPr>
            <a:r>
              <a:rPr lang="en-US" dirty="0"/>
              <a:t>Motivation.</a:t>
            </a:r>
          </a:p>
          <a:p>
            <a:pPr lvl="2">
              <a:buFont typeface="Arial" charset="0"/>
              <a:buChar char="•"/>
            </a:pPr>
            <a:r>
              <a:rPr lang="en-US" dirty="0"/>
              <a:t>Personality. </a:t>
            </a:r>
          </a:p>
          <a:p>
            <a:pPr lvl="2">
              <a:buFont typeface="Arial" charset="0"/>
              <a:buChar char="•"/>
            </a:pPr>
            <a:r>
              <a:rPr lang="en-US" dirty="0"/>
              <a:t>Self-efficacy.</a:t>
            </a:r>
          </a:p>
          <a:p>
            <a:pPr lvl="2">
              <a:buFont typeface="Arial" charset="0"/>
              <a:buChar char="•"/>
            </a:pPr>
            <a:r>
              <a:rPr lang="en-US" dirty="0"/>
              <a:t>National culture.</a:t>
            </a:r>
          </a:p>
          <a:p>
            <a:pPr marL="342900" indent="-342900">
              <a:buFont typeface="Arial" panose="020B0604020202020204" pitchFamily="34" charset="0"/>
              <a:buChar char="•"/>
            </a:pPr>
            <a:r>
              <a:rPr lang="en-US" sz="2400" dirty="0"/>
              <a:t>Situation characteristics:</a:t>
            </a:r>
          </a:p>
          <a:p>
            <a:pPr lvl="2">
              <a:buFont typeface="Arial" charset="0"/>
              <a:buChar char="•"/>
            </a:pPr>
            <a:r>
              <a:rPr lang="en-US" sz="2000" dirty="0"/>
              <a:t>High commitment work practices.</a:t>
            </a:r>
          </a:p>
          <a:p>
            <a:pPr lvl="2">
              <a:buFont typeface="Arial" charset="0"/>
              <a:buChar char="•"/>
            </a:pPr>
            <a:r>
              <a:rPr lang="en-US" sz="2000" dirty="0"/>
              <a:t>Organizational culture and climate.</a:t>
            </a:r>
          </a:p>
        </p:txBody>
      </p:sp>
    </p:spTree>
    <p:extLst>
      <p:ext uri="{BB962C8B-B14F-4D97-AF65-F5344CB8AC3E}">
        <p14:creationId xmlns:p14="http://schemas.microsoft.com/office/powerpoint/2010/main" val="769154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Increasing Creativity</a:t>
            </a:r>
            <a:endParaRPr lang="en-US" sz="2000" dirty="0"/>
          </a:p>
        </p:txBody>
      </p:sp>
      <p:sp>
        <p:nvSpPr>
          <p:cNvPr id="9" name="Content Placeholder 8"/>
          <p:cNvSpPr>
            <a:spLocks noGrp="1"/>
          </p:cNvSpPr>
          <p:nvPr>
            <p:ph sz="quarter" idx="11"/>
          </p:nvPr>
        </p:nvSpPr>
        <p:spPr/>
        <p:txBody>
          <a:bodyPr/>
          <a:lstStyle/>
          <a:p>
            <a:pPr marL="0" indent="0">
              <a:buNone/>
            </a:pPr>
            <a:r>
              <a:rPr lang="en-US" sz="2800" dirty="0"/>
              <a:t>Creativity can be accomplished by:</a:t>
            </a:r>
          </a:p>
          <a:p>
            <a:pPr lvl="1"/>
            <a:r>
              <a:rPr lang="en-US" sz="2400" dirty="0"/>
              <a:t>Change your commute.</a:t>
            </a:r>
          </a:p>
          <a:p>
            <a:pPr lvl="1"/>
            <a:r>
              <a:rPr lang="en-US" sz="2400" dirty="0"/>
              <a:t>Listen to noise.</a:t>
            </a:r>
          </a:p>
          <a:p>
            <a:pPr lvl="1"/>
            <a:r>
              <a:rPr lang="en-US" sz="2400" dirty="0"/>
              <a:t>Move your lunch.</a:t>
            </a:r>
          </a:p>
          <a:p>
            <a:pPr lvl="1"/>
            <a:r>
              <a:rPr lang="en-US" sz="2400" dirty="0"/>
              <a:t>Change your workspace.</a:t>
            </a:r>
          </a:p>
          <a:p>
            <a:pPr lvl="1"/>
            <a:r>
              <a:rPr lang="en-US" sz="2400" dirty="0"/>
              <a:t>Try a creativity exercise.</a:t>
            </a:r>
          </a:p>
        </p:txBody>
      </p:sp>
    </p:spTree>
    <p:extLst>
      <p:ext uri="{BB962C8B-B14F-4D97-AF65-F5344CB8AC3E}">
        <p14:creationId xmlns:p14="http://schemas.microsoft.com/office/powerpoint/2010/main" val="3981664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5</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All of the following are drivers of creative performance behavior EXCEPT:</a:t>
            </a:r>
          </a:p>
          <a:p>
            <a:pPr marL="457200" indent="-457200">
              <a:buFont typeface="+mj-lt"/>
              <a:buAutoNum type="alphaUcPeriod"/>
            </a:pPr>
            <a:r>
              <a:rPr lang="en-US" dirty="0"/>
              <a:t>meaningful work.</a:t>
            </a:r>
          </a:p>
          <a:p>
            <a:pPr marL="457200" indent="-457200">
              <a:buFont typeface="+mj-lt"/>
              <a:buAutoNum type="alphaUcPeriod"/>
            </a:pPr>
            <a:r>
              <a:rPr lang="en-US" dirty="0"/>
              <a:t>motivation.</a:t>
            </a:r>
          </a:p>
          <a:p>
            <a:pPr marL="457200" indent="-457200">
              <a:buFont typeface="+mj-lt"/>
              <a:buAutoNum type="alphaUcPeriod"/>
            </a:pPr>
            <a:r>
              <a:rPr lang="en-US" dirty="0"/>
              <a:t>being good at brainstorming.</a:t>
            </a:r>
          </a:p>
          <a:p>
            <a:pPr marL="457200" indent="-457200">
              <a:buFont typeface="+mj-lt"/>
              <a:buAutoNum type="alphaUcPeriod"/>
            </a:pPr>
            <a:r>
              <a:rPr lang="en-US" dirty="0"/>
              <a:t>positive relationship with supervisor.</a:t>
            </a:r>
          </a:p>
          <a:p>
            <a:pPr marL="457200" indent="-457200">
              <a:buFont typeface="+mj-lt"/>
              <a:buAutoNum type="alphaUcPeriod"/>
            </a:pPr>
            <a:r>
              <a:rPr lang="en-US" dirty="0"/>
              <a:t>person factors.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22868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Decision Making and Creativity: </a:t>
            </a:r>
            <a:br>
              <a:rPr lang="en-US" dirty="0"/>
            </a:br>
            <a:r>
              <a:rPr lang="en-US" dirty="0"/>
              <a:t>Putting It All in Context</a:t>
            </a:r>
          </a:p>
        </p:txBody>
      </p:sp>
      <p:sp>
        <p:nvSpPr>
          <p:cNvPr id="2" name="Content Placeholder 1"/>
          <p:cNvSpPr>
            <a:spLocks noGrp="1"/>
          </p:cNvSpPr>
          <p:nvPr>
            <p:ph sz="quarter" idx="11"/>
          </p:nvPr>
        </p:nvSpPr>
        <p:spPr>
          <a:xfrm>
            <a:off x="342900" y="1276709"/>
            <a:ext cx="8458200" cy="678611"/>
          </a:xfrm>
        </p:spPr>
        <p:txBody>
          <a:bodyPr>
            <a:normAutofit fontScale="92500" lnSpcReduction="20000"/>
          </a:bodyPr>
          <a:lstStyle/>
          <a:p>
            <a:pPr marL="0" indent="0">
              <a:buNone/>
            </a:pPr>
            <a:r>
              <a:rPr lang="en-US" sz="2400" dirty="0"/>
              <a:t>Figure 11.7 Organizing Framework for Understanding and Applying OB</a:t>
            </a:r>
          </a:p>
          <a:p>
            <a:pPr marL="0" indent="0">
              <a:buNone/>
            </a:pPr>
            <a:r>
              <a:rPr lang="en-US" sz="1000" dirty="0"/>
              <a:t>©2021 Angelo Kinicki and Mel Fugate. All rights reserved. Reproduction prohibited without permission of the authors. </a:t>
            </a:r>
          </a:p>
          <a:p>
            <a:pPr marL="0" indent="0">
              <a:buNone/>
            </a:pPr>
            <a:endParaRPr lang="en-US" sz="1800" dirty="0"/>
          </a:p>
        </p:txBody>
      </p:sp>
      <p:pic>
        <p:nvPicPr>
          <p:cNvPr id="5" name="Picture 4" descr="The organizing framework shows the inputs, processes, and outcomes for decision making and creativity."/>
          <p:cNvPicPr>
            <a:picLocks noChangeAspect="1"/>
          </p:cNvPicPr>
          <p:nvPr/>
        </p:nvPicPr>
        <p:blipFill>
          <a:blip r:embed="rId3"/>
          <a:stretch>
            <a:fillRect/>
          </a:stretch>
        </p:blipFill>
        <p:spPr>
          <a:xfrm>
            <a:off x="447147" y="2083324"/>
            <a:ext cx="7832993" cy="3955661"/>
          </a:xfrm>
          <a:prstGeom prst="rect">
            <a:avLst/>
          </a:prstGeom>
        </p:spPr>
      </p:pic>
      <p:sp>
        <p:nvSpPr>
          <p:cNvPr id="9" name="Text Placeholder 8"/>
          <p:cNvSpPr>
            <a:spLocks noGrp="1"/>
          </p:cNvSpPr>
          <p:nvPr>
            <p:ph type="body" sz="quarter" idx="12"/>
          </p:nvPr>
        </p:nvSpPr>
        <p:spPr/>
        <p:txBody>
          <a:bodyPr/>
          <a:lstStyle/>
          <a:p>
            <a:r>
              <a:rPr lang="en-US" dirty="0">
                <a:hlinkClick r:id="rId4" action="ppaction://hlinksldjump"/>
              </a:rPr>
              <a:t>Access the text alternate for image.</a:t>
            </a:r>
            <a:endParaRPr lang="en-US" dirty="0"/>
          </a:p>
        </p:txBody>
      </p:sp>
    </p:spTree>
    <p:extLst>
      <p:ext uri="{BB962C8B-B14F-4D97-AF65-F5344CB8AC3E}">
        <p14:creationId xmlns:p14="http://schemas.microsoft.com/office/powerpoint/2010/main" val="2510081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50E25B68-ABE7-1545-837A-81708F64E4ED}"/>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40344404-3997-E548-8AD4-0A81D975CFB8}"/>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700" dirty="0"/>
              <a:t>© 2021 McGraw Hill. All rights reserved. Authorized only for instructor use in the classroom.</a:t>
            </a:r>
          </a:p>
          <a:p>
            <a:pPr>
              <a:spcBef>
                <a:spcPct val="20000"/>
              </a:spcBef>
              <a:defRPr/>
            </a:pPr>
            <a:r>
              <a:rPr lang="en-US" sz="700" dirty="0"/>
              <a:t>No reproduction or further distribution permitted without the prior written consent of McGraw Hill.</a:t>
            </a:r>
          </a:p>
        </p:txBody>
      </p:sp>
    </p:spTree>
    <p:extLst>
      <p:ext uri="{BB962C8B-B14F-4D97-AF65-F5344CB8AC3E}">
        <p14:creationId xmlns:p14="http://schemas.microsoft.com/office/powerpoint/2010/main" val="3078402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Making</a:t>
            </a:r>
            <a:endParaRPr lang="en-US" sz="2000" dirty="0"/>
          </a:p>
        </p:txBody>
      </p:sp>
      <p:sp>
        <p:nvSpPr>
          <p:cNvPr id="3" name="Content Placeholder 2"/>
          <p:cNvSpPr>
            <a:spLocks noGrp="1"/>
          </p:cNvSpPr>
          <p:nvPr>
            <p:ph sz="quarter" idx="11"/>
          </p:nvPr>
        </p:nvSpPr>
        <p:spPr>
          <a:xfrm>
            <a:off x="342900" y="1061545"/>
            <a:ext cx="8458200" cy="5186855"/>
          </a:xfrm>
        </p:spPr>
        <p:txBody>
          <a:bodyPr/>
          <a:lstStyle/>
          <a:p>
            <a:pPr marL="0" indent="0">
              <a:buClr>
                <a:schemeClr val="tx1"/>
              </a:buClr>
              <a:buNone/>
            </a:pPr>
            <a:r>
              <a:rPr lang="en-US" sz="2800" dirty="0"/>
              <a:t>Process for identifying and choosing alternative solutions that lead to a desired state of affairs.</a:t>
            </a:r>
          </a:p>
          <a:p>
            <a:pPr marL="0" indent="0">
              <a:buNone/>
            </a:pPr>
            <a:r>
              <a:rPr lang="en-US" sz="2400" dirty="0"/>
              <a:t>Two ways or </a:t>
            </a:r>
            <a:r>
              <a:rPr lang="en-US" sz="2400" i="1" dirty="0"/>
              <a:t>systems</a:t>
            </a:r>
            <a:r>
              <a:rPr lang="en-US" sz="2400" dirty="0"/>
              <a:t> of thinking:</a:t>
            </a:r>
          </a:p>
          <a:p>
            <a:pPr marL="914400" lvl="1" indent="-457200">
              <a:buFont typeface="+mj-lt"/>
              <a:buAutoNum type="arabicPeriod"/>
            </a:pPr>
            <a:r>
              <a:rPr lang="en-US" sz="2000" dirty="0"/>
              <a:t>Rely on intuition, involves mental short cuts.</a:t>
            </a:r>
          </a:p>
          <a:p>
            <a:pPr marL="1143000" lvl="2" indent="-220663"/>
            <a:r>
              <a:rPr lang="en-US" sz="1800" dirty="0"/>
              <a:t>Can be quick, requires little cognitive effort. </a:t>
            </a:r>
          </a:p>
          <a:p>
            <a:pPr marL="1143000" lvl="2" indent="-220663"/>
            <a:r>
              <a:rPr lang="en-US" sz="1800" dirty="0"/>
              <a:t>Can also be thought of as nonrational decision making.</a:t>
            </a:r>
          </a:p>
          <a:p>
            <a:pPr marL="914400" lvl="1" indent="-457200">
              <a:buFont typeface="+mj-lt"/>
              <a:buAutoNum type="arabicPeriod"/>
            </a:pPr>
            <a:r>
              <a:rPr lang="en-US" sz="2000" dirty="0"/>
              <a:t>Utilize analytical and conscious thought.</a:t>
            </a:r>
          </a:p>
          <a:p>
            <a:pPr marL="1143000" lvl="2" indent="-220663"/>
            <a:r>
              <a:rPr lang="en-US" sz="1800" dirty="0"/>
              <a:t>Slow, logical, and requires cognitive effort.</a:t>
            </a:r>
          </a:p>
          <a:p>
            <a:pPr marL="1143000" lvl="2" indent="-220663"/>
            <a:r>
              <a:rPr lang="en-US" sz="1800" dirty="0"/>
              <a:t>Can also be thought of as rational decision making.</a:t>
            </a:r>
          </a:p>
          <a:p>
            <a:pPr marL="0" indent="0">
              <a:buNone/>
            </a:pPr>
            <a:r>
              <a:rPr lang="en-US" sz="2400" dirty="0"/>
              <a:t>Employing both systems in parallel possible when approaching a task.</a:t>
            </a:r>
          </a:p>
        </p:txBody>
      </p:sp>
    </p:spTree>
    <p:extLst>
      <p:ext uri="{BB962C8B-B14F-4D97-AF65-F5344CB8AC3E}">
        <p14:creationId xmlns:p14="http://schemas.microsoft.com/office/powerpoint/2010/main" val="1424748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FC1D2-E5EF-C947-BDC3-4854181B5BC0}"/>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6877284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Figure 11.2 Rational Decision Making Text Alternate</a:t>
            </a:r>
          </a:p>
        </p:txBody>
      </p:sp>
      <p:sp>
        <p:nvSpPr>
          <p:cNvPr id="14" name="Text Placeholder 13"/>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D921D7E0-E00C-434F-85B3-9C39C6166B2F}"/>
              </a:ext>
            </a:extLst>
          </p:cNvPr>
          <p:cNvSpPr>
            <a:spLocks noGrp="1"/>
          </p:cNvSpPr>
          <p:nvPr>
            <p:ph sz="quarter" idx="11"/>
          </p:nvPr>
        </p:nvSpPr>
        <p:spPr/>
        <p:txBody>
          <a:bodyPr/>
          <a:lstStyle/>
          <a:p>
            <a:r>
              <a:rPr lang="en-US" dirty="0"/>
              <a:t>Stage 1: Identify the problem or opportunity.</a:t>
            </a:r>
          </a:p>
          <a:p>
            <a:r>
              <a:rPr lang="en-US" dirty="0"/>
              <a:t>Stage 2: Generate alternative solutions.</a:t>
            </a:r>
          </a:p>
          <a:p>
            <a:r>
              <a:rPr lang="en-US" dirty="0"/>
              <a:t>Stage 3: Evaluate alternatives and select a solution.</a:t>
            </a:r>
          </a:p>
          <a:p>
            <a:r>
              <a:rPr lang="en-US" dirty="0"/>
              <a:t>Stage 4: Implement and evaluate the solution chosen.</a:t>
            </a:r>
          </a:p>
          <a:p>
            <a:endParaRPr lang="en-US" dirty="0"/>
          </a:p>
        </p:txBody>
      </p:sp>
      <p:sp>
        <p:nvSpPr>
          <p:cNvPr id="15" name="Text Placeholder 14"/>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1866646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a:t>Intuitive-Based Nonrational Decision Making Text Alternate</a:t>
            </a:r>
          </a:p>
        </p:txBody>
      </p:sp>
      <p:sp>
        <p:nvSpPr>
          <p:cNvPr id="14" name="Text Placeholder 13"/>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15E70386-54D6-EF4B-B200-698D28D7C984}"/>
              </a:ext>
            </a:extLst>
          </p:cNvPr>
          <p:cNvSpPr>
            <a:spLocks noGrp="1"/>
          </p:cNvSpPr>
          <p:nvPr>
            <p:ph sz="quarter" idx="11"/>
          </p:nvPr>
        </p:nvSpPr>
        <p:spPr/>
        <p:txBody>
          <a:bodyPr/>
          <a:lstStyle/>
          <a:p>
            <a:r>
              <a:rPr lang="en-US" dirty="0"/>
              <a:t>The figure depicts intuitive processes, their foundations and forms.</a:t>
            </a:r>
          </a:p>
          <a:p>
            <a:r>
              <a:rPr lang="en-US" dirty="0"/>
              <a:t>Intuitive processes can be automatic, involuntary and effortless. They can also be controlled, voluntary, and effortful. </a:t>
            </a:r>
          </a:p>
          <a:p>
            <a:r>
              <a:rPr lang="en-US" dirty="0"/>
              <a:t>The foundations for these processes can be expertise, which is tacit and explicit knowledge; or the foundation can be feelings.</a:t>
            </a:r>
          </a:p>
          <a:p>
            <a:r>
              <a:rPr lang="en-US" dirty="0"/>
              <a:t>The form can be a holistic hunch, which is a judgment based on the subconscious integration of information stored in memory; or it can take the form of automated experience, which represents a choice based on a familiar situation and a partially subconscious application of learned information related to it.</a:t>
            </a:r>
          </a:p>
          <a:p>
            <a:endParaRPr lang="en-US" dirty="0"/>
          </a:p>
        </p:txBody>
      </p:sp>
      <p:sp>
        <p:nvSpPr>
          <p:cNvPr id="15" name="Text Placeholder 14"/>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3047792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Four Decision-Making Styles Text Alternate</a:t>
            </a:r>
          </a:p>
        </p:txBody>
      </p:sp>
      <p:sp>
        <p:nvSpPr>
          <p:cNvPr id="14" name="Text Placeholder 13"/>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A46A976D-603B-FD47-9572-4E943A2B665C}"/>
              </a:ext>
            </a:extLst>
          </p:cNvPr>
          <p:cNvSpPr>
            <a:spLocks noGrp="1"/>
          </p:cNvSpPr>
          <p:nvPr>
            <p:ph sz="quarter" idx="11"/>
          </p:nvPr>
        </p:nvSpPr>
        <p:spPr/>
        <p:txBody>
          <a:bodyPr/>
          <a:lstStyle/>
          <a:p>
            <a:r>
              <a:rPr lang="en-US" dirty="0"/>
              <a:t>The graphic lays out the four decision-making styles, rating them on tolerance for ambiguity and value orientation.</a:t>
            </a:r>
          </a:p>
          <a:p>
            <a:r>
              <a:rPr lang="en-US" dirty="0"/>
              <a:t>Analytical style is high in tolerance for ambiguity and its value orientation is task and technical concerns.</a:t>
            </a:r>
          </a:p>
          <a:p>
            <a:r>
              <a:rPr lang="en-US" dirty="0"/>
              <a:t>Conceptual style is high in tolerance for ambiguity and its value orientation is people and social concerns.</a:t>
            </a:r>
          </a:p>
          <a:p>
            <a:r>
              <a:rPr lang="en-US" dirty="0"/>
              <a:t>Behavioral style is low in tolerance for ambiguity and its value orientation is people and social concerns.</a:t>
            </a:r>
          </a:p>
          <a:p>
            <a:r>
              <a:rPr lang="en-US" dirty="0"/>
              <a:t>Directive style is high in tolerance for ambiguity and its value orientation is task and technical concerns.</a:t>
            </a:r>
          </a:p>
          <a:p>
            <a:r>
              <a:rPr lang="en-US" dirty="0"/>
              <a:t> </a:t>
            </a:r>
          </a:p>
          <a:p>
            <a:endParaRPr lang="en-US" dirty="0"/>
          </a:p>
        </p:txBody>
      </p:sp>
      <p:sp>
        <p:nvSpPr>
          <p:cNvPr id="15" name="Text Placeholder 14"/>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2451799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 Road Map to Ethical Decision Making Text Alternate</a:t>
            </a:r>
          </a:p>
        </p:txBody>
      </p:sp>
      <p:sp>
        <p:nvSpPr>
          <p:cNvPr id="14" name="Text Placeholder 13"/>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A18E5BE1-04AE-184E-A69D-3DEF52406649}"/>
              </a:ext>
            </a:extLst>
          </p:cNvPr>
          <p:cNvSpPr>
            <a:spLocks noGrp="1"/>
          </p:cNvSpPr>
          <p:nvPr>
            <p:ph sz="quarter" idx="11"/>
          </p:nvPr>
        </p:nvSpPr>
        <p:spPr/>
        <p:txBody>
          <a:bodyPr/>
          <a:lstStyle/>
          <a:p>
            <a:r>
              <a:rPr lang="en-US" dirty="0"/>
              <a:t>The road map starts with the question, “Is the proposed action legal?” If the answer is no, don’t do it.</a:t>
            </a:r>
          </a:p>
          <a:p>
            <a:r>
              <a:rPr lang="en-US" dirty="0"/>
              <a:t>If the answer is yes, then ask, “Does it maximize shareholder value?” If the answer is no, ask, “Would it be ethical not to take the action?” To answer that question, weight the harm or cost that would be imposed on shareholders against the costs or benefits to other stakeholders. If the answer is no, do it, but disclose the effect of the action to shareholders. If the answer is yes, don’t do it.</a:t>
            </a:r>
          </a:p>
          <a:p>
            <a:r>
              <a:rPr lang="en-US" dirty="0"/>
              <a:t>If the answer is yes to “Does it maximize shareholder value?” then ask, “Is it ethical?” To answer, weigh the effect on customers, employees, the community, the environment, and suppliers against the benefit to the shareholders. If the answer is yes, do it. If the answer is No, don’t do it.</a:t>
            </a:r>
          </a:p>
          <a:p>
            <a:endParaRPr lang="en-US" dirty="0"/>
          </a:p>
        </p:txBody>
      </p:sp>
      <p:sp>
        <p:nvSpPr>
          <p:cNvPr id="15" name="Text Placeholder 14"/>
          <p:cNvSpPr>
            <a:spLocks noGrp="1"/>
          </p:cNvSpPr>
          <p:nvPr>
            <p:ph type="body" sz="quarter" idx="15"/>
          </p:nvPr>
        </p:nvSpPr>
        <p:spPr/>
        <p:txBody>
          <a:bodyPr/>
          <a:lstStyle/>
          <a:p>
            <a:r>
              <a:rPr lang="en-US" sz="1000" dirty="0">
                <a:hlinkClick r:id="rId2" action="ppaction://hlinksldjump"/>
              </a:rPr>
              <a:t>Return to slide containing image.</a:t>
            </a:r>
            <a:endParaRPr lang="en-US" sz="1000" dirty="0"/>
          </a:p>
        </p:txBody>
      </p:sp>
    </p:spTree>
    <p:extLst>
      <p:ext uri="{BB962C8B-B14F-4D97-AF65-F5344CB8AC3E}">
        <p14:creationId xmlns:p14="http://schemas.microsoft.com/office/powerpoint/2010/main" val="1923125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a:t>Decision Making and Creativity: </a:t>
            </a:r>
            <a:br>
              <a:rPr lang="en-US" dirty="0"/>
            </a:br>
            <a:r>
              <a:rPr lang="en-US" dirty="0"/>
              <a:t>Putting It All in Context Text Alternate</a:t>
            </a:r>
          </a:p>
        </p:txBody>
      </p:sp>
      <p:sp>
        <p:nvSpPr>
          <p:cNvPr id="14" name="Text Placeholder 13"/>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AF7B6212-3A92-7B4F-AF03-414BF779BA60}"/>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intuition, judgmental heuristics, decision-making styles, ethical values, personality, self-efficacy, and national culture</a:t>
            </a:r>
          </a:p>
          <a:p>
            <a:pPr marL="171450" indent="-171450">
              <a:buFont typeface="Arial" panose="020B0604020202020204" pitchFamily="34" charset="0"/>
              <a:buChar char="•"/>
            </a:pPr>
            <a:r>
              <a:rPr lang="en-US" sz="1200" dirty="0"/>
              <a:t>Situation factors: decision situation, organizational culture and climate</a:t>
            </a:r>
          </a:p>
          <a:p>
            <a:r>
              <a:rPr lang="en-US" sz="1200" dirty="0"/>
              <a:t>Leads to Processes:</a:t>
            </a:r>
          </a:p>
          <a:p>
            <a:pPr lvl="1"/>
            <a:r>
              <a:rPr lang="en-US" sz="1200" dirty="0"/>
              <a:t>Individual Level: rational and or non rational decision making, ethical decision making, and creativity.</a:t>
            </a:r>
          </a:p>
          <a:p>
            <a:pPr lvl="1"/>
            <a:r>
              <a:rPr lang="en-US" sz="1200" dirty="0"/>
              <a:t>Group, Team Level: rational and or non rational decision making, groupthink, minority dissent, consensus, and creativity.</a:t>
            </a:r>
          </a:p>
          <a:p>
            <a:pPr lvl="1"/>
            <a:r>
              <a:rPr lang="en-US" sz="1200" dirty="0"/>
              <a:t>Organizational Level: evidence-based decision making, and creativity.</a:t>
            </a:r>
          </a:p>
          <a:p>
            <a:r>
              <a:rPr lang="en-US" sz="1200" dirty="0"/>
              <a:t>Leads to Outcomes:</a:t>
            </a:r>
          </a:p>
          <a:p>
            <a:pPr lvl="1"/>
            <a:r>
              <a:rPr lang="en-US" sz="1200" dirty="0"/>
              <a:t>Individual Level: task performance, career outcomes, and creativity.</a:t>
            </a:r>
          </a:p>
          <a:p>
            <a:pPr lvl="1"/>
            <a:r>
              <a:rPr lang="en-US" sz="1200" dirty="0"/>
              <a:t>Group, Team Level: group and or team performance, and group cohesion and conflict.</a:t>
            </a:r>
          </a:p>
          <a:p>
            <a:pPr lvl="1"/>
            <a:r>
              <a:rPr lang="en-US" sz="1200" dirty="0"/>
              <a:t>Organizational Level: accounting and or financial performance, legal liability, innovation, and customer satisfaction.</a:t>
            </a:r>
          </a:p>
          <a:p>
            <a:r>
              <a:rPr lang="en-US" sz="1200" dirty="0"/>
              <a:t>In return, Outcomes relates to both Inputs and Processes.</a:t>
            </a:r>
          </a:p>
          <a:p>
            <a:endParaRPr lang="en-US" dirty="0"/>
          </a:p>
        </p:txBody>
      </p:sp>
      <p:sp>
        <p:nvSpPr>
          <p:cNvPr id="15" name="Text Placeholder 14"/>
          <p:cNvSpPr>
            <a:spLocks noGrp="1"/>
          </p:cNvSpPr>
          <p:nvPr>
            <p:ph type="body" sz="quarter" idx="15"/>
          </p:nvPr>
        </p:nvSpPr>
        <p:spPr/>
        <p:txBody>
          <a:bodyPr/>
          <a:lstStyle/>
          <a:p>
            <a:r>
              <a:rPr lang="en-US" sz="1200" dirty="0">
                <a:hlinkClick r:id="rId2" action="ppaction://hlinksldjump"/>
              </a:rPr>
              <a:t>Return to slide containing image.</a:t>
            </a:r>
            <a:endParaRPr lang="en-US" sz="1200" dirty="0"/>
          </a:p>
        </p:txBody>
      </p:sp>
    </p:spTree>
    <p:extLst>
      <p:ext uri="{BB962C8B-B14F-4D97-AF65-F5344CB8AC3E}">
        <p14:creationId xmlns:p14="http://schemas.microsoft.com/office/powerpoint/2010/main" val="877206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11.2 Rational Decision Making</a:t>
            </a:r>
            <a:endParaRPr lang="en-US" sz="2000" dirty="0"/>
          </a:p>
        </p:txBody>
      </p:sp>
      <p:sp>
        <p:nvSpPr>
          <p:cNvPr id="9" name="Content Placeholder 8"/>
          <p:cNvSpPr>
            <a:spLocks noGrp="1"/>
          </p:cNvSpPr>
          <p:nvPr>
            <p:ph sz="quarter" idx="11"/>
          </p:nvPr>
        </p:nvSpPr>
        <p:spPr>
          <a:xfrm>
            <a:off x="342900" y="1276710"/>
            <a:ext cx="8458200" cy="2233746"/>
          </a:xfrm>
        </p:spPr>
        <p:txBody>
          <a:bodyPr/>
          <a:lstStyle/>
          <a:p>
            <a:pPr marL="0" indent="0">
              <a:buClr>
                <a:schemeClr val="tx1"/>
              </a:buClr>
              <a:buNone/>
            </a:pPr>
            <a:r>
              <a:rPr lang="en-US" sz="2800" dirty="0"/>
              <a:t>Explains how managers </a:t>
            </a:r>
            <a:r>
              <a:rPr lang="en-US" sz="2800" b="1" dirty="0"/>
              <a:t>should </a:t>
            </a:r>
            <a:r>
              <a:rPr lang="en-US" sz="2800" dirty="0"/>
              <a:t>make decisions.</a:t>
            </a:r>
          </a:p>
          <a:p>
            <a:pPr lvl="1">
              <a:buClr>
                <a:schemeClr val="tx1"/>
              </a:buClr>
              <a:buFont typeface="Arial" charset="0"/>
              <a:buChar char="•"/>
            </a:pPr>
            <a:r>
              <a:rPr lang="en-US" sz="2400" dirty="0"/>
              <a:t>Assumes managers are completely objective and possess complete information.</a:t>
            </a:r>
          </a:p>
          <a:p>
            <a:pPr lvl="1">
              <a:buClr>
                <a:schemeClr val="tx1"/>
              </a:buClr>
              <a:buFont typeface="Arial" charset="0"/>
              <a:buChar char="•"/>
            </a:pPr>
            <a:r>
              <a:rPr lang="en-US" sz="2400" dirty="0"/>
              <a:t>Occurs in four stages.</a:t>
            </a:r>
          </a:p>
          <a:p>
            <a:endParaRPr lang="en-US" dirty="0"/>
          </a:p>
        </p:txBody>
      </p:sp>
      <p:pic>
        <p:nvPicPr>
          <p:cNvPr id="5" name="Picture 4" descr="The graphic depicts the stages in rational decision making."/>
          <p:cNvPicPr>
            <a:picLocks noChangeAspect="1"/>
          </p:cNvPicPr>
          <p:nvPr/>
        </p:nvPicPr>
        <p:blipFill>
          <a:blip r:embed="rId3"/>
          <a:stretch>
            <a:fillRect/>
          </a:stretch>
        </p:blipFill>
        <p:spPr>
          <a:xfrm>
            <a:off x="278333" y="3972308"/>
            <a:ext cx="8587334" cy="1751816"/>
          </a:xfrm>
          <a:prstGeom prst="rect">
            <a:avLst/>
          </a:prstGeom>
        </p:spPr>
      </p:pic>
      <p:sp>
        <p:nvSpPr>
          <p:cNvPr id="4" name="Text Placeholder 3"/>
          <p:cNvSpPr>
            <a:spLocks noGrp="1"/>
          </p:cNvSpPr>
          <p:nvPr>
            <p:ph type="body" sz="quarter" idx="12"/>
          </p:nvPr>
        </p:nvSpPr>
        <p:spPr>
          <a:xfrm>
            <a:off x="3369346" y="6404103"/>
            <a:ext cx="2405307" cy="190500"/>
          </a:xfrm>
        </p:spPr>
        <p:txBody>
          <a:bodyPr/>
          <a:lstStyle/>
          <a:p>
            <a:r>
              <a:rPr lang="en-US" dirty="0">
                <a:hlinkClick r:id="rId4" action="ppaction://hlinksldjump"/>
              </a:rPr>
              <a:t>Access the text alternate for slide image.</a:t>
            </a:r>
            <a:endParaRPr lang="en-US" dirty="0"/>
          </a:p>
        </p:txBody>
      </p:sp>
      <p:sp>
        <p:nvSpPr>
          <p:cNvPr id="3" name="Text Placeholder 2">
            <a:extLst>
              <a:ext uri="{FF2B5EF4-FFF2-40B4-BE49-F238E27FC236}">
                <a16:creationId xmlns:a16="http://schemas.microsoft.com/office/drawing/2014/main" id="{C974ACE8-BCF3-1B4C-9819-E003F737BEB1}"/>
              </a:ext>
            </a:extLst>
          </p:cNvPr>
          <p:cNvSpPr>
            <a:spLocks noGrp="1"/>
          </p:cNvSpPr>
          <p:nvPr>
            <p:ph type="body" sz="quarter" idx="13"/>
          </p:nvPr>
        </p:nvSpPr>
        <p:spPr/>
        <p:txBody>
          <a:bodyPr/>
          <a:lstStyle/>
          <a:p>
            <a:r>
              <a:rPr lang="en-US" dirty="0"/>
              <a:t>McGraw-Hill Global Education Holdings, LLC </a:t>
            </a:r>
          </a:p>
        </p:txBody>
      </p:sp>
    </p:spTree>
    <p:extLst>
      <p:ext uri="{BB962C8B-B14F-4D97-AF65-F5344CB8AC3E}">
        <p14:creationId xmlns:p14="http://schemas.microsoft.com/office/powerpoint/2010/main" val="14949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The Four-Stage Model</a:t>
            </a:r>
          </a:p>
        </p:txBody>
      </p:sp>
      <p:sp>
        <p:nvSpPr>
          <p:cNvPr id="12" name="Content Placeholder 11"/>
          <p:cNvSpPr>
            <a:spLocks noGrp="1"/>
          </p:cNvSpPr>
          <p:nvPr>
            <p:ph sz="quarter" idx="11"/>
          </p:nvPr>
        </p:nvSpPr>
        <p:spPr>
          <a:xfrm>
            <a:off x="342900" y="983411"/>
            <a:ext cx="3514397" cy="2445589"/>
          </a:xfrm>
        </p:spPr>
        <p:txBody>
          <a:bodyPr>
            <a:noAutofit/>
          </a:bodyPr>
          <a:lstStyle/>
          <a:p>
            <a:r>
              <a:rPr lang="en-US" sz="2400" b="1" dirty="0"/>
              <a:t>Stage 1. </a:t>
            </a:r>
          </a:p>
          <a:p>
            <a:pPr marL="342900" indent="-342900">
              <a:buFont typeface="Arial" panose="020B0604020202020204" pitchFamily="34" charset="0"/>
              <a:buChar char="•"/>
            </a:pPr>
            <a:r>
              <a:rPr lang="en-US" dirty="0"/>
              <a:t>Identify the problem or opportunity. </a:t>
            </a:r>
          </a:p>
          <a:p>
            <a:pPr marL="342900" indent="-342900">
              <a:buFont typeface="Arial" panose="020B0604020202020204" pitchFamily="34" charset="0"/>
              <a:buChar char="•"/>
            </a:pPr>
            <a:r>
              <a:rPr lang="en-US" dirty="0"/>
              <a:t>Determine the actual versus the desirable.</a:t>
            </a:r>
          </a:p>
        </p:txBody>
      </p:sp>
      <p:sp>
        <p:nvSpPr>
          <p:cNvPr id="14" name="Content Placeholder 13"/>
          <p:cNvSpPr>
            <a:spLocks noGrp="1"/>
          </p:cNvSpPr>
          <p:nvPr>
            <p:ph sz="quarter" idx="14"/>
          </p:nvPr>
        </p:nvSpPr>
        <p:spPr>
          <a:xfrm>
            <a:off x="342900" y="3284849"/>
            <a:ext cx="3678620" cy="2589740"/>
          </a:xfrm>
        </p:spPr>
        <p:txBody>
          <a:bodyPr>
            <a:noAutofit/>
          </a:bodyPr>
          <a:lstStyle/>
          <a:p>
            <a:r>
              <a:rPr lang="en-US" sz="2400" b="1" dirty="0"/>
              <a:t>Stage 2.</a:t>
            </a:r>
          </a:p>
          <a:p>
            <a:pPr marL="342900" indent="-342900">
              <a:buClr>
                <a:schemeClr val="tx1"/>
              </a:buClr>
              <a:buFont typeface="Arial" panose="020B0604020202020204" pitchFamily="34" charset="0"/>
              <a:buChar char="•"/>
            </a:pPr>
            <a:r>
              <a:rPr lang="en-US" dirty="0"/>
              <a:t>Generate alternative solutions.</a:t>
            </a:r>
          </a:p>
          <a:p>
            <a:pPr marL="342900" indent="-342900">
              <a:buClr>
                <a:schemeClr val="tx1"/>
              </a:buClr>
              <a:buFont typeface="Arial" panose="020B0604020202020204" pitchFamily="34" charset="0"/>
              <a:buChar char="•"/>
            </a:pPr>
            <a:r>
              <a:rPr lang="en-US" dirty="0"/>
              <a:t>Need to slow down to evaluate a broader set of alternatives.</a:t>
            </a:r>
          </a:p>
          <a:p>
            <a:pPr marL="342900" indent="-342900">
              <a:buClr>
                <a:schemeClr val="tx1"/>
              </a:buClr>
              <a:buFont typeface="Arial" panose="020B0604020202020204" pitchFamily="34" charset="0"/>
              <a:buChar char="•"/>
            </a:pPr>
            <a:r>
              <a:rPr lang="en-US" dirty="0"/>
              <a:t>Invest in studying a greater number of potential solutions.</a:t>
            </a:r>
          </a:p>
          <a:p>
            <a:endParaRPr lang="en-US" dirty="0"/>
          </a:p>
        </p:txBody>
      </p:sp>
      <p:sp>
        <p:nvSpPr>
          <p:cNvPr id="18" name="Content Placeholder 17"/>
          <p:cNvSpPr>
            <a:spLocks noGrp="1"/>
          </p:cNvSpPr>
          <p:nvPr>
            <p:ph sz="quarter" idx="15"/>
          </p:nvPr>
        </p:nvSpPr>
        <p:spPr>
          <a:xfrm>
            <a:off x="4426824" y="762000"/>
            <a:ext cx="4393323" cy="2859110"/>
          </a:xfrm>
        </p:spPr>
        <p:txBody>
          <a:bodyPr>
            <a:noAutofit/>
          </a:bodyPr>
          <a:lstStyle/>
          <a:p>
            <a:r>
              <a:rPr lang="en-US" sz="2400" b="1" dirty="0"/>
              <a:t>Stage 3.</a:t>
            </a:r>
          </a:p>
          <a:p>
            <a:pPr>
              <a:spcAft>
                <a:spcPts val="200"/>
              </a:spcAft>
              <a:buClr>
                <a:schemeClr val="tx1"/>
              </a:buClr>
            </a:pPr>
            <a:r>
              <a:rPr lang="en-US" dirty="0"/>
              <a:t>Evaluate alternatives and select a solution.</a:t>
            </a:r>
          </a:p>
          <a:p>
            <a:pPr marL="746125" lvl="2" indent="-288925">
              <a:spcBef>
                <a:spcPts val="0"/>
              </a:spcBef>
              <a:spcAft>
                <a:spcPts val="200"/>
              </a:spcAft>
              <a:buClr>
                <a:schemeClr val="tx1"/>
              </a:buClr>
              <a:buFont typeface="Arial" charset="0"/>
              <a:buChar char="•"/>
            </a:pPr>
            <a:r>
              <a:rPr lang="en-US" sz="2000" dirty="0"/>
              <a:t>Consider ethics.</a:t>
            </a:r>
          </a:p>
          <a:p>
            <a:pPr marL="746125" lvl="2" indent="-288925">
              <a:spcBef>
                <a:spcPts val="0"/>
              </a:spcBef>
              <a:spcAft>
                <a:spcPts val="200"/>
              </a:spcAft>
              <a:buClr>
                <a:schemeClr val="tx1"/>
              </a:buClr>
              <a:buFont typeface="Arial" charset="0"/>
              <a:buChar char="•"/>
            </a:pPr>
            <a:r>
              <a:rPr lang="en-US" sz="2000" dirty="0"/>
              <a:t>Consider feasibility.</a:t>
            </a:r>
          </a:p>
          <a:p>
            <a:pPr marL="746125" lvl="2" indent="-288925">
              <a:buClr>
                <a:schemeClr val="tx1"/>
              </a:buClr>
              <a:buFont typeface="Arial" charset="0"/>
              <a:buChar char="•"/>
            </a:pPr>
            <a:r>
              <a:rPr lang="en-US" sz="2000" dirty="0"/>
              <a:t>Consider whether it removes the causes and solves the problem.</a:t>
            </a:r>
          </a:p>
          <a:p>
            <a:endParaRPr lang="en-US" sz="1800" dirty="0"/>
          </a:p>
        </p:txBody>
      </p:sp>
      <p:sp>
        <p:nvSpPr>
          <p:cNvPr id="19" name="Content Placeholder 18"/>
          <p:cNvSpPr>
            <a:spLocks noGrp="1"/>
          </p:cNvSpPr>
          <p:nvPr>
            <p:ph sz="quarter" idx="16"/>
          </p:nvPr>
        </p:nvSpPr>
        <p:spPr>
          <a:xfrm>
            <a:off x="4426824" y="3621110"/>
            <a:ext cx="4095093" cy="2667000"/>
          </a:xfrm>
        </p:spPr>
        <p:txBody>
          <a:bodyPr>
            <a:noAutofit/>
          </a:bodyPr>
          <a:lstStyle/>
          <a:p>
            <a:r>
              <a:rPr lang="en-US" sz="2400" b="1" dirty="0"/>
              <a:t>Stage 4.</a:t>
            </a:r>
          </a:p>
          <a:p>
            <a:pPr marL="342900" indent="-342900">
              <a:buClr>
                <a:schemeClr val="tx1"/>
              </a:buClr>
              <a:buFont typeface="Arial" panose="020B0604020202020204" pitchFamily="34" charset="0"/>
              <a:buChar char="•"/>
            </a:pPr>
            <a:r>
              <a:rPr lang="en-US" dirty="0"/>
              <a:t>Implement and evaluate.</a:t>
            </a:r>
          </a:p>
          <a:p>
            <a:pPr marL="342900" indent="-342900">
              <a:buClr>
                <a:schemeClr val="tx1"/>
              </a:buClr>
              <a:buFont typeface="Arial" panose="020B0604020202020204" pitchFamily="34" charset="0"/>
              <a:buChar char="•"/>
            </a:pPr>
            <a:r>
              <a:rPr lang="en-US" dirty="0"/>
              <a:t>Stakeholders evaluate how effectively the solution solves the problem.</a:t>
            </a:r>
          </a:p>
          <a:p>
            <a:pPr marL="342900" indent="-342900">
              <a:buClr>
                <a:schemeClr val="tx1"/>
              </a:buClr>
              <a:buFont typeface="Arial" panose="020B0604020202020204" pitchFamily="34" charset="0"/>
              <a:buChar char="•"/>
            </a:pPr>
            <a:r>
              <a:rPr lang="en-US" dirty="0"/>
              <a:t>If the solution fails, you can return to Stage 1.</a:t>
            </a:r>
          </a:p>
          <a:p>
            <a:endParaRPr lang="en-US" dirty="0"/>
          </a:p>
        </p:txBody>
      </p:sp>
    </p:spTree>
    <p:extLst>
      <p:ext uri="{BB962C8B-B14F-4D97-AF65-F5344CB8AC3E}">
        <p14:creationId xmlns:p14="http://schemas.microsoft.com/office/powerpoint/2010/main" val="1161436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Rational Decision Making: The Pros and Cons</a:t>
            </a:r>
            <a:endParaRPr lang="en-US" sz="2000" dirty="0"/>
          </a:p>
        </p:txBody>
      </p:sp>
      <p:sp>
        <p:nvSpPr>
          <p:cNvPr id="3" name="Content Placeholder 2"/>
          <p:cNvSpPr>
            <a:spLocks noGrp="1"/>
          </p:cNvSpPr>
          <p:nvPr>
            <p:ph sz="quarter" idx="11"/>
          </p:nvPr>
        </p:nvSpPr>
        <p:spPr/>
        <p:txBody>
          <a:bodyPr/>
          <a:lstStyle/>
          <a:p>
            <a:r>
              <a:rPr lang="en-US" sz="2800" dirty="0"/>
              <a:t>The problem: We are rarely rational when making decisions in complex situations.</a:t>
            </a:r>
          </a:p>
          <a:p>
            <a:endParaRPr lang="en-US" sz="1100" dirty="0"/>
          </a:p>
          <a:p>
            <a:r>
              <a:rPr lang="en-US" sz="2800" dirty="0"/>
              <a:t>Why? The conditions for optimization are hard to meet, given cost, time, and resource constraints.</a:t>
            </a:r>
          </a:p>
          <a:p>
            <a:endParaRPr lang="en-US" sz="1400" dirty="0"/>
          </a:p>
          <a:p>
            <a:r>
              <a:rPr lang="en-US" sz="2800" dirty="0"/>
              <a:t>There are three benefits to at least trying this approach.</a:t>
            </a:r>
          </a:p>
          <a:p>
            <a:pPr marL="633413" indent="-230188">
              <a:buFont typeface="+mj-lt"/>
              <a:buAutoNum type="arabicPeriod"/>
            </a:pPr>
            <a:r>
              <a:rPr lang="en-US" sz="2400" dirty="0"/>
              <a:t>The quality of the decision is likely to be enhanced.</a:t>
            </a:r>
          </a:p>
          <a:p>
            <a:pPr marL="633413" indent="-230188">
              <a:buFont typeface="+mj-lt"/>
              <a:buAutoNum type="arabicPeriod"/>
            </a:pPr>
            <a:r>
              <a:rPr lang="en-US" sz="2400" dirty="0"/>
              <a:t>Greater transparency surrounds the process.</a:t>
            </a:r>
          </a:p>
          <a:p>
            <a:pPr marL="633413" indent="-230188">
              <a:buFont typeface="+mj-lt"/>
              <a:buAutoNum type="arabicPeriod"/>
            </a:pPr>
            <a:r>
              <a:rPr lang="en-US" sz="2400" dirty="0"/>
              <a:t>Greater responsibility accompanies this approach.</a:t>
            </a:r>
            <a:endParaRPr lang="en-US" sz="2400" b="1" dirty="0">
              <a:solidFill>
                <a:srgbClr val="FF0000"/>
              </a:solidFill>
            </a:endParaRPr>
          </a:p>
        </p:txBody>
      </p:sp>
    </p:spTree>
    <p:extLst>
      <p:ext uri="{BB962C8B-B14F-4D97-AF65-F5344CB8AC3E}">
        <p14:creationId xmlns:p14="http://schemas.microsoft.com/office/powerpoint/2010/main" val="2281546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Nonrational Decision Making</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Actual decisions are often generally nonrational.</a:t>
            </a:r>
          </a:p>
          <a:p>
            <a:pPr marL="342900" indent="-342900">
              <a:buFont typeface="Arial" panose="020B0604020202020204" pitchFamily="34" charset="0"/>
              <a:buChar char="•"/>
            </a:pPr>
            <a:r>
              <a:rPr lang="en-US" sz="2400" dirty="0"/>
              <a:t>The normative model.</a:t>
            </a:r>
          </a:p>
          <a:p>
            <a:pPr marL="342900" indent="-342900">
              <a:buFont typeface="Arial" panose="020B0604020202020204" pitchFamily="34" charset="0"/>
              <a:buChar char="•"/>
            </a:pPr>
            <a:r>
              <a:rPr lang="en-US" sz="2400" dirty="0"/>
              <a:t>Guided by bounded rationality.</a:t>
            </a:r>
          </a:p>
          <a:p>
            <a:pPr marL="692150" lvl="1" indent="-346075">
              <a:buFont typeface="Arial" charset="0"/>
              <a:buChar char="•"/>
            </a:pPr>
            <a:r>
              <a:rPr lang="en-US" dirty="0"/>
              <a:t>Our ability to make decisions restricted or bounded by a series of constraints, for example, resources and personal attributes.</a:t>
            </a:r>
          </a:p>
          <a:p>
            <a:pPr marL="692150" lvl="1" indent="-346075">
              <a:buFont typeface="Arial" charset="0"/>
              <a:buChar char="•"/>
            </a:pPr>
            <a:r>
              <a:rPr lang="en-US" dirty="0"/>
              <a:t>Manageable amounts of information sought, rather than complete or optimal amounts.</a:t>
            </a:r>
          </a:p>
          <a:p>
            <a:pPr marL="692150" lvl="1" indent="-346075">
              <a:buFont typeface="Arial" charset="0"/>
              <a:buChar char="•"/>
            </a:pPr>
            <a:r>
              <a:rPr lang="en-US" dirty="0"/>
              <a:t>Results in satisficing when arriving at a solution.</a:t>
            </a:r>
          </a:p>
          <a:p>
            <a:pPr marL="0" indent="0">
              <a:buNone/>
            </a:pPr>
            <a:endParaRPr lang="en-US" sz="2800" dirty="0"/>
          </a:p>
        </p:txBody>
      </p:sp>
    </p:spTree>
    <p:extLst>
      <p:ext uri="{BB962C8B-B14F-4D97-AF65-F5344CB8AC3E}">
        <p14:creationId xmlns:p14="http://schemas.microsoft.com/office/powerpoint/2010/main" val="3341574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Intuitive-Based Nonrational Decision Making</a:t>
            </a:r>
          </a:p>
        </p:txBody>
      </p:sp>
      <p:pic>
        <p:nvPicPr>
          <p:cNvPr id="3" name="Picture 2" descr="The graphic lays out intuitive-based nonrational decision making"/>
          <p:cNvPicPr>
            <a:picLocks noChangeAspect="1"/>
          </p:cNvPicPr>
          <p:nvPr/>
        </p:nvPicPr>
        <p:blipFill>
          <a:blip r:embed="rId3"/>
          <a:stretch>
            <a:fillRect/>
          </a:stretch>
        </p:blipFill>
        <p:spPr>
          <a:xfrm>
            <a:off x="1332614" y="926235"/>
            <a:ext cx="6478772" cy="4859079"/>
          </a:xfrm>
          <a:prstGeom prst="rect">
            <a:avLst/>
          </a:prstGeom>
        </p:spPr>
      </p:pic>
      <p:sp>
        <p:nvSpPr>
          <p:cNvPr id="2" name="Content Placeholder 1">
            <a:extLst>
              <a:ext uri="{FF2B5EF4-FFF2-40B4-BE49-F238E27FC236}">
                <a16:creationId xmlns:a16="http://schemas.microsoft.com/office/drawing/2014/main" id="{012FAF20-5DDF-674F-87F6-EE78497E6A15}"/>
              </a:ext>
            </a:extLst>
          </p:cNvPr>
          <p:cNvSpPr>
            <a:spLocks noGrp="1"/>
          </p:cNvSpPr>
          <p:nvPr>
            <p:ph sz="quarter" idx="11"/>
          </p:nvPr>
        </p:nvSpPr>
        <p:spPr>
          <a:xfrm>
            <a:off x="342900" y="5728137"/>
            <a:ext cx="8458200" cy="835571"/>
          </a:xfrm>
        </p:spPr>
        <p:txBody>
          <a:bodyPr>
            <a:normAutofit fontScale="62500" lnSpcReduction="20000"/>
          </a:bodyPr>
          <a:lstStyle/>
          <a:p>
            <a:br>
              <a:rPr lang="en-US" dirty="0"/>
            </a:br>
            <a:r>
              <a:rPr lang="en-US" b="1" dirty="0"/>
              <a:t>FIGURE 11.3 A Model of Intuition </a:t>
            </a:r>
            <a:endParaRPr lang="en-US" dirty="0"/>
          </a:p>
          <a:p>
            <a:r>
              <a:rPr lang="en-US" sz="1000" dirty="0"/>
              <a:t>SOURCES: Kahneman, Daniel, and Gary Klein. “Conditions for Intuitive Expertise: A Failure to Disagree.” </a:t>
            </a:r>
            <a:r>
              <a:rPr lang="en-US" sz="1000" i="1" dirty="0"/>
              <a:t>American Psychologist </a:t>
            </a:r>
            <a:r>
              <a:rPr lang="en-US" sz="1000" dirty="0"/>
              <a:t>64, no. 6 (September 2009): 515–26. https://DOI: 10.1037/a0016755; Sadler-Smith, Eugene, and Erella Shefy. “The Intuitive Executive: Understanding and Applying ‘Gut Feel’ in Decision-Making.” </a:t>
            </a:r>
            <a:r>
              <a:rPr lang="en-US" sz="1000" i="1" dirty="0"/>
              <a:t>Academy of Management Executive </a:t>
            </a:r>
            <a:r>
              <a:rPr lang="en-US" sz="1000" dirty="0"/>
              <a:t>18, no. 4 (2004): 76–91; and Miller, C. Chet, and R. Duane Ireland. “Intuition in Strategic Decision Making: Friend or Foe in the Fast-Paced 21st Century?” </a:t>
            </a:r>
            <a:r>
              <a:rPr lang="en-US" sz="1000" i="1" dirty="0"/>
              <a:t>Academy of Management </a:t>
            </a:r>
            <a:r>
              <a:rPr lang="en-US" sz="1000" dirty="0"/>
              <a:t>19, no. 1 (February 2005). https://doi.org/10.5465/ame.2005.15841948. </a:t>
            </a:r>
          </a:p>
          <a:p>
            <a:endParaRPr lang="en-US" dirty="0"/>
          </a:p>
        </p:txBody>
      </p:sp>
      <p:sp>
        <p:nvSpPr>
          <p:cNvPr id="13" name="Text Placeholder 12"/>
          <p:cNvSpPr>
            <a:spLocks noGrp="1"/>
          </p:cNvSpPr>
          <p:nvPr>
            <p:ph type="body" sz="quarter" idx="12"/>
          </p:nvPr>
        </p:nvSpPr>
        <p:spPr>
          <a:xfrm>
            <a:off x="6738693" y="6667500"/>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1777089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Pros and Cons of Intuitive Decision Making</a:t>
            </a:r>
          </a:p>
        </p:txBody>
      </p:sp>
      <p:sp>
        <p:nvSpPr>
          <p:cNvPr id="12" name="Content Placeholder 11"/>
          <p:cNvSpPr>
            <a:spLocks noGrp="1"/>
          </p:cNvSpPr>
          <p:nvPr>
            <p:ph sz="quarter" idx="11"/>
          </p:nvPr>
        </p:nvSpPr>
        <p:spPr/>
        <p:txBody>
          <a:bodyPr/>
          <a:lstStyle/>
          <a:p>
            <a:r>
              <a:rPr lang="en-US" sz="2800" b="1" dirty="0"/>
              <a:t>Pros</a:t>
            </a:r>
          </a:p>
          <a:p>
            <a:pPr marL="342900" indent="-342900">
              <a:buFont typeface="Arial" panose="020B0604020202020204" pitchFamily="34" charset="0"/>
              <a:buChar char="•"/>
            </a:pPr>
            <a:r>
              <a:rPr lang="en-US" sz="2400" dirty="0"/>
              <a:t>Useful when a quick decision is required.</a:t>
            </a:r>
          </a:p>
          <a:p>
            <a:pPr marL="342900" indent="-342900">
              <a:buFont typeface="Arial" panose="020B0604020202020204" pitchFamily="34" charset="0"/>
              <a:buChar char="•"/>
            </a:pPr>
            <a:r>
              <a:rPr lang="en-US" sz="2400" dirty="0"/>
              <a:t>Good when resources are limited or difficult or costly to acquire.</a:t>
            </a:r>
          </a:p>
        </p:txBody>
      </p:sp>
      <p:sp>
        <p:nvSpPr>
          <p:cNvPr id="14" name="Content Placeholder 13"/>
          <p:cNvSpPr>
            <a:spLocks noGrp="1"/>
          </p:cNvSpPr>
          <p:nvPr>
            <p:ph sz="quarter" idx="14"/>
          </p:nvPr>
        </p:nvSpPr>
        <p:spPr/>
        <p:txBody>
          <a:bodyPr/>
          <a:lstStyle/>
          <a:p>
            <a:r>
              <a:rPr lang="en-US" sz="2800" b="1" dirty="0"/>
              <a:t>Cons</a:t>
            </a:r>
          </a:p>
          <a:p>
            <a:pPr marL="342900" indent="-342900">
              <a:buFont typeface="Arial" panose="020B0604020202020204" pitchFamily="34" charset="0"/>
              <a:buChar char="•"/>
            </a:pPr>
            <a:r>
              <a:rPr lang="en-US" sz="2400" dirty="0"/>
              <a:t>Susceptible to bias.</a:t>
            </a:r>
          </a:p>
          <a:p>
            <a:pPr marL="342900" indent="-342900">
              <a:buFont typeface="Arial" panose="020B0604020202020204" pitchFamily="34" charset="0"/>
              <a:buChar char="•"/>
            </a:pPr>
            <a:r>
              <a:rPr lang="en-US" sz="2400" dirty="0"/>
              <a:t>May be difficult to gain acceptance.</a:t>
            </a:r>
          </a:p>
        </p:txBody>
      </p:sp>
    </p:spTree>
    <p:extLst>
      <p:ext uri="{BB962C8B-B14F-4D97-AF65-F5344CB8AC3E}">
        <p14:creationId xmlns:p14="http://schemas.microsoft.com/office/powerpoint/2010/main" val="199554199"/>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docProps/app.xml><?xml version="1.0" encoding="utf-8"?>
<Properties xmlns="http://schemas.openxmlformats.org/officeDocument/2006/extended-properties" xmlns:vt="http://schemas.openxmlformats.org/officeDocument/2006/docPropsVTypes">
  <Template/>
  <TotalTime>17438</TotalTime>
  <Words>6095</Words>
  <Application>Microsoft Macintosh PowerPoint</Application>
  <PresentationFormat>On-screen Show (4:3)</PresentationFormat>
  <Paragraphs>565</Paragraphs>
  <Slides>35</Slides>
  <Notes>29</Notes>
  <HiddenSlides>6</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35</vt:i4>
      </vt:variant>
    </vt:vector>
  </HeadingPairs>
  <TitlesOfParts>
    <vt:vector size="49" baseType="lpstr">
      <vt:lpstr>Arial</vt:lpstr>
      <vt:lpstr>ArumSans Bold</vt:lpstr>
      <vt:lpstr>ArumSans Regular</vt:lpstr>
      <vt:lpstr>Calibri</vt:lpstr>
      <vt:lpstr>Proxima Nova</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Bar Footer_APPENDIX</vt:lpstr>
      <vt:lpstr>CHAPTER 11</vt:lpstr>
      <vt:lpstr>After reading this chapter, you  should be able to:</vt:lpstr>
      <vt:lpstr>Decision Making</vt:lpstr>
      <vt:lpstr>Figure 11.2 Rational Decision Making</vt:lpstr>
      <vt:lpstr>The Four-Stage Model</vt:lpstr>
      <vt:lpstr>Rational Decision Making: The Pros and Cons</vt:lpstr>
      <vt:lpstr>Nonrational Decision Making</vt:lpstr>
      <vt:lpstr>Intuitive-Based Nonrational Decision Making</vt:lpstr>
      <vt:lpstr>Pros and Cons of Intuitive Decision Making</vt:lpstr>
      <vt:lpstr>Test Your OB Knowledge 1</vt:lpstr>
      <vt:lpstr>Decision-Making Biases </vt:lpstr>
      <vt:lpstr>Heuristics, or Biases, in Decision Making</vt:lpstr>
      <vt:lpstr>Test Your OB Knowledge 2</vt:lpstr>
      <vt:lpstr>Evidence-Based Decision Making</vt:lpstr>
      <vt:lpstr>Four Decision-Making Styles</vt:lpstr>
      <vt:lpstr>Test Your OB Knowledge 3</vt:lpstr>
      <vt:lpstr>A Road Map to Ethical Decision Making</vt:lpstr>
      <vt:lpstr>Group Decision Making</vt:lpstr>
      <vt:lpstr>Groupthink</vt:lpstr>
      <vt:lpstr>Table 11.1 Preventing Groupthink</vt:lpstr>
      <vt:lpstr>Practical Problem-Solving Techniques 1</vt:lpstr>
      <vt:lpstr>Practical Problem-Solving Techniques 2</vt:lpstr>
      <vt:lpstr>Test Your OB Knowledge 4</vt:lpstr>
      <vt:lpstr>Figure 11.6 A Model of Creativity</vt:lpstr>
      <vt:lpstr>Creativity Outcomes</vt:lpstr>
      <vt:lpstr>Increasing Creativity</vt:lpstr>
      <vt:lpstr>Test Your OB Knowledge 5</vt:lpstr>
      <vt:lpstr>Decision Making and Creativity:  Putting It All in Context</vt:lpstr>
      <vt:lpstr>End of Main Content.</vt:lpstr>
      <vt:lpstr>Accessibility Content: Text Alternates for Slide Images.</vt:lpstr>
      <vt:lpstr>Figure 11.2 Rational Decision Making Text Alternate</vt:lpstr>
      <vt:lpstr>Intuitive-Based Nonrational Decision Making Text Alternate</vt:lpstr>
      <vt:lpstr>Four Decision-Making Styles Text Alternate</vt:lpstr>
      <vt:lpstr>A Road Map to Ethical Decision Making Text Alternate</vt:lpstr>
      <vt:lpstr>Decision Making and Creativity: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1052</cp:revision>
  <cp:lastPrinted>2016-12-16T17:05:04Z</cp:lastPrinted>
  <dcterms:created xsi:type="dcterms:W3CDTF">2014-09-02T15:08:31Z</dcterms:created>
  <dcterms:modified xsi:type="dcterms:W3CDTF">2020-03-05T22:49:41Z</dcterms:modified>
</cp:coreProperties>
</file>