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7.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8.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9.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10.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11.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64" r:id="rId1"/>
    <p:sldMasterId id="2147483967" r:id="rId2"/>
    <p:sldMasterId id="2147483973" r:id="rId3"/>
    <p:sldMasterId id="2147483982" r:id="rId4"/>
    <p:sldMasterId id="2147483984" r:id="rId5"/>
    <p:sldMasterId id="2147483956" r:id="rId6"/>
    <p:sldMasterId id="2147483942" r:id="rId7"/>
    <p:sldMasterId id="2147483952" r:id="rId8"/>
    <p:sldMasterId id="2147483934" r:id="rId9"/>
    <p:sldMasterId id="2147483922" r:id="rId10"/>
    <p:sldMasterId id="2147483910" r:id="rId11"/>
    <p:sldMasterId id="2147483898" r:id="rId12"/>
  </p:sldMasterIdLst>
  <p:notesMasterIdLst>
    <p:notesMasterId r:id="rId46"/>
  </p:notesMasterIdLst>
  <p:sldIdLst>
    <p:sldId id="256" r:id="rId13"/>
    <p:sldId id="572" r:id="rId14"/>
    <p:sldId id="573" r:id="rId15"/>
    <p:sldId id="615" r:id="rId16"/>
    <p:sldId id="621" r:id="rId17"/>
    <p:sldId id="616" r:id="rId18"/>
    <p:sldId id="622" r:id="rId19"/>
    <p:sldId id="582" r:id="rId20"/>
    <p:sldId id="583" r:id="rId21"/>
    <p:sldId id="586" r:id="rId22"/>
    <p:sldId id="588" r:id="rId23"/>
    <p:sldId id="590" r:id="rId24"/>
    <p:sldId id="591" r:id="rId25"/>
    <p:sldId id="592" r:id="rId26"/>
    <p:sldId id="594" r:id="rId27"/>
    <p:sldId id="596" r:id="rId28"/>
    <p:sldId id="617" r:id="rId29"/>
    <p:sldId id="597" r:id="rId30"/>
    <p:sldId id="598" r:id="rId31"/>
    <p:sldId id="599" r:id="rId32"/>
    <p:sldId id="600" r:id="rId33"/>
    <p:sldId id="601" r:id="rId34"/>
    <p:sldId id="618" r:id="rId35"/>
    <p:sldId id="604" r:id="rId36"/>
    <p:sldId id="605" r:id="rId37"/>
    <p:sldId id="611" r:id="rId38"/>
    <p:sldId id="614" r:id="rId39"/>
    <p:sldId id="609" r:id="rId40"/>
    <p:sldId id="610" r:id="rId41"/>
    <p:sldId id="623" r:id="rId42"/>
    <p:sldId id="624" r:id="rId43"/>
    <p:sldId id="619" r:id="rId44"/>
    <p:sldId id="620" r:id="rId4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6CBB35F-817A-6447-94B5-7EC4326E4824}">
          <p14:sldIdLst>
            <p14:sldId id="256"/>
            <p14:sldId id="572"/>
            <p14:sldId id="573"/>
            <p14:sldId id="615"/>
            <p14:sldId id="621"/>
            <p14:sldId id="616"/>
            <p14:sldId id="622"/>
            <p14:sldId id="582"/>
            <p14:sldId id="583"/>
            <p14:sldId id="586"/>
            <p14:sldId id="588"/>
            <p14:sldId id="590"/>
            <p14:sldId id="591"/>
            <p14:sldId id="592"/>
            <p14:sldId id="594"/>
            <p14:sldId id="596"/>
            <p14:sldId id="617"/>
            <p14:sldId id="597"/>
            <p14:sldId id="598"/>
            <p14:sldId id="599"/>
            <p14:sldId id="600"/>
            <p14:sldId id="601"/>
            <p14:sldId id="618"/>
            <p14:sldId id="604"/>
            <p14:sldId id="605"/>
            <p14:sldId id="611"/>
            <p14:sldId id="614"/>
            <p14:sldId id="609"/>
            <p14:sldId id="610"/>
            <p14:sldId id="623"/>
          </p14:sldIdLst>
        </p14:section>
        <p14:section name="Appendix Text Alternates for Slide Images." id="{552C5E20-4491-2C42-AC78-4F79471E9D72}">
          <p14:sldIdLst>
            <p14:sldId id="624"/>
            <p14:sldId id="619"/>
            <p14:sldId id="62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2" clrIdx="0"/>
  <p:cmAuthor id="2" name="Suzanne Roush" initials="SR" lastIdx="9" clrIdx="1">
    <p:extLst>
      <p:ext uri="{19B8F6BF-5375-455C-9EA6-DF929625EA0E}">
        <p15:presenceInfo xmlns:p15="http://schemas.microsoft.com/office/powerpoint/2012/main" userId="46d70311b3fbc8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E31A23"/>
    <a:srgbClr val="F9B602"/>
    <a:srgbClr val="638886"/>
    <a:srgbClr val="D00000"/>
    <a:srgbClr val="F4AA12"/>
    <a:srgbClr val="F4B81E"/>
    <a:srgbClr val="6CD37B"/>
    <a:srgbClr val="56BB43"/>
    <a:srgbClr val="2C18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87" autoAdjust="0"/>
    <p:restoredTop sz="83206" autoAdjust="0"/>
  </p:normalViewPr>
  <p:slideViewPr>
    <p:cSldViewPr snapToGrid="0" snapToObjects="1">
      <p:cViewPr varScale="1">
        <p:scale>
          <a:sx n="109" d="100"/>
          <a:sy n="109" d="100"/>
        </p:scale>
        <p:origin x="2600" y="184"/>
      </p:cViewPr>
      <p:guideLst>
        <p:guide orient="horz" pos="2160"/>
        <p:guide pos="2880"/>
      </p:guideLst>
    </p:cSldViewPr>
  </p:slideViewPr>
  <p:outlineViewPr>
    <p:cViewPr>
      <p:scale>
        <a:sx n="33" d="100"/>
        <a:sy n="33" d="100"/>
      </p:scale>
      <p:origin x="0" y="-19408"/>
    </p:cViewPr>
  </p:outlineViewPr>
  <p:notesTextViewPr>
    <p:cViewPr>
      <p:scale>
        <a:sx n="150" d="100"/>
        <a:sy n="150" d="100"/>
      </p:scale>
      <p:origin x="0" y="0"/>
    </p:cViewPr>
  </p:notesTextViewPr>
  <p:sorterViewPr>
    <p:cViewPr>
      <p:scale>
        <a:sx n="86" d="100"/>
        <a:sy n="86" d="100"/>
      </p:scale>
      <p:origin x="0" y="0"/>
    </p:cViewPr>
  </p:sorterViewPr>
  <p:notesViewPr>
    <p:cSldViewPr snapToGrid="0" snapToObjects="1">
      <p:cViewPr varScale="1">
        <p:scale>
          <a:sx n="89" d="100"/>
          <a:sy n="89" d="100"/>
        </p:scale>
        <p:origin x="3802"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notesMaster" Target="notesMasters/notesMaster1.xml"/><Relationship Id="rId20" Type="http://schemas.openxmlformats.org/officeDocument/2006/relationships/slide" Target="slides/slide8.xml"/><Relationship Id="rId41" Type="http://schemas.openxmlformats.org/officeDocument/2006/relationships/slide" Target="slides/slide29.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3/5/20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61925" y="4343400"/>
            <a:ext cx="6553200" cy="4114800"/>
          </a:xfrm>
        </p:spPr>
        <p:txBody>
          <a:bodyPr/>
          <a:lstStyle/>
          <a:p>
            <a:pPr lvl="0"/>
            <a:r>
              <a:rPr lang="en-US" sz="1200" b="1" kern="1200" dirty="0">
                <a:solidFill>
                  <a:schemeClr val="tx1"/>
                </a:solidFill>
                <a:effectLst/>
                <a:latin typeface="+mn-lt"/>
                <a:ea typeface="+mn-ea"/>
                <a:cs typeface="+mn-cs"/>
              </a:rPr>
              <a:t>Contact hypothesis </a:t>
            </a:r>
            <a:r>
              <a:rPr lang="en-US" sz="1200" b="0" kern="1200" dirty="0">
                <a:solidFill>
                  <a:schemeClr val="tx1"/>
                </a:solidFill>
                <a:effectLst/>
                <a:latin typeface="+mn-lt"/>
                <a:ea typeface="+mn-ea"/>
                <a:cs typeface="+mn-cs"/>
              </a:rPr>
              <a:t>suggests that the more members of different groups interact, the less intergroup conflict they will experience. </a:t>
            </a:r>
          </a:p>
          <a:p>
            <a:pPr lvl="0"/>
            <a:r>
              <a:rPr lang="en-US" sz="1200" b="0" kern="1200" dirty="0">
                <a:solidFill>
                  <a:schemeClr val="tx1"/>
                </a:solidFill>
                <a:effectLst/>
                <a:latin typeface="+mn-lt"/>
                <a:ea typeface="+mn-ea"/>
                <a:cs typeface="+mn-cs"/>
              </a:rPr>
              <a:t>The creation of psychologically safe climates can help.</a:t>
            </a:r>
          </a:p>
          <a:p>
            <a:pPr lvl="0"/>
            <a:endParaRPr lang="en-US" sz="1200" b="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contact hypothesis has been recommended as a way to reduce intergroup conflict, but just increasing the amount of interaction across groups may be a naive and limited approach for overcoming stereotyping and in-group thinking.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Research indicates that contact matters, quality contact matters more, but both matter most from the in-group’s perspective.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Intergroup friendships are desirable, but they are readily overpowered by negative intergroup interactions.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top priority for managers faced with intergroup conflict is to identify and root out specific negative linkages between or among groups.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Conflict resolution: </a:t>
            </a:r>
            <a:r>
              <a:rPr lang="en-US" sz="1200" b="0"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ork to eliminate specific negative interactions.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Conduct team building to reduce intragroup conflict, and prepare for cross-functional teamwork.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Encourage and facilitate friendships via social events (e.g., happy hours, sports leagues, and book clubs).</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Foster positive attitudes (e.g., empathy and compassion).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Avoid or neutralize negative gossip.</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Practice the above—be a role model.</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Climate:</a:t>
            </a:r>
            <a:r>
              <a:rPr lang="en-US" sz="1200" kern="1200" dirty="0">
                <a:solidFill>
                  <a:schemeClr val="tx1"/>
                </a:solidFill>
                <a:effectLst/>
                <a:latin typeface="+mn-lt"/>
                <a:ea typeface="+mn-ea"/>
                <a:cs typeface="+mn-cs"/>
              </a:rPr>
              <a:t> employees’ shared perceptions of policies, practices, and procedures. </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Psychologically safe climate:</a:t>
            </a:r>
            <a:r>
              <a:rPr lang="en-US" sz="1200" kern="1200" dirty="0">
                <a:solidFill>
                  <a:schemeClr val="tx1"/>
                </a:solidFill>
                <a:effectLst/>
                <a:latin typeface="+mn-lt"/>
                <a:ea typeface="+mn-ea"/>
                <a:cs typeface="+mn-cs"/>
              </a:rPr>
              <a:t> a shared belief among team members that it is safe to engage in risky behaviors, such as questioning current practices without retribution or negative consequences.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When employees feel psychologically safe, they are more likely to speak up and present their ideas and less likely to take disagreements personally.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Recommendations for fostering a psychologically safe climate include:</a:t>
            </a:r>
          </a:p>
          <a:p>
            <a:pPr lvl="1"/>
            <a:r>
              <a:rPr lang="en-US" sz="1200" kern="1200" dirty="0">
                <a:solidFill>
                  <a:schemeClr val="tx1"/>
                </a:solidFill>
                <a:effectLst/>
                <a:latin typeface="+mn-lt"/>
                <a:ea typeface="+mn-ea"/>
                <a:cs typeface="+mn-cs"/>
              </a:rPr>
              <a:t>Ensure leaders are inclusive and accessible.</a:t>
            </a:r>
          </a:p>
          <a:p>
            <a:pPr lvl="1"/>
            <a:r>
              <a:rPr lang="en-US" sz="1200" kern="1200" dirty="0">
                <a:solidFill>
                  <a:schemeClr val="tx1"/>
                </a:solidFill>
                <a:effectLst/>
                <a:latin typeface="+mn-lt"/>
                <a:ea typeface="+mn-ea"/>
                <a:cs typeface="+mn-cs"/>
              </a:rPr>
              <a:t>Hire and develop employees who are comfortable expressing their own ideas and receptive and constructive to those expressed by others.</a:t>
            </a:r>
          </a:p>
          <a:p>
            <a:pPr lvl="1"/>
            <a:r>
              <a:rPr lang="en-US" sz="1200" kern="1200" dirty="0">
                <a:solidFill>
                  <a:schemeClr val="tx1"/>
                </a:solidFill>
                <a:effectLst/>
                <a:latin typeface="+mn-lt"/>
                <a:ea typeface="+mn-ea"/>
                <a:cs typeface="+mn-cs"/>
              </a:rPr>
              <a:t>Celebrate and even reinforce the value of differences between group members and their ideas.</a:t>
            </a:r>
          </a:p>
          <a:p>
            <a:pPr marL="1085850" lvl="2"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a:t>
            </a:r>
            <a:r>
              <a:rPr lang="en-US" baseline="0" dirty="0"/>
              <a:t> The group has become too cohesive.</a:t>
            </a:r>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3672082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Work–Life conflict:</a:t>
            </a:r>
            <a:r>
              <a:rPr lang="en-US" sz="1200" kern="1200" dirty="0">
                <a:solidFill>
                  <a:schemeClr val="tx1"/>
                </a:solidFill>
                <a:effectLst/>
                <a:latin typeface="+mn-lt"/>
                <a:ea typeface="+mn-ea"/>
                <a:cs typeface="+mn-cs"/>
              </a:rPr>
              <a:t>   is the perception that expectations and demands between work and non-work roles are mutually incompatible.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Work–Life conflict can take two distinct forms: work interference with family and family interference with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Hostilities in one life domain can manifest in other domains as a result of the spillover effect.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Since it may not be possible to avoid or remove conflicts completely, people need to manage or balance demands between the different domains of their lives.</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Balance requires flexibility, which is a key aspect of many efforts to eliminate or reduce conflicts.</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Flexspace:</a:t>
            </a:r>
            <a:r>
              <a:rPr lang="en-US" sz="1200" kern="1200" dirty="0">
                <a:solidFill>
                  <a:schemeClr val="tx1"/>
                </a:solidFill>
                <a:effectLst/>
                <a:latin typeface="+mn-lt"/>
                <a:ea typeface="+mn-ea"/>
                <a:cs typeface="+mn-cs"/>
              </a:rPr>
              <a:t> when policies enable employees to do their work from different locations besides the office.</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Flextime:</a:t>
            </a:r>
            <a:r>
              <a:rPr lang="en-US" sz="1200" kern="1200" dirty="0">
                <a:solidFill>
                  <a:schemeClr val="tx1"/>
                </a:solidFill>
                <a:effectLst/>
                <a:latin typeface="+mn-lt"/>
                <a:ea typeface="+mn-ea"/>
                <a:cs typeface="+mn-cs"/>
              </a:rPr>
              <a:t> flexible scheduling, either when work is expected to be completed (e.g., deadlines) or during particular hours of the day (e.g., 10–5, or anytime today).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value of any type of flexible work arrangement can be undermined if the employee’s immediate supervisor isn’t supportive.</a:t>
            </a:r>
          </a:p>
          <a:p>
            <a:pPr marL="1085850" lvl="2"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Incivility:</a:t>
            </a:r>
            <a:r>
              <a:rPr lang="en-US" sz="1200" kern="1200" dirty="0">
                <a:solidFill>
                  <a:schemeClr val="tx1"/>
                </a:solidFill>
                <a:effectLst/>
                <a:latin typeface="+mn-lt"/>
                <a:ea typeface="+mn-ea"/>
                <a:cs typeface="+mn-cs"/>
              </a:rPr>
              <a:t> any form of socially harmful behavior, such as aggression, interpersonal deviance, social undermining, interactional injustice, harassment, abusive supervision, or bullying.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10.5 in the text describes some of employees’ common responses to incivility and their frequencies.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Both individuals and their employers can be the root cause of mistreatment at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10.3 in the text illustrates some common causes of various forms of incivility.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Bullying</a:t>
            </a:r>
          </a:p>
          <a:p>
            <a:pPr lvl="1"/>
            <a:r>
              <a:rPr lang="en-US" sz="1200" kern="1200" dirty="0">
                <a:solidFill>
                  <a:schemeClr val="tx1"/>
                </a:solidFill>
                <a:effectLst/>
                <a:latin typeface="+mn-lt"/>
                <a:ea typeface="+mn-ea"/>
                <a:cs typeface="+mn-cs"/>
              </a:rPr>
              <a:t>Bullying is different from other forms of mistreatment or incivility in at least three ways: bullying is often evident to others; bullying affects even those who are NOT bullied; and bullying has group-level implications.</a:t>
            </a:r>
          </a:p>
          <a:p>
            <a:pPr lvl="1"/>
            <a:r>
              <a:rPr lang="en-US" sz="1200" kern="1200" dirty="0">
                <a:solidFill>
                  <a:schemeClr val="tx1"/>
                </a:solidFill>
                <a:effectLst/>
                <a:latin typeface="+mn-lt"/>
                <a:ea typeface="+mn-ea"/>
                <a:cs typeface="+mn-cs"/>
              </a:rPr>
              <a:t>Table 10.5 presents best practices for addressing bullying.</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sz="1200" kern="1200" dirty="0">
                <a:solidFill>
                  <a:schemeClr val="tx1"/>
                </a:solidFill>
                <a:effectLst/>
                <a:latin typeface="+mn-lt"/>
                <a:ea typeface="+mn-ea"/>
                <a:cs typeface="+mn-cs"/>
              </a:rPr>
              <a:t>The Internet and particularly social media have created new avenues and weapons for bullies at school, at work, and in our social lives through cyber bullying.</a:t>
            </a:r>
          </a:p>
          <a:p>
            <a:pPr marL="0" lvl="1"/>
            <a:endParaRPr lang="en-US" sz="1200" kern="1200" dirty="0">
              <a:solidFill>
                <a:schemeClr val="tx1"/>
              </a:solidFill>
              <a:effectLst/>
              <a:latin typeface="+mn-lt"/>
              <a:ea typeface="+mn-ea"/>
              <a:cs typeface="+mn-cs"/>
            </a:endParaRPr>
          </a:p>
          <a:p>
            <a:pPr marL="0" lvl="1"/>
            <a:r>
              <a:rPr lang="en-US" sz="1200" kern="1200" dirty="0">
                <a:solidFill>
                  <a:schemeClr val="tx1"/>
                </a:solidFill>
                <a:effectLst/>
                <a:latin typeface="+mn-lt"/>
                <a:ea typeface="+mn-ea"/>
                <a:cs typeface="+mn-cs"/>
              </a:rPr>
              <a:t>Virtual bullying is more common than face-to-face bullying, although the two often co-occur.</a:t>
            </a:r>
          </a:p>
          <a:p>
            <a:pPr marL="0" lvl="1"/>
            <a:endParaRPr lang="en-US" sz="1200" kern="1200" dirty="0">
              <a:solidFill>
                <a:schemeClr val="tx1"/>
              </a:solidFill>
              <a:effectLst/>
              <a:latin typeface="+mn-lt"/>
              <a:ea typeface="+mn-ea"/>
              <a:cs typeface="+mn-cs"/>
            </a:endParaRPr>
          </a:p>
          <a:p>
            <a:pPr marL="0" lvl="1"/>
            <a:r>
              <a:rPr lang="en-US" sz="1200" kern="1200" dirty="0">
                <a:solidFill>
                  <a:schemeClr val="tx1"/>
                </a:solidFill>
                <a:effectLst/>
                <a:latin typeface="+mn-lt"/>
                <a:ea typeface="+mn-ea"/>
                <a:cs typeface="+mn-cs"/>
              </a:rPr>
              <a:t>Not only do face-to-face and cyber bullying directly harm the targeted person, but the fear of future mistreatment amplifies this effect.</a:t>
            </a:r>
          </a:p>
          <a:p>
            <a:pPr marL="0" lvl="1"/>
            <a:endParaRPr lang="en-US" sz="1200" kern="1200" dirty="0">
              <a:solidFill>
                <a:schemeClr val="tx1"/>
              </a:solidFill>
              <a:effectLst/>
              <a:latin typeface="+mn-lt"/>
              <a:ea typeface="+mn-ea"/>
              <a:cs typeface="+mn-cs"/>
            </a:endParaRPr>
          </a:p>
          <a:p>
            <a:pPr marL="0" lvl="1"/>
            <a:r>
              <a:rPr lang="en-US" sz="1200" kern="1200" dirty="0">
                <a:solidFill>
                  <a:schemeClr val="tx1"/>
                </a:solidFill>
                <a:effectLst/>
                <a:latin typeface="+mn-lt"/>
                <a:ea typeface="+mn-ea"/>
                <a:cs typeface="+mn-cs"/>
              </a:rPr>
              <a:t>Employers should create policies to prevent and address virtual incivility, and employees should follow best practices for appropriate e-mails and social media use.</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14197356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a:t>
            </a:r>
            <a:r>
              <a:rPr lang="en-US" baseline="0" dirty="0"/>
              <a:t> send an e-mail to all employees that names the employee being bullied and demand that it stop.</a:t>
            </a: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3672082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Programmed conflict:</a:t>
            </a:r>
            <a:r>
              <a:rPr lang="en-US" sz="1200" kern="1200" dirty="0">
                <a:solidFill>
                  <a:schemeClr val="tx1"/>
                </a:solidFill>
                <a:effectLst/>
                <a:latin typeface="+mn-lt"/>
                <a:ea typeface="+mn-ea"/>
                <a:cs typeface="+mn-cs"/>
              </a:rPr>
              <a:t> conflict that raises different opinions regardless of the personal feelings of the managers.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challenge with programmed conflict is to get contributors to either defend or criticize ideas based on relevant facts rather than on the basis of personal preference or political interests.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Two programmed conflict techniques with proven track records are devil’s advocacy and the dialectic method.</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29752080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Devil’s advocacy:</a:t>
            </a:r>
            <a:r>
              <a:rPr lang="en-US" sz="1200" kern="1200" dirty="0">
                <a:solidFill>
                  <a:schemeClr val="tx1"/>
                </a:solidFill>
                <a:effectLst/>
                <a:latin typeface="+mn-lt"/>
                <a:ea typeface="+mn-ea"/>
                <a:cs typeface="+mn-cs"/>
              </a:rPr>
              <a:t> assigning someone the role of critic.</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Devil’s advocacy alters the usual decision-making process by assigning an individual or group to criticize the proposal and having the critique presented to key decision makers.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It is a good idea to rotate the job of devil’s advocate to promote skill development, and so that no one person or group develops a strictly negative reputation.</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Dialectic method:</a:t>
            </a:r>
            <a:r>
              <a:rPr lang="en-US" sz="1200" kern="1200" dirty="0">
                <a:solidFill>
                  <a:schemeClr val="tx1"/>
                </a:solidFill>
                <a:effectLst/>
                <a:latin typeface="+mn-lt"/>
                <a:ea typeface="+mn-ea"/>
                <a:cs typeface="+mn-cs"/>
              </a:rPr>
              <a:t> fostering a structured debate of opposing viewpoints prior to making a decision. </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method alters the usual decision-making process by generating a counterproposal based on different assumptions and having the advocates of each position present and debate the merits of their proposals before key decision makers.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Drawbacks of the dialectic method technique are that winning the debate may overshadow the issue at hand, and this method requires more skill training than does devil’s advocacy. </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People tend to handle (negative) conflict in similar ways, referred to as styles.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10-5 shows some of the common conflict styles, distinguished based on relative concern for others (x-axis) and concern for self (y-axis).</a:t>
            </a:r>
          </a:p>
          <a:p>
            <a:pPr lvl="1"/>
            <a:r>
              <a:rPr lang="en-US" sz="1200" b="1" kern="1200" dirty="0">
                <a:solidFill>
                  <a:schemeClr val="tx1"/>
                </a:solidFill>
                <a:effectLst/>
                <a:latin typeface="+mn-lt"/>
                <a:ea typeface="+mn-ea"/>
                <a:cs typeface="+mn-cs"/>
              </a:rPr>
              <a:t>Integrating (problem solving):</a:t>
            </a:r>
            <a:r>
              <a:rPr lang="en-US" sz="1200" kern="1200" dirty="0">
                <a:solidFill>
                  <a:schemeClr val="tx1"/>
                </a:solidFill>
                <a:effectLst/>
                <a:latin typeface="+mn-lt"/>
                <a:ea typeface="+mn-ea"/>
                <a:cs typeface="+mn-cs"/>
              </a:rPr>
              <a:t> interested parties confront the issue and cooperatively identify the problem, generate and weigh alternatives, and select a solution.</a:t>
            </a:r>
          </a:p>
          <a:p>
            <a:pPr lvl="1"/>
            <a:r>
              <a:rPr lang="en-US" sz="1200" b="1" kern="1200" dirty="0">
                <a:solidFill>
                  <a:schemeClr val="tx1"/>
                </a:solidFill>
                <a:effectLst/>
                <a:latin typeface="+mn-lt"/>
                <a:ea typeface="+mn-ea"/>
                <a:cs typeface="+mn-cs"/>
              </a:rPr>
              <a:t>Obliging (smoothing):</a:t>
            </a:r>
            <a:r>
              <a:rPr lang="en-US" sz="1200" kern="1200" dirty="0">
                <a:solidFill>
                  <a:schemeClr val="tx1"/>
                </a:solidFill>
                <a:effectLst/>
                <a:latin typeface="+mn-lt"/>
                <a:ea typeface="+mn-ea"/>
                <a:cs typeface="+mn-cs"/>
              </a:rPr>
              <a:t> people show low concern for themselves and a great concern for others. </a:t>
            </a:r>
          </a:p>
          <a:p>
            <a:pPr lvl="1"/>
            <a:r>
              <a:rPr lang="en-US" sz="1200" b="1" kern="1200" dirty="0">
                <a:solidFill>
                  <a:schemeClr val="tx1"/>
                </a:solidFill>
                <a:effectLst/>
                <a:latin typeface="+mn-lt"/>
                <a:ea typeface="+mn-ea"/>
                <a:cs typeface="+mn-cs"/>
              </a:rPr>
              <a:t>Dominating:</a:t>
            </a:r>
            <a:r>
              <a:rPr lang="en-US" sz="1200" kern="1200" dirty="0">
                <a:solidFill>
                  <a:schemeClr val="tx1"/>
                </a:solidFill>
                <a:effectLst/>
                <a:latin typeface="+mn-lt"/>
                <a:ea typeface="+mn-ea"/>
                <a:cs typeface="+mn-cs"/>
              </a:rPr>
              <a:t> high concern for self and low concern for others, often characterized by “I win, you lose” tactics. </a:t>
            </a:r>
          </a:p>
          <a:p>
            <a:pPr lvl="1"/>
            <a:r>
              <a:rPr lang="en-US" sz="1200" b="1" kern="1200" dirty="0">
                <a:solidFill>
                  <a:schemeClr val="tx1"/>
                </a:solidFill>
                <a:effectLst/>
                <a:latin typeface="+mn-lt"/>
                <a:ea typeface="+mn-ea"/>
                <a:cs typeface="+mn-cs"/>
              </a:rPr>
              <a:t>Avoiding:</a:t>
            </a:r>
            <a:r>
              <a:rPr lang="en-US" sz="1200" kern="1200" dirty="0">
                <a:solidFill>
                  <a:schemeClr val="tx1"/>
                </a:solidFill>
                <a:effectLst/>
                <a:latin typeface="+mn-lt"/>
                <a:ea typeface="+mn-ea"/>
                <a:cs typeface="+mn-cs"/>
              </a:rPr>
              <a:t> passive withdrawal from the problem and active suppression of the issue are common. </a:t>
            </a:r>
          </a:p>
          <a:p>
            <a:pPr lvl="1"/>
            <a:r>
              <a:rPr lang="en-US" sz="1200" b="1" kern="1200" dirty="0">
                <a:solidFill>
                  <a:schemeClr val="tx1"/>
                </a:solidFill>
                <a:effectLst/>
                <a:latin typeface="+mn-lt"/>
                <a:ea typeface="+mn-ea"/>
                <a:cs typeface="+mn-cs"/>
              </a:rPr>
              <a:t>Compromising:</a:t>
            </a:r>
            <a:r>
              <a:rPr lang="en-US" sz="1200" kern="1200" dirty="0">
                <a:solidFill>
                  <a:schemeClr val="tx1"/>
                </a:solidFill>
                <a:effectLst/>
                <a:latin typeface="+mn-lt"/>
                <a:ea typeface="+mn-ea"/>
                <a:cs typeface="+mn-cs"/>
              </a:rPr>
              <a:t> give-and-take approach with a moderate concern for both self and others.</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Alternative dispute resolution (ADR)  </a:t>
            </a:r>
            <a:r>
              <a:rPr lang="en-US" sz="1200" b="0" kern="1200" dirty="0">
                <a:solidFill>
                  <a:schemeClr val="tx1"/>
                </a:solidFill>
                <a:effectLst/>
                <a:latin typeface="+mn-lt"/>
                <a:ea typeface="+mn-ea"/>
                <a:cs typeface="+mn-cs"/>
              </a:rPr>
              <a:t>is a means for solving disputes using an independent third party and avoids the costs and problems associated with litigation or unilateral decision making.</a:t>
            </a:r>
          </a:p>
          <a:p>
            <a:pPr lvl="0"/>
            <a:r>
              <a:rPr lang="en-US" sz="1200" kern="1200" dirty="0">
                <a:solidFill>
                  <a:schemeClr val="tx1"/>
                </a:solidFill>
                <a:effectLst/>
                <a:latin typeface="+mn-lt"/>
                <a:ea typeface="+mn-ea"/>
                <a:cs typeface="+mn-cs"/>
              </a:rPr>
              <a:t>ADR has enjoyed enthusiastic growth in recent years due to lower costs and speed.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ADR methods vary with respect to difficulty and expense.</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1" kern="1200" dirty="0">
                <a:solidFill>
                  <a:schemeClr val="tx1"/>
                </a:solidFill>
                <a:effectLst/>
                <a:latin typeface="+mn-lt"/>
                <a:ea typeface="+mn-ea"/>
                <a:cs typeface="+mn-cs"/>
              </a:rPr>
              <a:t>Facilitation:</a:t>
            </a:r>
            <a:r>
              <a:rPr lang="en-US" sz="1200" kern="1200" dirty="0">
                <a:solidFill>
                  <a:schemeClr val="tx1"/>
                </a:solidFill>
                <a:effectLst/>
                <a:latin typeface="+mn-lt"/>
                <a:ea typeface="+mn-ea"/>
                <a:cs typeface="+mn-cs"/>
              </a:rPr>
              <a:t> a third party informally urges disputing parties to deal directly with each other in a positive and constructive manner.</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Conciliation:</a:t>
            </a:r>
            <a:r>
              <a:rPr lang="en-US" sz="1200" kern="1200" dirty="0">
                <a:solidFill>
                  <a:schemeClr val="tx1"/>
                </a:solidFill>
                <a:effectLst/>
                <a:latin typeface="+mn-lt"/>
                <a:ea typeface="+mn-ea"/>
                <a:cs typeface="+mn-cs"/>
              </a:rPr>
              <a:t> a neutral third party informally acts as a communication conduit between disputing parties.</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Peer review:</a:t>
            </a:r>
            <a:r>
              <a:rPr lang="en-US" sz="1200" kern="1200" dirty="0">
                <a:solidFill>
                  <a:schemeClr val="tx1"/>
                </a:solidFill>
                <a:effectLst/>
                <a:latin typeface="+mn-lt"/>
                <a:ea typeface="+mn-ea"/>
                <a:cs typeface="+mn-cs"/>
              </a:rPr>
              <a:t> a panel of trustworthy co-workers hears both sides of a dispute in an informal and confidential meeting and may make binding decisions depending on the company.</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Ombudsman:</a:t>
            </a:r>
            <a:r>
              <a:rPr lang="en-US" sz="1200" kern="1200" dirty="0">
                <a:solidFill>
                  <a:schemeClr val="tx1"/>
                </a:solidFill>
                <a:effectLst/>
                <a:latin typeface="+mn-lt"/>
                <a:ea typeface="+mn-ea"/>
                <a:cs typeface="+mn-cs"/>
              </a:rPr>
              <a:t> someone who works for the organization and is widely respected and trusted by his or her co-workers hears grievances on a confidential basis and attempts to arrange a solution.</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Mediation:</a:t>
            </a:r>
            <a:r>
              <a:rPr lang="en-US" sz="1200" kern="1200" dirty="0">
                <a:solidFill>
                  <a:schemeClr val="tx1"/>
                </a:solidFill>
                <a:effectLst/>
                <a:latin typeface="+mn-lt"/>
                <a:ea typeface="+mn-ea"/>
                <a:cs typeface="+mn-cs"/>
              </a:rPr>
              <a:t> a trained, third-party neutral actively guides the disputing parties in exploring innovative solutions to the conflict to help the disputants to reach a mutually acceptable decision.</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Arbitration:</a:t>
            </a:r>
            <a:r>
              <a:rPr lang="en-US" sz="1200" kern="1200" dirty="0">
                <a:solidFill>
                  <a:schemeClr val="tx1"/>
                </a:solidFill>
                <a:effectLst/>
                <a:latin typeface="+mn-lt"/>
                <a:ea typeface="+mn-ea"/>
                <a:cs typeface="+mn-cs"/>
              </a:rPr>
              <a:t> a third-party neutral makes final and binding decisions based on legal merits.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302727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o</a:t>
            </a:r>
            <a:r>
              <a:rPr lang="en-US" baseline="0" dirty="0"/>
              <a:t>mbudsman.</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36720823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Distributive negotiation:</a:t>
            </a:r>
            <a:r>
              <a:rPr lang="en-US" sz="1200" kern="1200" dirty="0">
                <a:solidFill>
                  <a:schemeClr val="tx1"/>
                </a:solidFill>
                <a:effectLst/>
                <a:latin typeface="+mn-lt"/>
                <a:ea typeface="+mn-ea"/>
                <a:cs typeface="+mn-cs"/>
              </a:rPr>
              <a:t> usually involves a single issue—a “fixed pie”—in which one person gains at the expense of another.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This position-based, “win–lose” approach of distributive negotiation is arguably the most common.</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Integrative negotiation:</a:t>
            </a:r>
            <a:r>
              <a:rPr lang="en-US" sz="1200" kern="1200" dirty="0">
                <a:solidFill>
                  <a:schemeClr val="tx1"/>
                </a:solidFill>
                <a:effectLst/>
                <a:latin typeface="+mn-lt"/>
                <a:ea typeface="+mn-ea"/>
                <a:cs typeface="+mn-cs"/>
              </a:rPr>
              <a:t> A host of interests are considered, resulting in an agreement that is satisfactory for both parties.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This kind of interest-based negotiation is a more collaborative, problem-solving approach.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10.8 in the text describes some of the key differences between conventional position-based negotiation and the more collaborative interest-based process.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Factors to Consider When Choosing Which Approach to Take: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Personality matters in the negotiation process, with people with high levels of agreeableness being best suited for integrative negotiations.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Skilled negotiators manage expectations in advance of actual negotiations.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It is important to consider the other person’s outcome and if that party is satisfied.</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It is important to adhere to standards of justice.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You must remember your reputation and realize that winning at all costs often has significant costs.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21214627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Negotiation experts and researchers acknowledge that emotions are an integral part of the human experience, and they provide guidance on how to use emotions to your advantage.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Emotions are contagious, and if you want the other party to be calm, creative, or energetic, then consider showing these emotions yourself.</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following tips can help you prepare emotionally for an impending negotiation:</a:t>
            </a:r>
          </a:p>
          <a:p>
            <a:pPr lvl="1"/>
            <a:r>
              <a:rPr lang="en-US" sz="1200" kern="1200" dirty="0">
                <a:solidFill>
                  <a:schemeClr val="tx1"/>
                </a:solidFill>
                <a:effectLst/>
                <a:latin typeface="+mn-lt"/>
                <a:ea typeface="+mn-ea"/>
                <a:cs typeface="+mn-cs"/>
              </a:rPr>
              <a:t>Determine the ideal emotions that will best suit your objectives.</a:t>
            </a:r>
          </a:p>
          <a:p>
            <a:pPr lvl="1"/>
            <a:r>
              <a:rPr lang="en-US" sz="1200" kern="1200" dirty="0">
                <a:solidFill>
                  <a:schemeClr val="tx1"/>
                </a:solidFill>
                <a:effectLst/>
                <a:latin typeface="+mn-lt"/>
                <a:ea typeface="+mn-ea"/>
                <a:cs typeface="+mn-cs"/>
              </a:rPr>
              <a:t>Manage your emotions and determine what you can do in advance to put yourself in the ideal emotional state.</a:t>
            </a:r>
          </a:p>
          <a:p>
            <a:pPr lvl="1"/>
            <a:r>
              <a:rPr lang="en-US" sz="1200" kern="1200" dirty="0">
                <a:solidFill>
                  <a:schemeClr val="tx1"/>
                </a:solidFill>
                <a:effectLst/>
                <a:latin typeface="+mn-lt"/>
                <a:ea typeface="+mn-ea"/>
                <a:cs typeface="+mn-cs"/>
              </a:rPr>
              <a:t>Know what your hot buttons are and manage them appropriately.</a:t>
            </a:r>
          </a:p>
          <a:p>
            <a:pPr lvl="1"/>
            <a:r>
              <a:rPr lang="en-US" sz="1200" kern="1200" dirty="0">
                <a:solidFill>
                  <a:schemeClr val="tx1"/>
                </a:solidFill>
                <a:effectLst/>
                <a:latin typeface="+mn-lt"/>
                <a:ea typeface="+mn-ea"/>
                <a:cs typeface="+mn-cs"/>
              </a:rPr>
              <a:t>Use appropriate tactics to keep your balance.</a:t>
            </a:r>
          </a:p>
          <a:p>
            <a:pPr lvl="1"/>
            <a:r>
              <a:rPr lang="en-US" sz="1200" kern="1200" dirty="0">
                <a:solidFill>
                  <a:schemeClr val="tx1"/>
                </a:solidFill>
                <a:effectLst/>
                <a:latin typeface="+mn-lt"/>
                <a:ea typeface="+mn-ea"/>
                <a:cs typeface="+mn-cs"/>
              </a:rPr>
              <a:t>Set your emotional goals of how you want to feel when you are finished negotiating (e.g., relieved, satisfied, etc.).</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28947120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Person factors and ethical negotiations</a:t>
            </a:r>
            <a:r>
              <a:rPr lang="en-US" sz="1200" kern="1200" dirty="0">
                <a:solidFill>
                  <a:schemeClr val="tx1"/>
                </a:solidFill>
                <a:effectLst/>
                <a:latin typeface="+mn-lt"/>
                <a:ea typeface="+mn-ea"/>
                <a:cs typeface="+mn-cs"/>
              </a:rPr>
              <a:t>. Personality has been extensively studied and linked to first impressions of and satisfaction with negotiation partners, distributive and integrative negotiation success, and speed of reaching final agreements, among others.</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Situation factors and ethical negotiations</a:t>
            </a:r>
            <a:r>
              <a:rPr lang="en-US" sz="1200" kern="1200" dirty="0">
                <a:solidFill>
                  <a:schemeClr val="tx1"/>
                </a:solidFill>
                <a:effectLst/>
                <a:latin typeface="+mn-lt"/>
                <a:ea typeface="+mn-ea"/>
                <a:cs typeface="+mn-cs"/>
              </a:rPr>
              <a:t>. Situation factors often influence person factors to produce outcomes different from what you might expect. </a:t>
            </a:r>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2645688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Conflict is the energy created by the perceived gap between what we want and what we’re experiencing.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Managing conflict effectively is essential for individual, departmental, and organizational effectiveness.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Conflict has both positive and negative consequences, and thus it is important to avoid the negative side of conflict while also gaining from its positive outcomes.</a:t>
            </a:r>
          </a:p>
          <a:p>
            <a:pPr marL="0" indent="0">
              <a:buFont typeface="Arial" panose="020B0604020202020204" pitchFamily="34" charset="0"/>
              <a:buNone/>
            </a:pPr>
            <a:endParaRPr lang="en-US" dirty="0"/>
          </a:p>
          <a:p>
            <a:pPr lvl="0"/>
            <a:r>
              <a:rPr lang="en-US" dirty="0"/>
              <a:t>O</a:t>
            </a:r>
            <a:r>
              <a:rPr lang="en-US" sz="1200" kern="1200" dirty="0">
                <a:solidFill>
                  <a:schemeClr val="tx1"/>
                </a:solidFill>
                <a:effectLst/>
                <a:latin typeface="+mn-lt"/>
                <a:ea typeface="+mn-ea"/>
                <a:cs typeface="+mn-cs"/>
              </a:rPr>
              <a:t>ne party perceives its interests are being opposed or set back by another party.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Sources of conflict and issues can be real or imagined.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lack of fairness, perceived or real, is a major source of conflict at work.</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29416849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32</a:t>
            </a:fld>
            <a:endParaRPr lang="en-US" dirty="0"/>
          </a:p>
        </p:txBody>
      </p:sp>
    </p:spTree>
    <p:extLst>
      <p:ext uri="{BB962C8B-B14F-4D97-AF65-F5344CB8AC3E}">
        <p14:creationId xmlns:p14="http://schemas.microsoft.com/office/powerpoint/2010/main" val="1440625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Functional conflict</a:t>
            </a:r>
            <a:r>
              <a:rPr lang="en-US" dirty="0"/>
              <a:t>, commonly referred to as constructive or cooperative conflict, is characterized by consultative interactions, a focus on the issues, mutual respect, and useful give-and-take.</a:t>
            </a:r>
          </a:p>
          <a:p>
            <a:endParaRPr lang="en-US" dirty="0"/>
          </a:p>
          <a:p>
            <a:pPr marL="171450" indent="-171450">
              <a:buFont typeface="Arial" panose="020B0604020202020204" pitchFamily="34" charset="0"/>
              <a:buChar char="•"/>
            </a:pPr>
            <a:r>
              <a:rPr lang="en-US" dirty="0"/>
              <a:t>Open-mindedness: When conflict is functional, people speak up, others listen, which in turn can increase engagement. </a:t>
            </a:r>
          </a:p>
          <a:p>
            <a:pPr marL="171450" indent="-171450">
              <a:buFont typeface="Arial" panose="020B0604020202020204" pitchFamily="34" charset="0"/>
              <a:buChar char="•"/>
            </a:pPr>
            <a:r>
              <a:rPr lang="en-US" dirty="0"/>
              <a:t>Increased understanding and strengthened relationships: Feeling understood, even when views differ, cultivates respect and empathy. These relationships of course facilitate productive problem solving.</a:t>
            </a:r>
          </a:p>
          <a:p>
            <a:pPr marL="171450" indent="-171450">
              <a:buFont typeface="Arial" panose="020B0604020202020204" pitchFamily="34" charset="0"/>
              <a:buChar char="•"/>
            </a:pPr>
            <a:r>
              <a:rPr lang="en-US" dirty="0"/>
              <a:t>Innovation: Working through conflicts in a positive manner pushes people to consider different views than they would otherwise, which often results in new and better processes and outcomes.</a:t>
            </a:r>
          </a:p>
          <a:p>
            <a:pPr marL="171450" indent="-171450">
              <a:buFont typeface="Arial" panose="020B0604020202020204" pitchFamily="34" charset="0"/>
              <a:buChar char="•"/>
            </a:pPr>
            <a:r>
              <a:rPr lang="en-US" dirty="0"/>
              <a:t>Accelerated growth: Functional conflict results in change—a break from the status quo—and improves performance across levels of OB. </a:t>
            </a:r>
          </a:p>
          <a:p>
            <a:endParaRPr lang="en-US" dirty="0"/>
          </a:p>
          <a:p>
            <a:r>
              <a:rPr lang="en-US" b="1" dirty="0"/>
              <a:t>Dysfunctional conflict</a:t>
            </a:r>
            <a:r>
              <a:rPr lang="en-US" dirty="0"/>
              <a:t>, which threatens or diminishes an organization’s interests. A primary reason we study and manage conflict is because of its costs due to:</a:t>
            </a:r>
          </a:p>
          <a:p>
            <a:pPr marL="171450" indent="-171450">
              <a:buFont typeface="Arial" panose="020B0604020202020204" pitchFamily="34" charset="0"/>
              <a:buChar char="•"/>
            </a:pPr>
            <a:r>
              <a:rPr lang="en-US" dirty="0"/>
              <a:t>Absenteeism. Conflict is a major driver of people not showing up. More conflict generates more stress, more stress results in more time off. </a:t>
            </a:r>
          </a:p>
          <a:p>
            <a:pPr marL="171450" indent="-171450">
              <a:buFont typeface="Arial" panose="020B0604020202020204" pitchFamily="34" charset="0"/>
              <a:buChar char="•"/>
            </a:pPr>
            <a:r>
              <a:rPr lang="en-US" dirty="0"/>
              <a:t>Turnover. Bullying, lack of fairness, or other forms of disrespect and incivility cause people to quit altogether.</a:t>
            </a:r>
          </a:p>
          <a:p>
            <a:pPr marL="171450" indent="-171450">
              <a:buFont typeface="Arial" panose="020B0604020202020204" pitchFamily="34" charset="0"/>
              <a:buChar char="•"/>
            </a:pPr>
            <a:r>
              <a:rPr lang="en-US" dirty="0"/>
              <a:t>Unionization. Again, a lack of fairness can be costly and motivate employees to organize to combat poor treatment and practices.</a:t>
            </a:r>
          </a:p>
          <a:p>
            <a:pPr marL="171450" indent="-171450">
              <a:buFont typeface="Arial" panose="020B0604020202020204" pitchFamily="34" charset="0"/>
              <a:buChar char="•"/>
            </a:pPr>
            <a:r>
              <a:rPr lang="en-US" dirty="0"/>
              <a:t>Litigation. If conflict is not dealt with effectively internal to the organization, many employees will seek legal remedies which are often expensive not only in terms of money, but also time and reputation. </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3941903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4157538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When conflict escalates, the exchanges intensify, and conflicting parties commonly turn to destructive and negative attacks. </a:t>
            </a:r>
          </a:p>
          <a:p>
            <a:pPr lvl="0"/>
            <a:endParaRPr lang="en-US" dirty="0"/>
          </a:p>
          <a:p>
            <a:pPr lvl="0"/>
            <a:r>
              <a:rPr lang="en-US" dirty="0"/>
              <a:t>The involved parties also tend to take more extreme positions and become less flexible.</a:t>
            </a:r>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2578120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We avoid conflict because we fear various combinations of: harm, rejection, loss of relationship, anger, being seen as selfish, saying the wrong thing, failing, hurting someone else, or getting what you want (i.e., fearing the consequences of success).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Avoiding conflict doesn’t make it go away; it is more likely that the conflict situation will continue or even escalate.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Instead of ignoring conflict, you may be well served to:</a:t>
            </a:r>
          </a:p>
          <a:p>
            <a:pPr lvl="1"/>
            <a:r>
              <a:rPr lang="en-US" sz="1200" kern="1200" dirty="0">
                <a:solidFill>
                  <a:schemeClr val="tx1"/>
                </a:solidFill>
                <a:effectLst/>
                <a:latin typeface="+mn-lt"/>
                <a:ea typeface="+mn-ea"/>
                <a:cs typeface="+mn-cs"/>
              </a:rPr>
              <a:t>Stop ignoring a conflict by bringing both sides together to address the issues.</a:t>
            </a:r>
          </a:p>
          <a:p>
            <a:pPr lvl="1"/>
            <a:r>
              <a:rPr lang="en-US" sz="1200" kern="1200" dirty="0">
                <a:solidFill>
                  <a:schemeClr val="tx1"/>
                </a:solidFill>
                <a:effectLst/>
                <a:latin typeface="+mn-lt"/>
                <a:ea typeface="+mn-ea"/>
                <a:cs typeface="+mn-cs"/>
              </a:rPr>
              <a:t>Act decisively to improve the outcome. </a:t>
            </a:r>
          </a:p>
          <a:p>
            <a:pPr lvl="1"/>
            <a:r>
              <a:rPr lang="en-US" sz="1200" kern="1200" dirty="0">
                <a:solidFill>
                  <a:schemeClr val="tx1"/>
                </a:solidFill>
                <a:effectLst/>
                <a:latin typeface="+mn-lt"/>
                <a:ea typeface="+mn-ea"/>
                <a:cs typeface="+mn-cs"/>
              </a:rPr>
              <a:t>Make the path to resolution open and honest. </a:t>
            </a:r>
          </a:p>
          <a:p>
            <a:pPr lvl="1"/>
            <a:r>
              <a:rPr lang="en-US" sz="1200" kern="1200" dirty="0">
                <a:solidFill>
                  <a:schemeClr val="tx1"/>
                </a:solidFill>
                <a:effectLst/>
                <a:latin typeface="+mn-lt"/>
                <a:ea typeface="+mn-ea"/>
                <a:cs typeface="+mn-cs"/>
              </a:rPr>
              <a:t>Use descriptive language instead of evaluative. </a:t>
            </a:r>
          </a:p>
          <a:p>
            <a:pPr lvl="1"/>
            <a:r>
              <a:rPr lang="en-US" sz="1200" kern="1200" dirty="0">
                <a:solidFill>
                  <a:schemeClr val="tx1"/>
                </a:solidFill>
                <a:effectLst/>
                <a:latin typeface="+mn-lt"/>
                <a:ea typeface="+mn-ea"/>
                <a:cs typeface="+mn-cs"/>
              </a:rPr>
              <a:t>Make the process a team-building opportunity. </a:t>
            </a:r>
          </a:p>
          <a:p>
            <a:pPr lvl="1"/>
            <a:r>
              <a:rPr lang="en-US" sz="1200" kern="1200" dirty="0">
                <a:solidFill>
                  <a:schemeClr val="tx1"/>
                </a:solidFill>
                <a:effectLst/>
                <a:latin typeface="+mn-lt"/>
                <a:ea typeface="+mn-ea"/>
                <a:cs typeface="+mn-cs"/>
              </a:rPr>
              <a:t>Keep the upside in mind.</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1376612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a</a:t>
            </a:r>
            <a:r>
              <a:rPr lang="en-US" baseline="0" dirty="0"/>
              <a:t>ll conflict is negative. </a:t>
            </a: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3672082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42888" y="4238625"/>
            <a:ext cx="6448425" cy="4114800"/>
          </a:xfrm>
        </p:spPr>
        <p:txBody>
          <a:bodyPr/>
          <a:lstStyle/>
          <a:p>
            <a:pPr lvl="0"/>
            <a:r>
              <a:rPr lang="en-US" sz="1200" b="1" kern="1200" dirty="0">
                <a:solidFill>
                  <a:schemeClr val="tx1"/>
                </a:solidFill>
                <a:effectLst/>
                <a:latin typeface="+mn-lt"/>
                <a:ea typeface="+mn-ea"/>
                <a:cs typeface="+mn-cs"/>
              </a:rPr>
              <a:t>Personality conflicts:</a:t>
            </a:r>
            <a:r>
              <a:rPr lang="en-US" sz="1200" kern="1200" dirty="0">
                <a:solidFill>
                  <a:schemeClr val="tx1"/>
                </a:solidFill>
                <a:effectLst/>
                <a:latin typeface="+mn-lt"/>
                <a:ea typeface="+mn-ea"/>
                <a:cs typeface="+mn-cs"/>
              </a:rPr>
              <a:t> interpersonal opposition based on personal dislike or disagreement.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Personality conflicts are common and can be troublesome since personality traits are stable and resistant to 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Personality conflicts that are ignored or avoided often escalate.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10.2 presents practical tips for individuals involved in or affected by personality conflicts.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Intergroup Conflict</a:t>
            </a:r>
            <a:r>
              <a:rPr lang="en-US" sz="1200" b="0" kern="1200" dirty="0">
                <a:solidFill>
                  <a:schemeClr val="tx1"/>
                </a:solidFill>
                <a:effectLst/>
                <a:latin typeface="+mn-lt"/>
                <a:ea typeface="+mn-ea"/>
                <a:cs typeface="+mn-cs"/>
              </a:rPr>
              <a:t>:</a:t>
            </a:r>
            <a:r>
              <a:rPr lang="en-US" sz="1200" b="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Conflict among work groups, teams, and departments is a common threat to individual and organizational effectiveness.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Conflict states:</a:t>
            </a:r>
            <a:r>
              <a:rPr lang="en-US" sz="1200" kern="1200" dirty="0">
                <a:solidFill>
                  <a:schemeClr val="tx1"/>
                </a:solidFill>
                <a:effectLst/>
                <a:latin typeface="+mn-lt"/>
                <a:ea typeface="+mn-ea"/>
                <a:cs typeface="+mn-cs"/>
              </a:rPr>
              <a:t> shared perceptions among team members about the target (i.e., tasks or relationships) and intensity of the conflict.</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Conflict processes:</a:t>
            </a:r>
            <a:r>
              <a:rPr lang="en-US" sz="1200" kern="1200" dirty="0">
                <a:solidFill>
                  <a:schemeClr val="tx1"/>
                </a:solidFill>
                <a:effectLst/>
                <a:latin typeface="+mn-lt"/>
                <a:ea typeface="+mn-ea"/>
                <a:cs typeface="+mn-cs"/>
              </a:rPr>
              <a:t> the means by which team members work through task and relationship disagreements.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Conflict processes and how teams manage their differences matter, and processes are at least as important as the source of the conflict.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Group cohesiveness can turn a “group” into a “team,” but excessive levels can impact the team’s ability to think critically.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Research has identified challenges associated with increased group cohesiveness.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cannot eliminate in-group thinking, but they certainly should not ignore it when handling intergroup conflicts.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contact hypothesis, conflict reduction, and creating a psychologically safe climate have been recommended as ways to handle intergroup conflict.</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2941684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14202025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0185681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80453391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38875766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8222734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72379461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340171580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312607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69683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299691833"/>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408633"/>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3414450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11967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6394063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686721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003417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168383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2549589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579665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93801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5910793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488612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08440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4222655764"/>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232328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648822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7148078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1996236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1392791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417969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3049613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846006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758789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17126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489190913"/>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949369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6342106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660888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111331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6518402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3/5/20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3/5/20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739849358"/>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3/5/20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3/5/20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3/5/20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3/5/20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10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097970297"/>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22067" y="6492875"/>
            <a:ext cx="1540933" cy="365125"/>
          </a:xfrm>
          <a:prstGeom prst="rect">
            <a:avLst/>
          </a:prstGeom>
        </p:spPr>
        <p:txBody>
          <a:bodyPr/>
          <a:lstStyle>
            <a:lvl1pPr>
              <a:defRPr sz="1200"/>
            </a:lvl1pPr>
          </a:lstStyle>
          <a:p>
            <a:r>
              <a:rPr lang="en-US" dirty="0"/>
              <a:t>Chapter 10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468193481"/>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193257711"/>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84772745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10.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11.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12.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theme" Target="../theme/theme7.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image" Target="../media/image4.png"/><Relationship Id="rId4" Type="http://schemas.openxmlformats.org/officeDocument/2006/relationships/slideLayout" Target="../slideLayouts/slideLayout41.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905431340"/>
      </p:ext>
    </p:extLst>
  </p:cSld>
  <p:clrMap bg1="lt1" tx1="dk1" bg2="lt2" tx2="dk2" accent1="accent1" accent2="accent2" accent3="accent3" accent4="accent4" accent5="accent5" accent6="accent6" hlink="hlink" folHlink="folHlink"/>
  <p:sldLayoutIdLst>
    <p:sldLayoutId id="2147483965" r:id="rId1"/>
    <p:sldLayoutId id="214748396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3/5/20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10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477000" y="6356350"/>
            <a:ext cx="2209800" cy="365125"/>
          </a:xfrm>
          <a:prstGeom prst="rect">
            <a:avLst/>
          </a:prstGeom>
        </p:spPr>
        <p:txBody>
          <a:bodyPr/>
          <a:lstStyle/>
          <a:p>
            <a:r>
              <a:rPr lang="en-US" dirty="0"/>
              <a:t>Chapter 10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5802988"/>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443165642"/>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23705360"/>
      </p:ext>
    </p:extLst>
  </p:cSld>
  <p:clrMap bg1="lt1" tx1="dk1" bg2="lt2" tx2="dk2" accent1="accent1" accent2="accent2" accent3="accent3" accent4="accent4" accent5="accent5" accent6="accent6" hlink="hlink" folHlink="folHlink"/>
  <p:sldLayoutIdLst>
    <p:sldLayoutId id="2147483983"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2435205809"/>
      </p:ext>
    </p:extLst>
  </p:cSld>
  <p:clrMap bg1="lt1" tx1="dk1" bg2="lt2" tx2="dk2" accent1="accent1" accent2="accent2" accent3="accent3" accent4="accent4" accent5="accent5" accent6="accent6" hlink="hlink" folHlink="folHlink"/>
  <p:sldLayoutIdLst>
    <p:sldLayoutId id="2147483985" r:id="rId1"/>
    <p:sldLayoutId id="214748398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4176986401"/>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645566055"/>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286150901"/>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568765352"/>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slide" Target="slide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slide" Target="slide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10</a:t>
            </a:r>
          </a:p>
        </p:txBody>
      </p:sp>
      <p:sp>
        <p:nvSpPr>
          <p:cNvPr id="3" name="Subtitle 2">
            <a:extLst>
              <a:ext uri="{FF2B5EF4-FFF2-40B4-BE49-F238E27FC236}">
                <a16:creationId xmlns:a16="http://schemas.microsoft.com/office/drawing/2014/main" id="{C0981D58-A349-7845-B220-0493AA8667CD}"/>
              </a:ext>
            </a:extLst>
          </p:cNvPr>
          <p:cNvSpPr>
            <a:spLocks noGrp="1"/>
          </p:cNvSpPr>
          <p:nvPr>
            <p:ph type="subTitle" idx="1"/>
          </p:nvPr>
        </p:nvSpPr>
        <p:spPr/>
        <p:txBody>
          <a:bodyPr/>
          <a:lstStyle/>
          <a:p>
            <a:r>
              <a:rPr lang="en-US" dirty="0"/>
              <a:t>Managing Conflict and Negotiations</a:t>
            </a:r>
          </a:p>
          <a:p>
            <a:endParaRPr lang="en-US" dirty="0"/>
          </a:p>
        </p:txBody>
      </p:sp>
      <p:sp>
        <p:nvSpPr>
          <p:cNvPr id="6" name="Long Copyright">
            <a:extLst>
              <a:ext uri="{FF2B5EF4-FFF2-40B4-BE49-F238E27FC236}">
                <a16:creationId xmlns:a16="http://schemas.microsoft.com/office/drawing/2014/main" id="{0369D1D1-59D6-F74C-B74F-9AFFFAE4F179}"/>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Approaches to Intergroup Conflict </a:t>
            </a:r>
            <a:r>
              <a:rPr lang="en-US" sz="1400" dirty="0"/>
              <a:t>1</a:t>
            </a:r>
          </a:p>
        </p:txBody>
      </p:sp>
      <p:sp>
        <p:nvSpPr>
          <p:cNvPr id="3" name="Content Placeholder 2"/>
          <p:cNvSpPr>
            <a:spLocks noGrp="1"/>
          </p:cNvSpPr>
          <p:nvPr>
            <p:ph sz="quarter" idx="11"/>
          </p:nvPr>
        </p:nvSpPr>
        <p:spPr>
          <a:xfrm>
            <a:off x="342900" y="983411"/>
            <a:ext cx="8458200" cy="5264989"/>
          </a:xfrm>
        </p:spPr>
        <p:txBody>
          <a:bodyPr>
            <a:normAutofit/>
          </a:bodyPr>
          <a:lstStyle/>
          <a:p>
            <a:pPr marL="0" indent="0">
              <a:buNone/>
            </a:pPr>
            <a:r>
              <a:rPr lang="en-US" sz="2800" dirty="0"/>
              <a:t>Contact hypothesis.</a:t>
            </a:r>
          </a:p>
          <a:p>
            <a:pPr lvl="1">
              <a:buFont typeface="Arial"/>
              <a:buChar char="•"/>
            </a:pPr>
            <a:r>
              <a:rPr lang="en-US" sz="2400" dirty="0"/>
              <a:t>The more members of different groups interact, the less intergroup conflict they will experience.</a:t>
            </a:r>
          </a:p>
          <a:p>
            <a:pPr lvl="1">
              <a:buFont typeface="Arial"/>
              <a:buChar char="•"/>
            </a:pPr>
            <a:r>
              <a:rPr lang="en-US" sz="2400" dirty="0"/>
              <a:t>Quality contact matters from the in-group’s perspective.</a:t>
            </a:r>
          </a:p>
          <a:p>
            <a:endParaRPr lang="en-US" sz="200" dirty="0"/>
          </a:p>
          <a:p>
            <a:pPr marL="0" indent="0">
              <a:buNone/>
            </a:pPr>
            <a:r>
              <a:rPr lang="en-US" sz="2800" dirty="0"/>
              <a:t>Conflict resolution.</a:t>
            </a:r>
          </a:p>
          <a:p>
            <a:pPr marL="1084263" indent="-342900">
              <a:buFont typeface="Arial" panose="020B0604020202020204" pitchFamily="34" charset="0"/>
              <a:buChar char="•"/>
            </a:pPr>
            <a:r>
              <a:rPr lang="en-US" sz="2000" dirty="0"/>
              <a:t>Work to eliminate specific negative interactions.</a:t>
            </a:r>
          </a:p>
          <a:p>
            <a:pPr marL="1084263" indent="-342900">
              <a:buFont typeface="Arial" panose="020B0604020202020204" pitchFamily="34" charset="0"/>
              <a:buChar char="•"/>
            </a:pPr>
            <a:r>
              <a:rPr lang="en-US" sz="2000" dirty="0"/>
              <a:t>Conduct team building.</a:t>
            </a:r>
          </a:p>
          <a:p>
            <a:pPr marL="1084263" indent="-342900">
              <a:buFont typeface="Arial" panose="020B0604020202020204" pitchFamily="34" charset="0"/>
              <a:buChar char="•"/>
            </a:pPr>
            <a:r>
              <a:rPr lang="en-US" sz="2000" dirty="0"/>
              <a:t>Encourage and facilitate friendships via social events.</a:t>
            </a:r>
          </a:p>
          <a:p>
            <a:pPr marL="1084263" indent="-342900">
              <a:buFont typeface="Arial" panose="020B0604020202020204" pitchFamily="34" charset="0"/>
              <a:buChar char="•"/>
            </a:pPr>
            <a:r>
              <a:rPr lang="en-US" sz="2000" dirty="0"/>
              <a:t>Foster positive attitudes (e.g. empathy and compassion).</a:t>
            </a:r>
          </a:p>
          <a:p>
            <a:pPr marL="1084263" indent="-342900">
              <a:buFont typeface="Arial" panose="020B0604020202020204" pitchFamily="34" charset="0"/>
              <a:buChar char="•"/>
            </a:pPr>
            <a:r>
              <a:rPr lang="en-US" sz="2000" dirty="0"/>
              <a:t>Avoid or neutralize negative gossip resolution.</a:t>
            </a:r>
          </a:p>
          <a:p>
            <a:pPr marL="1084263" indent="-342900">
              <a:buFont typeface="Arial" panose="020B0604020202020204" pitchFamily="34" charset="0"/>
              <a:buChar char="•"/>
            </a:pPr>
            <a:r>
              <a:rPr lang="en-US" sz="2000" dirty="0"/>
              <a:t>Be a role model.</a:t>
            </a:r>
          </a:p>
        </p:txBody>
      </p:sp>
    </p:spTree>
    <p:extLst>
      <p:ext uri="{BB962C8B-B14F-4D97-AF65-F5344CB8AC3E}">
        <p14:creationId xmlns:p14="http://schemas.microsoft.com/office/powerpoint/2010/main" val="173737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Approaches to Intergroup Conflict </a:t>
            </a:r>
            <a:r>
              <a:rPr lang="en-US" sz="2000" dirty="0"/>
              <a:t>(2 of 2)</a:t>
            </a:r>
          </a:p>
        </p:txBody>
      </p:sp>
      <p:sp>
        <p:nvSpPr>
          <p:cNvPr id="3" name="Content Placeholder 2"/>
          <p:cNvSpPr>
            <a:spLocks noGrp="1"/>
          </p:cNvSpPr>
          <p:nvPr>
            <p:ph sz="quarter" idx="11"/>
          </p:nvPr>
        </p:nvSpPr>
        <p:spPr/>
        <p:txBody>
          <a:bodyPr>
            <a:normAutofit fontScale="92500" lnSpcReduction="10000"/>
          </a:bodyPr>
          <a:lstStyle/>
          <a:p>
            <a:pPr marL="0" indent="0">
              <a:spcAft>
                <a:spcPts val="3200"/>
              </a:spcAft>
              <a:buNone/>
            </a:pPr>
            <a:r>
              <a:rPr lang="en-US" sz="2800" dirty="0"/>
              <a:t>Psychologically safe climate.</a:t>
            </a:r>
          </a:p>
          <a:p>
            <a:pPr marL="342900" indent="-342900">
              <a:buFont typeface="Arial" panose="020B0604020202020204" pitchFamily="34" charset="0"/>
              <a:buChar char="•"/>
            </a:pPr>
            <a:r>
              <a:rPr lang="en-US" sz="2400" dirty="0"/>
              <a:t>Shared belief held by team members that the team:</a:t>
            </a:r>
          </a:p>
          <a:p>
            <a:pPr marL="633413" lvl="1" indent="-282575">
              <a:buFont typeface="Arial"/>
              <a:buChar char="•"/>
            </a:pPr>
            <a:r>
              <a:rPr lang="en-US" sz="2000" dirty="0"/>
              <a:t>Is a safe place for interpersonal risk taking.</a:t>
            </a:r>
          </a:p>
          <a:p>
            <a:pPr marL="633413" lvl="1" indent="-282575">
              <a:buFont typeface="Arial"/>
              <a:buChar char="•"/>
            </a:pPr>
            <a:r>
              <a:rPr lang="en-US" sz="2000" dirty="0"/>
              <a:t>Captures a sense of confidence that the team will not embarrass, reject, or punish someone for speaking up.</a:t>
            </a:r>
          </a:p>
          <a:p>
            <a:pPr marL="342900" lvl="1"/>
            <a:r>
              <a:rPr lang="en-US" sz="2400" dirty="0"/>
              <a:t>Foster a psychologically safe climate by:</a:t>
            </a:r>
          </a:p>
          <a:p>
            <a:pPr marL="633413" lvl="1" indent="-282575">
              <a:buFont typeface="Arial"/>
              <a:buChar char="•"/>
            </a:pPr>
            <a:r>
              <a:rPr lang="en-US" dirty="0"/>
              <a:t>Assuring leaders are inclusive and accessible.</a:t>
            </a:r>
          </a:p>
          <a:p>
            <a:pPr marL="633413" lvl="1" indent="-282575">
              <a:buFont typeface="Arial"/>
              <a:buChar char="•"/>
            </a:pPr>
            <a:r>
              <a:rPr lang="en-US" dirty="0"/>
              <a:t>Hiring and developing employees who are comfortable expressing their own ideas and are receptive to those expressed by others.</a:t>
            </a:r>
          </a:p>
          <a:p>
            <a:pPr marL="633413" lvl="1" indent="-282575">
              <a:buFont typeface="Arial"/>
              <a:buChar char="•"/>
            </a:pPr>
            <a:r>
              <a:rPr lang="en-US" dirty="0"/>
              <a:t>Celebrating and reinforcing the value of differences between group members and their ideas.</a:t>
            </a:r>
          </a:p>
          <a:p>
            <a:pPr lvl="1">
              <a:buFont typeface="Arial"/>
              <a:buChar char="•"/>
            </a:pPr>
            <a:endParaRPr lang="en-US" sz="2000" dirty="0"/>
          </a:p>
          <a:p>
            <a:endParaRPr lang="en-US" sz="2400" dirty="0"/>
          </a:p>
          <a:p>
            <a:pPr marL="0" indent="0">
              <a:buNone/>
            </a:pPr>
            <a:endParaRPr lang="en-US" dirty="0"/>
          </a:p>
        </p:txBody>
      </p:sp>
    </p:spTree>
    <p:extLst>
      <p:ext uri="{BB962C8B-B14F-4D97-AF65-F5344CB8AC3E}">
        <p14:creationId xmlns:p14="http://schemas.microsoft.com/office/powerpoint/2010/main" val="29662264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dirty="0">
                <a:solidFill>
                  <a:srgbClr val="EC7701"/>
                </a:solidFill>
              </a:rPr>
              <a:t>2</a:t>
            </a:r>
            <a:endParaRPr lang="en-US" sz="1400" b="1" dirty="0">
              <a:solidFill>
                <a:srgbClr val="EC7701"/>
              </a:solidFill>
            </a:endParaRP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sz="2800" dirty="0"/>
              <a:t>Carol is the manager of the marketing department for Bells Corporation. She observed an employee group engaging in stereotyping other groups as being all alike.  What is likely happening with this group?</a:t>
            </a:r>
          </a:p>
          <a:p>
            <a:pPr marL="457200" indent="-457200">
              <a:buFont typeface="+mj-lt"/>
              <a:buAutoNum type="alphaUcPeriod"/>
            </a:pPr>
            <a:r>
              <a:rPr lang="en-US" sz="2800" dirty="0"/>
              <a:t>There are personality conflicts.</a:t>
            </a:r>
          </a:p>
          <a:p>
            <a:pPr marL="457200" indent="-457200">
              <a:buFont typeface="+mj-lt"/>
              <a:buAutoNum type="alphaUcPeriod"/>
            </a:pPr>
            <a:r>
              <a:rPr lang="en-US" sz="2800" dirty="0"/>
              <a:t>The group has become too cohesive.</a:t>
            </a:r>
          </a:p>
          <a:p>
            <a:pPr marL="457200" indent="-457200">
              <a:buFont typeface="+mj-lt"/>
              <a:buAutoNum type="alphaUcPeriod"/>
            </a:pPr>
            <a:r>
              <a:rPr lang="en-US" sz="2800" dirty="0"/>
              <a:t>The group succumbed to the contact hypothesis.</a:t>
            </a:r>
          </a:p>
          <a:p>
            <a:pPr marL="457200" indent="-457200">
              <a:buFont typeface="+mj-lt"/>
              <a:buAutoNum type="alphaUcPeriod"/>
            </a:pPr>
            <a:r>
              <a:rPr lang="en-US" sz="2800" dirty="0"/>
              <a:t>The group views outsiders as friends.</a:t>
            </a:r>
          </a:p>
          <a:p>
            <a:pPr marL="457200" indent="-457200">
              <a:buFont typeface="+mj-lt"/>
              <a:buAutoNum type="alphaUcPeriod"/>
            </a:pPr>
            <a:r>
              <a:rPr lang="en-US" sz="2800" dirty="0"/>
              <a:t>Group members do not view the group as a safe place to express opinions.</a:t>
            </a:r>
          </a:p>
          <a:p>
            <a:pPr marL="0" indent="0">
              <a:buFont typeface="Arial" panose="020B0604020202020204" pitchFamily="34" charset="0"/>
              <a:buNone/>
            </a:pPr>
            <a:endParaRPr lang="en-US" sz="2800" dirty="0"/>
          </a:p>
          <a:p>
            <a:endParaRPr lang="en-US" sz="2800" dirty="0"/>
          </a:p>
        </p:txBody>
      </p:sp>
    </p:spTree>
    <p:extLst>
      <p:ext uri="{BB962C8B-B14F-4D97-AF65-F5344CB8AC3E}">
        <p14:creationId xmlns:p14="http://schemas.microsoft.com/office/powerpoint/2010/main" val="5988537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Work–Life Conflict </a:t>
            </a:r>
            <a:r>
              <a:rPr lang="en-US" sz="1400" dirty="0"/>
              <a:t>1</a:t>
            </a:r>
          </a:p>
        </p:txBody>
      </p:sp>
      <p:sp>
        <p:nvSpPr>
          <p:cNvPr id="3" name="Content Placeholder 2"/>
          <p:cNvSpPr>
            <a:spLocks noGrp="1"/>
          </p:cNvSpPr>
          <p:nvPr>
            <p:ph sz="quarter" idx="11"/>
          </p:nvPr>
        </p:nvSpPr>
        <p:spPr/>
        <p:txBody>
          <a:bodyPr>
            <a:normAutofit/>
          </a:bodyPr>
          <a:lstStyle/>
          <a:p>
            <a:pPr marL="0" indent="0">
              <a:spcAft>
                <a:spcPts val="2600"/>
              </a:spcAft>
              <a:buNone/>
            </a:pPr>
            <a:r>
              <a:rPr lang="en-US" sz="2800" dirty="0"/>
              <a:t>Occurs when the demands or pressures from work and life are </a:t>
            </a:r>
            <a:r>
              <a:rPr lang="en-US" sz="2800" b="1" dirty="0"/>
              <a:t>mutually incompatible.</a:t>
            </a:r>
          </a:p>
          <a:p>
            <a:pPr>
              <a:spcAft>
                <a:spcPts val="2600"/>
              </a:spcAft>
            </a:pPr>
            <a:r>
              <a:rPr lang="en-US" sz="2800" dirty="0"/>
              <a:t>Conflict can go both ways </a:t>
            </a:r>
          </a:p>
          <a:p>
            <a:r>
              <a:rPr lang="en-US" sz="2800" dirty="0"/>
              <a:t>Negatively affect important outcomes in the organization, life, lower job and career satisfaction, job performance, marital and family satisfaction.</a:t>
            </a:r>
          </a:p>
          <a:p>
            <a:endParaRPr lang="en-US" sz="2400" dirty="0"/>
          </a:p>
          <a:p>
            <a:pPr marL="0" indent="0">
              <a:buNone/>
            </a:pPr>
            <a:endParaRPr lang="en-US" sz="1800" b="1" dirty="0"/>
          </a:p>
          <a:p>
            <a:pPr marL="0" indent="0">
              <a:buNone/>
            </a:pPr>
            <a:endParaRPr lang="en-US" dirty="0"/>
          </a:p>
        </p:txBody>
      </p:sp>
    </p:spTree>
    <p:extLst>
      <p:ext uri="{BB962C8B-B14F-4D97-AF65-F5344CB8AC3E}">
        <p14:creationId xmlns:p14="http://schemas.microsoft.com/office/powerpoint/2010/main" val="1327690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Work–Life Conflict </a:t>
            </a:r>
            <a:r>
              <a:rPr lang="en-US" sz="1400" dirty="0"/>
              <a:t>2</a:t>
            </a:r>
          </a:p>
        </p:txBody>
      </p:sp>
      <p:sp>
        <p:nvSpPr>
          <p:cNvPr id="3" name="Content Placeholder 2"/>
          <p:cNvSpPr>
            <a:spLocks noGrp="1"/>
          </p:cNvSpPr>
          <p:nvPr>
            <p:ph sz="quarter" idx="11"/>
          </p:nvPr>
        </p:nvSpPr>
        <p:spPr/>
        <p:txBody>
          <a:bodyPr/>
          <a:lstStyle/>
          <a:p>
            <a:pPr marL="0" indent="0">
              <a:buNone/>
            </a:pPr>
            <a:r>
              <a:rPr lang="en-US" sz="2800" dirty="0"/>
              <a:t>Importance of balance to reducing conflict:</a:t>
            </a:r>
            <a:endParaRPr lang="en-US" sz="2400" dirty="0"/>
          </a:p>
          <a:p>
            <a:pPr lvl="1">
              <a:buFont typeface="Arial"/>
              <a:buChar char="•"/>
            </a:pPr>
            <a:r>
              <a:rPr lang="en-US" sz="2400" dirty="0"/>
              <a:t>Work–Life balance begins at home.</a:t>
            </a:r>
          </a:p>
          <a:p>
            <a:pPr lvl="1">
              <a:buFont typeface="Arial"/>
              <a:buChar char="•"/>
            </a:pPr>
            <a:r>
              <a:rPr lang="en-US" sz="2400" dirty="0"/>
              <a:t>An employer’s family-supportive philosophy is more important than specific programs.</a:t>
            </a:r>
          </a:p>
          <a:p>
            <a:pPr lvl="1">
              <a:buFont typeface="Arial"/>
              <a:buChar char="•"/>
            </a:pPr>
            <a:r>
              <a:rPr lang="en-US" sz="2400" dirty="0"/>
              <a:t>Balance requires flexibility.</a:t>
            </a:r>
          </a:p>
          <a:p>
            <a:pPr lvl="1">
              <a:buFont typeface="Arial"/>
              <a:buChar char="•"/>
            </a:pPr>
            <a:r>
              <a:rPr lang="en-US" sz="2400" dirty="0"/>
              <a:t>Importance of work–life family balance varies across generations.</a:t>
            </a:r>
          </a:p>
          <a:p>
            <a:endParaRPr lang="en-US" sz="2400" dirty="0"/>
          </a:p>
          <a:p>
            <a:pPr marL="0" indent="0">
              <a:buNone/>
            </a:pPr>
            <a:endParaRPr lang="en-US" dirty="0"/>
          </a:p>
        </p:txBody>
      </p:sp>
    </p:spTree>
    <p:extLst>
      <p:ext uri="{BB962C8B-B14F-4D97-AF65-F5344CB8AC3E}">
        <p14:creationId xmlns:p14="http://schemas.microsoft.com/office/powerpoint/2010/main" val="2098502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Incivility and Bullying</a:t>
            </a:r>
            <a:endParaRPr lang="en-US" sz="2000" dirty="0"/>
          </a:p>
        </p:txBody>
      </p:sp>
      <p:sp>
        <p:nvSpPr>
          <p:cNvPr id="8" name="Content Placeholder 7"/>
          <p:cNvSpPr>
            <a:spLocks noGrp="1"/>
          </p:cNvSpPr>
          <p:nvPr>
            <p:ph sz="quarter" idx="15"/>
          </p:nvPr>
        </p:nvSpPr>
        <p:spPr>
          <a:xfrm>
            <a:off x="342900" y="1178611"/>
            <a:ext cx="4076700" cy="657225"/>
          </a:xfrm>
        </p:spPr>
        <p:txBody>
          <a:bodyPr anchor="ctr">
            <a:normAutofit/>
          </a:bodyPr>
          <a:lstStyle/>
          <a:p>
            <a:pPr marL="1588" lvl="1" indent="0" algn="ctr">
              <a:buNone/>
            </a:pPr>
            <a:r>
              <a:rPr lang="en-US" sz="2800" b="1" dirty="0"/>
              <a:t>Incivility</a:t>
            </a:r>
          </a:p>
        </p:txBody>
      </p:sp>
      <p:sp>
        <p:nvSpPr>
          <p:cNvPr id="3" name="Content Placeholder 2"/>
          <p:cNvSpPr>
            <a:spLocks noGrp="1"/>
          </p:cNvSpPr>
          <p:nvPr>
            <p:ph sz="quarter" idx="11"/>
          </p:nvPr>
        </p:nvSpPr>
        <p:spPr>
          <a:xfrm>
            <a:off x="342901" y="1724818"/>
            <a:ext cx="4076699" cy="4790282"/>
          </a:xfrm>
        </p:spPr>
        <p:txBody>
          <a:bodyPr>
            <a:noAutofit/>
          </a:bodyPr>
          <a:lstStyle/>
          <a:p>
            <a:pPr marL="0" indent="0">
              <a:buNone/>
            </a:pPr>
            <a:r>
              <a:rPr lang="en-US" sz="2800" dirty="0"/>
              <a:t>Any form of socially harmful behavior.</a:t>
            </a:r>
          </a:p>
          <a:p>
            <a:pPr marL="685800" lvl="1">
              <a:buFont typeface="Arial"/>
              <a:buChar char="•"/>
            </a:pPr>
            <a:r>
              <a:rPr lang="en-US" dirty="0"/>
              <a:t>Aggression.</a:t>
            </a:r>
          </a:p>
          <a:p>
            <a:pPr marL="685800" lvl="1">
              <a:buFont typeface="Arial"/>
              <a:buChar char="•"/>
            </a:pPr>
            <a:r>
              <a:rPr lang="en-US" dirty="0"/>
              <a:t>Interpersonal deviance.</a:t>
            </a:r>
          </a:p>
          <a:p>
            <a:pPr marL="685800" lvl="1">
              <a:buFont typeface="Arial"/>
              <a:buChar char="•"/>
            </a:pPr>
            <a:r>
              <a:rPr lang="en-US" dirty="0"/>
              <a:t>Social undermining.</a:t>
            </a:r>
          </a:p>
          <a:p>
            <a:pPr marL="685800" lvl="1">
              <a:buFont typeface="Arial"/>
              <a:buChar char="•"/>
            </a:pPr>
            <a:r>
              <a:rPr lang="en-US" dirty="0"/>
              <a:t>Interactional justice.</a:t>
            </a:r>
          </a:p>
          <a:p>
            <a:pPr marL="685800" lvl="1">
              <a:buFont typeface="Arial"/>
              <a:buChar char="•"/>
            </a:pPr>
            <a:r>
              <a:rPr lang="en-US" dirty="0"/>
              <a:t>Harassment.</a:t>
            </a:r>
          </a:p>
          <a:p>
            <a:pPr marL="685800" lvl="1">
              <a:buFont typeface="Arial"/>
              <a:buChar char="•"/>
            </a:pPr>
            <a:r>
              <a:rPr lang="en-US" dirty="0"/>
              <a:t>Abusive supervision.</a:t>
            </a:r>
          </a:p>
          <a:p>
            <a:pPr marL="685800" lvl="1">
              <a:buFont typeface="Arial"/>
              <a:buChar char="•"/>
            </a:pPr>
            <a:r>
              <a:rPr lang="en-US" dirty="0"/>
              <a:t>Bullying.</a:t>
            </a:r>
          </a:p>
          <a:p>
            <a:pPr marL="0" indent="0">
              <a:buNone/>
            </a:pPr>
            <a:endParaRPr lang="en-US" dirty="0"/>
          </a:p>
        </p:txBody>
      </p:sp>
      <p:sp>
        <p:nvSpPr>
          <p:cNvPr id="5" name="Content Placeholder 4">
            <a:extLst>
              <a:ext uri="{FF2B5EF4-FFF2-40B4-BE49-F238E27FC236}">
                <a16:creationId xmlns:a16="http://schemas.microsoft.com/office/drawing/2014/main" id="{FCAFEB32-76AF-B04C-B7AC-159B8F4F5DF2}"/>
              </a:ext>
            </a:extLst>
          </p:cNvPr>
          <p:cNvSpPr>
            <a:spLocks noGrp="1"/>
          </p:cNvSpPr>
          <p:nvPr>
            <p:ph sz="quarter" idx="16"/>
          </p:nvPr>
        </p:nvSpPr>
        <p:spPr>
          <a:xfrm>
            <a:off x="4724400" y="1178611"/>
            <a:ext cx="4076700" cy="657225"/>
          </a:xfrm>
        </p:spPr>
        <p:txBody>
          <a:bodyPr anchor="ctr">
            <a:normAutofit/>
          </a:bodyPr>
          <a:lstStyle/>
          <a:p>
            <a:pPr algn="ctr"/>
            <a:r>
              <a:rPr lang="en-US" sz="2800" b="1" dirty="0"/>
              <a:t>Bullying</a:t>
            </a:r>
          </a:p>
        </p:txBody>
      </p:sp>
      <p:sp>
        <p:nvSpPr>
          <p:cNvPr id="6" name="Content Placeholder 5">
            <a:extLst>
              <a:ext uri="{FF2B5EF4-FFF2-40B4-BE49-F238E27FC236}">
                <a16:creationId xmlns:a16="http://schemas.microsoft.com/office/drawing/2014/main" id="{6BB2C3D4-0DB9-974E-B7B3-4879A1A18C4E}"/>
              </a:ext>
            </a:extLst>
          </p:cNvPr>
          <p:cNvSpPr>
            <a:spLocks noGrp="1"/>
          </p:cNvSpPr>
          <p:nvPr>
            <p:ph sz="quarter" idx="17"/>
          </p:nvPr>
        </p:nvSpPr>
        <p:spPr>
          <a:xfrm>
            <a:off x="4724400" y="1809751"/>
            <a:ext cx="4076700" cy="4429918"/>
          </a:xfrm>
        </p:spPr>
        <p:txBody>
          <a:bodyPr/>
          <a:lstStyle/>
          <a:p>
            <a:r>
              <a:rPr lang="en-US" sz="2800" dirty="0"/>
              <a:t>Different from other forms of incivility.</a:t>
            </a:r>
          </a:p>
          <a:p>
            <a:pPr lvl="1"/>
            <a:r>
              <a:rPr lang="en-US" dirty="0"/>
              <a:t>Most often evident to others.</a:t>
            </a:r>
          </a:p>
          <a:p>
            <a:pPr lvl="1"/>
            <a:r>
              <a:rPr lang="en-US" dirty="0"/>
              <a:t>Affects even those that are NOT bullied.</a:t>
            </a:r>
          </a:p>
          <a:p>
            <a:pPr lvl="1"/>
            <a:r>
              <a:rPr lang="en-US" dirty="0"/>
              <a:t>Has group-level implications.</a:t>
            </a:r>
          </a:p>
          <a:p>
            <a:endParaRPr lang="en-US" dirty="0"/>
          </a:p>
        </p:txBody>
      </p:sp>
    </p:spTree>
    <p:extLst>
      <p:ext uri="{BB962C8B-B14F-4D97-AF65-F5344CB8AC3E}">
        <p14:creationId xmlns:p14="http://schemas.microsoft.com/office/powerpoint/2010/main" val="1313723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Anti-Bullying Strategies </a:t>
            </a:r>
            <a:r>
              <a:rPr lang="en-US" sz="1400" dirty="0"/>
              <a:t>1</a:t>
            </a:r>
          </a:p>
        </p:txBody>
      </p:sp>
      <p:sp>
        <p:nvSpPr>
          <p:cNvPr id="3" name="Content Placeholder 2"/>
          <p:cNvSpPr>
            <a:spLocks noGrp="1"/>
          </p:cNvSpPr>
          <p:nvPr>
            <p:ph sz="quarter" idx="11"/>
          </p:nvPr>
        </p:nvSpPr>
        <p:spPr/>
        <p:txBody>
          <a:bodyPr>
            <a:normAutofit/>
          </a:bodyPr>
          <a:lstStyle/>
          <a:p>
            <a:pPr marL="0" indent="0">
              <a:buNone/>
            </a:pPr>
            <a:r>
              <a:rPr lang="en-US" sz="2800" dirty="0"/>
              <a:t>Develop a workplace bullying policy.</a:t>
            </a:r>
          </a:p>
          <a:p>
            <a:pPr marL="0" indent="0">
              <a:buNone/>
            </a:pPr>
            <a:r>
              <a:rPr lang="en-US" sz="2800" dirty="0"/>
              <a:t>Encourage open and respectful communication.</a:t>
            </a:r>
          </a:p>
          <a:p>
            <a:pPr marL="0" indent="0">
              <a:buNone/>
            </a:pPr>
            <a:r>
              <a:rPr lang="en-US" sz="2800" dirty="0"/>
              <a:t>Identify and model appropriate ways for people to interact with colleagues.</a:t>
            </a:r>
          </a:p>
          <a:p>
            <a:pPr marL="0" indent="0">
              <a:buNone/>
            </a:pPr>
            <a:r>
              <a:rPr lang="en-US" sz="2800" dirty="0"/>
              <a:t>Develop and communicate a system for reporting bullying.</a:t>
            </a:r>
          </a:p>
          <a:p>
            <a:pPr marL="0" indent="0">
              <a:buNone/>
            </a:pPr>
            <a:r>
              <a:rPr lang="en-US" sz="2800" dirty="0"/>
              <a:t>Identify and resolve conflicts quickly and fairly to prevent escalation.</a:t>
            </a:r>
          </a:p>
          <a:p>
            <a:pPr marL="0" indent="0">
              <a:buNone/>
            </a:pPr>
            <a:r>
              <a:rPr lang="en-US" sz="2800" dirty="0"/>
              <a:t>Identify the situations, policies, and behaviors likely to cause bullying or allow it to occur.</a:t>
            </a:r>
          </a:p>
          <a:p>
            <a:pPr marL="0" indent="0">
              <a:buNone/>
            </a:pPr>
            <a:endParaRPr lang="en-US" sz="2800" dirty="0"/>
          </a:p>
        </p:txBody>
      </p:sp>
    </p:spTree>
    <p:extLst>
      <p:ext uri="{BB962C8B-B14F-4D97-AF65-F5344CB8AC3E}">
        <p14:creationId xmlns:p14="http://schemas.microsoft.com/office/powerpoint/2010/main" val="2414683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Best Anti-Bullying Strategies </a:t>
            </a:r>
            <a:r>
              <a:rPr lang="en-US" sz="1400" dirty="0"/>
              <a:t>2</a:t>
            </a:r>
          </a:p>
        </p:txBody>
      </p:sp>
      <p:sp>
        <p:nvSpPr>
          <p:cNvPr id="11" name="Content Placeholder 10"/>
          <p:cNvSpPr>
            <a:spLocks noGrp="1"/>
          </p:cNvSpPr>
          <p:nvPr>
            <p:ph sz="quarter" idx="11"/>
          </p:nvPr>
        </p:nvSpPr>
        <p:spPr/>
        <p:txBody>
          <a:bodyPr>
            <a:normAutofit/>
          </a:bodyPr>
          <a:lstStyle/>
          <a:p>
            <a:pPr marL="0" indent="0">
              <a:spcAft>
                <a:spcPts val="2600"/>
              </a:spcAft>
              <a:buNone/>
            </a:pPr>
            <a:r>
              <a:rPr lang="en-US" sz="2800" dirty="0"/>
              <a:t>Train employees to manage conflict.</a:t>
            </a:r>
          </a:p>
          <a:p>
            <a:pPr marL="0" indent="0">
              <a:spcAft>
                <a:spcPts val="2600"/>
              </a:spcAft>
              <a:buNone/>
            </a:pPr>
            <a:r>
              <a:rPr lang="en-US" sz="2800" dirty="0"/>
              <a:t>Establish and enforce clear consequences for those who engage in bullying.</a:t>
            </a:r>
          </a:p>
          <a:p>
            <a:pPr marL="0" indent="0">
              <a:spcAft>
                <a:spcPts val="2600"/>
              </a:spcAft>
              <a:buNone/>
            </a:pPr>
            <a:r>
              <a:rPr lang="en-US" sz="2800" dirty="0"/>
              <a:t>Monitor and review employee relationships, with particular attention to fairness.</a:t>
            </a:r>
          </a:p>
          <a:p>
            <a:pPr marL="0" indent="0">
              <a:buNone/>
            </a:pPr>
            <a:endParaRPr lang="en-US" sz="2800" dirty="0"/>
          </a:p>
        </p:txBody>
      </p:sp>
    </p:spTree>
    <p:extLst>
      <p:ext uri="{BB962C8B-B14F-4D97-AF65-F5344CB8AC3E}">
        <p14:creationId xmlns:p14="http://schemas.microsoft.com/office/powerpoint/2010/main" val="1408795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2000" b="1" dirty="0">
                <a:solidFill>
                  <a:srgbClr val="EC7701"/>
                </a:solidFill>
              </a:rPr>
              <a:t>(3 of 4)</a:t>
            </a:r>
          </a:p>
        </p:txBody>
      </p:sp>
      <p:sp>
        <p:nvSpPr>
          <p:cNvPr id="3" name="Content Placeholder 2"/>
          <p:cNvSpPr>
            <a:spLocks noGrp="1"/>
          </p:cNvSpPr>
          <p:nvPr>
            <p:ph sz="quarter" idx="11"/>
          </p:nvPr>
        </p:nvSpPr>
        <p:spPr>
          <a:xfrm>
            <a:off x="419100" y="1153274"/>
            <a:ext cx="8458200" cy="4971691"/>
          </a:xfrm>
        </p:spPr>
        <p:txBody>
          <a:bodyPr/>
          <a:lstStyle/>
          <a:p>
            <a:pPr marL="0" indent="0">
              <a:buNone/>
            </a:pPr>
            <a:r>
              <a:rPr lang="en-US" sz="2800" dirty="0"/>
              <a:t>Pablo, the COO at Happy Travel Agency, read some posts on Facebook concerning employees who were bullied at the agency. Pablo would like to correct the situation. He should do all of the following EXCEPT:</a:t>
            </a:r>
          </a:p>
          <a:p>
            <a:pPr marL="457200" indent="-457200">
              <a:buFont typeface="+mj-lt"/>
              <a:buAutoNum type="alphaUcPeriod"/>
            </a:pPr>
            <a:r>
              <a:rPr lang="en-US" sz="2800" dirty="0"/>
              <a:t>consider what it is like to be bullied.</a:t>
            </a:r>
          </a:p>
          <a:p>
            <a:pPr marL="457200" indent="-457200">
              <a:buFont typeface="+mj-lt"/>
              <a:buAutoNum type="alphaUcPeriod"/>
            </a:pPr>
            <a:r>
              <a:rPr lang="en-US" sz="2800" dirty="0"/>
              <a:t>develop a workplace bullying policy.</a:t>
            </a:r>
          </a:p>
          <a:p>
            <a:pPr marL="457200" indent="-457200">
              <a:buFont typeface="+mj-lt"/>
              <a:buAutoNum type="alphaUcPeriod"/>
            </a:pPr>
            <a:r>
              <a:rPr lang="en-US" sz="2800" dirty="0"/>
              <a:t>send an e-mail to all employees that names the employee being bullied and demands that it stops.</a:t>
            </a:r>
          </a:p>
          <a:p>
            <a:pPr marL="457200" indent="-457200">
              <a:buFont typeface="+mj-lt"/>
              <a:buAutoNum type="alphaUcPeriod"/>
            </a:pPr>
            <a:r>
              <a:rPr lang="en-US" sz="2800" dirty="0"/>
              <a:t>communicate the social media policy to all employees.</a:t>
            </a:r>
          </a:p>
          <a:p>
            <a:pPr marL="457200" indent="-457200">
              <a:buFont typeface="+mj-lt"/>
              <a:buAutoNum type="alphaUcPeriod"/>
            </a:pPr>
            <a:r>
              <a:rPr lang="en-US" sz="2800" dirty="0"/>
              <a:t>provide training to employees in conflict resolution.</a:t>
            </a:r>
          </a:p>
          <a:p>
            <a:pPr marL="0" indent="0">
              <a:buFont typeface="Arial" panose="020B0604020202020204" pitchFamily="34" charset="0"/>
              <a:buNone/>
            </a:pPr>
            <a:endParaRPr lang="en-US" sz="2800" dirty="0"/>
          </a:p>
          <a:p>
            <a:endParaRPr lang="en-US" sz="2800" dirty="0"/>
          </a:p>
        </p:txBody>
      </p:sp>
    </p:spTree>
    <p:extLst>
      <p:ext uri="{BB962C8B-B14F-4D97-AF65-F5344CB8AC3E}">
        <p14:creationId xmlns:p14="http://schemas.microsoft.com/office/powerpoint/2010/main" val="14771668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Effectively Managing Conflict </a:t>
            </a:r>
            <a:r>
              <a:rPr lang="en-US" sz="1400" dirty="0"/>
              <a:t>1</a:t>
            </a:r>
          </a:p>
        </p:txBody>
      </p:sp>
      <p:sp>
        <p:nvSpPr>
          <p:cNvPr id="3" name="Content Placeholder 2"/>
          <p:cNvSpPr>
            <a:spLocks noGrp="1"/>
          </p:cNvSpPr>
          <p:nvPr>
            <p:ph sz="quarter" idx="11"/>
          </p:nvPr>
        </p:nvSpPr>
        <p:spPr/>
        <p:txBody>
          <a:bodyPr/>
          <a:lstStyle/>
          <a:p>
            <a:pPr marL="0" indent="0">
              <a:buNone/>
            </a:pPr>
            <a:r>
              <a:rPr lang="en-US" sz="2800" dirty="0"/>
              <a:t>What is programmed conflict?</a:t>
            </a:r>
          </a:p>
          <a:p>
            <a:pPr marL="342900" indent="-342900">
              <a:buFont typeface="Arial" panose="020B0604020202020204" pitchFamily="34" charset="0"/>
              <a:buChar char="•"/>
            </a:pPr>
            <a:r>
              <a:rPr lang="en-US" sz="2400" dirty="0"/>
              <a:t>Conflict that raises different opinions regardless of the personal feelings of the managers.</a:t>
            </a:r>
          </a:p>
          <a:p>
            <a:pPr marL="342900" indent="-342900">
              <a:buFont typeface="Arial" panose="020B0604020202020204" pitchFamily="34" charset="0"/>
              <a:buChar char="•"/>
            </a:pPr>
            <a:r>
              <a:rPr lang="en-US" sz="2400" dirty="0"/>
              <a:t>Gets contributors to either defend or criticize ideas based on relevant facts rather than personal preference or political interest.</a:t>
            </a:r>
          </a:p>
          <a:p>
            <a:pPr marL="0" indent="0">
              <a:buNone/>
            </a:pPr>
            <a:endParaRPr lang="en-US" dirty="0"/>
          </a:p>
          <a:p>
            <a:pPr marL="0" indent="0">
              <a:buNone/>
            </a:pPr>
            <a:endParaRPr lang="en-US" sz="2000" dirty="0"/>
          </a:p>
          <a:p>
            <a:pPr marL="0" indent="0">
              <a:buNone/>
            </a:pPr>
            <a:endParaRPr lang="en-US" dirty="0"/>
          </a:p>
        </p:txBody>
      </p:sp>
    </p:spTree>
    <p:extLst>
      <p:ext uri="{BB962C8B-B14F-4D97-AF65-F5344CB8AC3E}">
        <p14:creationId xmlns:p14="http://schemas.microsoft.com/office/powerpoint/2010/main" val="418391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fontScale="90000"/>
          </a:bodyPr>
          <a:lstStyle/>
          <a:p>
            <a:r>
              <a:rPr lang="en-US" dirty="0">
                <a:cs typeface="Arial Black"/>
              </a:rPr>
              <a:t>After reading this chapter you </a:t>
            </a:r>
            <a:br>
              <a:rPr lang="en-US" dirty="0">
                <a:cs typeface="Arial Black"/>
              </a:rPr>
            </a:br>
            <a:r>
              <a:rPr lang="en-US" dirty="0">
                <a:cs typeface="Arial Black"/>
              </a:rPr>
              <a:t>should be able to:</a:t>
            </a:r>
            <a:endParaRPr lang="en-US" dirty="0"/>
          </a:p>
        </p:txBody>
      </p:sp>
      <p:sp>
        <p:nvSpPr>
          <p:cNvPr id="10" name="Content Placeholder 9"/>
          <p:cNvSpPr>
            <a:spLocks noGrp="1"/>
          </p:cNvSpPr>
          <p:nvPr>
            <p:ph sz="quarter" idx="11"/>
          </p:nvPr>
        </p:nvSpPr>
        <p:spPr/>
        <p:txBody>
          <a:bodyPr/>
          <a:lstStyle/>
          <a:p>
            <a:pPr marL="682625" indent="-682625">
              <a:spcBef>
                <a:spcPts val="0"/>
              </a:spcBef>
              <a:buFont typeface="Arial" panose="020B0604020202020204" pitchFamily="34" charset="0"/>
              <a:buNone/>
            </a:pPr>
            <a:r>
              <a:rPr lang="en-US" sz="2400" dirty="0">
                <a:cs typeface="Arial Black"/>
              </a:rPr>
              <a:t>10.1	Describe contemporary conflict.</a:t>
            </a:r>
          </a:p>
          <a:p>
            <a:pPr marL="682625" indent="-682625">
              <a:spcBef>
                <a:spcPts val="0"/>
              </a:spcBef>
              <a:buFont typeface="Arial" panose="020B0604020202020204" pitchFamily="34" charset="0"/>
              <a:buNone/>
            </a:pPr>
            <a:r>
              <a:rPr lang="en-US" sz="2400" dirty="0">
                <a:cs typeface="Arial Black"/>
              </a:rPr>
              <a:t>10.2	Differentiate conventional forms of work-related conflict.</a:t>
            </a:r>
          </a:p>
          <a:p>
            <a:pPr marL="682625" indent="-682625">
              <a:spcBef>
                <a:spcPts val="0"/>
              </a:spcBef>
              <a:buFont typeface="Arial" panose="020B0604020202020204" pitchFamily="34" charset="0"/>
              <a:buNone/>
            </a:pPr>
            <a:r>
              <a:rPr lang="en-US" sz="2400" dirty="0">
                <a:cs typeface="Arial Black"/>
              </a:rPr>
              <a:t>10.3	Explain common forms of contemporary work-related conflict.</a:t>
            </a:r>
          </a:p>
          <a:p>
            <a:pPr marL="682625" indent="-682625">
              <a:spcBef>
                <a:spcPts val="0"/>
              </a:spcBef>
              <a:buFont typeface="Arial" panose="020B0604020202020204" pitchFamily="34" charset="0"/>
              <a:buNone/>
            </a:pPr>
            <a:r>
              <a:rPr lang="en-US" sz="2400" dirty="0">
                <a:cs typeface="Arial Black"/>
              </a:rPr>
              <a:t>10.4	Apply your knowledge to manage conflict.</a:t>
            </a:r>
          </a:p>
          <a:p>
            <a:pPr marL="682625" indent="-682625">
              <a:spcBef>
                <a:spcPts val="0"/>
              </a:spcBef>
              <a:buFont typeface="Arial" panose="020B0604020202020204" pitchFamily="34" charset="0"/>
              <a:buNone/>
            </a:pPr>
            <a:r>
              <a:rPr lang="en-US" sz="2400" dirty="0">
                <a:cs typeface="Arial Black"/>
              </a:rPr>
              <a:t>10.5	Implement your negotiation skills.</a:t>
            </a:r>
          </a:p>
          <a:p>
            <a:pPr marL="682625" indent="-682625">
              <a:spcBef>
                <a:spcPts val="0"/>
              </a:spcBef>
              <a:buFont typeface="Arial" panose="020B0604020202020204" pitchFamily="34" charset="0"/>
              <a:buNone/>
            </a:pPr>
            <a:r>
              <a:rPr lang="en-US" sz="2400" dirty="0">
                <a:cs typeface="Arial Black"/>
              </a:rPr>
              <a:t>10.6	Describe the implications of managing conflict and negotiations for you and managers.</a:t>
            </a:r>
          </a:p>
          <a:p>
            <a:pPr marL="682625" indent="-682625"/>
            <a:endParaRPr lang="en-US" dirty="0"/>
          </a:p>
        </p:txBody>
      </p:sp>
    </p:spTree>
    <p:extLst>
      <p:ext uri="{BB962C8B-B14F-4D97-AF65-F5344CB8AC3E}">
        <p14:creationId xmlns:p14="http://schemas.microsoft.com/office/powerpoint/2010/main" val="5744322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Effectively Managing Conflict </a:t>
            </a:r>
            <a:r>
              <a:rPr lang="en-US" sz="2000" dirty="0"/>
              <a:t>(2 of 2)</a:t>
            </a:r>
          </a:p>
        </p:txBody>
      </p:sp>
      <p:sp>
        <p:nvSpPr>
          <p:cNvPr id="3" name="Content Placeholder 2"/>
          <p:cNvSpPr>
            <a:spLocks noGrp="1"/>
          </p:cNvSpPr>
          <p:nvPr>
            <p:ph sz="quarter" idx="11"/>
          </p:nvPr>
        </p:nvSpPr>
        <p:spPr>
          <a:xfrm>
            <a:off x="342901" y="1574526"/>
            <a:ext cx="4076700" cy="3708948"/>
          </a:xfrm>
        </p:spPr>
        <p:txBody>
          <a:bodyPr>
            <a:normAutofit/>
          </a:bodyPr>
          <a:lstStyle/>
          <a:p>
            <a:pPr marL="0" indent="0">
              <a:buNone/>
            </a:pPr>
            <a:r>
              <a:rPr lang="en-US" sz="2800" dirty="0"/>
              <a:t>Programmed conflict techniques:</a:t>
            </a:r>
          </a:p>
          <a:p>
            <a:pPr marL="0" lvl="0" indent="0">
              <a:buNone/>
            </a:pPr>
            <a:r>
              <a:rPr lang="en-US" sz="2400" b="1" dirty="0"/>
              <a:t>Devil’s advocacy.</a:t>
            </a:r>
          </a:p>
          <a:p>
            <a:pPr lvl="1"/>
            <a:r>
              <a:rPr lang="en-US" sz="2000" dirty="0"/>
              <a:t>Assigning someone the role of critic.</a:t>
            </a:r>
            <a:endParaRPr lang="en-US" sz="2400" dirty="0"/>
          </a:p>
          <a:p>
            <a:pPr marL="0" indent="0">
              <a:buNone/>
            </a:pPr>
            <a:r>
              <a:rPr lang="en-US" sz="2400" b="1" dirty="0"/>
              <a:t>Dialectic method.</a:t>
            </a:r>
          </a:p>
          <a:p>
            <a:pPr lvl="1"/>
            <a:r>
              <a:rPr lang="en-US" sz="2000" dirty="0"/>
              <a:t>Fostering a structured debate of opposing viewpoints.</a:t>
            </a:r>
          </a:p>
          <a:p>
            <a:endParaRPr lang="en-US" sz="2400" dirty="0"/>
          </a:p>
          <a:p>
            <a:pPr marL="0" indent="0">
              <a:buNone/>
            </a:pPr>
            <a:endParaRPr lang="en-US" dirty="0"/>
          </a:p>
          <a:p>
            <a:pPr marL="0" indent="0">
              <a:buNone/>
            </a:pPr>
            <a:endParaRPr lang="en-US" sz="2000" dirty="0"/>
          </a:p>
          <a:p>
            <a:pPr marL="0" indent="0">
              <a:buNone/>
            </a:pPr>
            <a:endParaRPr lang="en-US" dirty="0"/>
          </a:p>
        </p:txBody>
      </p:sp>
      <p:sp>
        <p:nvSpPr>
          <p:cNvPr id="5" name="Content Placeholder 4"/>
          <p:cNvSpPr>
            <a:spLocks noGrp="1"/>
          </p:cNvSpPr>
          <p:nvPr>
            <p:ph sz="quarter" idx="14"/>
          </p:nvPr>
        </p:nvSpPr>
        <p:spPr>
          <a:xfrm>
            <a:off x="4724400" y="2144486"/>
            <a:ext cx="4076700" cy="2841171"/>
          </a:xfrm>
          <a:noFill/>
        </p:spPr>
        <p:txBody>
          <a:bodyPr>
            <a:normAutofit/>
          </a:bodyPr>
          <a:lstStyle/>
          <a:p>
            <a:pPr marL="0" indent="0" algn="ctr">
              <a:buNone/>
            </a:pPr>
            <a:r>
              <a:rPr lang="en-US" sz="2800" dirty="0">
                <a:solidFill>
                  <a:srgbClr val="000000"/>
                </a:solidFill>
              </a:rPr>
              <a:t>Important to use to actively stimulate functional conflict when necessary, such as when the risk of blind conformity or groupthink is high.</a:t>
            </a:r>
          </a:p>
        </p:txBody>
      </p:sp>
    </p:spTree>
    <p:extLst>
      <p:ext uri="{BB962C8B-B14F-4D97-AF65-F5344CB8AC3E}">
        <p14:creationId xmlns:p14="http://schemas.microsoft.com/office/powerpoint/2010/main" val="2668105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Figure 10.5 Five Common Conflict-Handling Styles</a:t>
            </a:r>
            <a:endParaRPr lang="en-US" sz="2000" dirty="0"/>
          </a:p>
        </p:txBody>
      </p:sp>
      <p:pic>
        <p:nvPicPr>
          <p:cNvPr id="7" name="Picture 6" descr="This graphic lays out the five common conflict-handling styles."/>
          <p:cNvPicPr>
            <a:picLocks noChangeAspect="1"/>
          </p:cNvPicPr>
          <p:nvPr/>
        </p:nvPicPr>
        <p:blipFill>
          <a:blip r:embed="rId3"/>
          <a:stretch>
            <a:fillRect/>
          </a:stretch>
        </p:blipFill>
        <p:spPr>
          <a:xfrm>
            <a:off x="609195" y="1713389"/>
            <a:ext cx="8015496" cy="2877563"/>
          </a:xfrm>
          <a:prstGeom prst="rect">
            <a:avLst/>
          </a:prstGeom>
        </p:spPr>
      </p:pic>
      <p:sp>
        <p:nvSpPr>
          <p:cNvPr id="3" name="Content Placeholder 2">
            <a:extLst>
              <a:ext uri="{FF2B5EF4-FFF2-40B4-BE49-F238E27FC236}">
                <a16:creationId xmlns:a16="http://schemas.microsoft.com/office/drawing/2014/main" id="{D4650A1A-4170-4945-9C9E-C11AB48A084C}"/>
              </a:ext>
            </a:extLst>
          </p:cNvPr>
          <p:cNvSpPr>
            <a:spLocks noGrp="1"/>
          </p:cNvSpPr>
          <p:nvPr>
            <p:ph sz="quarter" idx="11"/>
          </p:nvPr>
        </p:nvSpPr>
        <p:spPr>
          <a:xfrm>
            <a:off x="609195" y="4747282"/>
            <a:ext cx="8015496" cy="794657"/>
          </a:xfrm>
        </p:spPr>
        <p:txBody>
          <a:bodyPr>
            <a:normAutofit fontScale="92500" lnSpcReduction="10000"/>
          </a:bodyPr>
          <a:lstStyle/>
          <a:p>
            <a:br>
              <a:rPr lang="en-US" sz="1000" dirty="0"/>
            </a:br>
            <a:endParaRPr lang="en-US" sz="1000" dirty="0"/>
          </a:p>
          <a:p>
            <a:r>
              <a:rPr lang="en-US" sz="1000" dirty="0"/>
              <a:t>SOURCE: Rahim, M. Afzalur. “A Strategy for Managing Conflict in Complex Organizations.” </a:t>
            </a:r>
            <a:r>
              <a:rPr lang="en-US" sz="1000" i="1" dirty="0"/>
              <a:t>Human Relations </a:t>
            </a:r>
            <a:r>
              <a:rPr lang="en-US" sz="1000" dirty="0"/>
              <a:t>38, no. 1 (January 1985): 81–89. https://doi.org/10.1177/001872678503800105. </a:t>
            </a:r>
          </a:p>
          <a:p>
            <a:endParaRPr lang="en-US" sz="1000" dirty="0"/>
          </a:p>
        </p:txBody>
      </p:sp>
      <p:sp>
        <p:nvSpPr>
          <p:cNvPr id="6" name="Text Placeholder 5"/>
          <p:cNvSpPr>
            <a:spLocks noGrp="1"/>
          </p:cNvSpPr>
          <p:nvPr>
            <p:ph type="body" sz="quarter" idx="12"/>
          </p:nvPr>
        </p:nvSpPr>
        <p:spPr>
          <a:xfrm>
            <a:off x="3369347" y="6324600"/>
            <a:ext cx="2405307" cy="190500"/>
          </a:xfrm>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10167378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Alternative Dispute Resolution (ADR)</a:t>
            </a:r>
            <a:endParaRPr lang="en-US" sz="2000" dirty="0"/>
          </a:p>
        </p:txBody>
      </p:sp>
      <p:sp>
        <p:nvSpPr>
          <p:cNvPr id="3" name="Content Placeholder 2"/>
          <p:cNvSpPr>
            <a:spLocks noGrp="1"/>
          </p:cNvSpPr>
          <p:nvPr>
            <p:ph sz="quarter" idx="11"/>
          </p:nvPr>
        </p:nvSpPr>
        <p:spPr/>
        <p:txBody>
          <a:bodyPr/>
          <a:lstStyle/>
          <a:p>
            <a:pPr marL="0" indent="0">
              <a:buNone/>
            </a:pPr>
            <a:r>
              <a:rPr lang="en-US" sz="3200" dirty="0"/>
              <a:t>The benefit of ADR is that it uses faster, more user-friendly methods of dispute resolution, instead of traditional, adversarial approaches such as unilateral decision making or litigation.</a:t>
            </a:r>
          </a:p>
          <a:p>
            <a:pPr marL="0" indent="0">
              <a:buNone/>
            </a:pPr>
            <a:endParaRPr lang="en-US" sz="2800" dirty="0"/>
          </a:p>
          <a:p>
            <a:pPr marL="0" indent="0">
              <a:buNone/>
            </a:pPr>
            <a:endParaRPr lang="en-US" dirty="0"/>
          </a:p>
          <a:p>
            <a:pPr marL="0" indent="0">
              <a:buNone/>
            </a:pPr>
            <a:endParaRPr lang="en-US" sz="2000" dirty="0"/>
          </a:p>
        </p:txBody>
      </p:sp>
    </p:spTree>
    <p:extLst>
      <p:ext uri="{BB962C8B-B14F-4D97-AF65-F5344CB8AC3E}">
        <p14:creationId xmlns:p14="http://schemas.microsoft.com/office/powerpoint/2010/main" val="19146875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Alternative Dispute Resolution</a:t>
            </a:r>
          </a:p>
        </p:txBody>
      </p:sp>
      <p:sp>
        <p:nvSpPr>
          <p:cNvPr id="12" name="Content Placeholder 11"/>
          <p:cNvSpPr>
            <a:spLocks noGrp="1"/>
          </p:cNvSpPr>
          <p:nvPr>
            <p:ph sz="quarter" idx="11"/>
          </p:nvPr>
        </p:nvSpPr>
        <p:spPr>
          <a:xfrm>
            <a:off x="647700" y="1257300"/>
            <a:ext cx="4076700" cy="4971691"/>
          </a:xfrm>
        </p:spPr>
        <p:txBody>
          <a:bodyPr/>
          <a:lstStyle/>
          <a:p>
            <a:r>
              <a:rPr lang="en-US" sz="2800" dirty="0"/>
              <a:t>Forms of ADR:</a:t>
            </a:r>
          </a:p>
          <a:p>
            <a:pPr marL="342900" indent="-342900">
              <a:buFont typeface="Arial" panose="020B0604020202020204" pitchFamily="34" charset="0"/>
              <a:buChar char="•"/>
            </a:pPr>
            <a:r>
              <a:rPr lang="en-US" sz="2400" dirty="0"/>
              <a:t>Facilitation.</a:t>
            </a:r>
          </a:p>
          <a:p>
            <a:pPr marL="342900" indent="-342900">
              <a:buFont typeface="Arial" panose="020B0604020202020204" pitchFamily="34" charset="0"/>
              <a:buChar char="•"/>
            </a:pPr>
            <a:r>
              <a:rPr lang="en-US" sz="2400" dirty="0"/>
              <a:t>Conciliation.</a:t>
            </a:r>
          </a:p>
          <a:p>
            <a:pPr marL="342900" indent="-342900">
              <a:buFont typeface="Arial" panose="020B0604020202020204" pitchFamily="34" charset="0"/>
              <a:buChar char="•"/>
            </a:pPr>
            <a:r>
              <a:rPr lang="en-US" sz="2400" dirty="0"/>
              <a:t>Peer review.</a:t>
            </a:r>
          </a:p>
          <a:p>
            <a:pPr marL="342900" indent="-342900">
              <a:buFont typeface="Arial" panose="020B0604020202020204" pitchFamily="34" charset="0"/>
              <a:buChar char="•"/>
            </a:pPr>
            <a:r>
              <a:rPr lang="en-US" sz="2400" dirty="0"/>
              <a:t>Ombudsman.</a:t>
            </a:r>
          </a:p>
          <a:p>
            <a:pPr marL="342900" indent="-342900">
              <a:buFont typeface="Arial" panose="020B0604020202020204" pitchFamily="34" charset="0"/>
              <a:buChar char="•"/>
            </a:pPr>
            <a:r>
              <a:rPr lang="en-US" sz="2400" dirty="0"/>
              <a:t>Mediation.</a:t>
            </a:r>
          </a:p>
          <a:p>
            <a:pPr marL="342900" indent="-342900">
              <a:buFont typeface="Arial" panose="020B0604020202020204" pitchFamily="34" charset="0"/>
              <a:buChar char="•"/>
            </a:pPr>
            <a:r>
              <a:rPr lang="en-US" sz="2400" dirty="0"/>
              <a:t>Arbitration.</a:t>
            </a:r>
          </a:p>
        </p:txBody>
      </p:sp>
      <p:sp>
        <p:nvSpPr>
          <p:cNvPr id="14" name="Content Placeholder 13"/>
          <p:cNvSpPr>
            <a:spLocks noGrp="1"/>
          </p:cNvSpPr>
          <p:nvPr>
            <p:ph sz="quarter" idx="14"/>
          </p:nvPr>
        </p:nvSpPr>
        <p:spPr/>
        <p:txBody>
          <a:bodyPr/>
          <a:lstStyle/>
          <a:p>
            <a:r>
              <a:rPr lang="en-US" sz="2800" dirty="0"/>
              <a:t>Benefits of ADR:</a:t>
            </a:r>
          </a:p>
          <a:p>
            <a:pPr marL="342900" indent="-342900">
              <a:buFont typeface="Arial" panose="020B0604020202020204" pitchFamily="34" charset="0"/>
              <a:buChar char="•"/>
            </a:pPr>
            <a:r>
              <a:rPr lang="en-US" sz="2400" dirty="0"/>
              <a:t>Speed.</a:t>
            </a:r>
          </a:p>
          <a:p>
            <a:pPr marL="342900" indent="-342900">
              <a:buFont typeface="Arial" panose="020B0604020202020204" pitchFamily="34" charset="0"/>
              <a:buChar char="•"/>
            </a:pPr>
            <a:r>
              <a:rPr lang="en-US" sz="2400" dirty="0"/>
              <a:t>Lower cost.</a:t>
            </a:r>
          </a:p>
          <a:p>
            <a:pPr marL="342900" indent="-342900">
              <a:buFont typeface="Arial" panose="020B0604020202020204" pitchFamily="34" charset="0"/>
              <a:buChar char="•"/>
            </a:pPr>
            <a:r>
              <a:rPr lang="en-US" sz="2400" dirty="0"/>
              <a:t>Confidentiality.</a:t>
            </a:r>
          </a:p>
          <a:p>
            <a:pPr marL="342900" indent="-342900">
              <a:buFont typeface="Arial" panose="020B0604020202020204" pitchFamily="34" charset="0"/>
              <a:buChar char="•"/>
            </a:pPr>
            <a:r>
              <a:rPr lang="en-US" sz="2400" dirty="0"/>
              <a:t>Potential for win-win resolution.</a:t>
            </a:r>
          </a:p>
          <a:p>
            <a:endParaRPr lang="en-US" dirty="0"/>
          </a:p>
        </p:txBody>
      </p:sp>
    </p:spTree>
    <p:extLst>
      <p:ext uri="{BB962C8B-B14F-4D97-AF65-F5344CB8AC3E}">
        <p14:creationId xmlns:p14="http://schemas.microsoft.com/office/powerpoint/2010/main" val="9090208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4</a:t>
            </a:r>
          </a:p>
        </p:txBody>
      </p:sp>
      <p:sp>
        <p:nvSpPr>
          <p:cNvPr id="3" name="Content Placeholder 2"/>
          <p:cNvSpPr>
            <a:spLocks noGrp="1"/>
          </p:cNvSpPr>
          <p:nvPr>
            <p:ph sz="quarter" idx="11"/>
          </p:nvPr>
        </p:nvSpPr>
        <p:spPr/>
        <p:txBody>
          <a:bodyPr/>
          <a:lstStyle/>
          <a:p>
            <a:pPr marL="0" indent="0">
              <a:buNone/>
            </a:pPr>
            <a:r>
              <a:rPr lang="en-US" sz="2800" dirty="0"/>
              <a:t>Scottie Pet Food Company appointed an employee who is widely respected and trusted by his coworkers to hear grievances and arrange a solution. What is this form of ADR called? </a:t>
            </a:r>
          </a:p>
          <a:p>
            <a:pPr marL="457200" indent="-457200">
              <a:buFont typeface="+mj-lt"/>
              <a:buAutoNum type="alphaUcPeriod"/>
            </a:pPr>
            <a:r>
              <a:rPr lang="en-US" sz="2800" dirty="0"/>
              <a:t>Arbitration.</a:t>
            </a:r>
          </a:p>
          <a:p>
            <a:pPr marL="457200" indent="-457200">
              <a:buFont typeface="+mj-lt"/>
              <a:buAutoNum type="alphaUcPeriod"/>
            </a:pPr>
            <a:r>
              <a:rPr lang="en-US" dirty="0"/>
              <a:t>P</a:t>
            </a:r>
            <a:r>
              <a:rPr lang="en-US" sz="2800" dirty="0"/>
              <a:t>eer review.</a:t>
            </a:r>
          </a:p>
          <a:p>
            <a:pPr marL="457200" indent="-457200">
              <a:buFont typeface="+mj-lt"/>
              <a:buAutoNum type="alphaUcPeriod"/>
            </a:pPr>
            <a:r>
              <a:rPr lang="en-US" sz="2800" dirty="0"/>
              <a:t>Facilitation.</a:t>
            </a:r>
          </a:p>
          <a:p>
            <a:pPr marL="457200" indent="-457200">
              <a:buFont typeface="+mj-lt"/>
              <a:buAutoNum type="alphaUcPeriod"/>
            </a:pPr>
            <a:r>
              <a:rPr lang="en-US" sz="2800" dirty="0"/>
              <a:t>Ombudsman.</a:t>
            </a:r>
          </a:p>
          <a:p>
            <a:pPr marL="457200" indent="-457200">
              <a:buFont typeface="+mj-lt"/>
              <a:buAutoNum type="alphaUcPeriod"/>
            </a:pPr>
            <a:r>
              <a:rPr lang="en-US" sz="2800" dirty="0"/>
              <a:t>Conciliation.</a:t>
            </a:r>
          </a:p>
          <a:p>
            <a:pPr marL="0" indent="0">
              <a:buFont typeface="Arial" panose="020B0604020202020204" pitchFamily="34" charset="0"/>
              <a:buNone/>
            </a:pPr>
            <a:endParaRPr lang="en-US" sz="2800" dirty="0"/>
          </a:p>
          <a:p>
            <a:endParaRPr lang="en-US" sz="2800" dirty="0"/>
          </a:p>
        </p:txBody>
      </p:sp>
    </p:spTree>
    <p:extLst>
      <p:ext uri="{BB962C8B-B14F-4D97-AF65-F5344CB8AC3E}">
        <p14:creationId xmlns:p14="http://schemas.microsoft.com/office/powerpoint/2010/main" val="42548755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Negotiation</a:t>
            </a:r>
            <a:endParaRPr lang="en-US" sz="2000" dirty="0"/>
          </a:p>
        </p:txBody>
      </p:sp>
      <p:sp>
        <p:nvSpPr>
          <p:cNvPr id="12" name="Content Placeholder 11"/>
          <p:cNvSpPr>
            <a:spLocks noGrp="1"/>
          </p:cNvSpPr>
          <p:nvPr>
            <p:ph sz="quarter" idx="11"/>
          </p:nvPr>
        </p:nvSpPr>
        <p:spPr>
          <a:xfrm>
            <a:off x="342900" y="1276710"/>
            <a:ext cx="8458200" cy="950676"/>
          </a:xfrm>
          <a:noFill/>
        </p:spPr>
        <p:txBody>
          <a:bodyPr/>
          <a:lstStyle/>
          <a:p>
            <a:r>
              <a:rPr lang="en-US" sz="2400" dirty="0"/>
              <a:t>Negotiation may be thought of as a give-and-take decision-making process involving two or more parties with different preferences.</a:t>
            </a:r>
          </a:p>
          <a:p>
            <a:endParaRPr lang="en-US" dirty="0"/>
          </a:p>
          <a:p>
            <a:pPr marL="0" indent="0" algn="ctr">
              <a:buNone/>
            </a:pPr>
            <a:endParaRPr lang="en-US" sz="2400" dirty="0"/>
          </a:p>
        </p:txBody>
      </p:sp>
      <p:sp>
        <p:nvSpPr>
          <p:cNvPr id="13" name="Content Placeholder 12"/>
          <p:cNvSpPr>
            <a:spLocks noGrp="1"/>
          </p:cNvSpPr>
          <p:nvPr>
            <p:ph sz="quarter" idx="14"/>
          </p:nvPr>
        </p:nvSpPr>
        <p:spPr>
          <a:xfrm>
            <a:off x="342900" y="2725615"/>
            <a:ext cx="4229100" cy="1905000"/>
          </a:xfrm>
          <a:noFill/>
          <a:ln>
            <a:solidFill>
              <a:srgbClr val="EC7701"/>
            </a:solidFill>
          </a:ln>
        </p:spPr>
        <p:txBody>
          <a:bodyPr anchor="ctr"/>
          <a:lstStyle/>
          <a:p>
            <a:pPr algn="ctr"/>
            <a:r>
              <a:rPr lang="en-US" sz="2800" b="1" dirty="0"/>
              <a:t>Distributive</a:t>
            </a:r>
            <a:r>
              <a:rPr lang="en-US" b="1" dirty="0"/>
              <a:t>.</a:t>
            </a:r>
          </a:p>
          <a:p>
            <a:pPr marL="0" indent="0" algn="ctr">
              <a:buNone/>
            </a:pPr>
            <a:r>
              <a:rPr lang="en-US" sz="2400" dirty="0"/>
              <a:t>Win</a:t>
            </a:r>
            <a:r>
              <a:rPr lang="en-US" dirty="0"/>
              <a:t>–</a:t>
            </a:r>
            <a:r>
              <a:rPr lang="en-US" sz="2400" dirty="0"/>
              <a:t>Win.</a:t>
            </a:r>
          </a:p>
        </p:txBody>
      </p:sp>
      <p:sp>
        <p:nvSpPr>
          <p:cNvPr id="11" name="Text Placeholder 10"/>
          <p:cNvSpPr>
            <a:spLocks noGrp="1"/>
          </p:cNvSpPr>
          <p:nvPr>
            <p:ph sz="quarter" idx="15"/>
          </p:nvPr>
        </p:nvSpPr>
        <p:spPr>
          <a:xfrm>
            <a:off x="4572000" y="2725615"/>
            <a:ext cx="4229100" cy="1905000"/>
          </a:xfrm>
          <a:ln>
            <a:solidFill>
              <a:srgbClr val="EC7701"/>
            </a:solidFill>
          </a:ln>
        </p:spPr>
        <p:txBody>
          <a:bodyPr anchor="ctr"/>
          <a:lstStyle/>
          <a:p>
            <a:pPr algn="ctr"/>
            <a:r>
              <a:rPr lang="en-US" sz="2800" b="1" dirty="0"/>
              <a:t>Integrative. </a:t>
            </a:r>
          </a:p>
          <a:p>
            <a:pPr algn="ctr"/>
            <a:r>
              <a:rPr lang="en-US" sz="2400" dirty="0"/>
              <a:t>Win–Lose.</a:t>
            </a:r>
          </a:p>
        </p:txBody>
      </p:sp>
    </p:spTree>
    <p:extLst>
      <p:ext uri="{BB962C8B-B14F-4D97-AF65-F5344CB8AC3E}">
        <p14:creationId xmlns:p14="http://schemas.microsoft.com/office/powerpoint/2010/main" val="23883522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a:t>Considerations When Choosing a </a:t>
            </a:r>
            <a:br>
              <a:rPr lang="en-US" dirty="0"/>
            </a:br>
            <a:r>
              <a:rPr lang="en-US" dirty="0"/>
              <a:t>Negotiation Approach</a:t>
            </a:r>
          </a:p>
        </p:txBody>
      </p:sp>
      <p:sp>
        <p:nvSpPr>
          <p:cNvPr id="21" name="Content Placeholder 20"/>
          <p:cNvSpPr>
            <a:spLocks noGrp="1"/>
          </p:cNvSpPr>
          <p:nvPr>
            <p:ph sz="quarter" idx="11"/>
          </p:nvPr>
        </p:nvSpPr>
        <p:spPr/>
        <p:txBody>
          <a:bodyPr/>
          <a:lstStyle/>
          <a:p>
            <a:pPr>
              <a:spcAft>
                <a:spcPts val="3200"/>
              </a:spcAft>
            </a:pPr>
            <a:r>
              <a:rPr lang="en-US" sz="2800" dirty="0"/>
              <a:t>Know who you are.</a:t>
            </a:r>
          </a:p>
          <a:p>
            <a:pPr>
              <a:spcAft>
                <a:spcPts val="3200"/>
              </a:spcAft>
            </a:pPr>
            <a:r>
              <a:rPr lang="en-US" sz="2800" dirty="0"/>
              <a:t>Manage outcome expectations.</a:t>
            </a:r>
          </a:p>
          <a:p>
            <a:pPr>
              <a:spcAft>
                <a:spcPts val="3200"/>
              </a:spcAft>
            </a:pPr>
            <a:r>
              <a:rPr lang="en-US" sz="2800" dirty="0"/>
              <a:t>Consider the other person’s outcome.</a:t>
            </a:r>
          </a:p>
          <a:p>
            <a:pPr>
              <a:spcAft>
                <a:spcPts val="3200"/>
              </a:spcAft>
            </a:pPr>
            <a:r>
              <a:rPr lang="en-US" sz="2800" dirty="0"/>
              <a:t>Adhere to standards of justice.</a:t>
            </a:r>
          </a:p>
          <a:p>
            <a:pPr>
              <a:spcAft>
                <a:spcPts val="3200"/>
              </a:spcAft>
            </a:pPr>
            <a:r>
              <a:rPr lang="en-US" sz="2800" dirty="0"/>
              <a:t>Remember your reputation.</a:t>
            </a:r>
          </a:p>
        </p:txBody>
      </p:sp>
    </p:spTree>
    <p:extLst>
      <p:ext uri="{BB962C8B-B14F-4D97-AF65-F5344CB8AC3E}">
        <p14:creationId xmlns:p14="http://schemas.microsoft.com/office/powerpoint/2010/main" val="14204228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Emotions in Negotiation</a:t>
            </a:r>
          </a:p>
        </p:txBody>
      </p:sp>
      <p:sp>
        <p:nvSpPr>
          <p:cNvPr id="3" name="Content Placeholder 2"/>
          <p:cNvSpPr>
            <a:spLocks noGrp="1"/>
          </p:cNvSpPr>
          <p:nvPr>
            <p:ph sz="quarter" idx="11"/>
          </p:nvPr>
        </p:nvSpPr>
        <p:spPr/>
        <p:txBody>
          <a:bodyPr/>
          <a:lstStyle/>
          <a:p>
            <a:pPr marL="0" indent="0">
              <a:buNone/>
            </a:pPr>
            <a:r>
              <a:rPr lang="en-US" sz="2800" dirty="0"/>
              <a:t>Use emotions to your advantage.</a:t>
            </a:r>
          </a:p>
          <a:p>
            <a:pPr marL="342900" indent="-342900">
              <a:buFont typeface="Arial" panose="020B0604020202020204" pitchFamily="34" charset="0"/>
              <a:buChar char="•"/>
            </a:pPr>
            <a:r>
              <a:rPr lang="en-US" sz="2400" dirty="0"/>
              <a:t>Identify your ideal emotions. Match your emotions to your objectives.</a:t>
            </a:r>
          </a:p>
          <a:p>
            <a:pPr marL="342900" indent="-342900">
              <a:buFont typeface="Arial" panose="020B0604020202020204" pitchFamily="34" charset="0"/>
              <a:buChar char="•"/>
            </a:pPr>
            <a:r>
              <a:rPr lang="en-US" sz="2400" dirty="0"/>
              <a:t>Manage your emotions. Take steps to promote positive emotions.</a:t>
            </a:r>
          </a:p>
          <a:p>
            <a:pPr marL="342900" indent="-342900">
              <a:buFont typeface="Arial" panose="020B0604020202020204" pitchFamily="34" charset="0"/>
              <a:buChar char="•"/>
            </a:pPr>
            <a:r>
              <a:rPr lang="en-US" sz="2400" dirty="0"/>
              <a:t>Know your hot buttons.</a:t>
            </a:r>
          </a:p>
          <a:p>
            <a:pPr marL="342900" indent="-342900">
              <a:buFont typeface="Arial" panose="020B0604020202020204" pitchFamily="34" charset="0"/>
              <a:buChar char="•"/>
            </a:pPr>
            <a:r>
              <a:rPr lang="en-US" sz="2400" dirty="0"/>
              <a:t>Keep your balance. Know when to break or redirect.</a:t>
            </a:r>
          </a:p>
          <a:p>
            <a:pPr marL="342900" indent="-342900">
              <a:buFont typeface="Arial" panose="020B0604020202020204" pitchFamily="34" charset="0"/>
              <a:buChar char="•"/>
            </a:pPr>
            <a:r>
              <a:rPr lang="en-US" sz="2400" dirty="0"/>
              <a:t>Identify your take-away emotions. Set a goal for emotions.</a:t>
            </a:r>
          </a:p>
        </p:txBody>
      </p:sp>
    </p:spTree>
    <p:extLst>
      <p:ext uri="{BB962C8B-B14F-4D97-AF65-F5344CB8AC3E}">
        <p14:creationId xmlns:p14="http://schemas.microsoft.com/office/powerpoint/2010/main" val="9875876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Ethics in Negotiations</a:t>
            </a:r>
            <a:endParaRPr lang="en-US" sz="2000" dirty="0"/>
          </a:p>
        </p:txBody>
      </p:sp>
      <p:sp>
        <p:nvSpPr>
          <p:cNvPr id="3" name="Content Placeholder 2"/>
          <p:cNvSpPr>
            <a:spLocks noGrp="1"/>
          </p:cNvSpPr>
          <p:nvPr>
            <p:ph sz="quarter" idx="11"/>
          </p:nvPr>
        </p:nvSpPr>
        <p:spPr/>
        <p:txBody>
          <a:bodyPr/>
          <a:lstStyle/>
          <a:p>
            <a:pPr marL="0" indent="0">
              <a:buNone/>
            </a:pPr>
            <a:r>
              <a:rPr lang="en-US" sz="2800" dirty="0"/>
              <a:t>Questionable ethics in negotiations.</a:t>
            </a:r>
          </a:p>
          <a:p>
            <a:pPr marL="342900" indent="-342900">
              <a:buFont typeface="Arial" panose="020B0604020202020204" pitchFamily="34" charset="0"/>
              <a:buChar char="•"/>
            </a:pPr>
            <a:r>
              <a:rPr lang="en-US" sz="2400" dirty="0"/>
              <a:t>Lies.</a:t>
            </a:r>
          </a:p>
          <a:p>
            <a:pPr marL="342900" indent="-342900">
              <a:buFont typeface="Arial" panose="020B0604020202020204" pitchFamily="34" charset="0"/>
              <a:buChar char="•"/>
            </a:pPr>
            <a:r>
              <a:rPr lang="en-US" sz="2400" dirty="0"/>
              <a:t>Puffery.</a:t>
            </a:r>
          </a:p>
          <a:p>
            <a:pPr marL="342900" indent="-342900">
              <a:buFont typeface="Arial" panose="020B0604020202020204" pitchFamily="34" charset="0"/>
              <a:buChar char="•"/>
            </a:pPr>
            <a:r>
              <a:rPr lang="en-US" sz="2400" dirty="0"/>
              <a:t>Deception.</a:t>
            </a:r>
          </a:p>
          <a:p>
            <a:pPr marL="342900" indent="-342900">
              <a:buFont typeface="Arial" panose="020B0604020202020204" pitchFamily="34" charset="0"/>
              <a:buChar char="•"/>
            </a:pPr>
            <a:r>
              <a:rPr lang="en-US" sz="2400" dirty="0"/>
              <a:t>Weakening the opponent.</a:t>
            </a:r>
          </a:p>
          <a:p>
            <a:pPr marL="342900" indent="-342900">
              <a:buFont typeface="Arial" panose="020B0604020202020204" pitchFamily="34" charset="0"/>
              <a:buChar char="•"/>
            </a:pPr>
            <a:r>
              <a:rPr lang="en-US" sz="2400" dirty="0"/>
              <a:t>Strengthening own position.</a:t>
            </a:r>
          </a:p>
          <a:p>
            <a:pPr marL="342900" indent="-342900">
              <a:buFont typeface="Arial" panose="020B0604020202020204" pitchFamily="34" charset="0"/>
              <a:buChar char="•"/>
            </a:pPr>
            <a:r>
              <a:rPr lang="en-US" sz="2400" dirty="0"/>
              <a:t>Nondisclosure.</a:t>
            </a:r>
          </a:p>
          <a:p>
            <a:pPr marL="342900" indent="-342900">
              <a:buFont typeface="Arial" panose="020B0604020202020204" pitchFamily="34" charset="0"/>
              <a:buChar char="•"/>
            </a:pPr>
            <a:r>
              <a:rPr lang="en-US" sz="2400" dirty="0"/>
              <a:t>Information exploitation.</a:t>
            </a:r>
          </a:p>
          <a:p>
            <a:pPr marL="342900" indent="-342900">
              <a:buFont typeface="Arial" panose="020B0604020202020204" pitchFamily="34" charset="0"/>
              <a:buChar char="•"/>
            </a:pPr>
            <a:r>
              <a:rPr lang="en-US" sz="2400" dirty="0"/>
              <a:t>Maximization.</a:t>
            </a:r>
          </a:p>
          <a:p>
            <a:pPr marL="0" indent="0">
              <a:buNone/>
            </a:pPr>
            <a:endParaRPr lang="en-US" sz="2000" dirty="0"/>
          </a:p>
          <a:p>
            <a:pPr marL="0" indent="0">
              <a:buNone/>
            </a:pPr>
            <a:endParaRPr lang="en-US" dirty="0"/>
          </a:p>
        </p:txBody>
      </p:sp>
    </p:spTree>
    <p:extLst>
      <p:ext uri="{BB962C8B-B14F-4D97-AF65-F5344CB8AC3E}">
        <p14:creationId xmlns:p14="http://schemas.microsoft.com/office/powerpoint/2010/main" val="9649809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Managing Conflict and Negotiations: </a:t>
            </a:r>
            <a:br>
              <a:rPr lang="en-US" dirty="0"/>
            </a:br>
            <a:r>
              <a:rPr lang="en-US" dirty="0"/>
              <a:t>Putting It All in Context</a:t>
            </a:r>
          </a:p>
        </p:txBody>
      </p:sp>
      <p:sp>
        <p:nvSpPr>
          <p:cNvPr id="3" name="Content Placeholder 2"/>
          <p:cNvSpPr>
            <a:spLocks noGrp="1"/>
          </p:cNvSpPr>
          <p:nvPr>
            <p:ph sz="quarter" idx="11"/>
          </p:nvPr>
        </p:nvSpPr>
        <p:spPr>
          <a:xfrm>
            <a:off x="342900" y="1075625"/>
            <a:ext cx="8458200" cy="678611"/>
          </a:xfrm>
        </p:spPr>
        <p:txBody>
          <a:bodyPr/>
          <a:lstStyle/>
          <a:p>
            <a:pPr marL="0" indent="0">
              <a:spcAft>
                <a:spcPts val="0"/>
              </a:spcAft>
              <a:buNone/>
            </a:pPr>
            <a:r>
              <a:rPr lang="en-US" dirty="0"/>
              <a:t>Figure 10.6 Organizing Framework for Understanding and Applying OB</a:t>
            </a:r>
          </a:p>
          <a:p>
            <a:pPr marL="0" indent="0">
              <a:buNone/>
            </a:pPr>
            <a:r>
              <a:rPr lang="en-US" sz="1000" dirty="0"/>
              <a:t>SOURCE: ©2021 Angelo Kinicki and Mel Fugate. All rights reserved. Reproduction prohibited without permission of the authors. </a:t>
            </a:r>
          </a:p>
          <a:p>
            <a:pPr marL="0" indent="0">
              <a:buNone/>
            </a:pPr>
            <a:endParaRPr lang="en-US" sz="1400" dirty="0"/>
          </a:p>
        </p:txBody>
      </p:sp>
      <p:pic>
        <p:nvPicPr>
          <p:cNvPr id="8" name="Picture 7" descr="The Organizing Framework showing the inputs, processes, and outcomes in managing conflict and negotiations."/>
          <p:cNvPicPr>
            <a:picLocks noChangeAspect="1"/>
          </p:cNvPicPr>
          <p:nvPr/>
        </p:nvPicPr>
        <p:blipFill>
          <a:blip r:embed="rId3"/>
          <a:stretch>
            <a:fillRect/>
          </a:stretch>
        </p:blipFill>
        <p:spPr>
          <a:xfrm>
            <a:off x="725615" y="1658882"/>
            <a:ext cx="7692770" cy="5054150"/>
          </a:xfrm>
          <a:prstGeom prst="rect">
            <a:avLst/>
          </a:prstGeom>
        </p:spPr>
      </p:pic>
      <p:sp>
        <p:nvSpPr>
          <p:cNvPr id="6" name="Text Placeholder 5"/>
          <p:cNvSpPr>
            <a:spLocks noGrp="1"/>
          </p:cNvSpPr>
          <p:nvPr>
            <p:ph type="body" sz="quarter" idx="13"/>
          </p:nvPr>
        </p:nvSpPr>
        <p:spPr/>
        <p:txBody>
          <a:bodyPr/>
          <a:lstStyle/>
          <a:p>
            <a:r>
              <a:rPr lang="en-US" dirty="0">
                <a:hlinkClick r:id="rId4" action="ppaction://hlinksldjump"/>
              </a:rPr>
              <a:t>Access text alternate for slide image.</a:t>
            </a:r>
            <a:endParaRPr lang="en-US" dirty="0"/>
          </a:p>
        </p:txBody>
      </p:sp>
    </p:spTree>
    <p:extLst>
      <p:ext uri="{BB962C8B-B14F-4D97-AF65-F5344CB8AC3E}">
        <p14:creationId xmlns:p14="http://schemas.microsoft.com/office/powerpoint/2010/main" val="2510081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Conflict?</a:t>
            </a:r>
            <a:endParaRPr lang="en-US" sz="2000" dirty="0"/>
          </a:p>
        </p:txBody>
      </p:sp>
      <p:sp>
        <p:nvSpPr>
          <p:cNvPr id="3" name="Content Placeholder 2"/>
          <p:cNvSpPr>
            <a:spLocks noGrp="1"/>
          </p:cNvSpPr>
          <p:nvPr>
            <p:ph sz="quarter" idx="11"/>
          </p:nvPr>
        </p:nvSpPr>
        <p:spPr/>
        <p:txBody>
          <a:bodyPr/>
          <a:lstStyle/>
          <a:p>
            <a:pPr>
              <a:spcAft>
                <a:spcPts val="2600"/>
              </a:spcAft>
            </a:pPr>
            <a:r>
              <a:rPr lang="en-US" sz="2800" dirty="0"/>
              <a:t>Occurs when a perceived gap exists between what is desired and what is experienced.</a:t>
            </a:r>
          </a:p>
          <a:p>
            <a:pPr>
              <a:spcAft>
                <a:spcPts val="2600"/>
              </a:spcAft>
            </a:pPr>
            <a:r>
              <a:rPr lang="en-US" sz="2800" dirty="0"/>
              <a:t>It is inevitable and may be cultivated.</a:t>
            </a:r>
          </a:p>
          <a:p>
            <a:pPr>
              <a:spcAft>
                <a:spcPts val="2600"/>
              </a:spcAft>
            </a:pPr>
            <a:r>
              <a:rPr lang="en-US" sz="2800" dirty="0"/>
              <a:t>It can have both positive and negative  outcomes.</a:t>
            </a:r>
          </a:p>
          <a:p>
            <a:pPr>
              <a:spcAft>
                <a:spcPts val="2600"/>
              </a:spcAft>
            </a:pPr>
            <a:r>
              <a:rPr lang="en-US" sz="2800" dirty="0"/>
              <a:t>Organizations can have too much or too little conflict.</a:t>
            </a:r>
          </a:p>
          <a:p>
            <a:r>
              <a:rPr lang="en-US" sz="2800" dirty="0"/>
              <a:t>It may be either </a:t>
            </a:r>
            <a:r>
              <a:rPr lang="en-US" sz="2800" b="1" dirty="0">
                <a:solidFill>
                  <a:srgbClr val="E31A23"/>
                </a:solidFill>
              </a:rPr>
              <a:t>functional</a:t>
            </a:r>
            <a:r>
              <a:rPr lang="en-US" sz="2800" dirty="0"/>
              <a:t> or </a:t>
            </a:r>
            <a:r>
              <a:rPr lang="en-US" sz="2800" b="1" dirty="0">
                <a:solidFill>
                  <a:srgbClr val="E31A23"/>
                </a:solidFill>
              </a:rPr>
              <a:t>dysfunctional</a:t>
            </a:r>
            <a:r>
              <a:rPr lang="en-US" sz="2800" dirty="0"/>
              <a:t>.</a:t>
            </a:r>
            <a:endParaRPr lang="en-US" sz="2800" b="1" dirty="0"/>
          </a:p>
          <a:p>
            <a:pPr marL="0" indent="0">
              <a:buNone/>
            </a:pPr>
            <a:endParaRPr lang="en-US" sz="2800" dirty="0"/>
          </a:p>
          <a:p>
            <a:pPr marL="0" indent="0">
              <a:buNone/>
            </a:pPr>
            <a:endParaRPr lang="en-US" sz="2800" dirty="0"/>
          </a:p>
        </p:txBody>
      </p:sp>
    </p:spTree>
    <p:extLst>
      <p:ext uri="{BB962C8B-B14F-4D97-AF65-F5344CB8AC3E}">
        <p14:creationId xmlns:p14="http://schemas.microsoft.com/office/powerpoint/2010/main" val="31732941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54D84D0A-4210-F945-AC05-A250007C5340}"/>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E58DC1B2-59CB-4C48-9671-7A3F23BD07D0}"/>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700" dirty="0"/>
              <a:t>© 2021 McGraw Hill. All rights reserved. Authorized only for instructor use in the classroom.</a:t>
            </a:r>
          </a:p>
          <a:p>
            <a:pPr>
              <a:spcBef>
                <a:spcPct val="20000"/>
              </a:spcBef>
              <a:defRPr/>
            </a:pPr>
            <a:r>
              <a:rPr lang="en-US" sz="700" dirty="0"/>
              <a:t>No reproduction or further distribution permitted without the prior written consent of McGraw Hill.</a:t>
            </a:r>
          </a:p>
        </p:txBody>
      </p:sp>
    </p:spTree>
    <p:extLst>
      <p:ext uri="{BB962C8B-B14F-4D97-AF65-F5344CB8AC3E}">
        <p14:creationId xmlns:p14="http://schemas.microsoft.com/office/powerpoint/2010/main" val="38892554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A19BE-2CBA-F64C-86D8-46A5E4825826}"/>
              </a:ext>
            </a:extLst>
          </p:cNvPr>
          <p:cNvSpPr>
            <a:spLocks noGrp="1"/>
          </p:cNvSpPr>
          <p:nvPr>
            <p:ph type="title"/>
          </p:nvPr>
        </p:nvSpPr>
        <p:spPr/>
        <p:txBody>
          <a:bodyPr>
            <a:normAutofit fontScale="90000"/>
          </a:bodyPr>
          <a:lstStyle/>
          <a:p>
            <a:r>
              <a:rPr lang="en-US" dirty="0"/>
              <a:t>Accessibility Content: Text Alternates for Slide Images.</a:t>
            </a:r>
          </a:p>
        </p:txBody>
      </p:sp>
    </p:spTree>
    <p:extLst>
      <p:ext uri="{BB962C8B-B14F-4D97-AF65-F5344CB8AC3E}">
        <p14:creationId xmlns:p14="http://schemas.microsoft.com/office/powerpoint/2010/main" val="5298805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10.5 Five Common Conflict-Handling Styles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96304AD7-BD63-8C4B-8BFF-2DD829F7A793}"/>
              </a:ext>
            </a:extLst>
          </p:cNvPr>
          <p:cNvSpPr>
            <a:spLocks noGrp="1"/>
          </p:cNvSpPr>
          <p:nvPr>
            <p:ph sz="quarter" idx="11"/>
          </p:nvPr>
        </p:nvSpPr>
        <p:spPr/>
        <p:txBody>
          <a:bodyPr/>
          <a:lstStyle/>
          <a:p>
            <a:r>
              <a:rPr lang="en-US" dirty="0"/>
              <a:t>The figure shows that five of the most common styles are distinguished by the combatants’ relative concern for others and for self. The combinations of these two characteristics produce the conflict-handling styles called integrating, obliging, dominating, avoiding, and compromising.</a:t>
            </a:r>
          </a:p>
          <a:p>
            <a:r>
              <a:rPr lang="en-US" dirty="0"/>
              <a:t>Integrating is high in concern for others and high in concern for self.</a:t>
            </a:r>
          </a:p>
          <a:p>
            <a:r>
              <a:rPr lang="en-US" dirty="0"/>
              <a:t>Obliging is high in concern for others, but low in concern for self.</a:t>
            </a:r>
          </a:p>
          <a:p>
            <a:r>
              <a:rPr lang="en-US" dirty="0"/>
              <a:t>Dominating is low in concern for others, but high in concern for self.</a:t>
            </a:r>
          </a:p>
          <a:p>
            <a:r>
              <a:rPr lang="en-US" dirty="0"/>
              <a:t>Avoiding is low in both concern for others and concern for self.</a:t>
            </a:r>
          </a:p>
          <a:p>
            <a:endParaRPr lang="en-US" dirty="0"/>
          </a:p>
        </p:txBody>
      </p:sp>
      <p:sp>
        <p:nvSpPr>
          <p:cNvPr id="12" name="Text Placeholder 11"/>
          <p:cNvSpPr>
            <a:spLocks noGrp="1"/>
          </p:cNvSpPr>
          <p:nvPr>
            <p:ph type="body" sz="quarter" idx="15"/>
          </p:nvPr>
        </p:nvSpPr>
        <p:spPr/>
        <p:txBody>
          <a:bodyPr/>
          <a:lstStyle/>
          <a:p>
            <a:r>
              <a:rPr lang="en-US" sz="1000" dirty="0">
                <a:hlinkClick r:id="rId3" action="ppaction://hlinksldjump"/>
              </a:rPr>
              <a:t>Return to slide containing image.</a:t>
            </a:r>
            <a:endParaRPr lang="en-US" sz="1000" dirty="0"/>
          </a:p>
        </p:txBody>
      </p:sp>
    </p:spTree>
    <p:extLst>
      <p:ext uri="{BB962C8B-B14F-4D97-AF65-F5344CB8AC3E}">
        <p14:creationId xmlns:p14="http://schemas.microsoft.com/office/powerpoint/2010/main" val="20528487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Managing Conflict and Negotiations: </a:t>
            </a:r>
            <a:br>
              <a:rPr lang="en-US" dirty="0"/>
            </a:br>
            <a:r>
              <a:rPr lang="en-US" dirty="0"/>
              <a:t>Putting It All in Context Text Alternate</a:t>
            </a:r>
          </a:p>
        </p:txBody>
      </p:sp>
      <p:sp>
        <p:nvSpPr>
          <p:cNvPr id="9" name="Text Placeholder 8"/>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375E253E-877D-FC47-9000-8059F3885B89}"/>
              </a:ext>
            </a:extLst>
          </p:cNvPr>
          <p:cNvSpPr>
            <a:spLocks noGrp="1"/>
          </p:cNvSpPr>
          <p:nvPr>
            <p:ph sz="quarter" idx="11"/>
          </p:nvPr>
        </p:nvSpPr>
        <p:spPr/>
        <p:txBody>
          <a:bodyPr>
            <a:normAutofit lnSpcReduction="10000"/>
          </a:bodyPr>
          <a:lstStyle/>
          <a:p>
            <a:r>
              <a:rPr lang="en-US" sz="1200" dirty="0"/>
              <a:t>The Organizing Framework for Understanding and Applying OB shows the relationship between the three categories Inputs, Process, and Outcomes.</a:t>
            </a:r>
          </a:p>
          <a:p>
            <a:r>
              <a:rPr lang="en-US" sz="1200" dirty="0"/>
              <a:t>Inputs:</a:t>
            </a:r>
          </a:p>
          <a:p>
            <a:r>
              <a:rPr lang="en-US" sz="1200" dirty="0"/>
              <a:t>Person factors: personality, experience, skills and abilities, conflict-handling styles, values, needs, mindfulness, ethics, and incivility.</a:t>
            </a:r>
          </a:p>
          <a:p>
            <a:r>
              <a:rPr lang="en-US" sz="1200" dirty="0"/>
              <a:t>Situation factors: relationship quality, leadership, organizational climate, stressors, incivility, alternative dispute resolution practices.</a:t>
            </a:r>
          </a:p>
          <a:p>
            <a:r>
              <a:rPr lang="en-US" sz="1200" dirty="0"/>
              <a:t>Leads to Processes.</a:t>
            </a:r>
          </a:p>
          <a:p>
            <a:pPr lvl="1"/>
            <a:r>
              <a:rPr lang="en-US" sz="1200" dirty="0"/>
              <a:t>Individual Level: conflict and negotiation, emotions, interpersonal skills, perceptions, performance management practices, trust, and communication.</a:t>
            </a:r>
          </a:p>
          <a:p>
            <a:pPr lvl="1"/>
            <a:r>
              <a:rPr lang="en-US" sz="1200" dirty="0"/>
              <a:t>Group, Team Level: group and team dynamics, conflict and negotiation, decision making, performance management, leadership, communication, and trust.</a:t>
            </a:r>
          </a:p>
          <a:p>
            <a:pPr lvl="1"/>
            <a:r>
              <a:rPr lang="en-US" sz="1200" dirty="0"/>
              <a:t>Organizational Level: human resources policies and practices, communication, leading and managing change and stress.</a:t>
            </a:r>
          </a:p>
          <a:p>
            <a:r>
              <a:rPr lang="en-US" sz="1200" dirty="0"/>
              <a:t>Leads to Outcomes.</a:t>
            </a:r>
          </a:p>
          <a:p>
            <a:pPr lvl="1"/>
            <a:r>
              <a:rPr lang="en-US" sz="1200" dirty="0"/>
              <a:t>Individual Level: task performance, work attitudes, citizenship behavior and or counterproductive behavior, turnover, career outcomes, and creativity.</a:t>
            </a:r>
          </a:p>
          <a:p>
            <a:pPr lvl="1"/>
            <a:r>
              <a:rPr lang="en-US" sz="1200" dirty="0"/>
              <a:t>Group, Team Level: group and or team performance, group satisfaction, and group cohesion and conflict.</a:t>
            </a:r>
          </a:p>
          <a:p>
            <a:pPr lvl="1"/>
            <a:r>
              <a:rPr lang="en-US" sz="1200" dirty="0"/>
              <a:t>Organizational Level: accounting and or financial performance, customer satisfaction, innovation, and reputation.</a:t>
            </a:r>
          </a:p>
          <a:p>
            <a:r>
              <a:rPr lang="en-US" sz="1200" dirty="0"/>
              <a:t>In return, Outcomes relates to both Inputs and Processes.</a:t>
            </a:r>
          </a:p>
          <a:p>
            <a:endParaRPr lang="en-US" dirty="0"/>
          </a:p>
        </p:txBody>
      </p:sp>
      <p:sp>
        <p:nvSpPr>
          <p:cNvPr id="10" name="Text Placeholder 9"/>
          <p:cNvSpPr>
            <a:spLocks noGrp="1"/>
          </p:cNvSpPr>
          <p:nvPr>
            <p:ph type="body" sz="quarter" idx="15"/>
          </p:nvPr>
        </p:nvSpPr>
        <p:spPr/>
        <p:txBody>
          <a:bodyPr/>
          <a:lstStyle/>
          <a:p>
            <a:r>
              <a:rPr lang="en-US" sz="1200" dirty="0">
                <a:hlinkClick r:id="rId2" action="ppaction://hlinksldjump"/>
              </a:rPr>
              <a:t>Return to slide containing image.</a:t>
            </a:r>
            <a:endParaRPr lang="en-US" sz="1200" dirty="0"/>
          </a:p>
        </p:txBody>
      </p:sp>
    </p:spTree>
    <p:extLst>
      <p:ext uri="{BB962C8B-B14F-4D97-AF65-F5344CB8AC3E}">
        <p14:creationId xmlns:p14="http://schemas.microsoft.com/office/powerpoint/2010/main" val="2699426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Functional versus Dysfunctional Conflict</a:t>
            </a:r>
          </a:p>
        </p:txBody>
      </p:sp>
      <p:sp>
        <p:nvSpPr>
          <p:cNvPr id="12" name="Content Placeholder 11"/>
          <p:cNvSpPr>
            <a:spLocks noGrp="1"/>
          </p:cNvSpPr>
          <p:nvPr>
            <p:ph sz="quarter" idx="11"/>
          </p:nvPr>
        </p:nvSpPr>
        <p:spPr/>
        <p:txBody>
          <a:bodyPr/>
          <a:lstStyle/>
          <a:p>
            <a:r>
              <a:rPr lang="en-US" sz="2800" b="1" dirty="0"/>
              <a:t>Functional:</a:t>
            </a:r>
          </a:p>
          <a:p>
            <a:pPr marL="342900" indent="-342900">
              <a:buFont typeface="Arial" panose="020B0604020202020204" pitchFamily="34" charset="0"/>
              <a:buChar char="•"/>
            </a:pPr>
            <a:r>
              <a:rPr lang="en-US" sz="2400" dirty="0"/>
              <a:t>Constructive.</a:t>
            </a:r>
          </a:p>
          <a:p>
            <a:pPr marL="342900" indent="-342900">
              <a:buFont typeface="Arial" panose="020B0604020202020204" pitchFamily="34" charset="0"/>
              <a:buChar char="•"/>
            </a:pPr>
            <a:r>
              <a:rPr lang="en-US" sz="2400" dirty="0"/>
              <a:t>Cooperative.</a:t>
            </a:r>
          </a:p>
          <a:p>
            <a:pPr marL="342900" indent="-342900">
              <a:buFont typeface="Arial" panose="020B0604020202020204" pitchFamily="34" charset="0"/>
              <a:buChar char="•"/>
            </a:pPr>
            <a:r>
              <a:rPr lang="en-US" sz="2400" dirty="0"/>
              <a:t>Consultative interactions.</a:t>
            </a:r>
          </a:p>
          <a:p>
            <a:pPr marL="342900" indent="-342900">
              <a:buFont typeface="Arial" panose="020B0604020202020204" pitchFamily="34" charset="0"/>
              <a:buChar char="•"/>
            </a:pPr>
            <a:r>
              <a:rPr lang="en-US" sz="2400" dirty="0"/>
              <a:t>Focus on the issues.</a:t>
            </a:r>
          </a:p>
          <a:p>
            <a:pPr marL="342900" indent="-342900">
              <a:buFont typeface="Arial" panose="020B0604020202020204" pitchFamily="34" charset="0"/>
              <a:buChar char="•"/>
            </a:pPr>
            <a:r>
              <a:rPr lang="en-US" sz="2400" dirty="0"/>
              <a:t>Mutual respect.</a:t>
            </a:r>
          </a:p>
          <a:p>
            <a:pPr marL="342900" indent="-342900">
              <a:buFont typeface="Arial" panose="020B0604020202020204" pitchFamily="34" charset="0"/>
              <a:buChar char="•"/>
            </a:pPr>
            <a:r>
              <a:rPr lang="en-US" sz="2400" dirty="0"/>
              <a:t>Give and take.</a:t>
            </a:r>
          </a:p>
        </p:txBody>
      </p:sp>
      <p:sp>
        <p:nvSpPr>
          <p:cNvPr id="14" name="Content Placeholder 13"/>
          <p:cNvSpPr>
            <a:spLocks noGrp="1"/>
          </p:cNvSpPr>
          <p:nvPr>
            <p:ph sz="quarter" idx="14"/>
          </p:nvPr>
        </p:nvSpPr>
        <p:spPr/>
        <p:txBody>
          <a:bodyPr/>
          <a:lstStyle/>
          <a:p>
            <a:r>
              <a:rPr lang="en-US" sz="2800" b="1" dirty="0"/>
              <a:t>Dysfunctional:</a:t>
            </a:r>
          </a:p>
          <a:p>
            <a:pPr marL="342900" indent="-342900">
              <a:buFont typeface="Arial" panose="020B0604020202020204" pitchFamily="34" charset="0"/>
              <a:buChar char="•"/>
            </a:pPr>
            <a:r>
              <a:rPr lang="en-US" sz="2400" dirty="0"/>
              <a:t>Threaten or diminish an organizations interests.</a:t>
            </a:r>
          </a:p>
          <a:p>
            <a:pPr marL="342900" indent="-342900">
              <a:buFont typeface="Arial" panose="020B0604020202020204" pitchFamily="34" charset="0"/>
              <a:buChar char="•"/>
            </a:pPr>
            <a:r>
              <a:rPr lang="en-US" sz="2400" dirty="0"/>
              <a:t>Absenteeism.</a:t>
            </a:r>
          </a:p>
          <a:p>
            <a:pPr marL="342900" indent="-342900">
              <a:buFont typeface="Arial" panose="020B0604020202020204" pitchFamily="34" charset="0"/>
              <a:buChar char="•"/>
            </a:pPr>
            <a:r>
              <a:rPr lang="en-US" sz="2400" dirty="0"/>
              <a:t>Turnover.</a:t>
            </a:r>
          </a:p>
          <a:p>
            <a:pPr marL="342900" indent="-342900">
              <a:buFont typeface="Arial" panose="020B0604020202020204" pitchFamily="34" charset="0"/>
              <a:buChar char="•"/>
            </a:pPr>
            <a:r>
              <a:rPr lang="en-US" sz="2400" dirty="0"/>
              <a:t>Unionization.</a:t>
            </a:r>
          </a:p>
          <a:p>
            <a:pPr marL="342900" indent="-342900">
              <a:buFont typeface="Arial" panose="020B0604020202020204" pitchFamily="34" charset="0"/>
              <a:buChar char="•"/>
            </a:pPr>
            <a:r>
              <a:rPr lang="en-US" sz="2400" dirty="0"/>
              <a:t>Litigation.</a:t>
            </a:r>
          </a:p>
        </p:txBody>
      </p:sp>
    </p:spTree>
    <p:extLst>
      <p:ext uri="{BB962C8B-B14F-4D97-AF65-F5344CB8AC3E}">
        <p14:creationId xmlns:p14="http://schemas.microsoft.com/office/powerpoint/2010/main" val="3493994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Common Causes of Conflict</a:t>
            </a:r>
          </a:p>
        </p:txBody>
      </p:sp>
      <p:sp>
        <p:nvSpPr>
          <p:cNvPr id="12" name="Content Placeholder 11"/>
          <p:cNvSpPr>
            <a:spLocks noGrp="1"/>
          </p:cNvSpPr>
          <p:nvPr>
            <p:ph sz="quarter" idx="11"/>
          </p:nvPr>
        </p:nvSpPr>
        <p:spPr/>
        <p:txBody>
          <a:bodyPr>
            <a:normAutofit/>
          </a:bodyPr>
          <a:lstStyle/>
          <a:p>
            <a:pPr marL="342900" indent="-342900">
              <a:buFont typeface="Arial" panose="020B0604020202020204" pitchFamily="34" charset="0"/>
              <a:buChar char="•"/>
            </a:pPr>
            <a:r>
              <a:rPr lang="en-US" sz="2400" dirty="0"/>
              <a:t>Personality differences.</a:t>
            </a:r>
          </a:p>
          <a:p>
            <a:pPr marL="342900" indent="-342900">
              <a:buFont typeface="Arial" panose="020B0604020202020204" pitchFamily="34" charset="0"/>
              <a:buChar char="•"/>
            </a:pPr>
            <a:r>
              <a:rPr lang="en-US" sz="2400" dirty="0"/>
              <a:t>Irritating workplace behaviors.</a:t>
            </a:r>
          </a:p>
          <a:p>
            <a:pPr marL="342900" indent="-342900">
              <a:buFont typeface="Arial" panose="020B0604020202020204" pitchFamily="34" charset="0"/>
              <a:buChar char="•"/>
            </a:pPr>
            <a:r>
              <a:rPr lang="en-US" sz="2400" dirty="0"/>
              <a:t>Unmet needs.</a:t>
            </a:r>
          </a:p>
          <a:p>
            <a:pPr marL="342900" indent="-342900">
              <a:buFont typeface="Arial" panose="020B0604020202020204" pitchFamily="34" charset="0"/>
              <a:buChar char="•"/>
            </a:pPr>
            <a:r>
              <a:rPr lang="en-US" sz="2400" dirty="0"/>
              <a:t>Perceived inequities of resources and policies.</a:t>
            </a:r>
          </a:p>
          <a:p>
            <a:pPr marL="342900" indent="-342900">
              <a:buFont typeface="Arial" panose="020B0604020202020204" pitchFamily="34" charset="0"/>
              <a:buChar char="•"/>
            </a:pPr>
            <a:r>
              <a:rPr lang="en-US" sz="2400" dirty="0"/>
              <a:t>Unclear roles.</a:t>
            </a:r>
          </a:p>
        </p:txBody>
      </p:sp>
      <p:sp>
        <p:nvSpPr>
          <p:cNvPr id="14" name="Content Placeholder 13"/>
          <p:cNvSpPr>
            <a:spLocks noGrp="1"/>
          </p:cNvSpPr>
          <p:nvPr>
            <p:ph sz="quarter" idx="14"/>
          </p:nvPr>
        </p:nvSpPr>
        <p:spPr/>
        <p:txBody>
          <a:bodyPr>
            <a:normAutofit/>
          </a:bodyPr>
          <a:lstStyle/>
          <a:p>
            <a:pPr marL="342900" indent="-342900">
              <a:buFont typeface="Arial" panose="020B0604020202020204" pitchFamily="34" charset="0"/>
              <a:buChar char="•"/>
            </a:pPr>
            <a:r>
              <a:rPr lang="en-US" sz="2400" dirty="0"/>
              <a:t>Competing responsibilities.</a:t>
            </a:r>
          </a:p>
          <a:p>
            <a:pPr marL="342900" indent="-342900">
              <a:buFont typeface="Arial" panose="020B0604020202020204" pitchFamily="34" charset="0"/>
              <a:buChar char="•"/>
            </a:pPr>
            <a:r>
              <a:rPr lang="en-US" sz="2400" dirty="0"/>
              <a:t>Change.</a:t>
            </a:r>
          </a:p>
          <a:p>
            <a:pPr marL="342900" indent="-342900">
              <a:buFont typeface="Arial" panose="020B0604020202020204" pitchFamily="34" charset="0"/>
              <a:buChar char="•"/>
            </a:pPr>
            <a:r>
              <a:rPr lang="en-US" sz="2400" dirty="0"/>
              <a:t>Poor management.</a:t>
            </a:r>
          </a:p>
          <a:p>
            <a:pPr marL="342900" indent="-342900">
              <a:buFont typeface="Arial" panose="020B0604020202020204" pitchFamily="34" charset="0"/>
              <a:buChar char="•"/>
            </a:pPr>
            <a:r>
              <a:rPr lang="en-US" sz="2400" dirty="0"/>
              <a:t>Poor communication.</a:t>
            </a:r>
          </a:p>
          <a:p>
            <a:pPr marL="342900" indent="-342900">
              <a:buFont typeface="Arial" panose="020B0604020202020204" pitchFamily="34" charset="0"/>
              <a:buChar char="•"/>
            </a:pPr>
            <a:r>
              <a:rPr lang="en-US" sz="2400" dirty="0"/>
              <a:t>Difference in work methods.</a:t>
            </a:r>
          </a:p>
        </p:txBody>
      </p:sp>
    </p:spTree>
    <p:extLst>
      <p:ext uri="{BB962C8B-B14F-4D97-AF65-F5344CB8AC3E}">
        <p14:creationId xmlns:p14="http://schemas.microsoft.com/office/powerpoint/2010/main" val="1702416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Escalation of Conflict</a:t>
            </a:r>
          </a:p>
        </p:txBody>
      </p:sp>
      <p:sp>
        <p:nvSpPr>
          <p:cNvPr id="9" name="Content Placeholder 8"/>
          <p:cNvSpPr>
            <a:spLocks noGrp="1"/>
          </p:cNvSpPr>
          <p:nvPr>
            <p:ph sz="quarter" idx="11"/>
          </p:nvPr>
        </p:nvSpPr>
        <p:spPr/>
        <p:txBody>
          <a:bodyPr/>
          <a:lstStyle/>
          <a:p>
            <a:pPr marL="0" indent="0">
              <a:buNone/>
            </a:pPr>
            <a:r>
              <a:rPr lang="en-US" sz="2800" dirty="0"/>
              <a:t>Warning signs of conflict escalation:</a:t>
            </a:r>
          </a:p>
          <a:p>
            <a:pPr marL="342900" indent="-342900">
              <a:buFont typeface="Arial" panose="020B0604020202020204" pitchFamily="34" charset="0"/>
              <a:buChar char="•"/>
            </a:pPr>
            <a:r>
              <a:rPr lang="en-US" sz="2400" dirty="0"/>
              <a:t>Tactics change.</a:t>
            </a:r>
          </a:p>
          <a:p>
            <a:pPr marL="342900" indent="-342900">
              <a:buFont typeface="Arial" panose="020B0604020202020204" pitchFamily="34" charset="0"/>
              <a:buChar char="•"/>
            </a:pPr>
            <a:r>
              <a:rPr lang="en-US" sz="2400" dirty="0"/>
              <a:t>Number of issues grows.</a:t>
            </a:r>
          </a:p>
          <a:p>
            <a:pPr marL="342900" indent="-342900">
              <a:buFont typeface="Arial" panose="020B0604020202020204" pitchFamily="34" charset="0"/>
              <a:buChar char="•"/>
            </a:pPr>
            <a:r>
              <a:rPr lang="en-US" sz="2400" dirty="0"/>
              <a:t>Issues move from specific to general.</a:t>
            </a:r>
          </a:p>
          <a:p>
            <a:pPr marL="342900" indent="-342900">
              <a:buFont typeface="Arial" panose="020B0604020202020204" pitchFamily="34" charset="0"/>
              <a:buChar char="•"/>
            </a:pPr>
            <a:r>
              <a:rPr lang="en-US" sz="2400" dirty="0"/>
              <a:t>Number of parties grows.</a:t>
            </a:r>
          </a:p>
          <a:p>
            <a:pPr marL="342900" indent="-342900">
              <a:buFont typeface="Arial" panose="020B0604020202020204" pitchFamily="34" charset="0"/>
              <a:buChar char="•"/>
            </a:pPr>
            <a:r>
              <a:rPr lang="en-US" sz="2400" dirty="0"/>
              <a:t>Goals change.</a:t>
            </a:r>
          </a:p>
        </p:txBody>
      </p:sp>
    </p:spTree>
    <p:extLst>
      <p:ext uri="{BB962C8B-B14F-4D97-AF65-F5344CB8AC3E}">
        <p14:creationId xmlns:p14="http://schemas.microsoft.com/office/powerpoint/2010/main" val="13340927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Avoidance of Conflict</a:t>
            </a:r>
          </a:p>
        </p:txBody>
      </p:sp>
      <p:sp>
        <p:nvSpPr>
          <p:cNvPr id="5" name="Content Placeholder 8"/>
          <p:cNvSpPr>
            <a:spLocks noGrp="1"/>
          </p:cNvSpPr>
          <p:nvPr>
            <p:ph sz="quarter" idx="11"/>
          </p:nvPr>
        </p:nvSpPr>
        <p:spPr/>
        <p:txBody>
          <a:bodyPr>
            <a:normAutofit/>
          </a:bodyPr>
          <a:lstStyle/>
          <a:p>
            <a:pPr marL="0" indent="0">
              <a:buNone/>
            </a:pPr>
            <a:r>
              <a:rPr lang="en-US" sz="2800" dirty="0"/>
              <a:t>Avoidance of conflict can occur for myriad reasons—good and bad.</a:t>
            </a:r>
          </a:p>
          <a:p>
            <a:pPr marL="969963" indent="-342900">
              <a:buFont typeface="Arial" panose="020B0604020202020204" pitchFamily="34" charset="0"/>
              <a:buChar char="•"/>
            </a:pPr>
            <a:r>
              <a:rPr lang="en-US" sz="2400" dirty="0"/>
              <a:t>Fear of rejection, harm, damage to or loss of relationships, desire to avoid saying the wrong thing.</a:t>
            </a:r>
          </a:p>
          <a:p>
            <a:pPr marL="0" indent="0">
              <a:buNone/>
            </a:pPr>
            <a:endParaRPr lang="en-US" dirty="0"/>
          </a:p>
        </p:txBody>
      </p:sp>
      <p:sp>
        <p:nvSpPr>
          <p:cNvPr id="6" name="Content Placeholder 5">
            <a:extLst>
              <a:ext uri="{FF2B5EF4-FFF2-40B4-BE49-F238E27FC236}">
                <a16:creationId xmlns:a16="http://schemas.microsoft.com/office/drawing/2014/main" id="{0FFC7D76-F92B-3642-A994-69BD56FC5FD2}"/>
              </a:ext>
            </a:extLst>
          </p:cNvPr>
          <p:cNvSpPr>
            <a:spLocks noGrp="1"/>
          </p:cNvSpPr>
          <p:nvPr>
            <p:ph sz="quarter" idx="14"/>
          </p:nvPr>
        </p:nvSpPr>
        <p:spPr>
          <a:xfrm>
            <a:off x="342900" y="3742532"/>
            <a:ext cx="8458200" cy="2315368"/>
          </a:xfrm>
          <a:ln>
            <a:solidFill>
              <a:srgbClr val="EC7701"/>
            </a:solidFill>
          </a:ln>
        </p:spPr>
        <p:txBody>
          <a:bodyPr>
            <a:normAutofit lnSpcReduction="10000"/>
          </a:bodyPr>
          <a:lstStyle/>
          <a:p>
            <a:r>
              <a:rPr lang="en-US" sz="2800" dirty="0"/>
              <a:t>By managing conflict, a number of desirable outcomes can emerge.</a:t>
            </a:r>
          </a:p>
          <a:p>
            <a:pPr marL="1312863" indent="-342900">
              <a:buFont typeface="Arial" panose="020B0604020202020204" pitchFamily="34" charset="0"/>
              <a:buChar char="•"/>
            </a:pPr>
            <a:r>
              <a:rPr lang="en-US" sz="2400" dirty="0"/>
              <a:t>Agreement</a:t>
            </a:r>
          </a:p>
          <a:p>
            <a:pPr marL="1312863" indent="-342900">
              <a:buFont typeface="Arial" panose="020B0604020202020204" pitchFamily="34" charset="0"/>
              <a:buChar char="•"/>
            </a:pPr>
            <a:r>
              <a:rPr lang="en-US" sz="2400" dirty="0"/>
              <a:t>Stronger relationships</a:t>
            </a:r>
          </a:p>
          <a:p>
            <a:pPr marL="1312863" indent="-342900">
              <a:buFont typeface="Arial" panose="020B0604020202020204" pitchFamily="34" charset="0"/>
              <a:buChar char="•"/>
            </a:pPr>
            <a:r>
              <a:rPr lang="en-US" sz="2400" dirty="0"/>
              <a:t>Learning</a:t>
            </a:r>
          </a:p>
          <a:p>
            <a:endParaRPr lang="en-US" dirty="0"/>
          </a:p>
        </p:txBody>
      </p:sp>
    </p:spTree>
    <p:extLst>
      <p:ext uri="{BB962C8B-B14F-4D97-AF65-F5344CB8AC3E}">
        <p14:creationId xmlns:p14="http://schemas.microsoft.com/office/powerpoint/2010/main" val="2008719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1</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sz="2800" dirty="0"/>
              <a:t>Which of the following statements about conflict is NOT true?</a:t>
            </a:r>
          </a:p>
          <a:p>
            <a:pPr marL="457200" indent="-457200">
              <a:buFont typeface="+mj-lt"/>
              <a:buAutoNum type="alphaUcPeriod"/>
            </a:pPr>
            <a:r>
              <a:rPr lang="en-US" sz="2800" dirty="0"/>
              <a:t>Dysfunctional conflict threatens an organization’s interests.</a:t>
            </a:r>
          </a:p>
          <a:p>
            <a:pPr marL="457200" indent="-457200">
              <a:buFont typeface="+mj-lt"/>
              <a:buAutoNum type="alphaUcPeriod"/>
            </a:pPr>
            <a:r>
              <a:rPr lang="en-US" sz="2800" dirty="0"/>
              <a:t>People avoid conflict due to a fear of damaging relationships.</a:t>
            </a:r>
          </a:p>
          <a:p>
            <a:pPr marL="457200" indent="-457200">
              <a:buFont typeface="+mj-lt"/>
              <a:buAutoNum type="alphaUcPeriod"/>
            </a:pPr>
            <a:r>
              <a:rPr lang="en-US" sz="2800" dirty="0"/>
              <a:t>Functional conflict can promote creative problem solving.</a:t>
            </a:r>
          </a:p>
          <a:p>
            <a:pPr marL="457200" indent="-457200">
              <a:buFont typeface="+mj-lt"/>
              <a:buAutoNum type="alphaUcPeriod"/>
            </a:pPr>
            <a:r>
              <a:rPr lang="en-US" sz="2800" dirty="0"/>
              <a:t>All conflict is negative. </a:t>
            </a:r>
          </a:p>
          <a:p>
            <a:pPr marL="457200" indent="-457200">
              <a:buFont typeface="+mj-lt"/>
              <a:buAutoNum type="alphaUcPeriod"/>
            </a:pPr>
            <a:r>
              <a:rPr lang="en-US" sz="2800" dirty="0"/>
              <a:t>Organizations can suffer from either too little or too much conflict.</a:t>
            </a:r>
          </a:p>
          <a:p>
            <a:pPr marL="0" indent="0">
              <a:buFont typeface="Arial" panose="020B0604020202020204" pitchFamily="34" charset="0"/>
              <a:buNone/>
            </a:pPr>
            <a:endParaRPr lang="en-US" sz="2800" dirty="0"/>
          </a:p>
          <a:p>
            <a:endParaRPr lang="en-US" sz="2800" dirty="0"/>
          </a:p>
        </p:txBody>
      </p:sp>
    </p:spTree>
    <p:extLst>
      <p:ext uri="{BB962C8B-B14F-4D97-AF65-F5344CB8AC3E}">
        <p14:creationId xmlns:p14="http://schemas.microsoft.com/office/powerpoint/2010/main" val="2312416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Conventional Forms of Conflict</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dirty="0"/>
              <a:t>Personality conflicts.</a:t>
            </a:r>
          </a:p>
          <a:p>
            <a:pPr marL="0" indent="0">
              <a:buNone/>
            </a:pPr>
            <a:r>
              <a:rPr lang="en-US" sz="2400" b="1" dirty="0"/>
              <a:t>Relational or interpersonal: </a:t>
            </a:r>
          </a:p>
          <a:p>
            <a:pPr marL="342900" indent="-342900">
              <a:buFont typeface="Arial" panose="020B0604020202020204" pitchFamily="34" charset="0"/>
              <a:buChar char="•"/>
            </a:pPr>
            <a:r>
              <a:rPr lang="en-US" sz="2400" dirty="0"/>
              <a:t>Based on personal dislike or disagreement.</a:t>
            </a:r>
          </a:p>
          <a:p>
            <a:pPr lvl="2"/>
            <a:r>
              <a:rPr lang="en-US" sz="2000" dirty="0"/>
              <a:t>Particularly harmful.</a:t>
            </a:r>
          </a:p>
          <a:p>
            <a:pPr lvl="2"/>
            <a:r>
              <a:rPr lang="en-US" sz="2000" dirty="0"/>
              <a:t>Critically important to identify and remedy these conflicts.</a:t>
            </a:r>
          </a:p>
          <a:p>
            <a:pPr lvl="1" indent="0">
              <a:buNone/>
            </a:pPr>
            <a:endParaRPr lang="en-US" dirty="0"/>
          </a:p>
          <a:p>
            <a:pPr marL="0" indent="0">
              <a:buNone/>
            </a:pPr>
            <a:endParaRPr lang="en-US" dirty="0"/>
          </a:p>
          <a:p>
            <a:pPr marL="0" indent="0">
              <a:buNone/>
            </a:pPr>
            <a:endParaRPr lang="en-US" dirty="0"/>
          </a:p>
          <a:p>
            <a:endParaRPr lang="en-US" sz="2400" dirty="0"/>
          </a:p>
          <a:p>
            <a:pPr marL="0" indent="0">
              <a:buNone/>
            </a:pPr>
            <a:endParaRPr lang="en-US" dirty="0"/>
          </a:p>
          <a:p>
            <a:pPr marL="0" indent="0">
              <a:buNone/>
            </a:pPr>
            <a:endParaRPr lang="en-US" dirty="0"/>
          </a:p>
          <a:p>
            <a:pPr marL="0" indent="0">
              <a:buNone/>
            </a:pPr>
            <a:endParaRPr lang="en-US" dirty="0"/>
          </a:p>
        </p:txBody>
      </p:sp>
      <p:sp>
        <p:nvSpPr>
          <p:cNvPr id="6" name="Content Placeholder 5">
            <a:extLst>
              <a:ext uri="{FF2B5EF4-FFF2-40B4-BE49-F238E27FC236}">
                <a16:creationId xmlns:a16="http://schemas.microsoft.com/office/drawing/2014/main" id="{33A1F1FD-4A01-684F-A78A-F892C2CB8F47}"/>
              </a:ext>
            </a:extLst>
          </p:cNvPr>
          <p:cNvSpPr>
            <a:spLocks noGrp="1"/>
          </p:cNvSpPr>
          <p:nvPr>
            <p:ph sz="quarter" idx="14"/>
          </p:nvPr>
        </p:nvSpPr>
        <p:spPr>
          <a:xfrm>
            <a:off x="342900" y="4114800"/>
            <a:ext cx="8458200" cy="2133600"/>
          </a:xfrm>
          <a:ln>
            <a:solidFill>
              <a:srgbClr val="EC7701"/>
            </a:solidFill>
          </a:ln>
        </p:spPr>
        <p:txBody>
          <a:bodyPr>
            <a:normAutofit/>
          </a:bodyPr>
          <a:lstStyle/>
          <a:p>
            <a:r>
              <a:rPr lang="en-US" sz="2800" dirty="0"/>
              <a:t>Intergroup conflict:</a:t>
            </a:r>
          </a:p>
          <a:p>
            <a:pPr marL="1084263" indent="-342900">
              <a:buFont typeface="Arial" panose="020B0604020202020204" pitchFamily="34" charset="0"/>
              <a:buChar char="•"/>
            </a:pPr>
            <a:r>
              <a:rPr lang="en-US" sz="2400" dirty="0"/>
              <a:t>Conflict states.</a:t>
            </a:r>
          </a:p>
          <a:p>
            <a:pPr marL="1084263" indent="-342900">
              <a:buFont typeface="Arial" panose="020B0604020202020204" pitchFamily="34" charset="0"/>
              <a:buChar char="•"/>
            </a:pPr>
            <a:r>
              <a:rPr lang="en-US" sz="2400" dirty="0"/>
              <a:t>Conflict process.</a:t>
            </a:r>
          </a:p>
          <a:p>
            <a:pPr marL="1084263" indent="-342900">
              <a:buFont typeface="Arial" panose="020B0604020202020204" pitchFamily="34" charset="0"/>
              <a:buChar char="•"/>
            </a:pPr>
            <a:r>
              <a:rPr lang="en-US" sz="2400" dirty="0"/>
              <a:t>Cohesion and “in-group thinking.”</a:t>
            </a:r>
          </a:p>
          <a:p>
            <a:endParaRPr lang="en-US" dirty="0"/>
          </a:p>
        </p:txBody>
      </p:sp>
    </p:spTree>
    <p:extLst>
      <p:ext uri="{BB962C8B-B14F-4D97-AF65-F5344CB8AC3E}">
        <p14:creationId xmlns:p14="http://schemas.microsoft.com/office/powerpoint/2010/main" val="1027050905"/>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10.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8AF8D263-1FE7-4E22-9B30-55B991E709D6}"/>
    </a:ext>
  </a:extLst>
</a:theme>
</file>

<file path=ppt/theme/theme8.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373DE383-A52D-430C-8B66-B302F3C13C64}"/>
    </a:ext>
  </a:extLst>
</a:theme>
</file>

<file path=ppt/theme/theme9.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61341307-7ACA-45F4-94F7-ED496AA02AFE}"/>
    </a:ext>
  </a:extLst>
</a:theme>
</file>

<file path=docProps/app.xml><?xml version="1.0" encoding="utf-8"?>
<Properties xmlns="http://schemas.openxmlformats.org/officeDocument/2006/extended-properties" xmlns:vt="http://schemas.openxmlformats.org/officeDocument/2006/docPropsVTypes">
  <Template/>
  <TotalTime>21243</TotalTime>
  <Words>4429</Words>
  <Application>Microsoft Macintosh PowerPoint</Application>
  <PresentationFormat>On-screen Show (4:3)</PresentationFormat>
  <Paragraphs>483</Paragraphs>
  <Slides>33</Slides>
  <Notes>30</Notes>
  <HiddenSlides>3</HiddenSlides>
  <MMClips>0</MMClips>
  <ScaleCrop>false</ScaleCrop>
  <HeadingPairs>
    <vt:vector size="6" baseType="variant">
      <vt:variant>
        <vt:lpstr>Fonts Used</vt:lpstr>
      </vt:variant>
      <vt:variant>
        <vt:i4>5</vt:i4>
      </vt:variant>
      <vt:variant>
        <vt:lpstr>Theme</vt:lpstr>
      </vt:variant>
      <vt:variant>
        <vt:i4>12</vt:i4>
      </vt:variant>
      <vt:variant>
        <vt:lpstr>Slide Titles</vt:lpstr>
      </vt:variant>
      <vt:variant>
        <vt:i4>33</vt:i4>
      </vt:variant>
    </vt:vector>
  </HeadingPairs>
  <TitlesOfParts>
    <vt:vector size="50" baseType="lpstr">
      <vt:lpstr>Arial</vt:lpstr>
      <vt:lpstr>Arial Black</vt:lpstr>
      <vt:lpstr>ArumSans Bold</vt:lpstr>
      <vt:lpstr>ArumSans Regular</vt:lpstr>
      <vt:lpstr>Calibri</vt:lpstr>
      <vt:lpstr>ImageDescriptionAppendixSlideMaster</vt:lpstr>
      <vt:lpstr>Title Slides Master</vt:lpstr>
      <vt:lpstr>MainContentSlideMaster</vt:lpstr>
      <vt:lpstr>ClosingMaster</vt:lpstr>
      <vt:lpstr>DividerSlideMaster</vt:lpstr>
      <vt:lpstr>1_FIRST, BREAK, LAST slides </vt:lpstr>
      <vt:lpstr>Red bar footer BODY/MAIN CONTENT</vt:lpstr>
      <vt:lpstr>Red Bar Footer_APPENDIX</vt:lpstr>
      <vt:lpstr>FIRST, BREAK, LAST slides </vt:lpstr>
      <vt:lpstr>1_Custom Design</vt:lpstr>
      <vt:lpstr>Custom Design</vt:lpstr>
      <vt:lpstr>Kinicki OB</vt:lpstr>
      <vt:lpstr>CHAPTER 10</vt:lpstr>
      <vt:lpstr>After reading this chapter you  should be able to:</vt:lpstr>
      <vt:lpstr>What Is Conflict?</vt:lpstr>
      <vt:lpstr>Functional versus Dysfunctional Conflict</vt:lpstr>
      <vt:lpstr>Common Causes of Conflict</vt:lpstr>
      <vt:lpstr>Escalation of Conflict</vt:lpstr>
      <vt:lpstr>Avoidance of Conflict</vt:lpstr>
      <vt:lpstr>Test Your OB Knowledge 1</vt:lpstr>
      <vt:lpstr>Conventional Forms of Conflict</vt:lpstr>
      <vt:lpstr>Approaches to Intergroup Conflict 1</vt:lpstr>
      <vt:lpstr>Approaches to Intergroup Conflict (2 of 2)</vt:lpstr>
      <vt:lpstr>Test Your OB Knowledge 2</vt:lpstr>
      <vt:lpstr>Work–Life Conflict 1</vt:lpstr>
      <vt:lpstr>Work–Life Conflict 2</vt:lpstr>
      <vt:lpstr>Incivility and Bullying</vt:lpstr>
      <vt:lpstr>Best Anti-Bullying Strategies 1</vt:lpstr>
      <vt:lpstr>Best Anti-Bullying Strategies 2</vt:lpstr>
      <vt:lpstr>Test Your OB Knowledge (3 of 4)</vt:lpstr>
      <vt:lpstr>Effectively Managing Conflict 1</vt:lpstr>
      <vt:lpstr>Effectively Managing Conflict (2 of 2)</vt:lpstr>
      <vt:lpstr>Figure 10.5 Five Common Conflict-Handling Styles</vt:lpstr>
      <vt:lpstr>Alternative Dispute Resolution (ADR)</vt:lpstr>
      <vt:lpstr>Alternative Dispute Resolution</vt:lpstr>
      <vt:lpstr>Test Your OB Knowledge 4</vt:lpstr>
      <vt:lpstr>Negotiation</vt:lpstr>
      <vt:lpstr>Considerations When Choosing a  Negotiation Approach</vt:lpstr>
      <vt:lpstr>Emotions in Negotiation</vt:lpstr>
      <vt:lpstr>Ethics in Negotiations</vt:lpstr>
      <vt:lpstr>Managing Conflict and Negotiations:  Putting It All in Context</vt:lpstr>
      <vt:lpstr>End of Main Content.</vt:lpstr>
      <vt:lpstr>Accessibility Content: Text Alternates for Slide Images.</vt:lpstr>
      <vt:lpstr>Figure 10.5 Five Common Conflict-Handling Styles Text Alternate</vt:lpstr>
      <vt:lpstr>Managing Conflict and Negotiations:  Putting It All in Context Text Alternate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957</cp:revision>
  <dcterms:created xsi:type="dcterms:W3CDTF">2014-09-02T15:08:31Z</dcterms:created>
  <dcterms:modified xsi:type="dcterms:W3CDTF">2020-03-05T21:44:08Z</dcterms:modified>
</cp:coreProperties>
</file>