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7.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8.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9.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10.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11.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64" r:id="rId1"/>
    <p:sldMasterId id="2147483967" r:id="rId2"/>
    <p:sldMasterId id="2147483973" r:id="rId3"/>
    <p:sldMasterId id="2147483982" r:id="rId4"/>
    <p:sldMasterId id="2147483984" r:id="rId5"/>
    <p:sldMasterId id="2147483956" r:id="rId6"/>
    <p:sldMasterId id="2147483922" r:id="rId7"/>
    <p:sldMasterId id="2147483910" r:id="rId8"/>
    <p:sldMasterId id="2147483898" r:id="rId9"/>
    <p:sldMasterId id="2147483942" r:id="rId10"/>
    <p:sldMasterId id="2147483934" r:id="rId11"/>
    <p:sldMasterId id="2147483952" r:id="rId12"/>
  </p:sldMasterIdLst>
  <p:notesMasterIdLst>
    <p:notesMasterId r:id="rId48"/>
  </p:notesMasterIdLst>
  <p:handoutMasterIdLst>
    <p:handoutMasterId r:id="rId49"/>
  </p:handoutMasterIdLst>
  <p:sldIdLst>
    <p:sldId id="256" r:id="rId13"/>
    <p:sldId id="452" r:id="rId14"/>
    <p:sldId id="453" r:id="rId15"/>
    <p:sldId id="454" r:id="rId16"/>
    <p:sldId id="455" r:id="rId17"/>
    <p:sldId id="458" r:id="rId18"/>
    <p:sldId id="459" r:id="rId19"/>
    <p:sldId id="460" r:id="rId20"/>
    <p:sldId id="461" r:id="rId21"/>
    <p:sldId id="463" r:id="rId22"/>
    <p:sldId id="465" r:id="rId23"/>
    <p:sldId id="464" r:id="rId24"/>
    <p:sldId id="466" r:id="rId25"/>
    <p:sldId id="467" r:id="rId26"/>
    <p:sldId id="471" r:id="rId27"/>
    <p:sldId id="472" r:id="rId28"/>
    <p:sldId id="473" r:id="rId29"/>
    <p:sldId id="474" r:id="rId30"/>
    <p:sldId id="475" r:id="rId31"/>
    <p:sldId id="477" r:id="rId32"/>
    <p:sldId id="478" r:id="rId33"/>
    <p:sldId id="483" r:id="rId34"/>
    <p:sldId id="484" r:id="rId35"/>
    <p:sldId id="485" r:id="rId36"/>
    <p:sldId id="486" r:id="rId37"/>
    <p:sldId id="487" r:id="rId38"/>
    <p:sldId id="488" r:id="rId39"/>
    <p:sldId id="489" r:id="rId40"/>
    <p:sldId id="490" r:id="rId41"/>
    <p:sldId id="491" r:id="rId42"/>
    <p:sldId id="495" r:id="rId43"/>
    <p:sldId id="496" r:id="rId44"/>
    <p:sldId id="492" r:id="rId45"/>
    <p:sldId id="493" r:id="rId46"/>
    <p:sldId id="494"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ED73569B-5077-FA4D-96A2-4AB7F1AE4B81}">
          <p14:sldIdLst>
            <p14:sldId id="256"/>
            <p14:sldId id="452"/>
            <p14:sldId id="453"/>
            <p14:sldId id="454"/>
            <p14:sldId id="455"/>
            <p14:sldId id="458"/>
            <p14:sldId id="459"/>
            <p14:sldId id="460"/>
            <p14:sldId id="461"/>
            <p14:sldId id="463"/>
            <p14:sldId id="465"/>
            <p14:sldId id="464"/>
            <p14:sldId id="466"/>
            <p14:sldId id="467"/>
            <p14:sldId id="471"/>
            <p14:sldId id="472"/>
            <p14:sldId id="473"/>
            <p14:sldId id="474"/>
            <p14:sldId id="475"/>
            <p14:sldId id="477"/>
            <p14:sldId id="478"/>
            <p14:sldId id="483"/>
            <p14:sldId id="484"/>
            <p14:sldId id="485"/>
            <p14:sldId id="486"/>
            <p14:sldId id="487"/>
            <p14:sldId id="488"/>
            <p14:sldId id="489"/>
            <p14:sldId id="490"/>
            <p14:sldId id="491"/>
            <p14:sldId id="495"/>
          </p14:sldIdLst>
        </p14:section>
        <p14:section name="Appendix of Text Alternates for Slide Images" id="{06A18492-967D-B742-9B16-D6BC6C0417A4}">
          <p14:sldIdLst>
            <p14:sldId id="496"/>
            <p14:sldId id="492"/>
            <p14:sldId id="493"/>
            <p14:sldId id="49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E31A23"/>
    <a:srgbClr val="F9B602"/>
    <a:srgbClr val="D00000"/>
    <a:srgbClr val="638886"/>
    <a:srgbClr val="F4AA12"/>
    <a:srgbClr val="F4B81E"/>
    <a:srgbClr val="6CD37B"/>
    <a:srgbClr val="56BB43"/>
    <a:srgbClr val="2C18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83" autoAdjust="0"/>
    <p:restoredTop sz="93211" autoAdjust="0"/>
  </p:normalViewPr>
  <p:slideViewPr>
    <p:cSldViewPr snapToGrid="0" snapToObjects="1">
      <p:cViewPr varScale="1">
        <p:scale>
          <a:sx n="120" d="100"/>
          <a:sy n="120" d="100"/>
        </p:scale>
        <p:origin x="1072" y="184"/>
      </p:cViewPr>
      <p:guideLst>
        <p:guide orient="horz" pos="2160"/>
        <p:guide pos="2880"/>
      </p:guideLst>
    </p:cSldViewPr>
  </p:slideViewPr>
  <p:notesTextViewPr>
    <p:cViewPr>
      <p:scale>
        <a:sx n="150" d="100"/>
        <a:sy n="150" d="100"/>
      </p:scale>
      <p:origin x="0" y="0"/>
    </p:cViewPr>
  </p:notesTextViewPr>
  <p:sorterViewPr>
    <p:cViewPr varScale="1">
      <p:scale>
        <a:sx n="1" d="1"/>
        <a:sy n="1" d="1"/>
      </p:scale>
      <p:origin x="0" y="0"/>
    </p:cViewPr>
  </p:sorterViewPr>
  <p:notesViewPr>
    <p:cSldViewPr snapToGrid="0" snapToObjects="1">
      <p:cViewPr varScale="1">
        <p:scale>
          <a:sx n="89" d="100"/>
          <a:sy n="89" d="100"/>
        </p:scale>
        <p:origin x="3802"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commentAuthors" Target="commentAuthor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theme" Target="theme/theme1.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314E5DAB-E567-654B-8705-950CAB6902EC}" type="datetimeFigureOut">
              <a:rPr lang="en-US" smtClean="0"/>
              <a:t>3/5/20</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3D5C9A9-30E7-0049-9FA7-50EBAAD0CC7F}" type="slidenum">
              <a:rPr lang="en-US" smtClean="0"/>
              <a:t>‹#›</a:t>
            </a:fld>
            <a:endParaRPr lang="en-US" dirty="0"/>
          </a:p>
        </p:txBody>
      </p:sp>
    </p:spTree>
    <p:extLst>
      <p:ext uri="{BB962C8B-B14F-4D97-AF65-F5344CB8AC3E}">
        <p14:creationId xmlns:p14="http://schemas.microsoft.com/office/powerpoint/2010/main" val="14770359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3/5/20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following activities can help you increase your positive experiences and decrease your negative ones: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Create high-quality connections through any social interaction by acting as if the person is the only one in the room, by encouraging and supporting the person, by giving trust, and by having no intentions other than to goof off.</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Cultivate kindness by giving yourself the goal of performing five new acts of kindness in a single day.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Develop distractions, primarily healthy distractions but allow for some unhealthy ones, to break from negativity.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Dispute negative self-talk and thoughts by stating aloud something positive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about yourself, the situation, or facts.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your positivity is not heartfelt and genuine, then you will not reap any of the benefits of positivity, and it may actually do harm.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Others are likely to see your lack of authenticity, which can erode their trust in you and your influence and credibility with them.</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fa</a:t>
            </a:r>
            <a:r>
              <a:rPr lang="en-US" baseline="0" dirty="0"/>
              <a:t>ke happiness.</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1233929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field of OB has recently started to examine mindfulness due to its potential to positively impact many of the outcomes in the Organizing Framework.</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Mindlessness: </a:t>
            </a:r>
            <a:r>
              <a:rPr lang="en-US" sz="1200" kern="1200" dirty="0">
                <a:solidFill>
                  <a:schemeClr val="tx1"/>
                </a:solidFill>
                <a:effectLst/>
                <a:latin typeface="+mn-lt"/>
                <a:ea typeface="+mn-ea"/>
                <a:cs typeface="+mn-cs"/>
              </a:rPr>
              <a:t>a state of reduced attention. It is expressed in behavior that is rigid or thoughtless.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Mindfulness:</a:t>
            </a:r>
            <a:r>
              <a:rPr lang="en-US" sz="1200" kern="1200" dirty="0">
                <a:solidFill>
                  <a:schemeClr val="tx1"/>
                </a:solidFill>
                <a:effectLst/>
                <a:latin typeface="+mn-lt"/>
                <a:ea typeface="+mn-ea"/>
                <a:cs typeface="+mn-cs"/>
              </a:rPr>
              <a:t> the awareness that emerges through paying attention on purpose, in the present moment, and nonjudgmentally to the unfolding of experience moment by moment.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We can be mindful of both our inner world, such as our feelings and thoughts, and our outer world, including the feelings, thoughts, and interactions of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Mindfulness requires effort because our brains work in ways that detract from staying focused, and left unchecked, the mind will drive us toward mindlessness.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Mindfulness improves our interpersonal communications because it keeps us focused on other persons we’re involved with and the details of what they are saying.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Mindfulness requires attentional balance, which reflects your ability to maintain sustained, nonemotional attention in a specific situation.</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Inhibitors of Mindfulness: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Attentional deficit:</a:t>
            </a:r>
            <a:r>
              <a:rPr lang="en-US" sz="1200" kern="1200" dirty="0">
                <a:solidFill>
                  <a:schemeClr val="tx1"/>
                </a:solidFill>
                <a:effectLst/>
                <a:latin typeface="+mn-lt"/>
                <a:ea typeface="+mn-ea"/>
                <a:cs typeface="+mn-cs"/>
              </a:rPr>
              <a:t> the inability to focus vividly on an object.</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Attentional hyperactivity:</a:t>
            </a:r>
            <a:r>
              <a:rPr lang="en-US" sz="1200" kern="1200" dirty="0">
                <a:solidFill>
                  <a:schemeClr val="tx1"/>
                </a:solidFill>
                <a:effectLst/>
                <a:latin typeface="+mn-lt"/>
                <a:ea typeface="+mn-ea"/>
                <a:cs typeface="+mn-cs"/>
              </a:rPr>
              <a:t> when our minds are racing or wandering, resulting in compulsive daydreaming or fantasizing.</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Rumination:</a:t>
            </a:r>
            <a:r>
              <a:rPr lang="en-US" sz="1200" kern="1200" dirty="0">
                <a:solidFill>
                  <a:schemeClr val="tx1"/>
                </a:solidFill>
                <a:effectLst/>
                <a:latin typeface="+mn-lt"/>
                <a:ea typeface="+mn-ea"/>
                <a:cs typeface="+mn-cs"/>
              </a:rPr>
              <a:t> the uncontrollable repetitive dwelling on causes, meanings, and implications of negative feelings or events in the past.</a:t>
            </a:r>
          </a:p>
          <a:p>
            <a:pPr lvl="0"/>
            <a:r>
              <a:rPr lang="en-US" sz="1200" kern="1200" dirty="0">
                <a:solidFill>
                  <a:schemeClr val="tx1"/>
                </a:solidFill>
                <a:effectLst/>
                <a:latin typeface="+mn-lt"/>
                <a:ea typeface="+mn-ea"/>
                <a:cs typeface="+mn-cs"/>
              </a:rPr>
              <a:t>Research reveals that all of us do a lot of mind wandering on a daily basis, and this reduces performance, particularly for complex tasks.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Benefits of Mindfulness:</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four broad benefits of mindfulness are:</a:t>
            </a:r>
          </a:p>
          <a:p>
            <a:pPr marL="685800" lvl="1" indent="-228600">
              <a:buFont typeface="+mj-lt"/>
              <a:buAutoNum type="arabicPeriod"/>
            </a:pPr>
            <a:r>
              <a:rPr lang="en-US" sz="1200" kern="1200" dirty="0">
                <a:solidFill>
                  <a:schemeClr val="tx1"/>
                </a:solidFill>
                <a:effectLst/>
                <a:latin typeface="+mn-lt"/>
                <a:ea typeface="+mn-ea"/>
                <a:cs typeface="+mn-cs"/>
              </a:rPr>
              <a:t>Increased physical, mental, and interpersonal effectiveness.</a:t>
            </a:r>
          </a:p>
          <a:p>
            <a:pPr marL="685800" lvl="1" indent="-228600">
              <a:buFont typeface="+mj-lt"/>
              <a:buAutoNum type="arabicPeriod"/>
            </a:pPr>
            <a:r>
              <a:rPr lang="en-US" sz="1200" kern="1200" dirty="0">
                <a:solidFill>
                  <a:schemeClr val="tx1"/>
                </a:solidFill>
                <a:effectLst/>
                <a:latin typeface="+mn-lt"/>
                <a:ea typeface="+mn-ea"/>
                <a:cs typeface="+mn-cs"/>
              </a:rPr>
              <a:t>More effective communications and decision making.</a:t>
            </a:r>
          </a:p>
          <a:p>
            <a:pPr marL="685800" lvl="1" indent="-228600">
              <a:buFont typeface="+mj-lt"/>
              <a:buAutoNum type="arabicPeriod"/>
            </a:pPr>
            <a:r>
              <a:rPr lang="en-US" sz="1200" kern="1200" dirty="0">
                <a:solidFill>
                  <a:schemeClr val="tx1"/>
                </a:solidFill>
                <a:effectLst/>
                <a:latin typeface="+mn-lt"/>
                <a:ea typeface="+mn-ea"/>
                <a:cs typeface="+mn-cs"/>
              </a:rPr>
              <a:t>More balanced emotions.</a:t>
            </a:r>
          </a:p>
          <a:p>
            <a:pPr marL="685800" lvl="1" indent="-228600">
              <a:buFont typeface="+mj-lt"/>
              <a:buAutoNum type="arabicPeriod"/>
            </a:pPr>
            <a:r>
              <a:rPr lang="en-US" sz="1200" kern="1200" dirty="0">
                <a:solidFill>
                  <a:schemeClr val="tx1"/>
                </a:solidFill>
                <a:effectLst/>
                <a:latin typeface="+mn-lt"/>
                <a:ea typeface="+mn-ea"/>
                <a:cs typeface="+mn-cs"/>
              </a:rPr>
              <a:t>Performance and satisfaction.</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mindfulness</a:t>
            </a:r>
            <a:r>
              <a:rPr lang="en-US" baseline="0" dirty="0"/>
              <a:t> decreases the effectiveness of interpersonal communications.</a:t>
            </a: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1233929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Positive psychological capital (PsyCap):</a:t>
            </a:r>
            <a:r>
              <a:rPr lang="en-US" sz="1200" kern="1200" dirty="0">
                <a:solidFill>
                  <a:schemeClr val="tx1"/>
                </a:solidFill>
                <a:effectLst/>
                <a:latin typeface="+mn-lt"/>
                <a:ea typeface="+mn-ea"/>
                <a:cs typeface="+mn-cs"/>
              </a:rPr>
              <a:t> when people have high levels of hope, efficacy, resilience, and optimism (HERO).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PsyCap is characterized by the following:</a:t>
            </a:r>
          </a:p>
          <a:p>
            <a:pPr lvl="1"/>
            <a:r>
              <a:rPr lang="en-US" sz="1200" b="1" kern="1200" dirty="0">
                <a:solidFill>
                  <a:schemeClr val="tx1"/>
                </a:solidFill>
                <a:effectLst/>
                <a:latin typeface="+mn-lt"/>
                <a:ea typeface="+mn-ea"/>
                <a:cs typeface="+mn-cs"/>
              </a:rPr>
              <a:t>Hope (H):</a:t>
            </a:r>
            <a:r>
              <a:rPr lang="en-US" sz="1200" kern="1200" dirty="0">
                <a:solidFill>
                  <a:schemeClr val="tx1"/>
                </a:solidFill>
                <a:effectLst/>
                <a:latin typeface="+mn-lt"/>
                <a:ea typeface="+mn-ea"/>
                <a:cs typeface="+mn-cs"/>
              </a:rPr>
              <a:t> persevering toward goals and, when necessary, redirecting paths to goals in order to succeed.</a:t>
            </a:r>
          </a:p>
          <a:p>
            <a:pPr lvl="1"/>
            <a:r>
              <a:rPr lang="en-US" sz="1200" b="1" kern="1200" dirty="0">
                <a:solidFill>
                  <a:schemeClr val="tx1"/>
                </a:solidFill>
                <a:effectLst/>
                <a:latin typeface="+mn-lt"/>
                <a:ea typeface="+mn-ea"/>
                <a:cs typeface="+mn-cs"/>
              </a:rPr>
              <a:t>Efficacy (E):</a:t>
            </a:r>
            <a:r>
              <a:rPr lang="en-US" sz="1200" kern="1200" dirty="0">
                <a:solidFill>
                  <a:schemeClr val="tx1"/>
                </a:solidFill>
                <a:effectLst/>
                <a:latin typeface="+mn-lt"/>
                <a:ea typeface="+mn-ea"/>
                <a:cs typeface="+mn-cs"/>
              </a:rPr>
              <a:t> having the confidence to take on challenging tasks and put in the effort necessary to succeed.</a:t>
            </a:r>
          </a:p>
          <a:p>
            <a:pPr lvl="1"/>
            <a:r>
              <a:rPr lang="en-US" sz="1200" b="1" kern="1200" dirty="0">
                <a:solidFill>
                  <a:schemeClr val="tx1"/>
                </a:solidFill>
                <a:effectLst/>
                <a:latin typeface="+mn-lt"/>
                <a:ea typeface="+mn-ea"/>
                <a:cs typeface="+mn-cs"/>
              </a:rPr>
              <a:t>Resilience (R):</a:t>
            </a:r>
            <a:r>
              <a:rPr lang="en-US" sz="1200" kern="1200" dirty="0">
                <a:solidFill>
                  <a:schemeClr val="tx1"/>
                </a:solidFill>
                <a:effectLst/>
                <a:latin typeface="+mn-lt"/>
                <a:ea typeface="+mn-ea"/>
                <a:cs typeface="+mn-cs"/>
              </a:rPr>
              <a:t> when beset by problems and adversity, sustaining and bouncing back and even beyond to attain success.</a:t>
            </a:r>
          </a:p>
          <a:p>
            <a:pPr lvl="1"/>
            <a:r>
              <a:rPr lang="en-US" sz="1200" b="1" kern="1200" dirty="0">
                <a:solidFill>
                  <a:schemeClr val="tx1"/>
                </a:solidFill>
                <a:effectLst/>
                <a:latin typeface="+mn-lt"/>
                <a:ea typeface="+mn-ea"/>
                <a:cs typeface="+mn-cs"/>
              </a:rPr>
              <a:t>Optimism (O):</a:t>
            </a:r>
            <a:r>
              <a:rPr lang="en-US" sz="1200" kern="1200" dirty="0">
                <a:solidFill>
                  <a:schemeClr val="tx1"/>
                </a:solidFill>
                <a:effectLst/>
                <a:latin typeface="+mn-lt"/>
                <a:ea typeface="+mn-ea"/>
                <a:cs typeface="+mn-cs"/>
              </a:rPr>
              <a:t> making a positive attribution about succeeding now and in the future.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important to understand the components of PsyCap because it is flexible, and it has been shown to predict many of the outcomes in the Organizing Framework in desirable ways.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two components of hope are willpower and waypower. </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Hope:</a:t>
            </a:r>
            <a:r>
              <a:rPr lang="en-US" sz="1200" kern="1200" dirty="0">
                <a:solidFill>
                  <a:schemeClr val="tx1"/>
                </a:solidFill>
                <a:effectLst/>
                <a:latin typeface="+mn-lt"/>
                <a:ea typeface="+mn-ea"/>
                <a:cs typeface="+mn-cs"/>
              </a:rPr>
              <a:t> when a person has a goal and the determination to achieve it (willpower), and sees one or more alternative paths to achieve the goal, even when faced with adversity (waypower).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Hope, therefore, requires both a goal and means for achieving that goal.</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As noted in Chapter 3, self-efficacy is a person’s belief about his or her chances of successfully accomplishing a specific task.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Self-efficacy influences how you perceive the world around you and your ability to deal with the inherent challenges and opportunities.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Self-efficacy is an important component of your PsyCap, and it makes people more confident, more positive, and more effective.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Resilience:</a:t>
            </a:r>
            <a:r>
              <a:rPr lang="en-US" sz="1200" kern="1200" dirty="0">
                <a:solidFill>
                  <a:schemeClr val="tx1"/>
                </a:solidFill>
                <a:effectLst/>
                <a:latin typeface="+mn-lt"/>
                <a:ea typeface="+mn-ea"/>
                <a:cs typeface="+mn-cs"/>
              </a:rPr>
              <a:t> the capacity to consistently bounce back from adversity and to sustain oneself when confronted with challenges.</a:t>
            </a:r>
          </a:p>
          <a:p>
            <a:pPr lvl="0"/>
            <a:r>
              <a:rPr lang="en-US" sz="1200" kern="1200" dirty="0">
                <a:solidFill>
                  <a:schemeClr val="tx1"/>
                </a:solidFill>
                <a:effectLst/>
                <a:latin typeface="+mn-lt"/>
                <a:ea typeface="+mn-ea"/>
                <a:cs typeface="+mn-cs"/>
              </a:rPr>
              <a:t>Resiliency helps you when things go your way and when they don’t.</a:t>
            </a:r>
          </a:p>
          <a:p>
            <a:pPr lvl="0"/>
            <a:r>
              <a:rPr lang="en-US" sz="1200" kern="1200" dirty="0">
                <a:solidFill>
                  <a:schemeClr val="tx1"/>
                </a:solidFill>
                <a:effectLst/>
                <a:latin typeface="+mn-lt"/>
                <a:ea typeface="+mn-ea"/>
                <a:cs typeface="+mn-cs"/>
              </a:rPr>
              <a:t>Resilient people are open to new experiences, flexible to changing demands, and emotionally stable when confronted with adversity.</a:t>
            </a:r>
          </a:p>
          <a:p>
            <a:pPr lvl="0"/>
            <a:r>
              <a:rPr lang="en-US" sz="1200" kern="1200" dirty="0">
                <a:solidFill>
                  <a:schemeClr val="tx1"/>
                </a:solidFill>
                <a:effectLst/>
                <a:latin typeface="+mn-lt"/>
                <a:ea typeface="+mn-ea"/>
                <a:cs typeface="+mn-cs"/>
              </a:rPr>
              <a:t>Resilience can be improved with support such as coaching or help from others during trying times or experiences.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Optimists:</a:t>
            </a:r>
            <a:r>
              <a:rPr lang="en-US" sz="1200" kern="1200" dirty="0">
                <a:solidFill>
                  <a:schemeClr val="tx1"/>
                </a:solidFill>
                <a:effectLst/>
                <a:latin typeface="+mn-lt"/>
                <a:ea typeface="+mn-ea"/>
                <a:cs typeface="+mn-cs"/>
              </a:rPr>
              <a:t> people who view successes as due to their personal, permanent, and pervasive causes, and negative events as due to external, temporary, and situation-specific ones.</a:t>
            </a:r>
          </a:p>
          <a:p>
            <a:pPr lvl="0"/>
            <a:r>
              <a:rPr lang="en-US" sz="1200" kern="1200" dirty="0">
                <a:solidFill>
                  <a:schemeClr val="tx1"/>
                </a:solidFill>
                <a:effectLst/>
                <a:latin typeface="+mn-lt"/>
                <a:ea typeface="+mn-ea"/>
                <a:cs typeface="+mn-cs"/>
              </a:rPr>
              <a:t>Optimists are both realistic and flexible.</a:t>
            </a:r>
          </a:p>
          <a:p>
            <a:pPr lvl="0"/>
            <a:r>
              <a:rPr lang="en-US" sz="1200" kern="1200" dirty="0">
                <a:solidFill>
                  <a:schemeClr val="tx1"/>
                </a:solidFill>
                <a:effectLst/>
                <a:latin typeface="+mn-lt"/>
                <a:ea typeface="+mn-ea"/>
                <a:cs typeface="+mn-cs"/>
              </a:rPr>
              <a:t>One school of thought as to why people are optimistic in the first place is that it is our mind’s way of motivating us to move forward even if the future is uncertain. </a:t>
            </a:r>
          </a:p>
          <a:p>
            <a:pPr lvl="0"/>
            <a:r>
              <a:rPr lang="en-US" sz="1200" kern="1200" dirty="0">
                <a:solidFill>
                  <a:schemeClr val="tx1"/>
                </a:solidFill>
                <a:effectLst/>
                <a:latin typeface="+mn-lt"/>
                <a:ea typeface="+mn-ea"/>
                <a:cs typeface="+mn-cs"/>
              </a:rPr>
              <a:t>The rationale is that if humans didn’t think that the future would be bright, then they might be crippled with fear and uncertainty, never take risks, and never better themselves or their situation.</a:t>
            </a:r>
          </a:p>
          <a:p>
            <a:pPr lvl="0"/>
            <a:r>
              <a:rPr lang="en-US" sz="1200" kern="1200" dirty="0">
                <a:solidFill>
                  <a:schemeClr val="tx1"/>
                </a:solidFill>
                <a:effectLst/>
                <a:latin typeface="+mn-lt"/>
                <a:ea typeface="+mn-ea"/>
                <a:cs typeface="+mn-cs"/>
              </a:rPr>
              <a:t>A belief that things can or will be better in the future not only helps keep our minds at ease, but also reduces stress and helps us paint our decisions in a positive, appealing light.</a:t>
            </a:r>
          </a:p>
          <a:p>
            <a:pPr lvl="0"/>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2035003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a </a:t>
            </a:r>
            <a:r>
              <a:rPr lang="en-US" baseline="0" dirty="0"/>
              <a:t>goal and a means for achieving the goal.</a:t>
            </a: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12339298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POB needs the right environment with respect to organizational culture and organizational climate in order to flourish. </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Organizational climate:</a:t>
            </a:r>
            <a:r>
              <a:rPr lang="en-US" sz="1200" kern="1200" dirty="0">
                <a:solidFill>
                  <a:schemeClr val="tx1"/>
                </a:solidFill>
                <a:effectLst/>
                <a:latin typeface="+mn-lt"/>
                <a:ea typeface="+mn-ea"/>
                <a:cs typeface="+mn-cs"/>
              </a:rPr>
              <a:t> employees’ perceptions of formal and informal organizational policies, practices, procedures, and routines.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climate represents employees’ beliefs about what they see going on at work and beliefs about what is happening to them.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perceptions can range from positive and uplifting to negative and debilitating.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7.3 identifies organizational values, organizational practices, and virtuous leadership as key contributors to an organizational climate that fosters positive OB.</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Virtuousness:</a:t>
            </a:r>
            <a:r>
              <a:rPr lang="en-US" sz="1200" kern="1200" dirty="0">
                <a:solidFill>
                  <a:schemeClr val="tx1"/>
                </a:solidFill>
                <a:effectLst/>
                <a:latin typeface="+mn-lt"/>
                <a:ea typeface="+mn-ea"/>
                <a:cs typeface="+mn-cs"/>
              </a:rPr>
              <a:t> what individuals and organizations aspire to be when they are at their very best.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focus of virtuous leadership is to help individuals, groups, and organizations to elevate, enrich, and flourish.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Virtuous leadership will not positively affect organizational climate unless it is voluntarily done as an end in itself—something is virtuous only when it is done for the purpose of doing good.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Traits and individual differences that underlie virtuous leadership include focusing on the greater good, trust, integrity, and forgiveness.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Forgiveness: the capacity to foster collective abandonment of justified resentment, bitterness, and blame; and instead, adopt positive, forward-looking approaches in response to harm or damage.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Virtuous leadership is associated with financial performance, customer satisfaction, and subjective measures of organizational effectiveness, while a lack of virtuous leadership negatively affects individuals and organizations alike.</a:t>
            </a: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 r</a:t>
            </a:r>
            <a:r>
              <a:rPr lang="en-US" baseline="0" dirty="0"/>
              <a:t>estorative justice.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12339298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Well-being is the combined impact of five elements—positive emotions, engagement, relationships, meaning, and achievement (PERMA).</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is one essential consideration to remember about these elements. We must pursue them for their own sake, not as a means to obtain another outcome. In other words, well-being comes about by freely pursuing one or more of the five elements in PERMA.</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Flourishing represents the extent to which our lives contain PERMA. When we flourish, our lives result in “goodness . . . growth, and resilience.” We should all strive to flourish because of its association with other positive health outcomes.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Positive emotions broaden your perspective about how to overcome challenges in your life. The emotion of joy is more likely to lead you to envision creative ideas during a brainstorming session.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Positive emotions also build on themselves, spreading of positive emotions within yourself and with others around you.</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emotion of gratitude makes us happy and satisfied. We also strengthen relationships with others—the “R” component in PERMA—when we express gratitude to others. </a:t>
            </a: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Engagement reflects the extent to which you are physically, cognitively, and emotionally involved with an activity, task, or project.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Being engaged in something has been referred to as being in the “zone” or in a state of “flow.”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Flow “is defined as the state of being completely involved in an activity for its own sake.”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Flow is a positive state because well-being is positively impacted by deep attention and engagement with an activity.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Engagement and positive emotions are not one and the same. For example, when we are in flow we are not necessarily thinking about anything; we are just doing! Our concentration is so high during flow that we use all of our cognitive and emotional resources needed for thought and feelings.</a:t>
            </a: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While others sometimes get on our nerves, positive relationships are a strong contributor to our well-being. They buffer us from stressors and provide resources that enable us to more effectively get things done. Positive relationships fuel the giving and receiving of social support.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Social support is the amount of perceived helpfulness derived from social relationships.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receive four types of social support from others: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Esteem support—providing information that a person is accepted and respected despite any problems or inadequacies.</a:t>
            </a:r>
          </a:p>
          <a:p>
            <a:pPr marL="685800" lvl="1" indent="-228600">
              <a:buFont typeface="+mj-lt"/>
              <a:buAutoNum type="arabicPeriod"/>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Informational support—providing help in defining, understanding, and coping with problems.</a:t>
            </a:r>
          </a:p>
          <a:p>
            <a:pPr marL="685800" lvl="1" indent="-228600">
              <a:buFont typeface="+mj-lt"/>
              <a:buAutoNum type="arabicPeriod"/>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Social companionship—spending time with others in leisure and recreational activities.</a:t>
            </a:r>
          </a:p>
          <a:p>
            <a:pPr marL="685800" lvl="1" indent="-228600">
              <a:buFont typeface="+mj-lt"/>
              <a:buAutoNum type="arabicPeriod"/>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Instrumental support—providing financial aid, material resources, or needed services.</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Meaningfulness is defined as “belonging to and serving something that you believe is bigger than the self.”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concept of meaningfulness is both subjective and objective.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Achievement pertains to the extent to which you have a self-directed “achieving life.” In other words, we flourish when we pursue achievement for its own sake. Doing so fosters feelings of mastery, which in turn enhances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our self-esteem and self-efficacy.</a:t>
            </a:r>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p</a:t>
            </a:r>
            <a:r>
              <a:rPr lang="en-US" baseline="0" dirty="0"/>
              <a:t>olicies and practices.</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1233929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Positive OB (POB): </a:t>
            </a:r>
            <a:r>
              <a:rPr lang="en-US" sz="1200" kern="1200" dirty="0">
                <a:solidFill>
                  <a:schemeClr val="tx1"/>
                </a:solidFill>
                <a:effectLst/>
                <a:latin typeface="+mn-lt"/>
                <a:ea typeface="+mn-ea"/>
                <a:cs typeface="+mn-cs"/>
              </a:rPr>
              <a:t>focuses on positive human characteristics that can be measured, developed, and effectively managed for performance improvement.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Identifying and applying the many positive attributes of individuals, groups, and organizations is yet another and especially powerful way of increasing your effectiveness especially in the business environment.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can initially erroneously assume that the ideas of positive OB (POB) simply reject the hard business realities that businesses need in order to solve problems, to manage uncertainty, to overcome resistance, to achieve profitability, and to compete successfully.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truth is that POB does not reject the value and significance of these challenges but emphasizes that well-being and thriving for individuals, groups, and organizations are the markers of success.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35033407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33</a:t>
            </a:fld>
            <a:endParaRPr lang="en-US" dirty="0"/>
          </a:p>
        </p:txBody>
      </p:sp>
    </p:spTree>
    <p:extLst>
      <p:ext uri="{BB962C8B-B14F-4D97-AF65-F5344CB8AC3E}">
        <p14:creationId xmlns:p14="http://schemas.microsoft.com/office/powerpoint/2010/main" val="189087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34</a:t>
            </a:fld>
            <a:endParaRPr lang="en-US" dirty="0"/>
          </a:p>
        </p:txBody>
      </p:sp>
    </p:spTree>
    <p:extLst>
      <p:ext uri="{BB962C8B-B14F-4D97-AF65-F5344CB8AC3E}">
        <p14:creationId xmlns:p14="http://schemas.microsoft.com/office/powerpoint/2010/main" val="37177323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p>
        </p:txBody>
      </p:sp>
      <p:sp>
        <p:nvSpPr>
          <p:cNvPr id="4" name="Slide Number Placeholder 3"/>
          <p:cNvSpPr>
            <a:spLocks noGrp="1"/>
          </p:cNvSpPr>
          <p:nvPr>
            <p:ph type="sldNum" sz="quarter" idx="5"/>
          </p:nvPr>
        </p:nvSpPr>
        <p:spPr/>
        <p:txBody>
          <a:bodyPr/>
          <a:lstStyle/>
          <a:p>
            <a:fld id="{F5FDFAD3-E221-4E1B-B85F-9BDA723F74B4}" type="slidenum">
              <a:rPr lang="en-US" smtClean="0"/>
              <a:t>35</a:t>
            </a:fld>
            <a:endParaRPr lang="en-US" dirty="0"/>
          </a:p>
        </p:txBody>
      </p:sp>
    </p:spTree>
    <p:extLst>
      <p:ext uri="{BB962C8B-B14F-4D97-AF65-F5344CB8AC3E}">
        <p14:creationId xmlns:p14="http://schemas.microsoft.com/office/powerpoint/2010/main" val="4191423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550196" cy="4114800"/>
          </a:xfrm>
        </p:spPr>
        <p:txBody>
          <a:bodyPr/>
          <a:lstStyle/>
          <a:p>
            <a:pPr lvl="0"/>
            <a:r>
              <a:rPr lang="en-US" sz="1200" kern="1200" dirty="0">
                <a:solidFill>
                  <a:schemeClr val="tx1"/>
                </a:solidFill>
                <a:effectLst/>
                <a:latin typeface="+mn-lt"/>
                <a:ea typeface="+mn-ea"/>
                <a:cs typeface="+mn-cs"/>
              </a:rPr>
              <a:t>As shown in Figure 7.2, positive emotions, mindfulness, psychological capital, and signature strengths are the inputs that help create positivity from person factors, and organizational climate is an input that helps create positivity from situation factors.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Positive outcomes arise because of three processes: the amplifying effect, the buffering effect, and the positivity effect.</a:t>
            </a:r>
          </a:p>
          <a:p>
            <a:pPr lvl="1"/>
            <a:endParaRPr lang="en-US" sz="1200" kern="1200" dirty="0">
              <a:solidFill>
                <a:schemeClr val="tx1"/>
              </a:solidFill>
              <a:effectLst/>
              <a:latin typeface="+mn-lt"/>
              <a:ea typeface="+mn-ea"/>
              <a:cs typeface="+mn-cs"/>
            </a:endParaRPr>
          </a:p>
          <a:p>
            <a:pPr lvl="2"/>
            <a:r>
              <a:rPr lang="en-US" sz="1200" b="1" kern="1200" dirty="0">
                <a:solidFill>
                  <a:schemeClr val="tx1"/>
                </a:solidFill>
                <a:effectLst/>
                <a:latin typeface="+mn-lt"/>
                <a:ea typeface="+mn-ea"/>
                <a:cs typeface="+mn-cs"/>
              </a:rPr>
              <a:t>Amplifying effect:</a:t>
            </a:r>
            <a:r>
              <a:rPr lang="en-US" sz="1200" kern="1200" dirty="0">
                <a:solidFill>
                  <a:schemeClr val="tx1"/>
                </a:solidFill>
                <a:effectLst/>
                <a:latin typeface="+mn-lt"/>
                <a:ea typeface="+mn-ea"/>
                <a:cs typeface="+mn-cs"/>
              </a:rPr>
              <a:t> positive practices from one individual result in additional positive practices by others, which spur positivity in others, which in turn generate other positive outcomes.</a:t>
            </a:r>
          </a:p>
          <a:p>
            <a:pPr lvl="2"/>
            <a:r>
              <a:rPr lang="en-US" sz="1200" kern="1200" dirty="0">
                <a:solidFill>
                  <a:schemeClr val="tx1"/>
                </a:solidFill>
                <a:effectLst/>
                <a:latin typeface="+mn-lt"/>
                <a:ea typeface="+mn-ea"/>
                <a:cs typeface="+mn-cs"/>
              </a:rPr>
              <a:t>Positivity fuels more positivity, such that both the receiver and witnesses of kind acts are likely to perform kind acts of their own, creating an upward spiral of positivity.</a:t>
            </a:r>
          </a:p>
          <a:p>
            <a:pPr lvl="2"/>
            <a:r>
              <a:rPr lang="en-US" sz="1200" kern="1200" dirty="0">
                <a:solidFill>
                  <a:schemeClr val="tx1"/>
                </a:solidFill>
                <a:effectLst/>
                <a:latin typeface="+mn-lt"/>
                <a:ea typeface="+mn-ea"/>
                <a:cs typeface="+mn-cs"/>
              </a:rPr>
              <a:t>The broaden-and-build theory maintains that positive emotions broaden one’s attention and make us more open to experience, creating an upward spiral of further positive emotions and even actions.</a:t>
            </a:r>
          </a:p>
          <a:p>
            <a:pPr lvl="2"/>
            <a:r>
              <a:rPr lang="en-US" sz="1200" b="1" kern="1200" dirty="0">
                <a:solidFill>
                  <a:schemeClr val="tx1"/>
                </a:solidFill>
                <a:effectLst/>
                <a:latin typeface="+mn-lt"/>
                <a:ea typeface="+mn-ea"/>
                <a:cs typeface="+mn-cs"/>
              </a:rPr>
              <a:t>Prosocial behaviors</a:t>
            </a:r>
            <a:r>
              <a:rPr lang="en-US" sz="1200" kern="1200" dirty="0">
                <a:solidFill>
                  <a:schemeClr val="tx1"/>
                </a:solidFill>
                <a:effectLst/>
                <a:latin typeface="+mn-lt"/>
                <a:ea typeface="+mn-ea"/>
                <a:cs typeface="+mn-cs"/>
              </a:rPr>
              <a:t>: positive acts performed without expecting anything in return.</a:t>
            </a:r>
          </a:p>
          <a:p>
            <a:pPr lvl="2"/>
            <a:r>
              <a:rPr lang="en-US" sz="1200" kern="1200" dirty="0">
                <a:solidFill>
                  <a:schemeClr val="tx1"/>
                </a:solidFill>
                <a:effectLst/>
                <a:latin typeface="+mn-lt"/>
                <a:ea typeface="+mn-ea"/>
                <a:cs typeface="+mn-cs"/>
              </a:rPr>
              <a:t>People are more likely to exhibit prosocial behaviors when POB is taking place in their work environments.</a:t>
            </a:r>
          </a:p>
          <a:p>
            <a:pPr lvl="2"/>
            <a:r>
              <a:rPr lang="en-US" sz="1200" b="1" kern="1200" dirty="0">
                <a:solidFill>
                  <a:schemeClr val="tx1"/>
                </a:solidFill>
                <a:effectLst/>
                <a:latin typeface="+mn-lt"/>
                <a:ea typeface="+mn-ea"/>
                <a:cs typeface="+mn-cs"/>
              </a:rPr>
              <a:t>Buffering effect:</a:t>
            </a:r>
            <a:r>
              <a:rPr lang="en-US" sz="1200" kern="1200" dirty="0">
                <a:solidFill>
                  <a:schemeClr val="tx1"/>
                </a:solidFill>
                <a:effectLst/>
                <a:latin typeface="+mn-lt"/>
                <a:ea typeface="+mn-ea"/>
                <a:cs typeface="+mn-cs"/>
              </a:rPr>
              <a:t> Positive practices buffer or reduce the impact of negative events and stressors. </a:t>
            </a:r>
          </a:p>
          <a:p>
            <a:pPr lvl="2"/>
            <a:r>
              <a:rPr lang="en-US" sz="1200" kern="1200" dirty="0">
                <a:solidFill>
                  <a:schemeClr val="tx1"/>
                </a:solidFill>
                <a:effectLst/>
                <a:latin typeface="+mn-lt"/>
                <a:ea typeface="+mn-ea"/>
                <a:cs typeface="+mn-cs"/>
              </a:rPr>
              <a:t>When we are confronted with stressors or otherwise undesirable experiences, we utilize various social and personal resources to buffer them. Psychological capital represents a set of personal characteristics that help us to flourish and be resilient in the face of adversity or challenging obstacles.</a:t>
            </a:r>
          </a:p>
          <a:p>
            <a:pPr lvl="2"/>
            <a:r>
              <a:rPr lang="en-US" sz="1200" b="1" kern="1200" dirty="0">
                <a:solidFill>
                  <a:schemeClr val="tx1"/>
                </a:solidFill>
                <a:effectLst/>
                <a:latin typeface="+mn-lt"/>
                <a:ea typeface="+mn-ea"/>
                <a:cs typeface="+mn-cs"/>
              </a:rPr>
              <a:t>Positivity effect:</a:t>
            </a:r>
            <a:r>
              <a:rPr lang="en-US" sz="1200" kern="1200" dirty="0">
                <a:solidFill>
                  <a:schemeClr val="tx1"/>
                </a:solidFill>
                <a:effectLst/>
                <a:latin typeface="+mn-lt"/>
                <a:ea typeface="+mn-ea"/>
                <a:cs typeface="+mn-cs"/>
              </a:rPr>
              <a:t> The attraction of all living systems toward positive energy and away from negative energy, or toward that which is life giving and away from that which is life depleting.</a:t>
            </a:r>
          </a:p>
          <a:p>
            <a:pPr lvl="2"/>
            <a:r>
              <a:rPr lang="en-US" sz="1200" kern="1200" dirty="0">
                <a:solidFill>
                  <a:schemeClr val="tx1"/>
                </a:solidFill>
                <a:effectLst/>
                <a:latin typeface="+mn-lt"/>
                <a:ea typeface="+mn-ea"/>
                <a:cs typeface="+mn-cs"/>
              </a:rPr>
              <a:t>Organizations that use positive practices are more likely to create an atmosphere of positive energy, which in turn fuels increased performance.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a</a:t>
            </a:r>
            <a:r>
              <a:rPr lang="en-US" baseline="0" dirty="0"/>
              <a:t> buffering effect.</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12339298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Positive and negative emotions are not polar opposites, and the world of emotions is not simply happy versus sad.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Negative emotions spur you to act in quite narrow or specific ways such as to fight or flee.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Positive emotions tend to broaden your mindset, open you to consider new, different, if not better alternatives when trying to solve a problem.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Negative emotions are often limiting while positive emotions are resources that fuel individual, group, and organizational flourishing.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Positive emotions help you build social, psychological, and physical resources that support your efforts and effectiveness in all arenas of your life—school, work, and family.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Positivity begets positivity, which means that not only do you reap the benefits of helping somebody else, but they too benefit, and so does the person they help, and so on, and so on.</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Upward spirals of positivity: </a:t>
            </a:r>
            <a:r>
              <a:rPr lang="en-US" sz="1200" kern="1200" dirty="0">
                <a:solidFill>
                  <a:schemeClr val="tx1"/>
                </a:solidFill>
                <a:effectLst/>
                <a:latin typeface="+mn-lt"/>
                <a:ea typeface="+mn-ea"/>
                <a:cs typeface="+mn-cs"/>
              </a:rPr>
              <a:t>your positive behaviors, feelings, and attitudes feed your own and those of others in a continual, reinforcing process.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positive emotions of customers can foster organizational commitment and job satisfaction in employees.</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3793247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3793247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3745455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7375004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0361522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319065869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2711816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6605583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266168051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4185124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6060447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1644834593"/>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22815"/>
            <a:ext cx="4967014" cy="6262506"/>
          </a:xfrm>
          <a:prstGeom prst="rect">
            <a:avLst/>
          </a:prstGeom>
        </p:spPr>
      </p:pic>
    </p:spTree>
    <p:extLst>
      <p:ext uri="{BB962C8B-B14F-4D97-AF65-F5344CB8AC3E}">
        <p14:creationId xmlns:p14="http://schemas.microsoft.com/office/powerpoint/2010/main" val="3529126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32148583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98449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6187115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133686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565213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473484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489672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3/5/20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4188883689"/>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3/5/20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3/5/20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3/5/20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3/5/20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3/5/20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7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3528503636"/>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7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605834758"/>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18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2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573759741"/>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021145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1345567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9599420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593097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390803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83739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79180858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780108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93094984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058362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593810501"/>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651480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4756958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03426241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00937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41729399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078772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98124514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38883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50122677"/>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78366339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5" Type="http://schemas.openxmlformats.org/officeDocument/2006/relationships/slideLayout" Target="../slideLayouts/slideLayout63.xml"/><Relationship Id="rId10" Type="http://schemas.openxmlformats.org/officeDocument/2006/relationships/theme" Target="../theme/theme10.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70.xml"/><Relationship Id="rId7" Type="http://schemas.openxmlformats.org/officeDocument/2006/relationships/slideLayout" Target="../slideLayouts/slideLayout74.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5" Type="http://schemas.openxmlformats.org/officeDocument/2006/relationships/slideLayout" Target="../slideLayouts/slideLayout72.xml"/><Relationship Id="rId10" Type="http://schemas.openxmlformats.org/officeDocument/2006/relationships/image" Target="../media/image4.png"/><Relationship Id="rId4" Type="http://schemas.openxmlformats.org/officeDocument/2006/relationships/slideLayout" Target="../slideLayouts/slideLayout71.xml"/><Relationship Id="rId9" Type="http://schemas.openxmlformats.org/officeDocument/2006/relationships/image" Target="../media/image3.png"/></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slideLayout" Target="../slideLayouts/slideLayout76.xml"/><Relationship Id="rId1" Type="http://schemas.openxmlformats.org/officeDocument/2006/relationships/slideLayout" Target="../slideLayouts/slideLayout75.xml"/><Relationship Id="rId4"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40156325"/>
      </p:ext>
    </p:extLst>
  </p:cSld>
  <p:clrMap bg1="lt1" tx1="dk1" bg2="lt2" tx2="dk2" accent1="accent1" accent2="accent2" accent3="accent3" accent4="accent4" accent5="accent5" accent6="accent6" hlink="hlink" folHlink="folHlink"/>
  <p:sldLayoutIdLst>
    <p:sldLayoutId id="2147483965" r:id="rId1"/>
    <p:sldLayoutId id="214748396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059121510"/>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939410229"/>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762696893"/>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89889525"/>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77923808"/>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46530079"/>
      </p:ext>
    </p:extLst>
  </p:cSld>
  <p:clrMap bg1="lt1" tx1="dk1" bg2="lt2" tx2="dk2" accent1="accent1" accent2="accent2" accent3="accent3" accent4="accent4" accent5="accent5" accent6="accent6" hlink="hlink" folHlink="folHlink"/>
  <p:sldLayoutIdLst>
    <p:sldLayoutId id="2147483983"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4002954808"/>
      </p:ext>
    </p:extLst>
  </p:cSld>
  <p:clrMap bg1="lt1" tx1="dk1" bg2="lt2" tx2="dk2" accent1="accent1" accent2="accent2" accent3="accent3" accent4="accent4" accent5="accent5" accent6="accent6" hlink="hlink" folHlink="folHlink"/>
  <p:sldLayoutIdLst>
    <p:sldLayoutId id="2147483985" r:id="rId1"/>
    <p:sldLayoutId id="214748398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749033465"/>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3/5/20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7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553200" y="6356350"/>
            <a:ext cx="2133600" cy="365125"/>
          </a:xfrm>
          <a:prstGeom prst="rect">
            <a:avLst/>
          </a:prstGeom>
        </p:spPr>
        <p:txBody>
          <a:bodyPr/>
          <a:lstStyle/>
          <a:p>
            <a:r>
              <a:rPr lang="en-US" dirty="0"/>
              <a:t>Chapter 7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Calibri" panose="020F0502020204030204" pitchFamily="34" charset="0"/>
                <a:cs typeface="Georgia"/>
              </a:rPr>
              <a:t>CHAPTER 7</a:t>
            </a:r>
            <a:endParaRPr lang="en-US" dirty="0"/>
          </a:p>
        </p:txBody>
      </p:sp>
      <p:sp>
        <p:nvSpPr>
          <p:cNvPr id="3" name="Subtitle 2">
            <a:extLst>
              <a:ext uri="{FF2B5EF4-FFF2-40B4-BE49-F238E27FC236}">
                <a16:creationId xmlns:a16="http://schemas.microsoft.com/office/drawing/2014/main" id="{920D6122-BEA4-9843-BE66-922956DCE1F1}"/>
              </a:ext>
            </a:extLst>
          </p:cNvPr>
          <p:cNvSpPr>
            <a:spLocks noGrp="1"/>
          </p:cNvSpPr>
          <p:nvPr>
            <p:ph type="subTitle" idx="1"/>
          </p:nvPr>
        </p:nvSpPr>
        <p:spPr/>
        <p:txBody>
          <a:bodyPr/>
          <a:lstStyle/>
          <a:p>
            <a:r>
              <a:rPr lang="en-US" dirty="0"/>
              <a:t>Positive Organizational Behavior</a:t>
            </a:r>
          </a:p>
          <a:p>
            <a:endParaRPr lang="en-US" dirty="0"/>
          </a:p>
        </p:txBody>
      </p:sp>
      <p:sp>
        <p:nvSpPr>
          <p:cNvPr id="5" name="Text Placeholder 4"/>
          <p:cNvSpPr>
            <a:spLocks noGrp="1"/>
          </p:cNvSpPr>
          <p:nvPr>
            <p:ph type="body" sz="quarter" idx="10"/>
          </p:nvPr>
        </p:nvSpPr>
        <p:spPr/>
        <p:txBody>
          <a:bodyPr/>
          <a:lstStyle/>
          <a:p>
            <a:endParaRPr lang="en-US" sz="3600" dirty="0"/>
          </a:p>
        </p:txBody>
      </p:sp>
      <p:sp>
        <p:nvSpPr>
          <p:cNvPr id="6" name="Long Copyright">
            <a:extLst>
              <a:ext uri="{FF2B5EF4-FFF2-40B4-BE49-F238E27FC236}">
                <a16:creationId xmlns:a16="http://schemas.microsoft.com/office/drawing/2014/main" id="{CF44DD4C-64C1-DB48-BBEE-136AC10E2369}"/>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Strategies to Increase Positivity</a:t>
            </a:r>
            <a:endParaRPr lang="en-US" sz="2000" dirty="0"/>
          </a:p>
        </p:txBody>
      </p:sp>
      <p:sp>
        <p:nvSpPr>
          <p:cNvPr id="3" name="Content Placeholder 2"/>
          <p:cNvSpPr>
            <a:spLocks noGrp="1"/>
          </p:cNvSpPr>
          <p:nvPr>
            <p:ph sz="quarter" idx="11"/>
          </p:nvPr>
        </p:nvSpPr>
        <p:spPr/>
        <p:txBody>
          <a:bodyPr/>
          <a:lstStyle/>
          <a:p>
            <a:pPr>
              <a:spcAft>
                <a:spcPts val="2600"/>
              </a:spcAft>
            </a:pPr>
            <a:r>
              <a:rPr lang="en-US" sz="2800" dirty="0"/>
              <a:t>Create high-quality connections.</a:t>
            </a:r>
          </a:p>
          <a:p>
            <a:pPr>
              <a:spcAft>
                <a:spcPts val="2600"/>
              </a:spcAft>
            </a:pPr>
            <a:r>
              <a:rPr lang="en-US" sz="2800" dirty="0"/>
              <a:t>Cultivate kindness.</a:t>
            </a:r>
          </a:p>
          <a:p>
            <a:pPr>
              <a:spcAft>
                <a:spcPts val="2600"/>
              </a:spcAft>
            </a:pPr>
            <a:r>
              <a:rPr lang="en-US" sz="2800" dirty="0"/>
              <a:t>Develop distractions.</a:t>
            </a:r>
          </a:p>
          <a:p>
            <a:pPr>
              <a:spcAft>
                <a:spcPts val="2600"/>
              </a:spcAft>
            </a:pPr>
            <a:r>
              <a:rPr lang="en-US" sz="2800" dirty="0"/>
              <a:t>Dispute negative self-talk and thoughts.</a:t>
            </a:r>
          </a:p>
          <a:p>
            <a:pPr marL="0" indent="0">
              <a:buNone/>
            </a:pPr>
            <a:endParaRPr lang="en-US" dirty="0"/>
          </a:p>
        </p:txBody>
      </p:sp>
    </p:spTree>
    <p:extLst>
      <p:ext uri="{BB962C8B-B14F-4D97-AF65-F5344CB8AC3E}">
        <p14:creationId xmlns:p14="http://schemas.microsoft.com/office/powerpoint/2010/main" val="422427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2</a:t>
            </a:r>
          </a:p>
        </p:txBody>
      </p:sp>
      <p:sp>
        <p:nvSpPr>
          <p:cNvPr id="5" name="Content Placeholder 2"/>
          <p:cNvSpPr>
            <a:spLocks noGrp="1"/>
          </p:cNvSpPr>
          <p:nvPr>
            <p:ph sz="quarter" idx="11"/>
          </p:nvPr>
        </p:nvSpPr>
        <p:spPr/>
        <p:txBody>
          <a:bodyPr/>
          <a:lstStyle/>
          <a:p>
            <a:pPr marL="0" indent="0">
              <a:buNone/>
            </a:pPr>
            <a:r>
              <a:rPr lang="en-US" dirty="0"/>
              <a:t>Stanley would like to increase his positivity. He should do all of the following EXCEPT:</a:t>
            </a:r>
          </a:p>
          <a:p>
            <a:pPr marL="457200" indent="-457200">
              <a:buFont typeface="+mj-lt"/>
              <a:buAutoNum type="alphaUcPeriod"/>
            </a:pPr>
            <a:r>
              <a:rPr lang="en-US" dirty="0"/>
              <a:t>establish social connections with co-workers, family, etc.</a:t>
            </a:r>
          </a:p>
          <a:p>
            <a:pPr marL="457200" indent="-457200">
              <a:buFont typeface="+mj-lt"/>
              <a:buAutoNum type="alphaUcPeriod"/>
            </a:pPr>
            <a:r>
              <a:rPr lang="en-US" dirty="0"/>
              <a:t>fake happiness.</a:t>
            </a:r>
          </a:p>
          <a:p>
            <a:pPr marL="457200" indent="-457200">
              <a:buFont typeface="+mj-lt"/>
              <a:buAutoNum type="alphaUcPeriod"/>
            </a:pPr>
            <a:r>
              <a:rPr lang="en-US" dirty="0"/>
              <a:t>go for a run when he feels negativity coming on.</a:t>
            </a:r>
          </a:p>
          <a:p>
            <a:pPr marL="457200" indent="-457200">
              <a:buFont typeface="+mj-lt"/>
              <a:buAutoNum type="alphaUcPeriod"/>
            </a:pPr>
            <a:r>
              <a:rPr lang="en-US" dirty="0"/>
              <a:t>use self-talk to stop negative thoughts.</a:t>
            </a:r>
          </a:p>
          <a:p>
            <a:pPr marL="457200" indent="-457200">
              <a:buFont typeface="+mj-lt"/>
              <a:buAutoNum type="alphaUcPeriod"/>
            </a:pPr>
            <a:r>
              <a:rPr lang="en-US" dirty="0"/>
              <a:t>volunteer to help a friend who is in a difficult situation.</a:t>
            </a:r>
          </a:p>
          <a:p>
            <a:pPr marL="457200" indent="-457200">
              <a:buFont typeface="+mj-lt"/>
              <a:buAutoNum type="alphaUcPeriod"/>
            </a:pPr>
            <a:endParaRPr lang="en-US" dirty="0"/>
          </a:p>
        </p:txBody>
      </p:sp>
    </p:spTree>
    <p:extLst>
      <p:ext uri="{BB962C8B-B14F-4D97-AF65-F5344CB8AC3E}">
        <p14:creationId xmlns:p14="http://schemas.microsoft.com/office/powerpoint/2010/main" val="1061575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Mindlessness Versus Mindfulness </a:t>
            </a:r>
            <a:r>
              <a:rPr lang="en-US" sz="1400" dirty="0"/>
              <a:t>1</a:t>
            </a:r>
          </a:p>
        </p:txBody>
      </p:sp>
      <p:sp>
        <p:nvSpPr>
          <p:cNvPr id="3" name="Content Placeholder 2"/>
          <p:cNvSpPr>
            <a:spLocks noGrp="1"/>
          </p:cNvSpPr>
          <p:nvPr>
            <p:ph sz="quarter" idx="11"/>
          </p:nvPr>
        </p:nvSpPr>
        <p:spPr/>
        <p:txBody>
          <a:bodyPr>
            <a:normAutofit/>
          </a:bodyPr>
          <a:lstStyle/>
          <a:p>
            <a:pPr marL="0" indent="0">
              <a:buNone/>
            </a:pPr>
            <a:r>
              <a:rPr lang="en-US" sz="2800" dirty="0">
                <a:solidFill>
                  <a:srgbClr val="E31A23"/>
                </a:solidFill>
              </a:rPr>
              <a:t>Mindlessness</a:t>
            </a:r>
            <a:r>
              <a:rPr lang="en-US" sz="2800" dirty="0"/>
              <a:t>.</a:t>
            </a:r>
          </a:p>
          <a:p>
            <a:pPr lvl="1">
              <a:buFont typeface="Arial" charset="0"/>
              <a:buChar char="•"/>
            </a:pPr>
            <a:r>
              <a:rPr lang="en-US" sz="2400" dirty="0"/>
              <a:t>State of reduced attention expressed in behavior that is rigid or thoughtless.</a:t>
            </a:r>
          </a:p>
          <a:p>
            <a:pPr lvl="1">
              <a:buFont typeface="Arial" charset="0"/>
              <a:buChar char="•"/>
            </a:pPr>
            <a:r>
              <a:rPr lang="en-US" sz="2400" dirty="0"/>
              <a:t>Typified by a failure to control emotions. </a:t>
            </a:r>
          </a:p>
          <a:p>
            <a:pPr lvl="1">
              <a:buFont typeface="Arial" charset="0"/>
              <a:buChar char="•"/>
            </a:pPr>
            <a:r>
              <a:rPr lang="en-US" sz="2400" dirty="0"/>
              <a:t>Requires minimal information processing.</a:t>
            </a:r>
          </a:p>
          <a:p>
            <a:pPr lvl="1">
              <a:buFont typeface="Arial" charset="0"/>
              <a:buChar char="•"/>
            </a:pPr>
            <a:r>
              <a:rPr lang="en-US" sz="2400" dirty="0"/>
              <a:t>Automatic.</a:t>
            </a:r>
          </a:p>
          <a:p>
            <a:pPr lvl="1">
              <a:buFont typeface="Arial" charset="0"/>
              <a:buChar char="•"/>
            </a:pPr>
            <a:r>
              <a:rPr lang="en-US" sz="2400" dirty="0"/>
              <a:t>Associated with poor mental and physical health.</a:t>
            </a:r>
          </a:p>
          <a:p>
            <a:pPr marL="0" indent="0">
              <a:buNone/>
            </a:pPr>
            <a:endParaRPr lang="en-US" sz="2800" dirty="0"/>
          </a:p>
        </p:txBody>
      </p:sp>
    </p:spTree>
    <p:extLst>
      <p:ext uri="{BB962C8B-B14F-4D97-AF65-F5344CB8AC3E}">
        <p14:creationId xmlns:p14="http://schemas.microsoft.com/office/powerpoint/2010/main" val="5744628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Mindlessness Versus Mindfulness </a:t>
            </a:r>
            <a:r>
              <a:rPr lang="en-US" sz="1400" dirty="0"/>
              <a:t>2</a:t>
            </a:r>
          </a:p>
        </p:txBody>
      </p:sp>
      <p:sp>
        <p:nvSpPr>
          <p:cNvPr id="3" name="Content Placeholder 2"/>
          <p:cNvSpPr>
            <a:spLocks noGrp="1"/>
          </p:cNvSpPr>
          <p:nvPr>
            <p:ph sz="quarter" idx="11"/>
          </p:nvPr>
        </p:nvSpPr>
        <p:spPr/>
        <p:txBody>
          <a:bodyPr/>
          <a:lstStyle/>
          <a:p>
            <a:pPr marL="0" indent="0">
              <a:buNone/>
            </a:pPr>
            <a:r>
              <a:rPr lang="en-US" sz="2800" dirty="0">
                <a:solidFill>
                  <a:srgbClr val="E31A23"/>
                </a:solidFill>
              </a:rPr>
              <a:t>Mindfulness.</a:t>
            </a:r>
          </a:p>
          <a:p>
            <a:pPr lvl="1">
              <a:buFont typeface="Arial" charset="0"/>
              <a:buChar char="•"/>
            </a:pPr>
            <a:r>
              <a:rPr lang="en-US" sz="2400" dirty="0"/>
              <a:t>The awareness that emerges through paying attention on purpose.</a:t>
            </a:r>
          </a:p>
          <a:p>
            <a:pPr lvl="1">
              <a:buFont typeface="Arial" charset="0"/>
              <a:buChar char="•"/>
            </a:pPr>
            <a:r>
              <a:rPr lang="en-US" sz="2400" dirty="0"/>
              <a:t>Is in the present moment.</a:t>
            </a:r>
          </a:p>
          <a:p>
            <a:pPr lvl="1">
              <a:buFont typeface="Arial" charset="0"/>
              <a:buChar char="•"/>
            </a:pPr>
            <a:r>
              <a:rPr lang="en-US" sz="2400" dirty="0"/>
              <a:t>Is nonjudgmental to the unfolding of experience moment by moment.</a:t>
            </a:r>
          </a:p>
          <a:p>
            <a:pPr lvl="1">
              <a:buFont typeface="Arial" charset="0"/>
              <a:buChar char="•"/>
            </a:pPr>
            <a:r>
              <a:rPr lang="en-US" sz="2400" dirty="0"/>
              <a:t>Requires effort because the brain works in ways that detract from staying focused.</a:t>
            </a:r>
          </a:p>
          <a:p>
            <a:pPr lvl="1">
              <a:buFont typeface="Arial" charset="0"/>
              <a:buChar char="•"/>
            </a:pPr>
            <a:r>
              <a:rPr lang="en-US" sz="2400" dirty="0"/>
              <a:t>Improves interpersonal communication.</a:t>
            </a:r>
          </a:p>
          <a:p>
            <a:pPr lvl="1">
              <a:buFont typeface="Arial" charset="0"/>
              <a:buChar char="•"/>
            </a:pPr>
            <a:r>
              <a:rPr lang="en-US" sz="2400" dirty="0"/>
              <a:t>Requires attentional balance.</a:t>
            </a:r>
          </a:p>
          <a:p>
            <a:pPr marL="0" indent="0">
              <a:buNone/>
            </a:pPr>
            <a:endParaRPr lang="en-US" sz="2400" dirty="0"/>
          </a:p>
          <a:p>
            <a:pPr marL="400050" lvl="1" indent="0">
              <a:buNone/>
            </a:pPr>
            <a:endParaRPr lang="en-US" dirty="0"/>
          </a:p>
        </p:txBody>
      </p:sp>
    </p:spTree>
    <p:extLst>
      <p:ext uri="{BB962C8B-B14F-4D97-AF65-F5344CB8AC3E}">
        <p14:creationId xmlns:p14="http://schemas.microsoft.com/office/powerpoint/2010/main" val="26533352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Fostering Mindfulness</a:t>
            </a:r>
            <a:endParaRPr lang="en-US" sz="2000" dirty="0"/>
          </a:p>
        </p:txBody>
      </p:sp>
      <p:sp>
        <p:nvSpPr>
          <p:cNvPr id="8" name="Content Placeholder 7"/>
          <p:cNvSpPr>
            <a:spLocks noGrp="1"/>
          </p:cNvSpPr>
          <p:nvPr>
            <p:ph sz="quarter" idx="15"/>
          </p:nvPr>
        </p:nvSpPr>
        <p:spPr>
          <a:xfrm>
            <a:off x="342900" y="1215862"/>
            <a:ext cx="4076700" cy="881506"/>
          </a:xfrm>
        </p:spPr>
        <p:txBody>
          <a:bodyPr>
            <a:normAutofit fontScale="92500" lnSpcReduction="20000"/>
          </a:bodyPr>
          <a:lstStyle/>
          <a:p>
            <a:pPr algn="ctr"/>
            <a:r>
              <a:rPr lang="en-US" sz="2800" b="1" dirty="0">
                <a:solidFill>
                  <a:srgbClr val="E31A23"/>
                </a:solidFill>
              </a:rPr>
              <a:t>Inhibitors</a:t>
            </a:r>
            <a:r>
              <a:rPr lang="en-US" sz="2800" b="1" dirty="0"/>
              <a:t> of mindfulness.</a:t>
            </a:r>
          </a:p>
          <a:p>
            <a:endParaRPr lang="en-US" dirty="0"/>
          </a:p>
          <a:p>
            <a:endParaRPr lang="en-US" dirty="0"/>
          </a:p>
        </p:txBody>
      </p:sp>
      <p:sp>
        <p:nvSpPr>
          <p:cNvPr id="3" name="Content Placeholder 2"/>
          <p:cNvSpPr>
            <a:spLocks noGrp="1"/>
          </p:cNvSpPr>
          <p:nvPr>
            <p:ph sz="quarter" idx="11"/>
          </p:nvPr>
        </p:nvSpPr>
        <p:spPr>
          <a:xfrm>
            <a:off x="342900" y="1928871"/>
            <a:ext cx="4076700" cy="4043082"/>
          </a:xfrm>
        </p:spPr>
        <p:txBody>
          <a:bodyPr/>
          <a:lstStyle/>
          <a:p>
            <a:pPr marL="0" indent="0">
              <a:buNone/>
            </a:pPr>
            <a:r>
              <a:rPr lang="en-US" sz="2400" dirty="0"/>
              <a:t>Attentional deficit:</a:t>
            </a:r>
          </a:p>
          <a:p>
            <a:pPr marL="349250" lvl="1" indent="-288925">
              <a:buFont typeface="Arial" charset="0"/>
              <a:buChar char="•"/>
            </a:pPr>
            <a:r>
              <a:rPr lang="en-US" sz="2000" dirty="0"/>
              <a:t>Inability to focus vividly on an object.</a:t>
            </a:r>
          </a:p>
          <a:p>
            <a:pPr marL="0" indent="0">
              <a:buNone/>
            </a:pPr>
            <a:r>
              <a:rPr lang="en-US" sz="2400" dirty="0"/>
              <a:t>Attentional hyperactivity:</a:t>
            </a:r>
          </a:p>
          <a:p>
            <a:pPr marL="288925" lvl="1" indent="-277813">
              <a:buFont typeface="Arial" charset="0"/>
              <a:buChar char="•"/>
            </a:pPr>
            <a:r>
              <a:rPr lang="en-US" sz="2000" dirty="0"/>
              <a:t>Happens when our minds are racing or wandering, resulting in compulsive daydreaming or fantasizing.</a:t>
            </a:r>
          </a:p>
          <a:p>
            <a:pPr marL="400050" lvl="1" indent="0">
              <a:buNone/>
            </a:pPr>
            <a:endParaRPr lang="en-US" dirty="0"/>
          </a:p>
        </p:txBody>
      </p:sp>
      <p:sp>
        <p:nvSpPr>
          <p:cNvPr id="5" name="Content Placeholder 4">
            <a:extLst>
              <a:ext uri="{FF2B5EF4-FFF2-40B4-BE49-F238E27FC236}">
                <a16:creationId xmlns:a16="http://schemas.microsoft.com/office/drawing/2014/main" id="{6DEE24C3-72D8-B643-B2DC-0787D3CBBBF5}"/>
              </a:ext>
            </a:extLst>
          </p:cNvPr>
          <p:cNvSpPr>
            <a:spLocks noGrp="1"/>
          </p:cNvSpPr>
          <p:nvPr>
            <p:ph sz="quarter" idx="16"/>
          </p:nvPr>
        </p:nvSpPr>
        <p:spPr>
          <a:xfrm>
            <a:off x="4724400" y="1240874"/>
            <a:ext cx="3856960" cy="881505"/>
          </a:xfrm>
        </p:spPr>
        <p:txBody>
          <a:bodyPr>
            <a:normAutofit fontScale="92500" lnSpcReduction="20000"/>
          </a:bodyPr>
          <a:lstStyle/>
          <a:p>
            <a:pPr algn="ctr"/>
            <a:r>
              <a:rPr lang="en-US" sz="2800" b="1" dirty="0">
                <a:solidFill>
                  <a:srgbClr val="E31A23"/>
                </a:solidFill>
              </a:rPr>
              <a:t>Benefits</a:t>
            </a:r>
            <a:r>
              <a:rPr lang="en-US" sz="2800" b="1" dirty="0"/>
              <a:t> of mindfulness.</a:t>
            </a:r>
          </a:p>
          <a:p>
            <a:endParaRPr lang="en-US" dirty="0"/>
          </a:p>
        </p:txBody>
      </p:sp>
      <p:sp>
        <p:nvSpPr>
          <p:cNvPr id="6" name="Content Placeholder 5">
            <a:extLst>
              <a:ext uri="{FF2B5EF4-FFF2-40B4-BE49-F238E27FC236}">
                <a16:creationId xmlns:a16="http://schemas.microsoft.com/office/drawing/2014/main" id="{BC4DA5D4-220F-0045-B7B5-9B26C4CBB8A1}"/>
              </a:ext>
            </a:extLst>
          </p:cNvPr>
          <p:cNvSpPr>
            <a:spLocks noGrp="1"/>
          </p:cNvSpPr>
          <p:nvPr>
            <p:ph sz="quarter" idx="17"/>
          </p:nvPr>
        </p:nvSpPr>
        <p:spPr>
          <a:xfrm>
            <a:off x="4724400" y="2097366"/>
            <a:ext cx="4076700" cy="4043082"/>
          </a:xfrm>
        </p:spPr>
        <p:txBody>
          <a:bodyPr/>
          <a:lstStyle/>
          <a:p>
            <a:pPr marL="342900" indent="-342900">
              <a:buFont typeface="Arial" panose="020B0604020202020204" pitchFamily="34" charset="0"/>
              <a:buChar char="•"/>
            </a:pPr>
            <a:r>
              <a:rPr lang="en-US" sz="2400" dirty="0"/>
              <a:t>Increased physical, mental, and interpersonal effectiveness.</a:t>
            </a:r>
          </a:p>
          <a:p>
            <a:pPr marL="342900" indent="-342900">
              <a:buFont typeface="Arial" panose="020B0604020202020204" pitchFamily="34" charset="0"/>
              <a:buChar char="•"/>
            </a:pPr>
            <a:r>
              <a:rPr lang="en-US" sz="2400" dirty="0"/>
              <a:t>More effective communications.</a:t>
            </a:r>
          </a:p>
          <a:p>
            <a:pPr marL="342900" indent="-342900">
              <a:buFont typeface="Arial" panose="020B0604020202020204" pitchFamily="34" charset="0"/>
              <a:buChar char="•"/>
            </a:pPr>
            <a:r>
              <a:rPr lang="en-US" sz="2400" dirty="0"/>
              <a:t>More balanced emotions.</a:t>
            </a:r>
          </a:p>
          <a:p>
            <a:pPr marL="342900" indent="-342900">
              <a:buFont typeface="Arial" panose="020B0604020202020204" pitchFamily="34" charset="0"/>
              <a:buChar char="•"/>
            </a:pPr>
            <a:r>
              <a:rPr lang="en-US" sz="2400" dirty="0"/>
              <a:t>Personal satisfaction.</a:t>
            </a:r>
          </a:p>
          <a:p>
            <a:endParaRPr lang="en-US" dirty="0"/>
          </a:p>
          <a:p>
            <a:endParaRPr lang="en-US" dirty="0"/>
          </a:p>
        </p:txBody>
      </p:sp>
    </p:spTree>
    <p:extLst>
      <p:ext uri="{BB962C8B-B14F-4D97-AF65-F5344CB8AC3E}">
        <p14:creationId xmlns:p14="http://schemas.microsoft.com/office/powerpoint/2010/main" val="1937706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3</a:t>
            </a:r>
          </a:p>
        </p:txBody>
      </p:sp>
      <p:sp>
        <p:nvSpPr>
          <p:cNvPr id="5" name="Content Placeholder 2"/>
          <p:cNvSpPr>
            <a:spLocks noGrp="1"/>
          </p:cNvSpPr>
          <p:nvPr>
            <p:ph sz="quarter" idx="11"/>
          </p:nvPr>
        </p:nvSpPr>
        <p:spPr/>
        <p:txBody>
          <a:bodyPr/>
          <a:lstStyle/>
          <a:p>
            <a:pPr marL="0" indent="0">
              <a:buNone/>
            </a:pPr>
            <a:r>
              <a:rPr lang="en-US" dirty="0"/>
              <a:t>Which of the following about mindfulness is FALSE?</a:t>
            </a:r>
          </a:p>
          <a:p>
            <a:pPr marL="457200" indent="-457200">
              <a:buFont typeface="+mj-lt"/>
              <a:buAutoNum type="alphaUcPeriod"/>
            </a:pPr>
            <a:r>
              <a:rPr lang="en-US" dirty="0"/>
              <a:t>Mindfulness requires a person to be present in the moment.</a:t>
            </a:r>
          </a:p>
          <a:p>
            <a:pPr marL="457200" indent="-457200">
              <a:buFont typeface="+mj-lt"/>
              <a:buAutoNum type="alphaUcPeriod"/>
            </a:pPr>
            <a:r>
              <a:rPr lang="en-US" dirty="0"/>
              <a:t>Mindfulness decreases the effectiveness of interpersonal communications.</a:t>
            </a:r>
          </a:p>
          <a:p>
            <a:pPr marL="457200" indent="-457200">
              <a:buFont typeface="+mj-lt"/>
              <a:buAutoNum type="alphaUcPeriod"/>
            </a:pPr>
            <a:r>
              <a:rPr lang="en-US" dirty="0"/>
              <a:t>Attentional deficit inhibits mindfulness.</a:t>
            </a:r>
          </a:p>
          <a:p>
            <a:pPr marL="457200" indent="-457200">
              <a:buFont typeface="+mj-lt"/>
              <a:buAutoNum type="alphaUcPeriod"/>
            </a:pPr>
            <a:r>
              <a:rPr lang="en-US" dirty="0"/>
              <a:t>Mindfulness can be practiced.</a:t>
            </a:r>
          </a:p>
          <a:p>
            <a:pPr marL="457200" indent="-457200">
              <a:buFont typeface="+mj-lt"/>
              <a:buAutoNum type="alphaUcPeriod"/>
            </a:pPr>
            <a:r>
              <a:rPr lang="en-US" dirty="0"/>
              <a:t>Mindfulness enhances a person’s ability to develop and sustain loving relationships.</a:t>
            </a:r>
          </a:p>
          <a:p>
            <a:pPr marL="457200" indent="-457200">
              <a:buFont typeface="+mj-lt"/>
              <a:buAutoNum type="alphaUcPeriod"/>
            </a:pPr>
            <a:endParaRPr lang="en-US" dirty="0"/>
          </a:p>
        </p:txBody>
      </p:sp>
    </p:spTree>
    <p:extLst>
      <p:ext uri="{BB962C8B-B14F-4D97-AF65-F5344CB8AC3E}">
        <p14:creationId xmlns:p14="http://schemas.microsoft.com/office/powerpoint/2010/main" val="1165298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Positive Psychological Capital</a:t>
            </a:r>
            <a:endParaRPr lang="en-US" sz="2000" dirty="0"/>
          </a:p>
        </p:txBody>
      </p:sp>
      <p:sp>
        <p:nvSpPr>
          <p:cNvPr id="3" name="Content Placeholder 2"/>
          <p:cNvSpPr>
            <a:spLocks noGrp="1"/>
          </p:cNvSpPr>
          <p:nvPr>
            <p:ph sz="quarter" idx="11"/>
          </p:nvPr>
        </p:nvSpPr>
        <p:spPr>
          <a:xfrm>
            <a:off x="342900" y="1276710"/>
            <a:ext cx="8458200" cy="3231496"/>
          </a:xfrm>
        </p:spPr>
        <p:txBody>
          <a:bodyPr/>
          <a:lstStyle/>
          <a:p>
            <a:pPr marL="0" indent="0">
              <a:buNone/>
            </a:pPr>
            <a:r>
              <a:rPr lang="en-US" sz="2800" dirty="0"/>
              <a:t>Those with high levels of PsyCap have high levels of:</a:t>
            </a:r>
          </a:p>
          <a:p>
            <a:pPr marL="919163" lvl="1" indent="0">
              <a:buNone/>
            </a:pPr>
            <a:r>
              <a:rPr lang="en-US" sz="2800" b="1" dirty="0">
                <a:solidFill>
                  <a:srgbClr val="E31A23"/>
                </a:solidFill>
              </a:rPr>
              <a:t>H</a:t>
            </a:r>
            <a:r>
              <a:rPr lang="en-US" sz="2800" dirty="0"/>
              <a:t>ope.</a:t>
            </a:r>
          </a:p>
          <a:p>
            <a:pPr marL="919163" lvl="1" indent="0">
              <a:buNone/>
            </a:pPr>
            <a:r>
              <a:rPr lang="en-US" sz="2800" b="1" dirty="0">
                <a:solidFill>
                  <a:srgbClr val="E31A23"/>
                </a:solidFill>
              </a:rPr>
              <a:t>E</a:t>
            </a:r>
            <a:r>
              <a:rPr lang="en-US" sz="2800" dirty="0"/>
              <a:t>fficacy.</a:t>
            </a:r>
          </a:p>
          <a:p>
            <a:pPr marL="919163" lvl="1" indent="0">
              <a:buNone/>
            </a:pPr>
            <a:r>
              <a:rPr lang="en-US" sz="2800" b="1" dirty="0">
                <a:solidFill>
                  <a:srgbClr val="E31A23"/>
                </a:solidFill>
              </a:rPr>
              <a:t>R</a:t>
            </a:r>
            <a:r>
              <a:rPr lang="en-US" sz="2800" dirty="0"/>
              <a:t>esilience.</a:t>
            </a:r>
          </a:p>
          <a:p>
            <a:pPr marL="919163" lvl="1" indent="0">
              <a:buNone/>
            </a:pPr>
            <a:r>
              <a:rPr lang="en-US" sz="2800" b="1" dirty="0">
                <a:solidFill>
                  <a:srgbClr val="E31A23"/>
                </a:solidFill>
              </a:rPr>
              <a:t>O</a:t>
            </a:r>
            <a:r>
              <a:rPr lang="en-US" sz="2800" dirty="0"/>
              <a:t>ptimism.</a:t>
            </a:r>
          </a:p>
          <a:p>
            <a:pPr marL="0" indent="0">
              <a:buNone/>
            </a:pPr>
            <a:endParaRPr lang="en-US" dirty="0"/>
          </a:p>
          <a:p>
            <a:pPr marL="400050" lvl="1" indent="0">
              <a:buNone/>
            </a:pPr>
            <a:endParaRPr lang="en-US" dirty="0"/>
          </a:p>
        </p:txBody>
      </p:sp>
    </p:spTree>
    <p:extLst>
      <p:ext uri="{BB962C8B-B14F-4D97-AF65-F5344CB8AC3E}">
        <p14:creationId xmlns:p14="http://schemas.microsoft.com/office/powerpoint/2010/main" val="531680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Two Components of Hope</a:t>
            </a:r>
          </a:p>
        </p:txBody>
      </p:sp>
      <p:sp>
        <p:nvSpPr>
          <p:cNvPr id="11" name="Content Placeholder 10"/>
          <p:cNvSpPr>
            <a:spLocks noGrp="1"/>
          </p:cNvSpPr>
          <p:nvPr>
            <p:ph sz="quarter" idx="15"/>
          </p:nvPr>
        </p:nvSpPr>
        <p:spPr>
          <a:xfrm>
            <a:off x="342900" y="1471763"/>
            <a:ext cx="4076700" cy="657225"/>
          </a:xfrm>
        </p:spPr>
        <p:txBody>
          <a:bodyPr>
            <a:normAutofit/>
          </a:bodyPr>
          <a:lstStyle/>
          <a:p>
            <a:pPr marL="11113" lvl="1" indent="0" algn="ctr">
              <a:buNone/>
            </a:pPr>
            <a:r>
              <a:rPr lang="en-US" sz="2800" b="1" dirty="0"/>
              <a:t>Waypower</a:t>
            </a:r>
          </a:p>
        </p:txBody>
      </p:sp>
      <p:sp>
        <p:nvSpPr>
          <p:cNvPr id="3" name="Content Placeholder 2"/>
          <p:cNvSpPr>
            <a:spLocks noGrp="1"/>
          </p:cNvSpPr>
          <p:nvPr>
            <p:ph sz="quarter" idx="11"/>
          </p:nvPr>
        </p:nvSpPr>
        <p:spPr/>
        <p:txBody>
          <a:bodyPr/>
          <a:lstStyle/>
          <a:p>
            <a:pPr marL="342900" indent="-342900">
              <a:buFont typeface="Arial" panose="020B0604020202020204" pitchFamily="34" charset="0"/>
              <a:buChar char="•"/>
            </a:pPr>
            <a:r>
              <a:rPr lang="en-US" sz="2400" dirty="0"/>
              <a:t>Means for achieving the goal.</a:t>
            </a:r>
          </a:p>
          <a:p>
            <a:pPr marL="354013" lvl="1"/>
            <a:r>
              <a:rPr lang="en-US" sz="2400" dirty="0"/>
              <a:t>Need to see alternative paths to achieve the goal.</a:t>
            </a:r>
          </a:p>
          <a:p>
            <a:pPr marL="342900" indent="-342900">
              <a:buFont typeface="Arial" panose="020B0604020202020204" pitchFamily="34" charset="0"/>
              <a:buChar char="•"/>
            </a:pPr>
            <a:endParaRPr lang="en-US" sz="2400" dirty="0"/>
          </a:p>
          <a:p>
            <a:pPr marL="400050" lvl="1" indent="0">
              <a:buNone/>
            </a:pPr>
            <a:endParaRPr lang="en-US" dirty="0"/>
          </a:p>
        </p:txBody>
      </p:sp>
      <p:sp>
        <p:nvSpPr>
          <p:cNvPr id="6" name="Content Placeholder 5">
            <a:extLst>
              <a:ext uri="{FF2B5EF4-FFF2-40B4-BE49-F238E27FC236}">
                <a16:creationId xmlns:a16="http://schemas.microsoft.com/office/drawing/2014/main" id="{1B172397-C56A-4E42-835C-0BCF41544258}"/>
              </a:ext>
            </a:extLst>
          </p:cNvPr>
          <p:cNvSpPr>
            <a:spLocks noGrp="1"/>
          </p:cNvSpPr>
          <p:nvPr>
            <p:ph sz="quarter" idx="16"/>
          </p:nvPr>
        </p:nvSpPr>
        <p:spPr>
          <a:xfrm>
            <a:off x="4373538" y="1429233"/>
            <a:ext cx="4076700" cy="657225"/>
          </a:xfrm>
        </p:spPr>
        <p:txBody>
          <a:bodyPr/>
          <a:lstStyle/>
          <a:p>
            <a:pPr algn="ctr"/>
            <a:r>
              <a:rPr lang="en-US" sz="2800" b="1" dirty="0"/>
              <a:t>Willpower</a:t>
            </a:r>
          </a:p>
          <a:p>
            <a:endParaRPr lang="en-US" dirty="0"/>
          </a:p>
        </p:txBody>
      </p:sp>
      <p:sp>
        <p:nvSpPr>
          <p:cNvPr id="7" name="Content Placeholder 6">
            <a:extLst>
              <a:ext uri="{FF2B5EF4-FFF2-40B4-BE49-F238E27FC236}">
                <a16:creationId xmlns:a16="http://schemas.microsoft.com/office/drawing/2014/main" id="{89F01E79-F2EC-A646-BDD6-78A0EDEB8027}"/>
              </a:ext>
            </a:extLst>
          </p:cNvPr>
          <p:cNvSpPr>
            <a:spLocks noGrp="1"/>
          </p:cNvSpPr>
          <p:nvPr>
            <p:ph sz="quarter" idx="17"/>
          </p:nvPr>
        </p:nvSpPr>
        <p:spPr/>
        <p:txBody>
          <a:bodyPr/>
          <a:lstStyle/>
          <a:p>
            <a:pPr marL="342900" indent="-342900">
              <a:buFont typeface="Arial" panose="020B0604020202020204" pitchFamily="34" charset="0"/>
              <a:buChar char="•"/>
            </a:pPr>
            <a:r>
              <a:rPr lang="en-US" sz="2400" dirty="0"/>
              <a:t>Having a goal and the determination to achieve it.</a:t>
            </a:r>
          </a:p>
          <a:p>
            <a:endParaRPr lang="en-US" dirty="0"/>
          </a:p>
        </p:txBody>
      </p:sp>
    </p:spTree>
    <p:extLst>
      <p:ext uri="{BB962C8B-B14F-4D97-AF65-F5344CB8AC3E}">
        <p14:creationId xmlns:p14="http://schemas.microsoft.com/office/powerpoint/2010/main" val="573944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Efficacy</a:t>
            </a:r>
            <a:endParaRPr lang="en-US" sz="2000" dirty="0"/>
          </a:p>
        </p:txBody>
      </p:sp>
      <p:sp>
        <p:nvSpPr>
          <p:cNvPr id="3" name="Content Placeholder 2"/>
          <p:cNvSpPr>
            <a:spLocks noGrp="1"/>
          </p:cNvSpPr>
          <p:nvPr>
            <p:ph sz="quarter" idx="11"/>
          </p:nvPr>
        </p:nvSpPr>
        <p:spPr>
          <a:xfrm>
            <a:off x="342900" y="1276710"/>
            <a:ext cx="8458200" cy="3008212"/>
          </a:xfrm>
        </p:spPr>
        <p:txBody>
          <a:bodyPr/>
          <a:lstStyle/>
          <a:p>
            <a:pPr>
              <a:spcAft>
                <a:spcPts val="2600"/>
              </a:spcAft>
            </a:pPr>
            <a:r>
              <a:rPr lang="en-US" sz="2800" dirty="0"/>
              <a:t>Confidence in your ability to do something.</a:t>
            </a:r>
          </a:p>
          <a:p>
            <a:pPr>
              <a:spcAft>
                <a:spcPts val="2600"/>
              </a:spcAft>
            </a:pPr>
            <a:r>
              <a:rPr lang="en-US" sz="2800" dirty="0"/>
              <a:t>Influences the world around you and your ability to deal with inherent challenges and opportunities.</a:t>
            </a:r>
          </a:p>
          <a:p>
            <a:r>
              <a:rPr lang="en-US" sz="2800" dirty="0"/>
              <a:t>When high, leads to being more confident and positive .</a:t>
            </a:r>
          </a:p>
          <a:p>
            <a:pPr marL="400050" lvl="1" indent="0">
              <a:buNone/>
            </a:pPr>
            <a:endParaRPr lang="en-US" dirty="0"/>
          </a:p>
        </p:txBody>
      </p:sp>
    </p:spTree>
    <p:extLst>
      <p:ext uri="{BB962C8B-B14F-4D97-AF65-F5344CB8AC3E}">
        <p14:creationId xmlns:p14="http://schemas.microsoft.com/office/powerpoint/2010/main" val="865835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Resilience and Optimism</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b="1" dirty="0"/>
              <a:t>Resilience</a:t>
            </a:r>
            <a:r>
              <a:rPr lang="en-US" sz="2800" dirty="0"/>
              <a:t>.</a:t>
            </a:r>
          </a:p>
          <a:p>
            <a:pPr marL="457200" indent="-457200">
              <a:buFont typeface="Arial" panose="020B0604020202020204" pitchFamily="34" charset="0"/>
              <a:buChar char="•"/>
            </a:pPr>
            <a:r>
              <a:rPr lang="en-US" sz="2400" dirty="0"/>
              <a:t>Resiliency is the capacity to consistently bounce back from adversity and to sustain yourself in the face of challenges.</a:t>
            </a:r>
          </a:p>
          <a:p>
            <a:pPr marL="0" indent="0">
              <a:buNone/>
            </a:pPr>
            <a:r>
              <a:rPr lang="en-US" sz="2800" b="1" dirty="0"/>
              <a:t>Optimism</a:t>
            </a:r>
            <a:r>
              <a:rPr lang="en-US" sz="2800" dirty="0"/>
              <a:t>.</a:t>
            </a:r>
          </a:p>
          <a:p>
            <a:pPr marL="457200" indent="-457200">
              <a:buFont typeface="Arial" panose="020B0604020202020204" pitchFamily="34" charset="0"/>
              <a:buChar char="•"/>
            </a:pPr>
            <a:r>
              <a:rPr lang="en-US" sz="2400" dirty="0"/>
              <a:t>Optimists view successes as due to their personal, permanent, and pervasive causes, and negative events to external, temporary, and situation-specific causes.</a:t>
            </a:r>
          </a:p>
          <a:p>
            <a:pPr marL="457200" indent="-457200">
              <a:buFont typeface="Arial" panose="020B0604020202020204" pitchFamily="34" charset="0"/>
              <a:buChar char="•"/>
            </a:pPr>
            <a:r>
              <a:rPr lang="en-US" sz="2400" dirty="0"/>
              <a:t>Optimists are realistic and flexible.</a:t>
            </a:r>
          </a:p>
          <a:p>
            <a:pPr marL="457200" indent="-457200">
              <a:buFont typeface="Arial" panose="020B0604020202020204" pitchFamily="34" charset="0"/>
              <a:buChar char="•"/>
            </a:pPr>
            <a:r>
              <a:rPr lang="en-US" sz="2400" dirty="0"/>
              <a:t>Optimism is self-inspirational.</a:t>
            </a:r>
          </a:p>
          <a:p>
            <a:pPr marL="400050" lvl="1" indent="0">
              <a:buNone/>
            </a:pPr>
            <a:endParaRPr lang="en-US" dirty="0"/>
          </a:p>
          <a:p>
            <a:pPr marL="0" indent="0">
              <a:buNone/>
            </a:pPr>
            <a:endParaRPr lang="en-US" sz="2400" dirty="0"/>
          </a:p>
        </p:txBody>
      </p:sp>
    </p:spTree>
    <p:extLst>
      <p:ext uri="{BB962C8B-B14F-4D97-AF65-F5344CB8AC3E}">
        <p14:creationId xmlns:p14="http://schemas.microsoft.com/office/powerpoint/2010/main" val="953068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noGrp="1"/>
          </p:cNvSpPr>
          <p:nvPr>
            <p:ph type="title"/>
          </p:nvPr>
        </p:nvSpPr>
        <p:spPr>
          <a:prstGeom prst="rect">
            <a:avLst/>
          </a:prstGeom>
          <a:noFill/>
        </p:spPr>
        <p:txBody>
          <a:bodyPr wrap="square" rtlCol="0">
            <a:spAutoFit/>
          </a:bodyPr>
          <a:lstStyle/>
          <a:p>
            <a:r>
              <a:rPr lang="en-US" dirty="0">
                <a:cs typeface="Arial Black"/>
              </a:rPr>
              <a:t>After reading this chapter you </a:t>
            </a:r>
            <a:br>
              <a:rPr lang="en-US" dirty="0">
                <a:cs typeface="Arial Black"/>
              </a:rPr>
            </a:br>
            <a:r>
              <a:rPr lang="en-US" dirty="0">
                <a:cs typeface="Arial Black"/>
              </a:rPr>
              <a:t>should be able to:</a:t>
            </a:r>
            <a:endParaRPr lang="en-US" dirty="0">
              <a:solidFill>
                <a:schemeClr val="bg1"/>
              </a:solidFill>
              <a:cs typeface="Arial Black"/>
            </a:endParaRPr>
          </a:p>
        </p:txBody>
      </p:sp>
      <p:sp>
        <p:nvSpPr>
          <p:cNvPr id="7" name="Content Placeholder 5"/>
          <p:cNvSpPr txBox="1">
            <a:spLocks noGrp="1"/>
          </p:cNvSpPr>
          <p:nvPr>
            <p:ph sz="quarter" idx="11"/>
          </p:nvPr>
        </p:nvSpPr>
        <p:spPr>
          <a:xfrm>
            <a:off x="342900" y="1276709"/>
            <a:ext cx="8458200" cy="4031873"/>
          </a:xfrm>
          <a:prstGeom prst="rect">
            <a:avLst/>
          </a:prstGeom>
          <a:noFill/>
        </p:spPr>
        <p:txBody>
          <a:bodyPr wrap="square" rtlCol="0">
            <a:spAutoFit/>
          </a:bodyPr>
          <a:lstStyle/>
          <a:p>
            <a:pPr marL="574675" indent="-574675">
              <a:spcBef>
                <a:spcPts val="0"/>
              </a:spcBef>
              <a:buNone/>
            </a:pPr>
            <a:r>
              <a:rPr lang="en-US" sz="2400" dirty="0">
                <a:cs typeface="Arial Black"/>
              </a:rPr>
              <a:t>7.1	Explain the benefits of positive organizational behavior.</a:t>
            </a:r>
          </a:p>
          <a:p>
            <a:pPr marL="574675" indent="-574675">
              <a:spcBef>
                <a:spcPts val="0"/>
              </a:spcBef>
              <a:buNone/>
            </a:pPr>
            <a:r>
              <a:rPr lang="en-US" sz="2400" dirty="0">
                <a:cs typeface="Arial Black"/>
              </a:rPr>
              <a:t>7.2	Apply knowledge of positive emotions to enhance your effectiveness.</a:t>
            </a:r>
          </a:p>
          <a:p>
            <a:pPr marL="574675" indent="-574675">
              <a:spcBef>
                <a:spcPts val="0"/>
              </a:spcBef>
              <a:buNone/>
            </a:pPr>
            <a:r>
              <a:rPr lang="en-US" sz="2400" dirty="0">
                <a:cs typeface="Arial Black"/>
              </a:rPr>
              <a:t>7.3	Explain how to foster mindfulness. </a:t>
            </a:r>
          </a:p>
          <a:p>
            <a:pPr marL="574675" indent="-574675">
              <a:spcBef>
                <a:spcPts val="0"/>
              </a:spcBef>
              <a:buNone/>
            </a:pPr>
            <a:r>
              <a:rPr lang="en-US" sz="2400" dirty="0">
                <a:cs typeface="Arial Black"/>
              </a:rPr>
              <a:t>7.4	Describe how psychological capital and signature strengths can improve outcomes at work.</a:t>
            </a:r>
          </a:p>
          <a:p>
            <a:pPr marL="574675" indent="-574675">
              <a:spcBef>
                <a:spcPts val="0"/>
              </a:spcBef>
              <a:buNone/>
            </a:pPr>
            <a:r>
              <a:rPr lang="en-US" sz="2400" dirty="0">
                <a:cs typeface="Arial Black"/>
              </a:rPr>
              <a:t>7.5	Develop a climate that promotes positive organizational behavior.</a:t>
            </a:r>
          </a:p>
          <a:p>
            <a:pPr marL="574675" indent="-574675">
              <a:spcBef>
                <a:spcPts val="0"/>
              </a:spcBef>
              <a:buNone/>
            </a:pPr>
            <a:r>
              <a:rPr lang="en-US" sz="2400" dirty="0">
                <a:cs typeface="Arial Black"/>
              </a:rPr>
              <a:t>7.6	Create the conditions for flourishing in your job and career.  </a:t>
            </a:r>
          </a:p>
          <a:p>
            <a:pPr marL="574675" indent="-574675">
              <a:spcBef>
                <a:spcPts val="0"/>
              </a:spcBef>
              <a:buNone/>
            </a:pPr>
            <a:r>
              <a:rPr lang="en-US" sz="2400" dirty="0">
                <a:cs typeface="Arial Black"/>
              </a:rPr>
              <a:t>7.7	Describe the implications of positive organizational behavior for you and managers.</a:t>
            </a:r>
          </a:p>
        </p:txBody>
      </p:sp>
    </p:spTree>
    <p:extLst>
      <p:ext uri="{BB962C8B-B14F-4D97-AF65-F5344CB8AC3E}">
        <p14:creationId xmlns:p14="http://schemas.microsoft.com/office/powerpoint/2010/main" val="21548792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4</a:t>
            </a:r>
          </a:p>
        </p:txBody>
      </p:sp>
      <p:sp>
        <p:nvSpPr>
          <p:cNvPr id="5" name="Content Placeholder 2"/>
          <p:cNvSpPr>
            <a:spLocks noGrp="1"/>
          </p:cNvSpPr>
          <p:nvPr>
            <p:ph sz="quarter" idx="11"/>
          </p:nvPr>
        </p:nvSpPr>
        <p:spPr/>
        <p:txBody>
          <a:bodyPr/>
          <a:lstStyle/>
          <a:p>
            <a:pPr marL="0" indent="0">
              <a:buNone/>
            </a:pPr>
            <a:r>
              <a:rPr lang="en-US" dirty="0"/>
              <a:t>To have hope, one needs to have:</a:t>
            </a:r>
            <a:endParaRPr lang="en-US" dirty="0">
              <a:solidFill>
                <a:srgbClr val="FF0000"/>
              </a:solidFill>
            </a:endParaRPr>
          </a:p>
          <a:p>
            <a:pPr marL="457200" indent="-457200">
              <a:buFont typeface="+mj-lt"/>
              <a:buAutoNum type="alphaUcPeriod"/>
            </a:pPr>
            <a:r>
              <a:rPr lang="en-US" dirty="0"/>
              <a:t>efficacy.</a:t>
            </a:r>
          </a:p>
          <a:p>
            <a:pPr marL="457200" indent="-457200">
              <a:buFont typeface="+mj-lt"/>
              <a:buAutoNum type="alphaUcPeriod"/>
            </a:pPr>
            <a:r>
              <a:rPr lang="en-US" dirty="0"/>
              <a:t>resilience.</a:t>
            </a:r>
          </a:p>
          <a:p>
            <a:pPr marL="457200" indent="-457200">
              <a:buFont typeface="+mj-lt"/>
              <a:buAutoNum type="alphaUcPeriod"/>
            </a:pPr>
            <a:r>
              <a:rPr lang="en-US" dirty="0"/>
              <a:t>mindfulness.</a:t>
            </a:r>
          </a:p>
          <a:p>
            <a:pPr marL="457200" indent="-457200">
              <a:buFont typeface="+mj-lt"/>
              <a:buAutoNum type="alphaUcPeriod"/>
            </a:pPr>
            <a:r>
              <a:rPr lang="en-US" dirty="0"/>
              <a:t>a goal and a means for achieving the goal.</a:t>
            </a:r>
          </a:p>
          <a:p>
            <a:pPr marL="457200" indent="-457200">
              <a:buFont typeface="+mj-lt"/>
              <a:buAutoNum type="alphaUcPeriod"/>
            </a:pPr>
            <a:r>
              <a:rPr lang="en-US" dirty="0"/>
              <a:t>optimism.</a:t>
            </a:r>
          </a:p>
        </p:txBody>
      </p:sp>
    </p:spTree>
    <p:extLst>
      <p:ext uri="{BB962C8B-B14F-4D97-AF65-F5344CB8AC3E}">
        <p14:creationId xmlns:p14="http://schemas.microsoft.com/office/powerpoint/2010/main" val="6893059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Figure 7.4 Creating a Climate That Fosters Positive OB</a:t>
            </a:r>
            <a:endParaRPr lang="en-US" sz="2000" dirty="0"/>
          </a:p>
        </p:txBody>
      </p:sp>
      <p:sp>
        <p:nvSpPr>
          <p:cNvPr id="7" name="Text Placeholder 6"/>
          <p:cNvSpPr>
            <a:spLocks noGrp="1"/>
          </p:cNvSpPr>
          <p:nvPr>
            <p:ph type="body" sz="quarter" idx="12"/>
          </p:nvPr>
        </p:nvSpPr>
        <p:spPr/>
        <p:txBody>
          <a:bodyPr/>
          <a:lstStyle/>
          <a:p>
            <a:r>
              <a:rPr lang="en-US" dirty="0">
                <a:hlinkClick r:id="rId3" action="ppaction://hlinksldjump"/>
              </a:rPr>
              <a:t>Access the text alternate for slide image.</a:t>
            </a:r>
            <a:endParaRPr lang="en-US" dirty="0"/>
          </a:p>
        </p:txBody>
      </p:sp>
      <p:pic>
        <p:nvPicPr>
          <p:cNvPr id="5" name="Picture 4" descr="Graphic shows the process to create a climate that fosters positive organizational behavior"/>
          <p:cNvPicPr>
            <a:picLocks noChangeAspect="1"/>
          </p:cNvPicPr>
          <p:nvPr/>
        </p:nvPicPr>
        <p:blipFill>
          <a:blip r:embed="rId4"/>
          <a:stretch>
            <a:fillRect/>
          </a:stretch>
        </p:blipFill>
        <p:spPr>
          <a:xfrm>
            <a:off x="603417" y="1070042"/>
            <a:ext cx="8023434" cy="5175115"/>
          </a:xfrm>
          <a:prstGeom prst="rect">
            <a:avLst/>
          </a:prstGeom>
        </p:spPr>
      </p:pic>
    </p:spTree>
    <p:extLst>
      <p:ext uri="{BB962C8B-B14F-4D97-AF65-F5344CB8AC3E}">
        <p14:creationId xmlns:p14="http://schemas.microsoft.com/office/powerpoint/2010/main" val="8757091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 of Virtuous Leadership</a:t>
            </a:r>
            <a:endParaRPr lang="en-US" sz="2000" dirty="0"/>
          </a:p>
        </p:txBody>
      </p:sp>
      <p:sp>
        <p:nvSpPr>
          <p:cNvPr id="3" name="Content Placeholder 2"/>
          <p:cNvSpPr>
            <a:spLocks noGrp="1"/>
          </p:cNvSpPr>
          <p:nvPr>
            <p:ph sz="quarter" idx="11"/>
          </p:nvPr>
        </p:nvSpPr>
        <p:spPr/>
        <p:txBody>
          <a:bodyPr/>
          <a:lstStyle/>
          <a:p>
            <a:pPr marL="457200" lvl="1" indent="0" algn="ctr">
              <a:buNone/>
            </a:pPr>
            <a:r>
              <a:rPr lang="en-US" sz="3200" dirty="0"/>
              <a:t>Financial performance.</a:t>
            </a:r>
          </a:p>
          <a:p>
            <a:pPr marL="457200" lvl="1" indent="0" algn="ctr">
              <a:buNone/>
            </a:pPr>
            <a:r>
              <a:rPr lang="en-US" sz="3200" dirty="0"/>
              <a:t>Customer satisfaction.</a:t>
            </a:r>
          </a:p>
          <a:p>
            <a:pPr marL="457200" lvl="1" indent="0" algn="ctr">
              <a:buNone/>
            </a:pPr>
            <a:r>
              <a:rPr lang="en-US" sz="3200" dirty="0"/>
              <a:t>Positive organizational climate.</a:t>
            </a:r>
          </a:p>
          <a:p>
            <a:pPr marL="457200" lvl="1" indent="0" algn="ctr">
              <a:buNone/>
            </a:pPr>
            <a:r>
              <a:rPr lang="en-US" sz="3200" dirty="0"/>
              <a:t>Measures of organizational effectiveness.</a:t>
            </a:r>
          </a:p>
          <a:p>
            <a:pPr marL="0" indent="0">
              <a:buNone/>
            </a:pPr>
            <a:endParaRPr lang="en-US" dirty="0"/>
          </a:p>
        </p:txBody>
      </p:sp>
    </p:spTree>
    <p:extLst>
      <p:ext uri="{BB962C8B-B14F-4D97-AF65-F5344CB8AC3E}">
        <p14:creationId xmlns:p14="http://schemas.microsoft.com/office/powerpoint/2010/main" val="39695983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5</a:t>
            </a:r>
          </a:p>
        </p:txBody>
      </p:sp>
      <p:sp>
        <p:nvSpPr>
          <p:cNvPr id="5" name="Content Placeholder 2"/>
          <p:cNvSpPr>
            <a:spLocks noGrp="1"/>
          </p:cNvSpPr>
          <p:nvPr>
            <p:ph sz="quarter" idx="11"/>
          </p:nvPr>
        </p:nvSpPr>
        <p:spPr/>
        <p:txBody>
          <a:bodyPr/>
          <a:lstStyle/>
          <a:p>
            <a:pPr marL="0" indent="0">
              <a:buNone/>
            </a:pPr>
            <a:r>
              <a:rPr lang="en-US" dirty="0"/>
              <a:t>The Positive Proton Company has a policy of using a panel of managers and various employees to resolve conflicts that arise. What organizational value does this represent?</a:t>
            </a:r>
            <a:endParaRPr lang="en-US" dirty="0">
              <a:solidFill>
                <a:srgbClr val="FF0000"/>
              </a:solidFill>
            </a:endParaRPr>
          </a:p>
          <a:p>
            <a:pPr marL="457200" indent="-457200">
              <a:buFont typeface="+mj-lt"/>
              <a:buAutoNum type="alphaUcPeriod"/>
            </a:pPr>
            <a:r>
              <a:rPr lang="en-US" dirty="0"/>
              <a:t>Restorative justice.</a:t>
            </a:r>
          </a:p>
          <a:p>
            <a:pPr marL="457200" indent="-457200">
              <a:buFont typeface="+mj-lt"/>
              <a:buAutoNum type="alphaUcPeriod"/>
            </a:pPr>
            <a:r>
              <a:rPr lang="en-US" dirty="0"/>
              <a:t>Greater good.</a:t>
            </a:r>
          </a:p>
          <a:p>
            <a:pPr marL="457200" indent="-457200">
              <a:buFont typeface="+mj-lt"/>
              <a:buAutoNum type="alphaUcPeriod"/>
            </a:pPr>
            <a:r>
              <a:rPr lang="en-US" dirty="0"/>
              <a:t>Temperance.</a:t>
            </a:r>
          </a:p>
          <a:p>
            <a:pPr marL="457200" indent="-457200">
              <a:buFont typeface="+mj-lt"/>
              <a:buAutoNum type="alphaUcPeriod"/>
            </a:pPr>
            <a:r>
              <a:rPr lang="en-US" dirty="0"/>
              <a:t>Integrity.</a:t>
            </a:r>
          </a:p>
          <a:p>
            <a:pPr marL="457200" indent="-457200">
              <a:buFont typeface="+mj-lt"/>
              <a:buAutoNum type="alphaUcPeriod"/>
            </a:pPr>
            <a:r>
              <a:rPr lang="en-US" dirty="0"/>
              <a:t>Compassion.</a:t>
            </a:r>
          </a:p>
        </p:txBody>
      </p:sp>
    </p:spTree>
    <p:extLst>
      <p:ext uri="{BB962C8B-B14F-4D97-AF65-F5344CB8AC3E}">
        <p14:creationId xmlns:p14="http://schemas.microsoft.com/office/powerpoint/2010/main" val="19097181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Well-Being and Flourishing?</a:t>
            </a:r>
            <a:endParaRPr lang="en-US" sz="2000" dirty="0"/>
          </a:p>
        </p:txBody>
      </p:sp>
      <p:sp>
        <p:nvSpPr>
          <p:cNvPr id="3" name="Content Placeholder 2"/>
          <p:cNvSpPr>
            <a:spLocks noGrp="1"/>
          </p:cNvSpPr>
          <p:nvPr>
            <p:ph sz="quarter" idx="11"/>
          </p:nvPr>
        </p:nvSpPr>
        <p:spPr/>
        <p:txBody>
          <a:bodyPr/>
          <a:lstStyle/>
          <a:p>
            <a:pPr marL="0" indent="0">
              <a:buNone/>
            </a:pPr>
            <a:r>
              <a:rPr lang="en-US" sz="2800" dirty="0"/>
              <a:t>Well-being is the combined impact of five elements </a:t>
            </a:r>
            <a:r>
              <a:rPr lang="en-US" sz="2800" b="1" dirty="0">
                <a:solidFill>
                  <a:srgbClr val="E31A23"/>
                </a:solidFill>
              </a:rPr>
              <a:t>(PERMA).</a:t>
            </a:r>
            <a:endParaRPr lang="en-US" sz="2800" dirty="0">
              <a:solidFill>
                <a:srgbClr val="E31A23"/>
              </a:solidFill>
            </a:endParaRPr>
          </a:p>
          <a:p>
            <a:pPr marL="919163" indent="0" defTabSz="914400">
              <a:buNone/>
            </a:pPr>
            <a:r>
              <a:rPr lang="en-US" sz="2400" b="1" dirty="0">
                <a:solidFill>
                  <a:srgbClr val="E31A23"/>
                </a:solidFill>
              </a:rPr>
              <a:t>P</a:t>
            </a:r>
            <a:r>
              <a:rPr lang="en-US" sz="2400" dirty="0"/>
              <a:t> for Positive emotions.</a:t>
            </a:r>
          </a:p>
          <a:p>
            <a:pPr marL="919163" indent="0">
              <a:buNone/>
            </a:pPr>
            <a:r>
              <a:rPr lang="en-US" sz="2400" b="1" dirty="0">
                <a:solidFill>
                  <a:srgbClr val="E31A23"/>
                </a:solidFill>
              </a:rPr>
              <a:t>E</a:t>
            </a:r>
            <a:r>
              <a:rPr lang="en-US" sz="2400" dirty="0"/>
              <a:t> for Engagement.</a:t>
            </a:r>
          </a:p>
          <a:p>
            <a:pPr marL="919163" indent="0">
              <a:buNone/>
            </a:pPr>
            <a:r>
              <a:rPr lang="en-US" sz="2400" b="1" dirty="0">
                <a:solidFill>
                  <a:srgbClr val="E31A23"/>
                </a:solidFill>
              </a:rPr>
              <a:t>R</a:t>
            </a:r>
            <a:r>
              <a:rPr lang="en-US" sz="2400" dirty="0"/>
              <a:t> for Relationships.</a:t>
            </a:r>
          </a:p>
          <a:p>
            <a:pPr marL="919163" indent="0">
              <a:buNone/>
            </a:pPr>
            <a:r>
              <a:rPr lang="en-US" sz="2400" b="1" dirty="0">
                <a:solidFill>
                  <a:srgbClr val="E31A23"/>
                </a:solidFill>
              </a:rPr>
              <a:t>M</a:t>
            </a:r>
            <a:r>
              <a:rPr lang="en-US" sz="2400" dirty="0"/>
              <a:t> for Meaning.</a:t>
            </a:r>
          </a:p>
          <a:p>
            <a:pPr marL="919163" indent="0">
              <a:buNone/>
            </a:pPr>
            <a:r>
              <a:rPr lang="en-US" sz="2400" b="1" dirty="0">
                <a:solidFill>
                  <a:srgbClr val="E31A23"/>
                </a:solidFill>
              </a:rPr>
              <a:t>A</a:t>
            </a:r>
            <a:r>
              <a:rPr lang="en-US" sz="2400" dirty="0"/>
              <a:t> for Achievement.</a:t>
            </a:r>
          </a:p>
          <a:p>
            <a:pPr marL="0" indent="0">
              <a:buNone/>
            </a:pPr>
            <a:endParaRPr lang="en-US" sz="2400" dirty="0"/>
          </a:p>
          <a:p>
            <a:pPr marL="0" indent="0">
              <a:buNone/>
            </a:pPr>
            <a:r>
              <a:rPr lang="en-US" sz="2400" dirty="0"/>
              <a:t>Flourishing reflects the extent to which our lives contain PERMA.</a:t>
            </a:r>
          </a:p>
        </p:txBody>
      </p:sp>
    </p:spTree>
    <p:extLst>
      <p:ext uri="{BB962C8B-B14F-4D97-AF65-F5344CB8AC3E}">
        <p14:creationId xmlns:p14="http://schemas.microsoft.com/office/powerpoint/2010/main" val="5300578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Well-Being and Flourishing </a:t>
            </a:r>
            <a:r>
              <a:rPr lang="en-US" sz="1400" dirty="0"/>
              <a:t>1</a:t>
            </a:r>
          </a:p>
        </p:txBody>
      </p:sp>
      <p:sp>
        <p:nvSpPr>
          <p:cNvPr id="3" name="Content Placeholder 2"/>
          <p:cNvSpPr>
            <a:spLocks noGrp="1"/>
          </p:cNvSpPr>
          <p:nvPr>
            <p:ph sz="quarter" idx="11"/>
          </p:nvPr>
        </p:nvSpPr>
        <p:spPr/>
        <p:txBody>
          <a:bodyPr>
            <a:normAutofit/>
          </a:bodyPr>
          <a:lstStyle/>
          <a:p>
            <a:pPr marL="0" indent="0">
              <a:buNone/>
            </a:pPr>
            <a:r>
              <a:rPr lang="en-US" sz="2800" dirty="0"/>
              <a:t>Positive Emotions.</a:t>
            </a:r>
          </a:p>
          <a:p>
            <a:pPr marL="457200" indent="-457200">
              <a:buFont typeface="Arial" panose="020B0604020202020204" pitchFamily="34" charset="0"/>
              <a:buChar char="•"/>
            </a:pPr>
            <a:r>
              <a:rPr lang="en-US" sz="2400" dirty="0"/>
              <a:t>Broaden your perspective about how to overcome challenges in your life.</a:t>
            </a:r>
          </a:p>
          <a:p>
            <a:pPr marL="457200" indent="-457200">
              <a:buFont typeface="Arial" panose="020B0604020202020204" pitchFamily="34" charset="0"/>
              <a:buChar char="•"/>
            </a:pPr>
            <a:r>
              <a:rPr lang="en-US" sz="2400" dirty="0"/>
              <a:t>Build on themselves resulting in a spread of positive emotions. </a:t>
            </a:r>
          </a:p>
          <a:p>
            <a:pPr marL="457200" indent="-457200">
              <a:buFont typeface="Arial" panose="020B0604020202020204" pitchFamily="34" charset="0"/>
              <a:buChar char="•"/>
            </a:pPr>
            <a:r>
              <a:rPr lang="en-US" sz="2400" dirty="0"/>
              <a:t>Strengthens relationships with others (the R component in PERMA).</a:t>
            </a:r>
          </a:p>
        </p:txBody>
      </p:sp>
    </p:spTree>
    <p:extLst>
      <p:ext uri="{BB962C8B-B14F-4D97-AF65-F5344CB8AC3E}">
        <p14:creationId xmlns:p14="http://schemas.microsoft.com/office/powerpoint/2010/main" val="16930590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Well-Being and Flourishing </a:t>
            </a:r>
            <a:r>
              <a:rPr lang="en-US" sz="1400" dirty="0"/>
              <a:t>2</a:t>
            </a:r>
          </a:p>
        </p:txBody>
      </p:sp>
      <p:sp>
        <p:nvSpPr>
          <p:cNvPr id="3" name="Content Placeholder 2"/>
          <p:cNvSpPr>
            <a:spLocks noGrp="1"/>
          </p:cNvSpPr>
          <p:nvPr>
            <p:ph sz="quarter" idx="11"/>
          </p:nvPr>
        </p:nvSpPr>
        <p:spPr/>
        <p:txBody>
          <a:bodyPr>
            <a:normAutofit/>
          </a:bodyPr>
          <a:lstStyle/>
          <a:p>
            <a:pPr marL="0" indent="0">
              <a:buNone/>
            </a:pPr>
            <a:r>
              <a:rPr lang="en-US" sz="2800" dirty="0"/>
              <a:t>Engagement.</a:t>
            </a:r>
          </a:p>
          <a:p>
            <a:pPr marL="857250" lvl="1" indent="-457200"/>
            <a:r>
              <a:rPr lang="en-US" sz="2400" dirty="0"/>
              <a:t>The extent to which you are physically, cognitively, and emotionally involved with an activity, task, or project.</a:t>
            </a:r>
          </a:p>
          <a:p>
            <a:pPr marL="0" indent="0">
              <a:buNone/>
            </a:pPr>
            <a:r>
              <a:rPr lang="en-US" sz="2800" dirty="0"/>
              <a:t>Flow.</a:t>
            </a:r>
          </a:p>
          <a:p>
            <a:pPr marL="914400" lvl="1" indent="-457200">
              <a:buClr>
                <a:schemeClr val="tx1"/>
              </a:buClr>
            </a:pPr>
            <a:r>
              <a:rPr lang="en-US" sz="2400" dirty="0"/>
              <a:t>State of being completely involved in an activity for its own sake</a:t>
            </a:r>
          </a:p>
        </p:txBody>
      </p:sp>
    </p:spTree>
    <p:extLst>
      <p:ext uri="{BB962C8B-B14F-4D97-AF65-F5344CB8AC3E}">
        <p14:creationId xmlns:p14="http://schemas.microsoft.com/office/powerpoint/2010/main" val="28341616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Well-Being and Flourishing </a:t>
            </a:r>
            <a:r>
              <a:rPr lang="en-US" sz="1400" dirty="0"/>
              <a:t>3</a:t>
            </a:r>
          </a:p>
        </p:txBody>
      </p:sp>
      <p:sp>
        <p:nvSpPr>
          <p:cNvPr id="3" name="Content Placeholder 2"/>
          <p:cNvSpPr>
            <a:spLocks noGrp="1"/>
          </p:cNvSpPr>
          <p:nvPr>
            <p:ph sz="quarter" idx="11"/>
          </p:nvPr>
        </p:nvSpPr>
        <p:spPr/>
        <p:txBody>
          <a:bodyPr>
            <a:noAutofit/>
          </a:bodyPr>
          <a:lstStyle/>
          <a:p>
            <a:pPr marL="0" indent="0">
              <a:buNone/>
            </a:pPr>
            <a:r>
              <a:rPr lang="en-US" sz="2800" dirty="0"/>
              <a:t>Relationships.</a:t>
            </a:r>
          </a:p>
          <a:p>
            <a:pPr marL="857250" lvl="1" indent="-457200"/>
            <a:r>
              <a:rPr lang="en-US" sz="2400" dirty="0"/>
              <a:t>Positive emotions are associated with activities involving others.</a:t>
            </a:r>
          </a:p>
          <a:p>
            <a:pPr marL="857250" lvl="1" indent="-457200"/>
            <a:r>
              <a:rPr lang="en-US" sz="2400" dirty="0"/>
              <a:t>Social support is the amount of perceived helpfulness derived from social relationships.</a:t>
            </a:r>
          </a:p>
          <a:p>
            <a:pPr marL="1206500" lvl="3" indent="-339725"/>
            <a:r>
              <a:rPr lang="en-US" sz="2000" dirty="0"/>
              <a:t>Esteem support.</a:t>
            </a:r>
          </a:p>
          <a:p>
            <a:pPr marL="1206500" lvl="3" indent="-339725"/>
            <a:r>
              <a:rPr lang="en-US" sz="2000" dirty="0"/>
              <a:t>Informational support.</a:t>
            </a:r>
          </a:p>
          <a:p>
            <a:pPr marL="1206500" lvl="3" indent="-339725"/>
            <a:r>
              <a:rPr lang="en-US" sz="2000" dirty="0"/>
              <a:t>Social companionship.</a:t>
            </a:r>
          </a:p>
          <a:p>
            <a:pPr marL="1206500" lvl="3" indent="-339725"/>
            <a:r>
              <a:rPr lang="en-US" sz="2000" dirty="0"/>
              <a:t>Instrumental support.</a:t>
            </a:r>
          </a:p>
        </p:txBody>
      </p:sp>
    </p:spTree>
    <p:extLst>
      <p:ext uri="{BB962C8B-B14F-4D97-AF65-F5344CB8AC3E}">
        <p14:creationId xmlns:p14="http://schemas.microsoft.com/office/powerpoint/2010/main" val="16727553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Well-Being and Flourishing </a:t>
            </a:r>
            <a:r>
              <a:rPr lang="en-US" sz="1400" dirty="0"/>
              <a:t>4</a:t>
            </a:r>
          </a:p>
        </p:txBody>
      </p:sp>
      <p:sp>
        <p:nvSpPr>
          <p:cNvPr id="3" name="Content Placeholder 2"/>
          <p:cNvSpPr>
            <a:spLocks noGrp="1"/>
          </p:cNvSpPr>
          <p:nvPr>
            <p:ph sz="quarter" idx="11"/>
          </p:nvPr>
        </p:nvSpPr>
        <p:spPr/>
        <p:txBody>
          <a:bodyPr>
            <a:normAutofit/>
          </a:bodyPr>
          <a:lstStyle/>
          <a:p>
            <a:pPr marL="0" indent="0">
              <a:buNone/>
            </a:pPr>
            <a:r>
              <a:rPr lang="en-US" sz="2800" dirty="0"/>
              <a:t>Meaningfulness and achievement.</a:t>
            </a:r>
          </a:p>
          <a:p>
            <a:pPr marL="457200" indent="-457200">
              <a:buClr>
                <a:schemeClr val="tx1"/>
              </a:buClr>
              <a:buFont typeface="Arial" panose="020B0604020202020204" pitchFamily="34" charset="0"/>
              <a:buChar char="•"/>
            </a:pPr>
            <a:r>
              <a:rPr lang="en-US" sz="2400" b="1" dirty="0"/>
              <a:t>Meaningfulness:</a:t>
            </a:r>
          </a:p>
          <a:p>
            <a:pPr marL="801688" lvl="1" indent="-457200">
              <a:buClr>
                <a:schemeClr val="tx1"/>
              </a:buClr>
            </a:pPr>
            <a:r>
              <a:rPr lang="en-US" sz="2400" dirty="0"/>
              <a:t>When someone feels a sense of belonging and serving something that is bigger than self.</a:t>
            </a:r>
          </a:p>
          <a:p>
            <a:pPr marL="457200" indent="-457200">
              <a:buClr>
                <a:schemeClr val="tx1"/>
              </a:buClr>
              <a:buFont typeface="Arial" panose="020B0604020202020204" pitchFamily="34" charset="0"/>
              <a:buChar char="•"/>
            </a:pPr>
            <a:r>
              <a:rPr lang="en-US" sz="2400" b="1" dirty="0"/>
              <a:t>Achievement:</a:t>
            </a:r>
          </a:p>
          <a:p>
            <a:pPr marL="801688" lvl="1" indent="-457200">
              <a:buClr>
                <a:schemeClr val="tx1"/>
              </a:buClr>
            </a:pPr>
            <a:r>
              <a:rPr lang="en-US" sz="2400" dirty="0"/>
              <a:t>Pertaining to the extent to which you have a self-directed life, containing achievement for its own sake.</a:t>
            </a:r>
          </a:p>
          <a:p>
            <a:pPr marL="457200" indent="-457200">
              <a:buClr>
                <a:schemeClr val="tx1"/>
              </a:buClr>
              <a:buFont typeface="Arial" panose="020B0604020202020204" pitchFamily="34" charset="0"/>
              <a:buChar char="•"/>
            </a:pPr>
            <a:r>
              <a:rPr lang="en-US" sz="2400" b="1" dirty="0"/>
              <a:t>Flourish:</a:t>
            </a:r>
          </a:p>
          <a:p>
            <a:pPr marL="801688" lvl="1" indent="-457200">
              <a:buClr>
                <a:schemeClr val="tx1"/>
              </a:buClr>
            </a:pPr>
            <a:r>
              <a:rPr lang="en-US" sz="2400" dirty="0"/>
              <a:t>Occurs with achievement is pursued for its own sake.</a:t>
            </a:r>
          </a:p>
          <a:p>
            <a:pPr marL="0" indent="0">
              <a:buNone/>
            </a:pPr>
            <a:endParaRPr lang="en-US" sz="2800" dirty="0"/>
          </a:p>
        </p:txBody>
      </p:sp>
    </p:spTree>
    <p:extLst>
      <p:ext uri="{BB962C8B-B14F-4D97-AF65-F5344CB8AC3E}">
        <p14:creationId xmlns:p14="http://schemas.microsoft.com/office/powerpoint/2010/main" val="17712280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6</a:t>
            </a:r>
          </a:p>
        </p:txBody>
      </p:sp>
      <p:sp>
        <p:nvSpPr>
          <p:cNvPr id="5" name="Content Placeholder 2"/>
          <p:cNvSpPr>
            <a:spLocks noGrp="1"/>
          </p:cNvSpPr>
          <p:nvPr>
            <p:ph sz="quarter" idx="11"/>
          </p:nvPr>
        </p:nvSpPr>
        <p:spPr>
          <a:xfrm>
            <a:off x="342900" y="1276710"/>
            <a:ext cx="8458200" cy="3582370"/>
          </a:xfrm>
        </p:spPr>
        <p:txBody>
          <a:bodyPr/>
          <a:lstStyle/>
          <a:p>
            <a:pPr marL="0" indent="0">
              <a:buNone/>
            </a:pPr>
            <a:r>
              <a:rPr lang="en-US" dirty="0"/>
              <a:t>Which of the following is NOT a component of PERM?</a:t>
            </a:r>
          </a:p>
          <a:p>
            <a:pPr marL="457200" indent="-457200">
              <a:buFont typeface="+mj-lt"/>
              <a:buAutoNum type="alphaUcPeriod"/>
            </a:pPr>
            <a:r>
              <a:rPr lang="en-US" dirty="0"/>
              <a:t>Positive emotions.</a:t>
            </a:r>
          </a:p>
          <a:p>
            <a:pPr marL="457200" indent="-457200">
              <a:buFont typeface="+mj-lt"/>
              <a:buAutoNum type="alphaUcPeriod"/>
            </a:pPr>
            <a:r>
              <a:rPr lang="en-US" dirty="0"/>
              <a:t>Relationships.</a:t>
            </a:r>
          </a:p>
          <a:p>
            <a:pPr marL="457200" indent="-457200">
              <a:buFont typeface="+mj-lt"/>
              <a:buAutoNum type="alphaUcPeriod"/>
            </a:pPr>
            <a:r>
              <a:rPr lang="en-US" dirty="0"/>
              <a:t>Achievement.</a:t>
            </a:r>
          </a:p>
          <a:p>
            <a:pPr marL="457200" indent="-457200">
              <a:buFont typeface="+mj-lt"/>
              <a:buAutoNum type="alphaUcPeriod"/>
            </a:pPr>
            <a:r>
              <a:rPr lang="en-US" dirty="0"/>
              <a:t>Policies and practices.</a:t>
            </a:r>
          </a:p>
          <a:p>
            <a:pPr marL="457200" indent="-457200">
              <a:buFont typeface="+mj-lt"/>
              <a:buAutoNum type="alphaUcPeriod"/>
            </a:pPr>
            <a:r>
              <a:rPr lang="en-US" dirty="0"/>
              <a:t>Engagement.</a:t>
            </a:r>
          </a:p>
        </p:txBody>
      </p:sp>
    </p:spTree>
    <p:extLst>
      <p:ext uri="{BB962C8B-B14F-4D97-AF65-F5344CB8AC3E}">
        <p14:creationId xmlns:p14="http://schemas.microsoft.com/office/powerpoint/2010/main" val="373548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Positive Organizational Behavior?</a:t>
            </a:r>
            <a:endParaRPr lang="en-US" sz="2000" dirty="0"/>
          </a:p>
        </p:txBody>
      </p:sp>
      <p:sp>
        <p:nvSpPr>
          <p:cNvPr id="3" name="Content Placeholder 2"/>
          <p:cNvSpPr>
            <a:spLocks noGrp="1"/>
          </p:cNvSpPr>
          <p:nvPr>
            <p:ph sz="quarter" idx="11"/>
          </p:nvPr>
        </p:nvSpPr>
        <p:spPr>
          <a:xfrm>
            <a:off x="342900" y="1276710"/>
            <a:ext cx="8458200" cy="3390984"/>
          </a:xfrm>
        </p:spPr>
        <p:txBody>
          <a:bodyPr anchor="ctr"/>
          <a:lstStyle/>
          <a:p>
            <a:pPr marL="0" indent="0" algn="ctr">
              <a:spcBef>
                <a:spcPts val="0"/>
              </a:spcBef>
              <a:buNone/>
            </a:pPr>
            <a:r>
              <a:rPr lang="en-US" sz="2400" dirty="0"/>
              <a:t>The study and application of </a:t>
            </a:r>
            <a:r>
              <a:rPr lang="en-US" sz="2400" b="1" dirty="0">
                <a:solidFill>
                  <a:srgbClr val="FF0000"/>
                </a:solidFill>
              </a:rPr>
              <a:t>positively oriented </a:t>
            </a:r>
            <a:r>
              <a:rPr lang="en-US" sz="2400" dirty="0"/>
              <a:t>human resource strengths and the psychological capacities that can be measured, developed, and effectively managed for improvement performance in today’s workplace.</a:t>
            </a:r>
          </a:p>
        </p:txBody>
      </p:sp>
    </p:spTree>
    <p:extLst>
      <p:ext uri="{BB962C8B-B14F-4D97-AF65-F5344CB8AC3E}">
        <p14:creationId xmlns:p14="http://schemas.microsoft.com/office/powerpoint/2010/main" val="16328587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Positive Organizational Behavior: </a:t>
            </a:r>
            <a:br>
              <a:rPr lang="en-US" dirty="0"/>
            </a:br>
            <a:r>
              <a:rPr lang="en-US" dirty="0"/>
              <a:t>Putting It All in Context </a:t>
            </a:r>
          </a:p>
        </p:txBody>
      </p:sp>
      <p:sp>
        <p:nvSpPr>
          <p:cNvPr id="4" name="Content Placeholder 3"/>
          <p:cNvSpPr>
            <a:spLocks noGrp="1"/>
          </p:cNvSpPr>
          <p:nvPr>
            <p:ph sz="quarter" idx="11"/>
          </p:nvPr>
        </p:nvSpPr>
        <p:spPr>
          <a:xfrm>
            <a:off x="417328" y="1146473"/>
            <a:ext cx="8458200" cy="498928"/>
          </a:xfrm>
        </p:spPr>
        <p:txBody>
          <a:bodyPr/>
          <a:lstStyle/>
          <a:p>
            <a:pPr marL="0" indent="0">
              <a:buNone/>
            </a:pPr>
            <a:r>
              <a:rPr lang="en-US" sz="2000" dirty="0"/>
              <a:t>Figure 7.4 Organizing Framework for Understanding and Applying OB</a:t>
            </a:r>
          </a:p>
        </p:txBody>
      </p:sp>
      <p:pic>
        <p:nvPicPr>
          <p:cNvPr id="6" name="Picture 5" descr="Graphic is of the Organizing Framework for Understanding and Applying OB."/>
          <p:cNvPicPr>
            <a:picLocks noChangeAspect="1"/>
          </p:cNvPicPr>
          <p:nvPr/>
        </p:nvPicPr>
        <p:blipFill>
          <a:blip r:embed="rId3"/>
          <a:stretch>
            <a:fillRect/>
          </a:stretch>
        </p:blipFill>
        <p:spPr>
          <a:xfrm>
            <a:off x="656617" y="1645401"/>
            <a:ext cx="7830766" cy="4502690"/>
          </a:xfrm>
          <a:prstGeom prst="rect">
            <a:avLst/>
          </a:prstGeom>
        </p:spPr>
      </p:pic>
      <p:sp>
        <p:nvSpPr>
          <p:cNvPr id="5" name="Text Placeholder 4"/>
          <p:cNvSpPr>
            <a:spLocks noGrp="1"/>
          </p:cNvSpPr>
          <p:nvPr>
            <p:ph type="body" sz="quarter" idx="13"/>
          </p:nvPr>
        </p:nvSpPr>
        <p:spPr>
          <a:xfrm>
            <a:off x="7155712" y="5975054"/>
            <a:ext cx="1857153" cy="347600"/>
          </a:xfrm>
        </p:spPr>
        <p:txBody>
          <a:bodyPr/>
          <a:lstStyle/>
          <a:p>
            <a:r>
              <a:rPr lang="en-US" dirty="0">
                <a:hlinkClick r:id="rId4" action="ppaction://hlinksldjump"/>
              </a:rPr>
              <a:t>Access the text alternate for slide image.</a:t>
            </a:r>
            <a:endParaRPr lang="en-US" dirty="0"/>
          </a:p>
        </p:txBody>
      </p:sp>
      <p:sp>
        <p:nvSpPr>
          <p:cNvPr id="3" name="Text Placeholder 2"/>
          <p:cNvSpPr>
            <a:spLocks noGrp="1"/>
          </p:cNvSpPr>
          <p:nvPr>
            <p:ph type="body" sz="quarter" idx="12"/>
          </p:nvPr>
        </p:nvSpPr>
        <p:spPr>
          <a:xfrm>
            <a:off x="1748469" y="6322654"/>
            <a:ext cx="5647062" cy="230546"/>
          </a:xfrm>
        </p:spPr>
        <p:txBody>
          <a:bodyPr/>
          <a:lstStyle/>
          <a:p>
            <a:r>
              <a:rPr lang="en-US" dirty="0"/>
              <a:t>SOURCE: ©2021 Angelo Kinicki and Mel Fugate. All rights reserved. Reproduction prohibited without permission of the authors. </a:t>
            </a:r>
          </a:p>
        </p:txBody>
      </p:sp>
    </p:spTree>
    <p:extLst>
      <p:ext uri="{BB962C8B-B14F-4D97-AF65-F5344CB8AC3E}">
        <p14:creationId xmlns:p14="http://schemas.microsoft.com/office/powerpoint/2010/main" val="23136450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1476E42-7108-9242-824F-DD5A5FF0B60D}"/>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EB0B738D-668E-744B-97C3-0C49CB88749C}"/>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900"/>
              <a:t>© 2021 McGraw Hill. All rights reserved. Authorized only for instructor use in the classroom.</a:t>
            </a:r>
          </a:p>
          <a:p>
            <a:pPr>
              <a:spcBef>
                <a:spcPct val="20000"/>
              </a:spcBef>
              <a:defRPr/>
            </a:pPr>
            <a:r>
              <a:rPr lang="en-US" sz="900"/>
              <a:t>No reproduction or further distribution permitted without the prior written consent of McGraw Hill.</a:t>
            </a:r>
            <a:endParaRPr lang="en-US" sz="900" dirty="0"/>
          </a:p>
        </p:txBody>
      </p:sp>
    </p:spTree>
    <p:extLst>
      <p:ext uri="{BB962C8B-B14F-4D97-AF65-F5344CB8AC3E}">
        <p14:creationId xmlns:p14="http://schemas.microsoft.com/office/powerpoint/2010/main" val="20445336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92B0C-2299-CA48-B485-ABFBE665E64A}"/>
              </a:ext>
            </a:extLst>
          </p:cNvPr>
          <p:cNvSpPr>
            <a:spLocks noGrp="1"/>
          </p:cNvSpPr>
          <p:nvPr>
            <p:ph type="title"/>
          </p:nvPr>
        </p:nvSpPr>
        <p:spPr/>
        <p:txBody>
          <a:bodyPr>
            <a:normAutofit fontScale="90000"/>
          </a:bodyPr>
          <a:lstStyle/>
          <a:p>
            <a:r>
              <a:rPr lang="en-US" dirty="0"/>
              <a:t>Accessibility Content: Text Alternates for Slide Images.</a:t>
            </a:r>
          </a:p>
        </p:txBody>
      </p:sp>
    </p:spTree>
    <p:extLst>
      <p:ext uri="{BB962C8B-B14F-4D97-AF65-F5344CB8AC3E}">
        <p14:creationId xmlns:p14="http://schemas.microsoft.com/office/powerpoint/2010/main" val="26133641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How Positivity Works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8351A954-FF3D-D34C-8176-7F21817FF5C3}"/>
              </a:ext>
            </a:extLst>
          </p:cNvPr>
          <p:cNvSpPr>
            <a:spLocks noGrp="1"/>
          </p:cNvSpPr>
          <p:nvPr>
            <p:ph sz="quarter" idx="11"/>
          </p:nvPr>
        </p:nvSpPr>
        <p:spPr/>
        <p:txBody>
          <a:bodyPr/>
          <a:lstStyle/>
          <a:p>
            <a:r>
              <a:rPr lang="en-US" dirty="0"/>
              <a:t>Positive emotions, mindfulness, psychological capital, and signature strengths are the inputs that help create positivity from person factors, and organizational climate is an input that helps create positivity from situation factors. Positivity from these two sources contribute to positive outcomes across levels of organizational behavior.</a:t>
            </a:r>
          </a:p>
          <a:p>
            <a:endParaRPr lang="en-US" dirty="0"/>
          </a:p>
        </p:txBody>
      </p:sp>
      <p:sp>
        <p:nvSpPr>
          <p:cNvPr id="12" name="Text Placeholder 11"/>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37332876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7.4 Creating a Climate That Fosters Positive OB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06A4BD4B-BFDE-B245-9D86-AB1343F9662E}"/>
              </a:ext>
            </a:extLst>
          </p:cNvPr>
          <p:cNvSpPr>
            <a:spLocks noGrp="1"/>
          </p:cNvSpPr>
          <p:nvPr>
            <p:ph sz="quarter" idx="11"/>
          </p:nvPr>
        </p:nvSpPr>
        <p:spPr/>
        <p:txBody>
          <a:bodyPr>
            <a:normAutofit/>
          </a:bodyPr>
          <a:lstStyle/>
          <a:p>
            <a:pPr>
              <a:lnSpc>
                <a:spcPct val="110000"/>
              </a:lnSpc>
            </a:pPr>
            <a:r>
              <a:rPr lang="en-US" sz="1200" dirty="0"/>
              <a:t>Organizational Climate That Fosters Positive Organizational Behavior.</a:t>
            </a:r>
          </a:p>
          <a:p>
            <a:pPr marL="171450" indent="-171450">
              <a:lnSpc>
                <a:spcPct val="110000"/>
              </a:lnSpc>
              <a:buFont typeface="Arial" panose="020B0604020202020204" pitchFamily="34" charset="0"/>
              <a:buChar char="•"/>
            </a:pPr>
            <a:r>
              <a:rPr lang="en-US" sz="1200" dirty="0"/>
              <a:t>Organizational Values:</a:t>
            </a:r>
          </a:p>
          <a:p>
            <a:pPr marL="628650" lvl="1" indent="-171450">
              <a:lnSpc>
                <a:spcPct val="110000"/>
              </a:lnSpc>
              <a:spcBef>
                <a:spcPts val="0"/>
              </a:spcBef>
            </a:pPr>
            <a:r>
              <a:rPr lang="en-US" sz="1200" dirty="0"/>
              <a:t>Restorative Justice.</a:t>
            </a:r>
          </a:p>
          <a:p>
            <a:pPr marL="628650" lvl="1" indent="-171450">
              <a:lnSpc>
                <a:spcPct val="110000"/>
              </a:lnSpc>
              <a:spcBef>
                <a:spcPts val="0"/>
              </a:spcBef>
            </a:pPr>
            <a:r>
              <a:rPr lang="en-US" sz="1200" dirty="0"/>
              <a:t>Compassion.</a:t>
            </a:r>
          </a:p>
          <a:p>
            <a:pPr marL="628650" lvl="1" indent="-171450">
              <a:lnSpc>
                <a:spcPct val="110000"/>
              </a:lnSpc>
              <a:spcBef>
                <a:spcPts val="0"/>
              </a:spcBef>
            </a:pPr>
            <a:r>
              <a:rPr lang="en-US" sz="1200" dirty="0"/>
              <a:t>Temperance.</a:t>
            </a:r>
          </a:p>
          <a:p>
            <a:pPr marL="171450" indent="-171450">
              <a:lnSpc>
                <a:spcPct val="110000"/>
              </a:lnSpc>
              <a:buFont typeface="Arial" panose="020B0604020202020204" pitchFamily="34" charset="0"/>
              <a:buChar char="•"/>
            </a:pPr>
            <a:r>
              <a:rPr lang="en-US" sz="1200" dirty="0"/>
              <a:t>Organizational Practices:</a:t>
            </a:r>
          </a:p>
          <a:p>
            <a:pPr marL="628650" lvl="1" indent="-171450">
              <a:lnSpc>
                <a:spcPct val="110000"/>
              </a:lnSpc>
              <a:spcBef>
                <a:spcPts val="0"/>
              </a:spcBef>
            </a:pPr>
            <a:r>
              <a:rPr lang="en-US" sz="1200" dirty="0"/>
              <a:t>Training.</a:t>
            </a:r>
          </a:p>
          <a:p>
            <a:pPr marL="628650" lvl="1" indent="-171450">
              <a:lnSpc>
                <a:spcPct val="110000"/>
              </a:lnSpc>
              <a:spcBef>
                <a:spcPts val="0"/>
              </a:spcBef>
            </a:pPr>
            <a:r>
              <a:rPr lang="en-US" sz="1200" dirty="0"/>
              <a:t>Support Programs.</a:t>
            </a:r>
          </a:p>
          <a:p>
            <a:pPr marL="628650" lvl="1" indent="-171450">
              <a:lnSpc>
                <a:spcPct val="110000"/>
              </a:lnSpc>
              <a:spcBef>
                <a:spcPts val="0"/>
              </a:spcBef>
            </a:pPr>
            <a:r>
              <a:rPr lang="en-US" sz="1200" dirty="0"/>
              <a:t>Human Resource Practices, Programs, and Policies.</a:t>
            </a:r>
          </a:p>
          <a:p>
            <a:pPr marL="171450" indent="-171450">
              <a:lnSpc>
                <a:spcPct val="110000"/>
              </a:lnSpc>
              <a:buFont typeface="Arial" panose="020B0604020202020204" pitchFamily="34" charset="0"/>
              <a:buChar char="•"/>
            </a:pPr>
            <a:r>
              <a:rPr lang="en-US" sz="1200" dirty="0"/>
              <a:t>Virtuous Leadership:</a:t>
            </a:r>
          </a:p>
          <a:p>
            <a:pPr marL="628650" lvl="1" indent="-171450">
              <a:lnSpc>
                <a:spcPct val="110000"/>
              </a:lnSpc>
              <a:spcBef>
                <a:spcPts val="0"/>
              </a:spcBef>
            </a:pPr>
            <a:r>
              <a:rPr lang="en-US" sz="1200" dirty="0"/>
              <a:t>Greater Good.</a:t>
            </a:r>
          </a:p>
          <a:p>
            <a:pPr marL="628650" lvl="1" indent="-171450">
              <a:lnSpc>
                <a:spcPct val="110000"/>
              </a:lnSpc>
              <a:spcBef>
                <a:spcPts val="0"/>
              </a:spcBef>
            </a:pPr>
            <a:r>
              <a:rPr lang="en-US" sz="1200" dirty="0"/>
              <a:t>Trust.</a:t>
            </a:r>
          </a:p>
          <a:p>
            <a:pPr marL="628650" lvl="1" indent="-171450">
              <a:lnSpc>
                <a:spcPct val="110000"/>
              </a:lnSpc>
              <a:spcBef>
                <a:spcPts val="0"/>
              </a:spcBef>
            </a:pPr>
            <a:r>
              <a:rPr lang="en-US" sz="1200" dirty="0"/>
              <a:t>Integrity.</a:t>
            </a:r>
          </a:p>
          <a:p>
            <a:pPr marL="628650" lvl="1" indent="-171450">
              <a:lnSpc>
                <a:spcPct val="110000"/>
              </a:lnSpc>
              <a:spcBef>
                <a:spcPts val="0"/>
              </a:spcBef>
            </a:pPr>
            <a:r>
              <a:rPr lang="en-US" sz="1200" dirty="0"/>
              <a:t>Forgiveness.</a:t>
            </a:r>
          </a:p>
        </p:txBody>
      </p:sp>
      <p:sp>
        <p:nvSpPr>
          <p:cNvPr id="12" name="Text Placeholder 11"/>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29424895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Positive Organizational Behavior: </a:t>
            </a:r>
            <a:br>
              <a:rPr lang="en-US" dirty="0"/>
            </a:br>
            <a:r>
              <a:rPr lang="en-US" dirty="0"/>
              <a:t>Putting It All in Context Text Alternate</a:t>
            </a:r>
          </a:p>
        </p:txBody>
      </p:sp>
      <p:sp>
        <p:nvSpPr>
          <p:cNvPr id="9" name="Text Placeholder 8"/>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B3065161-D79C-0D49-9D91-3E9F6D94E4E2}"/>
              </a:ext>
            </a:extLst>
          </p:cNvPr>
          <p:cNvSpPr>
            <a:spLocks noGrp="1"/>
          </p:cNvSpPr>
          <p:nvPr>
            <p:ph sz="quarter" idx="11"/>
          </p:nvPr>
        </p:nvSpPr>
        <p:spPr/>
        <p:txBody>
          <a:bodyPr>
            <a:normAutofit/>
          </a:bodyPr>
          <a:lstStyle/>
          <a:p>
            <a:r>
              <a:rPr lang="en-US" sz="1200" dirty="0"/>
              <a:t>The Organizing Framework for Understanding and Applying OB shows the relationship between the three categories Inputs, Process, and Outcomes.</a:t>
            </a:r>
          </a:p>
          <a:p>
            <a:r>
              <a:rPr lang="en-US" sz="1200" dirty="0"/>
              <a:t>Inputs:</a:t>
            </a:r>
          </a:p>
          <a:p>
            <a:pPr marL="171450" indent="-171450">
              <a:buFont typeface="Arial" panose="020B0604020202020204" pitchFamily="34" charset="0"/>
              <a:buChar char="•"/>
            </a:pPr>
            <a:r>
              <a:rPr lang="en-US" sz="1200" dirty="0"/>
              <a:t>Person factors: Emotions, mindfulness, psychological capital, and signature strengths.</a:t>
            </a:r>
          </a:p>
          <a:p>
            <a:pPr marL="171450" indent="-171450">
              <a:buFont typeface="Arial" panose="020B0604020202020204" pitchFamily="34" charset="0"/>
              <a:buChar char="•"/>
            </a:pPr>
            <a:r>
              <a:rPr lang="en-US" sz="1200" dirty="0"/>
              <a:t>Situation factors: organizational culture, climate, values, virtuous leadership, and organizational practices.</a:t>
            </a:r>
          </a:p>
          <a:p>
            <a:r>
              <a:rPr lang="en-US" sz="1200" dirty="0"/>
              <a:t>Leads to Processes:</a:t>
            </a:r>
          </a:p>
          <a:p>
            <a:pPr lvl="1">
              <a:spcBef>
                <a:spcPts val="0"/>
              </a:spcBef>
            </a:pPr>
            <a:r>
              <a:rPr lang="en-US" sz="1200" dirty="0"/>
              <a:t>Individual Level: Communication, decision-making discretion, and interpersonal conflict.</a:t>
            </a:r>
          </a:p>
          <a:p>
            <a:pPr lvl="1">
              <a:spcBef>
                <a:spcPts val="0"/>
              </a:spcBef>
            </a:pPr>
            <a:r>
              <a:rPr lang="en-US" sz="1200" dirty="0"/>
              <a:t>Group/Team Level: Communication, civility, group dynamics.</a:t>
            </a:r>
          </a:p>
          <a:p>
            <a:pPr lvl="1">
              <a:spcBef>
                <a:spcPts val="0"/>
              </a:spcBef>
            </a:pPr>
            <a:r>
              <a:rPr lang="en-US" sz="1200" dirty="0"/>
              <a:t>Organizational Level: Communication.</a:t>
            </a:r>
          </a:p>
          <a:p>
            <a:r>
              <a:rPr lang="en-US" sz="1200" dirty="0"/>
              <a:t>Leads to Outcomes:</a:t>
            </a:r>
          </a:p>
          <a:p>
            <a:pPr lvl="1">
              <a:spcBef>
                <a:spcPts val="0"/>
              </a:spcBef>
            </a:pPr>
            <a:r>
              <a:rPr lang="en-US" sz="1200" dirty="0"/>
              <a:t>Individual Level: Task performance, work attitudes, flourishing, physical health, citizenship behavior and or counterproductive behavior, turnover, and creativity</a:t>
            </a:r>
          </a:p>
          <a:p>
            <a:pPr lvl="1">
              <a:spcBef>
                <a:spcPts val="0"/>
              </a:spcBef>
            </a:pPr>
            <a:r>
              <a:rPr lang="en-US" sz="1200" dirty="0"/>
              <a:t>Group/Team Level: group and team performance, group and team cohesion and conflict.</a:t>
            </a:r>
          </a:p>
          <a:p>
            <a:pPr lvl="1">
              <a:spcBef>
                <a:spcPts val="0"/>
              </a:spcBef>
            </a:pPr>
            <a:r>
              <a:rPr lang="en-US" sz="1200" dirty="0"/>
              <a:t>Organizational Level: Accounting and or financial performance, organizational performance, and customer satisfaction.</a:t>
            </a:r>
          </a:p>
          <a:p>
            <a:r>
              <a:rPr lang="en-US" sz="1200" dirty="0"/>
              <a:t>In return, Outcomes relates to both Inputs and Processes.</a:t>
            </a:r>
          </a:p>
          <a:p>
            <a:endParaRPr lang="en-US" dirty="0"/>
          </a:p>
        </p:txBody>
      </p:sp>
      <p:sp>
        <p:nvSpPr>
          <p:cNvPr id="10" name="Text Placeholder 9"/>
          <p:cNvSpPr>
            <a:spLocks noGrp="1"/>
          </p:cNvSpPr>
          <p:nvPr>
            <p:ph type="body" sz="quarter" idx="15"/>
          </p:nvPr>
        </p:nvSpPr>
        <p:spPr/>
        <p:txBody>
          <a:bodyPr/>
          <a:lstStyle/>
          <a:p>
            <a:r>
              <a:rPr lang="en-US" sz="1200" dirty="0">
                <a:hlinkClick r:id="rId3" action="ppaction://hlinksldjump"/>
              </a:rPr>
              <a:t>Return to slide containing image.</a:t>
            </a:r>
            <a:endParaRPr lang="en-US" sz="1200" dirty="0"/>
          </a:p>
        </p:txBody>
      </p:sp>
    </p:spTree>
    <p:extLst>
      <p:ext uri="{BB962C8B-B14F-4D97-AF65-F5344CB8AC3E}">
        <p14:creationId xmlns:p14="http://schemas.microsoft.com/office/powerpoint/2010/main" val="4162611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Positivity Works</a:t>
            </a:r>
            <a:endParaRPr lang="en-US" sz="2000" dirty="0"/>
          </a:p>
        </p:txBody>
      </p:sp>
      <p:sp>
        <p:nvSpPr>
          <p:cNvPr id="3" name="Content Placeholder 2">
            <a:extLst>
              <a:ext uri="{FF2B5EF4-FFF2-40B4-BE49-F238E27FC236}">
                <a16:creationId xmlns:a16="http://schemas.microsoft.com/office/drawing/2014/main" id="{689447EA-8882-9140-A2C5-07FAFBE369F7}"/>
              </a:ext>
            </a:extLst>
          </p:cNvPr>
          <p:cNvSpPr>
            <a:spLocks noGrp="1"/>
          </p:cNvSpPr>
          <p:nvPr>
            <p:ph sz="quarter" idx="11"/>
          </p:nvPr>
        </p:nvSpPr>
        <p:spPr>
          <a:xfrm>
            <a:off x="6198782" y="983411"/>
            <a:ext cx="2232838" cy="1334487"/>
          </a:xfrm>
        </p:spPr>
        <p:txBody>
          <a:bodyPr/>
          <a:lstStyle/>
          <a:p>
            <a:r>
              <a:rPr lang="en-US" b="1" dirty="0"/>
              <a:t>FIGURE 7.2 </a:t>
            </a:r>
          </a:p>
          <a:p>
            <a:r>
              <a:rPr lang="en-US" b="1" dirty="0"/>
              <a:t>A Framework of Positive OB </a:t>
            </a:r>
            <a:endParaRPr lang="en-US" dirty="0"/>
          </a:p>
          <a:p>
            <a:endParaRPr lang="en-US" dirty="0"/>
          </a:p>
        </p:txBody>
      </p:sp>
      <p:sp>
        <p:nvSpPr>
          <p:cNvPr id="7" name="Text Placeholder 6"/>
          <p:cNvSpPr>
            <a:spLocks noGrp="1"/>
          </p:cNvSpPr>
          <p:nvPr>
            <p:ph type="body" sz="quarter" idx="12"/>
          </p:nvPr>
        </p:nvSpPr>
        <p:spPr/>
        <p:txBody>
          <a:bodyPr/>
          <a:lstStyle/>
          <a:p>
            <a:r>
              <a:rPr lang="en-US" dirty="0">
                <a:hlinkClick r:id="rId3" action="ppaction://hlinksldjump"/>
              </a:rPr>
              <a:t>Access the text alternate for slide image.</a:t>
            </a:r>
            <a:endParaRPr lang="en-US" dirty="0"/>
          </a:p>
        </p:txBody>
      </p:sp>
      <p:pic>
        <p:nvPicPr>
          <p:cNvPr id="4" name="Picture 3" descr="The graphic outlines how positivity works."/>
          <p:cNvPicPr>
            <a:picLocks noChangeAspect="1"/>
          </p:cNvPicPr>
          <p:nvPr/>
        </p:nvPicPr>
        <p:blipFill>
          <a:blip r:embed="rId4"/>
          <a:stretch>
            <a:fillRect/>
          </a:stretch>
        </p:blipFill>
        <p:spPr>
          <a:xfrm>
            <a:off x="1276937" y="838200"/>
            <a:ext cx="5962113" cy="5359940"/>
          </a:xfrm>
          <a:prstGeom prst="rect">
            <a:avLst/>
          </a:prstGeom>
        </p:spPr>
      </p:pic>
    </p:spTree>
    <p:extLst>
      <p:ext uri="{BB962C8B-B14F-4D97-AF65-F5344CB8AC3E}">
        <p14:creationId xmlns:p14="http://schemas.microsoft.com/office/powerpoint/2010/main" val="8821799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Benefits of Positive OB</a:t>
            </a:r>
            <a:endParaRPr lang="en-US" sz="2000" dirty="0"/>
          </a:p>
        </p:txBody>
      </p:sp>
      <p:sp>
        <p:nvSpPr>
          <p:cNvPr id="3" name="Content Placeholder 2"/>
          <p:cNvSpPr>
            <a:spLocks noGrp="1"/>
          </p:cNvSpPr>
          <p:nvPr>
            <p:ph sz="quarter" idx="11"/>
          </p:nvPr>
        </p:nvSpPr>
        <p:spPr/>
        <p:txBody>
          <a:bodyPr/>
          <a:lstStyle/>
          <a:p>
            <a:pPr marL="0" indent="0">
              <a:buNone/>
            </a:pPr>
            <a:r>
              <a:rPr lang="en-US" sz="2800" dirty="0"/>
              <a:t>Positive deviance:</a:t>
            </a:r>
          </a:p>
          <a:p>
            <a:pPr marL="800100" lvl="1"/>
            <a:r>
              <a:rPr lang="en-US" sz="2400" dirty="0"/>
              <a:t>Successful performance that dramatically exceeds the norm in a positive direction.</a:t>
            </a:r>
          </a:p>
          <a:p>
            <a:pPr marL="354013" lvl="1" indent="-342900">
              <a:buFont typeface="Arial" charset="0"/>
              <a:buChar char="•"/>
            </a:pPr>
            <a:endParaRPr lang="en-US" sz="1000" dirty="0"/>
          </a:p>
        </p:txBody>
      </p:sp>
      <p:sp>
        <p:nvSpPr>
          <p:cNvPr id="6" name="Content Placeholder 5">
            <a:extLst>
              <a:ext uri="{FF2B5EF4-FFF2-40B4-BE49-F238E27FC236}">
                <a16:creationId xmlns:a16="http://schemas.microsoft.com/office/drawing/2014/main" id="{9B5268BC-4A41-B649-8286-B7CD8BEA63F3}"/>
              </a:ext>
            </a:extLst>
          </p:cNvPr>
          <p:cNvSpPr>
            <a:spLocks noGrp="1"/>
          </p:cNvSpPr>
          <p:nvPr>
            <p:ph sz="quarter" idx="14"/>
          </p:nvPr>
        </p:nvSpPr>
        <p:spPr/>
        <p:txBody>
          <a:bodyPr/>
          <a:lstStyle/>
          <a:p>
            <a:pPr marL="11113" lvl="1" indent="0">
              <a:buNone/>
            </a:pPr>
            <a:r>
              <a:rPr lang="en-US" sz="2800" dirty="0"/>
              <a:t>Associated with:</a:t>
            </a:r>
          </a:p>
          <a:p>
            <a:pPr lvl="1"/>
            <a:r>
              <a:rPr lang="en-US" sz="2400" dirty="0"/>
              <a:t>Higher overall job performance.</a:t>
            </a:r>
          </a:p>
          <a:p>
            <a:pPr lvl="1"/>
            <a:r>
              <a:rPr lang="en-US" sz="2400" dirty="0"/>
              <a:t>Less burnout.</a:t>
            </a:r>
          </a:p>
          <a:p>
            <a:pPr lvl="1"/>
            <a:r>
              <a:rPr lang="en-US" sz="2400" dirty="0"/>
              <a:t>Increased commitment.</a:t>
            </a:r>
          </a:p>
          <a:p>
            <a:pPr lvl="1"/>
            <a:r>
              <a:rPr lang="en-US" sz="2400" dirty="0"/>
              <a:t>Higher job satisfaction.</a:t>
            </a:r>
          </a:p>
          <a:p>
            <a:pPr lvl="1"/>
            <a:r>
              <a:rPr lang="en-US" sz="2400" dirty="0"/>
              <a:t>Fewer sick days.</a:t>
            </a:r>
          </a:p>
          <a:p>
            <a:endParaRPr lang="en-US" dirty="0"/>
          </a:p>
        </p:txBody>
      </p:sp>
    </p:spTree>
    <p:extLst>
      <p:ext uri="{BB962C8B-B14F-4D97-AF65-F5344CB8AC3E}">
        <p14:creationId xmlns:p14="http://schemas.microsoft.com/office/powerpoint/2010/main" val="2997950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200" b="1" dirty="0">
                <a:solidFill>
                  <a:srgbClr val="EC7701"/>
                </a:solidFill>
              </a:rPr>
              <a:t>1</a:t>
            </a:r>
          </a:p>
        </p:txBody>
      </p:sp>
      <p:sp>
        <p:nvSpPr>
          <p:cNvPr id="5" name="Content Placeholder 2"/>
          <p:cNvSpPr>
            <a:spLocks noGrp="1"/>
          </p:cNvSpPr>
          <p:nvPr>
            <p:ph sz="quarter" idx="11"/>
          </p:nvPr>
        </p:nvSpPr>
        <p:spPr/>
        <p:txBody>
          <a:bodyPr/>
          <a:lstStyle/>
          <a:p>
            <a:pPr marL="0" indent="0">
              <a:buNone/>
            </a:pPr>
            <a:r>
              <a:rPr lang="en-US" dirty="0"/>
              <a:t>The Garden Gnome Company is trying to counteract a negative situation that occurred last year by creating a positive influence. Garden Gnome is hoping to create:</a:t>
            </a:r>
          </a:p>
          <a:p>
            <a:pPr marL="457200" indent="-457200">
              <a:buFont typeface="+mj-lt"/>
              <a:buAutoNum type="alphaUcPeriod"/>
            </a:pPr>
            <a:r>
              <a:rPr lang="en-US" dirty="0"/>
              <a:t>positive deviance.</a:t>
            </a:r>
          </a:p>
          <a:p>
            <a:pPr marL="457200" indent="-457200">
              <a:buFont typeface="+mj-lt"/>
              <a:buAutoNum type="alphaUcPeriod"/>
            </a:pPr>
            <a:r>
              <a:rPr lang="en-US" dirty="0"/>
              <a:t>a neutralizing influence.</a:t>
            </a:r>
          </a:p>
          <a:p>
            <a:pPr marL="457200" indent="-457200">
              <a:buFont typeface="+mj-lt"/>
              <a:buAutoNum type="alphaUcPeriod"/>
            </a:pPr>
            <a:r>
              <a:rPr lang="en-US" dirty="0"/>
              <a:t>an amplifying effect.</a:t>
            </a:r>
          </a:p>
          <a:p>
            <a:pPr marL="457200" indent="-457200">
              <a:buFont typeface="+mj-lt"/>
              <a:buAutoNum type="alphaUcPeriod"/>
            </a:pPr>
            <a:r>
              <a:rPr lang="en-US" dirty="0"/>
              <a:t>a buffering effect.</a:t>
            </a:r>
          </a:p>
          <a:p>
            <a:pPr marL="457200" indent="-457200">
              <a:buFont typeface="+mj-lt"/>
              <a:buAutoNum type="alphaUcPeriod"/>
            </a:pPr>
            <a:r>
              <a:rPr lang="en-US" dirty="0"/>
              <a:t>corporate social responsibility.</a:t>
            </a:r>
          </a:p>
          <a:p>
            <a:pPr marL="457200" indent="-457200">
              <a:buFont typeface="+mj-lt"/>
              <a:buAutoNum type="alphaUcPeriod"/>
            </a:pPr>
            <a:endParaRPr lang="en-US" dirty="0"/>
          </a:p>
        </p:txBody>
      </p:sp>
    </p:spTree>
    <p:extLst>
      <p:ext uri="{BB962C8B-B14F-4D97-AF65-F5344CB8AC3E}">
        <p14:creationId xmlns:p14="http://schemas.microsoft.com/office/powerpoint/2010/main" val="1996703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Power of Positive Emotions </a:t>
            </a:r>
            <a:r>
              <a:rPr lang="en-US" sz="1400" dirty="0"/>
              <a:t>1</a:t>
            </a:r>
            <a:endParaRPr lang="en-US" sz="1400" dirty="0">
              <a:solidFill>
                <a:schemeClr val="accent1"/>
              </a:solidFill>
            </a:endParaRPr>
          </a:p>
        </p:txBody>
      </p:sp>
      <p:sp>
        <p:nvSpPr>
          <p:cNvPr id="7" name="Content Placeholder 6"/>
          <p:cNvSpPr>
            <a:spLocks noGrp="1"/>
          </p:cNvSpPr>
          <p:nvPr>
            <p:ph sz="quarter" idx="15"/>
          </p:nvPr>
        </p:nvSpPr>
        <p:spPr>
          <a:xfrm>
            <a:off x="342900" y="1463161"/>
            <a:ext cx="4076700" cy="657225"/>
          </a:xfrm>
        </p:spPr>
        <p:txBody>
          <a:bodyPr anchor="ctr">
            <a:normAutofit/>
          </a:bodyPr>
          <a:lstStyle/>
          <a:p>
            <a:pPr algn="ctr">
              <a:spcAft>
                <a:spcPts val="0"/>
              </a:spcAft>
            </a:pPr>
            <a:r>
              <a:rPr lang="en-US" sz="2800" b="1" dirty="0"/>
              <a:t>Positive Emotions</a:t>
            </a:r>
          </a:p>
          <a:p>
            <a:endParaRPr lang="en-US" sz="2000" dirty="0"/>
          </a:p>
        </p:txBody>
      </p:sp>
      <p:sp>
        <p:nvSpPr>
          <p:cNvPr id="3" name="Content Placeholder 2"/>
          <p:cNvSpPr>
            <a:spLocks noGrp="1"/>
          </p:cNvSpPr>
          <p:nvPr>
            <p:ph sz="quarter" idx="11"/>
          </p:nvPr>
        </p:nvSpPr>
        <p:spPr>
          <a:xfrm>
            <a:off x="342900" y="1991479"/>
            <a:ext cx="4076700" cy="4043082"/>
          </a:xfrm>
        </p:spPr>
        <p:txBody>
          <a:bodyPr anchor="t">
            <a:normAutofit lnSpcReduction="10000"/>
          </a:bodyPr>
          <a:lstStyle/>
          <a:p>
            <a:pPr marL="342900" indent="-342900">
              <a:spcAft>
                <a:spcPts val="1200"/>
              </a:spcAft>
              <a:buClr>
                <a:schemeClr val="tx1"/>
              </a:buClr>
              <a:buFont typeface="Arial" panose="020B0604020202020204" pitchFamily="34" charset="0"/>
              <a:buChar char="•"/>
            </a:pPr>
            <a:r>
              <a:rPr lang="en-US" sz="2000" dirty="0"/>
              <a:t>Are resources that fuel individual, group, and organizational success.</a:t>
            </a:r>
          </a:p>
          <a:p>
            <a:pPr marL="342900" indent="-342900">
              <a:spcAft>
                <a:spcPts val="1200"/>
              </a:spcAft>
              <a:buFont typeface="Arial" panose="020B0604020202020204" pitchFamily="34" charset="0"/>
              <a:buChar char="•"/>
            </a:pPr>
            <a:r>
              <a:rPr lang="en-US" sz="2000" dirty="0"/>
              <a:t>Help build social, psychological, and physical resources.</a:t>
            </a:r>
          </a:p>
          <a:p>
            <a:pPr marL="342900" indent="-342900">
              <a:spcAft>
                <a:spcPts val="1200"/>
              </a:spcAft>
              <a:buFont typeface="Arial" panose="020B0604020202020204" pitchFamily="34" charset="0"/>
              <a:buChar char="•"/>
            </a:pPr>
            <a:r>
              <a:rPr lang="en-US" sz="2000" dirty="0"/>
              <a:t>Combat negative emotions.</a:t>
            </a:r>
          </a:p>
          <a:p>
            <a:pPr marL="342900" indent="-342900">
              <a:spcAft>
                <a:spcPts val="1200"/>
              </a:spcAft>
              <a:buFont typeface="Arial" panose="020B0604020202020204" pitchFamily="34" charset="0"/>
              <a:buChar char="•"/>
            </a:pPr>
            <a:r>
              <a:rPr lang="en-US" sz="2000" dirty="0"/>
              <a:t>Broaden your mindset, open you to consider new things.</a:t>
            </a:r>
          </a:p>
          <a:p>
            <a:pPr marL="342900" indent="-342900">
              <a:buFont typeface="Arial" panose="020B0604020202020204" pitchFamily="34" charset="0"/>
              <a:buChar char="•"/>
            </a:pPr>
            <a:r>
              <a:rPr lang="en-US" sz="2000" dirty="0"/>
              <a:t>Have benefits which endure over long periods of time.</a:t>
            </a:r>
          </a:p>
          <a:p>
            <a:pPr marL="342900" indent="-342900">
              <a:buFont typeface="Arial" panose="020B0604020202020204" pitchFamily="34" charset="0"/>
              <a:buChar char="•"/>
            </a:pPr>
            <a:endParaRPr lang="en-US" sz="2000" dirty="0"/>
          </a:p>
        </p:txBody>
      </p:sp>
      <p:sp>
        <p:nvSpPr>
          <p:cNvPr id="6" name="Content Placeholder 5">
            <a:extLst>
              <a:ext uri="{FF2B5EF4-FFF2-40B4-BE49-F238E27FC236}">
                <a16:creationId xmlns:a16="http://schemas.microsoft.com/office/drawing/2014/main" id="{4EB2D7CF-F4F9-B148-8D60-EE56F46E2598}"/>
              </a:ext>
            </a:extLst>
          </p:cNvPr>
          <p:cNvSpPr>
            <a:spLocks noGrp="1"/>
          </p:cNvSpPr>
          <p:nvPr>
            <p:ph sz="quarter" idx="16"/>
          </p:nvPr>
        </p:nvSpPr>
        <p:spPr>
          <a:xfrm>
            <a:off x="4358908" y="1454430"/>
            <a:ext cx="4076700" cy="657225"/>
          </a:xfrm>
        </p:spPr>
        <p:txBody>
          <a:bodyPr anchor="ctr">
            <a:normAutofit/>
          </a:bodyPr>
          <a:lstStyle/>
          <a:p>
            <a:pPr algn="ctr"/>
            <a:r>
              <a:rPr lang="en-US" sz="2800" b="1" dirty="0"/>
              <a:t>Negative Emotions</a:t>
            </a:r>
          </a:p>
          <a:p>
            <a:endParaRPr lang="en-US" dirty="0"/>
          </a:p>
        </p:txBody>
      </p:sp>
      <p:sp>
        <p:nvSpPr>
          <p:cNvPr id="8" name="Content Placeholder 7">
            <a:extLst>
              <a:ext uri="{FF2B5EF4-FFF2-40B4-BE49-F238E27FC236}">
                <a16:creationId xmlns:a16="http://schemas.microsoft.com/office/drawing/2014/main" id="{30E0BE69-D01C-114F-A4B5-BB3B95079230}"/>
              </a:ext>
            </a:extLst>
          </p:cNvPr>
          <p:cNvSpPr>
            <a:spLocks noGrp="1"/>
          </p:cNvSpPr>
          <p:nvPr>
            <p:ph sz="quarter" idx="17"/>
          </p:nvPr>
        </p:nvSpPr>
        <p:spPr>
          <a:xfrm>
            <a:off x="4724400" y="2051567"/>
            <a:ext cx="4076700" cy="4043082"/>
          </a:xfrm>
        </p:spPr>
        <p:txBody>
          <a:bodyPr/>
          <a:lstStyle/>
          <a:p>
            <a:pPr marL="342900" indent="-342900">
              <a:buFont typeface="Arial" panose="020B0604020202020204" pitchFamily="34" charset="0"/>
              <a:buChar char="•"/>
              <a:defRPr/>
            </a:pPr>
            <a:r>
              <a:rPr lang="en-US" dirty="0"/>
              <a:t>Are limiting.</a:t>
            </a:r>
          </a:p>
          <a:p>
            <a:pPr marL="342900" indent="-342900">
              <a:buFont typeface="Arial" panose="020B0604020202020204" pitchFamily="34" charset="0"/>
              <a:buChar char="•"/>
              <a:defRPr/>
            </a:pPr>
            <a:r>
              <a:rPr lang="en-US" dirty="0"/>
              <a:t>Spur you to act in narrow or specific ways.</a:t>
            </a:r>
          </a:p>
          <a:p>
            <a:endParaRPr lang="en-US" dirty="0"/>
          </a:p>
          <a:p>
            <a:endParaRPr lang="en-US" dirty="0"/>
          </a:p>
        </p:txBody>
      </p:sp>
    </p:spTree>
    <p:extLst>
      <p:ext uri="{BB962C8B-B14F-4D97-AF65-F5344CB8AC3E}">
        <p14:creationId xmlns:p14="http://schemas.microsoft.com/office/powerpoint/2010/main" val="1362462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Power of Positive Emotions </a:t>
            </a:r>
            <a:r>
              <a:rPr lang="en-US" sz="1400" dirty="0"/>
              <a:t>2</a:t>
            </a:r>
          </a:p>
        </p:txBody>
      </p:sp>
      <p:sp>
        <p:nvSpPr>
          <p:cNvPr id="3" name="Content Placeholder 2"/>
          <p:cNvSpPr>
            <a:spLocks noGrp="1"/>
          </p:cNvSpPr>
          <p:nvPr>
            <p:ph sz="quarter" idx="11"/>
          </p:nvPr>
        </p:nvSpPr>
        <p:spPr/>
        <p:txBody>
          <a:bodyPr>
            <a:normAutofit/>
          </a:bodyPr>
          <a:lstStyle/>
          <a:p>
            <a:pPr marL="0" indent="0">
              <a:buNone/>
            </a:pPr>
            <a:r>
              <a:rPr lang="en-US" sz="2800" dirty="0"/>
              <a:t>Positive emotions have desirable effects on:</a:t>
            </a:r>
          </a:p>
          <a:p>
            <a:pPr marL="342900" indent="-342900">
              <a:buFont typeface="Arial" panose="020B0604020202020204" pitchFamily="34" charset="0"/>
              <a:buChar char="•"/>
            </a:pPr>
            <a:r>
              <a:rPr lang="en-US" sz="2400" dirty="0"/>
              <a:t>Organizational commitment.</a:t>
            </a:r>
          </a:p>
          <a:p>
            <a:pPr marL="342900" indent="-342900">
              <a:buFont typeface="Arial" panose="020B0604020202020204" pitchFamily="34" charset="0"/>
              <a:buChar char="•"/>
            </a:pPr>
            <a:r>
              <a:rPr lang="en-US" sz="2400" dirty="0"/>
              <a:t>Creativity.</a:t>
            </a:r>
          </a:p>
          <a:p>
            <a:pPr marL="342900" indent="-342900">
              <a:buFont typeface="Arial" panose="020B0604020202020204" pitchFamily="34" charset="0"/>
              <a:buChar char="•"/>
            </a:pPr>
            <a:r>
              <a:rPr lang="en-US" sz="2400" dirty="0"/>
              <a:t>Decision making.</a:t>
            </a:r>
          </a:p>
          <a:p>
            <a:pPr marL="342900" indent="-342900">
              <a:buFont typeface="Arial" panose="020B0604020202020204" pitchFamily="34" charset="0"/>
              <a:buChar char="•"/>
            </a:pPr>
            <a:r>
              <a:rPr lang="en-US" sz="2400" dirty="0"/>
              <a:t>Intentions to quit.</a:t>
            </a:r>
          </a:p>
          <a:p>
            <a:pPr marL="342900" indent="-342900">
              <a:buFont typeface="Arial" panose="020B0604020202020204" pitchFamily="34" charset="0"/>
              <a:buChar char="•"/>
            </a:pPr>
            <a:r>
              <a:rPr lang="en-US" sz="2400" dirty="0"/>
              <a:t>Performance.</a:t>
            </a:r>
          </a:p>
          <a:p>
            <a:pPr marL="342900" indent="-342900">
              <a:buFont typeface="Arial" panose="020B0604020202020204" pitchFamily="34" charset="0"/>
              <a:buChar char="•"/>
            </a:pPr>
            <a:r>
              <a:rPr lang="en-US" sz="2400" dirty="0"/>
              <a:t>Stress.</a:t>
            </a:r>
          </a:p>
        </p:txBody>
      </p:sp>
    </p:spTree>
    <p:extLst>
      <p:ext uri="{BB962C8B-B14F-4D97-AF65-F5344CB8AC3E}">
        <p14:creationId xmlns:p14="http://schemas.microsoft.com/office/powerpoint/2010/main" val="2627976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Power of Positive Emotions </a:t>
            </a:r>
            <a:r>
              <a:rPr lang="en-US" sz="1400" dirty="0"/>
              <a:t>3</a:t>
            </a:r>
          </a:p>
        </p:txBody>
      </p:sp>
      <p:sp>
        <p:nvSpPr>
          <p:cNvPr id="3" name="Content Placeholder 2"/>
          <p:cNvSpPr>
            <a:spLocks noGrp="1"/>
          </p:cNvSpPr>
          <p:nvPr>
            <p:ph sz="quarter" idx="11"/>
          </p:nvPr>
        </p:nvSpPr>
        <p:spPr/>
        <p:txBody>
          <a:bodyPr>
            <a:normAutofit/>
          </a:bodyPr>
          <a:lstStyle/>
          <a:p>
            <a:pPr marL="0" indent="0">
              <a:buNone/>
            </a:pPr>
            <a:r>
              <a:rPr lang="en-US" sz="2800" dirty="0"/>
              <a:t>They are </a:t>
            </a:r>
            <a:r>
              <a:rPr lang="en-US" sz="2800" dirty="0">
                <a:solidFill>
                  <a:srgbClr val="E31A23"/>
                </a:solidFill>
              </a:rPr>
              <a:t>contagious</a:t>
            </a:r>
            <a:r>
              <a:rPr lang="en-US" sz="2800" dirty="0"/>
              <a:t>.</a:t>
            </a:r>
          </a:p>
          <a:p>
            <a:pPr marL="457200" indent="-457200">
              <a:buFont typeface="Arial" panose="020B0604020202020204" pitchFamily="34" charset="0"/>
              <a:buChar char="•"/>
            </a:pPr>
            <a:r>
              <a:rPr lang="en-US" sz="2400" dirty="0"/>
              <a:t>Upward spirals of positivity, where positive behaviors, feelings, and attitudes feed your own and those of others in a continual, reinforcing process.</a:t>
            </a:r>
          </a:p>
          <a:p>
            <a:pPr marL="0" indent="0">
              <a:buNone/>
            </a:pPr>
            <a:r>
              <a:rPr lang="en-US" sz="2800" dirty="0"/>
              <a:t>They can </a:t>
            </a:r>
            <a:r>
              <a:rPr lang="en-US" sz="2800" dirty="0">
                <a:solidFill>
                  <a:srgbClr val="E31A23"/>
                </a:solidFill>
              </a:rPr>
              <a:t>offset</a:t>
            </a:r>
            <a:r>
              <a:rPr lang="en-US" sz="2800" dirty="0"/>
              <a:t> negative emotions.</a:t>
            </a:r>
          </a:p>
          <a:p>
            <a:pPr marL="342900" indent="-342900">
              <a:buFont typeface="Arial" panose="020B0604020202020204" pitchFamily="34" charset="0"/>
              <a:buChar char="•"/>
            </a:pPr>
            <a:r>
              <a:rPr lang="en-US" sz="2400" dirty="0"/>
              <a:t>Need multiple positives  experiences to counter a negative experience.</a:t>
            </a:r>
          </a:p>
        </p:txBody>
      </p:sp>
    </p:spTree>
    <p:extLst>
      <p:ext uri="{BB962C8B-B14F-4D97-AF65-F5344CB8AC3E}">
        <p14:creationId xmlns:p14="http://schemas.microsoft.com/office/powerpoint/2010/main" val="2749621178"/>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10.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12377</TotalTime>
  <Words>4163</Words>
  <Application>Microsoft Macintosh PowerPoint</Application>
  <PresentationFormat>On-screen Show (4:3)</PresentationFormat>
  <Paragraphs>428</Paragraphs>
  <Slides>35</Slides>
  <Notes>33</Notes>
  <HiddenSlides>4</HiddenSlides>
  <MMClips>0</MMClips>
  <ScaleCrop>false</ScaleCrop>
  <HeadingPairs>
    <vt:vector size="6" baseType="variant">
      <vt:variant>
        <vt:lpstr>Fonts Used</vt:lpstr>
      </vt:variant>
      <vt:variant>
        <vt:i4>5</vt:i4>
      </vt:variant>
      <vt:variant>
        <vt:lpstr>Theme</vt:lpstr>
      </vt:variant>
      <vt:variant>
        <vt:i4>12</vt:i4>
      </vt:variant>
      <vt:variant>
        <vt:lpstr>Slide Titles</vt:lpstr>
      </vt:variant>
      <vt:variant>
        <vt:i4>35</vt:i4>
      </vt:variant>
    </vt:vector>
  </HeadingPairs>
  <TitlesOfParts>
    <vt:vector size="52" baseType="lpstr">
      <vt:lpstr>Arial</vt:lpstr>
      <vt:lpstr>Arial Black</vt:lpstr>
      <vt:lpstr>ArumSans Bold</vt:lpstr>
      <vt:lpstr>ArumSans Regular</vt:lpstr>
      <vt:lpstr>Calibri</vt:lpstr>
      <vt:lpstr>ImageDescriptionAppendixSlideMaster</vt:lpstr>
      <vt:lpstr>Title Slides Master</vt:lpstr>
      <vt:lpstr>MainContentSlideMaster</vt:lpstr>
      <vt:lpstr>ClosingMaster</vt:lpstr>
      <vt:lpstr>DividerSlideMaster</vt:lpstr>
      <vt:lpstr>1_FIRST, BREAK, LAST slides </vt:lpstr>
      <vt:lpstr>1_Custom Design</vt:lpstr>
      <vt:lpstr>Custom Design</vt:lpstr>
      <vt:lpstr>Kinicki OB</vt:lpstr>
      <vt:lpstr>Red bar footer BODY/MAIN CONTENT</vt:lpstr>
      <vt:lpstr>FIRST, BREAK, LAST slides </vt:lpstr>
      <vt:lpstr>Red Bar Footer_APPENDIX</vt:lpstr>
      <vt:lpstr>CHAPTER 7</vt:lpstr>
      <vt:lpstr>After reading this chapter you  should be able to:</vt:lpstr>
      <vt:lpstr>What Is Positive Organizational Behavior?</vt:lpstr>
      <vt:lpstr>How Positivity Works</vt:lpstr>
      <vt:lpstr>The Benefits of Positive OB</vt:lpstr>
      <vt:lpstr>Test Your OB Knowledge 1</vt:lpstr>
      <vt:lpstr>The Power of Positive Emotions 1</vt:lpstr>
      <vt:lpstr>The Power of Positive Emotions 2</vt:lpstr>
      <vt:lpstr>The Power of Positive Emotions 3</vt:lpstr>
      <vt:lpstr>Strategies to Increase Positivity</vt:lpstr>
      <vt:lpstr>Test Your OB Knowledge 2</vt:lpstr>
      <vt:lpstr>Mindlessness Versus Mindfulness 1</vt:lpstr>
      <vt:lpstr>Mindlessness Versus Mindfulness 2</vt:lpstr>
      <vt:lpstr>Fostering Mindfulness</vt:lpstr>
      <vt:lpstr>Test Your OB Knowledge 3</vt:lpstr>
      <vt:lpstr>Positive Psychological Capital</vt:lpstr>
      <vt:lpstr>Two Components of Hope</vt:lpstr>
      <vt:lpstr>Efficacy</vt:lpstr>
      <vt:lpstr>Resilience and Optimism</vt:lpstr>
      <vt:lpstr>Test Your OB Knowledge 4</vt:lpstr>
      <vt:lpstr>Figure 7.4 Creating a Climate That Fosters Positive OB</vt:lpstr>
      <vt:lpstr>Benefits of Virtuous Leadership</vt:lpstr>
      <vt:lpstr>Test Your OB Knowledge 5</vt:lpstr>
      <vt:lpstr>What Is Well-Being and Flourishing?</vt:lpstr>
      <vt:lpstr>Well-Being and Flourishing 1</vt:lpstr>
      <vt:lpstr>Well-Being and Flourishing 2</vt:lpstr>
      <vt:lpstr>Well-Being and Flourishing 3</vt:lpstr>
      <vt:lpstr>Well-Being and Flourishing 4</vt:lpstr>
      <vt:lpstr>Test Your OB Knowledge 6</vt:lpstr>
      <vt:lpstr>Positive Organizational Behavior:  Putting It All in Context </vt:lpstr>
      <vt:lpstr>End of Main Content</vt:lpstr>
      <vt:lpstr>Accessibility Content: Text Alternates for Slide Images.</vt:lpstr>
      <vt:lpstr>How Positivity Works Text Alternate</vt:lpstr>
      <vt:lpstr>Figure 7.4 Creating a Climate That Fosters Positive OB Text Alternate</vt:lpstr>
      <vt:lpstr>Positive Organizational Behavior:  Putting It All in Context Text Alternate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691</cp:revision>
  <cp:lastPrinted>2016-12-12T02:52:09Z</cp:lastPrinted>
  <dcterms:created xsi:type="dcterms:W3CDTF">2014-09-02T15:08:31Z</dcterms:created>
  <dcterms:modified xsi:type="dcterms:W3CDTF">2020-03-05T15:18:10Z</dcterms:modified>
</cp:coreProperties>
</file>