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6.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7.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8.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9.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10.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11.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2">
  <p:sldMasterIdLst>
    <p:sldMasterId id="2147483964" r:id="rId1"/>
    <p:sldMasterId id="2147483970" r:id="rId2"/>
    <p:sldMasterId id="2147483973" r:id="rId3"/>
    <p:sldMasterId id="2147483982" r:id="rId4"/>
    <p:sldMasterId id="2147483984" r:id="rId5"/>
    <p:sldMasterId id="2147483956" r:id="rId6"/>
    <p:sldMasterId id="2147483922" r:id="rId7"/>
    <p:sldMasterId id="2147483910" r:id="rId8"/>
    <p:sldMasterId id="2147483898" r:id="rId9"/>
    <p:sldMasterId id="2147483934" r:id="rId10"/>
    <p:sldMasterId id="2147483942" r:id="rId11"/>
    <p:sldMasterId id="2147483952" r:id="rId12"/>
  </p:sldMasterIdLst>
  <p:notesMasterIdLst>
    <p:notesMasterId r:id="rId48"/>
  </p:notesMasterIdLst>
  <p:handoutMasterIdLst>
    <p:handoutMasterId r:id="rId49"/>
  </p:handoutMasterIdLst>
  <p:sldIdLst>
    <p:sldId id="256" r:id="rId13"/>
    <p:sldId id="452" r:id="rId14"/>
    <p:sldId id="454" r:id="rId15"/>
    <p:sldId id="455" r:id="rId16"/>
    <p:sldId id="456" r:id="rId17"/>
    <p:sldId id="450" r:id="rId18"/>
    <p:sldId id="457" r:id="rId19"/>
    <p:sldId id="494" r:id="rId20"/>
    <p:sldId id="460" r:id="rId21"/>
    <p:sldId id="461" r:id="rId22"/>
    <p:sldId id="462" r:id="rId23"/>
    <p:sldId id="466" r:id="rId24"/>
    <p:sldId id="469" r:id="rId25"/>
    <p:sldId id="468" r:id="rId26"/>
    <p:sldId id="472" r:id="rId27"/>
    <p:sldId id="473" r:id="rId28"/>
    <p:sldId id="476" r:id="rId29"/>
    <p:sldId id="477" r:id="rId30"/>
    <p:sldId id="478" r:id="rId31"/>
    <p:sldId id="479" r:id="rId32"/>
    <p:sldId id="480" r:id="rId33"/>
    <p:sldId id="481" r:id="rId34"/>
    <p:sldId id="489" r:id="rId35"/>
    <p:sldId id="485" r:id="rId36"/>
    <p:sldId id="484" r:id="rId37"/>
    <p:sldId id="486" r:id="rId38"/>
    <p:sldId id="487" r:id="rId39"/>
    <p:sldId id="488" r:id="rId40"/>
    <p:sldId id="451" r:id="rId41"/>
    <p:sldId id="495" r:id="rId42"/>
    <p:sldId id="496" r:id="rId43"/>
    <p:sldId id="490" r:id="rId44"/>
    <p:sldId id="491" r:id="rId45"/>
    <p:sldId id="492" r:id="rId46"/>
    <p:sldId id="493"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6F44181-BDD9-254C-A28E-A2D263D414EE}">
          <p14:sldIdLst>
            <p14:sldId id="256"/>
            <p14:sldId id="452"/>
            <p14:sldId id="454"/>
            <p14:sldId id="455"/>
            <p14:sldId id="456"/>
            <p14:sldId id="450"/>
            <p14:sldId id="457"/>
            <p14:sldId id="494"/>
            <p14:sldId id="460"/>
            <p14:sldId id="461"/>
            <p14:sldId id="462"/>
            <p14:sldId id="466"/>
            <p14:sldId id="469"/>
            <p14:sldId id="468"/>
            <p14:sldId id="472"/>
            <p14:sldId id="473"/>
            <p14:sldId id="476"/>
            <p14:sldId id="477"/>
            <p14:sldId id="478"/>
            <p14:sldId id="479"/>
            <p14:sldId id="480"/>
            <p14:sldId id="481"/>
            <p14:sldId id="489"/>
            <p14:sldId id="485"/>
            <p14:sldId id="484"/>
            <p14:sldId id="486"/>
            <p14:sldId id="487"/>
            <p14:sldId id="488"/>
            <p14:sldId id="451"/>
            <p14:sldId id="495"/>
          </p14:sldIdLst>
        </p14:section>
        <p14:section name="Appendix of Text Alternates for Images." id="{4410E050-E79D-A641-A677-27349DA20360}">
          <p14:sldIdLst>
            <p14:sldId id="496"/>
            <p14:sldId id="490"/>
            <p14:sldId id="491"/>
            <p14:sldId id="492"/>
            <p14:sldId id="49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4" clrIdx="0"/>
  <p:cmAuthor id="2" name="Patrick Soleymani" initials="P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701"/>
    <a:srgbClr val="E31A23"/>
    <a:srgbClr val="E6A800"/>
    <a:srgbClr val="F4AA12"/>
    <a:srgbClr val="D00000"/>
    <a:srgbClr val="638886"/>
    <a:srgbClr val="F4B81E"/>
    <a:srgbClr val="6CD37B"/>
    <a:srgbClr val="56BB43"/>
    <a:srgbClr val="2C18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694" autoAdjust="0"/>
    <p:restoredTop sz="86374" autoAdjust="0"/>
  </p:normalViewPr>
  <p:slideViewPr>
    <p:cSldViewPr snapToGrid="0" snapToObjects="1">
      <p:cViewPr varScale="1">
        <p:scale>
          <a:sx n="123" d="100"/>
          <a:sy n="123" d="100"/>
        </p:scale>
        <p:origin x="2168" y="176"/>
      </p:cViewPr>
      <p:guideLst>
        <p:guide orient="horz" pos="2160"/>
        <p:guide pos="2880"/>
      </p:guideLst>
    </p:cSldViewPr>
  </p:slideViewPr>
  <p:outlineViewPr>
    <p:cViewPr>
      <p:scale>
        <a:sx n="33" d="100"/>
        <a:sy n="33" d="100"/>
      </p:scale>
      <p:origin x="0" y="-25512"/>
    </p:cViewPr>
  </p:outlineViewPr>
  <p:notesTextViewPr>
    <p:cViewPr>
      <p:scale>
        <a:sx n="200" d="100"/>
        <a:sy n="200" d="100"/>
      </p:scale>
      <p:origin x="0" y="0"/>
    </p:cViewPr>
  </p:notesTextViewPr>
  <p:sorterViewPr>
    <p:cViewPr varScale="1">
      <p:scale>
        <a:sx n="1" d="1"/>
        <a:sy n="1" d="1"/>
      </p:scale>
      <p:origin x="0" y="0"/>
    </p:cViewPr>
  </p:sorterViewPr>
  <p:notesViewPr>
    <p:cSldViewPr snapToGrid="0" snapToObjects="1">
      <p:cViewPr varScale="1">
        <p:scale>
          <a:sx n="89" d="100"/>
          <a:sy n="89" d="100"/>
        </p:scale>
        <p:origin x="3802" y="6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commentAuthors" Target="commentAuthor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theme" Target="theme/theme1.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1"/>
            <a:ext cx="2971800" cy="458788"/>
          </a:xfrm>
          <a:prstGeom prst="rect">
            <a:avLst/>
          </a:prstGeom>
        </p:spPr>
        <p:txBody>
          <a:bodyPr vert="horz" lIns="91440" tIns="45720" rIns="91440" bIns="45720" rtlCol="0"/>
          <a:lstStyle>
            <a:lvl1pPr algn="r">
              <a:defRPr sz="1200"/>
            </a:lvl1pPr>
          </a:lstStyle>
          <a:p>
            <a:fld id="{EFB67FCB-ECD8-2F40-92A4-CC208227C13B}" type="datetimeFigureOut">
              <a:rPr lang="en-US" smtClean="0"/>
              <a:t>3/4/20</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9037E35-55D5-E74F-9B2D-5B5ACBDA5AF2}" type="slidenum">
              <a:rPr lang="en-US" smtClean="0"/>
              <a:t>‹#›</a:t>
            </a:fld>
            <a:endParaRPr lang="en-US" dirty="0"/>
          </a:p>
        </p:txBody>
      </p:sp>
    </p:spTree>
    <p:extLst>
      <p:ext uri="{BB962C8B-B14F-4D97-AF65-F5344CB8AC3E}">
        <p14:creationId xmlns:p14="http://schemas.microsoft.com/office/powerpoint/2010/main" val="16112056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3/4/20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false</a:t>
            </a:r>
            <a:r>
              <a:rPr lang="en-US" baseline="0" dirty="0"/>
              <a:t>.</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Monitoring performance:</a:t>
            </a:r>
            <a:r>
              <a:rPr lang="en-US" sz="1200" kern="1200" dirty="0">
                <a:solidFill>
                  <a:schemeClr val="tx1"/>
                </a:solidFill>
                <a:effectLst/>
                <a:latin typeface="+mn-lt"/>
                <a:ea typeface="+mn-ea"/>
                <a:cs typeface="+mn-cs"/>
              </a:rPr>
              <a:t> measuring, tracking, or otherwise verifying progress and ultimate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You use the information gathered through monitoring to identify problems (and successes) and opportunities to enhance performance during the pursuit of a goal, and your final outcomes.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 do this effectively, you need to use or even create accurate and appropriate measures.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6.3 shows that many goals can be categorized as behavioral, objective, or task-oriented.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Performance measurement and monitoring can be improved by considering other types of measures including timeliness, quality, quantity, and financial metrics.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Accurately and appropriately monitoring and evaluating both progress and outcomes are critical components of effective performance management.</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Halo: a rater forms an overall impression about a person or object and then uses that impression to bias ratings about the same.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Leniency: a personal characteristic that leads an individual to consistently evaluate other people or objects in an extremely positive fashion.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Central tendency: the tendency to avoid all extreme judgments and rate people and objects as average or neutral.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Recency effects: the tendency to remember recent information.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Contrast effects: the tendency to evaluate people or objects by comparing them with characteristics of recently observed people or objects.</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E, le</a:t>
            </a:r>
            <a:r>
              <a:rPr lang="en-US" baseline="0" dirty="0"/>
              <a:t>niency.</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591176" cy="4114800"/>
          </a:xfrm>
        </p:spPr>
        <p:txBody>
          <a:bodyPr/>
          <a:lstStyle/>
          <a:p>
            <a:pPr lvl="0"/>
            <a:r>
              <a:rPr lang="en-US" sz="1200" b="1" kern="1200" dirty="0">
                <a:solidFill>
                  <a:schemeClr val="tx1"/>
                </a:solidFill>
                <a:effectLst/>
                <a:latin typeface="+mn-lt"/>
                <a:ea typeface="+mn-ea"/>
                <a:cs typeface="+mn-cs"/>
              </a:rPr>
              <a:t>Feedback:</a:t>
            </a:r>
            <a:r>
              <a:rPr lang="en-US" sz="1200" kern="1200" dirty="0">
                <a:solidFill>
                  <a:schemeClr val="tx1"/>
                </a:solidFill>
                <a:effectLst/>
                <a:latin typeface="+mn-lt"/>
                <a:ea typeface="+mn-ea"/>
                <a:cs typeface="+mn-cs"/>
              </a:rPr>
              <a:t> information about (individual or collective) performance shared with those in a position to improve the situation.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Feedback enables you to learn how your performance compares to the goal, which you can then use to modify your behaviors and efforts.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Hard data such as units sold, days absent, dollars saved, projects completed, customers satisfied, and quality rejects are all candidates for effective feedback programs.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Performance appraisal programs that discourage two-way communication and treat employee involvement as a bad thing do not represent feedback.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people neither receive nor provide feedback as often and as well as they would like.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Research indicates that many employees feel they don’t get enough guidance to improve their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Among the reasons people don’t provide more feedback are concerns about how feedback could strain relationships, time constraints, lack of confidence in providing effective feedback, and the lack of consequences for not providing feedback.</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Three common sources of feedback are others, task, and self.</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Others as a source of feedback include peers, supervisors, lower-level employees, and outsiders.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Some tasks provide feedback about how well or poorly you are doing.</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Table 6.5 lists characteristics of employees who are less likely and those who are more likely to seek feedback.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factors influence how people perceive feedback, including the fundamental attribution bias and the self-serving bias.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Beyond attributions, the following also can influence your perceptions of feedback and whether the feedback is rejected or discounted: </a:t>
            </a:r>
          </a:p>
          <a:p>
            <a:pPr lvl="1"/>
            <a:r>
              <a:rPr lang="en-US" sz="1200" kern="1200" dirty="0">
                <a:solidFill>
                  <a:schemeClr val="tx1"/>
                </a:solidFill>
                <a:effectLst/>
                <a:latin typeface="+mn-lt"/>
                <a:ea typeface="+mn-ea"/>
                <a:cs typeface="+mn-cs"/>
              </a:rPr>
              <a:t>Accuracy: the feedback is inaccurate if the PM system measures the wrong things or measures the right things wrong.</a:t>
            </a:r>
          </a:p>
          <a:p>
            <a:pPr lvl="1"/>
            <a:r>
              <a:rPr lang="en-US" sz="1200" kern="1200" dirty="0">
                <a:solidFill>
                  <a:schemeClr val="tx1"/>
                </a:solidFill>
                <a:effectLst/>
                <a:latin typeface="+mn-lt"/>
                <a:ea typeface="+mn-ea"/>
                <a:cs typeface="+mn-cs"/>
              </a:rPr>
              <a:t>Credibility of the source: feedback from top performers or from trusted people will be given more weight.</a:t>
            </a:r>
          </a:p>
          <a:p>
            <a:pPr lvl="1"/>
            <a:r>
              <a:rPr lang="en-US" sz="1200" kern="1200" dirty="0">
                <a:solidFill>
                  <a:schemeClr val="tx1"/>
                </a:solidFill>
                <a:effectLst/>
                <a:latin typeface="+mn-lt"/>
                <a:ea typeface="+mn-ea"/>
                <a:cs typeface="+mn-cs"/>
              </a:rPr>
              <a:t>Fairness of the system: feedback will be discounted if you perceive the process or outcomes as unfair.</a:t>
            </a:r>
          </a:p>
          <a:p>
            <a:pPr lvl="1"/>
            <a:r>
              <a:rPr lang="en-US" sz="1200" kern="1200" dirty="0">
                <a:solidFill>
                  <a:schemeClr val="tx1"/>
                </a:solidFill>
                <a:effectLst/>
                <a:latin typeface="+mn-lt"/>
                <a:ea typeface="+mn-ea"/>
                <a:cs typeface="+mn-cs"/>
              </a:rPr>
              <a:t>Performance reward-expectancies: can be fostered through ongoing and open feedback.</a:t>
            </a:r>
          </a:p>
          <a:p>
            <a:pPr lvl="1"/>
            <a:r>
              <a:rPr lang="en-US" sz="1200" kern="1200" dirty="0">
                <a:solidFill>
                  <a:schemeClr val="tx1"/>
                </a:solidFill>
                <a:effectLst/>
                <a:latin typeface="+mn-lt"/>
                <a:ea typeface="+mn-ea"/>
                <a:cs typeface="+mn-cs"/>
              </a:rPr>
              <a:t>Reasonableness of the standards: feedback about unattainable goals would not be valued.</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Giving and receiving feedback is often a misunderstood and poorly executed human resource process.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6.7 describes some important and fundamental dos and don’ts for giving feedback, including keeping feedback timely, specific, and descriptive.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Advances in technology that enable employees to leave real-time messages about each other’s performance are allowing companies to provide continual feedback, which is truly more developmental and effective.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Coaching</a:t>
            </a:r>
            <a:r>
              <a:rPr lang="en-US" sz="1200" kern="1200" dirty="0">
                <a:solidFill>
                  <a:schemeClr val="tx1"/>
                </a:solidFill>
                <a:effectLst/>
                <a:latin typeface="+mn-lt"/>
                <a:ea typeface="+mn-ea"/>
                <a:cs typeface="+mn-cs"/>
              </a:rPr>
              <a:t>: customized process between two or more people with the intent of enhancing learning and motivating change.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One way to look at coaching is that it is an individualized and customized form of performance management that is different from training, mentoring, and counseling.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Effective coaching is developmental, has specific performance goals, and typically involves considerable self-reflection, self-assessment, and feedback.</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9684579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provide</a:t>
            </a:r>
            <a:r>
              <a:rPr lang="en-US" baseline="0" dirty="0"/>
              <a:t> feedback that is irrelevant to the person’s career.</a:t>
            </a: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Extrinsic rewards:</a:t>
            </a:r>
            <a:r>
              <a:rPr lang="en-US" sz="1200" kern="1200" dirty="0">
                <a:solidFill>
                  <a:schemeClr val="tx1"/>
                </a:solidFill>
                <a:effectLst/>
                <a:latin typeface="+mn-lt"/>
                <a:ea typeface="+mn-ea"/>
                <a:cs typeface="+mn-cs"/>
              </a:rPr>
              <a:t> come from the environment.</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Intrinsic rewards:</a:t>
            </a:r>
            <a:r>
              <a:rPr lang="en-US" sz="1200" kern="1200" dirty="0">
                <a:solidFill>
                  <a:schemeClr val="tx1"/>
                </a:solidFill>
                <a:effectLst/>
                <a:latin typeface="+mn-lt"/>
                <a:ea typeface="+mn-ea"/>
                <a:cs typeface="+mn-cs"/>
              </a:rPr>
              <a:t> are self-granted; psychic rewards.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Financial, material, and social rewards qualify as extrinsic rewards.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An employee who works to obtain extrinsic rewards, such as money or praise, is said to be extrinsically motivated.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When you derive pleasure from the task itself, feel your work is meaningful, or have a sense of responsibility, you will likely become engaged with your work.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relative importance of extrinsic and intrinsic rewards is a matter of culture and personal preferences.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Three general criteria are used for distributing rewards: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kern="1200" dirty="0">
                <a:solidFill>
                  <a:schemeClr val="tx1"/>
                </a:solidFill>
                <a:effectLst/>
                <a:latin typeface="+mn-lt"/>
                <a:ea typeface="+mn-ea"/>
                <a:cs typeface="+mn-cs"/>
              </a:rPr>
              <a:t>Results:</a:t>
            </a:r>
            <a:r>
              <a:rPr lang="en-US" sz="1200" kern="1200" baseline="0" dirty="0">
                <a:solidFill>
                  <a:schemeClr val="tx1"/>
                </a:solidFill>
                <a:effectLst/>
                <a:latin typeface="+mn-lt"/>
                <a:ea typeface="+mn-ea"/>
                <a:cs typeface="+mn-cs"/>
              </a:rPr>
              <a:t> t</a:t>
            </a:r>
            <a:r>
              <a:rPr lang="en-US" sz="1200" kern="1200" dirty="0">
                <a:solidFill>
                  <a:schemeClr val="tx1"/>
                </a:solidFill>
                <a:effectLst/>
                <a:latin typeface="+mn-lt"/>
                <a:ea typeface="+mn-ea"/>
                <a:cs typeface="+mn-cs"/>
              </a:rPr>
              <a:t>angible outcomes such as quantity,</a:t>
            </a:r>
            <a:r>
              <a:rPr lang="en-US" sz="1200" kern="1200" baseline="0" dirty="0">
                <a:solidFill>
                  <a:schemeClr val="tx1"/>
                </a:solidFill>
                <a:effectLst/>
                <a:latin typeface="+mn-lt"/>
                <a:ea typeface="+mn-ea"/>
                <a:cs typeface="+mn-cs"/>
              </a:rPr>
              <a:t> quality, and </a:t>
            </a:r>
            <a:r>
              <a:rPr lang="en-US" sz="1200" kern="1200" dirty="0">
                <a:solidFill>
                  <a:schemeClr val="tx1"/>
                </a:solidFill>
                <a:effectLst/>
                <a:latin typeface="+mn-lt"/>
                <a:ea typeface="+mn-ea"/>
                <a:cs typeface="+mn-cs"/>
              </a:rPr>
              <a:t>individual, group, or organizational performance. These are commonly some type of accounting measure—sales, profit, or error rate. Increasingly, these may also include customer satisfaction.</a:t>
            </a:r>
          </a:p>
          <a:p>
            <a:pPr marL="685800" lvl="1" indent="-228600">
              <a:buFont typeface="+mj-lt"/>
              <a:buAutoNum type="arabicPeriod"/>
            </a:pP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kern="1200" dirty="0">
                <a:solidFill>
                  <a:schemeClr val="tx1"/>
                </a:solidFill>
                <a:effectLst/>
                <a:latin typeface="+mn-lt"/>
                <a:ea typeface="+mn-ea"/>
                <a:cs typeface="+mn-cs"/>
              </a:rPr>
              <a:t>Behavior and actions: teamwork, cooperation, risk taking, and creativity.</a:t>
            </a:r>
          </a:p>
          <a:p>
            <a:pPr marL="685800" lvl="1" indent="-228600">
              <a:buFont typeface="+mj-lt"/>
              <a:buAutoNum type="arabicPeriod"/>
            </a:pP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kern="1200" dirty="0">
                <a:solidFill>
                  <a:schemeClr val="tx1"/>
                </a:solidFill>
                <a:effectLst/>
                <a:latin typeface="+mn-lt"/>
                <a:ea typeface="+mn-ea"/>
                <a:cs typeface="+mn-cs"/>
              </a:rPr>
              <a:t>Nonperformance considerations:</a:t>
            </a:r>
            <a:r>
              <a:rPr lang="en-US" sz="1200" kern="1200" baseline="0" dirty="0">
                <a:solidFill>
                  <a:schemeClr val="tx1"/>
                </a:solidFill>
                <a:effectLst/>
                <a:latin typeface="+mn-lt"/>
                <a:ea typeface="+mn-ea"/>
                <a:cs typeface="+mn-cs"/>
              </a:rPr>
              <a:t> c</a:t>
            </a:r>
            <a:r>
              <a:rPr lang="en-US" sz="1200" kern="1200" dirty="0">
                <a:solidFill>
                  <a:schemeClr val="tx1"/>
                </a:solidFill>
                <a:effectLst/>
                <a:latin typeface="+mn-lt"/>
                <a:ea typeface="+mn-ea"/>
                <a:cs typeface="+mn-cs"/>
              </a:rPr>
              <a:t>ustomary or contractual, where the type of job, nature of the work, equity, tenure, level in hierarchy, etc., are rewarded.</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Measures, rewards, and distribution criteria need to be aligned to have effective PM.</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29250" cy="4114800"/>
          </a:xfrm>
        </p:spPr>
        <p:txBody>
          <a:bodyPr/>
          <a:lstStyle/>
          <a:p>
            <a:pPr lvl="0"/>
            <a:r>
              <a:rPr lang="en-US" sz="1200" b="1" kern="1200" dirty="0">
                <a:solidFill>
                  <a:schemeClr val="tx1"/>
                </a:solidFill>
                <a:effectLst/>
                <a:latin typeface="+mn-lt"/>
                <a:ea typeface="+mn-ea"/>
                <a:cs typeface="+mn-cs"/>
              </a:rPr>
              <a:t>Pay for performance:</a:t>
            </a:r>
            <a:r>
              <a:rPr lang="en-US" sz="1200" kern="1200" dirty="0">
                <a:solidFill>
                  <a:schemeClr val="tx1"/>
                </a:solidFill>
                <a:effectLst/>
                <a:latin typeface="+mn-lt"/>
                <a:ea typeface="+mn-ea"/>
                <a:cs typeface="+mn-cs"/>
              </a:rPr>
              <a:t> monetary incentives linking at least some portion of one’s pay directly to results or accomplishments.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Pay for performance plans include merit pay, bonuses, and profit sharing, and they are designed to give employees an incentive for working harder and/or smarter.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Proponents of incentive compensation say something extra is needed because hourly wages and fixed salaries do little more than motivate people to show up at work and put in the required hours.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most basic form of pay for performance is the traditional piece-rate plan where the employee is paid a specified amount of money for each unit of work.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Sales commissions, whereby a salesperson receives a specified amount of money for each unit sold, are another long-standing example of pay for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Companies with the best pay for performance results: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Paid top performers substantially higher than the other employees.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Reduced “gaming” of the system by increasing transparency.</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Utilized multiple measures of performance.</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Calibrated performance measures to assure accuracy and consistency.</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34220188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Thorndike formulated his famous law of effect, which says behavior with favorable consequences tends to be repeated, while behavior with unfavorable consequences tends to disappear.</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This was a dramatic departure from previous notions that behavior was the product of inborn instincts.</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term “contingent” means there is a systematic if-then linkage between the target behavior and the consequence.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behavior is strengthened when it increases in frequency and weakened when it decreases in frequency.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6.4 illustrates how operant conditioning can be used to control behavior. </a:t>
            </a:r>
          </a:p>
          <a:p>
            <a:pPr lvl="1"/>
            <a:r>
              <a:rPr lang="en-US" sz="1200" b="1" kern="1200" dirty="0">
                <a:solidFill>
                  <a:schemeClr val="tx1"/>
                </a:solidFill>
                <a:effectLst/>
                <a:latin typeface="+mn-lt"/>
                <a:ea typeface="+mn-ea"/>
                <a:cs typeface="+mn-cs"/>
              </a:rPr>
              <a:t>Positive reinforcement:</a:t>
            </a:r>
            <a:r>
              <a:rPr lang="en-US" sz="1200" kern="1200" dirty="0">
                <a:solidFill>
                  <a:schemeClr val="tx1"/>
                </a:solidFill>
                <a:effectLst/>
                <a:latin typeface="+mn-lt"/>
                <a:ea typeface="+mn-ea"/>
                <a:cs typeface="+mn-cs"/>
              </a:rPr>
              <a:t> the process of strengthening a behavior by contingently presenting something pleasing. </a:t>
            </a:r>
          </a:p>
          <a:p>
            <a:pPr lvl="1"/>
            <a:r>
              <a:rPr lang="en-US" sz="1200" b="1" kern="1200" dirty="0">
                <a:solidFill>
                  <a:schemeClr val="tx1"/>
                </a:solidFill>
                <a:effectLst/>
                <a:latin typeface="+mn-lt"/>
                <a:ea typeface="+mn-ea"/>
                <a:cs typeface="+mn-cs"/>
              </a:rPr>
              <a:t>Negative reinforcement:</a:t>
            </a:r>
            <a:r>
              <a:rPr lang="en-US" sz="1200" kern="1200" dirty="0">
                <a:solidFill>
                  <a:schemeClr val="tx1"/>
                </a:solidFill>
                <a:effectLst/>
                <a:latin typeface="+mn-lt"/>
                <a:ea typeface="+mn-ea"/>
                <a:cs typeface="+mn-cs"/>
              </a:rPr>
              <a:t> strengthens a desired behavior by contingently withdrawing something displeasing.</a:t>
            </a:r>
          </a:p>
          <a:p>
            <a:pPr lvl="1"/>
            <a:r>
              <a:rPr lang="en-US" sz="1200" b="1" kern="1200" dirty="0">
                <a:solidFill>
                  <a:schemeClr val="tx1"/>
                </a:solidFill>
                <a:effectLst/>
                <a:latin typeface="+mn-lt"/>
                <a:ea typeface="+mn-ea"/>
                <a:cs typeface="+mn-cs"/>
              </a:rPr>
              <a:t>Punishment:</a:t>
            </a:r>
            <a:r>
              <a:rPr lang="en-US" sz="1200" kern="1200" dirty="0">
                <a:solidFill>
                  <a:schemeClr val="tx1"/>
                </a:solidFill>
                <a:effectLst/>
                <a:latin typeface="+mn-lt"/>
                <a:ea typeface="+mn-ea"/>
                <a:cs typeface="+mn-cs"/>
              </a:rPr>
              <a:t> the process of weakening behavior through either the contingent presentation of something displeasing or the contingent withdrawal of something positive.</a:t>
            </a:r>
          </a:p>
          <a:p>
            <a:pPr lvl="1"/>
            <a:r>
              <a:rPr lang="en-US" sz="1200" b="1" kern="1200" dirty="0">
                <a:solidFill>
                  <a:schemeClr val="tx1"/>
                </a:solidFill>
                <a:effectLst/>
                <a:latin typeface="+mn-lt"/>
                <a:ea typeface="+mn-ea"/>
                <a:cs typeface="+mn-cs"/>
              </a:rPr>
              <a:t>Extinction:</a:t>
            </a:r>
            <a:r>
              <a:rPr lang="en-US" sz="1200" kern="1200" dirty="0">
                <a:solidFill>
                  <a:schemeClr val="tx1"/>
                </a:solidFill>
                <a:effectLst/>
                <a:latin typeface="+mn-lt"/>
                <a:ea typeface="+mn-ea"/>
                <a:cs typeface="+mn-cs"/>
              </a:rPr>
              <a:t> weakening a behavior by ignoring it or making sure it is not reinforced.</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It’s not just the reinforcement that influences behavior, but also when it is administered. Continuous and intermittent reinforcement schedules are two common means for timing the administration of reinforcers.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Continuous reinforcement: If every instance of a target behavior is reinforced, then a continuous reinforcement (CRF) schedule is in effect. For instance, if you get paid every time you make a sale, then this is a CRF schedule. The sale is the desired behavior and payment is the reinforcement. CRF is useful for making early links between desired behaviors and outcomes, but they are susceptible to perceptions of entitlement and rapid extinction if the link is broken.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Unlike CRF schedules, intermittent reinforcement involves reinforcement of some but not all instances of a target behavior.</a:t>
            </a:r>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C, fixed interval reinforcement.</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29</a:t>
            </a:fld>
            <a:endParaRPr lang="en-US" dirty="0"/>
          </a:p>
        </p:txBody>
      </p:sp>
    </p:spTree>
    <p:extLst>
      <p:ext uri="{BB962C8B-B14F-4D97-AF65-F5344CB8AC3E}">
        <p14:creationId xmlns:p14="http://schemas.microsoft.com/office/powerpoint/2010/main" val="1049623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Performance management: </a:t>
            </a:r>
            <a:r>
              <a:rPr lang="en-US" sz="1200" kern="1200" dirty="0">
                <a:solidFill>
                  <a:schemeClr val="tx1"/>
                </a:solidFill>
                <a:effectLst/>
                <a:latin typeface="+mn-lt"/>
                <a:ea typeface="+mn-ea"/>
                <a:cs typeface="+mn-cs"/>
              </a:rPr>
              <a:t>a set of processes and managerial behaviors that involve defining, monitoring, measuring, evaluating, and providing consequences for performance expectations.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6-2 illustrates the four steps for performance management.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Successfully managing performance is a powerful means for improving individual, group, and organizational effectiveness.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Effective performance management generally influences important outcomes such as greater employee engagement and better organizational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Performance management processes have three primary functions: make employee-related decisions, guide employee development, and signal desired employee behavior.</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32</a:t>
            </a:fld>
            <a:endParaRPr lang="en-US" dirty="0"/>
          </a:p>
        </p:txBody>
      </p:sp>
    </p:spTree>
    <p:extLst>
      <p:ext uri="{BB962C8B-B14F-4D97-AF65-F5344CB8AC3E}">
        <p14:creationId xmlns:p14="http://schemas.microsoft.com/office/powerpoint/2010/main" val="31650677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35</a:t>
            </a:fld>
            <a:endParaRPr lang="en-US" dirty="0"/>
          </a:p>
        </p:txBody>
      </p:sp>
    </p:spTree>
    <p:extLst>
      <p:ext uri="{BB962C8B-B14F-4D97-AF65-F5344CB8AC3E}">
        <p14:creationId xmlns:p14="http://schemas.microsoft.com/office/powerpoint/2010/main" val="15784983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Volumes of research and employee surveys show that the majority of managers and organizations do a poor job of managing employee performance and that the systems used don’t help to improve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Performance management can fail if the practices are obsolete, the process is too time consuming, and the performance measures are too narrow, focusing on only a limited number of elements that are easily measured.</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A, focus</a:t>
            </a:r>
            <a:r>
              <a:rPr lang="en-US" baseline="0" dirty="0"/>
              <a:t> on the importance of filling out the performance management form correctly.</a:t>
            </a:r>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Performance goal: </a:t>
            </a:r>
            <a:r>
              <a:rPr lang="en-US" sz="1200" kern="1200" dirty="0">
                <a:solidFill>
                  <a:schemeClr val="tx1"/>
                </a:solidFill>
                <a:effectLst/>
                <a:latin typeface="+mn-lt"/>
                <a:ea typeface="+mn-ea"/>
                <a:cs typeface="+mn-cs"/>
              </a:rPr>
              <a:t>targets a specific end result.</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Learning goal: </a:t>
            </a:r>
            <a:r>
              <a:rPr lang="en-US" sz="1200" kern="1200" dirty="0">
                <a:solidFill>
                  <a:schemeClr val="tx1"/>
                </a:solidFill>
                <a:effectLst/>
                <a:latin typeface="+mn-lt"/>
                <a:ea typeface="+mn-ea"/>
                <a:cs typeface="+mn-cs"/>
              </a:rPr>
              <a:t>involves enhancing your knowledge or skill.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typically emphasize performance goals over learning goals, but skills and experience are needed to achieve performance goals.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When skills are lacking, it often is helpful to set learning goals first and then performance goals once you’ve developed some level of proficiency.</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Performance goal: </a:t>
            </a:r>
            <a:r>
              <a:rPr lang="en-US" sz="1200" kern="1200" dirty="0">
                <a:solidFill>
                  <a:schemeClr val="tx1"/>
                </a:solidFill>
                <a:effectLst/>
                <a:latin typeface="+mn-lt"/>
                <a:ea typeface="+mn-ea"/>
                <a:cs typeface="+mn-cs"/>
              </a:rPr>
              <a:t>targets a specific end result.</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Learning goal: </a:t>
            </a:r>
            <a:r>
              <a:rPr lang="en-US" sz="1200" kern="1200" dirty="0">
                <a:solidFill>
                  <a:schemeClr val="tx1"/>
                </a:solidFill>
                <a:effectLst/>
                <a:latin typeface="+mn-lt"/>
                <a:ea typeface="+mn-ea"/>
                <a:cs typeface="+mn-cs"/>
              </a:rPr>
              <a:t>involves enhancing your knowledge or skill.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typically emphasize performance goals over learning goals, but skills and experience are needed to achieve performance goals.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When skills are lacking, it often is helpful to set learning goals first and then performance goals once you’ve developed some level of proficiency.</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41347023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Rather than using a one-size-fits-all approach to goal setting, managers should use a contingency approach.</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can be more effective still if they define performance goals in ways that match the situation and realize that not all performance can or should be measured in dollars and cents.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6.3 describes what types of situations are best suited for behavioral, objective, task, or project goals.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17109598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FD9DDEA9-6897-2B48-BA6A-9075880AA615}"/>
              </a:ext>
            </a:extLst>
          </p:cNvPr>
          <p:cNvSpPr/>
          <p:nvPr userDrawn="1"/>
        </p:nvSpPr>
        <p:spPr>
          <a:xfrm>
            <a:off x="346105" y="2099014"/>
            <a:ext cx="3863458" cy="3863458"/>
          </a:xfrm>
          <a:prstGeom prst="round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2AD1ADE-6D88-5C48-9EEF-7E081C733011}"/>
              </a:ext>
            </a:extLst>
          </p:cNvPr>
          <p:cNvSpPr/>
          <p:nvPr userDrawn="1"/>
        </p:nvSpPr>
        <p:spPr>
          <a:xfrm>
            <a:off x="482602" y="2368353"/>
            <a:ext cx="3457621" cy="3457621"/>
          </a:xfrm>
          <a:prstGeom prst="round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AFE6DE48-1064-2849-AF2D-2E29711B1885}"/>
              </a:ext>
            </a:extLst>
          </p:cNvPr>
          <p:cNvSpPr/>
          <p:nvPr userDrawn="1"/>
        </p:nvSpPr>
        <p:spPr>
          <a:xfrm>
            <a:off x="614248" y="2898475"/>
            <a:ext cx="2793799" cy="2792652"/>
          </a:xfrm>
          <a:prstGeom prst="round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7" name="Title"/>
          <p:cNvSpPr>
            <a:spLocks noGrp="1"/>
          </p:cNvSpPr>
          <p:nvPr userDrawn="1">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8AC4EEC4-5547-4185-92E7-A6CAF888043F}"/>
              </a:ext>
            </a:extLst>
          </p:cNvPr>
          <p:cNvSpPr>
            <a:spLocks noGrp="1"/>
          </p:cNvSpPr>
          <p:nvPr userDrawn="1">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A66B3E6A-E280-E74E-842E-5C5C55BEC081}"/>
              </a:ext>
            </a:extLst>
          </p:cNvPr>
          <p:cNvPicPr>
            <a:picLocks noChangeAspect="1"/>
          </p:cNvPicPr>
          <p:nvPr userDrawn="1"/>
        </p:nvPicPr>
        <p:blipFill>
          <a:blip r:embed="rId2"/>
          <a:srcRect t="4025" b="4025"/>
          <a:stretch>
            <a:fillRect/>
          </a:stretch>
        </p:blipFill>
        <p:spPr>
          <a:xfrm>
            <a:off x="4572000" y="1372405"/>
            <a:ext cx="4229100" cy="4976453"/>
          </a:xfrm>
          <a:prstGeom prst="rect">
            <a:avLst/>
          </a:prstGeom>
          <a:ln>
            <a:solidFill>
              <a:srgbClr val="720F11"/>
            </a:solidFill>
          </a:ln>
        </p:spPr>
      </p:pic>
    </p:spTree>
    <p:extLst>
      <p:ext uri="{BB962C8B-B14F-4D97-AF65-F5344CB8AC3E}">
        <p14:creationId xmlns:p14="http://schemas.microsoft.com/office/powerpoint/2010/main" val="1199620349"/>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1913105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34462330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2205318"/>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8" name="Content Placeholder 7">
            <a:extLst>
              <a:ext uri="{FF2B5EF4-FFF2-40B4-BE49-F238E27FC236}">
                <a16:creationId xmlns:a16="http://schemas.microsoft.com/office/drawing/2014/main" id="{385DD03C-938D-D549-B54C-6E76DD953596}"/>
              </a:ext>
            </a:extLst>
          </p:cNvPr>
          <p:cNvSpPr>
            <a:spLocks noGrp="1"/>
          </p:cNvSpPr>
          <p:nvPr>
            <p:ph sz="quarter" idx="15" hasCustomPrompt="1"/>
          </p:nvPr>
        </p:nvSpPr>
        <p:spPr>
          <a:xfrm>
            <a:off x="342900" y="982663"/>
            <a:ext cx="4076700" cy="657225"/>
          </a:xfrm>
        </p:spPr>
        <p:txBody>
          <a:bodyPr/>
          <a:lstStyle/>
          <a:p>
            <a:pPr lvl="0"/>
            <a:r>
              <a:rPr lang="en-US" dirty="0"/>
              <a:t>CONTENT</a:t>
            </a:r>
          </a:p>
        </p:txBody>
      </p:sp>
      <p:sp>
        <p:nvSpPr>
          <p:cNvPr id="10" name="Content Placeholder 7">
            <a:extLst>
              <a:ext uri="{FF2B5EF4-FFF2-40B4-BE49-F238E27FC236}">
                <a16:creationId xmlns:a16="http://schemas.microsoft.com/office/drawing/2014/main" id="{643DE858-6D18-8543-9CFF-0C54443D3BEB}"/>
              </a:ext>
            </a:extLst>
          </p:cNvPr>
          <p:cNvSpPr>
            <a:spLocks noGrp="1"/>
          </p:cNvSpPr>
          <p:nvPr>
            <p:ph sz="quarter" idx="16" hasCustomPrompt="1"/>
          </p:nvPr>
        </p:nvSpPr>
        <p:spPr>
          <a:xfrm>
            <a:off x="4724400" y="982663"/>
            <a:ext cx="4076700" cy="657225"/>
          </a:xfrm>
        </p:spPr>
        <p:txBody>
          <a:bodyPr/>
          <a:lstStyle/>
          <a:p>
            <a:pPr lvl="0"/>
            <a:r>
              <a:rPr lang="en-US" dirty="0"/>
              <a:t>CONTENT</a:t>
            </a:r>
          </a:p>
        </p:txBody>
      </p:sp>
      <p:sp>
        <p:nvSpPr>
          <p:cNvPr id="12" name="Content Placeholder 1">
            <a:extLst>
              <a:ext uri="{FF2B5EF4-FFF2-40B4-BE49-F238E27FC236}">
                <a16:creationId xmlns:a16="http://schemas.microsoft.com/office/drawing/2014/main" id="{B4FA2207-2384-EC43-941B-8B0E4972FC11}"/>
              </a:ext>
            </a:extLst>
          </p:cNvPr>
          <p:cNvSpPr>
            <a:spLocks noGrp="1"/>
          </p:cNvSpPr>
          <p:nvPr>
            <p:ph sz="quarter" idx="17" hasCustomPrompt="1"/>
          </p:nvPr>
        </p:nvSpPr>
        <p:spPr>
          <a:xfrm>
            <a:off x="4724400" y="2196587"/>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54516227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3305743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1650497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4" name="Content Placeholder 1">
            <a:extLst>
              <a:ext uri="{FF2B5EF4-FFF2-40B4-BE49-F238E27FC236}">
                <a16:creationId xmlns:a16="http://schemas.microsoft.com/office/drawing/2014/main" id="{99B5B6A5-8492-D44A-81F2-5C7C89F64C22}"/>
              </a:ext>
            </a:extLst>
          </p:cNvPr>
          <p:cNvSpPr>
            <a:spLocks noGrp="1"/>
          </p:cNvSpPr>
          <p:nvPr>
            <p:ph sz="quarter" idx="14" hasCustomPrompt="1"/>
          </p:nvPr>
        </p:nvSpPr>
        <p:spPr>
          <a:xfrm>
            <a:off x="342900" y="2182485"/>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6" name="Content Placeholder 1">
            <a:extLst>
              <a:ext uri="{FF2B5EF4-FFF2-40B4-BE49-F238E27FC236}">
                <a16:creationId xmlns:a16="http://schemas.microsoft.com/office/drawing/2014/main" id="{90A3ECD7-C716-1E41-8D12-6E52976F435B}"/>
              </a:ext>
            </a:extLst>
          </p:cNvPr>
          <p:cNvSpPr>
            <a:spLocks noGrp="1"/>
          </p:cNvSpPr>
          <p:nvPr>
            <p:ph sz="quarter" idx="15" hasCustomPrompt="1"/>
          </p:nvPr>
        </p:nvSpPr>
        <p:spPr>
          <a:xfrm>
            <a:off x="342900" y="3013714"/>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7" name="Content Placeholder 1">
            <a:extLst>
              <a:ext uri="{FF2B5EF4-FFF2-40B4-BE49-F238E27FC236}">
                <a16:creationId xmlns:a16="http://schemas.microsoft.com/office/drawing/2014/main" id="{0E78588F-8530-B342-94E3-BDC50C15D031}"/>
              </a:ext>
            </a:extLst>
          </p:cNvPr>
          <p:cNvSpPr>
            <a:spLocks noGrp="1"/>
          </p:cNvSpPr>
          <p:nvPr>
            <p:ph sz="quarter" idx="16" hasCustomPrompt="1"/>
          </p:nvPr>
        </p:nvSpPr>
        <p:spPr>
          <a:xfrm>
            <a:off x="342900" y="381553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8" name="Content Placeholder 1">
            <a:extLst>
              <a:ext uri="{FF2B5EF4-FFF2-40B4-BE49-F238E27FC236}">
                <a16:creationId xmlns:a16="http://schemas.microsoft.com/office/drawing/2014/main" id="{647117E8-48B9-9445-A353-2A11AB8C052A}"/>
              </a:ext>
            </a:extLst>
          </p:cNvPr>
          <p:cNvSpPr>
            <a:spLocks noGrp="1"/>
          </p:cNvSpPr>
          <p:nvPr>
            <p:ph sz="quarter" idx="17" hasCustomPrompt="1"/>
          </p:nvPr>
        </p:nvSpPr>
        <p:spPr>
          <a:xfrm>
            <a:off x="342900" y="4637771"/>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9" name="Content Placeholder 1">
            <a:extLst>
              <a:ext uri="{FF2B5EF4-FFF2-40B4-BE49-F238E27FC236}">
                <a16:creationId xmlns:a16="http://schemas.microsoft.com/office/drawing/2014/main" id="{C02543D9-96A6-C44A-B9BD-9402D651A6BE}"/>
              </a:ext>
            </a:extLst>
          </p:cNvPr>
          <p:cNvSpPr>
            <a:spLocks noGrp="1"/>
          </p:cNvSpPr>
          <p:nvPr>
            <p:ph sz="quarter" idx="18" hasCustomPrompt="1"/>
          </p:nvPr>
        </p:nvSpPr>
        <p:spPr>
          <a:xfrm>
            <a:off x="342900" y="545079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369067594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14317594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95866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1522344373"/>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83466"/>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4132692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03C3920F-C75E-FB48-995A-5E1FF820922F}"/>
              </a:ext>
            </a:extLst>
          </p:cNvPr>
          <p:cNvPicPr>
            <a:picLocks noChangeAspect="1"/>
          </p:cNvPicPr>
          <p:nvPr userDrawn="1"/>
        </p:nvPicPr>
        <p:blipFill>
          <a:blip r:embed="rId2"/>
          <a:srcRect t="4025" b="4025"/>
          <a:stretch>
            <a:fillRect/>
          </a:stretch>
        </p:blipFill>
        <p:spPr>
          <a:xfrm>
            <a:off x="4619625" y="1253616"/>
            <a:ext cx="4229100" cy="4976453"/>
          </a:xfrm>
          <a:prstGeom prst="rect">
            <a:avLst/>
          </a:prstGeom>
          <a:ln>
            <a:solidFill>
              <a:srgbClr val="720F11"/>
            </a:solidFill>
          </a:ln>
        </p:spPr>
      </p:pic>
    </p:spTree>
    <p:extLst>
      <p:ext uri="{BB962C8B-B14F-4D97-AF65-F5344CB8AC3E}">
        <p14:creationId xmlns:p14="http://schemas.microsoft.com/office/powerpoint/2010/main" val="3602841492"/>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9667900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5365877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585837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2395877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626961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29872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497B48A-E83F-4F96-BB8E-B6ABAD1F0276}" type="datetimeFigureOut">
              <a:rPr lang="en-US" smtClean="0"/>
              <a:t>3/4/20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4484562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3/4/20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096268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97B48A-E83F-4F96-BB8E-B6ABAD1F0276}" type="datetimeFigureOut">
              <a:rPr lang="en-US" smtClean="0"/>
              <a:t>3/4/20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794012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497B48A-E83F-4F96-BB8E-B6ABAD1F0276}" type="datetimeFigureOut">
              <a:rPr lang="en-US" smtClean="0"/>
              <a:t>3/4/20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406301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1503728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497B48A-E83F-4F96-BB8E-B6ABAD1F0276}" type="datetimeFigureOut">
              <a:rPr lang="en-US" smtClean="0"/>
              <a:t>3/4/20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880825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497B48A-E83F-4F96-BB8E-B6ABAD1F0276}" type="datetimeFigureOut">
              <a:rPr lang="en-US" smtClean="0"/>
              <a:t>3/4/20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21283094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97B48A-E83F-4F96-BB8E-B6ABAD1F0276}" type="datetimeFigureOut">
              <a:rPr lang="en-US" smtClean="0"/>
              <a:t>3/4/20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523304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3/4/20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21638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3/4/20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2785093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3/4/20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43884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3/4/20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6670069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1286579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txBox="1">
            <a:spLocks/>
          </p:cNvSpPr>
          <p:nvPr userDrawn="1"/>
        </p:nvSpPr>
        <p:spPr>
          <a:xfrm>
            <a:off x="6705600" y="650875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Chapter 6 | Slide </a:t>
            </a:r>
            <a:fld id="{C5511E7B-09E2-4991-84E2-F38B7E9BF273}" type="slidenum">
              <a:rPr lang="en-US" smtClean="0"/>
              <a:pPr/>
              <a:t>‹#›</a:t>
            </a:fld>
            <a:endParaRPr lang="en-US" dirty="0"/>
          </a:p>
        </p:txBody>
      </p:sp>
    </p:spTree>
    <p:extLst>
      <p:ext uri="{BB962C8B-B14F-4D97-AF65-F5344CB8AC3E}">
        <p14:creationId xmlns:p14="http://schemas.microsoft.com/office/powerpoint/2010/main" val="20144137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793628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354728481"/>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9695414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38360432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880297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727838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6714896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7505626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41016104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66106827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9604730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09850" y="531813"/>
            <a:ext cx="6076950" cy="1143000"/>
          </a:xfrm>
          <a:prstGeom prst="rect">
            <a:avLst/>
          </a:prstGeo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2"/>
          </p:nvPr>
        </p:nvSpPr>
        <p:spPr>
          <a:xfrm>
            <a:off x="7286625" y="6492875"/>
            <a:ext cx="1476375" cy="365125"/>
          </a:xfrm>
          <a:prstGeom prst="rect">
            <a:avLst/>
          </a:prstGeom>
        </p:spPr>
        <p:txBody>
          <a:bodyPr/>
          <a:lstStyle>
            <a:lvl1pPr>
              <a:defRPr sz="1200"/>
            </a:lvl1pPr>
          </a:lstStyle>
          <a:p>
            <a:r>
              <a:rPr lang="en-US" dirty="0"/>
              <a:t>Chapter 6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289162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330356990"/>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1748150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6450879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82338765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14375" y="2541588"/>
            <a:ext cx="8229600" cy="1143000"/>
          </a:xfrm>
          <a:prstGeom prst="rect">
            <a:avLst/>
          </a:prstGeom>
        </p:spPr>
        <p:txBody>
          <a:bodyPr/>
          <a:lstStyle/>
          <a:p>
            <a:r>
              <a:rPr lang="en-US"/>
              <a:t>Click to edit Master 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148039750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0153876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6052981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89774575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67489879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39893418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14446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42476572"/>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850366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7811705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94587127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165812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9915692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54254771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18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04238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68065995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2678697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94398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3005832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52984632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03650544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98996293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7046316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4145651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4280563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90363231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7955821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695667335"/>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lgn="ctr">
              <a:defRPr sz="2800">
                <a:solidFill>
                  <a:srgbClr val="EC7700"/>
                </a:solidFill>
              </a:defRPr>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sz="2800"/>
            </a:lvl1pPr>
            <a:lvl2pPr>
              <a:defRPr sz="2800"/>
            </a:lvl2pPr>
            <a:lvl3pPr>
              <a:defRPr sz="2800"/>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143576802"/>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theme" Target="../theme/theme10.xml"/><Relationship Id="rId3" Type="http://schemas.openxmlformats.org/officeDocument/2006/relationships/slideLayout" Target="../slideLayouts/slideLayout61.xml"/><Relationship Id="rId7" Type="http://schemas.openxmlformats.org/officeDocument/2006/relationships/slideLayout" Target="../slideLayouts/slideLayout65.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5" Type="http://schemas.openxmlformats.org/officeDocument/2006/relationships/slideLayout" Target="../slideLayouts/slideLayout63.xml"/><Relationship Id="rId10" Type="http://schemas.openxmlformats.org/officeDocument/2006/relationships/image" Target="../media/image4.png"/><Relationship Id="rId4" Type="http://schemas.openxmlformats.org/officeDocument/2006/relationships/slideLayout" Target="../slideLayouts/slideLayout62.xml"/><Relationship Id="rId9" Type="http://schemas.openxmlformats.org/officeDocument/2006/relationships/image" Target="../media/image3.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73.xml"/><Relationship Id="rId3" Type="http://schemas.openxmlformats.org/officeDocument/2006/relationships/slideLayout" Target="../slideLayouts/slideLayout68.xml"/><Relationship Id="rId7" Type="http://schemas.openxmlformats.org/officeDocument/2006/relationships/slideLayout" Target="../slideLayouts/slideLayout72.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5" Type="http://schemas.openxmlformats.org/officeDocument/2006/relationships/slideLayout" Target="../slideLayouts/slideLayout70.xml"/><Relationship Id="rId10" Type="http://schemas.openxmlformats.org/officeDocument/2006/relationships/theme" Target="../theme/theme11.xml"/><Relationship Id="rId4" Type="http://schemas.openxmlformats.org/officeDocument/2006/relationships/slideLayout" Target="../slideLayouts/slideLayout69.xml"/><Relationship Id="rId9" Type="http://schemas.openxmlformats.org/officeDocument/2006/relationships/slideLayout" Target="../slideLayouts/slideLayout74.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77.xml"/><Relationship Id="rId2" Type="http://schemas.openxmlformats.org/officeDocument/2006/relationships/slideLayout" Target="../slideLayouts/slideLayout76.xml"/><Relationship Id="rId1" Type="http://schemas.openxmlformats.org/officeDocument/2006/relationships/slideLayout" Target="../slideLayouts/slideLayout75.xml"/><Relationship Id="rId4" Type="http://schemas.openxmlformats.org/officeDocument/2006/relationships/theme" Target="../theme/theme12.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image" Target="../media/image4.png"/><Relationship Id="rId4" Type="http://schemas.openxmlformats.org/officeDocument/2006/relationships/slideLayout" Target="../slideLayouts/slideLayout22.xml"/><Relationship Id="rId9"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spc="40" dirty="0">
                <a:effectLst/>
                <a:latin typeface="Arial" panose="020B0604020202020204" pitchFamily="34" charset="0"/>
                <a:ea typeface="Calibri" panose="020F0502020204030204" pitchFamily="34" charset="0"/>
              </a:rPr>
              <a:t>Because learning changes everything.</a:t>
            </a:r>
            <a:r>
              <a:rPr lang="en-US" sz="1050" b="0" i="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72574596"/>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789370435"/>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93942074"/>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306417397"/>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001706555"/>
      </p:ext>
    </p:extLst>
  </p:cSld>
  <p:clrMap bg1="lt1" tx1="dk1" bg2="lt2" tx2="dk2" accent1="accent1" accent2="accent2" accent3="accent3" accent4="accent4" accent5="accent5" accent6="accent6" hlink="hlink" folHlink="folHlink"/>
  <p:sldLayoutIdLst>
    <p:sldLayoutId id="2147483971" r:id="rId1"/>
    <p:sldLayoutId id="2147483972"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535245901"/>
      </p:ext>
    </p:extLst>
  </p:cSld>
  <p:clrMap bg1="lt1" tx1="dk1" bg2="lt2" tx2="dk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Lst>
  <p:hf hdr="0" dt="0"/>
  <p:txStyles>
    <p:titleStyle>
      <a:lvl1pPr algn="l" defTabSz="914400" rtl="0" eaLnBrk="1" latinLnBrk="0" hangingPunct="1">
        <a:lnSpc>
          <a:spcPct val="90000"/>
        </a:lnSpc>
        <a:spcBef>
          <a:spcPct val="0"/>
        </a:spcBef>
        <a:buNone/>
        <a:defRPr sz="2800" b="1" kern="1200">
          <a:solidFill>
            <a:srgbClr val="AF1858"/>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33581492"/>
      </p:ext>
    </p:extLst>
  </p:cSld>
  <p:clrMap bg1="lt1" tx1="dk1" bg2="lt2" tx2="dk2" accent1="accent1" accent2="accent2" accent3="accent3" accent4="accent4" accent5="accent5" accent6="accent6" hlink="hlink" folHlink="folHlink"/>
  <p:sldLayoutIdLst>
    <p:sldLayoutId id="2147483983"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4024753863"/>
      </p:ext>
    </p:extLst>
  </p:cSld>
  <p:clrMap bg1="lt1" tx1="dk1" bg2="lt2" tx2="dk2" accent1="accent1" accent2="accent2" accent3="accent3" accent4="accent4" accent5="accent5" accent6="accent6" hlink="hlink" folHlink="folHlink"/>
  <p:sldLayoutIdLst>
    <p:sldLayoutId id="2147483985" r:id="rId1"/>
    <p:sldLayoutId id="2147483986"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25567108"/>
      </p:ext>
    </p:extLst>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97B48A-E83F-4F96-BB8E-B6ABAD1F0276}" type="datetimeFigureOut">
              <a:rPr lang="en-US" smtClean="0"/>
              <a:t>3/4/20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F7EA3A-9AE1-4238-8D33-13CA7990C189}" type="slidenum">
              <a:rPr lang="en-US" smtClean="0"/>
              <a:t>‹#›</a:t>
            </a:fld>
            <a:endParaRPr lang="en-US" dirty="0"/>
          </a:p>
        </p:txBody>
      </p:sp>
    </p:spTree>
    <p:extLst>
      <p:ext uri="{BB962C8B-B14F-4D97-AF65-F5344CB8AC3E}">
        <p14:creationId xmlns:p14="http://schemas.microsoft.com/office/powerpoint/2010/main" val="1993070087"/>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a:solidFill>
            <a:srgbClr val="FF0000"/>
          </a:solidFill>
        </p:spPr>
        <p:txBody>
          <a:bodyPr vert="horz" lIns="91440" tIns="45720" rIns="91440" bIns="45720" rtlCol="0" anchor="ctr">
            <a:normAutofit/>
          </a:bodyPr>
          <a:lstStyle/>
          <a:p>
            <a:r>
              <a:rPr lang="en-US" dirty="0"/>
              <a:t>Test Your OB Knowledge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Chapter 6 | Slide </a:t>
            </a:r>
            <a:fld id="{C5511E7B-09E2-4991-84E2-F38B7E9BF273}" type="slidenum">
              <a:rPr lang="en-US" smtClean="0"/>
              <a:pPr/>
              <a:t>‹#›</a:t>
            </a:fld>
            <a:endParaRPr lang="en-US" dirty="0"/>
          </a:p>
        </p:txBody>
      </p:sp>
    </p:spTree>
    <p:extLst>
      <p:ext uri="{BB962C8B-B14F-4D97-AF65-F5344CB8AC3E}">
        <p14:creationId xmlns:p14="http://schemas.microsoft.com/office/powerpoint/2010/main" val="3454401164"/>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Lst>
  <p:txStyles>
    <p:titleStyle>
      <a:lvl1pPr algn="ctr" defTabSz="914400" rtl="0" eaLnBrk="1" latinLnBrk="0" hangingPunct="1">
        <a:spcBef>
          <a:spcPct val="0"/>
        </a:spcBef>
        <a:buNone/>
        <a:defRPr sz="48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962150"/>
            <a:ext cx="8229600" cy="4067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0"/>
            <a:ext cx="9144000" cy="1876618"/>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Black"/>
              <a:cs typeface="Arial Black"/>
            </a:endParaRPr>
          </a:p>
        </p:txBody>
      </p:sp>
      <p:sp>
        <p:nvSpPr>
          <p:cNvPr id="9" name="Isosceles Triangle 8"/>
          <p:cNvSpPr/>
          <p:nvPr userDrawn="1"/>
        </p:nvSpPr>
        <p:spPr>
          <a:xfrm>
            <a:off x="592200" y="283041"/>
            <a:ext cx="1409085" cy="1168283"/>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Isosceles Triangle 9"/>
          <p:cNvSpPr/>
          <p:nvPr userDrawn="1"/>
        </p:nvSpPr>
        <p:spPr>
          <a:xfrm>
            <a:off x="203729" y="718103"/>
            <a:ext cx="822978" cy="733221"/>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userDrawn="1"/>
        </p:nvSpPr>
        <p:spPr>
          <a:xfrm>
            <a:off x="1081818" y="718103"/>
            <a:ext cx="184731" cy="646331"/>
          </a:xfrm>
          <a:prstGeom prst="rect">
            <a:avLst/>
          </a:prstGeom>
          <a:solidFill>
            <a:srgbClr val="D00000"/>
          </a:solidFill>
        </p:spPr>
        <p:txBody>
          <a:bodyPr wrap="none" rtlCol="0">
            <a:spAutoFit/>
          </a:bodyPr>
          <a:lstStyle/>
          <a:p>
            <a:endParaRPr lang="en-US" sz="3600" b="1" dirty="0"/>
          </a:p>
        </p:txBody>
      </p:sp>
      <p:sp>
        <p:nvSpPr>
          <p:cNvPr id="12" name="Isosceles Triangle 11"/>
          <p:cNvSpPr/>
          <p:nvPr userDrawn="1"/>
        </p:nvSpPr>
        <p:spPr>
          <a:xfrm>
            <a:off x="1261781" y="536924"/>
            <a:ext cx="1060704" cy="914400"/>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Slide Number Placeholder 5"/>
          <p:cNvSpPr>
            <a:spLocks noGrp="1"/>
          </p:cNvSpPr>
          <p:nvPr>
            <p:ph type="sldNum" sz="quarter" idx="4"/>
          </p:nvPr>
        </p:nvSpPr>
        <p:spPr>
          <a:xfrm>
            <a:off x="6553200" y="6356350"/>
            <a:ext cx="2133600" cy="365125"/>
          </a:xfrm>
          <a:prstGeom prst="rect">
            <a:avLst/>
          </a:prstGeom>
        </p:spPr>
        <p:txBody>
          <a:bodyPr/>
          <a:lstStyle/>
          <a:p>
            <a:r>
              <a:rPr lang="en-US" dirty="0"/>
              <a:t>Chapter 6 | Slide </a:t>
            </a:r>
            <a:fld id="{245E7589-D4A5-40AB-AAF1-DC388EE31D3B}" type="slidenum">
              <a:rPr lang="en-US" smtClean="0"/>
              <a:pPr/>
              <a:t>‹#›</a:t>
            </a:fld>
            <a:endParaRPr lang="en-US" dirty="0"/>
          </a:p>
        </p:txBody>
      </p:sp>
    </p:spTree>
    <p:extLst>
      <p:ext uri="{BB962C8B-B14F-4D97-AF65-F5344CB8AC3E}">
        <p14:creationId xmlns:p14="http://schemas.microsoft.com/office/powerpoint/2010/main" val="3135314809"/>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p:hf hdr="0" dt="0"/>
  <p:txStyles>
    <p:titleStyle>
      <a:lvl1pPr algn="ctr" defTabSz="914400" rtl="0" eaLnBrk="1" latinLnBrk="0" hangingPunct="1">
        <a:spcBef>
          <a:spcPct val="0"/>
        </a:spcBef>
        <a:buNone/>
        <a:defRPr sz="2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slide" Target="slide3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slide" Target="slide3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slide" Target="slide35.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slide" Target="slide3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6</a:t>
            </a:r>
          </a:p>
        </p:txBody>
      </p:sp>
      <p:sp>
        <p:nvSpPr>
          <p:cNvPr id="3" name="Subtitle 2">
            <a:extLst>
              <a:ext uri="{FF2B5EF4-FFF2-40B4-BE49-F238E27FC236}">
                <a16:creationId xmlns:a16="http://schemas.microsoft.com/office/drawing/2014/main" id="{FA494547-98B7-C94B-A72B-16C0D1DC0809}"/>
              </a:ext>
            </a:extLst>
          </p:cNvPr>
          <p:cNvSpPr>
            <a:spLocks noGrp="1"/>
          </p:cNvSpPr>
          <p:nvPr>
            <p:ph type="subTitle" idx="1"/>
          </p:nvPr>
        </p:nvSpPr>
        <p:spPr/>
        <p:txBody>
          <a:bodyPr/>
          <a:lstStyle/>
          <a:p>
            <a:r>
              <a:rPr lang="en-US" dirty="0"/>
              <a:t>Performance Management</a:t>
            </a:r>
          </a:p>
          <a:p>
            <a:endParaRPr lang="en-US" dirty="0"/>
          </a:p>
        </p:txBody>
      </p:sp>
      <p:sp>
        <p:nvSpPr>
          <p:cNvPr id="6" name="Long Copyright">
            <a:extLst>
              <a:ext uri="{FF2B5EF4-FFF2-40B4-BE49-F238E27FC236}">
                <a16:creationId xmlns:a16="http://schemas.microsoft.com/office/drawing/2014/main" id="{5E2BDFF8-11F4-B542-AB7D-89FD501E32CA}"/>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b="1" dirty="0">
                <a:solidFill>
                  <a:srgbClr val="EC7701"/>
                </a:solidFill>
              </a:rPr>
              <a:t>Test Your OB Knowledge</a:t>
            </a:r>
            <a:r>
              <a:rPr lang="en-US" sz="1400" b="1" dirty="0">
                <a:solidFill>
                  <a:srgbClr val="EC7701"/>
                </a:solidFill>
              </a:rPr>
              <a:t> 2</a:t>
            </a:r>
          </a:p>
        </p:txBody>
      </p:sp>
      <p:sp>
        <p:nvSpPr>
          <p:cNvPr id="5" name="Content Placeholder 2"/>
          <p:cNvSpPr>
            <a:spLocks noGrp="1"/>
          </p:cNvSpPr>
          <p:nvPr>
            <p:ph sz="quarter" idx="11"/>
          </p:nvPr>
        </p:nvSpPr>
        <p:spPr/>
        <p:txBody>
          <a:bodyPr/>
          <a:lstStyle/>
          <a:p>
            <a:pPr marL="0" indent="0">
              <a:buNone/>
            </a:pPr>
            <a:r>
              <a:rPr lang="en-US" dirty="0"/>
              <a:t>When an employee's skills are lacking it is better to set performance goals first to target a specific end result and then set learning goals to allow for the skill to be acquired.</a:t>
            </a:r>
          </a:p>
          <a:p>
            <a:pPr marL="457200" indent="-457200">
              <a:buFont typeface="+mj-lt"/>
              <a:buAutoNum type="alphaUcPeriod"/>
            </a:pPr>
            <a:r>
              <a:rPr lang="en-US" dirty="0"/>
              <a:t>True.</a:t>
            </a:r>
          </a:p>
          <a:p>
            <a:pPr marL="457200" indent="-457200">
              <a:buFont typeface="+mj-lt"/>
              <a:buAutoNum type="alphaUcPeriod"/>
            </a:pPr>
            <a:r>
              <a:rPr lang="en-US" dirty="0"/>
              <a:t>False.</a:t>
            </a:r>
          </a:p>
          <a:p>
            <a:pPr marL="457200" indent="-457200">
              <a:buFont typeface="+mj-lt"/>
              <a:buAutoNum type="alphaUcPeriod"/>
            </a:pPr>
            <a:endParaRPr lang="en-US" dirty="0"/>
          </a:p>
        </p:txBody>
      </p:sp>
    </p:spTree>
    <p:extLst>
      <p:ext uri="{BB962C8B-B14F-4D97-AF65-F5344CB8AC3E}">
        <p14:creationId xmlns:p14="http://schemas.microsoft.com/office/powerpoint/2010/main" val="38285497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2:  Monitor and Evaluate Performance</a:t>
            </a:r>
            <a:endParaRPr lang="en-US" sz="2000" dirty="0"/>
          </a:p>
        </p:txBody>
      </p:sp>
      <p:sp>
        <p:nvSpPr>
          <p:cNvPr id="3" name="Content Placeholder 2"/>
          <p:cNvSpPr>
            <a:spLocks noGrp="1"/>
          </p:cNvSpPr>
          <p:nvPr>
            <p:ph sz="quarter" idx="11"/>
          </p:nvPr>
        </p:nvSpPr>
        <p:spPr/>
        <p:txBody>
          <a:bodyPr/>
          <a:lstStyle/>
          <a:p>
            <a:pPr marL="0" indent="0">
              <a:spcAft>
                <a:spcPts val="2000"/>
              </a:spcAft>
              <a:buNone/>
            </a:pPr>
            <a:r>
              <a:rPr lang="en-US" sz="2800" dirty="0"/>
              <a:t>How goals are measured should be consistent with the nature of the goal itself (e.g. behavioral, task oriented).</a:t>
            </a:r>
          </a:p>
          <a:p>
            <a:pPr>
              <a:spcAft>
                <a:spcPts val="2000"/>
              </a:spcAft>
            </a:pPr>
            <a:r>
              <a:rPr lang="en-US" sz="2800" dirty="0"/>
              <a:t>Managers need to monitor and evaluate </a:t>
            </a:r>
            <a:r>
              <a:rPr lang="en-US" sz="2800" b="1" dirty="0">
                <a:solidFill>
                  <a:srgbClr val="E31A23"/>
                </a:solidFill>
              </a:rPr>
              <a:t>both</a:t>
            </a:r>
            <a:r>
              <a:rPr lang="en-US" sz="2800" dirty="0"/>
              <a:t> progress toward the final goal and the ultimate achievement of the goal.</a:t>
            </a:r>
          </a:p>
          <a:p>
            <a:pPr>
              <a:spcAft>
                <a:spcPts val="2000"/>
              </a:spcAft>
            </a:pPr>
            <a:r>
              <a:rPr lang="en-US" sz="2800" dirty="0"/>
              <a:t>This stage should be used as an opportunity to identify problems and recognize successes.</a:t>
            </a:r>
          </a:p>
          <a:p>
            <a:r>
              <a:rPr lang="en-US" sz="2800" dirty="0"/>
              <a:t>It an also be used to identify opportunities to enhance performance.</a:t>
            </a:r>
          </a:p>
          <a:p>
            <a:pPr marL="0" indent="0">
              <a:buNone/>
            </a:pPr>
            <a:endParaRPr lang="en-US" dirty="0"/>
          </a:p>
        </p:txBody>
      </p:sp>
    </p:spTree>
    <p:extLst>
      <p:ext uri="{BB962C8B-B14F-4D97-AF65-F5344CB8AC3E}">
        <p14:creationId xmlns:p14="http://schemas.microsoft.com/office/powerpoint/2010/main" val="28385043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Perceptional Errors</a:t>
            </a:r>
            <a:endParaRPr lang="en-US" sz="2000" dirty="0"/>
          </a:p>
        </p:txBody>
      </p:sp>
      <p:sp>
        <p:nvSpPr>
          <p:cNvPr id="3" name="Content Placeholder 2"/>
          <p:cNvSpPr>
            <a:spLocks noGrp="1"/>
          </p:cNvSpPr>
          <p:nvPr>
            <p:ph sz="quarter" idx="11"/>
          </p:nvPr>
        </p:nvSpPr>
        <p:spPr>
          <a:xfrm>
            <a:off x="342900" y="1276710"/>
            <a:ext cx="8458200" cy="4284336"/>
          </a:xfrm>
        </p:spPr>
        <p:txBody>
          <a:bodyPr>
            <a:normAutofit/>
          </a:bodyPr>
          <a:lstStyle/>
          <a:p>
            <a:pPr marL="0" indent="0">
              <a:buNone/>
            </a:pPr>
            <a:r>
              <a:rPr lang="en-US" sz="2400" dirty="0"/>
              <a:t>Rater errors can lead to biases and undermine performance management systems.</a:t>
            </a:r>
          </a:p>
          <a:p>
            <a:pPr marL="2578100" indent="-427038">
              <a:buFont typeface="Arial" panose="020B0604020202020204" pitchFamily="34" charset="0"/>
              <a:buChar char="•"/>
            </a:pPr>
            <a:r>
              <a:rPr lang="en-US" sz="2400" dirty="0"/>
              <a:t>Halo effect.</a:t>
            </a:r>
          </a:p>
          <a:p>
            <a:pPr marL="2578100" indent="-427038">
              <a:buFont typeface="Arial" panose="020B0604020202020204" pitchFamily="34" charset="0"/>
              <a:buChar char="•"/>
            </a:pPr>
            <a:r>
              <a:rPr lang="en-US" sz="2400" dirty="0"/>
              <a:t>Leniency.</a:t>
            </a:r>
          </a:p>
          <a:p>
            <a:pPr marL="2578100" indent="-427038">
              <a:buFont typeface="Arial" panose="020B0604020202020204" pitchFamily="34" charset="0"/>
              <a:buChar char="•"/>
            </a:pPr>
            <a:r>
              <a:rPr lang="en-US" sz="2400" dirty="0"/>
              <a:t>Central tendency.</a:t>
            </a:r>
          </a:p>
          <a:p>
            <a:pPr marL="2578100" indent="-427038">
              <a:buFont typeface="Arial" panose="020B0604020202020204" pitchFamily="34" charset="0"/>
              <a:buChar char="•"/>
            </a:pPr>
            <a:r>
              <a:rPr lang="en-US" sz="2400" dirty="0"/>
              <a:t>Recency effects.</a:t>
            </a:r>
          </a:p>
          <a:p>
            <a:pPr marL="2578100" indent="-427038">
              <a:buFont typeface="Arial" panose="020B0604020202020204" pitchFamily="34" charset="0"/>
              <a:buChar char="•"/>
            </a:pPr>
            <a:r>
              <a:rPr lang="en-US" sz="2400" dirty="0"/>
              <a:t>Contrast effects.</a:t>
            </a:r>
          </a:p>
          <a:p>
            <a:pPr marL="0" indent="0">
              <a:buNone/>
            </a:pPr>
            <a:endParaRPr lang="en-US" sz="1000" dirty="0"/>
          </a:p>
          <a:p>
            <a:pPr marL="0" indent="0">
              <a:buNone/>
            </a:pPr>
            <a:r>
              <a:rPr lang="en-US" sz="2400" dirty="0"/>
              <a:t>Some bias can be overcome with the use of 360-degree feedback.</a:t>
            </a:r>
          </a:p>
          <a:p>
            <a:pPr marL="0" indent="0">
              <a:buNone/>
            </a:pPr>
            <a:endParaRPr lang="en-US" sz="2000" dirty="0"/>
          </a:p>
        </p:txBody>
      </p:sp>
    </p:spTree>
    <p:extLst>
      <p:ext uri="{BB962C8B-B14F-4D97-AF65-F5344CB8AC3E}">
        <p14:creationId xmlns:p14="http://schemas.microsoft.com/office/powerpoint/2010/main" val="8249072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b="1" dirty="0">
                <a:solidFill>
                  <a:srgbClr val="EC7701"/>
                </a:solidFill>
              </a:rPr>
              <a:t>Test Your OB Knowledge </a:t>
            </a:r>
            <a:r>
              <a:rPr lang="en-US" sz="1400" b="1" dirty="0">
                <a:solidFill>
                  <a:srgbClr val="EC7701"/>
                </a:solidFill>
              </a:rPr>
              <a:t>3</a:t>
            </a:r>
          </a:p>
        </p:txBody>
      </p:sp>
      <p:sp>
        <p:nvSpPr>
          <p:cNvPr id="5" name="Content Placeholder 2"/>
          <p:cNvSpPr>
            <a:spLocks noGrp="1"/>
          </p:cNvSpPr>
          <p:nvPr>
            <p:ph sz="quarter" idx="11"/>
          </p:nvPr>
        </p:nvSpPr>
        <p:spPr/>
        <p:txBody>
          <a:bodyPr/>
          <a:lstStyle/>
          <a:p>
            <a:pPr marL="0" indent="0">
              <a:buNone/>
            </a:pPr>
            <a:r>
              <a:rPr lang="en-US" dirty="0"/>
              <a:t>Janice is evaluating the employees in her department. She does not want to hurt anyone’s feelings and decides to rate all her employees high on all performance dimensions. What error is Janice making?</a:t>
            </a:r>
          </a:p>
          <a:p>
            <a:pPr marL="457200" indent="-457200">
              <a:buFont typeface="+mj-lt"/>
              <a:buAutoNum type="alphaUcPeriod"/>
            </a:pPr>
            <a:r>
              <a:rPr lang="en-US" dirty="0"/>
              <a:t>Halo.</a:t>
            </a:r>
          </a:p>
          <a:p>
            <a:pPr marL="457200" indent="-457200">
              <a:buFont typeface="+mj-lt"/>
              <a:buAutoNum type="alphaUcPeriod"/>
            </a:pPr>
            <a:r>
              <a:rPr lang="en-US" dirty="0"/>
              <a:t>Contrast effects.</a:t>
            </a:r>
          </a:p>
          <a:p>
            <a:pPr marL="457200" indent="-457200">
              <a:buFont typeface="+mj-lt"/>
              <a:buAutoNum type="alphaUcPeriod"/>
            </a:pPr>
            <a:r>
              <a:rPr lang="en-US" dirty="0"/>
              <a:t>Central tendency.</a:t>
            </a:r>
          </a:p>
          <a:p>
            <a:pPr marL="457200" indent="-457200">
              <a:buFont typeface="+mj-lt"/>
              <a:buAutoNum type="alphaUcPeriod"/>
            </a:pPr>
            <a:r>
              <a:rPr lang="en-US" dirty="0"/>
              <a:t>Recency effects.</a:t>
            </a:r>
          </a:p>
          <a:p>
            <a:pPr marL="457200" indent="-457200">
              <a:buFont typeface="+mj-lt"/>
              <a:buAutoNum type="alphaUcPeriod"/>
            </a:pPr>
            <a:r>
              <a:rPr lang="en-US" dirty="0"/>
              <a:t>Leniency.</a:t>
            </a:r>
          </a:p>
          <a:p>
            <a:pPr marL="457200" indent="-457200">
              <a:buFont typeface="+mj-lt"/>
              <a:buAutoNum type="alphaUcPeriod"/>
            </a:pPr>
            <a:endParaRPr lang="en-US" dirty="0"/>
          </a:p>
        </p:txBody>
      </p:sp>
      <p:sp>
        <p:nvSpPr>
          <p:cNvPr id="3" name="Text Placeholder 2">
            <a:extLst>
              <a:ext uri="{FF2B5EF4-FFF2-40B4-BE49-F238E27FC236}">
                <a16:creationId xmlns:a16="http://schemas.microsoft.com/office/drawing/2014/main" id="{D87CC64B-F38B-1044-AE62-8E06BD9B3A21}"/>
              </a:ext>
            </a:extLst>
          </p:cNvPr>
          <p:cNvSpPr>
            <a:spLocks noGrp="1"/>
          </p:cNvSpPr>
          <p:nvPr>
            <p:ph type="body" sz="quarter" idx="13"/>
          </p:nvPr>
        </p:nvSpPr>
        <p:spPr/>
        <p:txBody>
          <a:bodyPr/>
          <a:lstStyle/>
          <a:p>
            <a:endParaRPr lang="en-US" dirty="0"/>
          </a:p>
        </p:txBody>
      </p:sp>
    </p:spTree>
    <p:extLst>
      <p:ext uri="{BB962C8B-B14F-4D97-AF65-F5344CB8AC3E}">
        <p14:creationId xmlns:p14="http://schemas.microsoft.com/office/powerpoint/2010/main" val="14109810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Step 3:  Reviewing Performance and the Importance of Feedback and Coaching</a:t>
            </a:r>
            <a:endParaRPr lang="en-US" sz="2000" dirty="0"/>
          </a:p>
        </p:txBody>
      </p:sp>
      <p:sp>
        <p:nvSpPr>
          <p:cNvPr id="3" name="Content Placeholder 2"/>
          <p:cNvSpPr>
            <a:spLocks noGrp="1"/>
          </p:cNvSpPr>
          <p:nvPr>
            <p:ph sz="quarter" idx="11"/>
          </p:nvPr>
        </p:nvSpPr>
        <p:spPr/>
        <p:txBody>
          <a:bodyPr>
            <a:normAutofit/>
          </a:bodyPr>
          <a:lstStyle/>
          <a:p>
            <a:pPr marL="0" indent="0">
              <a:buNone/>
            </a:pPr>
            <a:r>
              <a:rPr lang="en-US" sz="2800" dirty="0"/>
              <a:t>Why is feedback important?</a:t>
            </a:r>
          </a:p>
          <a:p>
            <a:pPr marL="457200" indent="-457200">
              <a:buFont typeface="Arial" panose="020B0604020202020204" pitchFamily="34" charset="0"/>
              <a:buChar char="•"/>
            </a:pPr>
            <a:r>
              <a:rPr lang="en-US" sz="2400" dirty="0"/>
              <a:t>Has the potential to boost performance.</a:t>
            </a:r>
          </a:p>
          <a:p>
            <a:pPr marL="457200" indent="-457200">
              <a:buFont typeface="Arial" panose="020B0604020202020204" pitchFamily="34" charset="0"/>
              <a:buChar char="•"/>
            </a:pPr>
            <a:r>
              <a:rPr lang="en-US" sz="2400" dirty="0"/>
              <a:t>Given less often and less well than people would like.</a:t>
            </a:r>
          </a:p>
          <a:p>
            <a:pPr marL="457200" indent="-457200">
              <a:buFont typeface="Arial" panose="020B0604020202020204" pitchFamily="34" charset="0"/>
              <a:buChar char="•"/>
            </a:pPr>
            <a:r>
              <a:rPr lang="en-US" sz="2400" dirty="0"/>
              <a:t>Dramatically underutilized.</a:t>
            </a:r>
          </a:p>
          <a:p>
            <a:pPr marL="0" indent="0">
              <a:buNone/>
            </a:pPr>
            <a:r>
              <a:rPr lang="en-US" sz="2800" dirty="0"/>
              <a:t>Feedback serves two functions.</a:t>
            </a:r>
          </a:p>
          <a:p>
            <a:pPr marL="457200" indent="-457200">
              <a:buFont typeface="+mj-lt"/>
              <a:buAutoNum type="arabicPeriod"/>
            </a:pPr>
            <a:r>
              <a:rPr lang="en-US" sz="2800" dirty="0"/>
              <a:t>Instructional.</a:t>
            </a:r>
          </a:p>
          <a:p>
            <a:pPr marL="457200" indent="-457200">
              <a:buFont typeface="+mj-lt"/>
              <a:buAutoNum type="arabicPeriod"/>
            </a:pPr>
            <a:r>
              <a:rPr lang="en-US" sz="2800" dirty="0"/>
              <a:t>Motivational.</a:t>
            </a:r>
          </a:p>
          <a:p>
            <a:pPr marL="0" indent="0">
              <a:buNone/>
            </a:pPr>
            <a:endParaRPr lang="en-US" sz="2000" dirty="0"/>
          </a:p>
          <a:p>
            <a:pPr marL="0" indent="0">
              <a:buNone/>
            </a:pPr>
            <a:endParaRPr lang="en-US" dirty="0"/>
          </a:p>
        </p:txBody>
      </p:sp>
    </p:spTree>
    <p:extLst>
      <p:ext uri="{BB962C8B-B14F-4D97-AF65-F5344CB8AC3E}">
        <p14:creationId xmlns:p14="http://schemas.microsoft.com/office/powerpoint/2010/main" val="32535043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Sources of Feedback</a:t>
            </a:r>
            <a:endParaRPr lang="en-US" sz="2000" dirty="0"/>
          </a:p>
        </p:txBody>
      </p:sp>
      <p:sp>
        <p:nvSpPr>
          <p:cNvPr id="15" name="Content Placeholder 14"/>
          <p:cNvSpPr>
            <a:spLocks noGrp="1"/>
          </p:cNvSpPr>
          <p:nvPr>
            <p:ph sz="quarter" idx="11"/>
          </p:nvPr>
        </p:nvSpPr>
        <p:spPr>
          <a:xfrm>
            <a:off x="342900" y="1276709"/>
            <a:ext cx="3818553" cy="2838091"/>
          </a:xfrm>
        </p:spPr>
        <p:txBody>
          <a:bodyPr/>
          <a:lstStyle/>
          <a:p>
            <a:r>
              <a:rPr lang="en-US" sz="2800" b="1" dirty="0"/>
              <a:t>Others</a:t>
            </a:r>
          </a:p>
          <a:p>
            <a:pPr marL="342900" indent="-342900">
              <a:buFont typeface="Arial" panose="020B0604020202020204" pitchFamily="34" charset="0"/>
              <a:buChar char="•"/>
            </a:pPr>
            <a:r>
              <a:rPr lang="en-US" sz="2400" dirty="0"/>
              <a:t>Peers.</a:t>
            </a:r>
          </a:p>
          <a:p>
            <a:pPr marL="342900" indent="-342900">
              <a:buFont typeface="Arial" panose="020B0604020202020204" pitchFamily="34" charset="0"/>
              <a:buChar char="•"/>
            </a:pPr>
            <a:r>
              <a:rPr lang="en-US" sz="2400" dirty="0"/>
              <a:t>Supervisors.</a:t>
            </a:r>
          </a:p>
          <a:p>
            <a:pPr marL="342900" indent="-342900">
              <a:buFont typeface="Arial" panose="020B0604020202020204" pitchFamily="34" charset="0"/>
              <a:buChar char="•"/>
            </a:pPr>
            <a:r>
              <a:rPr lang="en-US" sz="2400" dirty="0"/>
              <a:t>Lower-level employees.</a:t>
            </a:r>
          </a:p>
          <a:p>
            <a:pPr marL="342900" indent="-342900">
              <a:buFont typeface="Arial" panose="020B0604020202020204" pitchFamily="34" charset="0"/>
              <a:buChar char="•"/>
            </a:pPr>
            <a:r>
              <a:rPr lang="en-US" sz="2400" dirty="0"/>
              <a:t>Outsiders.</a:t>
            </a:r>
          </a:p>
        </p:txBody>
      </p:sp>
      <p:sp>
        <p:nvSpPr>
          <p:cNvPr id="8" name="Content Placeholder 7"/>
          <p:cNvSpPr>
            <a:spLocks noGrp="1"/>
          </p:cNvSpPr>
          <p:nvPr>
            <p:ph sz="quarter" idx="14"/>
          </p:nvPr>
        </p:nvSpPr>
        <p:spPr>
          <a:xfrm>
            <a:off x="342900" y="4040091"/>
            <a:ext cx="3026664" cy="1905000"/>
          </a:xfrm>
        </p:spPr>
        <p:txBody>
          <a:bodyPr>
            <a:normAutofit fontScale="92500" lnSpcReduction="20000"/>
          </a:bodyPr>
          <a:lstStyle/>
          <a:p>
            <a:pPr marL="0" lvl="1" indent="0">
              <a:buNone/>
            </a:pPr>
            <a:r>
              <a:rPr lang="en-US" sz="2800" b="1" dirty="0"/>
              <a:t>Task</a:t>
            </a:r>
            <a:r>
              <a:rPr lang="en-US" sz="2400" dirty="0"/>
              <a:t> </a:t>
            </a:r>
          </a:p>
          <a:p>
            <a:pPr marL="0" lvl="1" indent="0">
              <a:buNone/>
            </a:pPr>
            <a:r>
              <a:rPr lang="en-US" sz="2400" dirty="0"/>
              <a:t>May provide a steady stream of feedback about how well or poorly one is doing.</a:t>
            </a:r>
          </a:p>
          <a:p>
            <a:endParaRPr lang="en-US" sz="2400" dirty="0"/>
          </a:p>
        </p:txBody>
      </p:sp>
      <p:sp>
        <p:nvSpPr>
          <p:cNvPr id="12" name="Content Placeholder 11"/>
          <p:cNvSpPr>
            <a:spLocks noGrp="1"/>
          </p:cNvSpPr>
          <p:nvPr>
            <p:ph sz="quarter" idx="15"/>
          </p:nvPr>
        </p:nvSpPr>
        <p:spPr>
          <a:xfrm>
            <a:off x="4982549" y="2214464"/>
            <a:ext cx="2659222" cy="2049625"/>
          </a:xfrm>
        </p:spPr>
        <p:txBody>
          <a:bodyPr>
            <a:normAutofit/>
          </a:bodyPr>
          <a:lstStyle/>
          <a:p>
            <a:pPr marL="0" lvl="1" indent="0">
              <a:buNone/>
            </a:pPr>
            <a:r>
              <a:rPr lang="en-US" sz="2800" b="1" dirty="0"/>
              <a:t>Self</a:t>
            </a:r>
            <a:r>
              <a:rPr lang="en-US" sz="2400" dirty="0"/>
              <a:t> </a:t>
            </a:r>
          </a:p>
          <a:p>
            <a:pPr marL="0" lvl="1" indent="0">
              <a:buNone/>
            </a:pPr>
            <a:r>
              <a:rPr lang="en-US" sz="2400" dirty="0"/>
              <a:t>Self-serving bias may contaminate this source.</a:t>
            </a:r>
          </a:p>
          <a:p>
            <a:endParaRPr lang="en-US" sz="2400" dirty="0"/>
          </a:p>
        </p:txBody>
      </p:sp>
    </p:spTree>
    <p:extLst>
      <p:ext uri="{BB962C8B-B14F-4D97-AF65-F5344CB8AC3E}">
        <p14:creationId xmlns:p14="http://schemas.microsoft.com/office/powerpoint/2010/main" val="15752894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Role of Managers and Leaders</a:t>
            </a:r>
            <a:endParaRPr lang="en-US" sz="2000" dirty="0"/>
          </a:p>
        </p:txBody>
      </p:sp>
      <p:sp>
        <p:nvSpPr>
          <p:cNvPr id="3" name="Content Placeholder 2"/>
          <p:cNvSpPr>
            <a:spLocks noGrp="1"/>
          </p:cNvSpPr>
          <p:nvPr>
            <p:ph sz="quarter" idx="11"/>
          </p:nvPr>
        </p:nvSpPr>
        <p:spPr>
          <a:xfrm>
            <a:off x="342900" y="1276710"/>
            <a:ext cx="8458200" cy="3071356"/>
          </a:xfrm>
        </p:spPr>
        <p:txBody>
          <a:bodyPr/>
          <a:lstStyle/>
          <a:p>
            <a:pPr marL="0" indent="0">
              <a:buNone/>
            </a:pPr>
            <a:r>
              <a:rPr lang="en-US" sz="2800" dirty="0"/>
              <a:t>Senior managers can:</a:t>
            </a:r>
          </a:p>
          <a:p>
            <a:pPr lvl="1">
              <a:buFont typeface="Arial" panose="020B0604020202020204" pitchFamily="34" charset="0"/>
              <a:buChar char="•"/>
            </a:pPr>
            <a:r>
              <a:rPr lang="en-US" sz="2400" dirty="0"/>
              <a:t>Seek feedback from others by creating an open and honest environment.</a:t>
            </a:r>
          </a:p>
          <a:p>
            <a:pPr lvl="1">
              <a:buFont typeface="Arial" panose="020B0604020202020204" pitchFamily="34" charset="0"/>
              <a:buChar char="•"/>
            </a:pPr>
            <a:r>
              <a:rPr lang="en-US" sz="2400" dirty="0"/>
              <a:t>Separate feedback from the  performance review process.</a:t>
            </a:r>
          </a:p>
          <a:p>
            <a:pPr lvl="1">
              <a:buFont typeface="Arial" panose="020B0604020202020204" pitchFamily="34" charset="0"/>
              <a:buChar char="•"/>
            </a:pPr>
            <a:r>
              <a:rPr lang="en-US" sz="2400" dirty="0"/>
              <a:t>Create a mechanism to collect feedback anonymously.</a:t>
            </a:r>
          </a:p>
          <a:p>
            <a:pPr marL="0" indent="0">
              <a:buNone/>
            </a:pPr>
            <a:endParaRPr lang="en-US" dirty="0"/>
          </a:p>
        </p:txBody>
      </p:sp>
    </p:spTree>
    <p:extLst>
      <p:ext uri="{BB962C8B-B14F-4D97-AF65-F5344CB8AC3E}">
        <p14:creationId xmlns:p14="http://schemas.microsoft.com/office/powerpoint/2010/main" val="42362296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 Affecting Perceptions of Feedback</a:t>
            </a:r>
            <a:endParaRPr lang="en-US" sz="2000" dirty="0"/>
          </a:p>
        </p:txBody>
      </p:sp>
      <p:sp>
        <p:nvSpPr>
          <p:cNvPr id="3" name="Content Placeholder 2"/>
          <p:cNvSpPr>
            <a:spLocks noGrp="1"/>
          </p:cNvSpPr>
          <p:nvPr>
            <p:ph sz="quarter" idx="11"/>
          </p:nvPr>
        </p:nvSpPr>
        <p:spPr/>
        <p:txBody>
          <a:bodyPr/>
          <a:lstStyle/>
          <a:p>
            <a:pPr marL="1588" lvl="1" indent="0">
              <a:buNone/>
            </a:pPr>
            <a:r>
              <a:rPr lang="en-US" sz="2800" dirty="0"/>
              <a:t>Self-serving bias.</a:t>
            </a:r>
          </a:p>
          <a:p>
            <a:pPr marL="1588" lvl="1" indent="0">
              <a:buNone/>
            </a:pPr>
            <a:r>
              <a:rPr lang="en-US" sz="2800" dirty="0"/>
              <a:t>Fundamental attribution bias.</a:t>
            </a:r>
          </a:p>
          <a:p>
            <a:pPr marL="1588" lvl="1" indent="0">
              <a:buNone/>
            </a:pPr>
            <a:r>
              <a:rPr lang="en-US" sz="2800" dirty="0"/>
              <a:t>Accuracy.</a:t>
            </a:r>
          </a:p>
          <a:p>
            <a:pPr marL="1588" lvl="1" indent="0">
              <a:buNone/>
            </a:pPr>
            <a:r>
              <a:rPr lang="en-US" sz="2800" dirty="0"/>
              <a:t>Credibility of the sources.</a:t>
            </a:r>
          </a:p>
          <a:p>
            <a:pPr marL="1588" lvl="1" indent="0">
              <a:buNone/>
            </a:pPr>
            <a:r>
              <a:rPr lang="en-US" sz="2800" dirty="0"/>
              <a:t>Fairness of the system.</a:t>
            </a:r>
          </a:p>
          <a:p>
            <a:pPr marL="1588" lvl="1" indent="0">
              <a:buNone/>
            </a:pPr>
            <a:r>
              <a:rPr lang="en-US" sz="2800" dirty="0"/>
              <a:t>Performance-reward expectancies.</a:t>
            </a:r>
          </a:p>
          <a:p>
            <a:pPr marL="1588" lvl="1" indent="0">
              <a:buNone/>
            </a:pPr>
            <a:r>
              <a:rPr lang="en-US" sz="2800" dirty="0"/>
              <a:t>Reasonableness of goals and standards.</a:t>
            </a:r>
            <a:endParaRPr lang="en-US" sz="2000" dirty="0"/>
          </a:p>
          <a:p>
            <a:pPr>
              <a:buFont typeface="Arial" charset="0"/>
              <a:buChar char="•"/>
            </a:pPr>
            <a:endParaRPr lang="en-US" dirty="0"/>
          </a:p>
        </p:txBody>
      </p:sp>
    </p:spTree>
    <p:extLst>
      <p:ext uri="{BB962C8B-B14F-4D97-AF65-F5344CB8AC3E}">
        <p14:creationId xmlns:p14="http://schemas.microsoft.com/office/powerpoint/2010/main" val="30773445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Table 6.5 Feedback Do’s and Don’ts</a:t>
            </a:r>
            <a:endParaRPr lang="en-US" sz="2000" dirty="0"/>
          </a:p>
        </p:txBody>
      </p:sp>
      <p:graphicFrame>
        <p:nvGraphicFramePr>
          <p:cNvPr id="7" name="Table 6">
            <a:extLst>
              <a:ext uri="{FF2B5EF4-FFF2-40B4-BE49-F238E27FC236}">
                <a16:creationId xmlns:a16="http://schemas.microsoft.com/office/drawing/2014/main" id="{EF7FB53A-EBDA-144F-9409-912F649AD497}"/>
              </a:ext>
            </a:extLst>
          </p:cNvPr>
          <p:cNvGraphicFramePr>
            <a:graphicFrameLocks noGrp="1"/>
          </p:cNvGraphicFramePr>
          <p:nvPr>
            <p:extLst>
              <p:ext uri="{D42A27DB-BD31-4B8C-83A1-F6EECF244321}">
                <p14:modId xmlns:p14="http://schemas.microsoft.com/office/powerpoint/2010/main" val="3612270402"/>
              </p:ext>
            </p:extLst>
          </p:nvPr>
        </p:nvGraphicFramePr>
        <p:xfrm>
          <a:off x="451415" y="1632940"/>
          <a:ext cx="8300482" cy="3592119"/>
        </p:xfrm>
        <a:graphic>
          <a:graphicData uri="http://schemas.openxmlformats.org/drawingml/2006/table">
            <a:tbl>
              <a:tblPr firstRow="1" bandRow="1">
                <a:tableStyleId>{93296810-A885-4BE3-A3E7-6D5BEEA58F35}</a:tableStyleId>
              </a:tblPr>
              <a:tblGrid>
                <a:gridCol w="4150241">
                  <a:extLst>
                    <a:ext uri="{9D8B030D-6E8A-4147-A177-3AD203B41FA5}">
                      <a16:colId xmlns:a16="http://schemas.microsoft.com/office/drawing/2014/main" val="3087237024"/>
                    </a:ext>
                  </a:extLst>
                </a:gridCol>
                <a:gridCol w="4150241">
                  <a:extLst>
                    <a:ext uri="{9D8B030D-6E8A-4147-A177-3AD203B41FA5}">
                      <a16:colId xmlns:a16="http://schemas.microsoft.com/office/drawing/2014/main" val="1707699894"/>
                    </a:ext>
                  </a:extLst>
                </a:gridCol>
              </a:tblGrid>
              <a:tr h="354118">
                <a:tc>
                  <a:txBody>
                    <a:bodyPr/>
                    <a:lstStyle/>
                    <a:p>
                      <a:r>
                        <a:rPr lang="en-US" sz="1600" dirty="0"/>
                        <a:t>DON’TS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tc>
                  <a:txBody>
                    <a:bodyPr/>
                    <a:lstStyle/>
                    <a:p>
                      <a:r>
                        <a:rPr lang="en-US" sz="1600" dirty="0"/>
                        <a:t>DOS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extLst>
                  <a:ext uri="{0D108BD9-81ED-4DB2-BD59-A6C34878D82A}">
                    <a16:rowId xmlns:a16="http://schemas.microsoft.com/office/drawing/2014/main" val="3494253097"/>
                  </a:ext>
                </a:extLst>
              </a:tr>
              <a:tr h="673690">
                <a:tc>
                  <a:txBody>
                    <a:bodyPr/>
                    <a:lstStyle/>
                    <a:p>
                      <a:r>
                        <a:rPr lang="en-US" sz="1600" dirty="0"/>
                        <a:t>Don’t use feedback to punish, embarrass,</a:t>
                      </a:r>
                      <a:r>
                        <a:rPr lang="en-US" sz="1600" baseline="0" dirty="0"/>
                        <a:t> or put someone down. </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Keep feedback relevant</a:t>
                      </a:r>
                      <a:r>
                        <a:rPr lang="en-US" sz="1600" baseline="0" dirty="0"/>
                        <a:t> by relating it to existing goals.</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25887955"/>
                  </a:ext>
                </a:extLst>
              </a:tr>
              <a:tr h="797953">
                <a:tc>
                  <a:txBody>
                    <a:bodyPr/>
                    <a:lstStyle/>
                    <a:p>
                      <a:r>
                        <a:rPr lang="en-US" sz="1600" dirty="0"/>
                        <a:t>Don’t provide feedback that is irrelevant to the person’s work.</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Deliver feedback as close as possible to the time the behavior was</a:t>
                      </a:r>
                      <a:r>
                        <a:rPr lang="en-US" sz="1600" baseline="0" dirty="0"/>
                        <a:t> performed.</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117333028"/>
                  </a:ext>
                </a:extLst>
              </a:tr>
              <a:tr h="460851">
                <a:tc>
                  <a:txBody>
                    <a:bodyPr/>
                    <a:lstStyle/>
                    <a:p>
                      <a:r>
                        <a:rPr lang="en-US" sz="1600" dirty="0"/>
                        <a:t>Don’t provide</a:t>
                      </a:r>
                      <a:r>
                        <a:rPr lang="en-US" sz="1600" baseline="0" dirty="0"/>
                        <a:t> feedback too late to do any good.</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Provide specific and descriptive feedback.</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259744617"/>
                  </a:ext>
                </a:extLst>
              </a:tr>
              <a:tr h="685800">
                <a:tc>
                  <a:txBody>
                    <a:bodyPr/>
                    <a:lstStyle/>
                    <a:p>
                      <a:r>
                        <a:rPr lang="en-US" sz="1600" dirty="0"/>
                        <a:t>Don’t provide feedback about something beyond the individual’s control.</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Focus the</a:t>
                      </a:r>
                      <a:r>
                        <a:rPr lang="en-US" sz="1600" baseline="0" dirty="0"/>
                        <a:t> feedback on things employees can control.</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439679096"/>
                  </a:ext>
                </a:extLst>
              </a:tr>
              <a:tr h="619707">
                <a:tc>
                  <a:txBody>
                    <a:bodyPr/>
                    <a:lstStyle/>
                    <a:p>
                      <a:r>
                        <a:rPr lang="en-US" sz="1600" dirty="0"/>
                        <a:t>Don’t provide feedback that is overly complex or difficult to understand.</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Be honest, developmental, and constructive.</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36284909"/>
                  </a:ext>
                </a:extLst>
              </a:tr>
            </a:tbl>
          </a:graphicData>
        </a:graphic>
      </p:graphicFrame>
    </p:spTree>
    <p:extLst>
      <p:ext uri="{BB962C8B-B14F-4D97-AF65-F5344CB8AC3E}">
        <p14:creationId xmlns:p14="http://schemas.microsoft.com/office/powerpoint/2010/main" val="30251945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Coaching</a:t>
            </a:r>
            <a:endParaRPr lang="en-US" sz="2000" dirty="0"/>
          </a:p>
        </p:txBody>
      </p:sp>
      <p:sp>
        <p:nvSpPr>
          <p:cNvPr id="3" name="Content Placeholder 2"/>
          <p:cNvSpPr>
            <a:spLocks noGrp="1"/>
          </p:cNvSpPr>
          <p:nvPr>
            <p:ph sz="quarter" idx="11"/>
          </p:nvPr>
        </p:nvSpPr>
        <p:spPr/>
        <p:txBody>
          <a:bodyPr/>
          <a:lstStyle/>
          <a:p>
            <a:pPr marL="0" indent="0">
              <a:buNone/>
            </a:pPr>
            <a:r>
              <a:rPr lang="en-US" sz="2800" dirty="0"/>
              <a:t>Goes beyond mentoring and training and is a </a:t>
            </a:r>
            <a:r>
              <a:rPr lang="en-US" sz="2800" dirty="0">
                <a:solidFill>
                  <a:srgbClr val="E31A23"/>
                </a:solidFill>
              </a:rPr>
              <a:t>customized process</a:t>
            </a:r>
            <a:r>
              <a:rPr lang="en-US" sz="2800" dirty="0"/>
              <a:t> between two or more people with the intent of enhancing learning and motivating change.</a:t>
            </a:r>
          </a:p>
          <a:p>
            <a:pPr marL="457200" indent="-457200">
              <a:buFont typeface="Arial" panose="020B0604020202020204" pitchFamily="34" charset="0"/>
              <a:buChar char="•"/>
            </a:pPr>
            <a:r>
              <a:rPr lang="en-US" sz="2800" dirty="0"/>
              <a:t>Has specific performance goals.</a:t>
            </a:r>
          </a:p>
          <a:p>
            <a:pPr marL="457200" indent="-457200">
              <a:buFont typeface="Arial" panose="020B0604020202020204" pitchFamily="34" charset="0"/>
              <a:buChar char="•"/>
            </a:pPr>
            <a:r>
              <a:rPr lang="en-US" sz="2800" dirty="0"/>
              <a:t>Developmentally focused.</a:t>
            </a:r>
          </a:p>
          <a:p>
            <a:pPr marL="457200" indent="-457200">
              <a:buFont typeface="Arial" panose="020B0604020202020204" pitchFamily="34" charset="0"/>
              <a:buChar char="•"/>
            </a:pPr>
            <a:r>
              <a:rPr lang="en-US" sz="2800" dirty="0"/>
              <a:t>Involves self-reflection.</a:t>
            </a:r>
          </a:p>
          <a:p>
            <a:pPr marL="457200" indent="-457200">
              <a:buFont typeface="Arial" panose="020B0604020202020204" pitchFamily="34" charset="0"/>
              <a:buChar char="•"/>
            </a:pPr>
            <a:r>
              <a:rPr lang="en-US" sz="2800" dirty="0"/>
              <a:t>Consistent with positive OB.</a:t>
            </a:r>
          </a:p>
        </p:txBody>
      </p:sp>
    </p:spTree>
    <p:extLst>
      <p:ext uri="{BB962C8B-B14F-4D97-AF65-F5344CB8AC3E}">
        <p14:creationId xmlns:p14="http://schemas.microsoft.com/office/powerpoint/2010/main" val="28033211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p:cNvSpPr txBox="1">
            <a:spLocks noGrp="1"/>
          </p:cNvSpPr>
          <p:nvPr>
            <p:ph type="title"/>
          </p:nvPr>
        </p:nvSpPr>
        <p:spPr>
          <a:prstGeom prst="rect">
            <a:avLst/>
          </a:prstGeom>
          <a:noFill/>
        </p:spPr>
        <p:txBody>
          <a:bodyPr wrap="square" rtlCol="0">
            <a:spAutoFit/>
          </a:bodyPr>
          <a:lstStyle/>
          <a:p>
            <a:r>
              <a:rPr lang="en-US" dirty="0">
                <a:cs typeface="Arial Black"/>
              </a:rPr>
              <a:t>After reading this chapter you </a:t>
            </a:r>
            <a:br>
              <a:rPr lang="en-US" dirty="0">
                <a:cs typeface="Arial Black"/>
              </a:rPr>
            </a:br>
            <a:r>
              <a:rPr lang="en-US" dirty="0">
                <a:cs typeface="Arial Black"/>
              </a:rPr>
              <a:t>should be able to:</a:t>
            </a:r>
            <a:endParaRPr lang="en-US" dirty="0">
              <a:solidFill>
                <a:schemeClr val="bg1"/>
              </a:solidFill>
              <a:cs typeface="Arial Black"/>
            </a:endParaRPr>
          </a:p>
        </p:txBody>
      </p:sp>
      <p:sp>
        <p:nvSpPr>
          <p:cNvPr id="7" name="Content Placeholder 5"/>
          <p:cNvSpPr txBox="1">
            <a:spLocks noGrp="1"/>
          </p:cNvSpPr>
          <p:nvPr>
            <p:ph sz="quarter" idx="11"/>
          </p:nvPr>
        </p:nvSpPr>
        <p:spPr>
          <a:xfrm>
            <a:off x="342900" y="1276709"/>
            <a:ext cx="8458200" cy="4401205"/>
          </a:xfrm>
          <a:prstGeom prst="rect">
            <a:avLst/>
          </a:prstGeom>
          <a:noFill/>
        </p:spPr>
        <p:txBody>
          <a:bodyPr wrap="square" rtlCol="0">
            <a:spAutoFit/>
          </a:bodyPr>
          <a:lstStyle/>
          <a:p>
            <a:pPr marL="571500" indent="-571500">
              <a:spcBef>
                <a:spcPts val="0"/>
              </a:spcBef>
              <a:buNone/>
            </a:pPr>
            <a:r>
              <a:rPr lang="en-US" sz="2400" dirty="0">
                <a:cs typeface="Arial Black"/>
              </a:rPr>
              <a:t>6.1	Summarize the elements of effective performance management.</a:t>
            </a:r>
          </a:p>
          <a:p>
            <a:pPr marL="571500" indent="-571500">
              <a:spcBef>
                <a:spcPts val="0"/>
              </a:spcBef>
              <a:buNone/>
            </a:pPr>
            <a:r>
              <a:rPr lang="en-US" sz="2400" dirty="0">
                <a:cs typeface="Arial Black"/>
              </a:rPr>
              <a:t>6.2	Explain how and why goal setting gives me an advantage.</a:t>
            </a:r>
          </a:p>
          <a:p>
            <a:pPr marL="571500" indent="-571500">
              <a:spcBef>
                <a:spcPts val="0"/>
              </a:spcBef>
              <a:buNone/>
            </a:pPr>
            <a:r>
              <a:rPr lang="en-US" sz="2400" dirty="0">
                <a:cs typeface="Arial Black"/>
              </a:rPr>
              <a:t>6.3	Describe how monitoring and evaluation can improve my performance and ability to manage others.</a:t>
            </a:r>
          </a:p>
          <a:p>
            <a:pPr marL="571500" indent="-571500">
              <a:spcBef>
                <a:spcPts val="0"/>
              </a:spcBef>
              <a:buNone/>
            </a:pPr>
            <a:r>
              <a:rPr lang="en-US" sz="2400" dirty="0">
                <a:cs typeface="Arial Black"/>
              </a:rPr>
              <a:t>6.4	Apply knowledge of feedback and coaching to review and improve performance.</a:t>
            </a:r>
          </a:p>
          <a:p>
            <a:pPr marL="571500" indent="-571500">
              <a:spcBef>
                <a:spcPts val="0"/>
              </a:spcBef>
              <a:buNone/>
            </a:pPr>
            <a:r>
              <a:rPr lang="en-US" sz="2400" dirty="0">
                <a:cs typeface="Arial Black"/>
              </a:rPr>
              <a:t>6.5	Implement rewards to generate desired outcomes.</a:t>
            </a:r>
          </a:p>
          <a:p>
            <a:pPr marL="571500" indent="-571500">
              <a:spcBef>
                <a:spcPts val="0"/>
              </a:spcBef>
              <a:buNone/>
            </a:pPr>
            <a:r>
              <a:rPr lang="en-US" sz="2400" dirty="0">
                <a:cs typeface="Arial Black"/>
              </a:rPr>
              <a:t>6.6	Use reinforcement and consequences to improve my performance.</a:t>
            </a:r>
          </a:p>
          <a:p>
            <a:pPr marL="571500" indent="-571500">
              <a:spcBef>
                <a:spcPts val="0"/>
              </a:spcBef>
              <a:buNone/>
            </a:pPr>
            <a:r>
              <a:rPr lang="en-US" sz="2400" dirty="0">
                <a:cs typeface="Arial Black"/>
              </a:rPr>
              <a:t>6.7	Describe the Implications of performance management for you and managers.</a:t>
            </a:r>
          </a:p>
        </p:txBody>
      </p:sp>
    </p:spTree>
    <p:extLst>
      <p:ext uri="{BB962C8B-B14F-4D97-AF65-F5344CB8AC3E}">
        <p14:creationId xmlns:p14="http://schemas.microsoft.com/office/powerpoint/2010/main" val="1589650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b="1" dirty="0">
                <a:solidFill>
                  <a:srgbClr val="EC7701"/>
                </a:solidFill>
              </a:rPr>
              <a:t>Test Your OB Knowledge </a:t>
            </a:r>
            <a:r>
              <a:rPr lang="en-US" sz="1400" b="1" dirty="0">
                <a:solidFill>
                  <a:srgbClr val="EC7701"/>
                </a:solidFill>
              </a:rPr>
              <a:t>4</a:t>
            </a:r>
          </a:p>
        </p:txBody>
      </p:sp>
      <p:sp>
        <p:nvSpPr>
          <p:cNvPr id="5" name="Content Placeholder 2"/>
          <p:cNvSpPr>
            <a:spLocks noGrp="1"/>
          </p:cNvSpPr>
          <p:nvPr>
            <p:ph sz="quarter" idx="11"/>
          </p:nvPr>
        </p:nvSpPr>
        <p:spPr/>
        <p:txBody>
          <a:bodyPr/>
          <a:lstStyle/>
          <a:p>
            <a:pPr marL="0" indent="0">
              <a:buNone/>
            </a:pPr>
            <a:r>
              <a:rPr lang="en-US" dirty="0"/>
              <a:t>Michael wants to make sure the feedback he provides to his employees is perceived correctly.  Which of the following should Michael NOT do?</a:t>
            </a:r>
          </a:p>
          <a:p>
            <a:pPr marL="457200" indent="-457200">
              <a:buFont typeface="+mj-lt"/>
              <a:buAutoNum type="alphaUcPeriod"/>
            </a:pPr>
            <a:r>
              <a:rPr lang="en-US" dirty="0"/>
              <a:t>Be aware of the fundamental attribution error and try not to commit it.</a:t>
            </a:r>
          </a:p>
          <a:p>
            <a:pPr marL="457200" indent="-457200">
              <a:buFont typeface="+mj-lt"/>
              <a:buAutoNum type="alphaUcPeriod"/>
            </a:pPr>
            <a:r>
              <a:rPr lang="en-US" dirty="0"/>
              <a:t>Provide feedback that is irrelevant to the person’s career.</a:t>
            </a:r>
          </a:p>
          <a:p>
            <a:pPr marL="457200" indent="-457200">
              <a:buFont typeface="+mj-lt"/>
              <a:buAutoNum type="alphaUcPeriod"/>
            </a:pPr>
            <a:r>
              <a:rPr lang="en-US" dirty="0"/>
              <a:t>Make sure the system is perceived as fair.</a:t>
            </a:r>
          </a:p>
          <a:p>
            <a:pPr marL="457200" indent="-457200">
              <a:buFont typeface="+mj-lt"/>
              <a:buAutoNum type="alphaUcPeriod"/>
            </a:pPr>
            <a:r>
              <a:rPr lang="en-US" dirty="0"/>
              <a:t>Make sure goals established are challenging and attainable.</a:t>
            </a:r>
          </a:p>
          <a:p>
            <a:pPr marL="457200" indent="-457200">
              <a:buFont typeface="+mj-lt"/>
              <a:buAutoNum type="alphaUcPeriod"/>
            </a:pPr>
            <a:r>
              <a:rPr lang="en-US" dirty="0"/>
              <a:t>Deliver feedback as close as possible to when the behavior was performed.</a:t>
            </a:r>
          </a:p>
        </p:txBody>
      </p:sp>
    </p:spTree>
    <p:extLst>
      <p:ext uri="{BB962C8B-B14F-4D97-AF65-F5344CB8AC3E}">
        <p14:creationId xmlns:p14="http://schemas.microsoft.com/office/powerpoint/2010/main" val="40662621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4: Rewards and Consequences</a:t>
            </a:r>
            <a:endParaRPr lang="en-US" sz="2000" dirty="0"/>
          </a:p>
        </p:txBody>
      </p:sp>
      <p:sp>
        <p:nvSpPr>
          <p:cNvPr id="3" name="Content Placeholder 2"/>
          <p:cNvSpPr>
            <a:spLocks noGrp="1"/>
          </p:cNvSpPr>
          <p:nvPr>
            <p:ph sz="quarter" idx="11"/>
          </p:nvPr>
        </p:nvSpPr>
        <p:spPr>
          <a:xfrm>
            <a:off x="342900" y="999269"/>
            <a:ext cx="8458200" cy="401171"/>
          </a:xfrm>
        </p:spPr>
        <p:txBody>
          <a:bodyPr>
            <a:normAutofit fontScale="85000" lnSpcReduction="20000"/>
          </a:bodyPr>
          <a:lstStyle/>
          <a:p>
            <a:pPr marL="0" indent="0" algn="ctr">
              <a:buNone/>
            </a:pPr>
            <a:r>
              <a:rPr lang="en-US" dirty="0"/>
              <a:t>Figure 6.3 Key factors in organizational reward systems.</a:t>
            </a:r>
          </a:p>
          <a:p>
            <a:endParaRPr lang="en-US" dirty="0"/>
          </a:p>
        </p:txBody>
      </p:sp>
      <p:pic>
        <p:nvPicPr>
          <p:cNvPr id="4" name="Picture 3" descr="The graphic lists the types of rewards, desired outcomes, and distribution criteria."/>
          <p:cNvPicPr>
            <a:picLocks noChangeAspect="1"/>
          </p:cNvPicPr>
          <p:nvPr/>
        </p:nvPicPr>
        <p:blipFill>
          <a:blip r:embed="rId3"/>
          <a:stretch>
            <a:fillRect/>
          </a:stretch>
        </p:blipFill>
        <p:spPr>
          <a:xfrm>
            <a:off x="992909" y="1570303"/>
            <a:ext cx="7158182" cy="4559762"/>
          </a:xfrm>
          <a:prstGeom prst="rect">
            <a:avLst/>
          </a:prstGeom>
        </p:spPr>
      </p:pic>
      <p:sp>
        <p:nvSpPr>
          <p:cNvPr id="14" name="Text Placeholder 13"/>
          <p:cNvSpPr>
            <a:spLocks noGrp="1"/>
          </p:cNvSpPr>
          <p:nvPr>
            <p:ph type="body" sz="quarter" idx="12"/>
          </p:nvPr>
        </p:nvSpPr>
        <p:spPr/>
        <p:txBody>
          <a:bodyPr/>
          <a:lstStyle/>
          <a:p>
            <a:r>
              <a:rPr lang="en-US" dirty="0">
                <a:hlinkClick r:id="rId4" action="ppaction://hlinksldjump"/>
              </a:rPr>
              <a:t>Access the text alternate for slide image.</a:t>
            </a:r>
            <a:endParaRPr lang="en-US" dirty="0"/>
          </a:p>
        </p:txBody>
      </p:sp>
    </p:spTree>
    <p:extLst>
      <p:ext uri="{BB962C8B-B14F-4D97-AF65-F5344CB8AC3E}">
        <p14:creationId xmlns:p14="http://schemas.microsoft.com/office/powerpoint/2010/main" val="5833099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Rewards and Consequences</a:t>
            </a:r>
            <a:endParaRPr lang="en-US" sz="2000" dirty="0"/>
          </a:p>
        </p:txBody>
      </p:sp>
      <p:sp>
        <p:nvSpPr>
          <p:cNvPr id="3" name="Content Placeholder 2"/>
          <p:cNvSpPr>
            <a:spLocks noGrp="1"/>
          </p:cNvSpPr>
          <p:nvPr>
            <p:ph sz="quarter" idx="11"/>
          </p:nvPr>
        </p:nvSpPr>
        <p:spPr/>
        <p:txBody>
          <a:bodyPr/>
          <a:lstStyle/>
          <a:p>
            <a:pPr marL="25400" lvl="1" indent="0">
              <a:buNone/>
            </a:pPr>
            <a:r>
              <a:rPr lang="en-US" sz="2800" dirty="0"/>
              <a:t>General criteria for distributing rewards:</a:t>
            </a:r>
          </a:p>
          <a:p>
            <a:pPr marL="349250" lvl="1" indent="-323850">
              <a:buFont typeface="Arial" charset="0"/>
              <a:buChar char="•"/>
            </a:pPr>
            <a:r>
              <a:rPr lang="en-US" sz="2400" dirty="0"/>
              <a:t>Results.</a:t>
            </a:r>
          </a:p>
          <a:p>
            <a:pPr marL="349250" lvl="1" indent="-323850">
              <a:buFont typeface="Arial" charset="0"/>
              <a:buChar char="•"/>
            </a:pPr>
            <a:r>
              <a:rPr lang="en-US" sz="2400" dirty="0"/>
              <a:t>Behavior and actions.</a:t>
            </a:r>
          </a:p>
          <a:p>
            <a:pPr marL="349250" lvl="1" indent="-323850">
              <a:buFont typeface="Arial" charset="0"/>
              <a:buChar char="•"/>
            </a:pPr>
            <a:r>
              <a:rPr lang="en-US" sz="2400" dirty="0"/>
              <a:t>Nonperformance considerations.</a:t>
            </a:r>
          </a:p>
          <a:p>
            <a:pPr marL="0" indent="0">
              <a:buNone/>
            </a:pPr>
            <a:endParaRPr lang="en-US" dirty="0"/>
          </a:p>
          <a:p>
            <a:pPr marL="0" indent="0">
              <a:buNone/>
            </a:pPr>
            <a:endParaRPr lang="en-US" sz="2400" dirty="0"/>
          </a:p>
          <a:p>
            <a:endParaRPr lang="en-US" sz="2000" dirty="0"/>
          </a:p>
          <a:p>
            <a:pPr marL="0" indent="0">
              <a:buNone/>
            </a:pPr>
            <a:endParaRPr lang="en-US" dirty="0"/>
          </a:p>
          <a:p>
            <a:pPr marL="0" indent="0">
              <a:buNone/>
            </a:pPr>
            <a:endParaRPr lang="en-US" sz="2400" dirty="0"/>
          </a:p>
          <a:p>
            <a:pPr marL="0" indent="0">
              <a:buNone/>
            </a:pPr>
            <a:endParaRPr lang="en-US" sz="2000" dirty="0"/>
          </a:p>
          <a:p>
            <a:pPr marL="0" indent="0">
              <a:buNone/>
            </a:pPr>
            <a:endParaRPr lang="en-US" dirty="0"/>
          </a:p>
        </p:txBody>
      </p:sp>
      <p:sp>
        <p:nvSpPr>
          <p:cNvPr id="12" name="Content Placeholder 11"/>
          <p:cNvSpPr>
            <a:spLocks noGrp="1"/>
          </p:cNvSpPr>
          <p:nvPr>
            <p:ph sz="quarter" idx="14"/>
          </p:nvPr>
        </p:nvSpPr>
        <p:spPr/>
        <p:txBody>
          <a:bodyPr/>
          <a:lstStyle/>
          <a:p>
            <a:r>
              <a:rPr lang="en-US" sz="2800" dirty="0"/>
              <a:t>Total and </a:t>
            </a:r>
            <a:br>
              <a:rPr lang="en-US" sz="2800" dirty="0"/>
            </a:br>
            <a:r>
              <a:rPr lang="en-US" sz="2800" dirty="0"/>
              <a:t>alternative rewards: </a:t>
            </a:r>
          </a:p>
          <a:p>
            <a:pPr marL="342900" indent="-342900">
              <a:buFont typeface="Arial" panose="020B0604020202020204" pitchFamily="34" charset="0"/>
              <a:buChar char="•"/>
            </a:pPr>
            <a:r>
              <a:rPr lang="en-US" sz="2400" dirty="0"/>
              <a:t>Compensation.</a:t>
            </a:r>
          </a:p>
          <a:p>
            <a:pPr marL="342900" indent="-342900">
              <a:buFont typeface="Arial" panose="020B0604020202020204" pitchFamily="34" charset="0"/>
              <a:buChar char="•"/>
            </a:pPr>
            <a:r>
              <a:rPr lang="en-US" sz="2400" dirty="0"/>
              <a:t>Benefits.</a:t>
            </a:r>
          </a:p>
          <a:p>
            <a:pPr marL="342900" indent="-342900">
              <a:buFont typeface="Arial" panose="020B0604020202020204" pitchFamily="34" charset="0"/>
              <a:buChar char="•"/>
            </a:pPr>
            <a:r>
              <a:rPr lang="en-US" sz="2400" dirty="0"/>
              <a:t>Professional growth. </a:t>
            </a:r>
          </a:p>
          <a:p>
            <a:pPr marL="342900" indent="-342900">
              <a:buFont typeface="Arial" panose="020B0604020202020204" pitchFamily="34" charset="0"/>
              <a:buChar char="•"/>
            </a:pPr>
            <a:r>
              <a:rPr lang="en-US" sz="2400" dirty="0"/>
              <a:t>Personal growth.</a:t>
            </a:r>
          </a:p>
          <a:p>
            <a:pPr marL="342900" indent="-342900">
              <a:buFont typeface="Arial" panose="020B0604020202020204" pitchFamily="34" charset="0"/>
              <a:buChar char="•"/>
            </a:pPr>
            <a:r>
              <a:rPr lang="en-US" sz="2400" dirty="0"/>
              <a:t>Attention and recognition.</a:t>
            </a:r>
          </a:p>
          <a:p>
            <a:pPr marL="342900" indent="-342900">
              <a:buFont typeface="Arial" panose="020B0604020202020204" pitchFamily="34" charset="0"/>
              <a:buChar char="•"/>
            </a:pPr>
            <a:r>
              <a:rPr lang="en-US" sz="2400" dirty="0"/>
              <a:t>Advancement.</a:t>
            </a:r>
          </a:p>
        </p:txBody>
      </p:sp>
    </p:spTree>
    <p:extLst>
      <p:ext uri="{BB962C8B-B14F-4D97-AF65-F5344CB8AC3E}">
        <p14:creationId xmlns:p14="http://schemas.microsoft.com/office/powerpoint/2010/main" val="7407337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Pay for Performance</a:t>
            </a:r>
          </a:p>
        </p:txBody>
      </p:sp>
      <p:sp>
        <p:nvSpPr>
          <p:cNvPr id="9" name="Content Placeholder 8"/>
          <p:cNvSpPr>
            <a:spLocks noGrp="1"/>
          </p:cNvSpPr>
          <p:nvPr>
            <p:ph sz="quarter" idx="11"/>
          </p:nvPr>
        </p:nvSpPr>
        <p:spPr/>
        <p:txBody>
          <a:bodyPr>
            <a:normAutofit/>
          </a:bodyPr>
          <a:lstStyle/>
          <a:p>
            <a:pPr marL="0" indent="0">
              <a:buNone/>
            </a:pPr>
            <a:r>
              <a:rPr lang="en-US" sz="2800" dirty="0"/>
              <a:t>Works Best When:</a:t>
            </a:r>
          </a:p>
          <a:p>
            <a:pPr marL="457200" indent="-457200">
              <a:buFont typeface="Arial" panose="020B0604020202020204" pitchFamily="34" charset="0"/>
              <a:buChar char="•"/>
            </a:pPr>
            <a:r>
              <a:rPr lang="en-US" sz="2800" dirty="0"/>
              <a:t>Merit pay is used to differentiate top performers.</a:t>
            </a:r>
          </a:p>
          <a:p>
            <a:pPr marL="457200" indent="-457200">
              <a:buFont typeface="Arial" panose="020B0604020202020204" pitchFamily="34" charset="0"/>
              <a:buChar char="•"/>
            </a:pPr>
            <a:r>
              <a:rPr lang="en-US" sz="2800" dirty="0"/>
              <a:t>The ability to game the system is mitigated.</a:t>
            </a:r>
          </a:p>
          <a:p>
            <a:pPr marL="457200" indent="-457200">
              <a:buFont typeface="Arial" panose="020B0604020202020204" pitchFamily="34" charset="0"/>
              <a:buChar char="•"/>
            </a:pPr>
            <a:r>
              <a:rPr lang="en-US" sz="2800" dirty="0"/>
              <a:t>Multiple measures of performance are used.</a:t>
            </a:r>
          </a:p>
          <a:p>
            <a:pPr marL="457200" indent="-457200">
              <a:buFont typeface="Arial" panose="020B0604020202020204" pitchFamily="34" charset="0"/>
              <a:buChar char="•"/>
            </a:pPr>
            <a:r>
              <a:rPr lang="en-US" sz="2800" dirty="0"/>
              <a:t>Performance measures are accurate, consistent, and aligned with goals and outcomes.</a:t>
            </a:r>
          </a:p>
        </p:txBody>
      </p:sp>
    </p:spTree>
    <p:extLst>
      <p:ext uri="{BB962C8B-B14F-4D97-AF65-F5344CB8AC3E}">
        <p14:creationId xmlns:p14="http://schemas.microsoft.com/office/powerpoint/2010/main" val="20467524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Rewards May Fail</a:t>
            </a:r>
            <a:endParaRPr lang="en-US" sz="2000" dirty="0"/>
          </a:p>
        </p:txBody>
      </p:sp>
      <p:sp>
        <p:nvSpPr>
          <p:cNvPr id="3" name="Content Placeholder 2"/>
          <p:cNvSpPr>
            <a:spLocks noGrp="1"/>
          </p:cNvSpPr>
          <p:nvPr>
            <p:ph sz="quarter" idx="11"/>
          </p:nvPr>
        </p:nvSpPr>
        <p:spPr/>
        <p:txBody>
          <a:bodyPr>
            <a:normAutofit lnSpcReduction="10000"/>
          </a:bodyPr>
          <a:lstStyle/>
          <a:p>
            <a:pPr>
              <a:spcAft>
                <a:spcPts val="2600"/>
              </a:spcAft>
            </a:pPr>
            <a:r>
              <a:rPr lang="en-US" sz="2800" dirty="0"/>
              <a:t>Too much emphasis is placed on monetary rewards.</a:t>
            </a:r>
          </a:p>
          <a:p>
            <a:pPr>
              <a:spcAft>
                <a:spcPts val="2600"/>
              </a:spcAft>
            </a:pPr>
            <a:r>
              <a:rPr lang="en-US" sz="2800" dirty="0"/>
              <a:t>Overtime rewards are seen as entitlements.</a:t>
            </a:r>
          </a:p>
          <a:p>
            <a:pPr>
              <a:spcAft>
                <a:spcPts val="2600"/>
              </a:spcAft>
            </a:pPr>
            <a:r>
              <a:rPr lang="en-US" sz="2800" dirty="0"/>
              <a:t>They foster counterproductive behaviors.</a:t>
            </a:r>
          </a:p>
          <a:p>
            <a:pPr>
              <a:spcAft>
                <a:spcPts val="2600"/>
              </a:spcAft>
            </a:pPr>
            <a:r>
              <a:rPr lang="en-US" sz="2800" dirty="0"/>
              <a:t>A lag occurs between performance and reward.</a:t>
            </a:r>
          </a:p>
          <a:p>
            <a:pPr>
              <a:spcAft>
                <a:spcPts val="2600"/>
              </a:spcAft>
            </a:pPr>
            <a:r>
              <a:rPr lang="en-US" sz="2800" dirty="0"/>
              <a:t>Reward structures are not tailored to goals, tasks.</a:t>
            </a:r>
          </a:p>
          <a:p>
            <a:pPr>
              <a:spcAft>
                <a:spcPts val="2600"/>
              </a:spcAft>
            </a:pPr>
            <a:r>
              <a:rPr lang="en-US" sz="2800" dirty="0"/>
              <a:t>They have a short half-life.</a:t>
            </a:r>
          </a:p>
          <a:p>
            <a:r>
              <a:rPr lang="en-US" sz="2800" dirty="0"/>
              <a:t>Organizational policies and practices are misaligned.</a:t>
            </a:r>
          </a:p>
          <a:p>
            <a:endParaRPr lang="en-US" dirty="0"/>
          </a:p>
          <a:p>
            <a:endParaRPr lang="en-US" sz="2400" dirty="0"/>
          </a:p>
          <a:p>
            <a:endParaRPr lang="en-US" sz="2000" dirty="0"/>
          </a:p>
          <a:p>
            <a:endParaRPr lang="en-US" dirty="0"/>
          </a:p>
          <a:p>
            <a:endParaRPr lang="en-US" sz="2400" dirty="0"/>
          </a:p>
          <a:p>
            <a:endParaRPr lang="en-US" sz="2000" dirty="0"/>
          </a:p>
          <a:p>
            <a:endParaRPr lang="en-US" dirty="0"/>
          </a:p>
        </p:txBody>
      </p:sp>
    </p:spTree>
    <p:extLst>
      <p:ext uri="{BB962C8B-B14F-4D97-AF65-F5344CB8AC3E}">
        <p14:creationId xmlns:p14="http://schemas.microsoft.com/office/powerpoint/2010/main" val="8283142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Reinforcement and Consequences</a:t>
            </a:r>
            <a:endParaRPr lang="en-US" sz="2000" dirty="0"/>
          </a:p>
        </p:txBody>
      </p:sp>
      <p:sp>
        <p:nvSpPr>
          <p:cNvPr id="3" name="Content Placeholder 2"/>
          <p:cNvSpPr>
            <a:spLocks noGrp="1"/>
          </p:cNvSpPr>
          <p:nvPr>
            <p:ph sz="quarter" idx="11"/>
          </p:nvPr>
        </p:nvSpPr>
        <p:spPr/>
        <p:txBody>
          <a:bodyPr>
            <a:normAutofit/>
          </a:bodyPr>
          <a:lstStyle/>
          <a:p>
            <a:pPr marL="0" indent="0">
              <a:buNone/>
            </a:pPr>
            <a:r>
              <a:rPr lang="en-US" sz="2800" b="1" dirty="0"/>
              <a:t>Law of Effect </a:t>
            </a:r>
          </a:p>
          <a:p>
            <a:pPr marL="457200" indent="-457200">
              <a:buFont typeface="Arial" panose="020B0604020202020204" pitchFamily="34" charset="0"/>
              <a:buChar char="•"/>
            </a:pPr>
            <a:r>
              <a:rPr lang="en-US" sz="2800" dirty="0"/>
              <a:t>Behavior with favorable consequences tends to be repeated, while behavior with unfavorable consequences tends to disappear.</a:t>
            </a:r>
          </a:p>
        </p:txBody>
      </p:sp>
    </p:spTree>
    <p:extLst>
      <p:ext uri="{BB962C8B-B14F-4D97-AF65-F5344CB8AC3E}">
        <p14:creationId xmlns:p14="http://schemas.microsoft.com/office/powerpoint/2010/main" val="40037441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Figure 6.6 Contingent Consequences in Operant Conditioning</a:t>
            </a:r>
            <a:endParaRPr lang="en-US" sz="2000" dirty="0"/>
          </a:p>
        </p:txBody>
      </p:sp>
      <p:pic>
        <p:nvPicPr>
          <p:cNvPr id="4" name="Picture 3" descr="Graphic gives the behavior consequence relationships and nature of consequences in the form of a table in text alternate."/>
          <p:cNvPicPr>
            <a:picLocks noChangeAspect="1"/>
          </p:cNvPicPr>
          <p:nvPr/>
        </p:nvPicPr>
        <p:blipFill>
          <a:blip r:embed="rId3"/>
          <a:stretch>
            <a:fillRect/>
          </a:stretch>
        </p:blipFill>
        <p:spPr>
          <a:xfrm>
            <a:off x="452894" y="1560945"/>
            <a:ext cx="8070947" cy="4285673"/>
          </a:xfrm>
          <a:prstGeom prst="rect">
            <a:avLst/>
          </a:prstGeom>
        </p:spPr>
      </p:pic>
      <p:sp>
        <p:nvSpPr>
          <p:cNvPr id="20" name="Text Placeholder 19"/>
          <p:cNvSpPr>
            <a:spLocks noGrp="1"/>
          </p:cNvSpPr>
          <p:nvPr>
            <p:ph type="body" sz="quarter" idx="12"/>
          </p:nvPr>
        </p:nvSpPr>
        <p:spPr/>
        <p:txBody>
          <a:bodyPr/>
          <a:lstStyle/>
          <a:p>
            <a:r>
              <a:rPr lang="en-US" dirty="0">
                <a:hlinkClick r:id="rId4" action="ppaction://hlinksldjump"/>
              </a:rPr>
              <a:t>Access the text alternate for slide image.</a:t>
            </a:r>
            <a:endParaRPr lang="en-US" dirty="0"/>
          </a:p>
        </p:txBody>
      </p:sp>
    </p:spTree>
    <p:extLst>
      <p:ext uri="{BB962C8B-B14F-4D97-AF65-F5344CB8AC3E}">
        <p14:creationId xmlns:p14="http://schemas.microsoft.com/office/powerpoint/2010/main" val="3725430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Reinforcement Consequences: The Power of Reinforcement Schedules</a:t>
            </a:r>
            <a:endParaRPr lang="en-US" sz="2000" dirty="0"/>
          </a:p>
        </p:txBody>
      </p:sp>
      <p:sp>
        <p:nvSpPr>
          <p:cNvPr id="3" name="Content Placeholder 2"/>
          <p:cNvSpPr>
            <a:spLocks noGrp="1"/>
          </p:cNvSpPr>
          <p:nvPr>
            <p:ph sz="quarter" idx="11"/>
          </p:nvPr>
        </p:nvSpPr>
        <p:spPr/>
        <p:txBody>
          <a:bodyPr/>
          <a:lstStyle/>
          <a:p>
            <a:pPr marL="63500" lvl="1" indent="0">
              <a:buNone/>
            </a:pPr>
            <a:r>
              <a:rPr lang="en-US" sz="2800" b="1" dirty="0"/>
              <a:t>Continuous reinforcement.</a:t>
            </a:r>
          </a:p>
          <a:p>
            <a:pPr marL="63500" lvl="1" indent="0">
              <a:buNone/>
            </a:pPr>
            <a:r>
              <a:rPr lang="en-US" sz="2800" dirty="0"/>
              <a:t>Every instance of a target behavior reinforced.</a:t>
            </a:r>
          </a:p>
          <a:p>
            <a:pPr marL="63500" lvl="1" indent="0">
              <a:buNone/>
            </a:pPr>
            <a:r>
              <a:rPr lang="en-US" sz="2800" dirty="0"/>
              <a:t>Great when learning a new skill.</a:t>
            </a:r>
          </a:p>
          <a:p>
            <a:pPr marL="63500" lvl="1" indent="0">
              <a:buNone/>
            </a:pPr>
            <a:r>
              <a:rPr lang="en-US" sz="2800" dirty="0"/>
              <a:t>Can quickly lose its effect.</a:t>
            </a:r>
          </a:p>
          <a:p>
            <a:pPr>
              <a:buFont typeface="Arial" charset="0"/>
              <a:buChar char="•"/>
            </a:pPr>
            <a:endParaRPr lang="en-US" sz="2400" dirty="0"/>
          </a:p>
          <a:p>
            <a:pPr>
              <a:buFont typeface="Arial" charset="0"/>
              <a:buChar char="•"/>
            </a:pPr>
            <a:endParaRPr lang="en-US" sz="2000" dirty="0"/>
          </a:p>
          <a:p>
            <a:pPr>
              <a:buFont typeface="Arial" charset="0"/>
              <a:buChar char="•"/>
            </a:pPr>
            <a:endParaRPr lang="en-US" dirty="0"/>
          </a:p>
          <a:p>
            <a:pPr>
              <a:buFont typeface="Arial" charset="0"/>
              <a:buChar char="•"/>
            </a:pPr>
            <a:endParaRPr lang="en-US" sz="2400" dirty="0"/>
          </a:p>
          <a:p>
            <a:pPr>
              <a:buFont typeface="Arial" charset="0"/>
              <a:buChar char="•"/>
            </a:pPr>
            <a:endParaRPr lang="en-US" sz="2000" dirty="0"/>
          </a:p>
          <a:p>
            <a:pPr>
              <a:buFont typeface="Arial" charset="0"/>
              <a:buChar char="•"/>
            </a:pPr>
            <a:endParaRPr lang="en-US" dirty="0"/>
          </a:p>
        </p:txBody>
      </p:sp>
      <p:sp>
        <p:nvSpPr>
          <p:cNvPr id="8" name="Content Placeholder 7"/>
          <p:cNvSpPr>
            <a:spLocks noGrp="1"/>
          </p:cNvSpPr>
          <p:nvPr>
            <p:ph sz="quarter" idx="14"/>
          </p:nvPr>
        </p:nvSpPr>
        <p:spPr/>
        <p:txBody>
          <a:bodyPr>
            <a:normAutofit/>
          </a:bodyPr>
          <a:lstStyle/>
          <a:p>
            <a:pPr>
              <a:spcBef>
                <a:spcPts val="800"/>
              </a:spcBef>
            </a:pPr>
            <a:r>
              <a:rPr lang="en-US" sz="2800" b="1" dirty="0"/>
              <a:t>Intermittent reinforcement.</a:t>
            </a:r>
          </a:p>
          <a:p>
            <a:pPr>
              <a:spcBef>
                <a:spcPts val="800"/>
              </a:spcBef>
            </a:pPr>
            <a:r>
              <a:rPr lang="en-US" sz="2800" dirty="0"/>
              <a:t>Involves reinforcement of some but not all instances.</a:t>
            </a:r>
          </a:p>
          <a:p>
            <a:pPr>
              <a:spcBef>
                <a:spcPts val="800"/>
              </a:spcBef>
            </a:pPr>
            <a:r>
              <a:rPr lang="en-US" sz="2800" dirty="0"/>
              <a:t>Can vary the ratio and interval.</a:t>
            </a:r>
          </a:p>
          <a:p>
            <a:pPr>
              <a:spcBef>
                <a:spcPts val="800"/>
              </a:spcBef>
            </a:pPr>
            <a:r>
              <a:rPr lang="en-US" sz="2800" dirty="0"/>
              <a:t>Works best with variable ratio and variable interval.</a:t>
            </a:r>
          </a:p>
        </p:txBody>
      </p:sp>
    </p:spTree>
    <p:extLst>
      <p:ext uri="{BB962C8B-B14F-4D97-AF65-F5344CB8AC3E}">
        <p14:creationId xmlns:p14="http://schemas.microsoft.com/office/powerpoint/2010/main" val="8297111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b="1" dirty="0">
                <a:solidFill>
                  <a:srgbClr val="EC7701"/>
                </a:solidFill>
              </a:rPr>
              <a:t>Test Your OB Knowledge</a:t>
            </a:r>
            <a:r>
              <a:rPr lang="en-US" sz="1400" b="1" dirty="0">
                <a:solidFill>
                  <a:srgbClr val="EC7701"/>
                </a:solidFill>
              </a:rPr>
              <a:t> 5</a:t>
            </a:r>
          </a:p>
        </p:txBody>
      </p:sp>
      <p:sp>
        <p:nvSpPr>
          <p:cNvPr id="5" name="Content Placeholder 2"/>
          <p:cNvSpPr>
            <a:spLocks noGrp="1"/>
          </p:cNvSpPr>
          <p:nvPr>
            <p:ph sz="quarter" idx="11"/>
          </p:nvPr>
        </p:nvSpPr>
        <p:spPr/>
        <p:txBody>
          <a:bodyPr/>
          <a:lstStyle/>
          <a:p>
            <a:pPr marL="0" indent="0">
              <a:buNone/>
            </a:pPr>
            <a:r>
              <a:rPr lang="en-US" dirty="0"/>
              <a:t>Julia wants to use positive reinforcement and decides to pay bonuses to her employees when a new customer contract is signed. Which type of reinforcement is Julia is using?</a:t>
            </a:r>
          </a:p>
          <a:p>
            <a:pPr marL="457200" indent="-457200">
              <a:buFont typeface="+mj-lt"/>
              <a:buAutoNum type="alphaUcPeriod"/>
            </a:pPr>
            <a:r>
              <a:rPr lang="en-US" dirty="0"/>
              <a:t>Fixed ratio.</a:t>
            </a:r>
          </a:p>
          <a:p>
            <a:pPr marL="457200" indent="-457200">
              <a:buFont typeface="+mj-lt"/>
              <a:buAutoNum type="alphaUcPeriod"/>
            </a:pPr>
            <a:r>
              <a:rPr lang="en-US" dirty="0"/>
              <a:t>Variable ratio.</a:t>
            </a:r>
          </a:p>
          <a:p>
            <a:pPr marL="457200" indent="-457200">
              <a:buFont typeface="+mj-lt"/>
              <a:buAutoNum type="alphaUcPeriod"/>
            </a:pPr>
            <a:r>
              <a:rPr lang="en-US" dirty="0"/>
              <a:t>Fixed interval.</a:t>
            </a:r>
          </a:p>
          <a:p>
            <a:pPr marL="457200" indent="-457200">
              <a:buFont typeface="+mj-lt"/>
              <a:buAutoNum type="alphaUcPeriod"/>
            </a:pPr>
            <a:r>
              <a:rPr lang="en-US" dirty="0"/>
              <a:t>Variable interval.</a:t>
            </a:r>
          </a:p>
          <a:p>
            <a:pPr marL="457200" indent="-457200">
              <a:buFont typeface="+mj-lt"/>
              <a:buAutoNum type="alphaUcPeriod"/>
            </a:pPr>
            <a:r>
              <a:rPr lang="en-US" dirty="0"/>
              <a:t>Just-in-time.</a:t>
            </a:r>
          </a:p>
          <a:p>
            <a:pPr marL="457200" indent="-457200">
              <a:buFont typeface="+mj-lt"/>
              <a:buAutoNum type="alphaUcPeriod"/>
            </a:pPr>
            <a:endParaRPr lang="en-US" dirty="0"/>
          </a:p>
        </p:txBody>
      </p:sp>
    </p:spTree>
    <p:extLst>
      <p:ext uri="{BB962C8B-B14F-4D97-AF65-F5344CB8AC3E}">
        <p14:creationId xmlns:p14="http://schemas.microsoft.com/office/powerpoint/2010/main" val="8464204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Performance Management: Putting It All in Context</a:t>
            </a:r>
          </a:p>
        </p:txBody>
      </p:sp>
      <p:sp>
        <p:nvSpPr>
          <p:cNvPr id="4" name="Content Placeholder 3"/>
          <p:cNvSpPr>
            <a:spLocks noGrp="1"/>
          </p:cNvSpPr>
          <p:nvPr>
            <p:ph sz="quarter" idx="11"/>
          </p:nvPr>
        </p:nvSpPr>
        <p:spPr>
          <a:xfrm>
            <a:off x="422799" y="957867"/>
            <a:ext cx="8458200" cy="844119"/>
          </a:xfrm>
        </p:spPr>
        <p:txBody>
          <a:bodyPr/>
          <a:lstStyle/>
          <a:p>
            <a:pPr marL="0" indent="0">
              <a:buNone/>
            </a:pPr>
            <a:r>
              <a:rPr lang="en-US" sz="1800" dirty="0"/>
              <a:t>Figure 6.6 Organizing Framework for Understanding and Applying OB</a:t>
            </a:r>
          </a:p>
          <a:p>
            <a:r>
              <a:rPr lang="en-US" sz="1000" dirty="0"/>
              <a:t>©2021 Angelo Kinicki and Mel Fugate. All rights reserved. Reproduction prohibited without permission of the authors. </a:t>
            </a:r>
          </a:p>
        </p:txBody>
      </p:sp>
      <p:pic>
        <p:nvPicPr>
          <p:cNvPr id="6" name="Picture 5" descr="Inputs, Processes, Outcomes for the Performance Management Organizing Framework"/>
          <p:cNvPicPr>
            <a:picLocks noChangeAspect="1"/>
          </p:cNvPicPr>
          <p:nvPr/>
        </p:nvPicPr>
        <p:blipFill>
          <a:blip r:embed="rId3"/>
          <a:stretch>
            <a:fillRect/>
          </a:stretch>
        </p:blipFill>
        <p:spPr>
          <a:xfrm>
            <a:off x="422799" y="1726162"/>
            <a:ext cx="8229600" cy="4690872"/>
          </a:xfrm>
          <a:prstGeom prst="rect">
            <a:avLst/>
          </a:prstGeom>
        </p:spPr>
      </p:pic>
      <p:sp>
        <p:nvSpPr>
          <p:cNvPr id="5" name="Text Placeholder 4"/>
          <p:cNvSpPr>
            <a:spLocks noGrp="1"/>
          </p:cNvSpPr>
          <p:nvPr>
            <p:ph type="body" sz="quarter" idx="13"/>
          </p:nvPr>
        </p:nvSpPr>
        <p:spPr>
          <a:xfrm>
            <a:off x="6897950" y="6330515"/>
            <a:ext cx="1754449" cy="222685"/>
          </a:xfrm>
        </p:spPr>
        <p:txBody>
          <a:bodyPr/>
          <a:lstStyle/>
          <a:p>
            <a:r>
              <a:rPr lang="en-US" dirty="0">
                <a:hlinkClick r:id="rId4" action="ppaction://hlinksldjump"/>
              </a:rPr>
              <a:t>Access the text alternate for slide image.</a:t>
            </a:r>
            <a:endParaRPr lang="en-US" dirty="0"/>
          </a:p>
        </p:txBody>
      </p:sp>
    </p:spTree>
    <p:extLst>
      <p:ext uri="{BB962C8B-B14F-4D97-AF65-F5344CB8AC3E}">
        <p14:creationId xmlns:p14="http://schemas.microsoft.com/office/powerpoint/2010/main" val="3147859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Figure 6.2 Effective Performance Management System</a:t>
            </a:r>
          </a:p>
        </p:txBody>
      </p:sp>
      <p:sp>
        <p:nvSpPr>
          <p:cNvPr id="3" name="Content Placeholder 2"/>
          <p:cNvSpPr>
            <a:spLocks noGrp="1"/>
          </p:cNvSpPr>
          <p:nvPr>
            <p:ph sz="quarter" idx="11"/>
          </p:nvPr>
        </p:nvSpPr>
        <p:spPr>
          <a:xfrm>
            <a:off x="342900" y="1276710"/>
            <a:ext cx="3118757" cy="1252058"/>
          </a:xfrm>
        </p:spPr>
        <p:txBody>
          <a:bodyPr>
            <a:normAutofit fontScale="85000" lnSpcReduction="10000"/>
          </a:bodyPr>
          <a:lstStyle/>
          <a:p>
            <a:pPr marL="0" indent="0">
              <a:buNone/>
            </a:pPr>
            <a:r>
              <a:rPr lang="en-US" sz="2800" dirty="0"/>
              <a:t>More than just appraisals.</a:t>
            </a:r>
          </a:p>
          <a:p>
            <a:br>
              <a:rPr lang="en-US" dirty="0"/>
            </a:br>
            <a:endParaRPr lang="en-US" dirty="0"/>
          </a:p>
          <a:p>
            <a:pPr marL="0" indent="0">
              <a:buNone/>
            </a:pPr>
            <a:endParaRPr lang="en-US" dirty="0"/>
          </a:p>
        </p:txBody>
      </p:sp>
      <p:pic>
        <p:nvPicPr>
          <p:cNvPr id="7" name="Picture 6" descr="The graphic gives the 4 steps in performance management systems."/>
          <p:cNvPicPr>
            <a:picLocks noChangeAspect="1"/>
          </p:cNvPicPr>
          <p:nvPr/>
        </p:nvPicPr>
        <p:blipFill>
          <a:blip r:embed="rId3"/>
          <a:stretch>
            <a:fillRect/>
          </a:stretch>
        </p:blipFill>
        <p:spPr>
          <a:xfrm>
            <a:off x="2470280" y="806334"/>
            <a:ext cx="6397611" cy="5348403"/>
          </a:xfrm>
          <a:prstGeom prst="rect">
            <a:avLst/>
          </a:prstGeom>
        </p:spPr>
      </p:pic>
      <p:sp>
        <p:nvSpPr>
          <p:cNvPr id="9" name="Content Placeholder 8">
            <a:extLst>
              <a:ext uri="{FF2B5EF4-FFF2-40B4-BE49-F238E27FC236}">
                <a16:creationId xmlns:a16="http://schemas.microsoft.com/office/drawing/2014/main" id="{3121B53D-74B2-934D-8CDD-EF090B65F6E6}"/>
              </a:ext>
            </a:extLst>
          </p:cNvPr>
          <p:cNvSpPr>
            <a:spLocks noGrp="1"/>
          </p:cNvSpPr>
          <p:nvPr>
            <p:ph sz="quarter" idx="14"/>
          </p:nvPr>
        </p:nvSpPr>
        <p:spPr>
          <a:xfrm>
            <a:off x="431930" y="4902679"/>
            <a:ext cx="2292609" cy="1252058"/>
          </a:xfrm>
        </p:spPr>
        <p:txBody>
          <a:bodyPr>
            <a:normAutofit lnSpcReduction="10000"/>
          </a:bodyPr>
          <a:lstStyle/>
          <a:p>
            <a:r>
              <a:rPr lang="en-US" sz="1000" dirty="0"/>
              <a:t>SOURCE: Kinicki, Angelo J., Kathryn J. L. Jacobson, Suzanne J. Peterson, and Gregory E. Prussia. “Development and Validation of the Performance Management Behavior Questionnaire.” </a:t>
            </a:r>
            <a:r>
              <a:rPr lang="en-US" sz="1000" i="1" dirty="0"/>
              <a:t>Personnel Psychology </a:t>
            </a:r>
            <a:r>
              <a:rPr lang="en-US" sz="1000" dirty="0"/>
              <a:t>66, no. 1 (Spring 2013): 1–45. https://doi.org/ 10.1111/peps.12013. </a:t>
            </a:r>
          </a:p>
          <a:p>
            <a:endParaRPr lang="en-US" sz="1000" dirty="0"/>
          </a:p>
        </p:txBody>
      </p:sp>
      <p:sp>
        <p:nvSpPr>
          <p:cNvPr id="6" name="Text Placeholder 5"/>
          <p:cNvSpPr>
            <a:spLocks noGrp="1"/>
          </p:cNvSpPr>
          <p:nvPr>
            <p:ph type="body" sz="quarter" idx="12"/>
          </p:nvPr>
        </p:nvSpPr>
        <p:spPr>
          <a:xfrm>
            <a:off x="6812560" y="6324600"/>
            <a:ext cx="2404872" cy="190500"/>
          </a:xfrm>
        </p:spPr>
        <p:txBody>
          <a:bodyPr/>
          <a:lstStyle/>
          <a:p>
            <a:r>
              <a:rPr lang="en-US" dirty="0">
                <a:hlinkClick r:id="rId4" action="ppaction://hlinksldjump"/>
              </a:rPr>
              <a:t>Access the text alternate for image.</a:t>
            </a:r>
            <a:endParaRPr lang="en-US" dirty="0"/>
          </a:p>
        </p:txBody>
      </p:sp>
    </p:spTree>
    <p:extLst>
      <p:ext uri="{BB962C8B-B14F-4D97-AF65-F5344CB8AC3E}">
        <p14:creationId xmlns:p14="http://schemas.microsoft.com/office/powerpoint/2010/main" val="6280513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40D5935C-F774-0949-B44E-D1FB8B8073E8}"/>
              </a:ext>
            </a:extLst>
          </p:cNvPr>
          <p:cNvSpPr>
            <a:spLocks noGrp="1"/>
          </p:cNvSpPr>
          <p:nvPr>
            <p:ph type="title"/>
          </p:nvPr>
        </p:nvSpPr>
        <p:spPr/>
        <p:txBody>
          <a:bodyPr/>
          <a:lstStyle/>
          <a:p>
            <a:r>
              <a:rPr lang="en-US" dirty="0"/>
              <a:t>End of Main Content.</a:t>
            </a:r>
          </a:p>
        </p:txBody>
      </p:sp>
      <p:sp>
        <p:nvSpPr>
          <p:cNvPr id="3" name="Long Copyright">
            <a:extLst>
              <a:ext uri="{FF2B5EF4-FFF2-40B4-BE49-F238E27FC236}">
                <a16:creationId xmlns:a16="http://schemas.microsoft.com/office/drawing/2014/main" id="{F854B365-B1CE-554B-9F6A-7806A3AB3950}"/>
              </a:ext>
            </a:extLst>
          </p:cNvPr>
          <p:cNvSpPr txBox="1">
            <a:spLocks/>
          </p:cNvSpPr>
          <p:nvPr/>
        </p:nvSpPr>
        <p:spPr>
          <a:xfrm>
            <a:off x="0" y="6478438"/>
            <a:ext cx="9144000" cy="374266"/>
          </a:xfrm>
          <a:prstGeom prst="rect">
            <a:avLst/>
          </a:prstGeom>
        </p:spPr>
        <p:txBody>
          <a:bodyPr/>
          <a:lstStyle>
            <a:defPPr>
              <a:defRPr lang="en-US"/>
            </a:defPPr>
            <a:lvl1pPr marL="0" algn="ctr" defTabSz="457200" rtl="0" eaLnBrk="1" latinLnBrk="0" hangingPunct="1">
              <a:defRPr sz="1800" kern="1200">
                <a:solidFill>
                  <a:schemeClr val="tx1">
                    <a:lumMod val="50000"/>
                    <a:lumOff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20000"/>
              </a:spcBef>
              <a:defRPr/>
            </a:pPr>
            <a:r>
              <a:rPr lang="en-US" sz="800" dirty="0"/>
              <a:t>© 2021 McGraw Hill. All rights reserved. Authorized only for instructor use in the classroom.</a:t>
            </a:r>
          </a:p>
          <a:p>
            <a:pPr>
              <a:spcBef>
                <a:spcPct val="20000"/>
              </a:spcBef>
              <a:defRPr/>
            </a:pPr>
            <a:r>
              <a:rPr lang="en-US" sz="800" dirty="0"/>
              <a:t>No reproduction or further distribution permitted without the prior written consent of McGraw Hill.</a:t>
            </a:r>
          </a:p>
        </p:txBody>
      </p:sp>
    </p:spTree>
    <p:extLst>
      <p:ext uri="{BB962C8B-B14F-4D97-AF65-F5344CB8AC3E}">
        <p14:creationId xmlns:p14="http://schemas.microsoft.com/office/powerpoint/2010/main" val="24325762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801F2-512E-E443-B300-0C112D0886F9}"/>
              </a:ext>
            </a:extLst>
          </p:cNvPr>
          <p:cNvSpPr>
            <a:spLocks noGrp="1"/>
          </p:cNvSpPr>
          <p:nvPr>
            <p:ph type="title"/>
          </p:nvPr>
        </p:nvSpPr>
        <p:spPr/>
        <p:txBody>
          <a:bodyPr>
            <a:normAutofit fontScale="90000"/>
          </a:bodyPr>
          <a:lstStyle/>
          <a:p>
            <a:r>
              <a:rPr lang="en-US" dirty="0"/>
              <a:t>Accessibility Content: Text Alternates for Slide Images.</a:t>
            </a:r>
          </a:p>
        </p:txBody>
      </p:sp>
    </p:spTree>
    <p:extLst>
      <p:ext uri="{BB962C8B-B14F-4D97-AF65-F5344CB8AC3E}">
        <p14:creationId xmlns:p14="http://schemas.microsoft.com/office/powerpoint/2010/main" val="31499069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Figure 6.2 Effective Performance Management System Text Alternate</a:t>
            </a:r>
          </a:p>
        </p:txBody>
      </p:sp>
      <p:sp>
        <p:nvSpPr>
          <p:cNvPr id="11" name="Text Placeholder 10"/>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4D311E0F-109D-7441-B101-3AE4645F7C9E}"/>
              </a:ext>
            </a:extLst>
          </p:cNvPr>
          <p:cNvSpPr>
            <a:spLocks noGrp="1"/>
          </p:cNvSpPr>
          <p:nvPr>
            <p:ph sz="quarter" idx="11"/>
          </p:nvPr>
        </p:nvSpPr>
        <p:spPr/>
        <p:txBody>
          <a:bodyPr/>
          <a:lstStyle/>
          <a:p>
            <a:r>
              <a:rPr lang="en-US" dirty="0"/>
              <a:t>Step 1: Define Performance. Set goals and communicate performance expectations.</a:t>
            </a:r>
          </a:p>
          <a:p>
            <a:r>
              <a:rPr lang="en-US" dirty="0"/>
              <a:t>Step 2: Monitor and Evaluate Performance. Measure and evaluate progress and outcomes.</a:t>
            </a:r>
          </a:p>
          <a:p>
            <a:r>
              <a:rPr lang="en-US" dirty="0"/>
              <a:t>Step 3: Review Performance. Deliver feedback and coaching.</a:t>
            </a:r>
          </a:p>
          <a:p>
            <a:r>
              <a:rPr lang="en-US" dirty="0"/>
              <a:t>Step 4: Provide Consequences. Administer valued rewards and appropriate punishment.</a:t>
            </a:r>
          </a:p>
          <a:p>
            <a:endParaRPr lang="en-US" dirty="0"/>
          </a:p>
          <a:p>
            <a:endParaRPr lang="en-US" dirty="0"/>
          </a:p>
        </p:txBody>
      </p:sp>
      <p:sp>
        <p:nvSpPr>
          <p:cNvPr id="3" name="Text Placeholder 2">
            <a:extLst>
              <a:ext uri="{FF2B5EF4-FFF2-40B4-BE49-F238E27FC236}">
                <a16:creationId xmlns:a16="http://schemas.microsoft.com/office/drawing/2014/main" id="{F612A120-37EE-5145-8158-04217C4C67F0}"/>
              </a:ext>
            </a:extLst>
          </p:cNvPr>
          <p:cNvSpPr>
            <a:spLocks noGrp="1"/>
          </p:cNvSpPr>
          <p:nvPr>
            <p:ph type="body" sz="quarter" idx="15"/>
          </p:nvPr>
        </p:nvSpPr>
        <p:spPr/>
        <p:txBody>
          <a:bodyPr/>
          <a:lstStyle/>
          <a:p>
            <a:r>
              <a:rPr lang="en-US" dirty="0">
                <a:hlinkClick r:id="rId3" action="ppaction://hlinksldjump"/>
              </a:rPr>
              <a:t>Return to slide containing image.</a:t>
            </a:r>
            <a:endParaRPr lang="en-US" dirty="0"/>
          </a:p>
        </p:txBody>
      </p:sp>
    </p:spTree>
    <p:extLst>
      <p:ext uri="{BB962C8B-B14F-4D97-AF65-F5344CB8AC3E}">
        <p14:creationId xmlns:p14="http://schemas.microsoft.com/office/powerpoint/2010/main" val="21283176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Step 4: Rewards and Consequences Text Alternate</a:t>
            </a:r>
          </a:p>
        </p:txBody>
      </p:sp>
      <p:sp>
        <p:nvSpPr>
          <p:cNvPr id="11" name="Text Placeholder 10"/>
          <p:cNvSpPr>
            <a:spLocks noGrp="1"/>
          </p:cNvSpPr>
          <p:nvPr>
            <p:ph type="body" sz="quarter" idx="14"/>
          </p:nvPr>
        </p:nvSpPr>
        <p:spPr/>
        <p:txBody>
          <a:bodyPr/>
          <a:lstStyle/>
          <a:p>
            <a:r>
              <a:rPr lang="en-US" dirty="0">
                <a:hlinkClick r:id="rId2" action="ppaction://hlinksldjump"/>
              </a:rPr>
              <a:t>Return to slide</a:t>
            </a:r>
            <a:endParaRPr lang="en-US" dirty="0"/>
          </a:p>
        </p:txBody>
      </p:sp>
      <p:sp>
        <p:nvSpPr>
          <p:cNvPr id="3" name="Content Placeholder 2">
            <a:extLst>
              <a:ext uri="{FF2B5EF4-FFF2-40B4-BE49-F238E27FC236}">
                <a16:creationId xmlns:a16="http://schemas.microsoft.com/office/drawing/2014/main" id="{F4478C66-D098-4D42-958E-998941140105}"/>
              </a:ext>
            </a:extLst>
          </p:cNvPr>
          <p:cNvSpPr>
            <a:spLocks noGrp="1"/>
          </p:cNvSpPr>
          <p:nvPr>
            <p:ph sz="quarter" idx="11"/>
          </p:nvPr>
        </p:nvSpPr>
        <p:spPr/>
        <p:txBody>
          <a:bodyPr/>
          <a:lstStyle/>
          <a:p>
            <a:r>
              <a:rPr lang="en-US" dirty="0"/>
              <a:t>Key factors in organizational reward systems.</a:t>
            </a:r>
          </a:p>
          <a:p>
            <a:r>
              <a:rPr lang="en-US" dirty="0"/>
              <a:t>Types of Rewards. Extrinsic, financial and nonfinancial. Intrinsic, meaningfulness and achievement.</a:t>
            </a:r>
          </a:p>
          <a:p>
            <a:r>
              <a:rPr lang="en-US" dirty="0"/>
              <a:t>Desired Outcomes. Attract. Motivate. Retain. Develop. Engage.</a:t>
            </a:r>
          </a:p>
          <a:p>
            <a:r>
              <a:rPr lang="en-US" dirty="0"/>
              <a:t>Distribution Criteria. Results. Behaviors and actions. Nonperformance factors.</a:t>
            </a:r>
          </a:p>
          <a:p>
            <a:endParaRPr lang="en-US" dirty="0"/>
          </a:p>
        </p:txBody>
      </p:sp>
      <p:sp>
        <p:nvSpPr>
          <p:cNvPr id="12" name="Text Placeholder 11"/>
          <p:cNvSpPr>
            <a:spLocks noGrp="1"/>
          </p:cNvSpPr>
          <p:nvPr>
            <p:ph type="body" sz="quarter" idx="15"/>
          </p:nvPr>
        </p:nvSpPr>
        <p:spPr/>
        <p:txBody>
          <a:bodyPr/>
          <a:lstStyle/>
          <a:p>
            <a:r>
              <a:rPr lang="en-US" dirty="0">
                <a:hlinkClick r:id="rId2" action="ppaction://hlinksldjump"/>
              </a:rPr>
              <a:t>Return to slide containing image.</a:t>
            </a:r>
            <a:endParaRPr lang="en-US" dirty="0"/>
          </a:p>
        </p:txBody>
      </p:sp>
    </p:spTree>
    <p:extLst>
      <p:ext uri="{BB962C8B-B14F-4D97-AF65-F5344CB8AC3E}">
        <p14:creationId xmlns:p14="http://schemas.microsoft.com/office/powerpoint/2010/main" val="1086000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Figure 6.6 Contingent Consequences in Operant Conditioning Text Alternate</a:t>
            </a:r>
          </a:p>
        </p:txBody>
      </p:sp>
      <p:sp>
        <p:nvSpPr>
          <p:cNvPr id="11" name="Text Placeholder 10"/>
          <p:cNvSpPr>
            <a:spLocks noGrp="1"/>
          </p:cNvSpPr>
          <p:nvPr>
            <p:ph type="body" sz="quarter" idx="14"/>
          </p:nvPr>
        </p:nvSpPr>
        <p:spPr/>
        <p:txBody>
          <a:bodyPr/>
          <a:lstStyle/>
          <a:p>
            <a:r>
              <a:rPr lang="en-US" dirty="0">
                <a:hlinkClick r:id="rId2" action="ppaction://hlinksldjump"/>
              </a:rPr>
              <a:t>Return to slide</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125240217"/>
              </p:ext>
            </p:extLst>
          </p:nvPr>
        </p:nvGraphicFramePr>
        <p:xfrm>
          <a:off x="508000" y="1353055"/>
          <a:ext cx="8128000" cy="4937760"/>
        </p:xfrm>
        <a:graphic>
          <a:graphicData uri="http://schemas.openxmlformats.org/drawingml/2006/table">
            <a:tbl>
              <a:tblPr firstRow="1" bandRow="1">
                <a:tableStyleId>{5940675A-B579-460E-94D1-54222C63F5DA}</a:tableStyleId>
              </a:tblPr>
              <a:tblGrid>
                <a:gridCol w="4064000">
                  <a:extLst>
                    <a:ext uri="{9D8B030D-6E8A-4147-A177-3AD203B41FA5}">
                      <a16:colId xmlns:a16="http://schemas.microsoft.com/office/drawing/2014/main" val="622103482"/>
                    </a:ext>
                  </a:extLst>
                </a:gridCol>
                <a:gridCol w="4064000">
                  <a:extLst>
                    <a:ext uri="{9D8B030D-6E8A-4147-A177-3AD203B41FA5}">
                      <a16:colId xmlns:a16="http://schemas.microsoft.com/office/drawing/2014/main" val="3860000247"/>
                    </a:ext>
                  </a:extLst>
                </a:gridCol>
              </a:tblGrid>
              <a:tr h="370840">
                <a:tc>
                  <a:txBody>
                    <a:bodyPr/>
                    <a:lstStyle/>
                    <a:p>
                      <a:r>
                        <a:rPr lang="en-US" b="1" dirty="0"/>
                        <a:t>Behavior-Consequence</a:t>
                      </a:r>
                      <a:r>
                        <a:rPr lang="en-US" b="1" baseline="0" dirty="0"/>
                        <a:t> Relationship</a:t>
                      </a:r>
                      <a:endParaRPr lang="en-US" b="1" dirty="0"/>
                    </a:p>
                  </a:txBody>
                  <a:tcPr/>
                </a:tc>
                <a:tc>
                  <a:txBody>
                    <a:bodyPr/>
                    <a:lstStyle/>
                    <a:p>
                      <a:r>
                        <a:rPr lang="en-US" b="1" dirty="0"/>
                        <a:t>Nature of Consequence</a:t>
                      </a:r>
                    </a:p>
                  </a:txBody>
                  <a:tcPr/>
                </a:tc>
                <a:extLst>
                  <a:ext uri="{0D108BD9-81ED-4DB2-BD59-A6C34878D82A}">
                    <a16:rowId xmlns:a16="http://schemas.microsoft.com/office/drawing/2014/main" val="3063420316"/>
                  </a:ext>
                </a:extLst>
              </a:tr>
              <a:tr h="914400">
                <a:tc>
                  <a:txBody>
                    <a:bodyPr/>
                    <a:lstStyle/>
                    <a:p>
                      <a:r>
                        <a:rPr lang="en-US" dirty="0"/>
                        <a:t>Contingent</a:t>
                      </a:r>
                      <a:r>
                        <a:rPr lang="en-US" baseline="0" dirty="0"/>
                        <a:t> Presentation, positive or pleasing</a:t>
                      </a:r>
                      <a:endParaRPr lang="en-US" dirty="0"/>
                    </a:p>
                  </a:txBody>
                  <a:tcPr/>
                </a:tc>
                <a:tc>
                  <a:txBody>
                    <a:bodyPr/>
                    <a:lstStyle/>
                    <a:p>
                      <a:r>
                        <a:rPr lang="en-US" dirty="0"/>
                        <a:t>Positive</a:t>
                      </a:r>
                      <a:r>
                        <a:rPr lang="en-US" baseline="0" dirty="0"/>
                        <a:t> Reinforcement. Behavioral outcome: target behavior occurs more often.</a:t>
                      </a:r>
                      <a:endParaRPr lang="en-US" dirty="0"/>
                    </a:p>
                  </a:txBody>
                  <a:tcPr/>
                </a:tc>
                <a:extLst>
                  <a:ext uri="{0D108BD9-81ED-4DB2-BD59-A6C34878D82A}">
                    <a16:rowId xmlns:a16="http://schemas.microsoft.com/office/drawing/2014/main" val="3991978913"/>
                  </a:ext>
                </a:extLst>
              </a:tr>
              <a:tr h="640080">
                <a:tc>
                  <a:txBody>
                    <a:bodyPr/>
                    <a:lstStyle/>
                    <a:p>
                      <a:r>
                        <a:rPr lang="en-US" dirty="0"/>
                        <a:t>Contingent Presentation, negative or displeasing</a:t>
                      </a:r>
                    </a:p>
                  </a:txBody>
                  <a:tcPr/>
                </a:tc>
                <a:tc>
                  <a:txBody>
                    <a:bodyPr/>
                    <a:lstStyle/>
                    <a:p>
                      <a:r>
                        <a:rPr lang="en-US" dirty="0"/>
                        <a:t>Punishment. Behavioral outcomes:</a:t>
                      </a:r>
                      <a:r>
                        <a:rPr lang="en-US" baseline="0" dirty="0"/>
                        <a:t> Target behavior occurs less often.</a:t>
                      </a:r>
                      <a:endParaRPr lang="en-US" dirty="0"/>
                    </a:p>
                  </a:txBody>
                  <a:tcPr/>
                </a:tc>
                <a:extLst>
                  <a:ext uri="{0D108BD9-81ED-4DB2-BD59-A6C34878D82A}">
                    <a16:rowId xmlns:a16="http://schemas.microsoft.com/office/drawing/2014/main" val="929507146"/>
                  </a:ext>
                </a:extLst>
              </a:tr>
              <a:tr h="914400">
                <a:tc>
                  <a:txBody>
                    <a:bodyPr/>
                    <a:lstStyle/>
                    <a:p>
                      <a:r>
                        <a:rPr lang="en-US" dirty="0"/>
                        <a:t>Contingent Withdrawal, positive or pleasing</a:t>
                      </a:r>
                    </a:p>
                  </a:txBody>
                  <a:tcPr/>
                </a:tc>
                <a:tc>
                  <a:txBody>
                    <a:bodyPr/>
                    <a:lstStyle/>
                    <a:p>
                      <a:r>
                        <a:rPr lang="en-US" dirty="0"/>
                        <a:t>Punishment (response</a:t>
                      </a:r>
                      <a:r>
                        <a:rPr lang="en-US" baseline="0" dirty="0"/>
                        <a:t> cost). Behavioral outcome:  target behavior occurs less often.</a:t>
                      </a:r>
                      <a:endParaRPr lang="en-US" dirty="0"/>
                    </a:p>
                  </a:txBody>
                  <a:tcPr/>
                </a:tc>
                <a:extLst>
                  <a:ext uri="{0D108BD9-81ED-4DB2-BD59-A6C34878D82A}">
                    <a16:rowId xmlns:a16="http://schemas.microsoft.com/office/drawing/2014/main" val="4053452971"/>
                  </a:ext>
                </a:extLst>
              </a:tr>
              <a:tr h="914400">
                <a:tc>
                  <a:txBody>
                    <a:bodyPr/>
                    <a:lstStyle/>
                    <a:p>
                      <a:r>
                        <a:rPr lang="en-US" dirty="0"/>
                        <a:t>Contingent</a:t>
                      </a:r>
                      <a:r>
                        <a:rPr lang="en-US" baseline="0" dirty="0"/>
                        <a:t> Withdrawal, negative or displeasing</a:t>
                      </a:r>
                      <a:endParaRPr lang="en-US" dirty="0"/>
                    </a:p>
                  </a:txBody>
                  <a:tcPr/>
                </a:tc>
                <a:tc>
                  <a:txBody>
                    <a:bodyPr/>
                    <a:lstStyle/>
                    <a:p>
                      <a:r>
                        <a:rPr lang="en-US" dirty="0"/>
                        <a:t>Negative Reinforcement. Behavioral</a:t>
                      </a:r>
                      <a:r>
                        <a:rPr lang="en-US" baseline="0" dirty="0"/>
                        <a:t> outcome: target behavior occurs more often.</a:t>
                      </a:r>
                      <a:endParaRPr lang="en-US" dirty="0"/>
                    </a:p>
                  </a:txBody>
                  <a:tcPr/>
                </a:tc>
                <a:extLst>
                  <a:ext uri="{0D108BD9-81ED-4DB2-BD59-A6C34878D82A}">
                    <a16:rowId xmlns:a16="http://schemas.microsoft.com/office/drawing/2014/main" val="2333600009"/>
                  </a:ext>
                </a:extLst>
              </a:tr>
              <a:tr h="914400">
                <a:tc>
                  <a:txBody>
                    <a:bodyPr/>
                    <a:lstStyle/>
                    <a:p>
                      <a:r>
                        <a:rPr lang="en-US" dirty="0"/>
                        <a:t>No contingent</a:t>
                      </a:r>
                      <a:r>
                        <a:rPr lang="en-US" baseline="0" dirty="0"/>
                        <a:t> consequence.</a:t>
                      </a:r>
                      <a:endParaRPr lang="en-US" dirty="0"/>
                    </a:p>
                  </a:txBody>
                  <a:tcPr/>
                </a:tc>
                <a:tc>
                  <a:txBody>
                    <a:bodyPr/>
                    <a:lstStyle/>
                    <a:p>
                      <a:r>
                        <a:rPr lang="en-US" dirty="0"/>
                        <a:t>Extinction. Behavioral outcome: target behavior occurs less often.</a:t>
                      </a:r>
                    </a:p>
                  </a:txBody>
                  <a:tcPr/>
                </a:tc>
                <a:extLst>
                  <a:ext uri="{0D108BD9-81ED-4DB2-BD59-A6C34878D82A}">
                    <a16:rowId xmlns:a16="http://schemas.microsoft.com/office/drawing/2014/main" val="2780339128"/>
                  </a:ext>
                </a:extLst>
              </a:tr>
            </a:tbl>
          </a:graphicData>
        </a:graphic>
      </p:graphicFrame>
      <p:sp>
        <p:nvSpPr>
          <p:cNvPr id="6" name="Text Placeholder 5">
            <a:extLst>
              <a:ext uri="{FF2B5EF4-FFF2-40B4-BE49-F238E27FC236}">
                <a16:creationId xmlns:a16="http://schemas.microsoft.com/office/drawing/2014/main" id="{3D6BDAC3-4570-EB4F-99BB-982CEDD8AD2A}"/>
              </a:ext>
            </a:extLst>
          </p:cNvPr>
          <p:cNvSpPr>
            <a:spLocks noGrp="1"/>
          </p:cNvSpPr>
          <p:nvPr>
            <p:ph type="body" sz="quarter" idx="15"/>
          </p:nvPr>
        </p:nvSpPr>
        <p:spPr/>
        <p:txBody>
          <a:bodyPr/>
          <a:lstStyle/>
          <a:p>
            <a:r>
              <a:rPr lang="en-US" dirty="0">
                <a:hlinkClick r:id="rId2" action="ppaction://hlinksldjump"/>
              </a:rPr>
              <a:t>Return to slide containing image.</a:t>
            </a:r>
            <a:endParaRPr lang="en-US" dirty="0"/>
          </a:p>
        </p:txBody>
      </p:sp>
    </p:spTree>
    <p:extLst>
      <p:ext uri="{BB962C8B-B14F-4D97-AF65-F5344CB8AC3E}">
        <p14:creationId xmlns:p14="http://schemas.microsoft.com/office/powerpoint/2010/main" val="16955432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Performance Management: Putting It All in Context Text Alternate</a:t>
            </a:r>
          </a:p>
        </p:txBody>
      </p:sp>
      <p:sp>
        <p:nvSpPr>
          <p:cNvPr id="11" name="Text Placeholder 10"/>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41D84259-9D2C-6145-B724-5993EAF47F88}"/>
              </a:ext>
            </a:extLst>
          </p:cNvPr>
          <p:cNvSpPr>
            <a:spLocks noGrp="1"/>
          </p:cNvSpPr>
          <p:nvPr>
            <p:ph sz="quarter" idx="11"/>
          </p:nvPr>
        </p:nvSpPr>
        <p:spPr/>
        <p:txBody>
          <a:bodyPr>
            <a:normAutofit/>
          </a:bodyPr>
          <a:lstStyle/>
          <a:p>
            <a:r>
              <a:rPr lang="en-US" sz="1200" dirty="0"/>
              <a:t>The Organizing Framework for Understanding and Applying OB shows the relationship between the three categories Inputs, Process, and Outcomes.</a:t>
            </a:r>
          </a:p>
          <a:p>
            <a:r>
              <a:rPr lang="en-US" sz="1200" dirty="0"/>
              <a:t>Inputs.</a:t>
            </a:r>
          </a:p>
          <a:p>
            <a:pPr marL="171450" indent="-171450">
              <a:buFont typeface="Arial" panose="020B0604020202020204" pitchFamily="34" charset="0"/>
              <a:buChar char="•"/>
            </a:pPr>
            <a:r>
              <a:rPr lang="en-US" sz="1200" dirty="0"/>
              <a:t>Person factors.</a:t>
            </a:r>
          </a:p>
          <a:p>
            <a:pPr marL="171450" indent="-171450">
              <a:buFont typeface="Arial" panose="020B0604020202020204" pitchFamily="34" charset="0"/>
              <a:buChar char="•"/>
            </a:pPr>
            <a:r>
              <a:rPr lang="en-US" sz="1200" dirty="0"/>
              <a:t>Environmental  Characteristics.</a:t>
            </a:r>
          </a:p>
          <a:p>
            <a:r>
              <a:rPr lang="en-US" sz="1200" dirty="0"/>
              <a:t>Leads to Processes.</a:t>
            </a:r>
          </a:p>
          <a:p>
            <a:pPr lvl="1"/>
            <a:r>
              <a:rPr lang="en-US" sz="1200" dirty="0"/>
              <a:t>Individual Level: Performance management practices.</a:t>
            </a:r>
          </a:p>
          <a:p>
            <a:pPr lvl="1"/>
            <a:r>
              <a:rPr lang="en-US" sz="1200" dirty="0"/>
              <a:t>Group/Team Level.</a:t>
            </a:r>
          </a:p>
          <a:p>
            <a:pPr lvl="1"/>
            <a:r>
              <a:rPr lang="en-US" sz="1200" dirty="0"/>
              <a:t>Organizational Level.</a:t>
            </a:r>
          </a:p>
          <a:p>
            <a:r>
              <a:rPr lang="en-US" sz="1200" dirty="0"/>
              <a:t>Leads to Outcomes.</a:t>
            </a:r>
          </a:p>
          <a:p>
            <a:pPr lvl="1"/>
            <a:r>
              <a:rPr lang="en-US" sz="1200" dirty="0"/>
              <a:t>Individual Level: task performance, work attitudes, well-being and flourishing, citizenship behavior and counter productive behavior, turnover, career outcomes, and creativity.</a:t>
            </a:r>
          </a:p>
          <a:p>
            <a:pPr lvl="1"/>
            <a:r>
              <a:rPr lang="en-US" sz="1200" dirty="0"/>
              <a:t>Group/Team Level: group and team performance, group satisfaction, group cohesion and conflict.</a:t>
            </a:r>
          </a:p>
          <a:p>
            <a:pPr lvl="1"/>
            <a:r>
              <a:rPr lang="en-US" sz="1200" dirty="0"/>
              <a:t>Organizational Level: survival, accounting and financial performance, customer satisfaction, reputation.</a:t>
            </a:r>
          </a:p>
          <a:p>
            <a:r>
              <a:rPr lang="en-US" sz="1200" dirty="0"/>
              <a:t>In return, Outcomes relates to both Inputs and Processes.</a:t>
            </a:r>
          </a:p>
          <a:p>
            <a:endParaRPr lang="en-US" dirty="0"/>
          </a:p>
        </p:txBody>
      </p:sp>
      <p:sp>
        <p:nvSpPr>
          <p:cNvPr id="3" name="Text Placeholder 2">
            <a:extLst>
              <a:ext uri="{FF2B5EF4-FFF2-40B4-BE49-F238E27FC236}">
                <a16:creationId xmlns:a16="http://schemas.microsoft.com/office/drawing/2014/main" id="{ED6A3D6B-1574-1148-B709-8FBE4B62D525}"/>
              </a:ext>
            </a:extLst>
          </p:cNvPr>
          <p:cNvSpPr>
            <a:spLocks noGrp="1"/>
          </p:cNvSpPr>
          <p:nvPr>
            <p:ph type="body" sz="quarter" idx="15"/>
          </p:nvPr>
        </p:nvSpPr>
        <p:spPr/>
        <p:txBody>
          <a:bodyPr/>
          <a:lstStyle/>
          <a:p>
            <a:r>
              <a:rPr lang="en-US" dirty="0">
                <a:hlinkClick r:id="rId3" action="ppaction://hlinksldjump"/>
              </a:rPr>
              <a:t>Return to slide containing image.</a:t>
            </a:r>
            <a:endParaRPr lang="en-US" dirty="0"/>
          </a:p>
        </p:txBody>
      </p:sp>
    </p:spTree>
    <p:extLst>
      <p:ext uri="{BB962C8B-B14F-4D97-AF65-F5344CB8AC3E}">
        <p14:creationId xmlns:p14="http://schemas.microsoft.com/office/powerpoint/2010/main" val="2167667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Performance Management</a:t>
            </a:r>
            <a:endParaRPr lang="en-US" sz="2000" dirty="0"/>
          </a:p>
        </p:txBody>
      </p:sp>
      <p:sp>
        <p:nvSpPr>
          <p:cNvPr id="3" name="Content Placeholder 2"/>
          <p:cNvSpPr>
            <a:spLocks noGrp="1"/>
          </p:cNvSpPr>
          <p:nvPr>
            <p:ph sz="quarter" idx="11"/>
          </p:nvPr>
        </p:nvSpPr>
        <p:spPr/>
        <p:txBody>
          <a:bodyPr>
            <a:normAutofit/>
          </a:bodyPr>
          <a:lstStyle/>
          <a:p>
            <a:r>
              <a:rPr lang="en-US" sz="2800" dirty="0"/>
              <a:t>Used to:</a:t>
            </a:r>
          </a:p>
          <a:p>
            <a:pPr marL="342900" lvl="0" indent="-342900">
              <a:buFont typeface="Arial" panose="020B0604020202020204" pitchFamily="34" charset="0"/>
              <a:buChar char="•"/>
            </a:pPr>
            <a:r>
              <a:rPr lang="en-US" sz="2400" dirty="0"/>
              <a:t>Make employee-related decisions.</a:t>
            </a:r>
          </a:p>
          <a:p>
            <a:pPr marL="342900" lvl="0" indent="-342900">
              <a:buFont typeface="Arial" panose="020B0604020202020204" pitchFamily="34" charset="0"/>
              <a:buChar char="•"/>
            </a:pPr>
            <a:r>
              <a:rPr lang="en-US" sz="2400" dirty="0"/>
              <a:t>Guide employee development.</a:t>
            </a:r>
          </a:p>
          <a:p>
            <a:pPr marL="342900" lvl="0" indent="-342900">
              <a:buFont typeface="Arial" panose="020B0604020202020204" pitchFamily="34" charset="0"/>
              <a:buChar char="•"/>
            </a:pPr>
            <a:r>
              <a:rPr lang="en-US" sz="2400" dirty="0"/>
              <a:t>Send strong signals to employees.</a:t>
            </a:r>
          </a:p>
          <a:p>
            <a:pPr marL="0" indent="0">
              <a:buNone/>
            </a:pPr>
            <a:endParaRPr lang="en-US" dirty="0"/>
          </a:p>
          <a:p>
            <a:pPr marL="0" indent="0">
              <a:buNone/>
            </a:pPr>
            <a:endParaRPr lang="en-US" dirty="0"/>
          </a:p>
          <a:p>
            <a:pPr marL="0" indent="0">
              <a:buNone/>
            </a:pPr>
            <a:r>
              <a:rPr lang="en-US" dirty="0"/>
              <a:t> </a:t>
            </a:r>
          </a:p>
        </p:txBody>
      </p:sp>
      <p:sp>
        <p:nvSpPr>
          <p:cNvPr id="9" name="Content Placeholder 8"/>
          <p:cNvSpPr>
            <a:spLocks noGrp="1"/>
          </p:cNvSpPr>
          <p:nvPr>
            <p:ph sz="quarter" idx="14"/>
          </p:nvPr>
        </p:nvSpPr>
        <p:spPr/>
        <p:txBody>
          <a:bodyPr/>
          <a:lstStyle/>
          <a:p>
            <a:r>
              <a:rPr lang="en-US" sz="2800" dirty="0"/>
              <a:t>When done well, leads to:</a:t>
            </a:r>
          </a:p>
          <a:p>
            <a:pPr marL="342900" indent="-342900">
              <a:buFont typeface="Arial" panose="020B0604020202020204" pitchFamily="34" charset="0"/>
              <a:buChar char="•"/>
            </a:pPr>
            <a:r>
              <a:rPr lang="en-US" sz="2400" dirty="0"/>
              <a:t>Higher profitability.</a:t>
            </a:r>
          </a:p>
          <a:p>
            <a:pPr marL="342900" indent="-342900">
              <a:buFont typeface="Arial" panose="020B0604020202020204" pitchFamily="34" charset="0"/>
              <a:buChar char="•"/>
            </a:pPr>
            <a:r>
              <a:rPr lang="en-US" sz="2400" dirty="0"/>
              <a:t>Higher productivity.</a:t>
            </a:r>
          </a:p>
          <a:p>
            <a:pPr marL="342900" indent="-342900">
              <a:buFont typeface="Arial" panose="020B0604020202020204" pitchFamily="34" charset="0"/>
              <a:buChar char="•"/>
            </a:pPr>
            <a:r>
              <a:rPr lang="en-US" sz="2400" dirty="0"/>
              <a:t>Higher employee engagement.</a:t>
            </a:r>
          </a:p>
          <a:p>
            <a:pPr marL="342900" indent="-342900">
              <a:buFont typeface="Arial" panose="020B0604020202020204" pitchFamily="34" charset="0"/>
              <a:buChar char="•"/>
            </a:pPr>
            <a:r>
              <a:rPr lang="en-US" sz="2400" dirty="0"/>
              <a:t>Higher customer service.</a:t>
            </a:r>
          </a:p>
          <a:p>
            <a:pPr marL="342900" indent="-342900">
              <a:buFont typeface="Arial" panose="020B0604020202020204" pitchFamily="34" charset="0"/>
              <a:buChar char="•"/>
            </a:pPr>
            <a:r>
              <a:rPr lang="en-US" sz="2400" dirty="0"/>
              <a:t>Lower turnover.</a:t>
            </a:r>
          </a:p>
        </p:txBody>
      </p:sp>
    </p:spTree>
    <p:extLst>
      <p:ext uri="{BB962C8B-B14F-4D97-AF65-F5344CB8AC3E}">
        <p14:creationId xmlns:p14="http://schemas.microsoft.com/office/powerpoint/2010/main" val="3084557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Performance Management: </a:t>
            </a:r>
            <a:br>
              <a:rPr lang="en-US" dirty="0"/>
            </a:br>
            <a:r>
              <a:rPr lang="en-US" dirty="0"/>
              <a:t>It’s Hard to Do Well</a:t>
            </a:r>
            <a:endParaRPr lang="en-US" sz="2000" dirty="0"/>
          </a:p>
        </p:txBody>
      </p:sp>
      <p:sp>
        <p:nvSpPr>
          <p:cNvPr id="3" name="Content Placeholder 2"/>
          <p:cNvSpPr>
            <a:spLocks noGrp="1"/>
          </p:cNvSpPr>
          <p:nvPr>
            <p:ph sz="quarter" idx="11"/>
          </p:nvPr>
        </p:nvSpPr>
        <p:spPr>
          <a:xfrm>
            <a:off x="342900" y="1276710"/>
            <a:ext cx="8458200" cy="1419838"/>
          </a:xfrm>
        </p:spPr>
        <p:txBody>
          <a:bodyPr>
            <a:normAutofit/>
          </a:bodyPr>
          <a:lstStyle/>
          <a:p>
            <a:pPr marL="0" indent="0">
              <a:buNone/>
            </a:pPr>
            <a:r>
              <a:rPr lang="en-US" sz="2800" dirty="0"/>
              <a:t>Many organizations fail to effectively management employee performance. Why?</a:t>
            </a:r>
          </a:p>
          <a:p>
            <a:pPr marL="0" indent="0">
              <a:buNone/>
            </a:pPr>
            <a:endParaRPr lang="en-US" sz="1000" dirty="0"/>
          </a:p>
        </p:txBody>
      </p:sp>
      <p:sp>
        <p:nvSpPr>
          <p:cNvPr id="6" name="Content Placeholder 5">
            <a:extLst>
              <a:ext uri="{FF2B5EF4-FFF2-40B4-BE49-F238E27FC236}">
                <a16:creationId xmlns:a16="http://schemas.microsoft.com/office/drawing/2014/main" id="{FA8E2EC9-97FD-0E4B-80EB-24EDBC753736}"/>
              </a:ext>
            </a:extLst>
          </p:cNvPr>
          <p:cNvSpPr>
            <a:spLocks noGrp="1"/>
          </p:cNvSpPr>
          <p:nvPr>
            <p:ph sz="quarter" idx="14"/>
          </p:nvPr>
        </p:nvSpPr>
        <p:spPr>
          <a:xfrm>
            <a:off x="685800" y="2444620"/>
            <a:ext cx="6088224" cy="2799184"/>
          </a:xfrm>
        </p:spPr>
        <p:txBody>
          <a:bodyPr>
            <a:normAutofit fontScale="92500" lnSpcReduction="10000"/>
          </a:bodyPr>
          <a:lstStyle/>
          <a:p>
            <a:pPr marL="919163" indent="-349250">
              <a:buFont typeface="Arial" panose="020B0604020202020204" pitchFamily="34" charset="0"/>
              <a:buChar char="•"/>
            </a:pPr>
            <a:r>
              <a:rPr lang="en-US" sz="2600" dirty="0"/>
              <a:t>PM policies often fail to keep pace with organizational change leading to disconnects.</a:t>
            </a:r>
          </a:p>
          <a:p>
            <a:pPr marL="919163" indent="-349250">
              <a:buFont typeface="Arial" panose="020B0604020202020204" pitchFamily="34" charset="0"/>
              <a:buChar char="•"/>
            </a:pPr>
            <a:r>
              <a:rPr lang="en-US" sz="2600" dirty="0"/>
              <a:t>Done well, project management  can be time-consuming.</a:t>
            </a:r>
          </a:p>
          <a:p>
            <a:pPr marL="919163" indent="-349250">
              <a:buFont typeface="Arial" panose="020B0604020202020204" pitchFamily="34" charset="0"/>
              <a:buChar char="•"/>
            </a:pPr>
            <a:r>
              <a:rPr lang="en-US" sz="2600" dirty="0"/>
              <a:t>Performance reviews are often too narrow and only measure a limited set of elements. </a:t>
            </a:r>
          </a:p>
          <a:p>
            <a:endParaRPr lang="en-US" dirty="0"/>
          </a:p>
        </p:txBody>
      </p:sp>
    </p:spTree>
    <p:extLst>
      <p:ext uri="{BB962C8B-B14F-4D97-AF65-F5344CB8AC3E}">
        <p14:creationId xmlns:p14="http://schemas.microsoft.com/office/powerpoint/2010/main" val="20642917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b="1" dirty="0">
                <a:solidFill>
                  <a:srgbClr val="E6A800"/>
                </a:solidFill>
              </a:rPr>
              <a:t>Test Your OB Knowledge </a:t>
            </a:r>
            <a:r>
              <a:rPr lang="en-US" sz="1400" b="1" dirty="0">
                <a:solidFill>
                  <a:srgbClr val="E6A800"/>
                </a:solidFill>
              </a:rPr>
              <a:t>1</a:t>
            </a:r>
          </a:p>
        </p:txBody>
      </p:sp>
      <p:sp>
        <p:nvSpPr>
          <p:cNvPr id="5" name="Content Placeholder 2"/>
          <p:cNvSpPr>
            <a:spLocks noGrp="1"/>
          </p:cNvSpPr>
          <p:nvPr>
            <p:ph sz="quarter" idx="11"/>
          </p:nvPr>
        </p:nvSpPr>
        <p:spPr/>
        <p:txBody>
          <a:bodyPr>
            <a:noAutofit/>
          </a:bodyPr>
          <a:lstStyle/>
          <a:p>
            <a:pPr marL="0" indent="0">
              <a:buNone/>
            </a:pPr>
            <a:r>
              <a:rPr lang="en-US" dirty="0"/>
              <a:t>Angela would like to improve the quality and effectiveness of her department’s performance evaluations. Angela should do all of the following EXCEPT:</a:t>
            </a:r>
          </a:p>
          <a:p>
            <a:pPr marL="457200" indent="-457200">
              <a:buFont typeface="+mj-lt"/>
              <a:buAutoNum type="alphaUcPeriod"/>
            </a:pPr>
            <a:r>
              <a:rPr lang="en-US" dirty="0"/>
              <a:t>focus on the importance of filling out the performance management form correctly.</a:t>
            </a:r>
          </a:p>
          <a:p>
            <a:pPr marL="457200" indent="-457200">
              <a:buFont typeface="+mj-lt"/>
              <a:buAutoNum type="alphaUcPeriod"/>
            </a:pPr>
            <a:r>
              <a:rPr lang="en-US" dirty="0"/>
              <a:t>set clear expectations for her employees.</a:t>
            </a:r>
          </a:p>
          <a:p>
            <a:pPr marL="457200" indent="-457200">
              <a:buFont typeface="+mj-lt"/>
              <a:buAutoNum type="alphaUcPeriod"/>
            </a:pPr>
            <a:r>
              <a:rPr lang="en-US" dirty="0"/>
              <a:t>provide regular feedback to her employees.</a:t>
            </a:r>
          </a:p>
          <a:p>
            <a:pPr marL="457200" indent="-457200">
              <a:buFont typeface="+mj-lt"/>
              <a:buAutoNum type="alphaUcPeriod"/>
            </a:pPr>
            <a:r>
              <a:rPr lang="en-US" dirty="0"/>
              <a:t>find new opportunities for her employees to succeed and develop.</a:t>
            </a:r>
          </a:p>
          <a:p>
            <a:pPr marL="457200" indent="-457200">
              <a:buFont typeface="+mj-lt"/>
              <a:buAutoNum type="alphaUcPeriod"/>
            </a:pPr>
            <a:r>
              <a:rPr lang="en-US" dirty="0"/>
              <a:t>Angela should be doing ALL of the above.</a:t>
            </a:r>
          </a:p>
          <a:p>
            <a:pPr marL="457200" indent="-457200">
              <a:buFont typeface="+mj-lt"/>
              <a:buAutoNum type="alphaUcPeriod"/>
            </a:pPr>
            <a:endParaRPr lang="en-US" dirty="0"/>
          </a:p>
        </p:txBody>
      </p:sp>
    </p:spTree>
    <p:extLst>
      <p:ext uri="{BB962C8B-B14F-4D97-AF65-F5344CB8AC3E}">
        <p14:creationId xmlns:p14="http://schemas.microsoft.com/office/powerpoint/2010/main" val="1740127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Step 1:  Define Performance: </a:t>
            </a:r>
            <a:br>
              <a:rPr lang="en-US" dirty="0"/>
            </a:br>
            <a:r>
              <a:rPr lang="en-US" dirty="0"/>
              <a:t>Expectations and Setting Goals</a:t>
            </a:r>
            <a:endParaRPr lang="en-US" sz="2000" dirty="0"/>
          </a:p>
        </p:txBody>
      </p:sp>
      <p:sp>
        <p:nvSpPr>
          <p:cNvPr id="8" name="Content Placeholder 7"/>
          <p:cNvSpPr>
            <a:spLocks noGrp="1"/>
          </p:cNvSpPr>
          <p:nvPr>
            <p:ph sz="quarter" idx="15"/>
          </p:nvPr>
        </p:nvSpPr>
        <p:spPr>
          <a:xfrm>
            <a:off x="495300" y="1263092"/>
            <a:ext cx="4076700" cy="942226"/>
          </a:xfrm>
          <a:ln>
            <a:solidFill>
              <a:srgbClr val="E31A23"/>
            </a:solidFill>
          </a:ln>
        </p:spPr>
        <p:txBody>
          <a:bodyPr>
            <a:noAutofit/>
          </a:bodyPr>
          <a:lstStyle/>
          <a:p>
            <a:r>
              <a:rPr lang="en-US" sz="2800" b="1" dirty="0"/>
              <a:t>Why are goals important?</a:t>
            </a:r>
          </a:p>
        </p:txBody>
      </p:sp>
      <p:sp>
        <p:nvSpPr>
          <p:cNvPr id="3" name="Content Placeholder 2"/>
          <p:cNvSpPr>
            <a:spLocks noGrp="1"/>
          </p:cNvSpPr>
          <p:nvPr>
            <p:ph sz="quarter" idx="11"/>
          </p:nvPr>
        </p:nvSpPr>
        <p:spPr>
          <a:xfrm>
            <a:off x="495300" y="2375181"/>
            <a:ext cx="4076700" cy="3394588"/>
          </a:xfrm>
          <a:ln>
            <a:solidFill>
              <a:srgbClr val="EC7701"/>
            </a:solidFill>
          </a:ln>
        </p:spPr>
        <p:txBody>
          <a:bodyPr/>
          <a:lstStyle/>
          <a:p>
            <a:pPr marL="342900" indent="-342900">
              <a:buFont typeface="Arial" panose="020B0604020202020204" pitchFamily="34" charset="0"/>
              <a:buChar char="•"/>
            </a:pPr>
            <a:r>
              <a:rPr lang="en-US" sz="2400" dirty="0"/>
              <a:t>Can lead to happier workers who achieve more.</a:t>
            </a:r>
          </a:p>
          <a:p>
            <a:pPr marL="342900" indent="-342900">
              <a:buFont typeface="Arial" panose="020B0604020202020204" pitchFamily="34" charset="0"/>
              <a:buChar char="•"/>
            </a:pPr>
            <a:r>
              <a:rPr lang="en-US" sz="2400" dirty="0"/>
              <a:t>Provide focus.</a:t>
            </a:r>
          </a:p>
          <a:p>
            <a:pPr marL="342900" indent="-342900">
              <a:buFont typeface="Arial" panose="020B0604020202020204" pitchFamily="34" charset="0"/>
              <a:buChar char="•"/>
            </a:pPr>
            <a:r>
              <a:rPr lang="en-US" sz="2400" dirty="0"/>
              <a:t>Enhance productivity.</a:t>
            </a:r>
          </a:p>
          <a:p>
            <a:pPr marL="342900" indent="-342900">
              <a:buFont typeface="Arial" panose="020B0604020202020204" pitchFamily="34" charset="0"/>
              <a:buChar char="•"/>
            </a:pPr>
            <a:r>
              <a:rPr lang="en-US" sz="2400" dirty="0"/>
              <a:t>Bolster self-esteem.</a:t>
            </a:r>
          </a:p>
          <a:p>
            <a:pPr marL="342900" indent="-342900">
              <a:buFont typeface="Arial" panose="020B0604020202020204" pitchFamily="34" charset="0"/>
              <a:buChar char="•"/>
            </a:pPr>
            <a:r>
              <a:rPr lang="en-US" sz="2400" dirty="0"/>
              <a:t>Increase commitment.</a:t>
            </a:r>
          </a:p>
          <a:p>
            <a:pPr marL="0" indent="0">
              <a:buNone/>
            </a:pPr>
            <a:endParaRPr lang="en-US" dirty="0"/>
          </a:p>
        </p:txBody>
      </p:sp>
      <p:sp>
        <p:nvSpPr>
          <p:cNvPr id="5" name="Content Placeholder 4">
            <a:extLst>
              <a:ext uri="{FF2B5EF4-FFF2-40B4-BE49-F238E27FC236}">
                <a16:creationId xmlns:a16="http://schemas.microsoft.com/office/drawing/2014/main" id="{1CE01282-A4D3-D84E-90E6-C32E817B1BE8}"/>
              </a:ext>
            </a:extLst>
          </p:cNvPr>
          <p:cNvSpPr>
            <a:spLocks noGrp="1"/>
          </p:cNvSpPr>
          <p:nvPr>
            <p:ph sz="quarter" idx="16"/>
          </p:nvPr>
        </p:nvSpPr>
        <p:spPr>
          <a:xfrm>
            <a:off x="4724400" y="1419974"/>
            <a:ext cx="4076700" cy="657225"/>
          </a:xfrm>
          <a:ln>
            <a:solidFill>
              <a:srgbClr val="E31A23"/>
            </a:solidFill>
          </a:ln>
        </p:spPr>
        <p:txBody>
          <a:bodyPr/>
          <a:lstStyle/>
          <a:p>
            <a:r>
              <a:rPr lang="en-US" sz="2800" b="1" dirty="0"/>
              <a:t>Two types of goals</a:t>
            </a:r>
          </a:p>
          <a:p>
            <a:endParaRPr lang="en-US" dirty="0"/>
          </a:p>
        </p:txBody>
      </p:sp>
      <p:sp>
        <p:nvSpPr>
          <p:cNvPr id="6" name="Content Placeholder 5">
            <a:extLst>
              <a:ext uri="{FF2B5EF4-FFF2-40B4-BE49-F238E27FC236}">
                <a16:creationId xmlns:a16="http://schemas.microsoft.com/office/drawing/2014/main" id="{B1575BE1-6B78-F646-8532-63B3C1E21B6C}"/>
              </a:ext>
            </a:extLst>
          </p:cNvPr>
          <p:cNvSpPr>
            <a:spLocks noGrp="1"/>
          </p:cNvSpPr>
          <p:nvPr>
            <p:ph sz="quarter" idx="17"/>
          </p:nvPr>
        </p:nvSpPr>
        <p:spPr>
          <a:xfrm>
            <a:off x="4724400" y="2378475"/>
            <a:ext cx="4076700" cy="3394588"/>
          </a:xfrm>
          <a:ln>
            <a:solidFill>
              <a:srgbClr val="EC7701"/>
            </a:solidFill>
          </a:ln>
        </p:spPr>
        <p:txBody>
          <a:bodyPr/>
          <a:lstStyle/>
          <a:p>
            <a:pPr marL="457200" indent="-457200">
              <a:buFont typeface="+mj-lt"/>
              <a:buAutoNum type="arabicPeriod"/>
            </a:pPr>
            <a:r>
              <a:rPr lang="en-US" dirty="0">
                <a:solidFill>
                  <a:srgbClr val="E31A23"/>
                </a:solidFill>
              </a:rPr>
              <a:t>Performance</a:t>
            </a:r>
            <a:r>
              <a:rPr lang="en-US" dirty="0"/>
              <a:t> goals.</a:t>
            </a:r>
          </a:p>
          <a:p>
            <a:pPr marL="685800" lvl="1" indent="-223838">
              <a:buFont typeface="Arial" charset="0"/>
              <a:buChar char="•"/>
            </a:pPr>
            <a:r>
              <a:rPr lang="en-US" dirty="0"/>
              <a:t>Targets specific end results.</a:t>
            </a:r>
          </a:p>
          <a:p>
            <a:endParaRPr lang="en-US" dirty="0"/>
          </a:p>
          <a:p>
            <a:pPr marL="457200" indent="-457200">
              <a:buFont typeface="+mj-lt"/>
              <a:buAutoNum type="arabicPeriod" startAt="2"/>
            </a:pPr>
            <a:r>
              <a:rPr lang="en-US" dirty="0">
                <a:solidFill>
                  <a:srgbClr val="E31A23"/>
                </a:solidFill>
              </a:rPr>
              <a:t>Learning</a:t>
            </a:r>
            <a:r>
              <a:rPr lang="en-US" dirty="0"/>
              <a:t> goals.</a:t>
            </a:r>
          </a:p>
          <a:p>
            <a:pPr marL="685800" lvl="1" indent="-223838">
              <a:buFont typeface="Arial" charset="0"/>
              <a:buChar char="•"/>
            </a:pPr>
            <a:r>
              <a:rPr lang="en-US" dirty="0"/>
              <a:t>Enhances skill and knowledge.</a:t>
            </a:r>
          </a:p>
          <a:p>
            <a:endParaRPr lang="en-US" dirty="0"/>
          </a:p>
        </p:txBody>
      </p:sp>
    </p:spTree>
    <p:extLst>
      <p:ext uri="{BB962C8B-B14F-4D97-AF65-F5344CB8AC3E}">
        <p14:creationId xmlns:p14="http://schemas.microsoft.com/office/powerpoint/2010/main" val="2396543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Managing the Goal-Setting Process</a:t>
            </a:r>
            <a:endParaRPr lang="en-US" sz="2000" dirty="0"/>
          </a:p>
        </p:txBody>
      </p:sp>
      <p:sp>
        <p:nvSpPr>
          <p:cNvPr id="8" name="Content Placeholder 7"/>
          <p:cNvSpPr>
            <a:spLocks noGrp="1"/>
          </p:cNvSpPr>
          <p:nvPr>
            <p:ph sz="quarter" idx="15"/>
          </p:nvPr>
        </p:nvSpPr>
        <p:spPr>
          <a:xfrm>
            <a:off x="495300" y="1088231"/>
            <a:ext cx="4076700" cy="1117087"/>
          </a:xfrm>
          <a:ln>
            <a:solidFill>
              <a:srgbClr val="E31A23"/>
            </a:solidFill>
          </a:ln>
        </p:spPr>
        <p:txBody>
          <a:bodyPr>
            <a:noAutofit/>
          </a:bodyPr>
          <a:lstStyle/>
          <a:p>
            <a:pPr algn="ctr"/>
            <a:r>
              <a:rPr lang="en-US" sz="2800" b="1" dirty="0"/>
              <a:t>Four-step process for </a:t>
            </a:r>
          </a:p>
          <a:p>
            <a:pPr algn="ctr"/>
            <a:r>
              <a:rPr lang="en-US" sz="2800" b="1" dirty="0"/>
              <a:t>goal implantation.</a:t>
            </a:r>
          </a:p>
        </p:txBody>
      </p:sp>
      <p:sp>
        <p:nvSpPr>
          <p:cNvPr id="3" name="Content Placeholder 2"/>
          <p:cNvSpPr>
            <a:spLocks noGrp="1"/>
          </p:cNvSpPr>
          <p:nvPr>
            <p:ph sz="quarter" idx="11"/>
          </p:nvPr>
        </p:nvSpPr>
        <p:spPr>
          <a:xfrm>
            <a:off x="495300" y="2375181"/>
            <a:ext cx="4076700" cy="3394588"/>
          </a:xfrm>
          <a:ln>
            <a:solidFill>
              <a:srgbClr val="EC7701"/>
            </a:solidFill>
          </a:ln>
        </p:spPr>
        <p:txBody>
          <a:bodyPr/>
          <a:lstStyle/>
          <a:p>
            <a:pPr marL="457200" indent="-457200">
              <a:buFont typeface="+mj-lt"/>
              <a:buAutoNum type="arabicPeriod"/>
            </a:pPr>
            <a:r>
              <a:rPr lang="en-US" sz="2400" dirty="0"/>
              <a:t>Set goals. </a:t>
            </a:r>
          </a:p>
          <a:p>
            <a:pPr marL="457200" indent="-457200">
              <a:buFont typeface="+mj-lt"/>
              <a:buAutoNum type="arabicPeriod"/>
            </a:pPr>
            <a:r>
              <a:rPr lang="en-US" sz="2400" dirty="0"/>
              <a:t>Promote goal attainment.</a:t>
            </a:r>
          </a:p>
          <a:p>
            <a:pPr marL="457200" indent="-457200">
              <a:buFont typeface="+mj-lt"/>
              <a:buAutoNum type="arabicPeriod"/>
            </a:pPr>
            <a:r>
              <a:rPr lang="en-US" sz="2400" dirty="0"/>
              <a:t>Provide support, feedback.</a:t>
            </a:r>
          </a:p>
          <a:p>
            <a:pPr marL="457200" indent="-457200">
              <a:buFont typeface="+mj-lt"/>
              <a:buAutoNum type="arabicPeriod"/>
            </a:pPr>
            <a:r>
              <a:rPr lang="en-US" sz="2400" dirty="0"/>
              <a:t>Create action plans.</a:t>
            </a:r>
          </a:p>
          <a:p>
            <a:pPr marL="0" indent="0">
              <a:buNone/>
            </a:pPr>
            <a:endParaRPr lang="en-US" dirty="0"/>
          </a:p>
        </p:txBody>
      </p:sp>
      <p:sp>
        <p:nvSpPr>
          <p:cNvPr id="5" name="Content Placeholder 4">
            <a:extLst>
              <a:ext uri="{FF2B5EF4-FFF2-40B4-BE49-F238E27FC236}">
                <a16:creationId xmlns:a16="http://schemas.microsoft.com/office/drawing/2014/main" id="{1CE01282-A4D3-D84E-90E6-C32E817B1BE8}"/>
              </a:ext>
            </a:extLst>
          </p:cNvPr>
          <p:cNvSpPr>
            <a:spLocks noGrp="1"/>
          </p:cNvSpPr>
          <p:nvPr>
            <p:ph sz="quarter" idx="16"/>
          </p:nvPr>
        </p:nvSpPr>
        <p:spPr>
          <a:xfrm>
            <a:off x="4724400" y="1318161"/>
            <a:ext cx="4076700" cy="657225"/>
          </a:xfrm>
          <a:ln>
            <a:solidFill>
              <a:srgbClr val="E31A23"/>
            </a:solidFill>
          </a:ln>
        </p:spPr>
        <p:txBody>
          <a:bodyPr/>
          <a:lstStyle/>
          <a:p>
            <a:pPr algn="ctr"/>
            <a:r>
              <a:rPr lang="en-US" sz="2800" b="1" dirty="0"/>
              <a:t>Setting SMART goals.</a:t>
            </a:r>
          </a:p>
          <a:p>
            <a:endParaRPr lang="en-US" dirty="0"/>
          </a:p>
        </p:txBody>
      </p:sp>
      <p:sp>
        <p:nvSpPr>
          <p:cNvPr id="6" name="Content Placeholder 5">
            <a:extLst>
              <a:ext uri="{FF2B5EF4-FFF2-40B4-BE49-F238E27FC236}">
                <a16:creationId xmlns:a16="http://schemas.microsoft.com/office/drawing/2014/main" id="{B1575BE1-6B78-F646-8532-63B3C1E21B6C}"/>
              </a:ext>
            </a:extLst>
          </p:cNvPr>
          <p:cNvSpPr>
            <a:spLocks noGrp="1"/>
          </p:cNvSpPr>
          <p:nvPr>
            <p:ph sz="quarter" idx="17"/>
          </p:nvPr>
        </p:nvSpPr>
        <p:spPr>
          <a:xfrm>
            <a:off x="4724400" y="2378475"/>
            <a:ext cx="4076700" cy="3394588"/>
          </a:xfrm>
          <a:ln>
            <a:solidFill>
              <a:srgbClr val="EC7701"/>
            </a:solidFill>
          </a:ln>
        </p:spPr>
        <p:txBody>
          <a:bodyPr>
            <a:normAutofit fontScale="92500" lnSpcReduction="10000"/>
          </a:bodyPr>
          <a:lstStyle/>
          <a:p>
            <a:pPr marL="971550" indent="-52388"/>
            <a:r>
              <a:rPr lang="en-US" sz="3600" dirty="0"/>
              <a:t>S</a:t>
            </a:r>
            <a:r>
              <a:rPr lang="en-US" dirty="0"/>
              <a:t>pecific.</a:t>
            </a:r>
          </a:p>
          <a:p>
            <a:pPr marL="971550" indent="-52388"/>
            <a:r>
              <a:rPr lang="en-US" sz="3600" dirty="0"/>
              <a:t>M</a:t>
            </a:r>
            <a:r>
              <a:rPr lang="en-US" dirty="0"/>
              <a:t>easurable.</a:t>
            </a:r>
          </a:p>
          <a:p>
            <a:pPr marL="971550" indent="-52388"/>
            <a:r>
              <a:rPr lang="en-US" sz="3600" dirty="0"/>
              <a:t>A</a:t>
            </a:r>
            <a:r>
              <a:rPr lang="en-US" dirty="0"/>
              <a:t>ttainable.</a:t>
            </a:r>
          </a:p>
          <a:p>
            <a:pPr marL="971550" indent="-52388"/>
            <a:r>
              <a:rPr lang="en-US" sz="3600" dirty="0"/>
              <a:t>R</a:t>
            </a:r>
            <a:r>
              <a:rPr lang="en-US" dirty="0"/>
              <a:t>esults oriented.</a:t>
            </a:r>
          </a:p>
          <a:p>
            <a:pPr marL="971550" indent="-52388"/>
            <a:r>
              <a:rPr lang="en-US" sz="3600" dirty="0"/>
              <a:t>T</a:t>
            </a:r>
            <a:r>
              <a:rPr lang="en-US" dirty="0"/>
              <a:t>ime bound.</a:t>
            </a:r>
          </a:p>
          <a:p>
            <a:endParaRPr lang="en-US" dirty="0"/>
          </a:p>
        </p:txBody>
      </p:sp>
    </p:spTree>
    <p:extLst>
      <p:ext uri="{BB962C8B-B14F-4D97-AF65-F5344CB8AC3E}">
        <p14:creationId xmlns:p14="http://schemas.microsoft.com/office/powerpoint/2010/main" val="20438064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Table 6.3 Contingency Approach to Defining Performance</a:t>
            </a:r>
            <a:endParaRPr lang="en-US" sz="2000" dirty="0"/>
          </a:p>
        </p:txBody>
      </p:sp>
      <p:sp>
        <p:nvSpPr>
          <p:cNvPr id="3" name="Content Placeholder 2"/>
          <p:cNvSpPr>
            <a:spLocks noGrp="1"/>
          </p:cNvSpPr>
          <p:nvPr>
            <p:ph sz="quarter" idx="11"/>
          </p:nvPr>
        </p:nvSpPr>
        <p:spPr/>
        <p:txBody>
          <a:bodyPr>
            <a:normAutofit/>
          </a:bodyPr>
          <a:lstStyle/>
          <a:p>
            <a:pPr marL="0" indent="0">
              <a:buNone/>
            </a:pPr>
            <a:r>
              <a:rPr lang="en-US" sz="2400" dirty="0"/>
              <a:t>Do </a:t>
            </a:r>
            <a:r>
              <a:rPr lang="en-US" sz="2400" b="1" dirty="0"/>
              <a:t>what the situation requires</a:t>
            </a:r>
            <a:r>
              <a:rPr lang="en-US" sz="2400" dirty="0"/>
              <a:t>, rather than a one-size-fits-all approach</a:t>
            </a:r>
          </a:p>
          <a:p>
            <a:pPr marL="0" indent="0">
              <a:buNone/>
            </a:pPr>
            <a:endParaRPr lang="en-US" dirty="0"/>
          </a:p>
        </p:txBody>
      </p:sp>
      <p:sp>
        <p:nvSpPr>
          <p:cNvPr id="6" name="Text Placeholder 5">
            <a:extLst>
              <a:ext uri="{FF2B5EF4-FFF2-40B4-BE49-F238E27FC236}">
                <a16:creationId xmlns:a16="http://schemas.microsoft.com/office/drawing/2014/main" id="{86B31B6B-5CB3-E340-94C7-889770FACEDA}"/>
              </a:ext>
            </a:extLst>
          </p:cNvPr>
          <p:cNvSpPr>
            <a:spLocks noGrp="1"/>
          </p:cNvSpPr>
          <p:nvPr>
            <p:ph type="body" sz="quarter" idx="12"/>
          </p:nvPr>
        </p:nvSpPr>
        <p:spPr>
          <a:xfrm>
            <a:off x="421759" y="5441046"/>
            <a:ext cx="8300481" cy="645855"/>
          </a:xfrm>
        </p:spPr>
        <p:txBody>
          <a:bodyPr/>
          <a:lstStyle/>
          <a:p>
            <a:br>
              <a:rPr lang="en-US" dirty="0"/>
            </a:br>
            <a:endParaRPr lang="en-US" dirty="0"/>
          </a:p>
          <a:p>
            <a:r>
              <a:rPr lang="en-US" dirty="0"/>
              <a:t>SOURCE: Adapted from M. Schrage, “Reward Your Best Teams, Not Just Star Players,” </a:t>
            </a:r>
            <a:r>
              <a:rPr lang="en-US" i="1" dirty="0"/>
              <a:t>Harvard Business Review, </a:t>
            </a:r>
            <a:r>
              <a:rPr lang="en-US" dirty="0"/>
              <a:t>June 30, 2015,</a:t>
            </a:r>
            <a:br>
              <a:rPr lang="en-US" dirty="0"/>
            </a:br>
            <a:r>
              <a:rPr lang="en-US" dirty="0"/>
              <a:t> https://hbr.org/2015/06/reward-your-best-teams-not-just-star-players. </a:t>
            </a:r>
          </a:p>
          <a:p>
            <a:endParaRPr lang="en-US" dirty="0"/>
          </a:p>
        </p:txBody>
      </p:sp>
      <p:graphicFrame>
        <p:nvGraphicFramePr>
          <p:cNvPr id="7" name="Table 6">
            <a:extLst>
              <a:ext uri="{FF2B5EF4-FFF2-40B4-BE49-F238E27FC236}">
                <a16:creationId xmlns:a16="http://schemas.microsoft.com/office/drawing/2014/main" id="{49182801-510A-AA4A-BB12-279428F83A9F}"/>
              </a:ext>
            </a:extLst>
          </p:cNvPr>
          <p:cNvGraphicFramePr>
            <a:graphicFrameLocks noGrp="1"/>
          </p:cNvGraphicFramePr>
          <p:nvPr>
            <p:extLst>
              <p:ext uri="{D42A27DB-BD31-4B8C-83A1-F6EECF244321}">
                <p14:modId xmlns:p14="http://schemas.microsoft.com/office/powerpoint/2010/main" val="1676554654"/>
              </p:ext>
            </p:extLst>
          </p:nvPr>
        </p:nvGraphicFramePr>
        <p:xfrm>
          <a:off x="421759" y="2362369"/>
          <a:ext cx="8300481" cy="3078677"/>
        </p:xfrm>
        <a:graphic>
          <a:graphicData uri="http://schemas.openxmlformats.org/drawingml/2006/table">
            <a:tbl>
              <a:tblPr firstRow="1" bandRow="1">
                <a:tableStyleId>{93296810-A885-4BE3-A3E7-6D5BEEA58F35}</a:tableStyleId>
              </a:tblPr>
              <a:tblGrid>
                <a:gridCol w="2766827">
                  <a:extLst>
                    <a:ext uri="{9D8B030D-6E8A-4147-A177-3AD203B41FA5}">
                      <a16:colId xmlns:a16="http://schemas.microsoft.com/office/drawing/2014/main" val="3087237024"/>
                    </a:ext>
                  </a:extLst>
                </a:gridCol>
                <a:gridCol w="2766827">
                  <a:extLst>
                    <a:ext uri="{9D8B030D-6E8A-4147-A177-3AD203B41FA5}">
                      <a16:colId xmlns:a16="http://schemas.microsoft.com/office/drawing/2014/main" val="1707699894"/>
                    </a:ext>
                  </a:extLst>
                </a:gridCol>
                <a:gridCol w="2766827">
                  <a:extLst>
                    <a:ext uri="{9D8B030D-6E8A-4147-A177-3AD203B41FA5}">
                      <a16:colId xmlns:a16="http://schemas.microsoft.com/office/drawing/2014/main" val="4112513425"/>
                    </a:ext>
                  </a:extLst>
                </a:gridCol>
              </a:tblGrid>
              <a:tr h="354118">
                <a:tc>
                  <a:txBody>
                    <a:bodyPr/>
                    <a:lstStyle/>
                    <a:p>
                      <a:r>
                        <a:rPr lang="en-US" sz="1600" dirty="0"/>
                        <a:t>BEHAVIORIAL GOALS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tc>
                  <a:txBody>
                    <a:bodyPr/>
                    <a:lstStyle/>
                    <a:p>
                      <a:r>
                        <a:rPr lang="en-US" sz="1600" dirty="0"/>
                        <a:t>OBJECTIVE GOALS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tc>
                  <a:txBody>
                    <a:bodyPr/>
                    <a:lstStyle/>
                    <a:p>
                      <a:r>
                        <a:rPr lang="en-US" sz="1600" dirty="0"/>
                        <a:t>TASK OR PROJECT GOALS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extLst>
                  <a:ext uri="{0D108BD9-81ED-4DB2-BD59-A6C34878D82A}">
                    <a16:rowId xmlns:a16="http://schemas.microsoft.com/office/drawing/2014/main" val="3494253097"/>
                  </a:ext>
                </a:extLst>
              </a:tr>
              <a:tr h="673690">
                <a:tc>
                  <a:txBody>
                    <a:bodyPr/>
                    <a:lstStyle/>
                    <a:p>
                      <a:r>
                        <a:rPr lang="en-US" sz="1600" dirty="0"/>
                        <a:t>Can be used in most jobs.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Best for jobs with clean and readily measured outcomes.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Best for jobs that are dynamic,</a:t>
                      </a:r>
                      <a:r>
                        <a:rPr lang="en-US" sz="1600" baseline="0" dirty="0"/>
                        <a:t> but in which nearer-term activities and milestones can be defined.</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25887955"/>
                  </a:ext>
                </a:extLst>
              </a:tr>
              <a:tr h="797953">
                <a:tc>
                  <a:txBody>
                    <a:bodyPr/>
                    <a:lstStyle/>
                    <a:p>
                      <a:r>
                        <a:rPr lang="en-US" sz="1600" dirty="0"/>
                        <a:t>Most relevant for knowledge work.</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Measure what matters, not just what can be measured.</a:t>
                      </a:r>
                    </a:p>
                    <a:p>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Similar to SMART goals.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117333028"/>
                  </a:ext>
                </a:extLst>
              </a:tr>
              <a:tr h="853637">
                <a:tc>
                  <a:txBody>
                    <a:bodyPr/>
                    <a:lstStyle/>
                    <a:p>
                      <a:r>
                        <a:rPr lang="en-US" sz="1600" dirty="0"/>
                        <a:t>Example: Treat</a:t>
                      </a:r>
                      <a:r>
                        <a:rPr lang="en-US" sz="1600" baseline="0" dirty="0"/>
                        <a:t> others with professionalism and respect; communicate clearly.</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Examples: sales quotes,</a:t>
                      </a:r>
                      <a:r>
                        <a:rPr lang="en-US" sz="1600" baseline="0" dirty="0"/>
                        <a:t> production rates, error rates.</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 Example: Complete your portion of team</a:t>
                      </a:r>
                      <a:r>
                        <a:rPr lang="en-US" sz="1600" baseline="0" dirty="0"/>
                        <a:t> project by Tuesday.</a:t>
                      </a:r>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259744617"/>
                  </a:ext>
                </a:extLst>
              </a:tr>
            </a:tbl>
          </a:graphicData>
        </a:graphic>
      </p:graphicFrame>
    </p:spTree>
    <p:extLst>
      <p:ext uri="{BB962C8B-B14F-4D97-AF65-F5344CB8AC3E}">
        <p14:creationId xmlns:p14="http://schemas.microsoft.com/office/powerpoint/2010/main" val="3863898396"/>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807402C1-F174-418D-9BA4-5CD14936CAC8}"/>
    </a:ext>
  </a:extLst>
</a:theme>
</file>

<file path=ppt/theme/theme10.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FB3B673-0FAC-4577-A063-A470808218D9}"/>
    </a:ext>
  </a:extLst>
</a:theme>
</file>

<file path=ppt/theme/theme3.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9AE6DB3E-6497-4623-8691-2EE4CB4F7CA4}"/>
    </a:ext>
  </a:extLst>
</a:theme>
</file>

<file path=ppt/theme/theme4.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2635052-3C18-4769-A013-9006CA8D461F}"/>
    </a:ext>
  </a:extLst>
</a:theme>
</file>

<file path=ppt/theme/theme5.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4F7C4758-EF78-4114-B0CD-C65931E31D6B}"/>
    </a:ext>
  </a:extLst>
</a:theme>
</file>

<file path=ppt/theme/theme6.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FA750E0D-DDB6-4745-9D96-7D60DD2D47D5}"/>
    </a:ext>
  </a:extLst>
</a:theme>
</file>

<file path=ppt/theme/theme7.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Kinicki O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12518</TotalTime>
  <Words>3919</Words>
  <Application>Microsoft Macintosh PowerPoint</Application>
  <PresentationFormat>On-screen Show (4:3)</PresentationFormat>
  <Paragraphs>461</Paragraphs>
  <Slides>35</Slides>
  <Notes>31</Notes>
  <HiddenSlides>5</HiddenSlides>
  <MMClips>0</MMClips>
  <ScaleCrop>false</ScaleCrop>
  <HeadingPairs>
    <vt:vector size="6" baseType="variant">
      <vt:variant>
        <vt:lpstr>Fonts Used</vt:lpstr>
      </vt:variant>
      <vt:variant>
        <vt:i4>5</vt:i4>
      </vt:variant>
      <vt:variant>
        <vt:lpstr>Theme</vt:lpstr>
      </vt:variant>
      <vt:variant>
        <vt:i4>12</vt:i4>
      </vt:variant>
      <vt:variant>
        <vt:lpstr>Slide Titles</vt:lpstr>
      </vt:variant>
      <vt:variant>
        <vt:i4>35</vt:i4>
      </vt:variant>
    </vt:vector>
  </HeadingPairs>
  <TitlesOfParts>
    <vt:vector size="52" baseType="lpstr">
      <vt:lpstr>Arial</vt:lpstr>
      <vt:lpstr>Arial Black</vt:lpstr>
      <vt:lpstr>ArumSans Bold</vt:lpstr>
      <vt:lpstr>ArumSans Regular</vt:lpstr>
      <vt:lpstr>Calibri</vt:lpstr>
      <vt:lpstr>Title Slides Master</vt:lpstr>
      <vt:lpstr>ImageDescriptionAppendixSlideMaster</vt:lpstr>
      <vt:lpstr>MainContentSlideMaster</vt:lpstr>
      <vt:lpstr>ClosingMaster</vt:lpstr>
      <vt:lpstr>DividerSlideMaster</vt:lpstr>
      <vt:lpstr>1_FIRST, BREAK, LAST slides </vt:lpstr>
      <vt:lpstr>1_Custom Design</vt:lpstr>
      <vt:lpstr>Custom Design</vt:lpstr>
      <vt:lpstr>Kinicki OB</vt:lpstr>
      <vt:lpstr>FIRST, BREAK, LAST slides </vt:lpstr>
      <vt:lpstr>Red bar footer BODY/MAIN CONTENT</vt:lpstr>
      <vt:lpstr>Red Bar Footer_APPENDIX</vt:lpstr>
      <vt:lpstr>CHAPTER 6</vt:lpstr>
      <vt:lpstr>After reading this chapter you  should be able to:</vt:lpstr>
      <vt:lpstr>Figure 6.2 Effective Performance Management System</vt:lpstr>
      <vt:lpstr>Performance Management</vt:lpstr>
      <vt:lpstr>Performance Management:  It’s Hard to Do Well</vt:lpstr>
      <vt:lpstr>Test Your OB Knowledge 1</vt:lpstr>
      <vt:lpstr>Step 1:  Define Performance:  Expectations and Setting Goals</vt:lpstr>
      <vt:lpstr>Managing the Goal-Setting Process</vt:lpstr>
      <vt:lpstr>Table 6.3 Contingency Approach to Defining Performance</vt:lpstr>
      <vt:lpstr>Test Your OB Knowledge 2</vt:lpstr>
      <vt:lpstr>Step 2:  Monitor and Evaluate Performance</vt:lpstr>
      <vt:lpstr>Common Perceptional Errors</vt:lpstr>
      <vt:lpstr>Test Your OB Knowledge 3</vt:lpstr>
      <vt:lpstr>Step 3:  Reviewing Performance and the Importance of Feedback and Coaching</vt:lpstr>
      <vt:lpstr>Sources of Feedback</vt:lpstr>
      <vt:lpstr>Role of Managers and Leaders</vt:lpstr>
      <vt:lpstr>Factors Affecting Perceptions of Feedback</vt:lpstr>
      <vt:lpstr>Table 6.5 Feedback Do’s and Don’ts</vt:lpstr>
      <vt:lpstr>Coaching</vt:lpstr>
      <vt:lpstr>Test Your OB Knowledge 4</vt:lpstr>
      <vt:lpstr>Step 4: Rewards and Consequences</vt:lpstr>
      <vt:lpstr>Rewards and Consequences</vt:lpstr>
      <vt:lpstr>Pay for Performance</vt:lpstr>
      <vt:lpstr>When Rewards May Fail</vt:lpstr>
      <vt:lpstr>Reinforcement and Consequences</vt:lpstr>
      <vt:lpstr>Figure 6.6 Contingent Consequences in Operant Conditioning</vt:lpstr>
      <vt:lpstr>Reinforcement Consequences: The Power of Reinforcement Schedules</vt:lpstr>
      <vt:lpstr>Test Your OB Knowledge 5</vt:lpstr>
      <vt:lpstr>Performance Management: Putting It All in Context</vt:lpstr>
      <vt:lpstr>End of Main Content.</vt:lpstr>
      <vt:lpstr>Accessibility Content: Text Alternates for Slide Images.</vt:lpstr>
      <vt:lpstr>Figure 6.2 Effective Performance Management System Text Alternate</vt:lpstr>
      <vt:lpstr>Step 4: Rewards and Consequences Text Alternate</vt:lpstr>
      <vt:lpstr>Figure 6.6 Contingent Consequences in Operant Conditioning Text Alternate</vt:lpstr>
      <vt:lpstr>Performance Management: Putting It All in Context Text Alternate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Teresa Ward</cp:lastModifiedBy>
  <cp:revision>721</cp:revision>
  <cp:lastPrinted>2016-12-12T02:07:38Z</cp:lastPrinted>
  <dcterms:created xsi:type="dcterms:W3CDTF">2014-09-02T15:08:31Z</dcterms:created>
  <dcterms:modified xsi:type="dcterms:W3CDTF">2020-03-04T23:52:12Z</dcterms:modified>
</cp:coreProperties>
</file>