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013" r:id="rId1"/>
    <p:sldMasterId id="2147483990" r:id="rId2"/>
    <p:sldMasterId id="2147483995" r:id="rId3"/>
    <p:sldMasterId id="2147484002" r:id="rId4"/>
    <p:sldMasterId id="2147484004" r:id="rId5"/>
  </p:sldMasterIdLst>
  <p:notesMasterIdLst>
    <p:notesMasterId r:id="rId49"/>
  </p:notesMasterIdLst>
  <p:sldIdLst>
    <p:sldId id="256" r:id="rId6"/>
    <p:sldId id="412" r:id="rId7"/>
    <p:sldId id="413" r:id="rId8"/>
    <p:sldId id="416" r:id="rId9"/>
    <p:sldId id="385" r:id="rId10"/>
    <p:sldId id="417" r:id="rId11"/>
    <p:sldId id="418" r:id="rId12"/>
    <p:sldId id="419" r:id="rId13"/>
    <p:sldId id="421" r:id="rId14"/>
    <p:sldId id="422" r:id="rId15"/>
    <p:sldId id="423" r:id="rId16"/>
    <p:sldId id="428" r:id="rId17"/>
    <p:sldId id="464" r:id="rId18"/>
    <p:sldId id="467" r:id="rId19"/>
    <p:sldId id="429" r:id="rId20"/>
    <p:sldId id="463" r:id="rId21"/>
    <p:sldId id="432" r:id="rId22"/>
    <p:sldId id="433" r:id="rId23"/>
    <p:sldId id="434" r:id="rId24"/>
    <p:sldId id="436" r:id="rId25"/>
    <p:sldId id="438" r:id="rId26"/>
    <p:sldId id="439" r:id="rId27"/>
    <p:sldId id="440" r:id="rId28"/>
    <p:sldId id="441" r:id="rId29"/>
    <p:sldId id="442" r:id="rId30"/>
    <p:sldId id="443" r:id="rId31"/>
    <p:sldId id="445" r:id="rId32"/>
    <p:sldId id="446" r:id="rId33"/>
    <p:sldId id="447" r:id="rId34"/>
    <p:sldId id="448" r:id="rId35"/>
    <p:sldId id="449" r:id="rId36"/>
    <p:sldId id="468" r:id="rId37"/>
    <p:sldId id="450" r:id="rId38"/>
    <p:sldId id="451" r:id="rId39"/>
    <p:sldId id="465" r:id="rId40"/>
    <p:sldId id="466" r:id="rId41"/>
    <p:sldId id="452" r:id="rId42"/>
    <p:sldId id="469" r:id="rId43"/>
    <p:sldId id="453" r:id="rId44"/>
    <p:sldId id="454" r:id="rId45"/>
    <p:sldId id="455" r:id="rId46"/>
    <p:sldId id="456" r:id="rId47"/>
    <p:sldId id="457" r:id="rId4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5" clrIdx="0"/>
  <p:cmAuthor id="2" name="Teresa Ward" initials="TW" lastIdx="18" clrIdx="1">
    <p:extLst>
      <p:ext uri="{19B8F6BF-5375-455C-9EA6-DF929625EA0E}">
        <p15:presenceInfo xmlns:p15="http://schemas.microsoft.com/office/powerpoint/2012/main" userId="9bb108b19a825022" providerId="Windows Live"/>
      </p:ext>
    </p:extLst>
  </p:cmAuthor>
  <p:cmAuthor id="3" name="Patrick Soleymani" initials="PS" lastIdx="13" clrIdx="2">
    <p:extLst>
      <p:ext uri="{19B8F6BF-5375-455C-9EA6-DF929625EA0E}">
        <p15:presenceInfo xmlns:p15="http://schemas.microsoft.com/office/powerpoint/2012/main" userId="f9fd9396a66d787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1858"/>
    <a:srgbClr val="720F11"/>
    <a:srgbClr val="FFE4C8"/>
    <a:srgbClr val="E21A23"/>
    <a:srgbClr val="EC7700"/>
    <a:srgbClr val="FFB600"/>
    <a:srgbClr val="D00000"/>
    <a:srgbClr val="638886"/>
    <a:srgbClr val="F4AA12"/>
    <a:srgbClr val="F4B81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982" autoAdjust="0"/>
    <p:restoredTop sz="86770" autoAdjust="0"/>
  </p:normalViewPr>
  <p:slideViewPr>
    <p:cSldViewPr snapToGrid="0" snapToObjects="1">
      <p:cViewPr varScale="1">
        <p:scale>
          <a:sx n="89" d="100"/>
          <a:sy n="89" d="100"/>
        </p:scale>
        <p:origin x="176" y="896"/>
      </p:cViewPr>
      <p:guideLst>
        <p:guide orient="horz" pos="2160"/>
        <p:guide pos="2880"/>
      </p:guideLst>
    </p:cSldViewPr>
  </p:slideViewPr>
  <p:outlineViewPr>
    <p:cViewPr>
      <p:scale>
        <a:sx n="33" d="100"/>
        <a:sy n="33" d="100"/>
      </p:scale>
      <p:origin x="0" y="-36504"/>
    </p:cViewPr>
  </p:outlin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110" d="100"/>
          <a:sy n="110" d="100"/>
        </p:scale>
        <p:origin x="4432" y="19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Arial" panose="020B0604020202020204" pitchFamily="34" charset="0"/>
              </a:defRPr>
            </a:lvl1pPr>
          </a:lstStyle>
          <a:p>
            <a:fld id="{FD1FDBB8-06F3-4583-9595-7E2782F49ABF}" type="datetimeFigureOut">
              <a:rPr lang="en-US" smtClean="0"/>
              <a:pPr/>
              <a:t>3/4/20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F5FDFAD3-E221-4E1B-B85F-9BDA723F74B4}" type="slidenum">
              <a:rPr lang="en-US" smtClean="0"/>
              <a:pPr/>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Self-determination theory: assumes that three innate needs influence our behavior and well-being: competence, autonomy, and relatedness.</a:t>
            </a:r>
          </a:p>
          <a:p>
            <a:pPr lvl="0"/>
            <a:r>
              <a:rPr lang="en-US" sz="1200" kern="1200" dirty="0">
                <a:solidFill>
                  <a:schemeClr val="tx1"/>
                </a:solidFill>
                <a:effectLst/>
                <a:ea typeface="+mn-ea"/>
                <a:cs typeface="+mn-cs"/>
              </a:rPr>
              <a:t>This theory focuses on needs that we are born with which are proposed to produce intrinsic motivation, which in turn is expected to enhance task performance.</a:t>
            </a:r>
          </a:p>
          <a:p>
            <a:pPr lvl="0"/>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Competence need: the need to feel efficacious; the desire to feel qualified, knowledgeable, and capable to complete an act, task, or goal.</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Autonomy need: the need to feel independent to influence one’s environment; the desire to have freedom and discretion in determining what you want to do and how you want to do it.</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Relatedness need: the need to be connected with others; the desire to feel part of a group, to belong, and to be connected with others.</a:t>
            </a:r>
          </a:p>
          <a:p>
            <a:pPr lvl="1"/>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Managers can apply this theory by trying to create work environments that support and encourage the opportunity to experience competence, autonomy, and relatedness.</a:t>
            </a:r>
          </a:p>
          <a:p>
            <a:pPr lvl="0"/>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Managers can provide tangible resources, time, contacts, and coaching to improve employee competence. </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Managers can empower employees and delegate meaningful assignments and tasks to enhance feelings of autonomy. </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Many companies use fun and camaraderie to foster relatedness.</a:t>
            </a:r>
          </a:p>
          <a:p>
            <a:pPr marL="0" indent="0">
              <a:buFont typeface="Arial" panose="020B0604020202020204" pitchFamily="34" charset="0"/>
              <a:buNone/>
            </a:pPr>
            <a:endParaRPr lang="en-US" sz="1200" kern="1200" dirty="0">
              <a:solidFill>
                <a:schemeClr val="tx1"/>
              </a:solidFill>
              <a:effectLst/>
              <a:ea typeface="+mn-ea"/>
              <a:cs typeface="+mn-cs"/>
            </a:endParaRPr>
          </a:p>
          <a:p>
            <a:pPr marL="171450" indent="-171450">
              <a:buFont typeface="Arial" panose="020B0604020202020204" pitchFamily="34" charset="0"/>
              <a:buChar char="•"/>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a:t>
            </a:r>
            <a:r>
              <a:rPr lang="en-US" baseline="0" dirty="0"/>
              <a:t> Three innate needs – competence, autonomy, and relatedness.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Motivator-hygiene theory: proposes that job satisfaction and dissatisfaction arise from two different sets of factors—satisfaction comes from motivating factors and dissatisfaction from hygiene factors.</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To improve motivation, managers can improve the motivators that drive satisfaction and improve hygiene factors that otherwise reduce job satisfaction.</a:t>
            </a:r>
          </a:p>
          <a:p>
            <a:pPr lvl="0"/>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Hygiene factors: cause a person to move from a state of no dissatisfaction to dissatisfaction and include company policy and administration, technical supervision, salary, interpersonal relations with one’s supervisor, and working conditions.</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Motivating factors/motivators: cause a person to move from a state of no satisfaction to satisfaction and include achievement, recognition, characteristics of the work, responsibility, and advancement.</a:t>
            </a:r>
          </a:p>
          <a:p>
            <a:pPr lvl="1"/>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Herzberg proposed that individuals will experience the absence of job dissatisfaction when they have no grievances about hygiene factors and that managers can motivate individuals by incorporating motivators into an individual’s job.</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Insights from Herzberg’s theory allow managers to consider the dimensions of both job content and job context so they can manage for greater job satisfaction overall. </a:t>
            </a: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706797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Motivator-hygiene theory: proposes that job satisfaction and dissatisfaction arise from two different sets of factors—satisfaction comes from motivating factors and dissatisfaction from hygiene factors.</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To improve motivation, managers can improve the motivators that drive satisfaction and improve hygiene factors that otherwise reduce job satisfaction.</a:t>
            </a:r>
          </a:p>
          <a:p>
            <a:pPr lvl="0"/>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Hygiene factors: cause a person to move from a state of no dissatisfaction to dissatisfaction and include company policy and administration, technical supervision, salary, interpersonal relations with one’s supervisor, and working conditions.</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Motivating factors/motivators: cause a person to move from a state of no satisfaction to satisfaction and include achievement, recognition, characteristics of the work, responsibility, and advancement.</a:t>
            </a:r>
          </a:p>
          <a:p>
            <a:pPr lvl="1"/>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Herzberg proposed that individuals will experience the absence of job dissatisfaction when they have no grievances about hygiene factors and that managers can motivate individuals by incorporating motivators into an individual’s job.</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Insights from Herzberg’s theory allow managers to consider the dimensions of both job content and job context so they can manage for greater job satisfaction overall. </a:t>
            </a: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2938390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Equity theory: a model of motivation that explains how people strive for fairness and justice in social exchanges or give-and-take relationships.</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Equity theory is based on cognitive dissonance theory, which contends that people are motivated to maintain consistency between their beliefs and their behavior.</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Equity theory contends that when people are victimized by unfair social exchanges, their resulting cognitive dissonance prompts them to correct the situation.</a:t>
            </a:r>
          </a:p>
          <a:p>
            <a:pPr marL="0" indent="0">
              <a:buFont typeface="Arial" panose="020B0604020202020204" pitchFamily="34" charset="0"/>
              <a:buNone/>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The key elements of equity theory as described in Figure 5.6 include outputs, inputs, and a comparison of the ratio of outputs to inputs.</a:t>
            </a:r>
          </a:p>
          <a:p>
            <a:pPr lvl="0"/>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Outputs: “What do I perceive that I’m getting out of my job?”</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Inputs: “What do I perceive that I’m putting into my job?” </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Comparison: “How does my ratio of outputs to inputs compare with relevant others?” </a:t>
            </a:r>
          </a:p>
          <a:p>
            <a:pPr lvl="1"/>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Your feelings of inequity revolve around your evaluation of whether you are receiving adequate rewards to compensate for your collective inputs in comparison to the ratio of relevant others.</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There are three different equity relationships resulting from an equity comparison: equity (i.e., person fares comparably), negative inequity (i.e., person fares worse than others), and positive inequity (i.e., person fares better than others).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29349274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Organizational justice reflects the extent to which people perceive that they are treated fairly at work based on three different components:</a:t>
            </a:r>
          </a:p>
          <a:p>
            <a:pPr lvl="0"/>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Distributive justice: the perceived fairness of how resources and rewards are distributed or allocated.</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Procedural justice: the perceived fairness of the process and procedures used to make allocation decisions.</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Interactional justice: the quality of the interpersonal treatment people receive when procedures are implemented.</a:t>
            </a:r>
          </a:p>
          <a:p>
            <a:pPr marL="171450" indent="-171450">
              <a:buFont typeface="Arial" panose="020B0604020202020204" pitchFamily="34" charset="0"/>
              <a:buChar char="•"/>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774871" cy="4114800"/>
          </a:xfrm>
        </p:spPr>
        <p:txBody>
          <a:bodyPr/>
          <a:lstStyle/>
          <a:p>
            <a:pPr lvl="0"/>
            <a:r>
              <a:rPr lang="en-US" sz="1200" kern="1200" dirty="0">
                <a:solidFill>
                  <a:schemeClr val="tx1"/>
                </a:solidFill>
                <a:effectLst/>
                <a:ea typeface="+mn-ea"/>
                <a:cs typeface="+mn-cs"/>
              </a:rPr>
              <a:t>Equity and justice theories offer practical lessons:</a:t>
            </a:r>
          </a:p>
          <a:p>
            <a:pPr lvl="0"/>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Employees’ perceptions of the equity of the organization’s policies, procedures, and reward system are what count. </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Employees' perceptions of justice are enhanced when they have a voice in the decision-making process.</a:t>
            </a:r>
          </a:p>
          <a:p>
            <a:pPr lvl="1"/>
            <a:endParaRPr lang="en-US" sz="1200" kern="1200" dirty="0">
              <a:solidFill>
                <a:schemeClr val="tx1"/>
              </a:solidFill>
              <a:effectLst/>
              <a:ea typeface="+mn-ea"/>
              <a:cs typeface="+mn-cs"/>
            </a:endParaRPr>
          </a:p>
          <a:p>
            <a:pPr lvl="2"/>
            <a:r>
              <a:rPr lang="en-US" sz="1200" kern="1200" dirty="0">
                <a:solidFill>
                  <a:schemeClr val="tx1"/>
                </a:solidFill>
                <a:effectLst/>
                <a:ea typeface="+mn-ea"/>
                <a:cs typeface="+mn-cs"/>
              </a:rPr>
              <a:t>Voice: the discretionary or formal expression of ideas, opinions, suggestions, or alternative approaches directed to a specific target inside or outside of the organization with the intent to change an objectionable state of affairs and to improve the current functioning of the organization.</a:t>
            </a:r>
          </a:p>
          <a:p>
            <a:pPr lvl="2"/>
            <a:endParaRPr lang="en-US" sz="1200" kern="1200" dirty="0">
              <a:solidFill>
                <a:schemeClr val="tx1"/>
              </a:solidFill>
              <a:effectLst/>
              <a:ea typeface="+mn-ea"/>
              <a:cs typeface="+mn-cs"/>
            </a:endParaRPr>
          </a:p>
          <a:p>
            <a:pPr lvl="2"/>
            <a:r>
              <a:rPr lang="en-US" sz="1200" kern="1200" dirty="0">
                <a:solidFill>
                  <a:schemeClr val="tx1"/>
                </a:solidFill>
                <a:effectLst/>
                <a:ea typeface="+mn-ea"/>
                <a:cs typeface="+mn-cs"/>
              </a:rPr>
              <a:t>A voice climate is one in which employees are encouraged to freely express their opinions and feelings.</a:t>
            </a:r>
          </a:p>
          <a:p>
            <a:pPr lvl="2"/>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Employees should be given the opportunity to appeal decisions that affect their welfare.</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Employees’ perceptions of justice are strongly influenced by the leadership behavior exhibited by their managers.</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Team performance was found to be higher in companies that possessed a climate for justice.</a:t>
            </a:r>
          </a:p>
          <a:p>
            <a:pPr marL="171450" indent="-171450">
              <a:buFont typeface="Arial" panose="020B0604020202020204" pitchFamily="34" charset="0"/>
              <a:buChar char="•"/>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Expectancy theory: holds that people are motivated to behave in ways that produce desired combinations of expected outcomes.</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The essence of Vroom’s expectancy theory described in Figure 5.8 is that motivation is the decision of how much effort to exert in a specific task situation.</a:t>
            </a:r>
          </a:p>
          <a:p>
            <a:pPr lvl="0"/>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Expectancy: an individual’s belief that a particular degree of effort will be followed by a particular level of performance. </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Instrumentality: the perceived relationship between performance and outcomes.</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Valence: the positive or negative value of a reward or outcome.</a:t>
            </a:r>
          </a:p>
          <a:p>
            <a:pPr marL="171450" indent="-171450">
              <a:buFont typeface="Arial" panose="020B0604020202020204" pitchFamily="34" charset="0"/>
              <a:buChar char="•"/>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18274168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Motivation is based on a two-stage sequence of expectations:</a:t>
            </a:r>
          </a:p>
          <a:p>
            <a:pPr lvl="0"/>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Motivation is affected by an individual’s expectation that a certain level of effort will produce the intended performance goal.</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Motivation is also influenced by the employee’s perceived chances of getting various outcomes as a result of accomplishing his or her performance goal.</a:t>
            </a:r>
          </a:p>
          <a:p>
            <a:pPr lvl="1"/>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Individuals are motivated to the extent that they value the outcomes received.</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According to expectancy theory, employee motivation will be high when all three elements in the model are high (i.e., expectancy, instrumentality, and valence), and low if any element is near zero.</a:t>
            </a:r>
          </a:p>
          <a:p>
            <a:pPr marL="171450" indent="-171450">
              <a:buFont typeface="Arial" panose="020B0604020202020204" pitchFamily="34" charset="0"/>
              <a:buChar char="•"/>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Goals that are specific and difficult lead to higher performance than general goals like “do your best” or “improve performance.” </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In order for goal setting to work, people must have the ability and resources needed to achieve the goal, and they need to be committed to the goal or goal setting will not lead to higher performance.</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Performance feedback and participation in deciding how to achieve goals are necessary but not sufficient for goal setting to work.</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Goal achievement leads to job satisfaction, which in turn motivates employees to set and commit to even higher levels of performance. </a:t>
            </a:r>
          </a:p>
          <a:p>
            <a:pPr lvl="0"/>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ea typeface="+mn-ea"/>
                <a:cs typeface="+mn-cs"/>
              </a:rPr>
              <a:t>The four motivational mechanisms that fuel the power of goal setting are that: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ea typeface="+mn-ea"/>
                <a:cs typeface="+mn-cs"/>
              </a:rPr>
              <a:t>Goals direct attention and effort toward goal-relevant activities and away from goal-irrelevant activities. For example if a</a:t>
            </a:r>
            <a:r>
              <a:rPr lang="en-US" sz="1200" kern="1200" baseline="0" dirty="0">
                <a:solidFill>
                  <a:schemeClr val="tx1"/>
                </a:solidFill>
                <a:effectLst/>
                <a:ea typeface="+mn-ea"/>
                <a:cs typeface="+mn-cs"/>
              </a:rPr>
              <a:t> student has</a:t>
            </a:r>
            <a:r>
              <a:rPr lang="en-US" sz="1200" kern="1200" dirty="0">
                <a:solidFill>
                  <a:schemeClr val="tx1"/>
                </a:solidFill>
                <a:effectLst/>
                <a:ea typeface="+mn-ea"/>
                <a:cs typeface="+mn-cs"/>
              </a:rPr>
              <a:t> a term project due in a few days, their</a:t>
            </a:r>
            <a:r>
              <a:rPr lang="en-US" sz="1200" kern="1200" baseline="0" dirty="0">
                <a:solidFill>
                  <a:schemeClr val="tx1"/>
                </a:solidFill>
                <a:effectLst/>
                <a:ea typeface="+mn-ea"/>
                <a:cs typeface="+mn-cs"/>
              </a:rPr>
              <a:t> </a:t>
            </a:r>
            <a:r>
              <a:rPr lang="en-US" sz="1200" kern="1200" dirty="0">
                <a:solidFill>
                  <a:schemeClr val="tx1"/>
                </a:solidFill>
                <a:effectLst/>
                <a:ea typeface="+mn-ea"/>
                <a:cs typeface="+mn-cs"/>
              </a:rPr>
              <a:t>thoughts tend to revolve around completing it.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effectLs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ea typeface="+mn-ea"/>
                <a:cs typeface="+mn-cs"/>
              </a:rPr>
              <a:t>Goals regulate effort and have</a:t>
            </a:r>
            <a:r>
              <a:rPr lang="en-US" sz="1200" kern="1200" baseline="0" dirty="0">
                <a:solidFill>
                  <a:schemeClr val="tx1"/>
                </a:solidFill>
                <a:effectLst/>
                <a:ea typeface="+mn-ea"/>
                <a:cs typeface="+mn-cs"/>
              </a:rPr>
              <a:t> an energizing function in that they motivate us to act. For example, the deadline to turn in the project would motivate a student to act.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effectLs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ea typeface="+mn-ea"/>
                <a:cs typeface="+mn-cs"/>
              </a:rPr>
              <a:t>Goals increase persistence (effort expended on a task over an extended period of time) when they are important</a:t>
            </a:r>
            <a:r>
              <a:rPr lang="en-US" sz="1200" kern="1200" baseline="0" dirty="0">
                <a:solidFill>
                  <a:schemeClr val="tx1"/>
                </a:solidFill>
                <a:effectLs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effectLs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ea typeface="+mn-ea"/>
                <a:cs typeface="+mn-cs"/>
              </a:rPr>
              <a:t>Goals foster the development and application of task strategies and action plans</a:t>
            </a:r>
            <a:r>
              <a:rPr lang="en-US" sz="1200" kern="1200" baseline="0" dirty="0">
                <a:solidFill>
                  <a:schemeClr val="tx1"/>
                </a:solidFill>
                <a:effectLst/>
                <a:ea typeface="+mn-ea"/>
                <a:cs typeface="+mn-cs"/>
              </a:rPr>
              <a:t> so that we can accomplish them. For example, teams of employees at a company may meet every 45, 60, and 90 days to create action plans for accomplishing goals.</a:t>
            </a:r>
            <a:endParaRPr lang="en-US" sz="1200" kern="1200" dirty="0">
              <a:solidFill>
                <a:schemeClr val="tx1"/>
              </a:solidFill>
              <a:effectLs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effectLst/>
              <a:ea typeface="+mn-ea"/>
              <a:cs typeface="+mn-cs"/>
            </a:endParaRPr>
          </a:p>
          <a:p>
            <a:pPr marL="171450" indent="-171450">
              <a:buFont typeface="Arial" panose="020B0604020202020204" pitchFamily="34" charset="0"/>
              <a:buChar char="•"/>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a:t>
            </a:r>
            <a:r>
              <a:rPr lang="en-US" baseline="0" dirty="0"/>
              <a:t> Instrumentality.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Instrumentality </a:t>
            </a:r>
            <a:r>
              <a:rPr lang="en-US" sz="1200" b="1" i="0" u="none" strike="noStrike" kern="1200" baseline="0" dirty="0">
                <a:solidFill>
                  <a:schemeClr val="tx1"/>
                </a:solidFill>
                <a:latin typeface="Arial" panose="020B0604020202020204" pitchFamily="34" charset="0"/>
                <a:ea typeface="+mn-ea"/>
                <a:cs typeface="+mn-cs"/>
              </a:rPr>
              <a:t>is the perceived relationship between performance and outcomes. </a:t>
            </a:r>
            <a:r>
              <a:rPr lang="en-US" sz="1200" b="0" i="0" u="none" strike="noStrike" kern="1200" baseline="0" dirty="0">
                <a:solidFill>
                  <a:schemeClr val="tx1"/>
                </a:solidFill>
                <a:latin typeface="Arial" panose="020B0604020202020204" pitchFamily="34" charset="0"/>
                <a:ea typeface="+mn-ea"/>
                <a:cs typeface="+mn-cs"/>
              </a:rPr>
              <a:t>It reflects a person’s belief that a particular outcome is contingent on accomplishing a specific level of performance.</a:t>
            </a:r>
            <a:endParaRPr lang="en-US" dirty="0"/>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Job design/job redesign/work design: any set of activities that alter jobs to improve the quality of employee experience and level of productivity.</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Top-down approaches to job design are manager led, bottom-up approaches are driven by the employee, and idiosyncratic deals (i-deals) are jointly negotiated by employees and individual managers.</a:t>
            </a:r>
          </a:p>
          <a:p>
            <a:pPr lvl="0"/>
            <a:endParaRPr lang="en-US" sz="1200" kern="1200" dirty="0">
              <a:solidFill>
                <a:schemeClr val="tx1"/>
              </a:solidFill>
              <a:effectLs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ea typeface="+mn-ea"/>
                <a:cs typeface="+mn-cs"/>
              </a:rPr>
              <a:t>Job design focuses on increasing employee motivation by changing the type of tasks employees complete.</a:t>
            </a:r>
          </a:p>
          <a:p>
            <a:pPr lvl="0"/>
            <a:endParaRPr lang="en-US" sz="1200" kern="1200" dirty="0">
              <a:solidFill>
                <a:schemeClr val="tx1"/>
              </a:solidFill>
              <a:effectLst/>
              <a:ea typeface="+mn-ea"/>
              <a:cs typeface="+mn-cs"/>
            </a:endParaRPr>
          </a:p>
          <a:p>
            <a:pPr marL="171450" indent="-171450">
              <a:buFont typeface="Arial" panose="020B0604020202020204" pitchFamily="34" charset="0"/>
              <a:buChar char="•"/>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ea typeface="+mn-ea"/>
                <a:cs typeface="+mn-cs"/>
              </a:rPr>
              <a:t>Scientific management: the kind of management which conducts a business or affairs by standards established by facts or truths gained through systematic observation, experiment, or reasoning.</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On the positive side, designing jobs according to the principles of scientific management increases employee efficiency and productivity.</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On the negative side, designing jobs according to the principles of scientific management results in simplified, repetitive jobs, which can lead to job dissatisfaction, poor mental health, higher levels of stress, and a low sense of accomplishment and personal growth.</a:t>
            </a:r>
          </a:p>
          <a:p>
            <a:pPr marL="171450" indent="-171450">
              <a:buFont typeface="Arial" panose="020B0604020202020204" pitchFamily="34" charset="0"/>
              <a:buChar char="•"/>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ea typeface="+mn-ea"/>
                <a:cs typeface="+mn-cs"/>
              </a:rPr>
              <a:t>Job enlargement: putting more variety into a job by combining specialized tasks of comparable difficulty.</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This strategy is also referred to as horizontally loading the job because employees perform additional tasks of similar difficulty.</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Used alone without other motivational methods, it does not have a significant and lasting positive effect on job performance.</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Job rotation: moving employees from one specialized job to another to give them greater variety in their work.</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By using job rotation, managers believe they can stimulate interest and motivation while providing employees with a broader perspective of the organization.</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The cross-training used with job rotation can increase worker flexibility and ease scheduling.</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Employees might be more promotable with their new knowledge and abilities.</a:t>
            </a:r>
          </a:p>
          <a:p>
            <a:pPr lvl="1"/>
            <a:endParaRPr lang="en-US" sz="1200" kern="1200" dirty="0">
              <a:solidFill>
                <a:schemeClr val="tx1"/>
              </a:solidFill>
              <a:effectLst/>
              <a:ea typeface="+mn-ea"/>
              <a:cs typeface="+mn-cs"/>
            </a:endParaRPr>
          </a:p>
          <a:p>
            <a:pPr marL="171450" indent="-171450">
              <a:buFont typeface="Arial" panose="020B0604020202020204" pitchFamily="34" charset="0"/>
              <a:buChar char="•"/>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ea typeface="+mn-ea"/>
                <a:cs typeface="+mn-cs"/>
              </a:rPr>
              <a:t>Job enrichment: modifying a job to give employees an opportunity to experience achievement, recognition, stimulating work, responsibility, and advancement. </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Job enrichment is achieved by vertical loading, which consists of giving workers more autonomy and responsibility.</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Job enrichment is the practical application of Herzberg’s motivator-hygiene theory.</a:t>
            </a:r>
          </a:p>
          <a:p>
            <a:pPr marL="171450" indent="-171450">
              <a:buFont typeface="Arial" panose="020B0604020202020204" pitchFamily="34" charset="0"/>
              <a:buChar char="•"/>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5686" y="4343400"/>
            <a:ext cx="6362700" cy="4114800"/>
          </a:xfrm>
        </p:spPr>
        <p:txBody>
          <a:bodyPr/>
          <a:lstStyle/>
          <a:p>
            <a:pPr lvl="1"/>
            <a:r>
              <a:rPr lang="en-US" sz="1200" kern="1200" dirty="0">
                <a:solidFill>
                  <a:schemeClr val="tx1"/>
                </a:solidFill>
                <a:effectLst/>
                <a:ea typeface="+mn-ea"/>
                <a:cs typeface="+mn-cs"/>
              </a:rPr>
              <a:t>Job characteristic model: promotes high intrinsic motivation by designing jobs that possess the five core job characteristics.</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Figure 5.10 shows intrinsic motivation is determined by three psychological states and five core job characteristics, which are influenced by moderator variables.</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The core job characteristics of this model are:</a:t>
            </a:r>
          </a:p>
          <a:p>
            <a:pPr lvl="1"/>
            <a:endParaRPr lang="en-US" sz="1200" kern="1200" dirty="0">
              <a:solidFill>
                <a:schemeClr val="tx1"/>
              </a:solidFill>
              <a:effectLst/>
              <a:ea typeface="+mn-ea"/>
              <a:cs typeface="+mn-cs"/>
            </a:endParaRPr>
          </a:p>
          <a:p>
            <a:pPr lvl="2"/>
            <a:r>
              <a:rPr lang="en-US" sz="1200" kern="1200" dirty="0">
                <a:solidFill>
                  <a:schemeClr val="tx1"/>
                </a:solidFill>
                <a:effectLst/>
                <a:ea typeface="+mn-ea"/>
                <a:cs typeface="+mn-cs"/>
              </a:rPr>
              <a:t>Skill variety: extent to which the job requires an individual to perform a variety of tasks that require him or her to use different skills and abilities.</a:t>
            </a:r>
          </a:p>
          <a:p>
            <a:pPr lvl="2"/>
            <a:endParaRPr lang="en-US" sz="1200" kern="1200" dirty="0">
              <a:solidFill>
                <a:schemeClr val="tx1"/>
              </a:solidFill>
              <a:effectLst/>
              <a:ea typeface="+mn-ea"/>
              <a:cs typeface="+mn-cs"/>
            </a:endParaRPr>
          </a:p>
          <a:p>
            <a:pPr lvl="2"/>
            <a:r>
              <a:rPr lang="en-US" sz="1200" kern="1200" dirty="0">
                <a:solidFill>
                  <a:schemeClr val="tx1"/>
                </a:solidFill>
                <a:effectLst/>
                <a:ea typeface="+mn-ea"/>
                <a:cs typeface="+mn-cs"/>
              </a:rPr>
              <a:t>Task identity: extent to which the job requires an individual to perform a whole or completely identifiable piece of work. </a:t>
            </a:r>
          </a:p>
          <a:p>
            <a:pPr lvl="2"/>
            <a:endParaRPr lang="en-US" sz="1200" kern="1200" dirty="0">
              <a:solidFill>
                <a:schemeClr val="tx1"/>
              </a:solidFill>
              <a:effectLst/>
              <a:ea typeface="+mn-ea"/>
              <a:cs typeface="+mn-cs"/>
            </a:endParaRPr>
          </a:p>
          <a:p>
            <a:pPr lvl="2"/>
            <a:r>
              <a:rPr lang="en-US" sz="1200" kern="1200" dirty="0">
                <a:solidFill>
                  <a:schemeClr val="tx1"/>
                </a:solidFill>
                <a:effectLst/>
                <a:ea typeface="+mn-ea"/>
                <a:cs typeface="+mn-cs"/>
              </a:rPr>
              <a:t>Task significance: extent to which the job affects the lives of other people within or outside the organization.</a:t>
            </a:r>
          </a:p>
          <a:p>
            <a:pPr lvl="2"/>
            <a:endParaRPr lang="en-US" sz="1200" kern="1200" dirty="0">
              <a:solidFill>
                <a:schemeClr val="tx1"/>
              </a:solidFill>
              <a:effectLst/>
              <a:ea typeface="+mn-ea"/>
              <a:cs typeface="+mn-cs"/>
            </a:endParaRPr>
          </a:p>
          <a:p>
            <a:pPr lvl="2"/>
            <a:r>
              <a:rPr lang="en-US" sz="1200" kern="1200" dirty="0">
                <a:solidFill>
                  <a:schemeClr val="tx1"/>
                </a:solidFill>
                <a:effectLst/>
                <a:ea typeface="+mn-ea"/>
                <a:cs typeface="+mn-cs"/>
              </a:rPr>
              <a:t>Autonomy: extent to which the job enables an individual to experience freedom, independence, and discretion in both scheduling and determining the procedures used in completing the job.</a:t>
            </a:r>
          </a:p>
          <a:p>
            <a:pPr lvl="2"/>
            <a:endParaRPr lang="en-US" sz="1200" kern="1200" dirty="0">
              <a:solidFill>
                <a:schemeClr val="tx1"/>
              </a:solidFill>
              <a:effectLst/>
              <a:ea typeface="+mn-ea"/>
              <a:cs typeface="+mn-cs"/>
            </a:endParaRPr>
          </a:p>
          <a:p>
            <a:pPr lvl="2"/>
            <a:r>
              <a:rPr lang="en-US" sz="1200" kern="1200" dirty="0">
                <a:solidFill>
                  <a:schemeClr val="tx1"/>
                </a:solidFill>
                <a:effectLst/>
                <a:ea typeface="+mn-ea"/>
                <a:cs typeface="+mn-cs"/>
              </a:rPr>
              <a:t>Feedback: extent to which an individual receives direct and clear information about how effectively he or she is performing the job.</a:t>
            </a:r>
          </a:p>
          <a:p>
            <a:pPr marL="457200" lvl="1" indent="0">
              <a:buFont typeface="Arial" panose="020B0604020202020204" pitchFamily="34" charset="0"/>
              <a:buNone/>
            </a:pPr>
            <a:endParaRPr lang="en-US" sz="1200" kern="1200" dirty="0">
              <a:solidFill>
                <a:schemeClr val="tx1"/>
              </a:solidFill>
              <a:effectLst/>
              <a:ea typeface="+mn-ea"/>
              <a:cs typeface="+mn-cs"/>
            </a:endParaRPr>
          </a:p>
          <a:p>
            <a:pPr lvl="1"/>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ea typeface="+mn-ea"/>
                <a:cs typeface="+mn-cs"/>
              </a:rPr>
              <a:t>Moderator variables, including knowledge and skill, growth need strength, and context satisfactions, impact an individual’s responses to job enrichment, and not everyone desires a job containing high amounts of the core job characteristics.</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Research demonstrates the model can be used to increase employee job satisfaction.</a:t>
            </a:r>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Motivation: the psychological processes that underlie the direction, intensity, and persistence of behavior or thought.</a:t>
            </a:r>
          </a:p>
          <a:p>
            <a:pPr lvl="0"/>
            <a:r>
              <a:rPr lang="en-US" sz="1200" kern="1200" dirty="0">
                <a:solidFill>
                  <a:schemeClr val="tx1"/>
                </a:solidFill>
                <a:effectLst/>
                <a:ea typeface="+mn-ea"/>
                <a:cs typeface="+mn-cs"/>
              </a:rPr>
              <a:t>Direction pertains to what an individual is attending to at a given time; intensity represents the amount of effort being invested in the activity; and persistence represents for how long that activity is the focus of one’s attention.</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There are two types of motivation: extrinsic motivation and intrinsic motivation.</a:t>
            </a:r>
          </a:p>
          <a:p>
            <a:pPr lvl="0"/>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Extrinsic motivation: results from the potential or actual receipt of external rewards such as recognition, money, or a promotion.</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Intrinsic motivation: occurs when an individual is inspired by the positive internal feelings that are generated by doing well.</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Motivation is the fuel that drives results and performance.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17872389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Job crafting: employees' attempts to proactively shape their work characteristics. </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The job-crafting approach to job design represents proactive and adaptive employee behavior aimed at changing tasks, relationships, and cognitions associated with one’s job. </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Table 5-2 defines and illustrates the three key forms of job crafting.</a:t>
            </a:r>
          </a:p>
          <a:p>
            <a:pPr lvl="1"/>
            <a:r>
              <a:rPr lang="en-US" sz="1200" kern="1200" dirty="0">
                <a:solidFill>
                  <a:schemeClr val="tx1"/>
                </a:solidFill>
                <a:effectLst/>
                <a:ea typeface="+mn-ea"/>
                <a:cs typeface="+mn-cs"/>
              </a:rPr>
              <a:t>The first form of job crafting involves changing one’s task boundaries by altering the number, scope, or nature of job tasks.</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The second form of job crafting changes the relational nature of a job by changing the quality and/or amount of interaction with others encountered in a job.</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The final form of job crafting is cognitive crafting by altering perceptions or thoughts about the tasks and relationships associated with a job.</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Job crafting can change how employees perceive their jobs, resulting in more positive attitudes about their jobs, which, in turn, results in increased employee motivation, engagement, and performance.</a:t>
            </a:r>
          </a:p>
          <a:p>
            <a:pPr marL="171450" indent="-171450">
              <a:buFont typeface="Arial" panose="020B0604020202020204" pitchFamily="34" charset="0"/>
              <a:buChar char="•"/>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30</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Idiosyncratic deals (i-deals): employment terms individuals negotiate for themselves, taking myriad forms from flexible schedules to career development.</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I-deals tend to involve task and work responsibilities, schedule flexibility, location flexibility, and compensation.</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The goal of such deals is to increase employee motivation and productivity by allowing employees the flexibility to negotiate employment relationships that meet their needs and values.</a:t>
            </a:r>
          </a:p>
          <a:p>
            <a:pPr marL="171450" indent="-171450">
              <a:buFont typeface="Arial" panose="020B0604020202020204" pitchFamily="34" charset="0"/>
              <a:buChar char="•"/>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31</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FDFAD3-E221-4E1B-B85F-9BDA723F74B4}" type="slidenum">
              <a:rPr lang="en-US" smtClean="0"/>
              <a:pPr/>
              <a:t>32</a:t>
            </a:fld>
            <a:endParaRPr lang="en-US" dirty="0"/>
          </a:p>
        </p:txBody>
      </p:sp>
    </p:spTree>
    <p:extLst>
      <p:ext uri="{BB962C8B-B14F-4D97-AF65-F5344CB8AC3E}">
        <p14:creationId xmlns:p14="http://schemas.microsoft.com/office/powerpoint/2010/main" val="8088879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a:t>
            </a:r>
            <a:r>
              <a:rPr lang="en-US" baseline="0" dirty="0"/>
              <a:t> Autonomy.</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33</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34</a:t>
            </a:fld>
            <a:endParaRPr lang="en-US" dirty="0"/>
          </a:p>
        </p:txBody>
      </p:sp>
    </p:spTree>
    <p:extLst>
      <p:ext uri="{BB962C8B-B14F-4D97-AF65-F5344CB8AC3E}">
        <p14:creationId xmlns:p14="http://schemas.microsoft.com/office/powerpoint/2010/main" val="28408460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FDFAD3-E221-4E1B-B85F-9BDA723F74B4}" type="slidenum">
              <a:rPr lang="en-US" smtClean="0"/>
              <a:t>35</a:t>
            </a:fld>
            <a:endParaRPr lang="en-US" dirty="0"/>
          </a:p>
        </p:txBody>
      </p:sp>
    </p:spTree>
    <p:extLst>
      <p:ext uri="{BB962C8B-B14F-4D97-AF65-F5344CB8AC3E}">
        <p14:creationId xmlns:p14="http://schemas.microsoft.com/office/powerpoint/2010/main" val="381483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FDFAD3-E221-4E1B-B85F-9BDA723F74B4}" type="slidenum">
              <a:rPr lang="en-US" smtClean="0"/>
              <a:t>36</a:t>
            </a:fld>
            <a:endParaRPr lang="en-US" dirty="0"/>
          </a:p>
        </p:txBody>
      </p:sp>
    </p:spTree>
    <p:extLst>
      <p:ext uri="{BB962C8B-B14F-4D97-AF65-F5344CB8AC3E}">
        <p14:creationId xmlns:p14="http://schemas.microsoft.com/office/powerpoint/2010/main" val="39131141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37</a:t>
            </a:fld>
            <a:endParaRPr lang="en-US" dirty="0"/>
          </a:p>
        </p:txBody>
      </p:sp>
    </p:spTree>
    <p:extLst>
      <p:ext uri="{BB962C8B-B14F-4D97-AF65-F5344CB8AC3E}">
        <p14:creationId xmlns:p14="http://schemas.microsoft.com/office/powerpoint/2010/main" val="4592405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38</a:t>
            </a:fld>
            <a:endParaRPr lang="en-US" dirty="0"/>
          </a:p>
        </p:txBody>
      </p:sp>
    </p:spTree>
    <p:extLst>
      <p:ext uri="{BB962C8B-B14F-4D97-AF65-F5344CB8AC3E}">
        <p14:creationId xmlns:p14="http://schemas.microsoft.com/office/powerpoint/2010/main" val="38727472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39</a:t>
            </a:fld>
            <a:endParaRPr lang="en-US" dirty="0"/>
          </a:p>
        </p:txBody>
      </p:sp>
    </p:spTree>
    <p:extLst>
      <p:ext uri="{BB962C8B-B14F-4D97-AF65-F5344CB8AC3E}">
        <p14:creationId xmlns:p14="http://schemas.microsoft.com/office/powerpoint/2010/main" val="1942296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Content theories of motivation: focus on identifying internal factors such as needs and satisfaction that energize employee motivation.</a:t>
            </a:r>
          </a:p>
          <a:p>
            <a:pPr lvl="0"/>
            <a:r>
              <a:rPr lang="en-US" sz="1200" kern="1200" dirty="0">
                <a:solidFill>
                  <a:schemeClr val="tx1"/>
                </a:solidFill>
                <a:effectLst/>
                <a:ea typeface="+mn-ea"/>
                <a:cs typeface="+mn-cs"/>
              </a:rPr>
              <a:t>	Examples: McGregor’s Theory X &amp; Y, Maslow’s Need Hierarchy</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Process theories of motivation: focus on explaining the process by which internal factors and situational characteristics influence employee motivation.</a:t>
            </a:r>
          </a:p>
          <a:p>
            <a:pPr lvl="0"/>
            <a:r>
              <a:rPr lang="en-US" sz="1200" kern="1200" dirty="0">
                <a:solidFill>
                  <a:schemeClr val="tx1"/>
                </a:solidFill>
                <a:effectLst/>
                <a:ea typeface="+mn-ea"/>
                <a:cs typeface="+mn-cs"/>
              </a:rPr>
              <a:t>	Examples: Expectancy Theory, Equity Theory </a:t>
            </a:r>
          </a:p>
          <a:p>
            <a:pPr marL="457200" lvl="1"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40</a:t>
            </a:fld>
            <a:endParaRPr lang="en-US" dirty="0"/>
          </a:p>
        </p:txBody>
      </p:sp>
    </p:spTree>
    <p:extLst>
      <p:ext uri="{BB962C8B-B14F-4D97-AF65-F5344CB8AC3E}">
        <p14:creationId xmlns:p14="http://schemas.microsoft.com/office/powerpoint/2010/main" val="16398011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FDFAD3-E221-4E1B-B85F-9BDA723F74B4}" type="slidenum">
              <a:rPr lang="en-US" smtClean="0"/>
              <a:t>41</a:t>
            </a:fld>
            <a:endParaRPr lang="en-US" dirty="0"/>
          </a:p>
        </p:txBody>
      </p:sp>
    </p:spTree>
    <p:extLst>
      <p:ext uri="{BB962C8B-B14F-4D97-AF65-F5344CB8AC3E}">
        <p14:creationId xmlns:p14="http://schemas.microsoft.com/office/powerpoint/2010/main" val="30798413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FDFAD3-E221-4E1B-B85F-9BDA723F74B4}" type="slidenum">
              <a:rPr lang="en-US" smtClean="0"/>
              <a:t>42</a:t>
            </a:fld>
            <a:endParaRPr lang="en-US" dirty="0"/>
          </a:p>
        </p:txBody>
      </p:sp>
    </p:spTree>
    <p:extLst>
      <p:ext uri="{BB962C8B-B14F-4D97-AF65-F5344CB8AC3E}">
        <p14:creationId xmlns:p14="http://schemas.microsoft.com/office/powerpoint/2010/main" val="5607251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FDFAD3-E221-4E1B-B85F-9BDA723F74B4}" type="slidenum">
              <a:rPr lang="en-US" smtClean="0"/>
              <a:t>43</a:t>
            </a:fld>
            <a:endParaRPr lang="en-US" dirty="0"/>
          </a:p>
        </p:txBody>
      </p:sp>
    </p:spTree>
    <p:extLst>
      <p:ext uri="{BB962C8B-B14F-4D97-AF65-F5344CB8AC3E}">
        <p14:creationId xmlns:p14="http://schemas.microsoft.com/office/powerpoint/2010/main" val="2160320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a:t>
            </a:r>
            <a:r>
              <a:rPr lang="en-US" baseline="0" dirty="0"/>
              <a:t> Persistence.</a:t>
            </a:r>
            <a:r>
              <a:rPr lang="en-US" dirty="0"/>
              <a:t>  Persistence</a:t>
            </a:r>
            <a:r>
              <a:rPr lang="en-US" baseline="0" dirty="0"/>
              <a:t> represents how long an activity will be the focus of attention.</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Douglas McGregor formulated two contrasting sets of assumptions about human nature in Theory X and Theory Y.</a:t>
            </a:r>
          </a:p>
          <a:p>
            <a:pPr lvl="0"/>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Theory X: a pessimistic view of employees which contends that they dislike work, must be monitored, and can only be motivated with rewards and punishment.</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Theory Y: a modern and positive set of assumptions about people at work which contends that they are self-engaged, committed, responsible, and creative. </a:t>
            </a:r>
          </a:p>
          <a:p>
            <a:pPr marL="457200" lvl="1"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ea typeface="+mn-ea"/>
                <a:cs typeface="+mn-cs"/>
              </a:rPr>
              <a:t>Abraham Maslow proposed that motivation is a function of five basic needs: physiological, safety, love, esteem, and self-actualization. </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Figure 5-2 lists the five levels in Maslow’s model. </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Maslow contended that the five needs are arranged in a prepotent hierarchy, and he believed that human needs generally emerge in a predictable stair-step fashion.</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Once a need is satisfied, it activates the next higher need in the hierarchy until the highest need, the need for self-actualization is activated.</a:t>
            </a:r>
          </a:p>
          <a:p>
            <a:pPr lvl="0"/>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Arial" panose="020B0604020202020204" pitchFamily="34" charset="0"/>
                <a:ea typeface="+mn-ea"/>
                <a:cs typeface="+mn-cs"/>
              </a:rPr>
              <a:t>Because</a:t>
            </a:r>
            <a:r>
              <a:rPr lang="en-US" sz="1200" b="0" i="0" kern="1200" baseline="0" dirty="0">
                <a:solidFill>
                  <a:schemeClr val="tx1"/>
                </a:solidFill>
                <a:effectLst/>
                <a:latin typeface="Arial" panose="020B0604020202020204" pitchFamily="34" charset="0"/>
                <a:ea typeface="+mn-ea"/>
                <a:cs typeface="+mn-cs"/>
              </a:rPr>
              <a:t> </a:t>
            </a:r>
            <a:r>
              <a:rPr lang="en-US" sz="1200" dirty="0"/>
              <a:t>employees need</a:t>
            </a:r>
            <a:r>
              <a:rPr lang="en-US" sz="1200" baseline="0" dirty="0"/>
              <a:t> more than a </a:t>
            </a:r>
            <a:r>
              <a:rPr lang="en-US" sz="1200" dirty="0"/>
              <a:t>paycheck to</a:t>
            </a:r>
            <a:r>
              <a:rPr lang="en-US" sz="1200" baseline="0" dirty="0"/>
              <a:t> maintain motivation, organizations offer other benefits such as </a:t>
            </a:r>
            <a:r>
              <a:rPr lang="en-US" sz="1200" b="0" i="0" u="none" strike="noStrike" kern="1200" baseline="0" dirty="0">
                <a:solidFill>
                  <a:schemeClr val="tx1"/>
                </a:solidFill>
                <a:latin typeface="Arial" panose="020B0604020202020204" pitchFamily="34" charset="0"/>
                <a:ea typeface="+mn-ea"/>
                <a:cs typeface="+mn-cs"/>
              </a:rPr>
              <a:t>health care benefits, filling a physiological need</a:t>
            </a:r>
            <a:r>
              <a:rPr lang="en-US" sz="1200" dirty="0"/>
              <a:t>. Some companies</a:t>
            </a:r>
            <a:r>
              <a:rPr lang="en-US" sz="1200" baseline="0" dirty="0"/>
              <a:t> go beyond traditional organizational benefits. For example, </a:t>
            </a:r>
            <a:r>
              <a:rPr lang="en-US" sz="1200" b="0" i="0" u="none" strike="noStrike" kern="1200" baseline="0" dirty="0">
                <a:solidFill>
                  <a:schemeClr val="tx1"/>
                </a:solidFill>
                <a:latin typeface="Arial" panose="020B0604020202020204" pitchFamily="34" charset="0"/>
                <a:ea typeface="+mn-ea"/>
                <a:cs typeface="+mn-cs"/>
              </a:rPr>
              <a:t>SC Johnson has an onsite employee concierge service to</a:t>
            </a:r>
          </a:p>
          <a:p>
            <a:r>
              <a:rPr lang="en-US" sz="1200" b="0" i="0" u="none" strike="noStrike" kern="1200" baseline="0" dirty="0">
                <a:solidFill>
                  <a:schemeClr val="tx1"/>
                </a:solidFill>
                <a:latin typeface="Arial" panose="020B0604020202020204" pitchFamily="34" charset="0"/>
                <a:ea typeface="+mn-ea"/>
                <a:cs typeface="+mn-cs"/>
              </a:rPr>
              <a:t>help employees with some of life’s chores. Concierges send packages and flowers, pick up groceries, shop for the best deals on car insurance, take employees’ cars in for service, and even stand in line for concert tickets.</a:t>
            </a:r>
          </a:p>
          <a:p>
            <a:endParaRPr lang="en-US" sz="1200" b="0" i="0" u="none" strike="noStrike" kern="1200" baseline="0" dirty="0">
              <a:solidFill>
                <a:schemeClr val="tx1"/>
              </a:solidFill>
              <a:effectLst/>
              <a:latin typeface="Arial" panose="020B0604020202020204" pitchFamily="34" charset="0"/>
              <a:ea typeface="+mn-ea"/>
              <a:cs typeface="+mn-cs"/>
            </a:endParaRPr>
          </a:p>
          <a:p>
            <a:r>
              <a:rPr lang="en-US" sz="1200" kern="1200" dirty="0">
                <a:solidFill>
                  <a:schemeClr val="tx1"/>
                </a:solidFill>
                <a:effectLst/>
                <a:ea typeface="+mn-ea"/>
                <a:cs typeface="+mn-cs"/>
              </a:rPr>
              <a:t>Since a satisfied need may lose its motivational potential, managers are advised to motivate employees by devising programs or practices aimed at satisfying emerging or unmet needs.</a:t>
            </a:r>
          </a:p>
          <a:p>
            <a:pPr marL="457200" lvl="1"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50371" y="4343400"/>
            <a:ext cx="6324599" cy="4114800"/>
          </a:xfrm>
        </p:spPr>
        <p:txBody>
          <a:bodyPr/>
          <a:lstStyle/>
          <a:p>
            <a:pPr lvl="0"/>
            <a:r>
              <a:rPr lang="en-US" sz="1200" kern="1200" dirty="0">
                <a:solidFill>
                  <a:schemeClr val="tx1"/>
                </a:solidFill>
                <a:effectLst/>
                <a:ea typeface="+mn-ea"/>
                <a:cs typeface="+mn-cs"/>
              </a:rPr>
              <a:t>Acquired needs theory: states that three needs—achievement, affiliation, and power—are the key drivers of employee behavior.</a:t>
            </a:r>
          </a:p>
          <a:p>
            <a:pPr lvl="0"/>
            <a:r>
              <a:rPr lang="en-US" sz="1200" kern="1200" dirty="0">
                <a:solidFill>
                  <a:schemeClr val="tx1"/>
                </a:solidFill>
                <a:effectLst/>
                <a:ea typeface="+mn-ea"/>
                <a:cs typeface="+mn-cs"/>
              </a:rPr>
              <a:t>David McClelland’s theory presented in Figure 5.3 directs managers to drive employee motivation by appealing to three basic needs:</a:t>
            </a:r>
          </a:p>
          <a:p>
            <a:pPr lvl="0"/>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Need for achievement: the desire to excel, overcome obstacles, solve problems, and rival and surpass others.</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Need for affiliation: the desire to maintain social relationships, to be liked, and to join groups.</a:t>
            </a:r>
          </a:p>
          <a:p>
            <a:pPr lvl="1"/>
            <a:endParaRPr lang="en-US" sz="1200" kern="1200" dirty="0">
              <a:solidFill>
                <a:schemeClr val="tx1"/>
              </a:solidFill>
              <a:effectLst/>
              <a:ea typeface="+mn-ea"/>
              <a:cs typeface="+mn-cs"/>
            </a:endParaRPr>
          </a:p>
          <a:p>
            <a:pPr lvl="1"/>
            <a:r>
              <a:rPr lang="en-US" sz="1200" kern="1200" dirty="0">
                <a:solidFill>
                  <a:schemeClr val="tx1"/>
                </a:solidFill>
                <a:effectLst/>
                <a:ea typeface="+mn-ea"/>
                <a:cs typeface="+mn-cs"/>
              </a:rPr>
              <a:t>Need for power: the desire to influence, coach, teach, or encourage others to achieve.</a:t>
            </a:r>
          </a:p>
          <a:p>
            <a:pPr lvl="1"/>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People vary in the extent that they possess these needs, and often one need dominates the other two.</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People motivated by the need for achievement prefer working on challenging, but not impossible, tasks or projects and like to be rewarded for their efforts.</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People motivated by the need for affiliation like to work in teams and in organizational climates characterized as cooperative and collegial, and they tend to avoid conflict.</a:t>
            </a:r>
          </a:p>
          <a:p>
            <a:pPr lvl="0"/>
            <a:endParaRPr lang="en-US" sz="1200" kern="1200" dirty="0">
              <a:solidFill>
                <a:schemeClr val="tx1"/>
              </a:solidFill>
              <a:effectLst/>
              <a:ea typeface="+mn-ea"/>
              <a:cs typeface="+mn-cs"/>
            </a:endParaRPr>
          </a:p>
          <a:p>
            <a:pPr lvl="0"/>
            <a:r>
              <a:rPr lang="en-US" sz="1200" kern="1200" dirty="0">
                <a:solidFill>
                  <a:schemeClr val="tx1"/>
                </a:solidFill>
                <a:effectLst/>
                <a:ea typeface="+mn-ea"/>
                <a:cs typeface="+mn-cs"/>
              </a:rPr>
              <a:t>People with a high need for power like to be in charge, and they enjoy coaching and helping others develop.</a:t>
            </a:r>
          </a:p>
          <a:p>
            <a:pPr marL="0" indent="0">
              <a:buFont typeface="Arial" panose="020B0604020202020204" pitchFamily="34" charset="0"/>
              <a:buNone/>
            </a:pPr>
            <a:endParaRPr lang="en-US"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3242151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194067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9484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9696541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279544083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7042996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58321799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64647839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13758851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9062299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11422479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28550909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1554698750"/>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39989630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609233870"/>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601944611"/>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811015835"/>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27784392"/>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135130891"/>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643159674"/>
      </p:ext>
    </p:extLst>
  </p:cSld>
  <p:clrMap bg1="lt1" tx1="dk1" bg2="lt2" tx2="dk2" accent1="accent1" accent2="accent2" accent3="accent3" accent4="accent4" accent5="accent5" accent6="accent6" hlink="hlink" folHlink="folHlink"/>
  <p:sldLayoutIdLst>
    <p:sldLayoutId id="2147484014" r:id="rId1"/>
    <p:sldLayoutId id="2147484015"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45660749"/>
      </p:ext>
    </p:extLst>
  </p:cSld>
  <p:clrMap bg1="lt1" tx1="dk1" bg2="lt2" tx2="dk2" accent1="accent1" accent2="accent2" accent3="accent3" accent4="accent4" accent5="accent5" accent6="accent6" hlink="hlink" folHlink="folHlink"/>
  <p:sldLayoutIdLst>
    <p:sldLayoutId id="2147483991" r:id="rId1"/>
    <p:sldLayoutId id="2147483992" r:id="rId2"/>
    <p:sldLayoutId id="2147483993" r:id="rId3"/>
    <p:sldLayoutId id="2147483994" r:id="rId4"/>
    <p:sldLayoutId id="2147484012"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292236730"/>
      </p:ext>
    </p:extLst>
  </p:cSld>
  <p:clrMap bg1="lt1" tx1="dk1" bg2="lt2" tx2="dk2" accent1="accent1" accent2="accent2" accent3="accent3" accent4="accent4" accent5="accent5" accent6="accent6" hlink="hlink" folHlink="folHlink"/>
  <p:sldLayoutIdLst>
    <p:sldLayoutId id="2147483996" r:id="rId1"/>
    <p:sldLayoutId id="2147484011" r:id="rId2"/>
    <p:sldLayoutId id="2147483997" r:id="rId3"/>
    <p:sldLayoutId id="2147483998" r:id="rId4"/>
    <p:sldLayoutId id="2147484010" r:id="rId5"/>
    <p:sldLayoutId id="2147483999" r:id="rId6"/>
    <p:sldLayoutId id="2147484000" r:id="rId7"/>
    <p:sldLayoutId id="2147484001"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85465700"/>
      </p:ext>
    </p:extLst>
  </p:cSld>
  <p:clrMap bg1="lt1" tx1="dk1" bg2="lt2" tx2="dk2" accent1="accent1" accent2="accent2" accent3="accent3" accent4="accent4" accent5="accent5" accent6="accent6" hlink="hlink" folHlink="folHlink"/>
  <p:sldLayoutIdLst>
    <p:sldLayoutId id="2147484003"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016666774"/>
      </p:ext>
    </p:extLst>
  </p:cSld>
  <p:clrMap bg1="lt1" tx1="dk1" bg2="lt2" tx2="dk2" accent1="accent1" accent2="accent2" accent3="accent3" accent4="accent4" accent5="accent5" accent6="accent6" hlink="hlink" folHlink="folHlink"/>
  <p:sldLayoutIdLst>
    <p:sldLayoutId id="2147484005" r:id="rId1"/>
    <p:sldLayoutId id="2147484006"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slide" Target="slide3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slide" Target="slide3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slide" Target="slide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slide" Target="slide4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slide" Target="slide4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slide" Target="slide4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slide" Target="slide3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5</a:t>
            </a:r>
          </a:p>
        </p:txBody>
      </p:sp>
      <p:sp>
        <p:nvSpPr>
          <p:cNvPr id="3" name="Subtitle 2">
            <a:extLst>
              <a:ext uri="{FF2B5EF4-FFF2-40B4-BE49-F238E27FC236}">
                <a16:creationId xmlns:a16="http://schemas.microsoft.com/office/drawing/2014/main" id="{CC95D2B4-2959-0D4D-BEFF-2CA968B083A5}"/>
              </a:ext>
            </a:extLst>
          </p:cNvPr>
          <p:cNvSpPr>
            <a:spLocks noGrp="1"/>
          </p:cNvSpPr>
          <p:nvPr>
            <p:ph type="subTitle" idx="1"/>
          </p:nvPr>
        </p:nvSpPr>
        <p:spPr/>
        <p:txBody>
          <a:bodyPr/>
          <a:lstStyle/>
          <a:p>
            <a:r>
              <a:rPr lang="en-US" dirty="0"/>
              <a:t>Foundations of Employee Motivation</a:t>
            </a:r>
          </a:p>
          <a:p>
            <a:endParaRPr lang="en-US" dirty="0"/>
          </a:p>
        </p:txBody>
      </p:sp>
      <p:pic>
        <p:nvPicPr>
          <p:cNvPr id="10" name="Picture Placeholder 9" descr="Organizational Behavior, A Practical, Problem-Solving Approach, Third Edition by Angelo Kinicki">
            <a:extLst>
              <a:ext uri="{FF2B5EF4-FFF2-40B4-BE49-F238E27FC236}">
                <a16:creationId xmlns:a16="http://schemas.microsoft.com/office/drawing/2014/main" id="{78FE08B8-D2F5-7544-AD4B-760765100EF8}"/>
              </a:ext>
            </a:extLst>
          </p:cNvPr>
          <p:cNvPicPr>
            <a:picLocks noGrp="1" noChangeAspect="1"/>
          </p:cNvPicPr>
          <p:nvPr>
            <p:ph type="pic" sz="quarter" idx="4294967295"/>
          </p:nvPr>
        </p:nvPicPr>
        <p:blipFill>
          <a:blip r:embed="rId3"/>
          <a:srcRect t="4025" b="4025"/>
          <a:stretch>
            <a:fillRect/>
          </a:stretch>
        </p:blipFill>
        <p:spPr>
          <a:xfrm>
            <a:off x="4572000" y="1372405"/>
            <a:ext cx="4229100" cy="4976453"/>
          </a:xfrm>
          <a:prstGeom prst="rect">
            <a:avLst/>
          </a:prstGeom>
          <a:ln>
            <a:solidFill>
              <a:srgbClr val="720F11"/>
            </a:solidFill>
          </a:ln>
        </p:spPr>
      </p:pic>
      <p:sp>
        <p:nvSpPr>
          <p:cNvPr id="5" name="Long Copyright">
            <a:extLst>
              <a:ext uri="{FF2B5EF4-FFF2-40B4-BE49-F238E27FC236}">
                <a16:creationId xmlns:a16="http://schemas.microsoft.com/office/drawing/2014/main" id="{AC14AB45-9949-9B44-B263-40CDF76694D1}"/>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971909"/>
          </a:xfrm>
        </p:spPr>
        <p:txBody>
          <a:bodyPr>
            <a:noAutofit/>
          </a:bodyPr>
          <a:lstStyle/>
          <a:p>
            <a:r>
              <a:rPr lang="en-US" dirty="0"/>
              <a:t>Content Theories of Motivation: </a:t>
            </a:r>
            <a:br>
              <a:rPr lang="en-US" dirty="0"/>
            </a:br>
            <a:r>
              <a:rPr lang="en-US" dirty="0"/>
              <a:t>Self-Determination Theory</a:t>
            </a:r>
          </a:p>
        </p:txBody>
      </p:sp>
      <p:sp>
        <p:nvSpPr>
          <p:cNvPr id="3" name="Content Placeholder 2"/>
          <p:cNvSpPr>
            <a:spLocks noGrp="1"/>
          </p:cNvSpPr>
          <p:nvPr>
            <p:ph sz="quarter" idx="11"/>
          </p:nvPr>
        </p:nvSpPr>
        <p:spPr>
          <a:xfrm>
            <a:off x="342900" y="1276709"/>
            <a:ext cx="8458200" cy="4971691"/>
          </a:xfrm>
        </p:spPr>
        <p:txBody>
          <a:bodyPr/>
          <a:lstStyle/>
          <a:p>
            <a:pPr marL="698500" indent="0">
              <a:buNone/>
            </a:pPr>
            <a:endParaRPr lang="en-US" sz="2400" dirty="0"/>
          </a:p>
          <a:p>
            <a:pPr marL="698500" indent="0">
              <a:buNone/>
            </a:pPr>
            <a:r>
              <a:rPr lang="en-US" sz="2400" dirty="0"/>
              <a:t>Assumes that three innate needs influence our behavior and well-being.</a:t>
            </a:r>
          </a:p>
          <a:p>
            <a:pPr marL="1609725" lvl="1" indent="-457200">
              <a:buFont typeface="+mj-lt"/>
              <a:buAutoNum type="arabicPeriod"/>
            </a:pPr>
            <a:r>
              <a:rPr lang="en-US" sz="2000" dirty="0"/>
              <a:t>Competence.</a:t>
            </a:r>
          </a:p>
          <a:p>
            <a:pPr marL="1609725" lvl="1" indent="-457200">
              <a:buFont typeface="+mj-lt"/>
              <a:buAutoNum type="arabicPeriod"/>
            </a:pPr>
            <a:r>
              <a:rPr lang="en-US" sz="2000" dirty="0"/>
              <a:t>Autonomy.</a:t>
            </a:r>
          </a:p>
          <a:p>
            <a:pPr marL="1609725" lvl="1" indent="-457200">
              <a:buFont typeface="+mj-lt"/>
              <a:buAutoNum type="arabicPeriod"/>
            </a:pPr>
            <a:r>
              <a:rPr lang="en-US" sz="2000" dirty="0"/>
              <a:t>Relatedness.</a:t>
            </a:r>
          </a:p>
          <a:p>
            <a:pPr marL="977900" indent="-279400"/>
            <a:r>
              <a:rPr lang="en-US" sz="2400" dirty="0"/>
              <a:t>Focuses on intrinsic motivation.</a:t>
            </a:r>
          </a:p>
          <a:p>
            <a:pPr marL="977900" indent="-279400"/>
            <a:r>
              <a:rPr lang="en-US" sz="2400" dirty="0"/>
              <a:t>Needs are learned over time.</a:t>
            </a:r>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408753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Using Self-Determination Theory</a:t>
            </a:r>
          </a:p>
        </p:txBody>
      </p:sp>
      <p:sp>
        <p:nvSpPr>
          <p:cNvPr id="3" name="Content Placeholder 2"/>
          <p:cNvSpPr>
            <a:spLocks noGrp="1"/>
          </p:cNvSpPr>
          <p:nvPr>
            <p:ph sz="quarter" idx="11"/>
          </p:nvPr>
        </p:nvSpPr>
        <p:spPr/>
        <p:txBody>
          <a:bodyPr/>
          <a:lstStyle/>
          <a:p>
            <a:pPr marL="11112" indent="0">
              <a:buNone/>
            </a:pPr>
            <a:r>
              <a:rPr lang="en-US" sz="2400" dirty="0"/>
              <a:t>Managers should influence behavior by creating work environments that support each need.</a:t>
            </a:r>
          </a:p>
          <a:p>
            <a:pPr lvl="1">
              <a:buFont typeface="Arial" panose="020B0604020202020204" pitchFamily="34" charset="0"/>
              <a:buChar char="•"/>
            </a:pPr>
            <a:r>
              <a:rPr lang="en-US" sz="2000" dirty="0"/>
              <a:t>Provide tangible resources, time, contacts, and coaching to improve </a:t>
            </a:r>
            <a:r>
              <a:rPr lang="en-US" sz="2000" b="1" dirty="0">
                <a:solidFill>
                  <a:srgbClr val="E21A23"/>
                </a:solidFill>
              </a:rPr>
              <a:t>competence</a:t>
            </a:r>
            <a:r>
              <a:rPr lang="en-US" sz="2000" dirty="0"/>
              <a:t>.</a:t>
            </a:r>
            <a:endParaRPr lang="en-US" sz="2000" b="1" dirty="0"/>
          </a:p>
          <a:p>
            <a:pPr lvl="1">
              <a:buFont typeface="Arial" panose="020B0604020202020204" pitchFamily="34" charset="0"/>
              <a:buChar char="•"/>
            </a:pPr>
            <a:r>
              <a:rPr lang="en-US" sz="2000" dirty="0"/>
              <a:t>Empower employees and delegate meaningful assignments and tasks to enhance feelings of </a:t>
            </a:r>
            <a:r>
              <a:rPr lang="en-US" sz="2000" b="1" dirty="0">
                <a:solidFill>
                  <a:srgbClr val="E21A23"/>
                </a:solidFill>
              </a:rPr>
              <a:t>autonomy</a:t>
            </a:r>
            <a:r>
              <a:rPr lang="en-US" sz="2000" dirty="0"/>
              <a:t>.</a:t>
            </a:r>
            <a:endParaRPr lang="en-US" sz="2000" b="1" dirty="0"/>
          </a:p>
          <a:p>
            <a:pPr lvl="1">
              <a:buFont typeface="Arial" panose="020B0604020202020204" pitchFamily="34" charset="0"/>
              <a:buChar char="•"/>
            </a:pPr>
            <a:r>
              <a:rPr lang="en-US" sz="2000" dirty="0"/>
              <a:t>Use fun and camaraderie to foster </a:t>
            </a:r>
            <a:r>
              <a:rPr lang="en-US" sz="2000" b="1" dirty="0">
                <a:solidFill>
                  <a:srgbClr val="E21A23"/>
                </a:solidFill>
              </a:rPr>
              <a:t>relatedness</a:t>
            </a:r>
            <a:r>
              <a:rPr lang="en-US" sz="2000" dirty="0"/>
              <a:t>.</a:t>
            </a:r>
            <a:endParaRPr lang="en-US" sz="2000" b="1" dirty="0"/>
          </a:p>
          <a:p>
            <a:endParaRPr lang="en-US" sz="2400" dirty="0"/>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671689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dirty="0"/>
              <a:t>Test Your OB Knowledge </a:t>
            </a:r>
            <a:r>
              <a:rPr lang="en-US" sz="1200" dirty="0"/>
              <a:t>2</a:t>
            </a:r>
            <a:r>
              <a:rPr lang="en-US" dirty="0"/>
              <a:t> </a:t>
            </a:r>
            <a:endParaRPr lang="en-US" b="1" dirty="0"/>
          </a:p>
        </p:txBody>
      </p:sp>
      <p:sp>
        <p:nvSpPr>
          <p:cNvPr id="5" name="Content Placeholder 2"/>
          <p:cNvSpPr>
            <a:spLocks noGrp="1"/>
          </p:cNvSpPr>
          <p:nvPr>
            <p:ph sz="quarter" idx="11"/>
          </p:nvPr>
        </p:nvSpPr>
        <p:spPr/>
        <p:txBody>
          <a:bodyPr/>
          <a:lstStyle/>
          <a:p>
            <a:pPr marL="0" indent="0">
              <a:buNone/>
            </a:pPr>
            <a:r>
              <a:rPr lang="en-US" dirty="0"/>
              <a:t>Self-determination theory focuses on:</a:t>
            </a:r>
          </a:p>
          <a:p>
            <a:pPr marL="457200" indent="-457200">
              <a:buFont typeface="+mj-lt"/>
              <a:buAutoNum type="alphaUcPeriod"/>
            </a:pPr>
            <a:r>
              <a:rPr lang="en-US" dirty="0"/>
              <a:t>three innate needs: competence, autonomy, and relatedness.</a:t>
            </a:r>
          </a:p>
          <a:p>
            <a:pPr marL="457200" indent="-457200">
              <a:buFont typeface="+mj-lt"/>
              <a:buAutoNum type="alphaUcPeriod"/>
            </a:pPr>
            <a:r>
              <a:rPr lang="en-US" dirty="0"/>
              <a:t>extrinsic motivation.</a:t>
            </a:r>
          </a:p>
          <a:p>
            <a:pPr marL="457200" indent="-457200">
              <a:buFont typeface="+mj-lt"/>
              <a:buAutoNum type="alphaUcPeriod"/>
            </a:pPr>
            <a:r>
              <a:rPr lang="en-US" dirty="0"/>
              <a:t>lower order needs.</a:t>
            </a:r>
          </a:p>
          <a:p>
            <a:pPr marL="457200" indent="-457200">
              <a:buFont typeface="+mj-lt"/>
              <a:buAutoNum type="alphaUcPeriod"/>
            </a:pPr>
            <a:r>
              <a:rPr lang="en-US" dirty="0"/>
              <a:t>needs for power and affiliation.</a:t>
            </a:r>
          </a:p>
          <a:p>
            <a:pPr marL="457200" indent="-457200">
              <a:buFont typeface="+mj-lt"/>
              <a:buAutoNum type="alphaUcPeriod"/>
            </a:pPr>
            <a:r>
              <a:rPr lang="en-US" dirty="0"/>
              <a:t>basic needs.</a:t>
            </a:r>
          </a:p>
          <a:p>
            <a:pPr marL="457200" indent="-457200">
              <a:buFont typeface="+mj-lt"/>
              <a:buAutoNum type="alphaUcPeriod"/>
            </a:pPr>
            <a:endParaRPr lang="en-US" dirty="0"/>
          </a:p>
        </p:txBody>
      </p:sp>
    </p:spTree>
    <p:extLst>
      <p:ext uri="{BB962C8B-B14F-4D97-AF65-F5344CB8AC3E}">
        <p14:creationId xmlns:p14="http://schemas.microsoft.com/office/powerpoint/2010/main" val="18775587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Herzberg’s Motivator–Hygiene Theory</a:t>
            </a:r>
          </a:p>
        </p:txBody>
      </p:sp>
      <p:sp>
        <p:nvSpPr>
          <p:cNvPr id="3" name="Content Placeholder 2"/>
          <p:cNvSpPr>
            <a:spLocks noGrp="1"/>
          </p:cNvSpPr>
          <p:nvPr>
            <p:ph sz="quarter" idx="11"/>
          </p:nvPr>
        </p:nvSpPr>
        <p:spPr/>
        <p:txBody>
          <a:bodyPr/>
          <a:lstStyle/>
          <a:p>
            <a:pPr marL="0" indent="0">
              <a:spcAft>
                <a:spcPts val="2000"/>
              </a:spcAft>
              <a:buNone/>
            </a:pPr>
            <a:r>
              <a:rPr lang="en-US" sz="2400" dirty="0"/>
              <a:t>Job satisfaction and dissatisfaction arise from two different sets of factors.</a:t>
            </a:r>
          </a:p>
          <a:p>
            <a:pPr lvl="1">
              <a:spcBef>
                <a:spcPts val="0"/>
              </a:spcBef>
              <a:spcAft>
                <a:spcPts val="2000"/>
              </a:spcAft>
              <a:buFont typeface="Arial" panose="020B0604020202020204" pitchFamily="34" charset="0"/>
              <a:buChar char="•"/>
            </a:pPr>
            <a:r>
              <a:rPr lang="en-US" sz="2000" b="1" dirty="0">
                <a:solidFill>
                  <a:srgbClr val="E21A23"/>
                </a:solidFill>
              </a:rPr>
              <a:t>Hygiene</a:t>
            </a:r>
            <a:r>
              <a:rPr lang="en-US" dirty="0"/>
              <a:t> </a:t>
            </a:r>
            <a:r>
              <a:rPr lang="en-US" sz="2000" dirty="0"/>
              <a:t>may cause a person to move from a state of no dissatisfaction to dissatisfaction. </a:t>
            </a:r>
          </a:p>
          <a:p>
            <a:pPr lvl="1">
              <a:spcBef>
                <a:spcPts val="0"/>
              </a:spcBef>
              <a:spcAft>
                <a:spcPts val="2000"/>
              </a:spcAft>
              <a:buFont typeface="Arial" panose="020B0604020202020204" pitchFamily="34" charset="0"/>
              <a:buChar char="•"/>
            </a:pPr>
            <a:r>
              <a:rPr lang="en-US" sz="2000" b="1" dirty="0">
                <a:solidFill>
                  <a:srgbClr val="E21A23"/>
                </a:solidFill>
              </a:rPr>
              <a:t>Motivating</a:t>
            </a:r>
            <a:r>
              <a:rPr lang="en-US" dirty="0"/>
              <a:t> </a:t>
            </a:r>
            <a:r>
              <a:rPr lang="en-US" sz="2000" dirty="0"/>
              <a:t>may cause a person to move from a state of no satisfaction to satisfaction.</a:t>
            </a:r>
          </a:p>
          <a:p>
            <a:pPr marL="0" indent="0">
              <a:spcAft>
                <a:spcPts val="2000"/>
              </a:spcAft>
              <a:buNone/>
            </a:pPr>
            <a:r>
              <a:rPr lang="en-US" sz="2400" dirty="0"/>
              <a:t>To improve motivation, managers can improve the motivators that drive satisfaction and improve hygiene factors that otherwise reduce job satisfaction.</a:t>
            </a:r>
          </a:p>
          <a:p>
            <a:pPr lvl="1"/>
            <a:endParaRPr lang="en-US" sz="2000" dirty="0"/>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9184775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Figure 5.5 A Comparison of Need and Satisfaction Theories</a:t>
            </a:r>
          </a:p>
        </p:txBody>
      </p:sp>
      <p:pic>
        <p:nvPicPr>
          <p:cNvPr id="4" name="Picture 3" descr="Graphic displays the comparison between need and satisfaction theories.">
            <a:extLst>
              <a:ext uri="{FF2B5EF4-FFF2-40B4-BE49-F238E27FC236}">
                <a16:creationId xmlns:a16="http://schemas.microsoft.com/office/drawing/2014/main" id="{8B134B8F-DB24-704F-A9DE-97F0B39936A3}"/>
              </a:ext>
            </a:extLst>
          </p:cNvPr>
          <p:cNvPicPr>
            <a:picLocks noChangeAspect="1"/>
          </p:cNvPicPr>
          <p:nvPr/>
        </p:nvPicPr>
        <p:blipFill rotWithShape="1">
          <a:blip r:embed="rId3"/>
          <a:srcRect l="322" r="1452"/>
          <a:stretch/>
        </p:blipFill>
        <p:spPr>
          <a:xfrm>
            <a:off x="73740" y="1739801"/>
            <a:ext cx="8981768" cy="2758966"/>
          </a:xfrm>
          <a:prstGeom prst="rect">
            <a:avLst/>
          </a:prstGeom>
        </p:spPr>
      </p:pic>
      <p:sp>
        <p:nvSpPr>
          <p:cNvPr id="11" name="Text Placeholder 10">
            <a:extLst>
              <a:ext uri="{FF2B5EF4-FFF2-40B4-BE49-F238E27FC236}">
                <a16:creationId xmlns:a16="http://schemas.microsoft.com/office/drawing/2014/main" id="{82BC2DE0-8289-5A41-BA26-8F3DA068334D}"/>
              </a:ext>
            </a:extLst>
          </p:cNvPr>
          <p:cNvSpPr>
            <a:spLocks noGrp="1"/>
          </p:cNvSpPr>
          <p:nvPr>
            <p:ph type="body" sz="quarter" idx="12"/>
          </p:nvPr>
        </p:nvSpPr>
        <p:spPr/>
        <p:txBody>
          <a:bodyPr/>
          <a:lstStyle/>
          <a:p>
            <a:r>
              <a:rPr lang="en-US" dirty="0">
                <a:hlinkClick r:id="rId4" action="ppaction://hlinksldjump"/>
              </a:rPr>
              <a:t>Access the text alternative for slide images.</a:t>
            </a:r>
            <a:endParaRPr lang="en-US" dirty="0"/>
          </a:p>
        </p:txBody>
      </p:sp>
    </p:spTree>
    <p:extLst>
      <p:ext uri="{BB962C8B-B14F-4D97-AF65-F5344CB8AC3E}">
        <p14:creationId xmlns:p14="http://schemas.microsoft.com/office/powerpoint/2010/main" val="37399170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Process Theories of Motivation: Equity (Justice) Theory</a:t>
            </a:r>
            <a:endParaRPr lang="en-US" sz="2000" dirty="0"/>
          </a:p>
        </p:txBody>
      </p:sp>
      <p:sp>
        <p:nvSpPr>
          <p:cNvPr id="3" name="Content Placeholder 2"/>
          <p:cNvSpPr>
            <a:spLocks noGrp="1"/>
          </p:cNvSpPr>
          <p:nvPr>
            <p:ph sz="quarter" idx="11"/>
          </p:nvPr>
        </p:nvSpPr>
        <p:spPr/>
        <p:txBody>
          <a:bodyPr/>
          <a:lstStyle/>
          <a:p>
            <a:pPr>
              <a:spcAft>
                <a:spcPts val="2600"/>
              </a:spcAft>
            </a:pPr>
            <a:r>
              <a:rPr lang="en-US" sz="2400" dirty="0"/>
              <a:t>Equity theory is a model of motivation that explains how people strive for </a:t>
            </a:r>
            <a:r>
              <a:rPr lang="en-US" sz="2400" b="1" dirty="0">
                <a:solidFill>
                  <a:srgbClr val="E21A23"/>
                </a:solidFill>
              </a:rPr>
              <a:t>fairness</a:t>
            </a:r>
            <a:r>
              <a:rPr lang="en-US" sz="2400" dirty="0"/>
              <a:t> and </a:t>
            </a:r>
            <a:r>
              <a:rPr lang="en-US" sz="2400" b="1" dirty="0">
                <a:solidFill>
                  <a:srgbClr val="E21A23"/>
                </a:solidFill>
              </a:rPr>
              <a:t>justice</a:t>
            </a:r>
            <a:r>
              <a:rPr lang="en-US" sz="2400" dirty="0"/>
              <a:t> in social exchanges or give-and-take relationships.</a:t>
            </a:r>
          </a:p>
          <a:p>
            <a:pPr>
              <a:spcAft>
                <a:spcPts val="2600"/>
              </a:spcAft>
            </a:pPr>
            <a:r>
              <a:rPr lang="en-US" sz="2400" dirty="0"/>
              <a:t>The model is based on our evaluation and comparison of outputs and inputs with relevant others. </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906355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Figure 5.6 Elements of Equity Theory</a:t>
            </a:r>
          </a:p>
        </p:txBody>
      </p:sp>
      <p:pic>
        <p:nvPicPr>
          <p:cNvPr id="3" name="Picture 2" descr="Figure depicts the elements of equity theory."/>
          <p:cNvPicPr>
            <a:picLocks noChangeAspect="1"/>
          </p:cNvPicPr>
          <p:nvPr/>
        </p:nvPicPr>
        <p:blipFill>
          <a:blip r:embed="rId3"/>
          <a:stretch>
            <a:fillRect/>
          </a:stretch>
        </p:blipFill>
        <p:spPr>
          <a:xfrm>
            <a:off x="2067910" y="871888"/>
            <a:ext cx="5563992" cy="5452712"/>
          </a:xfrm>
          <a:prstGeom prst="rect">
            <a:avLst/>
          </a:prstGeom>
        </p:spPr>
      </p:pic>
      <p:sp>
        <p:nvSpPr>
          <p:cNvPr id="13" name="Text Placeholder 12"/>
          <p:cNvSpPr>
            <a:spLocks noGrp="1"/>
          </p:cNvSpPr>
          <p:nvPr>
            <p:ph type="body" sz="quarter" idx="12"/>
          </p:nvPr>
        </p:nvSpPr>
        <p:spPr>
          <a:xfrm>
            <a:off x="3369346" y="6416488"/>
            <a:ext cx="2405307" cy="190500"/>
          </a:xfrm>
        </p:spPr>
        <p:txBody>
          <a:bodyPr/>
          <a:lstStyle/>
          <a:p>
            <a:r>
              <a:rPr lang="en-US" dirty="0">
                <a:hlinkClick r:id="rId4" action="ppaction://hlinksldjump"/>
              </a:rPr>
              <a:t>Access the text alternative for slide images.</a:t>
            </a:r>
            <a:endParaRPr lang="en-US" dirty="0"/>
          </a:p>
        </p:txBody>
      </p:sp>
    </p:spTree>
    <p:extLst>
      <p:ext uri="{BB962C8B-B14F-4D97-AF65-F5344CB8AC3E}">
        <p14:creationId xmlns:p14="http://schemas.microsoft.com/office/powerpoint/2010/main" val="597474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Theories of Motivation: Justice Theory</a:t>
            </a:r>
            <a:endParaRPr lang="en-US" sz="2000" dirty="0"/>
          </a:p>
        </p:txBody>
      </p:sp>
      <p:sp>
        <p:nvSpPr>
          <p:cNvPr id="3" name="Content Placeholder 2"/>
          <p:cNvSpPr>
            <a:spLocks noGrp="1"/>
          </p:cNvSpPr>
          <p:nvPr>
            <p:ph sz="quarter" idx="11"/>
          </p:nvPr>
        </p:nvSpPr>
        <p:spPr/>
        <p:txBody>
          <a:bodyPr/>
          <a:lstStyle/>
          <a:p>
            <a:pPr marL="0" indent="0">
              <a:buNone/>
            </a:pPr>
            <a:r>
              <a:rPr lang="en-US" sz="2400" dirty="0"/>
              <a:t>Organizational justice refers to the extent to which people perceive that they are treated fairly at work.</a:t>
            </a:r>
          </a:p>
          <a:p>
            <a:pPr marL="0" indent="0">
              <a:buNone/>
            </a:pPr>
            <a:endParaRPr lang="en-US" sz="2400" dirty="0"/>
          </a:p>
          <a:p>
            <a:endParaRPr lang="en-US" sz="2400" dirty="0"/>
          </a:p>
          <a:p>
            <a:pPr marL="0" indent="0">
              <a:buNone/>
            </a:pPr>
            <a:endParaRPr lang="en-US" dirty="0"/>
          </a:p>
          <a:p>
            <a:pPr marL="0" indent="0">
              <a:buNone/>
            </a:pPr>
            <a:endParaRPr lang="en-US" dirty="0"/>
          </a:p>
        </p:txBody>
      </p:sp>
      <p:sp>
        <p:nvSpPr>
          <p:cNvPr id="6" name="Content Placeholder 5">
            <a:extLst>
              <a:ext uri="{FF2B5EF4-FFF2-40B4-BE49-F238E27FC236}">
                <a16:creationId xmlns:a16="http://schemas.microsoft.com/office/drawing/2014/main" id="{75759D0E-5009-6340-A8EA-0CA2FECED61B}"/>
              </a:ext>
            </a:extLst>
          </p:cNvPr>
          <p:cNvSpPr>
            <a:spLocks noGrp="1"/>
          </p:cNvSpPr>
          <p:nvPr>
            <p:ph sz="quarter" idx="14"/>
          </p:nvPr>
        </p:nvSpPr>
        <p:spPr/>
        <p:txBody>
          <a:bodyPr/>
          <a:lstStyle/>
          <a:p>
            <a:r>
              <a:rPr lang="en-US" sz="2400" dirty="0"/>
              <a:t>Three types of justice:</a:t>
            </a:r>
          </a:p>
          <a:p>
            <a:pPr marL="914400" lvl="1" indent="-457200">
              <a:buFont typeface="+mj-lt"/>
              <a:buAutoNum type="arabicPeriod"/>
            </a:pPr>
            <a:r>
              <a:rPr lang="en-US" dirty="0"/>
              <a:t>Distributive Justice.</a:t>
            </a:r>
          </a:p>
          <a:p>
            <a:pPr marL="914400" lvl="1" indent="-457200">
              <a:buFont typeface="+mj-lt"/>
              <a:buAutoNum type="arabicPeriod"/>
            </a:pPr>
            <a:r>
              <a:rPr lang="en-US" dirty="0"/>
              <a:t>Procedural Justice.</a:t>
            </a:r>
          </a:p>
          <a:p>
            <a:pPr marL="914400" lvl="1" indent="-457200">
              <a:buFont typeface="+mj-lt"/>
              <a:buAutoNum type="arabicPeriod"/>
            </a:pPr>
            <a:r>
              <a:rPr lang="en-US" dirty="0"/>
              <a:t>Interactional Justice.</a:t>
            </a:r>
          </a:p>
          <a:p>
            <a:endParaRPr lang="en-US" dirty="0"/>
          </a:p>
        </p:txBody>
      </p:sp>
    </p:spTree>
    <p:extLst>
      <p:ext uri="{BB962C8B-B14F-4D97-AF65-F5344CB8AC3E}">
        <p14:creationId xmlns:p14="http://schemas.microsoft.com/office/powerpoint/2010/main" val="23973819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Using Equity and Justice Theories</a:t>
            </a:r>
            <a:endParaRPr lang="en-US" sz="2000" dirty="0"/>
          </a:p>
        </p:txBody>
      </p:sp>
      <p:sp>
        <p:nvSpPr>
          <p:cNvPr id="3" name="Content Placeholder 2"/>
          <p:cNvSpPr>
            <a:spLocks noGrp="1"/>
          </p:cNvSpPr>
          <p:nvPr>
            <p:ph sz="quarter" idx="11"/>
          </p:nvPr>
        </p:nvSpPr>
        <p:spPr/>
        <p:txBody>
          <a:bodyPr/>
          <a:lstStyle/>
          <a:p>
            <a:pPr>
              <a:spcAft>
                <a:spcPts val="3200"/>
              </a:spcAft>
            </a:pPr>
            <a:r>
              <a:rPr lang="en-US" sz="2400" dirty="0"/>
              <a:t>Employee </a:t>
            </a:r>
            <a:r>
              <a:rPr lang="en-US" sz="2400" b="1" dirty="0"/>
              <a:t>perceptions</a:t>
            </a:r>
            <a:r>
              <a:rPr lang="en-US" sz="2400" dirty="0"/>
              <a:t> count.</a:t>
            </a:r>
          </a:p>
          <a:p>
            <a:pPr>
              <a:spcAft>
                <a:spcPts val="3200"/>
              </a:spcAft>
            </a:pPr>
            <a:r>
              <a:rPr lang="en-US" sz="2400" dirty="0"/>
              <a:t>Employees want a </a:t>
            </a:r>
            <a:r>
              <a:rPr lang="en-US" sz="2400" b="1" dirty="0"/>
              <a:t>voice</a:t>
            </a:r>
            <a:r>
              <a:rPr lang="en-US" sz="2400" dirty="0"/>
              <a:t> in decisions that affect them.</a:t>
            </a:r>
          </a:p>
          <a:p>
            <a:pPr>
              <a:spcAft>
                <a:spcPts val="3200"/>
              </a:spcAft>
            </a:pPr>
            <a:r>
              <a:rPr lang="en-US" sz="2400" dirty="0"/>
              <a:t>Employees should have an </a:t>
            </a:r>
            <a:r>
              <a:rPr lang="en-US" sz="2400" b="1" dirty="0"/>
              <a:t>appeals</a:t>
            </a:r>
            <a:r>
              <a:rPr lang="en-US" sz="2400" dirty="0"/>
              <a:t> </a:t>
            </a:r>
            <a:r>
              <a:rPr lang="en-US" sz="2400" b="1" dirty="0"/>
              <a:t>process</a:t>
            </a:r>
            <a:r>
              <a:rPr lang="en-US" sz="2400" dirty="0"/>
              <a:t>.</a:t>
            </a:r>
            <a:endParaRPr lang="en-US" sz="2400" b="1" dirty="0"/>
          </a:p>
          <a:p>
            <a:pPr>
              <a:spcAft>
                <a:spcPts val="3200"/>
              </a:spcAft>
              <a:buClr>
                <a:schemeClr val="tx1"/>
              </a:buClr>
            </a:pPr>
            <a:r>
              <a:rPr lang="en-US" sz="2400" b="1" dirty="0"/>
              <a:t>Leader behavior </a:t>
            </a:r>
            <a:r>
              <a:rPr lang="en-US" sz="2400" dirty="0"/>
              <a:t>matters.</a:t>
            </a:r>
          </a:p>
          <a:p>
            <a:r>
              <a:rPr lang="en-US" sz="2400" dirty="0"/>
              <a:t>A </a:t>
            </a:r>
            <a:r>
              <a:rPr lang="en-US" sz="2400" b="1" dirty="0"/>
              <a:t>climate for justice </a:t>
            </a:r>
            <a:r>
              <a:rPr lang="en-US" sz="2400" dirty="0"/>
              <a:t>makes a difference.</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0425152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5.8 Major Elements of Expectancy Theory</a:t>
            </a:r>
            <a:endParaRPr lang="en-US" sz="2000" dirty="0"/>
          </a:p>
        </p:txBody>
      </p:sp>
      <p:sp>
        <p:nvSpPr>
          <p:cNvPr id="6" name="Content Placeholder 5"/>
          <p:cNvSpPr>
            <a:spLocks noGrp="1"/>
          </p:cNvSpPr>
          <p:nvPr>
            <p:ph sz="quarter" idx="11"/>
          </p:nvPr>
        </p:nvSpPr>
        <p:spPr/>
        <p:txBody>
          <a:bodyPr/>
          <a:lstStyle/>
          <a:p>
            <a:pPr marL="0" indent="0">
              <a:buNone/>
            </a:pPr>
            <a:r>
              <a:rPr lang="en-US" dirty="0"/>
              <a:t>People are motivated to behave in ways that produce desired combinations of expected outcomes.</a:t>
            </a:r>
          </a:p>
          <a:p>
            <a:endParaRPr lang="en-US" dirty="0"/>
          </a:p>
        </p:txBody>
      </p:sp>
      <p:pic>
        <p:nvPicPr>
          <p:cNvPr id="8" name="Picture 7" descr="This graphic lays out the expectancy theory."/>
          <p:cNvPicPr>
            <a:picLocks noChangeAspect="1"/>
          </p:cNvPicPr>
          <p:nvPr/>
        </p:nvPicPr>
        <p:blipFill>
          <a:blip r:embed="rId3"/>
          <a:stretch>
            <a:fillRect/>
          </a:stretch>
        </p:blipFill>
        <p:spPr>
          <a:xfrm>
            <a:off x="1021142" y="2201732"/>
            <a:ext cx="7101716" cy="3600570"/>
          </a:xfrm>
          <a:prstGeom prst="rect">
            <a:avLst/>
          </a:prstGeom>
        </p:spPr>
      </p:pic>
      <p:sp>
        <p:nvSpPr>
          <p:cNvPr id="7" name="Text Placeholder 6"/>
          <p:cNvSpPr>
            <a:spLocks noGrp="1"/>
          </p:cNvSpPr>
          <p:nvPr>
            <p:ph type="body" sz="quarter" idx="12"/>
          </p:nvPr>
        </p:nvSpPr>
        <p:spPr/>
        <p:txBody>
          <a:bodyPr/>
          <a:lstStyle/>
          <a:p>
            <a:r>
              <a:rPr lang="en-US" dirty="0">
                <a:hlinkClick r:id="rId4" action="ppaction://hlinksldjump"/>
              </a:rPr>
              <a:t>Access the text alternative for slide images.</a:t>
            </a:r>
            <a:endParaRPr lang="en-US" dirty="0"/>
          </a:p>
        </p:txBody>
      </p:sp>
    </p:spTree>
    <p:extLst>
      <p:ext uri="{BB962C8B-B14F-4D97-AF65-F5344CB8AC3E}">
        <p14:creationId xmlns:p14="http://schemas.microsoft.com/office/powerpoint/2010/main" val="2056737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noGrp="1"/>
          </p:cNvSpPr>
          <p:nvPr>
            <p:ph type="title"/>
          </p:nvPr>
        </p:nvSpPr>
        <p:spPr>
          <a:xfrm>
            <a:off x="342900" y="543409"/>
            <a:ext cx="8458200" cy="978729"/>
          </a:xfrm>
          <a:prstGeom prst="rect">
            <a:avLst/>
          </a:prstGeom>
          <a:noFill/>
        </p:spPr>
        <p:txBody>
          <a:bodyPr wrap="square" rtlCol="0">
            <a:spAutoFit/>
          </a:bodyPr>
          <a:lstStyle/>
          <a:p>
            <a:r>
              <a:rPr lang="en-US" sz="3200" dirty="0">
                <a:cs typeface="Arial Black"/>
              </a:rPr>
              <a:t>After reading this chapter, </a:t>
            </a:r>
            <a:br>
              <a:rPr lang="en-US" sz="3200" dirty="0">
                <a:cs typeface="Arial Black"/>
              </a:rPr>
            </a:br>
            <a:r>
              <a:rPr lang="en-US" sz="3200" dirty="0">
                <a:cs typeface="Arial Black"/>
              </a:rPr>
              <a:t>you should be able to:</a:t>
            </a:r>
            <a:endParaRPr lang="en-US" sz="3200" dirty="0">
              <a:solidFill>
                <a:schemeClr val="bg1"/>
              </a:solidFill>
              <a:cs typeface="Arial Black"/>
            </a:endParaRPr>
          </a:p>
        </p:txBody>
      </p:sp>
      <p:sp>
        <p:nvSpPr>
          <p:cNvPr id="9" name="Content Placeholder 5"/>
          <p:cNvSpPr txBox="1">
            <a:spLocks noGrp="1"/>
          </p:cNvSpPr>
          <p:nvPr>
            <p:ph sz="quarter" idx="11"/>
          </p:nvPr>
        </p:nvSpPr>
        <p:spPr>
          <a:xfrm>
            <a:off x="342900" y="2182453"/>
            <a:ext cx="8458200" cy="3303468"/>
          </a:xfrm>
          <a:prstGeom prst="rect">
            <a:avLst/>
          </a:prstGeom>
          <a:noFill/>
        </p:spPr>
        <p:txBody>
          <a:bodyPr wrap="square" rtlCol="0" anchor="t">
            <a:spAutoFit/>
          </a:bodyPr>
          <a:lstStyle/>
          <a:p>
            <a:pPr marL="1090613" indent="-1090613">
              <a:spcBef>
                <a:spcPts val="0"/>
              </a:spcBef>
              <a:buNone/>
            </a:pPr>
            <a:r>
              <a:rPr lang="en-US" sz="2600" dirty="0">
                <a:cs typeface="Arial Black"/>
              </a:rPr>
              <a:t>5.1   Define motivation and how it affects your behavior.</a:t>
            </a:r>
          </a:p>
          <a:p>
            <a:pPr marL="1090613" indent="-1090613">
              <a:buNone/>
            </a:pPr>
            <a:r>
              <a:rPr lang="en-US" sz="2600" dirty="0">
                <a:cs typeface="Arial Black"/>
              </a:rPr>
              <a:t>5.2   Compare and contrast the content theories of motivation.</a:t>
            </a:r>
          </a:p>
          <a:p>
            <a:pPr marL="1090613" indent="-1090613">
              <a:buNone/>
            </a:pPr>
            <a:r>
              <a:rPr lang="en-US" sz="2600" dirty="0">
                <a:cs typeface="Arial Black"/>
              </a:rPr>
              <a:t>5.3   Compare and contrast the process theories of motivation.</a:t>
            </a:r>
            <a:endParaRPr lang="en-US" sz="2600" dirty="0"/>
          </a:p>
          <a:p>
            <a:pPr marL="635000" indent="-635000">
              <a:buNone/>
            </a:pPr>
            <a:r>
              <a:rPr lang="en-US" sz="2600" dirty="0">
                <a:cs typeface="Arial Black"/>
              </a:rPr>
              <a:t>5.4   Describe three approaches to motivating employees through job design.</a:t>
            </a:r>
          </a:p>
          <a:p>
            <a:pPr marL="635000" indent="-635000">
              <a:buNone/>
            </a:pPr>
            <a:r>
              <a:rPr lang="en-US" sz="2600" dirty="0">
                <a:cs typeface="Arial Black"/>
              </a:rPr>
              <a:t>5.5	Describe the implications of chapter content for you and managers.</a:t>
            </a:r>
          </a:p>
        </p:txBody>
      </p:sp>
    </p:spTree>
    <p:extLst>
      <p:ext uri="{BB962C8B-B14F-4D97-AF65-F5344CB8AC3E}">
        <p14:creationId xmlns:p14="http://schemas.microsoft.com/office/powerpoint/2010/main" val="30273472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Table 5.1 Managerial and Organizational Implications of Expectancy Theory</a:t>
            </a:r>
            <a:endParaRPr lang="en-US" sz="2000" dirty="0"/>
          </a:p>
        </p:txBody>
      </p:sp>
      <p:graphicFrame>
        <p:nvGraphicFramePr>
          <p:cNvPr id="9" name="Table 8"/>
          <p:cNvGraphicFramePr>
            <a:graphicFrameLocks noGrp="1"/>
          </p:cNvGraphicFramePr>
          <p:nvPr>
            <p:extLst>
              <p:ext uri="{D42A27DB-BD31-4B8C-83A1-F6EECF244321}">
                <p14:modId xmlns:p14="http://schemas.microsoft.com/office/powerpoint/2010/main" val="3369423933"/>
              </p:ext>
            </p:extLst>
          </p:nvPr>
        </p:nvGraphicFramePr>
        <p:xfrm>
          <a:off x="342900" y="1174415"/>
          <a:ext cx="8300482" cy="5131975"/>
        </p:xfrm>
        <a:graphic>
          <a:graphicData uri="http://schemas.openxmlformats.org/drawingml/2006/table">
            <a:tbl>
              <a:tblPr firstRow="1" bandRow="1">
                <a:tableStyleId>{93296810-A885-4BE3-A3E7-6D5BEEA58F35}</a:tableStyleId>
              </a:tblPr>
              <a:tblGrid>
                <a:gridCol w="4150241">
                  <a:extLst>
                    <a:ext uri="{9D8B030D-6E8A-4147-A177-3AD203B41FA5}">
                      <a16:colId xmlns:a16="http://schemas.microsoft.com/office/drawing/2014/main" val="3087237024"/>
                    </a:ext>
                  </a:extLst>
                </a:gridCol>
                <a:gridCol w="4150241">
                  <a:extLst>
                    <a:ext uri="{9D8B030D-6E8A-4147-A177-3AD203B41FA5}">
                      <a16:colId xmlns:a16="http://schemas.microsoft.com/office/drawing/2014/main" val="1707699894"/>
                    </a:ext>
                  </a:extLst>
                </a:gridCol>
              </a:tblGrid>
              <a:tr h="354118">
                <a:tc>
                  <a:txBody>
                    <a:bodyPr/>
                    <a:lstStyle/>
                    <a:p>
                      <a:r>
                        <a:rPr lang="en-US" sz="1600" dirty="0"/>
                        <a:t>FOR</a:t>
                      </a:r>
                      <a:r>
                        <a:rPr lang="en-US" sz="1600" baseline="0" dirty="0"/>
                        <a:t> MANAGERS</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r>
                        <a:rPr lang="en-US" sz="1600" dirty="0"/>
                        <a:t>FOR ORGANIZATIONS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extLst>
                  <a:ext uri="{0D108BD9-81ED-4DB2-BD59-A6C34878D82A}">
                    <a16:rowId xmlns:a16="http://schemas.microsoft.com/office/drawing/2014/main" val="3494253097"/>
                  </a:ext>
                </a:extLst>
              </a:tr>
              <a:tr h="673690">
                <a:tc>
                  <a:txBody>
                    <a:bodyPr/>
                    <a:lstStyle/>
                    <a:p>
                      <a:r>
                        <a:rPr lang="en-US" sz="1600" dirty="0"/>
                        <a:t>Determine</a:t>
                      </a:r>
                      <a:r>
                        <a:rPr lang="en-US" sz="1600" baseline="0" dirty="0"/>
                        <a:t> the outcomes that employees value.</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Reward people for desired performance,</a:t>
                      </a:r>
                      <a:r>
                        <a:rPr lang="en-US" sz="1600" baseline="0" dirty="0"/>
                        <a:t> and do not keep pay decisions secret.</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25887955"/>
                  </a:ext>
                </a:extLst>
              </a:tr>
              <a:tr h="797953">
                <a:tc>
                  <a:txBody>
                    <a:bodyPr/>
                    <a:lstStyle/>
                    <a:p>
                      <a:r>
                        <a:rPr lang="en-US" sz="1600" dirty="0"/>
                        <a:t>Identify good performance so appropriate behaviors</a:t>
                      </a:r>
                      <a:r>
                        <a:rPr lang="en-US" sz="1600" baseline="0" dirty="0"/>
                        <a:t> can be rewarded.</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Design challenging</a:t>
                      </a:r>
                      <a:r>
                        <a:rPr lang="en-US" sz="1600" baseline="0" dirty="0"/>
                        <a:t> jobs.</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117333028"/>
                  </a:ext>
                </a:extLst>
              </a:tr>
              <a:tr h="853637">
                <a:tc>
                  <a:txBody>
                    <a:bodyPr/>
                    <a:lstStyle/>
                    <a:p>
                      <a:r>
                        <a:rPr lang="en-US" sz="1600" dirty="0"/>
                        <a:t>Make sure employees can achieve targeted performance</a:t>
                      </a:r>
                      <a:r>
                        <a:rPr lang="en-US" sz="1600" baseline="0" dirty="0"/>
                        <a:t> levels.</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Tie some rewards</a:t>
                      </a:r>
                      <a:r>
                        <a:rPr lang="en-US" sz="1600" baseline="0" dirty="0"/>
                        <a:t> to group accomplishments to build teamwork and encourage cooperation.</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59744617"/>
                  </a:ext>
                </a:extLst>
              </a:tr>
              <a:tr h="1150884">
                <a:tc>
                  <a:txBody>
                    <a:bodyPr/>
                    <a:lstStyle/>
                    <a:p>
                      <a:r>
                        <a:rPr lang="en-US" sz="1600" dirty="0"/>
                        <a:t>Link desired outcomes to targeted levels of performance.</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Reward</a:t>
                      </a:r>
                      <a:r>
                        <a:rPr lang="en-US" sz="1600" baseline="0" dirty="0"/>
                        <a:t> managers for creating, monitoring, and maintaining expectancies, instrumentalities, and outcomes that lead to high effort and goal attainment.</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439679096"/>
                  </a:ext>
                </a:extLst>
              </a:tr>
              <a:tr h="619707">
                <a:tc>
                  <a:txBody>
                    <a:bodyPr/>
                    <a:lstStyle/>
                    <a:p>
                      <a:r>
                        <a:rPr lang="en-US" sz="1600" dirty="0"/>
                        <a:t>Make sure changes</a:t>
                      </a:r>
                      <a:r>
                        <a:rPr lang="en-US" sz="1600" baseline="0" dirty="0"/>
                        <a:t> in outcomes are large enough to motivate high effort.</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Monitor employee motivation through interviews or anonymous questionnaires.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36284909"/>
                  </a:ext>
                </a:extLst>
              </a:tr>
              <a:tr h="681986">
                <a:tc>
                  <a:txBody>
                    <a:bodyPr/>
                    <a:lstStyle/>
                    <a:p>
                      <a:r>
                        <a:rPr lang="en-US" sz="1600" dirty="0"/>
                        <a:t>Monitor the reward</a:t>
                      </a:r>
                      <a:r>
                        <a:rPr lang="en-US" sz="1600" baseline="0" dirty="0"/>
                        <a:t> system for inequalities.</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Accommodate</a:t>
                      </a:r>
                      <a:r>
                        <a:rPr lang="en-US" sz="1600" baseline="0" dirty="0"/>
                        <a:t> individual differences by building flexibility into the motivation program.</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204225340"/>
                  </a:ext>
                </a:extLst>
              </a:tr>
            </a:tbl>
          </a:graphicData>
        </a:graphic>
      </p:graphicFrame>
    </p:spTree>
    <p:extLst>
      <p:ext uri="{BB962C8B-B14F-4D97-AF65-F5344CB8AC3E}">
        <p14:creationId xmlns:p14="http://schemas.microsoft.com/office/powerpoint/2010/main" val="37226733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Goal Setting Work?</a:t>
            </a:r>
            <a:endParaRPr lang="en-US" sz="2000" dirty="0"/>
          </a:p>
        </p:txBody>
      </p:sp>
      <p:sp>
        <p:nvSpPr>
          <p:cNvPr id="3" name="Content Placeholder 2"/>
          <p:cNvSpPr>
            <a:spLocks noGrp="1"/>
          </p:cNvSpPr>
          <p:nvPr>
            <p:ph sz="quarter" idx="11"/>
          </p:nvPr>
        </p:nvSpPr>
        <p:spPr/>
        <p:txBody>
          <a:bodyPr>
            <a:normAutofit/>
          </a:bodyPr>
          <a:lstStyle/>
          <a:p>
            <a:pPr marL="0" lvl="0" indent="0">
              <a:buNone/>
            </a:pPr>
            <a:r>
              <a:rPr lang="en-US" sz="2400" dirty="0"/>
              <a:t>Goals that are specific and difficult lead to higher performance.</a:t>
            </a:r>
            <a:endParaRPr lang="en-US" sz="1800" dirty="0"/>
          </a:p>
          <a:p>
            <a:pPr lvl="0"/>
            <a:endParaRPr lang="en-US" sz="1000" dirty="0"/>
          </a:p>
          <a:p>
            <a:pPr marL="0" lvl="0" indent="0">
              <a:buNone/>
            </a:pPr>
            <a:r>
              <a:rPr lang="en-US" sz="2400" dirty="0"/>
              <a:t>Certain conditions are necessary for goal setting to work.</a:t>
            </a:r>
          </a:p>
          <a:p>
            <a:pPr lvl="1">
              <a:buFont typeface="Arial" panose="020B0604020202020204" pitchFamily="34" charset="0"/>
              <a:buChar char="•"/>
            </a:pPr>
            <a:r>
              <a:rPr lang="en-US" dirty="0"/>
              <a:t>People must have ability and resources.</a:t>
            </a:r>
          </a:p>
          <a:p>
            <a:pPr lvl="1">
              <a:buFont typeface="Arial" panose="020B0604020202020204" pitchFamily="34" charset="0"/>
              <a:buChar char="•"/>
            </a:pPr>
            <a:r>
              <a:rPr lang="en-US" dirty="0"/>
              <a:t>People need to be committed to the goal.</a:t>
            </a:r>
          </a:p>
          <a:p>
            <a:pPr lvl="0"/>
            <a:endParaRPr lang="en-US" sz="1100" dirty="0"/>
          </a:p>
          <a:p>
            <a:pPr marL="0" lvl="0" indent="0">
              <a:buNone/>
            </a:pPr>
            <a:r>
              <a:rPr lang="en-US" sz="2400" dirty="0"/>
              <a:t>Performance feedback and participation in deciding how to achieve goals are necessary but not sufficient.</a:t>
            </a:r>
            <a:endParaRPr lang="en-US" sz="1800" dirty="0"/>
          </a:p>
          <a:p>
            <a:pPr lvl="0"/>
            <a:endParaRPr lang="en-US" sz="1200" dirty="0"/>
          </a:p>
          <a:p>
            <a:pPr marL="0" lvl="0" indent="0">
              <a:buNone/>
            </a:pPr>
            <a:r>
              <a:rPr lang="en-US" sz="2400" dirty="0"/>
              <a:t>Goal achievement leads to job satisfaction.</a:t>
            </a:r>
          </a:p>
          <a:p>
            <a:pPr marL="0" indent="0">
              <a:buNone/>
            </a:pPr>
            <a:endParaRPr lang="en-US" sz="3200" dirty="0"/>
          </a:p>
          <a:p>
            <a:pPr marL="0" indent="0">
              <a:buNone/>
            </a:pPr>
            <a:endParaRPr lang="en-US" sz="3200" dirty="0"/>
          </a:p>
        </p:txBody>
      </p:sp>
    </p:spTree>
    <p:extLst>
      <p:ext uri="{BB962C8B-B14F-4D97-AF65-F5344CB8AC3E}">
        <p14:creationId xmlns:p14="http://schemas.microsoft.com/office/powerpoint/2010/main" val="36977184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Behind the Power of Goal Setting</a:t>
            </a:r>
            <a:endParaRPr lang="en-US" sz="2000" dirty="0"/>
          </a:p>
        </p:txBody>
      </p:sp>
      <p:sp>
        <p:nvSpPr>
          <p:cNvPr id="16" name="Text Placeholder 15"/>
          <p:cNvSpPr>
            <a:spLocks noGrp="1"/>
          </p:cNvSpPr>
          <p:nvPr>
            <p:ph sz="quarter" idx="11"/>
          </p:nvPr>
        </p:nvSpPr>
        <p:spPr>
          <a:xfrm>
            <a:off x="794963" y="1627137"/>
            <a:ext cx="3027024" cy="1403740"/>
          </a:xfrm>
          <a:solidFill>
            <a:srgbClr val="720F11"/>
          </a:solidFill>
        </p:spPr>
        <p:txBody>
          <a:bodyPr anchor="ctr">
            <a:normAutofit/>
          </a:bodyPr>
          <a:lstStyle/>
          <a:p>
            <a:pPr algn="ctr"/>
            <a:r>
              <a:rPr lang="en-US" sz="2400" b="0" dirty="0">
                <a:solidFill>
                  <a:schemeClr val="bg1"/>
                </a:solidFill>
              </a:rPr>
              <a:t>1. Goals regulate effort.</a:t>
            </a:r>
          </a:p>
        </p:txBody>
      </p:sp>
      <p:sp>
        <p:nvSpPr>
          <p:cNvPr id="12" name="Content Placeholder 11">
            <a:extLst>
              <a:ext uri="{FF2B5EF4-FFF2-40B4-BE49-F238E27FC236}">
                <a16:creationId xmlns:a16="http://schemas.microsoft.com/office/drawing/2014/main" id="{E762FC58-F5F1-4342-BAD6-A446552B9F96}"/>
              </a:ext>
            </a:extLst>
          </p:cNvPr>
          <p:cNvSpPr>
            <a:spLocks noGrp="1"/>
          </p:cNvSpPr>
          <p:nvPr>
            <p:ph sz="quarter" idx="14"/>
          </p:nvPr>
        </p:nvSpPr>
        <p:spPr>
          <a:xfrm>
            <a:off x="4493660" y="1620090"/>
            <a:ext cx="3027024" cy="1403740"/>
          </a:xfrm>
          <a:solidFill>
            <a:srgbClr val="AF1858"/>
          </a:solidFill>
        </p:spPr>
        <p:txBody>
          <a:bodyPr anchor="ctr">
            <a:normAutofit/>
          </a:bodyPr>
          <a:lstStyle/>
          <a:p>
            <a:pPr algn="ctr"/>
            <a:r>
              <a:rPr lang="en-US" sz="2400" dirty="0">
                <a:solidFill>
                  <a:schemeClr val="bg1"/>
                </a:solidFill>
              </a:rPr>
              <a:t>2. Goals direct attention.</a:t>
            </a:r>
          </a:p>
        </p:txBody>
      </p:sp>
      <p:sp>
        <p:nvSpPr>
          <p:cNvPr id="14" name="Content Placeholder 13">
            <a:extLst>
              <a:ext uri="{FF2B5EF4-FFF2-40B4-BE49-F238E27FC236}">
                <a16:creationId xmlns:a16="http://schemas.microsoft.com/office/drawing/2014/main" id="{6591475C-DD08-8147-A26C-84FE0E142390}"/>
              </a:ext>
            </a:extLst>
          </p:cNvPr>
          <p:cNvSpPr>
            <a:spLocks noGrp="1"/>
          </p:cNvSpPr>
          <p:nvPr>
            <p:ph sz="quarter" idx="15"/>
          </p:nvPr>
        </p:nvSpPr>
        <p:spPr>
          <a:xfrm>
            <a:off x="794963" y="3631203"/>
            <a:ext cx="3027024" cy="1403740"/>
          </a:xfrm>
          <a:solidFill>
            <a:srgbClr val="AF1858"/>
          </a:solidFill>
          <a:effectLst>
            <a:softEdge rad="0"/>
          </a:effectLst>
        </p:spPr>
        <p:txBody>
          <a:bodyPr anchor="ctr">
            <a:noAutofit/>
          </a:bodyPr>
          <a:lstStyle/>
          <a:p>
            <a:pPr algn="ctr"/>
            <a:r>
              <a:rPr lang="en-US" sz="2400" dirty="0">
                <a:solidFill>
                  <a:schemeClr val="bg1"/>
                </a:solidFill>
              </a:rPr>
              <a:t>3. Goals increase persistence.</a:t>
            </a:r>
          </a:p>
        </p:txBody>
      </p:sp>
      <p:sp>
        <p:nvSpPr>
          <p:cNvPr id="15" name="Content Placeholder 14">
            <a:extLst>
              <a:ext uri="{FF2B5EF4-FFF2-40B4-BE49-F238E27FC236}">
                <a16:creationId xmlns:a16="http://schemas.microsoft.com/office/drawing/2014/main" id="{B52F8C37-4DE0-504E-A5AE-992F18F27F0D}"/>
              </a:ext>
            </a:extLst>
          </p:cNvPr>
          <p:cNvSpPr>
            <a:spLocks noGrp="1"/>
          </p:cNvSpPr>
          <p:nvPr>
            <p:ph sz="quarter" idx="16"/>
          </p:nvPr>
        </p:nvSpPr>
        <p:spPr>
          <a:xfrm>
            <a:off x="4493660" y="3631203"/>
            <a:ext cx="3027024" cy="1403740"/>
          </a:xfrm>
          <a:solidFill>
            <a:srgbClr val="720F11"/>
          </a:solidFill>
        </p:spPr>
        <p:txBody>
          <a:bodyPr anchor="ctr">
            <a:normAutofit/>
          </a:bodyPr>
          <a:lstStyle/>
          <a:p>
            <a:pPr marL="9525" indent="-9525" algn="ctr"/>
            <a:r>
              <a:rPr lang="en-US" sz="2400" dirty="0">
                <a:solidFill>
                  <a:schemeClr val="bg1"/>
                </a:solidFill>
              </a:rPr>
              <a:t>4. Goals foster task strategies and actions plans.</a:t>
            </a:r>
            <a:endParaRPr lang="en-US" dirty="0"/>
          </a:p>
        </p:txBody>
      </p:sp>
    </p:spTree>
    <p:extLst>
      <p:ext uri="{BB962C8B-B14F-4D97-AF65-F5344CB8AC3E}">
        <p14:creationId xmlns:p14="http://schemas.microsoft.com/office/powerpoint/2010/main" val="28976697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F2838CC-D50C-4F4F-B9A4-E4A03DD04CCB}"/>
              </a:ext>
            </a:extLst>
          </p:cNvPr>
          <p:cNvSpPr>
            <a:spLocks noGrp="1"/>
          </p:cNvSpPr>
          <p:nvPr>
            <p:ph type="title"/>
          </p:nvPr>
        </p:nvSpPr>
        <p:spPr/>
        <p:txBody>
          <a:bodyPr/>
          <a:lstStyle/>
          <a:p>
            <a:r>
              <a:rPr lang="en-US" dirty="0"/>
              <a:t>Test Your OB Knowledge </a:t>
            </a:r>
            <a:r>
              <a:rPr lang="en-US" sz="1200" dirty="0"/>
              <a:t>3</a:t>
            </a:r>
          </a:p>
        </p:txBody>
      </p:sp>
      <p:sp>
        <p:nvSpPr>
          <p:cNvPr id="5" name="Content Placeholder 2"/>
          <p:cNvSpPr>
            <a:spLocks noGrp="1"/>
          </p:cNvSpPr>
          <p:nvPr>
            <p:ph sz="quarter" idx="11"/>
          </p:nvPr>
        </p:nvSpPr>
        <p:spPr/>
        <p:txBody>
          <a:bodyPr/>
          <a:lstStyle/>
          <a:p>
            <a:pPr marL="0" indent="0">
              <a:buNone/>
            </a:pPr>
            <a:r>
              <a:rPr lang="en-US" dirty="0"/>
              <a:t>Jane believes if she works hard and takes an online class she will receive a promotion.  What element of motivation does this represent?</a:t>
            </a:r>
          </a:p>
          <a:p>
            <a:pPr marL="457200" indent="-457200">
              <a:buFont typeface="+mj-lt"/>
              <a:buAutoNum type="alphaUcPeriod"/>
            </a:pPr>
            <a:r>
              <a:rPr lang="en-US" dirty="0"/>
              <a:t>Justice theory.</a:t>
            </a:r>
          </a:p>
          <a:p>
            <a:pPr marL="457200" indent="-457200">
              <a:buFont typeface="+mj-lt"/>
              <a:buAutoNum type="alphaUcPeriod"/>
            </a:pPr>
            <a:r>
              <a:rPr lang="en-US" dirty="0"/>
              <a:t>Equity theory.</a:t>
            </a:r>
          </a:p>
          <a:p>
            <a:pPr marL="457200" indent="-457200">
              <a:buFont typeface="+mj-lt"/>
              <a:buAutoNum type="alphaUcPeriod"/>
            </a:pPr>
            <a:r>
              <a:rPr lang="en-US" dirty="0"/>
              <a:t>Instrumentality.</a:t>
            </a:r>
          </a:p>
          <a:p>
            <a:pPr marL="457200" indent="-457200">
              <a:buFont typeface="+mj-lt"/>
              <a:buAutoNum type="alphaUcPeriod"/>
            </a:pPr>
            <a:r>
              <a:rPr lang="en-US" dirty="0"/>
              <a:t>Valence.</a:t>
            </a:r>
          </a:p>
          <a:p>
            <a:pPr marL="457200" indent="-457200">
              <a:buFont typeface="+mj-lt"/>
              <a:buAutoNum type="alphaUcPeriod"/>
            </a:pPr>
            <a:r>
              <a:rPr lang="en-US" dirty="0"/>
              <a:t>Expectancy.</a:t>
            </a:r>
          </a:p>
        </p:txBody>
      </p:sp>
    </p:spTree>
    <p:extLst>
      <p:ext uri="{BB962C8B-B14F-4D97-AF65-F5344CB8AC3E}">
        <p14:creationId xmlns:p14="http://schemas.microsoft.com/office/powerpoint/2010/main" val="2759033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5.9: Historical Models of Job Design </a:t>
            </a:r>
          </a:p>
        </p:txBody>
      </p:sp>
      <p:sp>
        <p:nvSpPr>
          <p:cNvPr id="9" name="Content Placeholder 8"/>
          <p:cNvSpPr>
            <a:spLocks noGrp="1"/>
          </p:cNvSpPr>
          <p:nvPr>
            <p:ph sz="quarter" idx="11"/>
          </p:nvPr>
        </p:nvSpPr>
        <p:spPr>
          <a:xfrm>
            <a:off x="342900" y="1276710"/>
            <a:ext cx="8458200" cy="1170656"/>
          </a:xfrm>
        </p:spPr>
        <p:txBody>
          <a:bodyPr/>
          <a:lstStyle/>
          <a:p>
            <a:pPr marL="0" indent="0">
              <a:buNone/>
            </a:pPr>
            <a:r>
              <a:rPr lang="en-US" dirty="0"/>
              <a:t>Altering jobs to improve the quality of employee job experience and level productivity.</a:t>
            </a:r>
          </a:p>
        </p:txBody>
      </p:sp>
      <p:pic>
        <p:nvPicPr>
          <p:cNvPr id="10" name="Picture 9" descr="The graphic gives the development of job design."/>
          <p:cNvPicPr>
            <a:picLocks noChangeAspect="1"/>
          </p:cNvPicPr>
          <p:nvPr/>
        </p:nvPicPr>
        <p:blipFill>
          <a:blip r:embed="rId3"/>
          <a:stretch>
            <a:fillRect/>
          </a:stretch>
        </p:blipFill>
        <p:spPr>
          <a:xfrm>
            <a:off x="535088" y="2737463"/>
            <a:ext cx="7855103" cy="2050182"/>
          </a:xfrm>
          <a:prstGeom prst="rect">
            <a:avLst/>
          </a:prstGeom>
        </p:spPr>
      </p:pic>
      <p:sp>
        <p:nvSpPr>
          <p:cNvPr id="6" name="Text Placeholder 5"/>
          <p:cNvSpPr>
            <a:spLocks noGrp="1"/>
          </p:cNvSpPr>
          <p:nvPr>
            <p:ph type="body" sz="quarter" idx="12"/>
          </p:nvPr>
        </p:nvSpPr>
        <p:spPr/>
        <p:txBody>
          <a:bodyPr/>
          <a:lstStyle/>
          <a:p>
            <a:r>
              <a:rPr lang="en-US" dirty="0">
                <a:hlinkClick r:id="rId4" action="ppaction://hlinksldjump"/>
              </a:rPr>
              <a:t>Access the text alternative for slide images.</a:t>
            </a:r>
            <a:endParaRPr lang="en-US" dirty="0"/>
          </a:p>
        </p:txBody>
      </p:sp>
    </p:spTree>
    <p:extLst>
      <p:ext uri="{BB962C8B-B14F-4D97-AF65-F5344CB8AC3E}">
        <p14:creationId xmlns:p14="http://schemas.microsoft.com/office/powerpoint/2010/main" val="1926517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Top-Down Approaches to Job Design: Scientific Management </a:t>
            </a:r>
            <a:endParaRPr lang="en-US" sz="1200" dirty="0"/>
          </a:p>
        </p:txBody>
      </p:sp>
      <p:sp>
        <p:nvSpPr>
          <p:cNvPr id="3" name="Content Placeholder 2"/>
          <p:cNvSpPr>
            <a:spLocks noGrp="1"/>
          </p:cNvSpPr>
          <p:nvPr>
            <p:ph sz="quarter" idx="11"/>
          </p:nvPr>
        </p:nvSpPr>
        <p:spPr/>
        <p:txBody>
          <a:bodyPr/>
          <a:lstStyle/>
          <a:p>
            <a:pPr marL="0" indent="0">
              <a:buNone/>
            </a:pPr>
            <a:r>
              <a:rPr lang="en-US" sz="2400" dirty="0"/>
              <a:t>A business is conducted by standards established by facts or truths gained through systematic observation, experiment, or reasoning.</a:t>
            </a:r>
          </a:p>
          <a:p>
            <a:pPr lvl="1">
              <a:buFont typeface="Arial" panose="020B0604020202020204" pitchFamily="34" charset="0"/>
              <a:buChar char="•"/>
            </a:pPr>
            <a:r>
              <a:rPr lang="en-US" b="1" dirty="0"/>
              <a:t>Plus: </a:t>
            </a:r>
            <a:r>
              <a:rPr lang="en-US" dirty="0"/>
              <a:t>Increased efficiency and productivity.</a:t>
            </a:r>
          </a:p>
          <a:p>
            <a:pPr lvl="1">
              <a:buFont typeface="Arial" panose="020B0604020202020204" pitchFamily="34" charset="0"/>
              <a:buChar char="•"/>
            </a:pPr>
            <a:r>
              <a:rPr lang="en-US" b="1" dirty="0"/>
              <a:t>Negative: </a:t>
            </a:r>
            <a:r>
              <a:rPr lang="en-US" dirty="0"/>
              <a:t>Encourages repetitive jobs that may lead to job dissatisfaction, poor mental health, stress, and a low sense of accomplishment and growth.</a:t>
            </a:r>
            <a:endParaRPr lang="en-US" b="1" dirty="0"/>
          </a:p>
        </p:txBody>
      </p:sp>
    </p:spTree>
    <p:extLst>
      <p:ext uri="{BB962C8B-B14F-4D97-AF65-F5344CB8AC3E}">
        <p14:creationId xmlns:p14="http://schemas.microsoft.com/office/powerpoint/2010/main" val="22283739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Top-Down Approaches to Job Design: </a:t>
            </a:r>
            <a:br>
              <a:rPr lang="en-US" dirty="0"/>
            </a:br>
            <a:r>
              <a:rPr lang="en-US" dirty="0"/>
              <a:t>Job Enlargement and Rotation</a:t>
            </a:r>
            <a:endParaRPr lang="en-US" sz="1200" dirty="0"/>
          </a:p>
        </p:txBody>
      </p:sp>
      <p:sp>
        <p:nvSpPr>
          <p:cNvPr id="3" name="Content Placeholder 2"/>
          <p:cNvSpPr>
            <a:spLocks noGrp="1"/>
          </p:cNvSpPr>
          <p:nvPr>
            <p:ph sz="quarter" idx="11"/>
          </p:nvPr>
        </p:nvSpPr>
        <p:spPr/>
        <p:txBody>
          <a:bodyPr/>
          <a:lstStyle/>
          <a:p>
            <a:pPr marL="0" indent="0">
              <a:buNone/>
            </a:pPr>
            <a:r>
              <a:rPr lang="en-US" sz="2400" b="1" dirty="0"/>
              <a:t>Job enlargement:</a:t>
            </a:r>
          </a:p>
          <a:p>
            <a:pPr marL="342900" indent="-342900">
              <a:buFont typeface="Arial" panose="020B0604020202020204" pitchFamily="34" charset="0"/>
              <a:buChar char="•"/>
            </a:pPr>
            <a:r>
              <a:rPr lang="en-US" sz="2400" dirty="0"/>
              <a:t>Involves putting more variety into a worker’s job by combining specialized tasks of comparable difficulty.</a:t>
            </a:r>
          </a:p>
          <a:p>
            <a:pPr marL="0" indent="0">
              <a:buNone/>
            </a:pPr>
            <a:endParaRPr lang="en-US" sz="1000" b="1" dirty="0"/>
          </a:p>
          <a:p>
            <a:pPr marL="0" indent="0">
              <a:buNone/>
            </a:pPr>
            <a:r>
              <a:rPr lang="en-US" sz="2400" b="1" dirty="0"/>
              <a:t>Job rotation</a:t>
            </a:r>
          </a:p>
          <a:p>
            <a:pPr marL="342900" indent="-342900">
              <a:buFont typeface="Arial" panose="020B0604020202020204" pitchFamily="34" charset="0"/>
              <a:buChar char="•"/>
            </a:pPr>
            <a:r>
              <a:rPr lang="en-US" sz="2400" dirty="0"/>
              <a:t>Calls for moving employees from one specialized job to another.</a:t>
            </a:r>
          </a:p>
          <a:p>
            <a:pPr marL="687388" lvl="1"/>
            <a:r>
              <a:rPr lang="en-US" sz="2200" dirty="0"/>
              <a:t>Advantages of job rotation.</a:t>
            </a:r>
          </a:p>
          <a:p>
            <a:pPr lvl="4"/>
            <a:r>
              <a:rPr lang="en-US" sz="2000" dirty="0"/>
              <a:t>Engagement and motivation increased.</a:t>
            </a:r>
          </a:p>
          <a:p>
            <a:pPr lvl="4"/>
            <a:r>
              <a:rPr lang="en-US" sz="2000" dirty="0"/>
              <a:t>Increased worker flexibility and easier scheduling.</a:t>
            </a:r>
          </a:p>
          <a:p>
            <a:pPr lvl="4"/>
            <a:r>
              <a:rPr lang="en-US" sz="2000" dirty="0"/>
              <a:t>Increased employee knowledge and abilities.</a:t>
            </a:r>
          </a:p>
          <a:p>
            <a:pPr marL="0" indent="0">
              <a:buNone/>
            </a:pPr>
            <a:endParaRPr lang="en-US" b="1" dirty="0"/>
          </a:p>
        </p:txBody>
      </p:sp>
    </p:spTree>
    <p:extLst>
      <p:ext uri="{BB962C8B-B14F-4D97-AF65-F5344CB8AC3E}">
        <p14:creationId xmlns:p14="http://schemas.microsoft.com/office/powerpoint/2010/main" val="22442411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Top-Down Approaches to Job Design: Job Enrichment</a:t>
            </a:r>
            <a:endParaRPr lang="en-US" sz="1200" dirty="0"/>
          </a:p>
        </p:txBody>
      </p:sp>
      <p:sp>
        <p:nvSpPr>
          <p:cNvPr id="3" name="Content Placeholder 2"/>
          <p:cNvSpPr>
            <a:spLocks noGrp="1"/>
          </p:cNvSpPr>
          <p:nvPr>
            <p:ph sz="quarter" idx="11"/>
          </p:nvPr>
        </p:nvSpPr>
        <p:spPr/>
        <p:txBody>
          <a:bodyPr/>
          <a:lstStyle/>
          <a:p>
            <a:pPr marL="0" indent="0">
              <a:buNone/>
            </a:pPr>
            <a:r>
              <a:rPr lang="en-US" sz="2400" b="1" dirty="0"/>
              <a:t>Job enrichment</a:t>
            </a:r>
          </a:p>
          <a:p>
            <a:pPr marL="0" indent="0">
              <a:buNone/>
            </a:pPr>
            <a:r>
              <a:rPr lang="en-US" sz="2400" dirty="0"/>
              <a:t>Entails modifying a job such that an employee has the opportunity to experience greater:</a:t>
            </a:r>
          </a:p>
          <a:p>
            <a:pPr lvl="1">
              <a:buFont typeface="Arial" charset="0"/>
              <a:buChar char="•"/>
            </a:pPr>
            <a:r>
              <a:rPr lang="en-US" sz="2000" dirty="0"/>
              <a:t>Achievement.</a:t>
            </a:r>
          </a:p>
          <a:p>
            <a:pPr lvl="1">
              <a:buFont typeface="Arial" charset="0"/>
              <a:buChar char="•"/>
            </a:pPr>
            <a:r>
              <a:rPr lang="en-US" sz="2000" dirty="0"/>
              <a:t>Recognition.</a:t>
            </a:r>
          </a:p>
          <a:p>
            <a:pPr lvl="1">
              <a:buFont typeface="Arial" charset="0"/>
              <a:buChar char="•"/>
            </a:pPr>
            <a:r>
              <a:rPr lang="en-US" sz="2000" dirty="0"/>
              <a:t>Stimulating work.</a:t>
            </a:r>
          </a:p>
          <a:p>
            <a:pPr lvl="1">
              <a:buFont typeface="Arial" charset="0"/>
              <a:buChar char="•"/>
            </a:pPr>
            <a:r>
              <a:rPr lang="en-US" sz="2000" dirty="0"/>
              <a:t>Responsibility.</a:t>
            </a:r>
          </a:p>
          <a:p>
            <a:pPr lvl="1">
              <a:buFont typeface="Arial" charset="0"/>
              <a:buChar char="•"/>
            </a:pPr>
            <a:r>
              <a:rPr lang="en-US" sz="2000" dirty="0"/>
              <a:t>Advancement.</a:t>
            </a:r>
          </a:p>
          <a:p>
            <a:pPr marL="0" indent="0">
              <a:buNone/>
            </a:pPr>
            <a:endParaRPr lang="en-US" b="1" dirty="0"/>
          </a:p>
        </p:txBody>
      </p:sp>
    </p:spTree>
    <p:extLst>
      <p:ext uri="{BB962C8B-B14F-4D97-AF65-F5344CB8AC3E}">
        <p14:creationId xmlns:p14="http://schemas.microsoft.com/office/powerpoint/2010/main" val="35002958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5.10 The Job Characteristics Model</a:t>
            </a:r>
            <a:endParaRPr lang="en-US" sz="2000" dirty="0"/>
          </a:p>
        </p:txBody>
      </p:sp>
      <p:pic>
        <p:nvPicPr>
          <p:cNvPr id="4" name="Picture 3" descr="The graphic depicts a top down approach in job design."/>
          <p:cNvPicPr>
            <a:picLocks noChangeAspect="1"/>
          </p:cNvPicPr>
          <p:nvPr/>
        </p:nvPicPr>
        <p:blipFill>
          <a:blip r:embed="rId3"/>
          <a:stretch>
            <a:fillRect/>
          </a:stretch>
        </p:blipFill>
        <p:spPr>
          <a:xfrm>
            <a:off x="3071276" y="965190"/>
            <a:ext cx="5850731" cy="5283210"/>
          </a:xfrm>
          <a:prstGeom prst="rect">
            <a:avLst/>
          </a:prstGeom>
        </p:spPr>
      </p:pic>
      <p:sp>
        <p:nvSpPr>
          <p:cNvPr id="3" name="Content Placeholder 2"/>
          <p:cNvSpPr>
            <a:spLocks noGrp="1"/>
          </p:cNvSpPr>
          <p:nvPr>
            <p:ph sz="quarter" idx="11"/>
          </p:nvPr>
        </p:nvSpPr>
        <p:spPr>
          <a:xfrm>
            <a:off x="342900" y="5760289"/>
            <a:ext cx="4538816" cy="488111"/>
          </a:xfrm>
        </p:spPr>
        <p:txBody>
          <a:bodyPr>
            <a:normAutofit/>
          </a:bodyPr>
          <a:lstStyle/>
          <a:p>
            <a:pPr marL="0" indent="0" algn="ctr">
              <a:buNone/>
            </a:pPr>
            <a:r>
              <a:rPr lang="en-US" sz="1200" dirty="0"/>
              <a:t>Source: J. Richard Hackman and Greg R. Oldham, Work Redesign (Prentice Hall Organizational Development Series), Copyright 1980, 90.</a:t>
            </a:r>
          </a:p>
        </p:txBody>
      </p:sp>
      <p:sp>
        <p:nvSpPr>
          <p:cNvPr id="10" name="Text Placeholder 9"/>
          <p:cNvSpPr>
            <a:spLocks noGrp="1"/>
          </p:cNvSpPr>
          <p:nvPr>
            <p:ph type="body" sz="quarter" idx="12"/>
          </p:nvPr>
        </p:nvSpPr>
        <p:spPr/>
        <p:txBody>
          <a:bodyPr/>
          <a:lstStyle/>
          <a:p>
            <a:r>
              <a:rPr lang="en-US" dirty="0">
                <a:hlinkClick r:id="rId4" action="ppaction://hlinksldjump"/>
              </a:rPr>
              <a:t>Access the text alternative for slide images.</a:t>
            </a:r>
            <a:endParaRPr lang="en-US" dirty="0"/>
          </a:p>
        </p:txBody>
      </p:sp>
    </p:spTree>
    <p:extLst>
      <p:ext uri="{BB962C8B-B14F-4D97-AF65-F5344CB8AC3E}">
        <p14:creationId xmlns:p14="http://schemas.microsoft.com/office/powerpoint/2010/main" val="22139715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Job Characteristics Model</a:t>
            </a:r>
            <a:endParaRPr lang="en-US" sz="2000" dirty="0"/>
          </a:p>
        </p:txBody>
      </p:sp>
      <p:sp>
        <p:nvSpPr>
          <p:cNvPr id="3" name="Content Placeholder 2"/>
          <p:cNvSpPr>
            <a:spLocks noGrp="1"/>
          </p:cNvSpPr>
          <p:nvPr>
            <p:ph sz="quarter" idx="11"/>
          </p:nvPr>
        </p:nvSpPr>
        <p:spPr/>
        <p:txBody>
          <a:bodyPr/>
          <a:lstStyle/>
          <a:p>
            <a:pPr marL="0" lvl="0" indent="0">
              <a:buNone/>
            </a:pPr>
            <a:r>
              <a:rPr lang="en-US" sz="2400" dirty="0"/>
              <a:t>Linked to:</a:t>
            </a:r>
          </a:p>
          <a:p>
            <a:pPr marL="342900" lvl="0" indent="-342900">
              <a:buFont typeface="Arial" panose="020B0604020202020204" pitchFamily="34" charset="0"/>
              <a:buChar char="•"/>
            </a:pPr>
            <a:r>
              <a:rPr lang="en-US" sz="2400" dirty="0"/>
              <a:t>Increased job satisfaction.</a:t>
            </a:r>
          </a:p>
          <a:p>
            <a:pPr marL="342900" lvl="0" indent="-342900">
              <a:buFont typeface="Arial" panose="020B0604020202020204" pitchFamily="34" charset="0"/>
              <a:buChar char="•"/>
            </a:pPr>
            <a:r>
              <a:rPr lang="en-US" sz="2400" dirty="0"/>
              <a:t>Enhanced employee intrinsic motivation.</a:t>
            </a:r>
          </a:p>
          <a:p>
            <a:pPr marL="342900" lvl="0" indent="-342900">
              <a:buFont typeface="Arial" panose="020B0604020202020204" pitchFamily="34" charset="0"/>
              <a:buChar char="•"/>
            </a:pPr>
            <a:r>
              <a:rPr lang="en-US" sz="2400" dirty="0"/>
              <a:t>Increased performance.</a:t>
            </a:r>
          </a:p>
          <a:p>
            <a:pPr marL="342900" lvl="0" indent="-342900">
              <a:buFont typeface="Arial" panose="020B0604020202020204" pitchFamily="34" charset="0"/>
              <a:buChar char="•"/>
            </a:pPr>
            <a:r>
              <a:rPr lang="en-US" sz="2400" dirty="0"/>
              <a:t>Reduced stress.</a:t>
            </a:r>
          </a:p>
          <a:p>
            <a:pPr marL="342900" lvl="0" indent="-342900">
              <a:buFont typeface="Arial" panose="020B0604020202020204" pitchFamily="34" charset="0"/>
              <a:buChar char="•"/>
            </a:pPr>
            <a:r>
              <a:rPr lang="en-US" sz="2400" dirty="0"/>
              <a:t>Lower absenteeism.</a:t>
            </a:r>
          </a:p>
          <a:p>
            <a:pPr marL="0" indent="0">
              <a:buNone/>
            </a:pPr>
            <a:endParaRPr lang="en-US" dirty="0"/>
          </a:p>
        </p:txBody>
      </p:sp>
    </p:spTree>
    <p:extLst>
      <p:ext uri="{BB962C8B-B14F-4D97-AF65-F5344CB8AC3E}">
        <p14:creationId xmlns:p14="http://schemas.microsoft.com/office/powerpoint/2010/main" val="4086396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The What and Why of Motivation</a:t>
            </a:r>
          </a:p>
        </p:txBody>
      </p:sp>
      <p:sp>
        <p:nvSpPr>
          <p:cNvPr id="5" name="Content Placeholder 4">
            <a:extLst>
              <a:ext uri="{FF2B5EF4-FFF2-40B4-BE49-F238E27FC236}">
                <a16:creationId xmlns:a16="http://schemas.microsoft.com/office/drawing/2014/main" id="{7AF2D988-86A5-4F48-BE1B-7B5CC7935F9B}"/>
              </a:ext>
            </a:extLst>
          </p:cNvPr>
          <p:cNvSpPr>
            <a:spLocks noGrp="1"/>
          </p:cNvSpPr>
          <p:nvPr>
            <p:ph sz="quarter" idx="15"/>
          </p:nvPr>
        </p:nvSpPr>
        <p:spPr>
          <a:xfrm>
            <a:off x="737418" y="1465794"/>
            <a:ext cx="3170903" cy="1091305"/>
          </a:xfrm>
        </p:spPr>
        <p:txBody>
          <a:bodyPr anchor="ctr">
            <a:normAutofit fontScale="47500" lnSpcReduction="20000"/>
          </a:bodyPr>
          <a:lstStyle/>
          <a:p>
            <a:pPr algn="ctr"/>
            <a:r>
              <a:rPr lang="en-US" sz="3400" dirty="0"/>
              <a:t>Motivation: describes the psychological processes “that underlie the direction, intensity, and persistence of behavior or thought.” </a:t>
            </a:r>
          </a:p>
          <a:p>
            <a:endParaRPr lang="en-US" dirty="0"/>
          </a:p>
        </p:txBody>
      </p:sp>
      <p:sp>
        <p:nvSpPr>
          <p:cNvPr id="3" name="Content Placeholder 2"/>
          <p:cNvSpPr>
            <a:spLocks noGrp="1"/>
          </p:cNvSpPr>
          <p:nvPr>
            <p:ph sz="quarter" idx="11"/>
          </p:nvPr>
        </p:nvSpPr>
        <p:spPr>
          <a:xfrm>
            <a:off x="855406" y="2633325"/>
            <a:ext cx="3052916" cy="2758881"/>
          </a:xfrm>
          <a:solidFill>
            <a:srgbClr val="FFB600"/>
          </a:solidFill>
        </p:spPr>
        <p:txBody>
          <a:bodyPr anchor="ctr"/>
          <a:lstStyle/>
          <a:p>
            <a:pPr marL="0" indent="0" algn="ctr">
              <a:buNone/>
            </a:pPr>
            <a:r>
              <a:rPr lang="en-US" sz="2400" dirty="0"/>
              <a:t>Direction.</a:t>
            </a:r>
          </a:p>
          <a:p>
            <a:pPr marL="0" indent="0" algn="ctr">
              <a:buNone/>
            </a:pPr>
            <a:r>
              <a:rPr lang="en-US" sz="2400" dirty="0"/>
              <a:t>Intensity. </a:t>
            </a:r>
          </a:p>
          <a:p>
            <a:pPr marL="0" indent="0" algn="ctr">
              <a:buNone/>
            </a:pPr>
            <a:r>
              <a:rPr lang="en-US" sz="2400" dirty="0"/>
              <a:t>Persistence.</a:t>
            </a:r>
          </a:p>
        </p:txBody>
      </p:sp>
      <p:sp>
        <p:nvSpPr>
          <p:cNvPr id="6" name="Content Placeholder 5">
            <a:extLst>
              <a:ext uri="{FF2B5EF4-FFF2-40B4-BE49-F238E27FC236}">
                <a16:creationId xmlns:a16="http://schemas.microsoft.com/office/drawing/2014/main" id="{D72D5CBA-F99B-434D-BB7D-475823ACF540}"/>
              </a:ext>
            </a:extLst>
          </p:cNvPr>
          <p:cNvSpPr>
            <a:spLocks noGrp="1"/>
          </p:cNvSpPr>
          <p:nvPr>
            <p:ph sz="quarter" idx="16"/>
          </p:nvPr>
        </p:nvSpPr>
        <p:spPr>
          <a:xfrm>
            <a:off x="4724402" y="1899875"/>
            <a:ext cx="4076700" cy="657225"/>
          </a:xfrm>
        </p:spPr>
        <p:txBody>
          <a:bodyPr anchor="ctr"/>
          <a:lstStyle/>
          <a:p>
            <a:pPr algn="ctr"/>
            <a:r>
              <a:rPr lang="en-US" dirty="0"/>
              <a:t>Types of Motivation:</a:t>
            </a:r>
          </a:p>
          <a:p>
            <a:endParaRPr lang="en-US" dirty="0"/>
          </a:p>
        </p:txBody>
      </p:sp>
      <p:sp>
        <p:nvSpPr>
          <p:cNvPr id="9" name="Content Placeholder 8"/>
          <p:cNvSpPr>
            <a:spLocks noGrp="1"/>
          </p:cNvSpPr>
          <p:nvPr>
            <p:ph sz="quarter" idx="17"/>
          </p:nvPr>
        </p:nvSpPr>
        <p:spPr>
          <a:xfrm>
            <a:off x="5235678" y="2642032"/>
            <a:ext cx="3052916" cy="2758881"/>
          </a:xfrm>
          <a:solidFill>
            <a:srgbClr val="EC7700"/>
          </a:solidFill>
        </p:spPr>
        <p:txBody>
          <a:bodyPr anchor="ctr">
            <a:normAutofit/>
          </a:bodyPr>
          <a:lstStyle/>
          <a:p>
            <a:pPr marL="0" indent="0" algn="ctr">
              <a:buNone/>
            </a:pPr>
            <a:r>
              <a:rPr lang="en-US" sz="2400" dirty="0"/>
              <a:t>Extrinsic. </a:t>
            </a:r>
          </a:p>
          <a:p>
            <a:pPr marL="0" indent="0" algn="ctr">
              <a:buNone/>
            </a:pPr>
            <a:r>
              <a:rPr lang="en-US" sz="2400" dirty="0"/>
              <a:t>Intrinsic.</a:t>
            </a:r>
          </a:p>
        </p:txBody>
      </p:sp>
    </p:spTree>
    <p:extLst>
      <p:ext uri="{BB962C8B-B14F-4D97-AF65-F5344CB8AC3E}">
        <p14:creationId xmlns:p14="http://schemas.microsoft.com/office/powerpoint/2010/main" val="3415155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Bottom-Up Approaches to Job Design</a:t>
            </a:r>
            <a:endParaRPr lang="en-US" sz="2000" dirty="0"/>
          </a:p>
        </p:txBody>
      </p:sp>
      <p:sp>
        <p:nvSpPr>
          <p:cNvPr id="3" name="Content Placeholder 2"/>
          <p:cNvSpPr>
            <a:spLocks noGrp="1"/>
          </p:cNvSpPr>
          <p:nvPr>
            <p:ph sz="quarter" idx="11"/>
          </p:nvPr>
        </p:nvSpPr>
        <p:spPr/>
        <p:txBody>
          <a:bodyPr/>
          <a:lstStyle/>
          <a:p>
            <a:pPr marL="0" indent="0">
              <a:buNone/>
            </a:pPr>
            <a:r>
              <a:rPr lang="en-US" sz="2400" b="1" dirty="0"/>
              <a:t>Job crafting</a:t>
            </a:r>
          </a:p>
          <a:p>
            <a:pPr marL="342900" indent="-342900">
              <a:buFont typeface="Arial" panose="020B0604020202020204" pitchFamily="34" charset="0"/>
              <a:buChar char="•"/>
            </a:pPr>
            <a:r>
              <a:rPr lang="en-US" dirty="0"/>
              <a:t>Represents employees’ attempts to proactively shape their work characteristics, including:</a:t>
            </a:r>
          </a:p>
          <a:p>
            <a:pPr marL="687388" lvl="1"/>
            <a:r>
              <a:rPr lang="en-US" dirty="0"/>
              <a:t>Scope, number and types of tasks.</a:t>
            </a:r>
          </a:p>
          <a:p>
            <a:pPr marL="687388" lvl="1"/>
            <a:r>
              <a:rPr lang="en-US" dirty="0"/>
              <a:t>Quality and amount of interaction with others.</a:t>
            </a:r>
          </a:p>
          <a:p>
            <a:pPr marL="687388" lvl="1"/>
            <a:r>
              <a:rPr lang="en-US" dirty="0"/>
              <a:t>Cognitive crafting: perception of or thinking about tasks and relationships in job.</a:t>
            </a:r>
          </a:p>
        </p:txBody>
      </p:sp>
    </p:spTree>
    <p:extLst>
      <p:ext uri="{BB962C8B-B14F-4D97-AF65-F5344CB8AC3E}">
        <p14:creationId xmlns:p14="http://schemas.microsoft.com/office/powerpoint/2010/main" val="31618358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Motivating Employees Through Job Design</a:t>
            </a:r>
            <a:endParaRPr lang="en-US" sz="2000" dirty="0"/>
          </a:p>
        </p:txBody>
      </p:sp>
      <p:sp>
        <p:nvSpPr>
          <p:cNvPr id="3" name="Content Placeholder 2"/>
          <p:cNvSpPr>
            <a:spLocks noGrp="1"/>
          </p:cNvSpPr>
          <p:nvPr>
            <p:ph sz="quarter" idx="11"/>
          </p:nvPr>
        </p:nvSpPr>
        <p:spPr/>
        <p:txBody>
          <a:bodyPr/>
          <a:lstStyle/>
          <a:p>
            <a:pPr marL="0" indent="0">
              <a:buNone/>
            </a:pPr>
            <a:r>
              <a:rPr lang="en-US" sz="2400" dirty="0"/>
              <a:t>Idiosyncratic Deals (I-Deals)</a:t>
            </a:r>
          </a:p>
          <a:p>
            <a:pPr marL="342900" indent="-342900">
              <a:spcAft>
                <a:spcPts val="2000"/>
              </a:spcAft>
              <a:buFont typeface="Arial" panose="020B0604020202020204" pitchFamily="34" charset="0"/>
              <a:buChar char="•"/>
            </a:pPr>
            <a:r>
              <a:rPr lang="en-US" sz="2200" dirty="0"/>
              <a:t>The employment deals individuals negotiate for themselves, taking myriad forms from flexible schedules to career development.</a:t>
            </a:r>
          </a:p>
          <a:p>
            <a:pPr marL="342900" indent="-342900">
              <a:spcAft>
                <a:spcPts val="2000"/>
              </a:spcAft>
              <a:buFont typeface="Arial" panose="020B0604020202020204" pitchFamily="34" charset="0"/>
              <a:buChar char="•"/>
            </a:pPr>
            <a:r>
              <a:rPr lang="en-US" sz="2200" dirty="0"/>
              <a:t>Drives employee intrinsic motivation.</a:t>
            </a:r>
          </a:p>
        </p:txBody>
      </p:sp>
    </p:spTree>
    <p:extLst>
      <p:ext uri="{BB962C8B-B14F-4D97-AF65-F5344CB8AC3E}">
        <p14:creationId xmlns:p14="http://schemas.microsoft.com/office/powerpoint/2010/main" val="12007096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6E02B-5BFC-B446-8916-9F25489A919C}"/>
              </a:ext>
            </a:extLst>
          </p:cNvPr>
          <p:cNvSpPr>
            <a:spLocks noGrp="1"/>
          </p:cNvSpPr>
          <p:nvPr>
            <p:ph type="title"/>
          </p:nvPr>
        </p:nvSpPr>
        <p:spPr/>
        <p:txBody>
          <a:bodyPr/>
          <a:lstStyle/>
          <a:p>
            <a:r>
              <a:rPr lang="en-US" dirty="0"/>
              <a:t>Table 5.2 Forms of Job Crafting</a:t>
            </a:r>
          </a:p>
        </p:txBody>
      </p:sp>
      <p:graphicFrame>
        <p:nvGraphicFramePr>
          <p:cNvPr id="6" name="Table 5">
            <a:extLst>
              <a:ext uri="{FF2B5EF4-FFF2-40B4-BE49-F238E27FC236}">
                <a16:creationId xmlns:a16="http://schemas.microsoft.com/office/drawing/2014/main" id="{94BE94A5-F929-1E47-9F6C-B4F11F361075}"/>
              </a:ext>
            </a:extLst>
          </p:cNvPr>
          <p:cNvGraphicFramePr>
            <a:graphicFrameLocks noGrp="1"/>
          </p:cNvGraphicFramePr>
          <p:nvPr>
            <p:extLst>
              <p:ext uri="{D42A27DB-BD31-4B8C-83A1-F6EECF244321}">
                <p14:modId xmlns:p14="http://schemas.microsoft.com/office/powerpoint/2010/main" val="255110257"/>
              </p:ext>
            </p:extLst>
          </p:nvPr>
        </p:nvGraphicFramePr>
        <p:xfrm>
          <a:off x="594852" y="983411"/>
          <a:ext cx="7939548" cy="4620976"/>
        </p:xfrm>
        <a:graphic>
          <a:graphicData uri="http://schemas.openxmlformats.org/drawingml/2006/table">
            <a:tbl>
              <a:tblPr firstRow="1" bandRow="1">
                <a:tableStyleId>{93296810-A885-4BE3-A3E7-6D5BEEA58F35}</a:tableStyleId>
              </a:tblPr>
              <a:tblGrid>
                <a:gridCol w="2646516">
                  <a:extLst>
                    <a:ext uri="{9D8B030D-6E8A-4147-A177-3AD203B41FA5}">
                      <a16:colId xmlns:a16="http://schemas.microsoft.com/office/drawing/2014/main" val="4255766674"/>
                    </a:ext>
                  </a:extLst>
                </a:gridCol>
                <a:gridCol w="2646516">
                  <a:extLst>
                    <a:ext uri="{9D8B030D-6E8A-4147-A177-3AD203B41FA5}">
                      <a16:colId xmlns:a16="http://schemas.microsoft.com/office/drawing/2014/main" val="1672012052"/>
                    </a:ext>
                  </a:extLst>
                </a:gridCol>
                <a:gridCol w="2646516">
                  <a:extLst>
                    <a:ext uri="{9D8B030D-6E8A-4147-A177-3AD203B41FA5}">
                      <a16:colId xmlns:a16="http://schemas.microsoft.com/office/drawing/2014/main" val="2699269014"/>
                    </a:ext>
                  </a:extLst>
                </a:gridCol>
              </a:tblGrid>
              <a:tr h="506176">
                <a:tc>
                  <a:txBody>
                    <a:bodyPr/>
                    <a:lstStyle/>
                    <a:p>
                      <a:r>
                        <a:rPr lang="en-US" dirty="0"/>
                        <a:t>Changes in Approach</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r>
                        <a:rPr lang="en-US" dirty="0"/>
                        <a:t>Example </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r>
                        <a:rPr lang="en-US" dirty="0"/>
                        <a:t>Changes in Results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extLst>
                  <a:ext uri="{0D108BD9-81ED-4DB2-BD59-A6C34878D82A}">
                    <a16:rowId xmlns:a16="http://schemas.microsoft.com/office/drawing/2014/main" val="1040262265"/>
                  </a:ext>
                </a:extLst>
              </a:tr>
              <a:tr h="1096251">
                <a:tc>
                  <a:txBody>
                    <a:bodyPr/>
                    <a:lstStyle/>
                    <a:p>
                      <a:r>
                        <a:rPr lang="en-US" dirty="0"/>
                        <a:t>Task boundaries: Number, scope, and type of job tasks.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dirty="0"/>
                        <a:t>Design engineers engage in relational activities that move a project to completion.</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dirty="0"/>
                        <a:t>Engineers are now guardians or movers of projects; they complete work in a more timely fashion.</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630556959"/>
                  </a:ext>
                </a:extLst>
              </a:tr>
              <a:tr h="1096251">
                <a:tc>
                  <a:txBody>
                    <a:bodyPr/>
                    <a:lstStyle/>
                    <a:p>
                      <a:r>
                        <a:rPr lang="en-US" dirty="0"/>
                        <a:t>Relational nature: Quality and/or amount of interaction with others encountered in a job.</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dirty="0"/>
                        <a:t>Hospital cleaners actively care for patients and families and integrate themselves into the workflow of their floor units.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dirty="0"/>
                        <a:t>Cleaners are now helpers of the sick; they see the work of the floor unit as a vital part of an integrated whole.</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051480179"/>
                  </a:ext>
                </a:extLst>
              </a:tr>
              <a:tr h="1096251">
                <a:tc>
                  <a:txBody>
                    <a:bodyPr/>
                    <a:lstStyle/>
                    <a:p>
                      <a:r>
                        <a:rPr lang="en-US" dirty="0"/>
                        <a:t>Cognitive crafting: Perception of or thinking about tasks and relationships in your job.</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dirty="0"/>
                        <a:t>Nurses take responsibility for all information and “insignificant” tasks so they can care more appropriately for a patient.</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dirty="0"/>
                        <a:t>Nurses are now patient advocates; they provide high-quality, technical care.</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112981305"/>
                  </a:ext>
                </a:extLst>
              </a:tr>
            </a:tbl>
          </a:graphicData>
        </a:graphic>
      </p:graphicFrame>
      <p:sp>
        <p:nvSpPr>
          <p:cNvPr id="3" name="Content Placeholder 2">
            <a:extLst>
              <a:ext uri="{FF2B5EF4-FFF2-40B4-BE49-F238E27FC236}">
                <a16:creationId xmlns:a16="http://schemas.microsoft.com/office/drawing/2014/main" id="{E6351E58-3F6B-454D-932F-BEC887EB7A0B}"/>
              </a:ext>
            </a:extLst>
          </p:cNvPr>
          <p:cNvSpPr>
            <a:spLocks noGrp="1"/>
          </p:cNvSpPr>
          <p:nvPr>
            <p:ph sz="quarter" idx="11"/>
          </p:nvPr>
        </p:nvSpPr>
        <p:spPr>
          <a:xfrm>
            <a:off x="335526" y="6005236"/>
            <a:ext cx="8458200" cy="555523"/>
          </a:xfrm>
        </p:spPr>
        <p:txBody>
          <a:bodyPr>
            <a:normAutofit/>
          </a:bodyPr>
          <a:lstStyle/>
          <a:p>
            <a:pPr algn="ctr"/>
            <a:r>
              <a:rPr lang="en-US" sz="1200" dirty="0"/>
              <a:t>Source: Adapted from A. Wrzensniewski and J.E. Dutton, “Crafting a Job: Revisioning Employees as Active Crafters of Their Work,” </a:t>
            </a:r>
            <a:br>
              <a:rPr lang="en-US" sz="1200" dirty="0"/>
            </a:br>
            <a:r>
              <a:rPr lang="en-US" sz="1200" i="1" dirty="0"/>
              <a:t>Academy of Management Review</a:t>
            </a:r>
            <a:r>
              <a:rPr lang="en-US" sz="1200" dirty="0"/>
              <a:t>, April 2001, 185.</a:t>
            </a:r>
          </a:p>
        </p:txBody>
      </p:sp>
    </p:spTree>
    <p:extLst>
      <p:ext uri="{BB962C8B-B14F-4D97-AF65-F5344CB8AC3E}">
        <p14:creationId xmlns:p14="http://schemas.microsoft.com/office/powerpoint/2010/main" val="32006464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E1D9E15-C5EE-4546-A946-28305986327A}"/>
              </a:ext>
            </a:extLst>
          </p:cNvPr>
          <p:cNvSpPr>
            <a:spLocks noGrp="1"/>
          </p:cNvSpPr>
          <p:nvPr>
            <p:ph type="title"/>
          </p:nvPr>
        </p:nvSpPr>
        <p:spPr/>
        <p:txBody>
          <a:bodyPr/>
          <a:lstStyle/>
          <a:p>
            <a:r>
              <a:rPr lang="en-US" dirty="0"/>
              <a:t>Test Your OB Knowledge </a:t>
            </a:r>
            <a:r>
              <a:rPr lang="en-US" sz="1200" dirty="0"/>
              <a:t>4</a:t>
            </a:r>
          </a:p>
        </p:txBody>
      </p:sp>
      <p:sp>
        <p:nvSpPr>
          <p:cNvPr id="5" name="Content Placeholder 2"/>
          <p:cNvSpPr>
            <a:spLocks noGrp="1"/>
          </p:cNvSpPr>
          <p:nvPr>
            <p:ph sz="quarter" idx="11"/>
          </p:nvPr>
        </p:nvSpPr>
        <p:spPr/>
        <p:txBody>
          <a:bodyPr/>
          <a:lstStyle/>
          <a:p>
            <a:pPr marL="0" indent="0">
              <a:buNone/>
            </a:pPr>
            <a:r>
              <a:rPr lang="en-US" dirty="0"/>
              <a:t>Jorge would like to increase intrinsic motivation by giving his employees independence and discretion in certain aspects of their job.  According to the job characteristics model, which core job dimension is he using?</a:t>
            </a:r>
          </a:p>
          <a:p>
            <a:pPr marL="457200" indent="-457200">
              <a:buFont typeface="+mj-lt"/>
              <a:buAutoNum type="alphaUcPeriod"/>
            </a:pPr>
            <a:r>
              <a:rPr lang="en-US" dirty="0"/>
              <a:t>Task identity.</a:t>
            </a:r>
          </a:p>
          <a:p>
            <a:pPr marL="457200" indent="-457200">
              <a:buFont typeface="+mj-lt"/>
              <a:buAutoNum type="alphaUcPeriod"/>
            </a:pPr>
            <a:r>
              <a:rPr lang="en-US" dirty="0"/>
              <a:t>Task significance.</a:t>
            </a:r>
          </a:p>
          <a:p>
            <a:pPr marL="457200" indent="-457200">
              <a:buFont typeface="+mj-lt"/>
              <a:buAutoNum type="alphaUcPeriod"/>
            </a:pPr>
            <a:r>
              <a:rPr lang="en-US" dirty="0"/>
              <a:t>Autonomy.</a:t>
            </a:r>
          </a:p>
          <a:p>
            <a:pPr marL="457200" indent="-457200">
              <a:buFont typeface="+mj-lt"/>
              <a:buAutoNum type="alphaUcPeriod"/>
            </a:pPr>
            <a:r>
              <a:rPr lang="en-US" dirty="0"/>
              <a:t>Feedback.</a:t>
            </a:r>
          </a:p>
          <a:p>
            <a:pPr marL="457200" indent="-457200">
              <a:buFont typeface="+mj-lt"/>
              <a:buAutoNum type="alphaUcPeriod"/>
            </a:pPr>
            <a:r>
              <a:rPr lang="en-US" dirty="0"/>
              <a:t>Skill variety.</a:t>
            </a:r>
          </a:p>
          <a:p>
            <a:pPr marL="457200" indent="-457200">
              <a:buFont typeface="+mj-lt"/>
              <a:buAutoNum type="alphaUcPeriod"/>
            </a:pPr>
            <a:endParaRPr lang="en-US" dirty="0"/>
          </a:p>
        </p:txBody>
      </p:sp>
    </p:spTree>
    <p:extLst>
      <p:ext uri="{BB962C8B-B14F-4D97-AF65-F5344CB8AC3E}">
        <p14:creationId xmlns:p14="http://schemas.microsoft.com/office/powerpoint/2010/main" val="17401278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dirty="0"/>
              <a:t>Employee Motivation: Putting It All in Context</a:t>
            </a:r>
          </a:p>
        </p:txBody>
      </p:sp>
      <p:sp>
        <p:nvSpPr>
          <p:cNvPr id="2" name="Content Placeholder 1"/>
          <p:cNvSpPr>
            <a:spLocks noGrp="1"/>
          </p:cNvSpPr>
          <p:nvPr>
            <p:ph sz="quarter" idx="11"/>
          </p:nvPr>
        </p:nvSpPr>
        <p:spPr>
          <a:xfrm>
            <a:off x="484094" y="1163761"/>
            <a:ext cx="8458200" cy="678611"/>
          </a:xfrm>
        </p:spPr>
        <p:txBody>
          <a:bodyPr>
            <a:normAutofit fontScale="32500" lnSpcReduction="20000"/>
          </a:bodyPr>
          <a:lstStyle/>
          <a:p>
            <a:pPr marL="0" indent="0">
              <a:buNone/>
            </a:pPr>
            <a:r>
              <a:rPr lang="en-US" sz="5100" dirty="0"/>
              <a:t>Figure 5.11 Integrative Framework for Understanding and Applying OB</a:t>
            </a:r>
          </a:p>
          <a:p>
            <a:r>
              <a:rPr lang="en-US" sz="4000" dirty="0"/>
              <a:t>Copyright 2014 Angelo Kinicki and Mel Fugate. All rights reserved. Reproduction prohibited without permission of the authors.</a:t>
            </a:r>
          </a:p>
          <a:p>
            <a:pPr marL="0" indent="0">
              <a:buNone/>
            </a:pPr>
            <a:endParaRPr lang="en-US" sz="1800" dirty="0"/>
          </a:p>
        </p:txBody>
      </p:sp>
      <p:pic>
        <p:nvPicPr>
          <p:cNvPr id="4" name="Picture 3" descr="The organizational framework for understanding and applying organizational behavior for employee motivation."/>
          <p:cNvPicPr>
            <a:picLocks noChangeAspect="1"/>
          </p:cNvPicPr>
          <p:nvPr/>
        </p:nvPicPr>
        <p:blipFill>
          <a:blip r:embed="rId3"/>
          <a:stretch>
            <a:fillRect/>
          </a:stretch>
        </p:blipFill>
        <p:spPr>
          <a:xfrm>
            <a:off x="484094" y="2108583"/>
            <a:ext cx="7692887" cy="3307941"/>
          </a:xfrm>
          <a:prstGeom prst="rect">
            <a:avLst/>
          </a:prstGeom>
        </p:spPr>
      </p:pic>
      <p:sp>
        <p:nvSpPr>
          <p:cNvPr id="13" name="Text Placeholder 12"/>
          <p:cNvSpPr>
            <a:spLocks noGrp="1"/>
          </p:cNvSpPr>
          <p:nvPr>
            <p:ph type="body" sz="quarter" idx="12"/>
          </p:nvPr>
        </p:nvSpPr>
        <p:spPr>
          <a:xfrm>
            <a:off x="484094" y="6212540"/>
            <a:ext cx="7575177" cy="302559"/>
          </a:xfrm>
        </p:spPr>
        <p:txBody>
          <a:bodyPr/>
          <a:lstStyle/>
          <a:p>
            <a:r>
              <a:rPr lang="en-US" dirty="0">
                <a:hlinkClick r:id="rId4" action="ppaction://hlinksldjump"/>
              </a:rPr>
              <a:t>Access the text alternative for slide images.</a:t>
            </a:r>
            <a:endParaRPr lang="en-US" dirty="0"/>
          </a:p>
        </p:txBody>
      </p:sp>
    </p:spTree>
    <p:extLst>
      <p:ext uri="{BB962C8B-B14F-4D97-AF65-F5344CB8AC3E}">
        <p14:creationId xmlns:p14="http://schemas.microsoft.com/office/powerpoint/2010/main" val="31478595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40E76334-23A1-A64F-9EA4-651646A66692}"/>
              </a:ext>
            </a:extLst>
          </p:cNvPr>
          <p:cNvSpPr>
            <a:spLocks noGrp="1"/>
          </p:cNvSpPr>
          <p:nvPr>
            <p:ph type="title"/>
          </p:nvPr>
        </p:nvSpPr>
        <p:spPr/>
        <p:txBody>
          <a:bodyPr/>
          <a:lstStyle/>
          <a:p>
            <a:r>
              <a:rPr lang="en-US" dirty="0"/>
              <a:t>End of Slides.</a:t>
            </a:r>
          </a:p>
        </p:txBody>
      </p:sp>
      <p:sp>
        <p:nvSpPr>
          <p:cNvPr id="3" name="Long Copyright">
            <a:extLst>
              <a:ext uri="{FF2B5EF4-FFF2-40B4-BE49-F238E27FC236}">
                <a16:creationId xmlns:a16="http://schemas.microsoft.com/office/drawing/2014/main" id="{13D0F184-EC45-BE4D-A460-2BC8D8433533}"/>
              </a:ext>
            </a:extLst>
          </p:cNvPr>
          <p:cNvSpPr txBox="1">
            <a:spLocks/>
          </p:cNvSpPr>
          <p:nvPr/>
        </p:nvSpPr>
        <p:spPr>
          <a:xfrm>
            <a:off x="0" y="6478438"/>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900" dirty="0"/>
              <a:t>© 2021 McGraw Hill. All rights reserved. Authorized only for instructor use in the classroom.</a:t>
            </a:r>
          </a:p>
          <a:p>
            <a:pPr>
              <a:spcBef>
                <a:spcPct val="20000"/>
              </a:spcBef>
              <a:defRPr/>
            </a:pPr>
            <a:r>
              <a:rPr lang="en-US" sz="900" dirty="0"/>
              <a:t>No reproduction or further distribution permitted without the prior written consent of McGraw Hill.</a:t>
            </a:r>
          </a:p>
        </p:txBody>
      </p:sp>
    </p:spTree>
    <p:extLst>
      <p:ext uri="{BB962C8B-B14F-4D97-AF65-F5344CB8AC3E}">
        <p14:creationId xmlns:p14="http://schemas.microsoft.com/office/powerpoint/2010/main" val="29906302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61BFE-AC38-5042-B064-289CC92EDF9E}"/>
              </a:ext>
            </a:extLst>
          </p:cNvPr>
          <p:cNvSpPr>
            <a:spLocks noGrp="1"/>
          </p:cNvSpPr>
          <p:nvPr>
            <p:ph type="title"/>
          </p:nvPr>
        </p:nvSpPr>
        <p:spPr/>
        <p:txBody>
          <a:bodyPr/>
          <a:lstStyle/>
          <a:p>
            <a:r>
              <a:rPr lang="en-US" dirty="0"/>
              <a:t>Accessibility Content: Text Alternatives for Images</a:t>
            </a:r>
          </a:p>
        </p:txBody>
      </p:sp>
    </p:spTree>
    <p:extLst>
      <p:ext uri="{BB962C8B-B14F-4D97-AF65-F5344CB8AC3E}">
        <p14:creationId xmlns:p14="http://schemas.microsoft.com/office/powerpoint/2010/main" val="18164997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Figure 5.2 Maslow’s Need Hierarchy, Text Alternative </a:t>
            </a:r>
          </a:p>
        </p:txBody>
      </p:sp>
      <p:sp>
        <p:nvSpPr>
          <p:cNvPr id="3" name="Text Placeholder 2"/>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5" name="Content Placeholder 4">
            <a:extLst>
              <a:ext uri="{FF2B5EF4-FFF2-40B4-BE49-F238E27FC236}">
                <a16:creationId xmlns:a16="http://schemas.microsoft.com/office/drawing/2014/main" id="{48023681-B1A8-2C43-94D5-043FAF7344AC}"/>
              </a:ext>
            </a:extLst>
          </p:cNvPr>
          <p:cNvSpPr>
            <a:spLocks noGrp="1"/>
          </p:cNvSpPr>
          <p:nvPr>
            <p:ph sz="quarter" idx="11"/>
          </p:nvPr>
        </p:nvSpPr>
        <p:spPr/>
        <p:txBody>
          <a:bodyPr/>
          <a:lstStyle/>
          <a:p>
            <a:r>
              <a:rPr lang="en-US" dirty="0"/>
              <a:t>Maslow’s need hierarchy is represented with a pyramid.</a:t>
            </a:r>
          </a:p>
          <a:p>
            <a:r>
              <a:rPr lang="en-US" dirty="0"/>
              <a:t>Bottom level: Physiological, the most basic needs. Entails having enough food, air, and water to survive.</a:t>
            </a:r>
          </a:p>
          <a:p>
            <a:r>
              <a:rPr lang="en-US" dirty="0"/>
              <a:t>Next, going up: Safety, consists of the need to be safe from physical and psychological harm.</a:t>
            </a:r>
          </a:p>
          <a:p>
            <a:r>
              <a:rPr lang="en-US" dirty="0"/>
              <a:t>Next: Love, the desire to be loved and to love. Includes the needs for affection and belonging.</a:t>
            </a:r>
          </a:p>
          <a:p>
            <a:r>
              <a:rPr lang="en-US" dirty="0"/>
              <a:t>Next: Esteem, need for reputation, prestige, and recognition from others. Also includes need for self-confidence and strength.</a:t>
            </a:r>
          </a:p>
          <a:p>
            <a:r>
              <a:rPr lang="en-US" dirty="0"/>
              <a:t>At the top, self-actualization: Desire for self-fulfillment, to become the best one is capable of becoming.</a:t>
            </a:r>
          </a:p>
        </p:txBody>
      </p:sp>
      <p:sp>
        <p:nvSpPr>
          <p:cNvPr id="4" name="Text Placeholder 3"/>
          <p:cNvSpPr>
            <a:spLocks noGrp="1"/>
          </p:cNvSpPr>
          <p:nvPr>
            <p:ph type="body" sz="quarter" idx="15"/>
          </p:nvPr>
        </p:nvSpPr>
        <p:spPr/>
        <p:txBody>
          <a:bodyPr/>
          <a:lstStyle/>
          <a:p>
            <a:pPr algn="ctr"/>
            <a:r>
              <a:rPr lang="en-US" dirty="0">
                <a:hlinkClick r:id="rId3" action="ppaction://hlinksldjump"/>
              </a:rPr>
              <a:t>Return to parent-slide containing images.</a:t>
            </a:r>
            <a:endParaRPr lang="en-US" dirty="0"/>
          </a:p>
        </p:txBody>
      </p:sp>
    </p:spTree>
    <p:extLst>
      <p:ext uri="{BB962C8B-B14F-4D97-AF65-F5344CB8AC3E}">
        <p14:creationId xmlns:p14="http://schemas.microsoft.com/office/powerpoint/2010/main" val="42127787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Figure 5.5 A Comparison of Need and Satisfaction Theories,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slide</a:t>
            </a:r>
            <a:endParaRPr lang="en-US" dirty="0"/>
          </a:p>
        </p:txBody>
      </p:sp>
      <p:graphicFrame>
        <p:nvGraphicFramePr>
          <p:cNvPr id="7" name="Table 6">
            <a:extLst>
              <a:ext uri="{FF2B5EF4-FFF2-40B4-BE49-F238E27FC236}">
                <a16:creationId xmlns:a16="http://schemas.microsoft.com/office/drawing/2014/main" id="{AC2F77EC-058F-1643-A332-4B522F72394A}"/>
              </a:ext>
            </a:extLst>
          </p:cNvPr>
          <p:cNvGraphicFramePr>
            <a:graphicFrameLocks noGrp="1"/>
          </p:cNvGraphicFramePr>
          <p:nvPr>
            <p:extLst>
              <p:ext uri="{D42A27DB-BD31-4B8C-83A1-F6EECF244321}">
                <p14:modId xmlns:p14="http://schemas.microsoft.com/office/powerpoint/2010/main" val="3277998973"/>
              </p:ext>
            </p:extLst>
          </p:nvPr>
        </p:nvGraphicFramePr>
        <p:xfrm>
          <a:off x="539392" y="2057400"/>
          <a:ext cx="8065215" cy="2743200"/>
        </p:xfrm>
        <a:graphic>
          <a:graphicData uri="http://schemas.openxmlformats.org/drawingml/2006/table">
            <a:tbl>
              <a:tblPr firstRow="1" bandRow="1">
                <a:tableStyleId>{5940675A-B579-460E-94D1-54222C63F5DA}</a:tableStyleId>
              </a:tblPr>
              <a:tblGrid>
                <a:gridCol w="1613043">
                  <a:extLst>
                    <a:ext uri="{9D8B030D-6E8A-4147-A177-3AD203B41FA5}">
                      <a16:colId xmlns:a16="http://schemas.microsoft.com/office/drawing/2014/main" val="274200238"/>
                    </a:ext>
                  </a:extLst>
                </a:gridCol>
                <a:gridCol w="1613043">
                  <a:extLst>
                    <a:ext uri="{9D8B030D-6E8A-4147-A177-3AD203B41FA5}">
                      <a16:colId xmlns:a16="http://schemas.microsoft.com/office/drawing/2014/main" val="1701759960"/>
                    </a:ext>
                  </a:extLst>
                </a:gridCol>
                <a:gridCol w="1613043">
                  <a:extLst>
                    <a:ext uri="{9D8B030D-6E8A-4147-A177-3AD203B41FA5}">
                      <a16:colId xmlns:a16="http://schemas.microsoft.com/office/drawing/2014/main" val="907300003"/>
                    </a:ext>
                  </a:extLst>
                </a:gridCol>
                <a:gridCol w="1613043">
                  <a:extLst>
                    <a:ext uri="{9D8B030D-6E8A-4147-A177-3AD203B41FA5}">
                      <a16:colId xmlns:a16="http://schemas.microsoft.com/office/drawing/2014/main" val="783771345"/>
                    </a:ext>
                  </a:extLst>
                </a:gridCol>
                <a:gridCol w="1613043">
                  <a:extLst>
                    <a:ext uri="{9D8B030D-6E8A-4147-A177-3AD203B41FA5}">
                      <a16:colId xmlns:a16="http://schemas.microsoft.com/office/drawing/2014/main" val="2426722808"/>
                    </a:ext>
                  </a:extLst>
                </a:gridCol>
              </a:tblGrid>
              <a:tr h="370840">
                <a:tc>
                  <a:txBody>
                    <a:bodyPr/>
                    <a:lstStyle/>
                    <a:p>
                      <a:r>
                        <a:rPr lang="en-US" dirty="0">
                          <a:solidFill>
                            <a:schemeClr val="tx1"/>
                          </a:solidFill>
                        </a:rPr>
                        <a:t>Level of needs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dirty="0">
                          <a:solidFill>
                            <a:schemeClr val="tx1"/>
                          </a:solidFill>
                        </a:rPr>
                        <a:t>Maslow</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dirty="0">
                          <a:solidFill>
                            <a:schemeClr val="tx1"/>
                          </a:solidFill>
                        </a:rPr>
                        <a:t>Acquired Needs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dirty="0">
                          <a:solidFill>
                            <a:schemeClr val="tx1"/>
                          </a:solidFill>
                        </a:rPr>
                        <a:t>Self-Determination</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dirty="0">
                          <a:solidFill>
                            <a:schemeClr val="tx1"/>
                          </a:solidFill>
                        </a:rPr>
                        <a:t>Herzberg</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568562895"/>
                  </a:ext>
                </a:extLst>
              </a:tr>
              <a:tr h="370840">
                <a:tc>
                  <a:txBody>
                    <a:bodyPr/>
                    <a:lstStyle/>
                    <a:p>
                      <a:r>
                        <a:rPr lang="en-US" dirty="0"/>
                        <a:t>Higher-level needs.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tcPr>
                </a:tc>
                <a:tc>
                  <a:txBody>
                    <a:bodyPr/>
                    <a:lstStyle/>
                    <a:p>
                      <a:r>
                        <a:rPr lang="en-US" dirty="0"/>
                        <a:t>Self-actualization, esteem, and love.</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tcPr>
                </a:tc>
                <a:tc>
                  <a:txBody>
                    <a:bodyPr/>
                    <a:lstStyle/>
                    <a:p>
                      <a:r>
                        <a:rPr lang="en-US" dirty="0"/>
                        <a:t>Achievement, power, and affiliation.</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tcPr>
                </a:tc>
                <a:tc>
                  <a:txBody>
                    <a:bodyPr/>
                    <a:lstStyle/>
                    <a:p>
                      <a:r>
                        <a:rPr lang="en-US" dirty="0"/>
                        <a:t>Competence, autonomy, and relatedness.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tcPr>
                </a:tc>
                <a:tc>
                  <a:txBody>
                    <a:bodyPr/>
                    <a:lstStyle/>
                    <a:p>
                      <a:r>
                        <a:rPr lang="en-US" dirty="0"/>
                        <a:t>Motivating factors.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tcPr>
                </a:tc>
                <a:extLst>
                  <a:ext uri="{0D108BD9-81ED-4DB2-BD59-A6C34878D82A}">
                    <a16:rowId xmlns:a16="http://schemas.microsoft.com/office/drawing/2014/main" val="1162073175"/>
                  </a:ext>
                </a:extLst>
              </a:tr>
              <a:tr h="370840">
                <a:tc>
                  <a:txBody>
                    <a:bodyPr/>
                    <a:lstStyle/>
                    <a:p>
                      <a:r>
                        <a:rPr lang="en-US" dirty="0"/>
                        <a:t>Lower-level needs.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tcPr>
                </a:tc>
                <a:tc>
                  <a:txBody>
                    <a:bodyPr/>
                    <a:lstStyle/>
                    <a:p>
                      <a:r>
                        <a:rPr lang="en-US" dirty="0"/>
                        <a:t>Love, safety, and physiological.</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tcPr>
                </a:tc>
                <a:tc>
                  <a:txBody>
                    <a:bodyPr/>
                    <a:lstStyle/>
                    <a:p>
                      <a:r>
                        <a:rPr lang="en-US" dirty="0"/>
                        <a:t>None.</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tcPr>
                </a:tc>
                <a:tc>
                  <a:txBody>
                    <a:bodyPr/>
                    <a:lstStyle/>
                    <a:p>
                      <a:r>
                        <a:rPr lang="en-US" dirty="0"/>
                        <a:t>None.</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tcPr>
                </a:tc>
                <a:tc>
                  <a:txBody>
                    <a:bodyPr/>
                    <a:lstStyle/>
                    <a:p>
                      <a:r>
                        <a:rPr lang="en-US" dirty="0"/>
                        <a:t>Hygiene factors.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tcPr>
                </a:tc>
                <a:extLst>
                  <a:ext uri="{0D108BD9-81ED-4DB2-BD59-A6C34878D82A}">
                    <a16:rowId xmlns:a16="http://schemas.microsoft.com/office/drawing/2014/main" val="143552358"/>
                  </a:ext>
                </a:extLst>
              </a:tr>
            </a:tbl>
          </a:graphicData>
        </a:graphic>
      </p:graphicFrame>
      <p:sp>
        <p:nvSpPr>
          <p:cNvPr id="4" name="Text Placeholder 3"/>
          <p:cNvSpPr>
            <a:spLocks noGrp="1"/>
          </p:cNvSpPr>
          <p:nvPr>
            <p:ph type="body" sz="quarter" idx="15"/>
          </p:nvPr>
        </p:nvSpPr>
        <p:spPr/>
        <p:txBody>
          <a:bodyPr/>
          <a:lstStyle/>
          <a:p>
            <a:pPr algn="ctr"/>
            <a:r>
              <a:rPr lang="en-US" dirty="0">
                <a:hlinkClick r:id="rId3" action="ppaction://hlinksldjump"/>
              </a:rPr>
              <a:t>Return to parent-slide containing images.</a:t>
            </a:r>
            <a:endParaRPr lang="en-US" dirty="0"/>
          </a:p>
        </p:txBody>
      </p:sp>
    </p:spTree>
    <p:extLst>
      <p:ext uri="{BB962C8B-B14F-4D97-AF65-F5344CB8AC3E}">
        <p14:creationId xmlns:p14="http://schemas.microsoft.com/office/powerpoint/2010/main" val="40340004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5.6 Elements of Equity Theory,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5" name="Content Placeholder 4">
            <a:extLst>
              <a:ext uri="{FF2B5EF4-FFF2-40B4-BE49-F238E27FC236}">
                <a16:creationId xmlns:a16="http://schemas.microsoft.com/office/drawing/2014/main" id="{353B1AF2-68D0-DF42-955F-A9A4BF820076}"/>
              </a:ext>
            </a:extLst>
          </p:cNvPr>
          <p:cNvSpPr>
            <a:spLocks noGrp="1"/>
          </p:cNvSpPr>
          <p:nvPr>
            <p:ph sz="quarter" idx="11"/>
          </p:nvPr>
        </p:nvSpPr>
        <p:spPr/>
        <p:txBody>
          <a:bodyPr/>
          <a:lstStyle/>
          <a:p>
            <a:r>
              <a:rPr lang="en-US" dirty="0"/>
              <a:t>The graphic outlines a person’s perceptions.</a:t>
            </a:r>
          </a:p>
          <a:p>
            <a:r>
              <a:rPr lang="en-US" dirty="0"/>
              <a:t>Outputs being pay, benefits, assignments, and the like. My ratio, “What am I getting out of my job?” versus Others’ ratio, “What are others getting out of their jobs?”</a:t>
            </a:r>
          </a:p>
          <a:p>
            <a:r>
              <a:rPr lang="en-US" dirty="0"/>
              <a:t>Inputs are time, skills, education, and the like. My ratio, “What am I putting into my job?” versus Others’ ratio, “What are others putting into their jobs?”</a:t>
            </a:r>
          </a:p>
          <a:p>
            <a:r>
              <a:rPr lang="en-US" dirty="0"/>
              <a:t>The results are Equity, “I’m satisfied. I see myself as faring comparably with others.” Negative inequity, “I’m dissatisfied. I see myself as faring worse than others.” Positive inequity, “Am I satisfied? I see myself as faring better than others.”</a:t>
            </a:r>
          </a:p>
          <a:p>
            <a:endParaRPr lang="en-US" dirty="0"/>
          </a:p>
        </p:txBody>
      </p:sp>
      <p:sp>
        <p:nvSpPr>
          <p:cNvPr id="4" name="Text Placeholder 3"/>
          <p:cNvSpPr>
            <a:spLocks noGrp="1"/>
          </p:cNvSpPr>
          <p:nvPr>
            <p:ph type="body" sz="quarter" idx="15"/>
          </p:nvPr>
        </p:nvSpPr>
        <p:spPr/>
        <p:txBody>
          <a:bodyPr/>
          <a:lstStyle/>
          <a:p>
            <a:pPr algn="ctr"/>
            <a:r>
              <a:rPr lang="en-US" dirty="0">
                <a:hlinkClick r:id="rId3" action="ppaction://hlinksldjump"/>
              </a:rPr>
              <a:t>Return to parent slide containing images.</a:t>
            </a:r>
            <a:endParaRPr lang="en-US" dirty="0"/>
          </a:p>
        </p:txBody>
      </p:sp>
    </p:spTree>
    <p:extLst>
      <p:ext uri="{BB962C8B-B14F-4D97-AF65-F5344CB8AC3E}">
        <p14:creationId xmlns:p14="http://schemas.microsoft.com/office/powerpoint/2010/main" val="2003800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Two Fundamental Perspectives on Motivation</a:t>
            </a:r>
          </a:p>
        </p:txBody>
      </p:sp>
      <p:sp>
        <p:nvSpPr>
          <p:cNvPr id="3" name="Content Placeholder 2"/>
          <p:cNvSpPr>
            <a:spLocks noGrp="1"/>
          </p:cNvSpPr>
          <p:nvPr>
            <p:ph sz="quarter" idx="11"/>
          </p:nvPr>
        </p:nvSpPr>
        <p:spPr>
          <a:xfrm>
            <a:off x="342900" y="1276710"/>
            <a:ext cx="8458200" cy="1905000"/>
          </a:xfrm>
        </p:spPr>
        <p:txBody>
          <a:bodyPr>
            <a:normAutofit/>
          </a:bodyPr>
          <a:lstStyle/>
          <a:p>
            <a:pPr marL="0" indent="0">
              <a:buClr>
                <a:schemeClr val="tx1"/>
              </a:buClr>
              <a:buNone/>
            </a:pPr>
            <a:r>
              <a:rPr lang="en-US" sz="2400" b="1" dirty="0"/>
              <a:t>Content theories:</a:t>
            </a:r>
          </a:p>
          <a:p>
            <a:pPr marL="800100" lvl="1"/>
            <a:r>
              <a:rPr lang="en-US" sz="2200" dirty="0"/>
              <a:t>Identify internal factors such as needs and satisfaction that energize employee motivation.</a:t>
            </a:r>
          </a:p>
          <a:p>
            <a:pPr>
              <a:buClr>
                <a:schemeClr val="tx1"/>
              </a:buClr>
            </a:pPr>
            <a:endParaRPr lang="en-US" sz="2400" b="1" dirty="0"/>
          </a:p>
        </p:txBody>
      </p:sp>
      <p:sp>
        <p:nvSpPr>
          <p:cNvPr id="6" name="Content Placeholder 5">
            <a:extLst>
              <a:ext uri="{FF2B5EF4-FFF2-40B4-BE49-F238E27FC236}">
                <a16:creationId xmlns:a16="http://schemas.microsoft.com/office/drawing/2014/main" id="{74C24B04-8678-8446-B8AD-6F0CE837992A}"/>
              </a:ext>
            </a:extLst>
          </p:cNvPr>
          <p:cNvSpPr>
            <a:spLocks noGrp="1"/>
          </p:cNvSpPr>
          <p:nvPr>
            <p:ph sz="quarter" idx="14"/>
          </p:nvPr>
        </p:nvSpPr>
        <p:spPr>
          <a:xfrm>
            <a:off x="342900" y="3347091"/>
            <a:ext cx="8458200" cy="1905000"/>
          </a:xfrm>
        </p:spPr>
        <p:txBody>
          <a:bodyPr/>
          <a:lstStyle/>
          <a:p>
            <a:pPr>
              <a:buClr>
                <a:schemeClr val="tx1"/>
              </a:buClr>
            </a:pPr>
            <a:r>
              <a:rPr lang="en-US" sz="2400" b="1" dirty="0"/>
              <a:t>Process theories:</a:t>
            </a:r>
          </a:p>
          <a:p>
            <a:pPr marL="800100" lvl="1"/>
            <a:r>
              <a:rPr lang="en-US" sz="2200" dirty="0"/>
              <a:t>Explain the process by which internal factors and situational factors influence employee motivation.</a:t>
            </a:r>
          </a:p>
          <a:p>
            <a:endParaRPr lang="en-US" dirty="0"/>
          </a:p>
        </p:txBody>
      </p:sp>
    </p:spTree>
    <p:extLst>
      <p:ext uri="{BB962C8B-B14F-4D97-AF65-F5344CB8AC3E}">
        <p14:creationId xmlns:p14="http://schemas.microsoft.com/office/powerpoint/2010/main" val="7631125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chemeClr val="tx1"/>
                </a:solidFill>
              </a:rPr>
              <a:t>Figure 5.8 Major Elements of Expectancy Theory, Text Alternative	</a:t>
            </a:r>
          </a:p>
        </p:txBody>
      </p:sp>
      <p:sp>
        <p:nvSpPr>
          <p:cNvPr id="3" name="Text Placeholder 2"/>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5" name="Content Placeholder 4">
            <a:extLst>
              <a:ext uri="{FF2B5EF4-FFF2-40B4-BE49-F238E27FC236}">
                <a16:creationId xmlns:a16="http://schemas.microsoft.com/office/drawing/2014/main" id="{F2BA213C-DAC7-A84F-ACC4-A9E1C61771F8}"/>
              </a:ext>
            </a:extLst>
          </p:cNvPr>
          <p:cNvSpPr>
            <a:spLocks noGrp="1"/>
          </p:cNvSpPr>
          <p:nvPr>
            <p:ph sz="quarter" idx="11"/>
          </p:nvPr>
        </p:nvSpPr>
        <p:spPr/>
        <p:txBody>
          <a:bodyPr/>
          <a:lstStyle/>
          <a:p>
            <a:r>
              <a:rPr lang="en-US" dirty="0"/>
              <a:t>Effort Expectancy: “What are the chances of reaching my performance goal?”</a:t>
            </a:r>
          </a:p>
          <a:p>
            <a:r>
              <a:rPr lang="en-US" dirty="0"/>
              <a:t>Performance Goal Instrumentality: “What are the chances of receiving various outcomes if I achieve my performance goals?”</a:t>
            </a:r>
          </a:p>
          <a:p>
            <a:r>
              <a:rPr lang="en-US" dirty="0"/>
              <a:t>Outcomes Valence: “How much do I value the outcomes I will receive by achieving my performance goals?”</a:t>
            </a:r>
          </a:p>
          <a:p>
            <a:endParaRPr lang="en-US" dirty="0"/>
          </a:p>
          <a:p>
            <a:endParaRPr lang="en-US" dirty="0"/>
          </a:p>
        </p:txBody>
      </p:sp>
      <p:sp>
        <p:nvSpPr>
          <p:cNvPr id="6" name="Text Placeholder 5">
            <a:extLst>
              <a:ext uri="{FF2B5EF4-FFF2-40B4-BE49-F238E27FC236}">
                <a16:creationId xmlns:a16="http://schemas.microsoft.com/office/drawing/2014/main" id="{0B826695-7AB4-3A43-83FB-DA63D1F7F64F}"/>
              </a:ext>
            </a:extLst>
          </p:cNvPr>
          <p:cNvSpPr>
            <a:spLocks noGrp="1"/>
          </p:cNvSpPr>
          <p:nvPr>
            <p:ph type="body" sz="quarter" idx="15"/>
          </p:nvPr>
        </p:nvSpPr>
        <p:spPr/>
        <p:txBody>
          <a:bodyPr/>
          <a:lstStyle/>
          <a:p>
            <a:pPr algn="ctr"/>
            <a:r>
              <a:rPr lang="en-US" dirty="0">
                <a:hlinkClick r:id="rId3" action="ppaction://hlinksldjump"/>
              </a:rPr>
              <a:t>Return to parent slide containing images.</a:t>
            </a:r>
            <a:endParaRPr lang="en-US" dirty="0"/>
          </a:p>
        </p:txBody>
      </p:sp>
    </p:spTree>
    <p:extLst>
      <p:ext uri="{BB962C8B-B14F-4D97-AF65-F5344CB8AC3E}">
        <p14:creationId xmlns:p14="http://schemas.microsoft.com/office/powerpoint/2010/main" val="10561441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Figure 5.9: Historical Models of Job Design,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5" name="Content Placeholder 4">
            <a:extLst>
              <a:ext uri="{FF2B5EF4-FFF2-40B4-BE49-F238E27FC236}">
                <a16:creationId xmlns:a16="http://schemas.microsoft.com/office/drawing/2014/main" id="{821AF1E9-BAF3-DF48-9939-C46E87953B7A}"/>
              </a:ext>
            </a:extLst>
          </p:cNvPr>
          <p:cNvSpPr>
            <a:spLocks noGrp="1"/>
          </p:cNvSpPr>
          <p:nvPr>
            <p:ph sz="quarter" idx="11"/>
          </p:nvPr>
        </p:nvSpPr>
        <p:spPr/>
        <p:txBody>
          <a:bodyPr/>
          <a:lstStyle/>
          <a:p>
            <a:r>
              <a:rPr lang="en-US" dirty="0"/>
              <a:t>The graphic shows the three different approaches to job design.</a:t>
            </a:r>
          </a:p>
          <a:p>
            <a:pPr marL="457200" indent="-457200">
              <a:buFont typeface="+mj-lt"/>
              <a:buAutoNum type="arabicPeriod"/>
            </a:pPr>
            <a:r>
              <a:rPr lang="en-US" dirty="0"/>
              <a:t>Historical, was a top down approach. Management designs the job.</a:t>
            </a:r>
          </a:p>
          <a:p>
            <a:pPr marL="457200" indent="-457200">
              <a:buFont typeface="+mj-lt"/>
              <a:buAutoNum type="arabicPeriod"/>
            </a:pPr>
            <a:r>
              <a:rPr lang="en-US" dirty="0"/>
              <a:t>Recent, is a bottom up approach. Employee or work teams design the job.</a:t>
            </a:r>
          </a:p>
          <a:p>
            <a:pPr marL="457200" indent="-457200">
              <a:buFont typeface="+mj-lt"/>
              <a:buAutoNum type="arabicPeriod"/>
            </a:pPr>
            <a:r>
              <a:rPr lang="en-US" dirty="0"/>
              <a:t>Emerging, is an idiosyncratic deal, or I deals, approach. Employee and management design job.</a:t>
            </a:r>
          </a:p>
          <a:p>
            <a:endParaRPr lang="en-US" dirty="0"/>
          </a:p>
        </p:txBody>
      </p:sp>
      <p:sp>
        <p:nvSpPr>
          <p:cNvPr id="4" name="Text Placeholder 3"/>
          <p:cNvSpPr>
            <a:spLocks noGrp="1"/>
          </p:cNvSpPr>
          <p:nvPr>
            <p:ph type="body" sz="quarter" idx="15"/>
          </p:nvPr>
        </p:nvSpPr>
        <p:spPr/>
        <p:txBody>
          <a:bodyPr/>
          <a:lstStyle/>
          <a:p>
            <a:pPr algn="ctr"/>
            <a:r>
              <a:rPr lang="en-US" dirty="0">
                <a:hlinkClick r:id="rId3" action="ppaction://hlinksldjump"/>
              </a:rPr>
              <a:t>Return to parent slide containing images.</a:t>
            </a:r>
            <a:endParaRPr lang="en-US" dirty="0"/>
          </a:p>
        </p:txBody>
      </p:sp>
    </p:spTree>
    <p:extLst>
      <p:ext uri="{BB962C8B-B14F-4D97-AF65-F5344CB8AC3E}">
        <p14:creationId xmlns:p14="http://schemas.microsoft.com/office/powerpoint/2010/main" val="31112873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Figure 5.10 The Job Characteristics Model,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slide</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788009877"/>
              </p:ext>
            </p:extLst>
          </p:nvPr>
        </p:nvGraphicFramePr>
        <p:xfrm>
          <a:off x="529808" y="1498637"/>
          <a:ext cx="8084384" cy="4234538"/>
        </p:xfrm>
        <a:graphic>
          <a:graphicData uri="http://schemas.openxmlformats.org/drawingml/2006/table">
            <a:tbl>
              <a:tblPr firstRow="1" bandRow="1">
                <a:tableStyleId>{5940675A-B579-460E-94D1-54222C63F5DA}</a:tableStyleId>
              </a:tblPr>
              <a:tblGrid>
                <a:gridCol w="1837278">
                  <a:extLst>
                    <a:ext uri="{9D8B030D-6E8A-4147-A177-3AD203B41FA5}">
                      <a16:colId xmlns:a16="http://schemas.microsoft.com/office/drawing/2014/main" val="3441529738"/>
                    </a:ext>
                  </a:extLst>
                </a:gridCol>
                <a:gridCol w="2024899">
                  <a:extLst>
                    <a:ext uri="{9D8B030D-6E8A-4147-A177-3AD203B41FA5}">
                      <a16:colId xmlns:a16="http://schemas.microsoft.com/office/drawing/2014/main" val="226298116"/>
                    </a:ext>
                  </a:extLst>
                </a:gridCol>
                <a:gridCol w="4222207">
                  <a:extLst>
                    <a:ext uri="{9D8B030D-6E8A-4147-A177-3AD203B41FA5}">
                      <a16:colId xmlns:a16="http://schemas.microsoft.com/office/drawing/2014/main" val="870480540"/>
                    </a:ext>
                  </a:extLst>
                </a:gridCol>
              </a:tblGrid>
              <a:tr h="851317">
                <a:tc>
                  <a:txBody>
                    <a:bodyPr/>
                    <a:lstStyle/>
                    <a:p>
                      <a:r>
                        <a:rPr lang="en-US" dirty="0"/>
                        <a:t>Core job characteristics</a:t>
                      </a:r>
                    </a:p>
                  </a:txBody>
                  <a:tcPr/>
                </a:tc>
                <a:tc>
                  <a:txBody>
                    <a:bodyPr/>
                    <a:lstStyle/>
                    <a:p>
                      <a:r>
                        <a:rPr lang="en-US" dirty="0"/>
                        <a:t>Critical psychological states</a:t>
                      </a:r>
                    </a:p>
                  </a:txBody>
                  <a:tcPr/>
                </a:tc>
                <a:tc>
                  <a:txBody>
                    <a:bodyPr/>
                    <a:lstStyle/>
                    <a:p>
                      <a:r>
                        <a:rPr lang="en-US" dirty="0"/>
                        <a:t>Outcomes</a:t>
                      </a:r>
                    </a:p>
                  </a:txBody>
                  <a:tcPr/>
                </a:tc>
                <a:extLst>
                  <a:ext uri="{0D108BD9-81ED-4DB2-BD59-A6C34878D82A}">
                    <a16:rowId xmlns:a16="http://schemas.microsoft.com/office/drawing/2014/main" val="2894023483"/>
                  </a:ext>
                </a:extLst>
              </a:tr>
              <a:tr h="881408">
                <a:tc>
                  <a:txBody>
                    <a:bodyPr/>
                    <a:lstStyle/>
                    <a:p>
                      <a:r>
                        <a:rPr lang="en-US" dirty="0"/>
                        <a:t>Skill variety,</a:t>
                      </a:r>
                      <a:r>
                        <a:rPr lang="en-US" baseline="0" dirty="0"/>
                        <a:t> task identity, task significance</a:t>
                      </a:r>
                      <a:endParaRPr lang="en-US" dirty="0"/>
                    </a:p>
                  </a:txBody>
                  <a:tcPr/>
                </a:tc>
                <a:tc>
                  <a:txBody>
                    <a:bodyPr/>
                    <a:lstStyle/>
                    <a:p>
                      <a:r>
                        <a:rPr lang="en-US" dirty="0"/>
                        <a:t>Experienced meaningfulness of the work. </a:t>
                      </a:r>
                    </a:p>
                  </a:txBody>
                  <a:tcPr/>
                </a:tc>
                <a:tc>
                  <a:txBody>
                    <a:bodyPr/>
                    <a:lstStyle/>
                    <a:p>
                      <a:r>
                        <a:rPr lang="en-US" dirty="0"/>
                        <a:t>High intrinsic</a:t>
                      </a:r>
                      <a:r>
                        <a:rPr lang="en-US" baseline="0" dirty="0"/>
                        <a:t> work motivations. High growth satisfaction. High general job satisfaction. High work effectiveness.</a:t>
                      </a:r>
                      <a:endParaRPr lang="en-US" dirty="0"/>
                    </a:p>
                  </a:txBody>
                  <a:tcPr/>
                </a:tc>
                <a:extLst>
                  <a:ext uri="{0D108BD9-81ED-4DB2-BD59-A6C34878D82A}">
                    <a16:rowId xmlns:a16="http://schemas.microsoft.com/office/drawing/2014/main" val="1476002493"/>
                  </a:ext>
                </a:extLst>
              </a:tr>
              <a:tr h="1106713">
                <a:tc>
                  <a:txBody>
                    <a:bodyPr/>
                    <a:lstStyle/>
                    <a:p>
                      <a:r>
                        <a:rPr lang="en-US" dirty="0"/>
                        <a:t>Autonomy</a:t>
                      </a:r>
                    </a:p>
                  </a:txBody>
                  <a:tcPr/>
                </a:tc>
                <a:tc>
                  <a:txBody>
                    <a:bodyPr/>
                    <a:lstStyle/>
                    <a:p>
                      <a:r>
                        <a:rPr lang="en-US" dirty="0"/>
                        <a:t>Experienced responsibility</a:t>
                      </a:r>
                      <a:r>
                        <a:rPr lang="en-US" baseline="0" dirty="0"/>
                        <a:t> for outcomes of the work. </a:t>
                      </a:r>
                      <a:endParaRPr lang="en-US" dirty="0"/>
                    </a:p>
                  </a:txBody>
                  <a:tcPr/>
                </a:tc>
                <a:tc>
                  <a:txBody>
                    <a:bodyPr/>
                    <a:lstStyle/>
                    <a:p>
                      <a:r>
                        <a:rPr lang="en-US" dirty="0"/>
                        <a:t>High intrinsic</a:t>
                      </a:r>
                      <a:r>
                        <a:rPr lang="en-US" baseline="0" dirty="0"/>
                        <a:t> work motivations. High growth satisfaction. High general job satisfaction. High work effectiveness.</a:t>
                      </a:r>
                      <a:endParaRPr lang="en-US" dirty="0"/>
                    </a:p>
                  </a:txBody>
                  <a:tcPr/>
                </a:tc>
                <a:extLst>
                  <a:ext uri="{0D108BD9-81ED-4DB2-BD59-A6C34878D82A}">
                    <a16:rowId xmlns:a16="http://schemas.microsoft.com/office/drawing/2014/main" val="3934519350"/>
                  </a:ext>
                </a:extLst>
              </a:tr>
              <a:tr h="1362108">
                <a:tc>
                  <a:txBody>
                    <a:bodyPr/>
                    <a:lstStyle/>
                    <a:p>
                      <a:r>
                        <a:rPr lang="en-US" dirty="0"/>
                        <a:t>Feedback from job</a:t>
                      </a:r>
                    </a:p>
                  </a:txBody>
                  <a:tcPr/>
                </a:tc>
                <a:tc>
                  <a:txBody>
                    <a:bodyPr/>
                    <a:lstStyle/>
                    <a:p>
                      <a:r>
                        <a:rPr lang="en-US" baseline="0" dirty="0"/>
                        <a:t>Gained knowledge of the actual results of the work activities.</a:t>
                      </a:r>
                      <a:endParaRPr lang="en-US" dirty="0"/>
                    </a:p>
                  </a:txBody>
                  <a:tcPr/>
                </a:tc>
                <a:tc>
                  <a:txBody>
                    <a:bodyPr/>
                    <a:lstStyle/>
                    <a:p>
                      <a:r>
                        <a:rPr lang="en-US" dirty="0"/>
                        <a:t>High intrinsic</a:t>
                      </a:r>
                      <a:r>
                        <a:rPr lang="en-US" baseline="0" dirty="0"/>
                        <a:t> work motivations. High growth satisfaction. High general job satisfaction. High work effectiveness.</a:t>
                      </a:r>
                      <a:endParaRPr lang="en-US" dirty="0"/>
                    </a:p>
                  </a:txBody>
                  <a:tcPr/>
                </a:tc>
                <a:extLst>
                  <a:ext uri="{0D108BD9-81ED-4DB2-BD59-A6C34878D82A}">
                    <a16:rowId xmlns:a16="http://schemas.microsoft.com/office/drawing/2014/main" val="4263258816"/>
                  </a:ext>
                </a:extLst>
              </a:tr>
            </a:tbl>
          </a:graphicData>
        </a:graphic>
      </p:graphicFrame>
      <p:sp>
        <p:nvSpPr>
          <p:cNvPr id="6" name="Content Placeholder 5">
            <a:extLst>
              <a:ext uri="{FF2B5EF4-FFF2-40B4-BE49-F238E27FC236}">
                <a16:creationId xmlns:a16="http://schemas.microsoft.com/office/drawing/2014/main" id="{A39E771B-8C32-3440-920B-5BEDC7D08664}"/>
              </a:ext>
            </a:extLst>
          </p:cNvPr>
          <p:cNvSpPr>
            <a:spLocks noGrp="1"/>
          </p:cNvSpPr>
          <p:nvPr>
            <p:ph sz="quarter" idx="11"/>
          </p:nvPr>
        </p:nvSpPr>
        <p:spPr>
          <a:xfrm>
            <a:off x="529808" y="5860473"/>
            <a:ext cx="8458200" cy="387928"/>
          </a:xfrm>
        </p:spPr>
        <p:txBody>
          <a:bodyPr>
            <a:normAutofit fontScale="25000" lnSpcReduction="20000"/>
          </a:bodyPr>
          <a:lstStyle/>
          <a:p>
            <a:pPr>
              <a:lnSpc>
                <a:spcPct val="120000"/>
              </a:lnSpc>
            </a:pPr>
            <a:r>
              <a:rPr lang="en-US" sz="4800" dirty="0"/>
              <a:t>Moderators. Not everyone wants a job covering all five characteristics. Job design is moderated by, 1, knowledge and skill, 2, growth need strength, 3, context satisfactions. These moderators will affect or moderate both the critical psychological states and the outcomes.</a:t>
            </a:r>
          </a:p>
          <a:p>
            <a:endParaRPr lang="en-US" dirty="0"/>
          </a:p>
        </p:txBody>
      </p:sp>
      <p:sp>
        <p:nvSpPr>
          <p:cNvPr id="4" name="Text Placeholder 3"/>
          <p:cNvSpPr>
            <a:spLocks noGrp="1"/>
          </p:cNvSpPr>
          <p:nvPr>
            <p:ph type="body" sz="quarter" idx="15"/>
          </p:nvPr>
        </p:nvSpPr>
        <p:spPr/>
        <p:txBody>
          <a:bodyPr/>
          <a:lstStyle/>
          <a:p>
            <a:pPr algn="ctr"/>
            <a:r>
              <a:rPr lang="en-US" sz="1400" dirty="0">
                <a:hlinkClick r:id="rId3" action="ppaction://hlinksldjump"/>
              </a:rPr>
              <a:t>Return to parent slide containing images.</a:t>
            </a:r>
            <a:endParaRPr lang="en-US" sz="1400" dirty="0"/>
          </a:p>
        </p:txBody>
      </p:sp>
    </p:spTree>
    <p:extLst>
      <p:ext uri="{BB962C8B-B14F-4D97-AF65-F5344CB8AC3E}">
        <p14:creationId xmlns:p14="http://schemas.microsoft.com/office/powerpoint/2010/main" val="6710823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Employee Motivation: Putting It All in Context,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5" name="Content Placeholder 4">
            <a:extLst>
              <a:ext uri="{FF2B5EF4-FFF2-40B4-BE49-F238E27FC236}">
                <a16:creationId xmlns:a16="http://schemas.microsoft.com/office/drawing/2014/main" id="{A0D281E6-7521-EB45-B820-E107A32AF60D}"/>
              </a:ext>
            </a:extLst>
          </p:cNvPr>
          <p:cNvSpPr>
            <a:spLocks noGrp="1"/>
          </p:cNvSpPr>
          <p:nvPr>
            <p:ph sz="quarter" idx="11"/>
          </p:nvPr>
        </p:nvSpPr>
        <p:spPr/>
        <p:txBody>
          <a:bodyPr>
            <a:normAutofit fontScale="92500"/>
          </a:bodyPr>
          <a:lstStyle/>
          <a:p>
            <a:r>
              <a:rPr lang="en-US" sz="1200" dirty="0"/>
              <a:t>The Organizing Framework for Understanding and Applying OB shows the relationship between the three categories Inputs, Process, and Outcomes.</a:t>
            </a:r>
          </a:p>
          <a:p>
            <a:pPr marL="687388" indent="-223838">
              <a:buFont typeface="Arial" panose="020B0604020202020204" pitchFamily="34" charset="0"/>
              <a:buChar char="•"/>
            </a:pPr>
            <a:r>
              <a:rPr lang="en-US" sz="1200" dirty="0"/>
              <a:t>Inputs.</a:t>
            </a:r>
          </a:p>
          <a:p>
            <a:pPr marL="687388" indent="-223838">
              <a:buFont typeface="Arial" panose="020B0604020202020204" pitchFamily="34" charset="0"/>
              <a:buChar char="•"/>
            </a:pPr>
            <a:r>
              <a:rPr lang="en-US" sz="1200" dirty="0"/>
              <a:t>Person factors: personality, personal attitudes, values (Theories X and Y), needs.</a:t>
            </a:r>
          </a:p>
          <a:p>
            <a:pPr marL="687388" indent="-223838">
              <a:buFont typeface="Arial" panose="020B0604020202020204" pitchFamily="34" charset="0"/>
              <a:buChar char="•"/>
            </a:pPr>
            <a:r>
              <a:rPr lang="en-US" sz="1200" dirty="0"/>
              <a:t>Situation factors: hygiene factors, motivating factors, job characteristics, job design, leadership, organizational climate.</a:t>
            </a:r>
          </a:p>
          <a:p>
            <a:r>
              <a:rPr lang="en-US" sz="1200" dirty="0"/>
              <a:t>Leads to:</a:t>
            </a:r>
          </a:p>
          <a:p>
            <a:pPr marL="171450" indent="-171450">
              <a:buFont typeface="Arial" panose="020B0604020202020204" pitchFamily="34" charset="0"/>
              <a:buChar char="•"/>
            </a:pPr>
            <a:r>
              <a:rPr lang="en-US" sz="1200" dirty="0"/>
              <a:t>Processes.</a:t>
            </a:r>
          </a:p>
          <a:p>
            <a:pPr marL="687388" lvl="1" indent="-223838"/>
            <a:r>
              <a:rPr lang="en-US" sz="1200" dirty="0"/>
              <a:t>Individual Level: equity and justice, expectancy processes and goal-setting processes, and voice.</a:t>
            </a:r>
          </a:p>
          <a:p>
            <a:pPr marL="687388" lvl="1" indent="-223838"/>
            <a:r>
              <a:rPr lang="en-US" sz="1200" dirty="0"/>
              <a:t>Group/Team Level: climate for justice.</a:t>
            </a:r>
          </a:p>
          <a:p>
            <a:pPr marL="687388" lvl="1" indent="-223838"/>
            <a:r>
              <a:rPr lang="en-US" sz="1200" dirty="0"/>
              <a:t>Organizational Level: climate for justice.</a:t>
            </a:r>
          </a:p>
          <a:p>
            <a:pPr marL="171450" indent="-171450">
              <a:buFont typeface="Arial" panose="020B0604020202020204" pitchFamily="34" charset="0"/>
              <a:buChar char="•"/>
            </a:pPr>
            <a:r>
              <a:rPr lang="en-US" sz="1200" dirty="0"/>
              <a:t>Outcomes.</a:t>
            </a:r>
          </a:p>
          <a:p>
            <a:pPr marL="687388" lvl="1" indent="-223838"/>
            <a:r>
              <a:rPr lang="en-US" sz="1200" dirty="0"/>
              <a:t>Individual Level: intrinsic and extrinsic motivation, task performance, work attitudes, citizenship behavior, counterproductive behavior, and turnover.</a:t>
            </a:r>
          </a:p>
          <a:p>
            <a:pPr marL="687388" lvl="1" indent="-223838"/>
            <a:r>
              <a:rPr lang="en-US" sz="1200" dirty="0"/>
              <a:t>Group/Team Level: group and team performance.</a:t>
            </a:r>
          </a:p>
          <a:p>
            <a:pPr marL="687388" lvl="1" indent="-223838"/>
            <a:r>
              <a:rPr lang="en-US" sz="1200" dirty="0"/>
              <a:t>Organizational Level: customer satisfaction.</a:t>
            </a:r>
          </a:p>
          <a:p>
            <a:pPr lvl="1"/>
            <a:endParaRPr lang="en-US" sz="1200" dirty="0"/>
          </a:p>
          <a:p>
            <a:r>
              <a:rPr lang="en-US" sz="1200" dirty="0"/>
              <a:t>In return, Outcomes relates to both Inputs and Processes.</a:t>
            </a:r>
          </a:p>
          <a:p>
            <a:endParaRPr lang="en-US" dirty="0"/>
          </a:p>
        </p:txBody>
      </p:sp>
      <p:sp>
        <p:nvSpPr>
          <p:cNvPr id="6" name="Text Placeholder 5">
            <a:extLst>
              <a:ext uri="{FF2B5EF4-FFF2-40B4-BE49-F238E27FC236}">
                <a16:creationId xmlns:a16="http://schemas.microsoft.com/office/drawing/2014/main" id="{7529D740-5952-D84D-857F-14A2B19F09B0}"/>
              </a:ext>
            </a:extLst>
          </p:cNvPr>
          <p:cNvSpPr>
            <a:spLocks noGrp="1"/>
          </p:cNvSpPr>
          <p:nvPr>
            <p:ph type="body" sz="quarter" idx="15"/>
          </p:nvPr>
        </p:nvSpPr>
        <p:spPr/>
        <p:txBody>
          <a:bodyPr/>
          <a:lstStyle/>
          <a:p>
            <a:pPr algn="ctr"/>
            <a:r>
              <a:rPr lang="en-US" dirty="0">
                <a:hlinkClick r:id="rId3" action="ppaction://hlinksldjump"/>
              </a:rPr>
              <a:t>Return to parent slide containing images.</a:t>
            </a:r>
            <a:endParaRPr lang="en-US" dirty="0"/>
          </a:p>
        </p:txBody>
      </p:sp>
    </p:spTree>
    <p:extLst>
      <p:ext uri="{BB962C8B-B14F-4D97-AF65-F5344CB8AC3E}">
        <p14:creationId xmlns:p14="http://schemas.microsoft.com/office/powerpoint/2010/main" val="3686808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3CA89E85-FE9C-B94F-AF19-35045145FCC2}"/>
              </a:ext>
            </a:extLst>
          </p:cNvPr>
          <p:cNvSpPr>
            <a:spLocks noGrp="1"/>
          </p:cNvSpPr>
          <p:nvPr>
            <p:ph type="title"/>
          </p:nvPr>
        </p:nvSpPr>
        <p:spPr/>
        <p:txBody>
          <a:bodyPr/>
          <a:lstStyle/>
          <a:p>
            <a:r>
              <a:rPr lang="en-US" dirty="0"/>
              <a:t>Test Your OB Knowledge </a:t>
            </a:r>
            <a:r>
              <a:rPr lang="en-US" sz="1200" dirty="0"/>
              <a:t>1</a:t>
            </a:r>
            <a:endParaRPr lang="en-US" dirty="0"/>
          </a:p>
        </p:txBody>
      </p:sp>
      <p:sp>
        <p:nvSpPr>
          <p:cNvPr id="5" name="Content Placeholder 2"/>
          <p:cNvSpPr>
            <a:spLocks noGrp="1"/>
          </p:cNvSpPr>
          <p:nvPr>
            <p:ph sz="quarter" idx="11"/>
          </p:nvPr>
        </p:nvSpPr>
        <p:spPr/>
        <p:txBody>
          <a:bodyPr/>
          <a:lstStyle/>
          <a:p>
            <a:pPr marL="0" indent="0">
              <a:buNone/>
            </a:pPr>
            <a:r>
              <a:rPr lang="en-US" sz="2400" dirty="0"/>
              <a:t>Juan is trying to learn how to use advanced spreadsheet features. He is not getting the correct answers but he keeps trying. What is Juan exhibiting?</a:t>
            </a:r>
          </a:p>
          <a:p>
            <a:pPr marL="457200" indent="-457200">
              <a:buFont typeface="+mj-lt"/>
              <a:buAutoNum type="alphaUcPeriod"/>
            </a:pPr>
            <a:r>
              <a:rPr lang="en-US" sz="2400" dirty="0"/>
              <a:t>Direction.</a:t>
            </a:r>
          </a:p>
          <a:p>
            <a:pPr marL="457200" indent="-457200">
              <a:buFont typeface="+mj-lt"/>
              <a:buAutoNum type="alphaUcPeriod"/>
            </a:pPr>
            <a:r>
              <a:rPr lang="en-US" sz="2400" dirty="0"/>
              <a:t>Extrinsic motivation.</a:t>
            </a:r>
          </a:p>
          <a:p>
            <a:pPr marL="457200" indent="-457200">
              <a:buFont typeface="+mj-lt"/>
              <a:buAutoNum type="alphaUcPeriod"/>
            </a:pPr>
            <a:r>
              <a:rPr lang="en-US" sz="2400" dirty="0"/>
              <a:t>Persistence.</a:t>
            </a:r>
          </a:p>
          <a:p>
            <a:pPr marL="457200" indent="-457200">
              <a:buFont typeface="+mj-lt"/>
              <a:buAutoNum type="alphaUcPeriod"/>
            </a:pPr>
            <a:r>
              <a:rPr lang="en-US" sz="2400" dirty="0"/>
              <a:t>Attention to detail.</a:t>
            </a:r>
          </a:p>
          <a:p>
            <a:pPr marL="457200" indent="-457200">
              <a:buFont typeface="+mj-lt"/>
              <a:buAutoNum type="alphaUcPeriod"/>
            </a:pPr>
            <a:r>
              <a:rPr lang="en-US" sz="2400" dirty="0"/>
              <a:t>Emotional intelligence.</a:t>
            </a:r>
          </a:p>
          <a:p>
            <a:pPr marL="457200" indent="-457200">
              <a:buFont typeface="+mj-lt"/>
              <a:buAutoNum type="alphaUcPeriod"/>
            </a:pPr>
            <a:endParaRPr lang="en-US" dirty="0"/>
          </a:p>
        </p:txBody>
      </p:sp>
    </p:spTree>
    <p:extLst>
      <p:ext uri="{BB962C8B-B14F-4D97-AF65-F5344CB8AC3E}">
        <p14:creationId xmlns:p14="http://schemas.microsoft.com/office/powerpoint/2010/main" val="11349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6008856-77C9-AC4F-9A2F-320C1BC19045}"/>
              </a:ext>
            </a:extLst>
          </p:cNvPr>
          <p:cNvSpPr>
            <a:spLocks noGrp="1"/>
          </p:cNvSpPr>
          <p:nvPr>
            <p:ph type="title"/>
          </p:nvPr>
        </p:nvSpPr>
        <p:spPr/>
        <p:txBody>
          <a:bodyPr>
            <a:normAutofit fontScale="90000"/>
          </a:bodyPr>
          <a:lstStyle/>
          <a:p>
            <a:r>
              <a:rPr lang="en-US" dirty="0"/>
              <a:t>Content Theory: </a:t>
            </a:r>
            <a:br>
              <a:rPr lang="en-US" dirty="0"/>
            </a:br>
            <a:r>
              <a:rPr lang="en-US" dirty="0"/>
              <a:t>McGregor’s Theory X and Theory Y</a:t>
            </a:r>
          </a:p>
        </p:txBody>
      </p:sp>
      <p:sp>
        <p:nvSpPr>
          <p:cNvPr id="10" name="Content Placeholder 9">
            <a:extLst>
              <a:ext uri="{FF2B5EF4-FFF2-40B4-BE49-F238E27FC236}">
                <a16:creationId xmlns:a16="http://schemas.microsoft.com/office/drawing/2014/main" id="{530D5207-BAAE-3941-9078-7B873E944E1C}"/>
              </a:ext>
            </a:extLst>
          </p:cNvPr>
          <p:cNvSpPr>
            <a:spLocks noGrp="1"/>
          </p:cNvSpPr>
          <p:nvPr>
            <p:ph sz="quarter" idx="15"/>
          </p:nvPr>
        </p:nvSpPr>
        <p:spPr>
          <a:xfrm>
            <a:off x="342900" y="1378230"/>
            <a:ext cx="4076700" cy="657225"/>
          </a:xfrm>
        </p:spPr>
        <p:txBody>
          <a:bodyPr anchor="ctr">
            <a:normAutofit/>
          </a:bodyPr>
          <a:lstStyle/>
          <a:p>
            <a:pPr algn="ctr"/>
            <a:r>
              <a:rPr lang="en-US" sz="2400" b="1" dirty="0">
                <a:solidFill>
                  <a:srgbClr val="EC7700"/>
                </a:solidFill>
              </a:rPr>
              <a:t>Theory X:</a:t>
            </a:r>
          </a:p>
        </p:txBody>
      </p:sp>
      <p:sp>
        <p:nvSpPr>
          <p:cNvPr id="3" name="Content Placeholder 2"/>
          <p:cNvSpPr>
            <a:spLocks noGrp="1"/>
          </p:cNvSpPr>
          <p:nvPr>
            <p:ph sz="quarter" idx="11"/>
          </p:nvPr>
        </p:nvSpPr>
        <p:spPr>
          <a:xfrm>
            <a:off x="342900" y="2052377"/>
            <a:ext cx="4076700" cy="4043082"/>
          </a:xfrm>
        </p:spPr>
        <p:txBody>
          <a:bodyPr>
            <a:normAutofit/>
          </a:bodyPr>
          <a:lstStyle/>
          <a:p>
            <a:pPr lvl="1">
              <a:buFont typeface="Arial" panose="020B0604020202020204" pitchFamily="34" charset="0"/>
              <a:buChar char="•"/>
            </a:pPr>
            <a:r>
              <a:rPr lang="en-US" sz="2400" dirty="0"/>
              <a:t>Pessimistic view of employees.</a:t>
            </a:r>
          </a:p>
          <a:p>
            <a:pPr lvl="1">
              <a:buFont typeface="Arial" panose="020B0604020202020204" pitchFamily="34" charset="0"/>
              <a:buChar char="•"/>
            </a:pPr>
            <a:r>
              <a:rPr lang="en-US" sz="2400" dirty="0"/>
              <a:t>Employees dislike work and must be monitored.</a:t>
            </a:r>
          </a:p>
          <a:p>
            <a:pPr lvl="1">
              <a:buFont typeface="Arial" panose="020B0604020202020204" pitchFamily="34" charset="0"/>
              <a:buChar char="•"/>
            </a:pPr>
            <a:r>
              <a:rPr lang="en-US" sz="2400" dirty="0"/>
              <a:t>Can only be motivated with rewards and punishments.</a:t>
            </a:r>
          </a:p>
          <a:p>
            <a:pPr marL="0" indent="0">
              <a:buNone/>
            </a:pPr>
            <a:endParaRPr lang="en-US" dirty="0"/>
          </a:p>
          <a:p>
            <a:pPr marL="0" indent="0">
              <a:buNone/>
            </a:pPr>
            <a:endParaRPr lang="en-US" dirty="0"/>
          </a:p>
        </p:txBody>
      </p:sp>
      <p:sp>
        <p:nvSpPr>
          <p:cNvPr id="11" name="Content Placeholder 10">
            <a:extLst>
              <a:ext uri="{FF2B5EF4-FFF2-40B4-BE49-F238E27FC236}">
                <a16:creationId xmlns:a16="http://schemas.microsoft.com/office/drawing/2014/main" id="{9F2306A6-275B-5A40-8086-AC9B5083B875}"/>
              </a:ext>
            </a:extLst>
          </p:cNvPr>
          <p:cNvSpPr>
            <a:spLocks noGrp="1"/>
          </p:cNvSpPr>
          <p:nvPr>
            <p:ph sz="quarter" idx="16"/>
          </p:nvPr>
        </p:nvSpPr>
        <p:spPr>
          <a:xfrm>
            <a:off x="4724400" y="1272010"/>
            <a:ext cx="4076700" cy="657225"/>
          </a:xfrm>
        </p:spPr>
        <p:txBody>
          <a:bodyPr anchor="ctr">
            <a:normAutofit/>
          </a:bodyPr>
          <a:lstStyle/>
          <a:p>
            <a:pPr algn="ctr"/>
            <a:r>
              <a:rPr lang="en-US" sz="2400" b="1" dirty="0">
                <a:solidFill>
                  <a:srgbClr val="EC7700"/>
                </a:solidFill>
              </a:rPr>
              <a:t>Theory Y:</a:t>
            </a:r>
          </a:p>
        </p:txBody>
      </p:sp>
      <p:sp>
        <p:nvSpPr>
          <p:cNvPr id="6" name="Content Placeholder 5">
            <a:extLst>
              <a:ext uri="{FF2B5EF4-FFF2-40B4-BE49-F238E27FC236}">
                <a16:creationId xmlns:a16="http://schemas.microsoft.com/office/drawing/2014/main" id="{B8D7A8A5-32BB-5A43-9980-2174BE9E273A}"/>
              </a:ext>
            </a:extLst>
          </p:cNvPr>
          <p:cNvSpPr>
            <a:spLocks noGrp="1"/>
          </p:cNvSpPr>
          <p:nvPr>
            <p:ph sz="quarter" idx="4294967295"/>
          </p:nvPr>
        </p:nvSpPr>
        <p:spPr>
          <a:xfrm>
            <a:off x="4724400" y="2205318"/>
            <a:ext cx="4076700" cy="4043082"/>
          </a:xfrm>
        </p:spPr>
        <p:txBody>
          <a:bodyPr>
            <a:normAutofit/>
          </a:bodyPr>
          <a:lstStyle/>
          <a:p>
            <a:pPr lvl="1">
              <a:buFont typeface="Arial" panose="020B0604020202020204" pitchFamily="34" charset="0"/>
              <a:buChar char="•"/>
            </a:pPr>
            <a:r>
              <a:rPr lang="en-US" sz="2400" dirty="0"/>
              <a:t>Modern and positive set of assumptions about employees.</a:t>
            </a:r>
          </a:p>
          <a:p>
            <a:pPr lvl="1">
              <a:buFont typeface="Arial" panose="020B0604020202020204" pitchFamily="34" charset="0"/>
              <a:buChar char="•"/>
            </a:pPr>
            <a:r>
              <a:rPr lang="en-US" sz="2400" dirty="0"/>
              <a:t>Employees are self-engaged, committed, responsible, and creative.</a:t>
            </a:r>
          </a:p>
        </p:txBody>
      </p:sp>
    </p:spTree>
    <p:extLst>
      <p:ext uri="{BB962C8B-B14F-4D97-AF65-F5344CB8AC3E}">
        <p14:creationId xmlns:p14="http://schemas.microsoft.com/office/powerpoint/2010/main" val="31826695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Figure 5.2 Maslow’s Need Hierarchy</a:t>
            </a:r>
            <a:endParaRPr lang="en-US" sz="2000" dirty="0"/>
          </a:p>
        </p:txBody>
      </p:sp>
      <p:pic>
        <p:nvPicPr>
          <p:cNvPr id="5" name="Picture 4" descr="Pyramid of Maslow's need hierarchy."/>
          <p:cNvPicPr>
            <a:picLocks noChangeAspect="1"/>
          </p:cNvPicPr>
          <p:nvPr/>
        </p:nvPicPr>
        <p:blipFill>
          <a:blip r:embed="rId3"/>
          <a:stretch>
            <a:fillRect/>
          </a:stretch>
        </p:blipFill>
        <p:spPr>
          <a:xfrm>
            <a:off x="326983" y="2226112"/>
            <a:ext cx="8229876" cy="2863997"/>
          </a:xfrm>
          <a:prstGeom prst="rect">
            <a:avLst/>
          </a:prstGeom>
        </p:spPr>
      </p:pic>
      <p:sp>
        <p:nvSpPr>
          <p:cNvPr id="14" name="Text Placeholder 13"/>
          <p:cNvSpPr>
            <a:spLocks noGrp="1"/>
          </p:cNvSpPr>
          <p:nvPr>
            <p:ph type="body" sz="quarter" idx="12"/>
          </p:nvPr>
        </p:nvSpPr>
        <p:spPr/>
        <p:txBody>
          <a:bodyPr/>
          <a:lstStyle/>
          <a:p>
            <a:r>
              <a:rPr lang="en-US" dirty="0">
                <a:hlinkClick r:id="rId4" action="ppaction://hlinksldjump"/>
              </a:rPr>
              <a:t>Access the text alternative for slide images.</a:t>
            </a:r>
            <a:endParaRPr lang="en-US" dirty="0"/>
          </a:p>
        </p:txBody>
      </p:sp>
    </p:spTree>
    <p:extLst>
      <p:ext uri="{BB962C8B-B14F-4D97-AF65-F5344CB8AC3E}">
        <p14:creationId xmlns:p14="http://schemas.microsoft.com/office/powerpoint/2010/main" val="1698872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70294"/>
            <a:ext cx="8458200" cy="678611"/>
          </a:xfrm>
        </p:spPr>
        <p:txBody>
          <a:bodyPr>
            <a:normAutofit/>
          </a:bodyPr>
          <a:lstStyle/>
          <a:p>
            <a:r>
              <a:rPr lang="en-US" sz="2800" dirty="0"/>
              <a:t>Using Maslow’s Theory</a:t>
            </a:r>
          </a:p>
        </p:txBody>
      </p:sp>
      <p:sp>
        <p:nvSpPr>
          <p:cNvPr id="3" name="Content Placeholder 2"/>
          <p:cNvSpPr>
            <a:spLocks noGrp="1"/>
          </p:cNvSpPr>
          <p:nvPr>
            <p:ph sz="quarter" idx="11"/>
          </p:nvPr>
        </p:nvSpPr>
        <p:spPr/>
        <p:txBody>
          <a:bodyPr/>
          <a:lstStyle/>
          <a:p>
            <a:pPr marL="0" indent="0">
              <a:buNone/>
            </a:pPr>
            <a:r>
              <a:rPr lang="en-US" sz="2800" dirty="0"/>
              <a:t>To motivate employees:</a:t>
            </a:r>
          </a:p>
          <a:p>
            <a:pPr lvl="1">
              <a:buFont typeface="Arial" panose="020B0604020202020204" pitchFamily="34" charset="0"/>
              <a:buChar char="•"/>
            </a:pPr>
            <a:r>
              <a:rPr lang="en-US" sz="2400" dirty="0"/>
              <a:t>Remember employees have needs beyond a paycheck.</a:t>
            </a:r>
          </a:p>
          <a:p>
            <a:pPr lvl="1">
              <a:buFont typeface="Arial" panose="020B0604020202020204" pitchFamily="34" charset="0"/>
              <a:buChar char="•"/>
            </a:pPr>
            <a:r>
              <a:rPr lang="en-US" sz="2400" dirty="0"/>
              <a:t>Focus on satisfying employee needs related to self-concepts.</a:t>
            </a:r>
          </a:p>
          <a:p>
            <a:pPr lvl="2"/>
            <a:r>
              <a:rPr lang="en-US" sz="2200" dirty="0"/>
              <a:t>Self-esteem.</a:t>
            </a:r>
          </a:p>
          <a:p>
            <a:pPr lvl="2"/>
            <a:r>
              <a:rPr lang="en-US" sz="2200" dirty="0"/>
              <a:t>Self-actualization.</a:t>
            </a:r>
          </a:p>
          <a:p>
            <a:pPr lvl="1">
              <a:buFont typeface="Arial" panose="020B0604020202020204" pitchFamily="34" charset="0"/>
              <a:buChar char="•"/>
            </a:pPr>
            <a:r>
              <a:rPr lang="en-US" sz="2400" dirty="0"/>
              <a:t>Satisfied needs lose their potential.</a:t>
            </a:r>
          </a:p>
          <a:p>
            <a:pPr lvl="1">
              <a:buFont typeface="Arial" panose="020B0604020202020204" pitchFamily="34" charset="0"/>
              <a:buChar char="•"/>
            </a:pPr>
            <a:r>
              <a:rPr lang="en-US" sz="2400" dirty="0"/>
              <a:t>Be careful when estimating  employee’s needs.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952181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833718"/>
          </a:xfrm>
        </p:spPr>
        <p:txBody>
          <a:bodyPr>
            <a:noAutofit/>
          </a:bodyPr>
          <a:lstStyle/>
          <a:p>
            <a:r>
              <a:rPr lang="en-US" sz="2800" dirty="0"/>
              <a:t>Content Theories of Motivation: </a:t>
            </a:r>
            <a:br>
              <a:rPr lang="en-US" sz="2800" dirty="0"/>
            </a:br>
            <a:r>
              <a:rPr lang="en-US" sz="2800" dirty="0"/>
              <a:t>McClelland’s Acquired Needs Theory</a:t>
            </a:r>
          </a:p>
        </p:txBody>
      </p:sp>
      <p:sp>
        <p:nvSpPr>
          <p:cNvPr id="3" name="Content Placeholder 2"/>
          <p:cNvSpPr>
            <a:spLocks noGrp="1"/>
          </p:cNvSpPr>
          <p:nvPr>
            <p:ph sz="quarter" idx="11"/>
          </p:nvPr>
        </p:nvSpPr>
        <p:spPr>
          <a:xfrm>
            <a:off x="1078006" y="1524000"/>
            <a:ext cx="2947147" cy="3582256"/>
          </a:xfrm>
        </p:spPr>
        <p:txBody>
          <a:bodyPr>
            <a:normAutofit/>
          </a:bodyPr>
          <a:lstStyle/>
          <a:p>
            <a:pPr marL="11113" lvl="2" indent="0">
              <a:spcBef>
                <a:spcPts val="300"/>
              </a:spcBef>
              <a:spcAft>
                <a:spcPts val="300"/>
              </a:spcAft>
              <a:buNone/>
            </a:pPr>
            <a:r>
              <a:rPr lang="en-US" sz="2400" b="1" dirty="0"/>
              <a:t>Achievement:</a:t>
            </a:r>
          </a:p>
          <a:p>
            <a:pPr marL="296863" lvl="2" indent="-285750">
              <a:spcBef>
                <a:spcPts val="300"/>
              </a:spcBef>
              <a:spcAft>
                <a:spcPts val="300"/>
              </a:spcAft>
            </a:pPr>
            <a:r>
              <a:rPr lang="en-US" sz="2000" dirty="0"/>
              <a:t>Prefers working on challenges.</a:t>
            </a:r>
          </a:p>
          <a:p>
            <a:pPr marL="296863" lvl="2" indent="-285750">
              <a:spcBef>
                <a:spcPts val="300"/>
              </a:spcBef>
              <a:spcAft>
                <a:spcPts val="300"/>
              </a:spcAft>
            </a:pPr>
            <a:r>
              <a:rPr lang="en-US" sz="2000" dirty="0"/>
              <a:t>Best in situations in which performance is due to effort and ability.</a:t>
            </a:r>
          </a:p>
          <a:p>
            <a:pPr marL="296863" lvl="2" indent="-285750">
              <a:spcBef>
                <a:spcPts val="300"/>
              </a:spcBef>
              <a:spcAft>
                <a:spcPts val="300"/>
              </a:spcAft>
            </a:pPr>
            <a:r>
              <a:rPr lang="en-US" sz="2000" dirty="0"/>
              <a:t>Prefers to work with other high achievers.</a:t>
            </a:r>
          </a:p>
          <a:p>
            <a:pPr marL="0" indent="0">
              <a:buNone/>
            </a:pPr>
            <a:endParaRPr lang="en-US" dirty="0"/>
          </a:p>
          <a:p>
            <a:pPr marL="0" indent="0">
              <a:buNone/>
            </a:pPr>
            <a:endParaRPr lang="en-US" dirty="0"/>
          </a:p>
          <a:p>
            <a:pPr marL="0" indent="0">
              <a:buNone/>
            </a:pPr>
            <a:endParaRPr lang="en-US" dirty="0"/>
          </a:p>
        </p:txBody>
      </p:sp>
      <p:sp>
        <p:nvSpPr>
          <p:cNvPr id="17" name="Content Placeholder 16"/>
          <p:cNvSpPr>
            <a:spLocks noGrp="1"/>
          </p:cNvSpPr>
          <p:nvPr>
            <p:ph sz="quarter" idx="14"/>
          </p:nvPr>
        </p:nvSpPr>
        <p:spPr>
          <a:xfrm>
            <a:off x="4932831" y="1523999"/>
            <a:ext cx="3422275" cy="2355011"/>
          </a:xfrm>
        </p:spPr>
        <p:txBody>
          <a:bodyPr>
            <a:normAutofit/>
          </a:bodyPr>
          <a:lstStyle/>
          <a:p>
            <a:pPr marL="57150" lvl="2" indent="0">
              <a:spcBef>
                <a:spcPts val="300"/>
              </a:spcBef>
              <a:spcAft>
                <a:spcPts val="300"/>
              </a:spcAft>
              <a:buNone/>
            </a:pPr>
            <a:r>
              <a:rPr lang="en-US" sz="2400" b="1" dirty="0"/>
              <a:t>Affiliation:</a:t>
            </a:r>
          </a:p>
          <a:p>
            <a:pPr marL="342900" lvl="2" indent="-285750">
              <a:spcBef>
                <a:spcPts val="300"/>
              </a:spcBef>
              <a:spcAft>
                <a:spcPts val="300"/>
              </a:spcAft>
            </a:pPr>
            <a:r>
              <a:rPr lang="en-US" sz="2000" dirty="0"/>
              <a:t>Likes to work in teams with cooperation and collegiality.</a:t>
            </a:r>
          </a:p>
          <a:p>
            <a:pPr marL="342900" lvl="2" indent="-285750">
              <a:spcBef>
                <a:spcPts val="300"/>
              </a:spcBef>
              <a:spcAft>
                <a:spcPts val="300"/>
              </a:spcAft>
            </a:pPr>
            <a:r>
              <a:rPr lang="en-US" sz="2000" dirty="0"/>
              <a:t>Tends to avoid conflict.</a:t>
            </a:r>
          </a:p>
          <a:p>
            <a:pPr marL="342900" lvl="2" indent="-285750">
              <a:spcBef>
                <a:spcPts val="300"/>
              </a:spcBef>
              <a:spcAft>
                <a:spcPts val="300"/>
              </a:spcAft>
            </a:pPr>
            <a:r>
              <a:rPr lang="en-US" sz="2000" dirty="0"/>
              <a:t>Likes to be praised in private.</a:t>
            </a:r>
          </a:p>
          <a:p>
            <a:endParaRPr lang="en-US" dirty="0"/>
          </a:p>
        </p:txBody>
      </p:sp>
      <p:sp>
        <p:nvSpPr>
          <p:cNvPr id="21" name="Content Placeholder 20"/>
          <p:cNvSpPr>
            <a:spLocks noGrp="1"/>
          </p:cNvSpPr>
          <p:nvPr>
            <p:ph sz="quarter" idx="15"/>
          </p:nvPr>
        </p:nvSpPr>
        <p:spPr>
          <a:xfrm>
            <a:off x="4932831" y="3879010"/>
            <a:ext cx="2947146" cy="2100549"/>
          </a:xfrm>
        </p:spPr>
        <p:txBody>
          <a:bodyPr>
            <a:normAutofit fontScale="92500" lnSpcReduction="10000"/>
          </a:bodyPr>
          <a:lstStyle/>
          <a:p>
            <a:pPr marL="11113" lvl="2" indent="0">
              <a:spcBef>
                <a:spcPts val="300"/>
              </a:spcBef>
              <a:spcAft>
                <a:spcPts val="300"/>
              </a:spcAft>
              <a:buNone/>
            </a:pPr>
            <a:r>
              <a:rPr lang="en-US" sz="2400" b="1" dirty="0"/>
              <a:t>Power:</a:t>
            </a:r>
          </a:p>
          <a:p>
            <a:pPr marL="296863" lvl="2" indent="-285750">
              <a:spcBef>
                <a:spcPts val="300"/>
              </a:spcBef>
              <a:spcAft>
                <a:spcPts val="300"/>
              </a:spcAft>
            </a:pPr>
            <a:r>
              <a:rPr lang="en-US" sz="2200" dirty="0"/>
              <a:t>Likes to be in charge.</a:t>
            </a:r>
          </a:p>
          <a:p>
            <a:pPr marL="296863" lvl="2" indent="-285750">
              <a:spcBef>
                <a:spcPts val="300"/>
              </a:spcBef>
              <a:spcAft>
                <a:spcPts val="300"/>
              </a:spcAft>
            </a:pPr>
            <a:r>
              <a:rPr lang="en-US" sz="2200" dirty="0"/>
              <a:t>Likes to be in control of people and events.</a:t>
            </a:r>
          </a:p>
          <a:p>
            <a:pPr marL="296863" lvl="2" indent="-285750">
              <a:spcBef>
                <a:spcPts val="300"/>
              </a:spcBef>
              <a:spcAft>
                <a:spcPts val="300"/>
              </a:spcAft>
            </a:pPr>
            <a:r>
              <a:rPr lang="en-US" sz="2200" dirty="0"/>
              <a:t>Appreciates being recognized.</a:t>
            </a:r>
          </a:p>
          <a:p>
            <a:endParaRPr lang="en-US" dirty="0"/>
          </a:p>
        </p:txBody>
      </p:sp>
    </p:spTree>
    <p:extLst>
      <p:ext uri="{BB962C8B-B14F-4D97-AF65-F5344CB8AC3E}">
        <p14:creationId xmlns:p14="http://schemas.microsoft.com/office/powerpoint/2010/main" val="2134368059"/>
      </p:ext>
    </p:extLst>
  </p:cSld>
  <p:clrMapOvr>
    <a:masterClrMapping/>
  </p:clrMapOvr>
</p:sld>
</file>

<file path=ppt/theme/theme1.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2.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11798</TotalTime>
  <Words>5742</Words>
  <Application>Microsoft Macintosh PowerPoint</Application>
  <PresentationFormat>On-screen Show (4:3)</PresentationFormat>
  <Paragraphs>577</Paragraphs>
  <Slides>43</Slides>
  <Notes>43</Notes>
  <HiddenSlides>8</HiddenSlides>
  <MMClips>0</MMClips>
  <ScaleCrop>false</ScaleCrop>
  <HeadingPairs>
    <vt:vector size="6" baseType="variant">
      <vt:variant>
        <vt:lpstr>Fonts Used</vt:lpstr>
      </vt:variant>
      <vt:variant>
        <vt:i4>1</vt:i4>
      </vt:variant>
      <vt:variant>
        <vt:lpstr>Theme</vt:lpstr>
      </vt:variant>
      <vt:variant>
        <vt:i4>5</vt:i4>
      </vt:variant>
      <vt:variant>
        <vt:lpstr>Slide Titles</vt:lpstr>
      </vt:variant>
      <vt:variant>
        <vt:i4>43</vt:i4>
      </vt:variant>
    </vt:vector>
  </HeadingPairs>
  <TitlesOfParts>
    <vt:vector size="49" baseType="lpstr">
      <vt:lpstr>Arial</vt:lpstr>
      <vt:lpstr>ImageDescriptionAppendixSlideMaster</vt:lpstr>
      <vt:lpstr>Title Slides Master</vt:lpstr>
      <vt:lpstr>MainContentSlideMaster</vt:lpstr>
      <vt:lpstr>ClosingMaster</vt:lpstr>
      <vt:lpstr>DividerSlideMaster</vt:lpstr>
      <vt:lpstr>CHAPTER 5</vt:lpstr>
      <vt:lpstr>After reading this chapter,  you should be able to:</vt:lpstr>
      <vt:lpstr>The What and Why of Motivation</vt:lpstr>
      <vt:lpstr>Two Fundamental Perspectives on Motivation</vt:lpstr>
      <vt:lpstr>Test Your OB Knowledge 1</vt:lpstr>
      <vt:lpstr>Content Theory:  McGregor’s Theory X and Theory Y</vt:lpstr>
      <vt:lpstr>Figure 5.2 Maslow’s Need Hierarchy</vt:lpstr>
      <vt:lpstr>Using Maslow’s Theory</vt:lpstr>
      <vt:lpstr>Content Theories of Motivation:  McClelland’s Acquired Needs Theory</vt:lpstr>
      <vt:lpstr>Content Theories of Motivation:  Self-Determination Theory</vt:lpstr>
      <vt:lpstr>Using Self-Determination Theory</vt:lpstr>
      <vt:lpstr>Test Your OB Knowledge 2 </vt:lpstr>
      <vt:lpstr>Herzberg’s Motivator–Hygiene Theory</vt:lpstr>
      <vt:lpstr>Figure 5.5 A Comparison of Need and Satisfaction Theories</vt:lpstr>
      <vt:lpstr>Process Theories of Motivation: Equity (Justice) Theory</vt:lpstr>
      <vt:lpstr>Figure 5.6 Elements of Equity Theory</vt:lpstr>
      <vt:lpstr>Process Theories of Motivation: Justice Theory</vt:lpstr>
      <vt:lpstr>Using Equity and Justice Theories</vt:lpstr>
      <vt:lpstr>Figure 5.8 Major Elements of Expectancy Theory</vt:lpstr>
      <vt:lpstr>Table 5.1 Managerial and Organizational Implications of Expectancy Theory</vt:lpstr>
      <vt:lpstr>How Does Goal Setting Work?</vt:lpstr>
      <vt:lpstr>Mechanisms Behind the Power of Goal Setting</vt:lpstr>
      <vt:lpstr>Test Your OB Knowledge 3</vt:lpstr>
      <vt:lpstr>Figure 5.9: Historical Models of Job Design </vt:lpstr>
      <vt:lpstr>Top-Down Approaches to Job Design: Scientific Management </vt:lpstr>
      <vt:lpstr>Top-Down Approaches to Job Design:  Job Enlargement and Rotation</vt:lpstr>
      <vt:lpstr>Top-Down Approaches to Job Design: Job Enrichment</vt:lpstr>
      <vt:lpstr>Figure 5.10 The Job Characteristics Model</vt:lpstr>
      <vt:lpstr>The Job Characteristics Model</vt:lpstr>
      <vt:lpstr>Bottom-Up Approaches to Job Design</vt:lpstr>
      <vt:lpstr>Motivating Employees Through Job Design</vt:lpstr>
      <vt:lpstr>Table 5.2 Forms of Job Crafting</vt:lpstr>
      <vt:lpstr>Test Your OB Knowledge 4</vt:lpstr>
      <vt:lpstr>Employee Motivation: Putting It All in Context</vt:lpstr>
      <vt:lpstr>End of Slides.</vt:lpstr>
      <vt:lpstr>Accessibility Content: Text Alternatives for Images</vt:lpstr>
      <vt:lpstr>Figure 5.2 Maslow’s Need Hierarchy, Text Alternative </vt:lpstr>
      <vt:lpstr>Figure 5.5 A Comparison of Need and Satisfaction Theories, Text Alternative</vt:lpstr>
      <vt:lpstr>Figure 5.6 Elements of Equity Theory, Text Alternative</vt:lpstr>
      <vt:lpstr>Figure 5.8 Major Elements of Expectancy Theory, Text Alternative </vt:lpstr>
      <vt:lpstr>Figure 5.9: Historical Models of Job Design, Text Alternative</vt:lpstr>
      <vt:lpstr>Figure 5.10 The Job Characteristics Model, Text Alternative</vt:lpstr>
      <vt:lpstr>Employee Motivation: Putting It All in Context,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692</cp:revision>
  <dcterms:created xsi:type="dcterms:W3CDTF">2014-09-02T15:08:31Z</dcterms:created>
  <dcterms:modified xsi:type="dcterms:W3CDTF">2020-03-04T22:05:34Z</dcterms:modified>
</cp:coreProperties>
</file>