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9.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10.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1.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2.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3.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14.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15.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16.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002" r:id="rId1"/>
    <p:sldMasterId id="2147484005" r:id="rId2"/>
    <p:sldMasterId id="2147484011" r:id="rId3"/>
    <p:sldMasterId id="2147484020" r:id="rId4"/>
    <p:sldMasterId id="2147484022" r:id="rId5"/>
    <p:sldMasterId id="2147483994" r:id="rId6"/>
    <p:sldMasterId id="2147483922" r:id="rId7"/>
    <p:sldMasterId id="2147483910" r:id="rId8"/>
    <p:sldMasterId id="2147483898" r:id="rId9"/>
    <p:sldMasterId id="2147483934" r:id="rId10"/>
    <p:sldMasterId id="2147483942" r:id="rId11"/>
    <p:sldMasterId id="2147483950" r:id="rId12"/>
    <p:sldMasterId id="2147483960" r:id="rId13"/>
    <p:sldMasterId id="2147483970" r:id="rId14"/>
    <p:sldMasterId id="2147483978" r:id="rId15"/>
    <p:sldMasterId id="2147483986" r:id="rId16"/>
    <p:sldMasterId id="2147483990" r:id="rId17"/>
  </p:sldMasterIdLst>
  <p:notesMasterIdLst>
    <p:notesMasterId r:id="rId50"/>
  </p:notesMasterIdLst>
  <p:sldIdLst>
    <p:sldId id="256" r:id="rId18"/>
    <p:sldId id="378" r:id="rId19"/>
    <p:sldId id="379" r:id="rId20"/>
    <p:sldId id="414" r:id="rId21"/>
    <p:sldId id="386" r:id="rId22"/>
    <p:sldId id="385" r:id="rId23"/>
    <p:sldId id="387" r:id="rId24"/>
    <p:sldId id="388" r:id="rId25"/>
    <p:sldId id="389" r:id="rId26"/>
    <p:sldId id="390" r:id="rId27"/>
    <p:sldId id="391" r:id="rId28"/>
    <p:sldId id="392" r:id="rId29"/>
    <p:sldId id="393" r:id="rId30"/>
    <p:sldId id="394" r:id="rId31"/>
    <p:sldId id="395" r:id="rId32"/>
    <p:sldId id="396" r:id="rId33"/>
    <p:sldId id="398" r:id="rId34"/>
    <p:sldId id="399" r:id="rId35"/>
    <p:sldId id="403" r:id="rId36"/>
    <p:sldId id="404" r:id="rId37"/>
    <p:sldId id="405" r:id="rId38"/>
    <p:sldId id="406" r:id="rId39"/>
    <p:sldId id="407" r:id="rId40"/>
    <p:sldId id="409" r:id="rId41"/>
    <p:sldId id="408" r:id="rId42"/>
    <p:sldId id="410" r:id="rId43"/>
    <p:sldId id="411" r:id="rId44"/>
    <p:sldId id="416" r:id="rId45"/>
    <p:sldId id="417" r:id="rId46"/>
    <p:sldId id="412" r:id="rId47"/>
    <p:sldId id="413" r:id="rId48"/>
    <p:sldId id="415"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C8DC51AE-4D96-E643-B8D0-DA319305A2EE}">
          <p14:sldIdLst>
            <p14:sldId id="256"/>
            <p14:sldId id="378"/>
            <p14:sldId id="379"/>
            <p14:sldId id="414"/>
            <p14:sldId id="386"/>
            <p14:sldId id="385"/>
            <p14:sldId id="387"/>
            <p14:sldId id="388"/>
            <p14:sldId id="389"/>
            <p14:sldId id="390"/>
            <p14:sldId id="391"/>
            <p14:sldId id="392"/>
            <p14:sldId id="393"/>
            <p14:sldId id="394"/>
            <p14:sldId id="395"/>
            <p14:sldId id="396"/>
            <p14:sldId id="398"/>
            <p14:sldId id="399"/>
            <p14:sldId id="403"/>
            <p14:sldId id="404"/>
            <p14:sldId id="405"/>
            <p14:sldId id="406"/>
            <p14:sldId id="407"/>
            <p14:sldId id="409"/>
            <p14:sldId id="408"/>
            <p14:sldId id="410"/>
            <p14:sldId id="411"/>
            <p14:sldId id="416"/>
          </p14:sldIdLst>
        </p14:section>
        <p14:section name="Appendix of Text Alternates for Images" id="{7BB53D9C-0EDA-B24E-8062-99CB9DF6405C}">
          <p14:sldIdLst>
            <p14:sldId id="417"/>
            <p14:sldId id="412"/>
            <p14:sldId id="413"/>
            <p14:sldId id="41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resaward" initials="t" lastIdx="1" clrIdx="0"/>
  <p:cmAuthor id="2" name="Pam" initials="P"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EC7701"/>
    <a:srgbClr val="9E1A1F"/>
    <a:srgbClr val="638886"/>
    <a:srgbClr val="F4AA12"/>
    <a:srgbClr val="F4B81E"/>
    <a:srgbClr val="6CD37B"/>
    <a:srgbClr val="56BB43"/>
    <a:srgbClr val="2C18FF"/>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99"/>
    <p:restoredTop sz="89907" autoAdjust="0"/>
  </p:normalViewPr>
  <p:slideViewPr>
    <p:cSldViewPr snapToGrid="0" snapToObjects="1">
      <p:cViewPr varScale="1">
        <p:scale>
          <a:sx n="131" d="100"/>
          <a:sy n="131" d="100"/>
        </p:scale>
        <p:origin x="248" y="184"/>
      </p:cViewPr>
      <p:guideLst>
        <p:guide orient="horz" pos="2160"/>
        <p:guide pos="2880"/>
      </p:guideLst>
    </p:cSldViewPr>
  </p:slideViewPr>
  <p:notesTextViewPr>
    <p:cViewPr>
      <p:scale>
        <a:sx n="150" d="100"/>
        <a:sy n="150" d="100"/>
      </p:scale>
      <p:origin x="0" y="0"/>
    </p:cViewPr>
  </p:notesTextViewPr>
  <p:sorterViewPr>
    <p:cViewPr>
      <p:scale>
        <a:sx n="80" d="100"/>
        <a:sy n="80" d="100"/>
      </p:scale>
      <p:origin x="0" y="0"/>
    </p:cViewPr>
  </p:sorterViewPr>
  <p:notesViewPr>
    <p:cSldViewPr snapToGrid="0" snapToObjects="1">
      <p:cViewPr varScale="1">
        <p:scale>
          <a:sx n="89" d="100"/>
          <a:sy n="89" d="100"/>
        </p:scale>
        <p:origin x="3802"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2.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8" Type="http://schemas.openxmlformats.org/officeDocument/2006/relationships/slideMaster" Target="slideMasters/slideMaster8.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3/4/20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all</a:t>
            </a:r>
            <a:r>
              <a:rPr lang="en-US" baseline="0" dirty="0"/>
              <a:t> stereotypes are negative. </a:t>
            </a:r>
            <a:r>
              <a:rPr lang="en-US" dirty="0"/>
              <a:t>Stereotypes</a:t>
            </a:r>
            <a:r>
              <a:rPr lang="en-US" baseline="0" dirty="0"/>
              <a:t> can be positive.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Attribution theory is based on a simple premise: People infer causes for observed behavior. Rightly or wrongly, we constantly formulate cause-and-effect explanations for how we and others behave.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Formally defined, causal attributions are suspected or inferred causes of behavior.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Managers need to understand how people formulate these attributions because the attributions profoundly affect organizational behavior.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Behavior can be attributed either to internal factors within a person (such as ability) or to  external factors in the environment (such as a difficult task).</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Kelley hypothesized that people make causal attributions by observing three dimensions of behavior: consensus, distinctiveness, and consistency.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dimensions vary independently, forming various combinations and leading to differing attributions.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Consensus compares an individual’s behavior with that of his or her peers. There is high consensus when one acts like the rest of the group and low consensus when one acts differently.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Distinctiveness compares a person’s behavior on one task with his or her behavior on other tasks. High distinctiveness means the individual has performed the task in question in a significantly different manner than he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she has performed other tasks.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Consistency judges if the individual’s performance on a given task is consistent over time. Low consistency is undesirable for obvious reasons, and implies that a person is unable to perform a certain task at some standard level. High consistency implies that a person performs a certain task the same way, with little or no variation over time.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Kelley theorized that people attribute behavior to either internal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causes (personal factors) or external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causes (environmental factors) depending on the ranking of consensus, distinctiveness, and consistency.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other combinations are possible, the two options shown above have been most frequently studied.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Say all employees are performing poorly (high consensus) on only one of several tasks (high distinctiveness) and during only one time period (low consistency). A supervisor will probably attribute the employees’ poor performance to an external source such as a temporary distraction or event.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contrast, if only one employee performs poorly (low consensus), across several tasks (low distinctiveness), and over time (high consistency), the supervisor will likely attribute performance to personal factors.</a:t>
            </a: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fundamental attribution bias reflects one’s tendency to attribute another person’s behavior to his or her personal characteristics, as opposed to situational factors. This bias causes perceivers to ignore important environmental factors that often significantly affect behavior. This leads to inaccurate assessments of performance, which in turn foster inappropriate responses to poor performance.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self-serving bias represents one’s tendency to take more personal responsibility for success than for failure. The self-serving bias suggests employees will attribute their success to internal factors (high ability or hard work) and their failures to uncontrollable external factors (tough job, bad luck, unproductive coworkers, or an unsympathetic boss). This tendency plays out in all aspects of life.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tend to disproportionately attribute behavior to internal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causes. This can result in inaccurate evaluations of performance, leading to reduced employee motivation. No one likes to be blamed because of factors 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perceive to be beyond their control. The Organizing Framework for Understanding and Applying OB offers a simple solution for overcoming this tendency. You must remind yourself that behavior and performance is a function of both person factors and environmental characteristics.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Other attributional biases may lead managers to take inappropriate actions.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Such actions could include promotions, transfers, layoffs, and so forth. This can dampen motivation and performance.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Attributional training sessions can help.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Basic attributional processes can be explained, and we can be taught to detect and avoid attributional biases.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 employee’s attributions for his or her own performance have dramatic effects on subsequent motivation, performance, and personal attitudes such as self- esteem. For instance, people tend to give up, develop lower expectations for future success, and experience decreased self-esteem when they attribute failure to a lack of ability. Employees are more likely to display high performance and job satisfaction when they attribute success to internal factors such as ability and effort.</a:t>
            </a: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fundamental</a:t>
            </a:r>
            <a:r>
              <a:rPr lang="en-US" baseline="0" dirty="0"/>
              <a:t> attribution error</a:t>
            </a:r>
            <a:r>
              <a:rPr lang="en-US" dirty="0"/>
              <a:t>.  The manager is assuming it was Megan’s fault.</a:t>
            </a: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SOURCE: Gardenswartz, Lee, and Anita Rowe. </a:t>
            </a:r>
            <a:r>
              <a:rPr lang="en-US" sz="1200" i="1" kern="1200" dirty="0">
                <a:solidFill>
                  <a:schemeClr val="tx1"/>
                </a:solidFill>
                <a:effectLst/>
                <a:latin typeface="+mn-lt"/>
                <a:ea typeface="+mn-ea"/>
                <a:cs typeface="+mn-cs"/>
              </a:rPr>
              <a:t>Diverse Teams at Work: Capitalizing on the Power of Diversity</a:t>
            </a:r>
            <a:r>
              <a:rPr lang="en-US" sz="1200" kern="1200" dirty="0">
                <a:solidFill>
                  <a:schemeClr val="tx1"/>
                </a:solidFill>
                <a:effectLst/>
                <a:latin typeface="+mn-lt"/>
                <a:ea typeface="+mn-ea"/>
                <a:cs typeface="+mn-cs"/>
              </a:rPr>
              <a:t>. Virginia: Society For Human Resource Management, 2003.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Figure 4.5 shows that personality is at the center of the diversity wheel because it represents a stable set of characteristics responsible for a person’s identity.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next layer of diversity includes internal dimensions that are referred to as surface-level dimensions of diversity. Surface-level characteristics are those that are quickly apparent to interactants, such as race, gender, and 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Because these characteristics are viewed as unchangeable, they strongly influence our attitudes, expectations, and assumptions about others, which, in turn, influence our behavior.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Figure 4.3 shows that the next layer of diversity comprises external influences. They represent individual differences that we have a greater ability to influence or control. Examples include where you live today, your religious affiliation, whether you are married and have children, and your work experiences. These dimensions also exert a significant influence on our perceptions, behavior, and attitudes.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final layer of diversity includes organizational dimensions such as seniority, work location, and job title and function. Integrating these last two layers results in what is called deep-level characteristics of diversity. Deep-level characteristics are those that take time to emerge in interactions, such as attitudes, opinions, and values. These characteristics are definitely under our control.</a:t>
            </a: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It’s important to understand that affirmative action is not a law in and of itself. It is an outgrowth of equal employment opportunity (EEO) legislation. The goal of this legislation is to outlaw discrimination and to encourage organizations to proactively prevent discrimination.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Discrimination occurs when employment decisions about an individual are due to reasons not associated with performance or are not related to the job.</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example, organizations cannot discriminate on the basis of race, color, religion, national origin, sex, age, physical or mental disabilities, or pregnancy. </a:t>
            </a: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deep-level</a:t>
            </a:r>
            <a:r>
              <a:rPr lang="en-US" baseline="0" dirty="0"/>
              <a:t> characteristics.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1862253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rationale for managing diversity is more than its legal, social, or moral dimension.  Quite simply, it’s good business. Managing diversity gives the organization the ability to grow and maintain a business in an increasingly competitive marketplace.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access-and-legitimacy perspective on diversity is based on</a:t>
            </a:r>
            <a:r>
              <a:rPr lang="en-US" sz="1200" kern="1200" baseline="0" dirty="0">
                <a:solidFill>
                  <a:schemeClr val="tx1"/>
                </a:solidFill>
                <a:effectLst/>
                <a:latin typeface="+mn-lt"/>
                <a:ea typeface="+mn-ea"/>
                <a:cs typeface="+mn-cs"/>
              </a:rPr>
              <a:t> recognizing</a:t>
            </a:r>
            <a:r>
              <a:rPr lang="en-US" sz="1200" kern="1200" dirty="0">
                <a:solidFill>
                  <a:schemeClr val="tx1"/>
                </a:solidFill>
                <a:effectLst/>
                <a:latin typeface="+mn-lt"/>
                <a:ea typeface="+mn-ea"/>
                <a:cs typeface="+mn-cs"/>
              </a:rPr>
              <a:t> that the organization’s markets and constituencies are culturally diverse.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therefore behooves the organization to match the diversity in parts of its own workforce as a way of gaining access to and legitimacy with those markets and constituent groups.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study discovered that customer satisfaction and employee productivity were higher when the racio-ethnic composition of customers matched that of store employees.</a:t>
            </a: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42899" y="4343400"/>
            <a:ext cx="6308271" cy="4114800"/>
          </a:xfrm>
        </p:spPr>
        <p:txBody>
          <a:bodyPr/>
          <a:lstStyle/>
          <a:p>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g</a:t>
            </a:r>
            <a:r>
              <a:rPr lang="en-US" sz="1200" kern="1200" dirty="0">
                <a:solidFill>
                  <a:schemeClr val="tx1"/>
                </a:solidFill>
                <a:effectLst/>
                <a:latin typeface="+mn-lt"/>
                <a:ea typeface="+mn-ea"/>
                <a:cs typeface="+mn-cs"/>
              </a:rPr>
              <a:t>lass ceiling represents an invisible but absolute barrier or solid roadblock that prevents women from advancing to higher-level positions.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Various statistics support the existence of a glass ceiling. The pay gap between men and women is one example. In 2012, the median weekly income in full-time management, professional, and related occupations was $1,328 for men in contrast to $951 for women.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gap includes MBA graduates. Female graduates from top MBA programs earned 93 cents for every dollar earned by a male graduate, and the pay gap tends to increase over time.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WSJ/NBC national poll revealed that 40 percent of the women reported experiencing gender discrimination.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Educational attainment: Women earned the majority of bachelor’s and master’s degrees from 2006 through 2012.</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Seats on boards of directors of </a:t>
            </a:r>
            <a:r>
              <a:rPr lang="en-US" sz="1200" i="1" kern="1200" dirty="0">
                <a:solidFill>
                  <a:schemeClr val="tx1"/>
                </a:solidFill>
                <a:effectLst/>
                <a:latin typeface="+mn-lt"/>
                <a:ea typeface="+mn-ea"/>
                <a:cs typeface="+mn-cs"/>
              </a:rPr>
              <a:t>Fortune</a:t>
            </a:r>
            <a:r>
              <a:rPr lang="en-US" sz="1200" kern="1200" dirty="0">
                <a:solidFill>
                  <a:schemeClr val="tx1"/>
                </a:solidFill>
                <a:effectLst/>
                <a:latin typeface="+mn-lt"/>
                <a:ea typeface="+mn-ea"/>
                <a:cs typeface="+mn-cs"/>
              </a:rPr>
              <a:t> 500 firms: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9.6% in 1995 and 16.6% in 2013.</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Leadership positions in educational institutions:</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n 2010, women represented 18.7% of college presidents and 29.9% of board members.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Federal court appointments:</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n 2013, 32% and 30% of Federal Courts of Appeals and U.S. District Court judges, respectively, were women.</a:t>
            </a:r>
          </a:p>
          <a:p>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All told, minority groups will constitute approximately 57 percent of the workforce in 2060, according to the Census Bureau.</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yet, three additional trends suggest that current-day minority groups are stalled at their own glass ceiling.</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Smaller percentage in the professional class: Latinos and African Americans have a smaller relative hold on managerial and professional jobs within their racial groupings.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More discrimination cases: The number of race-based charges of discrimination that were deemed to show reasonable cause by the U.S. Equal Employment Opportunity Commission increased from 294 in 1995 to 957 in 2013. Companies paid a total of $112 million to resolve these claims outside of litigation in 2013.</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Lower earnings. Minorities also tend to earn less personal income than whites. Median weekly earnings in 2010 were $1,103, $884, $1,275, and $895 for whites, blacks, Asians, and Latinos, respectively. Interestingly, Asians had the highest median income.</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America’s population and workforce are getting older, and the workforce includes greater generational differences than ever before. We already see four generations of employees working together, soon to be joined by a fifth. Managers need to deal effectively with these generational differences in values, attitudes, and behaviors. Many companies</a:t>
            </a:r>
            <a:r>
              <a:rPr lang="en-US" sz="1200" b="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including IBM, Lockheed Martin, Ernst &amp; Young, and Aetna</a:t>
            </a:r>
            <a:r>
              <a:rPr lang="en-US" sz="1200" b="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address this issue by providing training workshops on generational diversity.</a:t>
            </a: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Hire employees to match the diversity in the population.</a:t>
            </a: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72142" y="4343400"/>
            <a:ext cx="6389915" cy="4114800"/>
          </a:xfrm>
        </p:spPr>
        <p:txBody>
          <a:bodyPr/>
          <a:lstStyle/>
          <a:p>
            <a:r>
              <a:rPr lang="en-US" sz="1200" kern="1200" dirty="0">
                <a:solidFill>
                  <a:schemeClr val="tx1"/>
                </a:solidFill>
                <a:effectLst/>
                <a:latin typeface="+mn-lt"/>
                <a:ea typeface="+mn-ea"/>
                <a:cs typeface="+mn-cs"/>
              </a:rPr>
              <a:t>Inaccurate stereotypes and prejudice: This barrier manifests itself in the belief that differences are viewed as weaknesses. In turn, this promotes the view that diversity hiring will mean sacrificing competence and quality.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Ethnocentrism: The ethnocentrism barrier represents the feeling that one’s cultural rules and norms are superior or more legitimate than the rules and norms of another culture.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Poor career planning: This barrier is associated with the lack of opportunities for diverse employees to get the type of work assignments that qualify them for senior management positions.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negative diversity climate: We define organizational climate as employee perceptions about an organization’s formal and informal policies, practices, and procedures. Diversity climate is a subcomponent of an organization’s overall climate and is defined as the employees’ aggregate “perceptions about the organization’s diversity-related formal structure characteristics and informal values.”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 unsupportive and hostile working environment for diverse employees: Sexual, racial, and age harassment are common examples of hostile work environments. Whether perpetrated against women, men, older individuals, or LGBT people, hostile environments are demeaning, unethical, and appropriately called “work environment pollution.”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Lack of political savvy on the part of diverse employees: Diverse employees may not get promoted because they do not know how to “play the game” of getting along and getting ahead in an organization. Research reveals that women and people of color are excluded from organizational networks.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Difficulty in balancing career and family issues: Women still assume the majority of the responsibilities associated with raising children.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Fears of reverse discrimination: Some employees believe that managing diversity is a smoke screen for reverse discrimination. This belief leads to very strong resistance because people feel that one person’s gain is another’s loss.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Diversity is not seen as an organizational priority: This leads to subtle resistance that shows up in the form of complaints and negative attitudes. Employees may complain about the time, energy, and resources devoted to diversity that could have been spent doing “real work.”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need to revamp the organization’s performance appraisal and reward system: Performance appraisals and reward systems must reinforce the need to effectively manage diversity. This means that success will be based on a new set of criteria.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Resistance to change: Effectively managing diversity entails significant organizational and personal change.</a:t>
            </a: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32014" y="4343400"/>
            <a:ext cx="6335486" cy="4114800"/>
          </a:xfrm>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Option 1: Include</a:t>
            </a:r>
            <a:r>
              <a:rPr lang="en-US" sz="1200" kern="1200" baseline="0" dirty="0">
                <a:solidFill>
                  <a:schemeClr val="tx1"/>
                </a:solidFill>
                <a:effectLst/>
                <a:latin typeface="+mn-lt"/>
                <a:ea typeface="+mn-ea"/>
                <a:cs typeface="+mn-cs"/>
              </a:rPr>
              <a:t> or e</a:t>
            </a:r>
            <a:r>
              <a:rPr lang="en-US" sz="1200" kern="1200" dirty="0">
                <a:solidFill>
                  <a:schemeClr val="tx1"/>
                </a:solidFill>
                <a:effectLst/>
                <a:latin typeface="+mn-lt"/>
                <a:ea typeface="+mn-ea"/>
                <a:cs typeface="+mn-cs"/>
              </a:rPr>
              <a:t>xclude.</a:t>
            </a:r>
          </a:p>
          <a:p>
            <a:pPr marL="0" indent="0">
              <a:buFont typeface="Arial" panose="020B0604020202020204" pitchFamily="34" charset="0"/>
              <a:buNone/>
            </a:pPr>
            <a:r>
              <a:rPr lang="en-US" sz="1200" kern="1200" dirty="0">
                <a:solidFill>
                  <a:schemeClr val="tx1"/>
                </a:solidFill>
                <a:effectLst/>
                <a:latin typeface="+mn-lt"/>
                <a:ea typeface="+mn-ea"/>
                <a:cs typeface="+mn-cs"/>
              </a:rPr>
              <a:t>This choice may</a:t>
            </a:r>
            <a:r>
              <a:rPr lang="en-US" sz="1200" kern="1200" baseline="0" dirty="0">
                <a:solidFill>
                  <a:schemeClr val="tx1"/>
                </a:solidFill>
                <a:effectLst/>
                <a:latin typeface="+mn-lt"/>
                <a:ea typeface="+mn-ea"/>
                <a:cs typeface="+mn-cs"/>
              </a:rPr>
              <a:t> be</a:t>
            </a:r>
            <a:r>
              <a:rPr lang="en-US" sz="1200" kern="1200" dirty="0">
                <a:solidFill>
                  <a:schemeClr val="tx1"/>
                </a:solidFill>
                <a:effectLst/>
                <a:latin typeface="+mn-lt"/>
                <a:ea typeface="+mn-ea"/>
                <a:cs typeface="+mn-cs"/>
              </a:rPr>
              <a:t> an outgrowth of affirmative-action programs. Its primary goal is to either increase or decrease the number of diverse people at all levels of the organization.</a:t>
            </a:r>
          </a:p>
          <a:p>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2: Deny.</a:t>
            </a:r>
          </a:p>
          <a:p>
            <a:pPr marL="0" indent="0">
              <a:buFont typeface="Arial" panose="020B0604020202020204" pitchFamily="34" charset="0"/>
              <a:buNone/>
            </a:pPr>
            <a:r>
              <a:rPr lang="en-US" sz="1200" kern="1200" dirty="0">
                <a:solidFill>
                  <a:schemeClr val="tx1"/>
                </a:solidFill>
                <a:effectLst/>
                <a:latin typeface="+mn-lt"/>
                <a:ea typeface="+mn-ea"/>
                <a:cs typeface="+mn-cs"/>
              </a:rPr>
              <a:t>People using this option deny that differences exist. Denial may manifest itself in proclamations that all decisions are color-, gender-, and age-blind and that success is solely determined by merit and performance.</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3: Assimilate.</a:t>
            </a:r>
          </a:p>
          <a:p>
            <a:pPr marL="0" indent="0">
              <a:buFont typeface="Arial" panose="020B0604020202020204" pitchFamily="34" charset="0"/>
              <a:buNone/>
            </a:pPr>
            <a:r>
              <a:rPr lang="en-US" sz="1200" kern="1200" dirty="0">
                <a:solidFill>
                  <a:schemeClr val="tx1"/>
                </a:solidFill>
                <a:effectLst/>
                <a:latin typeface="+mn-lt"/>
                <a:ea typeface="+mn-ea"/>
                <a:cs typeface="+mn-cs"/>
              </a:rPr>
              <a:t>The basic premise behind this alternative is that all diverse people will learn to fit in or become like the dominant group. It only takes time and reinforcement for people to see the light.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4: Suppress. </a:t>
            </a:r>
          </a:p>
          <a:p>
            <a:pPr marL="0" indent="0">
              <a:buFont typeface="Arial" panose="020B0604020202020204" pitchFamily="34" charset="0"/>
              <a:buNone/>
            </a:pPr>
            <a:r>
              <a:rPr lang="en-US" sz="1200" kern="1200" dirty="0">
                <a:solidFill>
                  <a:schemeClr val="tx1"/>
                </a:solidFill>
                <a:effectLst/>
                <a:latin typeface="+mn-lt"/>
                <a:ea typeface="+mn-ea"/>
                <a:cs typeface="+mn-cs"/>
              </a:rPr>
              <a:t>Differences are squelched or discouraged when using this approach. This can be done by telling or reinforcing others to quit whining and complaining about issues.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5: Isolate. </a:t>
            </a:r>
          </a:p>
          <a:p>
            <a:pPr marL="0" indent="0">
              <a:buFont typeface="Arial" panose="020B0604020202020204" pitchFamily="34" charset="0"/>
              <a:buNone/>
            </a:pPr>
            <a:r>
              <a:rPr lang="en-US" sz="1200" kern="1200" dirty="0">
                <a:solidFill>
                  <a:schemeClr val="tx1"/>
                </a:solidFill>
                <a:effectLst/>
                <a:latin typeface="+mn-lt"/>
                <a:ea typeface="+mn-ea"/>
                <a:cs typeface="+mn-cs"/>
              </a:rPr>
              <a:t>This option maintains the current way of doing things by setting the diverse person off to the side. In this way the individual is unable to influence organizational change.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6: Tolerate. </a:t>
            </a:r>
          </a:p>
          <a:p>
            <a:pPr marL="0" indent="0">
              <a:buFont typeface="Arial" panose="020B0604020202020204" pitchFamily="34" charset="0"/>
              <a:buNone/>
            </a:pPr>
            <a:r>
              <a:rPr lang="en-US" sz="1200" kern="1200" dirty="0">
                <a:solidFill>
                  <a:schemeClr val="tx1"/>
                </a:solidFill>
                <a:effectLst/>
                <a:latin typeface="+mn-lt"/>
                <a:ea typeface="+mn-ea"/>
                <a:cs typeface="+mn-cs"/>
              </a:rPr>
              <a:t>Toleration entails acknowledging differences but not valuing or accepting them. It represents a live-and-let-live approach that superficially allows organizations to give lip-service to the issue of managing diversity. Toleration is different from isolation in that it allows for the inclusion of diverse people. However, differences are not really valued or accepted when an organization uses this option.</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7: Build relationships.</a:t>
            </a:r>
          </a:p>
          <a:p>
            <a:pPr marL="0" indent="0">
              <a:buFont typeface="Arial" panose="020B0604020202020204" pitchFamily="34" charset="0"/>
              <a:buNone/>
            </a:pPr>
            <a:r>
              <a:rPr lang="en-US" sz="1200" kern="1200" dirty="0">
                <a:solidFill>
                  <a:schemeClr val="tx1"/>
                </a:solidFill>
                <a:effectLst/>
                <a:latin typeface="+mn-lt"/>
                <a:ea typeface="+mn-ea"/>
                <a:cs typeface="+mn-cs"/>
              </a:rPr>
              <a:t>This approach is based on the premise that good relationships can overcome differences. It addresses diversity by fostering quality relationships—characterized by acceptance and understanding—among diverse groups.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8: Foster mutual adaptation.</a:t>
            </a:r>
          </a:p>
          <a:p>
            <a:pPr marL="0" indent="0">
              <a:buFont typeface="Arial" panose="020B0604020202020204" pitchFamily="34" charset="0"/>
              <a:buNone/>
            </a:pPr>
            <a:r>
              <a:rPr lang="en-US" sz="1200" kern="1200" dirty="0">
                <a:solidFill>
                  <a:schemeClr val="tx1"/>
                </a:solidFill>
                <a:effectLst/>
                <a:latin typeface="+mn-lt"/>
                <a:ea typeface="+mn-ea"/>
                <a:cs typeface="+mn-cs"/>
              </a:rPr>
              <a:t>In this option, people are willing to adapt or change their views for the sake of creating positive relationships with others. This implies that employees and management alike must be willing to accept differences, and, most important, agree that everyone and everything is open for change. Diversity training is one way to kick-start mutual adaptation. </a:t>
            </a: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38879603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24126821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2614612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Perception is a cognitive process that enables us to interpret and understand our surroundings.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Recognition of objects is one of this process’s major functions. For example, both people and animals recognize familiar objects in their environments.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People must recognize objects to meaningfully interact with their environment.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But since organizational behavior’s (OB’s) principal focus is on people, social perception is emphasized rather than object perception.</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32</a:t>
            </a:fld>
            <a:endParaRPr lang="en-US" dirty="0"/>
          </a:p>
        </p:txBody>
      </p:sp>
    </p:spTree>
    <p:extLst>
      <p:ext uri="{BB962C8B-B14F-4D97-AF65-F5344CB8AC3E}">
        <p14:creationId xmlns:p14="http://schemas.microsoft.com/office/powerpoint/2010/main" val="1450493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42900" y="4343400"/>
            <a:ext cx="6340929" cy="4114800"/>
          </a:xfrm>
        </p:spPr>
        <p:txBody>
          <a:bodyPr/>
          <a:lstStyle/>
          <a:p>
            <a:pPr lvl="0"/>
            <a:r>
              <a:rPr lang="en-US" sz="1050" kern="1200" dirty="0">
                <a:solidFill>
                  <a:schemeClr val="tx1"/>
                </a:solidFill>
                <a:effectLst/>
                <a:latin typeface="+mn-lt"/>
                <a:ea typeface="+mn-ea"/>
                <a:cs typeface="+mn-cs"/>
              </a:rPr>
              <a:t>Characteristics of the Perceiver:</a:t>
            </a:r>
          </a:p>
          <a:p>
            <a:pPr lvl="1"/>
            <a:r>
              <a:rPr lang="en-US" sz="1050" kern="1200" dirty="0">
                <a:solidFill>
                  <a:schemeClr val="tx1"/>
                </a:solidFill>
                <a:effectLst/>
                <a:latin typeface="+mn-lt"/>
                <a:ea typeface="+mn-ea"/>
                <a:cs typeface="+mn-cs"/>
              </a:rPr>
              <a:t>Direction of gaze: Gaze is the first step in the perception process because it focuses your attention and tells the brain what you think is important in the immediate environment.</a:t>
            </a:r>
          </a:p>
          <a:p>
            <a:pPr lvl="1"/>
            <a:r>
              <a:rPr lang="en-US" sz="1050" kern="1200" dirty="0">
                <a:solidFill>
                  <a:schemeClr val="tx1"/>
                </a:solidFill>
                <a:effectLst/>
                <a:latin typeface="+mn-lt"/>
                <a:ea typeface="+mn-ea"/>
                <a:cs typeface="+mn-cs"/>
              </a:rPr>
              <a:t>Needs and goals: We are more likely to perceive whatever is related to our goals and to our needs. </a:t>
            </a:r>
          </a:p>
          <a:p>
            <a:pPr lvl="1"/>
            <a:r>
              <a:rPr lang="en-US" sz="1050" kern="1200" dirty="0">
                <a:solidFill>
                  <a:schemeClr val="tx1"/>
                </a:solidFill>
                <a:effectLst/>
                <a:latin typeface="+mn-lt"/>
                <a:ea typeface="+mn-ea"/>
                <a:cs typeface="+mn-cs"/>
              </a:rPr>
              <a:t>Experience with target: Our perception of a target is influenced by our past experience with him or her.</a:t>
            </a:r>
          </a:p>
          <a:p>
            <a:pPr lvl="1"/>
            <a:r>
              <a:rPr lang="en-US" sz="1050" kern="1200" dirty="0">
                <a:solidFill>
                  <a:schemeClr val="tx1"/>
                </a:solidFill>
                <a:effectLst/>
                <a:latin typeface="+mn-lt"/>
                <a:ea typeface="+mn-ea"/>
                <a:cs typeface="+mn-cs"/>
              </a:rPr>
              <a:t>Category-based knowledge: This knowledge consists of perceptions, including stereotypes, that we have stored in memory about various categories of people that we use to interpret what we see and hear. </a:t>
            </a:r>
          </a:p>
          <a:p>
            <a:pPr lvl="1"/>
            <a:r>
              <a:rPr lang="en-US" sz="1050" kern="1200" dirty="0">
                <a:solidFill>
                  <a:schemeClr val="tx1"/>
                </a:solidFill>
                <a:effectLst/>
                <a:latin typeface="+mn-lt"/>
                <a:ea typeface="+mn-ea"/>
                <a:cs typeface="+mn-cs"/>
              </a:rPr>
              <a:t>Gender and emotional status: Women recognize emotions more accurately than men, and experiencing negative emotions such as anger and frustration is likely to make your perceptions more negative.</a:t>
            </a:r>
          </a:p>
          <a:p>
            <a:pPr lvl="1"/>
            <a:r>
              <a:rPr lang="en-US" sz="1050" kern="1200" dirty="0">
                <a:solidFill>
                  <a:schemeClr val="tx1"/>
                </a:solidFill>
                <a:effectLst/>
                <a:latin typeface="+mn-lt"/>
                <a:ea typeface="+mn-ea"/>
                <a:cs typeface="+mn-cs"/>
              </a:rPr>
              <a:t>Cognitive load: Cognitive load represents the amount of activity going on in your brain; your perceptions are more likely to be distorted and susceptible to stereotypical judgments if you are tired.</a:t>
            </a:r>
          </a:p>
          <a:p>
            <a:pPr lvl="0"/>
            <a:endParaRPr lang="en-US" sz="1050" kern="1200" dirty="0">
              <a:solidFill>
                <a:schemeClr val="tx1"/>
              </a:solidFill>
              <a:effectLst/>
              <a:latin typeface="+mn-lt"/>
              <a:ea typeface="+mn-ea"/>
              <a:cs typeface="+mn-cs"/>
            </a:endParaRPr>
          </a:p>
          <a:p>
            <a:pPr lvl="0"/>
            <a:r>
              <a:rPr lang="en-US" sz="1050" kern="1200" dirty="0">
                <a:solidFill>
                  <a:schemeClr val="tx1"/>
                </a:solidFill>
                <a:effectLst/>
                <a:latin typeface="+mn-lt"/>
                <a:ea typeface="+mn-ea"/>
                <a:cs typeface="+mn-cs"/>
              </a:rPr>
              <a:t>Characteristics of the Target:</a:t>
            </a:r>
          </a:p>
          <a:p>
            <a:pPr lvl="1"/>
            <a:r>
              <a:rPr lang="en-US" sz="1050" kern="1200" dirty="0">
                <a:solidFill>
                  <a:schemeClr val="tx1"/>
                </a:solidFill>
                <a:effectLst/>
                <a:latin typeface="+mn-lt"/>
                <a:ea typeface="+mn-ea"/>
                <a:cs typeface="+mn-cs"/>
              </a:rPr>
              <a:t>Direction of gaze: We form different perceptions of people based on whether they are looking at us while conversing. </a:t>
            </a:r>
          </a:p>
          <a:p>
            <a:pPr lvl="1"/>
            <a:r>
              <a:rPr lang="en-US" sz="1050" kern="1200" dirty="0">
                <a:solidFill>
                  <a:schemeClr val="tx1"/>
                </a:solidFill>
                <a:effectLst/>
                <a:latin typeface="+mn-lt"/>
                <a:ea typeface="+mn-ea"/>
                <a:cs typeface="+mn-cs"/>
              </a:rPr>
              <a:t>Facial features and body shape: We often use faces as markers for gender, race, and age, but face and body characteristics can lead us to fall back on cultural stereotypes. </a:t>
            </a:r>
          </a:p>
          <a:p>
            <a:pPr lvl="1"/>
            <a:r>
              <a:rPr lang="en-US" sz="1050" kern="1200" dirty="0">
                <a:solidFill>
                  <a:schemeClr val="tx1"/>
                </a:solidFill>
                <a:effectLst/>
                <a:latin typeface="+mn-lt"/>
                <a:ea typeface="+mn-ea"/>
                <a:cs typeface="+mn-cs"/>
              </a:rPr>
              <a:t>Nonverbal cues: Gestures, touching, facial expressions, eye contact, and body movements like slouching all convey messages, and these nonverbal actions are highly influential in perception. </a:t>
            </a:r>
          </a:p>
          <a:p>
            <a:pPr lvl="1"/>
            <a:r>
              <a:rPr lang="en-US" sz="1050" kern="1200" dirty="0">
                <a:solidFill>
                  <a:schemeClr val="tx1"/>
                </a:solidFill>
                <a:effectLst/>
                <a:latin typeface="+mn-lt"/>
                <a:ea typeface="+mn-ea"/>
                <a:cs typeface="+mn-cs"/>
              </a:rPr>
              <a:t>Appearance or dress: We all are susceptible to being influenced by appearance and attire.</a:t>
            </a:r>
          </a:p>
          <a:p>
            <a:pPr lvl="1"/>
            <a:r>
              <a:rPr lang="en-US" sz="1050" kern="1200" dirty="0">
                <a:solidFill>
                  <a:schemeClr val="tx1"/>
                </a:solidFill>
                <a:effectLst/>
                <a:latin typeface="+mn-lt"/>
                <a:ea typeface="+mn-ea"/>
                <a:cs typeface="+mn-cs"/>
              </a:rPr>
              <a:t>Physical attractiveness: The beauty-is-good stereotype leads us to perceive attractive people positively.</a:t>
            </a:r>
          </a:p>
          <a:p>
            <a:pPr lvl="0"/>
            <a:endParaRPr lang="en-US" sz="1050" kern="1200" dirty="0">
              <a:solidFill>
                <a:schemeClr val="tx1"/>
              </a:solidFill>
              <a:effectLst/>
              <a:latin typeface="+mn-lt"/>
              <a:ea typeface="+mn-ea"/>
              <a:cs typeface="+mn-cs"/>
            </a:endParaRPr>
          </a:p>
          <a:p>
            <a:pPr lvl="0"/>
            <a:r>
              <a:rPr lang="en-US" sz="1050" kern="1200" dirty="0">
                <a:solidFill>
                  <a:schemeClr val="tx1"/>
                </a:solidFill>
                <a:effectLst/>
                <a:latin typeface="+mn-lt"/>
                <a:ea typeface="+mn-ea"/>
                <a:cs typeface="+mn-cs"/>
              </a:rPr>
              <a:t>Characteristics of the Situation:</a:t>
            </a:r>
          </a:p>
          <a:p>
            <a:pPr lvl="1"/>
            <a:r>
              <a:rPr lang="en-US" sz="1050" kern="1200" dirty="0">
                <a:solidFill>
                  <a:schemeClr val="tx1"/>
                </a:solidFill>
                <a:effectLst/>
                <a:latin typeface="+mn-lt"/>
                <a:ea typeface="+mn-ea"/>
                <a:cs typeface="+mn-cs"/>
              </a:rPr>
              <a:t>Context of interaction: Perceptions are affected by the social context in which the interaction takes place.</a:t>
            </a:r>
          </a:p>
          <a:p>
            <a:pPr lvl="1"/>
            <a:r>
              <a:rPr lang="en-US" sz="1050" kern="1200" dirty="0">
                <a:solidFill>
                  <a:schemeClr val="tx1"/>
                </a:solidFill>
                <a:effectLst/>
                <a:latin typeface="+mn-lt"/>
                <a:ea typeface="+mn-ea"/>
                <a:cs typeface="+mn-cs"/>
              </a:rPr>
              <a:t>Culture and race consistency: We more accurately recognize emotions and expressions displayed by people from our own culture or from other familiar cultures.</a:t>
            </a:r>
          </a:p>
          <a:p>
            <a:endParaRPr lang="en-US" sz="1050"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2422974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48343" y="4343400"/>
            <a:ext cx="6395357" cy="4114800"/>
          </a:xfrm>
        </p:spPr>
        <p:txBody>
          <a:bodyPr/>
          <a:lstStyle/>
          <a:p>
            <a:r>
              <a:rPr lang="en-US" sz="1200" kern="1200" dirty="0">
                <a:solidFill>
                  <a:schemeClr val="tx1"/>
                </a:solidFill>
                <a:effectLst/>
                <a:latin typeface="+mn-lt"/>
                <a:ea typeface="+mn-ea"/>
                <a:cs typeface="+mn-cs"/>
              </a:rPr>
              <a:t>Interviewers make hiring decisions based on their impression of how an applicant fits the perceived requirements of a job. Unfortunately, many of these decisions are made on the basis of implicit cognition.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Implicit cognition represents any thoughts or beliefs that are automatically activated from memory without our conscious awareness.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existence of implicit cognition leads people to make biased decisions without an understanding that it is occurring.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Managers can be trained to understand and reduce this type of hidden bias. Bias can be reduced by using structured as opposed to unstructured interviews, and by relying on evaluations from multiple interviewers rather than just one or two people. More and more companies are using virtual interviews as a tool for reducing problems associated with implicit cognition.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Faulty schemata about good versus poor performance can lead to inaccurate performance appraisals, which erode morale.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Therefore, managers must accurately identify and communicate the behavioral characteristics and results they look for in good performance at the beginning of a review cycle.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Furthermore, because memory for specific instances of employee performance deteriorates over time, managers need a mechanism for accurately recalling employee behavior.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Research demonstrates that employees’ evaluations of leader effectiveness are influenced strongly by their schemata of good and poor leaders.</a:t>
            </a: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all</a:t>
            </a:r>
            <a:r>
              <a:rPr lang="en-US" baseline="0" dirty="0"/>
              <a:t> of the above. </a:t>
            </a:r>
            <a:r>
              <a:rPr lang="en-US" dirty="0"/>
              <a:t>All four will reduce bias.</a:t>
            </a: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Stereotypes represent a key component of the perception process because they are used during encoding.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stereotype is an individual’s set of beliefs about the characteristics or attributes of a group.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Stereotypes are not always negative. For example, the belief that engineers are good at math is certainly part of a stereotype.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Stereotypes may or may not be accurate.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Unfortunately, stereotypes can lead to poor decisions. Specifically they can create barriers for women, older individuals, people of color, and people with disabilities, all while undermining loyalty and job satisfaction. </a:t>
            </a: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Stereotyping is based on the following four-step process:</a:t>
            </a:r>
          </a:p>
          <a:p>
            <a:pPr marL="685800" lvl="1" indent="-228600">
              <a:buFont typeface="+mj-lt"/>
              <a:buAutoNum type="arabicPeriod"/>
            </a:pPr>
            <a:r>
              <a:rPr lang="en-US" sz="1200" kern="1200" dirty="0">
                <a:solidFill>
                  <a:schemeClr val="tx1"/>
                </a:solidFill>
                <a:effectLst/>
                <a:latin typeface="+mn-lt"/>
                <a:ea typeface="+mn-ea"/>
                <a:cs typeface="+mn-cs"/>
              </a:rPr>
              <a:t>Categorization. We categorize people into groups according to criteria (such as gender, age, race, and occupation).</a:t>
            </a:r>
          </a:p>
          <a:p>
            <a:pPr marL="685800" lvl="1" indent="-228600">
              <a:buFont typeface="+mj-lt"/>
              <a:buAutoNum type="arabicPeriod"/>
            </a:pPr>
            <a:r>
              <a:rPr lang="en-US" sz="1200" kern="1200" dirty="0">
                <a:solidFill>
                  <a:schemeClr val="tx1"/>
                </a:solidFill>
                <a:effectLst/>
                <a:latin typeface="+mn-lt"/>
                <a:ea typeface="+mn-ea"/>
                <a:cs typeface="+mn-cs"/>
              </a:rPr>
              <a:t>Inferences. Next, we infer that all people within a particular category possess the same traits or characteristics.</a:t>
            </a:r>
          </a:p>
          <a:p>
            <a:pPr marL="685800" lvl="1" indent="-228600">
              <a:buFont typeface="+mj-lt"/>
              <a:buAutoNum type="arabicPeriod"/>
            </a:pPr>
            <a:r>
              <a:rPr lang="en-US" sz="1200" kern="1200" dirty="0">
                <a:solidFill>
                  <a:schemeClr val="tx1"/>
                </a:solidFill>
                <a:effectLst/>
                <a:latin typeface="+mn-lt"/>
                <a:ea typeface="+mn-ea"/>
                <a:cs typeface="+mn-cs"/>
              </a:rPr>
              <a:t>Expectations. We form expectations of others and interpret their behavior according to our stereotypes.</a:t>
            </a:r>
          </a:p>
          <a:p>
            <a:pPr marL="685800" lvl="1" indent="-228600">
              <a:buFont typeface="+mj-lt"/>
              <a:buAutoNum type="arabicPeriod"/>
            </a:pPr>
            <a:r>
              <a:rPr lang="en-US" sz="1200" kern="1200" dirty="0">
                <a:solidFill>
                  <a:schemeClr val="tx1"/>
                </a:solidFill>
                <a:effectLst/>
                <a:latin typeface="+mn-lt"/>
                <a:ea typeface="+mn-ea"/>
                <a:cs typeface="+mn-cs"/>
              </a:rPr>
              <a:t>Maintenance. We maintain stereotypes by overestimating the frequency of stereotypic behaviors exhibited by others, incorrectly explaining expected and unexpected behaviors, differentiating minority individuals from ourselves.</a:t>
            </a:r>
          </a:p>
          <a:p>
            <a:pPr marL="228600" indent="-228600">
              <a:buFont typeface="+mj-lt"/>
              <a:buAutoNum type="arabicPeriod"/>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Research shows that it takes accurate information and motivation to reduce the use of stereotypes.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key managerial challenge is to reduce the extent to which stereotypes influence decision making and interpersonal processes throughout the organization. </a:t>
            </a:r>
          </a:p>
          <a:p>
            <a:r>
              <a:rPr lang="en-US" sz="1200" kern="1200" dirty="0">
                <a:solidFill>
                  <a:schemeClr val="tx1"/>
                </a:solidFill>
                <a:effectLst/>
                <a:latin typeface="+mn-lt"/>
                <a:ea typeface="+mn-ea"/>
                <a:cs typeface="+mn-cs"/>
              </a:rPr>
              <a:t>Three ways that this can be achieved:</a:t>
            </a:r>
          </a:p>
          <a:p>
            <a:pPr marL="685800" lvl="1" indent="-228600">
              <a:buFont typeface="+mj-lt"/>
              <a:buAutoNum type="arabicPeriod"/>
            </a:pPr>
            <a:r>
              <a:rPr lang="en-US" sz="1200" kern="1200" dirty="0">
                <a:solidFill>
                  <a:schemeClr val="tx1"/>
                </a:solidFill>
                <a:effectLst/>
                <a:latin typeface="+mn-lt"/>
                <a:ea typeface="+mn-ea"/>
                <a:cs typeface="+mn-cs"/>
              </a:rPr>
              <a:t>Managers should educate people about stereotypes and how they can influence our behavior and decision making. </a:t>
            </a:r>
          </a:p>
          <a:p>
            <a:pPr marL="685800" lvl="1" indent="-228600">
              <a:buFont typeface="+mj-lt"/>
              <a:buAutoNum type="arabicPeriod"/>
            </a:pPr>
            <a:r>
              <a:rPr lang="en-US" sz="1200" kern="1200" dirty="0">
                <a:solidFill>
                  <a:schemeClr val="tx1"/>
                </a:solidFill>
                <a:effectLst/>
                <a:latin typeface="+mn-lt"/>
                <a:ea typeface="+mn-ea"/>
                <a:cs typeface="+mn-cs"/>
              </a:rPr>
              <a:t>Managers should create opportunities for diverse employees to meet and work together in cooperative groups of equal status. </a:t>
            </a:r>
          </a:p>
          <a:p>
            <a:pPr marL="685800" lvl="1" indent="-228600">
              <a:buFont typeface="+mj-lt"/>
              <a:buAutoNum type="arabicPeriod"/>
            </a:pPr>
            <a:r>
              <a:rPr lang="en-US" sz="1200" kern="1200" dirty="0">
                <a:solidFill>
                  <a:schemeClr val="tx1"/>
                </a:solidFill>
                <a:effectLst/>
                <a:latin typeface="+mn-lt"/>
                <a:ea typeface="+mn-ea"/>
                <a:cs typeface="+mn-cs"/>
              </a:rPr>
              <a:t>Managers should encourage all employees to strive to increase their awareness regarding stereotypes. Awareness helps reduce the application of stereotypes when making decisions and when interacting with others.</a:t>
            </a: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1881362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18303942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794160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8397798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012012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450684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507909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5965174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559135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9762931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56548692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52736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77017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9922125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245914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93380056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1374534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3646636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30757242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4200161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07177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1335264020"/>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348915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4823913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19389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54819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486455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1575376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445226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961713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3/4/20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409513153"/>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3/4/20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3/4/20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3/4/20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3/4/20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3/4/20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3/4/20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4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2767855707"/>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3/4/20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4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633328687"/>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818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34158153"/>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4052936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040002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563342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6974552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961341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440367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388085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2012670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43716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928649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98105549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9786934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51092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6203422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619905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892766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353700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9612502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5908679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8049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195713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2892289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241403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3788228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6635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1669808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66621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9496523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3073544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484506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7912555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17098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989067827"/>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1211215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5849910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74594967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51046051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10820861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4437423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5473173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8565800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493777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473371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3" Type="http://schemas.openxmlformats.org/officeDocument/2006/relationships/slideLayout" Target="../slideLayouts/slideLayout61.xml"/><Relationship Id="rId7" Type="http://schemas.openxmlformats.org/officeDocument/2006/relationships/slideLayout" Target="../slideLayouts/slideLayout6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10" Type="http://schemas.openxmlformats.org/officeDocument/2006/relationships/image" Target="../media/image4.png"/><Relationship Id="rId4" Type="http://schemas.openxmlformats.org/officeDocument/2006/relationships/slideLayout" Target="../slideLayouts/slideLayout62.xml"/><Relationship Id="rId9" Type="http://schemas.openxmlformats.org/officeDocument/2006/relationships/image" Target="../media/image3.pn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68.xml"/><Relationship Id="rId7" Type="http://schemas.openxmlformats.org/officeDocument/2006/relationships/slideLayout" Target="../slideLayouts/slideLayout72.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5" Type="http://schemas.openxmlformats.org/officeDocument/2006/relationships/slideLayout" Target="../slideLayouts/slideLayout70.xml"/><Relationship Id="rId10" Type="http://schemas.openxmlformats.org/officeDocument/2006/relationships/image" Target="../media/image6.gif"/><Relationship Id="rId4" Type="http://schemas.openxmlformats.org/officeDocument/2006/relationships/slideLayout" Target="../slideLayouts/slideLayout69.xml"/><Relationship Id="rId9" Type="http://schemas.openxmlformats.org/officeDocument/2006/relationships/image" Target="../media/image3.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10" Type="http://schemas.openxmlformats.org/officeDocument/2006/relationships/theme" Target="../theme/theme1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5" Type="http://schemas.openxmlformats.org/officeDocument/2006/relationships/slideLayout" Target="../slideLayouts/slideLayout86.xml"/><Relationship Id="rId10" Type="http://schemas.openxmlformats.org/officeDocument/2006/relationships/theme" Target="../theme/theme13.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3" Type="http://schemas.openxmlformats.org/officeDocument/2006/relationships/slideLayout" Target="../slideLayouts/slideLayout93.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5" Type="http://schemas.openxmlformats.org/officeDocument/2006/relationships/slideLayout" Target="../slideLayouts/slideLayout95.xml"/><Relationship Id="rId4" Type="http://schemas.openxmlformats.org/officeDocument/2006/relationships/slideLayout" Target="../slideLayouts/slideLayout94.xml"/></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5" Type="http://schemas.openxmlformats.org/officeDocument/2006/relationships/slideLayout" Target="../slideLayouts/slideLayout102.xml"/><Relationship Id="rId4" Type="http://schemas.openxmlformats.org/officeDocument/2006/relationships/slideLayout" Target="../slideLayouts/slideLayout101.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107.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110.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4" Type="http://schemas.openxmlformats.org/officeDocument/2006/relationships/theme" Target="../theme/theme1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9391300"/>
      </p:ext>
    </p:extLst>
  </p:cSld>
  <p:clrMap bg1="lt1" tx1="dk1" bg2="lt2" tx2="dk2" accent1="accent1" accent2="accent2" accent3="accent3" accent4="accent4" accent5="accent5" accent6="accent6" hlink="hlink" folHlink="folHlink"/>
  <p:sldLayoutIdLst>
    <p:sldLayoutId id="2147484003" r:id="rId1"/>
    <p:sldLayoutId id="214748400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9612872"/>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273636922"/>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4042711828"/>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997486011"/>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768101120"/>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EducationCopy</a:t>
            </a:r>
          </a:p>
        </p:txBody>
      </p:sp>
    </p:spTree>
    <p:extLst>
      <p:ext uri="{BB962C8B-B14F-4D97-AF65-F5344CB8AC3E}">
        <p14:creationId xmlns:p14="http://schemas.microsoft.com/office/powerpoint/2010/main" val="3323629798"/>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698436660"/>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711699398"/>
      </p:ext>
    </p:extLst>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64523694"/>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10"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4032472"/>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911560"/>
      </p:ext>
    </p:extLst>
  </p:cSld>
  <p:clrMap bg1="lt1" tx1="dk1" bg2="lt2" tx2="dk2" accent1="accent1" accent2="accent2" accent3="accent3" accent4="accent4" accent5="accent5" accent6="accent6" hlink="hlink" folHlink="folHlink"/>
  <p:sldLayoutIdLst>
    <p:sldLayoutId id="2147484021"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2900597368"/>
      </p:ext>
    </p:extLst>
  </p:cSld>
  <p:clrMap bg1="lt1" tx1="dk1" bg2="lt2" tx2="dk2" accent1="accent1" accent2="accent2" accent3="accent3" accent4="accent4" accent5="accent5" accent6="accent6" hlink="hlink" folHlink="folHlink"/>
  <p:sldLayoutIdLst>
    <p:sldLayoutId id="2147484023" r:id="rId1"/>
    <p:sldLayoutId id="214748402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24979711"/>
      </p:ext>
    </p:extLst>
  </p:cSld>
  <p:clrMap bg1="lt1" tx1="dk1" bg2="lt2" tx2="dk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3/4/20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4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4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4</a:t>
            </a:r>
          </a:p>
        </p:txBody>
      </p:sp>
      <p:sp>
        <p:nvSpPr>
          <p:cNvPr id="3" name="Subtitle 2">
            <a:extLst>
              <a:ext uri="{FF2B5EF4-FFF2-40B4-BE49-F238E27FC236}">
                <a16:creationId xmlns:a16="http://schemas.microsoft.com/office/drawing/2014/main" id="{DD01007D-3F8C-ED40-8A4D-71A182C2E8EF}"/>
              </a:ext>
            </a:extLst>
          </p:cNvPr>
          <p:cNvSpPr>
            <a:spLocks noGrp="1"/>
          </p:cNvSpPr>
          <p:nvPr>
            <p:ph type="subTitle" idx="1"/>
          </p:nvPr>
        </p:nvSpPr>
        <p:spPr/>
        <p:txBody>
          <a:bodyPr/>
          <a:lstStyle/>
          <a:p>
            <a:r>
              <a:rPr lang="en-US" dirty="0"/>
              <a:t>Social Perceptions and Managing Diversity</a:t>
            </a:r>
          </a:p>
          <a:p>
            <a:endParaRPr lang="en-US" dirty="0"/>
          </a:p>
        </p:txBody>
      </p:sp>
      <p:sp>
        <p:nvSpPr>
          <p:cNvPr id="6" name="Long Copyright">
            <a:extLst>
              <a:ext uri="{FF2B5EF4-FFF2-40B4-BE49-F238E27FC236}">
                <a16:creationId xmlns:a16="http://schemas.microsoft.com/office/drawing/2014/main" id="{6AC8C48B-C208-C244-B554-9E91499C1233}"/>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2</a:t>
            </a:r>
          </a:p>
        </p:txBody>
      </p:sp>
      <p:sp>
        <p:nvSpPr>
          <p:cNvPr id="5" name="Content Placeholder 2"/>
          <p:cNvSpPr>
            <a:spLocks noGrp="1"/>
          </p:cNvSpPr>
          <p:nvPr>
            <p:ph sz="quarter" idx="11"/>
          </p:nvPr>
        </p:nvSpPr>
        <p:spPr/>
        <p:txBody>
          <a:bodyPr/>
          <a:lstStyle/>
          <a:p>
            <a:pPr marL="0" indent="0">
              <a:buNone/>
            </a:pPr>
            <a:r>
              <a:rPr lang="en-US" sz="2800" dirty="0"/>
              <a:t>Which of the following statements is NOT accurate?</a:t>
            </a:r>
          </a:p>
          <a:p>
            <a:pPr marL="457200" indent="-457200">
              <a:buFont typeface="+mj-lt"/>
              <a:buAutoNum type="alphaUcPeriod"/>
            </a:pPr>
            <a:r>
              <a:rPr lang="en-US" sz="2800" dirty="0"/>
              <a:t>Stereotypes can lead to poor decisions.</a:t>
            </a:r>
          </a:p>
          <a:p>
            <a:pPr marL="457200" indent="-457200">
              <a:buFont typeface="+mj-lt"/>
              <a:buAutoNum type="alphaUcPeriod"/>
            </a:pPr>
            <a:r>
              <a:rPr lang="en-US" sz="2800" dirty="0"/>
              <a:t>All stereotypes are negative.</a:t>
            </a:r>
          </a:p>
          <a:p>
            <a:pPr marL="457200" indent="-457200">
              <a:buFont typeface="+mj-lt"/>
              <a:buAutoNum type="alphaUcPeriod"/>
            </a:pPr>
            <a:r>
              <a:rPr lang="en-US" sz="2800" dirty="0"/>
              <a:t>Stereotypes are used during the encoding process of perception.</a:t>
            </a:r>
          </a:p>
          <a:p>
            <a:pPr marL="457200" indent="-457200">
              <a:buFont typeface="+mj-lt"/>
              <a:buAutoNum type="alphaUcPeriod"/>
            </a:pPr>
            <a:r>
              <a:rPr lang="en-US" sz="2800" dirty="0"/>
              <a:t>Quality interpersonal contact among mixed groups may reduce the use of stereotypes.</a:t>
            </a:r>
          </a:p>
          <a:p>
            <a:pPr marL="457200" indent="-457200">
              <a:buFont typeface="+mj-lt"/>
              <a:buAutoNum type="alphaUcPeriod"/>
            </a:pPr>
            <a:r>
              <a:rPr lang="en-US" sz="2800" dirty="0"/>
              <a:t>Some people have negative stereotypes about older individuals.</a:t>
            </a:r>
          </a:p>
          <a:p>
            <a:pPr marL="457200" indent="-457200">
              <a:buFont typeface="+mj-lt"/>
              <a:buAutoNum type="alphaUcPeriod"/>
            </a:pPr>
            <a:endParaRPr lang="en-US" sz="2800" dirty="0"/>
          </a:p>
        </p:txBody>
      </p:sp>
    </p:spTree>
    <p:extLst>
      <p:ext uri="{BB962C8B-B14F-4D97-AF65-F5344CB8AC3E}">
        <p14:creationId xmlns:p14="http://schemas.microsoft.com/office/powerpoint/2010/main" val="1695242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Causal Attributions</a:t>
            </a:r>
          </a:p>
        </p:txBody>
      </p:sp>
      <p:sp>
        <p:nvSpPr>
          <p:cNvPr id="3" name="Content Placeholder 2"/>
          <p:cNvSpPr>
            <a:spLocks noGrp="1"/>
          </p:cNvSpPr>
          <p:nvPr>
            <p:ph sz="quarter" idx="11"/>
          </p:nvPr>
        </p:nvSpPr>
        <p:spPr/>
        <p:txBody>
          <a:bodyPr/>
          <a:lstStyle/>
          <a:p>
            <a:pPr marL="0" indent="0">
              <a:buNone/>
            </a:pPr>
            <a:r>
              <a:rPr lang="en-US" sz="2800" dirty="0"/>
              <a:t>What are causal attributions?</a:t>
            </a:r>
          </a:p>
          <a:p>
            <a:pPr marL="342900" indent="-342900">
              <a:buFont typeface="Arial" panose="020B0604020202020204" pitchFamily="34" charset="0"/>
              <a:buChar char="•"/>
            </a:pPr>
            <a:r>
              <a:rPr lang="en-US" sz="2400" dirty="0"/>
              <a:t>Suspected or inferred causes of behavior.</a:t>
            </a:r>
          </a:p>
          <a:p>
            <a:pPr marL="342900" indent="-342900">
              <a:buFont typeface="Arial" panose="020B0604020202020204" pitchFamily="34" charset="0"/>
              <a:buChar char="•"/>
            </a:pPr>
            <a:r>
              <a:rPr lang="en-US" sz="2400" dirty="0"/>
              <a:t>Important because attributions affects our perceptions of cause and our choice of action.</a:t>
            </a:r>
          </a:p>
        </p:txBody>
      </p:sp>
    </p:spTree>
    <p:extLst>
      <p:ext uri="{BB962C8B-B14F-4D97-AF65-F5344CB8AC3E}">
        <p14:creationId xmlns:p14="http://schemas.microsoft.com/office/powerpoint/2010/main" val="3247304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Kelley’s Model of Attribution </a:t>
            </a:r>
            <a:r>
              <a:rPr lang="en-US" sz="1200" dirty="0"/>
              <a:t>1</a:t>
            </a:r>
          </a:p>
        </p:txBody>
      </p:sp>
      <p:sp>
        <p:nvSpPr>
          <p:cNvPr id="3" name="Content Placeholder 2"/>
          <p:cNvSpPr>
            <a:spLocks noGrp="1"/>
          </p:cNvSpPr>
          <p:nvPr>
            <p:ph sz="quarter" idx="11"/>
          </p:nvPr>
        </p:nvSpPr>
        <p:spPr/>
        <p:txBody>
          <a:bodyPr/>
          <a:lstStyle/>
          <a:p>
            <a:r>
              <a:rPr lang="en-US" sz="2400" dirty="0"/>
              <a:t>Behaviors can be attributed either to </a:t>
            </a:r>
            <a:r>
              <a:rPr lang="en-US" sz="2400" b="1" dirty="0">
                <a:solidFill>
                  <a:srgbClr val="D00000"/>
                </a:solidFill>
              </a:rPr>
              <a:t>internal factors </a:t>
            </a:r>
            <a:r>
              <a:rPr lang="en-US" sz="2400" dirty="0"/>
              <a:t>within a person or </a:t>
            </a:r>
            <a:r>
              <a:rPr lang="en-US" sz="2400" b="1" dirty="0">
                <a:solidFill>
                  <a:srgbClr val="D00000"/>
                </a:solidFill>
              </a:rPr>
              <a:t>external factors </a:t>
            </a:r>
            <a:r>
              <a:rPr lang="en-US" dirty="0"/>
              <a:t>in</a:t>
            </a:r>
            <a:r>
              <a:rPr lang="en-US" sz="2400" dirty="0"/>
              <a:t> the environment.</a:t>
            </a:r>
          </a:p>
          <a:p>
            <a:endParaRPr lang="en-US" sz="2400" dirty="0"/>
          </a:p>
          <a:p>
            <a:r>
              <a:rPr lang="en-US" sz="2400" dirty="0"/>
              <a:t>We make causal attributions by observing three dimensions of behavior. These can be high or low.</a:t>
            </a:r>
          </a:p>
          <a:p>
            <a:pPr marL="1255713" lvl="1" indent="-341313">
              <a:buFont typeface="+mj-lt"/>
              <a:buAutoNum type="arabicPeriod"/>
            </a:pPr>
            <a:r>
              <a:rPr lang="en-US" sz="2000" dirty="0"/>
              <a:t>Consensus</a:t>
            </a:r>
          </a:p>
          <a:p>
            <a:pPr marL="1255713" lvl="1" indent="-341313">
              <a:buFont typeface="+mj-lt"/>
              <a:buAutoNum type="arabicPeriod"/>
            </a:pPr>
            <a:r>
              <a:rPr lang="en-US" sz="2000" dirty="0"/>
              <a:t>Distinctiveness</a:t>
            </a:r>
          </a:p>
          <a:p>
            <a:pPr marL="1255713" lvl="1" indent="-341313">
              <a:buFont typeface="+mj-lt"/>
              <a:buAutoNum type="arabicPeriod"/>
            </a:pPr>
            <a:r>
              <a:rPr lang="en-US" sz="2000" dirty="0"/>
              <a:t>Consistency</a:t>
            </a:r>
          </a:p>
          <a:p>
            <a:endParaRPr lang="en-US" sz="2400" dirty="0"/>
          </a:p>
        </p:txBody>
      </p:sp>
    </p:spTree>
    <p:extLst>
      <p:ext uri="{BB962C8B-B14F-4D97-AF65-F5344CB8AC3E}">
        <p14:creationId xmlns:p14="http://schemas.microsoft.com/office/powerpoint/2010/main" val="1510147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Kelly’s Model of Attribution </a:t>
            </a:r>
            <a:r>
              <a:rPr lang="en-US" sz="1200" dirty="0"/>
              <a:t>2</a:t>
            </a:r>
          </a:p>
        </p:txBody>
      </p:sp>
      <p:sp>
        <p:nvSpPr>
          <p:cNvPr id="3" name="Content Placeholder 2"/>
          <p:cNvSpPr>
            <a:spLocks noGrp="1"/>
          </p:cNvSpPr>
          <p:nvPr>
            <p:ph sz="quarter" idx="11"/>
          </p:nvPr>
        </p:nvSpPr>
        <p:spPr/>
        <p:txBody>
          <a:bodyPr>
            <a:normAutofit/>
          </a:bodyPr>
          <a:lstStyle/>
          <a:p>
            <a:pPr marL="0" indent="0" algn="ctr">
              <a:buNone/>
            </a:pPr>
            <a:r>
              <a:rPr lang="en-US" sz="2800" dirty="0"/>
              <a:t>How does consensus, distinctiveness, and consistency lead to specific attributions?</a:t>
            </a:r>
          </a:p>
          <a:p>
            <a:endParaRPr lang="en-US" sz="2400" dirty="0"/>
          </a:p>
        </p:txBody>
      </p:sp>
      <p:graphicFrame>
        <p:nvGraphicFramePr>
          <p:cNvPr id="7" name="Table 6">
            <a:extLst>
              <a:ext uri="{FF2B5EF4-FFF2-40B4-BE49-F238E27FC236}">
                <a16:creationId xmlns:a16="http://schemas.microsoft.com/office/drawing/2014/main" id="{C7EB2997-07D2-294D-9C5C-B691CD1EBDD3}"/>
              </a:ext>
            </a:extLst>
          </p:cNvPr>
          <p:cNvGraphicFramePr>
            <a:graphicFrameLocks noGrp="1"/>
          </p:cNvGraphicFramePr>
          <p:nvPr>
            <p:extLst>
              <p:ext uri="{D42A27DB-BD31-4B8C-83A1-F6EECF244321}">
                <p14:modId xmlns:p14="http://schemas.microsoft.com/office/powerpoint/2010/main" val="2279332040"/>
              </p:ext>
            </p:extLst>
          </p:nvPr>
        </p:nvGraphicFramePr>
        <p:xfrm>
          <a:off x="421760" y="2737172"/>
          <a:ext cx="8300480" cy="2068292"/>
        </p:xfrm>
        <a:graphic>
          <a:graphicData uri="http://schemas.openxmlformats.org/drawingml/2006/table">
            <a:tbl>
              <a:tblPr firstRow="1" bandRow="1">
                <a:tableStyleId>{93296810-A885-4BE3-A3E7-6D5BEEA58F35}</a:tableStyleId>
              </a:tblPr>
              <a:tblGrid>
                <a:gridCol w="2075120">
                  <a:extLst>
                    <a:ext uri="{9D8B030D-6E8A-4147-A177-3AD203B41FA5}">
                      <a16:colId xmlns:a16="http://schemas.microsoft.com/office/drawing/2014/main" val="3087237024"/>
                    </a:ext>
                  </a:extLst>
                </a:gridCol>
                <a:gridCol w="2075120">
                  <a:extLst>
                    <a:ext uri="{9D8B030D-6E8A-4147-A177-3AD203B41FA5}">
                      <a16:colId xmlns:a16="http://schemas.microsoft.com/office/drawing/2014/main" val="1949049744"/>
                    </a:ext>
                  </a:extLst>
                </a:gridCol>
                <a:gridCol w="2075120">
                  <a:extLst>
                    <a:ext uri="{9D8B030D-6E8A-4147-A177-3AD203B41FA5}">
                      <a16:colId xmlns:a16="http://schemas.microsoft.com/office/drawing/2014/main" val="1514452103"/>
                    </a:ext>
                  </a:extLst>
                </a:gridCol>
                <a:gridCol w="2075120">
                  <a:extLst>
                    <a:ext uri="{9D8B030D-6E8A-4147-A177-3AD203B41FA5}">
                      <a16:colId xmlns:a16="http://schemas.microsoft.com/office/drawing/2014/main" val="1707699894"/>
                    </a:ext>
                  </a:extLst>
                </a:gridCol>
              </a:tblGrid>
              <a:tr h="354118">
                <a:tc>
                  <a:txBody>
                    <a:bodyPr/>
                    <a:lstStyle/>
                    <a:p>
                      <a:pPr algn="ctr"/>
                      <a:r>
                        <a:rPr lang="en-US" sz="1600" dirty="0"/>
                        <a:t>ATTRIBUTION</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pPr algn="ctr"/>
                      <a:r>
                        <a:rPr lang="en-US" sz="1600" dirty="0"/>
                        <a:t>CONSENSUS (PEOPLE)</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pPr algn="ctr"/>
                      <a:r>
                        <a:rPr lang="en-US" sz="1600" dirty="0"/>
                        <a:t>DISTINCTIVENESS (TASKS)</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pPr algn="ctr"/>
                      <a:r>
                        <a:rPr lang="en-US" sz="1600" dirty="0"/>
                        <a:t>CONSISTENCY (TIME)</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3494253097"/>
                  </a:ext>
                </a:extLst>
              </a:tr>
              <a:tr h="673690">
                <a:tc>
                  <a:txBody>
                    <a:bodyPr/>
                    <a:lstStyle/>
                    <a:p>
                      <a:pPr algn="ctr"/>
                      <a:r>
                        <a:rPr lang="en-US" sz="1600" dirty="0"/>
                        <a:t>INTERNAL</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600" dirty="0"/>
                        <a:t>Low</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600" dirty="0"/>
                        <a:t>Low</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600" dirty="0"/>
                        <a:t>High</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5887955"/>
                  </a:ext>
                </a:extLst>
              </a:tr>
              <a:tr h="815482">
                <a:tc>
                  <a:txBody>
                    <a:bodyPr/>
                    <a:lstStyle/>
                    <a:p>
                      <a:pPr algn="ctr"/>
                      <a:r>
                        <a:rPr lang="en-US" sz="1600" dirty="0"/>
                        <a:t>EXTERNAL</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600" dirty="0"/>
                        <a:t>High</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600" dirty="0"/>
                        <a:t>High</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algn="ctr"/>
                      <a:r>
                        <a:rPr lang="en-US" sz="1600" dirty="0"/>
                        <a:t>Low</a:t>
                      </a:r>
                    </a:p>
                  </a:txBody>
                  <a:tcPr anchor="ct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17333028"/>
                  </a:ext>
                </a:extLst>
              </a:tr>
            </a:tbl>
          </a:graphicData>
        </a:graphic>
      </p:graphicFrame>
    </p:spTree>
    <p:extLst>
      <p:ext uri="{BB962C8B-B14F-4D97-AF65-F5344CB8AC3E}">
        <p14:creationId xmlns:p14="http://schemas.microsoft.com/office/powerpoint/2010/main" val="3316223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Attributional Tendencies</a:t>
            </a:r>
          </a:p>
        </p:txBody>
      </p:sp>
      <p:sp>
        <p:nvSpPr>
          <p:cNvPr id="3" name="Content Placeholder 2"/>
          <p:cNvSpPr>
            <a:spLocks noGrp="1"/>
          </p:cNvSpPr>
          <p:nvPr>
            <p:ph sz="quarter" idx="11"/>
          </p:nvPr>
        </p:nvSpPr>
        <p:spPr/>
        <p:txBody>
          <a:bodyPr/>
          <a:lstStyle/>
          <a:p>
            <a:r>
              <a:rPr lang="en-US" sz="2800" dirty="0">
                <a:solidFill>
                  <a:srgbClr val="D00000"/>
                </a:solidFill>
              </a:rPr>
              <a:t>Self-serving bias:</a:t>
            </a:r>
            <a:endParaRPr lang="en-US" sz="2800" dirty="0"/>
          </a:p>
          <a:p>
            <a:pPr marL="342900" indent="-342900">
              <a:buFont typeface="Arial" panose="020B0604020202020204" pitchFamily="34" charset="0"/>
              <a:buChar char="•"/>
            </a:pPr>
            <a:r>
              <a:rPr lang="en-US" dirty="0"/>
              <a:t>A tendency to attribute another person’s behavior to his or her personal characteristics, as opposed to situational factors.</a:t>
            </a:r>
          </a:p>
          <a:p>
            <a:pPr marL="0" indent="0">
              <a:buNone/>
            </a:pPr>
            <a:endParaRPr lang="en-US" sz="2400" dirty="0"/>
          </a:p>
          <a:p>
            <a:pPr marL="457200" lvl="1" indent="0">
              <a:buNone/>
            </a:pPr>
            <a:endParaRPr lang="en-US" sz="2000" dirty="0"/>
          </a:p>
          <a:p>
            <a:endParaRPr lang="en-US" sz="2400" dirty="0"/>
          </a:p>
        </p:txBody>
      </p:sp>
      <p:sp>
        <p:nvSpPr>
          <p:cNvPr id="9" name="Content Placeholder 8"/>
          <p:cNvSpPr>
            <a:spLocks noGrp="1"/>
          </p:cNvSpPr>
          <p:nvPr>
            <p:ph sz="quarter" idx="14"/>
          </p:nvPr>
        </p:nvSpPr>
        <p:spPr/>
        <p:txBody>
          <a:bodyPr/>
          <a:lstStyle/>
          <a:p>
            <a:r>
              <a:rPr lang="en-US" sz="2800" dirty="0">
                <a:solidFill>
                  <a:srgbClr val="D00000"/>
                </a:solidFill>
              </a:rPr>
              <a:t>Fundamental attribution bias:</a:t>
            </a:r>
            <a:endParaRPr lang="en-US" sz="2800" dirty="0"/>
          </a:p>
          <a:p>
            <a:pPr marL="342900" indent="-342900">
              <a:buFont typeface="Arial" panose="020B0604020202020204" pitchFamily="34" charset="0"/>
              <a:buChar char="•"/>
            </a:pPr>
            <a:r>
              <a:rPr lang="en-US" dirty="0">
                <a:solidFill>
                  <a:srgbClr val="000000"/>
                </a:solidFill>
              </a:rPr>
              <a:t>One’s tendency to take more personal responsibility for success than for failure.</a:t>
            </a:r>
          </a:p>
        </p:txBody>
      </p:sp>
    </p:spTree>
    <p:extLst>
      <p:ext uri="{BB962C8B-B14F-4D97-AF65-F5344CB8AC3E}">
        <p14:creationId xmlns:p14="http://schemas.microsoft.com/office/powerpoint/2010/main" val="1232655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Managerial Applications and Implications</a:t>
            </a:r>
          </a:p>
        </p:txBody>
      </p:sp>
      <p:sp>
        <p:nvSpPr>
          <p:cNvPr id="4" name="Content Placeholder 3"/>
          <p:cNvSpPr>
            <a:spLocks noGrp="1"/>
          </p:cNvSpPr>
          <p:nvPr>
            <p:ph sz="quarter" idx="11"/>
          </p:nvPr>
        </p:nvSpPr>
        <p:spPr/>
        <p:txBody>
          <a:bodyPr/>
          <a:lstStyle/>
          <a:p>
            <a:r>
              <a:rPr lang="en-US" sz="2800" dirty="0"/>
              <a:t>Managerial tendency to attribute behavior to internal causes may lead managers to take inappropriate actions.</a:t>
            </a:r>
          </a:p>
          <a:p>
            <a:endParaRPr lang="en-US" dirty="0"/>
          </a:p>
        </p:txBody>
      </p:sp>
      <p:sp>
        <p:nvSpPr>
          <p:cNvPr id="8" name="Content Placeholder 7">
            <a:extLst>
              <a:ext uri="{FF2B5EF4-FFF2-40B4-BE49-F238E27FC236}">
                <a16:creationId xmlns:a16="http://schemas.microsoft.com/office/drawing/2014/main" id="{563046D1-0822-5E4D-A48D-DBDB69E109CA}"/>
              </a:ext>
            </a:extLst>
          </p:cNvPr>
          <p:cNvSpPr>
            <a:spLocks noGrp="1"/>
          </p:cNvSpPr>
          <p:nvPr>
            <p:ph sz="quarter" idx="14"/>
          </p:nvPr>
        </p:nvSpPr>
        <p:spPr/>
        <p:txBody>
          <a:bodyPr/>
          <a:lstStyle/>
          <a:p>
            <a:r>
              <a:rPr lang="en-US" sz="2800" dirty="0"/>
              <a:t>An employee’s attributions for his or her own performance have dramatic effects on subsequent motivation, performance, and personal attitudes.</a:t>
            </a:r>
          </a:p>
          <a:p>
            <a:endParaRPr lang="en-US" dirty="0"/>
          </a:p>
        </p:txBody>
      </p:sp>
    </p:spTree>
    <p:extLst>
      <p:ext uri="{BB962C8B-B14F-4D97-AF65-F5344CB8AC3E}">
        <p14:creationId xmlns:p14="http://schemas.microsoft.com/office/powerpoint/2010/main" val="3226791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3</a:t>
            </a:r>
          </a:p>
        </p:txBody>
      </p:sp>
      <p:sp>
        <p:nvSpPr>
          <p:cNvPr id="5" name="Content Placeholder 2"/>
          <p:cNvSpPr>
            <a:spLocks noGrp="1"/>
          </p:cNvSpPr>
          <p:nvPr>
            <p:ph sz="quarter" idx="11"/>
          </p:nvPr>
        </p:nvSpPr>
        <p:spPr/>
        <p:txBody>
          <a:bodyPr/>
          <a:lstStyle/>
          <a:p>
            <a:pPr marL="0" indent="0">
              <a:buNone/>
            </a:pPr>
            <a:r>
              <a:rPr lang="en-US" sz="2800" dirty="0"/>
              <a:t>Megan was hurt at work.  Megan’s manager concluded that Megan was careless and clumsy. Megan’s manager may have committed an error called ________ error.</a:t>
            </a:r>
            <a:endParaRPr lang="en-US" sz="2800" dirty="0">
              <a:solidFill>
                <a:srgbClr val="FF0000"/>
              </a:solidFill>
            </a:endParaRPr>
          </a:p>
          <a:p>
            <a:pPr marL="457200" indent="-457200">
              <a:buFont typeface="+mj-lt"/>
              <a:buAutoNum type="alphaUcPeriod"/>
            </a:pPr>
            <a:r>
              <a:rPr lang="en-US" sz="2800" dirty="0"/>
              <a:t>fundamental attribution</a:t>
            </a:r>
          </a:p>
          <a:p>
            <a:pPr marL="457200" indent="-457200">
              <a:buFont typeface="+mj-lt"/>
              <a:buAutoNum type="alphaUcPeriod"/>
            </a:pPr>
            <a:r>
              <a:rPr lang="en-US" sz="2800" dirty="0"/>
              <a:t>ultimate perception</a:t>
            </a:r>
          </a:p>
          <a:p>
            <a:pPr marL="457200" indent="-457200">
              <a:buFont typeface="+mj-lt"/>
              <a:buAutoNum type="alphaUcPeriod"/>
            </a:pPr>
            <a:r>
              <a:rPr lang="en-US" sz="2800" dirty="0"/>
              <a:t>stereotyping</a:t>
            </a:r>
          </a:p>
          <a:p>
            <a:pPr marL="457200" indent="-457200">
              <a:buFont typeface="+mj-lt"/>
              <a:buAutoNum type="alphaUcPeriod"/>
            </a:pPr>
            <a:r>
              <a:rPr lang="en-US" sz="2800" dirty="0"/>
              <a:t>self-serving bias</a:t>
            </a:r>
          </a:p>
          <a:p>
            <a:pPr marL="457200" indent="-457200">
              <a:buFont typeface="+mj-lt"/>
              <a:buAutoNum type="alphaUcPeriod"/>
            </a:pPr>
            <a:r>
              <a:rPr lang="en-US" sz="2800" dirty="0"/>
              <a:t>internal cognition</a:t>
            </a:r>
          </a:p>
          <a:p>
            <a:pPr marL="457200" indent="-457200">
              <a:buFont typeface="+mj-lt"/>
              <a:buAutoNum type="alphaUcPeriod"/>
            </a:pPr>
            <a:endParaRPr lang="en-US" sz="2800" dirty="0"/>
          </a:p>
        </p:txBody>
      </p:sp>
    </p:spTree>
    <p:extLst>
      <p:ext uri="{BB962C8B-B14F-4D97-AF65-F5344CB8AC3E}">
        <p14:creationId xmlns:p14="http://schemas.microsoft.com/office/powerpoint/2010/main" val="29483077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4.5 The Four Layers of Diversity</a:t>
            </a:r>
          </a:p>
        </p:txBody>
      </p:sp>
      <p:sp>
        <p:nvSpPr>
          <p:cNvPr id="3" name="Content Placeholder 2"/>
          <p:cNvSpPr>
            <a:spLocks noGrp="1"/>
          </p:cNvSpPr>
          <p:nvPr>
            <p:ph sz="quarter" idx="11"/>
          </p:nvPr>
        </p:nvSpPr>
        <p:spPr>
          <a:xfrm>
            <a:off x="342900" y="1276709"/>
            <a:ext cx="3538436" cy="4971691"/>
          </a:xfrm>
        </p:spPr>
        <p:txBody>
          <a:bodyPr>
            <a:normAutofit fontScale="92500" lnSpcReduction="10000"/>
          </a:bodyPr>
          <a:lstStyle/>
          <a:p>
            <a:pPr marL="292100" lvl="1" indent="-280988">
              <a:buFont typeface="+mj-lt"/>
              <a:buAutoNum type="arabicPeriod"/>
            </a:pPr>
            <a:r>
              <a:rPr lang="en-US" sz="2000" dirty="0"/>
              <a:t>Personality.</a:t>
            </a:r>
            <a:endParaRPr lang="en-US" b="1" dirty="0">
              <a:solidFill>
                <a:srgbClr val="D00000"/>
              </a:solidFill>
            </a:endParaRPr>
          </a:p>
          <a:p>
            <a:pPr marL="11113" lvl="1" indent="0">
              <a:buNone/>
            </a:pPr>
            <a:r>
              <a:rPr lang="en-US" dirty="0">
                <a:solidFill>
                  <a:srgbClr val="D00000"/>
                </a:solidFill>
              </a:rPr>
              <a:t>Surface-level</a:t>
            </a:r>
            <a:endParaRPr lang="en-US" sz="2000" dirty="0"/>
          </a:p>
          <a:p>
            <a:pPr marL="292100" lvl="1" indent="-280988">
              <a:buFont typeface="+mj-lt"/>
              <a:buAutoNum type="arabicPeriod" startAt="2"/>
            </a:pPr>
            <a:r>
              <a:rPr lang="en-US" dirty="0"/>
              <a:t>I</a:t>
            </a:r>
            <a:r>
              <a:rPr lang="en-US" sz="2000" dirty="0"/>
              <a:t>nternal characteristics apparent to others (unchangeable).</a:t>
            </a:r>
          </a:p>
          <a:p>
            <a:pPr marL="11113" lvl="1" indent="0">
              <a:buNone/>
            </a:pPr>
            <a:r>
              <a:rPr lang="en-US" dirty="0">
                <a:solidFill>
                  <a:srgbClr val="D00000"/>
                </a:solidFill>
              </a:rPr>
              <a:t>Deep-level</a:t>
            </a:r>
            <a:endParaRPr lang="en-US" sz="2000" dirty="0"/>
          </a:p>
          <a:p>
            <a:pPr marL="292100" lvl="1" indent="-280988">
              <a:buFont typeface="+mj-lt"/>
              <a:buAutoNum type="arabicPeriod" startAt="3"/>
            </a:pPr>
            <a:r>
              <a:rPr lang="en-US" sz="2000" dirty="0"/>
              <a:t>Take time to emerge in interactions, such as attitudes, opinions, and values.  </a:t>
            </a:r>
            <a:endParaRPr lang="en-US" dirty="0"/>
          </a:p>
          <a:p>
            <a:pPr marL="292100" lvl="1" indent="-280988">
              <a:buFont typeface="+mj-lt"/>
              <a:buAutoNum type="arabicPeriod" startAt="4"/>
            </a:pPr>
            <a:r>
              <a:rPr lang="en-US" sz="2000" dirty="0"/>
              <a:t>Organizational dimensions.</a:t>
            </a:r>
          </a:p>
          <a:p>
            <a:pPr marL="11112" lvl="1" indent="0">
              <a:buNone/>
            </a:pPr>
            <a:r>
              <a:rPr lang="en-US" sz="2400" dirty="0">
                <a:solidFill>
                  <a:srgbClr val="D00000"/>
                </a:solidFill>
              </a:rPr>
              <a:t>Diversity</a:t>
            </a:r>
            <a:r>
              <a:rPr lang="en-US" sz="2400" dirty="0"/>
              <a:t>: the multitude of individual differences and similarities that exist among people.</a:t>
            </a:r>
          </a:p>
          <a:p>
            <a:pPr marL="292100" lvl="1" indent="-280988">
              <a:buFont typeface="+mj-lt"/>
              <a:buAutoNum type="arabicPeriod" startAt="4"/>
            </a:pPr>
            <a:endParaRPr lang="en-US" sz="2400" dirty="0"/>
          </a:p>
        </p:txBody>
      </p:sp>
      <p:sp>
        <p:nvSpPr>
          <p:cNvPr id="14" name="Text Placeholder 13"/>
          <p:cNvSpPr>
            <a:spLocks noGrp="1"/>
          </p:cNvSpPr>
          <p:nvPr>
            <p:ph type="body" sz="quarter" idx="13"/>
          </p:nvPr>
        </p:nvSpPr>
        <p:spPr>
          <a:xfrm>
            <a:off x="7077157" y="6350079"/>
            <a:ext cx="1929319" cy="173037"/>
          </a:xfrm>
        </p:spPr>
        <p:txBody>
          <a:bodyPr/>
          <a:lstStyle/>
          <a:p>
            <a:r>
              <a:rPr lang="en-US" dirty="0">
                <a:hlinkClick r:id="rId3" action="ppaction://hlinksldjump"/>
              </a:rPr>
              <a:t>Access the text alternate for images.</a:t>
            </a:r>
            <a:endParaRPr lang="en-US" dirty="0"/>
          </a:p>
        </p:txBody>
      </p:sp>
      <p:pic>
        <p:nvPicPr>
          <p:cNvPr id="5" name="Picture 4" descr="A graphic of concentric circles, depicting the four layers of diversity."/>
          <p:cNvPicPr>
            <a:picLocks noChangeAspect="1"/>
          </p:cNvPicPr>
          <p:nvPr/>
        </p:nvPicPr>
        <p:blipFill>
          <a:blip r:embed="rId4"/>
          <a:stretch>
            <a:fillRect/>
          </a:stretch>
        </p:blipFill>
        <p:spPr>
          <a:xfrm>
            <a:off x="4196088" y="1464907"/>
            <a:ext cx="4810388" cy="4810388"/>
          </a:xfrm>
          <a:prstGeom prst="rect">
            <a:avLst/>
          </a:prstGeom>
        </p:spPr>
      </p:pic>
    </p:spTree>
    <p:extLst>
      <p:ext uri="{BB962C8B-B14F-4D97-AF65-F5344CB8AC3E}">
        <p14:creationId xmlns:p14="http://schemas.microsoft.com/office/powerpoint/2010/main" val="2869564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Discrimination</a:t>
            </a:r>
          </a:p>
        </p:txBody>
      </p:sp>
      <p:sp>
        <p:nvSpPr>
          <p:cNvPr id="13" name="Content Placeholder 12"/>
          <p:cNvSpPr>
            <a:spLocks noGrp="1"/>
          </p:cNvSpPr>
          <p:nvPr>
            <p:ph sz="quarter" idx="11"/>
          </p:nvPr>
        </p:nvSpPr>
        <p:spPr/>
        <p:txBody>
          <a:bodyPr/>
          <a:lstStyle/>
          <a:p>
            <a:pPr marL="0" indent="0">
              <a:buNone/>
            </a:pPr>
            <a:r>
              <a:rPr lang="en-US" b="1" dirty="0"/>
              <a:t>Managing Diversity:</a:t>
            </a:r>
          </a:p>
          <a:p>
            <a:pPr marL="342900" indent="-342900">
              <a:buFont typeface="Arial" panose="020B0604020202020204" pitchFamily="34" charset="0"/>
              <a:buChar char="•"/>
            </a:pPr>
            <a:r>
              <a:rPr lang="en-US" dirty="0"/>
              <a:t>Interventions to correct imbalances, injustice, mistakes, or outright discrimination.</a:t>
            </a:r>
          </a:p>
          <a:p>
            <a:pPr marL="342900" indent="-342900">
              <a:buFont typeface="Arial" panose="020B0604020202020204" pitchFamily="34" charset="0"/>
              <a:buChar char="•"/>
            </a:pPr>
            <a:r>
              <a:rPr lang="en-US" dirty="0"/>
              <a:t>Both voluntary and mandatory programs.</a:t>
            </a:r>
          </a:p>
          <a:p>
            <a:pPr marL="342900" indent="-342900">
              <a:buFont typeface="Arial" panose="020B0604020202020204" pitchFamily="34" charset="0"/>
              <a:buChar char="•"/>
            </a:pPr>
            <a:r>
              <a:rPr lang="en-US" dirty="0"/>
              <a:t>Not based on quotas.</a:t>
            </a:r>
          </a:p>
          <a:p>
            <a:pPr marL="342900" indent="-342900">
              <a:buFont typeface="Arial" panose="020B0604020202020204" pitchFamily="34" charset="0"/>
              <a:buChar char="•"/>
            </a:pPr>
            <a:r>
              <a:rPr lang="en-US" dirty="0"/>
              <a:t>Can lead to stigmas for those expected to benefit from affirmative action programs.</a:t>
            </a:r>
          </a:p>
        </p:txBody>
      </p:sp>
      <p:sp>
        <p:nvSpPr>
          <p:cNvPr id="14" name="Content Placeholder 13"/>
          <p:cNvSpPr>
            <a:spLocks noGrp="1"/>
          </p:cNvSpPr>
          <p:nvPr>
            <p:ph sz="quarter" idx="14"/>
          </p:nvPr>
        </p:nvSpPr>
        <p:spPr>
          <a:xfrm>
            <a:off x="342900" y="4109936"/>
            <a:ext cx="5791200" cy="1905000"/>
          </a:xfrm>
        </p:spPr>
        <p:txBody>
          <a:bodyPr>
            <a:normAutofit lnSpcReduction="10000"/>
          </a:bodyPr>
          <a:lstStyle/>
          <a:p>
            <a:pPr marL="0" indent="0">
              <a:buNone/>
            </a:pPr>
            <a:r>
              <a:rPr lang="en-US" b="1" dirty="0"/>
              <a:t>Affirmative Action:</a:t>
            </a:r>
            <a:r>
              <a:rPr lang="en-US" dirty="0"/>
              <a:t>	</a:t>
            </a:r>
          </a:p>
          <a:p>
            <a:pPr marL="342900" indent="-342900">
              <a:buFont typeface="Arial" panose="020B0604020202020204" pitchFamily="34" charset="0"/>
              <a:buChar char="•"/>
            </a:pPr>
            <a:r>
              <a:rPr lang="en-US" dirty="0"/>
              <a:t>Focuses on changing organizational culture and structure.</a:t>
            </a:r>
          </a:p>
          <a:p>
            <a:pPr marL="342900" indent="-342900">
              <a:buFont typeface="Arial" panose="020B0604020202020204" pitchFamily="34" charset="0"/>
              <a:buChar char="•"/>
            </a:pPr>
            <a:r>
              <a:rPr lang="en-US" dirty="0"/>
              <a:t>Enable people to perform to potential.</a:t>
            </a:r>
          </a:p>
          <a:p>
            <a:pPr marL="342900" indent="-342900">
              <a:buFont typeface="Arial" panose="020B0604020202020204" pitchFamily="34" charset="0"/>
              <a:buChar char="•"/>
            </a:pPr>
            <a:r>
              <a:rPr lang="en-US" dirty="0"/>
              <a:t>Relies on education, enforcement, and exposure.</a:t>
            </a:r>
          </a:p>
          <a:p>
            <a:endParaRPr lang="en-US" dirty="0"/>
          </a:p>
        </p:txBody>
      </p:sp>
      <p:sp>
        <p:nvSpPr>
          <p:cNvPr id="10" name="Content Placeholder 9">
            <a:extLst>
              <a:ext uri="{FF2B5EF4-FFF2-40B4-BE49-F238E27FC236}">
                <a16:creationId xmlns:a16="http://schemas.microsoft.com/office/drawing/2014/main" id="{313265FF-C4E5-8447-A0E7-062445FF66D7}"/>
              </a:ext>
            </a:extLst>
          </p:cNvPr>
          <p:cNvSpPr>
            <a:spLocks noGrp="1"/>
          </p:cNvSpPr>
          <p:nvPr>
            <p:ph sz="quarter" idx="15"/>
          </p:nvPr>
        </p:nvSpPr>
        <p:spPr>
          <a:xfrm>
            <a:off x="6400800" y="3560323"/>
            <a:ext cx="2400300" cy="2688077"/>
          </a:xfrm>
          <a:ln>
            <a:solidFill>
              <a:srgbClr val="EC7701"/>
            </a:solidFill>
          </a:ln>
        </p:spPr>
        <p:txBody>
          <a:bodyPr>
            <a:normAutofit/>
          </a:bodyPr>
          <a:lstStyle/>
          <a:p>
            <a:pPr algn="ctr"/>
            <a:r>
              <a:rPr lang="en-US" dirty="0"/>
              <a:t>Discrimination occurs when employment decisions about an individual are due to individual characteristics and attributes that are not related to the job.</a:t>
            </a:r>
          </a:p>
          <a:p>
            <a:pPr algn="ctr"/>
            <a:endParaRPr lang="en-US" dirty="0"/>
          </a:p>
        </p:txBody>
      </p:sp>
    </p:spTree>
    <p:extLst>
      <p:ext uri="{BB962C8B-B14F-4D97-AF65-F5344CB8AC3E}">
        <p14:creationId xmlns:p14="http://schemas.microsoft.com/office/powerpoint/2010/main" val="164967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4</a:t>
            </a:r>
          </a:p>
        </p:txBody>
      </p:sp>
      <p:sp>
        <p:nvSpPr>
          <p:cNvPr id="5" name="Content Placeholder 2"/>
          <p:cNvSpPr>
            <a:spLocks noGrp="1"/>
          </p:cNvSpPr>
          <p:nvPr>
            <p:ph sz="quarter" idx="11"/>
          </p:nvPr>
        </p:nvSpPr>
        <p:spPr/>
        <p:txBody>
          <a:bodyPr/>
          <a:lstStyle/>
          <a:p>
            <a:pPr marL="0" indent="0">
              <a:buNone/>
            </a:pPr>
            <a:r>
              <a:rPr lang="en-US" sz="2800" dirty="0"/>
              <a:t>As Jasmine got to know Mary, a co-worker of a different ethnicity, Jasmine was surprised to learn how much she actually had in common with Mary such as loving to hike and choice of religion. Jasmine was experiencing which layer of diversity?</a:t>
            </a:r>
            <a:endParaRPr lang="en-US" sz="2800" dirty="0">
              <a:solidFill>
                <a:srgbClr val="FF0000"/>
              </a:solidFill>
            </a:endParaRPr>
          </a:p>
          <a:p>
            <a:pPr marL="457200" indent="-457200">
              <a:buFont typeface="+mj-lt"/>
              <a:buAutoNum type="alphaUcPeriod"/>
            </a:pPr>
            <a:r>
              <a:rPr lang="en-US" sz="2800" dirty="0"/>
              <a:t>organizational dimensions.</a:t>
            </a:r>
          </a:p>
          <a:p>
            <a:pPr marL="457200" indent="-457200">
              <a:buFont typeface="+mj-lt"/>
              <a:buAutoNum type="alphaUcPeriod"/>
            </a:pPr>
            <a:r>
              <a:rPr lang="en-US" sz="2800" dirty="0"/>
              <a:t>personality.</a:t>
            </a:r>
          </a:p>
          <a:p>
            <a:pPr marL="457200" indent="-457200">
              <a:buFont typeface="+mj-lt"/>
              <a:buAutoNum type="alphaUcPeriod"/>
            </a:pPr>
            <a:r>
              <a:rPr lang="en-US" sz="2800" dirty="0"/>
              <a:t>surface-level characteristics.</a:t>
            </a:r>
          </a:p>
          <a:p>
            <a:pPr marL="457200" indent="-457200">
              <a:buFont typeface="+mj-lt"/>
              <a:buAutoNum type="alphaUcPeriod"/>
            </a:pPr>
            <a:r>
              <a:rPr lang="en-US" sz="2800" dirty="0"/>
              <a:t>deep-level characteristics.</a:t>
            </a:r>
          </a:p>
          <a:p>
            <a:pPr marL="457200" indent="-457200">
              <a:buFont typeface="+mj-lt"/>
              <a:buAutoNum type="alphaUcPeriod"/>
            </a:pPr>
            <a:r>
              <a:rPr lang="en-US" sz="2800" dirty="0"/>
              <a:t>internal dimensions.</a:t>
            </a:r>
          </a:p>
          <a:p>
            <a:pPr marL="457200" indent="-457200">
              <a:buFont typeface="+mj-lt"/>
              <a:buAutoNum type="alphaUcPeriod"/>
            </a:pPr>
            <a:endParaRPr lang="en-US" sz="2800" dirty="0"/>
          </a:p>
        </p:txBody>
      </p:sp>
    </p:spTree>
    <p:extLst>
      <p:ext uri="{BB962C8B-B14F-4D97-AF65-F5344CB8AC3E}">
        <p14:creationId xmlns:p14="http://schemas.microsoft.com/office/powerpoint/2010/main" val="1276189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noGrp="1"/>
          </p:cNvSpPr>
          <p:nvPr>
            <p:ph type="title"/>
          </p:nvPr>
        </p:nvSpPr>
        <p:spPr>
          <a:xfrm>
            <a:off x="342900" y="210141"/>
            <a:ext cx="8458200" cy="867930"/>
          </a:xfrm>
          <a:prstGeom prst="rect">
            <a:avLst/>
          </a:prstGeom>
          <a:noFill/>
        </p:spPr>
        <p:txBody>
          <a:bodyPr wrap="square" rtlCol="0">
            <a:spAutoFit/>
          </a:bodyPr>
          <a:lstStyle/>
          <a:p>
            <a:r>
              <a:rPr lang="en-US" dirty="0">
                <a:cs typeface="Arial Black"/>
              </a:rPr>
              <a:t>After reading this chapter, you </a:t>
            </a:r>
            <a:br>
              <a:rPr lang="en-US" dirty="0">
                <a:cs typeface="Arial Black"/>
              </a:rPr>
            </a:br>
            <a:r>
              <a:rPr lang="en-US" dirty="0">
                <a:cs typeface="Arial Black"/>
              </a:rPr>
              <a:t>should be able to:</a:t>
            </a:r>
            <a:endParaRPr lang="en-US" dirty="0">
              <a:solidFill>
                <a:schemeClr val="bg1"/>
              </a:solidFill>
              <a:cs typeface="Arial Black"/>
            </a:endParaRPr>
          </a:p>
        </p:txBody>
      </p:sp>
      <p:sp>
        <p:nvSpPr>
          <p:cNvPr id="7" name="Content Placeholder 5"/>
          <p:cNvSpPr txBox="1">
            <a:spLocks noGrp="1"/>
          </p:cNvSpPr>
          <p:nvPr>
            <p:ph sz="quarter" idx="11"/>
          </p:nvPr>
        </p:nvSpPr>
        <p:spPr>
          <a:xfrm>
            <a:off x="342900" y="1276709"/>
            <a:ext cx="8458200" cy="3580467"/>
          </a:xfrm>
          <a:prstGeom prst="rect">
            <a:avLst/>
          </a:prstGeom>
          <a:noFill/>
        </p:spPr>
        <p:txBody>
          <a:bodyPr wrap="square" rtlCol="0">
            <a:spAutoFit/>
          </a:bodyPr>
          <a:lstStyle/>
          <a:p>
            <a:pPr marL="401638" indent="-390525">
              <a:spcBef>
                <a:spcPts val="0"/>
              </a:spcBef>
              <a:buNone/>
            </a:pPr>
            <a:r>
              <a:rPr lang="en-US" sz="2000" dirty="0">
                <a:cs typeface="Arial Black"/>
              </a:rPr>
              <a:t>4.1 Describe how you form perceptions of others. </a:t>
            </a:r>
          </a:p>
          <a:p>
            <a:pPr marL="401638" indent="-390525">
              <a:spcBef>
                <a:spcPts val="0"/>
              </a:spcBef>
              <a:buNone/>
            </a:pPr>
            <a:r>
              <a:rPr lang="en-US" sz="2000" dirty="0">
                <a:cs typeface="Arial Black"/>
              </a:rPr>
              <a:t>4.2 Discuss how awareness of stereotypes helps you make better decisions. </a:t>
            </a:r>
          </a:p>
          <a:p>
            <a:pPr marL="401638" indent="-390525">
              <a:spcBef>
                <a:spcPts val="0"/>
              </a:spcBef>
              <a:buNone/>
            </a:pPr>
            <a:r>
              <a:rPr lang="en-US" sz="2000" dirty="0">
                <a:cs typeface="Arial Black"/>
              </a:rPr>
              <a:t>4.3 Explain how causal attributions help managers interpret employee performance. </a:t>
            </a:r>
          </a:p>
          <a:p>
            <a:pPr marL="401638" indent="-390525">
              <a:spcBef>
                <a:spcPts val="0"/>
              </a:spcBef>
              <a:buNone/>
            </a:pPr>
            <a:r>
              <a:rPr lang="en-US" sz="2000" dirty="0">
                <a:cs typeface="Arial Black"/>
              </a:rPr>
              <a:t>4.4 Describe the four layers of diversity and how they help organizations manage diversity effectively. </a:t>
            </a:r>
          </a:p>
          <a:p>
            <a:pPr marL="401638" indent="-390525">
              <a:spcBef>
                <a:spcPts val="0"/>
              </a:spcBef>
              <a:buNone/>
            </a:pPr>
            <a:r>
              <a:rPr lang="en-US" sz="2000" dirty="0">
                <a:cs typeface="Arial Black"/>
              </a:rPr>
              <a:t>4.5 Discuss the business rationale for managing diversity. </a:t>
            </a:r>
          </a:p>
          <a:p>
            <a:pPr marL="401638" indent="-390525">
              <a:spcBef>
                <a:spcPts val="0"/>
              </a:spcBef>
              <a:buNone/>
            </a:pPr>
            <a:r>
              <a:rPr lang="en-US" sz="2000" dirty="0">
                <a:cs typeface="Arial Black"/>
              </a:rPr>
              <a:t>4.6 Discuss the most common barriers to implementing successful diversity programs. </a:t>
            </a:r>
          </a:p>
          <a:p>
            <a:pPr marL="401638" indent="-390525">
              <a:spcBef>
                <a:spcPts val="0"/>
              </a:spcBef>
              <a:buNone/>
            </a:pPr>
            <a:r>
              <a:rPr lang="en-US" sz="2000" dirty="0">
                <a:cs typeface="Arial Black"/>
              </a:rPr>
              <a:t>4.7 Explain what organizations are doing to manage diversity effectively. </a:t>
            </a:r>
          </a:p>
          <a:p>
            <a:pPr marL="401638" indent="-390525">
              <a:spcBef>
                <a:spcPts val="0"/>
              </a:spcBef>
              <a:buNone/>
            </a:pPr>
            <a:r>
              <a:rPr lang="en-US" sz="2000" dirty="0">
                <a:cs typeface="Arial Black"/>
              </a:rPr>
              <a:t>4.8 Describe the implications of chapter content for you and managers.</a:t>
            </a:r>
          </a:p>
        </p:txBody>
      </p:sp>
    </p:spTree>
    <p:extLst>
      <p:ext uri="{BB962C8B-B14F-4D97-AF65-F5344CB8AC3E}">
        <p14:creationId xmlns:p14="http://schemas.microsoft.com/office/powerpoint/2010/main" val="1334177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Building the Business Case for </a:t>
            </a:r>
            <a:br>
              <a:rPr lang="en-US" dirty="0"/>
            </a:br>
            <a:r>
              <a:rPr lang="en-US" dirty="0"/>
              <a:t>Managing Diversity</a:t>
            </a:r>
          </a:p>
        </p:txBody>
      </p:sp>
      <p:sp>
        <p:nvSpPr>
          <p:cNvPr id="3" name="Content Placeholder 2"/>
          <p:cNvSpPr>
            <a:spLocks noGrp="1"/>
          </p:cNvSpPr>
          <p:nvPr>
            <p:ph sz="quarter" idx="11"/>
          </p:nvPr>
        </p:nvSpPr>
        <p:spPr/>
        <p:txBody>
          <a:bodyPr/>
          <a:lstStyle/>
          <a:p>
            <a:pPr marL="0" indent="0">
              <a:buNone/>
            </a:pPr>
            <a:r>
              <a:rPr lang="en-US" sz="2800" dirty="0"/>
              <a:t>Business rationale for diversity.</a:t>
            </a:r>
          </a:p>
          <a:p>
            <a:r>
              <a:rPr lang="en-US" sz="2800" dirty="0"/>
              <a:t>Managing diversity gives an organization the ability to </a:t>
            </a:r>
            <a:r>
              <a:rPr lang="en-US" sz="2800" b="1" dirty="0">
                <a:solidFill>
                  <a:srgbClr val="D00000"/>
                </a:solidFill>
              </a:rPr>
              <a:t>grow and maintain</a:t>
            </a:r>
            <a:r>
              <a:rPr lang="en-US" sz="2800" b="1" dirty="0"/>
              <a:t> </a:t>
            </a:r>
            <a:r>
              <a:rPr lang="en-US" sz="2800" dirty="0"/>
              <a:t>a business in an increasingly competitive marketplace.</a:t>
            </a:r>
          </a:p>
          <a:p>
            <a:r>
              <a:rPr lang="en-US" sz="2800" dirty="0"/>
              <a:t>The </a:t>
            </a:r>
            <a:r>
              <a:rPr lang="en-US" sz="2800" b="1" dirty="0">
                <a:solidFill>
                  <a:srgbClr val="D00000"/>
                </a:solidFill>
              </a:rPr>
              <a:t>access-and-legitimacy perspective</a:t>
            </a:r>
            <a:r>
              <a:rPr lang="en-US" sz="2800" dirty="0">
                <a:solidFill>
                  <a:srgbClr val="D00000"/>
                </a:solidFill>
              </a:rPr>
              <a:t> </a:t>
            </a:r>
            <a:r>
              <a:rPr lang="en-US" sz="2800" dirty="0"/>
              <a:t>is based on recognition that the organization’s markets and constituencies are culturally diverse.</a:t>
            </a:r>
          </a:p>
          <a:p>
            <a:endParaRPr lang="en-US" sz="2400" dirty="0"/>
          </a:p>
        </p:txBody>
      </p:sp>
    </p:spTree>
    <p:extLst>
      <p:ext uri="{BB962C8B-B14F-4D97-AF65-F5344CB8AC3E}">
        <p14:creationId xmlns:p14="http://schemas.microsoft.com/office/powerpoint/2010/main" val="4017931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 Women Breaking the Glass Ceiling?</a:t>
            </a:r>
          </a:p>
        </p:txBody>
      </p:sp>
      <p:sp>
        <p:nvSpPr>
          <p:cNvPr id="3" name="Content Placeholder 2"/>
          <p:cNvSpPr>
            <a:spLocks noGrp="1"/>
          </p:cNvSpPr>
          <p:nvPr>
            <p:ph sz="quarter" idx="11"/>
          </p:nvPr>
        </p:nvSpPr>
        <p:spPr>
          <a:xfrm>
            <a:off x="342900" y="1276710"/>
            <a:ext cx="8458200" cy="2059878"/>
          </a:xfrm>
        </p:spPr>
        <p:txBody>
          <a:bodyPr/>
          <a:lstStyle/>
          <a:p>
            <a:r>
              <a:rPr lang="en-US" sz="2800" b="1" dirty="0"/>
              <a:t>Advancements.</a:t>
            </a:r>
          </a:p>
          <a:p>
            <a:pPr marL="342900" indent="-342900">
              <a:buFont typeface="Arial" panose="020B0604020202020204" pitchFamily="34" charset="0"/>
              <a:buChar char="•"/>
            </a:pPr>
            <a:r>
              <a:rPr lang="en-US" sz="2400" dirty="0"/>
              <a:t>Educational attainment.</a:t>
            </a:r>
          </a:p>
          <a:p>
            <a:pPr marL="342900" indent="-342900">
              <a:buFont typeface="Arial" panose="020B0604020202020204" pitchFamily="34" charset="0"/>
              <a:buChar char="•"/>
            </a:pPr>
            <a:r>
              <a:rPr lang="en-US" sz="2400" dirty="0"/>
              <a:t>Seats on board of directors.</a:t>
            </a:r>
          </a:p>
          <a:p>
            <a:pPr marL="342900" indent="-342900">
              <a:buFont typeface="Arial" panose="020B0604020202020204" pitchFamily="34" charset="0"/>
              <a:buChar char="•"/>
            </a:pPr>
            <a:r>
              <a:rPr lang="en-US" sz="2400" dirty="0"/>
              <a:t>Leadership positions in education institutions.</a:t>
            </a:r>
          </a:p>
        </p:txBody>
      </p:sp>
      <p:sp>
        <p:nvSpPr>
          <p:cNvPr id="7" name="Content Placeholder 6"/>
          <p:cNvSpPr>
            <a:spLocks noGrp="1"/>
          </p:cNvSpPr>
          <p:nvPr>
            <p:ph sz="quarter" idx="14"/>
          </p:nvPr>
        </p:nvSpPr>
        <p:spPr>
          <a:xfrm>
            <a:off x="342900" y="3521413"/>
            <a:ext cx="5791200" cy="1905000"/>
          </a:xfrm>
        </p:spPr>
        <p:txBody>
          <a:bodyPr>
            <a:normAutofit/>
          </a:bodyPr>
          <a:lstStyle/>
          <a:p>
            <a:r>
              <a:rPr lang="en-US" sz="2800" b="1" dirty="0"/>
              <a:t>Barriers and Gaps.</a:t>
            </a:r>
          </a:p>
          <a:p>
            <a:pPr marL="342900" indent="-342900">
              <a:buFont typeface="Arial" panose="020B0604020202020204" pitchFamily="34" charset="0"/>
              <a:buChar char="•"/>
            </a:pPr>
            <a:r>
              <a:rPr lang="en-US" dirty="0"/>
              <a:t>Continuing pay gap.</a:t>
            </a:r>
          </a:p>
          <a:p>
            <a:pPr marL="342900" indent="-342900">
              <a:buFont typeface="Arial" panose="020B0604020202020204" pitchFamily="34" charset="0"/>
              <a:buChar char="•"/>
            </a:pPr>
            <a:r>
              <a:rPr lang="en-US" dirty="0"/>
              <a:t>Pay gap for female MBA graduates.</a:t>
            </a:r>
          </a:p>
          <a:p>
            <a:pPr marL="342900" indent="-342900">
              <a:buFont typeface="Arial" panose="020B0604020202020204" pitchFamily="34" charset="0"/>
              <a:buChar char="•"/>
            </a:pPr>
            <a:r>
              <a:rPr lang="en-US" dirty="0"/>
              <a:t>Gender discrimination.</a:t>
            </a:r>
          </a:p>
        </p:txBody>
      </p:sp>
      <p:sp>
        <p:nvSpPr>
          <p:cNvPr id="6" name="Text Placeholder 5"/>
          <p:cNvSpPr>
            <a:spLocks noGrp="1"/>
          </p:cNvSpPr>
          <p:nvPr>
            <p:ph sz="quarter" idx="15"/>
          </p:nvPr>
        </p:nvSpPr>
        <p:spPr>
          <a:xfrm>
            <a:off x="4970834" y="3566657"/>
            <a:ext cx="3684351" cy="1905000"/>
          </a:xfrm>
          <a:ln>
            <a:solidFill>
              <a:srgbClr val="EC7701"/>
            </a:solidFill>
          </a:ln>
        </p:spPr>
        <p:txBody>
          <a:bodyPr anchor="ctr">
            <a:normAutofit/>
          </a:bodyPr>
          <a:lstStyle/>
          <a:p>
            <a:pPr algn="ctr"/>
            <a:r>
              <a:rPr lang="en-US" b="0" dirty="0"/>
              <a:t>Women are breaking through but barriers and differences remain.</a:t>
            </a:r>
          </a:p>
        </p:txBody>
      </p:sp>
    </p:spTree>
    <p:extLst>
      <p:ext uri="{BB962C8B-B14F-4D97-AF65-F5344CB8AC3E}">
        <p14:creationId xmlns:p14="http://schemas.microsoft.com/office/powerpoint/2010/main" val="3578628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Trends in Workforce Diversity </a:t>
            </a:r>
            <a:r>
              <a:rPr lang="en-US" sz="1200" dirty="0"/>
              <a:t>1</a:t>
            </a:r>
          </a:p>
        </p:txBody>
      </p:sp>
      <p:sp>
        <p:nvSpPr>
          <p:cNvPr id="3" name="Content Placeholder 2"/>
          <p:cNvSpPr>
            <a:spLocks noGrp="1"/>
          </p:cNvSpPr>
          <p:nvPr>
            <p:ph sz="quarter" idx="11"/>
          </p:nvPr>
        </p:nvSpPr>
        <p:spPr/>
        <p:txBody>
          <a:bodyPr/>
          <a:lstStyle/>
          <a:p>
            <a:pPr marL="0" indent="0">
              <a:buNone/>
            </a:pPr>
            <a:r>
              <a:rPr lang="en-US" sz="2400" dirty="0"/>
              <a:t>The Census Bureau predicts that by 2060 </a:t>
            </a:r>
            <a:r>
              <a:rPr lang="en-US" sz="2400" b="1" dirty="0">
                <a:solidFill>
                  <a:srgbClr val="D00000"/>
                </a:solidFill>
              </a:rPr>
              <a:t>57%</a:t>
            </a:r>
            <a:r>
              <a:rPr lang="en-US" sz="2400" dirty="0"/>
              <a:t> of the workforce will consist of minority groups.</a:t>
            </a:r>
          </a:p>
          <a:p>
            <a:pPr marL="0" indent="0">
              <a:buNone/>
            </a:pPr>
            <a:r>
              <a:rPr lang="en-US" sz="2400" dirty="0"/>
              <a:t>However, current minority groups appear to be stalled at their own </a:t>
            </a:r>
            <a:r>
              <a:rPr lang="en-US" sz="2400" b="1" dirty="0"/>
              <a:t>glass ceiling</a:t>
            </a:r>
            <a:r>
              <a:rPr lang="en-US" dirty="0"/>
              <a:t>.</a:t>
            </a:r>
            <a:endParaRPr lang="en-US" sz="2400" dirty="0"/>
          </a:p>
          <a:p>
            <a:pPr lvl="1">
              <a:buFont typeface="Arial" panose="020B0604020202020204" pitchFamily="34" charset="0"/>
              <a:buChar char="•"/>
            </a:pPr>
            <a:r>
              <a:rPr lang="en-US" dirty="0"/>
              <a:t>They make up a s</a:t>
            </a:r>
            <a:r>
              <a:rPr lang="en-US" sz="2000" dirty="0"/>
              <a:t>maller percentage in the professional class.</a:t>
            </a:r>
          </a:p>
          <a:p>
            <a:pPr lvl="1">
              <a:buFont typeface="Arial" panose="020B0604020202020204" pitchFamily="34" charset="0"/>
              <a:buChar char="•"/>
            </a:pPr>
            <a:r>
              <a:rPr lang="en-US" dirty="0"/>
              <a:t>They are involved in m</a:t>
            </a:r>
            <a:r>
              <a:rPr lang="en-US" sz="2000" dirty="0"/>
              <a:t>ore discrimination cases.</a:t>
            </a:r>
          </a:p>
          <a:p>
            <a:pPr lvl="1">
              <a:buFont typeface="Arial" panose="020B0604020202020204" pitchFamily="34" charset="0"/>
              <a:buChar char="•"/>
            </a:pPr>
            <a:r>
              <a:rPr lang="en-US" dirty="0"/>
              <a:t>They achieve l</a:t>
            </a:r>
            <a:r>
              <a:rPr lang="en-US" sz="2000" dirty="0"/>
              <a:t>ower earnings.</a:t>
            </a:r>
          </a:p>
          <a:p>
            <a:pPr marL="457200" lvl="1" indent="0">
              <a:buNone/>
            </a:pPr>
            <a:endParaRPr lang="en-US" sz="2000" dirty="0"/>
          </a:p>
          <a:p>
            <a:endParaRPr lang="en-US" sz="2400" dirty="0"/>
          </a:p>
        </p:txBody>
      </p:sp>
    </p:spTree>
    <p:extLst>
      <p:ext uri="{BB962C8B-B14F-4D97-AF65-F5344CB8AC3E}">
        <p14:creationId xmlns:p14="http://schemas.microsoft.com/office/powerpoint/2010/main" val="2957833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Trends in Workforce Diversity </a:t>
            </a:r>
            <a:r>
              <a:rPr lang="en-US" sz="1200" dirty="0">
                <a:solidFill>
                  <a:srgbClr val="C30C20"/>
                </a:solidFill>
              </a:rPr>
              <a:t>2</a:t>
            </a:r>
            <a:endParaRPr lang="en-US" sz="1200" dirty="0"/>
          </a:p>
        </p:txBody>
      </p:sp>
      <p:sp>
        <p:nvSpPr>
          <p:cNvPr id="3" name="Content Placeholder 2"/>
          <p:cNvSpPr>
            <a:spLocks noGrp="1"/>
          </p:cNvSpPr>
          <p:nvPr>
            <p:ph sz="quarter" idx="11"/>
          </p:nvPr>
        </p:nvSpPr>
        <p:spPr/>
        <p:txBody>
          <a:bodyPr/>
          <a:lstStyle/>
          <a:p>
            <a:pPr marL="0" indent="0">
              <a:buNone/>
            </a:pPr>
            <a:r>
              <a:rPr lang="en-US" sz="2800" b="1" dirty="0"/>
              <a:t>Generational Diversity.</a:t>
            </a:r>
          </a:p>
          <a:p>
            <a:endParaRPr lang="en-US" sz="1100" dirty="0"/>
          </a:p>
          <a:p>
            <a:pPr marL="342900" indent="-342900">
              <a:buFont typeface="Arial" panose="020B0604020202020204" pitchFamily="34" charset="0"/>
              <a:buChar char="•"/>
            </a:pPr>
            <a:r>
              <a:rPr lang="en-US" sz="2400" dirty="0"/>
              <a:t>The population and workforce is getting older. </a:t>
            </a:r>
          </a:p>
          <a:p>
            <a:pPr marL="171450" indent="-171450">
              <a:buFont typeface="Arial" panose="020B0604020202020204" pitchFamily="34" charset="0"/>
              <a:buChar char="•"/>
            </a:pPr>
            <a:endParaRPr lang="en-US" sz="1100" dirty="0"/>
          </a:p>
          <a:p>
            <a:pPr marL="342900" indent="-342900">
              <a:buFont typeface="Arial" panose="020B0604020202020204" pitchFamily="34" charset="0"/>
              <a:buChar char="•"/>
            </a:pPr>
            <a:r>
              <a:rPr lang="en-US" sz="2400" dirty="0"/>
              <a:t>Four generations of employees are working together (soon to be five).</a:t>
            </a:r>
          </a:p>
          <a:p>
            <a:pPr marL="171450" indent="-171450">
              <a:buFont typeface="Arial" panose="020B0604020202020204" pitchFamily="34" charset="0"/>
              <a:buChar char="•"/>
            </a:pPr>
            <a:endParaRPr lang="en-US" sz="1100" dirty="0"/>
          </a:p>
          <a:p>
            <a:pPr marL="342900" indent="-342900">
              <a:buFont typeface="Arial" panose="020B0604020202020204" pitchFamily="34" charset="0"/>
              <a:buChar char="•"/>
            </a:pPr>
            <a:r>
              <a:rPr lang="en-US" sz="2400" dirty="0"/>
              <a:t>Managers need to deal with generational differences in values, attitudes, and behavior.</a:t>
            </a:r>
          </a:p>
          <a:p>
            <a:endParaRPr lang="en-US" sz="2400" dirty="0"/>
          </a:p>
          <a:p>
            <a:pPr marL="457200" lvl="1" indent="0">
              <a:buNone/>
            </a:pPr>
            <a:endParaRPr lang="en-US" sz="2000" dirty="0"/>
          </a:p>
          <a:p>
            <a:endParaRPr lang="en-US" sz="2400" dirty="0"/>
          </a:p>
        </p:txBody>
      </p:sp>
    </p:spTree>
    <p:extLst>
      <p:ext uri="{BB962C8B-B14F-4D97-AF65-F5344CB8AC3E}">
        <p14:creationId xmlns:p14="http://schemas.microsoft.com/office/powerpoint/2010/main" val="37941709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5</a:t>
            </a:r>
          </a:p>
        </p:txBody>
      </p:sp>
      <p:sp>
        <p:nvSpPr>
          <p:cNvPr id="5" name="Content Placeholder 2"/>
          <p:cNvSpPr>
            <a:spLocks noGrp="1"/>
          </p:cNvSpPr>
          <p:nvPr>
            <p:ph sz="quarter" idx="11"/>
          </p:nvPr>
        </p:nvSpPr>
        <p:spPr/>
        <p:txBody>
          <a:bodyPr/>
          <a:lstStyle/>
          <a:p>
            <a:pPr marL="0" indent="0">
              <a:buNone/>
            </a:pPr>
            <a:r>
              <a:rPr lang="en-US" sz="2800" dirty="0"/>
              <a:t>Big Bucks Bank is located in a city with a growing Latino population. Jane, the CEO, believes in the access-legitimacy perspective. Jane will do which of the following?</a:t>
            </a:r>
          </a:p>
          <a:p>
            <a:pPr marL="457200" indent="-457200">
              <a:buFont typeface="+mj-lt"/>
              <a:buAutoNum type="alphaUcPeriod"/>
            </a:pPr>
            <a:r>
              <a:rPr lang="en-US" sz="2800" dirty="0"/>
              <a:t>Hire employees to match the diversity in the population.</a:t>
            </a:r>
          </a:p>
          <a:p>
            <a:pPr marL="457200" indent="-457200">
              <a:buFont typeface="+mj-lt"/>
              <a:buAutoNum type="alphaUcPeriod"/>
            </a:pPr>
            <a:r>
              <a:rPr lang="en-US" sz="2800" dirty="0"/>
              <a:t>Offer Latino food every Friday.</a:t>
            </a:r>
          </a:p>
          <a:p>
            <a:pPr marL="457200" indent="-457200">
              <a:buFont typeface="+mj-lt"/>
              <a:buAutoNum type="alphaUcPeriod"/>
            </a:pPr>
            <a:r>
              <a:rPr lang="en-US" sz="2800" dirty="0"/>
              <a:t>Offer international travel services.</a:t>
            </a:r>
          </a:p>
          <a:p>
            <a:pPr marL="457200" indent="-457200">
              <a:buFont typeface="+mj-lt"/>
              <a:buAutoNum type="alphaUcPeriod"/>
            </a:pPr>
            <a:r>
              <a:rPr lang="en-US" sz="2800" dirty="0"/>
              <a:t>Support the local university’s Spanish department.</a:t>
            </a:r>
          </a:p>
          <a:p>
            <a:pPr marL="457200" indent="-457200">
              <a:buFont typeface="+mj-lt"/>
              <a:buAutoNum type="alphaUcPeriod"/>
            </a:pPr>
            <a:r>
              <a:rPr lang="en-US" sz="2800" dirty="0"/>
              <a:t>All of the above.</a:t>
            </a:r>
          </a:p>
          <a:p>
            <a:pPr marL="457200" indent="-457200">
              <a:buFont typeface="+mj-lt"/>
              <a:buAutoNum type="alphaUcPeriod"/>
            </a:pPr>
            <a:endParaRPr lang="en-US" sz="2800" dirty="0"/>
          </a:p>
        </p:txBody>
      </p:sp>
    </p:spTree>
    <p:extLst>
      <p:ext uri="{BB962C8B-B14F-4D97-AF65-F5344CB8AC3E}">
        <p14:creationId xmlns:p14="http://schemas.microsoft.com/office/powerpoint/2010/main" val="391433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Autofit/>
          </a:bodyPr>
          <a:lstStyle/>
          <a:p>
            <a:r>
              <a:rPr lang="en-US" dirty="0"/>
              <a:t>Barriers and Challenges to </a:t>
            </a:r>
            <a:br>
              <a:rPr lang="en-US" dirty="0"/>
            </a:br>
            <a:r>
              <a:rPr lang="en-US" dirty="0"/>
              <a:t>Managing Diversity</a:t>
            </a:r>
          </a:p>
        </p:txBody>
      </p:sp>
      <p:sp>
        <p:nvSpPr>
          <p:cNvPr id="11" name="Content Placeholder 10"/>
          <p:cNvSpPr>
            <a:spLocks noGrp="1"/>
          </p:cNvSpPr>
          <p:nvPr>
            <p:ph sz="quarter" idx="11"/>
          </p:nvPr>
        </p:nvSpPr>
        <p:spPr>
          <a:solidFill>
            <a:schemeClr val="bg1"/>
          </a:solidFill>
        </p:spPr>
        <p:txBody>
          <a:bodyPr/>
          <a:lstStyle/>
          <a:p>
            <a:r>
              <a:rPr lang="en-US" dirty="0"/>
              <a:t>Inaccurate stereotypes and prejudice.</a:t>
            </a:r>
          </a:p>
          <a:p>
            <a:r>
              <a:rPr lang="en-US" dirty="0"/>
              <a:t>Ethnocentrism.</a:t>
            </a:r>
          </a:p>
          <a:p>
            <a:r>
              <a:rPr lang="en-US" dirty="0"/>
              <a:t>Poor career planning.</a:t>
            </a:r>
          </a:p>
          <a:p>
            <a:r>
              <a:rPr lang="en-US" dirty="0"/>
              <a:t>Negative diversity climate.</a:t>
            </a:r>
          </a:p>
          <a:p>
            <a:r>
              <a:rPr lang="en-US" dirty="0"/>
              <a:t>Unsupportive and hostile environment.</a:t>
            </a:r>
          </a:p>
          <a:p>
            <a:r>
              <a:rPr lang="en-US" dirty="0"/>
              <a:t>Lack of political savvy of diverse employees.</a:t>
            </a:r>
          </a:p>
          <a:p>
            <a:pPr marL="0" indent="0">
              <a:buNone/>
            </a:pPr>
            <a:endParaRPr lang="en-US" dirty="0"/>
          </a:p>
        </p:txBody>
      </p:sp>
      <p:sp>
        <p:nvSpPr>
          <p:cNvPr id="12" name="Content Placeholder 11"/>
          <p:cNvSpPr>
            <a:spLocks noGrp="1"/>
          </p:cNvSpPr>
          <p:nvPr>
            <p:ph sz="quarter" idx="14"/>
          </p:nvPr>
        </p:nvSpPr>
        <p:spPr/>
        <p:txBody>
          <a:bodyPr/>
          <a:lstStyle/>
          <a:p>
            <a:r>
              <a:rPr lang="en-US" dirty="0"/>
              <a:t>Difficulty in balancing career and family issues.</a:t>
            </a:r>
          </a:p>
          <a:p>
            <a:r>
              <a:rPr lang="en-US" dirty="0"/>
              <a:t>Fears of reverse discrimination.</a:t>
            </a:r>
          </a:p>
          <a:p>
            <a:r>
              <a:rPr lang="en-US" dirty="0"/>
              <a:t>Diversity not seen as an organizational priority.</a:t>
            </a:r>
          </a:p>
          <a:p>
            <a:r>
              <a:rPr lang="en-US" dirty="0"/>
              <a:t>Outdated appraisal and reward systems.</a:t>
            </a:r>
          </a:p>
          <a:p>
            <a:r>
              <a:rPr lang="en-US" dirty="0"/>
              <a:t>Resistance to change.</a:t>
            </a:r>
          </a:p>
          <a:p>
            <a:endParaRPr lang="en-US" dirty="0"/>
          </a:p>
        </p:txBody>
      </p:sp>
    </p:spTree>
    <p:extLst>
      <p:ext uri="{BB962C8B-B14F-4D97-AF65-F5344CB8AC3E}">
        <p14:creationId xmlns:p14="http://schemas.microsoft.com/office/powerpoint/2010/main" val="30470029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Managing Diversity</a:t>
            </a:r>
          </a:p>
        </p:txBody>
      </p:sp>
      <p:sp>
        <p:nvSpPr>
          <p:cNvPr id="14" name="Content Placeholder 2"/>
          <p:cNvSpPr>
            <a:spLocks noGrp="1"/>
          </p:cNvSpPr>
          <p:nvPr>
            <p:ph sz="quarter" idx="11"/>
          </p:nvPr>
        </p:nvSpPr>
        <p:spPr>
          <a:xfrm>
            <a:off x="342900" y="1276709"/>
            <a:ext cx="8458200" cy="3499572"/>
          </a:xfrm>
        </p:spPr>
        <p:txBody>
          <a:bodyPr>
            <a:normAutofit fontScale="62500" lnSpcReduction="20000"/>
          </a:bodyPr>
          <a:lstStyle/>
          <a:p>
            <a:r>
              <a:rPr lang="en-US" sz="4000" dirty="0"/>
              <a:t>Organizations use a variety of generic approaches to addressing diversity issues.</a:t>
            </a:r>
          </a:p>
          <a:p>
            <a:pPr marL="457200" indent="-457200">
              <a:buFont typeface="Arial" panose="020B0604020202020204" pitchFamily="34" charset="0"/>
              <a:buChar char="•"/>
            </a:pPr>
            <a:r>
              <a:rPr lang="en-US" sz="3100" dirty="0"/>
              <a:t>Include or exclude.</a:t>
            </a:r>
          </a:p>
          <a:p>
            <a:pPr marL="457200" indent="-457200">
              <a:buFont typeface="Arial" panose="020B0604020202020204" pitchFamily="34" charset="0"/>
              <a:buChar char="•"/>
            </a:pPr>
            <a:r>
              <a:rPr lang="en-US" sz="3100" dirty="0"/>
              <a:t>Deny.</a:t>
            </a:r>
          </a:p>
          <a:p>
            <a:pPr marL="457200" indent="-457200">
              <a:buFont typeface="Arial" panose="020B0604020202020204" pitchFamily="34" charset="0"/>
              <a:buChar char="•"/>
            </a:pPr>
            <a:r>
              <a:rPr lang="en-US" sz="3100" dirty="0"/>
              <a:t>Assimilate.</a:t>
            </a:r>
          </a:p>
          <a:p>
            <a:pPr marL="457200" indent="-457200">
              <a:buFont typeface="Arial" panose="020B0604020202020204" pitchFamily="34" charset="0"/>
              <a:buChar char="•"/>
            </a:pPr>
            <a:r>
              <a:rPr lang="en-US" sz="3100" dirty="0"/>
              <a:t>Suppress. </a:t>
            </a:r>
          </a:p>
          <a:p>
            <a:pPr marL="457200" indent="-457200">
              <a:buFont typeface="Arial" panose="020B0604020202020204" pitchFamily="34" charset="0"/>
              <a:buChar char="•"/>
            </a:pPr>
            <a:r>
              <a:rPr lang="en-US" sz="3100" dirty="0"/>
              <a:t>Isolate.</a:t>
            </a:r>
          </a:p>
          <a:p>
            <a:pPr marL="457200" indent="-457200">
              <a:buFont typeface="Arial" panose="020B0604020202020204" pitchFamily="34" charset="0"/>
              <a:buChar char="•"/>
            </a:pPr>
            <a:r>
              <a:rPr lang="en-US" sz="3100" dirty="0"/>
              <a:t>Tolerate.</a:t>
            </a:r>
          </a:p>
          <a:p>
            <a:pPr marL="457200" indent="-457200">
              <a:buFont typeface="Arial" panose="020B0604020202020204" pitchFamily="34" charset="0"/>
              <a:buChar char="•"/>
            </a:pPr>
            <a:r>
              <a:rPr lang="en-US" sz="3100" dirty="0"/>
              <a:t>Build relationships.</a:t>
            </a:r>
          </a:p>
          <a:p>
            <a:pPr marL="457200" indent="-457200">
              <a:buFont typeface="Arial" panose="020B0604020202020204" pitchFamily="34" charset="0"/>
              <a:buChar char="•"/>
            </a:pPr>
            <a:r>
              <a:rPr lang="en-US" sz="3100" dirty="0"/>
              <a:t>Foster </a:t>
            </a:r>
            <a:r>
              <a:rPr lang="en-US" sz="3100" b="1" dirty="0">
                <a:solidFill>
                  <a:srgbClr val="D00000"/>
                </a:solidFill>
              </a:rPr>
              <a:t>mutual adaptation.</a:t>
            </a:r>
          </a:p>
          <a:p>
            <a:endParaRPr lang="en-US" sz="2400" dirty="0"/>
          </a:p>
        </p:txBody>
      </p:sp>
      <p:sp>
        <p:nvSpPr>
          <p:cNvPr id="15" name="Content Placeholder 14"/>
          <p:cNvSpPr>
            <a:spLocks noGrp="1"/>
          </p:cNvSpPr>
          <p:nvPr>
            <p:ph sz="quarter" idx="15"/>
          </p:nvPr>
        </p:nvSpPr>
        <p:spPr>
          <a:xfrm>
            <a:off x="535021" y="5233480"/>
            <a:ext cx="8266079" cy="1014919"/>
          </a:xfrm>
        </p:spPr>
        <p:txBody>
          <a:bodyPr>
            <a:normAutofit/>
          </a:bodyPr>
          <a:lstStyle/>
          <a:p>
            <a:pPr marL="0" indent="0" algn="ctr">
              <a:buNone/>
            </a:pPr>
            <a:r>
              <a:rPr lang="en-US" sz="2400" dirty="0"/>
              <a:t>Only fostering mutual adaptation endorses the philosophy behind managing diversity.</a:t>
            </a:r>
          </a:p>
        </p:txBody>
      </p:sp>
    </p:spTree>
    <p:extLst>
      <p:ext uri="{BB962C8B-B14F-4D97-AF65-F5344CB8AC3E}">
        <p14:creationId xmlns:p14="http://schemas.microsoft.com/office/powerpoint/2010/main" val="3167578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Social Perception and Managing Diversity: Putting It All in Context</a:t>
            </a:r>
          </a:p>
        </p:txBody>
      </p:sp>
      <p:sp>
        <p:nvSpPr>
          <p:cNvPr id="3" name="Content Placeholder 2"/>
          <p:cNvSpPr>
            <a:spLocks noGrp="1"/>
          </p:cNvSpPr>
          <p:nvPr>
            <p:ph sz="quarter" idx="11"/>
          </p:nvPr>
        </p:nvSpPr>
        <p:spPr>
          <a:xfrm>
            <a:off x="296426" y="1248927"/>
            <a:ext cx="8458200" cy="1260809"/>
          </a:xfrm>
        </p:spPr>
        <p:txBody>
          <a:bodyPr>
            <a:normAutofit lnSpcReduction="10000"/>
          </a:bodyPr>
          <a:lstStyle/>
          <a:p>
            <a:pPr marL="0" indent="0">
              <a:buNone/>
            </a:pPr>
            <a:r>
              <a:rPr lang="en-US" sz="2800" dirty="0"/>
              <a:t>Figure 4.5 Organizing Framework for Understanding and Applying OB</a:t>
            </a:r>
            <a:endParaRPr lang="en-US" dirty="0"/>
          </a:p>
          <a:p>
            <a:r>
              <a:rPr lang="en-US" sz="1000" dirty="0"/>
              <a:t>©2021 Angelo Kinicki and Mel Fugate. All rights reserved. Reproduction prohibited without permission of the authors. </a:t>
            </a:r>
          </a:p>
          <a:p>
            <a:pPr marL="0" indent="0">
              <a:buNone/>
            </a:pPr>
            <a:endParaRPr lang="en-US" sz="1800" dirty="0"/>
          </a:p>
        </p:txBody>
      </p:sp>
      <p:pic>
        <p:nvPicPr>
          <p:cNvPr id="5" name="Picture 4" descr="The Organizaing Framework for Understanidng and Applying OB: Social Perception and Managing Diversity. Putting it all in context."/>
          <p:cNvPicPr>
            <a:picLocks noChangeAspect="1"/>
          </p:cNvPicPr>
          <p:nvPr/>
        </p:nvPicPr>
        <p:blipFill>
          <a:blip r:embed="rId3"/>
          <a:stretch>
            <a:fillRect/>
          </a:stretch>
        </p:blipFill>
        <p:spPr>
          <a:xfrm>
            <a:off x="296426" y="2408552"/>
            <a:ext cx="8709595" cy="4276411"/>
          </a:xfrm>
          <a:prstGeom prst="rect">
            <a:avLst/>
          </a:prstGeom>
        </p:spPr>
      </p:pic>
      <p:sp>
        <p:nvSpPr>
          <p:cNvPr id="4" name="Text Placeholder 3"/>
          <p:cNvSpPr>
            <a:spLocks noGrp="1"/>
          </p:cNvSpPr>
          <p:nvPr>
            <p:ph type="body" sz="quarter" idx="13"/>
          </p:nvPr>
        </p:nvSpPr>
        <p:spPr/>
        <p:txBody>
          <a:bodyPr/>
          <a:lstStyle/>
          <a:p>
            <a:r>
              <a:rPr lang="en-US" dirty="0">
                <a:hlinkClick r:id="rId4" action="ppaction://hlinksldjump"/>
              </a:rPr>
              <a:t>Access the text alternate for images.</a:t>
            </a:r>
            <a:endParaRPr lang="en-US" dirty="0"/>
          </a:p>
        </p:txBody>
      </p:sp>
    </p:spTree>
    <p:extLst>
      <p:ext uri="{BB962C8B-B14F-4D97-AF65-F5344CB8AC3E}">
        <p14:creationId xmlns:p14="http://schemas.microsoft.com/office/powerpoint/2010/main" val="24660118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0DD5285-86A0-BB47-B901-9BE2B5B3D950}"/>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6466BA48-54E8-794C-A96A-2C30A9FE14A9}"/>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800"/>
              <a:t>© 2021 McGraw Hill. All rights reserved. Authorized only for instructor use in the classroom.</a:t>
            </a:r>
          </a:p>
          <a:p>
            <a:pPr>
              <a:spcBef>
                <a:spcPct val="20000"/>
              </a:spcBef>
              <a:defRPr/>
            </a:pPr>
            <a:r>
              <a:rPr lang="en-US" sz="800"/>
              <a:t>No reproduction or further distribution permitted without the prior written consent of McGraw Hill.</a:t>
            </a:r>
            <a:endParaRPr lang="en-US" sz="800" dirty="0"/>
          </a:p>
        </p:txBody>
      </p:sp>
    </p:spTree>
    <p:extLst>
      <p:ext uri="{BB962C8B-B14F-4D97-AF65-F5344CB8AC3E}">
        <p14:creationId xmlns:p14="http://schemas.microsoft.com/office/powerpoint/2010/main" val="2077287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0451E-4BEB-D743-9E44-4420F7FCB7C7}"/>
              </a:ext>
            </a:extLst>
          </p:cNvPr>
          <p:cNvSpPr>
            <a:spLocks noGrp="1"/>
          </p:cNvSpPr>
          <p:nvPr>
            <p:ph type="title"/>
          </p:nvPr>
        </p:nvSpPr>
        <p:spPr/>
        <p:txBody>
          <a:bodyPr/>
          <a:lstStyle/>
          <a:p>
            <a:r>
              <a:rPr lang="en-US" dirty="0"/>
              <a:t>Accessibility Content: Text Alternates for Images.</a:t>
            </a:r>
          </a:p>
        </p:txBody>
      </p:sp>
    </p:spTree>
    <p:extLst>
      <p:ext uri="{BB962C8B-B14F-4D97-AF65-F5344CB8AC3E}">
        <p14:creationId xmlns:p14="http://schemas.microsoft.com/office/powerpoint/2010/main" val="3395109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Person Perceptions </a:t>
            </a:r>
          </a:p>
        </p:txBody>
      </p:sp>
      <p:sp>
        <p:nvSpPr>
          <p:cNvPr id="3" name="Content Placeholder 2"/>
          <p:cNvSpPr>
            <a:spLocks noGrp="1"/>
          </p:cNvSpPr>
          <p:nvPr>
            <p:ph sz="quarter" idx="11"/>
          </p:nvPr>
        </p:nvSpPr>
        <p:spPr/>
        <p:txBody>
          <a:bodyPr/>
          <a:lstStyle/>
          <a:p>
            <a:pPr marL="0" indent="0">
              <a:buNone/>
            </a:pPr>
            <a:r>
              <a:rPr lang="en-US" sz="3200" dirty="0"/>
              <a:t>What Is perception?</a:t>
            </a:r>
          </a:p>
          <a:p>
            <a:pPr marL="342900" indent="-342900">
              <a:buFont typeface="Arial" panose="020B0604020202020204" pitchFamily="34" charset="0"/>
              <a:buChar char="•"/>
            </a:pPr>
            <a:r>
              <a:rPr lang="en-US" sz="2400" dirty="0"/>
              <a:t>A cognitive process that enables us to interpret and understand our surroundings.</a:t>
            </a:r>
          </a:p>
          <a:p>
            <a:pPr marL="342900" indent="-342900">
              <a:buFont typeface="Arial" panose="020B0604020202020204" pitchFamily="34" charset="0"/>
              <a:buChar char="•"/>
            </a:pPr>
            <a:r>
              <a:rPr lang="en-US" sz="2400" dirty="0"/>
              <a:t>Important as perceptions affect actions and decisions.</a:t>
            </a:r>
          </a:p>
          <a:p>
            <a:pPr marL="342900" indent="-342900">
              <a:buFont typeface="Arial" panose="020B0604020202020204" pitchFamily="34" charset="0"/>
              <a:buChar char="•"/>
            </a:pPr>
            <a:r>
              <a:rPr lang="en-US" sz="2400" dirty="0"/>
              <a:t>Perceptions are based on the characteristics of:</a:t>
            </a:r>
          </a:p>
          <a:p>
            <a:pPr marL="1722438" indent="-342900">
              <a:buFont typeface="Arial" panose="020B0604020202020204" pitchFamily="34" charset="0"/>
              <a:buChar char="•"/>
            </a:pPr>
            <a:r>
              <a:rPr lang="en-US" sz="2400" dirty="0"/>
              <a:t>The perceiver.</a:t>
            </a:r>
          </a:p>
          <a:p>
            <a:pPr marL="1722438" indent="-342900">
              <a:buFont typeface="Arial" panose="020B0604020202020204" pitchFamily="34" charset="0"/>
              <a:buChar char="•"/>
            </a:pPr>
            <a:r>
              <a:rPr lang="en-US" sz="2400" dirty="0"/>
              <a:t>The target.</a:t>
            </a:r>
          </a:p>
          <a:p>
            <a:pPr marL="1722438" indent="-342900">
              <a:buFont typeface="Arial" panose="020B0604020202020204" pitchFamily="34" charset="0"/>
              <a:buChar char="•"/>
            </a:pPr>
            <a:r>
              <a:rPr lang="en-US" sz="2400" dirty="0"/>
              <a:t>The situation.</a:t>
            </a:r>
          </a:p>
          <a:p>
            <a:pPr marL="0" indent="0">
              <a:buNone/>
            </a:pPr>
            <a:endParaRPr lang="en-US" sz="2400" dirty="0"/>
          </a:p>
        </p:txBody>
      </p:sp>
    </p:spTree>
    <p:extLst>
      <p:ext uri="{BB962C8B-B14F-4D97-AF65-F5344CB8AC3E}">
        <p14:creationId xmlns:p14="http://schemas.microsoft.com/office/powerpoint/2010/main" val="740522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4.3 A Model of Person Perception Text Alternate</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5" name="Content Placeholder 4">
            <a:extLst>
              <a:ext uri="{FF2B5EF4-FFF2-40B4-BE49-F238E27FC236}">
                <a16:creationId xmlns:a16="http://schemas.microsoft.com/office/drawing/2014/main" id="{76970BD8-84E7-304D-AC13-609DB7253EA7}"/>
              </a:ext>
            </a:extLst>
          </p:cNvPr>
          <p:cNvSpPr>
            <a:spLocks noGrp="1"/>
          </p:cNvSpPr>
          <p:nvPr>
            <p:ph sz="quarter" idx="11"/>
          </p:nvPr>
        </p:nvSpPr>
        <p:spPr/>
        <p:txBody>
          <a:bodyPr>
            <a:normAutofit/>
          </a:bodyPr>
          <a:lstStyle/>
          <a:p>
            <a:pPr>
              <a:spcAft>
                <a:spcPts val="0"/>
              </a:spcAft>
            </a:pPr>
            <a:r>
              <a:rPr lang="en-US" sz="1600" dirty="0"/>
              <a:t>Characteristics of the perceiver:</a:t>
            </a:r>
          </a:p>
          <a:p>
            <a:pPr marL="800100" lvl="1">
              <a:spcBef>
                <a:spcPts val="0"/>
              </a:spcBef>
              <a:spcAft>
                <a:spcPts val="0"/>
              </a:spcAft>
            </a:pPr>
            <a:r>
              <a:rPr lang="en-US" sz="1600" dirty="0"/>
              <a:t>Direction of gaze.</a:t>
            </a:r>
          </a:p>
          <a:p>
            <a:pPr marL="800100" lvl="1">
              <a:spcBef>
                <a:spcPts val="0"/>
              </a:spcBef>
              <a:spcAft>
                <a:spcPts val="0"/>
              </a:spcAft>
            </a:pPr>
            <a:r>
              <a:rPr lang="en-US" sz="1600" dirty="0"/>
              <a:t>Needs and goals.</a:t>
            </a:r>
          </a:p>
          <a:p>
            <a:pPr marL="800100" lvl="1">
              <a:spcBef>
                <a:spcPts val="0"/>
              </a:spcBef>
              <a:spcAft>
                <a:spcPts val="0"/>
              </a:spcAft>
            </a:pPr>
            <a:r>
              <a:rPr lang="en-US" sz="1600" dirty="0"/>
              <a:t>Experience with target.</a:t>
            </a:r>
          </a:p>
          <a:p>
            <a:pPr marL="800100" lvl="1">
              <a:spcBef>
                <a:spcPts val="0"/>
              </a:spcBef>
              <a:spcAft>
                <a:spcPts val="0"/>
              </a:spcAft>
            </a:pPr>
            <a:r>
              <a:rPr lang="en-US" sz="1600" dirty="0"/>
              <a:t>Category based knowledge.</a:t>
            </a:r>
          </a:p>
          <a:p>
            <a:pPr marL="800100" lvl="1">
              <a:spcBef>
                <a:spcPts val="0"/>
              </a:spcBef>
              <a:spcAft>
                <a:spcPts val="0"/>
              </a:spcAft>
            </a:pPr>
            <a:r>
              <a:rPr lang="en-US" sz="1600" dirty="0"/>
              <a:t>Gender and emotional status.</a:t>
            </a:r>
          </a:p>
          <a:p>
            <a:pPr marL="800100" lvl="1">
              <a:spcBef>
                <a:spcPts val="0"/>
              </a:spcBef>
              <a:spcAft>
                <a:spcPts val="0"/>
              </a:spcAft>
            </a:pPr>
            <a:r>
              <a:rPr lang="en-US" sz="1600" dirty="0"/>
              <a:t>Cognitive load.</a:t>
            </a:r>
          </a:p>
          <a:p>
            <a:pPr>
              <a:spcAft>
                <a:spcPts val="0"/>
              </a:spcAft>
            </a:pPr>
            <a:r>
              <a:rPr lang="en-US" sz="1600" dirty="0"/>
              <a:t>Characteristics of the target:</a:t>
            </a:r>
          </a:p>
          <a:p>
            <a:pPr marL="800100" lvl="1">
              <a:spcBef>
                <a:spcPts val="0"/>
              </a:spcBef>
              <a:spcAft>
                <a:spcPts val="0"/>
              </a:spcAft>
            </a:pPr>
            <a:r>
              <a:rPr lang="en-US" sz="1600" dirty="0"/>
              <a:t>Direction of gaze.</a:t>
            </a:r>
          </a:p>
          <a:p>
            <a:pPr marL="800100" lvl="1">
              <a:spcBef>
                <a:spcPts val="0"/>
              </a:spcBef>
              <a:spcAft>
                <a:spcPts val="0"/>
              </a:spcAft>
            </a:pPr>
            <a:r>
              <a:rPr lang="en-US" sz="1600" dirty="0"/>
              <a:t>Facial and body shape characteristics.</a:t>
            </a:r>
          </a:p>
          <a:p>
            <a:pPr marL="800100" lvl="1">
              <a:spcBef>
                <a:spcPts val="0"/>
              </a:spcBef>
              <a:spcAft>
                <a:spcPts val="0"/>
              </a:spcAft>
            </a:pPr>
            <a:r>
              <a:rPr lang="en-US" sz="1600" dirty="0"/>
              <a:t>Nonverbal cues.</a:t>
            </a:r>
          </a:p>
          <a:p>
            <a:pPr marL="800100" lvl="1">
              <a:spcBef>
                <a:spcPts val="0"/>
              </a:spcBef>
              <a:spcAft>
                <a:spcPts val="0"/>
              </a:spcAft>
            </a:pPr>
            <a:r>
              <a:rPr lang="en-US" sz="1600" dirty="0"/>
              <a:t>Appearance or dress.</a:t>
            </a:r>
          </a:p>
          <a:p>
            <a:pPr marL="800100" lvl="1">
              <a:spcBef>
                <a:spcPts val="0"/>
              </a:spcBef>
              <a:spcAft>
                <a:spcPts val="0"/>
              </a:spcAft>
            </a:pPr>
            <a:r>
              <a:rPr lang="en-US" sz="1600" dirty="0"/>
              <a:t>Physical attractiveness.</a:t>
            </a:r>
          </a:p>
          <a:p>
            <a:pPr>
              <a:spcAft>
                <a:spcPts val="0"/>
              </a:spcAft>
            </a:pPr>
            <a:r>
              <a:rPr lang="en-US" sz="1600" dirty="0"/>
              <a:t>Characteristics of the situation:</a:t>
            </a:r>
          </a:p>
          <a:p>
            <a:pPr marL="800100" lvl="1">
              <a:spcBef>
                <a:spcPts val="0"/>
              </a:spcBef>
              <a:spcAft>
                <a:spcPts val="0"/>
              </a:spcAft>
            </a:pPr>
            <a:r>
              <a:rPr lang="en-US" sz="1600" dirty="0"/>
              <a:t>Context of interaction.</a:t>
            </a:r>
          </a:p>
          <a:p>
            <a:pPr marL="800100" lvl="1">
              <a:spcBef>
                <a:spcPts val="0"/>
              </a:spcBef>
              <a:spcAft>
                <a:spcPts val="0"/>
              </a:spcAft>
            </a:pPr>
            <a:r>
              <a:rPr lang="en-US" sz="1600" dirty="0"/>
              <a:t>Culture and race consistency between perceiver and target.</a:t>
            </a:r>
          </a:p>
          <a:p>
            <a:pPr>
              <a:spcAft>
                <a:spcPts val="0"/>
              </a:spcAft>
            </a:pPr>
            <a:endParaRPr lang="en-US" dirty="0"/>
          </a:p>
        </p:txBody>
      </p:sp>
      <p:sp>
        <p:nvSpPr>
          <p:cNvPr id="4" name="Text Placeholder 3"/>
          <p:cNvSpPr>
            <a:spLocks noGrp="1"/>
          </p:cNvSpPr>
          <p:nvPr>
            <p:ph type="body" sz="quarter" idx="15"/>
          </p:nvPr>
        </p:nvSpPr>
        <p:spPr/>
        <p:txBody>
          <a:bodyPr/>
          <a:lstStyle/>
          <a:p>
            <a:r>
              <a:rPr lang="en-US" sz="1100" dirty="0">
                <a:hlinkClick r:id="rId3" action="ppaction://hlinksldjump"/>
              </a:rPr>
              <a:t>Return to slide containing images.</a:t>
            </a:r>
            <a:endParaRPr lang="en-US" sz="1100" dirty="0"/>
          </a:p>
        </p:txBody>
      </p:sp>
    </p:spTree>
    <p:extLst>
      <p:ext uri="{BB962C8B-B14F-4D97-AF65-F5344CB8AC3E}">
        <p14:creationId xmlns:p14="http://schemas.microsoft.com/office/powerpoint/2010/main" val="2867137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5.4 The Four Layers of Diversity Text Alternate</a:t>
            </a:r>
          </a:p>
        </p:txBody>
      </p:sp>
      <p:sp>
        <p:nvSpPr>
          <p:cNvPr id="3" name="Text Placeholder 2"/>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5" name="Content Placeholder 4">
            <a:extLst>
              <a:ext uri="{FF2B5EF4-FFF2-40B4-BE49-F238E27FC236}">
                <a16:creationId xmlns:a16="http://schemas.microsoft.com/office/drawing/2014/main" id="{62D6C677-D936-AB43-84F6-74FEAA4C5FC1}"/>
              </a:ext>
            </a:extLst>
          </p:cNvPr>
          <p:cNvSpPr>
            <a:spLocks noGrp="1"/>
          </p:cNvSpPr>
          <p:nvPr>
            <p:ph sz="quarter" idx="11"/>
          </p:nvPr>
        </p:nvSpPr>
        <p:spPr/>
        <p:txBody>
          <a:bodyPr>
            <a:normAutofit/>
          </a:bodyPr>
          <a:lstStyle/>
          <a:p>
            <a:pPr>
              <a:lnSpc>
                <a:spcPct val="120000"/>
              </a:lnSpc>
              <a:spcAft>
                <a:spcPts val="0"/>
              </a:spcAft>
            </a:pPr>
            <a:r>
              <a:rPr lang="en-US" sz="1100" dirty="0"/>
              <a:t>The four layers of diversity:</a:t>
            </a:r>
          </a:p>
          <a:p>
            <a:pPr>
              <a:lnSpc>
                <a:spcPct val="120000"/>
              </a:lnSpc>
              <a:spcAft>
                <a:spcPts val="0"/>
              </a:spcAft>
            </a:pPr>
            <a:r>
              <a:rPr lang="en-US" sz="1100" dirty="0"/>
              <a:t>Organizational dimensions.</a:t>
            </a:r>
          </a:p>
          <a:p>
            <a:pPr marL="800100" lvl="1">
              <a:lnSpc>
                <a:spcPct val="120000"/>
              </a:lnSpc>
              <a:spcBef>
                <a:spcPts val="0"/>
              </a:spcBef>
              <a:spcAft>
                <a:spcPts val="0"/>
              </a:spcAft>
            </a:pPr>
            <a:r>
              <a:rPr lang="en-US" sz="1100" dirty="0"/>
              <a:t>Functional level and classification.</a:t>
            </a:r>
          </a:p>
          <a:p>
            <a:pPr marL="800100" lvl="1">
              <a:lnSpc>
                <a:spcPct val="120000"/>
              </a:lnSpc>
              <a:spcBef>
                <a:spcPts val="0"/>
              </a:spcBef>
              <a:spcAft>
                <a:spcPts val="0"/>
              </a:spcAft>
            </a:pPr>
            <a:r>
              <a:rPr lang="en-US" sz="1100" dirty="0"/>
              <a:t>Work content and field.</a:t>
            </a:r>
          </a:p>
          <a:p>
            <a:pPr marL="800100" lvl="1">
              <a:lnSpc>
                <a:spcPct val="120000"/>
              </a:lnSpc>
              <a:spcBef>
                <a:spcPts val="0"/>
              </a:spcBef>
              <a:spcAft>
                <a:spcPts val="0"/>
              </a:spcAft>
            </a:pPr>
            <a:r>
              <a:rPr lang="en-US" sz="1100" dirty="0"/>
              <a:t>Division department unit and group.</a:t>
            </a:r>
          </a:p>
          <a:p>
            <a:pPr marL="800100" lvl="1">
              <a:lnSpc>
                <a:spcPct val="120000"/>
              </a:lnSpc>
              <a:spcBef>
                <a:spcPts val="0"/>
              </a:spcBef>
              <a:spcAft>
                <a:spcPts val="0"/>
              </a:spcAft>
            </a:pPr>
            <a:r>
              <a:rPr lang="en-US" sz="1100" dirty="0"/>
              <a:t>Seniority.</a:t>
            </a:r>
          </a:p>
          <a:p>
            <a:pPr marL="800100" lvl="1">
              <a:lnSpc>
                <a:spcPct val="120000"/>
              </a:lnSpc>
              <a:spcBef>
                <a:spcPts val="0"/>
              </a:spcBef>
              <a:spcAft>
                <a:spcPts val="0"/>
              </a:spcAft>
            </a:pPr>
            <a:r>
              <a:rPr lang="en-US" sz="1100" dirty="0"/>
              <a:t>Work location.</a:t>
            </a:r>
          </a:p>
          <a:p>
            <a:pPr marL="800100" lvl="1">
              <a:lnSpc>
                <a:spcPct val="120000"/>
              </a:lnSpc>
              <a:spcBef>
                <a:spcPts val="0"/>
              </a:spcBef>
              <a:spcAft>
                <a:spcPts val="0"/>
              </a:spcAft>
            </a:pPr>
            <a:r>
              <a:rPr lang="en-US" sz="1100" dirty="0"/>
              <a:t>Union affiliation.</a:t>
            </a:r>
          </a:p>
          <a:p>
            <a:pPr marL="800100" lvl="1">
              <a:lnSpc>
                <a:spcPct val="120000"/>
              </a:lnSpc>
              <a:spcBef>
                <a:spcPts val="0"/>
              </a:spcBef>
              <a:spcAft>
                <a:spcPts val="0"/>
              </a:spcAft>
            </a:pPr>
            <a:r>
              <a:rPr lang="en-US" sz="1100" dirty="0"/>
              <a:t>Management status.</a:t>
            </a:r>
          </a:p>
          <a:p>
            <a:pPr>
              <a:lnSpc>
                <a:spcPct val="120000"/>
              </a:lnSpc>
              <a:spcAft>
                <a:spcPts val="0"/>
              </a:spcAft>
            </a:pPr>
            <a:r>
              <a:rPr lang="en-US" sz="1100" dirty="0"/>
              <a:t>External dimensions.</a:t>
            </a:r>
          </a:p>
          <a:p>
            <a:pPr marL="800100" lvl="1">
              <a:lnSpc>
                <a:spcPct val="120000"/>
              </a:lnSpc>
              <a:spcBef>
                <a:spcPts val="0"/>
              </a:spcBef>
              <a:spcAft>
                <a:spcPts val="0"/>
              </a:spcAft>
            </a:pPr>
            <a:r>
              <a:rPr lang="en-US" sz="1100" dirty="0"/>
              <a:t>Geographic location.</a:t>
            </a:r>
          </a:p>
          <a:p>
            <a:pPr marL="800100" lvl="1">
              <a:lnSpc>
                <a:spcPct val="120000"/>
              </a:lnSpc>
              <a:spcBef>
                <a:spcPts val="0"/>
              </a:spcBef>
              <a:spcAft>
                <a:spcPts val="0"/>
              </a:spcAft>
            </a:pPr>
            <a:r>
              <a:rPr lang="en-US" sz="1100" dirty="0"/>
              <a:t>Income.</a:t>
            </a:r>
          </a:p>
          <a:p>
            <a:pPr marL="800100" lvl="1">
              <a:lnSpc>
                <a:spcPct val="120000"/>
              </a:lnSpc>
              <a:spcBef>
                <a:spcPts val="0"/>
              </a:spcBef>
              <a:spcAft>
                <a:spcPts val="0"/>
              </a:spcAft>
            </a:pPr>
            <a:r>
              <a:rPr lang="en-US" sz="1100" dirty="0"/>
              <a:t>Personal habits.</a:t>
            </a:r>
          </a:p>
          <a:p>
            <a:pPr marL="800100" lvl="1">
              <a:lnSpc>
                <a:spcPct val="120000"/>
              </a:lnSpc>
              <a:spcBef>
                <a:spcPts val="0"/>
              </a:spcBef>
              <a:spcAft>
                <a:spcPts val="0"/>
              </a:spcAft>
            </a:pPr>
            <a:r>
              <a:rPr lang="en-US" sz="1100" dirty="0"/>
              <a:t>Recreational habits.</a:t>
            </a:r>
          </a:p>
          <a:p>
            <a:pPr marL="800100" lvl="1">
              <a:lnSpc>
                <a:spcPct val="120000"/>
              </a:lnSpc>
              <a:spcBef>
                <a:spcPts val="0"/>
              </a:spcBef>
              <a:spcAft>
                <a:spcPts val="0"/>
              </a:spcAft>
            </a:pPr>
            <a:r>
              <a:rPr lang="en-US" sz="1100" dirty="0"/>
              <a:t>Religion.</a:t>
            </a:r>
          </a:p>
          <a:p>
            <a:pPr marL="800100" lvl="1">
              <a:lnSpc>
                <a:spcPct val="120000"/>
              </a:lnSpc>
              <a:spcBef>
                <a:spcPts val="0"/>
              </a:spcBef>
              <a:spcAft>
                <a:spcPts val="0"/>
              </a:spcAft>
            </a:pPr>
            <a:r>
              <a:rPr lang="en-US" sz="1100" dirty="0"/>
              <a:t>Educational background.</a:t>
            </a:r>
          </a:p>
          <a:p>
            <a:pPr marL="800100" lvl="1">
              <a:lnSpc>
                <a:spcPct val="120000"/>
              </a:lnSpc>
              <a:spcBef>
                <a:spcPts val="0"/>
              </a:spcBef>
              <a:spcAft>
                <a:spcPts val="0"/>
              </a:spcAft>
            </a:pPr>
            <a:r>
              <a:rPr lang="en-US" sz="1100" dirty="0"/>
              <a:t>Work experience.</a:t>
            </a:r>
          </a:p>
          <a:p>
            <a:pPr marL="800100" lvl="1">
              <a:lnSpc>
                <a:spcPct val="120000"/>
              </a:lnSpc>
              <a:spcBef>
                <a:spcPts val="0"/>
              </a:spcBef>
              <a:spcAft>
                <a:spcPts val="0"/>
              </a:spcAft>
            </a:pPr>
            <a:r>
              <a:rPr lang="en-US" sz="1100" dirty="0"/>
              <a:t>Appearance.</a:t>
            </a:r>
          </a:p>
          <a:p>
            <a:pPr marL="800100" lvl="1">
              <a:lnSpc>
                <a:spcPct val="120000"/>
              </a:lnSpc>
              <a:spcBef>
                <a:spcPts val="0"/>
              </a:spcBef>
              <a:spcAft>
                <a:spcPts val="0"/>
              </a:spcAft>
            </a:pPr>
            <a:r>
              <a:rPr lang="en-US" sz="1100" dirty="0"/>
              <a:t>Parental status.</a:t>
            </a:r>
          </a:p>
          <a:p>
            <a:pPr marL="800100" lvl="1">
              <a:lnSpc>
                <a:spcPct val="120000"/>
              </a:lnSpc>
              <a:spcBef>
                <a:spcPts val="0"/>
              </a:spcBef>
              <a:spcAft>
                <a:spcPts val="0"/>
              </a:spcAft>
            </a:pPr>
            <a:r>
              <a:rPr lang="en-US" sz="1100" dirty="0"/>
              <a:t>Marital status.</a:t>
            </a:r>
          </a:p>
          <a:p>
            <a:pPr>
              <a:lnSpc>
                <a:spcPct val="120000"/>
              </a:lnSpc>
              <a:spcAft>
                <a:spcPts val="0"/>
              </a:spcAft>
            </a:pPr>
            <a:r>
              <a:rPr lang="en-US" sz="1100" dirty="0"/>
              <a:t>Internal dimensions are age, gender, sexual orientation, educational background, work experience, appearance, parental status, and marital status.</a:t>
            </a:r>
          </a:p>
          <a:p>
            <a:pPr>
              <a:lnSpc>
                <a:spcPct val="120000"/>
              </a:lnSpc>
              <a:spcAft>
                <a:spcPts val="0"/>
              </a:spcAft>
            </a:pPr>
            <a:r>
              <a:rPr lang="en-US" sz="1100" dirty="0"/>
              <a:t>And in the center, is personality.</a:t>
            </a:r>
          </a:p>
          <a:p>
            <a:pPr>
              <a:lnSpc>
                <a:spcPct val="120000"/>
              </a:lnSpc>
              <a:spcAft>
                <a:spcPts val="0"/>
              </a:spcAft>
            </a:pPr>
            <a:endParaRPr lang="en-US" dirty="0"/>
          </a:p>
        </p:txBody>
      </p:sp>
      <p:sp>
        <p:nvSpPr>
          <p:cNvPr id="4" name="Text Placeholder 3"/>
          <p:cNvSpPr>
            <a:spLocks noGrp="1"/>
          </p:cNvSpPr>
          <p:nvPr>
            <p:ph type="body" sz="quarter" idx="15"/>
          </p:nvPr>
        </p:nvSpPr>
        <p:spPr/>
        <p:txBody>
          <a:bodyPr/>
          <a:lstStyle/>
          <a:p>
            <a:r>
              <a:rPr lang="en-US" sz="1100" dirty="0">
                <a:hlinkClick r:id="rId3" action="ppaction://hlinksldjump"/>
              </a:rPr>
              <a:t>Return to slide containing images.</a:t>
            </a:r>
            <a:endParaRPr lang="en-US" sz="1100" dirty="0"/>
          </a:p>
        </p:txBody>
      </p:sp>
    </p:spTree>
    <p:extLst>
      <p:ext uri="{BB962C8B-B14F-4D97-AF65-F5344CB8AC3E}">
        <p14:creationId xmlns:p14="http://schemas.microsoft.com/office/powerpoint/2010/main" val="34307083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Social Perception and Managing Diversity: Putting It All in Context Text Alternate</a:t>
            </a:r>
          </a:p>
        </p:txBody>
      </p:sp>
      <p:sp>
        <p:nvSpPr>
          <p:cNvPr id="9" name="Text Placeholder 8"/>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6014875D-E2AA-2840-8AC4-94BDFEDB2DE9}"/>
              </a:ext>
            </a:extLst>
          </p:cNvPr>
          <p:cNvSpPr>
            <a:spLocks noGrp="1"/>
          </p:cNvSpPr>
          <p:nvPr>
            <p:ph sz="quarter" idx="11"/>
          </p:nvPr>
        </p:nvSpPr>
        <p:spPr/>
        <p:txBody>
          <a:bodyPr>
            <a:normAutofit/>
          </a:bodyPr>
          <a:lstStyle/>
          <a:p>
            <a:r>
              <a:rPr lang="en-US" sz="1200" dirty="0"/>
              <a:t>The graphic shows the relationship between the three categories Inputs, Process, and Outcomes.</a:t>
            </a:r>
          </a:p>
          <a:p>
            <a:r>
              <a:rPr lang="en-US" sz="1200" dirty="0"/>
              <a:t>Inputs:</a:t>
            </a:r>
          </a:p>
          <a:p>
            <a:pPr marL="171450" indent="-171450">
              <a:buFont typeface="Arial" panose="020B0604020202020204" pitchFamily="34" charset="0"/>
              <a:buChar char="•"/>
            </a:pPr>
            <a:r>
              <a:rPr lang="en-US" sz="1200" dirty="0"/>
              <a:t>Person factors: diversity, demographics, and stereotypes.</a:t>
            </a:r>
          </a:p>
          <a:p>
            <a:pPr marL="171450" indent="-171450">
              <a:buFont typeface="Arial" panose="020B0604020202020204" pitchFamily="34" charset="0"/>
              <a:buChar char="•"/>
            </a:pPr>
            <a:r>
              <a:rPr lang="en-US" sz="1200" dirty="0"/>
              <a:t>Situation factors: diversity climate.</a:t>
            </a:r>
          </a:p>
          <a:p>
            <a:r>
              <a:rPr lang="en-US" sz="1200" dirty="0"/>
              <a:t>Leads to Processes:</a:t>
            </a:r>
          </a:p>
          <a:p>
            <a:pPr lvl="1"/>
            <a:r>
              <a:rPr lang="en-US" sz="1200" dirty="0"/>
              <a:t>Individual Level: perceptions, attributions, psychology safety.</a:t>
            </a:r>
          </a:p>
          <a:p>
            <a:pPr lvl="1"/>
            <a:r>
              <a:rPr lang="en-US" sz="1200" dirty="0"/>
              <a:t>Group/Team Level: group, team dynamics.</a:t>
            </a:r>
          </a:p>
          <a:p>
            <a:pPr lvl="1"/>
            <a:r>
              <a:rPr lang="en-US" sz="1200" dirty="0"/>
              <a:t>Organizational Level: options to manage diversity.</a:t>
            </a:r>
          </a:p>
          <a:p>
            <a:r>
              <a:rPr lang="en-US" sz="1200" dirty="0"/>
              <a:t>Leads to Outcomes:</a:t>
            </a:r>
          </a:p>
          <a:p>
            <a:pPr lvl="1"/>
            <a:r>
              <a:rPr lang="en-US" sz="1200" dirty="0"/>
              <a:t>Individual Level: task performance, work attitudes, well-being and flourishing, turnover, career outcomes.</a:t>
            </a:r>
          </a:p>
          <a:p>
            <a:pPr lvl="1"/>
            <a:r>
              <a:rPr lang="en-US" sz="1200" dirty="0"/>
              <a:t>Group/Team Level: group and team performance, and group satisfaction.</a:t>
            </a:r>
          </a:p>
          <a:p>
            <a:pPr lvl="1"/>
            <a:r>
              <a:rPr lang="en-US" sz="1200" dirty="0"/>
              <a:t>Organizational Level: employer of choice, customer satisfaction, and reputation.</a:t>
            </a:r>
          </a:p>
          <a:p>
            <a:r>
              <a:rPr lang="en-US" sz="1200" dirty="0"/>
              <a:t>In return, Outcomes relates to both Inputs and Processes.</a:t>
            </a:r>
          </a:p>
          <a:p>
            <a:endParaRPr lang="en-US" dirty="0"/>
          </a:p>
        </p:txBody>
      </p:sp>
      <p:sp>
        <p:nvSpPr>
          <p:cNvPr id="10" name="Text Placeholder 9"/>
          <p:cNvSpPr>
            <a:spLocks noGrp="1"/>
          </p:cNvSpPr>
          <p:nvPr>
            <p:ph type="body" sz="quarter" idx="15"/>
          </p:nvPr>
        </p:nvSpPr>
        <p:spPr/>
        <p:txBody>
          <a:bodyPr/>
          <a:lstStyle/>
          <a:p>
            <a:r>
              <a:rPr lang="en-US" sz="1200" dirty="0">
                <a:hlinkClick r:id="rId3" action="ppaction://hlinksldjump"/>
              </a:rPr>
              <a:t>Return to slide containing images.</a:t>
            </a:r>
            <a:endParaRPr lang="en-US" sz="1200" dirty="0"/>
          </a:p>
        </p:txBody>
      </p:sp>
    </p:spTree>
    <p:extLst>
      <p:ext uri="{BB962C8B-B14F-4D97-AF65-F5344CB8AC3E}">
        <p14:creationId xmlns:p14="http://schemas.microsoft.com/office/powerpoint/2010/main" val="1019010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4.3 A Model of Person Perception</a:t>
            </a:r>
          </a:p>
        </p:txBody>
      </p:sp>
      <p:pic>
        <p:nvPicPr>
          <p:cNvPr id="14" name="Content Placeholder 13" descr="Graphic gives a model of person perception."/>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424854" y="1051505"/>
            <a:ext cx="6041373" cy="4972050"/>
          </a:xfrm>
        </p:spPr>
      </p:pic>
      <p:sp>
        <p:nvSpPr>
          <p:cNvPr id="2" name="Text Placeholder 1">
            <a:extLst>
              <a:ext uri="{FF2B5EF4-FFF2-40B4-BE49-F238E27FC236}">
                <a16:creationId xmlns:a16="http://schemas.microsoft.com/office/drawing/2014/main" id="{91079DEC-270F-A040-A57B-C0ED0C510B9A}"/>
              </a:ext>
            </a:extLst>
          </p:cNvPr>
          <p:cNvSpPr>
            <a:spLocks noGrp="1"/>
          </p:cNvSpPr>
          <p:nvPr>
            <p:ph type="body" sz="quarter" idx="13"/>
          </p:nvPr>
        </p:nvSpPr>
        <p:spPr>
          <a:xfrm>
            <a:off x="422904" y="5955460"/>
            <a:ext cx="3127691" cy="369139"/>
          </a:xfrm>
        </p:spPr>
        <p:txBody>
          <a:bodyPr/>
          <a:lstStyle/>
          <a:p>
            <a:pPr algn="l"/>
            <a:endParaRPr lang="en-US" sz="1800" dirty="0"/>
          </a:p>
          <a:p>
            <a:pPr algn="l"/>
            <a:r>
              <a:rPr lang="en-US" sz="1000" dirty="0"/>
              <a:t>McGraw-Hill Global Education Holdings, LLC </a:t>
            </a:r>
          </a:p>
          <a:p>
            <a:pPr algn="l"/>
            <a:endParaRPr lang="en-US" sz="1800" dirty="0"/>
          </a:p>
        </p:txBody>
      </p:sp>
      <p:sp>
        <p:nvSpPr>
          <p:cNvPr id="13" name="Text Placeholder 12"/>
          <p:cNvSpPr>
            <a:spLocks noGrp="1"/>
          </p:cNvSpPr>
          <p:nvPr>
            <p:ph type="body" sz="quarter" idx="12"/>
          </p:nvPr>
        </p:nvSpPr>
        <p:spPr>
          <a:xfrm>
            <a:off x="6511381" y="6354593"/>
            <a:ext cx="2405307" cy="190500"/>
          </a:xfrm>
        </p:spPr>
        <p:txBody>
          <a:bodyPr/>
          <a:lstStyle/>
          <a:p>
            <a:r>
              <a:rPr lang="en-US" dirty="0">
                <a:hlinkClick r:id="rId4" action="ppaction://hlinksldjump"/>
              </a:rPr>
              <a:t>Access the text alternate for image.</a:t>
            </a:r>
            <a:endParaRPr lang="en-US" dirty="0"/>
          </a:p>
        </p:txBody>
      </p:sp>
    </p:spTree>
    <p:extLst>
      <p:ext uri="{BB962C8B-B14F-4D97-AF65-F5344CB8AC3E}">
        <p14:creationId xmlns:p14="http://schemas.microsoft.com/office/powerpoint/2010/main" val="1818423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Managerial Implications of Person Perception</a:t>
            </a:r>
          </a:p>
        </p:txBody>
      </p:sp>
      <p:sp>
        <p:nvSpPr>
          <p:cNvPr id="3" name="Content Placeholder 2"/>
          <p:cNvSpPr>
            <a:spLocks noGrp="1"/>
          </p:cNvSpPr>
          <p:nvPr>
            <p:ph sz="quarter" idx="11"/>
          </p:nvPr>
        </p:nvSpPr>
        <p:spPr>
          <a:xfrm>
            <a:off x="342900" y="1276709"/>
            <a:ext cx="8458200" cy="1832251"/>
          </a:xfrm>
        </p:spPr>
        <p:txBody>
          <a:bodyPr/>
          <a:lstStyle/>
          <a:p>
            <a:pPr lvl="0"/>
            <a:r>
              <a:rPr lang="en-US" sz="2800" b="1" dirty="0"/>
              <a:t>Hiring. </a:t>
            </a:r>
          </a:p>
          <a:p>
            <a:pPr marL="285750" lvl="0" indent="-285750">
              <a:buFont typeface="Arial" panose="020B0604020202020204" pitchFamily="34" charset="0"/>
              <a:buChar char="•"/>
            </a:pPr>
            <a:r>
              <a:rPr lang="en-US" sz="1800" dirty="0"/>
              <a:t>Thoughts or beliefs that are automatically activated from memory without conscious awareness that may lead to biased decisions.</a:t>
            </a:r>
          </a:p>
          <a:p>
            <a:pPr marL="285750" lvl="0" indent="-285750">
              <a:buFont typeface="Arial" panose="020B0604020202020204" pitchFamily="34" charset="0"/>
              <a:buChar char="•"/>
            </a:pPr>
            <a:r>
              <a:rPr lang="en-US" sz="1800" dirty="0"/>
              <a:t>Biased decisions are avoided by training, use of structured interviews, use of multiple interviewers.</a:t>
            </a:r>
          </a:p>
        </p:txBody>
      </p:sp>
      <p:sp>
        <p:nvSpPr>
          <p:cNvPr id="6" name="Content Placeholder 5"/>
          <p:cNvSpPr>
            <a:spLocks noGrp="1"/>
          </p:cNvSpPr>
          <p:nvPr>
            <p:ph sz="quarter" idx="14"/>
          </p:nvPr>
        </p:nvSpPr>
        <p:spPr>
          <a:xfrm>
            <a:off x="342900" y="3387248"/>
            <a:ext cx="5791200" cy="2485232"/>
          </a:xfrm>
        </p:spPr>
        <p:txBody>
          <a:bodyPr/>
          <a:lstStyle/>
          <a:p>
            <a:r>
              <a:rPr lang="en-US" sz="2800" b="1" dirty="0"/>
              <a:t>Performance appraisals</a:t>
            </a:r>
          </a:p>
          <a:p>
            <a:pPr marL="285750" lvl="0" indent="-285750">
              <a:buFont typeface="Arial" panose="020B0604020202020204" pitchFamily="34" charset="0"/>
              <a:buChar char="•"/>
            </a:pPr>
            <a:r>
              <a:rPr lang="en-US" sz="1800" dirty="0"/>
              <a:t>Faulty perceptions about performance leads to inaccurate appraisals and erode morale.</a:t>
            </a:r>
          </a:p>
          <a:p>
            <a:pPr marL="285750" lvl="0" indent="-285750">
              <a:buFont typeface="Arial" panose="020B0604020202020204" pitchFamily="34" charset="0"/>
              <a:buChar char="•"/>
            </a:pPr>
            <a:r>
              <a:rPr lang="en-US" sz="1800" dirty="0"/>
              <a:t>Faulty perceptions are reduced by use of objective measures, training, use of HR analytics for capturing daily performance.</a:t>
            </a:r>
          </a:p>
        </p:txBody>
      </p:sp>
      <p:sp>
        <p:nvSpPr>
          <p:cNvPr id="10" name="Content Placeholder 9"/>
          <p:cNvSpPr>
            <a:spLocks noGrp="1"/>
          </p:cNvSpPr>
          <p:nvPr>
            <p:ph sz="quarter" idx="15"/>
          </p:nvPr>
        </p:nvSpPr>
        <p:spPr>
          <a:xfrm>
            <a:off x="6400800" y="3190240"/>
            <a:ext cx="2400300" cy="3058160"/>
          </a:xfrm>
        </p:spPr>
        <p:txBody>
          <a:bodyPr>
            <a:normAutofit/>
          </a:bodyPr>
          <a:lstStyle/>
          <a:p>
            <a:r>
              <a:rPr lang="en-US" sz="2800" b="1" dirty="0"/>
              <a:t>Leadership </a:t>
            </a:r>
          </a:p>
          <a:p>
            <a:pPr marL="285750" indent="-285750">
              <a:buFont typeface="Arial" panose="020B0604020202020204" pitchFamily="34" charset="0"/>
              <a:buChar char="•"/>
            </a:pPr>
            <a:r>
              <a:rPr lang="en-US" sz="1800" dirty="0"/>
              <a:t>Employees’ evaluations of leader effectiveness are influenced by their schemata of good and poor leaders.</a:t>
            </a:r>
          </a:p>
          <a:p>
            <a:endParaRPr lang="en-US" sz="1800" dirty="0"/>
          </a:p>
        </p:txBody>
      </p:sp>
    </p:spTree>
    <p:extLst>
      <p:ext uri="{BB962C8B-B14F-4D97-AF65-F5344CB8AC3E}">
        <p14:creationId xmlns:p14="http://schemas.microsoft.com/office/powerpoint/2010/main" val="242279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b="1" dirty="0">
                <a:solidFill>
                  <a:srgbClr val="EC7701"/>
                </a:solidFill>
              </a:rPr>
              <a:t>Test Your OB Knowledge </a:t>
            </a:r>
            <a:r>
              <a:rPr lang="en-US" sz="1200" b="1" dirty="0">
                <a:solidFill>
                  <a:srgbClr val="EC7701"/>
                </a:solidFill>
              </a:rPr>
              <a:t>1</a:t>
            </a:r>
          </a:p>
        </p:txBody>
      </p:sp>
      <p:sp>
        <p:nvSpPr>
          <p:cNvPr id="5" name="Content Placeholder 2"/>
          <p:cNvSpPr>
            <a:spLocks noGrp="1"/>
          </p:cNvSpPr>
          <p:nvPr>
            <p:ph sz="quarter" idx="11"/>
          </p:nvPr>
        </p:nvSpPr>
        <p:spPr/>
        <p:txBody>
          <a:bodyPr/>
          <a:lstStyle/>
          <a:p>
            <a:pPr marL="0" indent="0">
              <a:buNone/>
            </a:pPr>
            <a:r>
              <a:rPr lang="en-US" sz="2800" dirty="0"/>
              <a:t>Steven wants to be sure there is no implicit cognition creating bias in his company’s interviewing process.  The best course of action is to</a:t>
            </a:r>
          </a:p>
          <a:p>
            <a:pPr marL="457200" indent="-457200">
              <a:buFont typeface="+mj-lt"/>
              <a:buAutoNum type="alphaUcPeriod"/>
            </a:pPr>
            <a:r>
              <a:rPr lang="en-US" sz="2800" dirty="0"/>
              <a:t>train all interviewers in the interview process.</a:t>
            </a:r>
          </a:p>
          <a:p>
            <a:pPr marL="457200" indent="-457200">
              <a:buFont typeface="+mj-lt"/>
              <a:buAutoNum type="alphaUcPeriod"/>
            </a:pPr>
            <a:r>
              <a:rPr lang="en-US" sz="2800" dirty="0"/>
              <a:t>have more than one interviewer conducting interviews.</a:t>
            </a:r>
          </a:p>
          <a:p>
            <a:pPr marL="457200" indent="-457200">
              <a:buFont typeface="+mj-lt"/>
              <a:buAutoNum type="alphaUcPeriod"/>
            </a:pPr>
            <a:r>
              <a:rPr lang="en-US" sz="2800" dirty="0"/>
              <a:t>conduct the interviews virtually.</a:t>
            </a:r>
          </a:p>
          <a:p>
            <a:pPr marL="457200" indent="-457200">
              <a:buFont typeface="+mj-lt"/>
              <a:buAutoNum type="alphaUcPeriod"/>
            </a:pPr>
            <a:r>
              <a:rPr lang="en-US" sz="2800" dirty="0"/>
              <a:t>use a structured interview approach.</a:t>
            </a:r>
          </a:p>
          <a:p>
            <a:pPr marL="457200" indent="-457200">
              <a:buFont typeface="+mj-lt"/>
              <a:buAutoNum type="alphaUcPeriod"/>
            </a:pPr>
            <a:r>
              <a:rPr lang="en-US" sz="2800" dirty="0"/>
              <a:t>All of the above.</a:t>
            </a:r>
          </a:p>
          <a:p>
            <a:pPr marL="457200" indent="-457200">
              <a:buFont typeface="+mj-lt"/>
              <a:buAutoNum type="alphaUcPeriod"/>
            </a:pPr>
            <a:endParaRPr lang="en-US" sz="2800" dirty="0"/>
          </a:p>
        </p:txBody>
      </p:sp>
    </p:spTree>
    <p:extLst>
      <p:ext uri="{BB962C8B-B14F-4D97-AF65-F5344CB8AC3E}">
        <p14:creationId xmlns:p14="http://schemas.microsoft.com/office/powerpoint/2010/main" val="11349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Stereotype?</a:t>
            </a:r>
          </a:p>
        </p:txBody>
      </p:sp>
      <p:sp>
        <p:nvSpPr>
          <p:cNvPr id="3" name="Content Placeholder 2"/>
          <p:cNvSpPr>
            <a:spLocks noGrp="1"/>
          </p:cNvSpPr>
          <p:nvPr>
            <p:ph sz="quarter" idx="11"/>
          </p:nvPr>
        </p:nvSpPr>
        <p:spPr/>
        <p:txBody>
          <a:bodyPr>
            <a:normAutofit/>
          </a:bodyPr>
          <a:lstStyle/>
          <a:p>
            <a:pPr marL="0" indent="0">
              <a:buNone/>
            </a:pPr>
            <a:r>
              <a:rPr lang="en-US" sz="2800" dirty="0"/>
              <a:t>An individual’s set of beliefs about the characteristics or attributes of a group.</a:t>
            </a:r>
          </a:p>
          <a:p>
            <a:pPr marL="1282700" indent="-342900">
              <a:buFont typeface="Arial" panose="020B0604020202020204" pitchFamily="34" charset="0"/>
              <a:buChar char="•"/>
            </a:pPr>
            <a:r>
              <a:rPr lang="en-US" sz="2400" dirty="0"/>
              <a:t>May or may not be accurate.</a:t>
            </a:r>
          </a:p>
          <a:p>
            <a:pPr marL="1282700" indent="-342900">
              <a:buFont typeface="Arial" panose="020B0604020202020204" pitchFamily="34" charset="0"/>
              <a:buChar char="•"/>
            </a:pPr>
            <a:r>
              <a:rPr lang="en-US" sz="2400" dirty="0"/>
              <a:t>Can lead to poor decisions.</a:t>
            </a:r>
          </a:p>
          <a:p>
            <a:pPr marL="1282700" indent="-342900">
              <a:buFont typeface="Arial" panose="020B0604020202020204" pitchFamily="34" charset="0"/>
              <a:buChar char="•"/>
            </a:pPr>
            <a:r>
              <a:rPr lang="en-US" sz="2400" dirty="0"/>
              <a:t>Can create barriers for:</a:t>
            </a:r>
          </a:p>
          <a:p>
            <a:pPr marL="1830388" lvl="1" indent="-390525">
              <a:buFont typeface="Arial" panose="020B0604020202020204" pitchFamily="34" charset="0"/>
              <a:buChar char="•"/>
            </a:pPr>
            <a:r>
              <a:rPr lang="en-US" sz="2000" dirty="0"/>
              <a:t>Women</a:t>
            </a:r>
          </a:p>
          <a:p>
            <a:pPr marL="1830388" lvl="1" indent="-390525">
              <a:buFont typeface="Arial" panose="020B0604020202020204" pitchFamily="34" charset="0"/>
              <a:buChar char="•"/>
            </a:pPr>
            <a:r>
              <a:rPr lang="en-US" sz="2000" dirty="0"/>
              <a:t>Older individuals</a:t>
            </a:r>
          </a:p>
          <a:p>
            <a:pPr marL="1830388" lvl="1" indent="-390525">
              <a:buFont typeface="Arial" panose="020B0604020202020204" pitchFamily="34" charset="0"/>
              <a:buChar char="•"/>
            </a:pPr>
            <a:r>
              <a:rPr lang="en-US" sz="2000" dirty="0"/>
              <a:t>People of color</a:t>
            </a:r>
          </a:p>
          <a:p>
            <a:pPr marL="1830388" lvl="1" indent="-390525">
              <a:buFont typeface="Arial" panose="020B0604020202020204" pitchFamily="34" charset="0"/>
              <a:buChar char="•"/>
            </a:pPr>
            <a:r>
              <a:rPr lang="en-US" sz="2000" dirty="0"/>
              <a:t>People with disabilities</a:t>
            </a:r>
          </a:p>
        </p:txBody>
      </p:sp>
    </p:spTree>
    <p:extLst>
      <p:ext uri="{BB962C8B-B14F-4D97-AF65-F5344CB8AC3E}">
        <p14:creationId xmlns:p14="http://schemas.microsoft.com/office/powerpoint/2010/main" val="485807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Stereotypes Are Formed and Maintained</a:t>
            </a:r>
          </a:p>
        </p:txBody>
      </p:sp>
      <p:sp>
        <p:nvSpPr>
          <p:cNvPr id="9" name="Content Placeholder 8"/>
          <p:cNvSpPr>
            <a:spLocks noGrp="1"/>
          </p:cNvSpPr>
          <p:nvPr>
            <p:ph sz="quarter" idx="11"/>
          </p:nvPr>
        </p:nvSpPr>
        <p:spPr>
          <a:xfrm>
            <a:off x="342900" y="1276710"/>
            <a:ext cx="8458200" cy="1106568"/>
          </a:xfrm>
        </p:spPr>
        <p:txBody>
          <a:bodyPr>
            <a:normAutofit/>
          </a:bodyPr>
          <a:lstStyle/>
          <a:p>
            <a:pPr marL="0" indent="0" algn="ctr">
              <a:buNone/>
            </a:pPr>
            <a:r>
              <a:rPr lang="en-US" sz="2800" dirty="0"/>
              <a:t>Accurate information and motivation are needed to reduce the use of stereotypes.</a:t>
            </a:r>
          </a:p>
        </p:txBody>
      </p:sp>
      <p:sp>
        <p:nvSpPr>
          <p:cNvPr id="5" name="Content Placeholder 4">
            <a:extLst>
              <a:ext uri="{FF2B5EF4-FFF2-40B4-BE49-F238E27FC236}">
                <a16:creationId xmlns:a16="http://schemas.microsoft.com/office/drawing/2014/main" id="{F08F0989-128F-B944-B6B6-BC9439A47627}"/>
              </a:ext>
            </a:extLst>
          </p:cNvPr>
          <p:cNvSpPr>
            <a:spLocks noGrp="1"/>
          </p:cNvSpPr>
          <p:nvPr>
            <p:ph sz="quarter" idx="14"/>
          </p:nvPr>
        </p:nvSpPr>
        <p:spPr>
          <a:xfrm>
            <a:off x="2891547" y="2569723"/>
            <a:ext cx="3178513" cy="1905000"/>
          </a:xfrm>
          <a:ln>
            <a:solidFill>
              <a:srgbClr val="EC7701"/>
            </a:solidFill>
          </a:ln>
        </p:spPr>
        <p:txBody>
          <a:bodyPr>
            <a:normAutofit fontScale="92500" lnSpcReduction="10000"/>
          </a:bodyPr>
          <a:lstStyle/>
          <a:p>
            <a:r>
              <a:rPr lang="en-US" b="1" dirty="0"/>
              <a:t>Four steps:</a:t>
            </a:r>
          </a:p>
          <a:p>
            <a:pPr marL="914400" indent="-536575">
              <a:buAutoNum type="arabicPeriod"/>
            </a:pPr>
            <a:r>
              <a:rPr lang="en-US" dirty="0"/>
              <a:t>Categorization</a:t>
            </a:r>
          </a:p>
          <a:p>
            <a:pPr marL="914400" indent="-536575">
              <a:buAutoNum type="arabicPeriod"/>
            </a:pPr>
            <a:r>
              <a:rPr lang="en-US" dirty="0"/>
              <a:t>Inferences</a:t>
            </a:r>
          </a:p>
          <a:p>
            <a:pPr marL="914400" indent="-536575">
              <a:buAutoNum type="arabicPeriod"/>
            </a:pPr>
            <a:r>
              <a:rPr lang="en-US" dirty="0"/>
              <a:t>Expectations</a:t>
            </a:r>
          </a:p>
          <a:p>
            <a:pPr marL="914400" indent="-536575">
              <a:buAutoNum type="arabicPeriod"/>
            </a:pPr>
            <a:r>
              <a:rPr lang="en-US" dirty="0"/>
              <a:t>Maintenance</a:t>
            </a:r>
          </a:p>
          <a:p>
            <a:endParaRPr lang="en-US" dirty="0"/>
          </a:p>
        </p:txBody>
      </p:sp>
    </p:spTree>
    <p:extLst>
      <p:ext uri="{BB962C8B-B14F-4D97-AF65-F5344CB8AC3E}">
        <p14:creationId xmlns:p14="http://schemas.microsoft.com/office/powerpoint/2010/main" val="613133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Stereotypes</a:t>
            </a:r>
          </a:p>
        </p:txBody>
      </p:sp>
      <p:sp>
        <p:nvSpPr>
          <p:cNvPr id="3" name="Content Placeholder 2"/>
          <p:cNvSpPr>
            <a:spLocks noGrp="1"/>
          </p:cNvSpPr>
          <p:nvPr>
            <p:ph sz="quarter" idx="11"/>
          </p:nvPr>
        </p:nvSpPr>
        <p:spPr/>
        <p:txBody>
          <a:bodyPr/>
          <a:lstStyle/>
          <a:p>
            <a:pPr marL="0" indent="0">
              <a:buNone/>
            </a:pPr>
            <a:r>
              <a:rPr lang="en-US" sz="2800" dirty="0"/>
              <a:t>Managerial challenges and </a:t>
            </a:r>
            <a:r>
              <a:rPr lang="en-US" sz="2800" b="1" dirty="0">
                <a:solidFill>
                  <a:srgbClr val="9E1A1F"/>
                </a:solidFill>
              </a:rPr>
              <a:t>recommendations.</a:t>
            </a:r>
          </a:p>
          <a:p>
            <a:pPr marL="0" indent="0">
              <a:buNone/>
            </a:pPr>
            <a:endParaRPr lang="en-US" sz="900" b="1" dirty="0"/>
          </a:p>
          <a:p>
            <a:pPr marL="457200" indent="-457200">
              <a:buFont typeface="+mj-lt"/>
              <a:buAutoNum type="arabicPeriod"/>
            </a:pPr>
            <a:r>
              <a:rPr lang="en-US" sz="2400" dirty="0"/>
              <a:t>Educate people about stereotypes and how they influence behavior and decision making.</a:t>
            </a:r>
          </a:p>
          <a:p>
            <a:pPr marL="457200" indent="-457200">
              <a:buFont typeface="+mj-lt"/>
              <a:buAutoNum type="arabicPeriod"/>
            </a:pPr>
            <a:r>
              <a:rPr lang="en-US" sz="2400" dirty="0"/>
              <a:t>Create opportunities for diverse employees to meet and work with others.</a:t>
            </a:r>
          </a:p>
          <a:p>
            <a:pPr marL="457200" indent="-457200">
              <a:buFont typeface="+mj-lt"/>
              <a:buAutoNum type="arabicPeriod"/>
            </a:pPr>
            <a:r>
              <a:rPr lang="en-US" sz="2400" dirty="0"/>
              <a:t>Encourage all employees to increase their awareness of stereotypes.</a:t>
            </a:r>
          </a:p>
        </p:txBody>
      </p:sp>
    </p:spTree>
    <p:extLst>
      <p:ext uri="{BB962C8B-B14F-4D97-AF65-F5344CB8AC3E}">
        <p14:creationId xmlns:p14="http://schemas.microsoft.com/office/powerpoint/2010/main" val="2724770104"/>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7.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8659</TotalTime>
  <Words>5363</Words>
  <Application>Microsoft Macintosh PowerPoint</Application>
  <PresentationFormat>On-screen Show (4:3)</PresentationFormat>
  <Paragraphs>478</Paragraphs>
  <Slides>32</Slides>
  <Notes>30</Notes>
  <HiddenSlides>4</HiddenSlides>
  <MMClips>0</MMClips>
  <ScaleCrop>false</ScaleCrop>
  <HeadingPairs>
    <vt:vector size="6" baseType="variant">
      <vt:variant>
        <vt:lpstr>Fonts Used</vt:lpstr>
      </vt:variant>
      <vt:variant>
        <vt:i4>6</vt:i4>
      </vt:variant>
      <vt:variant>
        <vt:lpstr>Theme</vt:lpstr>
      </vt:variant>
      <vt:variant>
        <vt:i4>17</vt:i4>
      </vt:variant>
      <vt:variant>
        <vt:lpstr>Slide Titles</vt:lpstr>
      </vt:variant>
      <vt:variant>
        <vt:i4>32</vt:i4>
      </vt:variant>
    </vt:vector>
  </HeadingPairs>
  <TitlesOfParts>
    <vt:vector size="55" baseType="lpstr">
      <vt:lpstr>Arial</vt:lpstr>
      <vt:lpstr>Arial Black</vt:lpstr>
      <vt:lpstr>ArumSans Bold</vt:lpstr>
      <vt:lpstr>ArumSans Regular</vt:lpstr>
      <vt:lpstr>Calibri</vt:lpstr>
      <vt:lpstr>Vectipede Rg</vt:lpstr>
      <vt:lpstr>ImageDescriptionAppendixSlideMaster</vt:lpstr>
      <vt:lpstr>Title Slides Master</vt:lpstr>
      <vt:lpstr>MainContentSlideMaster</vt:lpstr>
      <vt:lpstr>ClosingMaster</vt:lpstr>
      <vt:lpstr>DividerSlideMaster</vt:lpstr>
      <vt:lpstr>1_FIRST, BREAK, LAST slides </vt:lpstr>
      <vt:lpstr>1_Custom Design</vt:lpstr>
      <vt:lpstr>Custom Design</vt:lpstr>
      <vt:lpstr>Kinicki OB</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Plain_APPENDIX</vt:lpstr>
      <vt:lpstr>Red Bar Footer_APPENDIX</vt:lpstr>
      <vt:lpstr>CHAPTER 4</vt:lpstr>
      <vt:lpstr>After reading this chapter, you  should be able to:</vt:lpstr>
      <vt:lpstr>Person Perceptions </vt:lpstr>
      <vt:lpstr>Figure 4.3 A Model of Person Perception</vt:lpstr>
      <vt:lpstr>Managerial Implications of Person Perception</vt:lpstr>
      <vt:lpstr>Test Your OB Knowledge 1</vt:lpstr>
      <vt:lpstr>What Is a Stereotype?</vt:lpstr>
      <vt:lpstr>How Stereotypes Are Formed and Maintained</vt:lpstr>
      <vt:lpstr>Stereotypes</vt:lpstr>
      <vt:lpstr>Test Your OB Knowledge 2</vt:lpstr>
      <vt:lpstr>Causal Attributions</vt:lpstr>
      <vt:lpstr>Kelley’s Model of Attribution 1</vt:lpstr>
      <vt:lpstr>Kelly’s Model of Attribution 2</vt:lpstr>
      <vt:lpstr>Attributional Tendencies</vt:lpstr>
      <vt:lpstr>Managerial Applications and Implications</vt:lpstr>
      <vt:lpstr>Test Your OB Knowledge 3</vt:lpstr>
      <vt:lpstr>Figure 4.5 The Four Layers of Diversity</vt:lpstr>
      <vt:lpstr>Addressing Discrimination</vt:lpstr>
      <vt:lpstr>Test Your OB Knowledge 4</vt:lpstr>
      <vt:lpstr>Building the Business Case for  Managing Diversity</vt:lpstr>
      <vt:lpstr>Are Women Breaking the Glass Ceiling?</vt:lpstr>
      <vt:lpstr>Trends in Workforce Diversity 1</vt:lpstr>
      <vt:lpstr>Trends in Workforce Diversity 2</vt:lpstr>
      <vt:lpstr>Test Your OB Knowledge 5</vt:lpstr>
      <vt:lpstr>Barriers and Challenges to  Managing Diversity</vt:lpstr>
      <vt:lpstr>Managing Diversity</vt:lpstr>
      <vt:lpstr>Social Perception and Managing Diversity: Putting It All in Context</vt:lpstr>
      <vt:lpstr>End of Main Content.</vt:lpstr>
      <vt:lpstr>Accessibility Content: Text Alternates for Images.</vt:lpstr>
      <vt:lpstr>Figure 4.3 A Model of Person Perception Text Alternate</vt:lpstr>
      <vt:lpstr>Figure 5.4 The Four Layers of Diversity Text Alternate</vt:lpstr>
      <vt:lpstr>Social Perception and Managing Diversity: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557</cp:revision>
  <dcterms:created xsi:type="dcterms:W3CDTF">2014-09-02T15:08:31Z</dcterms:created>
  <dcterms:modified xsi:type="dcterms:W3CDTF">2020-03-04T22:05:09Z</dcterms:modified>
</cp:coreProperties>
</file>