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6.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7.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8.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9.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10.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11.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12.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13.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4" r:id="rId1"/>
    <p:sldMasterId id="2147483970" r:id="rId2"/>
    <p:sldMasterId id="2147483973" r:id="rId3"/>
    <p:sldMasterId id="2147483982" r:id="rId4"/>
    <p:sldMasterId id="2147483984" r:id="rId5"/>
    <p:sldMasterId id="2147483662" r:id="rId6"/>
    <p:sldMasterId id="2147483859" r:id="rId7"/>
    <p:sldMasterId id="2147483744" r:id="rId8"/>
    <p:sldMasterId id="2147483780" r:id="rId9"/>
    <p:sldMasterId id="2147483838" r:id="rId10"/>
    <p:sldMasterId id="2147483713" r:id="rId11"/>
    <p:sldMasterId id="2147483674" r:id="rId12"/>
    <p:sldMasterId id="2147483897" r:id="rId13"/>
    <p:sldMasterId id="2147483960" r:id="rId14"/>
  </p:sldMasterIdLst>
  <p:notesMasterIdLst>
    <p:notesMasterId r:id="rId52"/>
  </p:notesMasterIdLst>
  <p:handoutMasterIdLst>
    <p:handoutMasterId r:id="rId53"/>
  </p:handoutMasterIdLst>
  <p:sldIdLst>
    <p:sldId id="256" r:id="rId15"/>
    <p:sldId id="307" r:id="rId16"/>
    <p:sldId id="258" r:id="rId17"/>
    <p:sldId id="259" r:id="rId18"/>
    <p:sldId id="260" r:id="rId19"/>
    <p:sldId id="306" r:id="rId20"/>
    <p:sldId id="264" r:id="rId21"/>
    <p:sldId id="261" r:id="rId22"/>
    <p:sldId id="311" r:id="rId23"/>
    <p:sldId id="266" r:id="rId24"/>
    <p:sldId id="267" r:id="rId25"/>
    <p:sldId id="268" r:id="rId26"/>
    <p:sldId id="269" r:id="rId27"/>
    <p:sldId id="270" r:id="rId28"/>
    <p:sldId id="273" r:id="rId29"/>
    <p:sldId id="272" r:id="rId30"/>
    <p:sldId id="275" r:id="rId31"/>
    <p:sldId id="276" r:id="rId32"/>
    <p:sldId id="287" r:id="rId33"/>
    <p:sldId id="274" r:id="rId34"/>
    <p:sldId id="278" r:id="rId35"/>
    <p:sldId id="279" r:id="rId36"/>
    <p:sldId id="277" r:id="rId37"/>
    <p:sldId id="280" r:id="rId38"/>
    <p:sldId id="298" r:id="rId39"/>
    <p:sldId id="299" r:id="rId40"/>
    <p:sldId id="300" r:id="rId41"/>
    <p:sldId id="301" r:id="rId42"/>
    <p:sldId id="303" r:id="rId43"/>
    <p:sldId id="282" r:id="rId44"/>
    <p:sldId id="281" r:id="rId45"/>
    <p:sldId id="285" r:id="rId46"/>
    <p:sldId id="312" r:id="rId47"/>
    <p:sldId id="313" r:id="rId48"/>
    <p:sldId id="308" r:id="rId49"/>
    <p:sldId id="309" r:id="rId50"/>
    <p:sldId id="310"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F312866B-9EAD-D945-96D3-2CBA05361029}">
          <p14:sldIdLst>
            <p14:sldId id="256"/>
            <p14:sldId id="307"/>
            <p14:sldId id="258"/>
            <p14:sldId id="259"/>
            <p14:sldId id="260"/>
            <p14:sldId id="306"/>
            <p14:sldId id="264"/>
            <p14:sldId id="261"/>
            <p14:sldId id="311"/>
            <p14:sldId id="266"/>
            <p14:sldId id="267"/>
            <p14:sldId id="268"/>
            <p14:sldId id="269"/>
            <p14:sldId id="270"/>
            <p14:sldId id="273"/>
            <p14:sldId id="272"/>
            <p14:sldId id="275"/>
            <p14:sldId id="276"/>
            <p14:sldId id="287"/>
            <p14:sldId id="274"/>
            <p14:sldId id="278"/>
            <p14:sldId id="279"/>
            <p14:sldId id="277"/>
            <p14:sldId id="280"/>
            <p14:sldId id="298"/>
            <p14:sldId id="299"/>
            <p14:sldId id="300"/>
            <p14:sldId id="301"/>
            <p14:sldId id="303"/>
            <p14:sldId id="282"/>
            <p14:sldId id="281"/>
            <p14:sldId id="285"/>
            <p14:sldId id="312"/>
            <p14:sldId id="313"/>
          </p14:sldIdLst>
        </p14:section>
        <p14:section name="Appendix of Text Alternates for Images" id="{2E89A566-3AC4-704B-88FA-5CF59EFF0978}">
          <p14:sldIdLst>
            <p14:sldId id="308"/>
            <p14:sldId id="309"/>
            <p14:sldId id="310"/>
          </p14:sldIdLst>
        </p14:section>
      </p14:sectionLst>
    </p:ext>
    <p:ext uri="{EFAFB233-063F-42B5-8137-9DF3F51BA10A}">
      <p15:sldGuideLst xmlns:p15="http://schemas.microsoft.com/office/powerpoint/2012/main">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trick Soleymani" initials="PS" lastIdx="1" clrIdx="0"/>
  <p:cmAuthor id="2" name="Suzanne Roush" initials="SR" lastIdx="2" clrIdx="1">
    <p:extLst>
      <p:ext uri="{19B8F6BF-5375-455C-9EA6-DF929625EA0E}">
        <p15:presenceInfo xmlns:p15="http://schemas.microsoft.com/office/powerpoint/2012/main" userId="46d70311b3fbc8e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701"/>
    <a:srgbClr val="E31A23"/>
    <a:srgbClr val="9E1A1F"/>
    <a:srgbClr val="D31E25"/>
    <a:srgbClr val="6A6A6A"/>
    <a:srgbClr val="E66618"/>
    <a:srgbClr val="307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2489" autoAdjust="0"/>
    <p:restoredTop sz="86364" autoAdjust="0"/>
  </p:normalViewPr>
  <p:slideViewPr>
    <p:cSldViewPr>
      <p:cViewPr varScale="1">
        <p:scale>
          <a:sx n="118" d="100"/>
          <a:sy n="118" d="100"/>
        </p:scale>
        <p:origin x="696" y="192"/>
      </p:cViewPr>
      <p:guideLst>
        <p:guide orient="horz" pos="3408"/>
        <p:guide orient="horz" pos="3600"/>
        <p:guide orient="horz" pos="912"/>
        <p:guide orient="horz" pos="3360"/>
        <p:guide pos="5616"/>
        <p:guide pos="4320"/>
      </p:guideLst>
    </p:cSldViewPr>
  </p:slideViewPr>
  <p:outlineViewPr>
    <p:cViewPr>
      <p:scale>
        <a:sx n="33" d="100"/>
        <a:sy n="33" d="100"/>
      </p:scale>
      <p:origin x="0" y="-896"/>
    </p:cViewPr>
  </p:outlineViewPr>
  <p:notesTextViewPr>
    <p:cViewPr>
      <p:scale>
        <a:sx n="125" d="100"/>
        <a:sy n="125" d="100"/>
      </p:scale>
      <p:origin x="0" y="0"/>
    </p:cViewPr>
  </p:notesTextViewPr>
  <p:sorterViewPr>
    <p:cViewPr>
      <p:scale>
        <a:sx n="100" d="100"/>
        <a:sy n="100" d="100"/>
      </p:scale>
      <p:origin x="0" y="0"/>
    </p:cViewPr>
  </p:sorterViewPr>
  <p:notesViewPr>
    <p:cSldViewPr>
      <p:cViewPr varScale="1">
        <p:scale>
          <a:sx n="49" d="100"/>
          <a:sy n="49" d="100"/>
        </p:scale>
        <p:origin x="2724" y="6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slide" Target="slides/slide25.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slide" Target="slides/slide28.xml"/><Relationship Id="rId47" Type="http://schemas.openxmlformats.org/officeDocument/2006/relationships/slide" Target="slides/slide33.xml"/><Relationship Id="rId50" Type="http://schemas.openxmlformats.org/officeDocument/2006/relationships/slide" Target="slides/slide36.xml"/><Relationship Id="rId55"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2.xml"/><Relationship Id="rId29" Type="http://schemas.openxmlformats.org/officeDocument/2006/relationships/slide" Target="slides/slide15.xml"/><Relationship Id="rId11" Type="http://schemas.openxmlformats.org/officeDocument/2006/relationships/slideMaster" Target="slideMasters/slideMaster11.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slide" Target="slides/slide31.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Master" Target="slideMasters/slideMaster5.xml"/><Relationship Id="rId19" Type="http://schemas.openxmlformats.org/officeDocument/2006/relationships/slide" Target="slides/slide5.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slide" Target="slides/slide29.xml"/><Relationship Id="rId48" Type="http://schemas.openxmlformats.org/officeDocument/2006/relationships/slide" Target="slides/slide34.xml"/><Relationship Id="rId56"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37.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slide" Target="slides/slide32.xml"/><Relationship Id="rId20" Type="http://schemas.openxmlformats.org/officeDocument/2006/relationships/slide" Target="slides/slide6.xml"/><Relationship Id="rId41" Type="http://schemas.openxmlformats.org/officeDocument/2006/relationships/slide" Target="slides/slide27.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slide" Target="slides/slide35.xml"/><Relationship Id="rId57" Type="http://schemas.openxmlformats.org/officeDocument/2006/relationships/theme" Target="theme/theme1.xml"/><Relationship Id="rId10" Type="http://schemas.openxmlformats.org/officeDocument/2006/relationships/slideMaster" Target="slideMasters/slideMaster10.xml"/><Relationship Id="rId31" Type="http://schemas.openxmlformats.org/officeDocument/2006/relationships/slide" Target="slides/slide17.xml"/><Relationship Id="rId44" Type="http://schemas.openxmlformats.org/officeDocument/2006/relationships/slide" Target="slides/slide30.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3/4/20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dirty="0"/>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3/4/20</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dirty="0"/>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dirty="0"/>
          </a:p>
        </p:txBody>
      </p:sp>
    </p:spTree>
    <p:extLst>
      <p:ext uri="{BB962C8B-B14F-4D97-AF65-F5344CB8AC3E}">
        <p14:creationId xmlns:p14="http://schemas.microsoft.com/office/powerpoint/2010/main" val="8564688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81000" y="4400549"/>
            <a:ext cx="6096000" cy="3600451"/>
          </a:xfrm>
        </p:spPr>
        <p:txBody>
          <a:bodyPr/>
          <a:lstStyle/>
          <a:p>
            <a:r>
              <a:rPr lang="en-US" sz="1100" dirty="0"/>
              <a:t>Three key general motives predict or at least influence intention and behavior.</a:t>
            </a:r>
          </a:p>
          <a:p>
            <a:r>
              <a:rPr lang="en-US" sz="1100" dirty="0"/>
              <a:t>1. Attitude toward the behavior—The degree to which a person has a favorable or unfavorable evaluation or appraisal of the behavior in question.</a:t>
            </a:r>
          </a:p>
          <a:p>
            <a:r>
              <a:rPr lang="en-US" sz="1100" dirty="0"/>
              <a:t>2. Subjective norm—A social factor representing the perceived social pressure for or against the behavior.</a:t>
            </a:r>
          </a:p>
          <a:p>
            <a:r>
              <a:rPr lang="en-US" sz="1100" dirty="0"/>
              <a:t>3. Perceived behavioral control—The perceived ease or difficulty of performing the behavior, assumed to reflect past experience and anticipated obstacles.</a:t>
            </a:r>
          </a:p>
          <a:p>
            <a:endParaRPr lang="en-US" sz="1100" dirty="0"/>
          </a:p>
          <a:p>
            <a:r>
              <a:rPr lang="en-US" sz="1100" dirty="0"/>
              <a:t>According to the Ajzen model, someone’s intention to engage in a given behavior is a strong predictor of that behavior.</a:t>
            </a:r>
          </a:p>
          <a:p>
            <a:endParaRPr lang="en-US" sz="1100" dirty="0"/>
          </a:p>
          <a:p>
            <a:r>
              <a:rPr lang="en-US" sz="1100" dirty="0"/>
              <a:t>So, if we want to change behavior, we should look at intentions and how we might modify them by working on the three general motives shown in Figure 2.2. </a:t>
            </a:r>
          </a:p>
          <a:p>
            <a:endParaRPr lang="en-US" sz="1100" dirty="0"/>
          </a:p>
          <a:p>
            <a:r>
              <a:rPr lang="en-US" sz="1100" dirty="0"/>
              <a:t>Managers may be able to influence behavioral change by doing or saying things that affect the three determinants of employees’ intentions to exhibit a specific behavior: attitude </a:t>
            </a:r>
          </a:p>
          <a:p>
            <a:r>
              <a:rPr lang="en-US" sz="1100" dirty="0"/>
              <a:t>toward the behavior, subjective norms, and perceived behavioral control.</a:t>
            </a:r>
          </a:p>
          <a:p>
            <a:endParaRPr lang="en-US" sz="1100" dirty="0"/>
          </a:p>
          <a:p>
            <a:r>
              <a:rPr lang="en-US" sz="1100" dirty="0"/>
              <a:t>In the workplace, one of the simplest levers managers can use to change behavior is information. Management provides information to employees daily. Standard organizational information that can affect motivation includes:</a:t>
            </a:r>
          </a:p>
          <a:p>
            <a:r>
              <a:rPr lang="en-US" sz="1100" dirty="0"/>
              <a:t>• Reports on the organization’s culture.</a:t>
            </a:r>
          </a:p>
          <a:p>
            <a:r>
              <a:rPr lang="en-US" sz="1100" dirty="0"/>
              <a:t>• Announcements of new training programs.</a:t>
            </a:r>
          </a:p>
          <a:p>
            <a:r>
              <a:rPr lang="en-US" sz="1100" dirty="0"/>
              <a:t>• News on key managers.</a:t>
            </a:r>
          </a:p>
          <a:p>
            <a:r>
              <a:rPr lang="en-US" sz="1100" dirty="0"/>
              <a:t>• Updates to human resource programs and policies.</a:t>
            </a:r>
          </a:p>
          <a:p>
            <a:r>
              <a:rPr lang="en-US" sz="1100" dirty="0"/>
              <a:t>• Announcements of new rewards of working for the company.</a:t>
            </a:r>
          </a:p>
          <a:p>
            <a:endParaRPr lang="en-US" sz="1100" dirty="0"/>
          </a:p>
          <a:p>
            <a:r>
              <a:rPr lang="en-US" sz="1100" dirty="0"/>
              <a:t>All such messages reinforce certain beliefs, and managers may consciously use them to influence behavior. </a:t>
            </a:r>
          </a:p>
          <a:p>
            <a:endParaRPr lang="en-US" sz="1100" dirty="0"/>
          </a:p>
          <a:p>
            <a:endParaRPr lang="en-US" sz="1100" dirty="0"/>
          </a:p>
        </p:txBody>
      </p:sp>
      <p:sp>
        <p:nvSpPr>
          <p:cNvPr id="4" name="Slide Number Placeholder 3"/>
          <p:cNvSpPr>
            <a:spLocks noGrp="1"/>
          </p:cNvSpPr>
          <p:nvPr>
            <p:ph type="sldNum" sz="quarter" idx="10"/>
          </p:nvPr>
        </p:nvSpPr>
        <p:spPr/>
        <p:txBody>
          <a:bodyPr/>
          <a:lstStyle/>
          <a:p>
            <a:fld id="{5D003D02-7E89-4EBF-B123-9C334E1BFEF7}" type="slidenum">
              <a:rPr lang="en-US" smtClean="0"/>
              <a:t>10</a:t>
            </a:fld>
            <a:endParaRPr lang="en-US" dirty="0"/>
          </a:p>
        </p:txBody>
      </p:sp>
    </p:spTree>
    <p:extLst>
      <p:ext uri="{BB962C8B-B14F-4D97-AF65-F5344CB8AC3E}">
        <p14:creationId xmlns:p14="http://schemas.microsoft.com/office/powerpoint/2010/main" val="30640618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  The other answers are determinants of intentions:</a:t>
            </a:r>
          </a:p>
          <a:p>
            <a:pPr marL="628650" lvl="1" indent="-171450">
              <a:buFont typeface="Arial" panose="020B0604020202020204" pitchFamily="34" charset="0"/>
              <a:buChar char="•"/>
            </a:pPr>
            <a:r>
              <a:rPr lang="en-US" dirty="0"/>
              <a:t>Attitude toward the behavior.</a:t>
            </a:r>
          </a:p>
          <a:p>
            <a:pPr marL="628650" lvl="1" indent="-171450">
              <a:buFont typeface="Arial" panose="020B0604020202020204" pitchFamily="34" charset="0"/>
              <a:buChar char="•"/>
            </a:pPr>
            <a:r>
              <a:rPr lang="en-US" dirty="0"/>
              <a:t>Subjective norm.</a:t>
            </a:r>
          </a:p>
          <a:p>
            <a:pPr marL="628650" lvl="1" indent="-171450">
              <a:buFont typeface="Arial" panose="020B0604020202020204" pitchFamily="34" charset="0"/>
              <a:buChar char="•"/>
            </a:pPr>
            <a:r>
              <a:rPr lang="en-US" dirty="0"/>
              <a:t>Perceived behavioral control.</a:t>
            </a:r>
          </a:p>
        </p:txBody>
      </p:sp>
      <p:sp>
        <p:nvSpPr>
          <p:cNvPr id="4" name="Slide Number Placeholder 3"/>
          <p:cNvSpPr>
            <a:spLocks noGrp="1"/>
          </p:cNvSpPr>
          <p:nvPr>
            <p:ph type="sldNum" sz="quarter" idx="10"/>
          </p:nvPr>
        </p:nvSpPr>
        <p:spPr/>
        <p:txBody>
          <a:bodyPr/>
          <a:lstStyle/>
          <a:p>
            <a:fld id="{5D003D02-7E89-4EBF-B123-9C334E1BFEF7}" type="slidenum">
              <a:rPr lang="en-US" smtClean="0"/>
              <a:t>11</a:t>
            </a:fld>
            <a:endParaRPr lang="en-US" dirty="0"/>
          </a:p>
        </p:txBody>
      </p:sp>
    </p:spTree>
    <p:extLst>
      <p:ext uri="{BB962C8B-B14F-4D97-AF65-F5344CB8AC3E}">
        <p14:creationId xmlns:p14="http://schemas.microsoft.com/office/powerpoint/2010/main" val="27614659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dirty="0"/>
              <a:t>Savvy managers will track four key workplace attitudes:</a:t>
            </a:r>
          </a:p>
          <a:p>
            <a:r>
              <a:rPr lang="en-US" dirty="0"/>
              <a:t>1. Organizational commitment.</a:t>
            </a:r>
          </a:p>
          <a:p>
            <a:r>
              <a:rPr lang="en-US" dirty="0"/>
              <a:t>2. Employee engagement.</a:t>
            </a:r>
          </a:p>
          <a:p>
            <a:r>
              <a:rPr lang="en-US" dirty="0"/>
              <a:t>3. Perceived organizational support.</a:t>
            </a:r>
          </a:p>
          <a:p>
            <a:r>
              <a:rPr lang="en-US" dirty="0"/>
              <a:t>4. Job satisfaction.</a:t>
            </a:r>
          </a:p>
          <a:p>
            <a:endParaRPr lang="en-US" dirty="0"/>
          </a:p>
          <a:p>
            <a:r>
              <a:rPr lang="en-US" dirty="0"/>
              <a:t>These attitudinal measures serve a dual purpose:</a:t>
            </a:r>
          </a:p>
          <a:p>
            <a:pPr marL="228600" indent="-228600">
              <a:buFont typeface="+mj-lt"/>
              <a:buAutoNum type="arabicPeriod"/>
            </a:pPr>
            <a:r>
              <a:rPr lang="en-US" dirty="0"/>
              <a:t>First, they represent important outcomes that managers may be working to enhance directly. </a:t>
            </a:r>
          </a:p>
          <a:p>
            <a:pPr marL="228600" indent="-228600">
              <a:buFont typeface="+mj-lt"/>
              <a:buAutoNum type="arabicPeriod"/>
            </a:pPr>
            <a:r>
              <a:rPr lang="en-US" dirty="0"/>
              <a:t>They link to other significant outcomes that managers will want to improve where possible. </a:t>
            </a:r>
          </a:p>
          <a:p>
            <a:endParaRPr lang="en-US" dirty="0"/>
          </a:p>
          <a:p>
            <a:r>
              <a:rPr lang="en-US" dirty="0"/>
              <a:t>Organizational commitment reflects the extent to which an individual identifies with an organization and commits to its goals.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12</a:t>
            </a:fld>
            <a:endParaRPr lang="en-US" dirty="0"/>
          </a:p>
        </p:txBody>
      </p:sp>
    </p:spTree>
    <p:extLst>
      <p:ext uri="{BB962C8B-B14F-4D97-AF65-F5344CB8AC3E}">
        <p14:creationId xmlns:p14="http://schemas.microsoft.com/office/powerpoint/2010/main" val="11666339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Committed individuals tend to display two outcomes:</a:t>
            </a:r>
          </a:p>
          <a:p>
            <a:r>
              <a:rPr lang="en-US" dirty="0"/>
              <a:t>• Likely continuation of their employment with the organization.</a:t>
            </a:r>
          </a:p>
          <a:p>
            <a:r>
              <a:rPr lang="en-US" dirty="0"/>
              <a:t>• Greater motivation toward pursuing organizational goals and decisions.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13</a:t>
            </a:fld>
            <a:endParaRPr lang="en-US" dirty="0"/>
          </a:p>
        </p:txBody>
      </p:sp>
    </p:spTree>
    <p:extLst>
      <p:ext uri="{BB962C8B-B14F-4D97-AF65-F5344CB8AC3E}">
        <p14:creationId xmlns:p14="http://schemas.microsoft.com/office/powerpoint/2010/main" val="5545019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Organizational commitment exists to the degree that your personal values generally match the values that undergird a company’s organizational culture. For example, if you value achievement and your employer rewards people for accomplishing goals, you are more likely to be committed to the company.</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Commitment depends on the quality of an employee’s psychological contracts.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Psychological contracts represent an individual’s perception about the terms and conditions of a reciprocal exchange between him- or herself and another party.</a:t>
            </a:r>
          </a:p>
          <a:p>
            <a:endParaRPr lang="en-US" dirty="0"/>
          </a:p>
          <a:p>
            <a:pPr marL="171450" indent="-171450">
              <a:buFont typeface="Arial" panose="020B0604020202020204" pitchFamily="34" charset="0"/>
              <a:buChar char="•"/>
            </a:pPr>
            <a:r>
              <a:rPr lang="en-US" dirty="0"/>
              <a:t>In a work environment, the psychological contract represents an employee’s beliefs about what he or she is entitled to receive in return for what he or she provides to the organization.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Research shows that an employer breach of the psychological contract is associated with lower organizational commitment, job satisfaction, and performance, and greater intentions to quit.</a:t>
            </a:r>
          </a:p>
          <a:p>
            <a:endParaRPr lang="en-US" dirty="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14</a:t>
            </a:fld>
            <a:endParaRPr lang="en-US" dirty="0"/>
          </a:p>
        </p:txBody>
      </p:sp>
    </p:spTree>
    <p:extLst>
      <p:ext uri="{BB962C8B-B14F-4D97-AF65-F5344CB8AC3E}">
        <p14:creationId xmlns:p14="http://schemas.microsoft.com/office/powerpoint/2010/main" val="39632222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Employee engagement is defined as “the harnessing of organization members’ selves to their work roles; in engagement, people employ and express themselves physically, cognitively, and emotionally during role performance.”</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The essence of this definition is the idea that engaged employees “give it their all” at work. Further study identified its components as four feelings:</a:t>
            </a:r>
          </a:p>
          <a:p>
            <a:pPr lvl="1"/>
            <a:r>
              <a:rPr lang="en-US" dirty="0"/>
              <a:t>• Urgency.</a:t>
            </a:r>
          </a:p>
          <a:p>
            <a:pPr lvl="1"/>
            <a:r>
              <a:rPr lang="en-US" dirty="0"/>
              <a:t>• Being focused.</a:t>
            </a:r>
          </a:p>
          <a:p>
            <a:pPr lvl="1"/>
            <a:r>
              <a:rPr lang="en-US" dirty="0"/>
              <a:t>• Intensity.</a:t>
            </a:r>
          </a:p>
          <a:p>
            <a:pPr lvl="1"/>
            <a:r>
              <a:rPr lang="en-US" dirty="0"/>
              <a:t>• Enthusiasm.</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15</a:t>
            </a:fld>
            <a:endParaRPr lang="en-US" dirty="0"/>
          </a:p>
        </p:txBody>
      </p:sp>
    </p:spTree>
    <p:extLst>
      <p:ext uri="{BB962C8B-B14F-4D97-AF65-F5344CB8AC3E}">
        <p14:creationId xmlns:p14="http://schemas.microsoft.com/office/powerpoint/2010/main" val="21527957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Person Factors:</a:t>
            </a:r>
          </a:p>
          <a:p>
            <a:pPr marL="171450" indent="-171450">
              <a:buFont typeface="Arial" panose="020B0604020202020204" pitchFamily="34" charset="0"/>
              <a:buChar char="•"/>
            </a:pPr>
            <a:r>
              <a:rPr lang="en-US" dirty="0"/>
              <a:t>Positive or optimistic personalities.</a:t>
            </a:r>
          </a:p>
          <a:p>
            <a:pPr marL="171450" indent="-171450">
              <a:buFont typeface="Arial" panose="020B0604020202020204" pitchFamily="34" charset="0"/>
              <a:buChar char="•"/>
            </a:pPr>
            <a:r>
              <a:rPr lang="en-US" dirty="0"/>
              <a:t>Proactive personality.</a:t>
            </a:r>
          </a:p>
          <a:p>
            <a:pPr marL="171450" indent="-171450">
              <a:buFont typeface="Arial" panose="020B0604020202020204" pitchFamily="34" charset="0"/>
              <a:buChar char="•"/>
            </a:pPr>
            <a:r>
              <a:rPr lang="en-US" dirty="0"/>
              <a:t>Conscientiousness.</a:t>
            </a:r>
          </a:p>
          <a:p>
            <a:endParaRPr lang="en-US" dirty="0"/>
          </a:p>
          <a:p>
            <a:r>
              <a:rPr lang="en-US" dirty="0"/>
              <a:t>Environmental Characteristics:</a:t>
            </a:r>
          </a:p>
          <a:p>
            <a:pPr marL="171450" indent="-171450">
              <a:buFont typeface="Arial" panose="020B0604020202020204" pitchFamily="34" charset="0"/>
              <a:buChar char="•"/>
            </a:pPr>
            <a:r>
              <a:rPr lang="en-US" dirty="0"/>
              <a:t>Job characteristics—These represent the motivating potential of the tasks we complete at work. For example, people are engaged when their work contains variety and when they receive timely feedback.  </a:t>
            </a:r>
          </a:p>
          <a:p>
            <a:pPr marL="171450" indent="-171450">
              <a:buFont typeface="Arial" panose="020B0604020202020204" pitchFamily="34" charset="0"/>
              <a:buChar char="•"/>
            </a:pPr>
            <a:r>
              <a:rPr lang="en-US" dirty="0"/>
              <a:t>Leadership—People are more engaged when their manager is charismatic and when a positive, trusting relationship exists between managers and employees.</a:t>
            </a:r>
          </a:p>
          <a:p>
            <a:pPr marL="171450" indent="-171450">
              <a:buFont typeface="Arial" panose="020B0604020202020204" pitchFamily="34" charset="0"/>
              <a:buChar char="•"/>
            </a:pPr>
            <a:r>
              <a:rPr lang="en-US" dirty="0"/>
              <a:t>Stressors—Stressors are environmental characteristics that cause stress. Engagement is higher when employees are not confronted with a lot of stressors.</a:t>
            </a:r>
          </a:p>
          <a:p>
            <a:endParaRPr lang="en-US" dirty="0"/>
          </a:p>
          <a:p>
            <a:r>
              <a:rPr lang="en-US" dirty="0"/>
              <a:t>Organizational Level Factors:</a:t>
            </a:r>
          </a:p>
          <a:p>
            <a:pPr marL="171450" indent="-171450">
              <a:buFont typeface="Arial" panose="020B0604020202020204" pitchFamily="34" charset="0"/>
              <a:buChar char="•"/>
            </a:pPr>
            <a:r>
              <a:rPr lang="en-US" dirty="0"/>
              <a:t>Career opportunities.</a:t>
            </a:r>
          </a:p>
          <a:p>
            <a:pPr marL="171450" indent="-171450">
              <a:buFont typeface="Arial" panose="020B0604020202020204" pitchFamily="34" charset="0"/>
              <a:buChar char="•"/>
            </a:pPr>
            <a:r>
              <a:rPr lang="en-US" dirty="0"/>
              <a:t>Managing performance.</a:t>
            </a:r>
          </a:p>
          <a:p>
            <a:pPr marL="171450" indent="-171450">
              <a:buFont typeface="Arial" panose="020B0604020202020204" pitchFamily="34" charset="0"/>
              <a:buChar char="•"/>
            </a:pPr>
            <a:r>
              <a:rPr lang="en-US" dirty="0"/>
              <a:t>Organization reputation.</a:t>
            </a:r>
          </a:p>
          <a:p>
            <a:pPr marL="171450" indent="-171450">
              <a:buFont typeface="Arial" panose="020B0604020202020204" pitchFamily="34" charset="0"/>
              <a:buChar char="•"/>
            </a:pPr>
            <a:r>
              <a:rPr lang="en-US" dirty="0"/>
              <a:t>Communication.</a:t>
            </a:r>
          </a:p>
          <a:p>
            <a:pPr marL="171450" indent="-171450">
              <a:buFont typeface="Arial" panose="020B0604020202020204" pitchFamily="34" charset="0"/>
              <a:buChar char="•"/>
            </a:pPr>
            <a:r>
              <a:rPr lang="en-US" dirty="0"/>
              <a:t>Recognition.</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16</a:t>
            </a:fld>
            <a:endParaRPr lang="en-US" dirty="0"/>
          </a:p>
        </p:txBody>
      </p:sp>
    </p:spTree>
    <p:extLst>
      <p:ext uri="{BB962C8B-B14F-4D97-AF65-F5344CB8AC3E}">
        <p14:creationId xmlns:p14="http://schemas.microsoft.com/office/powerpoint/2010/main" val="38805919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One way to increase employee engagement is to make sure that the inputs in the Organizing Framework are positively oriented. Organizations do this by measuring, tracking, and responding to surveys of employee engagement.</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Other ideas include the creation of career and developmental opportunities for employees, recognizing people for good work, effectively communicating and listening, effective use of performance management practices allowing people to exercise during the workday, creating a physically attractive and stimulating work environment, and giving people meaningful work to do.</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17</a:t>
            </a:fld>
            <a:endParaRPr lang="en-US" dirty="0"/>
          </a:p>
        </p:txBody>
      </p:sp>
    </p:spTree>
    <p:extLst>
      <p:ext uri="{BB962C8B-B14F-4D97-AF65-F5344CB8AC3E}">
        <p14:creationId xmlns:p14="http://schemas.microsoft.com/office/powerpoint/2010/main" val="19335727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Perceived organizational support (POS): </a:t>
            </a:r>
            <a:r>
              <a:rPr lang="en-US" sz="1200" kern="1200" dirty="0">
                <a:solidFill>
                  <a:schemeClr val="tx1"/>
                </a:solidFill>
                <a:effectLst/>
                <a:latin typeface="+mn-lt"/>
                <a:ea typeface="+mn-ea"/>
                <a:cs typeface="+mn-cs"/>
              </a:rPr>
              <a:t>the extent to which employees believe their organization values their contributions and genuinely cares about their well-being.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Perceptions of support can either be positive or negative.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People are willing to work hard and commit to their organizations when they believe that the company truly cares about their best interests.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We are motivated by the norm of reciprocity, which obliges us to return the favorable treatment when someone treats us well.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outcomes associated with POS include employee engagement, organizational commitment, job satisfaction, organizational citizenship behavior, greater trust, innovation, and lower tendency to quit.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Managers can foster POS by treating employees fairly, avoiding political behavior, providing job security, empowering employees, reducing stressors in the work environment, eliminating abusive supervision, and fulfilling the psychological contract.</a:t>
            </a:r>
          </a:p>
        </p:txBody>
      </p:sp>
      <p:sp>
        <p:nvSpPr>
          <p:cNvPr id="4" name="Slide Number Placeholder 3"/>
          <p:cNvSpPr>
            <a:spLocks noGrp="1"/>
          </p:cNvSpPr>
          <p:nvPr>
            <p:ph type="sldNum" sz="quarter" idx="10"/>
          </p:nvPr>
        </p:nvSpPr>
        <p:spPr/>
        <p:txBody>
          <a:bodyPr/>
          <a:lstStyle/>
          <a:p>
            <a:fld id="{5D003D02-7E89-4EBF-B123-9C334E1BFEF7}" type="slidenum">
              <a:rPr lang="en-US" smtClean="0"/>
              <a:t>18</a:t>
            </a:fld>
            <a:endParaRPr lang="en-US" dirty="0"/>
          </a:p>
        </p:txBody>
      </p:sp>
    </p:spTree>
    <p:extLst>
      <p:ext uri="{BB962C8B-B14F-4D97-AF65-F5344CB8AC3E}">
        <p14:creationId xmlns:p14="http://schemas.microsoft.com/office/powerpoint/2010/main" val="32950403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We are more likely to reciprocate with hard work and dedication when our employer treats us favorably.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The outcomes associated with POS include increased organizational commitment, job satisfaction, organizational citizenship behavior, and task performance. POS also is related to lower turnover.</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POS can be increased by treating employees fairly, by avoiding political behavior, by providing job security, by giving people more autonomy, by reducing stressors in the work environment, and by eliminating abusive supervision.</a:t>
            </a:r>
          </a:p>
          <a:p>
            <a:endParaRPr lang="en-US" dirty="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19</a:t>
            </a:fld>
            <a:endParaRPr lang="en-US" dirty="0"/>
          </a:p>
        </p:txBody>
      </p:sp>
    </p:spTree>
    <p:extLst>
      <p:ext uri="{BB962C8B-B14F-4D97-AF65-F5344CB8AC3E}">
        <p14:creationId xmlns:p14="http://schemas.microsoft.com/office/powerpoint/2010/main" val="4072962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a:t>
            </a:fld>
            <a:endParaRPr lang="en-US" dirty="0"/>
          </a:p>
        </p:txBody>
      </p:sp>
    </p:spTree>
    <p:extLst>
      <p:ext uri="{BB962C8B-B14F-4D97-AF65-F5344CB8AC3E}">
        <p14:creationId xmlns:p14="http://schemas.microsoft.com/office/powerpoint/2010/main" val="2259130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D.  The other answers are ways to increase employee engagement.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20</a:t>
            </a:fld>
            <a:endParaRPr lang="en-US" dirty="0"/>
          </a:p>
        </p:txBody>
      </p:sp>
    </p:spTree>
    <p:extLst>
      <p:ext uri="{BB962C8B-B14F-4D97-AF65-F5344CB8AC3E}">
        <p14:creationId xmlns:p14="http://schemas.microsoft.com/office/powerpoint/2010/main" val="26668830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Job satisfaction essentially reflects the extent to which an individual likes his or her job. </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Formally defined, job satisfaction is an affective or emotional response toward various facets of one’s job.</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This definition implies job satisfaction is not a unitary concept. Rather, a person can be relatively satisfied with one aspect of her or his job and dissatisfied with one or more other aspects.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21</a:t>
            </a:fld>
            <a:endParaRPr lang="en-US" dirty="0"/>
          </a:p>
        </p:txBody>
      </p:sp>
    </p:spTree>
    <p:extLst>
      <p:ext uri="{BB962C8B-B14F-4D97-AF65-F5344CB8AC3E}">
        <p14:creationId xmlns:p14="http://schemas.microsoft.com/office/powerpoint/2010/main" val="39428928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Need Fulfillment</a:t>
            </a:r>
            <a:r>
              <a:rPr lang="en-US" sz="1200" b="0" kern="1200" dirty="0">
                <a:solidFill>
                  <a:schemeClr val="tx1"/>
                </a:solidFill>
                <a:effectLst/>
                <a:latin typeface="+mn-lt"/>
                <a:ea typeface="+mn-ea"/>
                <a:cs typeface="+mn-cs"/>
              </a:rPr>
              <a:t>:</a:t>
            </a:r>
            <a:r>
              <a:rPr lang="en-US" sz="1200" b="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proposes that satisfaction is determined by the extent to which the characteristics of a job allow an individual to fulfill her or his needs.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Met expectations:</a:t>
            </a:r>
            <a:r>
              <a:rPr lang="en-US" sz="1200" kern="1200" dirty="0">
                <a:solidFill>
                  <a:schemeClr val="tx1"/>
                </a:solidFill>
                <a:effectLst/>
                <a:latin typeface="+mn-lt"/>
                <a:ea typeface="+mn-ea"/>
                <a:cs typeface="+mn-cs"/>
              </a:rPr>
              <a:t> the difference between what an individual expects to receive from a job, such as good pay and promotional opportunities, and what she or he actually receives.</a:t>
            </a:r>
          </a:p>
          <a:p>
            <a:pPr lvl="0"/>
            <a:r>
              <a:rPr lang="en-US" sz="1200" kern="1200" dirty="0">
                <a:solidFill>
                  <a:schemeClr val="tx1"/>
                </a:solidFill>
                <a:effectLst/>
                <a:latin typeface="+mn-lt"/>
                <a:ea typeface="+mn-ea"/>
                <a:cs typeface="+mn-cs"/>
              </a:rPr>
              <a:t>When expectations are greater than what is received, a person will be dissatisfied, while an individual will be satisfied when he or she attains outcomes above and beyond expectations.</a:t>
            </a:r>
          </a:p>
          <a:p>
            <a:pPr lvl="0"/>
            <a:r>
              <a:rPr lang="en-US" sz="1200" kern="1200" dirty="0">
                <a:solidFill>
                  <a:schemeClr val="tx1"/>
                </a:solidFill>
                <a:effectLst/>
                <a:latin typeface="+mn-lt"/>
                <a:ea typeface="+mn-ea"/>
                <a:cs typeface="+mn-cs"/>
              </a:rPr>
              <a:t>Research supports the conclusion that met expectations are significantly related to job satisfaction.</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Value Attainment</a:t>
            </a:r>
            <a:r>
              <a:rPr lang="en-US" sz="1200" b="0" kern="1200" dirty="0">
                <a:solidFill>
                  <a:schemeClr val="tx1"/>
                </a:solidFill>
                <a:effectLst/>
                <a:latin typeface="+mn-lt"/>
                <a:ea typeface="+mn-ea"/>
                <a:cs typeface="+mn-cs"/>
              </a:rPr>
              <a:t>:</a:t>
            </a:r>
            <a:r>
              <a:rPr lang="en-US" sz="1200" b="0" kern="1200" baseline="0" dirty="0">
                <a:solidFill>
                  <a:schemeClr val="tx1"/>
                </a:solidFill>
                <a:effectLst/>
                <a:latin typeface="+mn-lt"/>
                <a:ea typeface="+mn-ea"/>
                <a:cs typeface="+mn-cs"/>
              </a:rPr>
              <a:t> the v</a:t>
            </a:r>
            <a:r>
              <a:rPr lang="en-US" sz="1200" kern="1200" dirty="0">
                <a:solidFill>
                  <a:schemeClr val="tx1"/>
                </a:solidFill>
                <a:effectLst/>
                <a:latin typeface="+mn-lt"/>
                <a:ea typeface="+mn-ea"/>
                <a:cs typeface="+mn-cs"/>
              </a:rPr>
              <a:t>alue attainment model proposes that job satisfaction is fostered when jobs and rewards are structured to match employee values.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Equity</a:t>
            </a:r>
            <a:r>
              <a:rPr lang="en-US" sz="1200" b="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proposes that job satisfaction is a function of how “fairly” an individual is treated at work.</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Dispositional/Genetic Components</a:t>
            </a:r>
            <a:r>
              <a:rPr lang="en-US" sz="1200" b="0" kern="1200" dirty="0">
                <a:solidFill>
                  <a:schemeClr val="tx1"/>
                </a:solidFill>
                <a:effectLst/>
                <a:latin typeface="+mn-lt"/>
                <a:ea typeface="+mn-ea"/>
                <a:cs typeface="+mn-cs"/>
              </a:rPr>
              <a:t>:</a:t>
            </a:r>
            <a:r>
              <a:rPr lang="en-US" sz="1200" b="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based on the belief that job satisfaction is partly a function of both personal traits and genetic factors.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22</a:t>
            </a:fld>
            <a:endParaRPr lang="en-US" dirty="0"/>
          </a:p>
        </p:txBody>
      </p:sp>
    </p:spTree>
    <p:extLst>
      <p:ext uri="{BB962C8B-B14F-4D97-AF65-F5344CB8AC3E}">
        <p14:creationId xmlns:p14="http://schemas.microsoft.com/office/powerpoint/2010/main" val="16599492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  David is comparing his outcomes/inputs ratio with a co-worker and perceiving it to be less favorable.</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23</a:t>
            </a:fld>
            <a:endParaRPr lang="en-US" dirty="0"/>
          </a:p>
        </p:txBody>
      </p:sp>
    </p:spTree>
    <p:extLst>
      <p:ext uri="{BB962C8B-B14F-4D97-AF65-F5344CB8AC3E}">
        <p14:creationId xmlns:p14="http://schemas.microsoft.com/office/powerpoint/2010/main" val="27010165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People bring their abilities, goals, and experiences to each and every situation, which often changes the situation.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Conversely, because situations have unique characteristics, such as opportunities and rewards, they change people.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It also is true that the current job market and employer expectations differ from those at the height of the technology bubble in the late 1990s or at the depths of the Great Recession in 2007–2009. In the first scenario, you changed, and in the second the environment changed.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Finally, your manager—an environmental characteristic—can change what you do, how you do it, and your effectiveness. You in turn can impact these same characteristics in your manager. </a:t>
            </a:r>
          </a:p>
          <a:p>
            <a:endParaRPr lang="en-US" dirty="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24</a:t>
            </a:fld>
            <a:endParaRPr lang="en-US" dirty="0"/>
          </a:p>
        </p:txBody>
      </p:sp>
    </p:spTree>
    <p:extLst>
      <p:ext uri="{BB962C8B-B14F-4D97-AF65-F5344CB8AC3E}">
        <p14:creationId xmlns:p14="http://schemas.microsoft.com/office/powerpoint/2010/main" val="13445826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100" dirty="0"/>
              <a:t>One of the biggest controversies within OB research centers on the relationship between job satisfaction and job performance. </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This is more complicated than it might first appear, and OB experts have identified at least eight different ways in which these variables are related. </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The dominant theories are either that satisfaction causes performance or performance causes satisfaction.</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Two key research findings:</a:t>
            </a:r>
          </a:p>
          <a:p>
            <a:pPr marL="628650" lvl="1" indent="-171450">
              <a:buFont typeface="Arial" panose="020B0604020202020204" pitchFamily="34" charset="0"/>
              <a:buChar char="•"/>
            </a:pPr>
            <a:r>
              <a:rPr lang="en-US" sz="1100" dirty="0"/>
              <a:t>Job satisfaction and performance were moderately related, supporting the belief that employee job satisfaction is a key workplace attitude that managers should consider when attempting to increase employees’ job performance.</a:t>
            </a:r>
          </a:p>
          <a:p>
            <a:pPr marL="628650" lvl="1" indent="-171450">
              <a:buFont typeface="Arial" panose="020B0604020202020204" pitchFamily="34" charset="0"/>
              <a:buChar char="•"/>
            </a:pPr>
            <a:r>
              <a:rPr lang="en-US" sz="1100" dirty="0"/>
              <a:t>The relationship is complex. It is not that one directly influences the other or vice versa. Rather, researchers now believe both variables indirectly influence each other through a host of person factors and environmental characteristics.  Researchers now believe that incomplete measures of individual level of performance understate the relationship between satisfaction and performance. To solve this problem, researchers examined the relationship between aggregate measures of job satisfaction and organizational performance.  </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It thus appears managers indirectly or directly can positively affect a variety of important organizational-level outcomes such as job performance and customer satisfaction by increasing employee job satisfaction.</a:t>
            </a:r>
          </a:p>
          <a:p>
            <a:pPr marL="171450" indent="-171450">
              <a:buFont typeface="Arial" panose="020B0604020202020204" pitchFamily="34" charset="0"/>
              <a:buChar char="•"/>
            </a:pPr>
            <a:endParaRPr lang="en-US" sz="1100" dirty="0"/>
          </a:p>
        </p:txBody>
      </p:sp>
      <p:sp>
        <p:nvSpPr>
          <p:cNvPr id="4" name="Slide Number Placeholder 3"/>
          <p:cNvSpPr>
            <a:spLocks noGrp="1"/>
          </p:cNvSpPr>
          <p:nvPr>
            <p:ph type="sldNum" sz="quarter" idx="10"/>
          </p:nvPr>
        </p:nvSpPr>
        <p:spPr/>
        <p:txBody>
          <a:bodyPr/>
          <a:lstStyle/>
          <a:p>
            <a:fld id="{5D003D02-7E89-4EBF-B123-9C334E1BFEF7}" type="slidenum">
              <a:rPr lang="en-US" smtClean="0"/>
              <a:t>25</a:t>
            </a:fld>
            <a:endParaRPr lang="en-US" dirty="0"/>
          </a:p>
        </p:txBody>
      </p:sp>
    </p:spTree>
    <p:extLst>
      <p:ext uri="{BB962C8B-B14F-4D97-AF65-F5344CB8AC3E}">
        <p14:creationId xmlns:p14="http://schemas.microsoft.com/office/powerpoint/2010/main" val="11432674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Organizational citizenship behavior (OCB) is defined as “individual behavior that is discretionary, not directly or explicitly recognized by the formal reward system, and that in the aggregate promotes the effective functioning of the organization.”</a:t>
            </a:r>
          </a:p>
          <a:p>
            <a:endParaRPr lang="en-US" dirty="0"/>
          </a:p>
          <a:p>
            <a:pPr marL="171450" indent="-171450">
              <a:buFont typeface="Arial" panose="020B0604020202020204" pitchFamily="34" charset="0"/>
              <a:buChar char="•"/>
            </a:pPr>
            <a:r>
              <a:rPr lang="en-US" dirty="0"/>
              <a:t>This definition highlights two key points:</a:t>
            </a:r>
          </a:p>
          <a:p>
            <a:pPr marL="628650" lvl="1" indent="-171450">
              <a:buFont typeface="Arial" panose="020B0604020202020204" pitchFamily="34" charset="0"/>
              <a:buChar char="•"/>
            </a:pPr>
            <a:r>
              <a:rPr lang="en-US" dirty="0"/>
              <a:t>OCBs are voluntary.</a:t>
            </a:r>
          </a:p>
          <a:p>
            <a:pPr marL="628650" lvl="1" indent="-171450">
              <a:buFont typeface="Arial" panose="020B0604020202020204" pitchFamily="34" charset="0"/>
              <a:buChar char="•"/>
            </a:pPr>
            <a:r>
              <a:rPr lang="en-US" dirty="0"/>
              <a:t>OCBs help work groups and the organization to effectively achieve goals.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26</a:t>
            </a:fld>
            <a:endParaRPr lang="en-US" dirty="0"/>
          </a:p>
        </p:txBody>
      </p:sp>
    </p:spTree>
    <p:extLst>
      <p:ext uri="{BB962C8B-B14F-4D97-AF65-F5344CB8AC3E}">
        <p14:creationId xmlns:p14="http://schemas.microsoft.com/office/powerpoint/2010/main" val="13528147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OCBs have a moderately positive correlation with job satisfaction.</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OCBs are significantly related to both individual-level consequences and organizational-level outcomes.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This is important for two reasons. </a:t>
            </a:r>
          </a:p>
          <a:p>
            <a:pPr marL="628650" lvl="1" indent="-171450">
              <a:buFont typeface="Arial" panose="020B0604020202020204" pitchFamily="34" charset="0"/>
              <a:buChar char="•"/>
            </a:pPr>
            <a:r>
              <a:rPr lang="en-US" dirty="0"/>
              <a:t>Exhibiting OCBs is likely to create positive impressions about you among your colleagues and manager. In turn, these impressions affect your ability to work with others, your manager’s evaluation of your performance, and ultimately your promotability.</a:t>
            </a:r>
          </a:p>
          <a:p>
            <a:pPr marL="628650" lvl="1" indent="-171450">
              <a:buFont typeface="Arial" panose="020B0604020202020204" pitchFamily="34" charset="0"/>
              <a:buChar char="•"/>
            </a:pPr>
            <a:r>
              <a:rPr lang="en-US" dirty="0"/>
              <a:t>The aggregate amount of employees’ OCBs affects important organizational outcomes. </a:t>
            </a:r>
          </a:p>
          <a:p>
            <a:endParaRPr lang="en-US" dirty="0"/>
          </a:p>
          <a:p>
            <a:pPr marL="171450" indent="-171450">
              <a:buFont typeface="Arial" panose="020B0604020202020204" pitchFamily="34" charset="0"/>
              <a:buChar char="•"/>
            </a:pPr>
            <a:r>
              <a:rPr lang="en-US" dirty="0"/>
              <a:t>It therefore is important for managers to foster an environment that promotes OCBs.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27</a:t>
            </a:fld>
            <a:endParaRPr lang="en-US" dirty="0"/>
          </a:p>
        </p:txBody>
      </p:sp>
    </p:spTree>
    <p:extLst>
      <p:ext uri="{BB962C8B-B14F-4D97-AF65-F5344CB8AC3E}">
        <p14:creationId xmlns:p14="http://schemas.microsoft.com/office/powerpoint/2010/main" val="15681231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CWBs represent a particularly negative work-related outcome. In contrast to the helping nature of OCBs, counterproductive work behavior (CWB) represents behavior that harms other employees, the organization as a whole, or organizational stakeholders such as customers and shareholders.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Examples of CWBs include bullying, theft, gossiping, backstabbing, drug and alcohol abuse, destroying organizational property, violence, purposely doing bad or incorrect work, surfing the Internet for personal use, excessive socializing, tardiness, sabotage, and sexual harassment.</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28</a:t>
            </a:fld>
            <a:endParaRPr lang="en-US" dirty="0"/>
          </a:p>
        </p:txBody>
      </p:sp>
    </p:spTree>
    <p:extLst>
      <p:ext uri="{BB962C8B-B14F-4D97-AF65-F5344CB8AC3E}">
        <p14:creationId xmlns:p14="http://schemas.microsoft.com/office/powerpoint/2010/main" val="34653447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Job satisfaction has a moderately strong, negative relationship with turnover.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This finding suggests that managers are well served to reduce turnover by trying to enhance employees’ job satisfaction. This recommendation is even more important for high performers.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Managers can reduce voluntary turnover if they</a:t>
            </a:r>
          </a:p>
          <a:p>
            <a:pPr marL="628650" lvl="1" indent="-171450">
              <a:buFont typeface="Arial" panose="020B0604020202020204" pitchFamily="34" charset="0"/>
              <a:buChar char="•"/>
            </a:pPr>
            <a:r>
              <a:rPr lang="en-US" dirty="0"/>
              <a:t>Hire people who “fit” within the organization’s culture. </a:t>
            </a:r>
          </a:p>
          <a:p>
            <a:pPr marL="628650" lvl="1" indent="-171450">
              <a:buFont typeface="Arial" panose="020B0604020202020204" pitchFamily="34" charset="0"/>
              <a:buChar char="•"/>
            </a:pPr>
            <a:r>
              <a:rPr lang="en-US" dirty="0"/>
              <a:t>Spend time fostering employee engagement. Engaged employees are less likely to quit.</a:t>
            </a:r>
          </a:p>
          <a:p>
            <a:pPr marL="628650" lvl="1" indent="-171450">
              <a:buFont typeface="Arial" panose="020B0604020202020204" pitchFamily="34" charset="0"/>
              <a:buChar char="•"/>
            </a:pPr>
            <a:r>
              <a:rPr lang="en-US" dirty="0"/>
              <a:t>Provide effective onboarding. Onboarding programs help employees to integrate, assimilate, and transition to new jobs by making them familiar with corporate policies, procedures, culture, and politics by clarifying work-role expectations and responsibilities.</a:t>
            </a:r>
          </a:p>
          <a:p>
            <a:pPr marL="628650" lvl="1" indent="-171450">
              <a:buFont typeface="Arial" panose="020B0604020202020204" pitchFamily="34" charset="0"/>
              <a:buChar char="•"/>
            </a:pPr>
            <a:r>
              <a:rPr lang="en-US" dirty="0"/>
              <a:t>Recognize and reward high performers because they are more likely to quit than average performers.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29</a:t>
            </a:fld>
            <a:endParaRPr lang="en-US" dirty="0"/>
          </a:p>
        </p:txBody>
      </p:sp>
    </p:spTree>
    <p:extLst>
      <p:ext uri="{BB962C8B-B14F-4D97-AF65-F5344CB8AC3E}">
        <p14:creationId xmlns:p14="http://schemas.microsoft.com/office/powerpoint/2010/main" val="2106768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Values:</a:t>
            </a:r>
            <a:r>
              <a:rPr lang="en-US" sz="1200" kern="1200" dirty="0">
                <a:solidFill>
                  <a:schemeClr val="tx1"/>
                </a:solidFill>
                <a:effectLst/>
                <a:latin typeface="+mn-lt"/>
                <a:ea typeface="+mn-ea"/>
                <a:cs typeface="+mn-cs"/>
              </a:rPr>
              <a:t> abstract ideals that guide one’s thinking and behavior across all situations.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Values stem from our parents' values, our experiences in childhood and throughout life, and our religious or spiritual beliefs.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Values are relatively stable and can influence behavior outside our awareness.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Understanding values can help you to self-manage and help you be more effective at influencing others’ attitudes and behaviors.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a:t>
            </a:fld>
            <a:endParaRPr lang="en-US" dirty="0"/>
          </a:p>
        </p:txBody>
      </p:sp>
    </p:spTree>
    <p:extLst>
      <p:ext uri="{BB962C8B-B14F-4D97-AF65-F5344CB8AC3E}">
        <p14:creationId xmlns:p14="http://schemas.microsoft.com/office/powerpoint/2010/main" val="36802437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E.  Catherine’s voluntary act is demonstrating care for the organization’s property, a component of organizational citizenship behavior (OCB).</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30</a:t>
            </a:fld>
            <a:endParaRPr lang="en-US" dirty="0"/>
          </a:p>
        </p:txBody>
      </p:sp>
    </p:spTree>
    <p:extLst>
      <p:ext uri="{BB962C8B-B14F-4D97-AF65-F5344CB8AC3E}">
        <p14:creationId xmlns:p14="http://schemas.microsoft.com/office/powerpoint/2010/main" val="25462765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31</a:t>
            </a:fld>
            <a:endParaRPr lang="en-US" dirty="0"/>
          </a:p>
        </p:txBody>
      </p:sp>
    </p:spTree>
    <p:extLst>
      <p:ext uri="{BB962C8B-B14F-4D97-AF65-F5344CB8AC3E}">
        <p14:creationId xmlns:p14="http://schemas.microsoft.com/office/powerpoint/2010/main" val="28837158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E.  All the statements describe the organizing framework.</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32</a:t>
            </a:fld>
            <a:endParaRPr lang="en-US" dirty="0"/>
          </a:p>
        </p:txBody>
      </p:sp>
    </p:spTree>
    <p:extLst>
      <p:ext uri="{BB962C8B-B14F-4D97-AF65-F5344CB8AC3E}">
        <p14:creationId xmlns:p14="http://schemas.microsoft.com/office/powerpoint/2010/main" val="10620756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35</a:t>
            </a:fld>
            <a:endParaRPr lang="en-US" dirty="0"/>
          </a:p>
        </p:txBody>
      </p:sp>
    </p:spTree>
    <p:extLst>
      <p:ext uri="{BB962C8B-B14F-4D97-AF65-F5344CB8AC3E}">
        <p14:creationId xmlns:p14="http://schemas.microsoft.com/office/powerpoint/2010/main" val="1663357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36</a:t>
            </a:fld>
            <a:endParaRPr lang="en-US" dirty="0"/>
          </a:p>
        </p:txBody>
      </p:sp>
    </p:spTree>
    <p:extLst>
      <p:ext uri="{BB962C8B-B14F-4D97-AF65-F5344CB8AC3E}">
        <p14:creationId xmlns:p14="http://schemas.microsoft.com/office/powerpoint/2010/main" val="11565814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D003D02-7E89-4EBF-B123-9C334E1BFEF7}" type="slidenum">
              <a:rPr lang="en-US" smtClean="0"/>
              <a:t>37</a:t>
            </a:fld>
            <a:endParaRPr lang="en-US" dirty="0"/>
          </a:p>
        </p:txBody>
      </p:sp>
    </p:spTree>
    <p:extLst>
      <p:ext uri="{BB962C8B-B14F-4D97-AF65-F5344CB8AC3E}">
        <p14:creationId xmlns:p14="http://schemas.microsoft.com/office/powerpoint/2010/main" val="1596998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100" kern="1200" dirty="0">
                <a:solidFill>
                  <a:schemeClr val="tx1"/>
                </a:solidFill>
                <a:effectLst/>
                <a:latin typeface="+mn-lt"/>
                <a:ea typeface="+mn-ea"/>
                <a:cs typeface="+mn-cs"/>
              </a:rPr>
              <a:t>Shalom Schwartz categorized values into two opposing or bipolar dimensions.</a:t>
            </a:r>
          </a:p>
          <a:p>
            <a:pPr lvl="0"/>
            <a:endParaRPr lang="en-US"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The first dimension ranges from concern for the welfare of others (i.e., self-transcendence) to pursuit of one's own interests (i.e., self-enhancement). </a:t>
            </a:r>
          </a:p>
          <a:p>
            <a:pPr lvl="0"/>
            <a:r>
              <a:rPr lang="en-US" sz="1100" kern="1200" dirty="0">
                <a:solidFill>
                  <a:schemeClr val="tx1"/>
                </a:solidFill>
                <a:effectLst/>
                <a:latin typeface="+mn-lt"/>
                <a:ea typeface="+mn-ea"/>
                <a:cs typeface="+mn-cs"/>
              </a:rPr>
              <a:t>The second dimension ranges from self-directed independence (i.e., openness to change) to conformity (i.e., conservation). </a:t>
            </a:r>
          </a:p>
          <a:p>
            <a:pPr lvl="0"/>
            <a:endParaRPr lang="en-US"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Schwartz stressed that it is the relative importance we give to these two dimensions of opposing values that drives our behavior.</a:t>
            </a:r>
          </a:p>
          <a:p>
            <a:pPr lvl="0"/>
            <a:endParaRPr lang="en-US"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As indicated in Figure 2.2, Schwartz proposed that 10 broad values guide behavior including:</a:t>
            </a:r>
          </a:p>
          <a:p>
            <a:pPr marL="628650" lvl="1" indent="-171450">
              <a:buFont typeface="Arial" panose="020B0604020202020204" pitchFamily="34" charset="0"/>
              <a:buChar char="•"/>
            </a:pPr>
            <a:r>
              <a:rPr lang="en-US" sz="1100" kern="1200" dirty="0">
                <a:solidFill>
                  <a:schemeClr val="tx1"/>
                </a:solidFill>
                <a:effectLst/>
                <a:latin typeface="+mn-lt"/>
                <a:ea typeface="+mn-ea"/>
                <a:cs typeface="+mn-cs"/>
              </a:rPr>
              <a:t>Power—social status and prestige, control or dominance over people and resources.</a:t>
            </a:r>
          </a:p>
          <a:p>
            <a:pPr marL="628650" lvl="1" indent="-171450">
              <a:buFont typeface="Arial" panose="020B0604020202020204" pitchFamily="34" charset="0"/>
              <a:buChar char="•"/>
            </a:pPr>
            <a:r>
              <a:rPr lang="en-US" sz="1100" kern="1200" dirty="0">
                <a:solidFill>
                  <a:schemeClr val="tx1"/>
                </a:solidFill>
                <a:effectLst/>
                <a:latin typeface="+mn-lt"/>
                <a:ea typeface="+mn-ea"/>
                <a:cs typeface="+mn-cs"/>
              </a:rPr>
              <a:t>Achievement—personal success through demonstrating competence according to social standards.</a:t>
            </a:r>
          </a:p>
          <a:p>
            <a:pPr marL="628650" lvl="1" indent="-171450">
              <a:buFont typeface="Arial" panose="020B0604020202020204" pitchFamily="34" charset="0"/>
              <a:buChar char="•"/>
            </a:pPr>
            <a:r>
              <a:rPr lang="en-US" sz="1100" kern="1200" dirty="0">
                <a:solidFill>
                  <a:schemeClr val="tx1"/>
                </a:solidFill>
                <a:effectLst/>
                <a:latin typeface="+mn-lt"/>
                <a:ea typeface="+mn-ea"/>
                <a:cs typeface="+mn-cs"/>
              </a:rPr>
              <a:t>Hedonism—pleasure and sensuous gratification for oneself.</a:t>
            </a:r>
          </a:p>
          <a:p>
            <a:pPr marL="628650" lvl="1" indent="-171450">
              <a:buFont typeface="Arial" panose="020B0604020202020204" pitchFamily="34" charset="0"/>
              <a:buChar char="•"/>
            </a:pPr>
            <a:r>
              <a:rPr lang="en-US" sz="1100" kern="1200" dirty="0">
                <a:solidFill>
                  <a:schemeClr val="tx1"/>
                </a:solidFill>
                <a:effectLst/>
                <a:latin typeface="+mn-lt"/>
                <a:ea typeface="+mn-ea"/>
                <a:cs typeface="+mn-cs"/>
              </a:rPr>
              <a:t>Stimulation—excitement, novelty, and challenge in life.</a:t>
            </a:r>
          </a:p>
          <a:p>
            <a:pPr marL="628650" lvl="1" indent="-171450">
              <a:buFont typeface="Arial" panose="020B0604020202020204" pitchFamily="34" charset="0"/>
              <a:buChar char="•"/>
            </a:pPr>
            <a:r>
              <a:rPr lang="en-US" sz="1100" kern="1200" dirty="0">
                <a:solidFill>
                  <a:schemeClr val="tx1"/>
                </a:solidFill>
                <a:effectLst/>
                <a:latin typeface="+mn-lt"/>
                <a:ea typeface="+mn-ea"/>
                <a:cs typeface="+mn-cs"/>
              </a:rPr>
              <a:t>Self-direction—independent thought and action, such as choosing, creating, or exploring.</a:t>
            </a:r>
          </a:p>
          <a:p>
            <a:pPr marL="628650" lvl="1" indent="-171450">
              <a:buFont typeface="Arial" panose="020B0604020202020204" pitchFamily="34" charset="0"/>
              <a:buChar char="•"/>
            </a:pPr>
            <a:r>
              <a:rPr lang="en-US" sz="1100" kern="1200" dirty="0">
                <a:solidFill>
                  <a:schemeClr val="tx1"/>
                </a:solidFill>
                <a:effectLst/>
                <a:latin typeface="+mn-lt"/>
                <a:ea typeface="+mn-ea"/>
                <a:cs typeface="+mn-cs"/>
              </a:rPr>
              <a:t>Universalism—understanding, appreciation, tolerance, and protection of the welfare of all people and of nature.</a:t>
            </a:r>
          </a:p>
          <a:p>
            <a:pPr marL="628650" lvl="1" indent="-171450">
              <a:buFont typeface="Arial" panose="020B0604020202020204" pitchFamily="34" charset="0"/>
              <a:buChar char="•"/>
            </a:pPr>
            <a:r>
              <a:rPr lang="en-US" sz="1100" kern="1200" dirty="0">
                <a:solidFill>
                  <a:schemeClr val="tx1"/>
                </a:solidFill>
                <a:effectLst/>
                <a:latin typeface="+mn-lt"/>
                <a:ea typeface="+mn-ea"/>
                <a:cs typeface="+mn-cs"/>
              </a:rPr>
              <a:t>Benevolence—preservation and enhancement of the welfare of people with whom one is in frequent personal contact.</a:t>
            </a:r>
          </a:p>
          <a:p>
            <a:pPr marL="628650" lvl="1" indent="-171450">
              <a:buFont typeface="Arial" panose="020B0604020202020204" pitchFamily="34" charset="0"/>
              <a:buChar char="•"/>
            </a:pPr>
            <a:r>
              <a:rPr lang="en-US" sz="1100" kern="1200" dirty="0">
                <a:solidFill>
                  <a:schemeClr val="tx1"/>
                </a:solidFill>
                <a:effectLst/>
                <a:latin typeface="+mn-lt"/>
                <a:ea typeface="+mn-ea"/>
                <a:cs typeface="+mn-cs"/>
              </a:rPr>
              <a:t>Tradition—respect, commitment, and acceptance of the customs and ideas that traditional culture or religion provides the self.</a:t>
            </a:r>
          </a:p>
          <a:p>
            <a:pPr marL="628650" lvl="1" indent="-171450">
              <a:buFont typeface="Arial" panose="020B0604020202020204" pitchFamily="34" charset="0"/>
              <a:buChar char="•"/>
            </a:pPr>
            <a:r>
              <a:rPr lang="en-US" sz="1100" kern="1200" dirty="0">
                <a:solidFill>
                  <a:schemeClr val="tx1"/>
                </a:solidFill>
                <a:effectLst/>
                <a:latin typeface="+mn-lt"/>
                <a:ea typeface="+mn-ea"/>
                <a:cs typeface="+mn-cs"/>
              </a:rPr>
              <a:t>Conformity—restraint of actions, inclinations, and impulses likely to upset or harm others and violate social expectations or norms.</a:t>
            </a:r>
          </a:p>
          <a:p>
            <a:pPr marL="628650" lvl="1" indent="-171450">
              <a:buFont typeface="Arial" panose="020B0604020202020204" pitchFamily="34" charset="0"/>
              <a:buChar char="•"/>
            </a:pPr>
            <a:r>
              <a:rPr lang="en-US" sz="1100" kern="1200" dirty="0">
                <a:solidFill>
                  <a:schemeClr val="tx1"/>
                </a:solidFill>
                <a:effectLst/>
                <a:latin typeface="+mn-lt"/>
                <a:ea typeface="+mn-ea"/>
                <a:cs typeface="+mn-cs"/>
              </a:rPr>
              <a:t>Security—safety, harmony, and stability of society, of relationships, and of self.</a:t>
            </a:r>
          </a:p>
        </p:txBody>
      </p:sp>
      <p:sp>
        <p:nvSpPr>
          <p:cNvPr id="4" name="Slide Number Placeholder 3"/>
          <p:cNvSpPr>
            <a:spLocks noGrp="1"/>
          </p:cNvSpPr>
          <p:nvPr>
            <p:ph type="sldNum" sz="quarter" idx="10"/>
          </p:nvPr>
        </p:nvSpPr>
        <p:spPr/>
        <p:txBody>
          <a:bodyPr/>
          <a:lstStyle/>
          <a:p>
            <a:fld id="{5D003D02-7E89-4EBF-B123-9C334E1BFEF7}" type="slidenum">
              <a:rPr lang="en-US" smtClean="0"/>
              <a:t>4</a:t>
            </a:fld>
            <a:endParaRPr lang="en-US" dirty="0"/>
          </a:p>
        </p:txBody>
      </p:sp>
    </p:spTree>
    <p:extLst>
      <p:ext uri="{BB962C8B-B14F-4D97-AF65-F5344CB8AC3E}">
        <p14:creationId xmlns:p14="http://schemas.microsoft.com/office/powerpoint/2010/main" val="21014608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Managers can better supervise workers by using Schwartz’s model to understand their values and motivation. For example, if a manager knows that an employee values universalism and benevolence, then it would be wise to assign this employee to projects or tasks that have social value.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This model can help you determine if your values are consistent with your goals and whether you are spending your time in a meaningful way.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In general, values are relatively stable across time and situations. This means that positive employee attitudes and motivation are greatest when the work environment is consistent with employee values.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Values tend to vary across generations because they are influenced by events occurring during childhood.</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a:t>
            </a:fld>
            <a:endParaRPr lang="en-US" dirty="0"/>
          </a:p>
        </p:txBody>
      </p:sp>
    </p:spTree>
    <p:extLst>
      <p:ext uri="{BB962C8B-B14F-4D97-AF65-F5344CB8AC3E}">
        <p14:creationId xmlns:p14="http://schemas.microsoft.com/office/powerpoint/2010/main" val="26957250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Values are relatively stable across time and situations.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Positive employee attitudes and motivation are greatest when the work environment is consistent with employee values.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Values tend to vary across generations because they are influenced by events occurring during childhood (e.g., Vietnam War versus September 11).</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a:t>
            </a:fld>
            <a:endParaRPr lang="en-US" dirty="0"/>
          </a:p>
        </p:txBody>
      </p:sp>
    </p:spTree>
    <p:extLst>
      <p:ext uri="{BB962C8B-B14F-4D97-AF65-F5344CB8AC3E}">
        <p14:creationId xmlns:p14="http://schemas.microsoft.com/office/powerpoint/2010/main" val="25039224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D.  Values are motivational in nature in that they represent broad goals that apply across contexts and time.</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7</a:t>
            </a:fld>
            <a:endParaRPr lang="en-US" dirty="0"/>
          </a:p>
        </p:txBody>
      </p:sp>
    </p:spTree>
    <p:extLst>
      <p:ext uri="{BB962C8B-B14F-4D97-AF65-F5344CB8AC3E}">
        <p14:creationId xmlns:p14="http://schemas.microsoft.com/office/powerpoint/2010/main" val="19477419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Personal values represent global beliefs that influence behavior across all situations, while personal attitudes relate only to behavior directed toward specific objects, persons, or situations.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Personal attitudes affect behavior via intentions.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Attitudes:</a:t>
            </a:r>
            <a:r>
              <a:rPr lang="en-US" sz="1200" kern="1200" dirty="0">
                <a:solidFill>
                  <a:schemeClr val="tx1"/>
                </a:solidFill>
                <a:effectLst/>
                <a:latin typeface="+mn-lt"/>
                <a:ea typeface="+mn-ea"/>
                <a:cs typeface="+mn-cs"/>
              </a:rPr>
              <a:t> our feelings or opinions about people, places, and objects, and range from positive to negative.</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Workplace attitudes:</a:t>
            </a:r>
            <a:r>
              <a:rPr lang="en-US" sz="1200" kern="1200" dirty="0">
                <a:solidFill>
                  <a:schemeClr val="tx1"/>
                </a:solidFill>
                <a:effectLst/>
                <a:latin typeface="+mn-lt"/>
                <a:ea typeface="+mn-ea"/>
                <a:cs typeface="+mn-cs"/>
              </a:rPr>
              <a:t> an outcome of various OB-related processes, such as leadership.</a:t>
            </a:r>
          </a:p>
          <a:p>
            <a:pPr lvl="0"/>
            <a:r>
              <a:rPr lang="en-US" sz="1200" kern="1200" dirty="0">
                <a:solidFill>
                  <a:schemeClr val="tx1"/>
                </a:solidFill>
                <a:effectLst/>
                <a:latin typeface="+mn-lt"/>
                <a:ea typeface="+mn-ea"/>
                <a:cs typeface="+mn-cs"/>
              </a:rPr>
              <a:t>Managers conduct attitude surveys to monitor workplace attitudes like job satisfaction and employee engagement, and to determine the causes of employee turnover.</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5D003D02-7E89-4EBF-B123-9C334E1BFEF7}" type="slidenum">
              <a:rPr lang="en-US" smtClean="0"/>
              <a:t>8</a:t>
            </a:fld>
            <a:endParaRPr lang="en-US" dirty="0"/>
          </a:p>
        </p:txBody>
      </p:sp>
    </p:spTree>
    <p:extLst>
      <p:ext uri="{BB962C8B-B14F-4D97-AF65-F5344CB8AC3E}">
        <p14:creationId xmlns:p14="http://schemas.microsoft.com/office/powerpoint/2010/main" val="21726903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Managers can better supervise workers by using Schwartz’s model to understand their values and motivation. For example, if a manager knows that an employee values universalism and benevolence, then it would be wise to assign this employee to projects or tasks that have social value.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This model can help you determine if your values are consistent with your goals and whether you are spending your time in a meaningful way.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In general, values are relatively stable across time and situations. This means that positive employee attitudes and motivation are greatest when the work environment is consistent with employee values.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Values tend to vary across generations because they are influenced by events occurring during childhood.</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9</a:t>
            </a:fld>
            <a:endParaRPr lang="en-US" dirty="0"/>
          </a:p>
        </p:txBody>
      </p:sp>
    </p:spTree>
    <p:extLst>
      <p:ext uri="{BB962C8B-B14F-4D97-AF65-F5344CB8AC3E}">
        <p14:creationId xmlns:p14="http://schemas.microsoft.com/office/powerpoint/2010/main" val="19186366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FD9DDEA9-6897-2B48-BA6A-9075880AA615}"/>
              </a:ext>
            </a:extLst>
          </p:cNvPr>
          <p:cNvSpPr/>
          <p:nvPr userDrawn="1"/>
        </p:nvSpPr>
        <p:spPr>
          <a:xfrm>
            <a:off x="346105" y="2099014"/>
            <a:ext cx="3863458" cy="3863458"/>
          </a:xfrm>
          <a:prstGeom prst="round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2AD1ADE-6D88-5C48-9EEF-7E081C733011}"/>
              </a:ext>
            </a:extLst>
          </p:cNvPr>
          <p:cNvSpPr/>
          <p:nvPr userDrawn="1"/>
        </p:nvSpPr>
        <p:spPr>
          <a:xfrm>
            <a:off x="482602" y="2368353"/>
            <a:ext cx="3457621" cy="3457621"/>
          </a:xfrm>
          <a:prstGeom prst="round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AFE6DE48-1064-2849-AF2D-2E29711B1885}"/>
              </a:ext>
            </a:extLst>
          </p:cNvPr>
          <p:cNvSpPr/>
          <p:nvPr userDrawn="1"/>
        </p:nvSpPr>
        <p:spPr>
          <a:xfrm>
            <a:off x="614248" y="2898475"/>
            <a:ext cx="2793799" cy="2792652"/>
          </a:xfrm>
          <a:prstGeom prst="round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7" name="Title"/>
          <p:cNvSpPr>
            <a:spLocks noGrp="1"/>
          </p:cNvSpPr>
          <p:nvPr userDrawn="1">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8AC4EEC4-5547-4185-92E7-A6CAF888043F}"/>
              </a:ext>
            </a:extLst>
          </p:cNvPr>
          <p:cNvSpPr>
            <a:spLocks noGrp="1"/>
          </p:cNvSpPr>
          <p:nvPr userDrawn="1">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A66B3E6A-E280-E74E-842E-5C5C55BEC081}"/>
              </a:ext>
            </a:extLst>
          </p:cNvPr>
          <p:cNvPicPr>
            <a:picLocks noChangeAspect="1"/>
          </p:cNvPicPr>
          <p:nvPr userDrawn="1"/>
        </p:nvPicPr>
        <p:blipFill>
          <a:blip r:embed="rId2"/>
          <a:srcRect t="4025" b="4025"/>
          <a:stretch>
            <a:fillRect/>
          </a:stretch>
        </p:blipFill>
        <p:spPr>
          <a:xfrm>
            <a:off x="4572000" y="1372405"/>
            <a:ext cx="4229100" cy="4976453"/>
          </a:xfrm>
          <a:prstGeom prst="rect">
            <a:avLst/>
          </a:prstGeom>
          <a:ln>
            <a:solidFill>
              <a:srgbClr val="720F11"/>
            </a:solidFill>
          </a:ln>
        </p:spPr>
      </p:pic>
    </p:spTree>
    <p:extLst>
      <p:ext uri="{BB962C8B-B14F-4D97-AF65-F5344CB8AC3E}">
        <p14:creationId xmlns:p14="http://schemas.microsoft.com/office/powerpoint/2010/main" val="3665736906"/>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1431525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43039279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2205318"/>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8" name="Content Placeholder 7">
            <a:extLst>
              <a:ext uri="{FF2B5EF4-FFF2-40B4-BE49-F238E27FC236}">
                <a16:creationId xmlns:a16="http://schemas.microsoft.com/office/drawing/2014/main" id="{385DD03C-938D-D549-B54C-6E76DD953596}"/>
              </a:ext>
            </a:extLst>
          </p:cNvPr>
          <p:cNvSpPr>
            <a:spLocks noGrp="1"/>
          </p:cNvSpPr>
          <p:nvPr>
            <p:ph sz="quarter" idx="15" hasCustomPrompt="1"/>
          </p:nvPr>
        </p:nvSpPr>
        <p:spPr>
          <a:xfrm>
            <a:off x="342900" y="982663"/>
            <a:ext cx="4076700" cy="657225"/>
          </a:xfrm>
        </p:spPr>
        <p:txBody>
          <a:bodyPr/>
          <a:lstStyle/>
          <a:p>
            <a:pPr lvl="0"/>
            <a:r>
              <a:rPr lang="en-US" dirty="0"/>
              <a:t>CONTENT</a:t>
            </a:r>
          </a:p>
        </p:txBody>
      </p:sp>
      <p:sp>
        <p:nvSpPr>
          <p:cNvPr id="10" name="Content Placeholder 7">
            <a:extLst>
              <a:ext uri="{FF2B5EF4-FFF2-40B4-BE49-F238E27FC236}">
                <a16:creationId xmlns:a16="http://schemas.microsoft.com/office/drawing/2014/main" id="{643DE858-6D18-8543-9CFF-0C54443D3BEB}"/>
              </a:ext>
            </a:extLst>
          </p:cNvPr>
          <p:cNvSpPr>
            <a:spLocks noGrp="1"/>
          </p:cNvSpPr>
          <p:nvPr>
            <p:ph sz="quarter" idx="16" hasCustomPrompt="1"/>
          </p:nvPr>
        </p:nvSpPr>
        <p:spPr>
          <a:xfrm>
            <a:off x="4724400" y="982663"/>
            <a:ext cx="4076700" cy="657225"/>
          </a:xfrm>
        </p:spPr>
        <p:txBody>
          <a:bodyPr/>
          <a:lstStyle/>
          <a:p>
            <a:pPr lvl="0"/>
            <a:r>
              <a:rPr lang="en-US" dirty="0"/>
              <a:t>CONTENT</a:t>
            </a:r>
          </a:p>
        </p:txBody>
      </p:sp>
      <p:sp>
        <p:nvSpPr>
          <p:cNvPr id="12" name="Content Placeholder 1">
            <a:extLst>
              <a:ext uri="{FF2B5EF4-FFF2-40B4-BE49-F238E27FC236}">
                <a16:creationId xmlns:a16="http://schemas.microsoft.com/office/drawing/2014/main" id="{B4FA2207-2384-EC43-941B-8B0E4972FC11}"/>
              </a:ext>
            </a:extLst>
          </p:cNvPr>
          <p:cNvSpPr>
            <a:spLocks noGrp="1"/>
          </p:cNvSpPr>
          <p:nvPr>
            <p:ph sz="quarter" idx="17" hasCustomPrompt="1"/>
          </p:nvPr>
        </p:nvSpPr>
        <p:spPr>
          <a:xfrm>
            <a:off x="4724400" y="2196587"/>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393163378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38252464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12192951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4" name="Content Placeholder 1">
            <a:extLst>
              <a:ext uri="{FF2B5EF4-FFF2-40B4-BE49-F238E27FC236}">
                <a16:creationId xmlns:a16="http://schemas.microsoft.com/office/drawing/2014/main" id="{99B5B6A5-8492-D44A-81F2-5C7C89F64C22}"/>
              </a:ext>
            </a:extLst>
          </p:cNvPr>
          <p:cNvSpPr>
            <a:spLocks noGrp="1"/>
          </p:cNvSpPr>
          <p:nvPr>
            <p:ph sz="quarter" idx="14" hasCustomPrompt="1"/>
          </p:nvPr>
        </p:nvSpPr>
        <p:spPr>
          <a:xfrm>
            <a:off x="342900" y="2182485"/>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6" name="Content Placeholder 1">
            <a:extLst>
              <a:ext uri="{FF2B5EF4-FFF2-40B4-BE49-F238E27FC236}">
                <a16:creationId xmlns:a16="http://schemas.microsoft.com/office/drawing/2014/main" id="{90A3ECD7-C716-1E41-8D12-6E52976F435B}"/>
              </a:ext>
            </a:extLst>
          </p:cNvPr>
          <p:cNvSpPr>
            <a:spLocks noGrp="1"/>
          </p:cNvSpPr>
          <p:nvPr>
            <p:ph sz="quarter" idx="15" hasCustomPrompt="1"/>
          </p:nvPr>
        </p:nvSpPr>
        <p:spPr>
          <a:xfrm>
            <a:off x="342900" y="3013714"/>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7" name="Content Placeholder 1">
            <a:extLst>
              <a:ext uri="{FF2B5EF4-FFF2-40B4-BE49-F238E27FC236}">
                <a16:creationId xmlns:a16="http://schemas.microsoft.com/office/drawing/2014/main" id="{0E78588F-8530-B342-94E3-BDC50C15D031}"/>
              </a:ext>
            </a:extLst>
          </p:cNvPr>
          <p:cNvSpPr>
            <a:spLocks noGrp="1"/>
          </p:cNvSpPr>
          <p:nvPr>
            <p:ph sz="quarter" idx="16" hasCustomPrompt="1"/>
          </p:nvPr>
        </p:nvSpPr>
        <p:spPr>
          <a:xfrm>
            <a:off x="342900" y="381553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8" name="Content Placeholder 1">
            <a:extLst>
              <a:ext uri="{FF2B5EF4-FFF2-40B4-BE49-F238E27FC236}">
                <a16:creationId xmlns:a16="http://schemas.microsoft.com/office/drawing/2014/main" id="{647117E8-48B9-9445-A353-2A11AB8C052A}"/>
              </a:ext>
            </a:extLst>
          </p:cNvPr>
          <p:cNvSpPr>
            <a:spLocks noGrp="1"/>
          </p:cNvSpPr>
          <p:nvPr>
            <p:ph sz="quarter" idx="17" hasCustomPrompt="1"/>
          </p:nvPr>
        </p:nvSpPr>
        <p:spPr>
          <a:xfrm>
            <a:off x="342900" y="4637771"/>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9" name="Content Placeholder 1">
            <a:extLst>
              <a:ext uri="{FF2B5EF4-FFF2-40B4-BE49-F238E27FC236}">
                <a16:creationId xmlns:a16="http://schemas.microsoft.com/office/drawing/2014/main" id="{C02543D9-96A6-C44A-B9BD-9402D651A6BE}"/>
              </a:ext>
            </a:extLst>
          </p:cNvPr>
          <p:cNvSpPr>
            <a:spLocks noGrp="1"/>
          </p:cNvSpPr>
          <p:nvPr>
            <p:ph sz="quarter" idx="18" hasCustomPrompt="1"/>
          </p:nvPr>
        </p:nvSpPr>
        <p:spPr>
          <a:xfrm>
            <a:off x="342900" y="545079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169313211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35170816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5209688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1827707396"/>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383466"/>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115602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03C3920F-C75E-FB48-995A-5E1FF820922F}"/>
              </a:ext>
            </a:extLst>
          </p:cNvPr>
          <p:cNvPicPr>
            <a:picLocks noChangeAspect="1"/>
          </p:cNvPicPr>
          <p:nvPr userDrawn="1"/>
        </p:nvPicPr>
        <p:blipFill>
          <a:blip r:embed="rId2"/>
          <a:srcRect t="4025" b="4025"/>
          <a:stretch>
            <a:fillRect/>
          </a:stretch>
        </p:blipFill>
        <p:spPr>
          <a:xfrm>
            <a:off x="4619625" y="1253616"/>
            <a:ext cx="4229100" cy="4976453"/>
          </a:xfrm>
          <a:prstGeom prst="rect">
            <a:avLst/>
          </a:prstGeom>
          <a:ln>
            <a:solidFill>
              <a:srgbClr val="720F11"/>
            </a:solidFill>
          </a:ln>
        </p:spPr>
      </p:pic>
    </p:spTree>
    <p:extLst>
      <p:ext uri="{BB962C8B-B14F-4D97-AF65-F5344CB8AC3E}">
        <p14:creationId xmlns:p14="http://schemas.microsoft.com/office/powerpoint/2010/main" val="1341030263"/>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4806866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336828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8335032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59920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755641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3074104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0049732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3848148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691689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076172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601641438"/>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2355271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2294791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6955695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44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5620235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11879768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8740734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5873770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7504958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1004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455232209"/>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3266110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44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6244490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642598859"/>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248201090"/>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8872374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70531504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94921454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656260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5005634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109974784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112378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714055635"/>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lgn="ctr">
              <a:defRPr sz="2800">
                <a:solidFill>
                  <a:srgbClr val="EC7700"/>
                </a:solidFill>
              </a:defRPr>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sz="2800"/>
            </a:lvl1pPr>
            <a:lvl2pPr>
              <a:defRPr sz="2800"/>
            </a:lvl2pPr>
            <a:lvl3pPr>
              <a:defRPr sz="2800"/>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58293874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theme" Target="../theme/theme10.xml"/><Relationship Id="rId3" Type="http://schemas.openxmlformats.org/officeDocument/2006/relationships/slideLayout" Target="../slideLayouts/slideLayout53.xml"/><Relationship Id="rId7" Type="http://schemas.openxmlformats.org/officeDocument/2006/relationships/slideLayout" Target="../slideLayouts/slideLayout57.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3" Type="http://schemas.openxmlformats.org/officeDocument/2006/relationships/slideLayout" Target="../slideLayouts/slideLayout60.xml"/><Relationship Id="rId7" Type="http://schemas.openxmlformats.org/officeDocument/2006/relationships/slideLayout" Target="../slideLayouts/slideLayout64.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5" Type="http://schemas.openxmlformats.org/officeDocument/2006/relationships/slideLayout" Target="../slideLayouts/slideLayout62.xml"/><Relationship Id="rId4" Type="http://schemas.openxmlformats.org/officeDocument/2006/relationships/slideLayout" Target="../slideLayouts/slideLayout61.xml"/></Relationships>
</file>

<file path=ppt/slideMasters/_rels/slideMaster12.xml.rels><?xml version="1.0" encoding="UTF-8" standalone="yes"?>
<Relationships xmlns="http://schemas.openxmlformats.org/package/2006/relationships"><Relationship Id="rId3" Type="http://schemas.openxmlformats.org/officeDocument/2006/relationships/theme" Target="../theme/theme12.xml"/><Relationship Id="rId2" Type="http://schemas.openxmlformats.org/officeDocument/2006/relationships/slideLayout" Target="../slideLayouts/slideLayout66.xml"/><Relationship Id="rId1" Type="http://schemas.openxmlformats.org/officeDocument/2006/relationships/slideLayout" Target="../slideLayouts/slideLayout65.xml"/><Relationship Id="rId4" Type="http://schemas.openxmlformats.org/officeDocument/2006/relationships/image" Target="../media/image7.png"/></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slideLayout" Target="../slideLayouts/slideLayout68.xml"/><Relationship Id="rId1" Type="http://schemas.openxmlformats.org/officeDocument/2006/relationships/slideLayout" Target="../slideLayouts/slideLayout67.xml"/><Relationship Id="rId4"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72.xml"/><Relationship Id="rId2" Type="http://schemas.openxmlformats.org/officeDocument/2006/relationships/slideLayout" Target="../slideLayouts/slideLayout71.xml"/><Relationship Id="rId1" Type="http://schemas.openxmlformats.org/officeDocument/2006/relationships/slideLayout" Target="../slideLayouts/slideLayout70.xml"/><Relationship Id="rId4" Type="http://schemas.openxmlformats.org/officeDocument/2006/relationships/theme" Target="../theme/theme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image" Target="../media/image4.png"/><Relationship Id="rId4" Type="http://schemas.openxmlformats.org/officeDocument/2006/relationships/slideLayout" Target="../slideLayouts/slideLayout22.xml"/><Relationship Id="rId9" Type="http://schemas.openxmlformats.org/officeDocument/2006/relationships/image" Target="../media/image3.png"/></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10" Type="http://schemas.openxmlformats.org/officeDocument/2006/relationships/image" Target="../media/image6.gif"/><Relationship Id="rId4" Type="http://schemas.openxmlformats.org/officeDocument/2006/relationships/slideLayout" Target="../slideLayouts/slideLayout29.xml"/><Relationship Id="rId9" Type="http://schemas.openxmlformats.org/officeDocument/2006/relationships/image" Target="../media/image3.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10" Type="http://schemas.openxmlformats.org/officeDocument/2006/relationships/theme" Target="../theme/theme8.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5" Type="http://schemas.openxmlformats.org/officeDocument/2006/relationships/slideLayout" Target="../slideLayouts/slideLayout46.xml"/><Relationship Id="rId10" Type="http://schemas.openxmlformats.org/officeDocument/2006/relationships/theme" Target="../theme/theme9.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spc="40" dirty="0">
                <a:effectLst/>
                <a:latin typeface="Arial" panose="020B0604020202020204" pitchFamily="34" charset="0"/>
                <a:ea typeface="Calibri" panose="020F0502020204030204" pitchFamily="34" charset="0"/>
              </a:rPr>
              <a:t>Because learning changes everything.</a:t>
            </a:r>
            <a:r>
              <a:rPr lang="en-US" sz="1050" b="0" i="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31721749"/>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EducationCopy</a:t>
            </a: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650606266"/>
      </p:ext>
    </p:extLst>
  </p:cSld>
  <p:clrMap bg1="lt1" tx1="dk1" bg2="lt2" tx2="dk2" accent1="accent1" accent2="accent2" accent3="accent3" accent4="accent4" accent5="accent5" accent6="accent6" hlink="hlink" folHlink="folHlink"/>
  <p:sldLayoutIdLst>
    <p:sldLayoutId id="2147483971" r:id="rId1"/>
    <p:sldLayoutId id="2147483972"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339258612"/>
      </p:ext>
    </p:extLst>
  </p:cSld>
  <p:clrMap bg1="lt1" tx1="dk1" bg2="lt2" tx2="dk2" accent1="accent1" accent2="accent2" accent3="accent3" accent4="accent4" accent5="accent5" accent6="accent6" hlink="hlink" folHlink="folHlink"/>
  <p:sldLayoutIdLst>
    <p:sldLayoutId id="2147483974" r:id="rId1"/>
    <p:sldLayoutId id="2147483975" r:id="rId2"/>
    <p:sldLayoutId id="2147483976" r:id="rId3"/>
    <p:sldLayoutId id="2147483977" r:id="rId4"/>
    <p:sldLayoutId id="2147483978" r:id="rId5"/>
    <p:sldLayoutId id="2147483979" r:id="rId6"/>
    <p:sldLayoutId id="2147483980" r:id="rId7"/>
    <p:sldLayoutId id="2147483981" r:id="rId8"/>
  </p:sldLayoutIdLst>
  <p:hf hdr="0" dt="0"/>
  <p:txStyles>
    <p:titleStyle>
      <a:lvl1pPr algn="l" defTabSz="914400" rtl="0" eaLnBrk="1" latinLnBrk="0" hangingPunct="1">
        <a:lnSpc>
          <a:spcPct val="90000"/>
        </a:lnSpc>
        <a:spcBef>
          <a:spcPct val="0"/>
        </a:spcBef>
        <a:buNone/>
        <a:defRPr sz="2800" b="1" kern="1200">
          <a:solidFill>
            <a:srgbClr val="AF1858"/>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41678074"/>
      </p:ext>
    </p:extLst>
  </p:cSld>
  <p:clrMap bg1="lt1" tx1="dk1" bg2="lt2" tx2="dk2" accent1="accent1" accent2="accent2" accent3="accent3" accent4="accent4" accent5="accent5" accent6="accent6" hlink="hlink" folHlink="folHlink"/>
  <p:sldLayoutIdLst>
    <p:sldLayoutId id="2147483983"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946910277"/>
      </p:ext>
    </p:extLst>
  </p:cSld>
  <p:clrMap bg1="lt1" tx1="dk1" bg2="lt2" tx2="dk2" accent1="accent1" accent2="accent2" accent3="accent3" accent4="accent4" accent5="accent5" accent6="accent6" hlink="hlink" folHlink="folHlink"/>
  <p:sldLayoutIdLst>
    <p:sldLayoutId id="2147483985" r:id="rId1"/>
    <p:sldLayoutId id="2147483986"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p15:clr>
            <a:srgbClr val="F26B43"/>
          </p15:clr>
        </p15:guide>
        <p15:guide id="6" pos="216">
          <p15:clr>
            <a:srgbClr val="F26B43"/>
          </p15:clr>
        </p15:guide>
        <p15:guide id="7" pos="4296">
          <p15:clr>
            <a:srgbClr val="F26B43"/>
          </p15:clr>
        </p15:guide>
        <p15:guide id="9" orient="horz" pos="4211">
          <p15:clr>
            <a:srgbClr val="F26B43"/>
          </p15:clr>
        </p15:guide>
        <p15:guide id="10" orient="horz" pos="1248">
          <p15:clr>
            <a:srgbClr val="F26B43"/>
          </p15:clr>
        </p15:guide>
        <p15:guide id="11" orient="horz" pos="3984">
          <p15:clr>
            <a:srgbClr val="F26B43"/>
          </p15:clr>
        </p15:guide>
        <p15:guide id="12" orient="horz" pos="1656">
          <p15:clr>
            <a:srgbClr val="F26B43"/>
          </p15:clr>
        </p15:guide>
        <p15:guide id="13" pos="2980">
          <p15:clr>
            <a:srgbClr val="F26B43"/>
          </p15:clr>
        </p15:guide>
        <p15:guide id="14" orient="horz" pos="2260">
          <p15:clr>
            <a:srgbClr val="F26B43"/>
          </p15:clr>
        </p15:guide>
        <p15:guide id="15"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753" r:id="rId3"/>
    <p:sldLayoutId id="2147483908" r:id="rId4"/>
    <p:sldLayoutId id="2147483950" r:id="rId5"/>
    <p:sldLayoutId id="2147483757" r:id="rId6"/>
    <p:sldLayoutId id="2147483877" r:id="rId7"/>
    <p:sldLayoutId id="2147483761" r:id="rId8"/>
    <p:sldLayoutId id="2147483800"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8.xml"/><Relationship Id="rId4" Type="http://schemas.openxmlformats.org/officeDocument/2006/relationships/slide" Target="slide3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slide" Target="slide3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2</a:t>
            </a:r>
          </a:p>
        </p:txBody>
      </p:sp>
      <p:sp>
        <p:nvSpPr>
          <p:cNvPr id="4" name="Subtitle 3">
            <a:extLst>
              <a:ext uri="{FF2B5EF4-FFF2-40B4-BE49-F238E27FC236}">
                <a16:creationId xmlns:a16="http://schemas.microsoft.com/office/drawing/2014/main" id="{DBCDCC82-DFA8-CA4E-8097-1F5AF13B8978}"/>
              </a:ext>
            </a:extLst>
          </p:cNvPr>
          <p:cNvSpPr>
            <a:spLocks noGrp="1"/>
          </p:cNvSpPr>
          <p:nvPr>
            <p:ph type="subTitle" idx="1"/>
          </p:nvPr>
        </p:nvSpPr>
        <p:spPr/>
        <p:txBody>
          <a:bodyPr/>
          <a:lstStyle/>
          <a:p>
            <a:r>
              <a:rPr lang="en-US" dirty="0"/>
              <a:t>Values and Attitudes</a:t>
            </a:r>
          </a:p>
        </p:txBody>
      </p:sp>
      <p:sp>
        <p:nvSpPr>
          <p:cNvPr id="7" name="Long Copyright">
            <a:extLst>
              <a:ext uri="{FF2B5EF4-FFF2-40B4-BE49-F238E27FC236}">
                <a16:creationId xmlns:a16="http://schemas.microsoft.com/office/drawing/2014/main" id="{0CBB8067-3414-814F-8923-534FDB9835D0}"/>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6372029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Our Personal Attitudes Affect </a:t>
            </a:r>
            <a:br>
              <a:rPr lang="en-US" dirty="0"/>
            </a:br>
            <a:r>
              <a:rPr lang="en-US" dirty="0"/>
              <a:t>Behavior via Our Intentions</a:t>
            </a:r>
          </a:p>
        </p:txBody>
      </p:sp>
      <p:sp>
        <p:nvSpPr>
          <p:cNvPr id="2" name="Content Placeholder 1"/>
          <p:cNvSpPr>
            <a:spLocks noGrp="1"/>
          </p:cNvSpPr>
          <p:nvPr>
            <p:ph sz="quarter" idx="11"/>
          </p:nvPr>
        </p:nvSpPr>
        <p:spPr>
          <a:xfrm>
            <a:off x="342900" y="1276710"/>
            <a:ext cx="3026447" cy="4752986"/>
          </a:xfrm>
        </p:spPr>
        <p:txBody>
          <a:bodyPr/>
          <a:lstStyle/>
          <a:p>
            <a:pPr marL="0" indent="0">
              <a:buNone/>
            </a:pPr>
            <a:r>
              <a:rPr lang="en-US" sz="2800" dirty="0"/>
              <a:t>Figure 2.3 </a:t>
            </a:r>
          </a:p>
          <a:p>
            <a:pPr marL="0" indent="0">
              <a:buNone/>
            </a:pPr>
            <a:r>
              <a:rPr lang="en-US" sz="2800" dirty="0"/>
              <a:t>Ajzen’s Theory of </a:t>
            </a:r>
            <a:br>
              <a:rPr lang="en-US" sz="2800" dirty="0"/>
            </a:br>
            <a:r>
              <a:rPr lang="en-US" sz="2800" dirty="0"/>
              <a:t>Planned Behavior</a:t>
            </a:r>
          </a:p>
          <a:p>
            <a:r>
              <a:rPr lang="en-US" sz="1000" dirty="0"/>
              <a:t>Source: I. Ajzen, “The Theory of Planned Behavior,” Organizational Behavior and Human Decision Processes, Vol. 50, No. 2, Copyright 1991.</a:t>
            </a:r>
          </a:p>
          <a:p>
            <a:pPr marL="0" indent="0">
              <a:buNone/>
            </a:pPr>
            <a:endParaRPr lang="en-US" sz="2000" dirty="0"/>
          </a:p>
        </p:txBody>
      </p:sp>
      <p:sp>
        <p:nvSpPr>
          <p:cNvPr id="14" name="Text Placeholder 13"/>
          <p:cNvSpPr>
            <a:spLocks noGrp="1"/>
          </p:cNvSpPr>
          <p:nvPr>
            <p:ph type="body" sz="quarter" idx="12"/>
          </p:nvPr>
        </p:nvSpPr>
        <p:spPr/>
        <p:txBody>
          <a:bodyPr/>
          <a:lstStyle/>
          <a:p>
            <a:r>
              <a:rPr lang="en-US" dirty="0">
                <a:hlinkClick r:id="rId3" action="ppaction://hlinksldjump"/>
              </a:rPr>
              <a:t>Access the text alternate for image.</a:t>
            </a:r>
            <a:endParaRPr lang="en-US" dirty="0"/>
          </a:p>
        </p:txBody>
      </p:sp>
      <p:pic>
        <p:nvPicPr>
          <p:cNvPr id="9" name="Picture 8" descr="Graphic depicts Ajzen's theory of planned behavio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8600" y="1207325"/>
            <a:ext cx="4647856" cy="4443350"/>
          </a:xfrm>
          <a:prstGeom prst="rect">
            <a:avLst/>
          </a:prstGeom>
        </p:spPr>
      </p:pic>
    </p:spTree>
    <p:extLst>
      <p:ext uri="{BB962C8B-B14F-4D97-AF65-F5344CB8AC3E}">
        <p14:creationId xmlns:p14="http://schemas.microsoft.com/office/powerpoint/2010/main" val="25371393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200" b="1" dirty="0">
                <a:solidFill>
                  <a:srgbClr val="EC7701"/>
                </a:solidFill>
              </a:rPr>
              <a:t>2</a:t>
            </a:r>
          </a:p>
        </p:txBody>
      </p:sp>
      <p:sp>
        <p:nvSpPr>
          <p:cNvPr id="3" name="Content Placeholder 2"/>
          <p:cNvSpPr>
            <a:spLocks noGrp="1"/>
          </p:cNvSpPr>
          <p:nvPr>
            <p:ph sz="quarter" idx="11"/>
          </p:nvPr>
        </p:nvSpPr>
        <p:spPr/>
        <p:txBody>
          <a:bodyPr>
            <a:normAutofit lnSpcReduction="10000"/>
          </a:bodyPr>
          <a:lstStyle/>
          <a:p>
            <a:pPr marL="0" indent="0">
              <a:buNone/>
            </a:pPr>
            <a:r>
              <a:rPr lang="en-US" sz="2800" dirty="0"/>
              <a:t>José is considering volunteering to help his company with its annual food drive.  Which of the following is NOT an indicator of whether he will do so?</a:t>
            </a:r>
          </a:p>
          <a:p>
            <a:pPr marL="914400" lvl="1" indent="-514350">
              <a:buFont typeface="+mj-lt"/>
              <a:buAutoNum type="alphaUcPeriod"/>
            </a:pPr>
            <a:r>
              <a:rPr lang="en-US" sz="2800" dirty="0"/>
              <a:t>José thinks the food bank is a great way to help his community.</a:t>
            </a:r>
          </a:p>
          <a:p>
            <a:pPr marL="914400" lvl="1" indent="-514350">
              <a:buFont typeface="+mj-lt"/>
              <a:buAutoNum type="alphaUcPeriod"/>
            </a:pPr>
            <a:r>
              <a:rPr lang="en-US" sz="2800" dirty="0"/>
              <a:t>José is already volunteering at the animal shelter.</a:t>
            </a:r>
          </a:p>
          <a:p>
            <a:pPr marL="914400" lvl="1" indent="-514350">
              <a:buFont typeface="+mj-lt"/>
              <a:buAutoNum type="alphaUcPeriod"/>
            </a:pPr>
            <a:r>
              <a:rPr lang="en-US" sz="2800" dirty="0"/>
              <a:t>José’s boss expects him to volunteer.</a:t>
            </a:r>
          </a:p>
          <a:p>
            <a:pPr marL="914400" lvl="1" indent="-514350">
              <a:buFont typeface="+mj-lt"/>
              <a:buAutoNum type="alphaUcPeriod"/>
            </a:pPr>
            <a:r>
              <a:rPr lang="en-US" sz="2800" dirty="0"/>
              <a:t>José’s company gives employees a day off to volunteer.</a:t>
            </a:r>
          </a:p>
          <a:p>
            <a:pPr marL="914400" lvl="1" indent="-514350">
              <a:buFont typeface="+mj-lt"/>
              <a:buAutoNum type="alphaUcPeriod"/>
            </a:pPr>
            <a:r>
              <a:rPr lang="en-US" sz="2800" dirty="0"/>
              <a:t>The food bank is located close to José’s home.</a:t>
            </a:r>
          </a:p>
          <a:p>
            <a:endParaRPr lang="en-US" sz="2800" dirty="0"/>
          </a:p>
        </p:txBody>
      </p:sp>
    </p:spTree>
    <p:extLst>
      <p:ext uri="{BB962C8B-B14F-4D97-AF65-F5344CB8AC3E}">
        <p14:creationId xmlns:p14="http://schemas.microsoft.com/office/powerpoint/2010/main" val="42811106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Key Workplace Attitudes</a:t>
            </a:r>
          </a:p>
        </p:txBody>
      </p:sp>
      <p:sp>
        <p:nvSpPr>
          <p:cNvPr id="3" name="Content Placeholder 2"/>
          <p:cNvSpPr>
            <a:spLocks noGrp="1"/>
          </p:cNvSpPr>
          <p:nvPr>
            <p:ph sz="quarter" idx="11"/>
          </p:nvPr>
        </p:nvSpPr>
        <p:spPr/>
        <p:txBody>
          <a:bodyPr/>
          <a:lstStyle/>
          <a:p>
            <a:pPr marL="0" indent="0">
              <a:buNone/>
            </a:pPr>
            <a:r>
              <a:rPr lang="en-US" sz="2800" dirty="0"/>
              <a:t>Some workplace attitudes are more potent than others. The following four are especially powerful:</a:t>
            </a:r>
          </a:p>
          <a:p>
            <a:pPr marL="0" indent="0" algn="ctr">
              <a:buNone/>
            </a:pPr>
            <a:endParaRPr lang="en-US" dirty="0"/>
          </a:p>
          <a:p>
            <a:pPr marL="457200" indent="-457200">
              <a:buFont typeface="+mj-lt"/>
              <a:buAutoNum type="arabicPeriod"/>
            </a:pPr>
            <a:r>
              <a:rPr lang="en-US" sz="2400" dirty="0"/>
              <a:t>Organizational Commitment.</a:t>
            </a:r>
          </a:p>
          <a:p>
            <a:pPr marL="457200" indent="-457200">
              <a:buFont typeface="+mj-lt"/>
              <a:buAutoNum type="arabicPeriod"/>
            </a:pPr>
            <a:r>
              <a:rPr lang="en-US" sz="2400" dirty="0"/>
              <a:t>Employee Engagement.</a:t>
            </a:r>
          </a:p>
          <a:p>
            <a:pPr marL="457200" indent="-457200">
              <a:buFont typeface="+mj-lt"/>
              <a:buAutoNum type="arabicPeriod"/>
            </a:pPr>
            <a:r>
              <a:rPr lang="en-US" sz="2400" dirty="0"/>
              <a:t>Perceived Organizational Support.</a:t>
            </a:r>
          </a:p>
          <a:p>
            <a:pPr marL="457200" indent="-457200">
              <a:buFont typeface="+mj-lt"/>
              <a:buAutoNum type="arabicPeriod"/>
            </a:pPr>
            <a:r>
              <a:rPr lang="en-US" sz="2400" dirty="0"/>
              <a:t>Job Satisfaction.</a:t>
            </a:r>
          </a:p>
        </p:txBody>
      </p:sp>
    </p:spTree>
    <p:extLst>
      <p:ext uri="{BB962C8B-B14F-4D97-AF65-F5344CB8AC3E}">
        <p14:creationId xmlns:p14="http://schemas.microsoft.com/office/powerpoint/2010/main" val="7705851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Organizational Commitment </a:t>
            </a:r>
            <a:r>
              <a:rPr lang="en-US" sz="1200" dirty="0"/>
              <a:t>1</a:t>
            </a:r>
          </a:p>
        </p:txBody>
      </p:sp>
      <p:sp>
        <p:nvSpPr>
          <p:cNvPr id="3" name="Content Placeholder 2"/>
          <p:cNvSpPr>
            <a:spLocks noGrp="1"/>
          </p:cNvSpPr>
          <p:nvPr>
            <p:ph sz="quarter" idx="11"/>
          </p:nvPr>
        </p:nvSpPr>
        <p:spPr/>
        <p:txBody>
          <a:bodyPr/>
          <a:lstStyle/>
          <a:p>
            <a:pPr marL="0" indent="0">
              <a:buNone/>
            </a:pPr>
            <a:r>
              <a:rPr lang="en-US" sz="3200" dirty="0"/>
              <a:t>The extent to which an employee identifies with an organization and is committed to its goals.</a:t>
            </a:r>
          </a:p>
          <a:p>
            <a:pPr marL="0" indent="0">
              <a:buNone/>
            </a:pPr>
            <a:r>
              <a:rPr lang="en-US" sz="3200" dirty="0"/>
              <a:t>And it leads to</a:t>
            </a:r>
          </a:p>
          <a:p>
            <a:pPr marL="1257300" lvl="2" indent="-457200">
              <a:buFont typeface="Arial" panose="020B0604020202020204" pitchFamily="34" charset="0"/>
              <a:buChar char="•"/>
            </a:pPr>
            <a:r>
              <a:rPr lang="en-US" sz="2800" dirty="0"/>
              <a:t>Greater employee retention</a:t>
            </a:r>
          </a:p>
          <a:p>
            <a:pPr marL="1257300" lvl="2" indent="-457200">
              <a:buFont typeface="Arial" panose="020B0604020202020204" pitchFamily="34" charset="0"/>
              <a:buChar char="•"/>
            </a:pPr>
            <a:r>
              <a:rPr lang="en-US" sz="2800" dirty="0"/>
              <a:t>Greater motivation in pursuit of organizational goals</a:t>
            </a:r>
          </a:p>
          <a:p>
            <a:pPr marL="0" indent="0">
              <a:buNone/>
            </a:pPr>
            <a:endParaRPr lang="en-US" dirty="0"/>
          </a:p>
        </p:txBody>
      </p:sp>
    </p:spTree>
    <p:extLst>
      <p:ext uri="{BB962C8B-B14F-4D97-AF65-F5344CB8AC3E}">
        <p14:creationId xmlns:p14="http://schemas.microsoft.com/office/powerpoint/2010/main" val="500651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Organizational Commitment </a:t>
            </a:r>
            <a:r>
              <a:rPr lang="en-US" sz="1200" dirty="0"/>
              <a:t>2</a:t>
            </a:r>
          </a:p>
        </p:txBody>
      </p:sp>
      <p:sp>
        <p:nvSpPr>
          <p:cNvPr id="3" name="Content Placeholder 2"/>
          <p:cNvSpPr>
            <a:spLocks noGrp="1"/>
          </p:cNvSpPr>
          <p:nvPr>
            <p:ph sz="quarter" idx="11"/>
          </p:nvPr>
        </p:nvSpPr>
        <p:spPr/>
        <p:txBody>
          <a:bodyPr/>
          <a:lstStyle/>
          <a:p>
            <a:pPr marL="0" indent="0">
              <a:buNone/>
            </a:pPr>
            <a:r>
              <a:rPr lang="en-US" sz="3200" dirty="0"/>
              <a:t>Increasing Employee Commitment.</a:t>
            </a:r>
          </a:p>
          <a:p>
            <a:pPr marL="457200" indent="-457200">
              <a:buFont typeface="Arial" panose="020B0604020202020204" pitchFamily="34" charset="0"/>
              <a:buChar char="•"/>
            </a:pPr>
            <a:endParaRPr lang="en-US" sz="600" dirty="0"/>
          </a:p>
          <a:p>
            <a:pPr marL="457200" indent="-457200">
              <a:buFont typeface="Arial" panose="020B0604020202020204" pitchFamily="34" charset="0"/>
              <a:buChar char="•"/>
            </a:pPr>
            <a:r>
              <a:rPr lang="en-US" sz="2800" dirty="0"/>
              <a:t>Hire those whose personal values most align with those of the organization.</a:t>
            </a:r>
          </a:p>
          <a:p>
            <a:pPr marL="457200" indent="-457200">
              <a:buFont typeface="Arial" panose="020B0604020202020204" pitchFamily="34" charset="0"/>
              <a:buChar char="•"/>
            </a:pPr>
            <a:r>
              <a:rPr lang="en-US" sz="2800" dirty="0"/>
              <a:t>Guard against managerial breaches of  psychological contracts.</a:t>
            </a:r>
          </a:p>
          <a:p>
            <a:pPr marL="457200" indent="-457200">
              <a:buFont typeface="Arial" panose="020B0604020202020204" pitchFamily="34" charset="0"/>
              <a:buChar char="•"/>
            </a:pPr>
            <a:r>
              <a:rPr lang="en-US" sz="2800" dirty="0"/>
              <a:t>Build the level of trust.</a:t>
            </a:r>
          </a:p>
          <a:p>
            <a:endParaRPr lang="en-US" dirty="0"/>
          </a:p>
        </p:txBody>
      </p:sp>
    </p:spTree>
    <p:extLst>
      <p:ext uri="{BB962C8B-B14F-4D97-AF65-F5344CB8AC3E}">
        <p14:creationId xmlns:p14="http://schemas.microsoft.com/office/powerpoint/2010/main" val="14175602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Employee Engagement?</a:t>
            </a:r>
          </a:p>
        </p:txBody>
      </p:sp>
      <p:sp>
        <p:nvSpPr>
          <p:cNvPr id="3" name="Content Placeholder 2"/>
          <p:cNvSpPr>
            <a:spLocks noGrp="1"/>
          </p:cNvSpPr>
          <p:nvPr>
            <p:ph sz="quarter" idx="11"/>
          </p:nvPr>
        </p:nvSpPr>
        <p:spPr/>
        <p:txBody>
          <a:bodyPr/>
          <a:lstStyle/>
          <a:p>
            <a:pPr marL="0" indent="0">
              <a:buNone/>
            </a:pPr>
            <a:r>
              <a:rPr lang="en-US" sz="3200" dirty="0"/>
              <a:t>The extent to which employees </a:t>
            </a:r>
            <a:r>
              <a:rPr lang="en-US" sz="3200" i="1" dirty="0">
                <a:solidFill>
                  <a:srgbClr val="E31A23"/>
                </a:solidFill>
              </a:rPr>
              <a:t>give it their all</a:t>
            </a:r>
            <a:r>
              <a:rPr lang="en-US" sz="3200" dirty="0"/>
              <a:t> to their work roles.</a:t>
            </a:r>
          </a:p>
          <a:p>
            <a:pPr marL="0" indent="0">
              <a:buNone/>
            </a:pPr>
            <a:r>
              <a:rPr lang="en-US" sz="2800" dirty="0"/>
              <a:t>And includes the feeling of:</a:t>
            </a:r>
          </a:p>
          <a:p>
            <a:pPr marL="342900" indent="-342900">
              <a:buFont typeface="Arial" panose="020B0604020202020204" pitchFamily="34" charset="0"/>
              <a:buChar char="•"/>
            </a:pPr>
            <a:r>
              <a:rPr lang="en-US" sz="2400" dirty="0"/>
              <a:t>Urgency. </a:t>
            </a:r>
          </a:p>
          <a:p>
            <a:pPr marL="342900" indent="-342900">
              <a:buFont typeface="Arial" panose="020B0604020202020204" pitchFamily="34" charset="0"/>
              <a:buChar char="•"/>
            </a:pPr>
            <a:r>
              <a:rPr lang="en-US" sz="2400" dirty="0"/>
              <a:t>Being focused.</a:t>
            </a:r>
          </a:p>
          <a:p>
            <a:pPr marL="342900" indent="-342900">
              <a:buFont typeface="Arial" panose="020B0604020202020204" pitchFamily="34" charset="0"/>
              <a:buChar char="•"/>
            </a:pPr>
            <a:r>
              <a:rPr lang="en-US" sz="2400" dirty="0"/>
              <a:t>Intensity.</a:t>
            </a:r>
          </a:p>
          <a:p>
            <a:pPr marL="342900" indent="-342900">
              <a:buFont typeface="Arial" panose="020B0604020202020204" pitchFamily="34" charset="0"/>
              <a:buChar char="•"/>
            </a:pPr>
            <a:r>
              <a:rPr lang="en-US" sz="2400" dirty="0"/>
              <a:t>Enthusiasm.</a:t>
            </a:r>
          </a:p>
          <a:p>
            <a:endParaRPr lang="en-US" sz="3200" dirty="0"/>
          </a:p>
        </p:txBody>
      </p:sp>
    </p:spTree>
    <p:extLst>
      <p:ext uri="{BB962C8B-B14F-4D97-AF65-F5344CB8AC3E}">
        <p14:creationId xmlns:p14="http://schemas.microsoft.com/office/powerpoint/2010/main" val="24120214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Contributes to Employee Engagement? </a:t>
            </a:r>
          </a:p>
        </p:txBody>
      </p:sp>
      <p:sp>
        <p:nvSpPr>
          <p:cNvPr id="3" name="Content Placeholder 2"/>
          <p:cNvSpPr>
            <a:spLocks noGrp="1"/>
          </p:cNvSpPr>
          <p:nvPr>
            <p:ph sz="quarter" idx="11"/>
          </p:nvPr>
        </p:nvSpPr>
        <p:spPr/>
        <p:txBody>
          <a:bodyPr/>
          <a:lstStyle/>
          <a:p>
            <a:pPr marL="0" indent="0" algn="ctr">
              <a:buNone/>
            </a:pPr>
            <a:endParaRPr lang="en-US" sz="3200" dirty="0"/>
          </a:p>
          <a:p>
            <a:pPr marL="0" indent="0" algn="ctr">
              <a:buNone/>
            </a:pPr>
            <a:r>
              <a:rPr lang="en-US" sz="3200" dirty="0"/>
              <a:t>A mix of: </a:t>
            </a:r>
          </a:p>
          <a:p>
            <a:pPr marL="457200" indent="-457200" algn="ctr">
              <a:buFont typeface="Arial" panose="020B0604020202020204" pitchFamily="34" charset="0"/>
              <a:buChar char="•"/>
            </a:pPr>
            <a:r>
              <a:rPr lang="en-US" sz="3200" dirty="0"/>
              <a:t>Organizational Level Factors.</a:t>
            </a:r>
          </a:p>
          <a:p>
            <a:pPr marL="457200" indent="-457200" algn="ctr">
              <a:buFont typeface="Arial" panose="020B0604020202020204" pitchFamily="34" charset="0"/>
              <a:buChar char="•"/>
            </a:pPr>
            <a:r>
              <a:rPr lang="en-US" sz="3200" dirty="0"/>
              <a:t>Person Factors.</a:t>
            </a:r>
          </a:p>
          <a:p>
            <a:pPr marL="457200" indent="-457200" algn="ctr">
              <a:buFont typeface="Arial" panose="020B0604020202020204" pitchFamily="34" charset="0"/>
              <a:buChar char="•"/>
            </a:pPr>
            <a:r>
              <a:rPr lang="en-US" sz="3200" dirty="0"/>
              <a:t>Environmental Characteristics.</a:t>
            </a:r>
          </a:p>
          <a:p>
            <a:pPr algn="ctr"/>
            <a:endParaRPr lang="en-US" dirty="0"/>
          </a:p>
        </p:txBody>
      </p:sp>
    </p:spTree>
    <p:extLst>
      <p:ext uri="{BB962C8B-B14F-4D97-AF65-F5344CB8AC3E}">
        <p14:creationId xmlns:p14="http://schemas.microsoft.com/office/powerpoint/2010/main" val="23888650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Employee Engagement</a:t>
            </a:r>
          </a:p>
        </p:txBody>
      </p:sp>
      <p:sp>
        <p:nvSpPr>
          <p:cNvPr id="3" name="Content Placeholder 2"/>
          <p:cNvSpPr>
            <a:spLocks noGrp="1"/>
          </p:cNvSpPr>
          <p:nvPr>
            <p:ph sz="quarter" idx="11"/>
          </p:nvPr>
        </p:nvSpPr>
        <p:spPr>
          <a:xfrm>
            <a:off x="342900" y="1276709"/>
            <a:ext cx="8458200" cy="3676291"/>
          </a:xfrm>
        </p:spPr>
        <p:txBody>
          <a:bodyPr>
            <a:normAutofit fontScale="85000" lnSpcReduction="20000"/>
          </a:bodyPr>
          <a:lstStyle/>
          <a:p>
            <a:pPr marL="0" indent="0">
              <a:spcAft>
                <a:spcPts val="3200"/>
              </a:spcAft>
              <a:buNone/>
            </a:pPr>
            <a:r>
              <a:rPr lang="en-US" sz="2800" dirty="0"/>
              <a:t>Increases in Employee Engagement have been linked to:</a:t>
            </a:r>
          </a:p>
          <a:p>
            <a:pPr marL="457200" indent="-457200">
              <a:buFont typeface="Arial" panose="020B0604020202020204" pitchFamily="34" charset="0"/>
              <a:buChar char="•"/>
            </a:pPr>
            <a:r>
              <a:rPr lang="en-US" sz="2800" dirty="0"/>
              <a:t>Increased Customer Loyalty and Satisfaction.</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Increased Employee Performance.</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Increased Employee Well-being.</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Greater Financial Performance.</a:t>
            </a:r>
          </a:p>
          <a:p>
            <a:pPr marL="0" indent="0">
              <a:buNone/>
            </a:pPr>
            <a:endParaRPr lang="en-US" sz="2800" dirty="0"/>
          </a:p>
          <a:p>
            <a:pPr marL="0" indent="0">
              <a:buNone/>
            </a:pPr>
            <a:endParaRPr lang="en-US" sz="2800" dirty="0"/>
          </a:p>
        </p:txBody>
      </p:sp>
    </p:spTree>
    <p:extLst>
      <p:ext uri="{BB962C8B-B14F-4D97-AF65-F5344CB8AC3E}">
        <p14:creationId xmlns:p14="http://schemas.microsoft.com/office/powerpoint/2010/main" val="28055446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Perceived Organizational Support </a:t>
            </a:r>
            <a:r>
              <a:rPr lang="en-US" sz="1200" dirty="0"/>
              <a:t>1</a:t>
            </a:r>
          </a:p>
        </p:txBody>
      </p:sp>
      <p:sp>
        <p:nvSpPr>
          <p:cNvPr id="3" name="Content Placeholder 2"/>
          <p:cNvSpPr>
            <a:spLocks noGrp="1"/>
          </p:cNvSpPr>
          <p:nvPr>
            <p:ph sz="quarter" idx="11"/>
          </p:nvPr>
        </p:nvSpPr>
        <p:spPr/>
        <p:txBody>
          <a:bodyPr/>
          <a:lstStyle/>
          <a:p>
            <a:pPr marL="0" indent="0">
              <a:buNone/>
            </a:pPr>
            <a:r>
              <a:rPr lang="en-US" sz="2800" dirty="0"/>
              <a:t>It is the extent to which employees </a:t>
            </a:r>
            <a:r>
              <a:rPr lang="en-US" sz="2800" b="1" dirty="0">
                <a:solidFill>
                  <a:srgbClr val="E31A23"/>
                </a:solidFill>
              </a:rPr>
              <a:t>believe</a:t>
            </a:r>
            <a:r>
              <a:rPr lang="en-US" sz="2800" dirty="0"/>
              <a:t> that the organization:</a:t>
            </a:r>
          </a:p>
          <a:p>
            <a:pPr lvl="2"/>
            <a:r>
              <a:rPr lang="en-US" sz="2800" dirty="0"/>
              <a:t>Values their contributions.</a:t>
            </a:r>
          </a:p>
          <a:p>
            <a:pPr lvl="2"/>
            <a:r>
              <a:rPr lang="en-US" sz="2800" dirty="0"/>
              <a:t>Genuinely cares about their well-being .</a:t>
            </a:r>
          </a:p>
          <a:p>
            <a:pPr marL="0" indent="0">
              <a:buNone/>
            </a:pPr>
            <a:endParaRPr lang="en-US" dirty="0"/>
          </a:p>
        </p:txBody>
      </p:sp>
    </p:spTree>
    <p:extLst>
      <p:ext uri="{BB962C8B-B14F-4D97-AF65-F5344CB8AC3E}">
        <p14:creationId xmlns:p14="http://schemas.microsoft.com/office/powerpoint/2010/main" val="25756485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Perceived Organizational Support </a:t>
            </a:r>
            <a:r>
              <a:rPr lang="en-US" sz="1200" dirty="0"/>
              <a:t>2</a:t>
            </a:r>
          </a:p>
        </p:txBody>
      </p:sp>
      <p:sp>
        <p:nvSpPr>
          <p:cNvPr id="3" name="Content Placeholder 2"/>
          <p:cNvSpPr>
            <a:spLocks noGrp="1"/>
          </p:cNvSpPr>
          <p:nvPr>
            <p:ph sz="quarter" idx="11"/>
          </p:nvPr>
        </p:nvSpPr>
        <p:spPr/>
        <p:txBody>
          <a:bodyPr/>
          <a:lstStyle/>
          <a:p>
            <a:pPr marL="457200" lvl="1" indent="0">
              <a:buNone/>
            </a:pPr>
            <a:r>
              <a:rPr lang="en-US" sz="3200" dirty="0">
                <a:solidFill>
                  <a:srgbClr val="E31A23"/>
                </a:solidFill>
              </a:rPr>
              <a:t>Associated with:</a:t>
            </a:r>
          </a:p>
          <a:p>
            <a:pPr marL="914400" lvl="1" indent="-457200"/>
            <a:r>
              <a:rPr lang="en-US" sz="2800" dirty="0"/>
              <a:t>Increased organizational commitment.</a:t>
            </a:r>
          </a:p>
          <a:p>
            <a:pPr marL="914400" lvl="1" indent="-457200"/>
            <a:r>
              <a:rPr lang="en-US" sz="2800" dirty="0"/>
              <a:t>Job satisfaction.</a:t>
            </a:r>
          </a:p>
          <a:p>
            <a:pPr marL="914400" lvl="1" indent="-457200"/>
            <a:r>
              <a:rPr lang="en-US" sz="2800" dirty="0"/>
              <a:t>Organizational citizenship behavior.</a:t>
            </a:r>
          </a:p>
          <a:p>
            <a:pPr marL="914400" lvl="1" indent="-457200"/>
            <a:r>
              <a:rPr lang="en-US" sz="2800" dirty="0"/>
              <a:t>Task performance.</a:t>
            </a:r>
          </a:p>
          <a:p>
            <a:pPr marL="914400" lvl="1" indent="-457200"/>
            <a:r>
              <a:rPr lang="en-US" sz="2800" dirty="0"/>
              <a:t>Lower turnover.</a:t>
            </a:r>
          </a:p>
          <a:p>
            <a:pPr marL="0" indent="0" algn="ctr">
              <a:buNone/>
            </a:pPr>
            <a:endParaRPr lang="en-US" sz="3600" dirty="0"/>
          </a:p>
        </p:txBody>
      </p:sp>
    </p:spTree>
    <p:extLst>
      <p:ext uri="{BB962C8B-B14F-4D97-AF65-F5344CB8AC3E}">
        <p14:creationId xmlns:p14="http://schemas.microsoft.com/office/powerpoint/2010/main" val="1563572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dirty="0"/>
              <a:t>After reading this chapter, </a:t>
            </a:r>
            <a:br>
              <a:rPr lang="en-US" dirty="0"/>
            </a:br>
            <a:r>
              <a:rPr lang="en-US" dirty="0"/>
              <a:t>you should be able to:</a:t>
            </a:r>
          </a:p>
        </p:txBody>
      </p:sp>
      <p:sp>
        <p:nvSpPr>
          <p:cNvPr id="6" name="Content Placeholder 5"/>
          <p:cNvSpPr>
            <a:spLocks noGrp="1"/>
          </p:cNvSpPr>
          <p:nvPr>
            <p:ph sz="quarter" idx="11"/>
          </p:nvPr>
        </p:nvSpPr>
        <p:spPr/>
        <p:txBody>
          <a:bodyPr/>
          <a:lstStyle/>
          <a:p>
            <a:pPr marL="576263" indent="-576263">
              <a:buNone/>
            </a:pPr>
            <a:r>
              <a:rPr lang="en-US" dirty="0"/>
              <a:t>2.1 	Describe the role values play in influencing your behavior.</a:t>
            </a:r>
          </a:p>
          <a:p>
            <a:pPr marL="576263" indent="-576263">
              <a:buNone/>
            </a:pPr>
            <a:r>
              <a:rPr lang="en-US" dirty="0"/>
              <a:t>2.2 	Explain how personal attitudes affect workplace behavior and work-related outcomes.</a:t>
            </a:r>
          </a:p>
          <a:p>
            <a:pPr marL="576263" indent="-576263">
              <a:buNone/>
            </a:pPr>
            <a:r>
              <a:rPr lang="en-US" dirty="0"/>
              <a:t>2.3 	Discuss the importance of four key workplace attitudes.</a:t>
            </a:r>
          </a:p>
          <a:p>
            <a:pPr marL="576263" indent="-576263">
              <a:buNone/>
            </a:pPr>
            <a:r>
              <a:rPr lang="en-US" dirty="0"/>
              <a:t>2.4 	Discuss the five causes of job satisfaction.</a:t>
            </a:r>
          </a:p>
          <a:p>
            <a:pPr marL="576263" indent="-576263">
              <a:buNone/>
            </a:pPr>
            <a:r>
              <a:rPr lang="en-US" dirty="0"/>
              <a:t>2.5 	Describe work-related outcomes associated with job satisfaction.</a:t>
            </a:r>
          </a:p>
          <a:p>
            <a:pPr marL="576263" indent="-576263">
              <a:buNone/>
            </a:pPr>
            <a:r>
              <a:rPr lang="en-US" dirty="0"/>
              <a:t>2.6   	Describe the implications of chapter content for you and managers.</a:t>
            </a:r>
          </a:p>
        </p:txBody>
      </p:sp>
    </p:spTree>
    <p:extLst>
      <p:ext uri="{BB962C8B-B14F-4D97-AF65-F5344CB8AC3E}">
        <p14:creationId xmlns:p14="http://schemas.microsoft.com/office/powerpoint/2010/main" val="5759947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200" b="1" dirty="0">
                <a:solidFill>
                  <a:srgbClr val="EC7701"/>
                </a:solidFill>
              </a:rPr>
              <a:t>3</a:t>
            </a:r>
          </a:p>
        </p:txBody>
      </p:sp>
      <p:sp>
        <p:nvSpPr>
          <p:cNvPr id="3" name="Content Placeholder 2"/>
          <p:cNvSpPr>
            <a:spLocks noGrp="1"/>
          </p:cNvSpPr>
          <p:nvPr>
            <p:ph sz="quarter" idx="11"/>
          </p:nvPr>
        </p:nvSpPr>
        <p:spPr/>
        <p:txBody>
          <a:bodyPr>
            <a:normAutofit fontScale="92500"/>
          </a:bodyPr>
          <a:lstStyle/>
          <a:p>
            <a:pPr marL="0" indent="0">
              <a:buNone/>
            </a:pPr>
            <a:r>
              <a:rPr lang="en-US" sz="2800" dirty="0"/>
              <a:t>Sandra manages the marketing department for the Greener Grass Corporation. In an effort to increase employee engagement, Sandra could try all the following EXCEPT</a:t>
            </a:r>
          </a:p>
          <a:p>
            <a:pPr marL="914400" lvl="1" indent="-514350">
              <a:buFont typeface="+mj-lt"/>
              <a:buAutoNum type="alphaUcPeriod"/>
            </a:pPr>
            <a:r>
              <a:rPr lang="en-US" sz="2800" dirty="0"/>
              <a:t>Redesign jobs so that workers have variety and feedback.</a:t>
            </a:r>
          </a:p>
          <a:p>
            <a:pPr marL="914400" lvl="1" indent="-514350">
              <a:buFont typeface="+mj-lt"/>
              <a:buAutoNum type="alphaUcPeriod"/>
            </a:pPr>
            <a:r>
              <a:rPr lang="en-US" sz="2800" dirty="0"/>
              <a:t>Take a class to learn how to be a charismatic leader.</a:t>
            </a:r>
          </a:p>
          <a:p>
            <a:pPr marL="914400" lvl="1" indent="-514350">
              <a:buFont typeface="+mj-lt"/>
              <a:buAutoNum type="alphaUcPeriod"/>
            </a:pPr>
            <a:r>
              <a:rPr lang="en-US" sz="2800" dirty="0"/>
              <a:t>Try to limit the stressors in the workplace.</a:t>
            </a:r>
          </a:p>
          <a:p>
            <a:pPr marL="914400" lvl="1" indent="-514350">
              <a:buFont typeface="+mj-lt"/>
              <a:buAutoNum type="alphaUcPeriod"/>
            </a:pPr>
            <a:r>
              <a:rPr lang="en-US" sz="2800" dirty="0"/>
              <a:t>As staff leave, replace them with new hires who score high in pessimism on a personality test.</a:t>
            </a:r>
          </a:p>
          <a:p>
            <a:pPr marL="914400" lvl="1" indent="-514350">
              <a:buFont typeface="+mj-lt"/>
              <a:buAutoNum type="alphaUcPeriod"/>
            </a:pPr>
            <a:r>
              <a:rPr lang="en-US" sz="2800" dirty="0"/>
              <a:t>Provide recognition to employees who perform well.</a:t>
            </a:r>
          </a:p>
          <a:p>
            <a:endParaRPr lang="en-US" sz="2800" dirty="0"/>
          </a:p>
        </p:txBody>
      </p:sp>
    </p:spTree>
    <p:extLst>
      <p:ext uri="{BB962C8B-B14F-4D97-AF65-F5344CB8AC3E}">
        <p14:creationId xmlns:p14="http://schemas.microsoft.com/office/powerpoint/2010/main" val="38106298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Job Satisfaction Is</a:t>
            </a:r>
            <a:r>
              <a:rPr lang="mr-IN" dirty="0"/>
              <a:t>…</a:t>
            </a:r>
            <a:endParaRPr lang="en-US" dirty="0"/>
          </a:p>
        </p:txBody>
      </p:sp>
      <p:sp>
        <p:nvSpPr>
          <p:cNvPr id="3" name="Content Placeholder 2"/>
          <p:cNvSpPr>
            <a:spLocks noGrp="1"/>
          </p:cNvSpPr>
          <p:nvPr>
            <p:ph sz="quarter" idx="11"/>
          </p:nvPr>
        </p:nvSpPr>
        <p:spPr/>
        <p:txBody>
          <a:bodyPr/>
          <a:lstStyle/>
          <a:p>
            <a:pPr marL="0" indent="0" algn="ctr">
              <a:spcAft>
                <a:spcPts val="3200"/>
              </a:spcAft>
              <a:buNone/>
            </a:pPr>
            <a:r>
              <a:rPr lang="en-US" sz="3200" dirty="0"/>
              <a:t>An affective or emotional response toward various facets of one’s job.</a:t>
            </a:r>
          </a:p>
          <a:p>
            <a:pPr marL="0" indent="0" algn="ctr">
              <a:buNone/>
            </a:pPr>
            <a:r>
              <a:rPr lang="en-US" sz="2800" dirty="0"/>
              <a:t>In other words, it is the extent to which</a:t>
            </a:r>
          </a:p>
          <a:p>
            <a:pPr marL="0" indent="0" algn="ctr">
              <a:buNone/>
            </a:pPr>
            <a:r>
              <a:rPr lang="en-US" sz="2800" dirty="0"/>
              <a:t>an individual likes his or her job</a:t>
            </a:r>
          </a:p>
          <a:p>
            <a:endParaRPr lang="en-US" dirty="0"/>
          </a:p>
        </p:txBody>
      </p:sp>
    </p:spTree>
    <p:extLst>
      <p:ext uri="{BB962C8B-B14F-4D97-AF65-F5344CB8AC3E}">
        <p14:creationId xmlns:p14="http://schemas.microsoft.com/office/powerpoint/2010/main" val="41571509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Models Job Satisfaction</a:t>
            </a:r>
          </a:p>
        </p:txBody>
      </p:sp>
      <p:graphicFrame>
        <p:nvGraphicFramePr>
          <p:cNvPr id="7" name="Table 6">
            <a:extLst>
              <a:ext uri="{FF2B5EF4-FFF2-40B4-BE49-F238E27FC236}">
                <a16:creationId xmlns:a16="http://schemas.microsoft.com/office/drawing/2014/main" id="{909C1DA4-7B90-A447-9EAF-FA4ECB20C08B}"/>
              </a:ext>
            </a:extLst>
          </p:cNvPr>
          <p:cNvGraphicFramePr>
            <a:graphicFrameLocks noGrp="1"/>
          </p:cNvGraphicFramePr>
          <p:nvPr>
            <p:extLst>
              <p:ext uri="{D42A27DB-BD31-4B8C-83A1-F6EECF244321}">
                <p14:modId xmlns:p14="http://schemas.microsoft.com/office/powerpoint/2010/main" val="3457422236"/>
              </p:ext>
            </p:extLst>
          </p:nvPr>
        </p:nvGraphicFramePr>
        <p:xfrm>
          <a:off x="480070" y="1084958"/>
          <a:ext cx="8300482" cy="4431151"/>
        </p:xfrm>
        <a:graphic>
          <a:graphicData uri="http://schemas.openxmlformats.org/drawingml/2006/table">
            <a:tbl>
              <a:tblPr firstRow="1" bandRow="1">
                <a:tableStyleId>{93296810-A885-4BE3-A3E7-6D5BEEA58F35}</a:tableStyleId>
              </a:tblPr>
              <a:tblGrid>
                <a:gridCol w="3025130">
                  <a:extLst>
                    <a:ext uri="{9D8B030D-6E8A-4147-A177-3AD203B41FA5}">
                      <a16:colId xmlns:a16="http://schemas.microsoft.com/office/drawing/2014/main" val="3087237024"/>
                    </a:ext>
                  </a:extLst>
                </a:gridCol>
                <a:gridCol w="5275352">
                  <a:extLst>
                    <a:ext uri="{9D8B030D-6E8A-4147-A177-3AD203B41FA5}">
                      <a16:colId xmlns:a16="http://schemas.microsoft.com/office/drawing/2014/main" val="1707699894"/>
                    </a:ext>
                  </a:extLst>
                </a:gridCol>
              </a:tblGrid>
              <a:tr h="154773">
                <a:tc>
                  <a:txBody>
                    <a:bodyPr/>
                    <a:lstStyle/>
                    <a:p>
                      <a:r>
                        <a:rPr lang="en-US" sz="1600" dirty="0"/>
                        <a:t>Model</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tc>
                  <a:txBody>
                    <a:bodyPr/>
                    <a:lstStyle/>
                    <a:p>
                      <a:r>
                        <a:rPr lang="en-US" sz="1600" dirty="0"/>
                        <a:t>How Management Can Boost Job Satisfaction</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extLst>
                  <a:ext uri="{0D108BD9-81ED-4DB2-BD59-A6C34878D82A}">
                    <a16:rowId xmlns:a16="http://schemas.microsoft.com/office/drawing/2014/main" val="3494253097"/>
                  </a:ext>
                </a:extLst>
              </a:tr>
              <a:tr h="673690">
                <a:tc>
                  <a:txBody>
                    <a:bodyPr/>
                    <a:lstStyle/>
                    <a:p>
                      <a:r>
                        <a:rPr lang="en-US" sz="1600" dirty="0"/>
                        <a:t>Need fulfillment.</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Understand and meet employees’ needs.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125887955"/>
                  </a:ext>
                </a:extLst>
              </a:tr>
              <a:tr h="797953">
                <a:tc>
                  <a:txBody>
                    <a:bodyPr/>
                    <a:lstStyle/>
                    <a:p>
                      <a:r>
                        <a:rPr lang="en-US" sz="1600" dirty="0"/>
                        <a:t>Met expectations.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Meet expectations of employees about what they will receive from job.</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117333028"/>
                  </a:ext>
                </a:extLst>
              </a:tr>
              <a:tr h="853637">
                <a:tc>
                  <a:txBody>
                    <a:bodyPr/>
                    <a:lstStyle/>
                    <a:p>
                      <a:r>
                        <a:rPr lang="en-US" sz="1600" dirty="0"/>
                        <a:t>Value attainment.</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Structure the job and its rewards to match employee values.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259744617"/>
                  </a:ext>
                </a:extLst>
              </a:tr>
              <a:tr h="1150884">
                <a:tc>
                  <a:txBody>
                    <a:bodyPr/>
                    <a:lstStyle/>
                    <a:p>
                      <a:r>
                        <a:rPr lang="en-US" sz="1600" dirty="0"/>
                        <a:t>Equity.</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Monitor employee’ perceptions of fairness and interact with them so they feel fairly treated.</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439679096"/>
                  </a:ext>
                </a:extLst>
              </a:tr>
              <a:tr h="619707">
                <a:tc>
                  <a:txBody>
                    <a:bodyPr/>
                    <a:lstStyle/>
                    <a:p>
                      <a:r>
                        <a:rPr lang="en-US" sz="1600" dirty="0"/>
                        <a:t>Disposition and/or genetic components.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Hire employees with an appropriate disposition.</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36284909"/>
                  </a:ext>
                </a:extLst>
              </a:tr>
            </a:tbl>
          </a:graphicData>
        </a:graphic>
      </p:graphicFrame>
    </p:spTree>
    <p:extLst>
      <p:ext uri="{BB962C8B-B14F-4D97-AF65-F5344CB8AC3E}">
        <p14:creationId xmlns:p14="http://schemas.microsoft.com/office/powerpoint/2010/main" val="7735227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200" b="1" dirty="0">
                <a:solidFill>
                  <a:srgbClr val="EC7701"/>
                </a:solidFill>
              </a:rPr>
              <a:t>4</a:t>
            </a:r>
          </a:p>
        </p:txBody>
      </p:sp>
      <p:sp>
        <p:nvSpPr>
          <p:cNvPr id="3" name="Content Placeholder 2"/>
          <p:cNvSpPr>
            <a:spLocks noGrp="1"/>
          </p:cNvSpPr>
          <p:nvPr>
            <p:ph sz="quarter" idx="11"/>
          </p:nvPr>
        </p:nvSpPr>
        <p:spPr/>
        <p:txBody>
          <a:bodyPr>
            <a:normAutofit fontScale="92500" lnSpcReduction="10000"/>
          </a:bodyPr>
          <a:lstStyle/>
          <a:p>
            <a:pPr marL="0" indent="0">
              <a:buNone/>
            </a:pPr>
            <a:r>
              <a:rPr lang="en-US" sz="2800" dirty="0"/>
              <a:t>David, an accountant with Brighter Future Corporation, is experiencing job dissatisfaction due to comparing how hard he works and how much he gets paid versus his perception of a coworker’s effort and reward.  David’s dissatisfaction can be explained by ______ model.</a:t>
            </a:r>
          </a:p>
          <a:p>
            <a:pPr marL="914400" lvl="1" indent="-514350">
              <a:buFont typeface="+mj-lt"/>
              <a:buAutoNum type="alphaUcPeriod"/>
            </a:pPr>
            <a:r>
              <a:rPr lang="en-US" sz="2800" dirty="0"/>
              <a:t>disposition/genetic components</a:t>
            </a:r>
          </a:p>
          <a:p>
            <a:pPr marL="914400" lvl="1" indent="-514350">
              <a:buFont typeface="+mj-lt"/>
              <a:buAutoNum type="alphaUcPeriod"/>
            </a:pPr>
            <a:r>
              <a:rPr lang="en-US" sz="2800" dirty="0"/>
              <a:t>equity</a:t>
            </a:r>
          </a:p>
          <a:p>
            <a:pPr marL="914400" lvl="1" indent="-514350">
              <a:buFont typeface="+mj-lt"/>
              <a:buAutoNum type="alphaUcPeriod"/>
            </a:pPr>
            <a:r>
              <a:rPr lang="en-US" sz="2800" dirty="0"/>
              <a:t>need fulfillment</a:t>
            </a:r>
          </a:p>
          <a:p>
            <a:pPr marL="914400" lvl="1" indent="-514350">
              <a:buFont typeface="+mj-lt"/>
              <a:buAutoNum type="alphaUcPeriod"/>
            </a:pPr>
            <a:r>
              <a:rPr lang="en-US" sz="2800" dirty="0"/>
              <a:t>value attainment</a:t>
            </a:r>
          </a:p>
          <a:p>
            <a:pPr marL="914400" lvl="1" indent="-514350">
              <a:buFont typeface="+mj-lt"/>
              <a:buAutoNum type="alphaUcPeriod"/>
            </a:pPr>
            <a:r>
              <a:rPr lang="en-US" sz="2800" dirty="0"/>
              <a:t>met expectations</a:t>
            </a:r>
          </a:p>
          <a:p>
            <a:endParaRPr lang="en-US" sz="2800" dirty="0"/>
          </a:p>
        </p:txBody>
      </p:sp>
    </p:spTree>
    <p:extLst>
      <p:ext uri="{BB962C8B-B14F-4D97-AF65-F5344CB8AC3E}">
        <p14:creationId xmlns:p14="http://schemas.microsoft.com/office/powerpoint/2010/main" val="8394426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Outcomes Linked with </a:t>
            </a:r>
            <a:br>
              <a:rPr lang="en-US" sz="3200" dirty="0"/>
            </a:br>
            <a:r>
              <a:rPr lang="en-US" sz="3200" dirty="0"/>
              <a:t>Job Satisfaction</a:t>
            </a:r>
          </a:p>
        </p:txBody>
      </p:sp>
      <p:sp>
        <p:nvSpPr>
          <p:cNvPr id="3" name="Content Placeholder 2"/>
          <p:cNvSpPr>
            <a:spLocks noGrp="1"/>
          </p:cNvSpPr>
          <p:nvPr>
            <p:ph sz="quarter" idx="11"/>
          </p:nvPr>
        </p:nvSpPr>
        <p:spPr>
          <a:xfrm>
            <a:off x="342900" y="2038709"/>
            <a:ext cx="4076700" cy="3676291"/>
          </a:xfrm>
          <a:noFill/>
          <a:ln>
            <a:solidFill>
              <a:schemeClr val="accent1"/>
            </a:solidFill>
          </a:ln>
        </p:spPr>
        <p:txBody>
          <a:bodyPr/>
          <a:lstStyle/>
          <a:p>
            <a:pPr marL="0" indent="0" algn="ctr">
              <a:buNone/>
            </a:pPr>
            <a:r>
              <a:rPr lang="en-US" sz="3200" dirty="0">
                <a:solidFill>
                  <a:srgbClr val="E31A23"/>
                </a:solidFill>
              </a:rPr>
              <a:t>Attitudes.</a:t>
            </a:r>
          </a:p>
          <a:p>
            <a:pPr marL="457200" indent="-457200" algn="ctr">
              <a:buFont typeface="Arial" panose="020B0604020202020204" pitchFamily="34" charset="0"/>
              <a:buChar char="•"/>
            </a:pPr>
            <a:r>
              <a:rPr lang="en-US" sz="2800" dirty="0"/>
              <a:t>Motivation.</a:t>
            </a:r>
          </a:p>
          <a:p>
            <a:pPr marL="457200" indent="-457200" algn="ctr">
              <a:buFont typeface="Arial" panose="020B0604020202020204" pitchFamily="34" charset="0"/>
              <a:buChar char="•"/>
            </a:pPr>
            <a:r>
              <a:rPr lang="en-US" sz="2800" dirty="0"/>
              <a:t>Job Involvement.</a:t>
            </a:r>
          </a:p>
          <a:p>
            <a:pPr marL="457200" indent="-457200" algn="ctr">
              <a:buFont typeface="Arial" panose="020B0604020202020204" pitchFamily="34" charset="0"/>
              <a:buChar char="•"/>
            </a:pPr>
            <a:r>
              <a:rPr lang="en-US" sz="2800" dirty="0"/>
              <a:t>Withdrawal Cognitions.</a:t>
            </a:r>
          </a:p>
          <a:p>
            <a:pPr marL="457200" indent="-457200" algn="ctr">
              <a:buFont typeface="Arial" panose="020B0604020202020204" pitchFamily="34" charset="0"/>
              <a:buChar char="•"/>
            </a:pPr>
            <a:r>
              <a:rPr lang="en-US" sz="2800" dirty="0"/>
              <a:t>Perceived Stress</a:t>
            </a:r>
            <a:r>
              <a:rPr lang="en-US" sz="2400" dirty="0"/>
              <a:t>.</a:t>
            </a:r>
          </a:p>
        </p:txBody>
      </p:sp>
      <p:sp>
        <p:nvSpPr>
          <p:cNvPr id="4" name="Content Placeholder 3"/>
          <p:cNvSpPr>
            <a:spLocks noGrp="1"/>
          </p:cNvSpPr>
          <p:nvPr>
            <p:ph sz="quarter" idx="14"/>
          </p:nvPr>
        </p:nvSpPr>
        <p:spPr>
          <a:xfrm>
            <a:off x="4724400" y="2019300"/>
            <a:ext cx="4076700" cy="3695700"/>
          </a:xfrm>
          <a:noFill/>
          <a:ln>
            <a:solidFill>
              <a:schemeClr val="accent1"/>
            </a:solidFill>
          </a:ln>
        </p:spPr>
        <p:txBody>
          <a:bodyPr/>
          <a:lstStyle/>
          <a:p>
            <a:pPr marL="0" indent="0" algn="ctr">
              <a:buNone/>
            </a:pPr>
            <a:r>
              <a:rPr lang="en-US" sz="3200" dirty="0">
                <a:solidFill>
                  <a:srgbClr val="E31A23"/>
                </a:solidFill>
              </a:rPr>
              <a:t>Behaviors.</a:t>
            </a:r>
          </a:p>
          <a:p>
            <a:pPr marL="457200" indent="-457200" algn="ctr">
              <a:buFont typeface="Arial" panose="020B0604020202020204" pitchFamily="34" charset="0"/>
              <a:buChar char="•"/>
            </a:pPr>
            <a:r>
              <a:rPr lang="en-US" sz="2800" dirty="0"/>
              <a:t>Job Performance.</a:t>
            </a:r>
          </a:p>
          <a:p>
            <a:pPr marL="457200" indent="-457200" algn="ctr">
              <a:buFont typeface="Arial" panose="020B0604020202020204" pitchFamily="34" charset="0"/>
              <a:buChar char="•"/>
            </a:pPr>
            <a:r>
              <a:rPr lang="en-US" sz="2800" dirty="0"/>
              <a:t>Organizational Citizenship Behavior (OCB).</a:t>
            </a:r>
          </a:p>
          <a:p>
            <a:pPr marL="457200" indent="-457200" algn="ctr">
              <a:buFont typeface="Arial" panose="020B0604020202020204" pitchFamily="34" charset="0"/>
              <a:buChar char="•"/>
            </a:pPr>
            <a:r>
              <a:rPr lang="en-US" sz="2800" dirty="0"/>
              <a:t>Counterproductive Work Behavior (CWB).</a:t>
            </a:r>
          </a:p>
          <a:p>
            <a:pPr marL="457200" indent="-457200" algn="ctr">
              <a:buFont typeface="Arial" panose="020B0604020202020204" pitchFamily="34" charset="0"/>
              <a:buChar char="•"/>
            </a:pPr>
            <a:r>
              <a:rPr lang="en-US" sz="2800" dirty="0"/>
              <a:t>Turnover.</a:t>
            </a:r>
          </a:p>
        </p:txBody>
      </p:sp>
    </p:spTree>
    <p:extLst>
      <p:ext uri="{BB962C8B-B14F-4D97-AF65-F5344CB8AC3E}">
        <p14:creationId xmlns:p14="http://schemas.microsoft.com/office/powerpoint/2010/main" val="4270694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Job Satisfaction &amp; Job Performance</a:t>
            </a:r>
          </a:p>
        </p:txBody>
      </p:sp>
      <p:sp>
        <p:nvSpPr>
          <p:cNvPr id="3" name="Content Placeholder 2"/>
          <p:cNvSpPr>
            <a:spLocks noGrp="1"/>
          </p:cNvSpPr>
          <p:nvPr>
            <p:ph sz="quarter" idx="11"/>
          </p:nvPr>
        </p:nvSpPr>
        <p:spPr/>
        <p:txBody>
          <a:bodyPr>
            <a:normAutofit/>
          </a:bodyPr>
          <a:lstStyle/>
          <a:p>
            <a:pPr marL="0" indent="0">
              <a:buNone/>
            </a:pPr>
            <a:r>
              <a:rPr lang="en-US" sz="3200" dirty="0"/>
              <a:t>Research tells us that job satisfaction and performance:</a:t>
            </a:r>
          </a:p>
          <a:p>
            <a:pPr marL="914400" lvl="1" indent="-457200"/>
            <a:r>
              <a:rPr lang="en-US" sz="2800" dirty="0"/>
              <a:t>Are moderately related</a:t>
            </a:r>
          </a:p>
          <a:p>
            <a:pPr marL="914400" lvl="1" indent="-457200"/>
            <a:r>
              <a:rPr lang="en-US" sz="2800" dirty="0"/>
              <a:t>Indirectly influence each other</a:t>
            </a:r>
          </a:p>
          <a:p>
            <a:pPr marL="914400" lvl="1" indent="-457200"/>
            <a:r>
              <a:rPr lang="en-US" sz="2800" dirty="0"/>
              <a:t>Better to consider the relationship at the business unit level versus at the individual level </a:t>
            </a:r>
          </a:p>
          <a:p>
            <a:endParaRPr lang="en-US" sz="2800" dirty="0"/>
          </a:p>
        </p:txBody>
      </p:sp>
    </p:spTree>
    <p:extLst>
      <p:ext uri="{BB962C8B-B14F-4D97-AF65-F5344CB8AC3E}">
        <p14:creationId xmlns:p14="http://schemas.microsoft.com/office/powerpoint/2010/main" val="18118638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6667500" cy="678611"/>
          </a:xfrm>
        </p:spPr>
        <p:txBody>
          <a:bodyPr>
            <a:noAutofit/>
          </a:bodyPr>
          <a:lstStyle/>
          <a:p>
            <a:r>
              <a:rPr lang="en-US" dirty="0"/>
              <a:t>Job Satisfaction &amp; Organizational Citizenship Behaviors</a:t>
            </a:r>
          </a:p>
        </p:txBody>
      </p:sp>
      <p:sp>
        <p:nvSpPr>
          <p:cNvPr id="3" name="Content Placeholder 2"/>
          <p:cNvSpPr>
            <a:spLocks noGrp="1"/>
          </p:cNvSpPr>
          <p:nvPr>
            <p:ph sz="quarter" idx="11"/>
          </p:nvPr>
        </p:nvSpPr>
        <p:spPr/>
        <p:txBody>
          <a:bodyPr/>
          <a:lstStyle/>
          <a:p>
            <a:pPr marL="457200" lvl="1" indent="0">
              <a:buNone/>
            </a:pPr>
            <a:r>
              <a:rPr lang="en-US" sz="3200" dirty="0"/>
              <a:t>Organizational citizenship behavior (OCB).</a:t>
            </a:r>
          </a:p>
          <a:p>
            <a:pPr marL="457200" lvl="1" indent="0">
              <a:buNone/>
            </a:pPr>
            <a:r>
              <a:rPr lang="en-US" sz="2800" dirty="0"/>
              <a:t>Represents discretionary individual behaviors that are: </a:t>
            </a:r>
          </a:p>
          <a:p>
            <a:pPr marL="1200150" lvl="2" indent="-342900"/>
            <a:r>
              <a:rPr lang="en-US" sz="2400" dirty="0"/>
              <a:t>Typically not directly or explicitly recognized by the formal reward system.</a:t>
            </a:r>
          </a:p>
          <a:p>
            <a:pPr marL="1200150" lvl="2" indent="-342900"/>
            <a:r>
              <a:rPr lang="en-US" sz="2400" dirty="0"/>
              <a:t>And can, in the aggregate, promote effective functioning of the organization.</a:t>
            </a:r>
          </a:p>
          <a:p>
            <a:endParaRPr lang="en-US" sz="3200" dirty="0"/>
          </a:p>
        </p:txBody>
      </p:sp>
    </p:spTree>
    <p:extLst>
      <p:ext uri="{BB962C8B-B14F-4D97-AF65-F5344CB8AC3E}">
        <p14:creationId xmlns:p14="http://schemas.microsoft.com/office/powerpoint/2010/main" val="33027968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OCB’s are linked to many benefits</a:t>
            </a:r>
          </a:p>
        </p:txBody>
      </p:sp>
      <p:sp>
        <p:nvSpPr>
          <p:cNvPr id="5" name="Content Placeholder 4"/>
          <p:cNvSpPr>
            <a:spLocks noGrp="1"/>
          </p:cNvSpPr>
          <p:nvPr>
            <p:ph sz="quarter" idx="15"/>
          </p:nvPr>
        </p:nvSpPr>
        <p:spPr>
          <a:xfrm>
            <a:off x="457200" y="1635651"/>
            <a:ext cx="4076700" cy="657225"/>
          </a:xfrm>
          <a:ln>
            <a:solidFill>
              <a:srgbClr val="EC7701"/>
            </a:solidFill>
          </a:ln>
        </p:spPr>
        <p:txBody>
          <a:bodyPr anchor="ctr">
            <a:normAutofit/>
          </a:bodyPr>
          <a:lstStyle/>
          <a:p>
            <a:pPr marL="0" indent="0" algn="ctr">
              <a:buNone/>
            </a:pPr>
            <a:r>
              <a:rPr lang="en-US" b="1" dirty="0"/>
              <a:t>For the </a:t>
            </a:r>
            <a:r>
              <a:rPr lang="en-US" b="1" dirty="0">
                <a:solidFill>
                  <a:srgbClr val="E31A23"/>
                </a:solidFill>
              </a:rPr>
              <a:t>Organization</a:t>
            </a:r>
            <a:r>
              <a:rPr lang="en-US" b="1" dirty="0"/>
              <a:t>:</a:t>
            </a:r>
            <a:endParaRPr lang="en-US" dirty="0"/>
          </a:p>
        </p:txBody>
      </p:sp>
      <p:sp>
        <p:nvSpPr>
          <p:cNvPr id="3" name="Content Placeholder 2"/>
          <p:cNvSpPr>
            <a:spLocks noGrp="1"/>
          </p:cNvSpPr>
          <p:nvPr>
            <p:ph sz="quarter" idx="11"/>
          </p:nvPr>
        </p:nvSpPr>
        <p:spPr/>
        <p:txBody>
          <a:bodyPr>
            <a:noAutofit/>
          </a:bodyPr>
          <a:lstStyle/>
          <a:p>
            <a:pPr marL="342900" indent="-342900" algn="ctr">
              <a:buFont typeface="Arial" panose="020B0604020202020204" pitchFamily="34" charset="0"/>
              <a:buChar char="•"/>
            </a:pPr>
            <a:r>
              <a:rPr lang="en-US" sz="2400" dirty="0"/>
              <a:t>Higher productivity/efficiency.</a:t>
            </a:r>
          </a:p>
          <a:p>
            <a:pPr marL="342900" indent="-342900" algn="ctr">
              <a:buFont typeface="Arial" panose="020B0604020202020204" pitchFamily="34" charset="0"/>
              <a:buChar char="•"/>
            </a:pPr>
            <a:r>
              <a:rPr lang="en-US" sz="2400" dirty="0"/>
              <a:t>Lower costs.</a:t>
            </a:r>
          </a:p>
          <a:p>
            <a:pPr marL="342900" indent="-342900" algn="ctr">
              <a:buFont typeface="Arial" panose="020B0604020202020204" pitchFamily="34" charset="0"/>
              <a:buChar char="•"/>
            </a:pPr>
            <a:r>
              <a:rPr lang="en-US" sz="2400" dirty="0"/>
              <a:t>Improved customer satisfaction.</a:t>
            </a:r>
          </a:p>
          <a:p>
            <a:pPr marL="342900" indent="-342900" algn="ctr">
              <a:buFont typeface="Arial" panose="020B0604020202020204" pitchFamily="34" charset="0"/>
              <a:buChar char="•"/>
            </a:pPr>
            <a:r>
              <a:rPr lang="en-US" sz="2400" dirty="0"/>
              <a:t>Higher unit-level satisfaction.</a:t>
            </a:r>
          </a:p>
          <a:p>
            <a:pPr marL="342900" indent="-342900" algn="ctr">
              <a:buFont typeface="Arial" panose="020B0604020202020204" pitchFamily="34" charset="0"/>
              <a:buChar char="•"/>
            </a:pPr>
            <a:r>
              <a:rPr lang="en-US" sz="2400" dirty="0"/>
              <a:t>Lower turnover.</a:t>
            </a:r>
          </a:p>
        </p:txBody>
      </p:sp>
      <p:sp>
        <p:nvSpPr>
          <p:cNvPr id="9" name="Content Placeholder 8">
            <a:extLst>
              <a:ext uri="{FF2B5EF4-FFF2-40B4-BE49-F238E27FC236}">
                <a16:creationId xmlns:a16="http://schemas.microsoft.com/office/drawing/2014/main" id="{3E18622D-4F34-AC46-B744-275A2F105541}"/>
              </a:ext>
            </a:extLst>
          </p:cNvPr>
          <p:cNvSpPr>
            <a:spLocks noGrp="1"/>
          </p:cNvSpPr>
          <p:nvPr>
            <p:ph sz="quarter" idx="16"/>
          </p:nvPr>
        </p:nvSpPr>
        <p:spPr>
          <a:xfrm>
            <a:off x="4762500" y="1635650"/>
            <a:ext cx="4076700" cy="657225"/>
          </a:xfrm>
          <a:ln>
            <a:solidFill>
              <a:srgbClr val="EC7701"/>
            </a:solidFill>
          </a:ln>
        </p:spPr>
        <p:txBody>
          <a:bodyPr anchor="ctr"/>
          <a:lstStyle/>
          <a:p>
            <a:pPr algn="ctr"/>
            <a:r>
              <a:rPr lang="en-US" b="1" dirty="0"/>
              <a:t>For the </a:t>
            </a:r>
            <a:r>
              <a:rPr lang="en-US" b="1" dirty="0">
                <a:solidFill>
                  <a:srgbClr val="E31A23"/>
                </a:solidFill>
              </a:rPr>
              <a:t>Individual</a:t>
            </a:r>
            <a:r>
              <a:rPr lang="en-US" b="1" dirty="0"/>
              <a:t>:</a:t>
            </a:r>
          </a:p>
        </p:txBody>
      </p:sp>
      <p:sp>
        <p:nvSpPr>
          <p:cNvPr id="10" name="Content Placeholder 9">
            <a:extLst>
              <a:ext uri="{FF2B5EF4-FFF2-40B4-BE49-F238E27FC236}">
                <a16:creationId xmlns:a16="http://schemas.microsoft.com/office/drawing/2014/main" id="{E4B56EC3-5F49-D64E-8ED3-D025173971C3}"/>
              </a:ext>
            </a:extLst>
          </p:cNvPr>
          <p:cNvSpPr>
            <a:spLocks noGrp="1"/>
          </p:cNvSpPr>
          <p:nvPr>
            <p:ph sz="quarter" idx="17"/>
          </p:nvPr>
        </p:nvSpPr>
        <p:spPr/>
        <p:txBody>
          <a:bodyPr/>
          <a:lstStyle/>
          <a:p>
            <a:pPr marL="342900" indent="-342900" algn="ctr">
              <a:buFont typeface="Arial" panose="020B0604020202020204" pitchFamily="34" charset="0"/>
              <a:buChar char="•"/>
            </a:pPr>
            <a:r>
              <a:rPr lang="en-US" sz="2400" dirty="0">
                <a:solidFill>
                  <a:schemeClr val="tx1"/>
                </a:solidFill>
              </a:rPr>
              <a:t>Improved job satisfaction.</a:t>
            </a:r>
            <a:endParaRPr lang="en-US" sz="2400" dirty="0"/>
          </a:p>
          <a:p>
            <a:pPr marL="342900" indent="-342900" algn="ctr">
              <a:buFont typeface="Arial" panose="020B0604020202020204" pitchFamily="34" charset="0"/>
              <a:buChar char="•"/>
            </a:pPr>
            <a:r>
              <a:rPr lang="en-US" sz="2400" dirty="0">
                <a:solidFill>
                  <a:schemeClr val="tx1"/>
                </a:solidFill>
              </a:rPr>
              <a:t>Improved performance </a:t>
            </a:r>
            <a:r>
              <a:rPr lang="en-US" sz="2400" dirty="0"/>
              <a:t>r</a:t>
            </a:r>
            <a:r>
              <a:rPr lang="en-US" sz="2400" dirty="0">
                <a:solidFill>
                  <a:schemeClr val="tx1"/>
                </a:solidFill>
              </a:rPr>
              <a:t>atings.</a:t>
            </a:r>
            <a:endParaRPr lang="en-US" sz="2400" dirty="0"/>
          </a:p>
          <a:p>
            <a:pPr marL="342900" indent="-342900" algn="ctr">
              <a:buFont typeface="Arial" panose="020B0604020202020204" pitchFamily="34" charset="0"/>
              <a:buChar char="•"/>
            </a:pPr>
            <a:r>
              <a:rPr lang="en-US" sz="2400" dirty="0">
                <a:solidFill>
                  <a:schemeClr val="tx1"/>
                </a:solidFill>
              </a:rPr>
              <a:t>Reduced intention to quit.</a:t>
            </a:r>
            <a:endParaRPr lang="en-US" sz="2400" dirty="0"/>
          </a:p>
          <a:p>
            <a:pPr marL="342900" indent="-342900" algn="ctr">
              <a:buFont typeface="Arial" panose="020B0604020202020204" pitchFamily="34" charset="0"/>
              <a:buChar char="•"/>
            </a:pPr>
            <a:r>
              <a:rPr lang="en-US" sz="2400" dirty="0">
                <a:solidFill>
                  <a:schemeClr val="tx1"/>
                </a:solidFill>
              </a:rPr>
              <a:t>Lower absenteeism</a:t>
            </a:r>
            <a:endParaRPr lang="en-US" sz="2400" dirty="0"/>
          </a:p>
          <a:p>
            <a:pPr marL="342900" indent="-342900" algn="ctr">
              <a:buFont typeface="Arial" panose="020B0604020202020204" pitchFamily="34" charset="0"/>
              <a:buChar char="•"/>
            </a:pPr>
            <a:r>
              <a:rPr lang="en-US" sz="2400" dirty="0">
                <a:solidFill>
                  <a:schemeClr val="tx1"/>
                </a:solidFill>
              </a:rPr>
              <a:t>Lower turnover.</a:t>
            </a:r>
            <a:endParaRPr lang="en-US" sz="2400" dirty="0"/>
          </a:p>
          <a:p>
            <a:endParaRPr lang="en-US" dirty="0"/>
          </a:p>
        </p:txBody>
      </p:sp>
    </p:spTree>
    <p:extLst>
      <p:ext uri="{BB962C8B-B14F-4D97-AF65-F5344CB8AC3E}">
        <p14:creationId xmlns:p14="http://schemas.microsoft.com/office/powerpoint/2010/main" val="6956735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Job Satisfaction &amp; Counterproductive Behavior</a:t>
            </a:r>
          </a:p>
        </p:txBody>
      </p:sp>
      <p:sp>
        <p:nvSpPr>
          <p:cNvPr id="3" name="Content Placeholder 2"/>
          <p:cNvSpPr>
            <a:spLocks noGrp="1"/>
          </p:cNvSpPr>
          <p:nvPr>
            <p:ph sz="quarter" idx="11"/>
          </p:nvPr>
        </p:nvSpPr>
        <p:spPr/>
        <p:txBody>
          <a:bodyPr/>
          <a:lstStyle/>
          <a:p>
            <a:pPr marL="0" indent="0">
              <a:buNone/>
            </a:pPr>
            <a:r>
              <a:rPr lang="en-US" sz="3200" dirty="0"/>
              <a:t>Counterproductive work behavior (CWB) are behaviors that </a:t>
            </a:r>
            <a:r>
              <a:rPr lang="en-US" sz="3200" dirty="0">
                <a:solidFill>
                  <a:srgbClr val="E31A23"/>
                </a:solidFill>
              </a:rPr>
              <a:t>harm </a:t>
            </a:r>
            <a:r>
              <a:rPr lang="en-US" sz="3200" dirty="0"/>
              <a:t>other employees, the organization as a whole, or organizational stakeholders such as customers and shareholders.</a:t>
            </a:r>
          </a:p>
          <a:p>
            <a:pPr marL="0" indent="0">
              <a:buNone/>
            </a:pPr>
            <a:endParaRPr lang="en-US" dirty="0"/>
          </a:p>
          <a:p>
            <a:endParaRPr lang="en-US" sz="3200" dirty="0"/>
          </a:p>
        </p:txBody>
      </p:sp>
    </p:spTree>
    <p:extLst>
      <p:ext uri="{BB962C8B-B14F-4D97-AF65-F5344CB8AC3E}">
        <p14:creationId xmlns:p14="http://schemas.microsoft.com/office/powerpoint/2010/main" val="3131228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Job Satisfaction and Turnover</a:t>
            </a:r>
          </a:p>
        </p:txBody>
      </p:sp>
      <p:sp>
        <p:nvSpPr>
          <p:cNvPr id="3" name="Content Placeholder 2"/>
          <p:cNvSpPr>
            <a:spLocks noGrp="1"/>
          </p:cNvSpPr>
          <p:nvPr>
            <p:ph sz="quarter" idx="11"/>
          </p:nvPr>
        </p:nvSpPr>
        <p:spPr/>
        <p:txBody>
          <a:bodyPr/>
          <a:lstStyle/>
          <a:p>
            <a:pPr marL="0" indent="0">
              <a:buNone/>
            </a:pPr>
            <a:r>
              <a:rPr lang="en-US" sz="2800" dirty="0"/>
              <a:t>Turnover is harmful when high-performing employees voluntarily leave the organization.</a:t>
            </a:r>
          </a:p>
          <a:p>
            <a:pPr marL="457200" lvl="1" indent="0">
              <a:buNone/>
            </a:pPr>
            <a:r>
              <a:rPr lang="en-US" sz="3200" dirty="0"/>
              <a:t>To reduce voluntary turnover:</a:t>
            </a:r>
          </a:p>
          <a:p>
            <a:pPr marL="920750" lvl="2" indent="-403225">
              <a:buFont typeface="Arial" panose="020B0604020202020204" pitchFamily="34" charset="0"/>
              <a:buChar char="•"/>
            </a:pPr>
            <a:r>
              <a:rPr lang="en-US" sz="2400" dirty="0"/>
              <a:t>Hire people who “fit” with the organization’s culture.</a:t>
            </a:r>
          </a:p>
          <a:p>
            <a:pPr marL="920750" lvl="2" indent="-403225">
              <a:buFont typeface="Arial" panose="020B0604020202020204" pitchFamily="34" charset="0"/>
              <a:buChar char="•"/>
            </a:pPr>
            <a:r>
              <a:rPr lang="en-US" sz="2400" dirty="0"/>
              <a:t>Spend time fostering employee engagement.</a:t>
            </a:r>
          </a:p>
          <a:p>
            <a:pPr marL="920750" lvl="2" indent="-403225">
              <a:buFont typeface="Arial" panose="020B0604020202020204" pitchFamily="34" charset="0"/>
              <a:buChar char="•"/>
            </a:pPr>
            <a:r>
              <a:rPr lang="en-US" sz="2400" dirty="0"/>
              <a:t>Provide effective onboarding.</a:t>
            </a:r>
          </a:p>
          <a:p>
            <a:pPr marL="920750" lvl="2" indent="-403225">
              <a:buFont typeface="Arial" panose="020B0604020202020204" pitchFamily="34" charset="0"/>
              <a:buChar char="•"/>
            </a:pPr>
            <a:r>
              <a:rPr lang="en-US" sz="2400" dirty="0"/>
              <a:t>Recognize and reward high-performing employees.</a:t>
            </a:r>
          </a:p>
        </p:txBody>
      </p:sp>
    </p:spTree>
    <p:extLst>
      <p:ext uri="{BB962C8B-B14F-4D97-AF65-F5344CB8AC3E}">
        <p14:creationId xmlns:p14="http://schemas.microsoft.com/office/powerpoint/2010/main" val="13852958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Your Personal Values Are</a:t>
            </a:r>
            <a:r>
              <a:rPr lang="mr-IN" dirty="0"/>
              <a:t>…</a:t>
            </a:r>
            <a:endParaRPr lang="en-US" dirty="0"/>
          </a:p>
        </p:txBody>
      </p:sp>
      <p:sp>
        <p:nvSpPr>
          <p:cNvPr id="3" name="Subtitle 2"/>
          <p:cNvSpPr>
            <a:spLocks noGrp="1"/>
          </p:cNvSpPr>
          <p:nvPr>
            <p:ph sz="quarter" idx="11"/>
          </p:nvPr>
        </p:nvSpPr>
        <p:spPr/>
        <p:txBody>
          <a:bodyPr>
            <a:normAutofit/>
          </a:bodyPr>
          <a:lstStyle/>
          <a:p>
            <a:pPr marL="0" indent="0" algn="ctr">
              <a:buNone/>
            </a:pPr>
            <a:r>
              <a:rPr lang="en-US" sz="3200" dirty="0"/>
              <a:t>Abstract ideals that guide our thinking and behavior across all situations.</a:t>
            </a:r>
          </a:p>
        </p:txBody>
      </p:sp>
    </p:spTree>
    <p:extLst>
      <p:ext uri="{BB962C8B-B14F-4D97-AF65-F5344CB8AC3E}">
        <p14:creationId xmlns:p14="http://schemas.microsoft.com/office/powerpoint/2010/main" val="36015683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200" b="1" dirty="0">
                <a:solidFill>
                  <a:srgbClr val="EC7701"/>
                </a:solidFill>
              </a:rPr>
              <a:t>5</a:t>
            </a:r>
          </a:p>
        </p:txBody>
      </p:sp>
      <p:sp>
        <p:nvSpPr>
          <p:cNvPr id="3" name="Content Placeholder 2"/>
          <p:cNvSpPr>
            <a:spLocks noGrp="1"/>
          </p:cNvSpPr>
          <p:nvPr>
            <p:ph sz="quarter" idx="11"/>
          </p:nvPr>
        </p:nvSpPr>
        <p:spPr/>
        <p:txBody>
          <a:bodyPr>
            <a:normAutofit lnSpcReduction="10000"/>
          </a:bodyPr>
          <a:lstStyle/>
          <a:p>
            <a:pPr marL="0" indent="0">
              <a:buNone/>
            </a:pPr>
            <a:r>
              <a:rPr lang="en-US" sz="2800" dirty="0"/>
              <a:t>Catherine is walking through the employee parking lot on her way to her office. She notices someone left an empty fast-food bag in the parking lot. Catherine goes out of her way to pick it up and dispose of it. What behavior is Catherine exhibiting?</a:t>
            </a:r>
          </a:p>
          <a:p>
            <a:pPr marL="914400" lvl="1" indent="-514350">
              <a:buFont typeface="+mj-lt"/>
              <a:buAutoNum type="alphaUcPeriod"/>
            </a:pPr>
            <a:r>
              <a:rPr lang="en-US" sz="2800" dirty="0"/>
              <a:t>psychological contract.</a:t>
            </a:r>
          </a:p>
          <a:p>
            <a:pPr marL="914400" lvl="1" indent="-514350">
              <a:buFont typeface="+mj-lt"/>
              <a:buAutoNum type="alphaUcPeriod"/>
            </a:pPr>
            <a:r>
              <a:rPr lang="en-US" sz="2800" dirty="0"/>
              <a:t>green behavior.</a:t>
            </a:r>
          </a:p>
          <a:p>
            <a:pPr marL="914400" lvl="1" indent="-514350">
              <a:buFont typeface="+mj-lt"/>
              <a:buAutoNum type="alphaUcPeriod"/>
            </a:pPr>
            <a:r>
              <a:rPr lang="en-US" sz="2800" dirty="0"/>
              <a:t>withdrawal cognitions.</a:t>
            </a:r>
          </a:p>
          <a:p>
            <a:pPr marL="914400" lvl="1" indent="-514350">
              <a:buFont typeface="+mj-lt"/>
              <a:buAutoNum type="alphaUcPeriod"/>
            </a:pPr>
            <a:r>
              <a:rPr lang="en-US" sz="2800" dirty="0"/>
              <a:t>CWB.</a:t>
            </a:r>
          </a:p>
          <a:p>
            <a:pPr marL="914400" lvl="1" indent="-514350">
              <a:buFont typeface="+mj-lt"/>
              <a:buAutoNum type="alphaUcPeriod"/>
            </a:pPr>
            <a:r>
              <a:rPr lang="en-US" sz="2800" dirty="0"/>
              <a:t>OCB.</a:t>
            </a:r>
          </a:p>
          <a:p>
            <a:endParaRPr lang="en-US" sz="2800" dirty="0"/>
          </a:p>
        </p:txBody>
      </p:sp>
    </p:spTree>
    <p:extLst>
      <p:ext uri="{BB962C8B-B14F-4D97-AF65-F5344CB8AC3E}">
        <p14:creationId xmlns:p14="http://schemas.microsoft.com/office/powerpoint/2010/main" val="37646279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Values and Attitudes: Putting </a:t>
            </a:r>
            <a:br>
              <a:rPr lang="en-US" dirty="0"/>
            </a:br>
            <a:r>
              <a:rPr lang="en-US" dirty="0"/>
              <a:t>It All in Context</a:t>
            </a:r>
          </a:p>
        </p:txBody>
      </p:sp>
      <p:sp>
        <p:nvSpPr>
          <p:cNvPr id="4" name="Content Placeholder 3"/>
          <p:cNvSpPr>
            <a:spLocks noGrp="1"/>
          </p:cNvSpPr>
          <p:nvPr>
            <p:ph sz="quarter" idx="11"/>
          </p:nvPr>
        </p:nvSpPr>
        <p:spPr>
          <a:xfrm>
            <a:off x="342900" y="1276709"/>
            <a:ext cx="8458200" cy="719731"/>
          </a:xfrm>
        </p:spPr>
        <p:txBody>
          <a:bodyPr>
            <a:noAutofit/>
          </a:bodyPr>
          <a:lstStyle/>
          <a:p>
            <a:pPr marL="0" indent="0">
              <a:buNone/>
            </a:pPr>
            <a:r>
              <a:rPr lang="en-US" dirty="0"/>
              <a:t>Figure 2.4 Organizing Framework for Understanding and Applying OB</a:t>
            </a:r>
            <a:endParaRPr lang="en-US" sz="1000" dirty="0"/>
          </a:p>
          <a:p>
            <a:r>
              <a:rPr lang="en-US" sz="1000" dirty="0"/>
              <a:t>©2021 Angelo Kinicki and Mel Fugate. All rights reserved. Reproduction prohibited without permission of the authors. </a:t>
            </a:r>
          </a:p>
          <a:p>
            <a:pPr marL="0" indent="0">
              <a:buNone/>
            </a:pPr>
            <a:endParaRPr lang="en-US" sz="1600" dirty="0"/>
          </a:p>
        </p:txBody>
      </p:sp>
      <p:pic>
        <p:nvPicPr>
          <p:cNvPr id="3" name="Picture 2" descr="Figure 2.4, Organizing framework for understanding and applying OB"/>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148840"/>
            <a:ext cx="8210939" cy="4023360"/>
          </a:xfrm>
          <a:prstGeom prst="rect">
            <a:avLst/>
          </a:prstGeom>
        </p:spPr>
      </p:pic>
      <p:sp>
        <p:nvSpPr>
          <p:cNvPr id="12" name="Text Placeholder 11"/>
          <p:cNvSpPr>
            <a:spLocks noGrp="1"/>
          </p:cNvSpPr>
          <p:nvPr>
            <p:ph type="body" sz="quarter" idx="12"/>
          </p:nvPr>
        </p:nvSpPr>
        <p:spPr/>
        <p:txBody>
          <a:bodyPr/>
          <a:lstStyle/>
          <a:p>
            <a:r>
              <a:rPr lang="en-US" dirty="0">
                <a:hlinkClick r:id="rId4" action="ppaction://hlinksldjump"/>
              </a:rPr>
              <a:t>Access the text alternate for this image.</a:t>
            </a:r>
            <a:endParaRPr lang="en-US" dirty="0"/>
          </a:p>
        </p:txBody>
      </p:sp>
    </p:spTree>
    <p:extLst>
      <p:ext uri="{BB962C8B-B14F-4D97-AF65-F5344CB8AC3E}">
        <p14:creationId xmlns:p14="http://schemas.microsoft.com/office/powerpoint/2010/main" val="1649052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200" b="1" dirty="0">
                <a:solidFill>
                  <a:srgbClr val="EC7701"/>
                </a:solidFill>
              </a:rPr>
              <a:t>6</a:t>
            </a:r>
          </a:p>
        </p:txBody>
      </p:sp>
      <p:sp>
        <p:nvSpPr>
          <p:cNvPr id="3" name="Content Placeholder 2"/>
          <p:cNvSpPr>
            <a:spLocks noGrp="1"/>
          </p:cNvSpPr>
          <p:nvPr>
            <p:ph sz="quarter" idx="11"/>
          </p:nvPr>
        </p:nvSpPr>
        <p:spPr/>
        <p:txBody>
          <a:bodyPr>
            <a:normAutofit lnSpcReduction="10000"/>
          </a:bodyPr>
          <a:lstStyle/>
          <a:p>
            <a:pPr marL="0" indent="0">
              <a:buNone/>
            </a:pPr>
            <a:r>
              <a:rPr lang="en-US" sz="2800" dirty="0"/>
              <a:t>The organizing framework for understanding and applying OB is based upon:</a:t>
            </a:r>
          </a:p>
          <a:p>
            <a:pPr marL="914400" lvl="1" indent="-514350">
              <a:buFont typeface="+mj-lt"/>
              <a:buAutoNum type="alphaUcPeriod"/>
            </a:pPr>
            <a:r>
              <a:rPr lang="en-US" sz="2800" dirty="0"/>
              <a:t>a systems approach.</a:t>
            </a:r>
          </a:p>
          <a:p>
            <a:pPr marL="914400" lvl="1" indent="-514350">
              <a:buFont typeface="+mj-lt"/>
              <a:buAutoNum type="alphaUcPeriod"/>
            </a:pPr>
            <a:r>
              <a:rPr lang="en-US" sz="2800" dirty="0"/>
              <a:t>using person and environmental factors as inputs.</a:t>
            </a:r>
          </a:p>
          <a:p>
            <a:pPr marL="914400" lvl="1" indent="-514350">
              <a:buFont typeface="+mj-lt"/>
              <a:buAutoNum type="alphaUcPeriod"/>
            </a:pPr>
            <a:r>
              <a:rPr lang="en-US" sz="2800" dirty="0"/>
              <a:t>processes including individual level, group/team level, and organizational level.</a:t>
            </a:r>
          </a:p>
          <a:p>
            <a:pPr marL="914400" lvl="1" indent="-514350">
              <a:buFont typeface="+mj-lt"/>
              <a:buAutoNum type="alphaUcPeriod"/>
            </a:pPr>
            <a:r>
              <a:rPr lang="en-US" sz="2800" dirty="0"/>
              <a:t>outcomes organized into individual level, group/team level, and organizational level.</a:t>
            </a:r>
          </a:p>
          <a:p>
            <a:pPr marL="914400" lvl="1" indent="-514350">
              <a:buFont typeface="+mj-lt"/>
              <a:buAutoNum type="alphaUcPeriod"/>
            </a:pPr>
            <a:r>
              <a:rPr lang="en-US" sz="2800" dirty="0"/>
              <a:t>The framework is based on all of these.</a:t>
            </a:r>
          </a:p>
          <a:p>
            <a:pPr marL="0" indent="0">
              <a:buNone/>
            </a:pPr>
            <a:endParaRPr lang="en-US" sz="2800" dirty="0"/>
          </a:p>
        </p:txBody>
      </p:sp>
    </p:spTree>
    <p:extLst>
      <p:ext uri="{BB962C8B-B14F-4D97-AF65-F5344CB8AC3E}">
        <p14:creationId xmlns:p14="http://schemas.microsoft.com/office/powerpoint/2010/main" val="27056606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hidden="1">
            <a:extLst>
              <a:ext uri="{FF2B5EF4-FFF2-40B4-BE49-F238E27FC236}">
                <a16:creationId xmlns:a16="http://schemas.microsoft.com/office/drawing/2014/main" id="{627E068D-50D5-4B4F-BF49-3ECAE6AD92D6}"/>
              </a:ext>
            </a:extLst>
          </p:cNvPr>
          <p:cNvSpPr>
            <a:spLocks noGrp="1"/>
          </p:cNvSpPr>
          <p:nvPr>
            <p:ph type="title"/>
          </p:nvPr>
        </p:nvSpPr>
        <p:spPr/>
        <p:txBody>
          <a:bodyPr/>
          <a:lstStyle/>
          <a:p>
            <a:r>
              <a:rPr lang="en-US" dirty="0"/>
              <a:t>End of Main Content.</a:t>
            </a:r>
          </a:p>
        </p:txBody>
      </p:sp>
      <p:sp>
        <p:nvSpPr>
          <p:cNvPr id="3" name="Footer Placeholder 2">
            <a:extLst>
              <a:ext uri="{FF2B5EF4-FFF2-40B4-BE49-F238E27FC236}">
                <a16:creationId xmlns:a16="http://schemas.microsoft.com/office/drawing/2014/main" id="{A3CF2C19-A04F-CA4A-B601-3FE36064E8CC}"/>
              </a:ext>
            </a:extLst>
          </p:cNvPr>
          <p:cNvSpPr>
            <a:spLocks noGrp="1"/>
          </p:cNvSpPr>
          <p:nvPr>
            <p:ph type="ftr" sz="quarter" idx="10"/>
          </p:nvPr>
        </p:nvSpPr>
        <p:spPr/>
        <p:txBody>
          <a:body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7246013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E8471-FA02-4344-B3B4-147D6933D7FB}"/>
              </a:ext>
            </a:extLst>
          </p:cNvPr>
          <p:cNvSpPr>
            <a:spLocks noGrp="1"/>
          </p:cNvSpPr>
          <p:nvPr>
            <p:ph type="title"/>
          </p:nvPr>
        </p:nvSpPr>
        <p:spPr/>
        <p:txBody>
          <a:bodyPr/>
          <a:lstStyle/>
          <a:p>
            <a:r>
              <a:rPr lang="en-US" dirty="0"/>
              <a:t>Accessibility Content: Text Alternates for Images</a:t>
            </a:r>
          </a:p>
        </p:txBody>
      </p:sp>
    </p:spTree>
    <p:extLst>
      <p:ext uri="{BB962C8B-B14F-4D97-AF65-F5344CB8AC3E}">
        <p14:creationId xmlns:p14="http://schemas.microsoft.com/office/powerpoint/2010/main" val="2623973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Figure 2.2 Schwartz’s Value Theory Text Alternate</a:t>
            </a:r>
          </a:p>
        </p:txBody>
      </p:sp>
      <p:sp>
        <p:nvSpPr>
          <p:cNvPr id="11" name="Text Placeholder 10"/>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2" name="Content Placeholder 1">
            <a:extLst>
              <a:ext uri="{FF2B5EF4-FFF2-40B4-BE49-F238E27FC236}">
                <a16:creationId xmlns:a16="http://schemas.microsoft.com/office/drawing/2014/main" id="{FDB4D839-2210-5846-99A0-A2A80C315BC9}"/>
              </a:ext>
            </a:extLst>
          </p:cNvPr>
          <p:cNvSpPr>
            <a:spLocks noGrp="1"/>
          </p:cNvSpPr>
          <p:nvPr>
            <p:ph sz="quarter" idx="11"/>
          </p:nvPr>
        </p:nvSpPr>
        <p:spPr/>
        <p:txBody>
          <a:bodyPr/>
          <a:lstStyle/>
          <a:p>
            <a:r>
              <a:rPr lang="en-US" dirty="0"/>
              <a:t>This graphic depicts the values and motives in Schwartz’s theory, as in Figure 2.2 of the text.</a:t>
            </a:r>
          </a:p>
          <a:p>
            <a:r>
              <a:rPr lang="en-US" dirty="0"/>
              <a:t>The graphic is a pie divided into quarters: openness to change, self-transcendence, conservation, and self-enhancement.</a:t>
            </a:r>
          </a:p>
          <a:p>
            <a:r>
              <a:rPr lang="en-US" dirty="0"/>
              <a:t>In openness to change it is broken into self-direction, stimulation, with hedonism changed with self-enhancement.</a:t>
            </a:r>
          </a:p>
          <a:p>
            <a:r>
              <a:rPr lang="en-US" dirty="0"/>
              <a:t>In self-transcendence is universalism and benevolence.</a:t>
            </a:r>
          </a:p>
          <a:p>
            <a:r>
              <a:rPr lang="en-US" dirty="0"/>
              <a:t>In conservation is conformity, tradition, and security.</a:t>
            </a:r>
          </a:p>
          <a:p>
            <a:r>
              <a:rPr lang="en-US" dirty="0"/>
              <a:t>In self-enhancement is power, achievement, and hedonism, which is shared with openness to change.</a:t>
            </a:r>
          </a:p>
          <a:p>
            <a:endParaRPr lang="en-US" dirty="0"/>
          </a:p>
        </p:txBody>
      </p:sp>
      <p:sp>
        <p:nvSpPr>
          <p:cNvPr id="12" name="Text Placeholder 11"/>
          <p:cNvSpPr>
            <a:spLocks noGrp="1"/>
          </p:cNvSpPr>
          <p:nvPr>
            <p:ph type="body" sz="quarter" idx="15"/>
          </p:nvPr>
        </p:nvSpPr>
        <p:spPr/>
        <p:txBody>
          <a:bodyPr/>
          <a:lstStyle/>
          <a:p>
            <a:r>
              <a:rPr lang="en-US" dirty="0">
                <a:hlinkClick r:id="rId3" action="ppaction://hlinksldjump"/>
              </a:rPr>
              <a:t>Return to slide containing image</a:t>
            </a:r>
            <a:endParaRPr lang="en-US" dirty="0"/>
          </a:p>
        </p:txBody>
      </p:sp>
    </p:spTree>
    <p:extLst>
      <p:ext uri="{BB962C8B-B14F-4D97-AF65-F5344CB8AC3E}">
        <p14:creationId xmlns:p14="http://schemas.microsoft.com/office/powerpoint/2010/main" val="11593957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a:t>Our Personal Attitudes Affect Behavior via Our Intentions Text Alternate</a:t>
            </a:r>
          </a:p>
        </p:txBody>
      </p:sp>
      <p:sp>
        <p:nvSpPr>
          <p:cNvPr id="9" name="Text Placeholder 8"/>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2" name="Content Placeholder 1">
            <a:extLst>
              <a:ext uri="{FF2B5EF4-FFF2-40B4-BE49-F238E27FC236}">
                <a16:creationId xmlns:a16="http://schemas.microsoft.com/office/drawing/2014/main" id="{8838C20D-641A-E64A-A773-3F1C85EE600C}"/>
              </a:ext>
            </a:extLst>
          </p:cNvPr>
          <p:cNvSpPr>
            <a:spLocks noGrp="1"/>
          </p:cNvSpPr>
          <p:nvPr>
            <p:ph sz="quarter" idx="11"/>
          </p:nvPr>
        </p:nvSpPr>
        <p:spPr/>
        <p:txBody>
          <a:bodyPr/>
          <a:lstStyle/>
          <a:p>
            <a:r>
              <a:rPr lang="en-US" dirty="0"/>
              <a:t>This graphic shows Ajzen’s theory of planned behavior, with intentions being the key link between attitudes and planned behavior. The three key general motives, attitude toward the behavior, the subjective norm, and perceived behavioral control, predict or at least influence intention and behavior.</a:t>
            </a:r>
          </a:p>
          <a:p>
            <a:endParaRPr lang="en-US" dirty="0"/>
          </a:p>
        </p:txBody>
      </p:sp>
      <p:sp>
        <p:nvSpPr>
          <p:cNvPr id="10" name="Text Placeholder 9"/>
          <p:cNvSpPr>
            <a:spLocks noGrp="1"/>
          </p:cNvSpPr>
          <p:nvPr>
            <p:ph type="body" sz="quarter" idx="15"/>
          </p:nvPr>
        </p:nvSpPr>
        <p:spPr/>
        <p:txBody>
          <a:bodyPr/>
          <a:lstStyle/>
          <a:p>
            <a:r>
              <a:rPr lang="en-US" dirty="0">
                <a:hlinkClick r:id="rId3" action="ppaction://hlinksldjump"/>
              </a:rPr>
              <a:t>Return to slide containing image.</a:t>
            </a:r>
            <a:endParaRPr lang="en-US" dirty="0"/>
          </a:p>
        </p:txBody>
      </p:sp>
    </p:spTree>
    <p:extLst>
      <p:ext uri="{BB962C8B-B14F-4D97-AF65-F5344CB8AC3E}">
        <p14:creationId xmlns:p14="http://schemas.microsoft.com/office/powerpoint/2010/main" val="6501175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a:t>Values and Attitudes: Putting It All in Context Text Alternate</a:t>
            </a:r>
          </a:p>
        </p:txBody>
      </p:sp>
      <p:sp>
        <p:nvSpPr>
          <p:cNvPr id="9" name="Text Placeholder 8"/>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2" name="Content Placeholder 1">
            <a:extLst>
              <a:ext uri="{FF2B5EF4-FFF2-40B4-BE49-F238E27FC236}">
                <a16:creationId xmlns:a16="http://schemas.microsoft.com/office/drawing/2014/main" id="{3B9941F2-1162-F64B-B291-7E77E330458D}"/>
              </a:ext>
            </a:extLst>
          </p:cNvPr>
          <p:cNvSpPr>
            <a:spLocks noGrp="1"/>
          </p:cNvSpPr>
          <p:nvPr>
            <p:ph sz="quarter" idx="11"/>
          </p:nvPr>
        </p:nvSpPr>
        <p:spPr/>
        <p:txBody>
          <a:bodyPr>
            <a:noAutofit/>
          </a:bodyPr>
          <a:lstStyle/>
          <a:p>
            <a:pPr>
              <a:spcAft>
                <a:spcPts val="0"/>
              </a:spcAft>
            </a:pPr>
            <a:r>
              <a:rPr lang="en-US" sz="1100" dirty="0"/>
              <a:t>The graphic is Figure 2.4 the Organizing framework for understanding and applying OB.</a:t>
            </a:r>
          </a:p>
          <a:p>
            <a:pPr>
              <a:spcAft>
                <a:spcPts val="0"/>
              </a:spcAft>
            </a:pPr>
            <a:r>
              <a:rPr lang="en-US" sz="1100" dirty="0"/>
              <a:t>Inputs:</a:t>
            </a:r>
          </a:p>
          <a:p>
            <a:pPr lvl="1">
              <a:spcBef>
                <a:spcPts val="0"/>
              </a:spcBef>
              <a:spcAft>
                <a:spcPts val="0"/>
              </a:spcAft>
            </a:pPr>
            <a:r>
              <a:rPr lang="en-US" sz="1100" dirty="0"/>
              <a:t>Person Factors.</a:t>
            </a:r>
          </a:p>
          <a:p>
            <a:pPr lvl="2">
              <a:spcBef>
                <a:spcPts val="0"/>
              </a:spcBef>
              <a:spcAft>
                <a:spcPts val="0"/>
              </a:spcAft>
            </a:pPr>
            <a:r>
              <a:rPr lang="en-US" sz="1100" dirty="0"/>
              <a:t>Values.</a:t>
            </a:r>
          </a:p>
          <a:p>
            <a:pPr lvl="2">
              <a:spcBef>
                <a:spcPts val="0"/>
              </a:spcBef>
              <a:spcAft>
                <a:spcPts val="0"/>
              </a:spcAft>
            </a:pPr>
            <a:r>
              <a:rPr lang="en-US" sz="1100" dirty="0"/>
              <a:t>Personal attitudes.</a:t>
            </a:r>
          </a:p>
          <a:p>
            <a:pPr lvl="2">
              <a:spcBef>
                <a:spcPts val="0"/>
              </a:spcBef>
              <a:spcAft>
                <a:spcPts val="0"/>
              </a:spcAft>
            </a:pPr>
            <a:r>
              <a:rPr lang="en-US" sz="1100" dirty="0"/>
              <a:t>Intentions.</a:t>
            </a:r>
          </a:p>
          <a:p>
            <a:pPr lvl="1">
              <a:spcBef>
                <a:spcPts val="0"/>
              </a:spcBef>
              <a:spcAft>
                <a:spcPts val="0"/>
              </a:spcAft>
            </a:pPr>
            <a:r>
              <a:rPr lang="en-US" sz="1100" dirty="0"/>
              <a:t>Situation Factors.</a:t>
            </a:r>
          </a:p>
          <a:p>
            <a:pPr>
              <a:spcAft>
                <a:spcPts val="0"/>
              </a:spcAft>
            </a:pPr>
            <a:r>
              <a:rPr lang="en-US" sz="1100" dirty="0"/>
              <a:t>Processes:</a:t>
            </a:r>
          </a:p>
          <a:p>
            <a:pPr lvl="1">
              <a:spcBef>
                <a:spcPts val="0"/>
              </a:spcBef>
              <a:spcAft>
                <a:spcPts val="0"/>
              </a:spcAft>
            </a:pPr>
            <a:r>
              <a:rPr lang="en-US" sz="1100" dirty="0"/>
              <a:t>Individual level.</a:t>
            </a:r>
          </a:p>
          <a:p>
            <a:pPr lvl="1">
              <a:spcBef>
                <a:spcPts val="0"/>
              </a:spcBef>
              <a:spcAft>
                <a:spcPts val="0"/>
              </a:spcAft>
            </a:pPr>
            <a:r>
              <a:rPr lang="en-US" sz="1100" dirty="0"/>
              <a:t>Group, team level.</a:t>
            </a:r>
          </a:p>
          <a:p>
            <a:pPr lvl="1">
              <a:spcBef>
                <a:spcPts val="0"/>
              </a:spcBef>
              <a:spcAft>
                <a:spcPts val="0"/>
              </a:spcAft>
            </a:pPr>
            <a:r>
              <a:rPr lang="en-US" sz="1100" dirty="0"/>
              <a:t>Organizational level.</a:t>
            </a:r>
          </a:p>
          <a:p>
            <a:pPr>
              <a:spcAft>
                <a:spcPts val="0"/>
              </a:spcAft>
            </a:pPr>
            <a:r>
              <a:rPr lang="en-US" sz="1100" dirty="0"/>
              <a:t>Outcomes:</a:t>
            </a:r>
          </a:p>
          <a:p>
            <a:pPr lvl="1">
              <a:spcBef>
                <a:spcPts val="0"/>
              </a:spcBef>
              <a:spcAft>
                <a:spcPts val="0"/>
              </a:spcAft>
            </a:pPr>
            <a:r>
              <a:rPr lang="en-US" sz="1100" dirty="0"/>
              <a:t>Individual level.</a:t>
            </a:r>
          </a:p>
          <a:p>
            <a:pPr lvl="2">
              <a:spcBef>
                <a:spcPts val="0"/>
              </a:spcBef>
              <a:spcAft>
                <a:spcPts val="0"/>
              </a:spcAft>
            </a:pPr>
            <a:r>
              <a:rPr lang="en-US" sz="1100" dirty="0"/>
              <a:t>Task performance.</a:t>
            </a:r>
          </a:p>
          <a:p>
            <a:pPr lvl="2">
              <a:spcBef>
                <a:spcPts val="0"/>
              </a:spcBef>
              <a:spcAft>
                <a:spcPts val="0"/>
              </a:spcAft>
            </a:pPr>
            <a:r>
              <a:rPr lang="en-US" sz="1100" dirty="0"/>
              <a:t>Workplace attitudes.</a:t>
            </a:r>
          </a:p>
          <a:p>
            <a:pPr lvl="2">
              <a:spcBef>
                <a:spcPts val="0"/>
              </a:spcBef>
              <a:spcAft>
                <a:spcPts val="0"/>
              </a:spcAft>
            </a:pPr>
            <a:r>
              <a:rPr lang="en-US" sz="1100" dirty="0"/>
              <a:t>Well-being, flourishing.</a:t>
            </a:r>
          </a:p>
          <a:p>
            <a:pPr lvl="2">
              <a:spcBef>
                <a:spcPts val="0"/>
              </a:spcBef>
              <a:spcAft>
                <a:spcPts val="0"/>
              </a:spcAft>
            </a:pPr>
            <a:r>
              <a:rPr lang="en-US" sz="1100" dirty="0"/>
              <a:t>Citizenship behavior, counter-productive behavior.</a:t>
            </a:r>
          </a:p>
          <a:p>
            <a:pPr lvl="2">
              <a:spcBef>
                <a:spcPts val="0"/>
              </a:spcBef>
              <a:spcAft>
                <a:spcPts val="0"/>
              </a:spcAft>
            </a:pPr>
            <a:r>
              <a:rPr lang="en-US" sz="1100" dirty="0"/>
              <a:t>Turnover.</a:t>
            </a:r>
          </a:p>
          <a:p>
            <a:pPr lvl="1">
              <a:spcBef>
                <a:spcPts val="0"/>
              </a:spcBef>
              <a:spcAft>
                <a:spcPts val="0"/>
              </a:spcAft>
            </a:pPr>
            <a:r>
              <a:rPr lang="en-US" sz="1100" dirty="0"/>
              <a:t>Group, team level.</a:t>
            </a:r>
          </a:p>
          <a:p>
            <a:pPr lvl="1">
              <a:spcBef>
                <a:spcPts val="0"/>
              </a:spcBef>
              <a:spcAft>
                <a:spcPts val="0"/>
              </a:spcAft>
            </a:pPr>
            <a:r>
              <a:rPr lang="en-US" sz="1100" dirty="0"/>
              <a:t>Organizational level.</a:t>
            </a:r>
          </a:p>
          <a:p>
            <a:pPr lvl="2">
              <a:spcBef>
                <a:spcPts val="0"/>
              </a:spcBef>
              <a:spcAft>
                <a:spcPts val="0"/>
              </a:spcAft>
            </a:pPr>
            <a:r>
              <a:rPr lang="en-US" sz="1100" dirty="0"/>
              <a:t>Accounting, financial performance.</a:t>
            </a:r>
          </a:p>
          <a:p>
            <a:pPr lvl="2">
              <a:spcBef>
                <a:spcPts val="0"/>
              </a:spcBef>
              <a:spcAft>
                <a:spcPts val="0"/>
              </a:spcAft>
            </a:pPr>
            <a:r>
              <a:rPr lang="en-US" sz="1100" dirty="0"/>
              <a:t>Customer service, satisfaction.</a:t>
            </a:r>
          </a:p>
          <a:p>
            <a:pPr>
              <a:spcAft>
                <a:spcPts val="0"/>
              </a:spcAft>
            </a:pPr>
            <a:r>
              <a:rPr lang="en-US" sz="1100" dirty="0"/>
              <a:t>Inputs lead to processes and processed to outcomes. Outcomes relate back to both processes and inputs.</a:t>
            </a:r>
          </a:p>
          <a:p>
            <a:pPr>
              <a:spcAft>
                <a:spcPts val="0"/>
              </a:spcAft>
            </a:pPr>
            <a:endParaRPr lang="en-US" sz="1100" dirty="0"/>
          </a:p>
          <a:p>
            <a:pPr>
              <a:spcAft>
                <a:spcPts val="0"/>
              </a:spcAft>
            </a:pPr>
            <a:endParaRPr lang="en-US" sz="1100" dirty="0"/>
          </a:p>
        </p:txBody>
      </p:sp>
      <p:sp>
        <p:nvSpPr>
          <p:cNvPr id="10" name="Text Placeholder 9"/>
          <p:cNvSpPr>
            <a:spLocks noGrp="1"/>
          </p:cNvSpPr>
          <p:nvPr>
            <p:ph type="body" sz="quarter" idx="15"/>
          </p:nvPr>
        </p:nvSpPr>
        <p:spPr/>
        <p:txBody>
          <a:bodyPr/>
          <a:lstStyle/>
          <a:p>
            <a:r>
              <a:rPr lang="en-US" sz="1100" dirty="0">
                <a:hlinkClick r:id="rId3" action="ppaction://hlinksldjump"/>
              </a:rPr>
              <a:t>Return to slide containing image.</a:t>
            </a:r>
            <a:endParaRPr lang="en-US" sz="1100" dirty="0"/>
          </a:p>
        </p:txBody>
      </p:sp>
    </p:spTree>
    <p:extLst>
      <p:ext uri="{BB962C8B-B14F-4D97-AF65-F5344CB8AC3E}">
        <p14:creationId xmlns:p14="http://schemas.microsoft.com/office/powerpoint/2010/main" val="4028129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5304038-031B-1648-8B76-029E3158B8B1}"/>
              </a:ext>
            </a:extLst>
          </p:cNvPr>
          <p:cNvSpPr>
            <a:spLocks noGrp="1"/>
          </p:cNvSpPr>
          <p:nvPr>
            <p:ph type="title"/>
          </p:nvPr>
        </p:nvSpPr>
        <p:spPr/>
        <p:txBody>
          <a:bodyPr/>
          <a:lstStyle/>
          <a:p>
            <a:r>
              <a:rPr lang="en-US" dirty="0"/>
              <a:t>Figure 2.2 Schwartz’s Value Theory</a:t>
            </a:r>
          </a:p>
        </p:txBody>
      </p:sp>
      <p:sp>
        <p:nvSpPr>
          <p:cNvPr id="11" name="Text Placeholder 10"/>
          <p:cNvSpPr>
            <a:spLocks noGrp="1"/>
          </p:cNvSpPr>
          <p:nvPr>
            <p:ph sz="quarter" idx="11"/>
          </p:nvPr>
        </p:nvSpPr>
        <p:spPr>
          <a:xfrm>
            <a:off x="342900" y="1325043"/>
            <a:ext cx="4076700" cy="3323157"/>
          </a:xfrm>
        </p:spPr>
        <p:txBody>
          <a:bodyPr>
            <a:noAutofit/>
          </a:bodyPr>
          <a:lstStyle/>
          <a:p>
            <a:pPr algn="ctr">
              <a:spcAft>
                <a:spcPts val="3200"/>
              </a:spcAft>
            </a:pPr>
            <a:r>
              <a:rPr lang="en-US" sz="2800" dirty="0"/>
              <a:t>Values are </a:t>
            </a:r>
            <a:r>
              <a:rPr lang="en-US" sz="2800" dirty="0">
                <a:solidFill>
                  <a:srgbClr val="E31A23"/>
                </a:solidFill>
              </a:rPr>
              <a:t>motivational</a:t>
            </a:r>
            <a:r>
              <a:rPr lang="en-US" sz="2800" dirty="0"/>
              <a:t> and represent broad goals over time.</a:t>
            </a:r>
          </a:p>
          <a:p>
            <a:pPr algn="ctr"/>
            <a:r>
              <a:rPr lang="en-US" sz="2800" dirty="0"/>
              <a:t>Bipolar values are </a:t>
            </a:r>
            <a:r>
              <a:rPr lang="en-US" sz="2800" dirty="0">
                <a:solidFill>
                  <a:srgbClr val="FF0000"/>
                </a:solidFill>
              </a:rPr>
              <a:t>incongruent</a:t>
            </a:r>
            <a:r>
              <a:rPr lang="en-US" sz="2800" dirty="0"/>
              <a:t> while adjacent values are complementary   </a:t>
            </a:r>
          </a:p>
        </p:txBody>
      </p:sp>
      <p:pic>
        <p:nvPicPr>
          <p:cNvPr id="3" name="Picture 2" descr="Schwartz's Value Theory is depicted."/>
          <p:cNvPicPr>
            <a:picLocks noChangeAspect="1"/>
          </p:cNvPicPr>
          <p:nvPr/>
        </p:nvPicPr>
        <p:blipFill rotWithShape="1">
          <a:blip r:embed="rId3">
            <a:extLst>
              <a:ext uri="{28A0092B-C50C-407E-A947-70E740481C1C}">
                <a14:useLocalDpi xmlns:a14="http://schemas.microsoft.com/office/drawing/2010/main" val="0"/>
              </a:ext>
            </a:extLst>
          </a:blip>
          <a:srcRect l="20833" t="24445" r="33333" b="17776"/>
          <a:stretch/>
        </p:blipFill>
        <p:spPr>
          <a:xfrm>
            <a:off x="4800600" y="1325043"/>
            <a:ext cx="4191000" cy="3962400"/>
          </a:xfrm>
          <a:prstGeom prst="rect">
            <a:avLst/>
          </a:prstGeom>
        </p:spPr>
      </p:pic>
      <p:sp>
        <p:nvSpPr>
          <p:cNvPr id="5" name="Content Placeholder 4">
            <a:extLst>
              <a:ext uri="{FF2B5EF4-FFF2-40B4-BE49-F238E27FC236}">
                <a16:creationId xmlns:a16="http://schemas.microsoft.com/office/drawing/2014/main" id="{5E028566-357D-524A-9B67-6693404956D8}"/>
              </a:ext>
            </a:extLst>
          </p:cNvPr>
          <p:cNvSpPr>
            <a:spLocks noGrp="1"/>
          </p:cNvSpPr>
          <p:nvPr>
            <p:ph sz="quarter" idx="14"/>
          </p:nvPr>
        </p:nvSpPr>
        <p:spPr>
          <a:xfrm>
            <a:off x="5043016" y="5629075"/>
            <a:ext cx="4076700" cy="513991"/>
          </a:xfrm>
        </p:spPr>
        <p:txBody>
          <a:bodyPr>
            <a:normAutofit fontScale="77500" lnSpcReduction="20000"/>
          </a:bodyPr>
          <a:lstStyle/>
          <a:p>
            <a:r>
              <a:rPr lang="en-US" sz="1000" dirty="0"/>
              <a:t>Source: S.H. Schwartz, “An Overview of the Schwartz Theory of Basic Values,” </a:t>
            </a:r>
            <a:r>
              <a:rPr lang="en-US" sz="1000" i="1" dirty="0"/>
              <a:t>Online Readings in Psychology and Culture </a:t>
            </a:r>
            <a:r>
              <a:rPr lang="en-US" sz="1000" dirty="0"/>
              <a:t>2(1), December 1, 2012, http//dx.doi.org/10.9707/2307-0919.116.</a:t>
            </a:r>
          </a:p>
          <a:p>
            <a:endParaRPr lang="en-US" sz="1000" dirty="0"/>
          </a:p>
        </p:txBody>
      </p:sp>
      <p:sp>
        <p:nvSpPr>
          <p:cNvPr id="4" name="Text Placeholder 3"/>
          <p:cNvSpPr>
            <a:spLocks noGrp="1"/>
          </p:cNvSpPr>
          <p:nvPr>
            <p:ph type="body" sz="quarter" idx="12"/>
          </p:nvPr>
        </p:nvSpPr>
        <p:spPr/>
        <p:txBody>
          <a:bodyPr/>
          <a:lstStyle/>
          <a:p>
            <a:pPr algn="ctr"/>
            <a:r>
              <a:rPr lang="en-US" sz="1000" dirty="0">
                <a:hlinkClick r:id="rId4" action="ppaction://hlinksldjump"/>
              </a:rPr>
              <a:t>Access the text alternate for slide image.</a:t>
            </a:r>
            <a:endParaRPr lang="en-US" sz="1000" dirty="0"/>
          </a:p>
        </p:txBody>
      </p:sp>
    </p:spTree>
    <p:extLst>
      <p:ext uri="{BB962C8B-B14F-4D97-AF65-F5344CB8AC3E}">
        <p14:creationId xmlns:p14="http://schemas.microsoft.com/office/powerpoint/2010/main" val="19268497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Implications of Schwartz’s </a:t>
            </a:r>
            <a:br>
              <a:rPr lang="en-US" dirty="0"/>
            </a:br>
            <a:r>
              <a:rPr lang="en-US" dirty="0"/>
              <a:t>Value Theory</a:t>
            </a:r>
          </a:p>
        </p:txBody>
      </p:sp>
      <p:sp>
        <p:nvSpPr>
          <p:cNvPr id="3" name="Content Placeholder 2"/>
          <p:cNvSpPr>
            <a:spLocks noGrp="1"/>
          </p:cNvSpPr>
          <p:nvPr>
            <p:ph sz="quarter" idx="11"/>
          </p:nvPr>
        </p:nvSpPr>
        <p:spPr/>
        <p:txBody>
          <a:bodyPr>
            <a:normAutofit/>
          </a:bodyPr>
          <a:lstStyle/>
          <a:p>
            <a:pPr marL="0" lvl="0" indent="0">
              <a:buNone/>
            </a:pPr>
            <a:r>
              <a:rPr lang="en-US" sz="2800" dirty="0">
                <a:solidFill>
                  <a:srgbClr val="FF0000"/>
                </a:solidFill>
              </a:rPr>
              <a:t>Workplace</a:t>
            </a:r>
            <a:r>
              <a:rPr lang="en-US" sz="2800" dirty="0"/>
              <a:t> Application. </a:t>
            </a:r>
          </a:p>
          <a:p>
            <a:pPr marL="685800" lvl="1" indent="-228600">
              <a:buChar char="•"/>
            </a:pPr>
            <a:r>
              <a:rPr lang="en-US" sz="2400" dirty="0"/>
              <a:t>Managers can better manage their employees when they understand an employees' values and motivation.</a:t>
            </a:r>
          </a:p>
          <a:p>
            <a:pPr marL="685800" lvl="1" indent="-228600">
              <a:buChar char="•"/>
            </a:pPr>
            <a:r>
              <a:rPr lang="en-US" sz="2400" dirty="0"/>
              <a:t>Pursuit of incongruent goals may lead to conflicting employee actions and behaviors.</a:t>
            </a:r>
            <a:r>
              <a:rPr lang="en-US" dirty="0"/>
              <a:t> </a:t>
            </a:r>
          </a:p>
        </p:txBody>
      </p:sp>
      <p:sp>
        <p:nvSpPr>
          <p:cNvPr id="6" name="Content Placeholder 5">
            <a:extLst>
              <a:ext uri="{FF2B5EF4-FFF2-40B4-BE49-F238E27FC236}">
                <a16:creationId xmlns:a16="http://schemas.microsoft.com/office/drawing/2014/main" id="{2F8B9662-2BA1-2F4D-8AC6-B6F92C44D5BE}"/>
              </a:ext>
            </a:extLst>
          </p:cNvPr>
          <p:cNvSpPr>
            <a:spLocks noGrp="1"/>
          </p:cNvSpPr>
          <p:nvPr>
            <p:ph sz="quarter" idx="14"/>
          </p:nvPr>
        </p:nvSpPr>
        <p:spPr/>
        <p:txBody>
          <a:bodyPr/>
          <a:lstStyle/>
          <a:p>
            <a:pPr lvl="0"/>
            <a:r>
              <a:rPr lang="en-US" sz="2800" dirty="0">
                <a:solidFill>
                  <a:srgbClr val="FF0000"/>
                </a:solidFill>
              </a:rPr>
              <a:t>Personal</a:t>
            </a:r>
            <a:r>
              <a:rPr lang="en-US" sz="2800" dirty="0"/>
              <a:t> Application.  </a:t>
            </a:r>
          </a:p>
          <a:p>
            <a:pPr marL="685800" lvl="1" indent="-228600">
              <a:tabLst>
                <a:tab pos="739775" algn="l"/>
              </a:tabLst>
            </a:pPr>
            <a:r>
              <a:rPr lang="en-US" sz="2400" dirty="0"/>
              <a:t>Employees will derive more meaning from work by pursuing goals that are consistent with their values.</a:t>
            </a:r>
          </a:p>
          <a:p>
            <a:endParaRPr lang="en-US" dirty="0"/>
          </a:p>
        </p:txBody>
      </p:sp>
    </p:spTree>
    <p:extLst>
      <p:ext uri="{BB962C8B-B14F-4D97-AF65-F5344CB8AC3E}">
        <p14:creationId xmlns:p14="http://schemas.microsoft.com/office/powerpoint/2010/main" val="37813617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What Do We Know About Values?</a:t>
            </a:r>
          </a:p>
        </p:txBody>
      </p:sp>
      <p:sp>
        <p:nvSpPr>
          <p:cNvPr id="11" name="Content Placeholder 10"/>
          <p:cNvSpPr>
            <a:spLocks noGrp="1"/>
          </p:cNvSpPr>
          <p:nvPr>
            <p:ph sz="quarter" idx="11"/>
          </p:nvPr>
        </p:nvSpPr>
        <p:spPr>
          <a:noFill/>
          <a:ln>
            <a:solidFill>
              <a:schemeClr val="accent1"/>
            </a:solidFill>
          </a:ln>
        </p:spPr>
        <p:txBody>
          <a:bodyPr/>
          <a:lstStyle/>
          <a:p>
            <a:pPr marL="0" indent="0">
              <a:buNone/>
            </a:pPr>
            <a:r>
              <a:rPr lang="en-US" sz="2800" dirty="0"/>
              <a:t>A person’s values are stable over time, but personal values vary across generations and cultures.</a:t>
            </a:r>
          </a:p>
          <a:p>
            <a:endParaRPr lang="en-US" dirty="0"/>
          </a:p>
        </p:txBody>
      </p:sp>
      <p:sp>
        <p:nvSpPr>
          <p:cNvPr id="2" name="Content Placeholder 1"/>
          <p:cNvSpPr>
            <a:spLocks noGrp="1"/>
          </p:cNvSpPr>
          <p:nvPr>
            <p:ph sz="quarter" idx="14"/>
          </p:nvPr>
        </p:nvSpPr>
        <p:spPr>
          <a:noFill/>
          <a:ln>
            <a:solidFill>
              <a:schemeClr val="accent1"/>
            </a:solidFill>
          </a:ln>
        </p:spPr>
        <p:txBody>
          <a:bodyPr>
            <a:normAutofit/>
          </a:bodyPr>
          <a:lstStyle/>
          <a:p>
            <a:pPr marL="0" indent="0">
              <a:buNone/>
            </a:pPr>
            <a:r>
              <a:rPr lang="en-US" sz="2800" dirty="0"/>
              <a:t>Attracting employees whose personal values align with those of the organization yields many benefits.</a:t>
            </a:r>
          </a:p>
          <a:p>
            <a:pPr marL="342900" indent="-342900">
              <a:buFont typeface="Arial" panose="020B0604020202020204" pitchFamily="34" charset="0"/>
              <a:buChar char="•"/>
            </a:pPr>
            <a:r>
              <a:rPr lang="en-US" sz="2400" dirty="0"/>
              <a:t>Lower employee turnover.</a:t>
            </a:r>
          </a:p>
          <a:p>
            <a:pPr marL="342900" indent="-342900">
              <a:buFont typeface="Arial" panose="020B0604020202020204" pitchFamily="34" charset="0"/>
              <a:buChar char="•"/>
            </a:pPr>
            <a:r>
              <a:rPr lang="en-US" sz="2400" dirty="0"/>
              <a:t>Higher employee retention.</a:t>
            </a:r>
          </a:p>
          <a:p>
            <a:pPr marL="342900" indent="-342900">
              <a:buFont typeface="Arial" panose="020B0604020202020204" pitchFamily="34" charset="0"/>
              <a:buChar char="•"/>
            </a:pPr>
            <a:r>
              <a:rPr lang="en-US" sz="2400" dirty="0"/>
              <a:t>Higher employee engagement.</a:t>
            </a:r>
          </a:p>
          <a:p>
            <a:pPr marL="342900" indent="-342900">
              <a:buFont typeface="Arial" panose="020B0604020202020204" pitchFamily="34" charset="0"/>
              <a:buChar char="•"/>
            </a:pPr>
            <a:r>
              <a:rPr lang="en-US" sz="2400" dirty="0"/>
              <a:t>Increased customer satisfaction.</a:t>
            </a:r>
          </a:p>
        </p:txBody>
      </p:sp>
    </p:spTree>
    <p:extLst>
      <p:ext uri="{BB962C8B-B14F-4D97-AF65-F5344CB8AC3E}">
        <p14:creationId xmlns:p14="http://schemas.microsoft.com/office/powerpoint/2010/main" val="18728576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200" b="1" dirty="0">
                <a:solidFill>
                  <a:srgbClr val="EC7701"/>
                </a:solidFill>
              </a:rPr>
              <a:t>1</a:t>
            </a:r>
          </a:p>
        </p:txBody>
      </p:sp>
      <p:sp>
        <p:nvSpPr>
          <p:cNvPr id="3" name="Content Placeholder 2"/>
          <p:cNvSpPr>
            <a:spLocks noGrp="1"/>
          </p:cNvSpPr>
          <p:nvPr>
            <p:ph sz="quarter" idx="11"/>
          </p:nvPr>
        </p:nvSpPr>
        <p:spPr/>
        <p:txBody>
          <a:bodyPr>
            <a:normAutofit lnSpcReduction="10000"/>
          </a:bodyPr>
          <a:lstStyle/>
          <a:p>
            <a:pPr marL="0" indent="0">
              <a:buNone/>
            </a:pPr>
            <a:r>
              <a:rPr lang="en-US" sz="2800" dirty="0"/>
              <a:t>Which of the following statements is NOT true about  personal values?</a:t>
            </a:r>
          </a:p>
          <a:p>
            <a:pPr marL="914400" lvl="1" indent="-514350">
              <a:buFont typeface="+mj-lt"/>
              <a:buAutoNum type="alphaUcPeriod"/>
            </a:pPr>
            <a:r>
              <a:rPr lang="en-US" sz="2800" dirty="0"/>
              <a:t>In general, values are relatively stable across time and situations.</a:t>
            </a:r>
          </a:p>
          <a:p>
            <a:pPr marL="914400" lvl="1" indent="-514350">
              <a:buFont typeface="+mj-lt"/>
              <a:buAutoNum type="alphaUcPeriod"/>
            </a:pPr>
            <a:r>
              <a:rPr lang="en-US" sz="2800" dirty="0"/>
              <a:t>Values tend to vary across generations. </a:t>
            </a:r>
          </a:p>
          <a:p>
            <a:pPr marL="914400" lvl="1" indent="-514350">
              <a:buFont typeface="+mj-lt"/>
              <a:buAutoNum type="alphaUcPeriod"/>
            </a:pPr>
            <a:r>
              <a:rPr lang="en-US" sz="2800" dirty="0"/>
              <a:t>Schwartz’s value theory can be generalized across cultures.</a:t>
            </a:r>
          </a:p>
          <a:p>
            <a:pPr marL="914400" lvl="1" indent="-514350">
              <a:buFont typeface="+mj-lt"/>
              <a:buAutoNum type="alphaUcPeriod"/>
            </a:pPr>
            <a:r>
              <a:rPr lang="en-US" sz="2800" dirty="0"/>
              <a:t>Values are not motivational in nature.</a:t>
            </a:r>
          </a:p>
          <a:p>
            <a:pPr marL="914400" lvl="1" indent="-514350">
              <a:buFont typeface="+mj-lt"/>
              <a:buAutoNum type="alphaUcPeriod"/>
            </a:pPr>
            <a:r>
              <a:rPr lang="en-US" sz="2800" dirty="0"/>
              <a:t>Not all values are compatible.</a:t>
            </a:r>
          </a:p>
          <a:p>
            <a:endParaRPr lang="en-US" sz="2800" dirty="0"/>
          </a:p>
        </p:txBody>
      </p:sp>
    </p:spTree>
    <p:extLst>
      <p:ext uri="{BB962C8B-B14F-4D97-AF65-F5344CB8AC3E}">
        <p14:creationId xmlns:p14="http://schemas.microsoft.com/office/powerpoint/2010/main" val="13877439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Personal Attitudes</a:t>
            </a:r>
          </a:p>
        </p:txBody>
      </p:sp>
      <p:sp>
        <p:nvSpPr>
          <p:cNvPr id="11" name="Content Placeholder 10"/>
          <p:cNvSpPr>
            <a:spLocks noGrp="1"/>
          </p:cNvSpPr>
          <p:nvPr>
            <p:ph sz="quarter" idx="11"/>
          </p:nvPr>
        </p:nvSpPr>
        <p:spPr>
          <a:xfrm>
            <a:off x="342900" y="1276709"/>
            <a:ext cx="8458200" cy="1999891"/>
          </a:xfrm>
          <a:noFill/>
        </p:spPr>
        <p:txBody>
          <a:bodyPr>
            <a:normAutofit/>
          </a:bodyPr>
          <a:lstStyle/>
          <a:p>
            <a:pPr marL="0" lvl="0" indent="0" algn="ctr">
              <a:buNone/>
            </a:pPr>
            <a:r>
              <a:rPr lang="en-US" sz="3200" dirty="0"/>
              <a:t>Represent our feelings or opinions about people, places, and objects.</a:t>
            </a:r>
          </a:p>
        </p:txBody>
      </p:sp>
      <p:sp>
        <p:nvSpPr>
          <p:cNvPr id="5" name="Content Placeholder 4">
            <a:extLst>
              <a:ext uri="{FF2B5EF4-FFF2-40B4-BE49-F238E27FC236}">
                <a16:creationId xmlns:a16="http://schemas.microsoft.com/office/drawing/2014/main" id="{9B33A7E5-792F-4D4F-99F7-16FEEE22ECBC}"/>
              </a:ext>
            </a:extLst>
          </p:cNvPr>
          <p:cNvSpPr>
            <a:spLocks noGrp="1"/>
          </p:cNvSpPr>
          <p:nvPr>
            <p:ph sz="quarter" idx="14"/>
          </p:nvPr>
        </p:nvSpPr>
        <p:spPr>
          <a:xfrm>
            <a:off x="2209800" y="2590800"/>
            <a:ext cx="4648200" cy="2438400"/>
          </a:xfrm>
        </p:spPr>
        <p:txBody>
          <a:bodyPr>
            <a:normAutofit/>
          </a:bodyPr>
          <a:lstStyle/>
          <a:p>
            <a:pPr algn="ctr"/>
            <a:r>
              <a:rPr lang="en-US" sz="2400" dirty="0"/>
              <a:t>Comprised of these three components:</a:t>
            </a:r>
          </a:p>
          <a:p>
            <a:pPr marL="457200" indent="-457200" algn="ctr">
              <a:buFont typeface="+mj-lt"/>
              <a:buAutoNum type="arabicPeriod"/>
            </a:pPr>
            <a:r>
              <a:rPr lang="en-US" sz="2400" dirty="0"/>
              <a:t>Affective.  “I feel…”</a:t>
            </a:r>
          </a:p>
          <a:p>
            <a:pPr marL="457200" indent="-457200" algn="ctr">
              <a:buFont typeface="+mj-lt"/>
              <a:buAutoNum type="arabicPeriod"/>
            </a:pPr>
            <a:r>
              <a:rPr lang="en-US" sz="2400" dirty="0"/>
              <a:t>Cognitive.  “I believe…”</a:t>
            </a:r>
          </a:p>
          <a:p>
            <a:pPr marL="457200" indent="-457200" algn="ctr">
              <a:buFont typeface="+mj-lt"/>
              <a:buAutoNum type="arabicPeriod"/>
            </a:pPr>
            <a:r>
              <a:rPr lang="en-US" sz="2400" dirty="0"/>
              <a:t>Behavioral. “I intend…”</a:t>
            </a:r>
          </a:p>
          <a:p>
            <a:pPr algn="ctr"/>
            <a:endParaRPr lang="en-US" dirty="0"/>
          </a:p>
          <a:p>
            <a:pPr algn="ctr"/>
            <a:endParaRPr lang="en-US" dirty="0"/>
          </a:p>
        </p:txBody>
      </p:sp>
    </p:spTree>
    <p:extLst>
      <p:ext uri="{BB962C8B-B14F-4D97-AF65-F5344CB8AC3E}">
        <p14:creationId xmlns:p14="http://schemas.microsoft.com/office/powerpoint/2010/main" val="8720448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Attitudes and Reality Collide</a:t>
            </a:r>
          </a:p>
        </p:txBody>
      </p:sp>
      <p:sp>
        <p:nvSpPr>
          <p:cNvPr id="3" name="Content Placeholder 2"/>
          <p:cNvSpPr>
            <a:spLocks noGrp="1"/>
          </p:cNvSpPr>
          <p:nvPr>
            <p:ph sz="quarter" idx="11"/>
          </p:nvPr>
        </p:nvSpPr>
        <p:spPr/>
        <p:txBody>
          <a:bodyPr/>
          <a:lstStyle/>
          <a:p>
            <a:pPr marL="0" lvl="0" indent="0">
              <a:buNone/>
            </a:pPr>
            <a:r>
              <a:rPr lang="en-US" sz="2800" dirty="0">
                <a:solidFill>
                  <a:srgbClr val="E31A23"/>
                </a:solidFill>
              </a:rPr>
              <a:t>Cognitive Dissonance </a:t>
            </a:r>
            <a:r>
              <a:rPr lang="en-US" sz="2800" dirty="0"/>
              <a:t>represents the psychological discomfort a person experiences when simultaneously holding two or more conflicting cognitions.</a:t>
            </a:r>
          </a:p>
          <a:p>
            <a:pPr lvl="1">
              <a:buFont typeface="Arial" panose="020B0604020202020204" pitchFamily="34" charset="0"/>
              <a:buChar char="•"/>
            </a:pPr>
            <a:r>
              <a:rPr lang="en-US" sz="2400" dirty="0"/>
              <a:t>Reduce Cognitive Dissonance by…</a:t>
            </a:r>
          </a:p>
          <a:p>
            <a:pPr lvl="2">
              <a:buFont typeface="Arial" panose="020B0604020202020204" pitchFamily="34" charset="0"/>
              <a:buChar char="•"/>
            </a:pPr>
            <a:r>
              <a:rPr lang="en-US" sz="2000" dirty="0"/>
              <a:t>Changing attitudes, behaviors, or both.</a:t>
            </a:r>
          </a:p>
          <a:p>
            <a:pPr lvl="2">
              <a:buFont typeface="Arial" panose="020B0604020202020204" pitchFamily="34" charset="0"/>
              <a:buChar char="•"/>
            </a:pPr>
            <a:r>
              <a:rPr lang="en-US" sz="2000" dirty="0"/>
              <a:t>Belittle the importance of the inconsistent behavior.</a:t>
            </a:r>
          </a:p>
          <a:p>
            <a:pPr lvl="2">
              <a:buFont typeface="Arial" panose="020B0604020202020204" pitchFamily="34" charset="0"/>
              <a:buChar char="•"/>
            </a:pPr>
            <a:r>
              <a:rPr lang="en-US" sz="2000" dirty="0"/>
              <a:t>Find consonant elements that outweigh dissonant ones.</a:t>
            </a:r>
          </a:p>
        </p:txBody>
      </p:sp>
    </p:spTree>
    <p:extLst>
      <p:ext uri="{BB962C8B-B14F-4D97-AF65-F5344CB8AC3E}">
        <p14:creationId xmlns:p14="http://schemas.microsoft.com/office/powerpoint/2010/main" val="1339031830"/>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807402C1-F174-418D-9BA4-5CD14936CAC8}"/>
    </a:ext>
  </a:extLst>
</a:theme>
</file>

<file path=ppt/theme/theme10.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KiniOB1e_C01_NewTemplt" id="{4D4C8B07-FA66-446C-BE99-A8FE046F277B}" vid="{24FF8C8E-0D4D-4474-B03E-03B2C191D6A0}"/>
    </a:ext>
  </a:extLst>
</a:theme>
</file>

<file path=ppt/theme/theme11.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KiniOB1e_C01_NewTemplt" id="{4D4C8B07-FA66-446C-BE99-A8FE046F277B}" vid="{2A222CE3-1047-4E0E-ADAA-6293EED3A51D}"/>
    </a:ext>
  </a:extLst>
</a:theme>
</file>

<file path=ppt/theme/theme12.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45069417-DFED-49F0-9869-C8E94D78A07D}"/>
    </a:ext>
  </a:extLst>
</a:theme>
</file>

<file path=ppt/theme/theme13.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603E019C-B8AF-42D6-BB28-F3BF792A45D2}"/>
    </a:ext>
  </a:extLst>
</a:theme>
</file>

<file path=ppt/theme/theme14.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4FC01451-19E1-40B9-B14F-3AD3DA5F6C2C}"/>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FB3B673-0FAC-4577-A063-A470808218D9}"/>
    </a:ext>
  </a:extLst>
</a:theme>
</file>

<file path=ppt/theme/theme3.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9AE6DB3E-6497-4623-8691-2EE4CB4F7CA4}"/>
    </a:ext>
  </a:extLst>
</a:theme>
</file>

<file path=ppt/theme/theme4.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2635052-3C18-4769-A013-9006CA8D461F}"/>
    </a:ext>
  </a:extLst>
</a:theme>
</file>

<file path=ppt/theme/theme5.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4F7C4758-EF78-4114-B0CD-C65931E31D6B}"/>
    </a:ext>
  </a:extLst>
</a:theme>
</file>

<file path=ppt/theme/theme6.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FA750E0D-DDB6-4745-9D96-7D60DD2D47D5}"/>
    </a:ext>
  </a:extLst>
</a:theme>
</file>

<file path=ppt/theme/theme7.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56BD8F21-31E2-4E7D-9EE7-5613A3F772AF}"/>
    </a:ext>
  </a:extLst>
</a:theme>
</file>

<file path=ppt/theme/theme8.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BE663ADD-E607-4C2B-A7A3-5290A7064F4E}"/>
    </a:ext>
  </a:extLst>
</a:theme>
</file>

<file path=ppt/theme/theme9.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B451C753-CD26-4043-8915-6B7E1E44845D}"/>
    </a:ext>
  </a:extLst>
</a:theme>
</file>

<file path=docProps/app.xml><?xml version="1.0" encoding="utf-8"?>
<Properties xmlns="http://schemas.openxmlformats.org/officeDocument/2006/extended-properties" xmlns:vt="http://schemas.openxmlformats.org/officeDocument/2006/docPropsVTypes">
  <Template/>
  <TotalTime>24242</TotalTime>
  <Words>4787</Words>
  <Application>Microsoft Macintosh PowerPoint</Application>
  <PresentationFormat>On-screen Show (4:3)</PresentationFormat>
  <Paragraphs>491</Paragraphs>
  <Slides>37</Slides>
  <Notes>35</Notes>
  <HiddenSlides>4</HiddenSlides>
  <MMClips>0</MMClips>
  <ScaleCrop>false</ScaleCrop>
  <HeadingPairs>
    <vt:vector size="6" baseType="variant">
      <vt:variant>
        <vt:lpstr>Fonts Used</vt:lpstr>
      </vt:variant>
      <vt:variant>
        <vt:i4>5</vt:i4>
      </vt:variant>
      <vt:variant>
        <vt:lpstr>Theme</vt:lpstr>
      </vt:variant>
      <vt:variant>
        <vt:i4>14</vt:i4>
      </vt:variant>
      <vt:variant>
        <vt:lpstr>Slide Titles</vt:lpstr>
      </vt:variant>
      <vt:variant>
        <vt:i4>37</vt:i4>
      </vt:variant>
    </vt:vector>
  </HeadingPairs>
  <TitlesOfParts>
    <vt:vector size="56" baseType="lpstr">
      <vt:lpstr>Arial</vt:lpstr>
      <vt:lpstr>ArumSans Bold</vt:lpstr>
      <vt:lpstr>ArumSans Regular</vt:lpstr>
      <vt:lpstr>Calibri</vt:lpstr>
      <vt:lpstr>Vectipede Rg</vt:lpstr>
      <vt:lpstr>Title Slides Master</vt:lpstr>
      <vt:lpstr>ImageDescriptionAppendixSlideMaster</vt:lpstr>
      <vt:lpstr>MainContentSlideMaster</vt:lpstr>
      <vt:lpstr>ClosingMaster</vt:lpstr>
      <vt:lpstr>DividerSlideMaster</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CHAPTER 2</vt:lpstr>
      <vt:lpstr>After reading this chapter,  you should be able to:</vt:lpstr>
      <vt:lpstr>Your Personal Values Are…</vt:lpstr>
      <vt:lpstr>Figure 2.2 Schwartz’s Value Theory</vt:lpstr>
      <vt:lpstr>Implications of Schwartz’s  Value Theory</vt:lpstr>
      <vt:lpstr>What Do We Know About Values?</vt:lpstr>
      <vt:lpstr>Test Your OB Knowledge 1</vt:lpstr>
      <vt:lpstr>Personal Attitudes</vt:lpstr>
      <vt:lpstr>When Attitudes and Reality Collide</vt:lpstr>
      <vt:lpstr>Our Personal Attitudes Affect  Behavior via Our Intentions</vt:lpstr>
      <vt:lpstr>Test Your OB Knowledge 2</vt:lpstr>
      <vt:lpstr>Key Workplace Attitudes</vt:lpstr>
      <vt:lpstr>Organizational Commitment 1</vt:lpstr>
      <vt:lpstr>Organizational Commitment 2</vt:lpstr>
      <vt:lpstr>What Is Employee Engagement?</vt:lpstr>
      <vt:lpstr>What Contributes to Employee Engagement? </vt:lpstr>
      <vt:lpstr>Employee Engagement</vt:lpstr>
      <vt:lpstr>Perceived Organizational Support 1</vt:lpstr>
      <vt:lpstr>Perceived Organizational Support 2</vt:lpstr>
      <vt:lpstr>Test Your OB Knowledge 3</vt:lpstr>
      <vt:lpstr>Job Satisfaction Is…</vt:lpstr>
      <vt:lpstr>Models Job Satisfaction</vt:lpstr>
      <vt:lpstr>Test Your OB Knowledge 4</vt:lpstr>
      <vt:lpstr>Outcomes Linked with  Job Satisfaction</vt:lpstr>
      <vt:lpstr>Job Satisfaction &amp; Job Performance</vt:lpstr>
      <vt:lpstr>Job Satisfaction &amp; Organizational Citizenship Behaviors</vt:lpstr>
      <vt:lpstr>OCB’s are linked to many benefits</vt:lpstr>
      <vt:lpstr>Job Satisfaction &amp; Counterproductive Behavior</vt:lpstr>
      <vt:lpstr>Job Satisfaction and Turnover</vt:lpstr>
      <vt:lpstr>Test Your OB Knowledge 5</vt:lpstr>
      <vt:lpstr>Values and Attitudes: Putting  It All in Context</vt:lpstr>
      <vt:lpstr>Test Your OB Knowledge 6</vt:lpstr>
      <vt:lpstr>End of Main Content.</vt:lpstr>
      <vt:lpstr>Accessibility Content: Text Alternates for Images</vt:lpstr>
      <vt:lpstr>Figure 2.2 Schwartz’s Value Theory Text Alternate</vt:lpstr>
      <vt:lpstr>Our Personal Attitudes Affect Behavior via Our Intentions Text Alternate</vt:lpstr>
      <vt:lpstr>Values and Attitudes: Putting It All in Context Text Alternate</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Ciporen</dc:creator>
  <cp:lastModifiedBy>Teresa Ward</cp:lastModifiedBy>
  <cp:revision>393</cp:revision>
  <cp:lastPrinted>2016-12-07T19:46:16Z</cp:lastPrinted>
  <dcterms:created xsi:type="dcterms:W3CDTF">2015-10-08T20:29:41Z</dcterms:created>
  <dcterms:modified xsi:type="dcterms:W3CDTF">2020-03-04T19:58:34Z</dcterms:modified>
</cp:coreProperties>
</file>