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6.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7.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8.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9.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10.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11.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3.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4.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 id="2147483977" r:id="rId2"/>
    <p:sldMasterId id="2147483986" r:id="rId3"/>
    <p:sldMasterId id="2147483988" r:id="rId4"/>
    <p:sldMasterId id="2147483991" r:id="rId5"/>
    <p:sldMasterId id="2147483964" r:id="rId6"/>
    <p:sldMasterId id="2147483662" r:id="rId7"/>
    <p:sldMasterId id="2147483859" r:id="rId8"/>
    <p:sldMasterId id="2147483744" r:id="rId9"/>
    <p:sldMasterId id="2147483780" r:id="rId10"/>
    <p:sldMasterId id="2147483838" r:id="rId11"/>
    <p:sldMasterId id="2147483713" r:id="rId12"/>
    <p:sldMasterId id="2147483674" r:id="rId13"/>
    <p:sldMasterId id="2147483897" r:id="rId14"/>
    <p:sldMasterId id="2147483960" r:id="rId15"/>
  </p:sldMasterIdLst>
  <p:notesMasterIdLst>
    <p:notesMasterId r:id="rId38"/>
  </p:notesMasterIdLst>
  <p:handoutMasterIdLst>
    <p:handoutMasterId r:id="rId39"/>
  </p:handoutMasterIdLst>
  <p:sldIdLst>
    <p:sldId id="256" r:id="rId16"/>
    <p:sldId id="257" r:id="rId17"/>
    <p:sldId id="258" r:id="rId18"/>
    <p:sldId id="287" r:id="rId19"/>
    <p:sldId id="288" r:id="rId20"/>
    <p:sldId id="289" r:id="rId21"/>
    <p:sldId id="264" r:id="rId22"/>
    <p:sldId id="268" r:id="rId23"/>
    <p:sldId id="270" r:id="rId24"/>
    <p:sldId id="272" r:id="rId25"/>
    <p:sldId id="273" r:id="rId26"/>
    <p:sldId id="274" r:id="rId27"/>
    <p:sldId id="276" r:id="rId28"/>
    <p:sldId id="277" r:id="rId29"/>
    <p:sldId id="278" r:id="rId30"/>
    <p:sldId id="282" r:id="rId31"/>
    <p:sldId id="283" r:id="rId32"/>
    <p:sldId id="284" r:id="rId33"/>
    <p:sldId id="285" r:id="rId34"/>
    <p:sldId id="290" r:id="rId35"/>
    <p:sldId id="291" r:id="rId36"/>
    <p:sldId id="286" r:id="rId37"/>
  </p:sldIdLst>
  <p:sldSz cx="9144000" cy="6858000" type="screen4x3"/>
  <p:notesSz cx="6858000" cy="301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3" clrIdx="0"/>
  <p:cmAuthor id="2" name="Suzanne Roush" initials="SR" lastIdx="2" clrIdx="1">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1A23"/>
    <a:srgbClr val="720F11"/>
    <a:srgbClr val="AF1758"/>
    <a:srgbClr val="625D9C"/>
    <a:srgbClr val="F9B602"/>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42" autoAdjust="0"/>
    <p:restoredTop sz="80000" autoAdjust="0"/>
  </p:normalViewPr>
  <p:slideViewPr>
    <p:cSldViewPr>
      <p:cViewPr varScale="1">
        <p:scale>
          <a:sx n="97" d="100"/>
          <a:sy n="97" d="100"/>
        </p:scale>
        <p:origin x="1848" y="184"/>
      </p:cViewPr>
      <p:guideLst>
        <p:guide orient="horz" pos="3408"/>
        <p:guide orient="horz" pos="3600"/>
        <p:guide orient="horz" pos="912"/>
        <p:guide orient="horz" pos="3360"/>
        <p:guide pos="5616"/>
        <p:guide pos="4320"/>
      </p:guideLst>
    </p:cSldViewPr>
  </p:slideViewPr>
  <p:outlineViewPr>
    <p:cViewPr>
      <p:scale>
        <a:sx n="33" d="100"/>
        <a:sy n="33" d="100"/>
      </p:scale>
      <p:origin x="0" y="-22664"/>
    </p:cViewPr>
  </p:outlineViewPr>
  <p:notesTextViewPr>
    <p:cViewPr>
      <p:scale>
        <a:sx n="150" d="100"/>
        <a:sy n="150" d="100"/>
      </p:scale>
      <p:origin x="0" y="0"/>
    </p:cViewPr>
  </p:notesTextViewPr>
  <p:sorterViewPr>
    <p:cViewPr>
      <p:scale>
        <a:sx n="100" d="100"/>
        <a:sy n="100" d="100"/>
      </p:scale>
      <p:origin x="0" y="0"/>
    </p:cViewPr>
  </p:sorterViewPr>
  <p:notesViewPr>
    <p:cSldViewPr>
      <p:cViewPr varScale="1">
        <p:scale>
          <a:sx n="88" d="100"/>
          <a:sy n="88" d="100"/>
        </p:scale>
        <p:origin x="3822"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handoutMaster" Target="handoutMasters/handoutMaster1.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3/4/20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dirty="0"/>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3/4/20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dirty="0"/>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dirty="0"/>
          </a:p>
        </p:txBody>
      </p:sp>
    </p:spTree>
    <p:extLst>
      <p:ext uri="{BB962C8B-B14F-4D97-AF65-F5344CB8AC3E}">
        <p14:creationId xmlns:p14="http://schemas.microsoft.com/office/powerpoint/2010/main" val="856468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It is often the case that unethical situations are legal in nature.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dirty="0"/>
          </a:p>
        </p:txBody>
      </p:sp>
    </p:spTree>
    <p:extLst>
      <p:ext uri="{BB962C8B-B14F-4D97-AF65-F5344CB8AC3E}">
        <p14:creationId xmlns:p14="http://schemas.microsoft.com/office/powerpoint/2010/main" val="2666883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Step 1: Define the Problem.</a:t>
            </a:r>
          </a:p>
          <a:p>
            <a:pPr lvl="1"/>
            <a:r>
              <a:rPr lang="en-US" sz="1200" kern="1200" dirty="0">
                <a:solidFill>
                  <a:schemeClr val="tx1"/>
                </a:solidFill>
                <a:effectLst/>
                <a:latin typeface="+mn-lt"/>
                <a:ea typeface="+mn-ea"/>
                <a:cs typeface="+mn-cs"/>
              </a:rPr>
              <a:t>People need to define the problem and determine the desired outcome.</a:t>
            </a:r>
          </a:p>
          <a:p>
            <a:pPr lvl="1"/>
            <a:r>
              <a:rPr lang="en-US" sz="1200" kern="1200" dirty="0">
                <a:solidFill>
                  <a:schemeClr val="tx1"/>
                </a:solidFill>
                <a:effectLst/>
                <a:latin typeface="+mn-lt"/>
                <a:ea typeface="+mn-ea"/>
                <a:cs typeface="+mn-cs"/>
              </a:rPr>
              <a:t>Problems should be defined in terms of desired outcomes or end states—the difference between what you want and what you have.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Step 2: Identify Potential Causes Using OB Concepts and Theories.</a:t>
            </a:r>
          </a:p>
          <a:p>
            <a:pPr lvl="1"/>
            <a:r>
              <a:rPr lang="en-US" sz="1200" kern="1200" dirty="0">
                <a:solidFill>
                  <a:schemeClr val="tx1"/>
                </a:solidFill>
                <a:effectLst/>
                <a:latin typeface="+mn-lt"/>
                <a:ea typeface="+mn-ea"/>
                <a:cs typeface="+mn-cs"/>
              </a:rPr>
              <a:t>Many OB theories and concepts will be presented throughout the book that can be used as appropriate responses to problems.</a:t>
            </a:r>
          </a:p>
          <a:p>
            <a:pPr lvl="1"/>
            <a:r>
              <a:rPr lang="en-US" sz="1200" kern="1200" dirty="0">
                <a:solidFill>
                  <a:schemeClr val="tx1"/>
                </a:solidFill>
                <a:effectLst/>
                <a:latin typeface="+mn-lt"/>
                <a:ea typeface="+mn-ea"/>
                <a:cs typeface="+mn-cs"/>
              </a:rPr>
              <a:t>Test your causes by asking, “Why or how does this cause the problem?”</a:t>
            </a:r>
          </a:p>
          <a:p>
            <a:pPr lvl="1"/>
            <a:r>
              <a:rPr lang="en-US" sz="1200" kern="1200" dirty="0">
                <a:solidFill>
                  <a:schemeClr val="tx1"/>
                </a:solidFill>
                <a:effectLst/>
                <a:latin typeface="+mn-lt"/>
                <a:ea typeface="+mn-ea"/>
                <a:cs typeface="+mn-cs"/>
              </a:rPr>
              <a:t>Asking “why” multiple times and following the line of reasoning will lead you to define and identify problems and causes more accurately.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Step 3: Make Recommendations and (if Appropriate) Take Action.</a:t>
            </a:r>
          </a:p>
          <a:p>
            <a:pPr lvl="1"/>
            <a:r>
              <a:rPr lang="en-US" sz="1200" kern="1200" dirty="0">
                <a:solidFill>
                  <a:schemeClr val="tx1"/>
                </a:solidFill>
                <a:effectLst/>
                <a:latin typeface="+mn-lt"/>
                <a:ea typeface="+mn-ea"/>
                <a:cs typeface="+mn-cs"/>
              </a:rPr>
              <a:t>Sometimes people will only make their recommendations to others, but often they are asked to implement the recommendations.</a:t>
            </a:r>
          </a:p>
          <a:p>
            <a:pPr lvl="1"/>
            <a:r>
              <a:rPr lang="en-US" sz="1200" kern="1200" dirty="0">
                <a:solidFill>
                  <a:schemeClr val="tx1"/>
                </a:solidFill>
                <a:effectLst/>
                <a:latin typeface="+mn-lt"/>
                <a:ea typeface="+mn-ea"/>
                <a:cs typeface="+mn-cs"/>
              </a:rPr>
              <a:t>Be certain your recommendations address the causes you identified in Step 2.</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dirty="0"/>
          </a:p>
        </p:txBody>
      </p:sp>
    </p:spTree>
    <p:extLst>
      <p:ext uri="{BB962C8B-B14F-4D97-AF65-F5344CB8AC3E}">
        <p14:creationId xmlns:p14="http://schemas.microsoft.com/office/powerpoint/2010/main" val="3295040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Solutions can’t be generated until the problem has been defined and understood.</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dirty="0"/>
          </a:p>
        </p:txBody>
      </p:sp>
    </p:spTree>
    <p:extLst>
      <p:ext uri="{BB962C8B-B14F-4D97-AF65-F5344CB8AC3E}">
        <p14:creationId xmlns:p14="http://schemas.microsoft.com/office/powerpoint/2010/main" val="2701016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OB concepts and theories can be classified into two broad categories: person factors and situation factors. </a:t>
            </a:r>
          </a:p>
          <a:p>
            <a:pPr lvl="1"/>
            <a:r>
              <a:rPr lang="en-US" sz="1200" b="1" kern="1200" dirty="0">
                <a:solidFill>
                  <a:schemeClr val="tx1"/>
                </a:solidFill>
                <a:effectLst/>
                <a:latin typeface="+mn-lt"/>
                <a:ea typeface="+mn-ea"/>
                <a:cs typeface="+mn-cs"/>
              </a:rPr>
              <a:t>Person factors:</a:t>
            </a:r>
            <a:r>
              <a:rPr lang="en-US" sz="1200" kern="1200" dirty="0">
                <a:solidFill>
                  <a:schemeClr val="tx1"/>
                </a:solidFill>
                <a:effectLst/>
                <a:latin typeface="+mn-lt"/>
                <a:ea typeface="+mn-ea"/>
                <a:cs typeface="+mn-cs"/>
              </a:rPr>
              <a:t> represent the infinite number of characteristics that give individuals their unique identities.</a:t>
            </a:r>
          </a:p>
          <a:p>
            <a:pPr lvl="1"/>
            <a:r>
              <a:rPr lang="en-US" sz="1200" b="1" kern="1200" dirty="0">
                <a:solidFill>
                  <a:schemeClr val="tx1"/>
                </a:solidFill>
                <a:effectLst/>
                <a:latin typeface="+mn-lt"/>
                <a:ea typeface="+mn-ea"/>
                <a:cs typeface="+mn-cs"/>
              </a:rPr>
              <a:t>Situation factors:</a:t>
            </a:r>
            <a:r>
              <a:rPr lang="en-US" sz="1200" kern="1200" dirty="0">
                <a:solidFill>
                  <a:schemeClr val="tx1"/>
                </a:solidFill>
                <a:effectLst/>
                <a:latin typeface="+mn-lt"/>
                <a:ea typeface="+mn-ea"/>
                <a:cs typeface="+mn-cs"/>
              </a:rPr>
              <a:t> all the elements outside of ourselves that influence what we do, how we do it, and the ultimate results of our actions.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potentially infinite number of situation factors can either help or hinder someone when trying to accomplish something.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person</a:t>
            </a:r>
            <a:r>
              <a:rPr lang="en-US" sz="1200" kern="1200" dirty="0">
                <a:solidFill>
                  <a:schemeClr val="tx1"/>
                </a:solidFill>
                <a:effectLst/>
                <a:latin typeface="+mn-lt"/>
                <a:ea typeface="+mn-ea"/>
                <a:cs typeface="+mn-cs"/>
                <a:sym typeface="Symbol" panose="05050102010706020507" pitchFamily="18" charset="2"/>
              </a:rPr>
              <a:t></a:t>
            </a:r>
            <a:r>
              <a:rPr lang="en-US" sz="1200" kern="1200" dirty="0">
                <a:solidFill>
                  <a:schemeClr val="tx1"/>
                </a:solidFill>
                <a:effectLst/>
                <a:latin typeface="+mn-lt"/>
                <a:ea typeface="+mn-ea"/>
                <a:cs typeface="+mn-cs"/>
              </a:rPr>
              <a:t>situation characteristics influence a host of important outcomes, such as job satisfaction, performance, and turnover.</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dirty="0"/>
          </a:p>
        </p:txBody>
      </p:sp>
    </p:spTree>
    <p:extLst>
      <p:ext uri="{BB962C8B-B14F-4D97-AF65-F5344CB8AC3E}">
        <p14:creationId xmlns:p14="http://schemas.microsoft.com/office/powerpoint/2010/main" val="39428928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The interactional perspective states that behavior is a function of interdependent and environmental factors.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dirty="0"/>
          </a:p>
        </p:txBody>
      </p:sp>
    </p:spTree>
    <p:extLst>
      <p:ext uri="{BB962C8B-B14F-4D97-AF65-F5344CB8AC3E}">
        <p14:creationId xmlns:p14="http://schemas.microsoft.com/office/powerpoint/2010/main" val="25462765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framework uses a systems approach for analyzing problems.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Person and situation factors are inputs.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Processes and outcomes are organized into individual, group/team, and organizational levels.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framework implies that person factors and situation factors are the initial drivers of all outcomes that managers want to achieve because inputs affect processes, and processes affect outcomes.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events are dynamic and ongoing, many outcomes will in turn impact inputs and processes, as shown by the feedback loops in the framework.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Determining the causal relationships between inputs, processes, and outcomes often depends on a particular point in time—an outcome at one point in time may be an input at another.</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dirty="0"/>
          </a:p>
        </p:txBody>
      </p:sp>
    </p:spTree>
    <p:extLst>
      <p:ext uri="{BB962C8B-B14F-4D97-AF65-F5344CB8AC3E}">
        <p14:creationId xmlns:p14="http://schemas.microsoft.com/office/powerpoint/2010/main" val="2946059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When selecting the most effective solution, decision makers should consider selection criteria, consequences, and choice process.</a:t>
            </a:r>
          </a:p>
          <a:p>
            <a:pPr marL="742950" lvl="1" indent="-285750">
              <a:buFont typeface="Arial"/>
              <a:buChar char="•"/>
            </a:pPr>
            <a:r>
              <a:rPr lang="en-US" sz="1200" kern="1200" dirty="0">
                <a:solidFill>
                  <a:schemeClr val="tx1"/>
                </a:solidFill>
                <a:effectLst/>
                <a:latin typeface="+mn-lt"/>
                <a:ea typeface="+mn-ea"/>
                <a:cs typeface="+mn-cs"/>
              </a:rPr>
              <a:t>Selection criteria for a decision can be based on its effects on bottom-line profits, its impact on others, its impact on the reputation with customers or the community, the organization’s values, and ethical implications.</a:t>
            </a:r>
            <a:endParaRPr lang="en-US" sz="1200" kern="1200" dirty="0">
              <a:solidFill>
                <a:schemeClr val="tx1"/>
              </a:solidFill>
              <a:effectLst/>
              <a:latin typeface="+mn-lt"/>
              <a:cs typeface="Calibri" panose="020F0502020204030204"/>
            </a:endParaRPr>
          </a:p>
          <a:p>
            <a:pPr marL="742950" lvl="1" indent="-285750">
              <a:buFont typeface="Arial"/>
              <a:buChar char="•"/>
            </a:pPr>
            <a:r>
              <a:rPr lang="en-US" sz="1200" kern="1200" dirty="0">
                <a:solidFill>
                  <a:schemeClr val="tx1"/>
                </a:solidFill>
                <a:effectLst/>
                <a:latin typeface="+mn-lt"/>
                <a:ea typeface="+mn-ea"/>
                <a:cs typeface="+mn-cs"/>
              </a:rPr>
              <a:t>The consequences of each alternative should be considered, including the trade-offs between who wins and loses, ideal versus practical options, perfection versus excellence, and superior versus satisfactory results.</a:t>
            </a:r>
            <a:endParaRPr lang="en-US" sz="1200" kern="1200" dirty="0">
              <a:solidFill>
                <a:schemeClr val="tx1"/>
              </a:solidFill>
              <a:effectLst/>
              <a:latin typeface="+mn-lt"/>
              <a:cs typeface="Calibri" panose="020F0502020204030204"/>
            </a:endParaRPr>
          </a:p>
          <a:p>
            <a:pPr marL="742950" lvl="1" indent="-285750">
              <a:buFont typeface="Arial"/>
              <a:buChar char="•"/>
            </a:pPr>
            <a:r>
              <a:rPr lang="en-US" sz="1200" kern="1200" dirty="0">
                <a:solidFill>
                  <a:schemeClr val="tx1"/>
                </a:solidFill>
                <a:effectLst/>
                <a:latin typeface="+mn-lt"/>
                <a:ea typeface="+mn-ea"/>
                <a:cs typeface="+mn-cs"/>
              </a:rPr>
              <a:t>The final choice process may be an individual, team, or third-party decision, and if more than one person is involved, the decision-making method must be determined.</a:t>
            </a:r>
            <a:endParaRPr lang="en-US" sz="1200" kern="1200" dirty="0">
              <a:solidFill>
                <a:schemeClr val="tx1"/>
              </a:solidFill>
              <a:effectLst/>
              <a:latin typeface="+mn-lt"/>
              <a:cs typeface="Calibri" panose="020F0502020204030204"/>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important to consider the necessary resources, including which people will be key sources of support for (and resistance to) the ultimate selection.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OB knowledge and tools presented in this book can help tremendously in selecting and implementing the “best” solution, given the situation.</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dirty="0"/>
          </a:p>
        </p:txBody>
      </p:sp>
    </p:spTree>
    <p:extLst>
      <p:ext uri="{BB962C8B-B14F-4D97-AF65-F5344CB8AC3E}">
        <p14:creationId xmlns:p14="http://schemas.microsoft.com/office/powerpoint/2010/main" val="3308965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All the statements describe the organizing framework.</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dirty="0"/>
          </a:p>
        </p:txBody>
      </p:sp>
    </p:spTree>
    <p:extLst>
      <p:ext uri="{BB962C8B-B14F-4D97-AF65-F5344CB8AC3E}">
        <p14:creationId xmlns:p14="http://schemas.microsoft.com/office/powerpoint/2010/main" val="1062075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D003D02-7E89-4EBF-B123-9C334E1BFEF7}" type="slidenum">
              <a:rPr lang="en-US" smtClean="0"/>
              <a:t>20</a:t>
            </a:fld>
            <a:endParaRPr lang="en-US" dirty="0"/>
          </a:p>
        </p:txBody>
      </p:sp>
    </p:spTree>
    <p:extLst>
      <p:ext uri="{BB962C8B-B14F-4D97-AF65-F5344CB8AC3E}">
        <p14:creationId xmlns:p14="http://schemas.microsoft.com/office/powerpoint/2010/main" val="2346925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dirty="0"/>
          </a:p>
        </p:txBody>
      </p:sp>
    </p:spTree>
    <p:extLst>
      <p:ext uri="{BB962C8B-B14F-4D97-AF65-F5344CB8AC3E}">
        <p14:creationId xmlns:p14="http://schemas.microsoft.com/office/powerpoint/2010/main" val="3550888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dirty="0"/>
          </a:p>
        </p:txBody>
      </p:sp>
    </p:spTree>
    <p:extLst>
      <p:ext uri="{BB962C8B-B14F-4D97-AF65-F5344CB8AC3E}">
        <p14:creationId xmlns:p14="http://schemas.microsoft.com/office/powerpoint/2010/main" val="1287301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Organizational behavior (OB): </a:t>
            </a:r>
            <a:r>
              <a:rPr lang="en-US" sz="1200" kern="1200" dirty="0">
                <a:solidFill>
                  <a:schemeClr val="tx1"/>
                </a:solidFill>
                <a:effectLst/>
                <a:latin typeface="+mn-lt"/>
                <a:ea typeface="+mn-ea"/>
                <a:cs typeface="+mn-cs"/>
              </a:rPr>
              <a:t>interdisciplinary field dedicated to better understanding and managing people at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OB draws upon a diverse array of disciplines including anthropology, economics, ethics, management, organization theory, political science, psychology, sociology, statistics, and vocational counseling.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Knowledgeable application of OB is critical for success in all fields and across disciplines because people skills, such as the ability to influence, get along with, and manage others, are as important as technical skills.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Contingency approach</a:t>
            </a:r>
            <a:r>
              <a:rPr lang="en-US" sz="1200" kern="1200" dirty="0">
                <a:solidFill>
                  <a:schemeClr val="tx1"/>
                </a:solidFill>
                <a:effectLst/>
                <a:latin typeface="+mn-lt"/>
                <a:ea typeface="+mn-ea"/>
                <a:cs typeface="+mn-cs"/>
              </a:rPr>
              <a:t>: calls for using OB concepts and tools as situationally appropriate, instead of trying to rely on “one best way.”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is no single best way to manage people, teams, and organizations.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best or most effective course of action depends on the situation, making the contingency approach both pragmatic and demanding.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contingency approach allows effective managers to consider the many factors that influence behavior and performance within and among individuals, groups, and organizations.</a:t>
            </a:r>
          </a:p>
          <a:p>
            <a:pPr lvl="0"/>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dirty="0"/>
          </a:p>
        </p:txBody>
      </p:sp>
    </p:spTree>
    <p:extLst>
      <p:ext uri="{BB962C8B-B14F-4D97-AF65-F5344CB8AC3E}">
        <p14:creationId xmlns:p14="http://schemas.microsoft.com/office/powerpoint/2010/main" val="3680243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OB distinguishes among three organizational levels: individual, group, and organizational.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Understanding and considering levels increases a manager’s problem-solving effectiveness and performance.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dirty="0"/>
          </a:p>
        </p:txBody>
      </p:sp>
    </p:spTree>
    <p:extLst>
      <p:ext uri="{BB962C8B-B14F-4D97-AF65-F5344CB8AC3E}">
        <p14:creationId xmlns:p14="http://schemas.microsoft.com/office/powerpoint/2010/main" val="2129247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contingency approach to OB is based upon all these items except A.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dirty="0"/>
          </a:p>
        </p:txBody>
      </p:sp>
    </p:spTree>
    <p:extLst>
      <p:ext uri="{BB962C8B-B14F-4D97-AF65-F5344CB8AC3E}">
        <p14:creationId xmlns:p14="http://schemas.microsoft.com/office/powerpoint/2010/main" val="1947741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Ethics </a:t>
            </a:r>
            <a:r>
              <a:rPr lang="en-US" sz="1200" kern="1200" dirty="0">
                <a:solidFill>
                  <a:schemeClr val="tx1"/>
                </a:solidFill>
                <a:effectLst/>
                <a:latin typeface="+mn-lt"/>
                <a:ea typeface="+mn-ea"/>
                <a:cs typeface="+mn-cs"/>
              </a:rPr>
              <a:t>guides behavior by identifying right, wrong, and the many shades of gray in-between.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Employees are confronted with ethical challenges at all levels of organizations and throughout their careers.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Unethical behavior damages relationships, erodes trust, and thus makes it difficult to conduct business.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Unethical behavior reduces cooperation, loyalty, and contribution, hurting the performance of individuals, teams, and organizations.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OB topics such as reward systems, decision making, leader behavior, and organizational culture have a direct and substantial influence on the ethical conduct of individuals and organizations.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dirty="0"/>
          </a:p>
        </p:txBody>
      </p:sp>
    </p:spTree>
    <p:extLst>
      <p:ext uri="{BB962C8B-B14F-4D97-AF65-F5344CB8AC3E}">
        <p14:creationId xmlns:p14="http://schemas.microsoft.com/office/powerpoint/2010/main" val="1166633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Ethical dilemmas: </a:t>
            </a:r>
            <a:r>
              <a:rPr lang="en-US" sz="1200" kern="1200" dirty="0">
                <a:solidFill>
                  <a:schemeClr val="tx1"/>
                </a:solidFill>
                <a:effectLst/>
                <a:latin typeface="+mn-lt"/>
                <a:ea typeface="+mn-ea"/>
                <a:cs typeface="+mn-cs"/>
              </a:rPr>
              <a:t>situations with two choices, neither of which resolves the situation in an ethically acceptable manner.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Choosing among available options is not always a pure choice between right versus wrong.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dirty="0"/>
          </a:p>
        </p:txBody>
      </p:sp>
    </p:spTree>
    <p:extLst>
      <p:ext uri="{BB962C8B-B14F-4D97-AF65-F5344CB8AC3E}">
        <p14:creationId xmlns:p14="http://schemas.microsoft.com/office/powerpoint/2010/main" val="3963222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Research by Bazerman and Tenbrunsel demonstrated that while criminally minded people exist in the workplace, most employees are in fact good people with good intentions.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They contend that cognitive biases and organizational practices can blind managers to unethical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1.2 summarizes Bazerman and Tenbrunsel’s findings, outlines causes of unethical behavior, and what can be done to address that behavior as employees and managers.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dirty="0"/>
          </a:p>
        </p:txBody>
      </p:sp>
    </p:spTree>
    <p:extLst>
      <p:ext uri="{BB962C8B-B14F-4D97-AF65-F5344CB8AC3E}">
        <p14:creationId xmlns:p14="http://schemas.microsoft.com/office/powerpoint/2010/main" val="3880591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People often have many excuses for not confronting unethical conduct at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avoid rationalizations for not confronting unethical conduct, people can: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Treat ethical issues as business issues by providing data to present a convincing case against the unethical conduct.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Accept that confronting ethical concerns is part of their job.</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Challenge the rationale.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 their lack of seniority or status as an asset.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Consider and explain long-term consequences.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Provide an alternative course or solution, not just a complaint.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dirty="0"/>
          </a:p>
        </p:txBody>
      </p:sp>
    </p:spTree>
    <p:extLst>
      <p:ext uri="{BB962C8B-B14F-4D97-AF65-F5344CB8AC3E}">
        <p14:creationId xmlns:p14="http://schemas.microsoft.com/office/powerpoint/2010/main" val="2152795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8F04B48B-6952-E446-A041-C97243E8ABB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402607209"/>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9053614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96375793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21343688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1586504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80422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2144849168"/>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20706609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5918165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375594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18703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356813109"/>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641001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177712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651030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614983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328541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156028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806866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36828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335032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23394618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755641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074104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049732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848148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691689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76172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355271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294791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955695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278159628"/>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66725703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32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1504130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1424639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9492145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6562608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0997478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112378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3415507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240988021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10" Type="http://schemas.openxmlformats.org/officeDocument/2006/relationships/theme" Target="../theme/theme10.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3" Type="http://schemas.openxmlformats.org/officeDocument/2006/relationships/slideLayout" Target="../slideLayouts/slideLayout66.xml"/><Relationship Id="rId7" Type="http://schemas.openxmlformats.org/officeDocument/2006/relationships/slideLayout" Target="../slideLayouts/slideLayout70.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5" Type="http://schemas.openxmlformats.org/officeDocument/2006/relationships/slideLayout" Target="../slideLayouts/slideLayout68.xml"/><Relationship Id="rId4" Type="http://schemas.openxmlformats.org/officeDocument/2006/relationships/slideLayout" Target="../slideLayouts/slideLayout67.x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2" Type="http://schemas.openxmlformats.org/officeDocument/2006/relationships/slideLayout" Target="../slideLayouts/slideLayout72.xml"/><Relationship Id="rId1" Type="http://schemas.openxmlformats.org/officeDocument/2006/relationships/slideLayout" Target="../slideLayouts/slideLayout71.xml"/><Relationship Id="rId4" Type="http://schemas.openxmlformats.org/officeDocument/2006/relationships/image" Target="../media/image7.png"/></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75.xml"/><Relationship Id="rId2" Type="http://schemas.openxmlformats.org/officeDocument/2006/relationships/slideLayout" Target="../slideLayouts/slideLayout74.xml"/><Relationship Id="rId1" Type="http://schemas.openxmlformats.org/officeDocument/2006/relationships/slideLayout" Target="../slideLayouts/slideLayout73.xml"/><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78.xml"/><Relationship Id="rId2" Type="http://schemas.openxmlformats.org/officeDocument/2006/relationships/slideLayout" Target="../slideLayouts/slideLayout77.xml"/><Relationship Id="rId1" Type="http://schemas.openxmlformats.org/officeDocument/2006/relationships/slideLayout" Target="../slideLayouts/slideLayout76.xml"/><Relationship Id="rId4" Type="http://schemas.openxmlformats.org/officeDocument/2006/relationships/theme" Target="../theme/theme1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image" Target="../media/image4.png"/><Relationship Id="rId4" Type="http://schemas.openxmlformats.org/officeDocument/2006/relationships/slideLayout" Target="../slideLayouts/slideLayout21.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4.png"/><Relationship Id="rId4" Type="http://schemas.openxmlformats.org/officeDocument/2006/relationships/slideLayout" Target="../slideLayouts/slideLayout28.xml"/><Relationship Id="rId9"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10" Type="http://schemas.openxmlformats.org/officeDocument/2006/relationships/image" Target="../media/image6.gif"/><Relationship Id="rId4" Type="http://schemas.openxmlformats.org/officeDocument/2006/relationships/slideLayout" Target="../slideLayouts/slideLayout35.xml"/><Relationship Id="rId9"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10" Type="http://schemas.openxmlformats.org/officeDocument/2006/relationships/theme" Target="../theme/theme9.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080329"/>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 Copy</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105330792"/>
      </p:ext>
    </p:extLst>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Lst>
  <p:hf hdr="0" dt="0"/>
  <p:txStyles>
    <p:titleStyle>
      <a:lvl1pPr algn="l" defTabSz="914400" rtl="0" eaLnBrk="1" latinLnBrk="0" hangingPunct="1">
        <a:lnSpc>
          <a:spcPct val="90000"/>
        </a:lnSpc>
        <a:spcBef>
          <a:spcPct val="0"/>
        </a:spcBef>
        <a:buNone/>
        <a:defRPr sz="32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74525062"/>
      </p:ext>
    </p:extLst>
  </p:cSld>
  <p:clrMap bg1="lt1" tx1="dk1" bg2="lt2" tx2="dk2" accent1="accent1" accent2="accent2" accent3="accent3" accent4="accent4" accent5="accent5" accent6="accent6" hlink="hlink" folHlink="folHlink"/>
  <p:sldLayoutIdLst>
    <p:sldLayoutId id="2147483987"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2711407756"/>
      </p:ext>
    </p:extLst>
  </p:cSld>
  <p:clrMap bg1="lt1" tx1="dk1" bg2="lt2" tx2="dk2" accent1="accent1" accent2="accent2" accent3="accent3" accent4="accent4" accent5="accent5" accent6="accent6" hlink="hlink" folHlink="folHlink"/>
  <p:sldLayoutIdLst>
    <p:sldLayoutId id="2147483989" r:id="rId1"/>
    <p:sldLayoutId id="2147483990"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75628247"/>
      </p:ext>
    </p:extLst>
  </p:cSld>
  <p:clrMap bg1="lt1" tx1="dk1" bg2="lt2" tx2="dk2" accent1="accent1" accent2="accent2" accent3="accent3" accent4="accent4" accent5="accent5" accent6="accent6" hlink="hlink" folHlink="folHlink"/>
  <p:sldLayoutIdLst>
    <p:sldLayoutId id="2147483992" r:id="rId1"/>
    <p:sldLayoutId id="214748399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298775388"/>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a:t>
            </a:r>
          </a:p>
        </p:txBody>
      </p:sp>
      <p:sp>
        <p:nvSpPr>
          <p:cNvPr id="4" name="Subtitle 3">
            <a:extLst>
              <a:ext uri="{FF2B5EF4-FFF2-40B4-BE49-F238E27FC236}">
                <a16:creationId xmlns:a16="http://schemas.microsoft.com/office/drawing/2014/main" id="{97B1D41D-88B8-6C47-936B-90EE2AF615C5}"/>
              </a:ext>
            </a:extLst>
          </p:cNvPr>
          <p:cNvSpPr>
            <a:spLocks noGrp="1"/>
          </p:cNvSpPr>
          <p:nvPr>
            <p:ph type="subTitle" idx="1"/>
          </p:nvPr>
        </p:nvSpPr>
        <p:spPr/>
        <p:txBody>
          <a:bodyPr/>
          <a:lstStyle/>
          <a:p>
            <a:r>
              <a:rPr lang="en-US" dirty="0"/>
              <a:t>Making OB Work for Me</a:t>
            </a:r>
          </a:p>
          <a:p>
            <a:endParaRPr lang="en-US" dirty="0"/>
          </a:p>
        </p:txBody>
      </p:sp>
      <p:sp>
        <p:nvSpPr>
          <p:cNvPr id="5" name="Long Copyright">
            <a:extLst>
              <a:ext uri="{FF2B5EF4-FFF2-40B4-BE49-F238E27FC236}">
                <a16:creationId xmlns:a16="http://schemas.microsoft.com/office/drawing/2014/main" id="{4318B1CC-B44B-7349-97A5-E3550214EF59}"/>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637202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Causes of Unethical Behavior</a:t>
            </a:r>
          </a:p>
        </p:txBody>
      </p:sp>
      <p:graphicFrame>
        <p:nvGraphicFramePr>
          <p:cNvPr id="7" name="Content Placeholder 6">
            <a:extLst>
              <a:ext uri="{FF2B5EF4-FFF2-40B4-BE49-F238E27FC236}">
                <a16:creationId xmlns:a16="http://schemas.microsoft.com/office/drawing/2014/main" id="{D9C8325D-1224-8846-92E6-3F5A2D7DFE05}"/>
              </a:ext>
            </a:extLst>
          </p:cNvPr>
          <p:cNvGraphicFramePr>
            <a:graphicFrameLocks noGrp="1"/>
          </p:cNvGraphicFramePr>
          <p:nvPr>
            <p:ph sz="quarter" idx="11"/>
            <p:extLst>
              <p:ext uri="{D42A27DB-BD31-4B8C-83A1-F6EECF244321}">
                <p14:modId xmlns:p14="http://schemas.microsoft.com/office/powerpoint/2010/main" val="3303334517"/>
              </p:ext>
            </p:extLst>
          </p:nvPr>
        </p:nvGraphicFramePr>
        <p:xfrm>
          <a:off x="457200" y="965335"/>
          <a:ext cx="7924800" cy="5432235"/>
        </p:xfrm>
        <a:graphic>
          <a:graphicData uri="http://schemas.openxmlformats.org/drawingml/2006/table">
            <a:tbl>
              <a:tblPr firstRow="1" bandRow="1">
                <a:tableStyleId>{5C22544A-7EE6-4342-B048-85BDC9FD1C3A}</a:tableStyleId>
              </a:tblPr>
              <a:tblGrid>
                <a:gridCol w="1981200">
                  <a:extLst>
                    <a:ext uri="{9D8B030D-6E8A-4147-A177-3AD203B41FA5}">
                      <a16:colId xmlns:a16="http://schemas.microsoft.com/office/drawing/2014/main" val="677502917"/>
                    </a:ext>
                  </a:extLst>
                </a:gridCol>
                <a:gridCol w="1981200">
                  <a:extLst>
                    <a:ext uri="{9D8B030D-6E8A-4147-A177-3AD203B41FA5}">
                      <a16:colId xmlns:a16="http://schemas.microsoft.com/office/drawing/2014/main" val="2022213053"/>
                    </a:ext>
                  </a:extLst>
                </a:gridCol>
                <a:gridCol w="1981200">
                  <a:extLst>
                    <a:ext uri="{9D8B030D-6E8A-4147-A177-3AD203B41FA5}">
                      <a16:colId xmlns:a16="http://schemas.microsoft.com/office/drawing/2014/main" val="1651973305"/>
                    </a:ext>
                  </a:extLst>
                </a:gridCol>
                <a:gridCol w="1981200">
                  <a:extLst>
                    <a:ext uri="{9D8B030D-6E8A-4147-A177-3AD203B41FA5}">
                      <a16:colId xmlns:a16="http://schemas.microsoft.com/office/drawing/2014/main" val="2407361042"/>
                    </a:ext>
                  </a:extLst>
                </a:gridCol>
              </a:tblGrid>
              <a:tr h="370840">
                <a:tc>
                  <a:txBody>
                    <a:bodyPr/>
                    <a:lstStyle/>
                    <a:p>
                      <a:r>
                        <a:rPr lang="en-US" sz="1200" dirty="0"/>
                        <a:t>CAUSE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758"/>
                    </a:solidFill>
                  </a:tcPr>
                </a:tc>
                <a:tc>
                  <a:txBody>
                    <a:bodyPr/>
                    <a:lstStyle/>
                    <a:p>
                      <a:r>
                        <a:rPr lang="en-US" sz="1200" dirty="0"/>
                        <a:t>DESCRIPTION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758"/>
                    </a:solidFill>
                  </a:tcPr>
                </a:tc>
                <a:tc>
                  <a:txBody>
                    <a:bodyPr/>
                    <a:lstStyle/>
                    <a:p>
                      <a:r>
                        <a:rPr lang="en-US" sz="1200" dirty="0"/>
                        <a:t>EXAMPLE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758"/>
                    </a:solidFill>
                  </a:tcPr>
                </a:tc>
                <a:tc>
                  <a:txBody>
                    <a:bodyPr/>
                    <a:lstStyle/>
                    <a:p>
                      <a:r>
                        <a:rPr lang="en-US" sz="1200" dirty="0"/>
                        <a:t>REMEDY</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758"/>
                    </a:solidFill>
                  </a:tcPr>
                </a:tc>
                <a:extLst>
                  <a:ext uri="{0D108BD9-81ED-4DB2-BD59-A6C34878D82A}">
                    <a16:rowId xmlns:a16="http://schemas.microsoft.com/office/drawing/2014/main" val="3637789931"/>
                  </a:ext>
                </a:extLst>
              </a:tr>
              <a:tr h="370840">
                <a:tc>
                  <a:txBody>
                    <a:bodyPr/>
                    <a:lstStyle/>
                    <a:p>
                      <a:r>
                        <a:rPr lang="en-US" sz="1200" dirty="0"/>
                        <a:t>ILL-CONCEIVED GOALS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200" dirty="0"/>
                        <a:t>We set goals and incentives to promote a desired behavior, but they encourage a negative one.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200" dirty="0">
                          <a:effectLst/>
                        </a:rPr>
                        <a:t>The pressure to maximize billable hours in accounting, consulting, and law firms leads to unconscious padding.</a:t>
                      </a:r>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Brainstorm unintended consequences when devising goals and incentives. Consider alternative goals that may be more important to reward.</a:t>
                      </a:r>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5685978"/>
                  </a:ext>
                </a:extLst>
              </a:tr>
              <a:tr h="370840">
                <a:tc>
                  <a:txBody>
                    <a:bodyPr/>
                    <a:lstStyle/>
                    <a:p>
                      <a:r>
                        <a:rPr lang="en-US" sz="1200" dirty="0"/>
                        <a:t>MOTIVATED BLINDNESS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We overlook the unethical behavior of another when it’s in our interest to remain ignorant.</a:t>
                      </a:r>
                      <a:endParaRPr lang="en-US" sz="1200" dirty="0">
                        <a:solidFill>
                          <a:srgbClr val="000000"/>
                        </a:solidFill>
                        <a:effectLst/>
                        <a:latin typeface="ProximaNova-Regular"/>
                        <a:ea typeface="Times New Roman" panose="02020603050405020304" pitchFamily="18" charset="0"/>
                        <a:cs typeface="ProximaNova-Regular"/>
                      </a:endParaRPr>
                    </a:p>
                    <a:p>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a:lnSpc>
                          <a:spcPts val="1200"/>
                        </a:lnSpc>
                        <a:spcBef>
                          <a:spcPts val="0"/>
                        </a:spcBef>
                        <a:spcAft>
                          <a:spcPts val="0"/>
                        </a:spcAft>
                      </a:pPr>
                      <a:r>
                        <a:rPr lang="en-US" sz="1200" dirty="0">
                          <a:effectLst/>
                        </a:rPr>
                        <a:t>Baseball officials failed to notice they’d created conditions that encouraged steroid use.</a:t>
                      </a:r>
                      <a:endParaRPr lang="en-US" sz="1200" dirty="0">
                        <a:solidFill>
                          <a:srgbClr val="000000"/>
                        </a:solidFill>
                        <a:effectLst/>
                        <a:latin typeface="ProximaNova-Regular"/>
                        <a:ea typeface="Times New Roman" panose="02020603050405020304" pitchFamily="18" charset="0"/>
                        <a:cs typeface="ProximaNova-Regular"/>
                      </a:endParaRPr>
                    </a:p>
                    <a:p>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a:lnSpc>
                          <a:spcPts val="1200"/>
                        </a:lnSpc>
                        <a:spcBef>
                          <a:spcPts val="0"/>
                        </a:spcBef>
                        <a:spcAft>
                          <a:spcPts val="0"/>
                        </a:spcAft>
                      </a:pPr>
                      <a:r>
                        <a:rPr lang="en-US" sz="1200" dirty="0">
                          <a:effectLst/>
                        </a:rPr>
                        <a:t> Root out conflicts of interest. Simply being aware of them doesn’t necessarily reduce their negative effect on decision making.</a:t>
                      </a:r>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792921145"/>
                  </a:ext>
                </a:extLst>
              </a:tr>
              <a:tr h="370840">
                <a:tc>
                  <a:txBody>
                    <a:bodyPr/>
                    <a:lstStyle/>
                    <a:p>
                      <a:r>
                        <a:rPr lang="en-US" sz="1200" dirty="0"/>
                        <a:t>INDIRECT BLINDNESS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We hold others less accountable for unethical behavior when it’s carried out through third parties.</a:t>
                      </a:r>
                      <a:endParaRPr lang="en-US" sz="1200" dirty="0">
                        <a:solidFill>
                          <a:srgbClr val="000000"/>
                        </a:solidFill>
                        <a:effectLst/>
                        <a:latin typeface="ProximaNova-Regular"/>
                        <a:ea typeface="Times New Roman" panose="02020603050405020304" pitchFamily="18" charset="0"/>
                        <a:cs typeface="ProximaNova-Regular"/>
                      </a:endParaRPr>
                    </a:p>
                    <a:p>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A drug company deflects attention from a price increase by selling rights to another company, which imposes the increases.</a:t>
                      </a:r>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When handing off or outsourcing work, ask whether the assignment might invite unethical behavior and take ownership of the implications.</a:t>
                      </a:r>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819631581"/>
                  </a:ext>
                </a:extLst>
              </a:tr>
              <a:tr h="370840">
                <a:tc>
                  <a:txBody>
                    <a:bodyPr/>
                    <a:lstStyle/>
                    <a:p>
                      <a:r>
                        <a:rPr lang="en-US" sz="1200" dirty="0"/>
                        <a:t>THE SLIPPERY SLOPE</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We are less able </a:t>
                      </a:r>
                      <a:br>
                        <a:rPr lang="en-US" sz="1200" dirty="0">
                          <a:effectLst/>
                        </a:rPr>
                      </a:br>
                      <a:r>
                        <a:rPr lang="en-US" sz="1200" dirty="0">
                          <a:effectLst/>
                        </a:rPr>
                        <a:t>to see others’ unethical behavior when it develops gradually.</a:t>
                      </a:r>
                      <a:endParaRPr lang="en-US" sz="1200" dirty="0">
                        <a:solidFill>
                          <a:srgbClr val="000000"/>
                        </a:solidFill>
                        <a:effectLst/>
                        <a:latin typeface="ProximaNova-Regular"/>
                        <a:ea typeface="Times New Roman" panose="02020603050405020304" pitchFamily="18" charset="0"/>
                        <a:cs typeface="ProximaNova-Regular"/>
                      </a:endParaRPr>
                    </a:p>
                    <a:p>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Auditors may be more likely to accept a client firm’s questionable financial statements if infractions have accrued over time.</a:t>
                      </a:r>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Be alert for even trivial ethical infractions and address them immediately. Investigate whether a change in behavior has occurred.</a:t>
                      </a:r>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4278235249"/>
                  </a:ext>
                </a:extLst>
              </a:tr>
              <a:tr h="370840">
                <a:tc>
                  <a:txBody>
                    <a:bodyPr/>
                    <a:lstStyle/>
                    <a:p>
                      <a:r>
                        <a:rPr lang="en-US" sz="1200" dirty="0"/>
                        <a:t>OVERVALUING OUTCOMES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We give a pass to unethical behavior if the outcome is good.</a:t>
                      </a:r>
                      <a:endParaRPr lang="en-US" sz="1200" dirty="0">
                        <a:solidFill>
                          <a:srgbClr val="000000"/>
                        </a:solidFill>
                        <a:effectLst/>
                        <a:latin typeface="ProximaNova-Regular"/>
                        <a:ea typeface="Times New Roman" panose="02020603050405020304" pitchFamily="18" charset="0"/>
                        <a:cs typeface="ProximaNova-Regular"/>
                      </a:endParaRPr>
                    </a:p>
                    <a:p>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A researcher whose fraudulent clinical trial saves lives is considered more ethical </a:t>
                      </a:r>
                      <a:br>
                        <a:rPr lang="en-US" sz="1200" dirty="0">
                          <a:effectLst/>
                        </a:rPr>
                      </a:br>
                      <a:r>
                        <a:rPr lang="en-US" sz="1200" dirty="0">
                          <a:effectLst/>
                        </a:rPr>
                        <a:t>than one whose fraudulent trial leads to deaths.</a:t>
                      </a:r>
                      <a:endParaRPr lang="en-US" sz="1200" dirty="0">
                        <a:solidFill>
                          <a:srgbClr val="000000"/>
                        </a:solidFill>
                        <a:effectLst/>
                        <a:latin typeface="ProximaNova-Regular"/>
                        <a:ea typeface="Times New Roman" panose="02020603050405020304" pitchFamily="18" charset="0"/>
                        <a:cs typeface="ProximaNova-Regular"/>
                      </a:endParaRPr>
                    </a:p>
                    <a:p>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rPr>
                        <a:t>Examine both “good” and “bad” decisions for their ethical implications. Reward solid decision processes, not just good outcomes.</a:t>
                      </a:r>
                      <a:endParaRPr lang="en-US" sz="1200" dirty="0">
                        <a:solidFill>
                          <a:srgbClr val="000000"/>
                        </a:solidFill>
                        <a:effectLst/>
                        <a:latin typeface="ProximaNova-Regular"/>
                        <a:ea typeface="Times New Roman" panose="02020603050405020304" pitchFamily="18" charset="0"/>
                        <a:cs typeface="ProximaNova-Regular"/>
                      </a:endParaRPr>
                    </a:p>
                    <a:p>
                      <a:endParaRPr lang="en-US" sz="12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172498352"/>
                  </a:ext>
                </a:extLst>
              </a:tr>
            </a:tbl>
          </a:graphicData>
        </a:graphic>
      </p:graphicFrame>
    </p:spTree>
    <p:extLst>
      <p:ext uri="{BB962C8B-B14F-4D97-AF65-F5344CB8AC3E}">
        <p14:creationId xmlns:p14="http://schemas.microsoft.com/office/powerpoint/2010/main" val="23888650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Dealing with Unethical Behavior </a:t>
            </a:r>
          </a:p>
        </p:txBody>
      </p:sp>
      <p:sp>
        <p:nvSpPr>
          <p:cNvPr id="3" name="Content Placeholder 2"/>
          <p:cNvSpPr>
            <a:spLocks noGrp="1"/>
          </p:cNvSpPr>
          <p:nvPr>
            <p:ph sz="quarter" idx="11"/>
          </p:nvPr>
        </p:nvSpPr>
        <p:spPr/>
        <p:txBody>
          <a:bodyPr>
            <a:normAutofit/>
          </a:bodyPr>
          <a:lstStyle/>
          <a:p>
            <a:pPr marL="0" indent="0">
              <a:buNone/>
            </a:pPr>
            <a:r>
              <a:rPr lang="en-US" sz="2800" dirty="0"/>
              <a:t>What you can do.</a:t>
            </a:r>
          </a:p>
          <a:p>
            <a:pPr marL="342900" indent="-342900">
              <a:buFont typeface="Arial" panose="020B0604020202020204" pitchFamily="34" charset="0"/>
              <a:buChar char="•"/>
            </a:pPr>
            <a:r>
              <a:rPr lang="en-US" sz="2400" dirty="0"/>
              <a:t>It’s business, treat it that way.</a:t>
            </a:r>
          </a:p>
          <a:p>
            <a:pPr marL="342900" indent="-342900">
              <a:buFont typeface="Arial" panose="020B0604020202020204" pitchFamily="34" charset="0"/>
              <a:buChar char="•"/>
            </a:pPr>
            <a:r>
              <a:rPr lang="en-US" sz="2400" dirty="0"/>
              <a:t>Accept that confronting ethical concerns is part of your job.</a:t>
            </a:r>
          </a:p>
          <a:p>
            <a:pPr marL="342900" indent="-342900">
              <a:buFont typeface="Arial" panose="020B0604020202020204" pitchFamily="34" charset="0"/>
              <a:buChar char="•"/>
            </a:pPr>
            <a:r>
              <a:rPr lang="en-US" sz="2400" dirty="0"/>
              <a:t>Challenge the rationale.</a:t>
            </a:r>
          </a:p>
          <a:p>
            <a:pPr marL="342900" indent="-342900">
              <a:buFont typeface="Arial" panose="020B0604020202020204" pitchFamily="34" charset="0"/>
              <a:buChar char="•"/>
            </a:pPr>
            <a:r>
              <a:rPr lang="en-US" sz="2400" dirty="0"/>
              <a:t>Use your lack of seniority or status as an asset.</a:t>
            </a:r>
          </a:p>
          <a:p>
            <a:pPr marL="342900" indent="-342900">
              <a:buFont typeface="Arial" panose="020B0604020202020204" pitchFamily="34" charset="0"/>
              <a:buChar char="•"/>
            </a:pPr>
            <a:r>
              <a:rPr lang="en-US" sz="2400" dirty="0"/>
              <a:t>Consider and explain long-term consequences.</a:t>
            </a:r>
          </a:p>
          <a:p>
            <a:pPr marL="342900" indent="-342900">
              <a:buFont typeface="Arial" panose="020B0604020202020204" pitchFamily="34" charset="0"/>
              <a:buChar char="•"/>
            </a:pPr>
            <a:r>
              <a:rPr lang="en-US" sz="2400" dirty="0"/>
              <a:t>Focus on solutions—not just complaints.</a:t>
            </a:r>
          </a:p>
        </p:txBody>
      </p:sp>
    </p:spTree>
    <p:extLst>
      <p:ext uri="{BB962C8B-B14F-4D97-AF65-F5344CB8AC3E}">
        <p14:creationId xmlns:p14="http://schemas.microsoft.com/office/powerpoint/2010/main" val="2412021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1CDF3B2-65DA-ED48-8A08-3EE7E49E176A}"/>
              </a:ext>
            </a:extLst>
          </p:cNvPr>
          <p:cNvSpPr>
            <a:spLocks noGrp="1"/>
          </p:cNvSpPr>
          <p:nvPr>
            <p:ph type="title"/>
          </p:nvPr>
        </p:nvSpPr>
        <p:spPr/>
        <p:txBody>
          <a:bodyPr/>
          <a:lstStyle/>
          <a:p>
            <a:r>
              <a:rPr lang="en-US" dirty="0"/>
              <a:t>Test Your OB Knowledge </a:t>
            </a:r>
            <a:r>
              <a:rPr lang="en-US" sz="1200" dirty="0"/>
              <a:t>2</a:t>
            </a:r>
          </a:p>
        </p:txBody>
      </p:sp>
      <p:sp>
        <p:nvSpPr>
          <p:cNvPr id="3" name="Content Placeholder 2"/>
          <p:cNvSpPr>
            <a:spLocks noGrp="1"/>
          </p:cNvSpPr>
          <p:nvPr>
            <p:ph sz="quarter" idx="11"/>
          </p:nvPr>
        </p:nvSpPr>
        <p:spPr/>
        <p:txBody>
          <a:bodyPr/>
          <a:lstStyle/>
          <a:p>
            <a:pPr marL="0" indent="0">
              <a:buNone/>
            </a:pPr>
            <a:r>
              <a:rPr lang="en-US" sz="2800" dirty="0"/>
              <a:t>Which of the following statement about ethics is NOT</a:t>
            </a:r>
            <a:r>
              <a:rPr lang="en-US" sz="2800" dirty="0">
                <a:solidFill>
                  <a:srgbClr val="FF0000"/>
                </a:solidFill>
              </a:rPr>
              <a:t> </a:t>
            </a:r>
            <a:r>
              <a:rPr lang="en-US" sz="2800" dirty="0"/>
              <a:t>true?</a:t>
            </a:r>
          </a:p>
          <a:p>
            <a:pPr marL="914400" lvl="1" indent="-514350">
              <a:buFont typeface="+mj-lt"/>
              <a:buAutoNum type="alphaUcPeriod"/>
            </a:pPr>
            <a:r>
              <a:rPr lang="en-US" sz="2800" dirty="0"/>
              <a:t>Ethical dilemmas occur when neither of two choices ethically resolves a situation. </a:t>
            </a:r>
          </a:p>
          <a:p>
            <a:pPr marL="914400" lvl="1" indent="-514350">
              <a:buFont typeface="+mj-lt"/>
              <a:buAutoNum type="alphaUcPeriod"/>
            </a:pPr>
            <a:r>
              <a:rPr lang="en-US" sz="2800" dirty="0"/>
              <a:t>Most people working in organizations are good people with good intentions.</a:t>
            </a:r>
          </a:p>
          <a:p>
            <a:pPr marL="914400" lvl="1" indent="-514350">
              <a:buFont typeface="+mj-lt"/>
              <a:buAutoNum type="alphaUcPeriod"/>
            </a:pPr>
            <a:r>
              <a:rPr lang="en-US" sz="2800" dirty="0"/>
              <a:t>If something is unethical it is also illegal.</a:t>
            </a:r>
          </a:p>
          <a:p>
            <a:pPr marL="914400" lvl="1" indent="-514350">
              <a:buFont typeface="+mj-lt"/>
              <a:buAutoNum type="alphaUcPeriod"/>
            </a:pPr>
            <a:r>
              <a:rPr lang="en-US" sz="2800" dirty="0"/>
              <a:t>Our conduct is shaped by our environment.</a:t>
            </a:r>
          </a:p>
          <a:p>
            <a:pPr marL="914400" lvl="1" indent="-514350">
              <a:buFont typeface="+mj-lt"/>
              <a:buAutoNum type="alphaUcPeriod"/>
            </a:pPr>
            <a:r>
              <a:rPr lang="en-US" sz="2800" dirty="0"/>
              <a:t>Reward systems can cause unethical behavior.</a:t>
            </a:r>
          </a:p>
          <a:p>
            <a:endParaRPr lang="en-US" sz="2000" dirty="0"/>
          </a:p>
        </p:txBody>
      </p:sp>
    </p:spTree>
    <p:extLst>
      <p:ext uri="{BB962C8B-B14F-4D97-AF65-F5344CB8AC3E}">
        <p14:creationId xmlns:p14="http://schemas.microsoft.com/office/powerpoint/2010/main" val="38106298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Applying OB to Solve Problems</a:t>
            </a:r>
          </a:p>
        </p:txBody>
      </p:sp>
      <p:sp>
        <p:nvSpPr>
          <p:cNvPr id="3" name="Content Placeholder 2"/>
          <p:cNvSpPr>
            <a:spLocks noGrp="1"/>
          </p:cNvSpPr>
          <p:nvPr>
            <p:ph sz="quarter" idx="11"/>
          </p:nvPr>
        </p:nvSpPr>
        <p:spPr/>
        <p:txBody>
          <a:bodyPr/>
          <a:lstStyle/>
          <a:p>
            <a:pPr marL="0" indent="0">
              <a:buNone/>
            </a:pPr>
            <a:r>
              <a:rPr lang="en-US" sz="2800" dirty="0"/>
              <a:t>Problems frequently arise and may be viewed as a gap between an actual and desired outcome. </a:t>
            </a:r>
          </a:p>
          <a:p>
            <a:pPr marL="0" indent="0">
              <a:buNone/>
            </a:pPr>
            <a:endParaRPr lang="en-US" sz="2800" dirty="0"/>
          </a:p>
          <a:p>
            <a:pPr marL="0" indent="0">
              <a:buNone/>
            </a:pPr>
            <a:r>
              <a:rPr lang="en-US" sz="2800" dirty="0"/>
              <a:t>Closing the Gap: A Three-Step Approach:</a:t>
            </a:r>
          </a:p>
          <a:p>
            <a:pPr marL="754063" lvl="0" indent="0">
              <a:buNone/>
            </a:pPr>
            <a:r>
              <a:rPr lang="en-US" sz="2400" dirty="0"/>
              <a:t>Stop 1: </a:t>
            </a:r>
            <a:r>
              <a:rPr lang="en-US" sz="2400" i="1" dirty="0"/>
              <a:t>Define The Problem.</a:t>
            </a:r>
          </a:p>
          <a:p>
            <a:pPr marL="754063" lvl="0" indent="0">
              <a:buNone/>
            </a:pPr>
            <a:r>
              <a:rPr lang="en-US" sz="2400" dirty="0"/>
              <a:t>Stop 2: </a:t>
            </a:r>
            <a:r>
              <a:rPr lang="en-US" sz="2400" i="1" dirty="0"/>
              <a:t>Identify OB Concepts to Solve the Problem.</a:t>
            </a:r>
            <a:endParaRPr lang="en-US" sz="2400" dirty="0"/>
          </a:p>
          <a:p>
            <a:pPr marL="754063" lvl="0" indent="0">
              <a:buNone/>
            </a:pPr>
            <a:r>
              <a:rPr lang="en-US" sz="2400" dirty="0"/>
              <a:t>Stop 3: </a:t>
            </a:r>
            <a:r>
              <a:rPr lang="en-US" sz="2400" i="1" dirty="0"/>
              <a:t>Make Recommendations and Take Action.</a:t>
            </a:r>
          </a:p>
          <a:p>
            <a:endParaRPr lang="en-US" dirty="0"/>
          </a:p>
        </p:txBody>
      </p:sp>
    </p:spTree>
    <p:extLst>
      <p:ext uri="{BB962C8B-B14F-4D97-AF65-F5344CB8AC3E}">
        <p14:creationId xmlns:p14="http://schemas.microsoft.com/office/powerpoint/2010/main" val="25756485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88B8C48-E2E7-2541-B6E2-D5101AF3AD28}"/>
              </a:ext>
            </a:extLst>
          </p:cNvPr>
          <p:cNvSpPr>
            <a:spLocks noGrp="1"/>
          </p:cNvSpPr>
          <p:nvPr>
            <p:ph type="title"/>
          </p:nvPr>
        </p:nvSpPr>
        <p:spPr/>
        <p:txBody>
          <a:bodyPr/>
          <a:lstStyle/>
          <a:p>
            <a:r>
              <a:rPr lang="en-US" dirty="0"/>
              <a:t>Test Your OB Knowledge </a:t>
            </a:r>
            <a:r>
              <a:rPr lang="en-US" sz="1200" dirty="0"/>
              <a:t>3</a:t>
            </a:r>
          </a:p>
        </p:txBody>
      </p:sp>
      <p:sp>
        <p:nvSpPr>
          <p:cNvPr id="3" name="Content Placeholder 2"/>
          <p:cNvSpPr>
            <a:spLocks noGrp="1"/>
          </p:cNvSpPr>
          <p:nvPr>
            <p:ph sz="quarter" idx="11"/>
          </p:nvPr>
        </p:nvSpPr>
        <p:spPr/>
        <p:txBody>
          <a:bodyPr>
            <a:normAutofit fontScale="92500" lnSpcReduction="10000"/>
          </a:bodyPr>
          <a:lstStyle/>
          <a:p>
            <a:pPr marL="0" indent="0">
              <a:buNone/>
            </a:pPr>
            <a:r>
              <a:rPr lang="en-US" sz="2800" dirty="0"/>
              <a:t>Which one of these is NOT true about </a:t>
            </a:r>
            <a:r>
              <a:rPr lang="en-US" sz="2800" i="1" dirty="0"/>
              <a:t>defining</a:t>
            </a:r>
            <a:r>
              <a:rPr lang="en-US" sz="2800" dirty="0"/>
              <a:t> a problem?</a:t>
            </a:r>
          </a:p>
          <a:p>
            <a:pPr marL="914400" lvl="1" indent="-514350">
              <a:buFont typeface="+mj-lt"/>
              <a:buAutoNum type="alphaUcPeriod"/>
            </a:pPr>
            <a:r>
              <a:rPr lang="en-US" sz="2800" dirty="0"/>
              <a:t>Managers usually do not spend enough time on defining the problem.</a:t>
            </a:r>
          </a:p>
          <a:p>
            <a:pPr marL="914400" lvl="1" indent="-514350">
              <a:buFont typeface="+mj-lt"/>
              <a:buAutoNum type="alphaUcPeriod"/>
            </a:pPr>
            <a:r>
              <a:rPr lang="en-US" sz="2800" dirty="0"/>
              <a:t>It is advisable to skip this stop and proceed to making recommendations.</a:t>
            </a:r>
          </a:p>
          <a:p>
            <a:pPr marL="914400" lvl="1" indent="-514350">
              <a:buFont typeface="+mj-lt"/>
              <a:buAutoNum type="alphaUcPeriod"/>
            </a:pPr>
            <a:r>
              <a:rPr lang="en-US" sz="2800" dirty="0"/>
              <a:t>After defining the problem, OB concepts or theories can be used to solve the problem.</a:t>
            </a:r>
          </a:p>
          <a:p>
            <a:pPr marL="914400" lvl="1" indent="-514350">
              <a:buFont typeface="+mj-lt"/>
              <a:buAutoNum type="alphaUcPeriod"/>
            </a:pPr>
            <a:r>
              <a:rPr lang="en-US" sz="2800" dirty="0"/>
              <a:t>People often make assumptions. </a:t>
            </a:r>
          </a:p>
          <a:p>
            <a:pPr marL="914400" lvl="1" indent="-514350">
              <a:buFont typeface="+mj-lt"/>
              <a:buAutoNum type="alphaUcPeriod"/>
            </a:pPr>
            <a:r>
              <a:rPr lang="en-US" sz="2800" dirty="0"/>
              <a:t>Once problems are defined, OB knowledge can produce better performance for an organization. </a:t>
            </a:r>
          </a:p>
          <a:p>
            <a:endParaRPr lang="en-US" sz="2000" dirty="0"/>
          </a:p>
        </p:txBody>
      </p:sp>
    </p:spTree>
    <p:extLst>
      <p:ext uri="{BB962C8B-B14F-4D97-AF65-F5344CB8AC3E}">
        <p14:creationId xmlns:p14="http://schemas.microsoft.com/office/powerpoint/2010/main" val="839442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56C942E-61E3-9E45-94DB-1F589630D18A}"/>
              </a:ext>
            </a:extLst>
          </p:cNvPr>
          <p:cNvSpPr>
            <a:spLocks noGrp="1"/>
          </p:cNvSpPr>
          <p:nvPr>
            <p:ph type="title"/>
          </p:nvPr>
        </p:nvSpPr>
        <p:spPr/>
        <p:txBody>
          <a:bodyPr/>
          <a:lstStyle/>
          <a:p>
            <a:r>
              <a:rPr lang="en-US" dirty="0"/>
              <a:t>Structure and Rigor in Solving Problems</a:t>
            </a:r>
          </a:p>
        </p:txBody>
      </p:sp>
      <p:sp>
        <p:nvSpPr>
          <p:cNvPr id="3" name="Content Placeholder 2"/>
          <p:cNvSpPr>
            <a:spLocks noGrp="1"/>
          </p:cNvSpPr>
          <p:nvPr>
            <p:ph sz="quarter" idx="11"/>
          </p:nvPr>
        </p:nvSpPr>
        <p:spPr>
          <a:xfrm>
            <a:off x="342900" y="1276709"/>
            <a:ext cx="8458200" cy="678611"/>
          </a:xfrm>
          <a:ln>
            <a:solidFill>
              <a:srgbClr val="720F11"/>
            </a:solidFill>
          </a:ln>
        </p:spPr>
        <p:txBody>
          <a:bodyPr anchor="ctr">
            <a:normAutofit/>
          </a:bodyPr>
          <a:lstStyle/>
          <a:p>
            <a:pPr marL="0" indent="0" algn="ctr">
              <a:buNone/>
            </a:pPr>
            <a:r>
              <a:rPr lang="en-US" sz="3200" dirty="0"/>
              <a:t>The Person–Situation Distinction</a:t>
            </a:r>
            <a:endParaRPr lang="en-US" sz="2000" dirty="0"/>
          </a:p>
        </p:txBody>
      </p:sp>
      <p:sp>
        <p:nvSpPr>
          <p:cNvPr id="11" name="Content Placeholder 10">
            <a:extLst>
              <a:ext uri="{FF2B5EF4-FFF2-40B4-BE49-F238E27FC236}">
                <a16:creationId xmlns:a16="http://schemas.microsoft.com/office/drawing/2014/main" id="{28991CE9-CE92-4348-8A76-04A7E64F2EE2}"/>
              </a:ext>
            </a:extLst>
          </p:cNvPr>
          <p:cNvSpPr>
            <a:spLocks noGrp="1"/>
          </p:cNvSpPr>
          <p:nvPr>
            <p:ph sz="quarter" idx="14"/>
          </p:nvPr>
        </p:nvSpPr>
        <p:spPr>
          <a:xfrm>
            <a:off x="1828800" y="2248618"/>
            <a:ext cx="5715000" cy="3618782"/>
          </a:xfrm>
        </p:spPr>
        <p:txBody>
          <a:bodyPr>
            <a:normAutofit lnSpcReduction="10000"/>
          </a:bodyPr>
          <a:lstStyle/>
          <a:p>
            <a:pPr marL="11113"/>
            <a:r>
              <a:rPr lang="en-US" sz="2400" dirty="0">
                <a:solidFill>
                  <a:srgbClr val="E21A23"/>
                </a:solidFill>
              </a:rPr>
              <a:t>Person factors </a:t>
            </a:r>
            <a:r>
              <a:rPr lang="en-US" sz="2400" dirty="0"/>
              <a:t>are characteristics that give individuals their unique identities.</a:t>
            </a:r>
          </a:p>
          <a:p>
            <a:pPr marL="11113"/>
            <a:r>
              <a:rPr lang="en-US" sz="2400" dirty="0">
                <a:solidFill>
                  <a:srgbClr val="E21A23"/>
                </a:solidFill>
              </a:rPr>
              <a:t>Situation factors</a:t>
            </a:r>
            <a:r>
              <a:rPr lang="en-US" sz="2400" dirty="0"/>
              <a:t> are elements outside us that influence what we do, the way we do it, and the ultimate results of our actions. </a:t>
            </a:r>
          </a:p>
          <a:p>
            <a:pPr marL="457200" indent="-457200">
              <a:buFont typeface="Arial" panose="020B0604020202020204" pitchFamily="34" charset="0"/>
              <a:buChar char="•"/>
            </a:pPr>
            <a:r>
              <a:rPr lang="en-US" sz="2200" dirty="0"/>
              <a:t>Individual behavior often results from the interaction of these interdependent factors.</a:t>
            </a:r>
          </a:p>
          <a:p>
            <a:pPr marL="457200" indent="-457200">
              <a:buFont typeface="Arial" panose="020B0604020202020204" pitchFamily="34" charset="0"/>
              <a:buChar char="•"/>
            </a:pPr>
            <a:r>
              <a:rPr lang="en-US" sz="2200" dirty="0"/>
              <a:t>We need to understand the interplay among both factors to be effective.</a:t>
            </a:r>
          </a:p>
          <a:p>
            <a:endParaRPr lang="en-US" sz="2400" dirty="0"/>
          </a:p>
        </p:txBody>
      </p:sp>
    </p:spTree>
    <p:extLst>
      <p:ext uri="{BB962C8B-B14F-4D97-AF65-F5344CB8AC3E}">
        <p14:creationId xmlns:p14="http://schemas.microsoft.com/office/powerpoint/2010/main" val="4157150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B2F037F-CE76-1945-BF72-495B3DC60707}"/>
              </a:ext>
            </a:extLst>
          </p:cNvPr>
          <p:cNvSpPr>
            <a:spLocks noGrp="1"/>
          </p:cNvSpPr>
          <p:nvPr>
            <p:ph type="title"/>
          </p:nvPr>
        </p:nvSpPr>
        <p:spPr/>
        <p:txBody>
          <a:bodyPr/>
          <a:lstStyle/>
          <a:p>
            <a:r>
              <a:rPr lang="en-US" dirty="0"/>
              <a:t>Test Your OB Knowledge </a:t>
            </a:r>
            <a:r>
              <a:rPr lang="en-US" sz="1200" dirty="0"/>
              <a:t>4</a:t>
            </a:r>
          </a:p>
        </p:txBody>
      </p:sp>
      <p:sp>
        <p:nvSpPr>
          <p:cNvPr id="3" name="Content Placeholder 2"/>
          <p:cNvSpPr>
            <a:spLocks noGrp="1"/>
          </p:cNvSpPr>
          <p:nvPr>
            <p:ph sz="quarter" idx="11"/>
          </p:nvPr>
        </p:nvSpPr>
        <p:spPr/>
        <p:txBody>
          <a:bodyPr>
            <a:normAutofit fontScale="92500" lnSpcReduction="10000"/>
          </a:bodyPr>
          <a:lstStyle/>
          <a:p>
            <a:pPr marL="0" indent="0">
              <a:buNone/>
            </a:pPr>
            <a:r>
              <a:rPr lang="en-US" sz="2800" dirty="0"/>
              <a:t>Which of the following is MOST IMPORTANT when using OB to solve problems?</a:t>
            </a:r>
          </a:p>
          <a:p>
            <a:pPr marL="914400" lvl="1" indent="-514350">
              <a:buFont typeface="+mj-lt"/>
              <a:buAutoNum type="alphaUcPeriod"/>
            </a:pPr>
            <a:r>
              <a:rPr lang="en-US" sz="2800" dirty="0"/>
              <a:t>person factors.</a:t>
            </a:r>
          </a:p>
          <a:p>
            <a:pPr marL="914400" lvl="1" indent="-514350">
              <a:buFont typeface="+mj-lt"/>
              <a:buAutoNum type="alphaUcPeriod"/>
            </a:pPr>
            <a:r>
              <a:rPr lang="en-US" sz="2800" dirty="0"/>
              <a:t>interdependence of person factors and environmental characteristics .</a:t>
            </a:r>
          </a:p>
          <a:p>
            <a:pPr marL="914400" lvl="1" indent="-514350">
              <a:buFont typeface="+mj-lt"/>
              <a:buAutoNum type="alphaUcPeriod"/>
            </a:pPr>
            <a:r>
              <a:rPr lang="en-US" sz="2800" dirty="0"/>
              <a:t>environmental characteristics.</a:t>
            </a:r>
          </a:p>
          <a:p>
            <a:pPr marL="914400" lvl="1" indent="-514350">
              <a:buFont typeface="+mj-lt"/>
              <a:buAutoNum type="alphaUcPeriod"/>
            </a:pPr>
            <a:r>
              <a:rPr lang="en-US" sz="2800" dirty="0"/>
              <a:t>interdependence of person factors and changes on a group or team level.</a:t>
            </a:r>
          </a:p>
          <a:p>
            <a:pPr marL="914400" lvl="1" indent="-514350">
              <a:buFont typeface="+mj-lt"/>
              <a:buAutoNum type="alphaUcPeriod"/>
            </a:pPr>
            <a:r>
              <a:rPr lang="en-US" sz="2800" dirty="0"/>
              <a:t>independence of person factors and environmental characteristics. </a:t>
            </a:r>
          </a:p>
          <a:p>
            <a:endParaRPr lang="en-US" sz="2800" dirty="0"/>
          </a:p>
        </p:txBody>
      </p:sp>
    </p:spTree>
    <p:extLst>
      <p:ext uri="{BB962C8B-B14F-4D97-AF65-F5344CB8AC3E}">
        <p14:creationId xmlns:p14="http://schemas.microsoft.com/office/powerpoint/2010/main" val="3764627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Organizing Framework for Understanding</a:t>
            </a:r>
            <a:r>
              <a:rPr lang="en-US" baseline="0" dirty="0"/>
              <a:t> and Applying OB</a:t>
            </a:r>
            <a:endParaRPr lang="en-US" dirty="0"/>
          </a:p>
        </p:txBody>
      </p:sp>
      <p:pic>
        <p:nvPicPr>
          <p:cNvPr id="9" name="Picture 8" descr="Figure shows the inputs, processes, and outcomes and their relationships.">
            <a:extLst>
              <a:ext uri="{FF2B5EF4-FFF2-40B4-BE49-F238E27FC236}">
                <a16:creationId xmlns:a16="http://schemas.microsoft.com/office/drawing/2014/main" id="{9CCF6D31-E03A-6C45-AAD2-8CF52C491A11}"/>
              </a:ext>
            </a:extLst>
          </p:cNvPr>
          <p:cNvPicPr>
            <a:picLocks noChangeAspect="1"/>
          </p:cNvPicPr>
          <p:nvPr/>
        </p:nvPicPr>
        <p:blipFill rotWithShape="1">
          <a:blip r:embed="rId3"/>
          <a:srcRect t="12870" b="11390"/>
          <a:stretch/>
        </p:blipFill>
        <p:spPr>
          <a:xfrm>
            <a:off x="247650" y="1676400"/>
            <a:ext cx="8648700" cy="2242171"/>
          </a:xfrm>
          <a:prstGeom prst="rect">
            <a:avLst/>
          </a:prstGeom>
        </p:spPr>
      </p:pic>
      <p:sp>
        <p:nvSpPr>
          <p:cNvPr id="5" name="Content Placeholder 4"/>
          <p:cNvSpPr>
            <a:spLocks noGrp="1"/>
          </p:cNvSpPr>
          <p:nvPr>
            <p:ph sz="quarter" idx="11"/>
          </p:nvPr>
        </p:nvSpPr>
        <p:spPr>
          <a:xfrm>
            <a:off x="480552" y="4111945"/>
            <a:ext cx="8458200" cy="1161691"/>
          </a:xfrm>
        </p:spPr>
        <p:txBody>
          <a:bodyPr/>
          <a:lstStyle/>
          <a:p>
            <a:pPr marL="0" indent="0">
              <a:buNone/>
            </a:pPr>
            <a:r>
              <a:rPr lang="en-US" sz="1800" dirty="0"/>
              <a:t>Figure 1.3 Organizing Framework for Understanding and Applying OB.</a:t>
            </a:r>
          </a:p>
          <a:p>
            <a:pPr marL="0" indent="0">
              <a:buNone/>
            </a:pPr>
            <a:r>
              <a:rPr lang="en-US" sz="1200" dirty="0"/>
              <a:t>©2021 Angelo Kinicki and Mel Fugate. All rights reserved. Reproduction prohibited without permission of the authors.</a:t>
            </a:r>
          </a:p>
        </p:txBody>
      </p:sp>
      <p:sp>
        <p:nvSpPr>
          <p:cNvPr id="7" name="Text Placeholder 6">
            <a:extLst>
              <a:ext uri="{FF2B5EF4-FFF2-40B4-BE49-F238E27FC236}">
                <a16:creationId xmlns:a16="http://schemas.microsoft.com/office/drawing/2014/main" id="{11631802-4107-8F49-98C1-92C015938C7E}"/>
              </a:ext>
            </a:extLst>
          </p:cNvPr>
          <p:cNvSpPr>
            <a:spLocks noGrp="1"/>
          </p:cNvSpPr>
          <p:nvPr>
            <p:ph type="body" sz="quarter" idx="12"/>
          </p:nvPr>
        </p:nvSpPr>
        <p:spPr/>
        <p:txBody>
          <a:bodyPr/>
          <a:lstStyle/>
          <a:p>
            <a:r>
              <a:rPr lang="en-US" dirty="0">
                <a:hlinkClick r:id="rId4" action="ppaction://hlinksldjump"/>
              </a:rPr>
              <a:t>Access the alternate text for the slide image.</a:t>
            </a:r>
            <a:endParaRPr lang="en-US" dirty="0"/>
          </a:p>
        </p:txBody>
      </p:sp>
    </p:spTree>
    <p:extLst>
      <p:ext uri="{BB962C8B-B14F-4D97-AF65-F5344CB8AC3E}">
        <p14:creationId xmlns:p14="http://schemas.microsoft.com/office/powerpoint/2010/main" val="464284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Using the Organizing Framework for Problem Solving</a:t>
            </a:r>
          </a:p>
        </p:txBody>
      </p:sp>
      <p:sp>
        <p:nvSpPr>
          <p:cNvPr id="3" name="Content Placeholder 2"/>
          <p:cNvSpPr>
            <a:spLocks noGrp="1"/>
          </p:cNvSpPr>
          <p:nvPr>
            <p:ph sz="quarter" idx="11"/>
          </p:nvPr>
        </p:nvSpPr>
        <p:spPr/>
        <p:txBody>
          <a:bodyPr/>
          <a:lstStyle/>
          <a:p>
            <a:pPr marL="0" indent="0">
              <a:buNone/>
            </a:pPr>
            <a:r>
              <a:rPr lang="en-US" sz="2800" dirty="0"/>
              <a:t>Select the </a:t>
            </a:r>
            <a:r>
              <a:rPr lang="en-US" sz="2800" b="1" dirty="0"/>
              <a:t>most effective solution </a:t>
            </a:r>
            <a:r>
              <a:rPr lang="en-US" sz="2800" dirty="0"/>
              <a:t>considering:</a:t>
            </a:r>
          </a:p>
          <a:p>
            <a:pPr lvl="1">
              <a:buFont typeface="Arial" panose="020B0604020202020204" pitchFamily="34" charset="0"/>
              <a:buChar char="•"/>
            </a:pPr>
            <a:r>
              <a:rPr lang="en-US" sz="2400" dirty="0"/>
              <a:t>Selection criteria.</a:t>
            </a:r>
          </a:p>
          <a:p>
            <a:pPr lvl="1">
              <a:buFont typeface="Arial" panose="020B0604020202020204" pitchFamily="34" charset="0"/>
              <a:buChar char="•"/>
            </a:pPr>
            <a:r>
              <a:rPr lang="en-US" sz="2400" dirty="0"/>
              <a:t>Consequences.</a:t>
            </a:r>
          </a:p>
          <a:p>
            <a:pPr lvl="1">
              <a:buFont typeface="Arial" panose="020B0604020202020204" pitchFamily="34" charset="0"/>
              <a:buChar char="•"/>
            </a:pPr>
            <a:r>
              <a:rPr lang="en-US" sz="2400" dirty="0"/>
              <a:t>Choice process.</a:t>
            </a:r>
          </a:p>
          <a:p>
            <a:pPr lvl="1">
              <a:buFont typeface="Arial" panose="020B0604020202020204" pitchFamily="34" charset="0"/>
              <a:buChar char="•"/>
            </a:pPr>
            <a:r>
              <a:rPr lang="en-US" sz="2400" dirty="0"/>
              <a:t>Necessary resources.</a:t>
            </a:r>
          </a:p>
        </p:txBody>
      </p:sp>
    </p:spTree>
    <p:extLst>
      <p:ext uri="{BB962C8B-B14F-4D97-AF65-F5344CB8AC3E}">
        <p14:creationId xmlns:p14="http://schemas.microsoft.com/office/powerpoint/2010/main" val="802191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E979A3E-3B78-8044-B347-39DF3E667B85}"/>
              </a:ext>
            </a:extLst>
          </p:cNvPr>
          <p:cNvSpPr>
            <a:spLocks noGrp="1"/>
          </p:cNvSpPr>
          <p:nvPr>
            <p:ph type="title"/>
          </p:nvPr>
        </p:nvSpPr>
        <p:spPr/>
        <p:txBody>
          <a:bodyPr/>
          <a:lstStyle/>
          <a:p>
            <a:r>
              <a:rPr lang="en-US" dirty="0"/>
              <a:t>Test Your OB Knowledge </a:t>
            </a:r>
            <a:r>
              <a:rPr lang="en-US" sz="1200" dirty="0"/>
              <a:t>5</a:t>
            </a:r>
          </a:p>
        </p:txBody>
      </p:sp>
      <p:sp>
        <p:nvSpPr>
          <p:cNvPr id="3" name="Content Placeholder 2"/>
          <p:cNvSpPr>
            <a:spLocks noGrp="1"/>
          </p:cNvSpPr>
          <p:nvPr>
            <p:ph sz="quarter" idx="11"/>
          </p:nvPr>
        </p:nvSpPr>
        <p:spPr/>
        <p:txBody>
          <a:bodyPr>
            <a:normAutofit lnSpcReduction="10000"/>
          </a:bodyPr>
          <a:lstStyle/>
          <a:p>
            <a:pPr marL="0" indent="0">
              <a:buNone/>
            </a:pPr>
            <a:r>
              <a:rPr lang="en-US" sz="2800" dirty="0"/>
              <a:t>The organizing framework for understanding and applying OB is based upon:</a:t>
            </a:r>
          </a:p>
          <a:p>
            <a:pPr marL="914400" lvl="1" indent="-514350">
              <a:buFont typeface="+mj-lt"/>
              <a:buAutoNum type="alphaUcPeriod"/>
            </a:pPr>
            <a:r>
              <a:rPr lang="en-US" sz="2800" dirty="0"/>
              <a:t>a systems approach.</a:t>
            </a:r>
          </a:p>
          <a:p>
            <a:pPr marL="914400" lvl="1" indent="-514350">
              <a:buFont typeface="+mj-lt"/>
              <a:buAutoNum type="alphaUcPeriod"/>
            </a:pPr>
            <a:r>
              <a:rPr lang="en-US" sz="2800" dirty="0"/>
              <a:t>using person and environmental factors as inputs.</a:t>
            </a:r>
          </a:p>
          <a:p>
            <a:pPr marL="914400" lvl="1" indent="-514350">
              <a:buFont typeface="+mj-lt"/>
              <a:buAutoNum type="alphaUcPeriod"/>
            </a:pPr>
            <a:r>
              <a:rPr lang="en-US" sz="2800" dirty="0"/>
              <a:t>processes including individual level, group or team level, and organizational level.</a:t>
            </a:r>
          </a:p>
          <a:p>
            <a:pPr marL="914400" lvl="1" indent="-514350">
              <a:buFont typeface="+mj-lt"/>
              <a:buAutoNum type="alphaUcPeriod"/>
            </a:pPr>
            <a:r>
              <a:rPr lang="en-US" sz="2800" dirty="0"/>
              <a:t>outcomes organized into individual level, group or team level, and organizational level.</a:t>
            </a:r>
          </a:p>
          <a:p>
            <a:pPr marL="914400" lvl="1" indent="-514350">
              <a:buFont typeface="+mj-lt"/>
              <a:buAutoNum type="alphaUcPeriod"/>
            </a:pPr>
            <a:r>
              <a:rPr lang="en-US" sz="2800" dirty="0"/>
              <a:t>All of these are correct.</a:t>
            </a:r>
          </a:p>
          <a:p>
            <a:pPr marL="0" indent="0">
              <a:buNone/>
            </a:pPr>
            <a:endParaRPr lang="en-US" sz="2800" dirty="0"/>
          </a:p>
        </p:txBody>
      </p:sp>
    </p:spTree>
    <p:extLst>
      <p:ext uri="{BB962C8B-B14F-4D97-AF65-F5344CB8AC3E}">
        <p14:creationId xmlns:p14="http://schemas.microsoft.com/office/powerpoint/2010/main" val="2705660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Arial Black"/>
              </a:rPr>
              <a:t>After reading this chapter you </a:t>
            </a:r>
            <a:br>
              <a:rPr lang="en-US" dirty="0">
                <a:cs typeface="Arial Black"/>
              </a:rPr>
            </a:br>
            <a:r>
              <a:rPr lang="en-US" dirty="0">
                <a:cs typeface="Arial Black"/>
              </a:rPr>
              <a:t>should be able to:</a:t>
            </a:r>
            <a:endParaRPr lang="en-US" dirty="0"/>
          </a:p>
        </p:txBody>
      </p:sp>
      <p:sp>
        <p:nvSpPr>
          <p:cNvPr id="3" name="Subtitle 2"/>
          <p:cNvSpPr>
            <a:spLocks noGrp="1"/>
          </p:cNvSpPr>
          <p:nvPr>
            <p:ph sz="quarter" idx="11"/>
          </p:nvPr>
        </p:nvSpPr>
        <p:spPr/>
        <p:txBody>
          <a:bodyPr>
            <a:noAutofit/>
          </a:bodyPr>
          <a:lstStyle/>
          <a:p>
            <a:pPr marL="458788" indent="-457200">
              <a:buNone/>
            </a:pPr>
            <a:r>
              <a:rPr lang="en-US" sz="2400" dirty="0"/>
              <a:t>1.1   Describe the value of OB to your job and career.</a:t>
            </a:r>
          </a:p>
          <a:p>
            <a:pPr marL="458788" indent="-457200">
              <a:buNone/>
            </a:pPr>
            <a:r>
              <a:rPr lang="en-US" sz="2400" dirty="0"/>
              <a:t>1.2   Identify factors that influence unethical conduct and how it affects performance.</a:t>
            </a:r>
          </a:p>
          <a:p>
            <a:pPr marL="458788" indent="-457200">
              <a:buNone/>
            </a:pPr>
            <a:r>
              <a:rPr lang="en-US" sz="2400" dirty="0"/>
              <a:t>1.3   Utilize OB to solve problems and in crease your effectiveness.</a:t>
            </a:r>
          </a:p>
          <a:p>
            <a:pPr marL="458788" indent="-457200">
              <a:buNone/>
            </a:pPr>
            <a:r>
              <a:rPr lang="en-US" sz="2400" dirty="0"/>
              <a:t>1.4   Explain the practical relevance and power of OB to help solve problems.</a:t>
            </a:r>
          </a:p>
          <a:p>
            <a:pPr marL="458788" indent="-457200">
              <a:buNone/>
            </a:pPr>
            <a:r>
              <a:rPr lang="en-US" sz="2400" dirty="0"/>
              <a:t>1.5   Organize OB knowledge and tools using the Organizing Framework for Understanding and Applying OB.</a:t>
            </a:r>
          </a:p>
          <a:p>
            <a:pPr marL="458788" indent="-457200">
              <a:buNone/>
            </a:pPr>
            <a:r>
              <a:rPr lang="en-US" sz="2400" dirty="0"/>
              <a:t>1.6   Apply the Organizing Framework to the 3-step Problem-Solving Approach.</a:t>
            </a:r>
          </a:p>
          <a:p>
            <a:pPr marL="458788" indent="-457200">
              <a:buNone/>
            </a:pPr>
            <a:r>
              <a:rPr lang="en-US" sz="2400" dirty="0"/>
              <a:t>1.7 	Describe the implications of OB Knowledge and tools for you and managers.</a:t>
            </a:r>
          </a:p>
        </p:txBody>
      </p:sp>
    </p:spTree>
    <p:extLst>
      <p:ext uri="{BB962C8B-B14F-4D97-AF65-F5344CB8AC3E}">
        <p14:creationId xmlns:p14="http://schemas.microsoft.com/office/powerpoint/2010/main" val="538972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2D05FC67-C056-A542-9158-55780D6C3F1D}"/>
              </a:ext>
            </a:extLst>
          </p:cNvPr>
          <p:cNvSpPr>
            <a:spLocks noGrp="1"/>
          </p:cNvSpPr>
          <p:nvPr>
            <p:ph type="title"/>
          </p:nvPr>
        </p:nvSpPr>
        <p:spPr/>
        <p:txBody>
          <a:bodyPr/>
          <a:lstStyle/>
          <a:p>
            <a:r>
              <a:rPr lang="en-US" dirty="0"/>
              <a:t>End of slides.</a:t>
            </a:r>
          </a:p>
        </p:txBody>
      </p:sp>
      <p:sp>
        <p:nvSpPr>
          <p:cNvPr id="3" name="Footer Placeholder 2">
            <a:extLst>
              <a:ext uri="{FF2B5EF4-FFF2-40B4-BE49-F238E27FC236}">
                <a16:creationId xmlns:a16="http://schemas.microsoft.com/office/drawing/2014/main" id="{B8B28E17-E7C8-6846-A6D6-9FFE1E17CBDA}"/>
              </a:ext>
            </a:extLst>
          </p:cNvPr>
          <p:cNvSpPr>
            <a:spLocks noGrp="1"/>
          </p:cNvSpPr>
          <p:nvPr>
            <p:ph type="ftr" sz="quarter" idx="10"/>
          </p:nvPr>
        </p:nvSpPr>
        <p:spPr/>
        <p:txBody>
          <a:body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045856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94098-87AC-684A-9D20-18519A05E141}"/>
              </a:ext>
            </a:extLst>
          </p:cNvPr>
          <p:cNvSpPr>
            <a:spLocks noGrp="1"/>
          </p:cNvSpPr>
          <p:nvPr>
            <p:ph type="title"/>
          </p:nvPr>
        </p:nvSpPr>
        <p:spPr/>
        <p:txBody>
          <a:bodyPr/>
          <a:lstStyle/>
          <a:p>
            <a:r>
              <a:rPr lang="en-US" dirty="0"/>
              <a:t>Accessibility Content: Text Alternatives for Images</a:t>
            </a:r>
          </a:p>
        </p:txBody>
      </p:sp>
    </p:spTree>
    <p:extLst>
      <p:ext uri="{BB962C8B-B14F-4D97-AF65-F5344CB8AC3E}">
        <p14:creationId xmlns:p14="http://schemas.microsoft.com/office/powerpoint/2010/main" val="4135965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72746"/>
            <a:ext cx="8458200" cy="678611"/>
          </a:xfrm>
        </p:spPr>
        <p:txBody>
          <a:bodyPr>
            <a:noAutofit/>
          </a:bodyPr>
          <a:lstStyle/>
          <a:p>
            <a:r>
              <a:rPr lang="en-US" dirty="0"/>
              <a:t> </a:t>
            </a:r>
            <a:br>
              <a:rPr lang="en-US" dirty="0"/>
            </a:br>
            <a:r>
              <a:rPr lang="en-US" dirty="0"/>
              <a:t>The Organizing Framework for Understanding and Applying OB Text Alternative</a:t>
            </a:r>
          </a:p>
        </p:txBody>
      </p:sp>
      <p:sp>
        <p:nvSpPr>
          <p:cNvPr id="3" name="Content Placeholder 2"/>
          <p:cNvSpPr>
            <a:spLocks noGrp="1"/>
          </p:cNvSpPr>
          <p:nvPr>
            <p:ph type="body" sz="quarter" idx="14"/>
          </p:nvPr>
        </p:nvSpPr>
        <p:spPr/>
        <p:txBody>
          <a:bodyPr/>
          <a:lstStyle/>
          <a:p>
            <a:pPr marL="0" indent="0">
              <a:buNone/>
            </a:pPr>
            <a:r>
              <a:rPr lang="en-US" sz="1200" dirty="0">
                <a:hlinkClick r:id="rId3" action="ppaction://hlinksldjump"/>
              </a:rPr>
              <a:t>Return to slide</a:t>
            </a:r>
            <a:endParaRPr lang="en-US" sz="1200" dirty="0"/>
          </a:p>
        </p:txBody>
      </p:sp>
      <p:sp>
        <p:nvSpPr>
          <p:cNvPr id="4" name="Content Placeholder 3">
            <a:extLst>
              <a:ext uri="{FF2B5EF4-FFF2-40B4-BE49-F238E27FC236}">
                <a16:creationId xmlns:a16="http://schemas.microsoft.com/office/drawing/2014/main" id="{868C04D5-75DB-544F-B122-9BA37A4BDD0F}"/>
              </a:ext>
            </a:extLst>
          </p:cNvPr>
          <p:cNvSpPr>
            <a:spLocks noGrp="1"/>
          </p:cNvSpPr>
          <p:nvPr>
            <p:ph sz="quarter" idx="11"/>
          </p:nvPr>
        </p:nvSpPr>
        <p:spPr/>
        <p:txBody>
          <a:bodyPr>
            <a:noAutofit/>
          </a:bodyPr>
          <a:lstStyle/>
          <a:p>
            <a:r>
              <a:rPr lang="en-US" sz="1600" dirty="0"/>
              <a:t>The graphic shows the relationship between the three categories Inputs, Process, and Outcomes.</a:t>
            </a:r>
          </a:p>
          <a:p>
            <a:pPr marL="285750" indent="-285750">
              <a:buFont typeface="Arial" panose="020B0604020202020204" pitchFamily="34" charset="0"/>
              <a:buChar char="•"/>
            </a:pPr>
            <a:r>
              <a:rPr lang="en-US" sz="1600" dirty="0"/>
              <a:t>Inputs:</a:t>
            </a:r>
          </a:p>
          <a:p>
            <a:pPr lvl="2">
              <a:spcBef>
                <a:spcPts val="0"/>
              </a:spcBef>
            </a:pPr>
            <a:r>
              <a:rPr lang="en-US" sz="1400" dirty="0"/>
              <a:t>Personal Factors.</a:t>
            </a:r>
          </a:p>
          <a:p>
            <a:pPr lvl="2">
              <a:spcBef>
                <a:spcPts val="0"/>
              </a:spcBef>
            </a:pPr>
            <a:r>
              <a:rPr lang="en-US" sz="1400" dirty="0"/>
              <a:t>Situational Factors.</a:t>
            </a:r>
          </a:p>
          <a:p>
            <a:r>
              <a:rPr lang="en-US" sz="1600" dirty="0"/>
              <a:t>Leads to:</a:t>
            </a:r>
          </a:p>
          <a:p>
            <a:pPr marL="285750" indent="-285750">
              <a:buFont typeface="Arial" panose="020B0604020202020204" pitchFamily="34" charset="0"/>
              <a:buChar char="•"/>
            </a:pPr>
            <a:r>
              <a:rPr lang="en-US" sz="1600" dirty="0"/>
              <a:t>Processes:</a:t>
            </a:r>
          </a:p>
          <a:p>
            <a:pPr lvl="2">
              <a:spcBef>
                <a:spcPts val="0"/>
              </a:spcBef>
            </a:pPr>
            <a:r>
              <a:rPr lang="en-US" sz="1400" dirty="0"/>
              <a:t>Individual Level.</a:t>
            </a:r>
          </a:p>
          <a:p>
            <a:pPr lvl="2">
              <a:spcBef>
                <a:spcPts val="0"/>
              </a:spcBef>
            </a:pPr>
            <a:r>
              <a:rPr lang="en-US" sz="1400" dirty="0"/>
              <a:t>Group/Team Level.</a:t>
            </a:r>
          </a:p>
          <a:p>
            <a:pPr lvl="2">
              <a:spcBef>
                <a:spcPts val="0"/>
              </a:spcBef>
            </a:pPr>
            <a:r>
              <a:rPr lang="en-US" sz="1400" dirty="0"/>
              <a:t>Organizational Level.</a:t>
            </a:r>
          </a:p>
          <a:p>
            <a:r>
              <a:rPr lang="en-US" sz="1600" dirty="0"/>
              <a:t>Leads to:</a:t>
            </a:r>
          </a:p>
          <a:p>
            <a:pPr marL="285750" indent="-285750">
              <a:buFont typeface="Arial" panose="020B0604020202020204" pitchFamily="34" charset="0"/>
              <a:buChar char="•"/>
            </a:pPr>
            <a:r>
              <a:rPr lang="en-US" sz="1600" dirty="0"/>
              <a:t>Outcomes:</a:t>
            </a:r>
          </a:p>
          <a:p>
            <a:pPr lvl="2">
              <a:spcBef>
                <a:spcPts val="0"/>
              </a:spcBef>
            </a:pPr>
            <a:r>
              <a:rPr lang="en-US" sz="1400" dirty="0"/>
              <a:t>Individual Level.</a:t>
            </a:r>
          </a:p>
          <a:p>
            <a:pPr lvl="2">
              <a:spcBef>
                <a:spcPts val="0"/>
              </a:spcBef>
            </a:pPr>
            <a:r>
              <a:rPr lang="en-US" sz="1400" dirty="0"/>
              <a:t>Group/Team Level.</a:t>
            </a:r>
          </a:p>
          <a:p>
            <a:pPr lvl="2">
              <a:spcBef>
                <a:spcPts val="0"/>
              </a:spcBef>
            </a:pPr>
            <a:r>
              <a:rPr lang="en-US" sz="1400" dirty="0"/>
              <a:t>Organizational Level.</a:t>
            </a:r>
          </a:p>
          <a:p>
            <a:r>
              <a:rPr lang="en-US" sz="1600" dirty="0"/>
              <a:t>In return, Outcomes relates to both Inputs and Processes.</a:t>
            </a:r>
          </a:p>
        </p:txBody>
      </p:sp>
      <p:sp>
        <p:nvSpPr>
          <p:cNvPr id="6" name="Text Placeholder 5"/>
          <p:cNvSpPr>
            <a:spLocks noGrp="1"/>
          </p:cNvSpPr>
          <p:nvPr>
            <p:ph type="body" sz="quarter" idx="15"/>
          </p:nvPr>
        </p:nvSpPr>
        <p:spPr>
          <a:xfrm>
            <a:off x="5943600" y="6248401"/>
            <a:ext cx="2959779" cy="228600"/>
          </a:xfrm>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3317067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OB?</a:t>
            </a:r>
          </a:p>
        </p:txBody>
      </p:sp>
      <p:sp>
        <p:nvSpPr>
          <p:cNvPr id="3" name="Subtitle 2"/>
          <p:cNvSpPr>
            <a:spLocks noGrp="1"/>
          </p:cNvSpPr>
          <p:nvPr>
            <p:ph sz="quarter" idx="11"/>
          </p:nvPr>
        </p:nvSpPr>
        <p:spPr/>
        <p:txBody>
          <a:bodyPr/>
          <a:lstStyle/>
          <a:p>
            <a:pPr marL="11113" lvl="1" indent="0">
              <a:buNone/>
            </a:pPr>
            <a:r>
              <a:rPr lang="en-US" sz="2400" dirty="0"/>
              <a:t>Organizational behavior is an academic discipline focused on understanding and managing people at work. </a:t>
            </a:r>
            <a:endParaRPr lang="en-US" dirty="0"/>
          </a:p>
          <a:p>
            <a:pPr marL="11113" lvl="1" indent="0" algn="l">
              <a:buNone/>
            </a:pPr>
            <a:r>
              <a:rPr lang="en-US" sz="2400" dirty="0"/>
              <a:t>OB attempts to overcome the pitfalls of relying on common sense by:</a:t>
            </a:r>
          </a:p>
          <a:p>
            <a:pPr marL="754063" lvl="1" indent="-358775">
              <a:buFont typeface="Arial" charset="0"/>
              <a:buChar char="•"/>
            </a:pPr>
            <a:r>
              <a:rPr lang="en-US" dirty="0"/>
              <a:t>Relying on a systematic science-based approach.</a:t>
            </a:r>
          </a:p>
          <a:p>
            <a:pPr marL="11113" lvl="1" indent="0" algn="l">
              <a:buNone/>
            </a:pPr>
            <a:endParaRPr lang="en-US" dirty="0"/>
          </a:p>
          <a:p>
            <a:pPr marL="11113" lvl="1" indent="0" algn="l">
              <a:buNone/>
            </a:pPr>
            <a:r>
              <a:rPr lang="en-US" sz="2400" dirty="0"/>
              <a:t>Based on a </a:t>
            </a:r>
            <a:r>
              <a:rPr lang="en-US" sz="2400" b="1" dirty="0"/>
              <a:t>contingency perspective</a:t>
            </a:r>
            <a:r>
              <a:rPr lang="en-US" sz="2400" dirty="0"/>
              <a:t> as:</a:t>
            </a:r>
          </a:p>
          <a:p>
            <a:pPr marL="754063" lvl="1" indent="-442913">
              <a:buFont typeface="Arial" charset="0"/>
              <a:buChar char="•"/>
            </a:pPr>
            <a:r>
              <a:rPr lang="en-US" dirty="0"/>
              <a:t>No one best way to manage people, teams, or organizations.</a:t>
            </a:r>
          </a:p>
          <a:p>
            <a:pPr marL="754063" lvl="1" indent="-442913">
              <a:buFont typeface="Arial" charset="0"/>
              <a:buChar char="•"/>
            </a:pPr>
            <a:r>
              <a:rPr lang="en-US" dirty="0"/>
              <a:t>The best or most effective course of action instead depends on the situation.</a:t>
            </a:r>
          </a:p>
        </p:txBody>
      </p:sp>
    </p:spTree>
    <p:extLst>
      <p:ext uri="{BB962C8B-B14F-4D97-AF65-F5344CB8AC3E}">
        <p14:creationId xmlns:p14="http://schemas.microsoft.com/office/powerpoint/2010/main" val="3601568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Three Levels in OB</a:t>
            </a:r>
          </a:p>
        </p:txBody>
      </p:sp>
      <p:sp>
        <p:nvSpPr>
          <p:cNvPr id="3" name="Content Placeholder 2"/>
          <p:cNvSpPr>
            <a:spLocks noGrp="1"/>
          </p:cNvSpPr>
          <p:nvPr>
            <p:ph sz="quarter" idx="11"/>
          </p:nvPr>
        </p:nvSpPr>
        <p:spPr/>
        <p:txBody>
          <a:bodyPr/>
          <a:lstStyle/>
          <a:p>
            <a:pPr marL="0" indent="0">
              <a:buNone/>
            </a:pPr>
            <a:r>
              <a:rPr lang="en-US" sz="2800" dirty="0"/>
              <a:t>In OB, we are concerned with three levels at work.</a:t>
            </a:r>
          </a:p>
          <a:p>
            <a:pPr marL="995363" indent="-457200">
              <a:buFont typeface="+mj-lt"/>
              <a:buAutoNum type="arabicPeriod"/>
            </a:pPr>
            <a:r>
              <a:rPr lang="en-US" sz="2400" dirty="0"/>
              <a:t>Individual.</a:t>
            </a:r>
          </a:p>
          <a:p>
            <a:pPr marL="995363" indent="-457200">
              <a:buFont typeface="+mj-lt"/>
              <a:buAutoNum type="arabicPeriod"/>
            </a:pPr>
            <a:r>
              <a:rPr lang="en-US" sz="2400" dirty="0"/>
              <a:t>Group/Team.</a:t>
            </a:r>
          </a:p>
          <a:p>
            <a:pPr marL="995363" indent="-457200">
              <a:buFont typeface="+mj-lt"/>
              <a:buAutoNum type="arabicPeriod"/>
            </a:pPr>
            <a:r>
              <a:rPr lang="en-US" sz="2400" dirty="0"/>
              <a:t>Organization.</a:t>
            </a:r>
          </a:p>
        </p:txBody>
      </p:sp>
    </p:spTree>
    <p:extLst>
      <p:ext uri="{BB962C8B-B14F-4D97-AF65-F5344CB8AC3E}">
        <p14:creationId xmlns:p14="http://schemas.microsoft.com/office/powerpoint/2010/main" val="1563686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1AAE8-BC93-7048-8F34-54793AFBBE6A}"/>
              </a:ext>
            </a:extLst>
          </p:cNvPr>
          <p:cNvSpPr>
            <a:spLocks noGrp="1"/>
          </p:cNvSpPr>
          <p:nvPr>
            <p:ph type="title"/>
          </p:nvPr>
        </p:nvSpPr>
        <p:spPr/>
        <p:txBody>
          <a:bodyPr/>
          <a:lstStyle/>
          <a:p>
            <a:r>
              <a:rPr lang="en-US" dirty="0"/>
              <a:t>The Value of OB to My Job and Career </a:t>
            </a:r>
            <a:r>
              <a:rPr lang="en-US" sz="1200" dirty="0"/>
              <a:t>1</a:t>
            </a:r>
          </a:p>
        </p:txBody>
      </p:sp>
      <p:sp>
        <p:nvSpPr>
          <p:cNvPr id="7" name="Content Placeholder 6">
            <a:extLst>
              <a:ext uri="{FF2B5EF4-FFF2-40B4-BE49-F238E27FC236}">
                <a16:creationId xmlns:a16="http://schemas.microsoft.com/office/drawing/2014/main" id="{16632734-7D66-4942-AC91-9C8223BEAF28}"/>
              </a:ext>
            </a:extLst>
          </p:cNvPr>
          <p:cNvSpPr>
            <a:spLocks noGrp="1"/>
          </p:cNvSpPr>
          <p:nvPr>
            <p:ph sz="quarter" idx="15"/>
          </p:nvPr>
        </p:nvSpPr>
        <p:spPr>
          <a:xfrm>
            <a:off x="342900" y="982663"/>
            <a:ext cx="8191500" cy="1303337"/>
          </a:xfrm>
        </p:spPr>
        <p:txBody>
          <a:bodyPr>
            <a:normAutofit fontScale="92500" lnSpcReduction="10000"/>
          </a:bodyPr>
          <a:lstStyle/>
          <a:p>
            <a:r>
              <a:rPr lang="en-US" sz="2800" dirty="0"/>
              <a:t>Soft skills  relate to human interactions and include both interpersonal skills and personal attributes and are among the most valued skill by employers. </a:t>
            </a:r>
          </a:p>
          <a:p>
            <a:endParaRPr lang="en-US" dirty="0"/>
          </a:p>
        </p:txBody>
      </p:sp>
      <p:sp>
        <p:nvSpPr>
          <p:cNvPr id="3" name="Content Placeholder 2">
            <a:extLst>
              <a:ext uri="{FF2B5EF4-FFF2-40B4-BE49-F238E27FC236}">
                <a16:creationId xmlns:a16="http://schemas.microsoft.com/office/drawing/2014/main" id="{8888AC8D-E84D-2147-AC9B-DA13999E0FB9}"/>
              </a:ext>
            </a:extLst>
          </p:cNvPr>
          <p:cNvSpPr>
            <a:spLocks noGrp="1"/>
          </p:cNvSpPr>
          <p:nvPr>
            <p:ph sz="quarter" idx="11"/>
          </p:nvPr>
        </p:nvSpPr>
        <p:spPr/>
        <p:txBody>
          <a:bodyPr/>
          <a:lstStyle/>
          <a:p>
            <a:r>
              <a:rPr lang="en-US" sz="2800" b="1" dirty="0"/>
              <a:t>Personal Attributes:</a:t>
            </a:r>
          </a:p>
          <a:p>
            <a:pPr marL="690563" lvl="1" indent="-339725">
              <a:buFont typeface="Arial" charset="0"/>
              <a:buChar char="•"/>
            </a:pPr>
            <a:r>
              <a:rPr lang="en-US" sz="2400" dirty="0"/>
              <a:t>Attitude. </a:t>
            </a:r>
          </a:p>
          <a:p>
            <a:pPr marL="690563" lvl="1" indent="-339725">
              <a:buFont typeface="Arial" charset="0"/>
              <a:buChar char="•"/>
            </a:pPr>
            <a:r>
              <a:rPr lang="en-US" sz="2400" dirty="0"/>
              <a:t>Personality.</a:t>
            </a:r>
          </a:p>
          <a:p>
            <a:pPr marL="690563" lvl="1" indent="-339725">
              <a:buFont typeface="Arial" charset="0"/>
              <a:buChar char="•"/>
            </a:pPr>
            <a:r>
              <a:rPr lang="en-US" sz="2400" dirty="0"/>
              <a:t>Teamwork.</a:t>
            </a:r>
          </a:p>
          <a:p>
            <a:pPr marL="690563" lvl="1" indent="-339725">
              <a:buFont typeface="Arial" charset="0"/>
              <a:buChar char="•"/>
            </a:pPr>
            <a:r>
              <a:rPr lang="en-US" sz="2400" dirty="0"/>
              <a:t>Leadership.</a:t>
            </a:r>
          </a:p>
          <a:p>
            <a:endParaRPr lang="en-US" dirty="0"/>
          </a:p>
        </p:txBody>
      </p:sp>
      <p:sp>
        <p:nvSpPr>
          <p:cNvPr id="9" name="Content Placeholder 8">
            <a:extLst>
              <a:ext uri="{FF2B5EF4-FFF2-40B4-BE49-F238E27FC236}">
                <a16:creationId xmlns:a16="http://schemas.microsoft.com/office/drawing/2014/main" id="{601784CE-F649-AE40-8820-6F4B6CA9A97E}"/>
              </a:ext>
            </a:extLst>
          </p:cNvPr>
          <p:cNvSpPr>
            <a:spLocks noGrp="1"/>
          </p:cNvSpPr>
          <p:nvPr>
            <p:ph sz="quarter" idx="17"/>
          </p:nvPr>
        </p:nvSpPr>
        <p:spPr/>
        <p:txBody>
          <a:bodyPr/>
          <a:lstStyle/>
          <a:p>
            <a:r>
              <a:rPr lang="en-US" sz="2800" b="1" dirty="0"/>
              <a:t>Interpersonal Skills:</a:t>
            </a:r>
          </a:p>
          <a:p>
            <a:pPr marL="690563" lvl="1" indent="-339725">
              <a:buFont typeface="Arial" charset="0"/>
              <a:buChar char="•"/>
            </a:pPr>
            <a:r>
              <a:rPr lang="en-US" sz="2400" dirty="0"/>
              <a:t>Active listening.</a:t>
            </a:r>
          </a:p>
          <a:p>
            <a:pPr marL="690563" lvl="1" indent="-339725">
              <a:buFont typeface="Arial" charset="0"/>
              <a:buChar char="•"/>
            </a:pPr>
            <a:r>
              <a:rPr lang="en-US" sz="2400" dirty="0"/>
              <a:t>Positive attitudes.</a:t>
            </a:r>
          </a:p>
          <a:p>
            <a:pPr marL="690563" lvl="1" indent="-339725">
              <a:buFont typeface="Arial" charset="0"/>
              <a:buChar char="•"/>
            </a:pPr>
            <a:r>
              <a:rPr lang="en-US" sz="2400" dirty="0"/>
              <a:t>Effective communication.</a:t>
            </a:r>
          </a:p>
          <a:p>
            <a:endParaRPr lang="en-US" dirty="0"/>
          </a:p>
        </p:txBody>
      </p:sp>
    </p:spTree>
    <p:extLst>
      <p:ext uri="{BB962C8B-B14F-4D97-AF65-F5344CB8AC3E}">
        <p14:creationId xmlns:p14="http://schemas.microsoft.com/office/powerpoint/2010/main" val="546643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67D7A-A1A1-9B41-8733-13E1A0B9E0BC}"/>
              </a:ext>
            </a:extLst>
          </p:cNvPr>
          <p:cNvSpPr>
            <a:spLocks noGrp="1"/>
          </p:cNvSpPr>
          <p:nvPr>
            <p:ph type="title"/>
          </p:nvPr>
        </p:nvSpPr>
        <p:spPr/>
        <p:txBody>
          <a:bodyPr/>
          <a:lstStyle/>
          <a:p>
            <a:r>
              <a:rPr lang="en-US" dirty="0"/>
              <a:t>The Value of OB to My Job and Career </a:t>
            </a:r>
            <a:r>
              <a:rPr lang="en-US" sz="1200" dirty="0"/>
              <a:t>2</a:t>
            </a:r>
          </a:p>
        </p:txBody>
      </p:sp>
      <p:sp>
        <p:nvSpPr>
          <p:cNvPr id="3" name="Content Placeholder 2">
            <a:extLst>
              <a:ext uri="{FF2B5EF4-FFF2-40B4-BE49-F238E27FC236}">
                <a16:creationId xmlns:a16="http://schemas.microsoft.com/office/drawing/2014/main" id="{C5E3D920-D857-4B40-AD75-62F3F9267791}"/>
              </a:ext>
            </a:extLst>
          </p:cNvPr>
          <p:cNvSpPr>
            <a:spLocks noGrp="1"/>
          </p:cNvSpPr>
          <p:nvPr>
            <p:ph sz="quarter" idx="11"/>
          </p:nvPr>
        </p:nvSpPr>
        <p:spPr/>
        <p:txBody>
          <a:bodyPr/>
          <a:lstStyle/>
          <a:p>
            <a:r>
              <a:rPr lang="en-US" sz="2800" dirty="0"/>
              <a:t>What criteria determine which applicant is hired?</a:t>
            </a:r>
          </a:p>
          <a:p>
            <a:pPr marL="342900" indent="-342900">
              <a:spcBef>
                <a:spcPts val="1800"/>
              </a:spcBef>
              <a:buFont typeface="Arial" panose="020B0604020202020204" pitchFamily="34" charset="0"/>
              <a:buChar char="•"/>
            </a:pPr>
            <a:r>
              <a:rPr lang="en-US" sz="2400" dirty="0"/>
              <a:t>Technical skills.</a:t>
            </a:r>
          </a:p>
          <a:p>
            <a:pPr lvl="2"/>
            <a:r>
              <a:rPr lang="en-US" sz="2000" dirty="0"/>
              <a:t>Nuts and bolts of doing a job.</a:t>
            </a:r>
          </a:p>
          <a:p>
            <a:pPr lvl="2"/>
            <a:r>
              <a:rPr lang="en-US" sz="2000" dirty="0"/>
              <a:t>Ability to get the job done.</a:t>
            </a:r>
          </a:p>
          <a:p>
            <a:pPr lvl="1"/>
            <a:r>
              <a:rPr lang="en-US" sz="2400" dirty="0"/>
              <a:t>Based on job or function specific knowledge.</a:t>
            </a:r>
          </a:p>
          <a:p>
            <a:endParaRPr lang="en-US" dirty="0"/>
          </a:p>
          <a:p>
            <a:endParaRPr lang="en-US" dirty="0"/>
          </a:p>
        </p:txBody>
      </p:sp>
      <p:sp>
        <p:nvSpPr>
          <p:cNvPr id="4" name="Content Placeholder 3">
            <a:extLst>
              <a:ext uri="{FF2B5EF4-FFF2-40B4-BE49-F238E27FC236}">
                <a16:creationId xmlns:a16="http://schemas.microsoft.com/office/drawing/2014/main" id="{9F3462AC-19F1-B342-B25A-FD914C31AFF3}"/>
              </a:ext>
            </a:extLst>
          </p:cNvPr>
          <p:cNvSpPr>
            <a:spLocks noGrp="1"/>
          </p:cNvSpPr>
          <p:nvPr>
            <p:ph sz="quarter" idx="14"/>
          </p:nvPr>
        </p:nvSpPr>
        <p:spPr/>
        <p:txBody>
          <a:bodyPr/>
          <a:lstStyle/>
          <a:p>
            <a:r>
              <a:rPr lang="en-US" sz="2800" dirty="0"/>
              <a:t>What criteria determine which employee is promoted?</a:t>
            </a:r>
          </a:p>
          <a:p>
            <a:pPr marL="466725" lvl="1" indent="-371475">
              <a:spcBef>
                <a:spcPts val="1800"/>
              </a:spcBef>
              <a:buFont typeface="Arial" charset="0"/>
              <a:buChar char="•"/>
            </a:pPr>
            <a:r>
              <a:rPr lang="en-US" sz="2400" dirty="0"/>
              <a:t>Ability to manage people.</a:t>
            </a:r>
          </a:p>
          <a:p>
            <a:pPr marL="466725" lvl="1" indent="-371475">
              <a:buFont typeface="Arial" charset="0"/>
              <a:buChar char="•"/>
            </a:pPr>
            <a:r>
              <a:rPr lang="en-US" sz="2400" dirty="0"/>
              <a:t>Strong team skills.</a:t>
            </a:r>
          </a:p>
          <a:p>
            <a:pPr marL="466725" lvl="1" indent="-371475">
              <a:buFont typeface="Arial" charset="0"/>
              <a:buChar char="•"/>
            </a:pPr>
            <a:r>
              <a:rPr lang="en-US" sz="2400" dirty="0"/>
              <a:t>Ability to build and manage  relationships.</a:t>
            </a:r>
          </a:p>
          <a:p>
            <a:endParaRPr lang="en-US" dirty="0"/>
          </a:p>
          <a:p>
            <a:endParaRPr lang="en-US" dirty="0"/>
          </a:p>
        </p:txBody>
      </p:sp>
    </p:spTree>
    <p:extLst>
      <p:ext uri="{BB962C8B-B14F-4D97-AF65-F5344CB8AC3E}">
        <p14:creationId xmlns:p14="http://schemas.microsoft.com/office/powerpoint/2010/main" val="3192290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A3510EF-6926-B146-95A0-07D42613A31D}"/>
              </a:ext>
            </a:extLst>
          </p:cNvPr>
          <p:cNvSpPr>
            <a:spLocks noGrp="1"/>
          </p:cNvSpPr>
          <p:nvPr>
            <p:ph type="title"/>
          </p:nvPr>
        </p:nvSpPr>
        <p:spPr/>
        <p:txBody>
          <a:bodyPr/>
          <a:lstStyle/>
          <a:p>
            <a:r>
              <a:rPr lang="en-US" dirty="0"/>
              <a:t>Test Your OB Knowledge </a:t>
            </a:r>
            <a:r>
              <a:rPr lang="en-US" sz="1200" dirty="0"/>
              <a:t>1</a:t>
            </a:r>
          </a:p>
        </p:txBody>
      </p:sp>
      <p:sp>
        <p:nvSpPr>
          <p:cNvPr id="3" name="Content Placeholder 2"/>
          <p:cNvSpPr>
            <a:spLocks noGrp="1"/>
          </p:cNvSpPr>
          <p:nvPr>
            <p:ph sz="quarter" idx="11"/>
          </p:nvPr>
        </p:nvSpPr>
        <p:spPr/>
        <p:txBody>
          <a:bodyPr/>
          <a:lstStyle/>
          <a:p>
            <a:pPr marL="0" indent="0">
              <a:buNone/>
            </a:pPr>
            <a:r>
              <a:rPr lang="en-US" sz="2800" dirty="0"/>
              <a:t>The contingency approach to OB calls for all of the following EXCEPT:</a:t>
            </a:r>
          </a:p>
          <a:p>
            <a:pPr marL="914400" lvl="1" indent="-514350">
              <a:buFont typeface="+mj-lt"/>
              <a:buAutoNum type="alphaUcPeriod"/>
            </a:pPr>
            <a:r>
              <a:rPr lang="en-US" sz="2800" dirty="0"/>
              <a:t>relying on one best way to manage situations.</a:t>
            </a:r>
          </a:p>
          <a:p>
            <a:pPr marL="914400" lvl="1" indent="-514350">
              <a:buFont typeface="+mj-lt"/>
              <a:buAutoNum type="alphaUcPeriod"/>
            </a:pPr>
            <a:r>
              <a:rPr lang="en-US" sz="2800" dirty="0"/>
              <a:t>using OB concepts and tools as situationally appropriate.</a:t>
            </a:r>
          </a:p>
          <a:p>
            <a:pPr marL="914400" lvl="1" indent="-514350">
              <a:buFont typeface="+mj-lt"/>
              <a:buAutoNum type="alphaUcPeriod"/>
            </a:pPr>
            <a:r>
              <a:rPr lang="en-US" sz="2800" dirty="0"/>
              <a:t>using a pragmatic approach.</a:t>
            </a:r>
          </a:p>
          <a:p>
            <a:pPr marL="914400" lvl="1" indent="-514350">
              <a:buFont typeface="+mj-lt"/>
              <a:buAutoNum type="alphaUcPeriod"/>
            </a:pPr>
            <a:r>
              <a:rPr lang="en-US" sz="2800" dirty="0"/>
              <a:t>not relying on simple common sense.</a:t>
            </a:r>
          </a:p>
          <a:p>
            <a:pPr marL="914400" lvl="1" indent="-514350">
              <a:buFont typeface="+mj-lt"/>
              <a:buAutoNum type="alphaUcPeriod"/>
            </a:pPr>
            <a:r>
              <a:rPr lang="en-US" sz="2800" dirty="0"/>
              <a:t>being systematic and scientific. </a:t>
            </a:r>
          </a:p>
          <a:p>
            <a:endParaRPr lang="en-US" sz="2000" dirty="0"/>
          </a:p>
        </p:txBody>
      </p:sp>
    </p:spTree>
    <p:extLst>
      <p:ext uri="{BB962C8B-B14F-4D97-AF65-F5344CB8AC3E}">
        <p14:creationId xmlns:p14="http://schemas.microsoft.com/office/powerpoint/2010/main" val="1387743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Ethics and My Performance</a:t>
            </a:r>
          </a:p>
        </p:txBody>
      </p:sp>
      <p:sp>
        <p:nvSpPr>
          <p:cNvPr id="3" name="Content Placeholder 2"/>
          <p:cNvSpPr>
            <a:spLocks noGrp="1"/>
          </p:cNvSpPr>
          <p:nvPr>
            <p:ph sz="quarter" idx="11"/>
          </p:nvPr>
        </p:nvSpPr>
        <p:spPr/>
        <p:txBody>
          <a:bodyPr/>
          <a:lstStyle/>
          <a:p>
            <a:pPr marL="0" indent="0">
              <a:buNone/>
            </a:pPr>
            <a:r>
              <a:rPr lang="en-US" sz="3600" dirty="0"/>
              <a:t>The Importance of Ethics:</a:t>
            </a:r>
          </a:p>
          <a:p>
            <a:pPr marL="342900" indent="-342900">
              <a:spcBef>
                <a:spcPts val="1800"/>
              </a:spcBef>
              <a:buFont typeface="Arial" panose="020B0604020202020204" pitchFamily="34" charset="0"/>
              <a:buChar char="•"/>
            </a:pPr>
            <a:r>
              <a:rPr lang="en-US" sz="2400" dirty="0"/>
              <a:t>Employees are confronted with ethical challenges throughout their careers.</a:t>
            </a:r>
          </a:p>
          <a:p>
            <a:pPr marL="342900" indent="-342900">
              <a:spcBef>
                <a:spcPts val="1800"/>
              </a:spcBef>
              <a:buFont typeface="Arial" panose="020B0604020202020204" pitchFamily="34" charset="0"/>
              <a:buChar char="•"/>
            </a:pPr>
            <a:r>
              <a:rPr lang="en-US" sz="2400" dirty="0"/>
              <a:t>Unethical behavior can damage relationships, making it difficult to conduct business.</a:t>
            </a:r>
          </a:p>
          <a:p>
            <a:pPr marL="342900" indent="-342900">
              <a:spcBef>
                <a:spcPts val="1800"/>
              </a:spcBef>
              <a:buFont typeface="Arial" panose="020B0604020202020204" pitchFamily="34" charset="0"/>
              <a:buChar char="•"/>
            </a:pPr>
            <a:r>
              <a:rPr lang="en-US" sz="2400" dirty="0"/>
              <a:t>Unethical behavior reduces cooperation, loyalty, and performance.</a:t>
            </a:r>
          </a:p>
          <a:p>
            <a:pPr marL="342900" indent="-342900">
              <a:spcBef>
                <a:spcPts val="1800"/>
              </a:spcBef>
              <a:buFont typeface="Arial" panose="020B0604020202020204" pitchFamily="34" charset="0"/>
              <a:buChar char="•"/>
            </a:pPr>
            <a:r>
              <a:rPr lang="en-US" sz="2400" dirty="0"/>
              <a:t>The legal system cannot always be relied upon to assure work conduct that is ethical.</a:t>
            </a:r>
          </a:p>
          <a:p>
            <a:pPr marL="0" indent="0">
              <a:buNone/>
            </a:pPr>
            <a:endParaRPr lang="en-US" dirty="0"/>
          </a:p>
        </p:txBody>
      </p:sp>
    </p:spTree>
    <p:extLst>
      <p:ext uri="{BB962C8B-B14F-4D97-AF65-F5344CB8AC3E}">
        <p14:creationId xmlns:p14="http://schemas.microsoft.com/office/powerpoint/2010/main" val="770585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Ethical Dilemmas...No Perfect Solution</a:t>
            </a:r>
          </a:p>
        </p:txBody>
      </p:sp>
      <p:sp>
        <p:nvSpPr>
          <p:cNvPr id="3" name="Content Placeholder 2"/>
          <p:cNvSpPr>
            <a:spLocks noGrp="1"/>
          </p:cNvSpPr>
          <p:nvPr>
            <p:ph sz="quarter" idx="11"/>
          </p:nvPr>
        </p:nvSpPr>
        <p:spPr>
          <a:xfrm>
            <a:off x="342900" y="1752600"/>
            <a:ext cx="8458200" cy="4495800"/>
          </a:xfrm>
        </p:spPr>
        <p:txBody>
          <a:bodyPr/>
          <a:lstStyle/>
          <a:p>
            <a:pPr marL="0" indent="0">
              <a:buNone/>
            </a:pPr>
            <a:r>
              <a:rPr lang="en-US" sz="2800" dirty="0"/>
              <a:t>Ethical dilemmas  are situations with two choices, neither of which resolves the situation in an ethically acceptable and no clear ethical resolution arises.</a:t>
            </a:r>
          </a:p>
          <a:p>
            <a:pPr marL="457200" indent="-457200">
              <a:buFont typeface="Arial" panose="020B0604020202020204" pitchFamily="34" charset="0"/>
              <a:buChar char="•"/>
            </a:pPr>
            <a:r>
              <a:rPr lang="en-US" sz="2400" dirty="0"/>
              <a:t>Not always a pure choice between right and wrong.</a:t>
            </a:r>
          </a:p>
          <a:p>
            <a:pPr marL="457200" indent="-457200">
              <a:buFont typeface="Arial" panose="020B0604020202020204" pitchFamily="34" charset="0"/>
              <a:buChar char="•"/>
            </a:pPr>
            <a:r>
              <a:rPr lang="en-US" sz="2400" dirty="0"/>
              <a:t>Places people in an uncomfortable position.</a:t>
            </a:r>
          </a:p>
          <a:p>
            <a:endParaRPr lang="en-US" sz="1800" dirty="0"/>
          </a:p>
        </p:txBody>
      </p:sp>
    </p:spTree>
    <p:extLst>
      <p:ext uri="{BB962C8B-B14F-4D97-AF65-F5344CB8AC3E}">
        <p14:creationId xmlns:p14="http://schemas.microsoft.com/office/powerpoint/2010/main" val="141756026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10.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B451C753-CD26-4043-8915-6B7E1E44845D}"/>
    </a:ext>
  </a:extLst>
</a:theme>
</file>

<file path=ppt/theme/theme11.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iniOB1e_C01_NewTemplt" id="{4D4C8B07-FA66-446C-BE99-A8FE046F277B}" vid="{24FF8C8E-0D4D-4474-B03E-03B2C191D6A0}"/>
    </a:ext>
  </a:extLst>
</a:theme>
</file>

<file path=ppt/theme/theme12.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iniOB1e_C01_NewTemplt" id="{4D4C8B07-FA66-446C-BE99-A8FE046F277B}" vid="{2A222CE3-1047-4E0E-ADAA-6293EED3A51D}"/>
    </a:ext>
  </a:extLst>
</a:theme>
</file>

<file path=ppt/theme/theme13.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45069417-DFED-49F0-9869-C8E94D78A07D}"/>
    </a:ext>
  </a:extLst>
</a:theme>
</file>

<file path=ppt/theme/theme14.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603E019C-B8AF-42D6-BB28-F3BF792A45D2}"/>
    </a:ext>
  </a:extLst>
</a:theme>
</file>

<file path=ppt/theme/theme15.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4FC01451-19E1-40B9-B14F-3AD3DA5F6C2C}"/>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8.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56BD8F21-31E2-4E7D-9EE7-5613A3F772AF}"/>
    </a:ext>
  </a:extLst>
</a:theme>
</file>

<file path=ppt/theme/theme9.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BE663ADD-E607-4C2B-A7A3-5290A7064F4E}"/>
    </a:ext>
  </a:extLst>
</a:theme>
</file>

<file path=docProps/app.xml><?xml version="1.0" encoding="utf-8"?>
<Properties xmlns="http://schemas.openxmlformats.org/officeDocument/2006/extended-properties" xmlns:vt="http://schemas.openxmlformats.org/officeDocument/2006/docPropsVTypes">
  <Template/>
  <TotalTime>24560</TotalTime>
  <Words>2651</Words>
  <Application>Microsoft Macintosh PowerPoint</Application>
  <PresentationFormat>On-screen Show (4:3)</PresentationFormat>
  <Paragraphs>273</Paragraphs>
  <Slides>22</Slides>
  <Notes>19</Notes>
  <HiddenSlides>2</HiddenSlides>
  <MMClips>0</MMClips>
  <ScaleCrop>false</ScaleCrop>
  <HeadingPairs>
    <vt:vector size="6" baseType="variant">
      <vt:variant>
        <vt:lpstr>Fonts Used</vt:lpstr>
      </vt:variant>
      <vt:variant>
        <vt:i4>6</vt:i4>
      </vt:variant>
      <vt:variant>
        <vt:lpstr>Theme</vt:lpstr>
      </vt:variant>
      <vt:variant>
        <vt:i4>15</vt:i4>
      </vt:variant>
      <vt:variant>
        <vt:lpstr>Slide Titles</vt:lpstr>
      </vt:variant>
      <vt:variant>
        <vt:i4>22</vt:i4>
      </vt:variant>
    </vt:vector>
  </HeadingPairs>
  <TitlesOfParts>
    <vt:vector size="43" baseType="lpstr">
      <vt:lpstr>Arial</vt:lpstr>
      <vt:lpstr>ArumSans Bold</vt:lpstr>
      <vt:lpstr>ArumSans Regular</vt:lpstr>
      <vt:lpstr>Calibri</vt:lpstr>
      <vt:lpstr>ProximaNova-Regular</vt:lpstr>
      <vt:lpstr>Vectipede Rg</vt:lpstr>
      <vt:lpstr>Title Slides Master</vt:lpstr>
      <vt:lpstr>MainContentSlideMaster</vt:lpstr>
      <vt:lpstr>ClosingMaster</vt:lpstr>
      <vt:lpstr>DividerSlideMaster</vt:lpstr>
      <vt:lpstr>ImageDescriptionAppendixSlideMaster</vt:lpstr>
      <vt:lpstr>1_FIRST, BREAK, LAST slides </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CHAPTER 1</vt:lpstr>
      <vt:lpstr>After reading this chapter you  should be able to:</vt:lpstr>
      <vt:lpstr>What Is OB?</vt:lpstr>
      <vt:lpstr>The Three Levels in OB</vt:lpstr>
      <vt:lpstr>The Value of OB to My Job and Career 1</vt:lpstr>
      <vt:lpstr>The Value of OB to My Job and Career 2</vt:lpstr>
      <vt:lpstr>Test Your OB Knowledge 1</vt:lpstr>
      <vt:lpstr>Ethics and My Performance</vt:lpstr>
      <vt:lpstr>Ethical Dilemmas...No Perfect Solution</vt:lpstr>
      <vt:lpstr>Causes of Unethical Behavior</vt:lpstr>
      <vt:lpstr>Dealing with Unethical Behavior </vt:lpstr>
      <vt:lpstr>Test Your OB Knowledge 2</vt:lpstr>
      <vt:lpstr>Applying OB to Solve Problems</vt:lpstr>
      <vt:lpstr>Test Your OB Knowledge 3</vt:lpstr>
      <vt:lpstr>Structure and Rigor in Solving Problems</vt:lpstr>
      <vt:lpstr>Test Your OB Knowledge 4</vt:lpstr>
      <vt:lpstr>The Organizing Framework for Understanding and Applying OB</vt:lpstr>
      <vt:lpstr>Using the Organizing Framework for Problem Solving</vt:lpstr>
      <vt:lpstr>Test Your OB Knowledge 5</vt:lpstr>
      <vt:lpstr>End of slides.</vt:lpstr>
      <vt:lpstr>Accessibility Content: Text Alternatives for Images</vt:lpstr>
      <vt:lpstr>  The Organizing Framework for Understanding and Applying OB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Ciporen</dc:creator>
  <cp:lastModifiedBy>Teresa Ward</cp:lastModifiedBy>
  <cp:revision>344</cp:revision>
  <dcterms:created xsi:type="dcterms:W3CDTF">2015-10-08T20:29:41Z</dcterms:created>
  <dcterms:modified xsi:type="dcterms:W3CDTF">2020-03-04T18:55:20Z</dcterms:modified>
</cp:coreProperties>
</file>