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tags/tag17.xml" ContentType="application/vnd.openxmlformats-officedocument.presentationml.tags+xml"/>
  <Override PartName="/ppt/notesSlides/notesSlide19.xml" ContentType="application/vnd.openxmlformats-officedocument.presentationml.notesSlide+xml"/>
  <Override PartName="/ppt/tags/tag1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9.xml" ContentType="application/vnd.openxmlformats-officedocument.presentationml.tags+xml"/>
  <Override PartName="/ppt/notesSlides/notesSlide28.xml" ContentType="application/vnd.openxmlformats-officedocument.presentationml.notesSlide+xml"/>
  <Override PartName="/ppt/tags/tag20.xml" ContentType="application/vnd.openxmlformats-officedocument.presentationml.tags+xml"/>
  <Override PartName="/ppt/notesSlides/notesSlide29.xml" ContentType="application/vnd.openxmlformats-officedocument.presentationml.notesSlide+xml"/>
  <Override PartName="/ppt/tags/tag21.xml" ContentType="application/vnd.openxmlformats-officedocument.presentationml.tags+xml"/>
  <Override PartName="/ppt/notesSlides/notesSlide30.xml" ContentType="application/vnd.openxmlformats-officedocument.presentationml.notesSlide+xml"/>
  <Override PartName="/ppt/tags/tag2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23.xml" ContentType="application/vnd.openxmlformats-officedocument.presentationml.tags+xml"/>
  <Override PartName="/ppt/notesSlides/notesSlide33.xml" ContentType="application/vnd.openxmlformats-officedocument.presentationml.notesSlide+xml"/>
  <Override PartName="/ppt/tags/tag24.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5.xml" ContentType="application/vnd.openxmlformats-officedocument.presentationml.tags+xml"/>
  <Override PartName="/ppt/notesSlides/notesSlide37.xml" ContentType="application/vnd.openxmlformats-officedocument.presentationml.notesSlide+xml"/>
  <Override PartName="/ppt/tags/tag26.xml" ContentType="application/vnd.openxmlformats-officedocument.presentationml.tags+xml"/>
  <Override PartName="/ppt/notesSlides/notesSlide38.xml" ContentType="application/vnd.openxmlformats-officedocument.presentationml.notesSlide+xml"/>
  <Override PartName="/ppt/tags/tag27.xml" ContentType="application/vnd.openxmlformats-officedocument.presentationml.tags+xml"/>
  <Override PartName="/ppt/notesSlides/notesSlide39.xml" ContentType="application/vnd.openxmlformats-officedocument.presentationml.notesSlide+xml"/>
  <Override PartName="/ppt/tags/tag28.xml" ContentType="application/vnd.openxmlformats-officedocument.presentationml.tags+xml"/>
  <Override PartName="/ppt/notesSlides/notesSlide40.xml" ContentType="application/vnd.openxmlformats-officedocument.presentationml.notesSlide+xml"/>
  <Override PartName="/ppt/tags/tag29.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0"/>
  </p:notesMasterIdLst>
  <p:handoutMasterIdLst>
    <p:handoutMasterId r:id="rId61"/>
  </p:handoutMasterIdLst>
  <p:sldIdLst>
    <p:sldId id="342" r:id="rId2"/>
    <p:sldId id="344" r:id="rId3"/>
    <p:sldId id="444" r:id="rId4"/>
    <p:sldId id="460" r:id="rId5"/>
    <p:sldId id="461" r:id="rId6"/>
    <p:sldId id="445" r:id="rId7"/>
    <p:sldId id="345" r:id="rId8"/>
    <p:sldId id="421" r:id="rId9"/>
    <p:sldId id="433" r:id="rId10"/>
    <p:sldId id="447" r:id="rId11"/>
    <p:sldId id="394" r:id="rId12"/>
    <p:sldId id="387" r:id="rId13"/>
    <p:sldId id="392" r:id="rId14"/>
    <p:sldId id="393" r:id="rId15"/>
    <p:sldId id="479" r:id="rId16"/>
    <p:sldId id="480" r:id="rId17"/>
    <p:sldId id="350" r:id="rId18"/>
    <p:sldId id="440" r:id="rId19"/>
    <p:sldId id="441" r:id="rId20"/>
    <p:sldId id="442" r:id="rId21"/>
    <p:sldId id="443" r:id="rId22"/>
    <p:sldId id="462" r:id="rId23"/>
    <p:sldId id="464" r:id="rId24"/>
    <p:sldId id="463" r:id="rId25"/>
    <p:sldId id="465" r:id="rId26"/>
    <p:sldId id="467" r:id="rId27"/>
    <p:sldId id="466" r:id="rId28"/>
    <p:sldId id="401" r:id="rId29"/>
    <p:sldId id="468" r:id="rId30"/>
    <p:sldId id="470" r:id="rId31"/>
    <p:sldId id="402" r:id="rId32"/>
    <p:sldId id="448" r:id="rId33"/>
    <p:sldId id="469" r:id="rId34"/>
    <p:sldId id="434" r:id="rId35"/>
    <p:sldId id="427" r:id="rId36"/>
    <p:sldId id="458" r:id="rId37"/>
    <p:sldId id="435" r:id="rId38"/>
    <p:sldId id="436" r:id="rId39"/>
    <p:sldId id="449" r:id="rId40"/>
    <p:sldId id="471" r:id="rId41"/>
    <p:sldId id="378" r:id="rId42"/>
    <p:sldId id="347" r:id="rId43"/>
    <p:sldId id="450" r:id="rId44"/>
    <p:sldId id="472" r:id="rId45"/>
    <p:sldId id="453" r:id="rId46"/>
    <p:sldId id="348" r:id="rId47"/>
    <p:sldId id="410" r:id="rId48"/>
    <p:sldId id="415" r:id="rId49"/>
    <p:sldId id="474" r:id="rId50"/>
    <p:sldId id="412" r:id="rId51"/>
    <p:sldId id="456" r:id="rId52"/>
    <p:sldId id="476" r:id="rId53"/>
    <p:sldId id="455" r:id="rId54"/>
    <p:sldId id="454" r:id="rId55"/>
    <p:sldId id="475" r:id="rId56"/>
    <p:sldId id="477" r:id="rId57"/>
    <p:sldId id="439" r:id="rId58"/>
    <p:sldId id="478" r:id="rId59"/>
  </p:sldIdLst>
  <p:sldSz cx="9144000" cy="6858000" type="screen4x3"/>
  <p:notesSz cx="9296400" cy="7010400"/>
  <p:custDataLst>
    <p:tags r:id="rId62"/>
  </p:custDataLst>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8" clrIdx="0"/>
  <p:cmAuthor id="1" name="Anna Lusher" initials="AL" lastIdx="1" clrIdx="1"/>
  <p:cmAuthor id="2" name="Bobbie Gershman" initials="BG" lastIdx="20" clrIdx="2"/>
  <p:cmAuthor id="3" name="Amanda Brenner" initials="" lastIdx="1" clrIdx="3"/>
  <p:cmAuthor id="4" name="John Abernathy" initials="JA" lastIdx="14" clrIdx="4"/>
  <p:cmAuthor id="5" name="Elizabeth Pappas" initials="EP"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000066"/>
    <a:srgbClr val="003300"/>
    <a:srgbClr val="333300"/>
    <a:srgbClr val="CCECFF"/>
    <a:srgbClr val="66CCFF"/>
    <a:srgbClr val="000099"/>
    <a:srgbClr val="FFFFFF"/>
    <a:srgbClr val="333399"/>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3" autoAdjust="0"/>
    <p:restoredTop sz="53280" autoAdjust="0"/>
  </p:normalViewPr>
  <p:slideViewPr>
    <p:cSldViewPr>
      <p:cViewPr>
        <p:scale>
          <a:sx n="97" d="100"/>
          <a:sy n="97" d="100"/>
        </p:scale>
        <p:origin x="78"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8059034" y="176478"/>
            <a:ext cx="1028630" cy="276318"/>
          </a:xfrm>
          <a:prstGeom prst="rect">
            <a:avLst/>
          </a:prstGeom>
          <a:noFill/>
          <a:ln w="12700">
            <a:noFill/>
            <a:miter lim="800000"/>
            <a:headEnd/>
            <a:tailEnd/>
          </a:ln>
          <a:effectLst/>
        </p:spPr>
        <p:txBody>
          <a:bodyPr lIns="92199" tIns="45291" rIns="92199" bIns="45291">
            <a:spAutoFit/>
          </a:bodyPr>
          <a:lstStyle/>
          <a:p>
            <a:pPr algn="ctr" eaLnBrk="0" hangingPunct="0">
              <a:spcBef>
                <a:spcPct val="50000"/>
              </a:spcBef>
              <a:defRPr/>
            </a:pPr>
            <a:r>
              <a:rPr lang="en-US" sz="1200" dirty="0">
                <a:latin typeface="Arial" charset="0"/>
              </a:rPr>
              <a:t>1-</a:t>
            </a:r>
            <a:fld id="{78C04181-3E8D-4FCF-A3E9-8004A7BF78C3}" type="slidenum">
              <a:rPr lang="en-US" sz="1200">
                <a:latin typeface="Arial" charset="0"/>
              </a:rPr>
              <a:pPr algn="ctr" eaLnBrk="0" hangingPunct="0">
                <a:spcBef>
                  <a:spcPct val="50000"/>
                </a:spcBef>
                <a:defRPr/>
              </a:pPr>
              <a:t>‹#›</a:t>
            </a:fld>
            <a:endParaRPr lang="en-US" sz="1200" dirty="0">
              <a:latin typeface="Arial" charset="0"/>
            </a:endParaRPr>
          </a:p>
        </p:txBody>
      </p:sp>
    </p:spTree>
    <p:extLst>
      <p:ext uri="{BB962C8B-B14F-4D97-AF65-F5344CB8AC3E}">
        <p14:creationId xmlns:p14="http://schemas.microsoft.com/office/powerpoint/2010/main" val="805469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1239522" y="3329941"/>
            <a:ext cx="6817360" cy="3154681"/>
          </a:xfrm>
          <a:prstGeom prst="rect">
            <a:avLst/>
          </a:prstGeom>
          <a:noFill/>
          <a:ln w="12700">
            <a:noFill/>
            <a:miter lim="800000"/>
            <a:headEnd/>
            <a:tailEnd/>
          </a:ln>
          <a:effectLst/>
        </p:spPr>
        <p:txBody>
          <a:bodyPr vert="horz" wrap="square" lIns="92199" tIns="45291" rIns="92199" bIns="4529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5" name="Rectangle 3"/>
          <p:cNvSpPr>
            <a:spLocks noGrp="1" noRot="1" noChangeAspect="1" noChangeArrowheads="1" noTextEdit="1"/>
          </p:cNvSpPr>
          <p:nvPr>
            <p:ph type="sldImg" idx="2"/>
          </p:nvPr>
        </p:nvSpPr>
        <p:spPr bwMode="auto">
          <a:xfrm>
            <a:off x="2901950" y="530225"/>
            <a:ext cx="3492500" cy="2619375"/>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5862000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xfrm>
            <a:off x="2901950" y="530225"/>
            <a:ext cx="3492500" cy="2619375"/>
          </a:xfrm>
          <a:ln/>
        </p:spPr>
      </p:sp>
      <p:sp>
        <p:nvSpPr>
          <p:cNvPr id="16386" name="Rectangle 3"/>
          <p:cNvSpPr>
            <a:spLocks noGrp="1" noChangeArrowheads="1"/>
          </p:cNvSpPr>
          <p:nvPr>
            <p:ph type="body" idx="1"/>
          </p:nvPr>
        </p:nvSpPr>
        <p:spPr>
          <a:noFill/>
          <a:ln w="9525"/>
        </p:spPr>
        <p:txBody>
          <a:bodyPr/>
          <a:lstStyle/>
          <a:p>
            <a:pPr algn="l" eaLnBrk="0" hangingPunct="0">
              <a:defRPr/>
            </a:pPr>
            <a:endParaRPr lang="en-US" b="0" dirty="0">
              <a:solidFill>
                <a:srgbClr val="002060"/>
              </a:solidFill>
              <a:effectLst/>
              <a:latin typeface="Arial" charset="0"/>
            </a:endParaRPr>
          </a:p>
        </p:txBody>
      </p:sp>
    </p:spTree>
    <p:extLst>
      <p:ext uri="{BB962C8B-B14F-4D97-AF65-F5344CB8AC3E}">
        <p14:creationId xmlns:p14="http://schemas.microsoft.com/office/powerpoint/2010/main" val="604799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xfrm>
            <a:off x="2901950" y="530225"/>
            <a:ext cx="3492500" cy="2619375"/>
          </a:xfrm>
          <a:ln/>
        </p:spPr>
      </p:sp>
      <p:sp>
        <p:nvSpPr>
          <p:cNvPr id="18434" name="Rectangle 3"/>
          <p:cNvSpPr>
            <a:spLocks noGrp="1" noChangeArrowheads="1"/>
          </p:cNvSpPr>
          <p:nvPr>
            <p:ph type="body" idx="1"/>
          </p:nvPr>
        </p:nvSpPr>
        <p:spPr>
          <a:noFill/>
          <a:ln w="9525"/>
        </p:spPr>
        <p:txBody>
          <a:bodyPr/>
          <a:lstStyle/>
          <a:p>
            <a:r>
              <a:rPr lang="en-US" dirty="0"/>
              <a:t>LO 3-3a: Prepare consolidated financial statements subsequent to acquisition when the parent has applied the equity method in its internal records.</a:t>
            </a:r>
          </a:p>
        </p:txBody>
      </p:sp>
    </p:spTree>
    <p:extLst>
      <p:ext uri="{BB962C8B-B14F-4D97-AF65-F5344CB8AC3E}">
        <p14:creationId xmlns:p14="http://schemas.microsoft.com/office/powerpoint/2010/main" val="3400046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29698"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9</a:t>
            </a:r>
          </a:p>
        </p:txBody>
      </p:sp>
      <p:sp>
        <p:nvSpPr>
          <p:cNvPr id="29699"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29700"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29701" name="Rectangle 6"/>
          <p:cNvSpPr>
            <a:spLocks noGrp="1" noRot="1" noChangeAspect="1" noChangeArrowheads="1" noTextEdit="1"/>
          </p:cNvSpPr>
          <p:nvPr>
            <p:ph type="sldImg"/>
          </p:nvPr>
        </p:nvSpPr>
        <p:spPr>
          <a:xfrm>
            <a:off x="2901950" y="530225"/>
            <a:ext cx="3492500" cy="2619375"/>
          </a:xfrm>
          <a:ln cap="flat"/>
        </p:spPr>
      </p:sp>
      <p:sp>
        <p:nvSpPr>
          <p:cNvPr id="29702" name="Rectangle 7"/>
          <p:cNvSpPr>
            <a:spLocks noGrp="1" noChangeArrowheads="1"/>
          </p:cNvSpPr>
          <p:nvPr>
            <p:ph type="body" idx="1"/>
          </p:nvPr>
        </p:nvSpPr>
        <p:spPr>
          <a:noFill/>
          <a:ln w="9525"/>
        </p:spPr>
        <p:txBody>
          <a:bodyPr/>
          <a:lstStyle/>
          <a:p>
            <a:r>
              <a:rPr lang="en-US" dirty="0"/>
              <a:t>As a basis for this illustration, assume that Parrot Company obtains all of the outstanding common stock of Sun Company on January 1, 2017. Parrot acquires this stock for $800,000 in cash. The book values as well as the appraised fair values of Sun’s accounts are</a:t>
            </a:r>
            <a:r>
              <a:rPr lang="en-US" baseline="0" dirty="0"/>
              <a:t> given. </a:t>
            </a:r>
          </a:p>
          <a:p>
            <a:endParaRPr lang="en-US" dirty="0"/>
          </a:p>
        </p:txBody>
      </p:sp>
    </p:spTree>
    <p:extLst>
      <p:ext uri="{BB962C8B-B14F-4D97-AF65-F5344CB8AC3E}">
        <p14:creationId xmlns:p14="http://schemas.microsoft.com/office/powerpoint/2010/main" val="798529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1746"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17</a:t>
            </a:r>
          </a:p>
        </p:txBody>
      </p:sp>
      <p:sp>
        <p:nvSpPr>
          <p:cNvPr id="31747"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1748"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1749" name="Rectangle 6"/>
          <p:cNvSpPr>
            <a:spLocks noGrp="1" noRot="1" noChangeAspect="1" noChangeArrowheads="1" noTextEdit="1"/>
          </p:cNvSpPr>
          <p:nvPr>
            <p:ph type="sldImg"/>
          </p:nvPr>
        </p:nvSpPr>
        <p:spPr>
          <a:xfrm>
            <a:off x="2901950" y="530225"/>
            <a:ext cx="3492500" cy="2619375"/>
          </a:xfrm>
          <a:ln cap="flat"/>
        </p:spPr>
      </p:sp>
      <p:sp>
        <p:nvSpPr>
          <p:cNvPr id="31750" name="Rectangle 7"/>
          <p:cNvSpPr>
            <a:spLocks noGrp="1" noChangeArrowheads="1"/>
          </p:cNvSpPr>
          <p:nvPr>
            <p:ph type="body" idx="1"/>
          </p:nvPr>
        </p:nvSpPr>
        <p:spPr>
          <a:noFill/>
          <a:ln w="9525"/>
        </p:spPr>
        <p:txBody>
          <a:bodyPr/>
          <a:lstStyle/>
          <a:p>
            <a:pPr algn="just"/>
            <a:r>
              <a:rPr lang="en-US" sz="1200" b="0" i="0" u="none" strike="noStrike" baseline="0" dirty="0">
                <a:solidFill>
                  <a:srgbClr val="221E1F"/>
                </a:solidFill>
                <a:latin typeface="STIX MathJax Main"/>
              </a:rPr>
              <a:t>Parrot paid $800,000 cash to acquire Sun Company, clear evidence of the fair value of the consideration transferred. This $800,000 consideration transferred becomes the acquisition-date subsidiary valuation basis for consolidated reporting purposes. As shown in Exhibit 3.2, after recognizing Sun’s overall $600,000 book value, Parrot makes individual allocations totaling $200,000 to adjust Sun’s accounts from their book values to their acquisition-date collective $800,000 net fair value. Because the total net fair value of Sun’s </a:t>
            </a:r>
            <a:r>
              <a:rPr lang="en-US" sz="1200" b="0" i="1" u="none" strike="noStrike" baseline="0" dirty="0">
                <a:solidFill>
                  <a:srgbClr val="221E1F"/>
                </a:solidFill>
                <a:latin typeface="STIX MathJax Main"/>
              </a:rPr>
              <a:t>identifiable </a:t>
            </a:r>
            <a:r>
              <a:rPr lang="en-US" sz="1200" b="0" i="0" u="none" strike="noStrike" baseline="0" dirty="0">
                <a:solidFill>
                  <a:srgbClr val="221E1F"/>
                </a:solidFill>
                <a:latin typeface="STIX MathJax Main"/>
              </a:rPr>
              <a:t>assets and liabilities was only $720,000, Parrot recognizes </a:t>
            </a:r>
            <a:r>
              <a:rPr lang="en-US" sz="1200" b="0" i="1" u="none" strike="noStrike" baseline="0" dirty="0">
                <a:solidFill>
                  <a:srgbClr val="221E1F"/>
                </a:solidFill>
                <a:latin typeface="STIX MathJax Main"/>
              </a:rPr>
              <a:t>goodwill </a:t>
            </a:r>
            <a:r>
              <a:rPr lang="en-US" sz="1200" b="0" i="0" u="none" strike="noStrike" baseline="0" dirty="0">
                <a:solidFill>
                  <a:srgbClr val="221E1F"/>
                </a:solidFill>
                <a:latin typeface="STIX MathJax Main"/>
              </a:rPr>
              <a:t>of $80,000 for consolidation purposes. </a:t>
            </a:r>
          </a:p>
          <a:p>
            <a:pPr algn="just"/>
            <a:r>
              <a:rPr lang="en-US" sz="1200" b="0" i="0" u="none" strike="noStrike" baseline="0" dirty="0">
                <a:solidFill>
                  <a:srgbClr val="221E1F"/>
                </a:solidFill>
                <a:latin typeface="STIX MathJax Main"/>
              </a:rPr>
              <a:t>Note that the Exhibit 3.2 adjustments to patented technology and equipment represent valuations associated with a definite life. As discussed in Chapter 1, under the equity method Parrot must amortize each allocation over its expected life. </a:t>
            </a:r>
            <a:endParaRPr lang="en-US" dirty="0"/>
          </a:p>
        </p:txBody>
      </p:sp>
    </p:spTree>
    <p:extLst>
      <p:ext uri="{BB962C8B-B14F-4D97-AF65-F5344CB8AC3E}">
        <p14:creationId xmlns:p14="http://schemas.microsoft.com/office/powerpoint/2010/main" val="1131081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3794"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22</a:t>
            </a:r>
          </a:p>
        </p:txBody>
      </p:sp>
      <p:sp>
        <p:nvSpPr>
          <p:cNvPr id="33795"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3796"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3797" name="Rectangle 6"/>
          <p:cNvSpPr>
            <a:spLocks noGrp="1" noRot="1" noChangeAspect="1" noChangeArrowheads="1" noTextEdit="1"/>
          </p:cNvSpPr>
          <p:nvPr>
            <p:ph type="sldImg"/>
          </p:nvPr>
        </p:nvSpPr>
        <p:spPr>
          <a:xfrm>
            <a:off x="2901950" y="530225"/>
            <a:ext cx="3492500" cy="2619375"/>
          </a:xfrm>
          <a:ln cap="flat"/>
        </p:spPr>
      </p:sp>
      <p:sp>
        <p:nvSpPr>
          <p:cNvPr id="33798" name="Rectangle 7"/>
          <p:cNvSpPr>
            <a:spLocks noGrp="1" noChangeArrowheads="1"/>
          </p:cNvSpPr>
          <p:nvPr>
            <p:ph type="body" idx="1"/>
          </p:nvPr>
        </p:nvSpPr>
        <p:spPr>
          <a:noFill/>
          <a:ln w="9525"/>
        </p:spPr>
        <p:txBody>
          <a:bodyPr/>
          <a:lstStyle/>
          <a:p>
            <a:pPr defTabSz="931694">
              <a:defRPr/>
            </a:pPr>
            <a:r>
              <a:rPr lang="en-US" b="0" dirty="0">
                <a:solidFill>
                  <a:srgbClr val="002060"/>
                </a:solidFill>
                <a:cs typeface="Times New Roman" pitchFamily="18" charset="0"/>
              </a:rPr>
              <a:t>Two aspects of this amortization schedule warrant further explanation. First, we use the term </a:t>
            </a:r>
            <a:r>
              <a:rPr lang="en-US" b="0" i="1" dirty="0">
                <a:solidFill>
                  <a:srgbClr val="002060"/>
                </a:solidFill>
                <a:cs typeface="Times New Roman" pitchFamily="18" charset="0"/>
              </a:rPr>
              <a:t>amortization</a:t>
            </a:r>
            <a:r>
              <a:rPr lang="en-US" b="0" dirty="0">
                <a:solidFill>
                  <a:srgbClr val="002060"/>
                </a:solidFill>
                <a:cs typeface="Times New Roman" pitchFamily="18" charset="0"/>
              </a:rPr>
              <a:t> in a generic sense to include both the amortization of definite-lived intangibles and depreciation of tangible assets. Second, the acquisition-date fair value of Sun’s equipment is $30,000 less than its book value. Therefore, instead of attributing an additional amount to this asset, the $30,000 allocation actually reflects a fair-value reduction. As such, the amortization shown in Exhibit 3.3 relating to Equipment is not an additional expense but instead is an expense reduction.</a:t>
            </a:r>
          </a:p>
          <a:p>
            <a:pPr defTabSz="931694">
              <a:defRPr/>
            </a:pPr>
            <a:endParaRPr lang="en-US" b="0" dirty="0">
              <a:solidFill>
                <a:srgbClr val="002060"/>
              </a:solidFill>
              <a:cs typeface="Times New Roman" pitchFamily="18" charset="0"/>
            </a:endParaRPr>
          </a:p>
          <a:p>
            <a:pPr defTabSz="931694">
              <a:defRPr/>
            </a:pPr>
            <a:r>
              <a:rPr lang="en-US" b="0" dirty="0">
                <a:solidFill>
                  <a:srgbClr val="002060"/>
                </a:solidFill>
                <a:cs typeface="Times New Roman" pitchFamily="18" charset="0"/>
              </a:rPr>
              <a:t>In this example,</a:t>
            </a:r>
            <a:r>
              <a:rPr lang="en-US" b="0" baseline="0" dirty="0">
                <a:solidFill>
                  <a:srgbClr val="002060"/>
                </a:solidFill>
                <a:cs typeface="Times New Roman" pitchFamily="18" charset="0"/>
              </a:rPr>
              <a:t> a</a:t>
            </a:r>
            <a:r>
              <a:rPr lang="en-US" b="0" dirty="0">
                <a:solidFill>
                  <a:srgbClr val="002060"/>
                </a:solidFill>
                <a:cs typeface="Times New Roman" pitchFamily="18" charset="0"/>
              </a:rPr>
              <a:t>mortization will be $7,000 annually for five years until the Equipment fair-value reduction is fully removed. </a:t>
            </a:r>
            <a:endParaRPr lang="en-US" dirty="0"/>
          </a:p>
        </p:txBody>
      </p:sp>
    </p:spTree>
    <p:extLst>
      <p:ext uri="{BB962C8B-B14F-4D97-AF65-F5344CB8AC3E}">
        <p14:creationId xmlns:p14="http://schemas.microsoft.com/office/powerpoint/2010/main" val="3720767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6866"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23</a:t>
            </a:r>
          </a:p>
        </p:txBody>
      </p:sp>
      <p:sp>
        <p:nvSpPr>
          <p:cNvPr id="36867"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6868"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6869" name="Rectangle 6"/>
          <p:cNvSpPr>
            <a:spLocks noGrp="1" noRot="1" noChangeAspect="1" noChangeArrowheads="1" noTextEdit="1"/>
          </p:cNvSpPr>
          <p:nvPr>
            <p:ph type="sldImg"/>
          </p:nvPr>
        </p:nvSpPr>
        <p:spPr>
          <a:xfrm>
            <a:off x="2901950" y="530225"/>
            <a:ext cx="3492500" cy="2619375"/>
          </a:xfrm>
          <a:ln cap="flat"/>
        </p:spPr>
      </p:sp>
      <p:sp>
        <p:nvSpPr>
          <p:cNvPr id="36870" name="Rectangle 7"/>
          <p:cNvSpPr>
            <a:spLocks noGrp="1" noChangeArrowheads="1"/>
          </p:cNvSpPr>
          <p:nvPr>
            <p:ph type="body" idx="1"/>
          </p:nvPr>
        </p:nvSpPr>
        <p:spPr>
          <a:noFill/>
          <a:ln w="9525"/>
        </p:spPr>
        <p:txBody>
          <a:bodyPr/>
          <a:lstStyle/>
          <a:p>
            <a:pPr defTabSz="931694">
              <a:defRPr/>
            </a:pPr>
            <a:r>
              <a:rPr lang="en-US" b="0" dirty="0">
                <a:solidFill>
                  <a:srgbClr val="002060"/>
                </a:solidFill>
                <a:cs typeface="Times New Roman" pitchFamily="18" charset="0"/>
              </a:rPr>
              <a:t>For</a:t>
            </a:r>
            <a:r>
              <a:rPr lang="en-US" b="0" baseline="0" dirty="0">
                <a:solidFill>
                  <a:srgbClr val="002060"/>
                </a:solidFill>
                <a:cs typeface="Times New Roman" pitchFamily="18" charset="0"/>
              </a:rPr>
              <a:t> this example, assume that </a:t>
            </a:r>
            <a:r>
              <a:rPr lang="en-US" b="0" dirty="0">
                <a:solidFill>
                  <a:srgbClr val="002060"/>
                </a:solidFill>
                <a:cs typeface="Times New Roman" pitchFamily="18" charset="0"/>
              </a:rPr>
              <a:t>Sun earns income of $100,000 during the year 2020, declares a $40,000 cash dividend on August 1, and pays the dividend on August 8. In this first illustration, Parrot has adopted the equity method.</a:t>
            </a:r>
          </a:p>
        </p:txBody>
      </p:sp>
    </p:spTree>
    <p:extLst>
      <p:ext uri="{BB962C8B-B14F-4D97-AF65-F5344CB8AC3E}">
        <p14:creationId xmlns:p14="http://schemas.microsoft.com/office/powerpoint/2010/main" val="9826221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6866"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23</a:t>
            </a:r>
          </a:p>
        </p:txBody>
      </p:sp>
      <p:sp>
        <p:nvSpPr>
          <p:cNvPr id="36867"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6868"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6869" name="Rectangle 6"/>
          <p:cNvSpPr>
            <a:spLocks noGrp="1" noRot="1" noChangeAspect="1" noChangeArrowheads="1" noTextEdit="1"/>
          </p:cNvSpPr>
          <p:nvPr>
            <p:ph type="sldImg"/>
          </p:nvPr>
        </p:nvSpPr>
        <p:spPr>
          <a:xfrm>
            <a:off x="2901950" y="530225"/>
            <a:ext cx="3492500" cy="2619375"/>
          </a:xfrm>
          <a:ln cap="flat"/>
        </p:spPr>
      </p:sp>
      <p:sp>
        <p:nvSpPr>
          <p:cNvPr id="36870" name="Rectangle 7"/>
          <p:cNvSpPr>
            <a:spLocks noGrp="1" noChangeArrowheads="1"/>
          </p:cNvSpPr>
          <p:nvPr>
            <p:ph type="body" idx="1"/>
          </p:nvPr>
        </p:nvSpPr>
        <p:spPr>
          <a:noFill/>
          <a:ln w="9525"/>
        </p:spPr>
        <p:txBody>
          <a:bodyPr/>
          <a:lstStyle/>
          <a:p>
            <a:pPr defTabSz="931694">
              <a:defRPr/>
            </a:pPr>
            <a:r>
              <a:rPr lang="en-US" b="0" dirty="0">
                <a:solidFill>
                  <a:srgbClr val="002060"/>
                </a:solidFill>
                <a:cs typeface="Times New Roman" pitchFamily="18" charset="0"/>
              </a:rPr>
              <a:t>For</a:t>
            </a:r>
            <a:r>
              <a:rPr lang="en-US" b="0" baseline="0" dirty="0">
                <a:solidFill>
                  <a:srgbClr val="002060"/>
                </a:solidFill>
                <a:cs typeface="Times New Roman" pitchFamily="18" charset="0"/>
              </a:rPr>
              <a:t> this example, assume that </a:t>
            </a:r>
            <a:r>
              <a:rPr lang="en-US" b="0" dirty="0">
                <a:solidFill>
                  <a:srgbClr val="002060"/>
                </a:solidFill>
                <a:cs typeface="Times New Roman" pitchFamily="18" charset="0"/>
              </a:rPr>
              <a:t>Sun earns income of $100,000 during the year 2020, declares a $40,000 cash dividend on August 1, and pays the dividend on August 8. In this first illustration, Parrot has adopted the equity method.</a:t>
            </a:r>
          </a:p>
        </p:txBody>
      </p:sp>
    </p:spTree>
    <p:extLst>
      <p:ext uri="{BB962C8B-B14F-4D97-AF65-F5344CB8AC3E}">
        <p14:creationId xmlns:p14="http://schemas.microsoft.com/office/powerpoint/2010/main" val="2242771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6866"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23</a:t>
            </a:r>
          </a:p>
        </p:txBody>
      </p:sp>
      <p:sp>
        <p:nvSpPr>
          <p:cNvPr id="36867"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6868"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36869" name="Rectangle 6"/>
          <p:cNvSpPr>
            <a:spLocks noGrp="1" noRot="1" noChangeAspect="1" noChangeArrowheads="1" noTextEdit="1"/>
          </p:cNvSpPr>
          <p:nvPr>
            <p:ph type="sldImg"/>
          </p:nvPr>
        </p:nvSpPr>
        <p:spPr>
          <a:xfrm>
            <a:off x="2901950" y="530225"/>
            <a:ext cx="3492500" cy="2619375"/>
          </a:xfrm>
          <a:ln cap="flat"/>
        </p:spPr>
      </p:sp>
      <p:sp>
        <p:nvSpPr>
          <p:cNvPr id="36870" name="Rectangle 7"/>
          <p:cNvSpPr>
            <a:spLocks noGrp="1" noChangeArrowheads="1"/>
          </p:cNvSpPr>
          <p:nvPr>
            <p:ph type="body" idx="1"/>
          </p:nvPr>
        </p:nvSpPr>
        <p:spPr>
          <a:noFill/>
          <a:ln w="9525"/>
        </p:spPr>
        <p:txBody>
          <a:bodyPr/>
          <a:lstStyle/>
          <a:p>
            <a:pPr defTabSz="931694">
              <a:defRPr/>
            </a:pPr>
            <a:endParaRPr lang="en-US" b="0" dirty="0">
              <a:solidFill>
                <a:srgbClr val="002060"/>
              </a:solidFill>
              <a:cs typeface="Times New Roman" pitchFamily="18" charset="0"/>
            </a:endParaRPr>
          </a:p>
        </p:txBody>
      </p:sp>
    </p:spTree>
    <p:extLst>
      <p:ext uri="{BB962C8B-B14F-4D97-AF65-F5344CB8AC3E}">
        <p14:creationId xmlns:p14="http://schemas.microsoft.com/office/powerpoint/2010/main" val="1917779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0962"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3</a:t>
            </a:r>
          </a:p>
        </p:txBody>
      </p:sp>
      <p:sp>
        <p:nvSpPr>
          <p:cNvPr id="40963"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0964"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0965" name="Rectangle 6"/>
          <p:cNvSpPr>
            <a:spLocks noGrp="1" noRot="1" noChangeAspect="1" noChangeArrowheads="1" noTextEdit="1"/>
          </p:cNvSpPr>
          <p:nvPr>
            <p:ph type="sldImg"/>
          </p:nvPr>
        </p:nvSpPr>
        <p:spPr>
          <a:xfrm>
            <a:off x="2901950" y="530225"/>
            <a:ext cx="3492500" cy="2619375"/>
          </a:xfrm>
          <a:ln cap="flat"/>
        </p:spPr>
      </p:sp>
      <p:sp>
        <p:nvSpPr>
          <p:cNvPr id="40966" name="Rectangle 7"/>
          <p:cNvSpPr>
            <a:spLocks noGrp="1" noChangeArrowheads="1"/>
          </p:cNvSpPr>
          <p:nvPr>
            <p:ph type="body" idx="1"/>
          </p:nvPr>
        </p:nvSpPr>
        <p:spPr>
          <a:noFill/>
          <a:ln w="9525"/>
        </p:spPr>
        <p:txBody>
          <a:bodyPr/>
          <a:lstStyle/>
          <a:p>
            <a:r>
              <a:rPr lang="en-US" b="0" i="0" dirty="0">
                <a:solidFill>
                  <a:srgbClr val="002060"/>
                </a:solidFill>
                <a:cs typeface="Times New Roman" pitchFamily="18" charset="0"/>
              </a:rPr>
              <a:t>Five entries are needed to consolidate the companies. W</a:t>
            </a:r>
            <a:r>
              <a:rPr lang="en-US" sz="1200" b="0" i="0" u="none" strike="noStrike" kern="1200" baseline="0" dirty="0">
                <a:solidFill>
                  <a:schemeClr val="tx1"/>
                </a:solidFill>
                <a:latin typeface="Times New Roman" pitchFamily="18" charset="0"/>
                <a:ea typeface="+mn-ea"/>
                <a:cs typeface="+mn-cs"/>
              </a:rPr>
              <a:t>orksheet entries are the catalyst for developing totals to be reported by the entity but are not physically recorded in the individual account balances of either company. </a:t>
            </a:r>
            <a:endParaRPr lang="en-US" dirty="0">
              <a:latin typeface="Times New Roman" pitchFamily="18" charset="0"/>
              <a:cs typeface="Times New Roman" pitchFamily="18" charset="0"/>
            </a:endParaRPr>
          </a:p>
          <a:p>
            <a:pPr>
              <a:buNone/>
            </a:pPr>
            <a:r>
              <a:rPr lang="en-US" dirty="0"/>
              <a:t>S) Eliminates the subsidiary’s </a:t>
            </a:r>
            <a:r>
              <a:rPr lang="en-US" u="sng" dirty="0"/>
              <a:t>S</a:t>
            </a:r>
            <a:r>
              <a:rPr lang="en-US" dirty="0"/>
              <a:t>tockholders’ equity account beginning balances and the book value component within the parent’s investment account.</a:t>
            </a:r>
          </a:p>
          <a:p>
            <a:pPr>
              <a:buNone/>
            </a:pPr>
            <a:r>
              <a:rPr lang="en-US" dirty="0"/>
              <a:t>A)</a:t>
            </a:r>
            <a:r>
              <a:rPr lang="en-US" baseline="0" dirty="0"/>
              <a:t> </a:t>
            </a:r>
            <a:r>
              <a:rPr lang="en-US" dirty="0"/>
              <a:t>Recognizes the unamortized </a:t>
            </a:r>
            <a:r>
              <a:rPr lang="en-US" u="sng" dirty="0"/>
              <a:t>A</a:t>
            </a:r>
            <a:r>
              <a:rPr lang="en-US" dirty="0"/>
              <a:t>llocations as of the beginning of the current year associated with the adjustments to fair value. </a:t>
            </a:r>
          </a:p>
          <a:p>
            <a:pPr marL="524078" indent="-524078">
              <a:spcBef>
                <a:spcPts val="611"/>
              </a:spcBef>
              <a:buClr>
                <a:srgbClr val="FFFFFF"/>
              </a:buClr>
              <a:defRPr/>
            </a:pPr>
            <a:r>
              <a:rPr lang="en-US" dirty="0"/>
              <a:t>I) Eliminates the subsidiary </a:t>
            </a:r>
            <a:r>
              <a:rPr lang="en-US" u="sng" dirty="0"/>
              <a:t>I</a:t>
            </a:r>
            <a:r>
              <a:rPr lang="en-US" dirty="0"/>
              <a:t>ncome accrued by the parent. </a:t>
            </a:r>
          </a:p>
          <a:p>
            <a:pPr marL="582308" indent="-582308">
              <a:spcBef>
                <a:spcPts val="611"/>
              </a:spcBef>
              <a:buClr>
                <a:srgbClr val="FFFFFF"/>
              </a:buClr>
              <a:defRPr/>
            </a:pPr>
            <a:r>
              <a:rPr lang="en-US" dirty="0"/>
              <a:t>D) Eliminates the subsidiary </a:t>
            </a:r>
            <a:r>
              <a:rPr lang="en-US" u="sng" dirty="0"/>
              <a:t>D</a:t>
            </a:r>
            <a:r>
              <a:rPr lang="en-US" dirty="0"/>
              <a:t>ividends.</a:t>
            </a:r>
          </a:p>
          <a:p>
            <a:pPr>
              <a:buNone/>
            </a:pPr>
            <a:r>
              <a:rPr lang="en-US" dirty="0"/>
              <a:t>E) Recognizes excess amortization </a:t>
            </a:r>
            <a:r>
              <a:rPr lang="en-US" u="sng" dirty="0"/>
              <a:t>E</a:t>
            </a:r>
            <a:r>
              <a:rPr lang="en-US" dirty="0"/>
              <a:t>xpenses for the current period on the allocations from the original adjustments to fair value.</a:t>
            </a:r>
          </a:p>
        </p:txBody>
      </p:sp>
    </p:spTree>
    <p:extLst>
      <p:ext uri="{BB962C8B-B14F-4D97-AF65-F5344CB8AC3E}">
        <p14:creationId xmlns:p14="http://schemas.microsoft.com/office/powerpoint/2010/main" val="591476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lnSpcReduction="10000"/>
          </a:bodyPr>
          <a:lstStyle/>
          <a:p>
            <a:pPr eaLnBrk="0" hangingPunct="0"/>
            <a:r>
              <a:rPr lang="en-US" b="0" dirty="0">
                <a:solidFill>
                  <a:srgbClr val="002060"/>
                </a:solidFill>
              </a:rPr>
              <a:t>Parrot’s $800,000 Investment account balance at January 1, 2017, reflects two components: (1) a $600,000 amount equal to Sun’s book value and (2) a $200,000 figure attributed to the acquisition-date difference between the book value and fair value of Sun’s assets and liabilities (with a residual allocation made to goodwill). Entry S removes the $600,000 component of the Investment in Sun Company account, which is then replaced by adding the book values of each subsidiary asset and liability across to the consolidated figures.</a:t>
            </a:r>
          </a:p>
          <a:p>
            <a:pPr eaLnBrk="0" hangingPunct="0"/>
            <a:endParaRPr lang="en-US" b="0" dirty="0">
              <a:solidFill>
                <a:srgbClr val="002060"/>
              </a:solidFill>
            </a:endParaRPr>
          </a:p>
          <a:p>
            <a:pPr eaLnBrk="0" hangingPunct="0"/>
            <a:r>
              <a:rPr lang="en-US" b="0" dirty="0">
                <a:solidFill>
                  <a:srgbClr val="002060"/>
                </a:solidFill>
              </a:rPr>
              <a:t>Entry S also removes Sun’s stockholders’ equity accounts as of the beginning of the year. Because consolidated statements are prepared for the parent company owners, the subsidiary equity accounts are not relevant to the business combination and should be eliminated for consolidation purposes. The elimination is made through this entry because the equity accounts and the $600,000 component of the investment account represent reciprocal balances: Both provide a measure of Sun’s book value as of January 1, 2017. </a:t>
            </a:r>
          </a:p>
          <a:p>
            <a:pPr eaLnBrk="0" hangingPunct="0"/>
            <a:endParaRPr lang="en-US" b="0" dirty="0">
              <a:solidFill>
                <a:srgbClr val="002060"/>
              </a:solidFill>
            </a:endParaRPr>
          </a:p>
          <a:p>
            <a:pPr eaLnBrk="0" hangingPunct="0"/>
            <a:r>
              <a:rPr lang="en-US" b="0" dirty="0">
                <a:solidFill>
                  <a:srgbClr val="002060"/>
                </a:solidFill>
              </a:rPr>
              <a:t>The</a:t>
            </a:r>
            <a:r>
              <a:rPr lang="en-US" b="0" baseline="0" dirty="0">
                <a:solidFill>
                  <a:srgbClr val="002060"/>
                </a:solidFill>
              </a:rPr>
              <a:t> label “</a:t>
            </a:r>
            <a:r>
              <a:rPr lang="en-US" b="0" dirty="0">
                <a:solidFill>
                  <a:srgbClr val="002060"/>
                </a:solidFill>
              </a:rPr>
              <a:t>Entry S” used in this example refers to the elimination of Sun’s beginning Stockholders’ Equity. As a reminder of the purpose being served, all worksheet entries are identified in a similar fashion. “Entry S” always refers to the removal of the subsidiary’s beginning stockholders’ equity balances for the year against the book value portion of the investment account. </a:t>
            </a:r>
          </a:p>
        </p:txBody>
      </p:sp>
    </p:spTree>
    <p:extLst>
      <p:ext uri="{BB962C8B-B14F-4D97-AF65-F5344CB8AC3E}">
        <p14:creationId xmlns:p14="http://schemas.microsoft.com/office/powerpoint/2010/main" val="29617020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4034"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20</a:t>
            </a:r>
          </a:p>
        </p:txBody>
      </p:sp>
      <p:sp>
        <p:nvSpPr>
          <p:cNvPr id="44035"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4036"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4037" name="Rectangle 6"/>
          <p:cNvSpPr>
            <a:spLocks noGrp="1" noRot="1" noChangeAspect="1" noChangeArrowheads="1" noTextEdit="1"/>
          </p:cNvSpPr>
          <p:nvPr>
            <p:ph type="sldImg"/>
          </p:nvPr>
        </p:nvSpPr>
        <p:spPr>
          <a:xfrm>
            <a:off x="2901950" y="530225"/>
            <a:ext cx="3492500" cy="2619375"/>
          </a:xfrm>
          <a:ln cap="flat"/>
        </p:spPr>
      </p:sp>
      <p:sp>
        <p:nvSpPr>
          <p:cNvPr id="44038" name="Rectangle 7"/>
          <p:cNvSpPr>
            <a:spLocks noGrp="1" noChangeArrowheads="1"/>
          </p:cNvSpPr>
          <p:nvPr>
            <p:ph type="body" idx="1"/>
          </p:nvPr>
        </p:nvSpPr>
        <p:spPr>
          <a:noFill/>
          <a:ln w="9525"/>
        </p:spPr>
        <p:txBody>
          <a:bodyPr/>
          <a:lstStyle/>
          <a:p>
            <a:r>
              <a:rPr lang="en-US" b="0" dirty="0"/>
              <a:t>Consolidation Entry A adjusts the subsidiary balances from their book values to acquisition-date fair values (see Exhibit 3.2) and includes goodwill created by the acquisition. This entry is labeled “Entry A” to indicate that it represents the Allocations made in connection with the excess of the subsidiary’s fair values over its book values. Sun’s accounts are adjusted collectively by the $200,000 excess of Sun’s $800,000 acquisition-date fair value over its $600,000 book value. </a:t>
            </a:r>
          </a:p>
        </p:txBody>
      </p:sp>
    </p:spTree>
    <p:extLst>
      <p:ext uri="{BB962C8B-B14F-4D97-AF65-F5344CB8AC3E}">
        <p14:creationId xmlns:p14="http://schemas.microsoft.com/office/powerpoint/2010/main" val="1564585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xfrm>
            <a:off x="2901950" y="530225"/>
            <a:ext cx="3492500" cy="2619375"/>
          </a:xfrm>
          <a:ln/>
        </p:spPr>
      </p:sp>
      <p:sp>
        <p:nvSpPr>
          <p:cNvPr id="18434" name="Rectangle 3"/>
          <p:cNvSpPr>
            <a:spLocks noGrp="1" noChangeArrowheads="1"/>
          </p:cNvSpPr>
          <p:nvPr>
            <p:ph type="body" idx="1"/>
          </p:nvPr>
        </p:nvSpPr>
        <p:spPr>
          <a:noFill/>
          <a:ln w="9525"/>
        </p:spPr>
        <p:txBody>
          <a:bodyPr/>
          <a:lstStyle/>
          <a:p>
            <a:r>
              <a:rPr lang="en-US" dirty="0"/>
              <a:t>LO 3-1: Recognize the complexities in preparing consolidated financial reports that emerge from the passage of time.</a:t>
            </a:r>
          </a:p>
        </p:txBody>
      </p:sp>
    </p:spTree>
    <p:extLst>
      <p:ext uri="{BB962C8B-B14F-4D97-AF65-F5344CB8AC3E}">
        <p14:creationId xmlns:p14="http://schemas.microsoft.com/office/powerpoint/2010/main" val="17069857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6082"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21</a:t>
            </a:r>
          </a:p>
        </p:txBody>
      </p:sp>
      <p:sp>
        <p:nvSpPr>
          <p:cNvPr id="46083"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6084"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6085" name="Rectangle 6"/>
          <p:cNvSpPr>
            <a:spLocks noGrp="1" noRot="1" noChangeAspect="1" noChangeArrowheads="1" noTextEdit="1"/>
          </p:cNvSpPr>
          <p:nvPr>
            <p:ph type="sldImg"/>
          </p:nvPr>
        </p:nvSpPr>
        <p:spPr>
          <a:xfrm>
            <a:off x="2901950" y="530225"/>
            <a:ext cx="3492500" cy="2619375"/>
          </a:xfrm>
          <a:ln cap="flat"/>
        </p:spPr>
      </p:sp>
      <p:sp>
        <p:nvSpPr>
          <p:cNvPr id="46086" name="Rectangle 7"/>
          <p:cNvSpPr>
            <a:spLocks noGrp="1" noChangeArrowheads="1"/>
          </p:cNvSpPr>
          <p:nvPr>
            <p:ph type="body" idx="1"/>
          </p:nvPr>
        </p:nvSpPr>
        <p:spPr>
          <a:noFill/>
          <a:ln w="9525"/>
        </p:spPr>
        <p:txBody>
          <a:bodyPr/>
          <a:lstStyle/>
          <a:p>
            <a:pPr eaLnBrk="0" hangingPunct="0"/>
            <a:r>
              <a:rPr lang="en-US" dirty="0"/>
              <a:t>“Entry I” (for Income) removes from the worksheet the subsidiary income recognized by Parrot during the year. For reporting purposes, we must add the subsidiary’s individual revenue and expense accounts (and the current excess amortization expenses) to the parent’s respective amounts to arrive at consolidated totals. Worksheet entry I thus effectively removes the one-line Equity in Subsidiary Earnings, which is then replaced with the addition of the subsidiary’s separate revenues and expenses (already listed on the worksheet in the subsidiary’s balances). The $93,000 figure eliminated here represents the $100,000 income accrual recognized by Parrot, reduced by the $7,000 in excess amortizations. Observe that the entry originally recorded by the parent is simply reversed on the worksheet to remove its impact. </a:t>
            </a:r>
          </a:p>
          <a:p>
            <a:pPr eaLnBrk="0" hangingPunct="0"/>
            <a:endParaRPr lang="en-US" dirty="0"/>
          </a:p>
          <a:p>
            <a:pPr eaLnBrk="0" hangingPunct="0"/>
            <a:r>
              <a:rPr lang="en-US" dirty="0"/>
              <a:t>The dividends declared by the subsidiary during the year also must be eliminated from the consolidated totals. The entire $40,000 dividend goes to the parent, which from the viewpoint of the consolidated entity is simply an intra-entity transfer. The dividend declaration did not affect any outside party. Therefore, “Entry D” (for Dividends) is designed to offset the impact of this transaction by removing the subsidiary’s Dividends Declared account. Because the equity method has been applied, Parrot originally recorded these dividends as a decrease in the Investment in Sun Company account. To eliminate the impact of this reduction, the investment account is increased.</a:t>
            </a:r>
          </a:p>
        </p:txBody>
      </p:sp>
    </p:spTree>
    <p:extLst>
      <p:ext uri="{BB962C8B-B14F-4D97-AF65-F5344CB8AC3E}">
        <p14:creationId xmlns:p14="http://schemas.microsoft.com/office/powerpoint/2010/main" val="2818466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0"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21</a:t>
            </a:r>
          </a:p>
        </p:txBody>
      </p:sp>
      <p:sp>
        <p:nvSpPr>
          <p:cNvPr id="48131"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2"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3" name="Rectangle 6"/>
          <p:cNvSpPr>
            <a:spLocks noGrp="1" noRot="1" noChangeAspect="1" noChangeArrowheads="1" noTextEdit="1"/>
          </p:cNvSpPr>
          <p:nvPr>
            <p:ph type="sldImg"/>
          </p:nvPr>
        </p:nvSpPr>
        <p:spPr>
          <a:xfrm>
            <a:off x="2901950" y="530225"/>
            <a:ext cx="3492500" cy="2619375"/>
          </a:xfrm>
          <a:ln cap="flat"/>
        </p:spPr>
      </p:sp>
      <p:sp>
        <p:nvSpPr>
          <p:cNvPr id="48134" name="Rectangle 7"/>
          <p:cNvSpPr>
            <a:spLocks noGrp="1" noChangeArrowheads="1"/>
          </p:cNvSpPr>
          <p:nvPr>
            <p:ph type="body" idx="1"/>
          </p:nvPr>
        </p:nvSpPr>
        <p:spPr>
          <a:noFill/>
          <a:ln w="9525"/>
        </p:spPr>
        <p:txBody>
          <a:bodyPr/>
          <a:lstStyle/>
          <a:p>
            <a:pPr eaLnBrk="0" hangingPunct="0"/>
            <a:r>
              <a:rPr lang="en-US" dirty="0"/>
              <a:t>This final worksheet entry recognizes the current year’s excess amortization expenses relating to the adjustments of Sun’s assets to acquisition-date fair values. Because the equity method amortization was eliminated within Entry I, “Entry E” (for Expense) now enters on the worksheet the current year expense attributed to each of the specific account allocations (see Exhibit 3.3). Note that we adjust depreciation expense for the tangible asset equipment and we adjust amortization expense for the intangible asset patented technology. As mentioned earlier, we refer to the adjustments to all expenses resulting from excess acquisition-date fair-value allocations collectively as </a:t>
            </a:r>
            <a:r>
              <a:rPr lang="en-US" i="1" dirty="0"/>
              <a:t>excess amortization expenses</a:t>
            </a:r>
            <a:r>
              <a:rPr lang="en-US" dirty="0"/>
              <a:t>.</a:t>
            </a:r>
          </a:p>
        </p:txBody>
      </p:sp>
    </p:spTree>
    <p:extLst>
      <p:ext uri="{BB962C8B-B14F-4D97-AF65-F5344CB8AC3E}">
        <p14:creationId xmlns:p14="http://schemas.microsoft.com/office/powerpoint/2010/main" val="9890163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0"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21</a:t>
            </a:r>
          </a:p>
        </p:txBody>
      </p:sp>
      <p:sp>
        <p:nvSpPr>
          <p:cNvPr id="48131"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2"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3" name="Rectangle 6"/>
          <p:cNvSpPr>
            <a:spLocks noGrp="1" noRot="1" noChangeAspect="1" noChangeArrowheads="1" noTextEdit="1"/>
          </p:cNvSpPr>
          <p:nvPr>
            <p:ph type="sldImg"/>
          </p:nvPr>
        </p:nvSpPr>
        <p:spPr>
          <a:xfrm>
            <a:off x="2901950" y="530225"/>
            <a:ext cx="3492500" cy="2619375"/>
          </a:xfrm>
          <a:ln cap="flat"/>
        </p:spPr>
      </p:sp>
      <p:sp>
        <p:nvSpPr>
          <p:cNvPr id="48134" name="Rectangle 7"/>
          <p:cNvSpPr>
            <a:spLocks noGrp="1" noChangeArrowheads="1"/>
          </p:cNvSpPr>
          <p:nvPr>
            <p:ph type="body" idx="1"/>
          </p:nvPr>
        </p:nvSpPr>
        <p:spPr>
          <a:noFill/>
          <a:ln w="9525"/>
        </p:spPr>
        <p:txBody>
          <a:bodyPr/>
          <a:lstStyle/>
          <a:p>
            <a:pPr eaLnBrk="0" hangingPunct="0"/>
            <a:r>
              <a:rPr lang="en-US" dirty="0"/>
              <a:t>Note</a:t>
            </a:r>
            <a:r>
              <a:rPr lang="en-US" baseline="0" dirty="0"/>
              <a:t> that p</a:t>
            </a:r>
            <a:r>
              <a:rPr lang="en-US" dirty="0"/>
              <a:t>arentheses indicate a credit balance. Consolidation entries: </a:t>
            </a:r>
          </a:p>
          <a:p>
            <a:pPr eaLnBrk="0" hangingPunct="0"/>
            <a:r>
              <a:rPr lang="en-US" dirty="0"/>
              <a:t>(S) Elimination of Sun’s stockholders’ equity January 1 balances and the book value portion of the investment account.</a:t>
            </a:r>
          </a:p>
          <a:p>
            <a:pPr eaLnBrk="0" hangingPunct="0"/>
            <a:r>
              <a:rPr lang="en-US" dirty="0"/>
              <a:t>(A) Allocation of Sun’s acquisition-date excess fair values over book values. </a:t>
            </a:r>
          </a:p>
          <a:p>
            <a:pPr eaLnBrk="0" hangingPunct="0"/>
            <a:r>
              <a:rPr lang="en-US" dirty="0"/>
              <a:t>(I) Elimination of parent’s equity in subsidiary earnings accrual. </a:t>
            </a:r>
          </a:p>
          <a:p>
            <a:pPr marL="0" indent="0" eaLnBrk="0" hangingPunct="0">
              <a:buNone/>
            </a:pPr>
            <a:r>
              <a:rPr lang="en-US" dirty="0"/>
              <a:t>(D) Elimination of intra-entity dividends. </a:t>
            </a:r>
          </a:p>
          <a:p>
            <a:pPr marL="0" indent="0" eaLnBrk="0" hangingPunct="0">
              <a:buNone/>
            </a:pPr>
            <a:r>
              <a:rPr lang="en-US" dirty="0"/>
              <a:t>(E) Recognition of current year excess fair-value amortization and depreciation expenses.</a:t>
            </a:r>
          </a:p>
        </p:txBody>
      </p:sp>
    </p:spTree>
    <p:extLst>
      <p:ext uri="{BB962C8B-B14F-4D97-AF65-F5344CB8AC3E}">
        <p14:creationId xmlns:p14="http://schemas.microsoft.com/office/powerpoint/2010/main" val="19060318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0"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21</a:t>
            </a:r>
          </a:p>
        </p:txBody>
      </p:sp>
      <p:sp>
        <p:nvSpPr>
          <p:cNvPr id="48131"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2"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3" name="Rectangle 6"/>
          <p:cNvSpPr>
            <a:spLocks noGrp="1" noRot="1" noChangeAspect="1" noChangeArrowheads="1" noTextEdit="1"/>
          </p:cNvSpPr>
          <p:nvPr>
            <p:ph type="sldImg"/>
          </p:nvPr>
        </p:nvSpPr>
        <p:spPr>
          <a:xfrm>
            <a:off x="2901950" y="530225"/>
            <a:ext cx="3492500" cy="2619375"/>
          </a:xfrm>
          <a:ln cap="flat"/>
        </p:spPr>
      </p:sp>
      <p:sp>
        <p:nvSpPr>
          <p:cNvPr id="48134"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Assume that the January 1, 2023, Sun Company’s Retained Earnings balance has risen to $600,000. Because that account had a reported total of only $380,000 on January 1, 2020, Sun’s book value apparently has increased by $220,000 during the 2020–2022 period. Although knowledge of individual operating figures in the past is not required, Sun’s reported totals help to clarify the consolidation procedures.</a:t>
            </a:r>
          </a:p>
        </p:txBody>
      </p:sp>
    </p:spTree>
    <p:extLst>
      <p:ext uri="{BB962C8B-B14F-4D97-AF65-F5344CB8AC3E}">
        <p14:creationId xmlns:p14="http://schemas.microsoft.com/office/powerpoint/2010/main" val="409351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0"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21</a:t>
            </a:r>
          </a:p>
        </p:txBody>
      </p:sp>
      <p:sp>
        <p:nvSpPr>
          <p:cNvPr id="48131"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2"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3" name="Rectangle 6"/>
          <p:cNvSpPr>
            <a:spLocks noGrp="1" noRot="1" noChangeAspect="1" noChangeArrowheads="1" noTextEdit="1"/>
          </p:cNvSpPr>
          <p:nvPr>
            <p:ph type="sldImg"/>
          </p:nvPr>
        </p:nvSpPr>
        <p:spPr>
          <a:xfrm>
            <a:off x="2901950" y="530225"/>
            <a:ext cx="3492500" cy="2619375"/>
          </a:xfrm>
          <a:ln cap="flat"/>
        </p:spPr>
      </p:sp>
      <p:sp>
        <p:nvSpPr>
          <p:cNvPr id="48134" name="Rectangle 7"/>
          <p:cNvSpPr>
            <a:spLocks noGrp="1" noChangeArrowheads="1"/>
          </p:cNvSpPr>
          <p:nvPr>
            <p:ph type="body" idx="1"/>
          </p:nvPr>
        </p:nvSpPr>
        <p:spPr>
          <a:noFill/>
          <a:ln w="9525"/>
        </p:spPr>
        <p:txBody>
          <a:bodyPr/>
          <a:lstStyle/>
          <a:p>
            <a:pPr eaLnBrk="0" hangingPunct="0"/>
            <a:r>
              <a:rPr lang="en-US" dirty="0"/>
              <a:t>In many ways, every consolidation of Parrot and Sun prepared after the date of acquisition incorporates the same basic procedures outlined in the previous section. However, the continual financial evolution undergone by the companies prohibits an exact repetition of the consolidation entries demonstrated in Exhibit 3.5. As a basis for analyzing the procedural changes necessitated by the passage of time, assume that Parrot Company continues to hold its ownership of Sun Company as of December 31, 2023. This date was selected at random; any date subsequent to 2017 would serve equally well to illustrate this process. As an additional factor, assume that Sun now has a $40,000 liability that is payable to Parrot.</a:t>
            </a:r>
          </a:p>
        </p:txBody>
      </p:sp>
    </p:spTree>
    <p:extLst>
      <p:ext uri="{BB962C8B-B14F-4D97-AF65-F5344CB8AC3E}">
        <p14:creationId xmlns:p14="http://schemas.microsoft.com/office/powerpoint/2010/main" val="2373003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0"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21</a:t>
            </a:r>
          </a:p>
        </p:txBody>
      </p:sp>
      <p:sp>
        <p:nvSpPr>
          <p:cNvPr id="48131"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2"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3" name="Rectangle 6"/>
          <p:cNvSpPr>
            <a:spLocks noGrp="1" noRot="1" noChangeAspect="1" noChangeArrowheads="1" noTextEdit="1"/>
          </p:cNvSpPr>
          <p:nvPr>
            <p:ph type="sldImg"/>
          </p:nvPr>
        </p:nvSpPr>
        <p:spPr>
          <a:xfrm>
            <a:off x="2901950" y="530225"/>
            <a:ext cx="3492500" cy="2619375"/>
          </a:xfrm>
          <a:ln cap="flat"/>
        </p:spPr>
      </p:sp>
      <p:sp>
        <p:nvSpPr>
          <p:cNvPr id="48134"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Parrot recognizes earnings of $160,000. Furthermore, as shown in Exhibit 3.3, amortization expense of $7,000 applies to 2020 and must also be recorded by the parent. Consequently, Parrot reports an Equity in Subsidiary Earnings balance for the year of $153,000 ($160,000 – $7,000). </a:t>
            </a:r>
          </a:p>
          <a:p>
            <a:pPr eaLnBrk="0" hangingPunct="0"/>
            <a:endParaRPr lang="en-US" dirty="0"/>
          </a:p>
          <a:p>
            <a:pPr eaLnBrk="0" hangingPunct="0"/>
            <a:r>
              <a:rPr lang="en-US" dirty="0"/>
              <a:t>The current balance in the Investment in Sun Company account is more complicated. Over the years, the initial $800,000 acquisition price has been subjected to adjustments for</a:t>
            </a:r>
          </a:p>
          <a:p>
            <a:pPr marL="228600" indent="-228600" eaLnBrk="0" hangingPunct="0">
              <a:buAutoNum type="arabicPeriod"/>
            </a:pPr>
            <a:r>
              <a:rPr lang="en-US" dirty="0"/>
              <a:t>The annual accrual of Sun’s income.</a:t>
            </a:r>
          </a:p>
          <a:p>
            <a:pPr marL="228600" indent="-228600" eaLnBrk="0" hangingPunct="0">
              <a:buAutoNum type="arabicPeriod"/>
            </a:pPr>
            <a:r>
              <a:rPr lang="en-US" dirty="0"/>
              <a:t>The receipt of dividends from Sun.</a:t>
            </a:r>
          </a:p>
          <a:p>
            <a:pPr marL="228600" indent="-228600" eaLnBrk="0" hangingPunct="0">
              <a:buAutoNum type="arabicPeriod"/>
            </a:pPr>
            <a:r>
              <a:rPr lang="en-US" dirty="0"/>
              <a:t>The recognition of annual excess amortization expenses.</a:t>
            </a:r>
          </a:p>
          <a:p>
            <a:pPr marL="0" indent="0" eaLnBrk="0" hangingPunct="0">
              <a:buNone/>
            </a:pPr>
            <a:endParaRPr lang="en-US" dirty="0"/>
          </a:p>
          <a:p>
            <a:pPr marL="0" indent="0" eaLnBrk="0" hangingPunct="0">
              <a:buNone/>
            </a:pPr>
            <a:r>
              <a:rPr lang="en-US" dirty="0"/>
              <a:t>Exhibit 3.6 analyzes these changes and shows the components of the Investment in Sun Company account balance as of December 31, 2020. </a:t>
            </a:r>
          </a:p>
          <a:p>
            <a:pPr eaLnBrk="0" hangingPunct="0"/>
            <a:endParaRPr lang="en-US" dirty="0"/>
          </a:p>
        </p:txBody>
      </p:sp>
    </p:spTree>
    <p:extLst>
      <p:ext uri="{BB962C8B-B14F-4D97-AF65-F5344CB8AC3E}">
        <p14:creationId xmlns:p14="http://schemas.microsoft.com/office/powerpoint/2010/main" val="3223607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0"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21</a:t>
            </a:r>
          </a:p>
        </p:txBody>
      </p:sp>
      <p:sp>
        <p:nvSpPr>
          <p:cNvPr id="48131"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2"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3" name="Rectangle 6"/>
          <p:cNvSpPr>
            <a:spLocks noGrp="1" noRot="1" noChangeAspect="1" noChangeArrowheads="1" noTextEdit="1"/>
          </p:cNvSpPr>
          <p:nvPr>
            <p:ph type="sldImg"/>
          </p:nvPr>
        </p:nvSpPr>
        <p:spPr>
          <a:xfrm>
            <a:off x="2901950" y="530225"/>
            <a:ext cx="3492500" cy="2619375"/>
          </a:xfrm>
          <a:ln cap="flat"/>
        </p:spPr>
      </p:sp>
      <p:sp>
        <p:nvSpPr>
          <p:cNvPr id="48134" name="Rectangle 7"/>
          <p:cNvSpPr>
            <a:spLocks noGrp="1" noChangeArrowheads="1"/>
          </p:cNvSpPr>
          <p:nvPr>
            <p:ph type="body" idx="1"/>
          </p:nvPr>
        </p:nvSpPr>
        <p:spPr>
          <a:noFill/>
          <a:ln w="9525"/>
        </p:spPr>
        <p:txBody>
          <a:bodyPr/>
          <a:lstStyle/>
          <a:p>
            <a:pPr eaLnBrk="0" hangingPunct="0"/>
            <a:r>
              <a:rPr lang="en-US" dirty="0"/>
              <a:t>In addition to consolidation Entries</a:t>
            </a:r>
            <a:r>
              <a:rPr lang="en-US" baseline="0" dirty="0"/>
              <a:t> S, A, I, D, and E,</a:t>
            </a:r>
            <a:r>
              <a:rPr lang="en-US" dirty="0"/>
              <a:t> this last entry (labeled “Entry P” because it eliminates an intra-entity Payable) introduces a new element to the consolidation process. As noted earlier, intra-entity reciprocal accounts do not relate to outside parties. Therefore, Sun’s $40,000 payable and Parrot’s $40,000 receivable must be removed on the worksheet because the companies are being reported as a single entity.</a:t>
            </a:r>
          </a:p>
          <a:p>
            <a:pPr eaLnBrk="0" hangingPunct="0"/>
            <a:endParaRPr lang="en-US" dirty="0"/>
          </a:p>
          <a:p>
            <a:pPr eaLnBrk="0" hangingPunct="0"/>
            <a:r>
              <a:rPr lang="en-US" dirty="0"/>
              <a:t>Thus, all worksheet entries relate specifically to either the previous years (S and A) or the current period (I, D, E, and P). </a:t>
            </a:r>
          </a:p>
        </p:txBody>
      </p:sp>
    </p:spTree>
    <p:extLst>
      <p:ext uri="{BB962C8B-B14F-4D97-AF65-F5344CB8AC3E}">
        <p14:creationId xmlns:p14="http://schemas.microsoft.com/office/powerpoint/2010/main" val="35502775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0"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21</a:t>
            </a:r>
          </a:p>
        </p:txBody>
      </p:sp>
      <p:sp>
        <p:nvSpPr>
          <p:cNvPr id="48131"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2"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48133" name="Rectangle 6"/>
          <p:cNvSpPr>
            <a:spLocks noGrp="1" noRot="1" noChangeAspect="1" noChangeArrowheads="1" noTextEdit="1"/>
          </p:cNvSpPr>
          <p:nvPr>
            <p:ph type="sldImg"/>
          </p:nvPr>
        </p:nvSpPr>
        <p:spPr>
          <a:xfrm>
            <a:off x="2901950" y="530225"/>
            <a:ext cx="3492500" cy="2619375"/>
          </a:xfrm>
          <a:ln cap="flat"/>
        </p:spPr>
      </p:sp>
      <p:sp>
        <p:nvSpPr>
          <p:cNvPr id="48134"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Note</a:t>
            </a:r>
            <a:r>
              <a:rPr lang="en-US" baseline="0" dirty="0"/>
              <a:t> that p</a:t>
            </a:r>
            <a:r>
              <a:rPr lang="en-US" dirty="0"/>
              <a:t>arentheses indicate a credit balance. Consolidation entries: </a:t>
            </a:r>
          </a:p>
          <a:p>
            <a:pPr eaLnBrk="0" hangingPunct="0"/>
            <a:r>
              <a:rPr lang="en-US" dirty="0"/>
              <a:t>(S)</a:t>
            </a:r>
            <a:r>
              <a:rPr lang="en-US" baseline="0" dirty="0"/>
              <a:t> </a:t>
            </a:r>
            <a:r>
              <a:rPr lang="en-US" dirty="0"/>
              <a:t>Elimination of Sun’s stockholders’ equity January 1 balances and the book value portion of the investment account.</a:t>
            </a:r>
          </a:p>
          <a:p>
            <a:pPr marL="228600" indent="-228600" eaLnBrk="0" hangingPunct="0">
              <a:buAutoNum type="alphaUcParenBoth"/>
            </a:pPr>
            <a:r>
              <a:rPr lang="en-US" dirty="0"/>
              <a:t>Allocation of Sun’s acquisition-date excess fair values over book values, unamortized balance as of beginning of year.</a:t>
            </a:r>
          </a:p>
          <a:p>
            <a:pPr marL="0" indent="0" eaLnBrk="0" hangingPunct="0">
              <a:buNone/>
            </a:pPr>
            <a:r>
              <a:rPr lang="en-US" dirty="0"/>
              <a:t>(I)</a:t>
            </a:r>
            <a:r>
              <a:rPr lang="en-US" baseline="0" dirty="0"/>
              <a:t> </a:t>
            </a:r>
            <a:r>
              <a:rPr lang="en-US" dirty="0"/>
              <a:t>Elimination of parent’s equity in subsidiary earnings accrual.</a:t>
            </a:r>
          </a:p>
          <a:p>
            <a:pPr marL="0" indent="0" eaLnBrk="0" hangingPunct="0">
              <a:buNone/>
            </a:pPr>
            <a:r>
              <a:rPr lang="en-US" dirty="0"/>
              <a:t>(D) Elimination of intra-entity dividends.</a:t>
            </a:r>
          </a:p>
          <a:p>
            <a:pPr marL="0" indent="0" eaLnBrk="0" hangingPunct="0">
              <a:buNone/>
            </a:pPr>
            <a:r>
              <a:rPr lang="en-US" dirty="0"/>
              <a:t>(E) Recognition of current year excess fair-value amortization and depreciation expenses.</a:t>
            </a:r>
          </a:p>
          <a:p>
            <a:pPr marL="0" indent="0" eaLnBrk="0" hangingPunct="0">
              <a:buNone/>
            </a:pPr>
            <a:r>
              <a:rPr lang="en-US" dirty="0"/>
              <a:t>(P) Elimination of intra-entity receivable/payable.</a:t>
            </a:r>
          </a:p>
        </p:txBody>
      </p:sp>
    </p:spTree>
    <p:extLst>
      <p:ext uri="{BB962C8B-B14F-4D97-AF65-F5344CB8AC3E}">
        <p14:creationId xmlns:p14="http://schemas.microsoft.com/office/powerpoint/2010/main" val="18502724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a:xfrm>
            <a:off x="2901950" y="530225"/>
            <a:ext cx="3492500" cy="2619375"/>
          </a:xfrm>
          <a:ln/>
        </p:spPr>
      </p:sp>
      <p:sp>
        <p:nvSpPr>
          <p:cNvPr id="50178" name="Rectangle 3"/>
          <p:cNvSpPr>
            <a:spLocks noGrp="1" noChangeArrowheads="1"/>
          </p:cNvSpPr>
          <p:nvPr>
            <p:ph type="body" idx="1"/>
          </p:nvPr>
        </p:nvSpPr>
        <p:spPr>
          <a:noFill/>
          <a:ln w="9525"/>
        </p:spPr>
        <p:txBody>
          <a:bodyPr/>
          <a:lstStyle/>
          <a:p>
            <a:r>
              <a:rPr lang="en-US" dirty="0"/>
              <a:t>LO 3-3b:</a:t>
            </a:r>
            <a:r>
              <a:rPr lang="en-US" baseline="0" dirty="0"/>
              <a:t> </a:t>
            </a:r>
            <a:r>
              <a:rPr lang="en-US" dirty="0"/>
              <a:t>Prepare consolidated financial statements subsequent to acquisition when the parent has applied the initial value method in its internal records.</a:t>
            </a:r>
          </a:p>
        </p:txBody>
      </p:sp>
    </p:spTree>
    <p:extLst>
      <p:ext uri="{BB962C8B-B14F-4D97-AF65-F5344CB8AC3E}">
        <p14:creationId xmlns:p14="http://schemas.microsoft.com/office/powerpoint/2010/main" val="203838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a:xfrm>
            <a:off x="2901950" y="530225"/>
            <a:ext cx="3492500" cy="2619375"/>
          </a:xfrm>
          <a:ln/>
        </p:spPr>
      </p:sp>
      <p:sp>
        <p:nvSpPr>
          <p:cNvPr id="50178" name="Rectangle 3"/>
          <p:cNvSpPr>
            <a:spLocks noGrp="1" noChangeArrowheads="1"/>
          </p:cNvSpPr>
          <p:nvPr>
            <p:ph type="body" idx="1"/>
          </p:nvPr>
        </p:nvSpPr>
        <p:spPr>
          <a:noFill/>
          <a:ln w="9525"/>
        </p:spPr>
        <p:txBody>
          <a:bodyPr/>
          <a:lstStyle/>
          <a:p>
            <a:r>
              <a:rPr lang="en-US" b="0" dirty="0"/>
              <a:t>The parent company may opt to use the initial value method or the partial equity method for internal record-keeping rather than the equity method. Application of either alternative changes the balances recorded by the parent over time and, thus, the procedures followed in creating consolidations. However, choosing one of these other approaches does not affect any of the final consolidated figures to be reported. </a:t>
            </a:r>
          </a:p>
        </p:txBody>
      </p:sp>
    </p:spTree>
    <p:extLst>
      <p:ext uri="{BB962C8B-B14F-4D97-AF65-F5344CB8AC3E}">
        <p14:creationId xmlns:p14="http://schemas.microsoft.com/office/powerpoint/2010/main" val="2752423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xfrm>
            <a:off x="2901950" y="530225"/>
            <a:ext cx="3492500" cy="2619375"/>
          </a:xfrm>
          <a:ln/>
        </p:spPr>
      </p:sp>
      <p:sp>
        <p:nvSpPr>
          <p:cNvPr id="18434" name="Rectangle 3"/>
          <p:cNvSpPr>
            <a:spLocks noGrp="1" noChangeArrowheads="1"/>
          </p:cNvSpPr>
          <p:nvPr>
            <p:ph type="body" idx="1"/>
          </p:nvPr>
        </p:nvSpPr>
        <p:spPr>
          <a:noFill/>
          <a:ln w="9525"/>
        </p:spPr>
        <p:txBody>
          <a:bodyPr/>
          <a:lstStyle/>
          <a:p>
            <a:r>
              <a:rPr lang="en-US" dirty="0"/>
              <a:t>Despite complexities created by the passage of time, the basic objective of all consolidations remains the same: to combine asset, liability, revenue, expense, and equity accounts of a parent and its subsidiaries. From a mechanical perspective, a worksheet and consolidation entries continue to provide structure for the production of a single set of financial statements for the combined business entity.</a:t>
            </a:r>
          </a:p>
        </p:txBody>
      </p:sp>
    </p:spTree>
    <p:extLst>
      <p:ext uri="{BB962C8B-B14F-4D97-AF65-F5344CB8AC3E}">
        <p14:creationId xmlns:p14="http://schemas.microsoft.com/office/powerpoint/2010/main" val="33845732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a:xfrm>
            <a:off x="2901950" y="530225"/>
            <a:ext cx="3492500" cy="2619375"/>
          </a:xfrm>
          <a:ln/>
        </p:spPr>
      </p:sp>
      <p:sp>
        <p:nvSpPr>
          <p:cNvPr id="50178" name="Rectangle 3"/>
          <p:cNvSpPr>
            <a:spLocks noGrp="1" noChangeArrowheads="1"/>
          </p:cNvSpPr>
          <p:nvPr>
            <p:ph type="body" idx="1"/>
          </p:nvPr>
        </p:nvSpPr>
        <p:spPr>
          <a:noFill/>
          <a:ln w="9525"/>
        </p:spPr>
        <p:txBody>
          <a:bodyPr/>
          <a:lstStyle/>
          <a:p>
            <a:r>
              <a:rPr lang="en-US" b="0" dirty="0"/>
              <a:t>A number of the consolidation entries remain the same regardless of the parent’s investment accounting method. In reality, just three of the parent’s accounts actually vary because of the method applied: </a:t>
            </a:r>
          </a:p>
          <a:p>
            <a:pPr marL="171450" indent="-171450">
              <a:buFont typeface="Arial"/>
              <a:buChar char="•"/>
            </a:pPr>
            <a:r>
              <a:rPr lang="en-US" b="0" dirty="0"/>
              <a:t>The investment account. </a:t>
            </a:r>
          </a:p>
          <a:p>
            <a:pPr marL="171450" indent="-171450">
              <a:buFont typeface="Arial"/>
              <a:buChar char="•"/>
            </a:pPr>
            <a:r>
              <a:rPr lang="en-US" b="0" dirty="0"/>
              <a:t>The income recognized from the subsidiary. </a:t>
            </a:r>
          </a:p>
          <a:p>
            <a:pPr marL="171450" indent="-171450">
              <a:buFont typeface="Arial"/>
              <a:buChar char="•"/>
            </a:pPr>
            <a:r>
              <a:rPr lang="en-US" b="0" dirty="0"/>
              <a:t>The parent’s retained earnings (in periods after the initial year of the combination).</a:t>
            </a:r>
          </a:p>
          <a:p>
            <a:pPr marL="171450" indent="-171450">
              <a:buFont typeface="Arial"/>
              <a:buChar char="•"/>
            </a:pPr>
            <a:endParaRPr lang="en-US" b="0" dirty="0"/>
          </a:p>
          <a:p>
            <a:r>
              <a:rPr lang="en-US" b="0" dirty="0"/>
              <a:t>Only the differences found in these balances affect the consolidation process when another method is applied. Thus, any time after the acquisition date, accounting for these three balances is of special importance.</a:t>
            </a:r>
          </a:p>
        </p:txBody>
      </p:sp>
    </p:spTree>
    <p:extLst>
      <p:ext uri="{BB962C8B-B14F-4D97-AF65-F5344CB8AC3E}">
        <p14:creationId xmlns:p14="http://schemas.microsoft.com/office/powerpoint/2010/main" val="8332404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53250"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4</a:t>
            </a:r>
          </a:p>
        </p:txBody>
      </p:sp>
      <p:sp>
        <p:nvSpPr>
          <p:cNvPr id="53251"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53252"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53253" name="Rectangle 6"/>
          <p:cNvSpPr>
            <a:spLocks noGrp="1" noRot="1" noChangeAspect="1" noChangeArrowheads="1" noTextEdit="1"/>
          </p:cNvSpPr>
          <p:nvPr>
            <p:ph type="sldImg"/>
          </p:nvPr>
        </p:nvSpPr>
        <p:spPr>
          <a:xfrm>
            <a:off x="2901950" y="530225"/>
            <a:ext cx="3492500" cy="2619375"/>
          </a:xfrm>
          <a:ln cap="flat"/>
        </p:spPr>
      </p:sp>
      <p:sp>
        <p:nvSpPr>
          <p:cNvPr id="53254" name="Rectangle 7"/>
          <p:cNvSpPr>
            <a:spLocks noGrp="1" noChangeArrowheads="1"/>
          </p:cNvSpPr>
          <p:nvPr>
            <p:ph type="body" idx="1"/>
          </p:nvPr>
        </p:nvSpPr>
        <p:spPr>
          <a:noFill/>
          <a:ln w="9525"/>
        </p:spPr>
        <p:txBody>
          <a:bodyPr/>
          <a:lstStyle/>
          <a:p>
            <a:pPr algn="l"/>
            <a:r>
              <a:rPr lang="en-US" dirty="0">
                <a:latin typeface="Times New Roman" pitchFamily="18" charset="0"/>
                <a:cs typeface="Times New Roman" pitchFamily="18" charset="0"/>
              </a:rPr>
              <a:t>As with previous Entry S, the component of the investment account is eliminated against the beginning stockholders’ equity account of the subsidiary. Both are equivalent to the subsidiary’s net assets at January 1, 2017, and are, therefore, reciprocal balances that must be offset. This entry is not affected by the accounting method in use.</a:t>
            </a:r>
          </a:p>
          <a:p>
            <a:pPr algn="l"/>
            <a:endParaRPr lang="en-US" dirty="0">
              <a:latin typeface="Times New Roman" pitchFamily="18" charset="0"/>
              <a:cs typeface="Times New Roman" pitchFamily="18" charset="0"/>
            </a:endParaRPr>
          </a:p>
          <a:p>
            <a:pPr algn="l"/>
            <a:r>
              <a:rPr lang="en-US" dirty="0">
                <a:latin typeface="Times New Roman" pitchFamily="18" charset="0"/>
                <a:cs typeface="Times New Roman" pitchFamily="18" charset="0"/>
              </a:rPr>
              <a:t>Consolidation Entry A, the subsidiary’s excess acquisition-date fair value over book value, is allocated to the subsidiary’s assets</a:t>
            </a:r>
            <a:r>
              <a:rPr lang="en-US" baseline="0" dirty="0">
                <a:latin typeface="Times New Roman" pitchFamily="18" charset="0"/>
                <a:cs typeface="Times New Roman" pitchFamily="18" charset="0"/>
              </a:rPr>
              <a:t> and liabilities based on their fair values at the date of acquisition</a:t>
            </a:r>
            <a:r>
              <a:rPr lang="en-US" dirty="0">
                <a:latin typeface="Times New Roman" pitchFamily="18" charset="0"/>
                <a:cs typeface="Times New Roman" pitchFamily="18" charset="0"/>
              </a:rPr>
              <a:t>. Any residual</a:t>
            </a:r>
            <a:r>
              <a:rPr lang="en-US" baseline="0" dirty="0">
                <a:latin typeface="Times New Roman" pitchFamily="18" charset="0"/>
                <a:cs typeface="Times New Roman" pitchFamily="18" charset="0"/>
              </a:rPr>
              <a:t> is attributed to good</a:t>
            </a:r>
            <a:r>
              <a:rPr lang="en-US" dirty="0">
                <a:latin typeface="Times New Roman" pitchFamily="18" charset="0"/>
                <a:cs typeface="Times New Roman" pitchFamily="18" charset="0"/>
              </a:rPr>
              <a:t>will. This procedure is identical to the corresponding entry in Exhibit 3.5 in which the equity method was applied.</a:t>
            </a:r>
          </a:p>
          <a:p>
            <a:pPr algn="l"/>
            <a:endParaRPr lang="en-US" dirty="0">
              <a:latin typeface="Times New Roman" pitchFamily="18" charset="0"/>
              <a:cs typeface="Times New Roman" pitchFamily="18" charset="0"/>
            </a:endParaRPr>
          </a:p>
          <a:p>
            <a:pPr algn="l"/>
            <a:r>
              <a:rPr lang="en-US" dirty="0">
                <a:latin typeface="Times New Roman" pitchFamily="18" charset="0"/>
                <a:cs typeface="Times New Roman" pitchFamily="18" charset="0"/>
              </a:rPr>
              <a:t>Under the initial value method, the parent records dividends declared by the subsidiary as income. Entry I removes this Dividend Income account along with the subsidiary’s Dividends Declared. From a consolidated perspective, these two balances represent an intra-entity transfer that had no financial impact outside of the entity. In contrast to the equity method, the parent has not accrued subsidiary income, nor has amortization been recorded; thus, no further income elimination is needed.</a:t>
            </a:r>
          </a:p>
          <a:p>
            <a:pPr algn="l"/>
            <a:endParaRPr lang="en-US" dirty="0">
              <a:latin typeface="Times New Roman" pitchFamily="18" charset="0"/>
              <a:cs typeface="Times New Roman" pitchFamily="18" charset="0"/>
            </a:endParaRPr>
          </a:p>
          <a:p>
            <a:pPr algn="l"/>
            <a:r>
              <a:rPr lang="en-US" dirty="0">
                <a:latin typeface="Times New Roman" pitchFamily="18" charset="0"/>
                <a:cs typeface="Times New Roman" pitchFamily="18" charset="0"/>
              </a:rPr>
              <a:t>When the initial value method is applied, the parent records intra-entity dividends as income. Because these dividends were already removed from the consolidated totals by Entry I, no separate Entry D is required.</a:t>
            </a:r>
          </a:p>
          <a:p>
            <a:pPr algn="l"/>
            <a:endParaRPr lang="en-US" dirty="0">
              <a:latin typeface="Times New Roman" pitchFamily="18" charset="0"/>
              <a:cs typeface="Times New Roman" pitchFamily="18" charset="0"/>
            </a:endParaRPr>
          </a:p>
          <a:p>
            <a:pPr algn="l"/>
            <a:r>
              <a:rPr lang="en-US" dirty="0">
                <a:latin typeface="Times New Roman" pitchFamily="18" charset="0"/>
                <a:cs typeface="Times New Roman" pitchFamily="18" charset="0"/>
              </a:rPr>
              <a:t>Regardless of the parent’s method of accounting, the reporting entity must recognize excess amortizations for the current year in connection with the original fair-value allocations. Thus, Entry E serves to bring the current year expenses into the consolidated financial statements.</a:t>
            </a:r>
          </a:p>
        </p:txBody>
      </p:sp>
    </p:spTree>
    <p:extLst>
      <p:ext uri="{BB962C8B-B14F-4D97-AF65-F5344CB8AC3E}">
        <p14:creationId xmlns:p14="http://schemas.microsoft.com/office/powerpoint/2010/main" val="9092762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a:xfrm>
            <a:off x="2901950" y="530225"/>
            <a:ext cx="3492500" cy="2619375"/>
          </a:xfrm>
          <a:ln/>
        </p:spPr>
      </p:sp>
      <p:sp>
        <p:nvSpPr>
          <p:cNvPr id="50178" name="Rectangle 3"/>
          <p:cNvSpPr>
            <a:spLocks noGrp="1" noChangeArrowheads="1"/>
          </p:cNvSpPr>
          <p:nvPr>
            <p:ph type="body" idx="1"/>
          </p:nvPr>
        </p:nvSpPr>
        <p:spPr>
          <a:noFill/>
          <a:ln w="9525"/>
        </p:spPr>
        <p:txBody>
          <a:bodyPr/>
          <a:lstStyle/>
          <a:p>
            <a:pPr algn="l"/>
            <a:r>
              <a:rPr lang="en-US" dirty="0">
                <a:latin typeface="Times New Roman" pitchFamily="18" charset="0"/>
                <a:cs typeface="Times New Roman" pitchFamily="18" charset="0"/>
              </a:rPr>
              <a:t>Although the income and the investment accounts on the parent company’s separate statements vary, the consolidated balances are not affected.</a:t>
            </a:r>
          </a:p>
          <a:p>
            <a:pPr algn="l"/>
            <a:endParaRPr lang="en-US" dirty="0">
              <a:latin typeface="Times New Roman" pitchFamily="18" charset="0"/>
              <a:cs typeface="Times New Roman" pitchFamily="18" charset="0"/>
            </a:endParaRPr>
          </a:p>
          <a:p>
            <a:pPr algn="l"/>
            <a:r>
              <a:rPr lang="en-US" dirty="0">
                <a:latin typeface="Times New Roman" pitchFamily="18" charset="0"/>
                <a:cs typeface="Times New Roman" pitchFamily="18" charset="0"/>
              </a:rPr>
              <a:t>One significant difference between the initial value method and equity method does exist: The parent’s separate statements do not reflect consolidated income totals when the initial value method is used. Because equity adjustments (such as excess amortizations) are not recorded, neither the parent’s reported net income nor its retained earnings provides an accurate portrayal of consolidated figures. </a:t>
            </a:r>
          </a:p>
        </p:txBody>
      </p:sp>
    </p:spTree>
    <p:extLst>
      <p:ext uri="{BB962C8B-B14F-4D97-AF65-F5344CB8AC3E}">
        <p14:creationId xmlns:p14="http://schemas.microsoft.com/office/powerpoint/2010/main" val="31857545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a:xfrm>
            <a:off x="2901950" y="530225"/>
            <a:ext cx="3492500" cy="2619375"/>
          </a:xfrm>
          <a:ln/>
        </p:spPr>
      </p:sp>
      <p:sp>
        <p:nvSpPr>
          <p:cNvPr id="50178" name="Rectangle 3"/>
          <p:cNvSpPr>
            <a:spLocks noGrp="1" noChangeArrowheads="1"/>
          </p:cNvSpPr>
          <p:nvPr>
            <p:ph type="body" idx="1"/>
          </p:nvPr>
        </p:nvSpPr>
        <p:spPr>
          <a:noFill/>
          <a:ln w="9525"/>
        </p:spPr>
        <p:txBody>
          <a:bodyPr/>
          <a:lstStyle/>
          <a:p>
            <a:r>
              <a:rPr lang="en-US" dirty="0"/>
              <a:t>LO 3-3c: Prepare consolidated financial statements subsequent to acquisition when the parent has applied the partial equity method in its internal records.</a:t>
            </a:r>
          </a:p>
        </p:txBody>
      </p:sp>
    </p:spTree>
    <p:extLst>
      <p:ext uri="{BB962C8B-B14F-4D97-AF65-F5344CB8AC3E}">
        <p14:creationId xmlns:p14="http://schemas.microsoft.com/office/powerpoint/2010/main" val="8574708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b="0" dirty="0"/>
              <a:t>Because of differences in income recognition and the effects of subsidiary dividends, Entries I and D again differ on the worksheet. For the partial equity method, the equity income is eliminated (Entry I) by reversing the parent’s entry. Removing this accrual allows the individual revenue and expense accounts of the subsidiary to be reported without double-counting. The intra-entity dividend must also be removed (Entry D). The Dividends Declared account is simply deleted.</a:t>
            </a:r>
          </a:p>
        </p:txBody>
      </p:sp>
    </p:spTree>
    <p:extLst>
      <p:ext uri="{BB962C8B-B14F-4D97-AF65-F5344CB8AC3E}">
        <p14:creationId xmlns:p14="http://schemas.microsoft.com/office/powerpoint/2010/main" val="29830309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Remember</a:t>
            </a:r>
            <a:r>
              <a:rPr lang="en-US" baseline="0" dirty="0"/>
              <a:t> that j</a:t>
            </a:r>
            <a:r>
              <a:rPr lang="en-US" dirty="0"/>
              <a:t>ust three of the parent’s accounts actually vary because of the method applied:</a:t>
            </a:r>
            <a:r>
              <a:rPr lang="en-US" baseline="0" dirty="0"/>
              <a:t> (1) the</a:t>
            </a:r>
            <a:r>
              <a:rPr lang="en-US" dirty="0"/>
              <a:t> investment account, (2) the income recognized from the subsidiary, and (3) the parent’s retained earnings (in periods after the initial year of the combination). Only the differences found in these balances affect the consolidation process when another method is applied. The parent’s record-keeping</a:t>
            </a:r>
            <a:r>
              <a:rPr lang="en-US" baseline="0" dirty="0"/>
              <a:t> is limited to two periodic journal entries (Entry I and D). </a:t>
            </a:r>
            <a:r>
              <a:rPr lang="en-US" dirty="0"/>
              <a:t>All other consolidation entries (Entries S, A, and E) are the same for all three methods. </a:t>
            </a:r>
          </a:p>
          <a:p>
            <a:endParaRPr lang="en-US" dirty="0"/>
          </a:p>
          <a:p>
            <a:r>
              <a:rPr lang="en-US" dirty="0"/>
              <a:t>Consolidated financial worksheets have now been completed when the parent uses the equity, initial value, and partial equity methods. Note the identical final consolidated column balances across the three internal methods of investment accounting. Thus, the parent’s internal investment method choice has no effect on the resulting consolidated financial statements. </a:t>
            </a:r>
          </a:p>
        </p:txBody>
      </p:sp>
    </p:spTree>
    <p:extLst>
      <p:ext uri="{BB962C8B-B14F-4D97-AF65-F5344CB8AC3E}">
        <p14:creationId xmlns:p14="http://schemas.microsoft.com/office/powerpoint/2010/main" val="26103805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xfrm>
            <a:off x="2901950" y="530225"/>
            <a:ext cx="3492500" cy="2619375"/>
          </a:xfrm>
          <a:ln/>
        </p:spPr>
      </p:sp>
      <p:sp>
        <p:nvSpPr>
          <p:cNvPr id="18434" name="Rectangle 3"/>
          <p:cNvSpPr>
            <a:spLocks noGrp="1" noChangeArrowheads="1"/>
          </p:cNvSpPr>
          <p:nvPr>
            <p:ph type="body" idx="1"/>
          </p:nvPr>
        </p:nvSpPr>
        <p:spPr>
          <a:noFill/>
          <a:ln w="9525"/>
        </p:spPr>
        <p:txBody>
          <a:bodyPr/>
          <a:lstStyle/>
          <a:p>
            <a:r>
              <a:rPr lang="en-US" dirty="0"/>
              <a:t>LO</a:t>
            </a:r>
            <a:r>
              <a:rPr lang="en-US" baseline="0" dirty="0"/>
              <a:t> 3-4: </a:t>
            </a:r>
            <a:r>
              <a:rPr lang="en-US" dirty="0"/>
              <a:t>Understand that a parent’s internal accounting method for its subsidiary investments has no effect on the resulting consolidated financial statements.</a:t>
            </a:r>
          </a:p>
        </p:txBody>
      </p:sp>
    </p:spTree>
    <p:extLst>
      <p:ext uri="{BB962C8B-B14F-4D97-AF65-F5344CB8AC3E}">
        <p14:creationId xmlns:p14="http://schemas.microsoft.com/office/powerpoint/2010/main" val="20877664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When consolidation procedures for the initial value method and the partial equity method are used, in both cases, establishment of an appropriate beginning retained earnings figure becomes a significant goal of the consolidation.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Consolidated financial statements require a full accrual-based measurement of both income and retained earnings.</a:t>
            </a:r>
            <a:r>
              <a:rPr lang="en-US" sz="1200" baseline="0" dirty="0"/>
              <a:t> </a:t>
            </a:r>
            <a:r>
              <a:rPr lang="en-US" dirty="0"/>
              <a:t>The initial value method, however, recognizes income when the subsidiary declares a dividend thus ignoring when the underlying income was earned. The partial equity method only partially accrues subsidiary income. Thus, neither provides a full accrual-based measure of the subsidiary activities on the parent’s income.</a:t>
            </a:r>
            <a:r>
              <a:rPr lang="en-US" baseline="0" dirty="0"/>
              <a:t> </a:t>
            </a:r>
            <a:r>
              <a:rPr lang="en-US" dirty="0"/>
              <a:t>As a result, over time the parent’s retained earnings account fails to show a full accrual-based amount. Therefore, new worksheet adjustments are required to convert the parent’s beginning of the year retained earnings balance to a full-accrual basis.</a:t>
            </a:r>
          </a:p>
        </p:txBody>
      </p:sp>
    </p:spTree>
    <p:extLst>
      <p:ext uri="{BB962C8B-B14F-4D97-AF65-F5344CB8AC3E}">
        <p14:creationId xmlns:p14="http://schemas.microsoft.com/office/powerpoint/2010/main" val="33296369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a:spcBef>
                <a:spcPts val="0"/>
              </a:spcBef>
            </a:pPr>
            <a:r>
              <a:rPr lang="en-US" sz="800" dirty="0"/>
              <a:t>If the equity method is applied, the process is simplified; no worksheet entries are needed to adjust the parent’s Retained Earnings account to record subsidiary operations or amortization for past years.</a:t>
            </a:r>
          </a:p>
          <a:p>
            <a:pPr>
              <a:spcBef>
                <a:spcPts val="0"/>
              </a:spcBef>
            </a:pPr>
            <a:endParaRPr lang="en-US" sz="800" dirty="0"/>
          </a:p>
          <a:p>
            <a:pPr>
              <a:spcBef>
                <a:spcPts val="0"/>
              </a:spcBef>
            </a:pPr>
            <a:r>
              <a:rPr lang="en-US" sz="800" dirty="0"/>
              <a:t>Conversely,</a:t>
            </a:r>
            <a:r>
              <a:rPr lang="en-US" sz="800" baseline="0" dirty="0"/>
              <a:t> i</a:t>
            </a:r>
            <a:r>
              <a:rPr lang="en-US" sz="800" dirty="0"/>
              <a:t>f a method other than the equity method is used, a worksheet change must be made to the parent’s beginning Retained Earnings account (in every subsequent year) to equate this balance with a full-accrual amount. To quantify this adjustment, the parent’s recognized income for these past three years under each method is first determined. For consolidation purposes, the beginning retained earnings account must then be increased or decreased to create the same effect as the equity method.</a:t>
            </a:r>
          </a:p>
          <a:p>
            <a:pPr>
              <a:spcBef>
                <a:spcPts val="0"/>
              </a:spcBef>
            </a:pPr>
            <a:endParaRPr lang="en-US" sz="800" dirty="0"/>
          </a:p>
          <a:p>
            <a:pPr>
              <a:spcBef>
                <a:spcPts val="0"/>
              </a:spcBef>
            </a:pPr>
            <a:r>
              <a:rPr lang="en-US" sz="800" dirty="0"/>
              <a:t>This</a:t>
            </a:r>
            <a:r>
              <a:rPr lang="en-US" sz="800" baseline="0" dirty="0"/>
              <a:t> adjustment is labeled Entry *C. </a:t>
            </a:r>
            <a:r>
              <a:rPr lang="en-US" sz="800" dirty="0"/>
              <a:t>The </a:t>
            </a:r>
            <a:r>
              <a:rPr lang="en-US" sz="800" i="1" dirty="0"/>
              <a:t>C</a:t>
            </a:r>
            <a:r>
              <a:rPr lang="en-US" sz="800" dirty="0"/>
              <a:t> refers to the Conversion being made to equity method (full-accrual) totals. The asterisk indicates that this equity simulation relates solely to transactions of prior periods. Entry *C should be recorded before the other worksheet entries to align the beginning balances for the year.</a:t>
            </a:r>
          </a:p>
          <a:p>
            <a:pPr>
              <a:spcBef>
                <a:spcPts val="0"/>
              </a:spcBef>
            </a:pPr>
            <a:endParaRPr lang="en-US" sz="800" dirty="0"/>
          </a:p>
          <a:p>
            <a:pPr>
              <a:spcBef>
                <a:spcPts val="0"/>
              </a:spcBef>
            </a:pPr>
            <a:r>
              <a:rPr lang="en-US" sz="800" dirty="0"/>
              <a:t>The only new element is the adjustment of the parent’s beginning Retained Earnings. For a consolidation produced after the initial year of acquisition, an Entry *C is required if the parent has not applied the equity method. </a:t>
            </a:r>
          </a:p>
        </p:txBody>
      </p:sp>
    </p:spTree>
    <p:extLst>
      <p:ext uri="{BB962C8B-B14F-4D97-AF65-F5344CB8AC3E}">
        <p14:creationId xmlns:p14="http://schemas.microsoft.com/office/powerpoint/2010/main" val="10752210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450423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xfrm>
            <a:off x="2901950" y="530225"/>
            <a:ext cx="3492500" cy="2619375"/>
          </a:xfrm>
          <a:ln/>
        </p:spPr>
      </p:sp>
      <p:sp>
        <p:nvSpPr>
          <p:cNvPr id="18434" name="Rectangle 3"/>
          <p:cNvSpPr>
            <a:spLocks noGrp="1" noChangeArrowheads="1"/>
          </p:cNvSpPr>
          <p:nvPr>
            <p:ph type="body" idx="1"/>
          </p:nvPr>
        </p:nvSpPr>
        <p:spPr>
          <a:noFill/>
          <a:ln w="9525"/>
        </p:spPr>
        <p:txBody>
          <a:bodyPr/>
          <a:lstStyle/>
          <a:p>
            <a:r>
              <a:rPr lang="en-US" dirty="0"/>
              <a:t>Subsequent to an acquisition, the parent company must report consolidated net income. Consolidated income determination involves first combining the separately recorded revenues and expenses of the parent with those of the subsidiary on a consolidated worksheet. Because of separate record-keeping systems, however, the subsidiary’s expenses typically are based on their original book values and not the acquisition-date values the parent must recognize. Consequently, adjustments are made that reflect the amortization of the excess of the parent’s consideration transferred over the subsidiary book value.</a:t>
            </a:r>
            <a:r>
              <a:rPr lang="en-US" baseline="0" dirty="0"/>
              <a:t> </a:t>
            </a:r>
            <a:r>
              <a:rPr lang="en-US" dirty="0"/>
              <a:t>Additionally, the effects of any intra-entity transactions are removed. </a:t>
            </a:r>
          </a:p>
        </p:txBody>
      </p:sp>
    </p:spTree>
    <p:extLst>
      <p:ext uri="{BB962C8B-B14F-4D97-AF65-F5344CB8AC3E}">
        <p14:creationId xmlns:p14="http://schemas.microsoft.com/office/powerpoint/2010/main" val="27306387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b="0" dirty="0"/>
          </a:p>
        </p:txBody>
      </p:sp>
    </p:spTree>
    <p:extLst>
      <p:ext uri="{BB962C8B-B14F-4D97-AF65-F5344CB8AC3E}">
        <p14:creationId xmlns:p14="http://schemas.microsoft.com/office/powerpoint/2010/main" val="8472956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Rot="1" noChangeAspect="1" noChangeArrowheads="1" noTextEdit="1"/>
          </p:cNvSpPr>
          <p:nvPr>
            <p:ph type="sldImg"/>
          </p:nvPr>
        </p:nvSpPr>
        <p:spPr>
          <a:xfrm>
            <a:off x="2901950" y="530225"/>
            <a:ext cx="3492500" cy="2619375"/>
          </a:xfrm>
          <a:ln/>
        </p:spPr>
      </p:sp>
      <p:sp>
        <p:nvSpPr>
          <p:cNvPr id="68610" name="Rectangle 3"/>
          <p:cNvSpPr>
            <a:spLocks noGrp="1" noChangeArrowheads="1"/>
          </p:cNvSpPr>
          <p:nvPr>
            <p:ph type="body" idx="1"/>
          </p:nvPr>
        </p:nvSpPr>
        <p:spPr>
          <a:noFill/>
          <a:ln w="9525"/>
        </p:spPr>
        <p:txBody>
          <a:bodyPr/>
          <a:lstStyle/>
          <a:p>
            <a:pPr>
              <a:buClr>
                <a:schemeClr val="bg1"/>
              </a:buClr>
            </a:pPr>
            <a:r>
              <a:rPr lang="en-US" sz="1200" b="0" i="0" u="none" strike="noStrike" kern="1200" baseline="0" dirty="0">
                <a:solidFill>
                  <a:schemeClr val="tx1"/>
                </a:solidFill>
                <a:latin typeface="Times New Roman" pitchFamily="18" charset="0"/>
                <a:ea typeface="+mn-ea"/>
                <a:cs typeface="+mn-cs"/>
              </a:rPr>
              <a:t>Exhibit 3.12 provides a complete presentation of the consolidation of Parrot and Sun as of December 31, 2022, based on the parent’s application of the initial value method. After Entry *C has been recorded on the worksheet, the remainder of this consolidation follows the same pattern as previous examples. </a:t>
            </a:r>
            <a:r>
              <a:rPr lang="en-US" dirty="0"/>
              <a:t>Sun’s stockholders’ equity accounts are eliminated (Entry S) while the allocations stemming from the initial fair value are recorded (Entry A) at their unamortized balances as of January 1, 2023. Intra-entity dividend income is removed (Entry I) and current year excess amortization expenses are recognized (Entry E). To complete this process, the intra-entity receivable and payable are offset (Entry P). </a:t>
            </a:r>
          </a:p>
          <a:p>
            <a:pPr>
              <a:buClr>
                <a:schemeClr val="bg1"/>
              </a:buClr>
            </a:pPr>
            <a:endParaRPr lang="en-US" dirty="0"/>
          </a:p>
          <a:p>
            <a:pPr>
              <a:buClr>
                <a:schemeClr val="bg1"/>
              </a:buClr>
            </a:pPr>
            <a:r>
              <a:rPr lang="en-US" sz="1200" b="0" i="0" u="none" strike="noStrike" kern="1200" baseline="0" dirty="0">
                <a:solidFill>
                  <a:schemeClr val="tx1"/>
                </a:solidFill>
                <a:latin typeface="Times New Roman" pitchFamily="18" charset="0"/>
                <a:ea typeface="+mn-ea"/>
                <a:cs typeface="+mn-cs"/>
              </a:rPr>
              <a:t>In the previous consolidation examples for Parrot and Sun Company, the acquisition-date excess fair values were attributed solely to long-term assets. Similarly, however, t</a:t>
            </a:r>
            <a:r>
              <a:rPr lang="en-US" dirty="0"/>
              <a:t>he acquisition-date fair value of subsidiary long-term debt may also differ from its carrying amount. Although the long-term debt adjustment to fair value is relatively straightforward, the adjustments to interest expense in periods subsequent to acquisition require additional analysis.</a:t>
            </a:r>
          </a:p>
          <a:p>
            <a:pPr>
              <a:buClr>
                <a:schemeClr val="bg1"/>
              </a:buClr>
            </a:pPr>
            <a:endParaRPr lang="en-US" dirty="0"/>
          </a:p>
          <a:p>
            <a:pPr>
              <a:buClr>
                <a:schemeClr val="bg1"/>
              </a:buClr>
            </a:pPr>
            <a:r>
              <a:rPr lang="en-US" dirty="0"/>
              <a:t>In subsequent periods, the acquisition-date fair value adjustment to long-term debt is amortized to interest expense over the remaining life of the debt. When the acquisition-date fair value of subsidiary long-term debt exceeds its carrying amount on the subsidiary’s books, the parent increases the value of the debt reported on its consolidated balance sheet (and vice-versa). Consequently, when the parent reflects the increased value of the subsidiary’s long-term debt valuation, it must reduce interest expense recognized on the consolidated income statement over the debt’s remaining life. When the long-term debt valuation is decreased, interest expense increases. </a:t>
            </a:r>
          </a:p>
          <a:p>
            <a:pPr>
              <a:buClr>
                <a:schemeClr val="bg1"/>
              </a:buClr>
            </a:pPr>
            <a:endParaRPr lang="en-US" dirty="0"/>
          </a:p>
          <a:p>
            <a:pPr>
              <a:buClr>
                <a:schemeClr val="bg1"/>
              </a:buClr>
            </a:pPr>
            <a:r>
              <a:rPr lang="en-US" dirty="0"/>
              <a:t>The sole acquisition-date excess fair value adjustment made</a:t>
            </a:r>
            <a:r>
              <a:rPr lang="en-US" baseline="0" dirty="0"/>
              <a:t> </a:t>
            </a:r>
            <a:r>
              <a:rPr lang="en-US" dirty="0"/>
              <a:t>is to long-term debt and straight-line amortization is used for the interest adjustments.</a:t>
            </a:r>
            <a:r>
              <a:rPr lang="en-US" baseline="0" dirty="0"/>
              <a:t> </a:t>
            </a:r>
            <a:r>
              <a:rPr lang="en-US" dirty="0"/>
              <a:t>Finally, the carrying amount of a subsidiary’s long-term debt may exceed its fair value. In that case, a consolidation entry is required to decrease the long-term debt reported in the consolidated balance sheet. Then, in periods subsequent to acquisition, worksheet entries are also needed to increase the amount of interest expense to be recognized in the consolidated balance sheet.</a:t>
            </a:r>
          </a:p>
        </p:txBody>
      </p:sp>
    </p:spTree>
    <p:extLst>
      <p:ext uri="{BB962C8B-B14F-4D97-AF65-F5344CB8AC3E}">
        <p14:creationId xmlns:p14="http://schemas.microsoft.com/office/powerpoint/2010/main" val="4262566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2901950" y="530225"/>
            <a:ext cx="3492500" cy="2619375"/>
          </a:xfrm>
          <a:ln/>
        </p:spPr>
      </p:sp>
      <p:sp>
        <p:nvSpPr>
          <p:cNvPr id="71682" name="Rectangle 3"/>
          <p:cNvSpPr>
            <a:spLocks noGrp="1" noChangeArrowheads="1"/>
          </p:cNvSpPr>
          <p:nvPr>
            <p:ph type="body" idx="1"/>
          </p:nvPr>
        </p:nvSpPr>
        <p:spPr>
          <a:noFill/>
          <a:ln w="9525"/>
        </p:spPr>
        <p:txBody>
          <a:bodyPr/>
          <a:lstStyle/>
          <a:p>
            <a:r>
              <a:rPr lang="en-US" dirty="0"/>
              <a:t>LO 3-5: Discuss the rationale for the goodwill impairment testing approach.</a:t>
            </a:r>
          </a:p>
        </p:txBody>
      </p:sp>
    </p:spTree>
    <p:extLst>
      <p:ext uri="{BB962C8B-B14F-4D97-AF65-F5344CB8AC3E}">
        <p14:creationId xmlns:p14="http://schemas.microsoft.com/office/powerpoint/2010/main" val="28018935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2901950" y="530225"/>
            <a:ext cx="3492500" cy="2619375"/>
          </a:xfrm>
          <a:ln/>
        </p:spPr>
      </p:sp>
      <p:sp>
        <p:nvSpPr>
          <p:cNvPr id="71682"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FASB ASC Topic 350, “Intangibles—Goodwill and Other,” provides accounting standards for determining, measuring, and reporting goodwill impairment losses. Because goodwill is considered to have an indefinite life, an impairment approach is used rather than amortization. The FASB reasoned that although goodwill can decrease over time, it does not do so in the “rational and systematic” manner that periodic amortization suggests.</a:t>
            </a:r>
          </a:p>
        </p:txBody>
      </p:sp>
    </p:spTree>
    <p:extLst>
      <p:ext uri="{BB962C8B-B14F-4D97-AF65-F5344CB8AC3E}">
        <p14:creationId xmlns:p14="http://schemas.microsoft.com/office/powerpoint/2010/main" val="9177391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2901950" y="530225"/>
            <a:ext cx="3492500" cy="2619375"/>
          </a:xfrm>
          <a:ln/>
        </p:spPr>
      </p:sp>
      <p:sp>
        <p:nvSpPr>
          <p:cNvPr id="71682"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Only upon recognition of an impairment loss (or partial sale of a subsidiary) will goodwill decline from one period to the next. Goodwill impairment losses are reported as operating items in the consolidated income statement.</a:t>
            </a:r>
          </a:p>
          <a:p>
            <a:endParaRPr lang="en-US" dirty="0"/>
          </a:p>
          <a:p>
            <a:r>
              <a:rPr lang="en-US" dirty="0"/>
              <a:t>Because impairment testing procedures can be costly, the FASB provides firms the option to first conduct a qualitative analysis to assess whether further testing procedures are appropriate. If circumstances indicate a potential decline in the fair value of a reporting unit below its carrying amount, then further tests are required to see if goodwill is the source of the decline.</a:t>
            </a:r>
          </a:p>
        </p:txBody>
      </p:sp>
    </p:spTree>
    <p:extLst>
      <p:ext uri="{BB962C8B-B14F-4D97-AF65-F5344CB8AC3E}">
        <p14:creationId xmlns:p14="http://schemas.microsoft.com/office/powerpoint/2010/main" val="21100596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2901950" y="530225"/>
            <a:ext cx="3492500" cy="2619375"/>
          </a:xfrm>
          <a:ln/>
        </p:spPr>
      </p:sp>
      <p:sp>
        <p:nvSpPr>
          <p:cNvPr id="71682" name="Rectangle 3"/>
          <p:cNvSpPr>
            <a:spLocks noGrp="1" noChangeArrowheads="1"/>
          </p:cNvSpPr>
          <p:nvPr>
            <p:ph type="body" idx="1"/>
          </p:nvPr>
        </p:nvSpPr>
        <p:spPr>
          <a:noFill/>
          <a:ln w="9525"/>
        </p:spPr>
        <p:txBody>
          <a:bodyPr/>
          <a:lstStyle/>
          <a:p>
            <a:r>
              <a:rPr lang="en-US" dirty="0"/>
              <a:t>LO 3-6: Describe the procedures for conducting a goodwill impairment test.</a:t>
            </a:r>
          </a:p>
        </p:txBody>
      </p:sp>
    </p:spTree>
    <p:extLst>
      <p:ext uri="{BB962C8B-B14F-4D97-AF65-F5344CB8AC3E}">
        <p14:creationId xmlns:p14="http://schemas.microsoft.com/office/powerpoint/2010/main" val="19388618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ChangeArrowheads="1" noTextEdit="1"/>
          </p:cNvSpPr>
          <p:nvPr>
            <p:ph type="sldImg"/>
          </p:nvPr>
        </p:nvSpPr>
        <p:spPr>
          <a:xfrm>
            <a:off x="2901950" y="530225"/>
            <a:ext cx="3492500" cy="2619375"/>
          </a:xfrm>
          <a:ln/>
        </p:spPr>
      </p:sp>
      <p:sp>
        <p:nvSpPr>
          <p:cNvPr id="73730" name="Rectangle 3"/>
          <p:cNvSpPr>
            <a:spLocks noGrp="1" noChangeArrowheads="1"/>
          </p:cNvSpPr>
          <p:nvPr>
            <p:ph type="body" idx="1"/>
          </p:nvPr>
        </p:nvSpPr>
        <p:spPr>
          <a:noFill/>
          <a:ln w="9525"/>
        </p:spPr>
        <p:txBody>
          <a:bodyPr/>
          <a:lstStyle/>
          <a:p>
            <a:pPr marL="0" algn="l">
              <a:defRPr/>
            </a:pPr>
            <a:r>
              <a:rPr lang="en-US" b="0" dirty="0">
                <a:solidFill>
                  <a:srgbClr val="002060"/>
                </a:solidFill>
                <a:cs typeface="Times New Roman" pitchFamily="18" charset="0"/>
              </a:rPr>
              <a:t>The FASB ASC (paragraph 350-20-35-28) requires an entity to assess its goodwill for impairment annually for each of its reporting units where goodwill resides. Moreover, more frequent impairment assessment is required if events or circumstances change that make it more likely than not that a reporting unit’s fair value has fallen below its carrying amount.</a:t>
            </a:r>
          </a:p>
          <a:p>
            <a:pPr marL="0" algn="l">
              <a:defRPr/>
            </a:pPr>
            <a:endParaRPr lang="en-US" b="0" dirty="0">
              <a:solidFill>
                <a:srgbClr val="002060"/>
              </a:solidFill>
              <a:cs typeface="Times New Roman" pitchFamily="18" charset="0"/>
            </a:endParaRPr>
          </a:p>
          <a:p>
            <a:pPr marL="0" algn="l">
              <a:defRPr/>
            </a:pPr>
            <a:r>
              <a:rPr lang="en-US" sz="1200" b="0" i="0" u="none" strike="noStrike" kern="1200" baseline="0" dirty="0">
                <a:solidFill>
                  <a:schemeClr val="tx1"/>
                </a:solidFill>
                <a:latin typeface="Times New Roman" pitchFamily="18" charset="0"/>
                <a:ea typeface="+mn-ea"/>
                <a:cs typeface="+mn-cs"/>
              </a:rPr>
              <a:t>In contrast to the qualitative assessment, Steps 1 and 2 rely on quantitative fair-value measures for reporting units as a whole and for their underlying individual assets and liabilities. </a:t>
            </a:r>
            <a:r>
              <a:rPr lang="en-US" b="0" dirty="0">
                <a:solidFill>
                  <a:srgbClr val="002060"/>
                </a:solidFill>
                <a:cs typeface="Times New Roman" pitchFamily="18" charset="0"/>
              </a:rPr>
              <a:t>I</a:t>
            </a:r>
            <a:r>
              <a:rPr lang="en-US" sz="1200" b="0" i="0" u="none" strike="noStrike" kern="1200" baseline="0" dirty="0">
                <a:solidFill>
                  <a:schemeClr val="tx1"/>
                </a:solidFill>
                <a:latin typeface="Times New Roman" pitchFamily="18" charset="0"/>
                <a:ea typeface="+mn-ea"/>
                <a:cs typeface="+mn-cs"/>
              </a:rPr>
              <a:t>f, after performing the qualitative assessment, an entity concludes that it is more likely than not that the fair value of a reporting unit is less than its carrying amount, then the entity is required to proceed to the first step of the two-step impairment test.</a:t>
            </a:r>
            <a:endParaRPr lang="en-US" b="0" dirty="0">
              <a:solidFill>
                <a:srgbClr val="002060"/>
              </a:solidFill>
              <a:cs typeface="Times New Roman" pitchFamily="18" charset="0"/>
            </a:endParaRPr>
          </a:p>
        </p:txBody>
      </p:sp>
    </p:spTree>
    <p:extLst>
      <p:ext uri="{BB962C8B-B14F-4D97-AF65-F5344CB8AC3E}">
        <p14:creationId xmlns:p14="http://schemas.microsoft.com/office/powerpoint/2010/main" val="8759950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Rot="1" noChangeAspect="1" noChangeArrowheads="1" noTextEdit="1"/>
          </p:cNvSpPr>
          <p:nvPr>
            <p:ph type="sldImg"/>
          </p:nvPr>
        </p:nvSpPr>
        <p:spPr>
          <a:xfrm>
            <a:off x="2901950" y="530225"/>
            <a:ext cx="3492500" cy="2619375"/>
          </a:xfrm>
          <a:ln/>
        </p:spPr>
      </p:sp>
      <p:sp>
        <p:nvSpPr>
          <p:cNvPr id="75778" name="Rectangle 3"/>
          <p:cNvSpPr>
            <a:spLocks noGrp="1" noChangeArrowheads="1"/>
          </p:cNvSpPr>
          <p:nvPr>
            <p:ph type="body" idx="1"/>
          </p:nvPr>
        </p:nvSpPr>
        <p:spPr>
          <a:noFill/>
          <a:ln w="9525"/>
        </p:spPr>
        <p:txBody>
          <a:bodyPr/>
          <a:lstStyle/>
          <a:p>
            <a:r>
              <a:rPr lang="en-US" dirty="0"/>
              <a:t>For impairment testing, the consolidated entity calculates fair values for each of its reporting units with allocated goodwill. Each reporting unit’s fair value is then compared with its carrying amount (including goodwill). If an individual reporting unit’s fair value exceeds its carrying amount, its goodwill is not considered impaired, and goodwill remains at its current carrying amount. However, if the fair value of a reporting unit has fallen below its carrying amount, goodwill impairment exists and is measured as the</a:t>
            </a:r>
            <a:r>
              <a:rPr lang="en-US" baseline="0" dirty="0"/>
              <a:t> excess of carrying amount over fair value and a loss is recognized</a:t>
            </a:r>
            <a:r>
              <a:rPr lang="en-US" dirty="0"/>
              <a:t>. The impairment</a:t>
            </a:r>
            <a:r>
              <a:rPr lang="en-US" baseline="0" dirty="0"/>
              <a:t> loss is limited to the carrying amount of goodwill. </a:t>
            </a:r>
            <a:endParaRPr lang="en-US" dirty="0"/>
          </a:p>
        </p:txBody>
      </p:sp>
    </p:spTree>
    <p:extLst>
      <p:ext uri="{BB962C8B-B14F-4D97-AF65-F5344CB8AC3E}">
        <p14:creationId xmlns:p14="http://schemas.microsoft.com/office/powerpoint/2010/main" val="26869041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90114"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17</a:t>
            </a:r>
          </a:p>
        </p:txBody>
      </p:sp>
      <p:sp>
        <p:nvSpPr>
          <p:cNvPr id="90115"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90116"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90117" name="Rectangle 6"/>
          <p:cNvSpPr>
            <a:spLocks noGrp="1" noRot="1" noChangeAspect="1" noChangeArrowheads="1" noTextEdit="1"/>
          </p:cNvSpPr>
          <p:nvPr>
            <p:ph type="sldImg"/>
          </p:nvPr>
        </p:nvSpPr>
        <p:spPr>
          <a:xfrm>
            <a:off x="2901950" y="530225"/>
            <a:ext cx="3492500" cy="2619375"/>
          </a:xfrm>
          <a:ln cap="flat"/>
        </p:spPr>
      </p:sp>
      <p:sp>
        <p:nvSpPr>
          <p:cNvPr id="90118" name="Rectangle 7"/>
          <p:cNvSpPr>
            <a:spLocks noGrp="1" noChangeArrowheads="1"/>
          </p:cNvSpPr>
          <p:nvPr>
            <p:ph type="body" idx="1"/>
          </p:nvPr>
        </p:nvSpPr>
        <p:spPr>
          <a:noFill/>
          <a:ln w="9525"/>
        </p:spPr>
        <p:txBody>
          <a:bodyPr/>
          <a:lstStyle/>
          <a:p>
            <a:r>
              <a:rPr lang="en-US" dirty="0"/>
              <a:t>Assume that on January 1, 2017, investors form Newcall Corporation to consolidate the telecommunications operations of DSM, Inc., and VisionTalk Company in a deal valued at $2.2 billion. Newcall organizes each former firm as an operating segment. Additionally, DSM comprises two divisions—DSM Wired and DSM Wireless—that along with VisionTalk are treated as independent reporting units for internal performance evaluation and management reviews. Newcall recognizes $215 million as goodwill at the merger date and allocates this entire amount to its reporting units.</a:t>
            </a:r>
          </a:p>
        </p:txBody>
      </p:sp>
    </p:spTree>
    <p:extLst>
      <p:ext uri="{BB962C8B-B14F-4D97-AF65-F5344CB8AC3E}">
        <p14:creationId xmlns:p14="http://schemas.microsoft.com/office/powerpoint/2010/main" val="19859763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ChangeArrowheads="1"/>
          </p:cNvSpPr>
          <p:nvPr/>
        </p:nvSpPr>
        <p:spPr bwMode="auto">
          <a:xfrm>
            <a:off x="526796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90114" name="Rectangle 3"/>
          <p:cNvSpPr>
            <a:spLocks noChangeArrowheads="1"/>
          </p:cNvSpPr>
          <p:nvPr/>
        </p:nvSpPr>
        <p:spPr bwMode="auto">
          <a:xfrm>
            <a:off x="5267960" y="6659880"/>
            <a:ext cx="4028440" cy="350521"/>
          </a:xfrm>
          <a:prstGeom prst="rect">
            <a:avLst/>
          </a:prstGeom>
          <a:noFill/>
          <a:ln w="12700">
            <a:noFill/>
            <a:miter lim="800000"/>
            <a:headEnd/>
            <a:tailEnd/>
          </a:ln>
        </p:spPr>
        <p:txBody>
          <a:bodyPr lIns="19411" tIns="0" rIns="19411" bIns="0" anchor="b"/>
          <a:lstStyle/>
          <a:p>
            <a:pPr algn="r" eaLnBrk="0" hangingPunct="0"/>
            <a:r>
              <a:rPr lang="en-US" sz="1000" i="1" dirty="0"/>
              <a:t>17</a:t>
            </a:r>
          </a:p>
        </p:txBody>
      </p:sp>
      <p:sp>
        <p:nvSpPr>
          <p:cNvPr id="90115" name="Rectangle 4"/>
          <p:cNvSpPr>
            <a:spLocks noChangeArrowheads="1"/>
          </p:cNvSpPr>
          <p:nvPr/>
        </p:nvSpPr>
        <p:spPr bwMode="auto">
          <a:xfrm>
            <a:off x="0" y="665988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90116" name="Rectangle 5"/>
          <p:cNvSpPr>
            <a:spLocks noChangeArrowheads="1"/>
          </p:cNvSpPr>
          <p:nvPr/>
        </p:nvSpPr>
        <p:spPr bwMode="auto">
          <a:xfrm>
            <a:off x="0" y="0"/>
            <a:ext cx="4028440" cy="350521"/>
          </a:xfrm>
          <a:prstGeom prst="rect">
            <a:avLst/>
          </a:prstGeom>
          <a:noFill/>
          <a:ln w="12700">
            <a:noFill/>
            <a:miter lim="800000"/>
            <a:headEnd/>
            <a:tailEnd/>
          </a:ln>
        </p:spPr>
        <p:txBody>
          <a:bodyPr wrap="none" lIns="93169" tIns="46585" rIns="93169" bIns="46585" anchor="ctr"/>
          <a:lstStyle/>
          <a:p>
            <a:pPr eaLnBrk="0" hangingPunct="0"/>
            <a:endParaRPr lang="en-US" dirty="0"/>
          </a:p>
        </p:txBody>
      </p:sp>
      <p:sp>
        <p:nvSpPr>
          <p:cNvPr id="90117" name="Rectangle 6"/>
          <p:cNvSpPr>
            <a:spLocks noGrp="1" noRot="1" noChangeAspect="1" noChangeArrowheads="1" noTextEdit="1"/>
          </p:cNvSpPr>
          <p:nvPr>
            <p:ph type="sldImg"/>
          </p:nvPr>
        </p:nvSpPr>
        <p:spPr>
          <a:xfrm>
            <a:off x="2901950" y="530225"/>
            <a:ext cx="3492500" cy="2619375"/>
          </a:xfrm>
          <a:ln cap="flat"/>
        </p:spPr>
      </p:sp>
      <p:sp>
        <p:nvSpPr>
          <p:cNvPr id="90118" name="Rectangle 7"/>
          <p:cNvSpPr>
            <a:spLocks noGrp="1" noChangeArrowheads="1"/>
          </p:cNvSpPr>
          <p:nvPr>
            <p:ph type="body" idx="1"/>
          </p:nvPr>
        </p:nvSpPr>
        <p:spPr>
          <a:noFill/>
          <a:ln w="9525"/>
        </p:spPr>
        <p:txBody>
          <a:bodyPr/>
          <a:lstStyle/>
          <a:p>
            <a:r>
              <a:rPr lang="en-US" dirty="0"/>
              <a:t>In December 2020, Newcall performs a qualitative analysis for each of its three reporting units to assess potential goodwill impairment. Accordingly, Newcall examines the relevant events and circumstances that may affect the fair values of its reporting units. The analysis reveals that the fair value of each reporting unit likely exceeds its carrying amount except for DSM Wireless. Step 1 of the goodwill impairment test then reveals that DSM Wireless’s fair value has fallen to $650 million, well below its current carrying amount. Newcall attributes the decline in value to a failure to realize expected cost-saving synergies with VisionTalk.</a:t>
            </a:r>
          </a:p>
        </p:txBody>
      </p:sp>
    </p:spTree>
    <p:extLst>
      <p:ext uri="{BB962C8B-B14F-4D97-AF65-F5344CB8AC3E}">
        <p14:creationId xmlns:p14="http://schemas.microsoft.com/office/powerpoint/2010/main" val="3633147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xfrm>
            <a:off x="2901950" y="530225"/>
            <a:ext cx="3492500" cy="2619375"/>
          </a:xfrm>
          <a:ln/>
        </p:spPr>
      </p:sp>
      <p:sp>
        <p:nvSpPr>
          <p:cNvPr id="18434" name="Rectangle 3"/>
          <p:cNvSpPr>
            <a:spLocks noGrp="1" noChangeArrowheads="1"/>
          </p:cNvSpPr>
          <p:nvPr>
            <p:ph type="body" idx="1"/>
          </p:nvPr>
        </p:nvSpPr>
        <p:spPr>
          <a:noFill/>
          <a:ln w="9525"/>
        </p:spPr>
        <p:txBody>
          <a:bodyPr/>
          <a:lstStyle/>
          <a:p>
            <a:r>
              <a:rPr lang="en-US" dirty="0"/>
              <a:t>The time factor introduces other complications into the consolidation process as well. For internal record-keeping purposes, the parent must select and apply an accounting method to monitor the relationship between the two companies. The investment balance recorded by the parent varies over time as a result of the method chosen, as does the income subsequently recognized. These differences affect the periodic consolidation process but not the figures to be reported by the combined entity. Regardless of the amount, the parent’s investment account is eliminated (brought to a zero balance) on the worksheet so that the subsidiary’s actual assets and liabilities can be consolidated. Likewise, the income figure accrued by the parent is removed each period so that the subsidiary’s revenues and expenses can be included when creating an income statement for the combined business entity.</a:t>
            </a:r>
          </a:p>
        </p:txBody>
      </p:sp>
    </p:spTree>
    <p:extLst>
      <p:ext uri="{BB962C8B-B14F-4D97-AF65-F5344CB8AC3E}">
        <p14:creationId xmlns:p14="http://schemas.microsoft.com/office/powerpoint/2010/main" val="16230350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ChangeArrowheads="1" noTextEdit="1"/>
          </p:cNvSpPr>
          <p:nvPr>
            <p:ph type="sldImg"/>
          </p:nvPr>
        </p:nvSpPr>
        <p:spPr>
          <a:xfrm>
            <a:off x="2901950" y="530225"/>
            <a:ext cx="3492500" cy="2619375"/>
          </a:xfrm>
          <a:ln/>
        </p:spPr>
      </p:sp>
      <p:sp>
        <p:nvSpPr>
          <p:cNvPr id="92162" name="Rectangle 3"/>
          <p:cNvSpPr>
            <a:spLocks noGrp="1" noChangeArrowheads="1"/>
          </p:cNvSpPr>
          <p:nvPr>
            <p:ph type="body" idx="1"/>
          </p:nvPr>
        </p:nvSpPr>
        <p:spPr>
          <a:noFill/>
          <a:ln w="9525"/>
        </p:spPr>
        <p:txBody>
          <a:bodyPr/>
          <a:lstStyle/>
          <a:p>
            <a:r>
              <a:rPr lang="en-US" dirty="0"/>
              <a:t>To measure any goodwill impairment, Newcall compares the fair value of the DSM Wireless reporting unit ($650 million) to its carrying amount ($720 million) to find a goodwill impairment loss of $70 million. Thus, Newcall reports a $70,000,000 goodwill impairment loss as a separate line item in the operating section of its consolidated income statement.</a:t>
            </a:r>
          </a:p>
        </p:txBody>
      </p:sp>
    </p:spTree>
    <p:extLst>
      <p:ext uri="{BB962C8B-B14F-4D97-AF65-F5344CB8AC3E}">
        <p14:creationId xmlns:p14="http://schemas.microsoft.com/office/powerpoint/2010/main" val="27923775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Both IFRS and U.S. GAAP require an assessment for goodwill impairment at least annually and more frequently in the presence of indicators of possible impairment. Also for both sets of standards, goodwill impairments, once recognized, are not recoverable. However, differences exist across the two</a:t>
            </a:r>
            <a:r>
              <a:rPr lang="en-US" baseline="0" dirty="0"/>
              <a:t> sets of standards.</a:t>
            </a:r>
            <a:endParaRPr lang="en-US" dirty="0"/>
          </a:p>
          <a:p>
            <a:endParaRPr lang="en-US" dirty="0"/>
          </a:p>
          <a:p>
            <a:pPr marL="171450" indent="-171450">
              <a:buFont typeface="Arial"/>
              <a:buChar char="•"/>
            </a:pPr>
            <a:r>
              <a:rPr lang="en-US" i="1" dirty="0"/>
              <a:t>U.S. GAAP.</a:t>
            </a:r>
            <a:r>
              <a:rPr lang="en-US" dirty="0"/>
              <a:t> Goodwill acquired in a business combination is allocated to reporting units expected to benefit from the goodwill. Reporting units are operating segments or a business component one level below an operating segment.</a:t>
            </a:r>
          </a:p>
          <a:p>
            <a:pPr marL="171450" indent="-171450">
              <a:buFont typeface="Arial"/>
              <a:buChar char="•"/>
            </a:pPr>
            <a:r>
              <a:rPr lang="en-US" i="1" dirty="0"/>
              <a:t>IFRS.</a:t>
            </a:r>
            <a:r>
              <a:rPr lang="en-US" dirty="0"/>
              <a:t> International Accounting Standard (</a:t>
            </a:r>
            <a:r>
              <a:rPr lang="en-US" i="1" dirty="0"/>
              <a:t>IAS</a:t>
            </a:r>
            <a:r>
              <a:rPr lang="en-US" dirty="0"/>
              <a:t>) </a:t>
            </a:r>
            <a:r>
              <a:rPr lang="en-US" i="1" dirty="0"/>
              <a:t>36</a:t>
            </a:r>
            <a:r>
              <a:rPr lang="en-US" dirty="0"/>
              <a:t> requires goodwill acquired in a business combination to be allocated to cash-generating units or groups of cash-generating units that are expected to benefit from the synergies of the business combination. Cash-generating groups represent the lowest level within the entity at which the goodwill is monitored for internal management purposes and are not to be larger than an operating segment or determined in accordance with </a:t>
            </a:r>
            <a:r>
              <a:rPr lang="en-US" i="1" dirty="0"/>
              <a:t>IFRS 8</a:t>
            </a:r>
            <a:r>
              <a:rPr lang="en-US" dirty="0"/>
              <a:t>, “Operating Segments.”</a:t>
            </a:r>
          </a:p>
        </p:txBody>
      </p:sp>
    </p:spTree>
    <p:extLst>
      <p:ext uri="{BB962C8B-B14F-4D97-AF65-F5344CB8AC3E}">
        <p14:creationId xmlns:p14="http://schemas.microsoft.com/office/powerpoint/2010/main" val="9685598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marL="171450" indent="-171450">
              <a:buFont typeface="Arial"/>
              <a:buChar char="•"/>
            </a:pPr>
            <a:r>
              <a:rPr lang="en-US" i="1" dirty="0"/>
              <a:t>U.S. </a:t>
            </a:r>
            <a:r>
              <a:rPr lang="en-US" b="0" i="1" dirty="0"/>
              <a:t>GAAP: </a:t>
            </a:r>
            <a:r>
              <a:rPr kumimoji="0" lang="en-US" sz="2400" b="0" i="0" u="none" strike="noStrike" kern="1200" cap="none" spc="0" normalizeH="0" baseline="0" noProof="0" dirty="0">
                <a:ln>
                  <a:noFill/>
                </a:ln>
                <a:solidFill>
                  <a:srgbClr val="002060"/>
                </a:solidFill>
                <a:effectLst/>
                <a:uLnTx/>
                <a:uFillTx/>
                <a:latin typeface="Times New Roman" pitchFamily="18" charset="0"/>
                <a:ea typeface="+mn-ea"/>
                <a:cs typeface="+mn-cs"/>
              </a:rPr>
              <a:t>A reporting unit’s goodwill impairment is computed as the excess of carrying amount over fair value. Goodwill impairment is limited to goodwill carrying amount for each unit. </a:t>
            </a:r>
          </a:p>
          <a:p>
            <a:pPr marL="171450" indent="-171450">
              <a:buFont typeface="Arial"/>
              <a:buChar char="•"/>
            </a:pPr>
            <a:r>
              <a:rPr lang="en-US" i="1" dirty="0"/>
              <a:t>IFRS.</a:t>
            </a:r>
            <a:r>
              <a:rPr lang="en-US" dirty="0"/>
              <a:t> Any excess carrying amount over fair value for a cash-generating unit is first assigned to reduce goodwill. If goodwill is reduced to zero, then the other assets of the cash-generating unit are reduced pro-rata based on the carrying amounts of the assets.</a:t>
            </a:r>
          </a:p>
          <a:p>
            <a:pPr marL="0" indent="0">
              <a:buFont typeface="Arial"/>
              <a:buNone/>
            </a:pPr>
            <a:endParaRPr lang="en-US" dirty="0"/>
          </a:p>
          <a:p>
            <a:pPr marL="0" indent="0">
              <a:buFont typeface="Arial"/>
              <a:buNone/>
            </a:pPr>
            <a:r>
              <a:rPr lang="en-US" dirty="0"/>
              <a:t>Finally, the FASB and IASB have agreed to include impairment recognition and reporting as one of their future convergence projects.</a:t>
            </a:r>
          </a:p>
        </p:txBody>
      </p:sp>
    </p:spTree>
    <p:extLst>
      <p:ext uri="{BB962C8B-B14F-4D97-AF65-F5344CB8AC3E}">
        <p14:creationId xmlns:p14="http://schemas.microsoft.com/office/powerpoint/2010/main" val="23283896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2901950" y="530225"/>
            <a:ext cx="3492500" cy="2619375"/>
          </a:xfrm>
          <a:ln/>
        </p:spPr>
      </p:sp>
      <p:sp>
        <p:nvSpPr>
          <p:cNvPr id="71682" name="Rectangle 3"/>
          <p:cNvSpPr>
            <a:spLocks noGrp="1" noChangeArrowheads="1"/>
          </p:cNvSpPr>
          <p:nvPr>
            <p:ph type="body" idx="1"/>
          </p:nvPr>
        </p:nvSpPr>
        <p:spPr>
          <a:noFill/>
          <a:ln w="9525"/>
        </p:spPr>
        <p:txBody>
          <a:bodyPr/>
          <a:lstStyle/>
          <a:p>
            <a:r>
              <a:rPr lang="en-US" b="0" dirty="0">
                <a:solidFill>
                  <a:srgbClr val="002060"/>
                </a:solidFill>
              </a:rPr>
              <a:t>LO 3-7: Describe the rationale and procedures for impairment testing for intangible assets other than goodwill.</a:t>
            </a:r>
          </a:p>
        </p:txBody>
      </p:sp>
    </p:spTree>
    <p:extLst>
      <p:ext uri="{BB962C8B-B14F-4D97-AF65-F5344CB8AC3E}">
        <p14:creationId xmlns:p14="http://schemas.microsoft.com/office/powerpoint/2010/main" val="4662355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lnSpcReduction="10000"/>
          </a:bodyPr>
          <a:lstStyle/>
          <a:p>
            <a:pPr defTabSz="915040">
              <a:defRPr/>
            </a:pPr>
            <a:r>
              <a:rPr lang="en-US" dirty="0">
                <a:solidFill>
                  <a:srgbClr val="002060"/>
                </a:solidFill>
              </a:rPr>
              <a:t>For intangible assets with finite lives, the amortization method should reflect the pattern of decline in the economic usefulness of the asset. If no such pattern is apparent, the straight-line method of amortization should be used. The amount to be amortized should be the value assigned to the intangible asset less any residual value. In most cases, the residual value is presumed to be zero. However, that presumption can be overcome if the acquiring enterprise has a commitment from a third party to purchase the intangible at the end of its useful life or an observable market exists for the intangible asset.</a:t>
            </a:r>
          </a:p>
          <a:p>
            <a:pPr defTabSz="915040">
              <a:defRPr/>
            </a:pPr>
            <a:endParaRPr lang="en-US" dirty="0">
              <a:solidFill>
                <a:srgbClr val="002060"/>
              </a:solidFill>
            </a:endParaRPr>
          </a:p>
          <a:p>
            <a:pPr defTabSz="915040">
              <a:defRPr/>
            </a:pPr>
            <a:r>
              <a:rPr lang="en-US" dirty="0">
                <a:solidFill>
                  <a:srgbClr val="002060"/>
                </a:solidFill>
              </a:rPr>
              <a:t>The length of the amortization period for identifiable intangibles (i.e., those not included in goodwill) depends primarily on the assumed economic life of the asset. </a:t>
            </a:r>
            <a:r>
              <a:rPr lang="en-US" b="0" dirty="0">
                <a:solidFill>
                  <a:srgbClr val="002060"/>
                </a:solidFill>
              </a:rPr>
              <a:t>Factors that should be considered in determining the useful life of an intangible asset include</a:t>
            </a:r>
          </a:p>
          <a:p>
            <a:pPr marL="171450" indent="-171450" defTabSz="915040">
              <a:buFont typeface="Arial"/>
              <a:buChar char="•"/>
              <a:defRPr/>
            </a:pPr>
            <a:r>
              <a:rPr lang="en-US" b="0" dirty="0">
                <a:solidFill>
                  <a:srgbClr val="002060"/>
                </a:solidFill>
              </a:rPr>
              <a:t>Legal, regulatory, or contractual provisions.</a:t>
            </a:r>
          </a:p>
          <a:p>
            <a:pPr marL="171450" indent="-171450" defTabSz="915040">
              <a:buFont typeface="Arial"/>
              <a:buChar char="•"/>
              <a:defRPr/>
            </a:pPr>
            <a:r>
              <a:rPr lang="en-US" b="0" dirty="0">
                <a:solidFill>
                  <a:srgbClr val="002060"/>
                </a:solidFill>
              </a:rPr>
              <a:t>The effects of obsolescence, demand, competition, industry stability, rate of technological change, and expected changes in distribution channels.</a:t>
            </a:r>
          </a:p>
          <a:p>
            <a:pPr marL="171450" indent="-171450" defTabSz="915040">
              <a:buFont typeface="Arial"/>
              <a:buChar char="•"/>
              <a:defRPr/>
            </a:pPr>
            <a:r>
              <a:rPr lang="en-US" b="0" dirty="0">
                <a:solidFill>
                  <a:srgbClr val="002060"/>
                </a:solidFill>
              </a:rPr>
              <a:t>The enterprise’s expected use of the intangible asset.</a:t>
            </a:r>
          </a:p>
          <a:p>
            <a:pPr marL="171450" indent="-171450" defTabSz="915040">
              <a:buFont typeface="Arial"/>
              <a:buChar char="•"/>
              <a:defRPr/>
            </a:pPr>
            <a:r>
              <a:rPr lang="en-US" b="0" dirty="0">
                <a:solidFill>
                  <a:srgbClr val="002060"/>
                </a:solidFill>
              </a:rPr>
              <a:t>The level of maintenance expenditure required to obtain the asset’s expected future benefits.</a:t>
            </a:r>
          </a:p>
        </p:txBody>
      </p:sp>
    </p:spTree>
    <p:extLst>
      <p:ext uri="{BB962C8B-B14F-4D97-AF65-F5344CB8AC3E}">
        <p14:creationId xmlns:p14="http://schemas.microsoft.com/office/powerpoint/2010/main" val="37421797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b="0" dirty="0"/>
              <a:t>Any recognized intangible assets considered to possess indefinite lives are not amortized but instead are assessed for impairment on an annual basis.</a:t>
            </a:r>
            <a:r>
              <a:rPr lang="en-US" b="0" baseline="0" dirty="0"/>
              <a:t> </a:t>
            </a:r>
            <a:r>
              <a:rPr lang="en-US" b="0" dirty="0"/>
              <a:t>Similar to goodwill impairment assessment, an entity has the option to first perform qualitative assessments for its indefinite-lived intangibles to see if further quantitative tests are necessary. According to the FASB ASC (350-30-65-3), if an entity elects to perform a qualitative assessment, it examines events and circumstances to determine whether it is more likely than not (that is, a likelihood of more than 50 percent) that an indefinite-lived intangible asset is impaired. Qualitative factors include costs of using the intangible, legal and regulatory factors, industry and market considerations, and other. If the qualitative assessment indicates impairment is unlikely, no additional tests are needed.</a:t>
            </a:r>
          </a:p>
          <a:p>
            <a:endParaRPr lang="en-US" b="0" dirty="0"/>
          </a:p>
          <a:p>
            <a:r>
              <a:rPr lang="en-US" b="0" dirty="0">
                <a:solidFill>
                  <a:srgbClr val="002060"/>
                </a:solidFill>
              </a:rPr>
              <a:t>If the qualitative assessment indicates that impairment is likely, the entity then must perform a quantitative test to determine if a loss has occurred. To test an indefinite-lived intangible asset for impairment, its carrying amount is compared to its fair value. If the fair value is less than the carrying amount, then the intangible asset is considered impaired and an impairment loss is recognized. The asset’s carrying amount is reduced accordingly for the excess of its carrying amount over its fair value.</a:t>
            </a:r>
          </a:p>
        </p:txBody>
      </p:sp>
    </p:spTree>
    <p:extLst>
      <p:ext uri="{BB962C8B-B14F-4D97-AF65-F5344CB8AC3E}">
        <p14:creationId xmlns:p14="http://schemas.microsoft.com/office/powerpoint/2010/main" val="11833828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2901950" y="530225"/>
            <a:ext cx="3492500" cy="2619375"/>
          </a:xfrm>
          <a:ln/>
        </p:spPr>
      </p:sp>
      <p:sp>
        <p:nvSpPr>
          <p:cNvPr id="71682" name="Rectangle 3"/>
          <p:cNvSpPr>
            <a:spLocks noGrp="1" noChangeArrowheads="1"/>
          </p:cNvSpPr>
          <p:nvPr>
            <p:ph type="body" idx="1"/>
          </p:nvPr>
        </p:nvSpPr>
        <p:spPr>
          <a:noFill/>
          <a:ln w="9525"/>
        </p:spPr>
        <p:txBody>
          <a:bodyPr/>
          <a:lstStyle/>
          <a:p>
            <a:r>
              <a:rPr lang="en-US" b="0" dirty="0">
                <a:solidFill>
                  <a:srgbClr val="002060"/>
                </a:solidFill>
              </a:rPr>
              <a:t>LO 3-8: Understand the accounting and reporting for contingent consideration subsequent to a business acquisition.</a:t>
            </a:r>
          </a:p>
        </p:txBody>
      </p:sp>
    </p:spTree>
    <p:extLst>
      <p:ext uri="{BB962C8B-B14F-4D97-AF65-F5344CB8AC3E}">
        <p14:creationId xmlns:p14="http://schemas.microsoft.com/office/powerpoint/2010/main" val="16686093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eaLnBrk="0" fontAlgn="base" hangingPunct="0"/>
            <a:r>
              <a:rPr lang="en-US" sz="1200" kern="1200" dirty="0">
                <a:solidFill>
                  <a:schemeClr val="tx1"/>
                </a:solidFill>
                <a:effectLst/>
                <a:latin typeface="Times New Roman" pitchFamily="18" charset="0"/>
                <a:ea typeface="+mn-ea"/>
                <a:cs typeface="+mn-cs"/>
              </a:rPr>
              <a:t>Contingency agreements frequently accompany business combinations. In many cases, the target firm asks for consideration based on projections of its future performance. </a:t>
            </a:r>
          </a:p>
          <a:p>
            <a:pPr eaLnBrk="0" fontAlgn="base" hangingPunct="0"/>
            <a:endParaRPr lang="en-US" sz="1200" kern="1200" dirty="0">
              <a:solidFill>
                <a:schemeClr val="tx1"/>
              </a:solidFill>
              <a:effectLst/>
              <a:latin typeface="Times New Roman" pitchFamily="18" charset="0"/>
              <a:ea typeface="+mn-ea"/>
              <a:cs typeface="+mn-cs"/>
            </a:endParaRPr>
          </a:p>
          <a:p>
            <a:pPr eaLnBrk="0" fontAlgn="base" hangingPunct="0"/>
            <a:r>
              <a:rPr lang="en-US" sz="1200" kern="1200" dirty="0">
                <a:solidFill>
                  <a:schemeClr val="tx1"/>
                </a:solidFill>
                <a:effectLst/>
                <a:latin typeface="Times New Roman" pitchFamily="18" charset="0"/>
                <a:ea typeface="+mn-ea"/>
                <a:cs typeface="+mn-cs"/>
              </a:rPr>
              <a:t>The acquisition-date fair value assigned to a subsidiary can be based, at least in part, on the fair value of any contingent consideration. Determine the fair values of the contingency and record a liability if appropriate. For contingent obligations that meet the definition of a liability, the obligation is adjusted for changes in fair value over time with corresponding recognition of gains or losses from the revaluation.</a:t>
            </a:r>
          </a:p>
        </p:txBody>
      </p:sp>
    </p:spTree>
    <p:extLst>
      <p:ext uri="{BB962C8B-B14F-4D97-AF65-F5344CB8AC3E}">
        <p14:creationId xmlns:p14="http://schemas.microsoft.com/office/powerpoint/2010/main" val="12514208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eaLnBrk="0" fontAlgn="base" hangingPunct="0"/>
            <a:r>
              <a:rPr lang="en-US" sz="1200" kern="1200" dirty="0">
                <a:solidFill>
                  <a:schemeClr val="tx1"/>
                </a:solidFill>
                <a:effectLst/>
                <a:latin typeface="Times New Roman" pitchFamily="18" charset="0"/>
                <a:ea typeface="+mn-ea"/>
                <a:cs typeface="+mn-cs"/>
              </a:rPr>
              <a:t>Obligations classified as equity are not subsequently remeasured at fair value, consistent with other equity issues (e.g., common stock).</a:t>
            </a:r>
          </a:p>
          <a:p>
            <a:pPr eaLnBrk="0" fontAlgn="base" hangingPunct="0"/>
            <a:endParaRPr lang="en-US" sz="1200" kern="1200" dirty="0">
              <a:solidFill>
                <a:schemeClr val="tx1"/>
              </a:solidFill>
              <a:effectLst/>
              <a:latin typeface="Times New Roman" pitchFamily="18" charset="0"/>
              <a:ea typeface="+mn-ea"/>
              <a:cs typeface="+mn-cs"/>
            </a:endParaRPr>
          </a:p>
          <a:p>
            <a:pPr eaLnBrk="0" fontAlgn="base" hangingPunct="0"/>
            <a:r>
              <a:rPr lang="en-US" sz="1200" kern="1200" dirty="0">
                <a:solidFill>
                  <a:schemeClr val="tx1"/>
                </a:solidFill>
                <a:effectLst/>
                <a:latin typeface="Times New Roman" pitchFamily="18" charset="0"/>
                <a:ea typeface="+mn-ea"/>
                <a:cs typeface="+mn-cs"/>
              </a:rPr>
              <a:t>For contingent obligations classified as equity, no remeasurement to fair value takes place.</a:t>
            </a:r>
            <a:r>
              <a:rPr lang="en-US" sz="1200" kern="1200" baseline="0" dirty="0">
                <a:solidFill>
                  <a:schemeClr val="tx1"/>
                </a:solidFill>
                <a:effectLst/>
                <a:latin typeface="Times New Roman" pitchFamily="18" charset="0"/>
                <a:ea typeface="+mn-ea"/>
                <a:cs typeface="+mn-cs"/>
              </a:rPr>
              <a:t> Whether contingent obligations are a liability or equity,</a:t>
            </a:r>
            <a:r>
              <a:rPr lang="en-US" sz="1200" kern="1200" dirty="0">
                <a:solidFill>
                  <a:schemeClr val="tx1"/>
                </a:solidFill>
                <a:effectLst/>
                <a:latin typeface="Times New Roman" pitchFamily="18" charset="0"/>
                <a:ea typeface="+mn-ea"/>
                <a:cs typeface="+mn-cs"/>
              </a:rPr>
              <a:t> the initial value recognized in the combination does not change regardless of whether the contingency is eventually paid or not.</a:t>
            </a:r>
          </a:p>
          <a:p>
            <a:pPr eaLnBrk="0" fontAlgn="base" hangingPunct="0"/>
            <a:endParaRPr lang="en-US" sz="1200" kern="1200" dirty="0">
              <a:solidFill>
                <a:schemeClr val="tx1"/>
              </a:solidFill>
              <a:effectLst/>
              <a:latin typeface="Times New Roman" pitchFamily="18" charset="0"/>
              <a:ea typeface="+mn-ea"/>
              <a:cs typeface="+mn-cs"/>
            </a:endParaRPr>
          </a:p>
          <a:p>
            <a:pPr eaLnBrk="0" fontAlgn="base" hangingPunct="0"/>
            <a:r>
              <a:rPr lang="en-US" sz="1200" kern="1200" dirty="0">
                <a:solidFill>
                  <a:schemeClr val="tx1"/>
                </a:solidFill>
                <a:effectLst/>
                <a:latin typeface="Times New Roman" pitchFamily="18" charset="0"/>
                <a:ea typeface="+mn-ea"/>
                <a:cs typeface="+mn-cs"/>
              </a:rPr>
              <a:t>A loss from revaluation of the contingent performance obligation is reported in the consolidated income statement as a component of ordinary income.</a:t>
            </a:r>
          </a:p>
        </p:txBody>
      </p:sp>
    </p:spTree>
    <p:extLst>
      <p:ext uri="{BB962C8B-B14F-4D97-AF65-F5344CB8AC3E}">
        <p14:creationId xmlns:p14="http://schemas.microsoft.com/office/powerpoint/2010/main" val="3027882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xfrm>
            <a:off x="2901950" y="530225"/>
            <a:ext cx="3492500" cy="2619375"/>
          </a:xfrm>
          <a:ln/>
        </p:spPr>
      </p:sp>
      <p:sp>
        <p:nvSpPr>
          <p:cNvPr id="18434" name="Rectangle 3"/>
          <p:cNvSpPr>
            <a:spLocks noGrp="1" noChangeArrowheads="1"/>
          </p:cNvSpPr>
          <p:nvPr>
            <p:ph type="body" idx="1"/>
          </p:nvPr>
        </p:nvSpPr>
        <p:spPr>
          <a:noFill/>
          <a:ln w="9525"/>
        </p:spPr>
        <p:txBody>
          <a:bodyPr/>
          <a:lstStyle/>
          <a:p>
            <a:r>
              <a:rPr lang="en-US" dirty="0"/>
              <a:t>LO</a:t>
            </a:r>
            <a:r>
              <a:rPr lang="en-US" baseline="0" dirty="0"/>
              <a:t> 3-2: </a:t>
            </a:r>
            <a:r>
              <a:rPr lang="en-US" dirty="0"/>
              <a:t>Identify and describe the various methods available to a parent company in order to maintain its Investment in Subsidiary account in its internal records.</a:t>
            </a:r>
          </a:p>
        </p:txBody>
      </p:sp>
    </p:spTree>
    <p:extLst>
      <p:ext uri="{BB962C8B-B14F-4D97-AF65-F5344CB8AC3E}">
        <p14:creationId xmlns:p14="http://schemas.microsoft.com/office/powerpoint/2010/main" val="1565790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xfrm>
            <a:off x="2901950" y="530225"/>
            <a:ext cx="3492500" cy="2619375"/>
          </a:xfrm>
          <a:ln/>
        </p:spPr>
      </p:sp>
      <p:sp>
        <p:nvSpPr>
          <p:cNvPr id="20482" name="Rectangle 3"/>
          <p:cNvSpPr>
            <a:spLocks noGrp="1" noChangeArrowheads="1"/>
          </p:cNvSpPr>
          <p:nvPr>
            <p:ph type="body" idx="1"/>
          </p:nvPr>
        </p:nvSpPr>
        <p:spPr>
          <a:noFill/>
          <a:ln w="9525"/>
        </p:spPr>
        <p:txBody>
          <a:bodyPr/>
          <a:lstStyle/>
          <a:p>
            <a:r>
              <a:rPr lang="en-US" dirty="0"/>
              <a:t>For a parent company’s external financial reporting, consolidation of a subsidiary becomes necessary whenever control exists. For internal record-keeping, though, the parent has a choice for monitoring the activities of its subsidiaries. Although several variations occur in practice, three methods have emerged as the most prominent: the equity method, the initial value method, and the partial equity method. </a:t>
            </a:r>
          </a:p>
          <a:p>
            <a:endParaRPr lang="en-US" dirty="0"/>
          </a:p>
          <a:p>
            <a:r>
              <a:rPr lang="en-US" dirty="0"/>
              <a:t>At the acquisition date, each investment accounting method (equity, initial value, and partial equity) begins with an identical value recorded in an investment account. Typically the fair value of the consideration transferred by the parent will serve as the recorded valuation basis on the parent’s books.</a:t>
            </a:r>
          </a:p>
          <a:p>
            <a:endParaRPr lang="en-US" dirty="0"/>
          </a:p>
          <a:p>
            <a:r>
              <a:rPr lang="en-US" dirty="0"/>
              <a:t>Subsequent to the acquisition date, the three methods produce different account balances for the parent’s investment in subsidiary, income recognized from the subsidiary’s activities, and retained earnings accounts. </a:t>
            </a:r>
            <a:r>
              <a:rPr lang="en-US" i="1" dirty="0"/>
              <a:t>Importantly, the selection of a particular method does not affect the totals ultimately reported for the combined companies. </a:t>
            </a:r>
            <a:r>
              <a:rPr lang="en-US" dirty="0"/>
              <a:t>However, the parent’s choice of an internal accounting method does lead to distinct procedures for consolidating the financial</a:t>
            </a:r>
            <a:r>
              <a:rPr lang="en-US" baseline="0" dirty="0"/>
              <a:t> </a:t>
            </a:r>
            <a:r>
              <a:rPr lang="en-US" dirty="0"/>
              <a:t>information from the separate organizations. </a:t>
            </a:r>
          </a:p>
        </p:txBody>
      </p:sp>
    </p:spTree>
    <p:extLst>
      <p:ext uri="{BB962C8B-B14F-4D97-AF65-F5344CB8AC3E}">
        <p14:creationId xmlns:p14="http://schemas.microsoft.com/office/powerpoint/2010/main" val="720599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ChangeArrowheads="1" noTextEdit="1"/>
          </p:cNvSpPr>
          <p:nvPr>
            <p:ph type="sldImg"/>
          </p:nvPr>
        </p:nvSpPr>
        <p:spPr>
          <a:xfrm>
            <a:off x="2901950" y="530225"/>
            <a:ext cx="3492500" cy="2619375"/>
          </a:xfrm>
          <a:ln/>
        </p:spPr>
      </p:sp>
      <p:sp>
        <p:nvSpPr>
          <p:cNvPr id="25602" name="Rectangle 3"/>
          <p:cNvSpPr>
            <a:spLocks noGrp="1" noChangeArrowheads="1"/>
          </p:cNvSpPr>
          <p:nvPr>
            <p:ph type="body" idx="1"/>
          </p:nvPr>
        </p:nvSpPr>
        <p:spPr>
          <a:noFill/>
          <a:ln w="9525"/>
        </p:spPr>
        <p:txBody>
          <a:bodyPr/>
          <a:lstStyle/>
          <a:p>
            <a:pPr eaLnBrk="0" hangingPunct="0">
              <a:defRPr/>
            </a:pPr>
            <a:r>
              <a:rPr lang="en-US" sz="800" dirty="0">
                <a:solidFill>
                  <a:srgbClr val="002060"/>
                </a:solidFill>
              </a:rPr>
              <a:t>The equity method embraces full accrual accounting in maintaining the investment account and related income over time. Under the equity method, the acquiring company accrues income when the subsidiary earns it. To match the additional fair value recorded in the combination against income, amortization expense stemming from the original excess fair-value allocations is recognized through periodic adjusting entries. Unrealized gains on intra-entity transactions are deferred; subsidiary dividends serve to reduce the investment balance. The equity method creates a parallel between the parent’s investment accounts and changes in the underlying equity of the acquired company.</a:t>
            </a:r>
          </a:p>
          <a:p>
            <a:pPr eaLnBrk="0" hangingPunct="0">
              <a:defRPr/>
            </a:pPr>
            <a:endParaRPr lang="en-US" sz="800" dirty="0">
              <a:solidFill>
                <a:srgbClr val="002060"/>
              </a:solidFill>
            </a:endParaRPr>
          </a:p>
          <a:p>
            <a:pPr eaLnBrk="0" hangingPunct="0">
              <a:defRPr/>
            </a:pPr>
            <a:r>
              <a:rPr lang="en-US" sz="800" dirty="0">
                <a:solidFill>
                  <a:srgbClr val="002060"/>
                </a:solidFill>
              </a:rPr>
              <a:t>When the parent has complete ownership, equity method earnings from the subsidiary, combined with the parent’s other income sources, create a total income figure reflective of the entire combined business entity. Consequently, the equity method often is referred to as a single-line consolidation. The equity method is especially popular in companies where management periodically (e.g., monthly or quarterly) measures each subsidiary’s profitability using accrual-based income figures.</a:t>
            </a:r>
          </a:p>
          <a:p>
            <a:pPr defTabSz="931694">
              <a:defRPr/>
            </a:pPr>
            <a:endParaRPr lang="en-US" sz="800" dirty="0">
              <a:solidFill>
                <a:srgbClr val="002060"/>
              </a:solidFill>
              <a:cs typeface="Times New Roman" pitchFamily="18" charset="0"/>
            </a:endParaRPr>
          </a:p>
          <a:p>
            <a:pPr defTabSz="931694">
              <a:defRPr/>
            </a:pPr>
            <a:r>
              <a:rPr lang="en-US" sz="800" dirty="0">
                <a:solidFill>
                  <a:srgbClr val="002060"/>
                </a:solidFill>
                <a:cs typeface="Times New Roman" pitchFamily="18" charset="0"/>
              </a:rPr>
              <a:t>Under the initial value method, the parent recognizes income from its share of any subsidiary dividends when declared. Because little time typically elapses between dividend declaration and cash distribution, the initial value method frequently reflects the cash basis for income recognition. No recognition is given to the income earned by the subsidiary. The investment balance remains on the parent’s financial records at the initial fair value assigned at the acquisition date.</a:t>
            </a:r>
          </a:p>
          <a:p>
            <a:pPr defTabSz="931694">
              <a:defRPr/>
            </a:pPr>
            <a:endParaRPr lang="en-US" sz="800" dirty="0">
              <a:solidFill>
                <a:srgbClr val="002060"/>
              </a:solidFill>
              <a:cs typeface="Times New Roman" pitchFamily="18" charset="0"/>
            </a:endParaRPr>
          </a:p>
          <a:p>
            <a:pPr defTabSz="931694">
              <a:defRPr/>
            </a:pPr>
            <a:r>
              <a:rPr lang="en-US" sz="800" dirty="0">
                <a:solidFill>
                  <a:srgbClr val="002060"/>
                </a:solidFill>
                <a:cs typeface="Times New Roman" pitchFamily="18" charset="0"/>
              </a:rPr>
              <a:t>The initial value method might be selected because the parent does not require an accrual-based income measure of subsidiary performance. Some firms may find the initial value method’s ease of application attractive. Because</a:t>
            </a:r>
            <a:r>
              <a:rPr lang="en-US" sz="800" baseline="0" dirty="0">
                <a:solidFill>
                  <a:srgbClr val="002060"/>
                </a:solidFill>
                <a:cs typeface="Times New Roman" pitchFamily="18" charset="0"/>
              </a:rPr>
              <a:t> t</a:t>
            </a:r>
            <a:r>
              <a:rPr lang="en-US" sz="800" dirty="0">
                <a:solidFill>
                  <a:srgbClr val="002060"/>
                </a:solidFill>
                <a:cs typeface="Times New Roman" pitchFamily="18" charset="0"/>
              </a:rPr>
              <a:t>he investment account is eliminated in consolidation and the actual subsidiary revenues and expenses are eventually combined,</a:t>
            </a:r>
            <a:r>
              <a:rPr lang="en-US" sz="800" baseline="0" dirty="0">
                <a:solidFill>
                  <a:srgbClr val="002060"/>
                </a:solidFill>
                <a:cs typeface="Times New Roman" pitchFamily="18" charset="0"/>
              </a:rPr>
              <a:t> f</a:t>
            </a:r>
            <a:r>
              <a:rPr lang="en-US" sz="800" dirty="0">
                <a:solidFill>
                  <a:srgbClr val="002060"/>
                </a:solidFill>
                <a:cs typeface="Times New Roman" pitchFamily="18" charset="0"/>
              </a:rPr>
              <a:t>irms may avoid the complexity of the equity method unless they need the specific information provided by the equity income measure for internal decision making.</a:t>
            </a:r>
          </a:p>
          <a:p>
            <a:pPr defTabSz="931694">
              <a:defRPr/>
            </a:pPr>
            <a:endParaRPr lang="en-US" sz="800" dirty="0">
              <a:solidFill>
                <a:srgbClr val="002060"/>
              </a:solidFill>
              <a:cs typeface="Times New Roman" pitchFamily="18" charset="0"/>
            </a:endParaRPr>
          </a:p>
          <a:p>
            <a:pPr defTabSz="931694">
              <a:defRPr/>
            </a:pPr>
            <a:r>
              <a:rPr lang="en-US" sz="800" dirty="0">
                <a:solidFill>
                  <a:srgbClr val="002060"/>
                </a:solidFill>
                <a:cs typeface="Times New Roman" pitchFamily="18" charset="0"/>
              </a:rPr>
              <a:t>A third method available to the acquiring company is a partial application of the equity method. Under this approach, the parent recognizes the reported income accruing from the subsidiary. Subsidiary dividends declared reduce the investment balance. However, no other equity adjustments (amortization or deferral of unrealized gains) are recorded. Thus, in many cases, earnings figures on the parent’s books approximate consolidated totals but without the effort associated with a full application of the equity method.</a:t>
            </a:r>
          </a:p>
        </p:txBody>
      </p:sp>
    </p:spTree>
    <p:extLst>
      <p:ext uri="{BB962C8B-B14F-4D97-AF65-F5344CB8AC3E}">
        <p14:creationId xmlns:p14="http://schemas.microsoft.com/office/powerpoint/2010/main" val="991930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xfrm>
            <a:off x="2901950" y="530225"/>
            <a:ext cx="3492500" cy="2619375"/>
          </a:xfrm>
          <a:ln/>
        </p:spPr>
      </p:sp>
      <p:sp>
        <p:nvSpPr>
          <p:cNvPr id="20482" name="Rectangle 3"/>
          <p:cNvSpPr>
            <a:spLocks noGrp="1" noChangeArrowheads="1"/>
          </p:cNvSpPr>
          <p:nvPr>
            <p:ph type="body" idx="1"/>
          </p:nvPr>
        </p:nvSpPr>
        <p:spPr>
          <a:noFill/>
          <a:ln w="9525"/>
        </p:spPr>
        <p:txBody>
          <a:bodyPr/>
          <a:lstStyle/>
          <a:p>
            <a:r>
              <a:rPr lang="en-US" dirty="0"/>
              <a:t>Exhibit 3.1 provides a summary of these three internal accounting techniques. Importantly, the method the acquiring company adopts affects only its separate financial records and has no impact on the subsidiary’s balances. Regardless of how the parent chooses to account internally for its subsidiary, the selection of a particular method (i.e., initial value, equity, or partial equity) does not affect the amounts ultimately reported on consolidated financial statements to external users. </a:t>
            </a:r>
          </a:p>
        </p:txBody>
      </p:sp>
    </p:spTree>
    <p:extLst>
      <p:ext uri="{BB962C8B-B14F-4D97-AF65-F5344CB8AC3E}">
        <p14:creationId xmlns:p14="http://schemas.microsoft.com/office/powerpoint/2010/main" val="31436862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ln>
            <a:solidFill>
              <a:srgbClr val="002060"/>
            </a:solidFill>
          </a:ln>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0099"/>
                </a:solidFill>
              </a:defRPr>
            </a:lvl1pPr>
          </a:lstStyle>
          <a:p>
            <a:pPr>
              <a:defRPr/>
            </a:pPr>
            <a:r>
              <a:rPr lang="en-US" dirty="0"/>
              <a:t>McGraw-Hill/Irwin </a:t>
            </a:r>
          </a:p>
        </p:txBody>
      </p:sp>
      <p:sp>
        <p:nvSpPr>
          <p:cNvPr id="6"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0099"/>
                </a:solidFill>
              </a:defRPr>
            </a:lvl1pPr>
          </a:lstStyle>
          <a:p>
            <a:pPr>
              <a:defRPr/>
            </a:pPr>
            <a:r>
              <a:rPr lang="en-US" dirty="0"/>
              <a:t>Copyright © 2015 by The McGraw-Hill Companies, Inc. All rights reserved. </a:t>
            </a:r>
          </a:p>
        </p:txBody>
      </p:sp>
      <p:sp>
        <p:nvSpPr>
          <p:cNvPr id="7"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0099"/>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0099"/>
                </a:solidFill>
              </a:defRPr>
            </a:lvl1pPr>
          </a:lstStyle>
          <a:p>
            <a:pPr>
              <a:defRPr/>
            </a:pPr>
            <a:r>
              <a:rPr lang="en-US" dirty="0"/>
              <a:t>McGraw-Hill/Irwin </a:t>
            </a:r>
          </a:p>
        </p:txBody>
      </p:sp>
      <p:sp>
        <p:nvSpPr>
          <p:cNvPr id="5"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0099"/>
                </a:solidFill>
              </a:defRPr>
            </a:lvl1pPr>
          </a:lstStyle>
          <a:p>
            <a:pPr>
              <a:defRPr/>
            </a:pPr>
            <a:r>
              <a:rPr lang="en-US" dirty="0"/>
              <a:t>Copyright © 2015 by The McGraw-Hill Companies, Inc. All rights reserved. </a:t>
            </a:r>
          </a:p>
        </p:txBody>
      </p:sp>
      <p:sp>
        <p:nvSpPr>
          <p:cNvPr id="6"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0099"/>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0"/>
            <a:ext cx="19431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0"/>
            <a:ext cx="56769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0099"/>
                </a:solidFill>
              </a:defRPr>
            </a:lvl1pPr>
          </a:lstStyle>
          <a:p>
            <a:pPr>
              <a:defRPr/>
            </a:pPr>
            <a:r>
              <a:rPr lang="en-US" dirty="0"/>
              <a:t>McGraw-Hill/Irwin </a:t>
            </a:r>
          </a:p>
        </p:txBody>
      </p:sp>
      <p:sp>
        <p:nvSpPr>
          <p:cNvPr id="5"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0099"/>
                </a:solidFill>
              </a:defRPr>
            </a:lvl1pPr>
          </a:lstStyle>
          <a:p>
            <a:pPr>
              <a:defRPr/>
            </a:pPr>
            <a:r>
              <a:rPr lang="en-US" dirty="0"/>
              <a:t>Copyright © 2015 by The McGraw-Hill Companies, Inc. All rights reserved. </a:t>
            </a:r>
          </a:p>
        </p:txBody>
      </p:sp>
      <p:sp>
        <p:nvSpPr>
          <p:cNvPr id="6"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0099"/>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002060"/>
            </a:solidFill>
          </a:ln>
        </p:spPr>
        <p:txBody>
          <a:bodyPr/>
          <a:lstStyle>
            <a:lvl1pPr>
              <a:defRPr>
                <a:solidFill>
                  <a:srgbClr val="002060"/>
                </a:solidFill>
              </a:defRPr>
            </a:lvl1pPr>
          </a:lstStyle>
          <a:p>
            <a:r>
              <a:rPr lang="en-US"/>
              <a:t>Click to edit Master title style</a:t>
            </a:r>
          </a:p>
        </p:txBody>
      </p:sp>
      <p:sp>
        <p:nvSpPr>
          <p:cNvPr id="3" name="Content Placeholder 2"/>
          <p:cNvSpPr>
            <a:spLocks noGrp="1"/>
          </p:cNvSpPr>
          <p:nvPr>
            <p:ph idx="1"/>
          </p:nvPr>
        </p:nvSpPr>
        <p:spPr/>
        <p:txBody>
          <a:bodyPr/>
          <a:lstStyle>
            <a:lvl1pPr>
              <a:defRPr b="1">
                <a:solidFill>
                  <a:srgbClr val="002060"/>
                </a:solidFill>
                <a:latin typeface="Times New Roman" pitchFamily="18" charset="0"/>
                <a:cs typeface="Times New Roman" pitchFamily="18" charset="0"/>
              </a:defRPr>
            </a:lvl1pPr>
            <a:lvl2pPr>
              <a:defRPr b="1">
                <a:solidFill>
                  <a:srgbClr val="002060"/>
                </a:solidFill>
                <a:latin typeface="Times New Roman" pitchFamily="18" charset="0"/>
                <a:cs typeface="Times New Roman" pitchFamily="18" charset="0"/>
              </a:defRPr>
            </a:lvl2pPr>
            <a:lvl3pPr>
              <a:defRPr b="1">
                <a:solidFill>
                  <a:srgbClr val="002060"/>
                </a:solidFill>
                <a:latin typeface="Times New Roman" pitchFamily="18" charset="0"/>
                <a:cs typeface="Times New Roman" pitchFamily="18" charset="0"/>
              </a:defRPr>
            </a:lvl3pPr>
            <a:lvl4pPr>
              <a:defRPr b="1">
                <a:solidFill>
                  <a:srgbClr val="002060"/>
                </a:solidFill>
                <a:latin typeface="Times New Roman" pitchFamily="18" charset="0"/>
                <a:cs typeface="Times New Roman" pitchFamily="18" charset="0"/>
              </a:defRPr>
            </a:lvl4pPr>
            <a:lvl5pPr>
              <a:defRPr b="1">
                <a:solidFill>
                  <a:srgbClr val="002060"/>
                </a:solidFill>
                <a:latin typeface="Times New Roman" pitchFamily="18" charset="0"/>
                <a:cs typeface="Times New Roman"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7"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8"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2060"/>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ln>
            <a:solidFill>
              <a:srgbClr val="002060"/>
            </a:solidFill>
          </a:ln>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0099"/>
                </a:solidFill>
              </a:defRPr>
            </a:lvl1pPr>
          </a:lstStyle>
          <a:p>
            <a:pPr>
              <a:defRPr/>
            </a:pPr>
            <a:r>
              <a:rPr lang="en-US" dirty="0"/>
              <a:t>McGraw-Hill/Irwin </a:t>
            </a:r>
          </a:p>
        </p:txBody>
      </p:sp>
      <p:sp>
        <p:nvSpPr>
          <p:cNvPr id="6"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0099"/>
                </a:solidFill>
              </a:defRPr>
            </a:lvl1pPr>
          </a:lstStyle>
          <a:p>
            <a:pPr>
              <a:defRPr/>
            </a:pPr>
            <a:r>
              <a:rPr lang="en-US" dirty="0"/>
              <a:t>Copyright © 2015 by The McGraw-Hill Companies, Inc. All rights reserved. </a:t>
            </a:r>
          </a:p>
        </p:txBody>
      </p:sp>
      <p:sp>
        <p:nvSpPr>
          <p:cNvPr id="7"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0099"/>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002060"/>
            </a:solidFill>
          </a:ln>
        </p:spPr>
        <p:txBody>
          <a:bodyPr/>
          <a:lstStyle/>
          <a:p>
            <a:r>
              <a:rPr lang="en-US"/>
              <a:t>Click to edit Master title style</a:t>
            </a:r>
          </a:p>
        </p:txBody>
      </p:sp>
      <p:sp>
        <p:nvSpPr>
          <p:cNvPr id="3" name="Content Placeholder 2"/>
          <p:cNvSpPr>
            <a:spLocks noGrp="1"/>
          </p:cNvSpPr>
          <p:nvPr>
            <p:ph sz="half" idx="1"/>
          </p:nvPr>
        </p:nvSpPr>
        <p:spPr>
          <a:xfrm>
            <a:off x="16002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a:xfrm>
            <a:off x="1447800" y="6537325"/>
            <a:ext cx="1981200" cy="473075"/>
          </a:xfrm>
          <a:prstGeom prst="rect">
            <a:avLst/>
          </a:prstGeom>
        </p:spPr>
        <p:txBody>
          <a:bodyPr/>
          <a:lstStyle>
            <a:lvl1pPr eaLnBrk="0" hangingPunct="0">
              <a:defRPr sz="1200" b="1" i="1" dirty="0">
                <a:solidFill>
                  <a:srgbClr val="000099"/>
                </a:solidFill>
              </a:defRPr>
            </a:lvl1pPr>
          </a:lstStyle>
          <a:p>
            <a:pPr>
              <a:defRPr/>
            </a:pPr>
            <a:r>
              <a:rPr lang="en-US" dirty="0"/>
              <a:t>McGraw-Hill/Irwin </a:t>
            </a:r>
          </a:p>
        </p:txBody>
      </p:sp>
      <p:sp>
        <p:nvSpPr>
          <p:cNvPr id="7"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0099"/>
                </a:solidFill>
              </a:defRPr>
            </a:lvl1pPr>
          </a:lstStyle>
          <a:p>
            <a:pPr>
              <a:defRPr/>
            </a:pPr>
            <a:r>
              <a:rPr lang="en-US" dirty="0"/>
              <a:t>Copyright © 2015 by The McGraw-Hill Companies, Inc. All rights reserved. </a:t>
            </a:r>
          </a:p>
        </p:txBody>
      </p:sp>
      <p:sp>
        <p:nvSpPr>
          <p:cNvPr id="8"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0099"/>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1143000"/>
          </a:xfrm>
          <a:ln>
            <a:solidFill>
              <a:srgbClr val="002060"/>
            </a:solidFill>
          </a:ln>
        </p:spPr>
        <p:txBody>
          <a:bodyPr/>
          <a:lstStyle>
            <a:lvl1pPr>
              <a:defRPr>
                <a:latin typeface="Times New Roman" pitchFamily="18" charset="0"/>
                <a:cs typeface="Times New Roman" pitchFamily="18" charset="0"/>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atin typeface="Times New Roman" pitchFamily="18" charset="0"/>
                <a:cs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atin typeface="Times New Roman" pitchFamily="18" charset="0"/>
                <a:cs typeface="Times New Roman" pitchFamily="18" charset="0"/>
              </a:defRPr>
            </a:lvl1pPr>
            <a:lvl2pPr>
              <a:defRPr sz="2000">
                <a:latin typeface="Times New Roman" pitchFamily="18" charset="0"/>
                <a:cs typeface="Times New Roman" pitchFamily="18" charset="0"/>
              </a:defRPr>
            </a:lvl2pPr>
            <a:lvl3pPr>
              <a:defRPr sz="1800">
                <a:latin typeface="Times New Roman" pitchFamily="18" charset="0"/>
                <a:cs typeface="Times New Roman" pitchFamily="18" charset="0"/>
              </a:defRPr>
            </a:lvl3pPr>
            <a:lvl4pPr>
              <a:defRPr sz="1600">
                <a:latin typeface="Times New Roman" pitchFamily="18" charset="0"/>
                <a:cs typeface="Times New Roman" pitchFamily="18" charset="0"/>
              </a:defRPr>
            </a:lvl4pPr>
            <a:lvl5pPr>
              <a:defRPr sz="1600">
                <a:latin typeface="Times New Roman" pitchFamily="18" charset="0"/>
                <a:cs typeface="Times New Roman" pitchFamily="18"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atin typeface="Times New Roman" pitchFamily="18" charset="0"/>
                <a:cs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atin typeface="Times New Roman" pitchFamily="18" charset="0"/>
                <a:cs typeface="Times New Roman" pitchFamily="18" charset="0"/>
              </a:defRPr>
            </a:lvl1pPr>
            <a:lvl2pPr>
              <a:defRPr sz="2000">
                <a:latin typeface="Times New Roman" pitchFamily="18" charset="0"/>
                <a:cs typeface="Times New Roman" pitchFamily="18" charset="0"/>
              </a:defRPr>
            </a:lvl2pPr>
            <a:lvl3pPr>
              <a:defRPr sz="1800">
                <a:latin typeface="Times New Roman" pitchFamily="18" charset="0"/>
                <a:cs typeface="Times New Roman" pitchFamily="18" charset="0"/>
              </a:defRPr>
            </a:lvl3pPr>
            <a:lvl4pPr>
              <a:defRPr sz="1600">
                <a:latin typeface="Times New Roman" pitchFamily="18" charset="0"/>
                <a:cs typeface="Times New Roman" pitchFamily="18" charset="0"/>
              </a:defRPr>
            </a:lvl4pPr>
            <a:lvl5pPr>
              <a:defRPr sz="1600">
                <a:latin typeface="Times New Roman" pitchFamily="18" charset="0"/>
                <a:cs typeface="Times New Roman" pitchFamily="18"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1447800" y="6537325"/>
            <a:ext cx="1981200" cy="473075"/>
          </a:xfrm>
          <a:prstGeom prst="rect">
            <a:avLst/>
          </a:prstGeom>
        </p:spPr>
        <p:txBody>
          <a:bodyPr/>
          <a:lstStyle>
            <a:lvl1pPr eaLnBrk="0" hangingPunct="0">
              <a:defRPr sz="1200" b="1" i="1" dirty="0">
                <a:solidFill>
                  <a:srgbClr val="000099"/>
                </a:solidFill>
              </a:defRPr>
            </a:lvl1pPr>
          </a:lstStyle>
          <a:p>
            <a:pPr>
              <a:defRPr/>
            </a:pPr>
            <a:r>
              <a:rPr lang="en-US" dirty="0"/>
              <a:t>McGraw-Hill/Irwin </a:t>
            </a:r>
          </a:p>
        </p:txBody>
      </p:sp>
      <p:sp>
        <p:nvSpPr>
          <p:cNvPr id="8" name="Footer Placeholder 11"/>
          <p:cNvSpPr>
            <a:spLocks noGrp="1"/>
          </p:cNvSpPr>
          <p:nvPr>
            <p:ph type="ftr" sz="quarter" idx="11"/>
          </p:nvPr>
        </p:nvSpPr>
        <p:spPr>
          <a:xfrm>
            <a:off x="2971800" y="6537325"/>
            <a:ext cx="5181600" cy="473075"/>
          </a:xfrm>
          <a:prstGeom prst="rect">
            <a:avLst/>
          </a:prstGeom>
        </p:spPr>
        <p:txBody>
          <a:bodyPr/>
          <a:lstStyle>
            <a:lvl1pPr eaLnBrk="0" hangingPunct="0">
              <a:defRPr sz="1200" b="1" i="1" dirty="0">
                <a:solidFill>
                  <a:srgbClr val="000099"/>
                </a:solidFill>
              </a:defRPr>
            </a:lvl1pPr>
          </a:lstStyle>
          <a:p>
            <a:pPr>
              <a:defRPr/>
            </a:pPr>
            <a:r>
              <a:rPr lang="en-US" dirty="0"/>
              <a:t>Copyright © 2015 by The McGraw-Hill Companies, Inc. All rights reserved. </a:t>
            </a:r>
          </a:p>
        </p:txBody>
      </p:sp>
      <p:sp>
        <p:nvSpPr>
          <p:cNvPr id="9" name="Slide Number Placeholder 12"/>
          <p:cNvSpPr>
            <a:spLocks noGrp="1"/>
          </p:cNvSpPr>
          <p:nvPr>
            <p:ph type="sldNum" sz="quarter" idx="12"/>
          </p:nvPr>
        </p:nvSpPr>
        <p:spPr>
          <a:xfrm>
            <a:off x="8229600" y="6553200"/>
            <a:ext cx="533400" cy="381000"/>
          </a:xfrm>
          <a:prstGeom prst="rect">
            <a:avLst/>
          </a:prstGeom>
        </p:spPr>
        <p:txBody>
          <a:bodyPr/>
          <a:lstStyle>
            <a:lvl1pPr eaLnBrk="0" hangingPunct="0">
              <a:defRPr sz="1200" b="1" dirty="0">
                <a:solidFill>
                  <a:srgbClr val="000099"/>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686800" cy="1206500"/>
          </a:xfrm>
          <a:prstGeom prst="roundRect">
            <a:avLst/>
          </a:prstGeom>
          <a:noFill/>
          <a:ln w="57150">
            <a:solidFill>
              <a:srgbClr val="002060"/>
            </a:solidFill>
          </a:ln>
        </p:spPr>
        <p:txBody>
          <a:bodyPr/>
          <a:lstStyle>
            <a:lvl1pPr>
              <a:defRPr sz="4000">
                <a:solidFill>
                  <a:srgbClr val="002060"/>
                </a:solidFill>
                <a:latin typeface="Times New Roman" pitchFamily="18" charset="0"/>
                <a:cs typeface="Times New Roman" pitchFamily="18" charset="0"/>
              </a:defRPr>
            </a:lvl1pPr>
          </a:lstStyle>
          <a:p>
            <a:r>
              <a:rPr lang="en-US"/>
              <a:t>Click to edit Master title style</a:t>
            </a:r>
          </a:p>
        </p:txBody>
      </p:sp>
      <p:sp>
        <p:nvSpPr>
          <p:cNvPr id="4"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5"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6"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2060"/>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0099"/>
                </a:solidFill>
              </a:defRPr>
            </a:lvl1pPr>
          </a:lstStyle>
          <a:p>
            <a:pPr>
              <a:defRPr/>
            </a:pPr>
            <a:r>
              <a:rPr lang="en-US" dirty="0"/>
              <a:t>McGraw-Hill/Irwin </a:t>
            </a:r>
          </a:p>
        </p:txBody>
      </p:sp>
      <p:sp>
        <p:nvSpPr>
          <p:cNvPr id="3"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0099"/>
                </a:solidFill>
              </a:defRPr>
            </a:lvl1pPr>
          </a:lstStyle>
          <a:p>
            <a:pPr>
              <a:defRPr/>
            </a:pPr>
            <a:r>
              <a:rPr lang="en-US" dirty="0"/>
              <a:t>Copyright © 2015 by The McGraw-Hill Companies, Inc. All rights reserved. </a:t>
            </a:r>
          </a:p>
        </p:txBody>
      </p:sp>
      <p:sp>
        <p:nvSpPr>
          <p:cNvPr id="4"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0099"/>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1447800" y="6537325"/>
            <a:ext cx="1981200" cy="473075"/>
          </a:xfrm>
          <a:prstGeom prst="rect">
            <a:avLst/>
          </a:prstGeom>
        </p:spPr>
        <p:txBody>
          <a:bodyPr/>
          <a:lstStyle>
            <a:lvl1pPr eaLnBrk="0" hangingPunct="0">
              <a:defRPr sz="1200" b="1" i="1" dirty="0">
                <a:solidFill>
                  <a:srgbClr val="000099"/>
                </a:solidFill>
              </a:defRPr>
            </a:lvl1pPr>
          </a:lstStyle>
          <a:p>
            <a:pPr>
              <a:defRPr/>
            </a:pPr>
            <a:r>
              <a:rPr lang="en-US" dirty="0"/>
              <a:t>McGraw-Hill/Irwin </a:t>
            </a:r>
          </a:p>
        </p:txBody>
      </p:sp>
      <p:sp>
        <p:nvSpPr>
          <p:cNvPr id="6"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0099"/>
                </a:solidFill>
              </a:defRPr>
            </a:lvl1pPr>
          </a:lstStyle>
          <a:p>
            <a:pPr>
              <a:defRPr/>
            </a:pPr>
            <a:r>
              <a:rPr lang="en-US" dirty="0"/>
              <a:t>Copyright © 2015 by The McGraw-Hill Companies, Inc. All rights reserved. </a:t>
            </a:r>
          </a:p>
        </p:txBody>
      </p:sp>
      <p:sp>
        <p:nvSpPr>
          <p:cNvPr id="7"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0099"/>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1447800" y="6537325"/>
            <a:ext cx="1981200" cy="473075"/>
          </a:xfrm>
          <a:prstGeom prst="rect">
            <a:avLst/>
          </a:prstGeom>
        </p:spPr>
        <p:txBody>
          <a:bodyPr/>
          <a:lstStyle>
            <a:lvl1pPr eaLnBrk="0" hangingPunct="0">
              <a:defRPr sz="1200" b="1" i="1" dirty="0">
                <a:solidFill>
                  <a:srgbClr val="000099"/>
                </a:solidFill>
              </a:defRPr>
            </a:lvl1pPr>
          </a:lstStyle>
          <a:p>
            <a:pPr>
              <a:defRPr/>
            </a:pPr>
            <a:r>
              <a:rPr lang="en-US" dirty="0"/>
              <a:t>McGraw-Hill/Irwin </a:t>
            </a:r>
          </a:p>
        </p:txBody>
      </p:sp>
      <p:sp>
        <p:nvSpPr>
          <p:cNvPr id="6"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0099"/>
                </a:solidFill>
              </a:defRPr>
            </a:lvl1pPr>
          </a:lstStyle>
          <a:p>
            <a:pPr>
              <a:defRPr/>
            </a:pPr>
            <a:r>
              <a:rPr lang="en-US" dirty="0"/>
              <a:t>Copyright © 2015 by The McGraw-Hill Companies, Inc. All rights reserved. </a:t>
            </a:r>
          </a:p>
        </p:txBody>
      </p:sp>
      <p:sp>
        <p:nvSpPr>
          <p:cNvPr id="7"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0099"/>
                </a:solidFill>
              </a:defRPr>
            </a:lvl1pPr>
          </a:lstStyle>
          <a:p>
            <a:pPr>
              <a:defRPr/>
            </a:pPr>
            <a:r>
              <a:rPr lang="en-US" dirty="0"/>
              <a:t>3</a:t>
            </a:r>
            <a:fld id="{B389CB3F-DA7F-4D11-BE91-32EDAB2B185B}"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76200"/>
            <a:ext cx="8686800" cy="1206500"/>
          </a:xfrm>
          <a:prstGeom prst="roundRect">
            <a:avLst/>
          </a:prstGeom>
          <a:noFill/>
          <a:ln w="57150">
            <a:solidFill>
              <a:srgbClr val="002060"/>
            </a:solidFill>
            <a:miter lim="800000"/>
            <a:headEnd/>
            <a:tailEnd/>
          </a:ln>
          <a:effec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52228" name="Rectangle 3"/>
          <p:cNvSpPr>
            <a:spLocks noGrp="1" noChangeArrowheads="1"/>
          </p:cNvSpPr>
          <p:nvPr>
            <p:ph type="body" idx="1"/>
          </p:nvPr>
        </p:nvSpPr>
        <p:spPr bwMode="auto">
          <a:xfrm>
            <a:off x="533400" y="1371600"/>
            <a:ext cx="8153400" cy="4724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dirty="0"/>
              <a:t>Click to edit Master text styles</a:t>
            </a:r>
          </a:p>
          <a:p>
            <a:pPr lvl="1"/>
            <a:r>
              <a:rPr lang="en-US" dirty="0"/>
              <a:t>	click here for second level</a:t>
            </a:r>
          </a:p>
        </p:txBody>
      </p:sp>
      <p:sp>
        <p:nvSpPr>
          <p:cNvPr id="7"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8"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9"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2060"/>
                </a:solidFill>
              </a:defRPr>
            </a:lvl1pPr>
          </a:lstStyle>
          <a:p>
            <a:pPr>
              <a:defRPr/>
            </a:pPr>
            <a:r>
              <a:rPr lang="en-US" dirty="0"/>
              <a:t>3</a:t>
            </a:r>
            <a:fld id="{B389CB3F-DA7F-4D11-BE91-32EDAB2B185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p:txStyles>
    <p:titleStyle>
      <a:lvl1pPr algn="ctr" rtl="0" eaLnBrk="0" fontAlgn="base" hangingPunct="0">
        <a:lnSpc>
          <a:spcPct val="85000"/>
        </a:lnSpc>
        <a:spcBef>
          <a:spcPct val="0"/>
        </a:spcBef>
        <a:spcAft>
          <a:spcPct val="0"/>
        </a:spcAft>
        <a:defRPr sz="3600" b="1">
          <a:solidFill>
            <a:srgbClr val="002060"/>
          </a:solidFill>
          <a:latin typeface="+mj-lt"/>
          <a:ea typeface="+mj-ea"/>
          <a:cs typeface="+mj-cs"/>
        </a:defRPr>
      </a:lvl1pPr>
      <a:lvl2pPr algn="l" rtl="0" eaLnBrk="0" fontAlgn="base" hangingPunct="0">
        <a:lnSpc>
          <a:spcPct val="85000"/>
        </a:lnSpc>
        <a:spcBef>
          <a:spcPct val="0"/>
        </a:spcBef>
        <a:spcAft>
          <a:spcPct val="0"/>
        </a:spcAft>
        <a:defRPr sz="3600" b="1">
          <a:solidFill>
            <a:schemeClr val="tx2"/>
          </a:solidFill>
          <a:latin typeface="Arial" charset="0"/>
        </a:defRPr>
      </a:lvl2pPr>
      <a:lvl3pPr algn="l" rtl="0" eaLnBrk="0" fontAlgn="base" hangingPunct="0">
        <a:lnSpc>
          <a:spcPct val="85000"/>
        </a:lnSpc>
        <a:spcBef>
          <a:spcPct val="0"/>
        </a:spcBef>
        <a:spcAft>
          <a:spcPct val="0"/>
        </a:spcAft>
        <a:defRPr sz="3600" b="1">
          <a:solidFill>
            <a:schemeClr val="tx2"/>
          </a:solidFill>
          <a:latin typeface="Arial" charset="0"/>
        </a:defRPr>
      </a:lvl3pPr>
      <a:lvl4pPr algn="l" rtl="0" eaLnBrk="0" fontAlgn="base" hangingPunct="0">
        <a:lnSpc>
          <a:spcPct val="85000"/>
        </a:lnSpc>
        <a:spcBef>
          <a:spcPct val="0"/>
        </a:spcBef>
        <a:spcAft>
          <a:spcPct val="0"/>
        </a:spcAft>
        <a:defRPr sz="3600" b="1">
          <a:solidFill>
            <a:schemeClr val="tx2"/>
          </a:solidFill>
          <a:latin typeface="Arial" charset="0"/>
        </a:defRPr>
      </a:lvl4pPr>
      <a:lvl5pPr algn="l" rtl="0" eaLnBrk="0" fontAlgn="base" hangingPunct="0">
        <a:lnSpc>
          <a:spcPct val="85000"/>
        </a:lnSpc>
        <a:spcBef>
          <a:spcPct val="0"/>
        </a:spcBef>
        <a:spcAft>
          <a:spcPct val="0"/>
        </a:spcAft>
        <a:defRPr sz="3600" b="1">
          <a:solidFill>
            <a:schemeClr val="tx2"/>
          </a:solidFill>
          <a:latin typeface="Arial" charset="0"/>
        </a:defRPr>
      </a:lvl5pPr>
      <a:lvl6pPr marL="457200" algn="l" rtl="0" eaLnBrk="0" fontAlgn="base" hangingPunct="0">
        <a:lnSpc>
          <a:spcPct val="85000"/>
        </a:lnSpc>
        <a:spcBef>
          <a:spcPct val="0"/>
        </a:spcBef>
        <a:spcAft>
          <a:spcPct val="0"/>
        </a:spcAft>
        <a:defRPr sz="3600" b="1">
          <a:solidFill>
            <a:schemeClr val="tx2"/>
          </a:solidFill>
          <a:latin typeface="Arial" charset="0"/>
        </a:defRPr>
      </a:lvl6pPr>
      <a:lvl7pPr marL="914400" algn="l" rtl="0" eaLnBrk="0" fontAlgn="base" hangingPunct="0">
        <a:lnSpc>
          <a:spcPct val="85000"/>
        </a:lnSpc>
        <a:spcBef>
          <a:spcPct val="0"/>
        </a:spcBef>
        <a:spcAft>
          <a:spcPct val="0"/>
        </a:spcAft>
        <a:defRPr sz="3600" b="1">
          <a:solidFill>
            <a:schemeClr val="tx2"/>
          </a:solidFill>
          <a:latin typeface="Arial" charset="0"/>
        </a:defRPr>
      </a:lvl7pPr>
      <a:lvl8pPr marL="1371600" algn="l" rtl="0" eaLnBrk="0" fontAlgn="base" hangingPunct="0">
        <a:lnSpc>
          <a:spcPct val="85000"/>
        </a:lnSpc>
        <a:spcBef>
          <a:spcPct val="0"/>
        </a:spcBef>
        <a:spcAft>
          <a:spcPct val="0"/>
        </a:spcAft>
        <a:defRPr sz="3600" b="1">
          <a:solidFill>
            <a:schemeClr val="tx2"/>
          </a:solidFill>
          <a:latin typeface="Arial" charset="0"/>
        </a:defRPr>
      </a:lvl8pPr>
      <a:lvl9pPr marL="1828800" algn="l" rtl="0" eaLnBrk="0" fontAlgn="base" hangingPunct="0">
        <a:lnSpc>
          <a:spcPct val="85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rgbClr val="002060"/>
        </a:buClr>
        <a:buSzPct val="80000"/>
        <a:buFont typeface="Wingdings" pitchFamily="2" charset="2"/>
        <a:buChar char="Ø"/>
        <a:defRPr sz="2800" b="1">
          <a:solidFill>
            <a:srgbClr val="002060"/>
          </a:solidFill>
          <a:latin typeface="+mn-lt"/>
          <a:ea typeface="+mn-ea"/>
          <a:cs typeface="+mn-cs"/>
        </a:defRPr>
      </a:lvl1pPr>
      <a:lvl2pPr marL="742950" indent="-285750" algn="l" rtl="0" eaLnBrk="0" fontAlgn="base" hangingPunct="0">
        <a:spcBef>
          <a:spcPct val="20000"/>
        </a:spcBef>
        <a:spcAft>
          <a:spcPct val="0"/>
        </a:spcAft>
        <a:buClr>
          <a:srgbClr val="002060"/>
        </a:buClr>
        <a:buSzPct val="85000"/>
        <a:buFont typeface="Wingdings" pitchFamily="2" charset="2"/>
        <a:buChar char="Ø"/>
        <a:defRPr sz="2400" b="1">
          <a:solidFill>
            <a:srgbClr val="002060"/>
          </a:solidFill>
          <a:latin typeface="+mn-lt"/>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5.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6.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17.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8.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19.png"/><Relationship Id="rId4" Type="http://schemas.openxmlformats.org/officeDocument/2006/relationships/image" Target="../media/image1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9"/>
          <p:cNvSpPr>
            <a:spLocks noGrp="1" noChangeArrowheads="1"/>
          </p:cNvSpPr>
          <p:nvPr>
            <p:ph type="title"/>
          </p:nvPr>
        </p:nvSpPr>
        <p:spPr>
          <a:xfrm>
            <a:off x="192024" y="165100"/>
            <a:ext cx="8763000" cy="1206500"/>
          </a:xfrm>
        </p:spPr>
        <p:txBody>
          <a:bodyPr/>
          <a:lstStyle/>
          <a:p>
            <a:pPr algn="ctr"/>
            <a:r>
              <a:rPr lang="en-US" sz="4000" dirty="0"/>
              <a:t>Chapter Three</a:t>
            </a:r>
          </a:p>
        </p:txBody>
      </p:sp>
      <p:sp>
        <p:nvSpPr>
          <p:cNvPr id="198664" name="Rectangle 8"/>
          <p:cNvSpPr>
            <a:spLocks noChangeArrowheads="1"/>
          </p:cNvSpPr>
          <p:nvPr/>
        </p:nvSpPr>
        <p:spPr bwMode="auto">
          <a:xfrm>
            <a:off x="530352" y="1752600"/>
            <a:ext cx="4041648" cy="4038600"/>
          </a:xfrm>
          <a:prstGeom prst="rect">
            <a:avLst/>
          </a:prstGeom>
          <a:noFill/>
          <a:ln w="12700">
            <a:noFill/>
            <a:miter lim="800000"/>
            <a:headEnd/>
            <a:tailEnd/>
          </a:ln>
          <a:effectLst/>
        </p:spPr>
        <p:txBody>
          <a:bodyPr anchor="ctr" anchorCtr="1"/>
          <a:lstStyle/>
          <a:p>
            <a:pPr algn="ctr" eaLnBrk="0" hangingPunct="0">
              <a:defRPr/>
            </a:pPr>
            <a:r>
              <a:rPr lang="en-US" sz="4000" b="1" dirty="0">
                <a:solidFill>
                  <a:srgbClr val="002060"/>
                </a:solidFill>
                <a:cs typeface="Times New Roman" pitchFamily="18" charset="0"/>
              </a:rPr>
              <a:t>Consolidations—Subsequent to </a:t>
            </a:r>
          </a:p>
          <a:p>
            <a:pPr algn="ctr" eaLnBrk="0" hangingPunct="0">
              <a:defRPr/>
            </a:pPr>
            <a:r>
              <a:rPr lang="en-US" sz="4000" b="1" dirty="0">
                <a:solidFill>
                  <a:srgbClr val="002060"/>
                </a:solidFill>
                <a:cs typeface="Times New Roman" pitchFamily="18" charset="0"/>
              </a:rPr>
              <a:t>the Date of Acquisition</a:t>
            </a:r>
          </a:p>
        </p:txBody>
      </p:sp>
      <p:sp>
        <p:nvSpPr>
          <p:cNvPr id="11" name="Rectangle 10"/>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2ECDE778-8EFB-446D-ACE9-A252012446F1}"/>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Learning Objective 3-3a</a:t>
            </a:r>
          </a:p>
        </p:txBody>
      </p:sp>
      <p:sp>
        <p:nvSpPr>
          <p:cNvPr id="17410" name="Rectangle 3"/>
          <p:cNvSpPr>
            <a:spLocks noGrp="1" noChangeArrowheads="1"/>
          </p:cNvSpPr>
          <p:nvPr>
            <p:ph idx="1"/>
          </p:nvPr>
        </p:nvSpPr>
        <p:spPr>
          <a:xfrm>
            <a:off x="411480" y="1554480"/>
            <a:ext cx="8321040" cy="4937760"/>
          </a:xfrm>
          <a:ln w="38100">
            <a:noFill/>
          </a:ln>
        </p:spPr>
        <p:txBody>
          <a:bodyPr/>
          <a:lstStyle/>
          <a:p>
            <a:pPr marL="0" indent="0">
              <a:spcBef>
                <a:spcPts val="0"/>
              </a:spcBef>
              <a:buNone/>
            </a:pPr>
            <a:r>
              <a:rPr lang="en-US" sz="3600" dirty="0"/>
              <a:t>Prepare consolidated financial statements subsequent to acquisition when the parent has applied the equity method in its internal records.</a:t>
            </a:r>
          </a:p>
        </p:txBody>
      </p:sp>
      <p:sp>
        <p:nvSpPr>
          <p:cNvPr id="10" name="Slide Number Placeholder 7"/>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10</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088907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3" name="Rectangle 2"/>
          <p:cNvSpPr>
            <a:spLocks noChangeArrowheads="1"/>
          </p:cNvSpPr>
          <p:nvPr/>
        </p:nvSpPr>
        <p:spPr bwMode="auto">
          <a:xfrm>
            <a:off x="411480" y="1554480"/>
            <a:ext cx="8321040" cy="1105431"/>
          </a:xfrm>
          <a:prstGeom prst="rect">
            <a:avLst/>
          </a:prstGeom>
          <a:solidFill>
            <a:schemeClr val="bg1"/>
          </a:solidFill>
          <a:ln w="38100">
            <a:solidFill>
              <a:srgbClr val="002060"/>
            </a:solidFill>
            <a:miter lim="800000"/>
            <a:headEnd/>
            <a:tailEnd/>
          </a:ln>
        </p:spPr>
        <p:txBody>
          <a:bodyPr wrap="square" lIns="90488" tIns="44450" rIns="90488" bIns="44450">
            <a:spAutoFit/>
          </a:bodyPr>
          <a:lstStyle/>
          <a:p>
            <a:pPr eaLnBrk="0" hangingPunct="0"/>
            <a:r>
              <a:rPr lang="en-US" sz="2200" b="1" dirty="0">
                <a:solidFill>
                  <a:srgbClr val="002060"/>
                </a:solidFill>
              </a:rPr>
              <a:t>Parrot Company obtains all of the outstanding common stock of Sun Company on January 1, 2020. Parrot acquires this stock for $800,000 in cash. Sun Company’s balances are shown below.</a:t>
            </a:r>
          </a:p>
        </p:txBody>
      </p:sp>
      <p:sp>
        <p:nvSpPr>
          <p:cNvPr id="28674" name="Rectangle 3"/>
          <p:cNvSpPr>
            <a:spLocks noGrp="1" noChangeArrowheads="1"/>
          </p:cNvSpPr>
          <p:nvPr>
            <p:ph type="title"/>
          </p:nvPr>
        </p:nvSpPr>
        <p:spPr>
          <a:xfrm>
            <a:off x="192024" y="164592"/>
            <a:ext cx="8759952" cy="1206500"/>
          </a:xfrm>
        </p:spPr>
        <p:txBody>
          <a:bodyPr/>
          <a:lstStyle/>
          <a:p>
            <a:pPr algn="ctr"/>
            <a:r>
              <a:rPr lang="en-US" dirty="0"/>
              <a:t>Subsequent Consolidation—Equity Method Example</a:t>
            </a:r>
          </a:p>
        </p:txBody>
      </p:sp>
      <p:sp>
        <p:nvSpPr>
          <p:cNvPr id="7" name="Slide Number Placeholder 6"/>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11</a:t>
            </a:fld>
            <a:endParaRPr lang="en-US" sz="1000"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p:cNvPicPr>
            <a:picLocks noChangeAspect="1"/>
          </p:cNvPicPr>
          <p:nvPr/>
        </p:nvPicPr>
        <p:blipFill>
          <a:blip r:embed="rId3"/>
          <a:stretch>
            <a:fillRect/>
          </a:stretch>
        </p:blipFill>
        <p:spPr>
          <a:xfrm>
            <a:off x="466725" y="2730774"/>
            <a:ext cx="8265795" cy="349728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1" name="Rectangle 4"/>
          <p:cNvSpPr>
            <a:spLocks noGrp="1" noChangeArrowheads="1"/>
          </p:cNvSpPr>
          <p:nvPr>
            <p:ph type="title"/>
          </p:nvPr>
        </p:nvSpPr>
        <p:spPr>
          <a:xfrm>
            <a:off x="192024" y="164592"/>
            <a:ext cx="8759952" cy="1206500"/>
          </a:xfrm>
        </p:spPr>
        <p:txBody>
          <a:bodyPr/>
          <a:lstStyle/>
          <a:p>
            <a:pPr algn="ctr"/>
            <a:r>
              <a:rPr lang="en-US" dirty="0"/>
              <a:t>Equity Method Example—Allocation of Subsidiary Fair Value</a:t>
            </a:r>
          </a:p>
        </p:txBody>
      </p:sp>
      <p:sp>
        <p:nvSpPr>
          <p:cNvPr id="7" name="Slide Number Placeholder 6"/>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12</a:t>
            </a:fld>
            <a:endParaRPr lang="en-US" sz="1000" dirty="0"/>
          </a:p>
        </p:txBody>
      </p:sp>
      <p:sp>
        <p:nvSpPr>
          <p:cNvPr id="2" name="Rectangle 1"/>
          <p:cNvSpPr/>
          <p:nvPr/>
        </p:nvSpPr>
        <p:spPr>
          <a:xfrm>
            <a:off x="2381250" y="1554480"/>
            <a:ext cx="4381500" cy="369332"/>
          </a:xfrm>
          <a:prstGeom prst="rect">
            <a:avLst/>
          </a:prstGeom>
        </p:spPr>
        <p:txBody>
          <a:bodyPr wrap="square">
            <a:spAutoFit/>
          </a:bodyPr>
          <a:lstStyle/>
          <a:p>
            <a:r>
              <a:rPr lang="en-US" sz="1800" b="1" dirty="0">
                <a:solidFill>
                  <a:srgbClr val="000066"/>
                </a:solidFill>
              </a:rPr>
              <a:t>EXHIBIT 3.2 Excess Fair-Value Allocation</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03.0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1905000"/>
            <a:ext cx="8839200" cy="4687455"/>
          </a:xfrm>
          <a:prstGeom prst="rect">
            <a:avLst/>
          </a:prstGeom>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69" name="Rectangle 4"/>
          <p:cNvSpPr>
            <a:spLocks noGrp="1" noChangeArrowheads="1"/>
          </p:cNvSpPr>
          <p:nvPr>
            <p:ph type="title"/>
          </p:nvPr>
        </p:nvSpPr>
        <p:spPr>
          <a:xfrm>
            <a:off x="192024" y="164592"/>
            <a:ext cx="8759952" cy="1206500"/>
          </a:xfrm>
        </p:spPr>
        <p:txBody>
          <a:bodyPr/>
          <a:lstStyle/>
          <a:p>
            <a:pPr algn="ctr"/>
            <a:r>
              <a:rPr lang="en-US" dirty="0"/>
              <a:t>Equity Method Example—Amortization</a:t>
            </a: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13</a:t>
            </a:fld>
            <a:endParaRPr lang="en-US" sz="1000" dirty="0"/>
          </a:p>
        </p:txBody>
      </p:sp>
      <p:sp>
        <p:nvSpPr>
          <p:cNvPr id="32770" name="Rectangle 6"/>
          <p:cNvSpPr>
            <a:spLocks noChangeArrowheads="1"/>
          </p:cNvSpPr>
          <p:nvPr/>
        </p:nvSpPr>
        <p:spPr bwMode="auto">
          <a:xfrm>
            <a:off x="2381251" y="1554480"/>
            <a:ext cx="4381499" cy="366767"/>
          </a:xfrm>
          <a:prstGeom prst="rect">
            <a:avLst/>
          </a:prstGeom>
          <a:noFill/>
          <a:ln w="12700">
            <a:noFill/>
            <a:miter lim="800000"/>
            <a:headEnd/>
            <a:tailEnd/>
          </a:ln>
        </p:spPr>
        <p:txBody>
          <a:bodyPr wrap="square" lIns="90488" tIns="44450" rIns="90488" bIns="44450">
            <a:spAutoFit/>
          </a:bodyPr>
          <a:lstStyle/>
          <a:p>
            <a:pPr eaLnBrk="0" hangingPunct="0">
              <a:spcBef>
                <a:spcPct val="50000"/>
              </a:spcBef>
            </a:pPr>
            <a:r>
              <a:rPr lang="en-US" sz="1800" b="1" dirty="0">
                <a:solidFill>
                  <a:srgbClr val="002060"/>
                </a:solidFill>
                <a:cs typeface="Times New Roman" pitchFamily="18" charset="0"/>
              </a:rPr>
              <a:t>EXHIBIT 3.3 Annual Excess Amortization</a:t>
            </a:r>
          </a:p>
        </p:txBody>
      </p:sp>
      <p:sp>
        <p:nvSpPr>
          <p:cNvPr id="2" name="Rectangle 1"/>
          <p:cNvSpPr/>
          <p:nvPr/>
        </p:nvSpPr>
        <p:spPr>
          <a:xfrm>
            <a:off x="411480" y="5030450"/>
            <a:ext cx="8321040" cy="1446550"/>
          </a:xfrm>
          <a:prstGeom prst="rect">
            <a:avLst/>
          </a:prstGeom>
        </p:spPr>
        <p:txBody>
          <a:bodyPr wrap="square">
            <a:spAutoFit/>
          </a:bodyPr>
          <a:lstStyle/>
          <a:p>
            <a:r>
              <a:rPr lang="en-US" sz="2200" b="1" dirty="0">
                <a:solidFill>
                  <a:srgbClr val="002060"/>
                </a:solidFill>
                <a:cs typeface="Times New Roman" pitchFamily="18" charset="0"/>
              </a:rPr>
              <a:t>Amortization includes amortization of definite-lived intangibles and depreciation of tangible assets. The acquisition-date fair value of Sun’s equipment is $30,000 less than its book value, a fair-value reduction and an expense reduction.</a:t>
            </a:r>
            <a:endParaRPr lang="en-US" sz="2200" dirty="0"/>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03.5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905000"/>
            <a:ext cx="7620000" cy="318181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type="title"/>
          </p:nvPr>
        </p:nvSpPr>
        <p:spPr>
          <a:xfrm>
            <a:off x="192024" y="164592"/>
            <a:ext cx="8759952" cy="1206500"/>
          </a:xfrm>
        </p:spPr>
        <p:txBody>
          <a:bodyPr/>
          <a:lstStyle/>
          <a:p>
            <a:r>
              <a:rPr lang="en-US" dirty="0"/>
              <a:t>Equity Method Example—Subsequent Consolidation</a:t>
            </a:r>
          </a:p>
        </p:txBody>
      </p:sp>
      <p:sp>
        <p:nvSpPr>
          <p:cNvPr id="7" name="Slide Number Placeholder 6"/>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14</a:t>
            </a:fld>
            <a:endParaRPr lang="en-US" sz="1000" dirty="0"/>
          </a:p>
        </p:txBody>
      </p:sp>
      <p:sp>
        <p:nvSpPr>
          <p:cNvPr id="9" name="TextBox 8"/>
          <p:cNvSpPr txBox="1"/>
          <p:nvPr/>
        </p:nvSpPr>
        <p:spPr>
          <a:xfrm>
            <a:off x="411480" y="1554480"/>
            <a:ext cx="8321040" cy="769441"/>
          </a:xfrm>
          <a:prstGeom prst="rect">
            <a:avLst/>
          </a:prstGeom>
          <a:solidFill>
            <a:srgbClr val="FFFFFF"/>
          </a:solidFill>
          <a:ln w="38100">
            <a:solidFill>
              <a:srgbClr val="002060"/>
            </a:solidFill>
          </a:ln>
        </p:spPr>
        <p:txBody>
          <a:bodyPr wrap="square">
            <a:spAutoFit/>
          </a:bodyPr>
          <a:lstStyle/>
          <a:p>
            <a:pPr eaLnBrk="0" hangingPunct="0">
              <a:defRPr/>
            </a:pPr>
            <a:r>
              <a:rPr lang="en-US" sz="2200" b="1" dirty="0">
                <a:solidFill>
                  <a:srgbClr val="002060"/>
                </a:solidFill>
                <a:cs typeface="Times New Roman" pitchFamily="18" charset="0"/>
              </a:rPr>
              <a:t>Assume Sun Company earns income of $100,000 in 2020, declares a $40,0000 cash dividend August 1, and pays the dividend August 8.</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08.4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667000"/>
            <a:ext cx="9144000" cy="3204308"/>
          </a:xfrm>
          <a:prstGeom prst="rect">
            <a:avLst/>
          </a:prstGeom>
        </p:spPr>
      </p:pic>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type="title"/>
          </p:nvPr>
        </p:nvSpPr>
        <p:spPr>
          <a:xfrm>
            <a:off x="192024" y="164592"/>
            <a:ext cx="8759952" cy="1206500"/>
          </a:xfrm>
        </p:spPr>
        <p:txBody>
          <a:bodyPr/>
          <a:lstStyle/>
          <a:p>
            <a:r>
              <a:rPr lang="en-US" dirty="0"/>
              <a:t>Equity Method Example—Subsequent Consolidation (2 of 3)</a:t>
            </a:r>
          </a:p>
        </p:txBody>
      </p:sp>
      <p:sp>
        <p:nvSpPr>
          <p:cNvPr id="7" name="Slide Number Placeholder 6"/>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15</a:t>
            </a:fld>
            <a:endParaRPr lang="en-US" sz="1000" dirty="0"/>
          </a:p>
        </p:txBody>
      </p:sp>
      <p:sp>
        <p:nvSpPr>
          <p:cNvPr id="9" name="TextBox 8"/>
          <p:cNvSpPr txBox="1"/>
          <p:nvPr/>
        </p:nvSpPr>
        <p:spPr>
          <a:xfrm>
            <a:off x="411480" y="1554480"/>
            <a:ext cx="8321040" cy="769441"/>
          </a:xfrm>
          <a:prstGeom prst="rect">
            <a:avLst/>
          </a:prstGeom>
          <a:solidFill>
            <a:srgbClr val="FFFFFF"/>
          </a:solidFill>
          <a:ln w="38100">
            <a:solidFill>
              <a:srgbClr val="002060"/>
            </a:solidFill>
          </a:ln>
        </p:spPr>
        <p:txBody>
          <a:bodyPr wrap="square">
            <a:spAutoFit/>
          </a:bodyPr>
          <a:lstStyle/>
          <a:p>
            <a:pPr eaLnBrk="0" hangingPunct="0">
              <a:defRPr/>
            </a:pPr>
            <a:r>
              <a:rPr lang="en-US" sz="2200" b="1" dirty="0">
                <a:solidFill>
                  <a:srgbClr val="002060"/>
                </a:solidFill>
                <a:cs typeface="Times New Roman" pitchFamily="18" charset="0"/>
              </a:rPr>
              <a:t>Assume Sun Company earns income of $100,000 in 2020, declares a $40,0000 cash dividend August 1, and pays the dividend August 8.</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0 at 3.09.17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90800"/>
            <a:ext cx="9144000" cy="2865863"/>
          </a:xfrm>
          <a:prstGeom prst="rect">
            <a:avLst/>
          </a:prstGeom>
        </p:spPr>
      </p:pic>
    </p:spTree>
    <p:custDataLst>
      <p:tags r:id="rId1"/>
    </p:custDataLst>
    <p:extLst>
      <p:ext uri="{BB962C8B-B14F-4D97-AF65-F5344CB8AC3E}">
        <p14:creationId xmlns:p14="http://schemas.microsoft.com/office/powerpoint/2010/main" val="1349801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type="title"/>
          </p:nvPr>
        </p:nvSpPr>
        <p:spPr>
          <a:xfrm>
            <a:off x="192024" y="164592"/>
            <a:ext cx="8759952" cy="1206500"/>
          </a:xfrm>
        </p:spPr>
        <p:txBody>
          <a:bodyPr/>
          <a:lstStyle/>
          <a:p>
            <a:r>
              <a:rPr lang="en-US" dirty="0"/>
              <a:t>Equity Method Example—Subsequent Consolidation (3 of 3)</a:t>
            </a:r>
          </a:p>
        </p:txBody>
      </p:sp>
      <p:sp>
        <p:nvSpPr>
          <p:cNvPr id="7" name="Slide Number Placeholder 6"/>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16</a:t>
            </a:fld>
            <a:endParaRPr lang="en-US" sz="1000"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10.0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400" y="1447800"/>
            <a:ext cx="5073492" cy="5078816"/>
          </a:xfrm>
          <a:prstGeom prst="rect">
            <a:avLst/>
          </a:prstGeom>
        </p:spPr>
      </p:pic>
    </p:spTree>
    <p:custDataLst>
      <p:tags r:id="rId1"/>
    </p:custDataLst>
    <p:extLst>
      <p:ext uri="{BB962C8B-B14F-4D97-AF65-F5344CB8AC3E}">
        <p14:creationId xmlns:p14="http://schemas.microsoft.com/office/powerpoint/2010/main" val="26429210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Subsequent Consolidation—Worksheet Entries</a:t>
            </a:r>
          </a:p>
        </p:txBody>
      </p:sp>
      <p:sp>
        <p:nvSpPr>
          <p:cNvPr id="1028" name="Rectangle 3"/>
          <p:cNvSpPr>
            <a:spLocks noGrp="1" noChangeArrowheads="1"/>
          </p:cNvSpPr>
          <p:nvPr>
            <p:ph idx="1"/>
          </p:nvPr>
        </p:nvSpPr>
        <p:spPr>
          <a:xfrm>
            <a:off x="411480" y="1554480"/>
            <a:ext cx="8321040" cy="4937760"/>
          </a:xfrm>
          <a:solidFill>
            <a:schemeClr val="accent3"/>
          </a:solidFill>
          <a:ln w="38100">
            <a:noFill/>
          </a:ln>
        </p:spPr>
        <p:txBody>
          <a:bodyPr/>
          <a:lstStyle/>
          <a:p>
            <a:pPr marL="0" indent="0">
              <a:buNone/>
            </a:pPr>
            <a:r>
              <a:rPr lang="en-US" sz="2200" dirty="0"/>
              <a:t>Five entries consolidate the companies. Worksheet entries develop totals reported by the entity but are not physically recorded in the account balances of either company. The entries are:</a:t>
            </a:r>
          </a:p>
          <a:p>
            <a:pPr marL="463550" indent="-463550">
              <a:buNone/>
            </a:pPr>
            <a:r>
              <a:rPr lang="en-US" sz="2200" dirty="0"/>
              <a:t>S)	Eliminates the subsidiary’s </a:t>
            </a:r>
            <a:r>
              <a:rPr lang="en-US" sz="2200" u="sng" dirty="0"/>
              <a:t>S</a:t>
            </a:r>
            <a:r>
              <a:rPr lang="en-US" sz="2200" dirty="0"/>
              <a:t>tockholders’ equity account beginning balances and the book value component within the parent’s investment account.</a:t>
            </a:r>
          </a:p>
          <a:p>
            <a:pPr marL="463550" indent="-463550">
              <a:buNone/>
            </a:pPr>
            <a:r>
              <a:rPr lang="en-US" sz="2200" dirty="0"/>
              <a:t>A)	Recognizes the unamortized </a:t>
            </a:r>
            <a:r>
              <a:rPr lang="en-US" sz="2200" u="sng" dirty="0"/>
              <a:t>A</a:t>
            </a:r>
            <a:r>
              <a:rPr lang="en-US" sz="2200" dirty="0"/>
              <a:t>llocations as of the beginning of the current year associated with the adjustments to fair value. </a:t>
            </a:r>
          </a:p>
          <a:p>
            <a:pPr marL="463550" indent="-463550">
              <a:spcBef>
                <a:spcPts val="600"/>
              </a:spcBef>
              <a:buClr>
                <a:srgbClr val="FFFFFF"/>
              </a:buClr>
              <a:buSzTx/>
              <a:buNone/>
              <a:defRPr/>
            </a:pPr>
            <a:r>
              <a:rPr lang="en-US" sz="2200" dirty="0"/>
              <a:t>I) 	Eliminates the subsidiary </a:t>
            </a:r>
            <a:r>
              <a:rPr lang="en-US" sz="2200" u="sng" dirty="0"/>
              <a:t>I</a:t>
            </a:r>
            <a:r>
              <a:rPr lang="en-US" sz="2200" dirty="0"/>
              <a:t>ncome accrued by the parent. </a:t>
            </a:r>
          </a:p>
          <a:p>
            <a:pPr marL="463550" indent="-463550">
              <a:spcBef>
                <a:spcPts val="600"/>
              </a:spcBef>
              <a:buClr>
                <a:srgbClr val="FFFFFF"/>
              </a:buClr>
              <a:buSzTx/>
              <a:buNone/>
              <a:defRPr/>
            </a:pPr>
            <a:r>
              <a:rPr lang="en-US" sz="2200" dirty="0"/>
              <a:t>D)	Eliminates the subsidiary </a:t>
            </a:r>
            <a:r>
              <a:rPr lang="en-US" sz="2200" u="sng" dirty="0"/>
              <a:t>D</a:t>
            </a:r>
            <a:r>
              <a:rPr lang="en-US" sz="2200" dirty="0"/>
              <a:t>ividends.</a:t>
            </a:r>
          </a:p>
          <a:p>
            <a:pPr marL="463550" indent="-463550">
              <a:buNone/>
            </a:pPr>
            <a:r>
              <a:rPr lang="en-US" sz="2200" dirty="0"/>
              <a:t>E) 	Recognizes excess amortization </a:t>
            </a:r>
            <a:r>
              <a:rPr lang="en-US" sz="2200" u="sng" dirty="0"/>
              <a:t>E</a:t>
            </a:r>
            <a:r>
              <a:rPr lang="en-US" sz="2200" dirty="0"/>
              <a:t>xpenses for the current period on the allocations from the original adjustments to fair value.</a:t>
            </a:r>
          </a:p>
        </p:txBody>
      </p:sp>
      <p:sp>
        <p:nvSpPr>
          <p:cNvPr id="6" name="Slide Number Placeholder 5"/>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17</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5"/>
          <p:cNvSpPr>
            <a:spLocks noChangeArrowheads="1"/>
          </p:cNvSpPr>
          <p:nvPr/>
        </p:nvSpPr>
        <p:spPr bwMode="auto">
          <a:xfrm>
            <a:off x="8001000" y="2901950"/>
            <a:ext cx="762000" cy="304800"/>
          </a:xfrm>
          <a:prstGeom prst="rect">
            <a:avLst/>
          </a:prstGeom>
          <a:noFill/>
          <a:ln w="12700">
            <a:noFill/>
            <a:miter lim="800000"/>
            <a:headEnd/>
            <a:tailEnd/>
          </a:ln>
        </p:spPr>
        <p:txBody>
          <a:bodyPr wrap="none" anchor="ctr"/>
          <a:lstStyle/>
          <a:p>
            <a:pPr eaLnBrk="0" hangingPunct="0"/>
            <a:endParaRPr lang="en-US" dirty="0"/>
          </a:p>
        </p:txBody>
      </p:sp>
      <p:sp>
        <p:nvSpPr>
          <p:cNvPr id="8" name="Text Box 5"/>
          <p:cNvSpPr txBox="1">
            <a:spLocks noChangeArrowheads="1"/>
          </p:cNvSpPr>
          <p:nvPr/>
        </p:nvSpPr>
        <p:spPr bwMode="auto">
          <a:xfrm>
            <a:off x="411480" y="3492311"/>
            <a:ext cx="8321040" cy="2908489"/>
          </a:xfrm>
          <a:prstGeom prst="rect">
            <a:avLst/>
          </a:prstGeom>
          <a:noFill/>
          <a:ln w="38100">
            <a:noFill/>
            <a:miter lim="800000"/>
            <a:headEnd/>
            <a:tailEnd/>
          </a:ln>
        </p:spPr>
        <p:txBody>
          <a:bodyPr wrap="square">
            <a:spAutoFit/>
          </a:bodyPr>
          <a:lstStyle/>
          <a:p>
            <a:pPr eaLnBrk="0" hangingPunct="0">
              <a:spcBef>
                <a:spcPts val="0"/>
              </a:spcBef>
              <a:spcAft>
                <a:spcPts val="0"/>
              </a:spcAft>
            </a:pPr>
            <a:r>
              <a:rPr lang="en-US" b="1" dirty="0">
                <a:solidFill>
                  <a:srgbClr val="002060"/>
                </a:solidFill>
              </a:rPr>
              <a:t>Entry S removes: </a:t>
            </a:r>
          </a:p>
          <a:p>
            <a:pPr marL="457200" indent="-457200" eaLnBrk="0" hangingPunct="0">
              <a:spcBef>
                <a:spcPts val="600"/>
              </a:spcBef>
              <a:spcAft>
                <a:spcPts val="0"/>
              </a:spcAft>
              <a:buAutoNum type="arabicParenR"/>
            </a:pPr>
            <a:r>
              <a:rPr lang="en-US" b="1" dirty="0">
                <a:solidFill>
                  <a:srgbClr val="002060"/>
                </a:solidFill>
              </a:rPr>
              <a:t>Investment in Sun Company account and adds each asset and liability book values to the consolidated figures.</a:t>
            </a:r>
          </a:p>
          <a:p>
            <a:pPr marL="457200" indent="-457200" eaLnBrk="0" hangingPunct="0">
              <a:spcBef>
                <a:spcPts val="600"/>
              </a:spcBef>
              <a:spcAft>
                <a:spcPts val="600"/>
              </a:spcAft>
              <a:buAutoNum type="arabicParenR"/>
            </a:pPr>
            <a:r>
              <a:rPr lang="en-US" b="1" dirty="0">
                <a:solidFill>
                  <a:srgbClr val="002060"/>
                </a:solidFill>
              </a:rPr>
              <a:t>Sun’s stockholders’ equity accounts as of the beginning of the year.</a:t>
            </a:r>
          </a:p>
          <a:p>
            <a:pPr eaLnBrk="0" hangingPunct="0">
              <a:spcBef>
                <a:spcPts val="0"/>
              </a:spcBef>
              <a:spcAft>
                <a:spcPts val="0"/>
              </a:spcAft>
            </a:pPr>
            <a:r>
              <a:rPr lang="en-US" b="1" dirty="0">
                <a:solidFill>
                  <a:srgbClr val="002060"/>
                </a:solidFill>
              </a:rPr>
              <a:t>The label “Entry S” always refers to the removal of a subsidiary’s beginning stockholders’ equity balances.</a:t>
            </a:r>
            <a:endParaRPr lang="en-US" b="1" dirty="0">
              <a:solidFill>
                <a:srgbClr val="002060"/>
              </a:solidFill>
              <a:cs typeface="Times New Roman" pitchFamily="18" charset="0"/>
            </a:endParaRPr>
          </a:p>
        </p:txBody>
      </p:sp>
      <p:sp>
        <p:nvSpPr>
          <p:cNvPr id="4" name="Title 3"/>
          <p:cNvSpPr>
            <a:spLocks noGrp="1"/>
          </p:cNvSpPr>
          <p:nvPr>
            <p:ph type="title"/>
          </p:nvPr>
        </p:nvSpPr>
        <p:spPr/>
        <p:txBody>
          <a:bodyPr/>
          <a:lstStyle/>
          <a:p>
            <a:r>
              <a:rPr lang="en-US" dirty="0"/>
              <a:t>Subsequent Consolidation—Entry S</a:t>
            </a:r>
          </a:p>
        </p:txBody>
      </p:sp>
      <p:sp>
        <p:nvSpPr>
          <p:cNvPr id="10"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18</a:t>
            </a:fld>
            <a:endParaRPr lang="en-US" sz="1000" dirty="0"/>
          </a:p>
        </p:txBody>
      </p:sp>
      <p:sp>
        <p:nvSpPr>
          <p:cNvPr id="2" name="TextBox 1"/>
          <p:cNvSpPr txBox="1"/>
          <p:nvPr/>
        </p:nvSpPr>
        <p:spPr>
          <a:xfrm>
            <a:off x="411480" y="1554480"/>
            <a:ext cx="3109295" cy="461665"/>
          </a:xfrm>
          <a:prstGeom prst="rect">
            <a:avLst/>
          </a:prstGeom>
          <a:noFill/>
        </p:spPr>
        <p:txBody>
          <a:bodyPr wrap="none" rtlCol="0">
            <a:spAutoFit/>
          </a:bodyPr>
          <a:lstStyle/>
          <a:p>
            <a:r>
              <a:rPr lang="en-US" b="1" dirty="0">
                <a:solidFill>
                  <a:srgbClr val="000066"/>
                </a:solidFill>
              </a:rPr>
              <a:t>Consolidation Entry S </a:t>
            </a:r>
          </a:p>
        </p:txBody>
      </p:sp>
      <p:sp>
        <p:nvSpPr>
          <p:cNvPr id="9" name="Rectangle 8"/>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15.3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81200"/>
            <a:ext cx="9144000" cy="1537880"/>
          </a:xfrm>
          <a:prstGeom prst="rect">
            <a:avLst/>
          </a:prstGeom>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4"/>
          <p:cNvSpPr>
            <a:spLocks noGrp="1" noChangeArrowheads="1"/>
          </p:cNvSpPr>
          <p:nvPr>
            <p:ph type="title"/>
          </p:nvPr>
        </p:nvSpPr>
        <p:spPr>
          <a:xfrm>
            <a:off x="192024" y="164592"/>
            <a:ext cx="8759952" cy="1206500"/>
          </a:xfrm>
        </p:spPr>
        <p:txBody>
          <a:bodyPr/>
          <a:lstStyle/>
          <a:p>
            <a:pPr algn="ctr"/>
            <a:r>
              <a:rPr lang="en-US" dirty="0"/>
              <a:t>Subsequent Consolidation—Entry A</a:t>
            </a:r>
          </a:p>
        </p:txBody>
      </p:sp>
      <p:sp>
        <p:nvSpPr>
          <p:cNvPr id="43010" name="Rectangle 5"/>
          <p:cNvSpPr>
            <a:spLocks noChangeArrowheads="1"/>
          </p:cNvSpPr>
          <p:nvPr/>
        </p:nvSpPr>
        <p:spPr bwMode="auto">
          <a:xfrm>
            <a:off x="8001000" y="3505200"/>
            <a:ext cx="762000" cy="304800"/>
          </a:xfrm>
          <a:prstGeom prst="rect">
            <a:avLst/>
          </a:prstGeom>
          <a:noFill/>
          <a:ln w="12700">
            <a:noFill/>
            <a:miter lim="800000"/>
            <a:headEnd/>
            <a:tailEnd/>
          </a:ln>
        </p:spPr>
        <p:txBody>
          <a:bodyPr wrap="none" anchor="ctr"/>
          <a:lstStyle/>
          <a:p>
            <a:pPr eaLnBrk="0" hangingPunct="0"/>
            <a:endParaRPr lang="en-US" dirty="0"/>
          </a:p>
        </p:txBody>
      </p:sp>
      <p:sp>
        <p:nvSpPr>
          <p:cNvPr id="8" name="Text Box 5"/>
          <p:cNvSpPr txBox="1">
            <a:spLocks noChangeArrowheads="1"/>
          </p:cNvSpPr>
          <p:nvPr/>
        </p:nvSpPr>
        <p:spPr bwMode="auto">
          <a:xfrm>
            <a:off x="411480" y="3986986"/>
            <a:ext cx="8321040" cy="2185214"/>
          </a:xfrm>
          <a:prstGeom prst="rect">
            <a:avLst/>
          </a:prstGeom>
          <a:noFill/>
          <a:ln w="38100">
            <a:noFill/>
            <a:miter lim="800000"/>
            <a:headEnd/>
            <a:tailEnd/>
          </a:ln>
        </p:spPr>
        <p:txBody>
          <a:bodyPr wrap="square">
            <a:spAutoFit/>
          </a:bodyPr>
          <a:lstStyle/>
          <a:p>
            <a:pPr eaLnBrk="0" hangingPunct="0">
              <a:spcBef>
                <a:spcPct val="50000"/>
              </a:spcBef>
            </a:pPr>
            <a:r>
              <a:rPr lang="en-US" sz="2600" b="1" dirty="0">
                <a:solidFill>
                  <a:srgbClr val="002060"/>
                </a:solidFill>
                <a:cs typeface="Times New Roman" pitchFamily="18" charset="0"/>
              </a:rPr>
              <a:t>Entry A adjusts subsidiary balances from their book values to acquisition-date fair values and includes goodwill created by the acquisition. It </a:t>
            </a:r>
            <a:r>
              <a:rPr lang="en-US" sz="2800" b="1" dirty="0">
                <a:solidFill>
                  <a:srgbClr val="000066"/>
                </a:solidFill>
              </a:rPr>
              <a:t>represents the Allocations made in connection with the excess of the subsidiary’s fair values over its book values. </a:t>
            </a:r>
            <a:endParaRPr lang="en-US" sz="2600" b="1" dirty="0">
              <a:solidFill>
                <a:srgbClr val="000066"/>
              </a:solidFill>
              <a:cs typeface="Times New Roman" pitchFamily="18" charset="0"/>
            </a:endParaRPr>
          </a:p>
        </p:txBody>
      </p:sp>
      <p:sp>
        <p:nvSpPr>
          <p:cNvPr id="11" name="Slide Number Placeholder 8"/>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19</a:t>
            </a:fld>
            <a:endParaRPr lang="en-US" sz="1000" dirty="0"/>
          </a:p>
        </p:txBody>
      </p:sp>
      <p:sp>
        <p:nvSpPr>
          <p:cNvPr id="9" name="TextBox 8"/>
          <p:cNvSpPr txBox="1"/>
          <p:nvPr/>
        </p:nvSpPr>
        <p:spPr>
          <a:xfrm>
            <a:off x="411480" y="1554480"/>
            <a:ext cx="3134191" cy="461665"/>
          </a:xfrm>
          <a:prstGeom prst="rect">
            <a:avLst/>
          </a:prstGeom>
          <a:noFill/>
        </p:spPr>
        <p:txBody>
          <a:bodyPr wrap="none" rtlCol="0">
            <a:spAutoFit/>
          </a:bodyPr>
          <a:lstStyle/>
          <a:p>
            <a:r>
              <a:rPr lang="en-US" b="1" dirty="0">
                <a:solidFill>
                  <a:srgbClr val="000066"/>
                </a:solidFill>
              </a:rPr>
              <a:t>Consolidation Entry A </a:t>
            </a:r>
          </a:p>
        </p:txBody>
      </p:sp>
      <p:sp>
        <p:nvSpPr>
          <p:cNvPr id="10" name="Rectangle 9"/>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0 at 3.16.2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106935"/>
            <a:ext cx="9144000" cy="1855465"/>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192024" y="165100"/>
            <a:ext cx="8759952" cy="1206500"/>
          </a:xfrm>
        </p:spPr>
        <p:txBody>
          <a:bodyPr/>
          <a:lstStyle/>
          <a:p>
            <a:pPr algn="ctr"/>
            <a:r>
              <a:rPr lang="en-US" sz="4000" dirty="0">
                <a:latin typeface="Times New Roman" pitchFamily="18" charset="0"/>
                <a:cs typeface="Times New Roman" pitchFamily="18" charset="0"/>
              </a:rPr>
              <a:t>Learning Objective 3-1</a:t>
            </a:r>
          </a:p>
        </p:txBody>
      </p:sp>
      <p:sp>
        <p:nvSpPr>
          <p:cNvPr id="17410" name="Rectangle 3"/>
          <p:cNvSpPr>
            <a:spLocks noGrp="1" noChangeArrowheads="1"/>
          </p:cNvSpPr>
          <p:nvPr>
            <p:ph idx="1"/>
          </p:nvPr>
        </p:nvSpPr>
        <p:spPr>
          <a:xfrm>
            <a:off x="411480" y="1554480"/>
            <a:ext cx="8321040" cy="4937760"/>
          </a:xfrm>
          <a:ln w="38100">
            <a:noFill/>
          </a:ln>
        </p:spPr>
        <p:txBody>
          <a:bodyPr/>
          <a:lstStyle/>
          <a:p>
            <a:pPr marL="0" indent="0">
              <a:spcBef>
                <a:spcPts val="0"/>
              </a:spcBef>
              <a:buNone/>
            </a:pPr>
            <a:r>
              <a:rPr lang="en-US" sz="3600" dirty="0"/>
              <a:t>Recognize the complexities in preparing consolidated financial reports that emerge from the passage of time.</a:t>
            </a:r>
          </a:p>
        </p:txBody>
      </p:sp>
      <p:sp>
        <p:nvSpPr>
          <p:cNvPr id="10" name="Slide Number Placeholder 7"/>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2</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029"/>
          <p:cNvSpPr>
            <a:spLocks noGrp="1" noChangeArrowheads="1"/>
          </p:cNvSpPr>
          <p:nvPr>
            <p:ph type="title"/>
          </p:nvPr>
        </p:nvSpPr>
        <p:spPr>
          <a:xfrm>
            <a:off x="192024" y="164592"/>
            <a:ext cx="8759952" cy="1206500"/>
          </a:xfrm>
        </p:spPr>
        <p:txBody>
          <a:bodyPr/>
          <a:lstStyle/>
          <a:p>
            <a:pPr algn="ctr"/>
            <a:r>
              <a:rPr lang="en-US" dirty="0"/>
              <a:t>Subsequent Consolidation—</a:t>
            </a:r>
            <a:br>
              <a:rPr lang="en-US" dirty="0"/>
            </a:br>
            <a:r>
              <a:rPr lang="en-US" dirty="0"/>
              <a:t>Entries I and D</a:t>
            </a:r>
          </a:p>
        </p:txBody>
      </p:sp>
      <p:sp>
        <p:nvSpPr>
          <p:cNvPr id="8" name="Rectangle 7"/>
          <p:cNvSpPr/>
          <p:nvPr/>
        </p:nvSpPr>
        <p:spPr>
          <a:xfrm>
            <a:off x="411480" y="2838271"/>
            <a:ext cx="8321040" cy="1200329"/>
          </a:xfrm>
          <a:prstGeom prst="rect">
            <a:avLst/>
          </a:prstGeom>
        </p:spPr>
        <p:txBody>
          <a:bodyPr wrap="square">
            <a:spAutoFit/>
          </a:bodyPr>
          <a:lstStyle/>
          <a:p>
            <a:r>
              <a:rPr lang="en-US" b="1" dirty="0">
                <a:solidFill>
                  <a:srgbClr val="002060"/>
                </a:solidFill>
              </a:rPr>
              <a:t>Entry I removes Sun’s income recognized by Parrot during the year so Sun’s revenue and expense accounts (and current amortization expense) can be brought into the consolidated totals.</a:t>
            </a:r>
          </a:p>
        </p:txBody>
      </p:sp>
      <p:sp>
        <p:nvSpPr>
          <p:cNvPr id="9" name="Rectangle 8"/>
          <p:cNvSpPr/>
          <p:nvPr/>
        </p:nvSpPr>
        <p:spPr>
          <a:xfrm>
            <a:off x="411480" y="5646003"/>
            <a:ext cx="8321040" cy="830997"/>
          </a:xfrm>
          <a:prstGeom prst="rect">
            <a:avLst/>
          </a:prstGeom>
        </p:spPr>
        <p:txBody>
          <a:bodyPr wrap="square">
            <a:spAutoFit/>
          </a:bodyPr>
          <a:lstStyle/>
          <a:p>
            <a:r>
              <a:rPr lang="en-US" b="1" dirty="0">
                <a:solidFill>
                  <a:srgbClr val="002060"/>
                </a:solidFill>
              </a:rPr>
              <a:t>Entry D removes the intra-entity transfer of cash for the dividends distributed to Parrot from Sun. </a:t>
            </a:r>
          </a:p>
        </p:txBody>
      </p:sp>
      <p:sp>
        <p:nvSpPr>
          <p:cNvPr id="12" name="Slide Number Placeholder 8"/>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20</a:t>
            </a:fld>
            <a:endParaRPr lang="en-US" sz="1000" dirty="0"/>
          </a:p>
        </p:txBody>
      </p:sp>
      <p:sp>
        <p:nvSpPr>
          <p:cNvPr id="13" name="TextBox 12"/>
          <p:cNvSpPr txBox="1"/>
          <p:nvPr/>
        </p:nvSpPr>
        <p:spPr>
          <a:xfrm>
            <a:off x="411480" y="1554480"/>
            <a:ext cx="3057898" cy="461665"/>
          </a:xfrm>
          <a:prstGeom prst="rect">
            <a:avLst/>
          </a:prstGeom>
          <a:noFill/>
        </p:spPr>
        <p:txBody>
          <a:bodyPr wrap="none" rtlCol="0">
            <a:spAutoFit/>
          </a:bodyPr>
          <a:lstStyle/>
          <a:p>
            <a:r>
              <a:rPr lang="en-US" b="1" dirty="0">
                <a:solidFill>
                  <a:srgbClr val="000066"/>
                </a:solidFill>
              </a:rPr>
              <a:t>Consolidation Entry I </a:t>
            </a:r>
          </a:p>
        </p:txBody>
      </p:sp>
      <p:sp>
        <p:nvSpPr>
          <p:cNvPr id="14" name="TextBox 13"/>
          <p:cNvSpPr txBox="1"/>
          <p:nvPr/>
        </p:nvSpPr>
        <p:spPr>
          <a:xfrm>
            <a:off x="411480" y="4422338"/>
            <a:ext cx="3160390" cy="461665"/>
          </a:xfrm>
          <a:prstGeom prst="rect">
            <a:avLst/>
          </a:prstGeom>
          <a:noFill/>
        </p:spPr>
        <p:txBody>
          <a:bodyPr wrap="none" rtlCol="0">
            <a:spAutoFit/>
          </a:bodyPr>
          <a:lstStyle/>
          <a:p>
            <a:r>
              <a:rPr lang="en-US" b="1" dirty="0">
                <a:solidFill>
                  <a:srgbClr val="000066"/>
                </a:solidFill>
              </a:rPr>
              <a:t>Consolidation Entry D </a:t>
            </a:r>
          </a:p>
        </p:txBody>
      </p:sp>
      <p:sp>
        <p:nvSpPr>
          <p:cNvPr id="10" name="Rectangle 9"/>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0 at 3.17.27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81200"/>
            <a:ext cx="9144000" cy="962819"/>
          </a:xfrm>
          <a:prstGeom prst="rect">
            <a:avLst/>
          </a:prstGeom>
        </p:spPr>
      </p:pic>
      <p:pic>
        <p:nvPicPr>
          <p:cNvPr id="3" name="Picture 2" descr="Screen Shot 2019-09-10 at 3.20.34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852357"/>
            <a:ext cx="9144000" cy="938843"/>
          </a:xfrm>
          <a:prstGeom prst="rect">
            <a:avLst/>
          </a:prstGeom>
        </p:spPr>
      </p:pic>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title"/>
          </p:nvPr>
        </p:nvSpPr>
        <p:spPr>
          <a:xfrm>
            <a:off x="192024" y="164592"/>
            <a:ext cx="8759952" cy="1206500"/>
          </a:xfrm>
        </p:spPr>
        <p:txBody>
          <a:bodyPr/>
          <a:lstStyle/>
          <a:p>
            <a:pPr algn="ctr"/>
            <a:r>
              <a:rPr lang="en-US" dirty="0"/>
              <a:t>Subsequent Consolidation—Entry E</a:t>
            </a:r>
          </a:p>
        </p:txBody>
      </p:sp>
      <p:sp>
        <p:nvSpPr>
          <p:cNvPr id="9" name="Slide Number Placeholder 8"/>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21</a:t>
            </a:fld>
            <a:endParaRPr lang="en-US" sz="1000" dirty="0"/>
          </a:p>
        </p:txBody>
      </p:sp>
      <p:sp>
        <p:nvSpPr>
          <p:cNvPr id="10" name="Rectangle 9"/>
          <p:cNvSpPr/>
          <p:nvPr/>
        </p:nvSpPr>
        <p:spPr>
          <a:xfrm>
            <a:off x="411480" y="3505200"/>
            <a:ext cx="8321040" cy="1938992"/>
          </a:xfrm>
          <a:prstGeom prst="rect">
            <a:avLst/>
          </a:prstGeom>
        </p:spPr>
        <p:txBody>
          <a:bodyPr wrap="square">
            <a:spAutoFit/>
          </a:bodyPr>
          <a:lstStyle/>
          <a:p>
            <a:r>
              <a:rPr lang="en-US" b="1" dirty="0">
                <a:solidFill>
                  <a:srgbClr val="000066"/>
                </a:solidFill>
              </a:rPr>
              <a:t>Entry E recognizes current year excess amortization expenses relating to the adjustments of Sun’s assets to acquisition-date fair values. It adjusts depreciation expense for the tangible asset equipment and adjusts amortization expense for the intangible asset patented technology. </a:t>
            </a:r>
          </a:p>
        </p:txBody>
      </p:sp>
      <p:sp>
        <p:nvSpPr>
          <p:cNvPr id="7" name="TextBox 6"/>
          <p:cNvSpPr txBox="1"/>
          <p:nvPr/>
        </p:nvSpPr>
        <p:spPr>
          <a:xfrm>
            <a:off x="411480" y="1554480"/>
            <a:ext cx="3143408" cy="461665"/>
          </a:xfrm>
          <a:prstGeom prst="rect">
            <a:avLst/>
          </a:prstGeom>
          <a:noFill/>
        </p:spPr>
        <p:txBody>
          <a:bodyPr wrap="none" rtlCol="0">
            <a:spAutoFit/>
          </a:bodyPr>
          <a:lstStyle/>
          <a:p>
            <a:r>
              <a:rPr lang="en-US" b="1" dirty="0">
                <a:solidFill>
                  <a:srgbClr val="000066"/>
                </a:solidFill>
              </a:rPr>
              <a:t>Consolidation Entry E </a:t>
            </a:r>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0 at 3.21.2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81200"/>
            <a:ext cx="9144000" cy="155952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title"/>
          </p:nvPr>
        </p:nvSpPr>
        <p:spPr>
          <a:xfrm>
            <a:off x="192024" y="164592"/>
            <a:ext cx="8570976" cy="978408"/>
          </a:xfrm>
        </p:spPr>
        <p:txBody>
          <a:bodyPr/>
          <a:lstStyle/>
          <a:p>
            <a:r>
              <a:rPr lang="en-US" dirty="0"/>
              <a:t>Consolidation Worksheet—Equity Method Applied</a:t>
            </a:r>
          </a:p>
        </p:txBody>
      </p:sp>
      <p:sp>
        <p:nvSpPr>
          <p:cNvPr id="9" name="Slide Number Placeholder 8"/>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22</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22.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219200"/>
            <a:ext cx="6248400" cy="5405540"/>
          </a:xfrm>
          <a:prstGeom prst="rect">
            <a:avLst/>
          </a:prstGeom>
        </p:spPr>
      </p:pic>
    </p:spTree>
    <p:extLst>
      <p:ext uri="{BB962C8B-B14F-4D97-AF65-F5344CB8AC3E}">
        <p14:creationId xmlns:p14="http://schemas.microsoft.com/office/powerpoint/2010/main" val="41888365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title"/>
          </p:nvPr>
        </p:nvSpPr>
        <p:spPr>
          <a:xfrm>
            <a:off x="192024" y="164592"/>
            <a:ext cx="8759952" cy="1206500"/>
          </a:xfrm>
        </p:spPr>
        <p:txBody>
          <a:bodyPr/>
          <a:lstStyle/>
          <a:p>
            <a:r>
              <a:rPr lang="en-US" dirty="0"/>
              <a:t>Consolidation Subsequent to Year of Acquisition—Equity Method</a:t>
            </a:r>
          </a:p>
        </p:txBody>
      </p:sp>
      <p:sp>
        <p:nvSpPr>
          <p:cNvPr id="9" name="Slide Number Placeholder 8"/>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23</a:t>
            </a:fld>
            <a:endParaRPr lang="en-US" sz="1000" dirty="0"/>
          </a:p>
        </p:txBody>
      </p:sp>
      <p:sp>
        <p:nvSpPr>
          <p:cNvPr id="6" name="Rectangle 5"/>
          <p:cNvSpPr/>
          <p:nvPr/>
        </p:nvSpPr>
        <p:spPr>
          <a:xfrm>
            <a:off x="411480" y="1554540"/>
            <a:ext cx="8321040" cy="1938992"/>
          </a:xfrm>
          <a:prstGeom prst="rect">
            <a:avLst/>
          </a:prstGeom>
        </p:spPr>
        <p:txBody>
          <a:bodyPr wrap="square">
            <a:spAutoFit/>
          </a:bodyPr>
          <a:lstStyle/>
          <a:p>
            <a:pPr eaLnBrk="0" hangingPunct="0">
              <a:spcBef>
                <a:spcPts val="800"/>
              </a:spcBef>
            </a:pPr>
            <a:r>
              <a:rPr lang="en-US" b="1" dirty="0">
                <a:solidFill>
                  <a:srgbClr val="000066"/>
                </a:solidFill>
              </a:rPr>
              <a:t>Assume the January 1, 2023, Sun Company’s Retained Earnings balance has risen to $600,000. That account had a reported total of only $380,000 on January 1, 2020. Sun’s book value apparently has increased by $220,000 during the 2020–2022 period.</a:t>
            </a: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24.2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3886200"/>
            <a:ext cx="8686800" cy="1998497"/>
          </a:xfrm>
          <a:prstGeom prst="rect">
            <a:avLst/>
          </a:prstGeom>
        </p:spPr>
      </p:pic>
    </p:spTree>
    <p:extLst>
      <p:ext uri="{BB962C8B-B14F-4D97-AF65-F5344CB8AC3E}">
        <p14:creationId xmlns:p14="http://schemas.microsoft.com/office/powerpoint/2010/main" val="4419385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title"/>
          </p:nvPr>
        </p:nvSpPr>
        <p:spPr>
          <a:xfrm>
            <a:off x="192024" y="164592"/>
            <a:ext cx="8759952" cy="1206500"/>
          </a:xfrm>
        </p:spPr>
        <p:txBody>
          <a:bodyPr/>
          <a:lstStyle/>
          <a:p>
            <a:r>
              <a:rPr lang="en-US" sz="3800" dirty="0"/>
              <a:t>Consolidation Subsequent to Year of Acquisition—Equity Method (continued)</a:t>
            </a:r>
          </a:p>
        </p:txBody>
      </p:sp>
      <p:sp>
        <p:nvSpPr>
          <p:cNvPr id="9" name="Slide Number Placeholder 8"/>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24</a:t>
            </a:fld>
            <a:endParaRPr lang="en-US" sz="1000" dirty="0"/>
          </a:p>
        </p:txBody>
      </p:sp>
      <p:sp>
        <p:nvSpPr>
          <p:cNvPr id="6" name="Rectangle 5"/>
          <p:cNvSpPr/>
          <p:nvPr/>
        </p:nvSpPr>
        <p:spPr>
          <a:xfrm>
            <a:off x="411480" y="1554480"/>
            <a:ext cx="8321040" cy="3600986"/>
          </a:xfrm>
          <a:prstGeom prst="rect">
            <a:avLst/>
          </a:prstGeom>
        </p:spPr>
        <p:txBody>
          <a:bodyPr wrap="square">
            <a:spAutoFit/>
          </a:bodyPr>
          <a:lstStyle/>
          <a:p>
            <a:pPr eaLnBrk="0" hangingPunct="0">
              <a:spcBef>
                <a:spcPts val="800"/>
              </a:spcBef>
            </a:pPr>
            <a:r>
              <a:rPr lang="en-US" sz="2600" b="1" dirty="0">
                <a:solidFill>
                  <a:srgbClr val="000066"/>
                </a:solidFill>
              </a:rPr>
              <a:t>To analyze procedural changes due to passage of time, assume:</a:t>
            </a:r>
          </a:p>
          <a:p>
            <a:pPr marL="457200" indent="-457200" eaLnBrk="0" hangingPunct="0">
              <a:spcBef>
                <a:spcPts val="600"/>
              </a:spcBef>
              <a:buFont typeface="Wingdings" panose="05000000000000000000" pitchFamily="2" charset="2"/>
              <a:buChar char="Ø"/>
            </a:pPr>
            <a:r>
              <a:rPr lang="en-US" sz="2600" b="1" dirty="0">
                <a:solidFill>
                  <a:srgbClr val="000066"/>
                </a:solidFill>
              </a:rPr>
              <a:t>Parrot Company continues to hold its ownership of Sun Company as of December 31, 2023. </a:t>
            </a:r>
          </a:p>
          <a:p>
            <a:pPr marL="457200" indent="-457200" eaLnBrk="0" hangingPunct="0">
              <a:spcBef>
                <a:spcPts val="600"/>
              </a:spcBef>
              <a:buFont typeface="Wingdings" panose="05000000000000000000" pitchFamily="2" charset="2"/>
              <a:buChar char="Ø"/>
            </a:pPr>
            <a:r>
              <a:rPr lang="en-US" sz="2600" b="1" dirty="0">
                <a:solidFill>
                  <a:srgbClr val="000066"/>
                </a:solidFill>
              </a:rPr>
              <a:t>Sun now has a $40,000 liability payable to Parrot. </a:t>
            </a:r>
          </a:p>
          <a:p>
            <a:pPr marL="457200" indent="-457200" eaLnBrk="0" hangingPunct="0">
              <a:spcBef>
                <a:spcPts val="600"/>
              </a:spcBef>
              <a:buFont typeface="Wingdings" panose="05000000000000000000" pitchFamily="2" charset="2"/>
              <a:buChar char="Ø"/>
            </a:pPr>
            <a:r>
              <a:rPr lang="en-US" sz="2600" b="1" dirty="0">
                <a:solidFill>
                  <a:srgbClr val="000066"/>
                </a:solidFill>
              </a:rPr>
              <a:t>January 1, 2023, Sun’s Retained Earnings balance is $600,000.</a:t>
            </a:r>
          </a:p>
          <a:p>
            <a:pPr marL="457200" indent="-457200" eaLnBrk="0" hangingPunct="0">
              <a:spcBef>
                <a:spcPts val="600"/>
              </a:spcBef>
              <a:buFont typeface="Wingdings" panose="05000000000000000000" pitchFamily="2" charset="2"/>
              <a:buChar char="Ø"/>
            </a:pPr>
            <a:r>
              <a:rPr lang="en-US" sz="2600" b="1" dirty="0">
                <a:solidFill>
                  <a:srgbClr val="000066"/>
                </a:solidFill>
              </a:rPr>
              <a:t>Sun’s book value has increased by $220,000.</a:t>
            </a:r>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7308128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title"/>
          </p:nvPr>
        </p:nvSpPr>
        <p:spPr>
          <a:xfrm>
            <a:off x="192024" y="164592"/>
            <a:ext cx="8759952" cy="1206500"/>
          </a:xfrm>
        </p:spPr>
        <p:txBody>
          <a:bodyPr/>
          <a:lstStyle/>
          <a:p>
            <a:r>
              <a:rPr lang="en-US" sz="3700" dirty="0"/>
              <a:t>Consolidation Subsequent to Year of Acquisition—Equity Method (concluded)</a:t>
            </a:r>
          </a:p>
        </p:txBody>
      </p:sp>
      <p:sp>
        <p:nvSpPr>
          <p:cNvPr id="9" name="Slide Number Placeholder 8"/>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25</a:t>
            </a:fld>
            <a:endParaRPr lang="en-US" sz="1000" dirty="0"/>
          </a:p>
        </p:txBody>
      </p:sp>
      <p:sp>
        <p:nvSpPr>
          <p:cNvPr id="6" name="Rectangle 5"/>
          <p:cNvSpPr/>
          <p:nvPr/>
        </p:nvSpPr>
        <p:spPr>
          <a:xfrm>
            <a:off x="411480" y="1554480"/>
            <a:ext cx="8321040" cy="4026743"/>
          </a:xfrm>
          <a:prstGeom prst="rect">
            <a:avLst/>
          </a:prstGeom>
        </p:spPr>
        <p:txBody>
          <a:bodyPr wrap="square">
            <a:spAutoFit/>
          </a:bodyPr>
          <a:lstStyle/>
          <a:p>
            <a:pPr eaLnBrk="0" hangingPunct="0">
              <a:spcBef>
                <a:spcPts val="800"/>
              </a:spcBef>
            </a:pPr>
            <a:r>
              <a:rPr lang="en-US" sz="2600" b="1" dirty="0">
                <a:solidFill>
                  <a:srgbClr val="000066"/>
                </a:solidFill>
              </a:rPr>
              <a:t>Parrot reports an Equity in Subsidiary Earnings balance of $153,000 (net income of $160,000–$7,000 </a:t>
            </a:r>
            <a:r>
              <a:rPr lang="en-US" sz="2600" b="1">
                <a:solidFill>
                  <a:srgbClr val="000066"/>
                </a:solidFill>
              </a:rPr>
              <a:t>excess amortization). </a:t>
            </a:r>
            <a:endParaRPr lang="en-US" sz="2600" b="1" dirty="0">
              <a:solidFill>
                <a:srgbClr val="000066"/>
              </a:solidFill>
            </a:endParaRPr>
          </a:p>
          <a:p>
            <a:pPr eaLnBrk="0" hangingPunct="0">
              <a:spcBef>
                <a:spcPts val="800"/>
              </a:spcBef>
            </a:pPr>
            <a:r>
              <a:rPr lang="en-US" sz="2600" b="1" dirty="0">
                <a:solidFill>
                  <a:srgbClr val="000066"/>
                </a:solidFill>
              </a:rPr>
              <a:t>The balance in the Investment in Sun Company account has been adjusted for: </a:t>
            </a:r>
          </a:p>
          <a:p>
            <a:pPr marL="457200" indent="-457200" eaLnBrk="0" hangingPunct="0">
              <a:spcBef>
                <a:spcPts val="600"/>
              </a:spcBef>
              <a:buAutoNum type="arabicPeriod"/>
            </a:pPr>
            <a:r>
              <a:rPr lang="en-US" sz="2600" b="1" dirty="0">
                <a:solidFill>
                  <a:srgbClr val="000066"/>
                </a:solidFill>
              </a:rPr>
              <a:t>The annual accrual of Sun’s income ($160,000). </a:t>
            </a:r>
          </a:p>
          <a:p>
            <a:pPr marL="457200" indent="-457200" eaLnBrk="0" hangingPunct="0">
              <a:spcBef>
                <a:spcPts val="600"/>
              </a:spcBef>
              <a:buAutoNum type="arabicPeriod"/>
            </a:pPr>
            <a:r>
              <a:rPr lang="en-US" sz="2600" b="1" dirty="0">
                <a:solidFill>
                  <a:srgbClr val="000066"/>
                </a:solidFill>
              </a:rPr>
              <a:t>The receipt of $70,000 in dividends from Sun. </a:t>
            </a:r>
          </a:p>
          <a:p>
            <a:pPr marL="457200" indent="-457200" eaLnBrk="0" hangingPunct="0">
              <a:spcBef>
                <a:spcPts val="600"/>
              </a:spcBef>
              <a:buAutoNum type="arabicPeriod"/>
            </a:pPr>
            <a:r>
              <a:rPr lang="en-US" sz="2600" b="1" dirty="0">
                <a:solidFill>
                  <a:srgbClr val="000066"/>
                </a:solidFill>
              </a:rPr>
              <a:t>The recognition of annual excess amortization expenses ($7,000). </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84898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title"/>
          </p:nvPr>
        </p:nvSpPr>
        <p:spPr>
          <a:xfrm>
            <a:off x="192024" y="164592"/>
            <a:ext cx="8759952" cy="1206500"/>
          </a:xfrm>
        </p:spPr>
        <p:txBody>
          <a:bodyPr/>
          <a:lstStyle/>
          <a:p>
            <a:r>
              <a:rPr lang="en-US" dirty="0"/>
              <a:t>Subsequent Consolidation—Entry P</a:t>
            </a:r>
          </a:p>
        </p:txBody>
      </p:sp>
      <p:sp>
        <p:nvSpPr>
          <p:cNvPr id="9" name="Slide Number Placeholder 8"/>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26</a:t>
            </a:fld>
            <a:endParaRPr lang="en-US" sz="1000" dirty="0"/>
          </a:p>
        </p:txBody>
      </p:sp>
      <p:sp>
        <p:nvSpPr>
          <p:cNvPr id="6" name="Rectangle 5"/>
          <p:cNvSpPr/>
          <p:nvPr/>
        </p:nvSpPr>
        <p:spPr>
          <a:xfrm>
            <a:off x="411480" y="1554480"/>
            <a:ext cx="8321040" cy="4426853"/>
          </a:xfrm>
          <a:prstGeom prst="rect">
            <a:avLst/>
          </a:prstGeom>
        </p:spPr>
        <p:txBody>
          <a:bodyPr wrap="square">
            <a:spAutoFit/>
          </a:bodyPr>
          <a:lstStyle/>
          <a:p>
            <a:pPr eaLnBrk="0" hangingPunct="0">
              <a:spcBef>
                <a:spcPts val="800"/>
              </a:spcBef>
            </a:pPr>
            <a:r>
              <a:rPr lang="en-US" sz="2600" b="1" dirty="0">
                <a:solidFill>
                  <a:srgbClr val="000066"/>
                </a:solidFill>
              </a:rPr>
              <a:t>In addition to Entries S, A, I, D, and E, Entry P must be prepared.</a:t>
            </a:r>
          </a:p>
          <a:p>
            <a:pPr marL="457200" indent="-457200" eaLnBrk="0" hangingPunct="0">
              <a:spcBef>
                <a:spcPts val="600"/>
              </a:spcBef>
              <a:buFont typeface="Wingdings" panose="05000000000000000000" pitchFamily="2" charset="2"/>
              <a:buChar char="Ø"/>
            </a:pPr>
            <a:r>
              <a:rPr lang="en-US" sz="2600" b="1" dirty="0">
                <a:solidFill>
                  <a:srgbClr val="000066"/>
                </a:solidFill>
              </a:rPr>
              <a:t>Entry P eliminates an intra-entity Payable. </a:t>
            </a:r>
          </a:p>
          <a:p>
            <a:pPr marL="457200" indent="-457200" eaLnBrk="0" hangingPunct="0">
              <a:spcBef>
                <a:spcPts val="600"/>
              </a:spcBef>
              <a:buFont typeface="Wingdings" panose="05000000000000000000" pitchFamily="2" charset="2"/>
              <a:buChar char="Ø"/>
            </a:pPr>
            <a:r>
              <a:rPr lang="en-US" sz="2600" b="1" dirty="0">
                <a:solidFill>
                  <a:srgbClr val="000066"/>
                </a:solidFill>
              </a:rPr>
              <a:t>Intra-entity reciprocal accounts do not relate to outside parties. </a:t>
            </a:r>
          </a:p>
          <a:p>
            <a:pPr marL="457200" indent="-457200" eaLnBrk="0" hangingPunct="0">
              <a:spcBef>
                <a:spcPts val="600"/>
              </a:spcBef>
              <a:buFont typeface="Wingdings" panose="05000000000000000000" pitchFamily="2" charset="2"/>
              <a:buChar char="Ø"/>
            </a:pPr>
            <a:r>
              <a:rPr lang="en-US" sz="2600" b="1" dirty="0">
                <a:solidFill>
                  <a:srgbClr val="000066"/>
                </a:solidFill>
              </a:rPr>
              <a:t>Sun’s $40,000 payable and Parrot’s $40,000 receivable must be removed because the companies are being reported as a single entity. </a:t>
            </a:r>
          </a:p>
          <a:p>
            <a:pPr eaLnBrk="0" hangingPunct="0">
              <a:spcBef>
                <a:spcPts val="800"/>
              </a:spcBef>
            </a:pPr>
            <a:r>
              <a:rPr lang="en-US" sz="2600" b="1" dirty="0">
                <a:solidFill>
                  <a:srgbClr val="000066"/>
                </a:solidFill>
              </a:rPr>
              <a:t>All worksheet entries relate specifically to either previous years (S and A) or the current period (I, D, E, and P). </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358028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title"/>
          </p:nvPr>
        </p:nvSpPr>
        <p:spPr>
          <a:xfrm>
            <a:off x="192024" y="164592"/>
            <a:ext cx="8759952" cy="1207008"/>
          </a:xfrm>
        </p:spPr>
        <p:txBody>
          <a:bodyPr/>
          <a:lstStyle/>
          <a:p>
            <a:r>
              <a:rPr lang="en-US" sz="3400" dirty="0"/>
              <a:t>Consolidation Worksheet Subsequent to Year of Acquisition—Equity Method Applied</a:t>
            </a:r>
          </a:p>
        </p:txBody>
      </p:sp>
      <p:sp>
        <p:nvSpPr>
          <p:cNvPr id="9" name="Slide Number Placeholder 8"/>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27</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25.2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1447800"/>
            <a:ext cx="5867400" cy="5069733"/>
          </a:xfrm>
          <a:prstGeom prst="rect">
            <a:avLst/>
          </a:prstGeom>
        </p:spPr>
      </p:pic>
    </p:spTree>
    <p:extLst>
      <p:ext uri="{BB962C8B-B14F-4D97-AF65-F5344CB8AC3E}">
        <p14:creationId xmlns:p14="http://schemas.microsoft.com/office/powerpoint/2010/main" val="7014701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192024" y="164592"/>
            <a:ext cx="8759952" cy="1206500"/>
          </a:xfrm>
        </p:spPr>
        <p:txBody>
          <a:bodyPr/>
          <a:lstStyle/>
          <a:p>
            <a:r>
              <a:rPr lang="en-US" dirty="0"/>
              <a:t>Learning Objective 3-3b</a:t>
            </a:r>
          </a:p>
        </p:txBody>
      </p:sp>
      <p:sp>
        <p:nvSpPr>
          <p:cNvPr id="8" name="Slide Number Placeholder 7"/>
          <p:cNvSpPr>
            <a:spLocks noGrp="1"/>
          </p:cNvSpPr>
          <p:nvPr>
            <p:ph type="sldNum" sz="quarter" idx="4"/>
          </p:nvPr>
        </p:nvSpPr>
        <p:spPr/>
        <p:txBody>
          <a:bodyPr/>
          <a:lstStyle/>
          <a:p>
            <a:pPr>
              <a:defRPr/>
            </a:pPr>
            <a:r>
              <a:rPr lang="en-US" sz="1000" dirty="0">
                <a:solidFill>
                  <a:srgbClr val="002060"/>
                </a:solidFill>
              </a:rPr>
              <a:t>3-</a:t>
            </a:r>
            <a:fld id="{B389CB3F-DA7F-4D11-BE91-32EDAB2B185B}" type="slidenum">
              <a:rPr lang="en-US" sz="1000" smtClean="0">
                <a:solidFill>
                  <a:srgbClr val="002060"/>
                </a:solidFill>
              </a:rPr>
              <a:pPr>
                <a:defRPr/>
              </a:pPr>
              <a:t>28</a:t>
            </a:fld>
            <a:endParaRPr lang="en-US" sz="1000" dirty="0">
              <a:solidFill>
                <a:srgbClr val="002060"/>
              </a:solidFill>
            </a:endParaRPr>
          </a:p>
        </p:txBody>
      </p:sp>
      <p:sp>
        <p:nvSpPr>
          <p:cNvPr id="49154" name="Rectangle 4"/>
          <p:cNvSpPr>
            <a:spLocks noChangeArrowheads="1"/>
          </p:cNvSpPr>
          <p:nvPr/>
        </p:nvSpPr>
        <p:spPr bwMode="auto">
          <a:xfrm>
            <a:off x="304800" y="1828800"/>
            <a:ext cx="8610600" cy="4495800"/>
          </a:xfrm>
          <a:prstGeom prst="rect">
            <a:avLst/>
          </a:prstGeom>
          <a:noFill/>
          <a:ln w="38100">
            <a:noFill/>
            <a:miter lim="800000"/>
            <a:headEnd/>
            <a:tailEnd/>
          </a:ln>
        </p:spPr>
        <p:txBody>
          <a:bodyPr anchor="t" anchorCtr="1"/>
          <a:lstStyle/>
          <a:p>
            <a:pPr>
              <a:spcBef>
                <a:spcPts val="600"/>
              </a:spcBef>
              <a:spcAft>
                <a:spcPts val="600"/>
              </a:spcAft>
            </a:pPr>
            <a:endParaRPr lang="en-US" b="1" dirty="0">
              <a:solidFill>
                <a:srgbClr val="002060"/>
              </a:solidFill>
              <a:cs typeface="Times New Roman" pitchFamily="18" charset="0"/>
            </a:endParaRPr>
          </a:p>
        </p:txBody>
      </p:sp>
      <p:sp>
        <p:nvSpPr>
          <p:cNvPr id="2" name="Rectangle 1"/>
          <p:cNvSpPr/>
          <p:nvPr/>
        </p:nvSpPr>
        <p:spPr>
          <a:xfrm>
            <a:off x="411480" y="1554480"/>
            <a:ext cx="8321040" cy="2308324"/>
          </a:xfrm>
          <a:prstGeom prst="rect">
            <a:avLst/>
          </a:prstGeom>
        </p:spPr>
        <p:txBody>
          <a:bodyPr wrap="square">
            <a:spAutoFit/>
          </a:bodyPr>
          <a:lstStyle/>
          <a:p>
            <a:r>
              <a:rPr lang="en-US" sz="3600" b="1" dirty="0">
                <a:solidFill>
                  <a:srgbClr val="000066"/>
                </a:solidFill>
              </a:rPr>
              <a:t>Prepare consolidated financial statements subsequent to acquisition when the parent has applied the initial value method in its internal records.</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192024" y="164592"/>
            <a:ext cx="8759952" cy="1206500"/>
          </a:xfrm>
        </p:spPr>
        <p:txBody>
          <a:bodyPr/>
          <a:lstStyle/>
          <a:p>
            <a:r>
              <a:rPr lang="en-US" sz="3000" dirty="0"/>
              <a:t>Subsequent Consolidations—Investment Recorded Using Initial Value or Partial Equity Method </a:t>
            </a:r>
          </a:p>
        </p:txBody>
      </p:sp>
      <p:sp>
        <p:nvSpPr>
          <p:cNvPr id="8" name="Slide Number Placeholder 7"/>
          <p:cNvSpPr>
            <a:spLocks noGrp="1"/>
          </p:cNvSpPr>
          <p:nvPr>
            <p:ph type="sldNum" sz="quarter" idx="4"/>
          </p:nvPr>
        </p:nvSpPr>
        <p:spPr/>
        <p:txBody>
          <a:bodyPr/>
          <a:lstStyle/>
          <a:p>
            <a:pPr>
              <a:defRPr/>
            </a:pPr>
            <a:r>
              <a:rPr lang="en-US" sz="1000" dirty="0">
                <a:solidFill>
                  <a:srgbClr val="002060"/>
                </a:solidFill>
              </a:rPr>
              <a:t>3-</a:t>
            </a:r>
            <a:fld id="{B389CB3F-DA7F-4D11-BE91-32EDAB2B185B}" type="slidenum">
              <a:rPr lang="en-US" sz="1000" smtClean="0">
                <a:solidFill>
                  <a:srgbClr val="002060"/>
                </a:solidFill>
              </a:rPr>
              <a:pPr>
                <a:defRPr/>
              </a:pPr>
              <a:t>29</a:t>
            </a:fld>
            <a:endParaRPr lang="en-US" sz="1000" dirty="0">
              <a:solidFill>
                <a:srgbClr val="002060"/>
              </a:solidFill>
            </a:endParaRPr>
          </a:p>
        </p:txBody>
      </p:sp>
      <p:sp>
        <p:nvSpPr>
          <p:cNvPr id="49154" name="Rectangle 4"/>
          <p:cNvSpPr>
            <a:spLocks noChangeArrowheads="1"/>
          </p:cNvSpPr>
          <p:nvPr/>
        </p:nvSpPr>
        <p:spPr bwMode="auto">
          <a:xfrm>
            <a:off x="411480" y="1554480"/>
            <a:ext cx="8321040" cy="4937760"/>
          </a:xfrm>
          <a:prstGeom prst="rect">
            <a:avLst/>
          </a:prstGeom>
          <a:noFill/>
          <a:ln w="38100">
            <a:noFill/>
            <a:miter lim="800000"/>
            <a:headEnd/>
            <a:tailEnd/>
          </a:ln>
        </p:spPr>
        <p:txBody>
          <a:bodyPr anchor="t" anchorCtr="1"/>
          <a:lstStyle/>
          <a:p>
            <a:pPr>
              <a:spcBef>
                <a:spcPts val="600"/>
              </a:spcBef>
              <a:spcAft>
                <a:spcPts val="600"/>
              </a:spcAft>
            </a:pPr>
            <a:r>
              <a:rPr lang="en-US" sz="2600" b="1" dirty="0">
                <a:solidFill>
                  <a:srgbClr val="000066"/>
                </a:solidFill>
              </a:rPr>
              <a:t>The parent company can use the initial value method or the partial equity method for internal record-keeping.</a:t>
            </a:r>
          </a:p>
          <a:p>
            <a:pPr>
              <a:spcBef>
                <a:spcPts val="600"/>
              </a:spcBef>
              <a:spcAft>
                <a:spcPts val="600"/>
              </a:spcAft>
            </a:pPr>
            <a:r>
              <a:rPr lang="en-US" sz="2600" b="1" dirty="0">
                <a:solidFill>
                  <a:srgbClr val="000066"/>
                </a:solidFill>
              </a:rPr>
              <a:t>Application of either alternative changes the balances recorded by the parent over time and the consolidation process.</a:t>
            </a:r>
          </a:p>
          <a:p>
            <a:pPr>
              <a:spcBef>
                <a:spcPts val="600"/>
              </a:spcBef>
              <a:spcAft>
                <a:spcPts val="600"/>
              </a:spcAft>
            </a:pPr>
            <a:r>
              <a:rPr lang="en-US" sz="2600" b="1" dirty="0">
                <a:solidFill>
                  <a:srgbClr val="000066"/>
                </a:solidFill>
              </a:rPr>
              <a:t>Neither of these approaches affect any of the final consolidated balances reported. </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175029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192024" y="165100"/>
            <a:ext cx="8759952" cy="1206500"/>
          </a:xfrm>
        </p:spPr>
        <p:txBody>
          <a:bodyPr/>
          <a:lstStyle/>
          <a:p>
            <a:pPr algn="ctr"/>
            <a:r>
              <a:rPr lang="en-US" sz="4000" dirty="0">
                <a:latin typeface="Times New Roman" pitchFamily="18" charset="0"/>
                <a:cs typeface="Times New Roman" pitchFamily="18" charset="0"/>
              </a:rPr>
              <a:t>Consolidation—The Effects </a:t>
            </a:r>
            <a:br>
              <a:rPr lang="en-US" sz="4000" dirty="0">
                <a:latin typeface="Times New Roman" pitchFamily="18" charset="0"/>
                <a:cs typeface="Times New Roman" pitchFamily="18" charset="0"/>
              </a:rPr>
            </a:br>
            <a:r>
              <a:rPr lang="en-US" sz="4000" dirty="0">
                <a:latin typeface="Times New Roman" pitchFamily="18" charset="0"/>
                <a:cs typeface="Times New Roman" pitchFamily="18" charset="0"/>
              </a:rPr>
              <a:t>Created by the Passage of Time</a:t>
            </a:r>
          </a:p>
        </p:txBody>
      </p:sp>
      <p:sp>
        <p:nvSpPr>
          <p:cNvPr id="17410" name="Rectangle 3"/>
          <p:cNvSpPr>
            <a:spLocks noGrp="1" noChangeArrowheads="1"/>
          </p:cNvSpPr>
          <p:nvPr>
            <p:ph idx="1"/>
          </p:nvPr>
        </p:nvSpPr>
        <p:spPr>
          <a:xfrm>
            <a:off x="411480" y="1554480"/>
            <a:ext cx="8321040" cy="4937760"/>
          </a:xfrm>
          <a:ln w="38100">
            <a:noFill/>
          </a:ln>
        </p:spPr>
        <p:txBody>
          <a:bodyPr/>
          <a:lstStyle/>
          <a:p>
            <a:pPr marL="457200" indent="-457200">
              <a:spcBef>
                <a:spcPts val="600"/>
              </a:spcBef>
              <a:buSzPct val="100000"/>
            </a:pPr>
            <a:r>
              <a:rPr lang="en-US" sz="2600" dirty="0"/>
              <a:t>The passage of time creates complexities for internal record-keeping and the balance of the investment account varies due to the accounting method used.</a:t>
            </a:r>
            <a:endParaRPr lang="en-US" sz="1000" dirty="0"/>
          </a:p>
          <a:p>
            <a:pPr marL="457200" indent="-457200">
              <a:spcBef>
                <a:spcPts val="600"/>
              </a:spcBef>
              <a:buSzPct val="100000"/>
            </a:pPr>
            <a:r>
              <a:rPr lang="en-US" sz="2600" dirty="0"/>
              <a:t>A worksheet and consolidation entries are used to eliminate the investment account and record the subsidiary’s assets and liabilities to create a single set of financial statements for the combined business entity.</a:t>
            </a:r>
          </a:p>
        </p:txBody>
      </p:sp>
      <p:sp>
        <p:nvSpPr>
          <p:cNvPr id="10" name="Slide Number Placeholder 7"/>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3</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4607877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192024" y="164592"/>
            <a:ext cx="8759952" cy="1206500"/>
          </a:xfrm>
        </p:spPr>
        <p:txBody>
          <a:bodyPr/>
          <a:lstStyle/>
          <a:p>
            <a:r>
              <a:rPr lang="en-US" dirty="0"/>
              <a:t>Subsequent Consolidations—Accounts That Vary</a:t>
            </a:r>
          </a:p>
        </p:txBody>
      </p:sp>
      <p:sp>
        <p:nvSpPr>
          <p:cNvPr id="8" name="Slide Number Placeholder 7"/>
          <p:cNvSpPr>
            <a:spLocks noGrp="1"/>
          </p:cNvSpPr>
          <p:nvPr>
            <p:ph type="sldNum" sz="quarter" idx="4"/>
          </p:nvPr>
        </p:nvSpPr>
        <p:spPr/>
        <p:txBody>
          <a:bodyPr/>
          <a:lstStyle/>
          <a:p>
            <a:pPr>
              <a:defRPr/>
            </a:pPr>
            <a:r>
              <a:rPr lang="en-US" sz="1000" dirty="0">
                <a:solidFill>
                  <a:srgbClr val="002060"/>
                </a:solidFill>
              </a:rPr>
              <a:t>3-</a:t>
            </a:r>
            <a:fld id="{B389CB3F-DA7F-4D11-BE91-32EDAB2B185B}" type="slidenum">
              <a:rPr lang="en-US" sz="1000" smtClean="0">
                <a:solidFill>
                  <a:srgbClr val="002060"/>
                </a:solidFill>
              </a:rPr>
              <a:pPr>
                <a:defRPr/>
              </a:pPr>
              <a:t>30</a:t>
            </a:fld>
            <a:endParaRPr lang="en-US" sz="1000" dirty="0">
              <a:solidFill>
                <a:srgbClr val="002060"/>
              </a:solidFill>
            </a:endParaRPr>
          </a:p>
        </p:txBody>
      </p:sp>
      <p:sp>
        <p:nvSpPr>
          <p:cNvPr id="49154" name="Rectangle 4"/>
          <p:cNvSpPr>
            <a:spLocks noChangeArrowheads="1"/>
          </p:cNvSpPr>
          <p:nvPr/>
        </p:nvSpPr>
        <p:spPr bwMode="auto">
          <a:xfrm>
            <a:off x="411480" y="1554480"/>
            <a:ext cx="8321040" cy="4937760"/>
          </a:xfrm>
          <a:prstGeom prst="rect">
            <a:avLst/>
          </a:prstGeom>
          <a:noFill/>
          <a:ln w="38100">
            <a:noFill/>
            <a:miter lim="800000"/>
            <a:headEnd/>
            <a:tailEnd/>
          </a:ln>
        </p:spPr>
        <p:txBody>
          <a:bodyPr anchor="t" anchorCtr="1"/>
          <a:lstStyle/>
          <a:p>
            <a:pPr>
              <a:spcBef>
                <a:spcPts val="0"/>
              </a:spcBef>
              <a:spcAft>
                <a:spcPts val="0"/>
              </a:spcAft>
            </a:pPr>
            <a:r>
              <a:rPr lang="en-US" sz="2600" b="1" dirty="0">
                <a:solidFill>
                  <a:srgbClr val="000066"/>
                </a:solidFill>
              </a:rPr>
              <a:t>Just three parent’s accounts vary because of the method applied:</a:t>
            </a:r>
          </a:p>
          <a:p>
            <a:pPr marL="450850" indent="-450850">
              <a:spcBef>
                <a:spcPts val="600"/>
              </a:spcBef>
              <a:spcAft>
                <a:spcPts val="0"/>
              </a:spcAft>
              <a:buFont typeface="Wingdings" charset="2"/>
              <a:buChar char="Ø"/>
            </a:pPr>
            <a:r>
              <a:rPr lang="en-US" sz="2600" b="1" dirty="0">
                <a:solidFill>
                  <a:srgbClr val="000066"/>
                </a:solidFill>
              </a:rPr>
              <a:t>Investment account.</a:t>
            </a:r>
          </a:p>
          <a:p>
            <a:pPr marL="450850" indent="-450850">
              <a:spcBef>
                <a:spcPts val="600"/>
              </a:spcBef>
              <a:spcAft>
                <a:spcPts val="0"/>
              </a:spcAft>
              <a:buFont typeface="Wingdings" charset="2"/>
              <a:buChar char="Ø"/>
            </a:pPr>
            <a:r>
              <a:rPr lang="en-US" sz="2600" b="1" dirty="0">
                <a:solidFill>
                  <a:srgbClr val="000066"/>
                </a:solidFill>
              </a:rPr>
              <a:t>Income recognized from the subsidiary.</a:t>
            </a:r>
          </a:p>
          <a:p>
            <a:pPr marL="450850" indent="-450850">
              <a:spcBef>
                <a:spcPts val="600"/>
              </a:spcBef>
              <a:spcAft>
                <a:spcPts val="600"/>
              </a:spcAft>
              <a:buFont typeface="Wingdings" charset="2"/>
              <a:buChar char="Ø"/>
            </a:pPr>
            <a:r>
              <a:rPr lang="en-US" sz="2600" b="1" dirty="0">
                <a:solidFill>
                  <a:srgbClr val="000066"/>
                </a:solidFill>
              </a:rPr>
              <a:t>Parent’s retained earnings (periods after year of combination).</a:t>
            </a:r>
          </a:p>
          <a:p>
            <a:pPr>
              <a:spcBef>
                <a:spcPts val="0"/>
              </a:spcBef>
              <a:spcAft>
                <a:spcPts val="0"/>
              </a:spcAft>
            </a:pPr>
            <a:r>
              <a:rPr lang="en-US" sz="2600" b="1" dirty="0">
                <a:solidFill>
                  <a:srgbClr val="000066"/>
                </a:solidFill>
              </a:rPr>
              <a:t>Only differences found in these balances affect the consolidation process when another method is applied. Accounting for these three balances any time after the acquisition date is of special importance. </a:t>
            </a:r>
          </a:p>
          <a:p>
            <a:pPr>
              <a:spcBef>
                <a:spcPts val="0"/>
              </a:spcBef>
              <a:spcAft>
                <a:spcPts val="0"/>
              </a:spcAft>
            </a:pPr>
            <a:endParaRPr lang="en-US" sz="2600" b="1" dirty="0">
              <a:solidFill>
                <a:srgbClr val="000066"/>
              </a:solidFill>
              <a:cs typeface="Times New Roman" pitchFamily="18" charset="0"/>
            </a:endParaRPr>
          </a:p>
          <a:p>
            <a:pPr>
              <a:spcBef>
                <a:spcPts val="0"/>
              </a:spcBef>
              <a:spcAft>
                <a:spcPts val="0"/>
              </a:spcAft>
            </a:pPr>
            <a:endParaRPr lang="en-US" sz="2600" b="1" dirty="0">
              <a:solidFill>
                <a:srgbClr val="000066"/>
              </a:solidFill>
              <a:cs typeface="Times New Roman" pitchFamily="18" charset="0"/>
            </a:endParaRP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9267473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a:xfrm>
            <a:off x="192024" y="165100"/>
            <a:ext cx="8759952" cy="1206500"/>
          </a:xfrm>
        </p:spPr>
        <p:txBody>
          <a:bodyPr/>
          <a:lstStyle/>
          <a:p>
            <a:pPr algn="ctr"/>
            <a:r>
              <a:rPr lang="en-US" sz="4000" dirty="0">
                <a:latin typeface="Times New Roman" pitchFamily="18" charset="0"/>
                <a:cs typeface="Times New Roman" pitchFamily="18" charset="0"/>
              </a:rPr>
              <a:t>Consolidation Entries—Initial Value Method</a:t>
            </a:r>
          </a:p>
        </p:txBody>
      </p:sp>
      <p:sp>
        <p:nvSpPr>
          <p:cNvPr id="1028" name="Rectangle 4"/>
          <p:cNvSpPr>
            <a:spLocks noGrp="1" noChangeArrowheads="1"/>
          </p:cNvSpPr>
          <p:nvPr>
            <p:ph idx="1"/>
          </p:nvPr>
        </p:nvSpPr>
        <p:spPr>
          <a:xfrm>
            <a:off x="411480" y="1554480"/>
            <a:ext cx="8321040" cy="4937760"/>
          </a:xfrm>
          <a:ln w="38100">
            <a:noFill/>
          </a:ln>
        </p:spPr>
        <p:txBody>
          <a:bodyPr/>
          <a:lstStyle/>
          <a:p>
            <a:pPr marL="0" indent="0">
              <a:spcBef>
                <a:spcPts val="600"/>
              </a:spcBef>
              <a:buNone/>
            </a:pPr>
            <a:r>
              <a:rPr lang="en-US" sz="2600" dirty="0"/>
              <a:t>Two entries for the initial value method are different from those for the equity method.</a:t>
            </a:r>
          </a:p>
          <a:p>
            <a:pPr marL="457200" indent="-457200">
              <a:spcBef>
                <a:spcPts val="600"/>
              </a:spcBef>
              <a:buSzPct val="100000"/>
            </a:pPr>
            <a:r>
              <a:rPr lang="en-US" sz="2600" dirty="0"/>
              <a:t>Entry S is the same as the equity method. </a:t>
            </a:r>
          </a:p>
          <a:p>
            <a:pPr marL="457200" indent="-457200">
              <a:spcBef>
                <a:spcPts val="600"/>
              </a:spcBef>
              <a:buSzPct val="100000"/>
            </a:pPr>
            <a:r>
              <a:rPr lang="en-US" sz="2600" dirty="0"/>
              <a:t>Entry A is the same as the equity method. </a:t>
            </a:r>
          </a:p>
          <a:p>
            <a:pPr marL="457200" indent="-457200">
              <a:spcBef>
                <a:spcPts val="600"/>
              </a:spcBef>
              <a:buSzPct val="100000"/>
            </a:pPr>
            <a:r>
              <a:rPr lang="en-US" sz="2600" dirty="0"/>
              <a:t>Entry I is different using the initial value method:</a:t>
            </a:r>
          </a:p>
          <a:p>
            <a:pPr marL="911225" lvl="2" indent="-511175">
              <a:spcBef>
                <a:spcPts val="600"/>
              </a:spcBef>
              <a:buFont typeface="Wingdings" charset="2"/>
              <a:buChar char="Ø"/>
            </a:pPr>
            <a:r>
              <a:rPr lang="en-US" sz="2600" dirty="0"/>
              <a:t>It eliminates the parent’s Dividend Income account and the sub’s Dividends Declared account. </a:t>
            </a:r>
          </a:p>
          <a:p>
            <a:pPr marL="457200" indent="-457200">
              <a:spcBef>
                <a:spcPts val="600"/>
              </a:spcBef>
              <a:buSzPct val="100000"/>
            </a:pPr>
            <a:r>
              <a:rPr lang="en-US" sz="2600" dirty="0"/>
              <a:t>Entry D is not needed.</a:t>
            </a:r>
          </a:p>
          <a:p>
            <a:pPr marL="457200" indent="-457200">
              <a:spcBef>
                <a:spcPts val="600"/>
              </a:spcBef>
              <a:buSzPct val="100000"/>
            </a:pPr>
            <a:r>
              <a:rPr lang="en-US" sz="2600" dirty="0"/>
              <a:t>Entry E is the same as the equity method.</a:t>
            </a:r>
          </a:p>
        </p:txBody>
      </p:sp>
      <p:sp>
        <p:nvSpPr>
          <p:cNvPr id="7" name="Slide Number Placeholder 6"/>
          <p:cNvSpPr>
            <a:spLocks noGrp="1"/>
          </p:cNvSpPr>
          <p:nvPr>
            <p:ph type="sldNum" sz="quarter" idx="4"/>
          </p:nvPr>
        </p:nvSpPr>
        <p:spPr>
          <a:xfrm>
            <a:off x="8229600" y="6553200"/>
            <a:ext cx="530352" cy="381000"/>
          </a:xfrm>
        </p:spPr>
        <p:txBody>
          <a:bodyPr/>
          <a:lstStyle/>
          <a:p>
            <a:pPr>
              <a:defRPr/>
            </a:pPr>
            <a:r>
              <a:rPr lang="en-US" sz="1000" dirty="0"/>
              <a:t>3-</a:t>
            </a:r>
            <a:fld id="{B389CB3F-DA7F-4D11-BE91-32EDAB2B185B}" type="slidenum">
              <a:rPr lang="en-US" sz="1000" smtClean="0"/>
              <a:pPr>
                <a:defRPr/>
              </a:pPr>
              <a:t>31</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192024" y="164592"/>
            <a:ext cx="8759952" cy="1206500"/>
          </a:xfrm>
        </p:spPr>
        <p:txBody>
          <a:bodyPr/>
          <a:lstStyle/>
          <a:p>
            <a:pPr algn="ctr"/>
            <a:r>
              <a:rPr lang="en-US" dirty="0"/>
              <a:t>Applying the Initial Value Method</a:t>
            </a:r>
          </a:p>
        </p:txBody>
      </p:sp>
      <p:sp>
        <p:nvSpPr>
          <p:cNvPr id="8" name="Slide Number Placeholder 7"/>
          <p:cNvSpPr>
            <a:spLocks noGrp="1"/>
          </p:cNvSpPr>
          <p:nvPr>
            <p:ph type="sldNum" sz="quarter" idx="4"/>
          </p:nvPr>
        </p:nvSpPr>
        <p:spPr>
          <a:xfrm>
            <a:off x="8229600" y="6553200"/>
            <a:ext cx="530352" cy="381000"/>
          </a:xfrm>
        </p:spPr>
        <p:txBody>
          <a:bodyPr/>
          <a:lstStyle/>
          <a:p>
            <a:pPr>
              <a:defRPr/>
            </a:pPr>
            <a:r>
              <a:rPr lang="en-US" sz="1000" dirty="0">
                <a:solidFill>
                  <a:srgbClr val="002060"/>
                </a:solidFill>
              </a:rPr>
              <a:t>3-</a:t>
            </a:r>
            <a:fld id="{B389CB3F-DA7F-4D11-BE91-32EDAB2B185B}" type="slidenum">
              <a:rPr lang="en-US" sz="1000" smtClean="0">
                <a:solidFill>
                  <a:srgbClr val="002060"/>
                </a:solidFill>
              </a:rPr>
              <a:pPr>
                <a:defRPr/>
              </a:pPr>
              <a:t>32</a:t>
            </a:fld>
            <a:endParaRPr lang="en-US" sz="1000" dirty="0">
              <a:solidFill>
                <a:srgbClr val="002060"/>
              </a:solidFill>
            </a:endParaRPr>
          </a:p>
        </p:txBody>
      </p:sp>
      <p:sp>
        <p:nvSpPr>
          <p:cNvPr id="450565" name="Rectangle 5"/>
          <p:cNvSpPr>
            <a:spLocks noChangeArrowheads="1"/>
          </p:cNvSpPr>
          <p:nvPr/>
        </p:nvSpPr>
        <p:spPr bwMode="auto">
          <a:xfrm>
            <a:off x="411480" y="1554480"/>
            <a:ext cx="8321040" cy="4937760"/>
          </a:xfrm>
          <a:prstGeom prst="rect">
            <a:avLst/>
          </a:prstGeom>
          <a:solidFill>
            <a:srgbClr val="FFFFFF"/>
          </a:solidFill>
          <a:ln w="38100">
            <a:noFill/>
            <a:miter lim="800000"/>
            <a:headEnd/>
            <a:tailEnd/>
          </a:ln>
        </p:spPr>
        <p:txBody>
          <a:bodyPr anchor="t"/>
          <a:lstStyle/>
          <a:p>
            <a:pPr eaLnBrk="0" hangingPunct="0">
              <a:spcBef>
                <a:spcPts val="600"/>
              </a:spcBef>
              <a:buClr>
                <a:srgbClr val="FFFFFF"/>
              </a:buClr>
              <a:buSzPct val="80000"/>
            </a:pPr>
            <a:r>
              <a:rPr lang="en-US" sz="2600" b="1" dirty="0">
                <a:solidFill>
                  <a:srgbClr val="000066"/>
                </a:solidFill>
                <a:cs typeface="Times New Roman" pitchFamily="18" charset="0"/>
              </a:rPr>
              <a:t>When the initial value method is used by the parent, the income and investment accounts on the parent company’s separate statements vary.</a:t>
            </a:r>
          </a:p>
          <a:p>
            <a:pPr eaLnBrk="0" hangingPunct="0">
              <a:spcBef>
                <a:spcPts val="600"/>
              </a:spcBef>
              <a:buClr>
                <a:srgbClr val="FFFFFF"/>
              </a:buClr>
              <a:buSzPct val="80000"/>
            </a:pPr>
            <a:r>
              <a:rPr lang="en-US" sz="2600" b="1" dirty="0">
                <a:solidFill>
                  <a:srgbClr val="000066"/>
                </a:solidFill>
                <a:cs typeface="Times New Roman" pitchFamily="18" charset="0"/>
              </a:rPr>
              <a:t>Significant differences between the initial value method and the equity method: </a:t>
            </a:r>
          </a:p>
          <a:p>
            <a:pPr marL="457200" indent="-457200" eaLnBrk="0" hangingPunct="0">
              <a:spcBef>
                <a:spcPts val="600"/>
              </a:spcBef>
              <a:buClr>
                <a:srgbClr val="000066"/>
              </a:buClr>
              <a:buSzPct val="100000"/>
              <a:buFont typeface="Wingdings" panose="05000000000000000000" pitchFamily="2" charset="2"/>
              <a:buChar char="Ø"/>
            </a:pPr>
            <a:r>
              <a:rPr lang="en-US" sz="2600" b="1" dirty="0">
                <a:solidFill>
                  <a:srgbClr val="000066"/>
                </a:solidFill>
                <a:cs typeface="Times New Roman" pitchFamily="18" charset="0"/>
              </a:rPr>
              <a:t>Parent’s separate statements do not reflect consolidated income totals when the initial value method is used. </a:t>
            </a:r>
          </a:p>
          <a:p>
            <a:pPr marL="457200" indent="-457200" eaLnBrk="0" hangingPunct="0">
              <a:spcBef>
                <a:spcPts val="600"/>
              </a:spcBef>
              <a:buClr>
                <a:srgbClr val="000066"/>
              </a:buClr>
              <a:buSzPct val="100000"/>
              <a:buFont typeface="Wingdings" panose="05000000000000000000" pitchFamily="2" charset="2"/>
              <a:buChar char="Ø"/>
            </a:pPr>
            <a:r>
              <a:rPr lang="en-US" sz="2600" b="1" dirty="0">
                <a:solidFill>
                  <a:srgbClr val="000066"/>
                </a:solidFill>
                <a:cs typeface="Times New Roman" pitchFamily="18" charset="0"/>
              </a:rPr>
              <a:t>Because equity adjustments are not recorded, neither parent’s reported net income nor its retained earnings provides an accurate portrayal of consolidated figures.</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15172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192024" y="164592"/>
            <a:ext cx="8759952" cy="1206500"/>
          </a:xfrm>
        </p:spPr>
        <p:txBody>
          <a:bodyPr/>
          <a:lstStyle/>
          <a:p>
            <a:r>
              <a:rPr lang="en-US" dirty="0"/>
              <a:t>Learning Objective 3-3c</a:t>
            </a:r>
          </a:p>
        </p:txBody>
      </p:sp>
      <p:sp>
        <p:nvSpPr>
          <p:cNvPr id="8" name="Slide Number Placeholder 7"/>
          <p:cNvSpPr>
            <a:spLocks noGrp="1"/>
          </p:cNvSpPr>
          <p:nvPr>
            <p:ph type="sldNum" sz="quarter" idx="4"/>
          </p:nvPr>
        </p:nvSpPr>
        <p:spPr/>
        <p:txBody>
          <a:bodyPr/>
          <a:lstStyle/>
          <a:p>
            <a:pPr>
              <a:defRPr/>
            </a:pPr>
            <a:r>
              <a:rPr lang="en-US" sz="1000" dirty="0">
                <a:solidFill>
                  <a:srgbClr val="002060"/>
                </a:solidFill>
              </a:rPr>
              <a:t>3-</a:t>
            </a:r>
            <a:fld id="{B389CB3F-DA7F-4D11-BE91-32EDAB2B185B}" type="slidenum">
              <a:rPr lang="en-US" sz="1000" smtClean="0">
                <a:solidFill>
                  <a:srgbClr val="002060"/>
                </a:solidFill>
              </a:rPr>
              <a:pPr>
                <a:defRPr/>
              </a:pPr>
              <a:t>33</a:t>
            </a:fld>
            <a:endParaRPr lang="en-US" sz="1000" dirty="0">
              <a:solidFill>
                <a:srgbClr val="002060"/>
              </a:solidFill>
            </a:endParaRPr>
          </a:p>
        </p:txBody>
      </p:sp>
      <p:sp>
        <p:nvSpPr>
          <p:cNvPr id="49154" name="Rectangle 4"/>
          <p:cNvSpPr>
            <a:spLocks noChangeArrowheads="1"/>
          </p:cNvSpPr>
          <p:nvPr/>
        </p:nvSpPr>
        <p:spPr bwMode="auto">
          <a:xfrm>
            <a:off x="533400" y="1828800"/>
            <a:ext cx="8610600" cy="4495800"/>
          </a:xfrm>
          <a:prstGeom prst="rect">
            <a:avLst/>
          </a:prstGeom>
          <a:noFill/>
          <a:ln w="38100">
            <a:noFill/>
            <a:miter lim="800000"/>
            <a:headEnd/>
            <a:tailEnd/>
          </a:ln>
        </p:spPr>
        <p:txBody>
          <a:bodyPr anchor="t" anchorCtr="1"/>
          <a:lstStyle/>
          <a:p>
            <a:pPr>
              <a:spcBef>
                <a:spcPts val="600"/>
              </a:spcBef>
              <a:spcAft>
                <a:spcPts val="600"/>
              </a:spcAft>
            </a:pPr>
            <a:endParaRPr lang="en-US" b="1" dirty="0">
              <a:solidFill>
                <a:srgbClr val="002060"/>
              </a:solidFill>
              <a:cs typeface="Times New Roman" pitchFamily="18" charset="0"/>
            </a:endParaRPr>
          </a:p>
        </p:txBody>
      </p:sp>
      <p:sp>
        <p:nvSpPr>
          <p:cNvPr id="2" name="Rectangle 1"/>
          <p:cNvSpPr/>
          <p:nvPr/>
        </p:nvSpPr>
        <p:spPr>
          <a:xfrm>
            <a:off x="411480" y="1554480"/>
            <a:ext cx="8321040" cy="4937760"/>
          </a:xfrm>
          <a:prstGeom prst="rect">
            <a:avLst/>
          </a:prstGeom>
        </p:spPr>
        <p:txBody>
          <a:bodyPr wrap="square">
            <a:spAutoFit/>
          </a:bodyPr>
          <a:lstStyle/>
          <a:p>
            <a:r>
              <a:rPr lang="en-US" sz="3600" b="1" dirty="0">
                <a:solidFill>
                  <a:srgbClr val="000066"/>
                </a:solidFill>
              </a:rPr>
              <a:t>Prepare consolidated financial statements subsequent to acquisition when the parent has applied the partial equity method in its internal records.</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6772632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Consolidation Entries—Partial Equity Method</a:t>
            </a:r>
          </a:p>
        </p:txBody>
      </p:sp>
      <p:sp>
        <p:nvSpPr>
          <p:cNvPr id="66562" name="Content Placeholder 2"/>
          <p:cNvSpPr>
            <a:spLocks noGrp="1"/>
          </p:cNvSpPr>
          <p:nvPr>
            <p:ph idx="1"/>
          </p:nvPr>
        </p:nvSpPr>
        <p:spPr>
          <a:xfrm>
            <a:off x="411480" y="1554480"/>
            <a:ext cx="8321040" cy="4937760"/>
          </a:xfrm>
        </p:spPr>
        <p:txBody>
          <a:bodyPr/>
          <a:lstStyle/>
          <a:p>
            <a:pPr marL="0" indent="0">
              <a:spcBef>
                <a:spcPts val="1200"/>
              </a:spcBef>
              <a:buNone/>
            </a:pPr>
            <a:r>
              <a:rPr lang="en-US" sz="2600" dirty="0"/>
              <a:t>The same two entries are different for the partial equity method.</a:t>
            </a:r>
          </a:p>
          <a:p>
            <a:pPr marL="463550" indent="-457200">
              <a:spcBef>
                <a:spcPts val="600"/>
              </a:spcBef>
              <a:buSzPct val="100000"/>
              <a:buFont typeface="Wingdings" charset="2"/>
              <a:buChar char="Ø"/>
            </a:pPr>
            <a:r>
              <a:rPr lang="en-US" sz="2600" dirty="0"/>
              <a:t>Entry S is the same as the equity method. </a:t>
            </a:r>
          </a:p>
          <a:p>
            <a:pPr marL="463550" indent="-457200">
              <a:spcBef>
                <a:spcPts val="600"/>
              </a:spcBef>
              <a:buSzPct val="100000"/>
              <a:buFont typeface="Wingdings" charset="2"/>
              <a:buChar char="Ø"/>
            </a:pPr>
            <a:r>
              <a:rPr lang="en-US" sz="2600" dirty="0"/>
              <a:t>Entry A is the same as the equity method. </a:t>
            </a:r>
          </a:p>
          <a:p>
            <a:pPr marL="463550" indent="-457200">
              <a:spcBef>
                <a:spcPts val="600"/>
              </a:spcBef>
              <a:buSzPct val="100000"/>
              <a:buFont typeface="Wingdings" charset="2"/>
              <a:buChar char="Ø"/>
            </a:pPr>
            <a:r>
              <a:rPr lang="en-US" sz="2600" dirty="0"/>
              <a:t>Entry I is different using the partial equity method:</a:t>
            </a:r>
          </a:p>
          <a:p>
            <a:pPr marL="911225" lvl="2" indent="-504825">
              <a:spcBef>
                <a:spcPts val="600"/>
              </a:spcBef>
              <a:buSzPct val="100000"/>
              <a:buFont typeface="Wingdings" charset="2"/>
              <a:buChar char="Ø"/>
            </a:pPr>
            <a:r>
              <a:rPr lang="en-US" sz="2600" dirty="0"/>
              <a:t>It eliminates the parent’s equity in the sub’s income and reduces the Investment account. </a:t>
            </a:r>
          </a:p>
          <a:p>
            <a:pPr marL="463550" indent="-457200">
              <a:spcBef>
                <a:spcPts val="600"/>
              </a:spcBef>
              <a:buSzPct val="100000"/>
              <a:buFont typeface="Wingdings" charset="2"/>
              <a:buChar char="Ø"/>
            </a:pPr>
            <a:r>
              <a:rPr lang="en-US" sz="2600" dirty="0"/>
              <a:t>Entry D eliminates the Dividends Declared account.</a:t>
            </a:r>
          </a:p>
          <a:p>
            <a:pPr marL="463550" indent="-457200">
              <a:spcBef>
                <a:spcPts val="600"/>
              </a:spcBef>
              <a:buSzPct val="100000"/>
              <a:buFont typeface="Wingdings" charset="2"/>
              <a:buChar char="Ø"/>
            </a:pPr>
            <a:r>
              <a:rPr lang="en-US" sz="2600" dirty="0"/>
              <a:t>Entry E is the same as the equity method.</a:t>
            </a: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34</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92024" y="164592"/>
            <a:ext cx="8763000" cy="1206500"/>
          </a:xfrm>
        </p:spPr>
        <p:txBody>
          <a:bodyPr/>
          <a:lstStyle/>
          <a:p>
            <a:pPr algn="ctr"/>
            <a:r>
              <a:rPr lang="en-US" sz="4000" dirty="0">
                <a:latin typeface="Times New Roman" pitchFamily="18" charset="0"/>
                <a:cs typeface="Times New Roman" pitchFamily="18" charset="0"/>
              </a:rPr>
              <a:t>Consolidation Entries—Comparison of Methods</a:t>
            </a:r>
          </a:p>
        </p:txBody>
      </p:sp>
      <p:sp>
        <p:nvSpPr>
          <p:cNvPr id="66562" name="Content Placeholder 2"/>
          <p:cNvSpPr>
            <a:spLocks noGrp="1"/>
          </p:cNvSpPr>
          <p:nvPr>
            <p:ph idx="1"/>
          </p:nvPr>
        </p:nvSpPr>
        <p:spPr>
          <a:xfrm>
            <a:off x="411480" y="1554480"/>
            <a:ext cx="8321040" cy="4937760"/>
          </a:xfrm>
        </p:spPr>
        <p:txBody>
          <a:bodyPr/>
          <a:lstStyle/>
          <a:p>
            <a:pPr marL="0" indent="0">
              <a:buNone/>
            </a:pPr>
            <a:r>
              <a:rPr lang="en-US" sz="2600" dirty="0">
                <a:solidFill>
                  <a:srgbClr val="000066"/>
                </a:solidFill>
              </a:rPr>
              <a:t>Remember:</a:t>
            </a:r>
            <a:endParaRPr lang="en-US" sz="2600" dirty="0"/>
          </a:p>
          <a:p>
            <a:pPr marL="463550" indent="-463550">
              <a:spcBef>
                <a:spcPts val="600"/>
              </a:spcBef>
              <a:spcAft>
                <a:spcPts val="0"/>
              </a:spcAft>
              <a:buSzPct val="100000"/>
              <a:tabLst>
                <a:tab pos="463550" algn="l"/>
              </a:tabLst>
            </a:pPr>
            <a:r>
              <a:rPr lang="en-US" sz="2600" dirty="0"/>
              <a:t>Entries S, A, and E are the same for all three methods.</a:t>
            </a:r>
          </a:p>
          <a:p>
            <a:pPr marL="463550" indent="-463550">
              <a:spcBef>
                <a:spcPts val="600"/>
              </a:spcBef>
              <a:spcAft>
                <a:spcPts val="0"/>
              </a:spcAft>
              <a:buSzPct val="100000"/>
              <a:tabLst>
                <a:tab pos="463550" algn="l"/>
              </a:tabLst>
            </a:pPr>
            <a:r>
              <a:rPr lang="en-US" sz="2600" dirty="0"/>
              <a:t>The parent’s record-keeping is limited to two periodic journal entries: </a:t>
            </a:r>
          </a:p>
          <a:p>
            <a:pPr marL="911225" lvl="1" indent="-454025">
              <a:spcBef>
                <a:spcPts val="600"/>
              </a:spcBef>
              <a:spcAft>
                <a:spcPts val="0"/>
              </a:spcAft>
              <a:buSzPct val="100000"/>
            </a:pPr>
            <a:r>
              <a:rPr lang="en-US" sz="2600" dirty="0"/>
              <a:t>Annual accrual of subsidiary income. </a:t>
            </a:r>
          </a:p>
          <a:p>
            <a:pPr marL="911225" lvl="1" indent="-454025">
              <a:spcBef>
                <a:spcPts val="600"/>
              </a:spcBef>
              <a:spcAft>
                <a:spcPts val="0"/>
              </a:spcAft>
              <a:buSzPct val="100000"/>
            </a:pPr>
            <a:r>
              <a:rPr lang="en-US" sz="2600" dirty="0"/>
              <a:t>Receipt of dividends. </a:t>
            </a:r>
          </a:p>
          <a:p>
            <a:pPr marL="463550" indent="-463550">
              <a:spcBef>
                <a:spcPts val="600"/>
              </a:spcBef>
              <a:spcAft>
                <a:spcPts val="0"/>
              </a:spcAft>
              <a:buSzPct val="100000"/>
            </a:pPr>
            <a:r>
              <a:rPr lang="en-US" sz="2600" dirty="0"/>
              <a:t>The Investment and Income account balances differ for the other methods and so will the worksheet Entries I and D.</a:t>
            </a: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35</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Learning Objective 3-4</a:t>
            </a:r>
          </a:p>
        </p:txBody>
      </p:sp>
      <p:sp>
        <p:nvSpPr>
          <p:cNvPr id="17410" name="Rectangle 3"/>
          <p:cNvSpPr>
            <a:spLocks noGrp="1" noChangeArrowheads="1"/>
          </p:cNvSpPr>
          <p:nvPr>
            <p:ph idx="1"/>
          </p:nvPr>
        </p:nvSpPr>
        <p:spPr>
          <a:xfrm>
            <a:off x="411480" y="1554480"/>
            <a:ext cx="8321040" cy="4937760"/>
          </a:xfrm>
          <a:ln w="38100">
            <a:noFill/>
          </a:ln>
        </p:spPr>
        <p:txBody>
          <a:bodyPr/>
          <a:lstStyle/>
          <a:p>
            <a:pPr marL="0" indent="0">
              <a:buNone/>
            </a:pPr>
            <a:r>
              <a:rPr lang="en-US" sz="3600" dirty="0"/>
              <a:t>Understand that a parent’s internal accounting method for its subsidiary investments has no effect on the resulting consolidated financial statements.</a:t>
            </a:r>
          </a:p>
        </p:txBody>
      </p:sp>
      <p:sp>
        <p:nvSpPr>
          <p:cNvPr id="10" name="Slide Number Placeholder 7"/>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36</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710944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92024" y="164592"/>
            <a:ext cx="8759952" cy="1206500"/>
          </a:xfrm>
        </p:spPr>
        <p:txBody>
          <a:bodyPr/>
          <a:lstStyle/>
          <a:p>
            <a:r>
              <a:rPr lang="en-US" sz="3000" dirty="0">
                <a:latin typeface="Times New Roman"/>
                <a:cs typeface="Times New Roman"/>
              </a:rPr>
              <a:t>Consolidation Subsequent to Year of Acquisition—Initial Value and Partial Equity Methods </a:t>
            </a:r>
          </a:p>
        </p:txBody>
      </p:sp>
      <p:sp>
        <p:nvSpPr>
          <p:cNvPr id="66562" name="Content Placeholder 2"/>
          <p:cNvSpPr>
            <a:spLocks noGrp="1"/>
          </p:cNvSpPr>
          <p:nvPr>
            <p:ph idx="1"/>
          </p:nvPr>
        </p:nvSpPr>
        <p:spPr>
          <a:xfrm>
            <a:off x="411480" y="1554480"/>
            <a:ext cx="8321040" cy="4937760"/>
          </a:xfrm>
        </p:spPr>
        <p:txBody>
          <a:bodyPr/>
          <a:lstStyle/>
          <a:p>
            <a:pPr marL="463550" indent="-463550">
              <a:buSzPct val="100000"/>
            </a:pPr>
            <a:r>
              <a:rPr lang="en-US" sz="2500" dirty="0"/>
              <a:t>Consolidated financial statements require a full accrual-based measurement of both income and retained earnings.</a:t>
            </a:r>
          </a:p>
          <a:p>
            <a:pPr marL="463550" indent="-463550">
              <a:buSzPct val="100000"/>
            </a:pPr>
            <a:r>
              <a:rPr lang="en-US" sz="2500" dirty="0"/>
              <a:t>Neither the initial value nor the partial equity method provides a full accrual-based measure.</a:t>
            </a:r>
          </a:p>
          <a:p>
            <a:pPr marL="911225" lvl="1" indent="-454025">
              <a:buSzPct val="100000"/>
              <a:tabLst>
                <a:tab pos="911225" algn="l"/>
              </a:tabLst>
            </a:pPr>
            <a:r>
              <a:rPr lang="en-US" sz="2500" dirty="0"/>
              <a:t>The initial value method uses the cash basis for income recognition of dividends. </a:t>
            </a:r>
          </a:p>
          <a:p>
            <a:pPr marL="911225" lvl="1" indent="-454025">
              <a:buSzPct val="100000"/>
              <a:tabLst>
                <a:tab pos="911225" algn="l"/>
              </a:tabLst>
            </a:pPr>
            <a:r>
              <a:rPr lang="en-US" sz="2500" dirty="0"/>
              <a:t>The partial equity method only partially accrues subsidiary income.</a:t>
            </a:r>
          </a:p>
          <a:p>
            <a:pPr marL="463550" indent="-463550">
              <a:buSzPct val="100000"/>
            </a:pPr>
            <a:r>
              <a:rPr lang="en-US" sz="2500" dirty="0"/>
              <a:t>New worksheet adjustments are needed to convert the parent’s beginning-of-the-year retained earnings balance to a full-accrual basis.</a:t>
            </a: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37</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92024" y="164592"/>
            <a:ext cx="8759952" cy="1206500"/>
          </a:xfrm>
        </p:spPr>
        <p:txBody>
          <a:bodyPr/>
          <a:lstStyle/>
          <a:p>
            <a:r>
              <a:rPr lang="en-US" sz="4000" dirty="0">
                <a:latin typeface="Times New Roman"/>
                <a:cs typeface="Times New Roman"/>
              </a:rPr>
              <a:t>Consolidation Subsequent to Year of Acquisition—Entry *C</a:t>
            </a:r>
            <a:endParaRPr lang="en-US" sz="4000" dirty="0">
              <a:latin typeface="Times New Roman" pitchFamily="18" charset="0"/>
              <a:cs typeface="Times New Roman" pitchFamily="18" charset="0"/>
            </a:endParaRPr>
          </a:p>
        </p:txBody>
      </p:sp>
      <p:sp>
        <p:nvSpPr>
          <p:cNvPr id="66562" name="Content Placeholder 2"/>
          <p:cNvSpPr>
            <a:spLocks noGrp="1"/>
          </p:cNvSpPr>
          <p:nvPr>
            <p:ph idx="1"/>
          </p:nvPr>
        </p:nvSpPr>
        <p:spPr>
          <a:xfrm>
            <a:off x="411480" y="1554480"/>
            <a:ext cx="8321040" cy="4937760"/>
          </a:xfrm>
        </p:spPr>
        <p:txBody>
          <a:bodyPr/>
          <a:lstStyle/>
          <a:p>
            <a:pPr marL="457200" indent="-457200">
              <a:spcBef>
                <a:spcPts val="600"/>
              </a:spcBef>
              <a:buSzPct val="100000"/>
            </a:pPr>
            <a:r>
              <a:rPr lang="en-US" sz="2400" dirty="0"/>
              <a:t>Beginning Retained Earnings account must be increased or decreased to create the same effect as the equity method.</a:t>
            </a:r>
          </a:p>
          <a:p>
            <a:pPr marL="457200" indent="-457200">
              <a:spcBef>
                <a:spcPts val="600"/>
              </a:spcBef>
              <a:buSzPct val="100000"/>
            </a:pPr>
            <a:r>
              <a:rPr lang="en-US" sz="2400" dirty="0"/>
              <a:t>Entry *C. The </a:t>
            </a:r>
            <a:r>
              <a:rPr lang="en-US" sz="2400" i="1" dirty="0"/>
              <a:t>C</a:t>
            </a:r>
            <a:r>
              <a:rPr lang="en-US" sz="2400" dirty="0"/>
              <a:t> refers to the Conversion being made to equity method (full-accrual) totals. The asterisk indicates that this entry relates solely to transactions of prior periods. </a:t>
            </a:r>
          </a:p>
          <a:p>
            <a:pPr marL="457200" indent="-457200">
              <a:spcBef>
                <a:spcPts val="600"/>
              </a:spcBef>
              <a:buSzPct val="100000"/>
            </a:pPr>
            <a:r>
              <a:rPr lang="en-US" sz="2400" dirty="0"/>
              <a:t>Entry *C, the adjustment of the parent’s beginning Retained Earnings, should be recorded before other worksheet entries to align the beginning balances for the year. </a:t>
            </a:r>
          </a:p>
          <a:p>
            <a:pPr marL="457200" indent="-457200">
              <a:spcBef>
                <a:spcPts val="600"/>
              </a:spcBef>
              <a:buSzPct val="100000"/>
            </a:pPr>
            <a:r>
              <a:rPr lang="en-US" sz="2400" dirty="0"/>
              <a:t>After the initial year of acquisition, an Entry *C is required if the parent has not applied the equity method. </a:t>
            </a: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38</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92024" y="164592"/>
            <a:ext cx="8759952" cy="1207008"/>
          </a:xfrm>
        </p:spPr>
        <p:txBody>
          <a:bodyPr/>
          <a:lstStyle/>
          <a:p>
            <a:pPr algn="ctr"/>
            <a:r>
              <a:rPr lang="en-US" sz="4000" dirty="0">
                <a:latin typeface="Times New Roman" pitchFamily="18" charset="0"/>
                <a:cs typeface="Times New Roman" pitchFamily="18" charset="0"/>
              </a:rPr>
              <a:t>Consolidated Totals Subsequent to Acquisition</a:t>
            </a:r>
          </a:p>
        </p:txBody>
      </p:sp>
      <p:sp>
        <p:nvSpPr>
          <p:cNvPr id="5" name="Content Placeholder 2"/>
          <p:cNvSpPr txBox="1">
            <a:spLocks/>
          </p:cNvSpPr>
          <p:nvPr/>
        </p:nvSpPr>
        <p:spPr bwMode="auto">
          <a:xfrm>
            <a:off x="1219200" y="4800600"/>
            <a:ext cx="6553200" cy="2057400"/>
          </a:xfrm>
          <a:prstGeom prst="rect">
            <a:avLst/>
          </a:prstGeom>
          <a:noFill/>
          <a:ln w="12700">
            <a:noFill/>
            <a:miter lim="800000"/>
            <a:headEnd/>
            <a:tailEnd/>
          </a:ln>
        </p:spPr>
        <p:txBody>
          <a:bodyPr lIns="90488" tIns="44450" rIns="90488" bIns="44450"/>
          <a:lstStyle/>
          <a:p>
            <a:pPr marL="342900" indent="-342900" algn="ctr" eaLnBrk="0" hangingPunct="0">
              <a:spcBef>
                <a:spcPct val="20000"/>
              </a:spcBef>
              <a:buClr>
                <a:srgbClr val="7030A0"/>
              </a:buClr>
              <a:buSzPct val="80000"/>
              <a:defRPr/>
            </a:pPr>
            <a:endParaRPr lang="en-US" sz="2800" b="1" kern="0" dirty="0">
              <a:solidFill>
                <a:srgbClr val="002060"/>
              </a:solidFill>
              <a:latin typeface="+mn-lt"/>
            </a:endParaRP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39</a:t>
            </a:fld>
            <a:endParaRPr lang="en-US" sz="1000" dirty="0"/>
          </a:p>
        </p:txBody>
      </p:sp>
      <p:sp>
        <p:nvSpPr>
          <p:cNvPr id="2" name="Rectangle 1"/>
          <p:cNvSpPr/>
          <p:nvPr/>
        </p:nvSpPr>
        <p:spPr>
          <a:xfrm>
            <a:off x="1447800" y="1554480"/>
            <a:ext cx="6248400" cy="369332"/>
          </a:xfrm>
          <a:prstGeom prst="rect">
            <a:avLst/>
          </a:prstGeom>
        </p:spPr>
        <p:txBody>
          <a:bodyPr wrap="square">
            <a:spAutoFit/>
          </a:bodyPr>
          <a:lstStyle/>
          <a:p>
            <a:r>
              <a:rPr lang="en-US" sz="1800" b="1" dirty="0">
                <a:solidFill>
                  <a:srgbClr val="000066"/>
                </a:solidFill>
              </a:rPr>
              <a:t>EXHIBIT 3.15 Consolidated Totals Subsequent to Acquisition</a:t>
            </a: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31.29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1200" y="1905000"/>
            <a:ext cx="5181600" cy="4658597"/>
          </a:xfrm>
          <a:prstGeom prst="rect">
            <a:avLst/>
          </a:prstGeom>
        </p:spPr>
      </p:pic>
    </p:spTree>
    <p:custDataLst>
      <p:tags r:id="rId1"/>
    </p:custDataLst>
    <p:extLst>
      <p:ext uri="{BB962C8B-B14F-4D97-AF65-F5344CB8AC3E}">
        <p14:creationId xmlns:p14="http://schemas.microsoft.com/office/powerpoint/2010/main" val="1533701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Consolidated Net Income Determination</a:t>
            </a:r>
          </a:p>
        </p:txBody>
      </p:sp>
      <p:sp>
        <p:nvSpPr>
          <p:cNvPr id="17410" name="Rectangle 3"/>
          <p:cNvSpPr>
            <a:spLocks noGrp="1" noChangeArrowheads="1"/>
          </p:cNvSpPr>
          <p:nvPr>
            <p:ph idx="1"/>
          </p:nvPr>
        </p:nvSpPr>
        <p:spPr>
          <a:xfrm>
            <a:off x="411480" y="1554480"/>
            <a:ext cx="8321040" cy="4937760"/>
          </a:xfrm>
          <a:ln w="38100">
            <a:noFill/>
          </a:ln>
        </p:spPr>
        <p:txBody>
          <a:bodyPr/>
          <a:lstStyle/>
          <a:p>
            <a:pPr marL="457200" indent="-457200">
              <a:spcBef>
                <a:spcPts val="600"/>
              </a:spcBef>
              <a:buSzPct val="100000"/>
            </a:pPr>
            <a:r>
              <a:rPr lang="en-US" sz="2600" dirty="0"/>
              <a:t>A worksheet combines separately recorded revenues and expenses of parent and subsidiary.</a:t>
            </a:r>
          </a:p>
          <a:p>
            <a:pPr marL="457200" indent="-457200">
              <a:spcBef>
                <a:spcPts val="600"/>
              </a:spcBef>
              <a:buSzPct val="100000"/>
            </a:pPr>
            <a:r>
              <a:rPr lang="en-US" sz="2600" dirty="0"/>
              <a:t>Separate record-keeping systems result in subsidiary’s expenses based on original book values, not acquisition-date values that the parent must recognize. </a:t>
            </a:r>
          </a:p>
          <a:p>
            <a:pPr marL="457200" indent="-457200">
              <a:spcBef>
                <a:spcPts val="600"/>
              </a:spcBef>
              <a:buSzPct val="100000"/>
            </a:pPr>
            <a:r>
              <a:rPr lang="en-US" sz="2600" dirty="0"/>
              <a:t>Adjustments are made to reflect amortization of excess consideration transferred from parent over subsidiary’s book value. </a:t>
            </a:r>
          </a:p>
          <a:p>
            <a:pPr marL="457200" indent="-457200">
              <a:spcBef>
                <a:spcPts val="600"/>
              </a:spcBef>
              <a:buSzPct val="100000"/>
            </a:pPr>
            <a:r>
              <a:rPr lang="en-US" sz="2600" dirty="0"/>
              <a:t>Effects of any intra-entity transactions are removed. </a:t>
            </a:r>
          </a:p>
        </p:txBody>
      </p:sp>
      <p:sp>
        <p:nvSpPr>
          <p:cNvPr id="10" name="Slide Number Placeholder 7"/>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4</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9555705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92024" y="164592"/>
            <a:ext cx="8759952" cy="1207008"/>
          </a:xfrm>
        </p:spPr>
        <p:txBody>
          <a:bodyPr/>
          <a:lstStyle/>
          <a:p>
            <a:pPr algn="ctr"/>
            <a:r>
              <a:rPr lang="en-US" sz="4000" dirty="0">
                <a:latin typeface="Times New Roman" pitchFamily="18" charset="0"/>
                <a:cs typeface="Times New Roman" pitchFamily="18" charset="0"/>
              </a:rPr>
              <a:t>Consolidated Worksheet Entries</a:t>
            </a:r>
          </a:p>
        </p:txBody>
      </p:sp>
      <p:sp>
        <p:nvSpPr>
          <p:cNvPr id="5" name="Content Placeholder 2"/>
          <p:cNvSpPr txBox="1">
            <a:spLocks/>
          </p:cNvSpPr>
          <p:nvPr/>
        </p:nvSpPr>
        <p:spPr bwMode="auto">
          <a:xfrm>
            <a:off x="1219200" y="4800600"/>
            <a:ext cx="6553200" cy="2057400"/>
          </a:xfrm>
          <a:prstGeom prst="rect">
            <a:avLst/>
          </a:prstGeom>
          <a:noFill/>
          <a:ln w="12700">
            <a:noFill/>
            <a:miter lim="800000"/>
            <a:headEnd/>
            <a:tailEnd/>
          </a:ln>
        </p:spPr>
        <p:txBody>
          <a:bodyPr lIns="90488" tIns="44450" rIns="90488" bIns="44450"/>
          <a:lstStyle/>
          <a:p>
            <a:pPr marL="342900" indent="-342900" algn="ctr" eaLnBrk="0" hangingPunct="0">
              <a:spcBef>
                <a:spcPct val="20000"/>
              </a:spcBef>
              <a:buClr>
                <a:srgbClr val="7030A0"/>
              </a:buClr>
              <a:buSzPct val="80000"/>
              <a:defRPr/>
            </a:pPr>
            <a:endParaRPr lang="en-US" sz="2800" b="1" kern="0" dirty="0">
              <a:solidFill>
                <a:srgbClr val="002060"/>
              </a:solidFill>
              <a:latin typeface="+mn-lt"/>
            </a:endParaRP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40</a:t>
            </a:fld>
            <a:endParaRPr lang="en-US" sz="1000" dirty="0"/>
          </a:p>
        </p:txBody>
      </p:sp>
      <p:sp>
        <p:nvSpPr>
          <p:cNvPr id="6" name="Rectangle 5"/>
          <p:cNvSpPr/>
          <p:nvPr/>
        </p:nvSpPr>
        <p:spPr>
          <a:xfrm>
            <a:off x="466725" y="6627168"/>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0 at 3.33.08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6861" y="1447800"/>
            <a:ext cx="5904539" cy="2895600"/>
          </a:xfrm>
          <a:prstGeom prst="rect">
            <a:avLst/>
          </a:prstGeom>
        </p:spPr>
      </p:pic>
      <p:pic>
        <p:nvPicPr>
          <p:cNvPr id="3" name="Picture 2" descr="Screen Shot 2019-09-10 at 3.33.28 P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0" y="4320318"/>
            <a:ext cx="5867400" cy="2309082"/>
          </a:xfrm>
          <a:prstGeom prst="rect">
            <a:avLst/>
          </a:prstGeom>
        </p:spPr>
      </p:pic>
    </p:spTree>
    <p:custDataLst>
      <p:tags r:id="rId1"/>
    </p:custDataLst>
    <p:extLst>
      <p:ext uri="{BB962C8B-B14F-4D97-AF65-F5344CB8AC3E}">
        <p14:creationId xmlns:p14="http://schemas.microsoft.com/office/powerpoint/2010/main" val="1153047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Other Consolidation Entries</a:t>
            </a:r>
          </a:p>
        </p:txBody>
      </p:sp>
      <p:sp>
        <p:nvSpPr>
          <p:cNvPr id="412675" name="Rectangle 3"/>
          <p:cNvSpPr>
            <a:spLocks noGrp="1" noChangeArrowheads="1"/>
          </p:cNvSpPr>
          <p:nvPr>
            <p:ph idx="1"/>
          </p:nvPr>
        </p:nvSpPr>
        <p:spPr>
          <a:xfrm>
            <a:off x="411480" y="1554480"/>
            <a:ext cx="8321040" cy="4937760"/>
          </a:xfrm>
          <a:ln w="28575">
            <a:noFill/>
          </a:ln>
        </p:spPr>
        <p:txBody>
          <a:bodyPr/>
          <a:lstStyle/>
          <a:p>
            <a:pPr marL="0" indent="0">
              <a:buClr>
                <a:schemeClr val="bg1"/>
              </a:buClr>
              <a:buNone/>
            </a:pPr>
            <a:r>
              <a:rPr lang="en-US" sz="2500" dirty="0"/>
              <a:t>In addition to the Entries S, A, I, D, E, and *C, intercompany debt (payables and/or receivables) must be eliminated in entry P. </a:t>
            </a:r>
          </a:p>
          <a:p>
            <a:pPr marL="0" indent="0">
              <a:buNone/>
            </a:pPr>
            <a:r>
              <a:rPr lang="en-US" sz="2500" dirty="0"/>
              <a:t>If a subsidiary’s long-term debt exceeds its fair value: </a:t>
            </a:r>
          </a:p>
          <a:p>
            <a:pPr marL="457200" indent="-457200">
              <a:buSzPct val="100000"/>
            </a:pPr>
            <a:r>
              <a:rPr lang="en-US" sz="2500" dirty="0"/>
              <a:t>A consolidation entry is required to decrease the long-term debt reported in the consolidated balance sheet. </a:t>
            </a:r>
          </a:p>
          <a:p>
            <a:pPr marL="457200" indent="-457200">
              <a:buSzPct val="100000"/>
            </a:pPr>
            <a:r>
              <a:rPr lang="en-US" sz="2500" dirty="0"/>
              <a:t>In periods subsequent to acquisition, worksheet entries are needed to increase the interest expense to be recognized in the consolidated balance sheet.</a:t>
            </a: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41</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a:xfrm>
            <a:off x="192024" y="164592"/>
            <a:ext cx="8763000" cy="1206500"/>
          </a:xfrm>
        </p:spPr>
        <p:txBody>
          <a:bodyPr/>
          <a:lstStyle/>
          <a:p>
            <a:pPr algn="ctr"/>
            <a:r>
              <a:rPr lang="en-US" dirty="0"/>
              <a:t>Learning Objective 3-5</a:t>
            </a:r>
          </a:p>
        </p:txBody>
      </p:sp>
      <p:sp>
        <p:nvSpPr>
          <p:cNvPr id="11" name="Slide Number Placeholder 10"/>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42</a:t>
            </a:fld>
            <a:endParaRPr lang="en-US" sz="1000" dirty="0"/>
          </a:p>
        </p:txBody>
      </p:sp>
      <p:sp>
        <p:nvSpPr>
          <p:cNvPr id="2" name="Rectangle 1"/>
          <p:cNvSpPr/>
          <p:nvPr/>
        </p:nvSpPr>
        <p:spPr>
          <a:xfrm>
            <a:off x="411480" y="1554480"/>
            <a:ext cx="8321040" cy="4937760"/>
          </a:xfrm>
          <a:prstGeom prst="rect">
            <a:avLst/>
          </a:prstGeom>
        </p:spPr>
        <p:txBody>
          <a:bodyPr wrap="square">
            <a:spAutoFit/>
          </a:bodyPr>
          <a:lstStyle/>
          <a:p>
            <a:r>
              <a:rPr lang="en-US" sz="3600" b="1" dirty="0">
                <a:solidFill>
                  <a:srgbClr val="002060"/>
                </a:solidFill>
              </a:rPr>
              <a:t>Discuss the rationale for the goodwill impairment testing approach.</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a:xfrm>
            <a:off x="192024" y="164592"/>
            <a:ext cx="8759952" cy="1206500"/>
          </a:xfrm>
        </p:spPr>
        <p:txBody>
          <a:bodyPr/>
          <a:lstStyle/>
          <a:p>
            <a:r>
              <a:rPr lang="en-US" dirty="0"/>
              <a:t>Goodwill and Other Intangible Assets (ASC Topic 350)</a:t>
            </a:r>
          </a:p>
        </p:txBody>
      </p:sp>
      <p:sp>
        <p:nvSpPr>
          <p:cNvPr id="11" name="Slide Number Placeholder 10"/>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43</a:t>
            </a:fld>
            <a:endParaRPr lang="en-US" sz="1000" dirty="0"/>
          </a:p>
        </p:txBody>
      </p:sp>
      <p:sp>
        <p:nvSpPr>
          <p:cNvPr id="351237" name="Rectangle 5"/>
          <p:cNvSpPr>
            <a:spLocks noChangeArrowheads="1"/>
          </p:cNvSpPr>
          <p:nvPr/>
        </p:nvSpPr>
        <p:spPr bwMode="auto">
          <a:xfrm>
            <a:off x="411480" y="1554480"/>
            <a:ext cx="8321040" cy="4937760"/>
          </a:xfrm>
          <a:prstGeom prst="rect">
            <a:avLst/>
          </a:prstGeom>
          <a:noFill/>
          <a:ln w="38100">
            <a:noFill/>
            <a:miter lim="800000"/>
            <a:headEnd/>
            <a:tailEnd/>
          </a:ln>
        </p:spPr>
        <p:txBody>
          <a:bodyPr anchor="t"/>
          <a:lstStyle/>
          <a:p>
            <a:pPr marL="457200" indent="-457200">
              <a:spcBef>
                <a:spcPts val="600"/>
              </a:spcBef>
              <a:buFont typeface="Wingdings" panose="05000000000000000000" pitchFamily="2" charset="2"/>
              <a:buChar char="Ø"/>
            </a:pPr>
            <a:r>
              <a:rPr lang="en-US" sz="2500" b="1" dirty="0">
                <a:solidFill>
                  <a:srgbClr val="000066"/>
                </a:solidFill>
              </a:rPr>
              <a:t>FASB ASC Topic 350, “Intangibles—Goodwill and Other,” provides accounting standards for reporting income statement effects of impairment of intangibles acquired in a business combination. </a:t>
            </a:r>
          </a:p>
          <a:p>
            <a:pPr marL="457200" indent="-457200">
              <a:spcBef>
                <a:spcPts val="600"/>
              </a:spcBef>
              <a:buFont typeface="Wingdings" panose="05000000000000000000" pitchFamily="2" charset="2"/>
              <a:buChar char="Ø"/>
            </a:pPr>
            <a:r>
              <a:rPr lang="en-US" sz="2500" b="1" dirty="0">
                <a:solidFill>
                  <a:srgbClr val="000066"/>
                </a:solidFill>
              </a:rPr>
              <a:t>When accounting for goodwill subsequent to the acquisition date, GAAP requires an impairment approach rather than amortization. </a:t>
            </a:r>
          </a:p>
          <a:p>
            <a:pPr marL="457200" indent="-457200">
              <a:spcBef>
                <a:spcPts val="600"/>
              </a:spcBef>
              <a:buFont typeface="Wingdings" panose="05000000000000000000" pitchFamily="2" charset="2"/>
              <a:buChar char="Ø"/>
            </a:pPr>
            <a:r>
              <a:rPr lang="en-US" sz="2500" b="1" dirty="0">
                <a:solidFill>
                  <a:srgbClr val="000066"/>
                </a:solidFill>
              </a:rPr>
              <a:t>FASB reasoned that goodwill can decrease over time. </a:t>
            </a:r>
          </a:p>
          <a:p>
            <a:pPr marL="914400" lvl="1" indent="-457200">
              <a:spcBef>
                <a:spcPts val="600"/>
              </a:spcBef>
              <a:buFont typeface="Wingdings" panose="05000000000000000000" pitchFamily="2" charset="2"/>
              <a:buChar char="Ø"/>
            </a:pPr>
            <a:r>
              <a:rPr lang="en-US" sz="2500" b="1" dirty="0">
                <a:solidFill>
                  <a:srgbClr val="000066"/>
                </a:solidFill>
              </a:rPr>
              <a:t>However, it does not do so in a “rational and systematic” manner. </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68503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a:xfrm>
            <a:off x="192024" y="164592"/>
            <a:ext cx="8759952" cy="1206500"/>
          </a:xfrm>
        </p:spPr>
        <p:txBody>
          <a:bodyPr/>
          <a:lstStyle/>
          <a:p>
            <a:r>
              <a:rPr lang="en-US" dirty="0"/>
              <a:t>Goodwill and Other Intangible Assets (ASC Topic 350)—Impairment </a:t>
            </a:r>
          </a:p>
        </p:txBody>
      </p:sp>
      <p:sp>
        <p:nvSpPr>
          <p:cNvPr id="11" name="Slide Number Placeholder 10"/>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44</a:t>
            </a:fld>
            <a:endParaRPr lang="en-US" sz="1000" dirty="0"/>
          </a:p>
        </p:txBody>
      </p:sp>
      <p:sp>
        <p:nvSpPr>
          <p:cNvPr id="351237" name="Rectangle 5"/>
          <p:cNvSpPr>
            <a:spLocks noChangeArrowheads="1"/>
          </p:cNvSpPr>
          <p:nvPr/>
        </p:nvSpPr>
        <p:spPr bwMode="auto">
          <a:xfrm>
            <a:off x="411480" y="1554480"/>
            <a:ext cx="8321040" cy="4937760"/>
          </a:xfrm>
          <a:prstGeom prst="rect">
            <a:avLst/>
          </a:prstGeom>
          <a:noFill/>
          <a:ln w="38100">
            <a:noFill/>
            <a:miter lim="800000"/>
            <a:headEnd/>
            <a:tailEnd/>
          </a:ln>
        </p:spPr>
        <p:txBody>
          <a:bodyPr anchor="t"/>
          <a:lstStyle/>
          <a:p>
            <a:pPr marL="457200" indent="-457200">
              <a:spcBef>
                <a:spcPts val="600"/>
              </a:spcBef>
              <a:buFont typeface="Wingdings" panose="05000000000000000000" pitchFamily="2" charset="2"/>
              <a:buChar char="Ø"/>
              <a:tabLst>
                <a:tab pos="463550" algn="l"/>
              </a:tabLst>
            </a:pPr>
            <a:r>
              <a:rPr lang="en-US" sz="2500" b="1" dirty="0">
                <a:solidFill>
                  <a:srgbClr val="002060"/>
                </a:solidFill>
              </a:rPr>
              <a:t>Goodwill impairment losses are reported as operating items in the consolidated income statement. </a:t>
            </a:r>
          </a:p>
          <a:p>
            <a:pPr marL="457200" indent="-457200">
              <a:spcBef>
                <a:spcPts val="600"/>
              </a:spcBef>
              <a:buFont typeface="Wingdings" panose="05000000000000000000" pitchFamily="2" charset="2"/>
              <a:buChar char="Ø"/>
              <a:tabLst>
                <a:tab pos="463550" algn="l"/>
              </a:tabLst>
            </a:pPr>
            <a:r>
              <a:rPr lang="en-US" sz="2500" b="1" dirty="0">
                <a:solidFill>
                  <a:srgbClr val="002060"/>
                </a:solidFill>
              </a:rPr>
              <a:t>FASB provides firms the option to conduct a qualitative analysis to assess whether further testing procedures are appropriate. </a:t>
            </a:r>
          </a:p>
          <a:p>
            <a:pPr marL="457200" indent="-457200">
              <a:spcBef>
                <a:spcPts val="600"/>
              </a:spcBef>
              <a:buFont typeface="Wingdings" panose="05000000000000000000" pitchFamily="2" charset="2"/>
              <a:buChar char="Ø"/>
              <a:tabLst>
                <a:tab pos="463550" algn="l"/>
              </a:tabLst>
            </a:pPr>
            <a:r>
              <a:rPr lang="en-US" sz="2500" b="1" dirty="0">
                <a:solidFill>
                  <a:srgbClr val="002060"/>
                </a:solidFill>
              </a:rPr>
              <a:t>If circumstances indicate a potential decline in the fair value of a reporting unit below its carrying amount, further tests are required to see if goodwill is the source of the decline.</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035652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a:xfrm>
            <a:off x="192024" y="164592"/>
            <a:ext cx="8763000" cy="1206500"/>
          </a:xfrm>
        </p:spPr>
        <p:txBody>
          <a:bodyPr/>
          <a:lstStyle/>
          <a:p>
            <a:pPr algn="ctr"/>
            <a:r>
              <a:rPr lang="en-US" dirty="0"/>
              <a:t>Learning Objective 3-6</a:t>
            </a:r>
          </a:p>
        </p:txBody>
      </p:sp>
      <p:sp>
        <p:nvSpPr>
          <p:cNvPr id="11" name="Slide Number Placeholder 10"/>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45</a:t>
            </a:fld>
            <a:endParaRPr lang="en-US" sz="1000" dirty="0"/>
          </a:p>
        </p:txBody>
      </p:sp>
      <p:sp>
        <p:nvSpPr>
          <p:cNvPr id="2" name="Rectangle 1"/>
          <p:cNvSpPr/>
          <p:nvPr/>
        </p:nvSpPr>
        <p:spPr>
          <a:xfrm>
            <a:off x="411480" y="1554480"/>
            <a:ext cx="8321040" cy="4937760"/>
          </a:xfrm>
          <a:prstGeom prst="rect">
            <a:avLst/>
          </a:prstGeom>
        </p:spPr>
        <p:txBody>
          <a:bodyPr wrap="square">
            <a:spAutoFit/>
          </a:bodyPr>
          <a:lstStyle/>
          <a:p>
            <a:r>
              <a:rPr lang="en-US" sz="3600" b="1" dirty="0">
                <a:solidFill>
                  <a:srgbClr val="002060"/>
                </a:solidFill>
              </a:rPr>
              <a:t>Describe the procedures for conducting a goodwill impairment test.</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443250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a:xfrm>
            <a:off x="192024" y="165100"/>
            <a:ext cx="8759952" cy="1206500"/>
          </a:xfrm>
        </p:spPr>
        <p:txBody>
          <a:bodyPr/>
          <a:lstStyle/>
          <a:p>
            <a:r>
              <a:rPr lang="en-US" dirty="0"/>
              <a:t>When to Test Goodwill for Impairment?</a:t>
            </a: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46</a:t>
            </a:fld>
            <a:endParaRPr lang="en-US" sz="1000" dirty="0"/>
          </a:p>
        </p:txBody>
      </p:sp>
      <p:sp>
        <p:nvSpPr>
          <p:cNvPr id="2" name="Rectangle 1"/>
          <p:cNvSpPr/>
          <p:nvPr/>
        </p:nvSpPr>
        <p:spPr>
          <a:xfrm>
            <a:off x="411480" y="1554479"/>
            <a:ext cx="8321040" cy="2862322"/>
          </a:xfrm>
          <a:prstGeom prst="rect">
            <a:avLst/>
          </a:prstGeom>
        </p:spPr>
        <p:txBody>
          <a:bodyPr wrap="square">
            <a:spAutoFit/>
          </a:bodyPr>
          <a:lstStyle/>
          <a:p>
            <a:pPr marL="457200" indent="-457200">
              <a:spcBef>
                <a:spcPts val="600"/>
              </a:spcBef>
              <a:spcAft>
                <a:spcPts val="0"/>
              </a:spcAft>
              <a:buFont typeface="Wingdings" charset="2"/>
              <a:buChar char="Ø"/>
              <a:defRPr/>
            </a:pPr>
            <a:r>
              <a:rPr lang="en-US" sz="2500" b="1" dirty="0">
                <a:solidFill>
                  <a:srgbClr val="002060"/>
                </a:solidFill>
                <a:cs typeface="Times New Roman" pitchFamily="18" charset="0"/>
              </a:rPr>
              <a:t>FASB ASC (paragraph 350-20-35-28) requires an entity to assess its goodwill for impairment annually for each reporting unit where goodwill resides. </a:t>
            </a:r>
          </a:p>
          <a:p>
            <a:pPr marL="457200" indent="-457200">
              <a:spcBef>
                <a:spcPts val="600"/>
              </a:spcBef>
              <a:spcAft>
                <a:spcPts val="0"/>
              </a:spcAft>
              <a:buFont typeface="Wingdings" charset="2"/>
              <a:buChar char="Ø"/>
              <a:defRPr/>
            </a:pPr>
            <a:r>
              <a:rPr lang="en-US" sz="2500" b="1" dirty="0">
                <a:solidFill>
                  <a:srgbClr val="002060"/>
                </a:solidFill>
                <a:cs typeface="Times New Roman" pitchFamily="18" charset="0"/>
              </a:rPr>
              <a:t>More frequent impairment assessment is required if events or circumstances change that make it more likely than not that reporting unit’s fair value has fallen below its carrying amount. </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p:nvPr>
        </p:nvSpPr>
        <p:spPr>
          <a:xfrm>
            <a:off x="192024" y="164592"/>
            <a:ext cx="8759952" cy="1206500"/>
          </a:xfrm>
        </p:spPr>
        <p:txBody>
          <a:bodyPr/>
          <a:lstStyle/>
          <a:p>
            <a:r>
              <a:rPr lang="en-US" sz="2800" dirty="0">
                <a:latin typeface="Times New Roman" pitchFamily="18" charset="0"/>
                <a:cs typeface="Times New Roman" pitchFamily="18" charset="0"/>
              </a:rPr>
              <a:t>Goodwill Impairment Test: Is the Carrying Amount of a Reporting Unit More Than Its Fair Value?</a:t>
            </a:r>
          </a:p>
        </p:txBody>
      </p:sp>
      <p:sp>
        <p:nvSpPr>
          <p:cNvPr id="74754" name="Rectangle 3"/>
          <p:cNvSpPr>
            <a:spLocks noGrp="1" noChangeArrowheads="1"/>
          </p:cNvSpPr>
          <p:nvPr>
            <p:ph idx="1"/>
          </p:nvPr>
        </p:nvSpPr>
        <p:spPr>
          <a:xfrm>
            <a:off x="411480" y="1554480"/>
            <a:ext cx="8321040" cy="4937760"/>
          </a:xfrm>
          <a:ln w="38100">
            <a:noFill/>
          </a:ln>
        </p:spPr>
        <p:txBody>
          <a:bodyPr/>
          <a:lstStyle/>
          <a:p>
            <a:pPr marL="457200" indent="-457200">
              <a:spcBef>
                <a:spcPts val="600"/>
              </a:spcBef>
              <a:spcAft>
                <a:spcPts val="0"/>
              </a:spcAft>
              <a:buSzPct val="100000"/>
            </a:pPr>
            <a:r>
              <a:rPr lang="en-US" sz="2500" dirty="0"/>
              <a:t>Calculate fair values for each reporting unit with allocated goodwill.</a:t>
            </a:r>
          </a:p>
          <a:p>
            <a:pPr marL="457200" indent="-457200">
              <a:spcBef>
                <a:spcPts val="600"/>
              </a:spcBef>
              <a:spcAft>
                <a:spcPts val="0"/>
              </a:spcAft>
              <a:buSzPct val="100000"/>
            </a:pPr>
            <a:r>
              <a:rPr lang="en-US" sz="2500" dirty="0"/>
              <a:t>Fair value (with allocated goodwill) is compared to the carrying value (including goodwill) of the consolidated entity’s reporting unit. </a:t>
            </a:r>
          </a:p>
          <a:p>
            <a:pPr marL="457200" indent="-457200">
              <a:spcBef>
                <a:spcPts val="600"/>
              </a:spcBef>
              <a:spcAft>
                <a:spcPts val="0"/>
              </a:spcAft>
              <a:buSzPct val="100000"/>
            </a:pPr>
            <a:r>
              <a:rPr lang="en-US" sz="2500" dirty="0"/>
              <a:t>Does fair value of the reporting unit exceed carrying value?</a:t>
            </a:r>
          </a:p>
          <a:p>
            <a:pPr marL="457200" indent="-457200">
              <a:spcBef>
                <a:spcPts val="600"/>
              </a:spcBef>
              <a:spcAft>
                <a:spcPts val="0"/>
              </a:spcAft>
              <a:buSzPct val="100000"/>
            </a:pPr>
            <a:r>
              <a:rPr lang="en-US" sz="2500" dirty="0"/>
              <a:t>If yes, goodwill is NOT impaired and remains at its current carrying amount. </a:t>
            </a:r>
          </a:p>
          <a:p>
            <a:pPr marL="457200" indent="-457200">
              <a:spcBef>
                <a:spcPts val="600"/>
              </a:spcBef>
              <a:spcAft>
                <a:spcPts val="0"/>
              </a:spcAft>
              <a:buSzPct val="100000"/>
            </a:pPr>
            <a:r>
              <a:rPr lang="en-US" sz="2500" dirty="0"/>
              <a:t>If no, goodwill impairment is the excess of carrying amount over the fair value of the reporting unit and a loss is recorded. </a:t>
            </a:r>
          </a:p>
        </p:txBody>
      </p:sp>
      <p:sp>
        <p:nvSpPr>
          <p:cNvPr id="7" name="Slide Number Placeholder 6"/>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47</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a:xfrm>
            <a:off x="192024" y="164592"/>
            <a:ext cx="8759952" cy="1206500"/>
          </a:xfrm>
        </p:spPr>
        <p:txBody>
          <a:bodyPr/>
          <a:lstStyle/>
          <a:p>
            <a:r>
              <a:rPr lang="en-US" dirty="0"/>
              <a:t>Goodwill Impairment Test Example</a:t>
            </a:r>
          </a:p>
        </p:txBody>
      </p:sp>
      <p:sp>
        <p:nvSpPr>
          <p:cNvPr id="8" name="Slide Number Placeholder 7"/>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48</a:t>
            </a:fld>
            <a:endParaRPr lang="en-US" sz="1000" dirty="0"/>
          </a:p>
        </p:txBody>
      </p:sp>
      <p:sp>
        <p:nvSpPr>
          <p:cNvPr id="2" name="Rectangle 1"/>
          <p:cNvSpPr/>
          <p:nvPr/>
        </p:nvSpPr>
        <p:spPr>
          <a:xfrm>
            <a:off x="411480" y="1554480"/>
            <a:ext cx="8321040" cy="4462760"/>
          </a:xfrm>
          <a:prstGeom prst="rect">
            <a:avLst/>
          </a:prstGeom>
        </p:spPr>
        <p:txBody>
          <a:bodyPr wrap="square">
            <a:spAutoFit/>
          </a:bodyPr>
          <a:lstStyle/>
          <a:p>
            <a:pPr marL="457200" indent="-457200">
              <a:spcBef>
                <a:spcPts val="600"/>
              </a:spcBef>
              <a:buFont typeface="Wingdings" charset="2"/>
              <a:buChar char="Ø"/>
              <a:tabLst>
                <a:tab pos="457200" algn="l"/>
              </a:tabLst>
            </a:pPr>
            <a:r>
              <a:rPr lang="en-US" b="1" dirty="0">
                <a:solidFill>
                  <a:srgbClr val="002060"/>
                </a:solidFill>
              </a:rPr>
              <a:t>Assume that on January 1, 2020, investors form Newcall Corporation to consolidate the telecommunications operations of DSM, Inc., and VisionTalk Company in a deal valued at $2.2 billion. </a:t>
            </a:r>
          </a:p>
          <a:p>
            <a:pPr marL="457200" indent="-457200">
              <a:spcBef>
                <a:spcPts val="600"/>
              </a:spcBef>
              <a:buFont typeface="Wingdings" charset="2"/>
              <a:buChar char="Ø"/>
              <a:tabLst>
                <a:tab pos="457200" algn="l"/>
              </a:tabLst>
            </a:pPr>
            <a:r>
              <a:rPr lang="en-US" b="1" dirty="0">
                <a:solidFill>
                  <a:srgbClr val="002060"/>
                </a:solidFill>
              </a:rPr>
              <a:t>Newcall organizes each former firm as an operating segment. Additionally, DSM comprises two divisions—DSM Wired and DSM Wireless—that along with VisionTalk are treated as independent reporting units for internal performance evaluation and management reviews. </a:t>
            </a:r>
          </a:p>
          <a:p>
            <a:pPr marL="457200" indent="-457200">
              <a:spcBef>
                <a:spcPts val="600"/>
              </a:spcBef>
              <a:buFont typeface="Wingdings" charset="2"/>
              <a:buChar char="Ø"/>
              <a:tabLst>
                <a:tab pos="457200" algn="l"/>
              </a:tabLst>
            </a:pPr>
            <a:r>
              <a:rPr lang="en-US" b="1" dirty="0">
                <a:solidFill>
                  <a:srgbClr val="002060"/>
                </a:solidFill>
              </a:rPr>
              <a:t>Newcall recognizes $215 million as goodwill at the merger date and allocates this entire amount to its reporting units.</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a:xfrm>
            <a:off x="192024" y="165100"/>
            <a:ext cx="8759952" cy="1206500"/>
          </a:xfrm>
        </p:spPr>
        <p:txBody>
          <a:bodyPr/>
          <a:lstStyle/>
          <a:p>
            <a:r>
              <a:rPr lang="en-US" dirty="0"/>
              <a:t>Goodwill Impairment Test Example—Unit Goodwill Fair Values</a:t>
            </a:r>
          </a:p>
        </p:txBody>
      </p:sp>
      <p:sp>
        <p:nvSpPr>
          <p:cNvPr id="8" name="Slide Number Placeholder 7"/>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49</a:t>
            </a:fld>
            <a:endParaRPr lang="en-US" sz="1000" dirty="0"/>
          </a:p>
        </p:txBody>
      </p:sp>
      <p:sp>
        <p:nvSpPr>
          <p:cNvPr id="6" name="Rectangle 5"/>
          <p:cNvSpPr/>
          <p:nvPr/>
        </p:nvSpPr>
        <p:spPr>
          <a:xfrm>
            <a:off x="411480" y="4306431"/>
            <a:ext cx="8321040" cy="2092881"/>
          </a:xfrm>
          <a:prstGeom prst="rect">
            <a:avLst/>
          </a:prstGeom>
        </p:spPr>
        <p:txBody>
          <a:bodyPr wrap="square">
            <a:spAutoFit/>
          </a:bodyPr>
          <a:lstStyle/>
          <a:p>
            <a:pPr eaLnBrk="0" hangingPunct="0">
              <a:defRPr/>
            </a:pPr>
            <a:r>
              <a:rPr lang="en-US" sz="2600" b="1" dirty="0">
                <a:solidFill>
                  <a:srgbClr val="002060"/>
                </a:solidFill>
                <a:cs typeface="Times New Roman" pitchFamily="18" charset="0"/>
              </a:rPr>
              <a:t>Newcall tests for goodwill impairment. </a:t>
            </a:r>
            <a:r>
              <a:rPr lang="en-US" sz="2600" b="1" dirty="0">
                <a:solidFill>
                  <a:srgbClr val="002060"/>
                </a:solidFill>
              </a:rPr>
              <a:t>DSM Wireless’s fair value has fallen to $650 million, well below its current carrying amount. The company attributes the decline in value to a failure to realize expected cost-saving synergies with VisionTalk.</a:t>
            </a:r>
            <a:endParaRPr lang="en-US" sz="2600" b="1" dirty="0">
              <a:solidFill>
                <a:srgbClr val="002060"/>
              </a:solidFill>
              <a:cs typeface="Times New Roman" pitchFamily="18" charset="0"/>
            </a:endParaRPr>
          </a:p>
        </p:txBody>
      </p:sp>
      <p:sp>
        <p:nvSpPr>
          <p:cNvPr id="2" name="Rectangle 1"/>
          <p:cNvSpPr/>
          <p:nvPr/>
        </p:nvSpPr>
        <p:spPr>
          <a:xfrm>
            <a:off x="411480" y="1554480"/>
            <a:ext cx="8321040" cy="892552"/>
          </a:xfrm>
          <a:prstGeom prst="rect">
            <a:avLst/>
          </a:prstGeom>
        </p:spPr>
        <p:txBody>
          <a:bodyPr wrap="square">
            <a:spAutoFit/>
          </a:bodyPr>
          <a:lstStyle/>
          <a:p>
            <a:r>
              <a:rPr lang="en-US" sz="2600" b="1" dirty="0">
                <a:solidFill>
                  <a:srgbClr val="002060"/>
                </a:solidFill>
              </a:rPr>
              <a:t>Each reporting unit’s acquisition-date fair values are as follows:</a:t>
            </a: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3.37.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2209800"/>
            <a:ext cx="6324600" cy="2085724"/>
          </a:xfrm>
          <a:prstGeom prst="rect">
            <a:avLst/>
          </a:prstGeom>
        </p:spPr>
      </p:pic>
    </p:spTree>
    <p:extLst>
      <p:ext uri="{BB962C8B-B14F-4D97-AF65-F5344CB8AC3E}">
        <p14:creationId xmlns:p14="http://schemas.microsoft.com/office/powerpoint/2010/main" val="3578679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Investment Accounting—Parent</a:t>
            </a:r>
          </a:p>
        </p:txBody>
      </p:sp>
      <p:sp>
        <p:nvSpPr>
          <p:cNvPr id="17410" name="Rectangle 3"/>
          <p:cNvSpPr>
            <a:spLocks noGrp="1" noChangeArrowheads="1"/>
          </p:cNvSpPr>
          <p:nvPr>
            <p:ph idx="1"/>
          </p:nvPr>
        </p:nvSpPr>
        <p:spPr>
          <a:xfrm>
            <a:off x="411480" y="1554480"/>
            <a:ext cx="8321040" cy="4937760"/>
          </a:xfrm>
          <a:ln w="38100">
            <a:noFill/>
          </a:ln>
        </p:spPr>
        <p:txBody>
          <a:bodyPr/>
          <a:lstStyle/>
          <a:p>
            <a:pPr marL="457200" indent="-457200">
              <a:spcBef>
                <a:spcPts val="600"/>
              </a:spcBef>
              <a:buSzPct val="100000"/>
            </a:pPr>
            <a:r>
              <a:rPr lang="en-US" sz="2400" dirty="0"/>
              <a:t>For internal record-keeping, parent uses an accounting method to monitor the two companies’ relationship. </a:t>
            </a:r>
          </a:p>
          <a:p>
            <a:pPr marL="457200" indent="-457200">
              <a:spcBef>
                <a:spcPts val="600"/>
              </a:spcBef>
              <a:buSzPct val="100000"/>
            </a:pPr>
            <a:r>
              <a:rPr lang="en-US" sz="2400" dirty="0"/>
              <a:t>Parent’s investment account balance and amount of income recognized vary over time depending upon the method chosen.</a:t>
            </a:r>
          </a:p>
          <a:p>
            <a:pPr marL="457200" indent="-457200">
              <a:spcBef>
                <a:spcPts val="600"/>
              </a:spcBef>
              <a:buSzPct val="100000"/>
            </a:pPr>
            <a:r>
              <a:rPr lang="en-US" sz="2400" dirty="0"/>
              <a:t>On the worksheet, parent’s investment account is eliminated so subsidiary’s actual assets and liabilities can be consolidated. </a:t>
            </a:r>
          </a:p>
          <a:p>
            <a:pPr marL="457200" indent="-457200">
              <a:spcBef>
                <a:spcPts val="600"/>
              </a:spcBef>
              <a:buSzPct val="100000"/>
            </a:pPr>
            <a:r>
              <a:rPr lang="en-US" sz="2400" dirty="0"/>
              <a:t>Income accrued by parent is removed and subsidiary’s revenues and expenses are included to create an income statement for the combined business entity.</a:t>
            </a:r>
          </a:p>
        </p:txBody>
      </p:sp>
      <p:sp>
        <p:nvSpPr>
          <p:cNvPr id="10" name="Slide Number Placeholder 7"/>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5</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706298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type="title"/>
          </p:nvPr>
        </p:nvSpPr>
        <p:spPr>
          <a:xfrm>
            <a:off x="192024" y="164592"/>
            <a:ext cx="8759952" cy="1206500"/>
          </a:xfrm>
        </p:spPr>
        <p:txBody>
          <a:bodyPr/>
          <a:lstStyle/>
          <a:p>
            <a:pPr algn="ctr"/>
            <a:r>
              <a:rPr lang="en-US" dirty="0"/>
              <a:t>Goodwill Impairment Test Example—Allocation of Fair Value</a:t>
            </a:r>
          </a:p>
        </p:txBody>
      </p:sp>
      <p:sp>
        <p:nvSpPr>
          <p:cNvPr id="7" name="Slide Number Placeholder 6"/>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50</a:t>
            </a:fld>
            <a:endParaRPr lang="en-US" sz="1000" dirty="0"/>
          </a:p>
        </p:txBody>
      </p:sp>
      <p:sp>
        <p:nvSpPr>
          <p:cNvPr id="2" name="Rectangle 1"/>
          <p:cNvSpPr/>
          <p:nvPr/>
        </p:nvSpPr>
        <p:spPr>
          <a:xfrm>
            <a:off x="411480" y="1554480"/>
            <a:ext cx="8321040" cy="1200328"/>
          </a:xfrm>
          <a:prstGeom prst="rect">
            <a:avLst/>
          </a:prstGeom>
        </p:spPr>
        <p:txBody>
          <a:bodyPr wrap="square">
            <a:spAutoFit/>
          </a:bodyPr>
          <a:lstStyle/>
          <a:p>
            <a:r>
              <a:rPr lang="en-US" b="1" dirty="0">
                <a:solidFill>
                  <a:srgbClr val="002060"/>
                </a:solidFill>
              </a:rPr>
              <a:t>Newcall derived implied fair value of goodwill through the following allocation of the December 31, 2020 fair value of DSM Wireless:</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8" name="Rectangle 7"/>
          <p:cNvSpPr/>
          <p:nvPr/>
        </p:nvSpPr>
        <p:spPr>
          <a:xfrm>
            <a:off x="192024" y="5334479"/>
            <a:ext cx="8321040" cy="707886"/>
          </a:xfrm>
          <a:prstGeom prst="rect">
            <a:avLst/>
          </a:prstGeom>
        </p:spPr>
        <p:txBody>
          <a:bodyPr wrap="square">
            <a:spAutoFit/>
          </a:bodyPr>
          <a:lstStyle/>
          <a:p>
            <a:r>
              <a:rPr lang="en-US" sz="2000" b="1" dirty="0">
                <a:solidFill>
                  <a:srgbClr val="002060"/>
                </a:solidFill>
              </a:rPr>
              <a:t>Newcall reports a $70 million goodwill impairment loss as a separate line item in the operating section of its consolidated income statement. </a:t>
            </a:r>
          </a:p>
        </p:txBody>
      </p:sp>
      <p:pic>
        <p:nvPicPr>
          <p:cNvPr id="5" name="Picture 4" descr="Screen Shot 2019-09-10 at 3.38.0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0"/>
            <a:ext cx="9144000" cy="1287969"/>
          </a:xfrm>
          <a:prstGeom prst="rect">
            <a:avLst/>
          </a:prstGeom>
        </p:spPr>
      </p:pic>
      <p:pic>
        <p:nvPicPr>
          <p:cNvPr id="9" name="Picture 8" descr="Screen Shot 2019-09-10 at 3.38.0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25853"/>
            <a:ext cx="9144000" cy="96314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92024" y="164592"/>
            <a:ext cx="8759952" cy="1206500"/>
          </a:xfrm>
        </p:spPr>
        <p:txBody>
          <a:bodyPr/>
          <a:lstStyle/>
          <a:p>
            <a:r>
              <a:rPr lang="en-US" sz="4000" dirty="0">
                <a:latin typeface="Times New Roman" pitchFamily="18" charset="0"/>
                <a:cs typeface="Times New Roman" pitchFamily="18" charset="0"/>
              </a:rPr>
              <a:t>Comparisons with International Accounting Standards</a:t>
            </a:r>
          </a:p>
        </p:txBody>
      </p:sp>
      <p:sp>
        <p:nvSpPr>
          <p:cNvPr id="5" name="Rectangle 3"/>
          <p:cNvSpPr txBox="1">
            <a:spLocks noChangeArrowheads="1"/>
          </p:cNvSpPr>
          <p:nvPr/>
        </p:nvSpPr>
        <p:spPr bwMode="auto">
          <a:xfrm>
            <a:off x="613410" y="1371600"/>
            <a:ext cx="8149590" cy="1676400"/>
          </a:xfrm>
          <a:prstGeom prst="rect">
            <a:avLst/>
          </a:prstGeom>
          <a:noFill/>
          <a:ln w="38100">
            <a:noFill/>
            <a:miter lim="800000"/>
            <a:headEnd/>
            <a:tailEnd/>
          </a:ln>
        </p:spPr>
        <p:txBody>
          <a:bodyPr lIns="90488" tIns="44450" rIns="90488" bIns="44450"/>
          <a:lstStyle/>
          <a:p>
            <a:pPr marL="342900" indent="-342900" eaLnBrk="0" hangingPunct="0">
              <a:lnSpc>
                <a:spcPct val="90000"/>
              </a:lnSpc>
              <a:spcBef>
                <a:spcPct val="20000"/>
              </a:spcBef>
              <a:buClr>
                <a:schemeClr val="accent2"/>
              </a:buClr>
              <a:buSzPct val="80000"/>
              <a:defRPr/>
            </a:pPr>
            <a:endParaRPr lang="en-US" sz="2800" b="1" kern="0" dirty="0">
              <a:solidFill>
                <a:schemeClr val="tx2"/>
              </a:solidFill>
              <a:latin typeface="+mn-lt"/>
            </a:endParaRP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51</a:t>
            </a:fld>
            <a:endParaRPr lang="en-US" sz="1000" dirty="0"/>
          </a:p>
        </p:txBody>
      </p:sp>
      <p:sp>
        <p:nvSpPr>
          <p:cNvPr id="13" name="Rectangle 12"/>
          <p:cNvSpPr/>
          <p:nvPr/>
        </p:nvSpPr>
        <p:spPr>
          <a:xfrm>
            <a:off x="411480" y="1554480"/>
            <a:ext cx="8321040" cy="4937760"/>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500" b="1" dirty="0">
                <a:solidFill>
                  <a:srgbClr val="002060"/>
                </a:solidFill>
              </a:rPr>
              <a:t>IFRS and U.S. GAAP require an assessment for goodwill impairment at least annually and more frequently if impairment is indicated. Both state that goodwill impairments, once recognized, are not recoverable. </a:t>
            </a:r>
          </a:p>
          <a:p>
            <a:pPr marL="457200" indent="-457200">
              <a:spcBef>
                <a:spcPts val="600"/>
              </a:spcBef>
              <a:spcAft>
                <a:spcPts val="0"/>
              </a:spcAft>
              <a:buFont typeface="Wingdings" panose="05000000000000000000" pitchFamily="2" charset="2"/>
              <a:buChar char="Ø"/>
            </a:pPr>
            <a:r>
              <a:rPr lang="en-US" sz="2500" b="1" dirty="0">
                <a:solidFill>
                  <a:srgbClr val="002060"/>
                </a:solidFill>
              </a:rPr>
              <a:t>U.S. GAAP: Goodwill acquired in a business combination is allocated to reporting units (operating segments or a business component one level below) expected to benefit from the goodwill. </a:t>
            </a:r>
          </a:p>
          <a:p>
            <a:pPr marL="457200" indent="-457200">
              <a:spcBef>
                <a:spcPts val="600"/>
              </a:spcBef>
              <a:spcAft>
                <a:spcPts val="0"/>
              </a:spcAft>
              <a:buFont typeface="Wingdings" panose="05000000000000000000" pitchFamily="2" charset="2"/>
              <a:buChar char="Ø"/>
            </a:pPr>
            <a:r>
              <a:rPr lang="en-US" sz="2500" b="1" dirty="0">
                <a:solidFill>
                  <a:srgbClr val="002060"/>
                </a:solidFill>
              </a:rPr>
              <a:t>IFRS: International Accounting Standard (</a:t>
            </a:r>
            <a:r>
              <a:rPr lang="en-US" sz="2500" b="1" i="1" dirty="0">
                <a:solidFill>
                  <a:srgbClr val="002060"/>
                </a:solidFill>
              </a:rPr>
              <a:t>IAS</a:t>
            </a:r>
            <a:r>
              <a:rPr lang="en-US" sz="2500" b="1" dirty="0">
                <a:solidFill>
                  <a:srgbClr val="002060"/>
                </a:solidFill>
              </a:rPr>
              <a:t>) </a:t>
            </a:r>
            <a:r>
              <a:rPr lang="en-US" sz="2500" b="1" i="1" dirty="0">
                <a:solidFill>
                  <a:srgbClr val="002060"/>
                </a:solidFill>
              </a:rPr>
              <a:t>36</a:t>
            </a:r>
            <a:r>
              <a:rPr lang="en-US" sz="2500" b="1" dirty="0">
                <a:solidFill>
                  <a:srgbClr val="002060"/>
                </a:solidFill>
              </a:rPr>
              <a:t> requires goodwill acquired in a business combination to be allocated to cash-generating units at which goodwill is monitored.</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893961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92024" y="164592"/>
            <a:ext cx="8759952" cy="1206500"/>
          </a:xfrm>
        </p:spPr>
        <p:txBody>
          <a:bodyPr/>
          <a:lstStyle/>
          <a:p>
            <a:r>
              <a:rPr lang="en-US" sz="4000" dirty="0">
                <a:latin typeface="Times New Roman" pitchFamily="18" charset="0"/>
                <a:cs typeface="Times New Roman" pitchFamily="18" charset="0"/>
              </a:rPr>
              <a:t>Comparisons with International Accounting Standard—Fair Values</a:t>
            </a:r>
          </a:p>
        </p:txBody>
      </p:sp>
      <p:sp>
        <p:nvSpPr>
          <p:cNvPr id="5" name="Rectangle 3"/>
          <p:cNvSpPr txBox="1">
            <a:spLocks noChangeArrowheads="1"/>
          </p:cNvSpPr>
          <p:nvPr/>
        </p:nvSpPr>
        <p:spPr bwMode="auto">
          <a:xfrm>
            <a:off x="613410" y="1371600"/>
            <a:ext cx="8149590" cy="1676400"/>
          </a:xfrm>
          <a:prstGeom prst="rect">
            <a:avLst/>
          </a:prstGeom>
          <a:noFill/>
          <a:ln w="38100">
            <a:noFill/>
            <a:miter lim="800000"/>
            <a:headEnd/>
            <a:tailEnd/>
          </a:ln>
        </p:spPr>
        <p:txBody>
          <a:bodyPr lIns="90488" tIns="44450" rIns="90488" bIns="44450"/>
          <a:lstStyle/>
          <a:p>
            <a:pPr marL="342900" indent="-342900" eaLnBrk="0" hangingPunct="0">
              <a:lnSpc>
                <a:spcPct val="90000"/>
              </a:lnSpc>
              <a:spcBef>
                <a:spcPct val="20000"/>
              </a:spcBef>
              <a:buClr>
                <a:schemeClr val="accent2"/>
              </a:buClr>
              <a:buSzPct val="80000"/>
              <a:defRPr/>
            </a:pPr>
            <a:endParaRPr lang="en-US" sz="2800" b="1" kern="0" dirty="0">
              <a:solidFill>
                <a:schemeClr val="tx2"/>
              </a:solidFill>
              <a:latin typeface="+mn-lt"/>
            </a:endParaRP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52</a:t>
            </a:fld>
            <a:endParaRPr lang="en-US" sz="1000" dirty="0"/>
          </a:p>
        </p:txBody>
      </p:sp>
      <p:sp>
        <p:nvSpPr>
          <p:cNvPr id="13" name="Rectangle 12"/>
          <p:cNvSpPr/>
          <p:nvPr/>
        </p:nvSpPr>
        <p:spPr>
          <a:xfrm>
            <a:off x="411480" y="1554480"/>
            <a:ext cx="8321040" cy="4308872"/>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b="1" dirty="0">
                <a:solidFill>
                  <a:srgbClr val="002060"/>
                </a:solidFill>
              </a:rPr>
              <a:t>U.S. GAAP: A reporting unit’s goodwill impairment is computed as the excess of carrying amount over fair value. Goodwill impairment is limited to goodwill carrying amount for each unit. </a:t>
            </a:r>
          </a:p>
          <a:p>
            <a:pPr marL="457200" indent="-457200">
              <a:spcBef>
                <a:spcPts val="600"/>
              </a:spcBef>
              <a:spcAft>
                <a:spcPts val="0"/>
              </a:spcAft>
              <a:buFont typeface="Wingdings" panose="05000000000000000000" pitchFamily="2" charset="2"/>
              <a:buChar char="Ø"/>
            </a:pPr>
            <a:r>
              <a:rPr lang="en-US" b="1" dirty="0">
                <a:solidFill>
                  <a:srgbClr val="002060"/>
                </a:solidFill>
              </a:rPr>
              <a:t>IFRS: Any excess carrying amount over fair value for a cash-generating unit is first assigned to reduce goodwill. If goodwill is reduced to zero, other assets of the cash-generating unit are reduced pro-rata based on carrying amounts of the assets. </a:t>
            </a:r>
          </a:p>
          <a:p>
            <a:pPr marL="457200" indent="-457200">
              <a:spcBef>
                <a:spcPts val="600"/>
              </a:spcBef>
              <a:spcAft>
                <a:spcPts val="0"/>
              </a:spcAft>
              <a:buFont typeface="Wingdings" panose="05000000000000000000" pitchFamily="2" charset="2"/>
              <a:buChar char="Ø"/>
            </a:pPr>
            <a:r>
              <a:rPr lang="en-US" b="1" dirty="0">
                <a:solidFill>
                  <a:srgbClr val="002060"/>
                </a:solidFill>
              </a:rPr>
              <a:t>FASB and IASB will include impairment recognition and reporting in a future convergence project.</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472901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a:xfrm>
            <a:off x="192024" y="164592"/>
            <a:ext cx="8763000" cy="1206500"/>
          </a:xfrm>
        </p:spPr>
        <p:txBody>
          <a:bodyPr/>
          <a:lstStyle/>
          <a:p>
            <a:pPr algn="ctr"/>
            <a:r>
              <a:rPr lang="en-US" dirty="0"/>
              <a:t>Learning Objective 3-7</a:t>
            </a:r>
          </a:p>
        </p:txBody>
      </p:sp>
      <p:sp>
        <p:nvSpPr>
          <p:cNvPr id="11" name="Slide Number Placeholder 10"/>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53</a:t>
            </a:fld>
            <a:endParaRPr lang="en-US" sz="1000" dirty="0"/>
          </a:p>
        </p:txBody>
      </p:sp>
      <p:sp>
        <p:nvSpPr>
          <p:cNvPr id="2" name="Rectangle 1"/>
          <p:cNvSpPr/>
          <p:nvPr/>
        </p:nvSpPr>
        <p:spPr>
          <a:xfrm>
            <a:off x="411480" y="1554480"/>
            <a:ext cx="8321040" cy="4937760"/>
          </a:xfrm>
          <a:prstGeom prst="rect">
            <a:avLst/>
          </a:prstGeom>
        </p:spPr>
        <p:txBody>
          <a:bodyPr wrap="square">
            <a:spAutoFit/>
          </a:bodyPr>
          <a:lstStyle/>
          <a:p>
            <a:r>
              <a:rPr lang="en-US" sz="3600" b="1" dirty="0">
                <a:solidFill>
                  <a:srgbClr val="002060"/>
                </a:solidFill>
              </a:rPr>
              <a:t>Describe the rationale and procedures for impairment testing for intangible assets other than goodwill.</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9763634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Other Intangibles—Finite Lives</a:t>
            </a:r>
          </a:p>
        </p:txBody>
      </p:sp>
      <p:sp>
        <p:nvSpPr>
          <p:cNvPr id="5" name="Rectangle 3"/>
          <p:cNvSpPr txBox="1">
            <a:spLocks noChangeArrowheads="1"/>
          </p:cNvSpPr>
          <p:nvPr/>
        </p:nvSpPr>
        <p:spPr bwMode="auto">
          <a:xfrm>
            <a:off x="613410" y="1371600"/>
            <a:ext cx="8149590" cy="1676400"/>
          </a:xfrm>
          <a:prstGeom prst="rect">
            <a:avLst/>
          </a:prstGeom>
          <a:noFill/>
          <a:ln w="38100">
            <a:noFill/>
            <a:miter lim="800000"/>
            <a:headEnd/>
            <a:tailEnd/>
          </a:ln>
        </p:spPr>
        <p:txBody>
          <a:bodyPr lIns="90488" tIns="44450" rIns="90488" bIns="44450"/>
          <a:lstStyle/>
          <a:p>
            <a:pPr marL="342900" indent="-342900" eaLnBrk="0" hangingPunct="0">
              <a:lnSpc>
                <a:spcPct val="90000"/>
              </a:lnSpc>
              <a:spcBef>
                <a:spcPct val="20000"/>
              </a:spcBef>
              <a:buClr>
                <a:schemeClr val="accent2"/>
              </a:buClr>
              <a:buSzPct val="80000"/>
              <a:defRPr/>
            </a:pPr>
            <a:endParaRPr lang="en-US" sz="2800" b="1" kern="0" dirty="0">
              <a:solidFill>
                <a:schemeClr val="tx2"/>
              </a:solidFill>
              <a:latin typeface="+mn-lt"/>
            </a:endParaRP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54</a:t>
            </a:fld>
            <a:endParaRPr lang="en-US" sz="1000" dirty="0"/>
          </a:p>
        </p:txBody>
      </p:sp>
      <p:sp>
        <p:nvSpPr>
          <p:cNvPr id="11" name="Rectangle 10"/>
          <p:cNvSpPr/>
          <p:nvPr/>
        </p:nvSpPr>
        <p:spPr>
          <a:xfrm>
            <a:off x="415290" y="1554480"/>
            <a:ext cx="8321040" cy="4909036"/>
          </a:xfrm>
          <a:prstGeom prst="rect">
            <a:avLst/>
          </a:prstGeom>
        </p:spPr>
        <p:txBody>
          <a:bodyPr wrap="square">
            <a:spAutoFit/>
          </a:bodyPr>
          <a:lstStyle/>
          <a:p>
            <a:pPr marL="463550" indent="-463550">
              <a:spcBef>
                <a:spcPts val="600"/>
              </a:spcBef>
              <a:spcAft>
                <a:spcPts val="0"/>
              </a:spcAft>
              <a:buFont typeface="Wingdings" panose="05000000000000000000" pitchFamily="2" charset="2"/>
              <a:buChar char="Ø"/>
            </a:pPr>
            <a:r>
              <a:rPr lang="en-US" b="1" dirty="0">
                <a:solidFill>
                  <a:srgbClr val="002060"/>
                </a:solidFill>
              </a:rPr>
              <a:t>All identified intangible assets with finite lives should be amortized over their economic useful life that reflects the pattern of decline in the economic usefulness of the asset.</a:t>
            </a:r>
          </a:p>
          <a:p>
            <a:pPr marL="463550" indent="-463550">
              <a:spcBef>
                <a:spcPts val="600"/>
              </a:spcBef>
              <a:spcAft>
                <a:spcPts val="0"/>
              </a:spcAft>
              <a:buFont typeface="Wingdings" panose="05000000000000000000" pitchFamily="2" charset="2"/>
              <a:buChar char="Ø"/>
            </a:pPr>
            <a:r>
              <a:rPr lang="en-US" b="1" dirty="0">
                <a:solidFill>
                  <a:srgbClr val="002060"/>
                </a:solidFill>
              </a:rPr>
              <a:t>Factors to be considered in determining the useful life of an intangible asset include:</a:t>
            </a:r>
          </a:p>
          <a:p>
            <a:pPr marL="911225" lvl="1" indent="-454025">
              <a:spcBef>
                <a:spcPts val="600"/>
              </a:spcBef>
              <a:spcAft>
                <a:spcPts val="0"/>
              </a:spcAft>
              <a:buFont typeface="Wingdings" panose="05000000000000000000" pitchFamily="2" charset="2"/>
              <a:buChar char="Ø"/>
            </a:pPr>
            <a:r>
              <a:rPr lang="en-US" b="1" dirty="0">
                <a:solidFill>
                  <a:srgbClr val="002060"/>
                </a:solidFill>
              </a:rPr>
              <a:t>Legal, regulatory, or contractual provisions.</a:t>
            </a:r>
          </a:p>
          <a:p>
            <a:pPr marL="911225" lvl="1" indent="-454025">
              <a:spcBef>
                <a:spcPts val="600"/>
              </a:spcBef>
              <a:spcAft>
                <a:spcPts val="0"/>
              </a:spcAft>
              <a:buFont typeface="Wingdings" panose="05000000000000000000" pitchFamily="2" charset="2"/>
              <a:buChar char="Ø"/>
            </a:pPr>
            <a:r>
              <a:rPr lang="en-US" b="1" dirty="0">
                <a:solidFill>
                  <a:srgbClr val="002060"/>
                </a:solidFill>
              </a:rPr>
              <a:t>The effects of obsolescence, demand, competition, industry stability, rate of technological change, and expected changes in distribution channels.</a:t>
            </a:r>
          </a:p>
          <a:p>
            <a:pPr marL="911225" lvl="1" indent="-454025">
              <a:spcBef>
                <a:spcPts val="600"/>
              </a:spcBef>
              <a:spcAft>
                <a:spcPts val="0"/>
              </a:spcAft>
              <a:buFont typeface="Wingdings" panose="05000000000000000000" pitchFamily="2" charset="2"/>
              <a:buChar char="Ø"/>
            </a:pPr>
            <a:r>
              <a:rPr lang="en-US" b="1" dirty="0">
                <a:solidFill>
                  <a:srgbClr val="002060"/>
                </a:solidFill>
              </a:rPr>
              <a:t>The enterprise’s expected use of the intangible asset. </a:t>
            </a:r>
          </a:p>
          <a:p>
            <a:pPr marL="911225" lvl="1" indent="-454025">
              <a:spcBef>
                <a:spcPts val="600"/>
              </a:spcBef>
              <a:spcAft>
                <a:spcPts val="0"/>
              </a:spcAft>
              <a:buFont typeface="Wingdings" panose="05000000000000000000" pitchFamily="2" charset="2"/>
              <a:buChar char="Ø"/>
            </a:pPr>
            <a:r>
              <a:rPr lang="en-US" b="1" dirty="0">
                <a:solidFill>
                  <a:srgbClr val="002060"/>
                </a:solidFill>
              </a:rPr>
              <a:t>The level of maintenance expenditure required to obtain the asset’s expected future benefits.</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016059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Other Intangibles—Indefinite Lives</a:t>
            </a:r>
          </a:p>
        </p:txBody>
      </p:sp>
      <p:sp>
        <p:nvSpPr>
          <p:cNvPr id="5" name="Rectangle 3"/>
          <p:cNvSpPr txBox="1">
            <a:spLocks noChangeArrowheads="1"/>
          </p:cNvSpPr>
          <p:nvPr/>
        </p:nvSpPr>
        <p:spPr bwMode="auto">
          <a:xfrm>
            <a:off x="613410" y="1371600"/>
            <a:ext cx="8149590" cy="1676400"/>
          </a:xfrm>
          <a:prstGeom prst="rect">
            <a:avLst/>
          </a:prstGeom>
          <a:noFill/>
          <a:ln w="38100">
            <a:noFill/>
            <a:miter lim="800000"/>
            <a:headEnd/>
            <a:tailEnd/>
          </a:ln>
        </p:spPr>
        <p:txBody>
          <a:bodyPr lIns="90488" tIns="44450" rIns="90488" bIns="44450"/>
          <a:lstStyle/>
          <a:p>
            <a:pPr marL="342900" indent="-342900" eaLnBrk="0" hangingPunct="0">
              <a:lnSpc>
                <a:spcPct val="90000"/>
              </a:lnSpc>
              <a:spcBef>
                <a:spcPct val="20000"/>
              </a:spcBef>
              <a:buClr>
                <a:schemeClr val="accent2"/>
              </a:buClr>
              <a:buSzPct val="80000"/>
              <a:defRPr/>
            </a:pPr>
            <a:endParaRPr lang="en-US" sz="2800" b="1" kern="0" dirty="0">
              <a:solidFill>
                <a:schemeClr val="tx2"/>
              </a:solidFill>
              <a:latin typeface="+mn-lt"/>
            </a:endParaRP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55</a:t>
            </a:fld>
            <a:endParaRPr lang="en-US" sz="1000" dirty="0"/>
          </a:p>
        </p:txBody>
      </p:sp>
      <p:sp>
        <p:nvSpPr>
          <p:cNvPr id="13" name="Rectangle 12"/>
          <p:cNvSpPr/>
          <p:nvPr/>
        </p:nvSpPr>
        <p:spPr>
          <a:xfrm>
            <a:off x="411480" y="1554480"/>
            <a:ext cx="8321040" cy="4647427"/>
          </a:xfrm>
          <a:prstGeom prst="rect">
            <a:avLst/>
          </a:prstGeom>
        </p:spPr>
        <p:txBody>
          <a:bodyPr wrap="square">
            <a:spAutoFit/>
          </a:bodyPr>
          <a:lstStyle/>
          <a:p>
            <a:pPr marL="457200" indent="-457200">
              <a:spcBef>
                <a:spcPts val="600"/>
              </a:spcBef>
              <a:spcAft>
                <a:spcPts val="0"/>
              </a:spcAft>
              <a:buFont typeface="Wingdings" charset="2"/>
              <a:buChar char="Ø"/>
            </a:pPr>
            <a:r>
              <a:rPr lang="en-US" sz="2600" b="1" dirty="0">
                <a:solidFill>
                  <a:srgbClr val="002060"/>
                </a:solidFill>
              </a:rPr>
              <a:t>Intangible assets with indefinite lives are tested for impairment on an annual basis. An entity has the option to first perform qualitative assessments to determine whether “it is more likely than not” that the asset is impaired. </a:t>
            </a:r>
          </a:p>
          <a:p>
            <a:pPr marL="457200" indent="-457200">
              <a:spcBef>
                <a:spcPts val="600"/>
              </a:spcBef>
              <a:spcAft>
                <a:spcPts val="0"/>
              </a:spcAft>
              <a:buFont typeface="Wingdings" charset="2"/>
              <a:buChar char="Ø"/>
            </a:pPr>
            <a:r>
              <a:rPr lang="en-US" sz="2600" b="1" dirty="0">
                <a:solidFill>
                  <a:srgbClr val="002060"/>
                </a:solidFill>
              </a:rPr>
              <a:t>If so, a quantitative test must be performed. The asset’s carrying value is compared to its fair value. If fair value is less than carrying value, the intangible asset is considered impaired and an impairment loss is recognized. The asset’s carrying value is reduced accordingly. </a:t>
            </a: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785512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a:xfrm>
            <a:off x="192024" y="164592"/>
            <a:ext cx="8763000" cy="1206500"/>
          </a:xfrm>
        </p:spPr>
        <p:txBody>
          <a:bodyPr/>
          <a:lstStyle/>
          <a:p>
            <a:pPr algn="ctr"/>
            <a:r>
              <a:rPr lang="en-US" dirty="0"/>
              <a:t>Learning Objective 3-8</a:t>
            </a:r>
          </a:p>
        </p:txBody>
      </p:sp>
      <p:sp>
        <p:nvSpPr>
          <p:cNvPr id="11" name="Slide Number Placeholder 10"/>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56</a:t>
            </a:fld>
            <a:endParaRPr lang="en-US" sz="1000" dirty="0"/>
          </a:p>
        </p:txBody>
      </p:sp>
      <p:sp>
        <p:nvSpPr>
          <p:cNvPr id="3" name="Rectangle 2"/>
          <p:cNvSpPr/>
          <p:nvPr/>
        </p:nvSpPr>
        <p:spPr>
          <a:xfrm>
            <a:off x="411480" y="1554480"/>
            <a:ext cx="8321040" cy="4937760"/>
          </a:xfrm>
          <a:prstGeom prst="rect">
            <a:avLst/>
          </a:prstGeom>
        </p:spPr>
        <p:txBody>
          <a:bodyPr wrap="square">
            <a:spAutoFit/>
          </a:bodyPr>
          <a:lstStyle/>
          <a:p>
            <a:r>
              <a:rPr lang="en-US" sz="3600" b="1" dirty="0">
                <a:solidFill>
                  <a:srgbClr val="002060"/>
                </a:solidFill>
              </a:rPr>
              <a:t>Understand the accounting and reporting for contingent consideration subsequent to a business acquisition.</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3051289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92024" y="164592"/>
            <a:ext cx="8759952" cy="1206500"/>
          </a:xfrm>
          <a:ln>
            <a:solidFill>
              <a:srgbClr val="002060"/>
            </a:solidFill>
          </a:ln>
        </p:spPr>
        <p:txBody>
          <a:bodyPr/>
          <a:lstStyle/>
          <a:p>
            <a:pPr algn="ctr"/>
            <a:r>
              <a:rPr lang="en-US" sz="4000" dirty="0">
                <a:latin typeface="Times New Roman" pitchFamily="18" charset="0"/>
                <a:cs typeface="Times New Roman" pitchFamily="18" charset="0"/>
              </a:rPr>
              <a:t>Contingent Consideration in Business Combinations—Future Performance</a:t>
            </a:r>
          </a:p>
        </p:txBody>
      </p:sp>
      <p:sp>
        <p:nvSpPr>
          <p:cNvPr id="5" name="Rectangle 3"/>
          <p:cNvSpPr txBox="1">
            <a:spLocks noChangeArrowheads="1"/>
          </p:cNvSpPr>
          <p:nvPr/>
        </p:nvSpPr>
        <p:spPr bwMode="auto">
          <a:xfrm>
            <a:off x="411480" y="1554480"/>
            <a:ext cx="8321040" cy="4937760"/>
          </a:xfrm>
          <a:prstGeom prst="rect">
            <a:avLst/>
          </a:prstGeom>
          <a:noFill/>
          <a:ln w="38100">
            <a:noFill/>
            <a:miter lim="800000"/>
            <a:headEnd/>
            <a:tailEnd/>
          </a:ln>
        </p:spPr>
        <p:txBody>
          <a:bodyPr lIns="90488" tIns="44450" rIns="90488" bIns="44450"/>
          <a:lstStyle/>
          <a:p>
            <a:pPr marL="457200" indent="-457200" eaLnBrk="0" hangingPunct="0">
              <a:lnSpc>
                <a:spcPct val="90000"/>
              </a:lnSpc>
              <a:spcBef>
                <a:spcPts val="600"/>
              </a:spcBef>
              <a:buClr>
                <a:srgbClr val="002060"/>
              </a:buClr>
              <a:buSzPct val="100000"/>
              <a:buFont typeface="Wingdings" panose="05000000000000000000" pitchFamily="2" charset="2"/>
              <a:buChar char="Ø"/>
              <a:defRPr/>
            </a:pPr>
            <a:r>
              <a:rPr lang="en-US" sz="2800" b="1" dirty="0">
                <a:solidFill>
                  <a:srgbClr val="002060"/>
                </a:solidFill>
              </a:rPr>
              <a:t>Contingency agreements, </a:t>
            </a:r>
            <a:r>
              <a:rPr lang="en-US" sz="2800" b="1" kern="0" dirty="0">
                <a:solidFill>
                  <a:srgbClr val="002060"/>
                </a:solidFill>
                <a:cs typeface="Times New Roman" pitchFamily="18" charset="0"/>
              </a:rPr>
              <a:t>consideration based on future performance,</a:t>
            </a:r>
            <a:r>
              <a:rPr lang="en-US" sz="2800" b="1" dirty="0">
                <a:solidFill>
                  <a:srgbClr val="002060"/>
                </a:solidFill>
              </a:rPr>
              <a:t> often accompany business combinations. </a:t>
            </a:r>
          </a:p>
          <a:p>
            <a:pPr marL="457200" indent="-457200" eaLnBrk="0" hangingPunct="0">
              <a:lnSpc>
                <a:spcPct val="90000"/>
              </a:lnSpc>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The acquiring firm estimates the fair value of the contingency and records a liability equal to the present value of the future payment if appropriate. </a:t>
            </a:r>
          </a:p>
          <a:p>
            <a:pPr marL="457200" indent="-457200" eaLnBrk="0" hangingPunct="0">
              <a:spcBef>
                <a:spcPts val="600"/>
              </a:spcBef>
              <a:buFont typeface="Wingdings" panose="05000000000000000000" pitchFamily="2" charset="2"/>
              <a:buChar char="Ø"/>
            </a:pPr>
            <a:r>
              <a:rPr lang="en-US" sz="2800" b="1" kern="0" dirty="0">
                <a:solidFill>
                  <a:srgbClr val="002060"/>
                </a:solidFill>
                <a:cs typeface="Times New Roman" pitchFamily="18" charset="0"/>
              </a:rPr>
              <a:t>The liability continues to be measured at fair value with </a:t>
            </a:r>
            <a:r>
              <a:rPr lang="en-US" sz="2800" b="1" dirty="0">
                <a:solidFill>
                  <a:srgbClr val="002060"/>
                </a:solidFill>
              </a:rPr>
              <a:t>corresponding recognition of gains or losses from the revaluation.</a:t>
            </a: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57</a:t>
            </a:fld>
            <a:endParaRPr lang="en-US" sz="1000"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92024" y="164592"/>
            <a:ext cx="8759952" cy="1206500"/>
          </a:xfrm>
          <a:ln>
            <a:solidFill>
              <a:srgbClr val="002060"/>
            </a:solidFill>
          </a:ln>
        </p:spPr>
        <p:txBody>
          <a:bodyPr/>
          <a:lstStyle/>
          <a:p>
            <a:r>
              <a:rPr lang="en-US" sz="4000" dirty="0">
                <a:latin typeface="Times New Roman" pitchFamily="18" charset="0"/>
                <a:cs typeface="Times New Roman" pitchFamily="18" charset="0"/>
              </a:rPr>
              <a:t>Contingent Consideration in Business Combinations—Equity Obligations</a:t>
            </a:r>
          </a:p>
        </p:txBody>
      </p:sp>
      <p:sp>
        <p:nvSpPr>
          <p:cNvPr id="5" name="Rectangle 3"/>
          <p:cNvSpPr txBox="1">
            <a:spLocks noChangeArrowheads="1"/>
          </p:cNvSpPr>
          <p:nvPr/>
        </p:nvSpPr>
        <p:spPr bwMode="auto">
          <a:xfrm>
            <a:off x="411480" y="1554480"/>
            <a:ext cx="8321040" cy="4937760"/>
          </a:xfrm>
          <a:prstGeom prst="rect">
            <a:avLst/>
          </a:prstGeom>
          <a:noFill/>
          <a:ln w="38100">
            <a:noFill/>
            <a:miter lim="800000"/>
            <a:headEnd/>
            <a:tailEnd/>
          </a:ln>
        </p:spPr>
        <p:txBody>
          <a:bodyPr lIns="90488" tIns="44450" rIns="90488" bIns="44450"/>
          <a:lstStyle/>
          <a:p>
            <a:pPr marL="457200" indent="-457200" eaLnBrk="0" hangingPunct="0">
              <a:spcBef>
                <a:spcPts val="600"/>
              </a:spcBef>
              <a:buClr>
                <a:srgbClr val="002060"/>
              </a:buClr>
              <a:buSzPct val="100000"/>
              <a:buFont typeface="Wingdings" pitchFamily="2" charset="2"/>
              <a:buChar char="Ø"/>
              <a:defRPr/>
            </a:pPr>
            <a:r>
              <a:rPr lang="en-US" sz="2700" b="1" kern="0" dirty="0">
                <a:solidFill>
                  <a:srgbClr val="002060"/>
                </a:solidFill>
                <a:cs typeface="Times New Roman" pitchFamily="18" charset="0"/>
              </a:rPr>
              <a:t>Contingent obligations classified as equity are reported as a component of stockholders’ equity. </a:t>
            </a:r>
          </a:p>
          <a:p>
            <a:pPr marL="457200" indent="-457200" eaLnBrk="0" hangingPunct="0">
              <a:spcBef>
                <a:spcPts val="600"/>
              </a:spcBef>
              <a:buClr>
                <a:srgbClr val="002060"/>
              </a:buClr>
              <a:buSzPct val="100000"/>
              <a:buFont typeface="Wingdings" pitchFamily="2" charset="2"/>
              <a:buChar char="Ø"/>
              <a:defRPr/>
            </a:pPr>
            <a:r>
              <a:rPr lang="en-US" sz="2700" b="1" kern="0" dirty="0">
                <a:solidFill>
                  <a:srgbClr val="002060"/>
                </a:solidFill>
                <a:cs typeface="Times New Roman" pitchFamily="18" charset="0"/>
              </a:rPr>
              <a:t>Equity contingencies are not remeasured at fair value.</a:t>
            </a:r>
          </a:p>
          <a:p>
            <a:pPr marL="457200" indent="-457200" eaLnBrk="0" hangingPunct="0">
              <a:spcBef>
                <a:spcPts val="600"/>
              </a:spcBef>
              <a:buClr>
                <a:srgbClr val="002060"/>
              </a:buClr>
              <a:buSzPct val="100000"/>
              <a:buFont typeface="Wingdings" pitchFamily="2" charset="2"/>
              <a:buChar char="Ø"/>
              <a:defRPr/>
            </a:pPr>
            <a:r>
              <a:rPr lang="en-US" sz="2700" b="1" dirty="0">
                <a:solidFill>
                  <a:srgbClr val="002060"/>
                </a:solidFill>
              </a:rPr>
              <a:t>Whether contingent obligations are a liability or equity, the initial value recognized in the combination does not change regardless of whether the contingency is eventually paid or not. </a:t>
            </a:r>
            <a:endParaRPr lang="en-US" sz="2700" b="1" kern="0" dirty="0">
              <a:solidFill>
                <a:srgbClr val="002060"/>
              </a:solidFill>
              <a:cs typeface="Times New Roman" pitchFamily="18" charset="0"/>
            </a:endParaRPr>
          </a:p>
          <a:p>
            <a:pPr marL="457200" indent="-457200" eaLnBrk="0" hangingPunct="0">
              <a:spcBef>
                <a:spcPts val="600"/>
              </a:spcBef>
              <a:buClr>
                <a:srgbClr val="002060"/>
              </a:buClr>
              <a:buSzPct val="100000"/>
              <a:buFont typeface="Wingdings" pitchFamily="2" charset="2"/>
              <a:buChar char="Ø"/>
              <a:defRPr/>
            </a:pPr>
            <a:r>
              <a:rPr lang="en-US" sz="2700" b="1" dirty="0">
                <a:solidFill>
                  <a:srgbClr val="002060"/>
                </a:solidFill>
              </a:rPr>
              <a:t>A loss from revaluation of a contingent performance obligation is reported in the consolidated income statement as a component of ordinary income. </a:t>
            </a:r>
            <a:endParaRPr lang="en-US" sz="2700" b="1" kern="0" dirty="0">
              <a:solidFill>
                <a:srgbClr val="002060"/>
              </a:solidFill>
              <a:cs typeface="Times New Roman" pitchFamily="18" charset="0"/>
            </a:endParaRPr>
          </a:p>
        </p:txBody>
      </p:sp>
      <p:sp>
        <p:nvSpPr>
          <p:cNvPr id="9" name="Slide Number Placeholder 8"/>
          <p:cNvSpPr>
            <a:spLocks noGrp="1"/>
          </p:cNvSpPr>
          <p:nvPr>
            <p:ph type="sldNum" sz="quarter" idx="4"/>
          </p:nvPr>
        </p:nvSpPr>
        <p:spPr/>
        <p:txBody>
          <a:bodyPr/>
          <a:lstStyle/>
          <a:p>
            <a:pPr>
              <a:defRPr/>
            </a:pPr>
            <a:r>
              <a:rPr lang="en-US" sz="1000" dirty="0"/>
              <a:t>3-</a:t>
            </a:r>
            <a:fld id="{B389CB3F-DA7F-4D11-BE91-32EDAB2B185B}" type="slidenum">
              <a:rPr lang="en-US" sz="1000" smtClean="0"/>
              <a:pPr>
                <a:defRPr/>
              </a:pPr>
              <a:t>58</a:t>
            </a:fld>
            <a:endParaRPr lang="en-US" sz="1000"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88995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Learning Objective 3-2</a:t>
            </a:r>
          </a:p>
        </p:txBody>
      </p:sp>
      <p:sp>
        <p:nvSpPr>
          <p:cNvPr id="17410" name="Rectangle 3"/>
          <p:cNvSpPr>
            <a:spLocks noGrp="1" noChangeArrowheads="1"/>
          </p:cNvSpPr>
          <p:nvPr>
            <p:ph idx="1"/>
          </p:nvPr>
        </p:nvSpPr>
        <p:spPr>
          <a:xfrm>
            <a:off x="411480" y="1554480"/>
            <a:ext cx="8321040" cy="4937760"/>
          </a:xfrm>
          <a:ln w="38100">
            <a:noFill/>
          </a:ln>
        </p:spPr>
        <p:txBody>
          <a:bodyPr/>
          <a:lstStyle/>
          <a:p>
            <a:pPr marL="0" indent="0">
              <a:spcBef>
                <a:spcPts val="0"/>
              </a:spcBef>
              <a:buNone/>
            </a:pPr>
            <a:r>
              <a:rPr lang="en-US" sz="3600" dirty="0"/>
              <a:t>Identify and describe the various methods available to a parent company in order to maintain its Investment in Subsidiary account in its internal records.</a:t>
            </a:r>
          </a:p>
        </p:txBody>
      </p:sp>
      <p:sp>
        <p:nvSpPr>
          <p:cNvPr id="10" name="Slide Number Placeholder 7"/>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6</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045203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Investment Accounting by the Acquiring Company</a:t>
            </a:r>
          </a:p>
        </p:txBody>
      </p:sp>
      <p:sp>
        <p:nvSpPr>
          <p:cNvPr id="22531" name="Rectangle 3"/>
          <p:cNvSpPr>
            <a:spLocks noGrp="1" noChangeArrowheads="1"/>
          </p:cNvSpPr>
          <p:nvPr>
            <p:ph idx="1"/>
          </p:nvPr>
        </p:nvSpPr>
        <p:spPr>
          <a:xfrm>
            <a:off x="411480" y="1554480"/>
            <a:ext cx="8321040" cy="4937760"/>
          </a:xfrm>
          <a:ln w="38100">
            <a:noFill/>
          </a:ln>
        </p:spPr>
        <p:txBody>
          <a:bodyPr/>
          <a:lstStyle/>
          <a:p>
            <a:pPr marL="0" indent="0">
              <a:lnSpc>
                <a:spcPct val="90000"/>
              </a:lnSpc>
              <a:buClr>
                <a:schemeClr val="tx2"/>
              </a:buClr>
              <a:buNone/>
              <a:defRPr/>
            </a:pPr>
            <a:r>
              <a:rPr lang="en-US" sz="2600" dirty="0"/>
              <a:t>Record-keeping if parent can exert control over subsidiary:</a:t>
            </a:r>
          </a:p>
          <a:p>
            <a:pPr marL="457200" indent="-457200">
              <a:spcBef>
                <a:spcPts val="600"/>
              </a:spcBef>
              <a:buSzPct val="100000"/>
              <a:defRPr/>
            </a:pPr>
            <a:r>
              <a:rPr lang="en-US" sz="2600" dirty="0"/>
              <a:t>External financial reporting: Consolidation is required. </a:t>
            </a:r>
          </a:p>
          <a:p>
            <a:pPr marL="457200" indent="-457200">
              <a:spcBef>
                <a:spcPts val="600"/>
              </a:spcBef>
              <a:buClr>
                <a:schemeClr val="tx2"/>
              </a:buClr>
              <a:buSzPct val="100000"/>
              <a:defRPr/>
            </a:pPr>
            <a:r>
              <a:rPr lang="en-US" sz="2600" dirty="0"/>
              <a:t>Internal record-keeping: Parent selects an investment accounting method to monitor activities of subsidiary.</a:t>
            </a:r>
          </a:p>
          <a:p>
            <a:pPr marL="457200" indent="-457200">
              <a:spcBef>
                <a:spcPts val="600"/>
              </a:spcBef>
              <a:buClr>
                <a:schemeClr val="tx2"/>
              </a:buClr>
              <a:buSzPct val="100000"/>
              <a:defRPr/>
            </a:pPr>
            <a:r>
              <a:rPr lang="en-US" sz="2600" dirty="0"/>
              <a:t>Three prominent methods used to account for investments are:</a:t>
            </a:r>
          </a:p>
          <a:p>
            <a:pPr marL="911225" lvl="1" indent="-447675">
              <a:lnSpc>
                <a:spcPct val="90000"/>
              </a:lnSpc>
              <a:buSzPct val="100000"/>
              <a:defRPr/>
            </a:pPr>
            <a:r>
              <a:rPr lang="en-US" sz="2600" dirty="0"/>
              <a:t>Equity method</a:t>
            </a:r>
          </a:p>
          <a:p>
            <a:pPr marL="911225" lvl="1" indent="-447675">
              <a:lnSpc>
                <a:spcPct val="90000"/>
              </a:lnSpc>
              <a:buSzPct val="100000"/>
              <a:defRPr/>
            </a:pPr>
            <a:r>
              <a:rPr lang="en-US" sz="2600" dirty="0"/>
              <a:t>Initial value method</a:t>
            </a:r>
          </a:p>
          <a:p>
            <a:pPr marL="911225" lvl="1" indent="-447675">
              <a:lnSpc>
                <a:spcPct val="90000"/>
              </a:lnSpc>
              <a:buSzPct val="100000"/>
              <a:defRPr/>
            </a:pPr>
            <a:r>
              <a:rPr lang="en-US" sz="2600" dirty="0"/>
              <a:t>Partial equity method</a:t>
            </a:r>
          </a:p>
        </p:txBody>
      </p:sp>
      <p:sp>
        <p:nvSpPr>
          <p:cNvPr id="6" name="Slide Number Placeholder 7"/>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7</a:t>
            </a:fld>
            <a:endParaRPr lang="en-US" sz="1000"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192024" y="164592"/>
            <a:ext cx="8759952" cy="1206500"/>
          </a:xfrm>
        </p:spPr>
        <p:txBody>
          <a:bodyPr/>
          <a:lstStyle/>
          <a:p>
            <a:pPr algn="ctr"/>
            <a:r>
              <a:rPr lang="en-US" sz="4000" dirty="0">
                <a:latin typeface="Times New Roman" pitchFamily="18" charset="0"/>
                <a:cs typeface="Times New Roman" pitchFamily="18" charset="0"/>
              </a:rPr>
              <a:t>Advantages of Each Investment Accounting Method</a:t>
            </a:r>
          </a:p>
        </p:txBody>
      </p:sp>
      <p:sp>
        <p:nvSpPr>
          <p:cNvPr id="5" name="TextBox 4"/>
          <p:cNvSpPr txBox="1"/>
          <p:nvPr/>
        </p:nvSpPr>
        <p:spPr>
          <a:xfrm>
            <a:off x="411480" y="1554479"/>
            <a:ext cx="8321040" cy="4647427"/>
          </a:xfrm>
          <a:prstGeom prst="rect">
            <a:avLst/>
          </a:prstGeom>
          <a:noFill/>
        </p:spPr>
        <p:txBody>
          <a:bodyPr wrap="square">
            <a:spAutoFit/>
          </a:bodyPr>
          <a:lstStyle/>
          <a:p>
            <a:pPr marL="457200" indent="-457200" eaLnBrk="0" hangingPunct="0">
              <a:spcBef>
                <a:spcPts val="600"/>
              </a:spcBef>
              <a:spcAft>
                <a:spcPts val="0"/>
              </a:spcAft>
              <a:buFont typeface="Wingdings" panose="05000000000000000000" pitchFamily="2" charset="2"/>
              <a:buChar char="Ø"/>
              <a:defRPr/>
            </a:pPr>
            <a:r>
              <a:rPr lang="en-US" sz="2600" b="1" dirty="0">
                <a:solidFill>
                  <a:srgbClr val="002060"/>
                </a:solidFill>
                <a:cs typeface="Times New Roman" pitchFamily="18" charset="0"/>
              </a:rPr>
              <a:t>Equity method: Full accrual accounting—c</a:t>
            </a:r>
            <a:r>
              <a:rPr lang="en-US" sz="2600" b="1" dirty="0">
                <a:solidFill>
                  <a:srgbClr val="002060"/>
                </a:solidFill>
              </a:rPr>
              <a:t>reates a total income figure reflective of the entire combined business entity.</a:t>
            </a:r>
          </a:p>
          <a:p>
            <a:pPr marL="457200" indent="-457200" eaLnBrk="0" hangingPunct="0">
              <a:spcBef>
                <a:spcPts val="600"/>
              </a:spcBef>
              <a:spcAft>
                <a:spcPts val="0"/>
              </a:spcAft>
              <a:buFont typeface="Wingdings" panose="05000000000000000000" pitchFamily="2" charset="2"/>
              <a:buChar char="Ø"/>
              <a:defRPr/>
            </a:pPr>
            <a:r>
              <a:rPr lang="en-US" sz="2600" b="1" dirty="0">
                <a:solidFill>
                  <a:srgbClr val="002060"/>
                </a:solidFill>
                <a:cs typeface="Times New Roman" pitchFamily="18" charset="0"/>
              </a:rPr>
              <a:t>Initial value </a:t>
            </a:r>
            <a:r>
              <a:rPr lang="en-US" sz="2600" b="1" dirty="0">
                <a:solidFill>
                  <a:srgbClr val="002060"/>
                </a:solidFill>
              </a:rPr>
              <a:t>(or “cost”)</a:t>
            </a:r>
            <a:r>
              <a:rPr lang="en-US" sz="2600" b="1" dirty="0">
                <a:solidFill>
                  <a:srgbClr val="002060"/>
                </a:solidFill>
                <a:cs typeface="Times New Roman" pitchFamily="18" charset="0"/>
              </a:rPr>
              <a:t> method: Cash basis accounting—easy to apply and gives a good measurement of cash flows generated by the investment.</a:t>
            </a:r>
          </a:p>
          <a:p>
            <a:pPr marL="457200" indent="-457200" eaLnBrk="0" hangingPunct="0">
              <a:spcBef>
                <a:spcPts val="600"/>
              </a:spcBef>
              <a:spcAft>
                <a:spcPts val="0"/>
              </a:spcAft>
              <a:buFont typeface="Wingdings" panose="05000000000000000000" pitchFamily="2" charset="2"/>
              <a:buChar char="Ø"/>
              <a:defRPr/>
            </a:pPr>
            <a:r>
              <a:rPr lang="en-US" sz="2600" b="1" dirty="0">
                <a:solidFill>
                  <a:srgbClr val="002060"/>
                </a:solidFill>
                <a:cs typeface="Times New Roman" pitchFamily="18" charset="0"/>
              </a:rPr>
              <a:t>Partial equity method: Accrual accounting without equity adjustments—usually gives balances approximating consolidation figures but easier to apply than equity method. </a:t>
            </a:r>
          </a:p>
        </p:txBody>
      </p:sp>
      <p:sp>
        <p:nvSpPr>
          <p:cNvPr id="7" name="Slide Number Placeholder 6"/>
          <p:cNvSpPr>
            <a:spLocks noGrp="1"/>
          </p:cNvSpPr>
          <p:nvPr>
            <p:ph type="sldNum" sz="quarter" idx="4"/>
          </p:nvPr>
        </p:nvSpPr>
        <p:spPr>
          <a:xfrm>
            <a:off x="8229600" y="6553200"/>
            <a:ext cx="582386" cy="381000"/>
          </a:xfrm>
        </p:spPr>
        <p:txBody>
          <a:bodyPr/>
          <a:lstStyle/>
          <a:p>
            <a:pPr>
              <a:defRPr/>
            </a:pPr>
            <a:r>
              <a:rPr lang="en-US" sz="1000" dirty="0"/>
              <a:t>3-</a:t>
            </a:r>
            <a:fld id="{B389CB3F-DA7F-4D11-BE91-32EDAB2B185B}" type="slidenum">
              <a:rPr lang="en-US" sz="1000" smtClean="0"/>
              <a:pPr>
                <a:defRPr/>
              </a:pPr>
              <a:t>8</a:t>
            </a:fld>
            <a:endParaRPr lang="en-US" sz="1000"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192024" y="164592"/>
            <a:ext cx="8763000" cy="1206500"/>
          </a:xfrm>
        </p:spPr>
        <p:txBody>
          <a:bodyPr/>
          <a:lstStyle/>
          <a:p>
            <a:pPr>
              <a:lnSpc>
                <a:spcPct val="90000"/>
              </a:lnSpc>
              <a:defRPr/>
            </a:pPr>
            <a:r>
              <a:rPr lang="en-US" sz="4000" dirty="0">
                <a:latin typeface="Times New Roman" panose="02020603050405020304" pitchFamily="18" charset="0"/>
                <a:cs typeface="Times New Roman" panose="02020603050405020304" pitchFamily="18" charset="0"/>
              </a:rPr>
              <a:t>Summary of Three </a:t>
            </a:r>
            <a:br>
              <a:rPr lang="en-US" sz="4000" dirty="0">
                <a:latin typeface="Times New Roman" panose="02020603050405020304" pitchFamily="18" charset="0"/>
                <a:cs typeface="Times New Roman" panose="02020603050405020304" pitchFamily="18" charset="0"/>
              </a:rPr>
            </a:br>
            <a:r>
              <a:rPr lang="en-US" sz="4000" dirty="0">
                <a:latin typeface="Times New Roman" panose="02020603050405020304" pitchFamily="18" charset="0"/>
                <a:cs typeface="Times New Roman" panose="02020603050405020304" pitchFamily="18" charset="0"/>
              </a:rPr>
              <a:t>Internal Accounting Techniques</a:t>
            </a:r>
          </a:p>
        </p:txBody>
      </p:sp>
      <p:sp>
        <p:nvSpPr>
          <p:cNvPr id="6" name="Slide Number Placeholder 7"/>
          <p:cNvSpPr>
            <a:spLocks noGrp="1"/>
          </p:cNvSpPr>
          <p:nvPr>
            <p:ph type="sldNum" sz="quarter" idx="4"/>
          </p:nvPr>
        </p:nvSpPr>
        <p:spPr>
          <a:xfrm>
            <a:off x="8229600" y="6553200"/>
            <a:ext cx="533400" cy="381000"/>
          </a:xfrm>
        </p:spPr>
        <p:txBody>
          <a:bodyPr/>
          <a:lstStyle/>
          <a:p>
            <a:pPr>
              <a:defRPr/>
            </a:pPr>
            <a:r>
              <a:rPr lang="en-US" sz="1000" dirty="0"/>
              <a:t>3-</a:t>
            </a:r>
            <a:fld id="{B389CB3F-DA7F-4D11-BE91-32EDAB2B185B}" type="slidenum">
              <a:rPr lang="en-US" sz="1000" smtClean="0"/>
              <a:pPr>
                <a:defRPr/>
              </a:pPr>
              <a:t>9</a:t>
            </a:fld>
            <a:endParaRPr lang="en-US" sz="1000" dirty="0"/>
          </a:p>
        </p:txBody>
      </p:sp>
      <p:sp>
        <p:nvSpPr>
          <p:cNvPr id="2" name="Rectangle 1"/>
          <p:cNvSpPr/>
          <p:nvPr/>
        </p:nvSpPr>
        <p:spPr>
          <a:xfrm>
            <a:off x="411480" y="4343400"/>
            <a:ext cx="8321040" cy="2323713"/>
          </a:xfrm>
          <a:prstGeom prst="rect">
            <a:avLst/>
          </a:prstGeom>
        </p:spPr>
        <p:txBody>
          <a:bodyPr wrap="square">
            <a:spAutoFit/>
          </a:bodyPr>
          <a:lstStyle/>
          <a:p>
            <a:r>
              <a:rPr lang="en-US" sz="2600" b="1" dirty="0">
                <a:solidFill>
                  <a:srgbClr val="000066"/>
                </a:solidFill>
              </a:rPr>
              <a:t>Method adopted:</a:t>
            </a:r>
          </a:p>
          <a:p>
            <a:pPr marL="457200" indent="-457200">
              <a:spcBef>
                <a:spcPts val="600"/>
              </a:spcBef>
              <a:buFont typeface="Wingdings" panose="05000000000000000000" pitchFamily="2" charset="2"/>
              <a:buChar char="Ø"/>
            </a:pPr>
            <a:r>
              <a:rPr lang="en-US" sz="2600" b="1" dirty="0">
                <a:solidFill>
                  <a:srgbClr val="000066"/>
                </a:solidFill>
              </a:rPr>
              <a:t>Affects only separate financial records. </a:t>
            </a:r>
          </a:p>
          <a:p>
            <a:pPr marL="457200" indent="-457200">
              <a:spcBef>
                <a:spcPts val="600"/>
              </a:spcBef>
              <a:buFont typeface="Wingdings" panose="05000000000000000000" pitchFamily="2" charset="2"/>
              <a:buChar char="Ø"/>
            </a:pPr>
            <a:r>
              <a:rPr lang="en-US" sz="2600" b="1" dirty="0">
                <a:solidFill>
                  <a:srgbClr val="000066"/>
                </a:solidFill>
              </a:rPr>
              <a:t>Has no impact on subsidiary’s balances. </a:t>
            </a:r>
          </a:p>
          <a:p>
            <a:pPr marL="457200" indent="-457200">
              <a:spcBef>
                <a:spcPts val="600"/>
              </a:spcBef>
              <a:buFont typeface="Wingdings" panose="05000000000000000000" pitchFamily="2" charset="2"/>
              <a:buChar char="Ø"/>
            </a:pPr>
            <a:r>
              <a:rPr lang="en-US" sz="2600" b="1" dirty="0">
                <a:solidFill>
                  <a:srgbClr val="000066"/>
                </a:solidFill>
              </a:rPr>
              <a:t>Does not affect amounts reported on consolidated financial statements to external users. </a:t>
            </a: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0 at 2.55.50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22608"/>
            <a:ext cx="9144000" cy="2551023"/>
          </a:xfrm>
          <a:prstGeom prst="rect">
            <a:avLst/>
          </a:prstGeom>
        </p:spPr>
      </p:pic>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de Bar">
  <a:themeElements>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fontScheme name="Side Ba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46000">
              <a:srgbClr val="001122"/>
            </a:gs>
            <a:gs pos="100000">
              <a:schemeClr val="accent1">
                <a:shade val="94000"/>
                <a:satMod val="135000"/>
              </a:schemeClr>
            </a:gs>
          </a:gsLst>
          <a:lin ang="5400000" scaled="1"/>
        </a:gradFill>
        <a:ln>
          <a:headEnd/>
          <a:tailEnd/>
        </a:ln>
      </a:spPr>
      <a:bodyPr wrap="none" anchor="ctr"/>
      <a:lstStyle>
        <a:defPPr>
          <a:defRPr/>
        </a:defPPr>
      </a:lstStyle>
      <a:style>
        <a:lnRef idx="0">
          <a:schemeClr val="accent1"/>
        </a:lnRef>
        <a:fillRef idx="3">
          <a:schemeClr val="accent1"/>
        </a:fillRef>
        <a:effectRef idx="3">
          <a:schemeClr val="accent1"/>
        </a:effectRef>
        <a:fontRef idx="minor">
          <a:schemeClr val="lt1"/>
        </a:fontRef>
      </a: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ide Ba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ide Ba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ide Ba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ide Ba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ide Ba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ide Ba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ide Ba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11308</TotalTime>
  <Pages>10</Pages>
  <Words>10935</Words>
  <Application>Microsoft Office PowerPoint</Application>
  <PresentationFormat>On-screen Show (4:3)</PresentationFormat>
  <Paragraphs>512</Paragraphs>
  <Slides>58</Slides>
  <Notes>58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Arial</vt:lpstr>
      <vt:lpstr>STIX MathJax Main</vt:lpstr>
      <vt:lpstr>Times New Roman</vt:lpstr>
      <vt:lpstr>Wingdings</vt:lpstr>
      <vt:lpstr>Side Bar</vt:lpstr>
      <vt:lpstr>Chapter Three</vt:lpstr>
      <vt:lpstr>Learning Objective 3-1</vt:lpstr>
      <vt:lpstr>Consolidation—The Effects  Created by the Passage of Time</vt:lpstr>
      <vt:lpstr>Consolidated Net Income Determination</vt:lpstr>
      <vt:lpstr>Investment Accounting—Parent</vt:lpstr>
      <vt:lpstr>Learning Objective 3-2</vt:lpstr>
      <vt:lpstr>Investment Accounting by the Acquiring Company</vt:lpstr>
      <vt:lpstr>Advantages of Each Investment Accounting Method</vt:lpstr>
      <vt:lpstr>Summary of Three  Internal Accounting Techniques</vt:lpstr>
      <vt:lpstr>Learning Objective 3-3a</vt:lpstr>
      <vt:lpstr>Subsequent Consolidation—Equity Method Example</vt:lpstr>
      <vt:lpstr>Equity Method Example—Allocation of Subsidiary Fair Value</vt:lpstr>
      <vt:lpstr>Equity Method Example—Amortization</vt:lpstr>
      <vt:lpstr>Equity Method Example—Subsequent Consolidation</vt:lpstr>
      <vt:lpstr>Equity Method Example—Subsequent Consolidation (2 of 3)</vt:lpstr>
      <vt:lpstr>Equity Method Example—Subsequent Consolidation (3 of 3)</vt:lpstr>
      <vt:lpstr>Subsequent Consolidation—Worksheet Entries</vt:lpstr>
      <vt:lpstr>Subsequent Consolidation—Entry S</vt:lpstr>
      <vt:lpstr>Subsequent Consolidation—Entry A</vt:lpstr>
      <vt:lpstr>Subsequent Consolidation— Entries I and D</vt:lpstr>
      <vt:lpstr>Subsequent Consolidation—Entry E</vt:lpstr>
      <vt:lpstr>Consolidation Worksheet—Equity Method Applied</vt:lpstr>
      <vt:lpstr>Consolidation Subsequent to Year of Acquisition—Equity Method</vt:lpstr>
      <vt:lpstr>Consolidation Subsequent to Year of Acquisition—Equity Method (continued)</vt:lpstr>
      <vt:lpstr>Consolidation Subsequent to Year of Acquisition—Equity Method (concluded)</vt:lpstr>
      <vt:lpstr>Subsequent Consolidation—Entry P</vt:lpstr>
      <vt:lpstr>Consolidation Worksheet Subsequent to Year of Acquisition—Equity Method Applied</vt:lpstr>
      <vt:lpstr>Learning Objective 3-3b</vt:lpstr>
      <vt:lpstr>Subsequent Consolidations—Investment Recorded Using Initial Value or Partial Equity Method </vt:lpstr>
      <vt:lpstr>Subsequent Consolidations—Accounts That Vary</vt:lpstr>
      <vt:lpstr>Consolidation Entries—Initial Value Method</vt:lpstr>
      <vt:lpstr>Applying the Initial Value Method</vt:lpstr>
      <vt:lpstr>Learning Objective 3-3c</vt:lpstr>
      <vt:lpstr>Consolidation Entries—Partial Equity Method</vt:lpstr>
      <vt:lpstr>Consolidation Entries—Comparison of Methods</vt:lpstr>
      <vt:lpstr>Learning Objective 3-4</vt:lpstr>
      <vt:lpstr>Consolidation Subsequent to Year of Acquisition—Initial Value and Partial Equity Methods </vt:lpstr>
      <vt:lpstr>Consolidation Subsequent to Year of Acquisition—Entry *C</vt:lpstr>
      <vt:lpstr>Consolidated Totals Subsequent to Acquisition</vt:lpstr>
      <vt:lpstr>Consolidated Worksheet Entries</vt:lpstr>
      <vt:lpstr>Other Consolidation Entries</vt:lpstr>
      <vt:lpstr>Learning Objective 3-5</vt:lpstr>
      <vt:lpstr>Goodwill and Other Intangible Assets (ASC Topic 350)</vt:lpstr>
      <vt:lpstr>Goodwill and Other Intangible Assets (ASC Topic 350)—Impairment </vt:lpstr>
      <vt:lpstr>Learning Objective 3-6</vt:lpstr>
      <vt:lpstr>When to Test Goodwill for Impairment?</vt:lpstr>
      <vt:lpstr>Goodwill Impairment Test: Is the Carrying Amount of a Reporting Unit More Than Its Fair Value?</vt:lpstr>
      <vt:lpstr>Goodwill Impairment Test Example</vt:lpstr>
      <vt:lpstr>Goodwill Impairment Test Example—Unit Goodwill Fair Values</vt:lpstr>
      <vt:lpstr>Goodwill Impairment Test Example—Allocation of Fair Value</vt:lpstr>
      <vt:lpstr>Comparisons with International Accounting Standards</vt:lpstr>
      <vt:lpstr>Comparisons with International Accounting Standard—Fair Values</vt:lpstr>
      <vt:lpstr>Learning Objective 3-7</vt:lpstr>
      <vt:lpstr>Other Intangibles—Finite Lives</vt:lpstr>
      <vt:lpstr>Other Intangibles—Indefinite Lives</vt:lpstr>
      <vt:lpstr>Learning Objective 3-8</vt:lpstr>
      <vt:lpstr>Contingent Consideration in Business Combinations—Future Performance</vt:lpstr>
      <vt:lpstr>Contingent Consideration in Business Combinations—Equity Obligations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Anna Lusher</dc:creator>
  <cp:lastModifiedBy>Sanders, Christina</cp:lastModifiedBy>
  <cp:revision>521</cp:revision>
  <cp:lastPrinted>2016-08-02T14:44:10Z</cp:lastPrinted>
  <dcterms:created xsi:type="dcterms:W3CDTF">1998-05-05T02:49:56Z</dcterms:created>
  <dcterms:modified xsi:type="dcterms:W3CDTF">2020-07-20T16:24:08Z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F8553C1B-2AEE-4DB3-B329-6ED1144C48A5</vt:lpwstr>
  </property>
  <property fmtid="{D5CDD505-2E9C-101B-9397-08002B2CF9AE}" pid="3" name="ArticulatePath">
    <vt:lpwstr>IPPTChap003</vt:lpwstr>
  </property>
</Properties>
</file>