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18.xml" ContentType="application/vnd.openxmlformats-officedocument.presentationml.tags+xml"/>
  <Override PartName="/ppt/notesSlides/notesSlide18.xml" ContentType="application/vnd.openxmlformats-officedocument.presentationml.notesSlide+xml"/>
  <Override PartName="/ppt/tags/tag19.xml" ContentType="application/vnd.openxmlformats-officedocument.presentationml.tags+xml"/>
  <Override PartName="/ppt/notesSlides/notesSlide19.xml" ContentType="application/vnd.openxmlformats-officedocument.presentationml.notesSlide+xml"/>
  <Override PartName="/ppt/tags/tag20.xml" ContentType="application/vnd.openxmlformats-officedocument.presentationml.tags+xml"/>
  <Override PartName="/ppt/notesSlides/notesSlide20.xml" ContentType="application/vnd.openxmlformats-officedocument.presentationml.notesSlide+xml"/>
  <Override PartName="/ppt/tags/tag21.xml" ContentType="application/vnd.openxmlformats-officedocument.presentationml.tags+xml"/>
  <Override PartName="/ppt/notesSlides/notesSlide21.xml" ContentType="application/vnd.openxmlformats-officedocument.presentationml.notesSlide+xml"/>
  <Override PartName="/ppt/tags/tag22.xml" ContentType="application/vnd.openxmlformats-officedocument.presentationml.tags+xml"/>
  <Override PartName="/ppt/notesSlides/notesSlide22.xml" ContentType="application/vnd.openxmlformats-officedocument.presentationml.notesSlide+xml"/>
  <Override PartName="/ppt/tags/tag23.xml" ContentType="application/vnd.openxmlformats-officedocument.presentationml.tags+xml"/>
  <Override PartName="/ppt/notesSlides/notesSlide23.xml" ContentType="application/vnd.openxmlformats-officedocument.presentationml.notesSlide+xml"/>
  <Override PartName="/ppt/tags/tag24.xml" ContentType="application/vnd.openxmlformats-officedocument.presentationml.tags+xml"/>
  <Override PartName="/ppt/notesSlides/notesSlide24.xml" ContentType="application/vnd.openxmlformats-officedocument.presentationml.notesSlide+xml"/>
  <Override PartName="/ppt/tags/tag25.xml" ContentType="application/vnd.openxmlformats-officedocument.presentationml.tags+xml"/>
  <Override PartName="/ppt/notesSlides/notesSlide25.xml" ContentType="application/vnd.openxmlformats-officedocument.presentationml.notesSlide+xml"/>
  <Override PartName="/ppt/tags/tag26.xml" ContentType="application/vnd.openxmlformats-officedocument.presentationml.tags+xml"/>
  <Override PartName="/ppt/notesSlides/notesSlide26.xml" ContentType="application/vnd.openxmlformats-officedocument.presentationml.notesSlide+xml"/>
  <Override PartName="/ppt/tags/tag27.xml" ContentType="application/vnd.openxmlformats-officedocument.presentationml.tags+xml"/>
  <Override PartName="/ppt/notesSlides/notesSlide27.xml" ContentType="application/vnd.openxmlformats-officedocument.presentationml.notesSlide+xml"/>
  <Override PartName="/ppt/tags/tag28.xml" ContentType="application/vnd.openxmlformats-officedocument.presentationml.tags+xml"/>
  <Override PartName="/ppt/notesSlides/notesSlide28.xml" ContentType="application/vnd.openxmlformats-officedocument.presentationml.notesSlide+xml"/>
  <Override PartName="/ppt/tags/tag29.xml" ContentType="application/vnd.openxmlformats-officedocument.presentationml.tags+xml"/>
  <Override PartName="/ppt/notesSlides/notesSlide29.xml" ContentType="application/vnd.openxmlformats-officedocument.presentationml.notesSlide+xml"/>
  <Override PartName="/ppt/tags/tag30.xml" ContentType="application/vnd.openxmlformats-officedocument.presentationml.tags+xml"/>
  <Override PartName="/ppt/notesSlides/notesSlide30.xml" ContentType="application/vnd.openxmlformats-officedocument.presentationml.notesSlide+xml"/>
  <Override PartName="/ppt/tags/tag31.xml" ContentType="application/vnd.openxmlformats-officedocument.presentationml.tags+xml"/>
  <Override PartName="/ppt/notesSlides/notesSlide31.xml" ContentType="application/vnd.openxmlformats-officedocument.presentationml.notesSlide+xml"/>
  <Override PartName="/ppt/tags/tag32.xml" ContentType="application/vnd.openxmlformats-officedocument.presentationml.tags+xml"/>
  <Override PartName="/ppt/notesSlides/notesSlide32.xml" ContentType="application/vnd.openxmlformats-officedocument.presentationml.notesSlide+xml"/>
  <Override PartName="/ppt/tags/tag33.xml" ContentType="application/vnd.openxmlformats-officedocument.presentationml.tags+xml"/>
  <Override PartName="/ppt/notesSlides/notesSlide33.xml" ContentType="application/vnd.openxmlformats-officedocument.presentationml.notesSlide+xml"/>
  <Override PartName="/ppt/tags/tag34.xml" ContentType="application/vnd.openxmlformats-officedocument.presentationml.tags+xml"/>
  <Override PartName="/ppt/notesSlides/notesSlide34.xml" ContentType="application/vnd.openxmlformats-officedocument.presentationml.notesSlide+xml"/>
  <Override PartName="/ppt/tags/tag35.xml" ContentType="application/vnd.openxmlformats-officedocument.presentationml.tags+xml"/>
  <Override PartName="/ppt/notesSlides/notesSlide35.xml" ContentType="application/vnd.openxmlformats-officedocument.presentationml.notesSlide+xml"/>
  <Override PartName="/ppt/tags/tag36.xml" ContentType="application/vnd.openxmlformats-officedocument.presentationml.tags+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tags/tag37.xml" ContentType="application/vnd.openxmlformats-officedocument.presentationml.tags+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tags/tag38.xml" ContentType="application/vnd.openxmlformats-officedocument.presentationml.tags+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tags/tag39.xml" ContentType="application/vnd.openxmlformats-officedocument.presentationml.tags+xml"/>
  <Override PartName="/ppt/notesSlides/notesSlide42.xml" ContentType="application/vnd.openxmlformats-officedocument.presentationml.notesSlide+xml"/>
  <Override PartName="/ppt/tags/tag40.xml" ContentType="application/vnd.openxmlformats-officedocument.presentationml.tags+xml"/>
  <Override PartName="/ppt/notesSlides/notesSlide43.xml" ContentType="application/vnd.openxmlformats-officedocument.presentationml.notesSlide+xml"/>
  <Override PartName="/ppt/tags/tag41.xml" ContentType="application/vnd.openxmlformats-officedocument.presentationml.tags+xml"/>
  <Override PartName="/ppt/notesSlides/notesSlide44.xml" ContentType="application/vnd.openxmlformats-officedocument.presentationml.notesSlide+xml"/>
  <Override PartName="/ppt/tags/tag42.xml" ContentType="application/vnd.openxmlformats-officedocument.presentationml.tags+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47"/>
  </p:notesMasterIdLst>
  <p:handoutMasterIdLst>
    <p:handoutMasterId r:id="rId48"/>
  </p:handoutMasterIdLst>
  <p:sldIdLst>
    <p:sldId id="342" r:id="rId2"/>
    <p:sldId id="382" r:id="rId3"/>
    <p:sldId id="367" r:id="rId4"/>
    <p:sldId id="368" r:id="rId5"/>
    <p:sldId id="391" r:id="rId6"/>
    <p:sldId id="345" r:id="rId7"/>
    <p:sldId id="346" r:id="rId8"/>
    <p:sldId id="392" r:id="rId9"/>
    <p:sldId id="393" r:id="rId10"/>
    <p:sldId id="362" r:id="rId11"/>
    <p:sldId id="369" r:id="rId12"/>
    <p:sldId id="347" r:id="rId13"/>
    <p:sldId id="379" r:id="rId14"/>
    <p:sldId id="383" r:id="rId15"/>
    <p:sldId id="363" r:id="rId16"/>
    <p:sldId id="348" r:id="rId17"/>
    <p:sldId id="395" r:id="rId18"/>
    <p:sldId id="384" r:id="rId19"/>
    <p:sldId id="349" r:id="rId20"/>
    <p:sldId id="380" r:id="rId21"/>
    <p:sldId id="385" r:id="rId22"/>
    <p:sldId id="351" r:id="rId23"/>
    <p:sldId id="386" r:id="rId24"/>
    <p:sldId id="387" r:id="rId25"/>
    <p:sldId id="352" r:id="rId26"/>
    <p:sldId id="381" r:id="rId27"/>
    <p:sldId id="370" r:id="rId28"/>
    <p:sldId id="371" r:id="rId29"/>
    <p:sldId id="353" r:id="rId30"/>
    <p:sldId id="388" r:id="rId31"/>
    <p:sldId id="354" r:id="rId32"/>
    <p:sldId id="389" r:id="rId33"/>
    <p:sldId id="356" r:id="rId34"/>
    <p:sldId id="357" r:id="rId35"/>
    <p:sldId id="372" r:id="rId36"/>
    <p:sldId id="374" r:id="rId37"/>
    <p:sldId id="396" r:id="rId38"/>
    <p:sldId id="375" r:id="rId39"/>
    <p:sldId id="397" r:id="rId40"/>
    <p:sldId id="376" r:id="rId41"/>
    <p:sldId id="398" r:id="rId42"/>
    <p:sldId id="359" r:id="rId43"/>
    <p:sldId id="394" r:id="rId44"/>
    <p:sldId id="360" r:id="rId45"/>
    <p:sldId id="390" r:id="rId46"/>
  </p:sldIdLst>
  <p:sldSz cx="9144000" cy="6858000" type="screen4x3"/>
  <p:notesSz cx="6858000" cy="9144000"/>
  <p:custDataLst>
    <p:tags r:id="rId49"/>
  </p:custDataLst>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5pPr>
    <a:lvl6pPr marL="2286000" algn="l" defTabSz="914400" rtl="0" eaLnBrk="1" latinLnBrk="0" hangingPunct="1">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6pPr>
    <a:lvl7pPr marL="2743200" algn="l" defTabSz="914400" rtl="0" eaLnBrk="1" latinLnBrk="0" hangingPunct="1">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7pPr>
    <a:lvl8pPr marL="3200400" algn="l" defTabSz="914400" rtl="0" eaLnBrk="1" latinLnBrk="0" hangingPunct="1">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8pPr>
    <a:lvl9pPr marL="3657600" algn="l" defTabSz="914400" rtl="0" eaLnBrk="1" latinLnBrk="0" hangingPunct="1">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obbie" initials="BG" lastIdx="34" clrIdx="0"/>
  <p:cmAuthor id="1" name="Anna Lusher" initials="AL" lastIdx="1" clrIdx="1"/>
  <p:cmAuthor id="2" name="Bobbie Gershman" initials="BG" lastIdx="23" clrIdx="2">
    <p:extLst/>
  </p:cmAuthor>
  <p:cmAuthor id="3" name="John Abernathy" initials="JA" lastIdx="7" clrIdx="3">
    <p:extLst/>
  </p:cmAuthor>
  <p:cmAuthor id="4" name="Elizabeth Pappas" initials="EP" lastIdx="0"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FFFFFF"/>
    <a:srgbClr val="00FF00"/>
    <a:srgbClr val="000099"/>
    <a:srgbClr val="663300"/>
    <a:srgbClr val="FF0000"/>
    <a:srgbClr val="CCFFCC"/>
    <a:srgbClr val="CCFFFF"/>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455" autoAdjust="0"/>
    <p:restoredTop sz="71346" autoAdjust="0"/>
  </p:normalViewPr>
  <p:slideViewPr>
    <p:cSldViewPr>
      <p:cViewPr varScale="1">
        <p:scale>
          <a:sx n="87" d="100"/>
          <a:sy n="87" d="100"/>
        </p:scale>
        <p:origin x="1806" y="96"/>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Lst>
  </p:outlineViewPr>
  <p:notesTextViewPr>
    <p:cViewPr>
      <p:scale>
        <a:sx n="140" d="100"/>
        <a:sy n="140" d="100"/>
      </p:scale>
      <p:origin x="0" y="0"/>
    </p:cViewPr>
  </p:notesTextViewPr>
  <p:sorterViewPr>
    <p:cViewPr>
      <p:scale>
        <a:sx n="66" d="100"/>
        <a:sy n="66" d="100"/>
      </p:scale>
      <p:origin x="0" y="112"/>
    </p:cViewPr>
  </p:sorterViewPr>
  <p:notesViewPr>
    <p:cSldViewPr snapToGrid="0" snapToObjects="1">
      <p:cViewPr>
        <p:scale>
          <a:sx n="150" d="100"/>
          <a:sy n="150" d="100"/>
        </p:scale>
        <p:origin x="-1712" y="377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presProps" Target="presProps.xml"/></Relationships>
</file>

<file path=ppt/_rels/viewProps.xml.rels><?xml version="1.0" encoding="UTF-8" standalone="yes"?>
<Relationships xmlns="http://schemas.openxmlformats.org/package/2006/relationships"><Relationship Id="rId3" Type="http://schemas.openxmlformats.org/officeDocument/2006/relationships/slide" Target="slides/slide14.xml"/><Relationship Id="rId7" Type="http://schemas.openxmlformats.org/officeDocument/2006/relationships/slide" Target="slides/slide32.xml"/><Relationship Id="rId2" Type="http://schemas.openxmlformats.org/officeDocument/2006/relationships/slide" Target="slides/slide2.xml"/><Relationship Id="rId1" Type="http://schemas.openxmlformats.org/officeDocument/2006/relationships/slide" Target="slides/slide1.xml"/><Relationship Id="rId6" Type="http://schemas.openxmlformats.org/officeDocument/2006/relationships/slide" Target="slides/slide30.xml"/><Relationship Id="rId5" Type="http://schemas.openxmlformats.org/officeDocument/2006/relationships/slide" Target="slides/slide24.xml"/><Relationship Id="rId4" Type="http://schemas.openxmlformats.org/officeDocument/2006/relationships/slide" Target="slides/slide1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93" name="Rectangle 21"/>
          <p:cNvSpPr>
            <a:spLocks noChangeArrowheads="1"/>
          </p:cNvSpPr>
          <p:nvPr/>
        </p:nvSpPr>
        <p:spPr bwMode="auto">
          <a:xfrm>
            <a:off x="5945188" y="230188"/>
            <a:ext cx="758825" cy="271462"/>
          </a:xfrm>
          <a:prstGeom prst="rect">
            <a:avLst/>
          </a:prstGeom>
          <a:noFill/>
          <a:ln w="12700">
            <a:noFill/>
            <a:miter lim="800000"/>
            <a:headEnd/>
            <a:tailEnd/>
          </a:ln>
          <a:effectLst/>
        </p:spPr>
        <p:txBody>
          <a:bodyPr lIns="90488" tIns="44450" rIns="90488" bIns="44450">
            <a:spAutoFit/>
          </a:bodyPr>
          <a:lstStyle/>
          <a:p>
            <a:pPr algn="ctr">
              <a:spcBef>
                <a:spcPct val="50000"/>
              </a:spcBef>
              <a:defRPr/>
            </a:pPr>
            <a:r>
              <a:rPr lang="en-US" sz="1200" dirty="0">
                <a:effectLst/>
                <a:latin typeface="Arial" charset="0"/>
              </a:rPr>
              <a:t>1-</a:t>
            </a:r>
            <a:fld id="{36A18F71-FFA3-4270-A701-08B0ACB3262A}" type="slidenum">
              <a:rPr lang="en-US" sz="1200">
                <a:effectLst/>
                <a:latin typeface="Arial" charset="0"/>
              </a:rPr>
              <a:pPr algn="ctr">
                <a:spcBef>
                  <a:spcPct val="50000"/>
                </a:spcBef>
                <a:defRPr/>
              </a:pPr>
              <a:t>‹#›</a:t>
            </a:fld>
            <a:endParaRPr lang="en-US" sz="1200" dirty="0">
              <a:effectLst/>
              <a:latin typeface="Arial" charset="0"/>
            </a:endParaRPr>
          </a:p>
        </p:txBody>
      </p:sp>
    </p:spTree>
    <p:extLst>
      <p:ext uri="{BB962C8B-B14F-4D97-AF65-F5344CB8AC3E}">
        <p14:creationId xmlns:p14="http://schemas.microsoft.com/office/powerpoint/2010/main" val="7137189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43400"/>
            <a:ext cx="5029200" cy="4114800"/>
          </a:xfrm>
          <a:prstGeom prst="rect">
            <a:avLst/>
          </a:prstGeom>
          <a:noFill/>
          <a:ln w="12700">
            <a:noFill/>
            <a:miter lim="800000"/>
            <a:headEnd/>
            <a:tailEnd/>
          </a:ln>
          <a:effectLst/>
        </p:spPr>
        <p:txBody>
          <a:bodyPr vert="horz" wrap="square" lIns="90488" tIns="44450" rIns="90488" bIns="4445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5843" name="Rectangle 3"/>
          <p:cNvSpPr>
            <a:spLocks noGrp="1" noRot="1" noChangeAspect="1" noChangeArrowheads="1" noTextEdit="1"/>
          </p:cNvSpPr>
          <p:nvPr>
            <p:ph type="sldImg" idx="2"/>
          </p:nvPr>
        </p:nvSpPr>
        <p:spPr bwMode="auto">
          <a:xfrm>
            <a:off x="1149350" y="692150"/>
            <a:ext cx="4559300" cy="3416300"/>
          </a:xfrm>
          <a:prstGeom prst="rect">
            <a:avLst/>
          </a:prstGeom>
          <a:noFill/>
          <a:ln w="12700">
            <a:solidFill>
              <a:schemeClr val="tx1"/>
            </a:solidFill>
            <a:miter lim="800000"/>
            <a:headEnd/>
            <a:tailEnd/>
          </a:ln>
        </p:spPr>
      </p:sp>
    </p:spTree>
    <p:extLst>
      <p:ext uri="{BB962C8B-B14F-4D97-AF65-F5344CB8AC3E}">
        <p14:creationId xmlns:p14="http://schemas.microsoft.com/office/powerpoint/2010/main" val="285676215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xfrm>
            <a:off x="1150938" y="692150"/>
            <a:ext cx="4556125" cy="3416300"/>
          </a:xfrm>
          <a:ln/>
        </p:spPr>
      </p:sp>
      <p:sp>
        <p:nvSpPr>
          <p:cNvPr id="36867" name="Rectangle 3"/>
          <p:cNvSpPr>
            <a:spLocks noGrp="1" noChangeArrowheads="1"/>
          </p:cNvSpPr>
          <p:nvPr>
            <p:ph type="body" idx="1"/>
          </p:nvPr>
        </p:nvSpPr>
        <p:spPr>
          <a:noFill/>
          <a:ln w="9525"/>
        </p:spPr>
        <p:txBody>
          <a:bodyPr/>
          <a:lstStyle/>
          <a:p>
            <a:endParaRPr lang="en-US" dirty="0"/>
          </a:p>
        </p:txBody>
      </p:sp>
    </p:spTree>
    <p:extLst>
      <p:ext uri="{BB962C8B-B14F-4D97-AF65-F5344CB8AC3E}">
        <p14:creationId xmlns:p14="http://schemas.microsoft.com/office/powerpoint/2010/main" val="34293466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1150938" y="692150"/>
            <a:ext cx="4556125" cy="3416300"/>
          </a:xfrm>
          <a:ln/>
        </p:spPr>
      </p:sp>
      <p:sp>
        <p:nvSpPr>
          <p:cNvPr id="41987"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The executor is normally responsible for fulfilling several tasks: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Taking possession of all of the decedent’s assets and inventorying this property.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Discovering all claims against the decedent and settling these obligations.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Filing federal and state estate income tax returns, federal estate tax returns, and state inheritance or estate tax returns.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Distributing property according to the provisions of the will (according to state laws if a valid will is not available) or according to court order if necessary.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Making a full accounting to the probate court to demonstrate that the executor has properly fulfilled the fiduciary responsibility. </a:t>
            </a:r>
            <a:endParaRPr lang="en-US" dirty="0"/>
          </a:p>
        </p:txBody>
      </p:sp>
    </p:spTree>
    <p:extLst>
      <p:ext uri="{BB962C8B-B14F-4D97-AF65-F5344CB8AC3E}">
        <p14:creationId xmlns:p14="http://schemas.microsoft.com/office/powerpoint/2010/main" val="24952992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1150938" y="692150"/>
            <a:ext cx="4556125" cy="3416300"/>
          </a:xfrm>
          <a:ln/>
        </p:spPr>
      </p:sp>
      <p:sp>
        <p:nvSpPr>
          <p:cNvPr id="43011"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Normally, an estate includes assets such as these: </a:t>
            </a:r>
          </a:p>
          <a:p>
            <a:pPr marL="171450" indent="-171450">
              <a:buFont typeface="Arial"/>
              <a:buChar char="•"/>
            </a:pPr>
            <a:r>
              <a:rPr lang="en-US" dirty="0"/>
              <a:t>Cash.</a:t>
            </a:r>
          </a:p>
          <a:p>
            <a:pPr marL="171450" indent="-171450">
              <a:buFont typeface="Arial"/>
              <a:buChar char="•"/>
            </a:pPr>
            <a:r>
              <a:rPr lang="en-US" dirty="0"/>
              <a:t>Investments in stocks and bonds.</a:t>
            </a:r>
          </a:p>
          <a:p>
            <a:pPr marL="171450" indent="-171450">
              <a:buFont typeface="Arial"/>
              <a:buChar char="•"/>
            </a:pPr>
            <a:r>
              <a:rPr lang="en-US" dirty="0"/>
              <a:t>Interest accrued to the date of death.</a:t>
            </a:r>
          </a:p>
          <a:p>
            <a:pPr marL="171450" indent="-171450">
              <a:buFont typeface="Arial"/>
              <a:buChar char="•"/>
            </a:pPr>
            <a:r>
              <a:rPr lang="en-US" dirty="0"/>
              <a:t>Dividends declared prior to death.</a:t>
            </a:r>
          </a:p>
          <a:p>
            <a:pPr marL="171450" indent="-171450">
              <a:buFont typeface="Arial"/>
              <a:buChar char="•"/>
            </a:pPr>
            <a:r>
              <a:rPr lang="en-US" dirty="0"/>
              <a:t>Investments in businesses.</a:t>
            </a:r>
          </a:p>
          <a:p>
            <a:pPr marL="171450" indent="-171450">
              <a:buFont typeface="Arial"/>
              <a:buChar char="•"/>
            </a:pPr>
            <a:r>
              <a:rPr lang="en-US" dirty="0"/>
              <a:t>Unpaid wages.</a:t>
            </a:r>
          </a:p>
          <a:p>
            <a:pPr marL="171450" indent="-171450">
              <a:buFont typeface="Arial"/>
              <a:buChar char="•"/>
            </a:pPr>
            <a:r>
              <a:rPr lang="en-US" dirty="0"/>
              <a:t>Accrued rents and royalties.</a:t>
            </a:r>
          </a:p>
          <a:p>
            <a:pPr marL="171450" indent="-171450">
              <a:buFont typeface="Arial"/>
              <a:buChar char="•"/>
            </a:pPr>
            <a:r>
              <a:rPr lang="en-US" dirty="0"/>
              <a:t>Valuables such as paintings and jewelry.</a:t>
            </a:r>
          </a:p>
        </p:txBody>
      </p:sp>
    </p:spTree>
    <p:extLst>
      <p:ext uri="{BB962C8B-B14F-4D97-AF65-F5344CB8AC3E}">
        <p14:creationId xmlns:p14="http://schemas.microsoft.com/office/powerpoint/2010/main" val="33227734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ChangeArrowheads="1" noTextEdit="1"/>
          </p:cNvSpPr>
          <p:nvPr>
            <p:ph type="sldImg"/>
          </p:nvPr>
        </p:nvSpPr>
        <p:spPr>
          <a:xfrm>
            <a:off x="1150938" y="692150"/>
            <a:ext cx="4556125" cy="3416300"/>
          </a:xfrm>
          <a:ln/>
        </p:spPr>
      </p:sp>
      <p:sp>
        <p:nvSpPr>
          <p:cNvPr id="44035"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An adequate opportunity should be given to the decedent’s creditors to allow them to file claims against the estate. Usually, a public notice must be printed in an appropriate newspaper once a week for three weeks. In many states, all claims must be presented within four months of the first of these notices. The executor must verify the validity of these claims and place them in order of priority. If insufficient funds are available, this ordering becomes quite important in establishing which parties receive payment. Consequently, claims in category 4 of the following list, most of which are paid before a beneficiary receives any assets, have the greatest chance of remaining unpaid. </a:t>
            </a:r>
            <a:endParaRPr lang="en-US" sz="1200" b="1" i="0" u="none" strike="noStrike" kern="1200" baseline="0" dirty="0">
              <a:solidFill>
                <a:schemeClr val="tx1"/>
              </a:solidFill>
              <a:latin typeface="Times New Roman" pitchFamily="18" charset="0"/>
              <a:ea typeface="+mn-ea"/>
              <a:cs typeface="+mn-cs"/>
            </a:endParaRPr>
          </a:p>
          <a:p>
            <a:r>
              <a:rPr lang="en-US" sz="1200" b="1" i="0" u="none" strike="noStrike" kern="1200" baseline="0" dirty="0">
                <a:solidFill>
                  <a:schemeClr val="tx1"/>
                </a:solidFill>
                <a:latin typeface="Times New Roman" pitchFamily="18" charset="0"/>
                <a:ea typeface="+mn-ea"/>
                <a:cs typeface="+mn-cs"/>
              </a:rPr>
              <a:t>Typical Order of Priority</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Expenses of administering the estate. Without this preferential treatment, the appointment</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of an acceptable executor and the hiring of lawyers, accountants, and/or appraisers</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could become a difficult task in estates with limited funds.</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Funeral expenses and the medical expenses of any last illness.</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Debts and taxes given preference under federal and state laws.</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All other claims, such as unsecured obligations, credit card debts, and the like.</a:t>
            </a:r>
            <a:endParaRPr lang="en-US" dirty="0"/>
          </a:p>
        </p:txBody>
      </p:sp>
    </p:spTree>
    <p:extLst>
      <p:ext uri="{BB962C8B-B14F-4D97-AF65-F5344CB8AC3E}">
        <p14:creationId xmlns:p14="http://schemas.microsoft.com/office/powerpoint/2010/main" val="10353211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xfrm>
            <a:off x="1150938" y="692150"/>
            <a:ext cx="4556125" cy="3416300"/>
          </a:xfrm>
          <a:ln/>
        </p:spPr>
      </p:sp>
      <p:sp>
        <p:nvSpPr>
          <p:cNvPr id="45059"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As indicated, a number of states have adopted the Uniform Probate Code. However,</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other states have passed a wide variety of individual probate laws that differ in many distinct</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ways. Thus, no absolute rules about probate laws can be listed. Normally, they provide</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some amount of protection for a surviving spouse and/or the decedent’s minor and</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dependent children. Small monetary allowances are conveyed to these parties prior to the</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payment of legal claims. For example, a </a:t>
            </a:r>
            <a:r>
              <a:rPr lang="en-US" sz="1200" b="0" i="1" u="none" strike="noStrike" kern="1200" baseline="0" dirty="0">
                <a:solidFill>
                  <a:schemeClr val="tx1"/>
                </a:solidFill>
                <a:latin typeface="Times New Roman" pitchFamily="18" charset="0"/>
                <a:ea typeface="+mn-ea"/>
                <a:cs typeface="+mn-cs"/>
              </a:rPr>
              <a:t>homestead allowance </a:t>
            </a:r>
            <a:r>
              <a:rPr lang="en-US" sz="1200" b="0" i="0" u="none" strike="noStrike" kern="1200" baseline="0" dirty="0">
                <a:solidFill>
                  <a:schemeClr val="tx1"/>
                </a:solidFill>
                <a:latin typeface="Times New Roman" pitchFamily="18" charset="0"/>
                <a:ea typeface="+mn-ea"/>
                <a:cs typeface="+mn-cs"/>
              </a:rPr>
              <a:t>is provided to a surviving</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spouse and/or minor and dependent children. Even an estate heavily in debt would furnish</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some amount of financial relief for the members of the decedent’s immediate family.</a:t>
            </a:r>
          </a:p>
          <a:p>
            <a:r>
              <a:rPr lang="en-US" sz="1200" b="0" i="0" u="none" strike="noStrike" kern="1200" baseline="0" dirty="0">
                <a:solidFill>
                  <a:schemeClr val="tx1"/>
                </a:solidFill>
                <a:latin typeface="Times New Roman" pitchFamily="18" charset="0"/>
                <a:ea typeface="+mn-ea"/>
                <a:cs typeface="+mn-cs"/>
              </a:rPr>
              <a:t>In addition, these same individuals frequently receive a small </a:t>
            </a:r>
            <a:r>
              <a:rPr lang="en-US" sz="1200" b="0" i="1" u="none" strike="noStrike" kern="1200" baseline="0" dirty="0">
                <a:solidFill>
                  <a:schemeClr val="tx1"/>
                </a:solidFill>
                <a:latin typeface="Times New Roman" pitchFamily="18" charset="0"/>
                <a:ea typeface="+mn-ea"/>
                <a:cs typeface="+mn-cs"/>
              </a:rPr>
              <a:t>family allowance </a:t>
            </a:r>
            <a:r>
              <a:rPr lang="en-US" sz="1200" b="0" i="0" u="none" strike="noStrike" kern="1200" baseline="0" dirty="0">
                <a:solidFill>
                  <a:schemeClr val="tx1"/>
                </a:solidFill>
                <a:latin typeface="Times New Roman" pitchFamily="18" charset="0"/>
                <a:ea typeface="+mn-ea"/>
                <a:cs typeface="+mn-cs"/>
              </a:rPr>
              <a:t>during</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a limited period of time while the estate is being administered. Family members are</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also entitled to a limited amount of exempt property such as automobiles, furniture, and</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jewelry. </a:t>
            </a:r>
            <a:endParaRPr lang="en-US" dirty="0"/>
          </a:p>
        </p:txBody>
      </p:sp>
    </p:spTree>
    <p:extLst>
      <p:ext uri="{BB962C8B-B14F-4D97-AF65-F5344CB8AC3E}">
        <p14:creationId xmlns:p14="http://schemas.microsoft.com/office/powerpoint/2010/main" val="41255879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xfrm>
            <a:off x="1150938" y="692150"/>
            <a:ext cx="4556125" cy="3416300"/>
          </a:xfrm>
          <a:ln/>
        </p:spPr>
      </p:sp>
      <p:sp>
        <p:nvSpPr>
          <p:cNvPr id="36867"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 19-2: Describe the types of estate distributions and identify the process of asset allocations and distributions from an estate. </a:t>
            </a:r>
            <a:endParaRPr lang="en-US" dirty="0"/>
          </a:p>
        </p:txBody>
      </p:sp>
    </p:spTree>
    <p:extLst>
      <p:ext uri="{BB962C8B-B14F-4D97-AF65-F5344CB8AC3E}">
        <p14:creationId xmlns:p14="http://schemas.microsoft.com/office/powerpoint/2010/main" val="36026897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ChangeArrowheads="1" noTextEdit="1"/>
          </p:cNvSpPr>
          <p:nvPr>
            <p:ph type="sldImg"/>
          </p:nvPr>
        </p:nvSpPr>
        <p:spPr>
          <a:xfrm>
            <a:off x="1150938" y="692150"/>
            <a:ext cx="4556125" cy="3416300"/>
          </a:xfrm>
          <a:ln/>
        </p:spPr>
      </p:sp>
      <p:sp>
        <p:nvSpPr>
          <p:cNvPr id="46083"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A gift of real property such as land or a building is referred to as a </a:t>
            </a:r>
            <a:r>
              <a:rPr lang="en-US" sz="1200" b="0" i="1" u="none" strike="noStrike" kern="1200" baseline="0" dirty="0">
                <a:solidFill>
                  <a:schemeClr val="tx1"/>
                </a:solidFill>
                <a:latin typeface="Times New Roman" pitchFamily="18" charset="0"/>
                <a:ea typeface="+mn-ea"/>
                <a:cs typeface="+mn-cs"/>
              </a:rPr>
              <a:t>devise; </a:t>
            </a:r>
            <a:r>
              <a:rPr lang="en-US" sz="1200" b="0" i="0" u="none" strike="noStrike" kern="1200" baseline="0" dirty="0">
                <a:solidFill>
                  <a:schemeClr val="tx1"/>
                </a:solidFill>
                <a:latin typeface="Times New Roman" pitchFamily="18" charset="0"/>
                <a:ea typeface="+mn-ea"/>
                <a:cs typeface="+mn-cs"/>
              </a:rPr>
              <a:t>a gift of personal property such as stocks or</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furniture is a </a:t>
            </a:r>
            <a:r>
              <a:rPr lang="en-US" sz="1200" b="0" i="1" u="none" strike="noStrike" kern="1200" baseline="0" dirty="0">
                <a:solidFill>
                  <a:schemeClr val="tx1"/>
                </a:solidFill>
                <a:latin typeface="Times New Roman" pitchFamily="18" charset="0"/>
                <a:ea typeface="+mn-ea"/>
                <a:cs typeface="+mn-cs"/>
              </a:rPr>
              <a:t>legacy </a:t>
            </a:r>
            <a:r>
              <a:rPr lang="en-US" sz="1200" b="0" i="0" u="none" strike="noStrike" kern="1200" baseline="0" dirty="0">
                <a:solidFill>
                  <a:schemeClr val="tx1"/>
                </a:solidFill>
                <a:latin typeface="Times New Roman" pitchFamily="18" charset="0"/>
                <a:ea typeface="+mn-ea"/>
                <a:cs typeface="+mn-cs"/>
              </a:rPr>
              <a:t>or a </a:t>
            </a:r>
            <a:r>
              <a:rPr lang="en-US" sz="1200" b="0" i="1" u="none" strike="noStrike" kern="1200" baseline="0" dirty="0">
                <a:solidFill>
                  <a:schemeClr val="tx1"/>
                </a:solidFill>
                <a:latin typeface="Times New Roman" pitchFamily="18" charset="0"/>
                <a:ea typeface="+mn-ea"/>
                <a:cs typeface="+mn-cs"/>
              </a:rPr>
              <a:t>bequest</a:t>
            </a:r>
            <a:r>
              <a:rPr lang="en-US" sz="1200" b="0" i="0" u="none" strike="noStrike" kern="1200" baseline="0" dirty="0">
                <a:solidFill>
                  <a:schemeClr val="tx1"/>
                </a:solidFill>
                <a:latin typeface="Times New Roman" pitchFamily="18" charset="0"/>
                <a:ea typeface="+mn-ea"/>
                <a:cs typeface="+mn-cs"/>
              </a:rPr>
              <a:t>. A devise is frequently specific. In contrast, a legacy may take one of several forms. The identification of the type of legacy becomes especially important if the estate has insufficient resources to meet the</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specifications of the will.</a:t>
            </a:r>
          </a:p>
          <a:p>
            <a:r>
              <a:rPr lang="en-US" sz="1200" b="0" i="0" u="none" strike="noStrike" kern="1200" baseline="0" dirty="0">
                <a:solidFill>
                  <a:schemeClr val="tx1"/>
                </a:solidFill>
                <a:latin typeface="Times New Roman" pitchFamily="18" charset="0"/>
                <a:ea typeface="+mn-ea"/>
                <a:cs typeface="+mn-cs"/>
              </a:rPr>
              <a:t>A </a:t>
            </a:r>
            <a:r>
              <a:rPr lang="en-US" sz="1200" b="0" i="1" u="none" strike="noStrike" kern="1200" baseline="0" dirty="0">
                <a:solidFill>
                  <a:schemeClr val="tx1"/>
                </a:solidFill>
                <a:latin typeface="Times New Roman" pitchFamily="18" charset="0"/>
                <a:ea typeface="+mn-ea"/>
                <a:cs typeface="+mn-cs"/>
              </a:rPr>
              <a:t>specific legacy </a:t>
            </a:r>
            <a:r>
              <a:rPr lang="en-US" sz="1200" b="0" i="0" u="none" strike="noStrike" kern="1200" baseline="0" dirty="0">
                <a:solidFill>
                  <a:schemeClr val="tx1"/>
                </a:solidFill>
                <a:latin typeface="Times New Roman" pitchFamily="18" charset="0"/>
                <a:ea typeface="+mn-ea"/>
                <a:cs typeface="+mn-cs"/>
              </a:rPr>
              <a:t>is a gift of personal property that is directly identified. “I leave my</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collection of pocket watches to my son” is an example of a specific legacy because</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the property is named.</a:t>
            </a:r>
          </a:p>
          <a:p>
            <a:r>
              <a:rPr lang="en-US" sz="1200" b="0" i="0" u="none" strike="noStrike" kern="1200" baseline="0" dirty="0">
                <a:solidFill>
                  <a:schemeClr val="tx1"/>
                </a:solidFill>
                <a:latin typeface="Times New Roman" pitchFamily="18" charset="0"/>
                <a:ea typeface="+mn-ea"/>
                <a:cs typeface="+mn-cs"/>
              </a:rPr>
              <a:t>A </a:t>
            </a:r>
            <a:r>
              <a:rPr lang="en-US" sz="1200" b="0" i="1" u="none" strike="noStrike" kern="1200" baseline="0" dirty="0">
                <a:solidFill>
                  <a:schemeClr val="tx1"/>
                </a:solidFill>
                <a:latin typeface="Times New Roman" pitchFamily="18" charset="0"/>
                <a:ea typeface="+mn-ea"/>
                <a:cs typeface="+mn-cs"/>
              </a:rPr>
              <a:t>demonstrative legacy </a:t>
            </a:r>
            <a:r>
              <a:rPr lang="en-US" sz="1200" b="0" i="0" u="none" strike="noStrike" kern="1200" baseline="0" dirty="0">
                <a:solidFill>
                  <a:schemeClr val="tx1"/>
                </a:solidFill>
                <a:latin typeface="Times New Roman" pitchFamily="18" charset="0"/>
                <a:ea typeface="+mn-ea"/>
                <a:cs typeface="+mn-cs"/>
              </a:rPr>
              <a:t>is a cash gift made from a particular source. The statement</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“I leave $10,000 from my savings account in the First National Bank to my sister” is</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a demonstrative legacy because the source is identified. If the savings account does</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not hold $10,000 at the time of death, the beneficiary will receive the amount available.</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In addition, the decedent may specify alternative sources if sufficient funds are</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not available. Ultimately, any shortfall usually is considered a general legacy.</a:t>
            </a:r>
          </a:p>
          <a:p>
            <a:r>
              <a:rPr lang="en-US" sz="1200" b="0" i="0" u="none" strike="noStrike" kern="1200" baseline="0" dirty="0">
                <a:solidFill>
                  <a:schemeClr val="tx1"/>
                </a:solidFill>
                <a:latin typeface="Times New Roman" pitchFamily="18" charset="0"/>
                <a:ea typeface="+mn-ea"/>
                <a:cs typeface="+mn-cs"/>
              </a:rPr>
              <a:t>A </a:t>
            </a:r>
            <a:r>
              <a:rPr lang="en-US" sz="1200" b="0" i="1" u="none" strike="noStrike" kern="1200" baseline="0" dirty="0">
                <a:solidFill>
                  <a:schemeClr val="tx1"/>
                </a:solidFill>
                <a:latin typeface="Times New Roman" pitchFamily="18" charset="0"/>
                <a:ea typeface="+mn-ea"/>
                <a:cs typeface="+mn-cs"/>
              </a:rPr>
              <a:t>general legacy </a:t>
            </a:r>
            <a:r>
              <a:rPr lang="en-US" sz="1200" b="0" i="0" u="none" strike="noStrike" kern="1200" baseline="0" dirty="0">
                <a:solidFill>
                  <a:schemeClr val="tx1"/>
                </a:solidFill>
                <a:latin typeface="Times New Roman" pitchFamily="18" charset="0"/>
                <a:ea typeface="+mn-ea"/>
                <a:cs typeface="+mn-cs"/>
              </a:rPr>
              <a:t>is a cash gift whose source is undesignated. “I leave $8,000 in cash to</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my nephew” is a gift viewed as a general legacy.</a:t>
            </a:r>
          </a:p>
          <a:p>
            <a:r>
              <a:rPr lang="en-US" sz="1200" b="0" i="0" u="none" strike="noStrike" kern="1200" baseline="0" dirty="0">
                <a:solidFill>
                  <a:schemeClr val="tx1"/>
                </a:solidFill>
                <a:latin typeface="Times New Roman" pitchFamily="18" charset="0"/>
                <a:ea typeface="+mn-ea"/>
                <a:cs typeface="+mn-cs"/>
              </a:rPr>
              <a:t>A </a:t>
            </a:r>
            <a:r>
              <a:rPr lang="en-US" sz="1200" b="0" i="1" u="none" strike="noStrike" kern="1200" baseline="0" dirty="0">
                <a:solidFill>
                  <a:schemeClr val="tx1"/>
                </a:solidFill>
                <a:latin typeface="Times New Roman" pitchFamily="18" charset="0"/>
                <a:ea typeface="+mn-ea"/>
                <a:cs typeface="+mn-cs"/>
              </a:rPr>
              <a:t>residual legacy </a:t>
            </a:r>
            <a:r>
              <a:rPr lang="en-US" sz="1200" b="0" i="0" u="none" strike="noStrike" kern="1200" baseline="0" dirty="0">
                <a:solidFill>
                  <a:schemeClr val="tx1"/>
                </a:solidFill>
                <a:latin typeface="Times New Roman" pitchFamily="18" charset="0"/>
                <a:ea typeface="+mn-ea"/>
                <a:cs typeface="+mn-cs"/>
              </a:rPr>
              <a:t>is a gift of any remaining estate property. Thus, it includes assets left</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after all claims, taxes, and other distributions are conveyed according to the residual provisions of the will.</a:t>
            </a:r>
            <a:endParaRPr lang="en-US" dirty="0"/>
          </a:p>
        </p:txBody>
      </p:sp>
    </p:spTree>
    <p:extLst>
      <p:ext uri="{BB962C8B-B14F-4D97-AF65-F5344CB8AC3E}">
        <p14:creationId xmlns:p14="http://schemas.microsoft.com/office/powerpoint/2010/main" val="33522179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a:xfrm>
            <a:off x="1150938" y="692150"/>
            <a:ext cx="4556125" cy="3416300"/>
          </a:xfrm>
          <a:ln/>
        </p:spPr>
      </p:sp>
      <p:sp>
        <p:nvSpPr>
          <p:cNvPr id="47107"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The debts and expenses of the administration are paid first in settling an estate. If the</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estate has insufficient available resources to satisfy these claims, the process of abatement</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is again utilized. Each of the following categories is exhausted completely to pay all</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debts and expenses before money is taken from the next category:</a:t>
            </a:r>
          </a:p>
          <a:p>
            <a:r>
              <a:rPr lang="en-US" sz="1200" b="0" i="0" u="none" strike="noStrike" kern="1200" baseline="0" dirty="0">
                <a:solidFill>
                  <a:schemeClr val="tx1"/>
                </a:solidFill>
                <a:latin typeface="Times New Roman" pitchFamily="18" charset="0"/>
                <a:ea typeface="+mn-ea"/>
                <a:cs typeface="+mn-cs"/>
              </a:rPr>
              <a:t>Residual legacies (first to suffer abatement is the last to receive inheritance).</a:t>
            </a:r>
          </a:p>
          <a:p>
            <a:r>
              <a:rPr lang="en-US" sz="1200" b="0" i="0" u="none" strike="noStrike" kern="1200" baseline="0" dirty="0">
                <a:solidFill>
                  <a:schemeClr val="tx1"/>
                </a:solidFill>
                <a:latin typeface="Times New Roman" pitchFamily="18" charset="0"/>
                <a:ea typeface="+mn-ea"/>
                <a:cs typeface="+mn-cs"/>
              </a:rPr>
              <a:t>General legacies.</a:t>
            </a:r>
          </a:p>
          <a:p>
            <a:r>
              <a:rPr lang="en-US" sz="1200" b="0" i="0" u="none" strike="noStrike" kern="1200" baseline="0" dirty="0">
                <a:solidFill>
                  <a:schemeClr val="tx1"/>
                </a:solidFill>
                <a:latin typeface="Times New Roman" pitchFamily="18" charset="0"/>
                <a:ea typeface="+mn-ea"/>
                <a:cs typeface="+mn-cs"/>
              </a:rPr>
              <a:t>Demonstrative legacies.</a:t>
            </a:r>
          </a:p>
          <a:p>
            <a:r>
              <a:rPr lang="en-US" sz="1200" b="0" i="0" u="none" strike="noStrike" kern="1200" baseline="0" dirty="0">
                <a:solidFill>
                  <a:schemeClr val="tx1"/>
                </a:solidFill>
                <a:latin typeface="Times New Roman" pitchFamily="18" charset="0"/>
                <a:ea typeface="+mn-ea"/>
                <a:cs typeface="+mn-cs"/>
              </a:rPr>
              <a:t>Specific legacies and devises (last to suffer abatement).</a:t>
            </a:r>
            <a:endParaRPr lang="en-US" dirty="0"/>
          </a:p>
        </p:txBody>
      </p:sp>
    </p:spTree>
    <p:extLst>
      <p:ext uri="{BB962C8B-B14F-4D97-AF65-F5344CB8AC3E}">
        <p14:creationId xmlns:p14="http://schemas.microsoft.com/office/powerpoint/2010/main" val="30252354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lstStyle/>
          <a:p>
            <a:r>
              <a:rPr lang="en-US" dirty="0"/>
              <a:t>The debts and expenses of the administration are paid first in settling an estate. If the estate has insufficient available resources to satisfy these claims, the process of abatement is again utilized. Each of the following categories is exhausted completely to pay all debts and expenses before money is taken from the next category:</a:t>
            </a:r>
          </a:p>
          <a:p>
            <a:r>
              <a:rPr lang="en-US" dirty="0"/>
              <a:t>Residual legacies (first to suffer abatement is the last to receive inheritance).</a:t>
            </a:r>
          </a:p>
          <a:p>
            <a:r>
              <a:rPr lang="en-US" dirty="0"/>
              <a:t>General legacies.</a:t>
            </a:r>
          </a:p>
          <a:p>
            <a:r>
              <a:rPr lang="en-US" dirty="0"/>
              <a:t>Demonstrative legacies.</a:t>
            </a:r>
          </a:p>
          <a:p>
            <a:r>
              <a:rPr lang="en-US" dirty="0"/>
              <a:t>Specific legacies and devises (last to suffer abatement).</a:t>
            </a:r>
          </a:p>
          <a:p>
            <a:endParaRPr lang="en-US" dirty="0"/>
          </a:p>
        </p:txBody>
      </p:sp>
    </p:spTree>
    <p:extLst>
      <p:ext uri="{BB962C8B-B14F-4D97-AF65-F5344CB8AC3E}">
        <p14:creationId xmlns:p14="http://schemas.microsoft.com/office/powerpoint/2010/main" val="3827641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xfrm>
            <a:off x="1150938" y="692150"/>
            <a:ext cx="4556125" cy="3416300"/>
          </a:xfrm>
          <a:ln/>
        </p:spPr>
      </p:sp>
      <p:sp>
        <p:nvSpPr>
          <p:cNvPr id="36867"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 19-3: Understand the federal estate tax and state inheritance tax systems, the corresponding exemptions, and tax planning opportunities. </a:t>
            </a:r>
            <a:endParaRPr lang="en-US" dirty="0"/>
          </a:p>
        </p:txBody>
      </p:sp>
    </p:spTree>
    <p:extLst>
      <p:ext uri="{BB962C8B-B14F-4D97-AF65-F5344CB8AC3E}">
        <p14:creationId xmlns:p14="http://schemas.microsoft.com/office/powerpoint/2010/main" val="18938312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xfrm>
            <a:off x="1150938" y="692150"/>
            <a:ext cx="4556125" cy="3416300"/>
          </a:xfrm>
          <a:ln/>
        </p:spPr>
      </p:sp>
      <p:sp>
        <p:nvSpPr>
          <p:cNvPr id="48131"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The federal estate tax is an excise tax assessed on the right to convey property. The computation</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begins by determining the fair value of all property held at death. Therefore,</a:t>
            </a:r>
            <a:r>
              <a:rPr lang="en-US" sz="1200" b="0" i="0" u="none" strike="noStrike" kern="1200" dirty="0">
                <a:solidFill>
                  <a:schemeClr val="tx1"/>
                </a:solidFill>
                <a:latin typeface="Times New Roman" pitchFamily="18" charset="0"/>
                <a:ea typeface="+mn-ea"/>
                <a:cs typeface="+mn-cs"/>
              </a:rPr>
              <a:t> e</a:t>
            </a:r>
            <a:r>
              <a:rPr lang="en-US" sz="1200" b="0" i="0" u="none" strike="noStrike" kern="1200" baseline="0" dirty="0">
                <a:solidFill>
                  <a:schemeClr val="tx1"/>
                </a:solidFill>
                <a:latin typeface="Times New Roman" pitchFamily="18" charset="0"/>
                <a:ea typeface="+mn-ea"/>
                <a:cs typeface="+mn-cs"/>
              </a:rPr>
              <a:t>ven if real property is transferred immediately to the beneficiary and is not subject to probate, the value must still be included for federal estate tax purposes. In establishing fair value, the executor may choose an alternate valuation date if that tax election will</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reduce the amount of estate taxes to be paid. This date is six months after death (or the</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date of disposition for any property disposed of within six months after death). Thus,</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the federal estate tax process starts by determining all asset values at death or this alternate</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date. Note that a piecemeal valuation cannot be made; one of these dates must be</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used for all properties.</a:t>
            </a:r>
          </a:p>
        </p:txBody>
      </p:sp>
    </p:spTree>
    <p:extLst>
      <p:ext uri="{BB962C8B-B14F-4D97-AF65-F5344CB8AC3E}">
        <p14:creationId xmlns:p14="http://schemas.microsoft.com/office/powerpoint/2010/main" val="30522110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xfrm>
            <a:off x="1150938" y="692150"/>
            <a:ext cx="4556125" cy="3416300"/>
          </a:xfrm>
          <a:ln/>
        </p:spPr>
      </p:sp>
      <p:sp>
        <p:nvSpPr>
          <p:cNvPr id="36867" name="Rectangle 3"/>
          <p:cNvSpPr>
            <a:spLocks noGrp="1" noChangeArrowheads="1"/>
          </p:cNvSpPr>
          <p:nvPr>
            <p:ph type="body" idx="1"/>
          </p:nvPr>
        </p:nvSpPr>
        <p:spPr>
          <a:noFill/>
          <a:ln w="9525"/>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dirty="0">
                <a:solidFill>
                  <a:srgbClr val="002060"/>
                </a:solidFill>
                <a:effectLst/>
              </a:rPr>
              <a:t>LO 19-1: Understand the proper methods of accounting for and administering an estate and the corresponding legal terminology.</a:t>
            </a:r>
          </a:p>
          <a:p>
            <a:endParaRPr lang="en-US" dirty="0"/>
          </a:p>
        </p:txBody>
      </p:sp>
    </p:spTree>
    <p:extLst>
      <p:ext uri="{BB962C8B-B14F-4D97-AF65-F5344CB8AC3E}">
        <p14:creationId xmlns:p14="http://schemas.microsoft.com/office/powerpoint/2010/main" val="18712927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xfrm>
            <a:off x="1150938" y="692150"/>
            <a:ext cx="4556125" cy="3416300"/>
          </a:xfrm>
          <a:ln/>
        </p:spPr>
      </p:sp>
      <p:sp>
        <p:nvSpPr>
          <p:cNvPr id="49155"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Several items then reduce the gross estate figure to arrive at the taxable value of</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the estate:</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Funeral expenses.</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Estate administration expenses (including fees paid to accountants and attorneys).</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Liabilities.</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Casualties and thefts during the administration of estate.</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Charitable bequests.</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Marital deduction for property conveyed to spouse.</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State inheritance taxes.</a:t>
            </a:r>
          </a:p>
          <a:p>
            <a:r>
              <a:rPr lang="en-US" sz="1200" b="0" i="0" u="none" strike="noStrike" kern="1200" baseline="0" dirty="0">
                <a:solidFill>
                  <a:schemeClr val="tx1"/>
                </a:solidFill>
                <a:latin typeface="Times New Roman" pitchFamily="18" charset="0"/>
                <a:ea typeface="+mn-ea"/>
                <a:cs typeface="+mn-cs"/>
              </a:rPr>
              <a:t>Individuals are allowed to deduct a specified amount from the value of the estate in arriving</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at the federal estate tax. Recent tax legislation has escalated the portion of an estate</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that is exempted. Any remaining amount is taxed at graduated rates based on the year of</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death. However, the tax legislation that provided escalating exemptions expired at the end</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of 2010,</a:t>
            </a:r>
            <a:r>
              <a:rPr lang="en-US" sz="1200" b="0" i="0" u="none" strike="noStrike" kern="1200" baseline="30000" dirty="0">
                <a:solidFill>
                  <a:schemeClr val="tx1"/>
                </a:solidFill>
                <a:latin typeface="Times New Roman" pitchFamily="18" charset="0"/>
                <a:ea typeface="+mn-ea"/>
                <a:cs typeface="+mn-cs"/>
              </a:rPr>
              <a:t>14</a:t>
            </a:r>
            <a:r>
              <a:rPr lang="en-US" sz="1200" b="0" i="0" u="none" strike="noStrike" kern="1200" baseline="0" dirty="0">
                <a:solidFill>
                  <a:schemeClr val="tx1"/>
                </a:solidFill>
                <a:latin typeface="Times New Roman" pitchFamily="18" charset="0"/>
                <a:ea typeface="+mn-ea"/>
                <a:cs typeface="+mn-cs"/>
              </a:rPr>
              <a:t> as shown in the following chart. The new 2010 legislation renewed an increased</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exemption, and the 2013 legislation indexed the exemption while raising the tax rate, while the 2017 legislation significantly increased the exemption while leaving the tax rate unchanged.</a:t>
            </a:r>
            <a:endParaRPr lang="en-US" dirty="0"/>
          </a:p>
        </p:txBody>
      </p:sp>
    </p:spTree>
    <p:extLst>
      <p:ext uri="{BB962C8B-B14F-4D97-AF65-F5344CB8AC3E}">
        <p14:creationId xmlns:p14="http://schemas.microsoft.com/office/powerpoint/2010/main" val="16126225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xfrm>
            <a:off x="1150938" y="692150"/>
            <a:ext cx="4556125" cy="3416300"/>
          </a:xfrm>
          <a:ln/>
        </p:spPr>
      </p:sp>
      <p:sp>
        <p:nvSpPr>
          <p:cNvPr id="49155"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In the past, individuals have often sought to decrease the size of their estates to reduce estate taxes by making gifts during their lifetimes. Annual gifts of $15,000 per person (an amount that is indexed to change with inflation) can be made tax-free to an unlimited number of donees. The federal gift tax has not been eliminated by tax legislation, but a $11.4 (2019) million lifetime tax-free exclusion (also indexed at the same rate as the estate tax exemption) has been established over and above the $15,000 exclusion per person per year. Furthermore, instead of having a separate tax rate schedule as in the past, the maximum gift tax rate eventually will be the same as the maximum individual income tax rate.</a:t>
            </a:r>
            <a:endParaRPr lang="en-US" b="0" dirty="0"/>
          </a:p>
        </p:txBody>
      </p:sp>
    </p:spTree>
    <p:extLst>
      <p:ext uri="{BB962C8B-B14F-4D97-AF65-F5344CB8AC3E}">
        <p14:creationId xmlns:p14="http://schemas.microsoft.com/office/powerpoint/2010/main" val="32058779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xfrm>
            <a:off x="1150938" y="692150"/>
            <a:ext cx="4556125" cy="3416300"/>
          </a:xfrm>
          <a:ln/>
        </p:spPr>
      </p:sp>
      <p:sp>
        <p:nvSpPr>
          <p:cNvPr id="51203"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States assess inheritance taxes on the right to receive property with the levy and all other regulations varying, as discussed earlier, based on state laws. However, the specifications of a will determine the actual impact on the individual beneficiaries. Many wills dictate that all inheritance tax payments are to be made from any residual cash amounts that the estate holds. Consequently, individuals receiving residual legacies are forced to bear the entire burden of this tax—although, presumably, that was the testator’s desire. </a:t>
            </a:r>
          </a:p>
          <a:p>
            <a:r>
              <a:rPr lang="en-US" sz="1200" b="0" i="0" u="none" strike="noStrike" kern="1200" baseline="0" dirty="0">
                <a:solidFill>
                  <a:schemeClr val="tx1"/>
                </a:solidFill>
                <a:latin typeface="Times New Roman" pitchFamily="18" charset="0"/>
                <a:ea typeface="+mn-ea"/>
                <a:cs typeface="+mn-cs"/>
              </a:rPr>
              <a:t>If the will makes no provisions for state inheritance taxes (or if the decedent dies intestate), the amounts conveyed to each party must be reduced proportionately based on the fair value received. Thus, the recipient of land valued at $200,000 would have to contribute twice as much for inheritance taxes as a beneficiary collecting cash of $100,000. Decreasing a cash legacy to cover the cost of inheritance taxes creates little problem for the executor. However, a direct reduction of an estate asset such as land, buildings, or corporate stocks might be virtually impossible. Normally, the beneficiary in such cases is required to pay enough cash to satisfy the applicable inheritance tax. The estate planning process often establishes life insurance policies to provide cash for such payments. However, the ownership of such insurance may in turn result in the proceeds being subjected to the federal estate tax. Thus, the need for estate professionals such as CPAs is essential for planning. </a:t>
            </a:r>
            <a:endParaRPr lang="en-US" dirty="0"/>
          </a:p>
        </p:txBody>
      </p:sp>
    </p:spTree>
    <p:extLst>
      <p:ext uri="{BB962C8B-B14F-4D97-AF65-F5344CB8AC3E}">
        <p14:creationId xmlns:p14="http://schemas.microsoft.com/office/powerpoint/2010/main" val="35643534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xfrm>
            <a:off x="1150938" y="692150"/>
            <a:ext cx="4556125" cy="3416300"/>
          </a:xfrm>
          <a:ln/>
        </p:spPr>
      </p:sp>
      <p:sp>
        <p:nvSpPr>
          <p:cNvPr id="51203" name="Rectangle 3"/>
          <p:cNvSpPr>
            <a:spLocks noGrp="1" noChangeArrowheads="1"/>
          </p:cNvSpPr>
          <p:nvPr>
            <p:ph type="body" idx="1"/>
          </p:nvPr>
        </p:nvSpPr>
        <p:spPr>
          <a:noFill/>
          <a:ln w="9525"/>
        </p:spPr>
        <p:txBody>
          <a:bodyPr/>
          <a:lstStyle/>
          <a:p>
            <a:r>
              <a:rPr lang="en-US" sz="1200" b="1" i="1" u="none" strike="noStrike" kern="1200" baseline="0" dirty="0">
                <a:solidFill>
                  <a:schemeClr val="tx1"/>
                </a:solidFill>
                <a:latin typeface="Times New Roman" pitchFamily="18" charset="0"/>
                <a:ea typeface="+mn-ea"/>
                <a:cs typeface="+mn-cs"/>
              </a:rPr>
              <a:t>Estate and Trust Income Taxes</a:t>
            </a:r>
          </a:p>
          <a:p>
            <a:r>
              <a:rPr lang="en-US" sz="1200" b="0" i="0" u="none" strike="noStrike" kern="1200" baseline="0" dirty="0">
                <a:solidFill>
                  <a:schemeClr val="tx1"/>
                </a:solidFill>
                <a:latin typeface="Times New Roman" pitchFamily="18" charset="0"/>
                <a:ea typeface="+mn-ea"/>
                <a:cs typeface="+mn-cs"/>
              </a:rPr>
              <a:t>Although all estates require time to be settled, the period can become quite lengthy if complex matters arise. From the date of death until ultimate resolution, an estate is viewed legally as a taxable entity and must file a federal tax return if gross income is $600 or more. The return is due by the 15th day of the fourth month following the close of the estate’s taxable year. The calendar year or any other fiscal year may be chosen as the taxable year. </a:t>
            </a:r>
          </a:p>
          <a:p>
            <a:r>
              <a:rPr lang="en-US" sz="1200" b="0" i="0" u="none" strike="noStrike" kern="1200" baseline="0" dirty="0">
                <a:solidFill>
                  <a:schemeClr val="tx1"/>
                </a:solidFill>
                <a:latin typeface="Times New Roman" pitchFamily="18" charset="0"/>
                <a:ea typeface="+mn-ea"/>
                <a:cs typeface="+mn-cs"/>
              </a:rPr>
              <a:t>A $600 personal exemption is provided as a decrease to the taxable balance. In addition, a reduction is allowed for (1) any taxable income donated to charity and (2) any taxable income for the year distributed to a beneficiary. </a:t>
            </a:r>
          </a:p>
          <a:p>
            <a:r>
              <a:rPr lang="en-US" sz="1200" b="0" i="0" u="none" strike="noStrike" kern="1200" baseline="0" dirty="0">
                <a:solidFill>
                  <a:schemeClr val="tx1"/>
                </a:solidFill>
                <a:latin typeface="Times New Roman" pitchFamily="18" charset="0"/>
                <a:ea typeface="+mn-ea"/>
                <a:cs typeface="+mn-cs"/>
              </a:rPr>
              <a:t>In 2019, federal tax rates are 10 percent on the first $2,550 of taxable income per year with various rates levied on any excess income earned up to $12,750. At a taxable income level more than $12,750, a 37 percent rate is incurred. </a:t>
            </a:r>
            <a:endParaRPr lang="en-US" dirty="0"/>
          </a:p>
        </p:txBody>
      </p:sp>
    </p:spTree>
    <p:extLst>
      <p:ext uri="{BB962C8B-B14F-4D97-AF65-F5344CB8AC3E}">
        <p14:creationId xmlns:p14="http://schemas.microsoft.com/office/powerpoint/2010/main" val="15772176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xfrm>
            <a:off x="1150938" y="692150"/>
            <a:ext cx="4556125" cy="3416300"/>
          </a:xfrm>
          <a:ln/>
        </p:spPr>
      </p:sp>
      <p:sp>
        <p:nvSpPr>
          <p:cNvPr id="36867"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 19-4: Understand and account for the distinction between principal and income in the context of estate and trust accounting.</a:t>
            </a:r>
            <a:endParaRPr lang="en-US" dirty="0"/>
          </a:p>
        </p:txBody>
      </p:sp>
    </p:spTree>
    <p:extLst>
      <p:ext uri="{BB962C8B-B14F-4D97-AF65-F5344CB8AC3E}">
        <p14:creationId xmlns:p14="http://schemas.microsoft.com/office/powerpoint/2010/main" val="8138180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1150938" y="692150"/>
            <a:ext cx="4556125" cy="3416300"/>
          </a:xfrm>
          <a:ln/>
        </p:spPr>
      </p:sp>
      <p:sp>
        <p:nvSpPr>
          <p:cNvPr id="52227"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In many estates, the executor faces the problem of differentiating between income and principal transactions. For example, a will might state “all income earned on my estate for five years after death is to go to my sister, with the estate then being conveyed to</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my children.” The recipient of the income is known as an </a:t>
            </a:r>
            <a:r>
              <a:rPr lang="en-US" sz="1200" b="0" i="1" u="none" strike="noStrike" kern="1200" baseline="0" dirty="0">
                <a:solidFill>
                  <a:schemeClr val="tx1"/>
                </a:solidFill>
                <a:latin typeface="Times New Roman" pitchFamily="18" charset="0"/>
                <a:ea typeface="+mn-ea"/>
                <a:cs typeface="+mn-cs"/>
              </a:rPr>
              <a:t>income beneficiary </a:t>
            </a:r>
            <a:r>
              <a:rPr lang="en-US" sz="1200" b="0" i="0" u="none" strike="noStrike" kern="1200" baseline="0" dirty="0">
                <a:solidFill>
                  <a:schemeClr val="tx1"/>
                </a:solidFill>
                <a:latin typeface="Times New Roman" pitchFamily="18" charset="0"/>
                <a:ea typeface="+mn-ea"/>
                <a:cs typeface="+mn-cs"/>
              </a:rPr>
              <a:t>whereas the party who ultimately receives the principal (also known as the </a:t>
            </a:r>
            <a:r>
              <a:rPr lang="en-US" sz="1200" b="0" i="1" u="none" strike="noStrike" kern="1200" baseline="0" dirty="0">
                <a:solidFill>
                  <a:schemeClr val="tx1"/>
                </a:solidFill>
                <a:latin typeface="Times New Roman" pitchFamily="18" charset="0"/>
                <a:ea typeface="+mn-ea"/>
                <a:cs typeface="+mn-cs"/>
              </a:rPr>
              <a:t>corpus</a:t>
            </a:r>
            <a:r>
              <a:rPr lang="en-US" sz="1200" b="0" i="0" u="none" strike="noStrike" kern="1200" baseline="0" dirty="0">
                <a:solidFill>
                  <a:schemeClr val="tx1"/>
                </a:solidFill>
                <a:latin typeface="Times New Roman" pitchFamily="18" charset="0"/>
                <a:ea typeface="+mn-ea"/>
                <a:cs typeface="+mn-cs"/>
              </a:rPr>
              <a:t>) is called a </a:t>
            </a:r>
            <a:r>
              <a:rPr lang="en-US" sz="1200" b="0" i="1" u="none" strike="noStrike" kern="1200" baseline="0" dirty="0">
                <a:solidFill>
                  <a:schemeClr val="tx1"/>
                </a:solidFill>
                <a:latin typeface="Times New Roman" pitchFamily="18" charset="0"/>
                <a:ea typeface="+mn-ea"/>
                <a:cs typeface="+mn-cs"/>
              </a:rPr>
              <a:t>remainderman. </a:t>
            </a:r>
            <a:r>
              <a:rPr lang="en-US" sz="1200" b="0" i="0" u="none" strike="noStrike" kern="1200" baseline="0" dirty="0">
                <a:solidFill>
                  <a:schemeClr val="tx1"/>
                </a:solidFill>
                <a:latin typeface="Times New Roman" pitchFamily="18" charset="0"/>
                <a:ea typeface="+mn-ea"/>
                <a:cs typeface="+mn-cs"/>
              </a:rPr>
              <a:t>As the fiduciary for the estate, the executor must ensure that all parties are treated fairly. Thus, if amounts are distributed incorrectly, the court can hold the executor legally liable.</a:t>
            </a:r>
          </a:p>
          <a:p>
            <a:r>
              <a:rPr lang="en-US" sz="1200" b="0" i="0" u="none" strike="noStrike" kern="1200" baseline="0" dirty="0">
                <a:solidFill>
                  <a:schemeClr val="tx1"/>
                </a:solidFill>
                <a:latin typeface="Times New Roman" pitchFamily="18" charset="0"/>
                <a:ea typeface="+mn-ea"/>
                <a:cs typeface="+mn-cs"/>
              </a:rPr>
              <a:t>The definitional difference between principal and income appears to pose little problem. The </a:t>
            </a:r>
            <a:r>
              <a:rPr lang="en-US" sz="1200" b="0" i="1" u="none" strike="noStrike" kern="1200" baseline="0" dirty="0">
                <a:solidFill>
                  <a:schemeClr val="tx1"/>
                </a:solidFill>
                <a:latin typeface="Times New Roman" pitchFamily="18" charset="0"/>
                <a:ea typeface="+mn-ea"/>
                <a:cs typeface="+mn-cs"/>
              </a:rPr>
              <a:t>estate </a:t>
            </a:r>
            <a:r>
              <a:rPr lang="en-US" sz="1200" b="0" i="0" u="none" strike="noStrike" kern="1200" baseline="0" dirty="0">
                <a:solidFill>
                  <a:schemeClr val="tx1"/>
                </a:solidFill>
                <a:latin typeface="Times New Roman" pitchFamily="18" charset="0"/>
                <a:ea typeface="+mn-ea"/>
                <a:cs typeface="+mn-cs"/>
              </a:rPr>
              <a:t>principal encompasses all of the decedent’s assets at death; </a:t>
            </a:r>
            <a:r>
              <a:rPr lang="en-US" sz="1200" b="0" i="1" u="none" strike="noStrike" kern="1200" baseline="0" dirty="0">
                <a:solidFill>
                  <a:schemeClr val="tx1"/>
                </a:solidFill>
                <a:latin typeface="Times New Roman" pitchFamily="18" charset="0"/>
                <a:ea typeface="+mn-ea"/>
                <a:cs typeface="+mn-cs"/>
              </a:rPr>
              <a:t>income </a:t>
            </a:r>
            <a:r>
              <a:rPr lang="en-US" sz="1200" b="0" i="0" u="none" strike="noStrike" kern="1200" baseline="0" dirty="0">
                <a:solidFill>
                  <a:schemeClr val="tx1"/>
                </a:solidFill>
                <a:latin typeface="Times New Roman" pitchFamily="18" charset="0"/>
                <a:ea typeface="+mn-ea"/>
                <a:cs typeface="+mn-cs"/>
              </a:rPr>
              <a:t>is the earnings on these assets after death. However, some transactions are not easily categorized as either principal or income. </a:t>
            </a:r>
          </a:p>
          <a:p>
            <a:endParaRPr lang="en-US" dirty="0"/>
          </a:p>
        </p:txBody>
      </p:sp>
    </p:spTree>
    <p:extLst>
      <p:ext uri="{BB962C8B-B14F-4D97-AF65-F5344CB8AC3E}">
        <p14:creationId xmlns:p14="http://schemas.microsoft.com/office/powerpoint/2010/main" val="291495466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pPr algn="l">
              <a:spcBef>
                <a:spcPct val="20000"/>
              </a:spcBef>
              <a:buClr>
                <a:srgbClr val="002060"/>
              </a:buClr>
              <a:buSzPct val="80000"/>
              <a:defRPr/>
            </a:pPr>
            <a:r>
              <a:rPr lang="en-US" sz="1200" b="0" i="0" u="none" strike="noStrike" kern="1200" baseline="0" dirty="0">
                <a:solidFill>
                  <a:schemeClr val="tx1"/>
                </a:solidFill>
                <a:latin typeface="Times New Roman" pitchFamily="18" charset="0"/>
                <a:ea typeface="+mn-ea"/>
                <a:cs typeface="+mn-cs"/>
              </a:rPr>
              <a:t>Although differences exist because of unique state laws or the provisions of a</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will, the following transactions are normally viewed as</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adjustments (either increases or decreases) to the </a:t>
            </a:r>
            <a:r>
              <a:rPr lang="en-US" sz="1200" b="0" i="1" u="none" strike="noStrike" kern="1200" baseline="0" dirty="0">
                <a:solidFill>
                  <a:schemeClr val="tx1"/>
                </a:solidFill>
                <a:latin typeface="Times New Roman" pitchFamily="18" charset="0"/>
                <a:ea typeface="+mn-ea"/>
                <a:cs typeface="+mn-cs"/>
              </a:rPr>
              <a:t>principal of the estate: </a:t>
            </a:r>
            <a:endParaRPr lang="en-US" sz="1200" b="0" dirty="0">
              <a:solidFill>
                <a:srgbClr val="002060"/>
              </a:solidFill>
              <a:effectLst/>
              <a:cs typeface="Times New Roman" pitchFamily="18" charset="0"/>
            </a:endParaRP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Life insurance proceeds if the estate is named as the beneficiary.</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Dividends declared prior to death and any other income earned prior to death.</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Liquidating dividends even if declared after death.</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Debts incurred prior to death.</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Gains and losses on the sale of corporate securities or rental property.</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Major repairs (improvements) to rental property.</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Investment commissions and other costs.</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Funeral expenses.</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Homestead and family allowances.</a:t>
            </a:r>
            <a:endParaRPr lang="en-US" b="0" dirty="0"/>
          </a:p>
        </p:txBody>
      </p:sp>
    </p:spTree>
    <p:extLst>
      <p:ext uri="{BB962C8B-B14F-4D97-AF65-F5344CB8AC3E}">
        <p14:creationId xmlns:p14="http://schemas.microsoft.com/office/powerpoint/2010/main" val="279015509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a:xfrm>
            <a:off x="1150938" y="692150"/>
            <a:ext cx="4556125" cy="3416300"/>
          </a:xfrm>
          <a:ln/>
        </p:spPr>
      </p:sp>
      <p:sp>
        <p:nvSpPr>
          <p:cNvPr id="53251"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The </a:t>
            </a:r>
            <a:r>
              <a:rPr lang="en-US" sz="1200" b="0" i="1" u="none" strike="noStrike" kern="1200" baseline="0" dirty="0">
                <a:solidFill>
                  <a:schemeClr val="tx1"/>
                </a:solidFill>
                <a:latin typeface="Times New Roman" pitchFamily="18" charset="0"/>
                <a:ea typeface="+mn-ea"/>
                <a:cs typeface="+mn-cs"/>
              </a:rPr>
              <a:t>income of the estate </a:t>
            </a:r>
            <a:r>
              <a:rPr lang="en-US" sz="1200" b="0" i="0" u="none" strike="noStrike" kern="1200" baseline="0" dirty="0">
                <a:solidFill>
                  <a:schemeClr val="tx1"/>
                </a:solidFill>
                <a:latin typeface="Times New Roman" pitchFamily="18" charset="0"/>
                <a:ea typeface="+mn-ea"/>
                <a:cs typeface="+mn-cs"/>
              </a:rPr>
              <a:t>includes all revenues and expenses recognized after the date of death. Within this calculation, the following items are normally included as reductions to income:</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Recurring taxes such as real and personal property taxes.</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Ordinary repair expenses.</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Water and other utility expenses.</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Insurance expenses.</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Other ordinary expenses necessary for the management and preservation of the estate.</a:t>
            </a:r>
          </a:p>
          <a:p>
            <a:pPr marL="171450" indent="-171450">
              <a:buFont typeface="Arial"/>
              <a:buChar char="•"/>
            </a:pPr>
            <a:endParaRPr lang="en-US" dirty="0"/>
          </a:p>
        </p:txBody>
      </p:sp>
    </p:spTree>
    <p:extLst>
      <p:ext uri="{BB962C8B-B14F-4D97-AF65-F5344CB8AC3E}">
        <p14:creationId xmlns:p14="http://schemas.microsoft.com/office/powerpoint/2010/main" val="40504403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spect="1" noChangeArrowheads="1" noTextEdit="1"/>
          </p:cNvSpPr>
          <p:nvPr>
            <p:ph type="sldImg"/>
          </p:nvPr>
        </p:nvSpPr>
        <p:spPr>
          <a:xfrm>
            <a:off x="1150938" y="692150"/>
            <a:ext cx="4556125" cy="3416300"/>
          </a:xfrm>
          <a:ln/>
        </p:spPr>
      </p:sp>
      <p:sp>
        <p:nvSpPr>
          <p:cNvPr id="54275" name="Rectangle 3"/>
          <p:cNvSpPr>
            <a:spLocks noGrp="1" noChangeArrowheads="1"/>
          </p:cNvSpPr>
          <p:nvPr>
            <p:ph type="body" idx="1"/>
          </p:nvPr>
        </p:nvSpPr>
        <p:spPr>
          <a:noFill/>
          <a:ln w="9525"/>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Times New Roman" pitchFamily="18" charset="0"/>
                <a:ea typeface="+mn-ea"/>
                <a:cs typeface="+mn-cs"/>
              </a:rPr>
              <a:t>Several costs such as the executor’s fee, court costs, and attorneys’ and accountants’ charges must be apportioned between principal and interest as required by state law or in some fair manner, if such allocation has not been specified in the decedent’s last will and testament. </a:t>
            </a:r>
            <a:endParaRPr lang="en-US" dirty="0"/>
          </a:p>
        </p:txBody>
      </p:sp>
    </p:spTree>
    <p:extLst>
      <p:ext uri="{BB962C8B-B14F-4D97-AF65-F5344CB8AC3E}">
        <p14:creationId xmlns:p14="http://schemas.microsoft.com/office/powerpoint/2010/main" val="13573302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xfrm>
            <a:off x="1150938" y="692150"/>
            <a:ext cx="4556125" cy="3416300"/>
          </a:xfrm>
          <a:ln/>
        </p:spPr>
      </p:sp>
      <p:sp>
        <p:nvSpPr>
          <p:cNvPr id="55299" name="Rectangle 3"/>
          <p:cNvSpPr>
            <a:spLocks noGrp="1" noChangeArrowheads="1"/>
          </p:cNvSpPr>
          <p:nvPr>
            <p:ph type="body" idx="1"/>
          </p:nvPr>
        </p:nvSpPr>
        <p:spPr>
          <a:noFill/>
          <a:ln w="9525"/>
        </p:spPr>
        <p:txBody>
          <a:bodyPr/>
          <a:lstStyle/>
          <a:p>
            <a:r>
              <a:rPr lang="en-US" dirty="0"/>
              <a:t>The accounting process that the executor of an estate uses is quite unique.</a:t>
            </a:r>
            <a:r>
              <a:rPr lang="en-US" i="1" dirty="0"/>
              <a:t> </a:t>
            </a:r>
            <a:r>
              <a:rPr lang="en-US" sz="1200" b="0" i="1" u="none" strike="noStrike" kern="1200" baseline="0" dirty="0">
                <a:solidFill>
                  <a:schemeClr val="tx1"/>
                </a:solidFill>
                <a:latin typeface="Times New Roman" pitchFamily="18" charset="0"/>
                <a:ea typeface="+mn-ea"/>
                <a:cs typeface="+mn-cs"/>
              </a:rPr>
              <a:t>Because the probate court has given this individual responsibility over the assets of the estate, the accounting system is designed to demonstrate the proper management and distribution of these properties.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All estate assets are recorded at fair value to indicate the amount and extent of the executor’s accountability. Any assets subsequently discovered are disclosed separately so that these adjustments to the original estate value can be noted when reporting to the probate court. The ultimate disposition of all properties must be recorded to provide evidence that the executor’s fiduciary responsibility has been fulfilled.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Debts, taxes, and other obligations are recorded only at the date of payment. In effect, the system is designed to monitor the disposition of assets. Thus, claims are relevant to the accounting process only at the time that the assets are disbursed. Likewise, distributions of legacies are not entered into the records until actually conveyed. As mentioned earlier, devises of real property are often transferred by operation of law at death so that no accounting is necessary.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Because of the importance of separately identifying income and principal transactions in many estates, the accounting system must always note whether income or principal is being affected. Quite frequently, the executor maintains two cash balances to assist in this process.</a:t>
            </a:r>
            <a:endParaRPr lang="en-US" i="0" dirty="0"/>
          </a:p>
        </p:txBody>
      </p:sp>
    </p:spTree>
    <p:extLst>
      <p:ext uri="{BB962C8B-B14F-4D97-AF65-F5344CB8AC3E}">
        <p14:creationId xmlns:p14="http://schemas.microsoft.com/office/powerpoint/2010/main" val="3861669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spect="1" noChangeArrowheads="1" noTextEdit="1"/>
          </p:cNvSpPr>
          <p:nvPr>
            <p:ph type="sldImg"/>
          </p:nvPr>
        </p:nvSpPr>
        <p:spPr>
          <a:xfrm>
            <a:off x="1150938" y="692150"/>
            <a:ext cx="4556125" cy="3416300"/>
          </a:xfrm>
          <a:ln/>
        </p:spPr>
      </p:sp>
      <p:sp>
        <p:nvSpPr>
          <p:cNvPr id="37891" name="Rectangle 3"/>
          <p:cNvSpPr>
            <a:spLocks noGrp="1" noChangeArrowheads="1"/>
          </p:cNvSpPr>
          <p:nvPr>
            <p:ph type="body" idx="1"/>
          </p:nvPr>
        </p:nvSpPr>
        <p:spPr>
          <a:noFill/>
          <a:ln w="9525"/>
        </p:spPr>
        <p:txBody>
          <a:bodyPr/>
          <a:lstStyle/>
          <a:p>
            <a:r>
              <a:rPr lang="en-US" dirty="0"/>
              <a:t>The term </a:t>
            </a:r>
            <a:r>
              <a:rPr lang="en-US" i="1" dirty="0"/>
              <a:t>estate</a:t>
            </a:r>
            <a:r>
              <a:rPr lang="en-US" dirty="0"/>
              <a:t> simply refers to the property (assets) owned by an individual. However, in this chapter, </a:t>
            </a:r>
            <a:r>
              <a:rPr lang="en-US" i="1" dirty="0"/>
              <a:t>estate</a:t>
            </a:r>
            <a:r>
              <a:rPr lang="en-US" dirty="0"/>
              <a:t> is more specifically defined as a separate legal entity holding title to the real and personal assets of a deceased person. </a:t>
            </a:r>
            <a:r>
              <a:rPr lang="en-US" i="1" dirty="0"/>
              <a:t>Thus, estate accounting refers to the recording and reporting of financial events from the time of a person’s death until the ultimate distribution of all property the estate holds. </a:t>
            </a:r>
            <a:endParaRPr lang="en-US" dirty="0"/>
          </a:p>
        </p:txBody>
      </p:sp>
    </p:spTree>
    <p:extLst>
      <p:ext uri="{BB962C8B-B14F-4D97-AF65-F5344CB8AC3E}">
        <p14:creationId xmlns:p14="http://schemas.microsoft.com/office/powerpoint/2010/main" val="13530249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xfrm>
            <a:off x="1150938" y="692150"/>
            <a:ext cx="4556125" cy="3416300"/>
          </a:xfrm>
          <a:ln/>
        </p:spPr>
      </p:sp>
      <p:sp>
        <p:nvSpPr>
          <p:cNvPr id="36867"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 19-5: Describe the financial statements</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and journal entries utilized</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to account for estate and</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trust transactions.</a:t>
            </a:r>
            <a:endParaRPr lang="en-US" dirty="0"/>
          </a:p>
        </p:txBody>
      </p:sp>
    </p:spTree>
    <p:extLst>
      <p:ext uri="{BB962C8B-B14F-4D97-AF65-F5344CB8AC3E}">
        <p14:creationId xmlns:p14="http://schemas.microsoft.com/office/powerpoint/2010/main" val="422229637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spect="1" noChangeArrowheads="1" noTextEdit="1"/>
          </p:cNvSpPr>
          <p:nvPr>
            <p:ph type="sldImg"/>
          </p:nvPr>
        </p:nvSpPr>
        <p:spPr>
          <a:xfrm>
            <a:off x="1150938" y="692150"/>
            <a:ext cx="4556125" cy="3416300"/>
          </a:xfrm>
          <a:ln/>
        </p:spPr>
      </p:sp>
      <p:sp>
        <p:nvSpPr>
          <p:cNvPr id="56323"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As necessary, the executor files periodic reports with the probate court to disclose the progress being made in settling the estate. This report, which may vary from state to state, is generally referred to as a </a:t>
            </a:r>
            <a:r>
              <a:rPr lang="en-US" sz="1200" b="0" i="1" u="none" strike="noStrike" kern="1200" baseline="0" dirty="0">
                <a:solidFill>
                  <a:schemeClr val="tx1"/>
                </a:solidFill>
                <a:latin typeface="Times New Roman" pitchFamily="18" charset="0"/>
                <a:ea typeface="+mn-ea"/>
                <a:cs typeface="+mn-cs"/>
              </a:rPr>
              <a:t>charge and discharge statement. </a:t>
            </a:r>
            <a:r>
              <a:rPr lang="en-US" sz="1200" b="0" i="0" u="none" strike="noStrike" kern="1200" baseline="0" dirty="0">
                <a:solidFill>
                  <a:schemeClr val="tx1"/>
                </a:solidFill>
                <a:latin typeface="Times New Roman" pitchFamily="18" charset="0"/>
                <a:ea typeface="+mn-ea"/>
                <a:cs typeface="+mn-cs"/>
              </a:rPr>
              <a:t>If income and principal must be accounted for separately, the statement is prepared in two parts. For both principal</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and income, the statement should indicate the following:</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The assets under the executor’s control.</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Disbursements made to date.</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Any property still remaining.</a:t>
            </a:r>
            <a:endParaRPr lang="en-US" dirty="0"/>
          </a:p>
        </p:txBody>
      </p:sp>
    </p:spTree>
    <p:extLst>
      <p:ext uri="{BB962C8B-B14F-4D97-AF65-F5344CB8AC3E}">
        <p14:creationId xmlns:p14="http://schemas.microsoft.com/office/powerpoint/2010/main" val="370480145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xfrm>
            <a:off x="1150938" y="692150"/>
            <a:ext cx="4556125" cy="3416300"/>
          </a:xfrm>
          <a:ln/>
        </p:spPr>
      </p:sp>
      <p:sp>
        <p:nvSpPr>
          <p:cNvPr id="36867"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 19-6: Describe various trusts, their proper use, and accounting for activities. </a:t>
            </a:r>
            <a:endParaRPr lang="en-US" dirty="0"/>
          </a:p>
        </p:txBody>
      </p:sp>
    </p:spTree>
    <p:extLst>
      <p:ext uri="{BB962C8B-B14F-4D97-AF65-F5344CB8AC3E}">
        <p14:creationId xmlns:p14="http://schemas.microsoft.com/office/powerpoint/2010/main" val="172184975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ChangeArrowheads="1" noTextEdit="1"/>
          </p:cNvSpPr>
          <p:nvPr>
            <p:ph type="sldImg"/>
          </p:nvPr>
        </p:nvSpPr>
        <p:spPr>
          <a:xfrm>
            <a:off x="1150938" y="692150"/>
            <a:ext cx="4556125" cy="3416300"/>
          </a:xfrm>
          <a:ln/>
        </p:spPr>
      </p:sp>
      <p:sp>
        <p:nvSpPr>
          <p:cNvPr id="57347" name="Rectangle 3"/>
          <p:cNvSpPr>
            <a:spLocks noGrp="1" noChangeArrowheads="1"/>
          </p:cNvSpPr>
          <p:nvPr>
            <p:ph type="body" idx="1"/>
          </p:nvPr>
        </p:nvSpPr>
        <p:spPr>
          <a:noFill/>
          <a:ln w="9525"/>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0" dirty="0"/>
              <a:t>Trusts</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Times New Roman" pitchFamily="18" charset="0"/>
                <a:ea typeface="+mn-ea"/>
                <a:cs typeface="+mn-cs"/>
              </a:rPr>
              <a:t>A trust is created by the conveyance of assets to a fiduciary (or trustee) who manages the assets and ultimately disposes of them to one or more beneficiaries. </a:t>
            </a:r>
          </a:p>
          <a:p>
            <a:pPr>
              <a:spcBef>
                <a:spcPts val="0"/>
              </a:spcBef>
              <a:spcAft>
                <a:spcPts val="0"/>
              </a:spcAft>
              <a:defRPr/>
            </a:pPr>
            <a:r>
              <a:rPr lang="en-US" sz="1200" b="0" i="0" u="none" strike="noStrike" kern="1200" baseline="0" dirty="0">
                <a:solidFill>
                  <a:schemeClr val="tx1"/>
                </a:solidFill>
                <a:latin typeface="Times New Roman" pitchFamily="18" charset="0"/>
                <a:ea typeface="+mn-ea"/>
                <a:cs typeface="+mn-cs"/>
              </a:rPr>
              <a:t>Often they are established to reduce the size of a person’s taxable estate and, thus, the amount of estate taxes that must eventually be paid. </a:t>
            </a:r>
          </a:p>
          <a:p>
            <a:pPr>
              <a:spcBef>
                <a:spcPts val="0"/>
              </a:spcBef>
              <a:spcAft>
                <a:spcPts val="0"/>
              </a:spcAft>
              <a:defRPr/>
            </a:pPr>
            <a:r>
              <a:rPr lang="en-US" sz="1200" b="0" i="0" u="none" strike="noStrike" kern="1200" baseline="0" dirty="0">
                <a:solidFill>
                  <a:srgbClr val="000000"/>
                </a:solidFill>
                <a:latin typeface="Times New Roman" pitchFamily="18" charset="0"/>
                <a:ea typeface="+mn-ea"/>
                <a:cs typeface="+mn-cs"/>
              </a:rPr>
              <a:t>Trusts can also result </a:t>
            </a:r>
            <a:r>
              <a:rPr lang="en-US" sz="1200" b="0" dirty="0">
                <a:solidFill>
                  <a:srgbClr val="000000"/>
                </a:solidFill>
                <a:effectLst/>
              </a:rPr>
              <a:t>from the provisions of a will, specified by the decedent to guide distribution of estate property.</a:t>
            </a:r>
            <a:r>
              <a:rPr lang="en-US" sz="1200" b="0" dirty="0">
                <a:solidFill>
                  <a:srgbClr val="000000"/>
                </a:solidFill>
                <a:effectLst/>
                <a:cs typeface="Times New Roman" pitchFamily="18" charset="0"/>
              </a:rPr>
              <a:t> </a:t>
            </a:r>
            <a:endParaRPr lang="en-US" sz="1200" b="0" i="0" u="none" strike="noStrike" kern="1200" baseline="0" dirty="0">
              <a:solidFill>
                <a:srgbClr val="000000"/>
              </a:solidFill>
            </a:endParaRPr>
          </a:p>
          <a:p>
            <a:pPr>
              <a:spcBef>
                <a:spcPts val="1200"/>
              </a:spcBef>
              <a:defRPr/>
            </a:pPr>
            <a:r>
              <a:rPr lang="en-US" sz="1200" b="0" i="0" u="none" strike="noStrike" kern="1200" baseline="0" dirty="0">
                <a:solidFill>
                  <a:schemeClr val="tx1"/>
                </a:solidFill>
                <a:latin typeface="Times New Roman" pitchFamily="18" charset="0"/>
                <a:ea typeface="+mn-ea"/>
                <a:cs typeface="+mn-cs"/>
              </a:rPr>
              <a:t>People form trust funds to protect assets and ensure that the eventual use of these assets is as intended. </a:t>
            </a:r>
          </a:p>
        </p:txBody>
      </p:sp>
    </p:spTree>
    <p:extLst>
      <p:ext uri="{BB962C8B-B14F-4D97-AF65-F5344CB8AC3E}">
        <p14:creationId xmlns:p14="http://schemas.microsoft.com/office/powerpoint/2010/main" val="44489368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Rot="1" noChangeAspect="1" noChangeArrowheads="1" noTextEdit="1"/>
          </p:cNvSpPr>
          <p:nvPr>
            <p:ph type="sldImg"/>
          </p:nvPr>
        </p:nvSpPr>
        <p:spPr>
          <a:xfrm>
            <a:off x="1150938" y="692150"/>
            <a:ext cx="4556125" cy="3416300"/>
          </a:xfrm>
          <a:ln/>
        </p:spPr>
      </p:sp>
      <p:sp>
        <p:nvSpPr>
          <p:cNvPr id="58371" name="Rectangle 3"/>
          <p:cNvSpPr>
            <a:spLocks noGrp="1" noChangeArrowheads="1"/>
          </p:cNvSpPr>
          <p:nvPr>
            <p:ph type="body" idx="1"/>
          </p:nvPr>
        </p:nvSpPr>
        <p:spPr>
          <a:noFill/>
          <a:ln w="9525"/>
        </p:spPr>
        <p:txBody>
          <a:bodyPr/>
          <a:lstStyle/>
          <a:p>
            <a:r>
              <a:rPr lang="en-US" sz="1200" b="0" dirty="0">
                <a:solidFill>
                  <a:srgbClr val="000000"/>
                </a:solidFill>
                <a:effectLst/>
              </a:rPr>
              <a:t>In legal terms, an </a:t>
            </a:r>
            <a:r>
              <a:rPr lang="en-US" sz="1200" b="0" i="1" dirty="0">
                <a:solidFill>
                  <a:srgbClr val="000000"/>
                </a:solidFill>
                <a:effectLst/>
              </a:rPr>
              <a:t>inter vivos trust </a:t>
            </a:r>
            <a:r>
              <a:rPr lang="en-US" sz="1200" b="0" dirty="0">
                <a:solidFill>
                  <a:srgbClr val="000000"/>
                </a:solidFill>
                <a:effectLst/>
              </a:rPr>
              <a:t>is one started by a living individual, whereas a </a:t>
            </a:r>
            <a:r>
              <a:rPr lang="en-US" sz="1200" b="0" i="1" dirty="0">
                <a:solidFill>
                  <a:srgbClr val="000000"/>
                </a:solidFill>
                <a:effectLst/>
              </a:rPr>
              <a:t>testamentary trust </a:t>
            </a:r>
            <a:r>
              <a:rPr lang="en-US" sz="1200" b="0" dirty="0">
                <a:solidFill>
                  <a:srgbClr val="000000"/>
                </a:solidFill>
                <a:effectLst/>
              </a:rPr>
              <a:t>is created by a will.</a:t>
            </a:r>
            <a:r>
              <a:rPr lang="en-US" sz="1200" b="0" i="0" u="none" strike="noStrike" kern="1200" baseline="0" dirty="0">
                <a:solidFill>
                  <a:srgbClr val="000000"/>
                </a:solidFill>
                <a:latin typeface="Times New Roman" pitchFamily="18" charset="0"/>
                <a:ea typeface="+mn-ea"/>
                <a:cs typeface="+mn-cs"/>
              </a:rPr>
              <a:t> </a:t>
            </a:r>
          </a:p>
          <a:p>
            <a:r>
              <a:rPr lang="en-US" sz="1200" b="0" i="0" u="none" strike="noStrike" kern="1200" baseline="0" dirty="0">
                <a:solidFill>
                  <a:srgbClr val="000000"/>
                </a:solidFill>
                <a:latin typeface="Times New Roman" pitchFamily="18" charset="0"/>
                <a:ea typeface="+mn-ea"/>
                <a:cs typeface="+mn-cs"/>
              </a:rPr>
              <a:t>Frequently, the </a:t>
            </a:r>
            <a:r>
              <a:rPr lang="en-US" sz="1200" b="0" i="1" u="none" strike="noStrike" kern="1200" baseline="0" dirty="0">
                <a:solidFill>
                  <a:srgbClr val="000000"/>
                </a:solidFill>
                <a:latin typeface="Times New Roman" pitchFamily="18" charset="0"/>
                <a:ea typeface="+mn-ea"/>
                <a:cs typeface="+mn-cs"/>
              </a:rPr>
              <a:t>trustor </a:t>
            </a:r>
            <a:r>
              <a:rPr lang="en-US" sz="1200" b="0" i="0" u="none" strike="noStrike" kern="1200" baseline="0" dirty="0">
                <a:solidFill>
                  <a:srgbClr val="000000"/>
                </a:solidFill>
                <a:latin typeface="Times New Roman" pitchFamily="18" charset="0"/>
                <a:ea typeface="+mn-ea"/>
                <a:cs typeface="+mn-cs"/>
              </a:rPr>
              <a:t>or </a:t>
            </a:r>
            <a:r>
              <a:rPr lang="en-US" sz="1200" b="0" i="1" u="none" strike="noStrike" kern="1200" baseline="0" dirty="0">
                <a:solidFill>
                  <a:srgbClr val="000000"/>
                </a:solidFill>
                <a:latin typeface="Times New Roman" pitchFamily="18" charset="0"/>
                <a:ea typeface="+mn-ea"/>
                <a:cs typeface="+mn-cs"/>
              </a:rPr>
              <a:t>settlor </a:t>
            </a:r>
            <a:r>
              <a:rPr lang="en-US" sz="1200" b="0" i="0" u="none" strike="noStrike" kern="1200" baseline="0" dirty="0">
                <a:solidFill>
                  <a:srgbClr val="000000"/>
                </a:solidFill>
                <a:latin typeface="Times New Roman" pitchFamily="18" charset="0"/>
                <a:ea typeface="+mn-ea"/>
                <a:cs typeface="+mn-cs"/>
              </a:rPr>
              <a:t>or </a:t>
            </a:r>
            <a:r>
              <a:rPr lang="en-US" sz="1200" b="0" i="1" u="none" strike="noStrike" kern="1200" baseline="0" dirty="0">
                <a:solidFill>
                  <a:srgbClr val="000000"/>
                </a:solidFill>
                <a:latin typeface="Times New Roman" pitchFamily="18" charset="0"/>
                <a:ea typeface="+mn-ea"/>
                <a:cs typeface="+mn-cs"/>
              </a:rPr>
              <a:t>grantor </a:t>
            </a:r>
            <a:r>
              <a:rPr lang="en-US" sz="1200" b="0" i="0" u="none" strike="noStrike" kern="1200" baseline="0" dirty="0">
                <a:solidFill>
                  <a:srgbClr val="000000"/>
                </a:solidFill>
                <a:latin typeface="Times New Roman" pitchFamily="18" charset="0"/>
                <a:ea typeface="+mn-ea"/>
                <a:cs typeface="+mn-cs"/>
              </a:rPr>
              <a:t>(the person who funds the trust) will believe that a chosen trustee is simply better suited to manage complicated investments than is the beneficiary. A young child, for example, is not capable of directing the use of</a:t>
            </a:r>
            <a:r>
              <a:rPr lang="en-US" sz="1200" b="0" i="0" u="none" strike="noStrike" kern="1200" dirty="0">
                <a:solidFill>
                  <a:srgbClr val="000000"/>
                </a:solidFill>
                <a:latin typeface="Times New Roman" pitchFamily="18" charset="0"/>
                <a:ea typeface="+mn-ea"/>
                <a:cs typeface="+mn-cs"/>
              </a:rPr>
              <a:t> </a:t>
            </a:r>
            <a:r>
              <a:rPr lang="en-US" sz="1200" b="0" i="0" u="none" strike="noStrike" kern="1200" baseline="0" dirty="0">
                <a:solidFill>
                  <a:srgbClr val="000000"/>
                </a:solidFill>
                <a:latin typeface="Times New Roman" pitchFamily="18" charset="0"/>
                <a:ea typeface="+mn-ea"/>
                <a:cs typeface="+mn-cs"/>
              </a:rPr>
              <a:t>a large sum of money. The trustor may have the same opinion of an individual who possesses little business expertise. Likewise, the creation of a trust for the benefit of a person with a mental or severe physical handicap might be considered a wise decision.</a:t>
            </a:r>
          </a:p>
        </p:txBody>
      </p:sp>
    </p:spTree>
    <p:extLst>
      <p:ext uri="{BB962C8B-B14F-4D97-AF65-F5344CB8AC3E}">
        <p14:creationId xmlns:p14="http://schemas.microsoft.com/office/powerpoint/2010/main" val="185970932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xfrm>
            <a:off x="1150938" y="692150"/>
            <a:ext cx="4556125" cy="3416300"/>
          </a:xfrm>
          <a:ln/>
        </p:spPr>
      </p:sp>
      <p:sp>
        <p:nvSpPr>
          <p:cNvPr id="61443" name="Rectangle 3"/>
          <p:cNvSpPr>
            <a:spLocks noGrp="1" noChangeArrowheads="1"/>
          </p:cNvSpPr>
          <p:nvPr>
            <p:ph type="body" idx="1"/>
          </p:nvPr>
        </p:nvSpPr>
        <p:spPr>
          <a:noFill/>
          <a:ln w="9525"/>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Times New Roman" pitchFamily="18" charset="0"/>
                <a:ea typeface="+mn-ea"/>
                <a:cs typeface="+mn-cs"/>
              </a:rPr>
              <a:t>During recent years, one specific type of trust, a </a:t>
            </a:r>
            <a:r>
              <a:rPr lang="en-US" sz="1200" b="0" i="1" u="none" strike="noStrike" kern="1200" baseline="0" dirty="0">
                <a:solidFill>
                  <a:schemeClr val="tx1"/>
                </a:solidFill>
                <a:latin typeface="Times New Roman" pitchFamily="18" charset="0"/>
                <a:ea typeface="+mn-ea"/>
                <a:cs typeface="+mn-cs"/>
              </a:rPr>
              <a:t>revocable living trust, </a:t>
            </a:r>
            <a:r>
              <a:rPr lang="en-US" sz="1200" b="0" i="0" u="none" strike="noStrike" kern="1200" baseline="0" dirty="0">
                <a:solidFill>
                  <a:schemeClr val="tx1"/>
                </a:solidFill>
                <a:latin typeface="Times New Roman" pitchFamily="18" charset="0"/>
                <a:ea typeface="+mn-ea"/>
                <a:cs typeface="+mn-cs"/>
              </a:rPr>
              <a:t>has become especially popular and controversial. The trustor usually manages the fund and receives most, if not all, of the income until death. After that time, future income and possibly principal payments are made to one or more previously named beneficiaries. Because the trust is revocable, the trustor can change these beneficiaries or other terms of the trust at any time.</a:t>
            </a:r>
            <a:endParaRPr lang="en-US" b="0" dirty="0"/>
          </a:p>
          <a:p>
            <a:r>
              <a:rPr lang="en-US" sz="1200" b="0" i="0" u="none" strike="noStrike" kern="1200" baseline="0" dirty="0">
                <a:solidFill>
                  <a:schemeClr val="tx1"/>
                </a:solidFill>
                <a:latin typeface="Times New Roman" pitchFamily="18" charset="0"/>
                <a:ea typeface="+mn-ea"/>
                <a:cs typeface="+mn-cs"/>
              </a:rPr>
              <a:t>Revocable living trusts offer several significant advantages that appeal to certain individuals. First, this type of trust avoids the delay and expense of probate. At the trustor’s death, the trust continues and makes future payments as defined in the trust agreement. In some states, this advantage can be quite important, but in others the cost of establishing the trust may be more expensive than the potential probate costs. The taxable income of the revocable living trust is included in the grantor’s individual income tax return while that person remains alive. It is not taxed within a fiduciary income tax return until after the grantor’s death. </a:t>
            </a:r>
          </a:p>
          <a:p>
            <a:r>
              <a:rPr lang="en-US" sz="1200" b="0" i="0" u="none" strike="noStrike" kern="1200" baseline="0" dirty="0">
                <a:solidFill>
                  <a:schemeClr val="tx1"/>
                </a:solidFill>
                <a:latin typeface="Times New Roman" pitchFamily="18" charset="0"/>
                <a:ea typeface="+mn-ea"/>
                <a:cs typeface="+mn-cs"/>
              </a:rPr>
              <a:t>Second, conveyance of assets through a trust can be made without publicity whereas a will is a public document. Thus, anyone who values privacy may want to consider the revocable living trust. The entertainer Bing Crosby, for example, set up such a trust so that no outsider would know how his estate was distributed. </a:t>
            </a:r>
            <a:endParaRPr lang="en-US" dirty="0"/>
          </a:p>
        </p:txBody>
      </p:sp>
    </p:spTree>
    <p:extLst>
      <p:ext uri="{BB962C8B-B14F-4D97-AF65-F5344CB8AC3E}">
        <p14:creationId xmlns:p14="http://schemas.microsoft.com/office/powerpoint/2010/main" val="316473827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xfrm>
            <a:off x="1150938" y="692150"/>
            <a:ext cx="4556125" cy="3416300"/>
          </a:xfrm>
          <a:ln/>
        </p:spPr>
      </p:sp>
      <p:sp>
        <p:nvSpPr>
          <p:cNvPr id="62467" name="Rectangle 3"/>
          <p:cNvSpPr>
            <a:spLocks noGrp="1" noChangeArrowheads="1"/>
          </p:cNvSpPr>
          <p:nvPr>
            <p:ph type="body" idx="1"/>
          </p:nvPr>
        </p:nvSpPr>
        <p:spPr>
          <a:noFill/>
          <a:ln w="9525"/>
        </p:spPr>
        <p:txBody>
          <a:bodyPr/>
          <a:lstStyle/>
          <a:p>
            <a:r>
              <a:rPr lang="en-US" dirty="0"/>
              <a:t>Other Types of Trusts</a:t>
            </a:r>
          </a:p>
          <a:p>
            <a:pPr>
              <a:lnSpc>
                <a:spcPct val="90000"/>
              </a:lnSpc>
              <a:buNone/>
            </a:pPr>
            <a:r>
              <a:rPr lang="en-US" u="sng" dirty="0"/>
              <a:t>Credit shelter trust</a:t>
            </a:r>
            <a:r>
              <a:rPr lang="en-US" dirty="0"/>
              <a:t> </a:t>
            </a:r>
            <a:r>
              <a:rPr lang="en-US" sz="1200" b="0" i="0" u="none" strike="noStrike" kern="1200" baseline="0" dirty="0">
                <a:solidFill>
                  <a:schemeClr val="tx1"/>
                </a:solidFill>
                <a:latin typeface="Times New Roman" pitchFamily="18" charset="0"/>
                <a:ea typeface="+mn-ea"/>
                <a:cs typeface="+mn-cs"/>
              </a:rPr>
              <a:t>(also known as a </a:t>
            </a:r>
            <a:r>
              <a:rPr lang="en-US" sz="1200" b="0" i="1" u="none" strike="noStrike" kern="1200" baseline="0" dirty="0">
                <a:solidFill>
                  <a:schemeClr val="tx1"/>
                </a:solidFill>
                <a:latin typeface="Times New Roman" pitchFamily="18" charset="0"/>
                <a:ea typeface="+mn-ea"/>
                <a:cs typeface="+mn-cs"/>
              </a:rPr>
              <a:t>bypass trust </a:t>
            </a:r>
            <a:r>
              <a:rPr lang="en-US" sz="1200" b="0" i="0" u="none" strike="noStrike" kern="1200" baseline="0" dirty="0">
                <a:solidFill>
                  <a:schemeClr val="tx1"/>
                </a:solidFill>
                <a:latin typeface="Times New Roman" pitchFamily="18" charset="0"/>
                <a:ea typeface="+mn-ea"/>
                <a:cs typeface="+mn-cs"/>
              </a:rPr>
              <a:t>or </a:t>
            </a:r>
            <a:r>
              <a:rPr lang="en-US" sz="1200" b="0" i="1" u="none" strike="noStrike" kern="1200" baseline="0" dirty="0">
                <a:solidFill>
                  <a:schemeClr val="tx1"/>
                </a:solidFill>
                <a:latin typeface="Times New Roman" pitchFamily="18" charset="0"/>
                <a:ea typeface="+mn-ea"/>
                <a:cs typeface="+mn-cs"/>
              </a:rPr>
              <a:t>family trust). </a:t>
            </a:r>
            <a:endParaRPr lang="en-US" u="sng" dirty="0"/>
          </a:p>
          <a:p>
            <a:pPr marL="171450" indent="-171450">
              <a:lnSpc>
                <a:spcPct val="90000"/>
              </a:lnSpc>
              <a:buFont typeface="Arial"/>
              <a:buChar char="•"/>
            </a:pPr>
            <a:r>
              <a:rPr lang="en-US" dirty="0"/>
              <a:t>Designed for couples, where each spouse agrees to transfer at death an amount up to the tax-free exclusion ($11.4 million) to the other.</a:t>
            </a:r>
          </a:p>
          <a:p>
            <a:pPr marL="171450" indent="-171450">
              <a:lnSpc>
                <a:spcPct val="90000"/>
              </a:lnSpc>
              <a:buFont typeface="Arial"/>
              <a:buChar char="•"/>
            </a:pPr>
            <a:r>
              <a:rPr lang="en-US" dirty="0"/>
              <a:t>Reduces the estate of surviving spouse.</a:t>
            </a:r>
          </a:p>
        </p:txBody>
      </p:sp>
    </p:spTree>
    <p:extLst>
      <p:ext uri="{BB962C8B-B14F-4D97-AF65-F5344CB8AC3E}">
        <p14:creationId xmlns:p14="http://schemas.microsoft.com/office/powerpoint/2010/main" val="165456356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lstStyle/>
          <a:p>
            <a:pPr marL="0" indent="0">
              <a:lnSpc>
                <a:spcPct val="90000"/>
              </a:lnSpc>
              <a:buNone/>
            </a:pPr>
            <a:r>
              <a:rPr lang="en-US" u="sng" dirty="0"/>
              <a:t>Qualified terminable interest property trust (QTIP trust)</a:t>
            </a:r>
          </a:p>
          <a:p>
            <a:pPr marL="171450" indent="-171450">
              <a:lnSpc>
                <a:spcPct val="90000"/>
              </a:lnSpc>
              <a:buFont typeface="Arial"/>
              <a:buChar char="•"/>
            </a:pPr>
            <a:r>
              <a:rPr lang="en-US" dirty="0"/>
              <a:t>Property is conveyed to a trust; distributions are paid to the beneficiary (usually spouse).</a:t>
            </a:r>
          </a:p>
          <a:p>
            <a:pPr marL="171450" indent="-171450">
              <a:lnSpc>
                <a:spcPct val="90000"/>
              </a:lnSpc>
              <a:buFont typeface="Arial"/>
              <a:buChar char="•"/>
            </a:pPr>
            <a:r>
              <a:rPr lang="en-US" dirty="0"/>
              <a:t>At a specified time, the remainder is conveyed to a designated party.</a:t>
            </a:r>
          </a:p>
          <a:p>
            <a:pPr marL="171450" indent="-171450">
              <a:lnSpc>
                <a:spcPct val="90000"/>
              </a:lnSpc>
              <a:buFont typeface="Arial"/>
              <a:buChar char="•"/>
            </a:pPr>
            <a:r>
              <a:rPr lang="en-US" dirty="0"/>
              <a:t>Allows steady income for one beneficiary, while protecting principal for another.</a:t>
            </a:r>
          </a:p>
        </p:txBody>
      </p:sp>
    </p:spTree>
    <p:extLst>
      <p:ext uri="{BB962C8B-B14F-4D97-AF65-F5344CB8AC3E}">
        <p14:creationId xmlns:p14="http://schemas.microsoft.com/office/powerpoint/2010/main" val="370359770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spect="1" noChangeArrowheads="1" noTextEdit="1"/>
          </p:cNvSpPr>
          <p:nvPr>
            <p:ph type="sldImg"/>
          </p:nvPr>
        </p:nvSpPr>
        <p:spPr>
          <a:xfrm>
            <a:off x="1150938" y="692150"/>
            <a:ext cx="4556125" cy="3416300"/>
          </a:xfrm>
          <a:ln/>
        </p:spPr>
      </p:sp>
      <p:sp>
        <p:nvSpPr>
          <p:cNvPr id="63491" name="Rectangle 3"/>
          <p:cNvSpPr>
            <a:spLocks noGrp="1" noChangeArrowheads="1"/>
          </p:cNvSpPr>
          <p:nvPr>
            <p:ph type="body" idx="1"/>
          </p:nvPr>
        </p:nvSpPr>
        <p:spPr>
          <a:noFill/>
          <a:ln w="9525"/>
        </p:spPr>
        <p:txBody>
          <a:bodyPr/>
          <a:lstStyle/>
          <a:p>
            <a:r>
              <a:rPr lang="en-US" dirty="0"/>
              <a:t>Other Types of Trusts</a:t>
            </a:r>
          </a:p>
          <a:p>
            <a:pPr>
              <a:lnSpc>
                <a:spcPct val="80000"/>
              </a:lnSpc>
              <a:buNone/>
            </a:pPr>
            <a:r>
              <a:rPr lang="en-US" u="sng" dirty="0"/>
              <a:t>Charitable remainder trust</a:t>
            </a:r>
          </a:p>
          <a:p>
            <a:pPr marL="171450" indent="-171450">
              <a:lnSpc>
                <a:spcPct val="80000"/>
              </a:lnSpc>
              <a:buFont typeface="Arial"/>
              <a:buChar char="•"/>
            </a:pPr>
            <a:r>
              <a:rPr lang="en-US" dirty="0"/>
              <a:t>Trust income is paid to a beneficiary for a period of time (or death of the beneficiary). </a:t>
            </a:r>
          </a:p>
          <a:p>
            <a:pPr marL="171450" indent="-171450">
              <a:lnSpc>
                <a:spcPct val="80000"/>
              </a:lnSpc>
              <a:buFont typeface="Arial"/>
              <a:buChar char="•"/>
            </a:pPr>
            <a:r>
              <a:rPr lang="en-US" dirty="0"/>
              <a:t>Then the principal is given to a stated charity.</a:t>
            </a:r>
          </a:p>
          <a:p>
            <a:pPr marL="171450" indent="-171450">
              <a:lnSpc>
                <a:spcPct val="80000"/>
              </a:lnSpc>
              <a:buFont typeface="Arial"/>
              <a:buChar char="•"/>
            </a:pPr>
            <a:r>
              <a:rPr lang="en-US" dirty="0"/>
              <a:t>Renders appreciated property requiring liquidation nontaxable.</a:t>
            </a:r>
          </a:p>
        </p:txBody>
      </p:sp>
    </p:spTree>
    <p:extLst>
      <p:ext uri="{BB962C8B-B14F-4D97-AF65-F5344CB8AC3E}">
        <p14:creationId xmlns:p14="http://schemas.microsoft.com/office/powerpoint/2010/main" val="275071868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lstStyle/>
          <a:p>
            <a:pPr>
              <a:buNone/>
            </a:pPr>
            <a:r>
              <a:rPr lang="en-US" u="sng" dirty="0"/>
              <a:t>Charitable lead trust</a:t>
            </a:r>
          </a:p>
          <a:p>
            <a:pPr marL="171450" indent="-171450">
              <a:buFont typeface="Arial"/>
              <a:buChar char="•"/>
            </a:pPr>
            <a:r>
              <a:rPr lang="en-US" dirty="0"/>
              <a:t>Trust income paid to a specified charity for a period of time, then the remaining principal is transferred to a different beneficiary.</a:t>
            </a:r>
          </a:p>
          <a:p>
            <a:pPr>
              <a:buNone/>
            </a:pPr>
            <a:r>
              <a:rPr lang="en-US" u="sng" dirty="0"/>
              <a:t>Grantor retained annuity trust (GRAT)</a:t>
            </a:r>
          </a:p>
          <a:p>
            <a:pPr marL="171450" indent="-171450">
              <a:buFont typeface="Arial"/>
              <a:buChar char="•"/>
            </a:pPr>
            <a:r>
              <a:rPr lang="en-US" dirty="0"/>
              <a:t>Trustor collects fixed payments from the trust.</a:t>
            </a:r>
          </a:p>
          <a:p>
            <a:pPr marL="171450" indent="-171450">
              <a:buFont typeface="Arial"/>
              <a:buChar char="•"/>
            </a:pPr>
            <a:r>
              <a:rPr lang="en-US" dirty="0"/>
              <a:t>Principal given to beneficiary after a specified time or at the death of the trustor.</a:t>
            </a:r>
          </a:p>
          <a:p>
            <a:pPr marL="171450" indent="-171450">
              <a:buFont typeface="Arial"/>
              <a:buChar char="•"/>
            </a:pPr>
            <a:r>
              <a:rPr lang="en-US" dirty="0"/>
              <a:t>Allows for reduction of gift tax.</a:t>
            </a:r>
          </a:p>
          <a:p>
            <a:endParaRPr lang="en-US" dirty="0"/>
          </a:p>
          <a:p>
            <a:endParaRPr lang="en-US" dirty="0"/>
          </a:p>
          <a:p>
            <a:endParaRPr lang="en-US" dirty="0"/>
          </a:p>
        </p:txBody>
      </p:sp>
    </p:spTree>
    <p:extLst>
      <p:ext uri="{BB962C8B-B14F-4D97-AF65-F5344CB8AC3E}">
        <p14:creationId xmlns:p14="http://schemas.microsoft.com/office/powerpoint/2010/main" val="29421620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a:xfrm>
            <a:off x="1150938" y="692150"/>
            <a:ext cx="4556125" cy="3416300"/>
          </a:xfrm>
          <a:ln/>
        </p:spPr>
      </p:sp>
      <p:sp>
        <p:nvSpPr>
          <p:cNvPr id="38915" name="Rectangle 3"/>
          <p:cNvSpPr>
            <a:spLocks noGrp="1" noChangeArrowheads="1"/>
          </p:cNvSpPr>
          <p:nvPr>
            <p:ph type="body" idx="1"/>
          </p:nvPr>
        </p:nvSpPr>
        <p:spPr>
          <a:noFill/>
          <a:ln w="9525"/>
        </p:spPr>
        <p:txBody>
          <a:bodyPr/>
          <a:lstStyle/>
          <a:p>
            <a:pPr algn="l">
              <a:defRPr/>
            </a:pPr>
            <a:r>
              <a:rPr lang="en-US" sz="1200" b="0" dirty="0">
                <a:solidFill>
                  <a:srgbClr val="000000"/>
                </a:solidFill>
                <a:effectLst/>
                <a:cs typeface="Times New Roman" pitchFamily="18" charset="0"/>
              </a:rPr>
              <a:t>To ensure that this disposition is as intended and to avoid disputes, each individual should prepare a </a:t>
            </a:r>
            <a:r>
              <a:rPr lang="en-US" sz="1200" b="0" i="1" dirty="0">
                <a:solidFill>
                  <a:srgbClr val="000000"/>
                </a:solidFill>
                <a:effectLst/>
                <a:cs typeface="Times New Roman" pitchFamily="18" charset="0"/>
              </a:rPr>
              <a:t>will</a:t>
            </a:r>
            <a:r>
              <a:rPr lang="en-US" sz="1200" b="0" dirty="0">
                <a:solidFill>
                  <a:srgbClr val="000000"/>
                </a:solidFill>
                <a:effectLst/>
                <a:cs typeface="Times New Roman" pitchFamily="18" charset="0"/>
              </a:rPr>
              <a:t>, “a person’s declaration of how he desires his property to be disposed of after his death” (</a:t>
            </a:r>
            <a:r>
              <a:rPr lang="en-US" sz="1200" b="0" i="1" dirty="0">
                <a:solidFill>
                  <a:srgbClr val="000000"/>
                </a:solidFill>
                <a:effectLst/>
                <a:cs typeface="Times New Roman" pitchFamily="18" charset="0"/>
              </a:rPr>
              <a:t>Barron’s Law Dictionary</a:t>
            </a:r>
            <a:r>
              <a:rPr lang="en-US" sz="1200" b="0" dirty="0">
                <a:solidFill>
                  <a:srgbClr val="000000"/>
                </a:solidFill>
                <a:effectLst/>
                <a:cs typeface="Times New Roman" pitchFamily="18" charset="0"/>
              </a:rPr>
              <a:t>, 4th ed. (New York: Barron’s Educational Services, Inc. 1996), p. 553.). If an individual dies </a:t>
            </a:r>
            <a:r>
              <a:rPr lang="en-US" sz="1200" b="0" i="1" dirty="0">
                <a:solidFill>
                  <a:srgbClr val="000000"/>
                </a:solidFill>
                <a:effectLst/>
                <a:cs typeface="Times New Roman" pitchFamily="18" charset="0"/>
              </a:rPr>
              <a:t>testate</a:t>
            </a:r>
            <a:r>
              <a:rPr lang="en-US" sz="1200" b="0" dirty="0">
                <a:solidFill>
                  <a:srgbClr val="000000"/>
                </a:solidFill>
                <a:effectLst/>
                <a:cs typeface="Times New Roman" pitchFamily="18" charset="0"/>
              </a:rPr>
              <a:t> (having written a valid will), this document serves as the blueprint for settling the estate, disbursing all remaining assets, making various tax elections, and appointing fiduciaries to accomplish these tasks. </a:t>
            </a:r>
            <a:endParaRPr lang="en-US" dirty="0">
              <a:solidFill>
                <a:srgbClr val="000000"/>
              </a:solidFill>
            </a:endParaRPr>
          </a:p>
        </p:txBody>
      </p:sp>
    </p:spTree>
    <p:extLst>
      <p:ext uri="{BB962C8B-B14F-4D97-AF65-F5344CB8AC3E}">
        <p14:creationId xmlns:p14="http://schemas.microsoft.com/office/powerpoint/2010/main" val="334738301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a:xfrm>
            <a:off x="1150938" y="692150"/>
            <a:ext cx="4556125" cy="3416300"/>
          </a:xfrm>
          <a:ln/>
        </p:spPr>
      </p:sp>
      <p:sp>
        <p:nvSpPr>
          <p:cNvPr id="64515" name="Rectangle 3"/>
          <p:cNvSpPr>
            <a:spLocks noGrp="1" noChangeArrowheads="1"/>
          </p:cNvSpPr>
          <p:nvPr>
            <p:ph type="body" idx="1"/>
          </p:nvPr>
        </p:nvSpPr>
        <p:spPr>
          <a:noFill/>
          <a:ln w="9525"/>
        </p:spPr>
        <p:txBody>
          <a:bodyPr/>
          <a:lstStyle/>
          <a:p>
            <a:pPr>
              <a:lnSpc>
                <a:spcPct val="90000"/>
              </a:lnSpc>
              <a:buNone/>
            </a:pPr>
            <a:r>
              <a:rPr lang="en-US" u="sng" dirty="0"/>
              <a:t>Minor’s Section 2503(c) Trust</a:t>
            </a:r>
          </a:p>
          <a:p>
            <a:pPr marL="171450" indent="-171450">
              <a:lnSpc>
                <a:spcPct val="90000"/>
              </a:lnSpc>
              <a:buFont typeface="Arial"/>
              <a:buChar char="•"/>
            </a:pPr>
            <a:r>
              <a:rPr lang="en-US" dirty="0"/>
              <a:t>Eligible to receive a tax-free gift of $15,000 ($30,000 if from a couple) each year.</a:t>
            </a:r>
          </a:p>
          <a:p>
            <a:pPr>
              <a:lnSpc>
                <a:spcPct val="90000"/>
              </a:lnSpc>
              <a:buNone/>
            </a:pPr>
            <a:r>
              <a:rPr lang="en-US" u="sng" dirty="0"/>
              <a:t>Spendthrift Trust</a:t>
            </a:r>
          </a:p>
          <a:p>
            <a:pPr marL="171450" indent="-171450">
              <a:lnSpc>
                <a:spcPct val="90000"/>
              </a:lnSpc>
              <a:buFont typeface="Arial"/>
              <a:buChar char="•"/>
            </a:pPr>
            <a:r>
              <a:rPr lang="en-US" dirty="0"/>
              <a:t>Beneficiary cannot transfer or assign any payments not yet received.</a:t>
            </a:r>
            <a:endParaRPr lang="en-US" sz="2400" dirty="0"/>
          </a:p>
          <a:p>
            <a:endParaRPr lang="en-US" dirty="0"/>
          </a:p>
        </p:txBody>
      </p:sp>
    </p:spTree>
    <p:extLst>
      <p:ext uri="{BB962C8B-B14F-4D97-AF65-F5344CB8AC3E}">
        <p14:creationId xmlns:p14="http://schemas.microsoft.com/office/powerpoint/2010/main" val="79823814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lstStyle/>
          <a:p>
            <a:pPr>
              <a:lnSpc>
                <a:spcPct val="90000"/>
              </a:lnSpc>
              <a:buNone/>
            </a:pPr>
            <a:r>
              <a:rPr lang="en-US" u="sng" dirty="0"/>
              <a:t>Irrevocable life insurance trust</a:t>
            </a:r>
          </a:p>
          <a:p>
            <a:pPr marL="171450" indent="-171450">
              <a:lnSpc>
                <a:spcPct val="90000"/>
              </a:lnSpc>
              <a:buFont typeface="Arial"/>
              <a:buChar char="•"/>
            </a:pPr>
            <a:r>
              <a:rPr lang="en-US" dirty="0"/>
              <a:t>Money is contributed to purchase life insurance on the donor, so that proceeds can be used to pay estate and inheritance taxes.</a:t>
            </a:r>
          </a:p>
          <a:p>
            <a:pPr>
              <a:lnSpc>
                <a:spcPct val="90000"/>
              </a:lnSpc>
              <a:buNone/>
            </a:pPr>
            <a:r>
              <a:rPr lang="en-US" u="sng" dirty="0"/>
              <a:t>Qualified personal resident trust (QPRT)</a:t>
            </a:r>
          </a:p>
          <a:p>
            <a:pPr marL="171450" lvl="1" indent="-171450">
              <a:lnSpc>
                <a:spcPct val="90000"/>
              </a:lnSpc>
              <a:buFont typeface="Arial"/>
              <a:buChar char="•"/>
            </a:pPr>
            <a:r>
              <a:rPr lang="en-US" dirty="0"/>
              <a:t>Donor’s home is given, but the donor retains the right to live there for a period rent-free.</a:t>
            </a:r>
          </a:p>
        </p:txBody>
      </p:sp>
    </p:spTree>
    <p:extLst>
      <p:ext uri="{BB962C8B-B14F-4D97-AF65-F5344CB8AC3E}">
        <p14:creationId xmlns:p14="http://schemas.microsoft.com/office/powerpoint/2010/main" val="80679371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xfrm>
            <a:off x="1150938" y="692150"/>
            <a:ext cx="4556125" cy="3416300"/>
          </a:xfrm>
          <a:ln/>
        </p:spPr>
      </p:sp>
      <p:sp>
        <p:nvSpPr>
          <p:cNvPr id="65539"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Trust accounting is quite similar to the procedures demonstrated previously for an estate. However, because many different types of trusts can be created and an extended time period might be involved, the accounting process may become more complex than that for an estate. </a:t>
            </a:r>
          </a:p>
          <a:p>
            <a:r>
              <a:rPr lang="en-US" sz="1200" b="0" i="1" u="none" strike="noStrike" kern="1200" baseline="0" dirty="0">
                <a:solidFill>
                  <a:schemeClr val="tx1"/>
                </a:solidFill>
                <a:latin typeface="Times New Roman" pitchFamily="18" charset="0"/>
                <a:ea typeface="+mn-ea"/>
                <a:cs typeface="+mn-cs"/>
              </a:rPr>
              <a:t>In the same manner as an estate, the trust agreement should specify the distinction between transactions to be recorded as income and those to be recorded as principal. </a:t>
            </a:r>
            <a:r>
              <a:rPr lang="en-US" sz="1200" b="0" i="0" u="none" strike="noStrike" kern="1200" baseline="0" dirty="0">
                <a:solidFill>
                  <a:schemeClr val="tx1"/>
                </a:solidFill>
                <a:latin typeface="Times New Roman" pitchFamily="18" charset="0"/>
                <a:ea typeface="+mn-ea"/>
                <a:cs typeface="+mn-cs"/>
              </a:rPr>
              <a:t>If the agreement is silent or if a transaction that is not covered by the agreement is incurred, state laws apply to delineate the accounting. Generally accepted accounting principles usually are not considered appropriate. For example, trusts utilize the cash method rather than accrual accounting in recording most transactions. </a:t>
            </a:r>
            <a:endParaRPr lang="en-US" dirty="0"/>
          </a:p>
        </p:txBody>
      </p:sp>
    </p:spTree>
    <p:extLst>
      <p:ext uri="{BB962C8B-B14F-4D97-AF65-F5344CB8AC3E}">
        <p14:creationId xmlns:p14="http://schemas.microsoft.com/office/powerpoint/2010/main" val="300635747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xfrm>
            <a:off x="1150938" y="692150"/>
            <a:ext cx="4556125" cy="3416300"/>
          </a:xfrm>
          <a:ln/>
        </p:spPr>
      </p:sp>
      <p:sp>
        <p:nvSpPr>
          <p:cNvPr id="65539"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Although a definitive set of rules is not possible, the following list indicates the typical division of principal and income transactions: </a:t>
            </a:r>
          </a:p>
          <a:p>
            <a:r>
              <a:rPr lang="en-US" sz="1200" b="1" i="0" u="none" strike="noStrike" kern="1200" baseline="0" dirty="0">
                <a:solidFill>
                  <a:schemeClr val="tx1"/>
                </a:solidFill>
                <a:latin typeface="Times New Roman" pitchFamily="18" charset="0"/>
                <a:ea typeface="+mn-ea"/>
                <a:cs typeface="+mn-cs"/>
              </a:rPr>
              <a:t>Adjustments to the Trust’s Principal </a:t>
            </a:r>
            <a:endParaRPr lang="en-US" sz="1200" b="0" i="0" u="none" strike="noStrike" kern="1200" baseline="0" dirty="0">
              <a:solidFill>
                <a:schemeClr val="tx1"/>
              </a:solidFill>
              <a:latin typeface="Times New Roman" pitchFamily="18" charset="0"/>
              <a:ea typeface="+mn-ea"/>
              <a:cs typeface="+mn-cs"/>
            </a:endParaRPr>
          </a:p>
          <a:p>
            <a:r>
              <a:rPr lang="en-US" sz="1200" b="0" i="0" u="none" strike="noStrike" kern="1200" baseline="0" dirty="0">
                <a:solidFill>
                  <a:schemeClr val="tx1"/>
                </a:solidFill>
                <a:latin typeface="Times New Roman" pitchFamily="18" charset="0"/>
                <a:ea typeface="+mn-ea"/>
                <a:cs typeface="+mn-cs"/>
              </a:rPr>
              <a:t>Investment costs and commissions. </a:t>
            </a:r>
          </a:p>
          <a:p>
            <a:r>
              <a:rPr lang="en-US" sz="1200" b="0" i="0" u="none" strike="noStrike" kern="1200" baseline="0" dirty="0">
                <a:solidFill>
                  <a:schemeClr val="tx1"/>
                </a:solidFill>
                <a:latin typeface="Times New Roman" pitchFamily="18" charset="0"/>
                <a:ea typeface="+mn-ea"/>
                <a:cs typeface="+mn-cs"/>
              </a:rPr>
              <a:t>Income taxes on gains added to the principal. </a:t>
            </a:r>
          </a:p>
          <a:p>
            <a:r>
              <a:rPr lang="en-US" sz="1200" b="0" i="0" u="none" strike="noStrike" kern="1200" baseline="0" dirty="0">
                <a:solidFill>
                  <a:schemeClr val="tx1"/>
                </a:solidFill>
                <a:latin typeface="Times New Roman" pitchFamily="18" charset="0"/>
                <a:ea typeface="+mn-ea"/>
                <a:cs typeface="+mn-cs"/>
              </a:rPr>
              <a:t>Costs of preparing property for rent or sale. </a:t>
            </a:r>
          </a:p>
          <a:p>
            <a:r>
              <a:rPr lang="en-US" sz="1200" b="0" i="0" u="none" strike="noStrike" kern="1200" baseline="0" dirty="0">
                <a:solidFill>
                  <a:schemeClr val="tx1"/>
                </a:solidFill>
                <a:latin typeface="Times New Roman" pitchFamily="18" charset="0"/>
                <a:ea typeface="+mn-ea"/>
                <a:cs typeface="+mn-cs"/>
              </a:rPr>
              <a:t>Extraordinary repairs (improvements). </a:t>
            </a:r>
            <a:endParaRPr lang="en-US" dirty="0"/>
          </a:p>
        </p:txBody>
      </p:sp>
    </p:spTree>
    <p:extLst>
      <p:ext uri="{BB962C8B-B14F-4D97-AF65-F5344CB8AC3E}">
        <p14:creationId xmlns:p14="http://schemas.microsoft.com/office/powerpoint/2010/main" val="251583886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spect="1" noChangeArrowheads="1" noTextEdit="1"/>
          </p:cNvSpPr>
          <p:nvPr>
            <p:ph type="sldImg"/>
          </p:nvPr>
        </p:nvSpPr>
        <p:spPr>
          <a:xfrm>
            <a:off x="1150938" y="692150"/>
            <a:ext cx="4556125" cy="3416300"/>
          </a:xfrm>
          <a:ln/>
        </p:spPr>
      </p:sp>
      <p:sp>
        <p:nvSpPr>
          <p:cNvPr id="66563" name="Rectangle 3"/>
          <p:cNvSpPr>
            <a:spLocks noGrp="1" noChangeArrowheads="1"/>
          </p:cNvSpPr>
          <p:nvPr>
            <p:ph type="body" idx="1"/>
          </p:nvPr>
        </p:nvSpPr>
        <p:spPr>
          <a:noFill/>
          <a:ln w="9525"/>
        </p:spPr>
        <p:txBody>
          <a:bodyPr/>
          <a:lstStyle/>
          <a:p>
            <a:r>
              <a:rPr lang="en-US" sz="1200" b="1" i="0" u="none" strike="noStrike" kern="1200" baseline="0" dirty="0">
                <a:solidFill>
                  <a:schemeClr val="tx1"/>
                </a:solidFill>
                <a:latin typeface="Times New Roman" pitchFamily="18" charset="0"/>
                <a:ea typeface="+mn-ea"/>
                <a:cs typeface="+mn-cs"/>
              </a:rPr>
              <a:t>Adjustments to the Trust’s Income</a:t>
            </a:r>
          </a:p>
          <a:p>
            <a:r>
              <a:rPr lang="en-US" sz="1200" b="0" i="0" u="none" strike="noStrike" kern="1200" baseline="0" dirty="0">
                <a:solidFill>
                  <a:schemeClr val="tx1"/>
                </a:solidFill>
                <a:latin typeface="Times New Roman" pitchFamily="18" charset="0"/>
                <a:ea typeface="+mn-ea"/>
                <a:cs typeface="+mn-cs"/>
              </a:rPr>
              <a:t>Rent expense.</a:t>
            </a:r>
          </a:p>
          <a:p>
            <a:r>
              <a:rPr lang="en-US" sz="1200" b="0" i="0" u="none" strike="noStrike" kern="1200" baseline="0" dirty="0">
                <a:solidFill>
                  <a:schemeClr val="tx1"/>
                </a:solidFill>
                <a:latin typeface="Times New Roman" pitchFamily="18" charset="0"/>
                <a:ea typeface="+mn-ea"/>
                <a:cs typeface="+mn-cs"/>
              </a:rPr>
              <a:t>Lease cancellation fees.</a:t>
            </a:r>
          </a:p>
          <a:p>
            <a:r>
              <a:rPr lang="en-US" sz="1200" b="0" i="0" u="none" strike="noStrike" kern="1200" baseline="0" dirty="0">
                <a:solidFill>
                  <a:schemeClr val="tx1"/>
                </a:solidFill>
                <a:latin typeface="Times New Roman" pitchFamily="18" charset="0"/>
                <a:ea typeface="+mn-ea"/>
                <a:cs typeface="+mn-cs"/>
              </a:rPr>
              <a:t>Interest expense.</a:t>
            </a:r>
          </a:p>
          <a:p>
            <a:r>
              <a:rPr lang="en-US" sz="1200" b="0" i="0" u="none" strike="noStrike" kern="1200" baseline="0" dirty="0">
                <a:solidFill>
                  <a:schemeClr val="tx1"/>
                </a:solidFill>
                <a:latin typeface="Times New Roman" pitchFamily="18" charset="0"/>
                <a:ea typeface="+mn-ea"/>
                <a:cs typeface="+mn-cs"/>
              </a:rPr>
              <a:t>Insurance expense.</a:t>
            </a:r>
          </a:p>
          <a:p>
            <a:r>
              <a:rPr lang="en-US" sz="1200" b="0" i="0" u="none" strike="noStrike" kern="1200" baseline="0" dirty="0">
                <a:solidFill>
                  <a:schemeClr val="tx1"/>
                </a:solidFill>
                <a:latin typeface="Times New Roman" pitchFamily="18" charset="0"/>
                <a:ea typeface="+mn-ea"/>
                <a:cs typeface="+mn-cs"/>
              </a:rPr>
              <a:t>Income taxes on trust income.</a:t>
            </a:r>
          </a:p>
          <a:p>
            <a:r>
              <a:rPr lang="en-US" sz="1200" b="0" i="0" u="none" strike="noStrike" kern="1200" baseline="0" dirty="0">
                <a:solidFill>
                  <a:schemeClr val="tx1"/>
                </a:solidFill>
                <a:latin typeface="Times New Roman" pitchFamily="18" charset="0"/>
                <a:ea typeface="+mn-ea"/>
                <a:cs typeface="+mn-cs"/>
              </a:rPr>
              <a:t>Property taxes.</a:t>
            </a:r>
          </a:p>
          <a:p>
            <a:r>
              <a:rPr lang="en-US" sz="1200" b="0" i="0" u="none" strike="noStrike" kern="1200" baseline="0" dirty="0">
                <a:solidFill>
                  <a:schemeClr val="tx1"/>
                </a:solidFill>
                <a:latin typeface="Times New Roman" pitchFamily="18" charset="0"/>
                <a:ea typeface="+mn-ea"/>
                <a:cs typeface="+mn-cs"/>
              </a:rPr>
              <a:t>Trustee fees and the cost of periodic reporting (accountant and legal fees) must be allocated</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between trust income and principal. This allocation is often based on the value of</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assets within each (principal/income) category.</a:t>
            </a:r>
            <a:endParaRPr lang="en-US" dirty="0"/>
          </a:p>
        </p:txBody>
      </p:sp>
    </p:spTree>
    <p:extLst>
      <p:ext uri="{BB962C8B-B14F-4D97-AF65-F5344CB8AC3E}">
        <p14:creationId xmlns:p14="http://schemas.microsoft.com/office/powerpoint/2010/main" val="166590257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spect="1" noChangeArrowheads="1" noTextEdit="1"/>
          </p:cNvSpPr>
          <p:nvPr>
            <p:ph type="sldImg"/>
          </p:nvPr>
        </p:nvSpPr>
        <p:spPr>
          <a:xfrm>
            <a:off x="1150938" y="692150"/>
            <a:ext cx="4556125" cy="3416300"/>
          </a:xfrm>
          <a:ln/>
        </p:spPr>
      </p:sp>
      <p:sp>
        <p:nvSpPr>
          <p:cNvPr id="66563"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An </a:t>
            </a:r>
            <a:r>
              <a:rPr lang="en-US" sz="1200" b="0" i="1" u="none" strike="noStrike" kern="1200" baseline="0" dirty="0">
                <a:solidFill>
                  <a:schemeClr val="tx1"/>
                </a:solidFill>
                <a:latin typeface="Times New Roman" pitchFamily="18" charset="0"/>
                <a:ea typeface="+mn-ea"/>
                <a:cs typeface="+mn-cs"/>
              </a:rPr>
              <a:t>inter vivos </a:t>
            </a:r>
            <a:r>
              <a:rPr lang="en-US" sz="1200" b="0" i="0" u="none" strike="noStrike" kern="1200" baseline="0" dirty="0">
                <a:solidFill>
                  <a:schemeClr val="tx1"/>
                </a:solidFill>
                <a:latin typeface="Times New Roman" pitchFamily="18" charset="0"/>
                <a:ea typeface="+mn-ea"/>
                <a:cs typeface="+mn-cs"/>
              </a:rPr>
              <a:t>trust reports on an annual basis (often more frequently) to all income and principal beneficiaries. However, testamentary trusts come under the jurisdiction of the courts so that additional reporting regularly becomes necessary. Normally, a statement resembling the charge and discharge statement of an estate is adequate for these purposes. Two accounts, Trust Principal and Trust Income, monitor changes that occur. For a testamentary trust, the opening principal balance is the fair value used by the executor for estate tax purposes.</a:t>
            </a:r>
            <a:endParaRPr lang="en-US" dirty="0"/>
          </a:p>
        </p:txBody>
      </p:sp>
    </p:spTree>
    <p:extLst>
      <p:ext uri="{BB962C8B-B14F-4D97-AF65-F5344CB8AC3E}">
        <p14:creationId xmlns:p14="http://schemas.microsoft.com/office/powerpoint/2010/main" val="310999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a:xfrm>
            <a:off x="1150938" y="692150"/>
            <a:ext cx="4556125" cy="3416300"/>
          </a:xfrm>
          <a:ln/>
        </p:spPr>
      </p:sp>
      <p:sp>
        <p:nvSpPr>
          <p:cNvPr id="38915" name="Rectangle 3"/>
          <p:cNvSpPr>
            <a:spLocks noGrp="1" noChangeArrowheads="1"/>
          </p:cNvSpPr>
          <p:nvPr>
            <p:ph type="body" idx="1"/>
          </p:nvPr>
        </p:nvSpPr>
        <p:spPr>
          <a:noFill/>
          <a:ln w="9525"/>
        </p:spPr>
        <p:txBody>
          <a:bodyPr/>
          <a:lstStyle/>
          <a:p>
            <a:pPr algn="l">
              <a:defRPr/>
            </a:pPr>
            <a:r>
              <a:rPr lang="en-US" sz="1200" b="0" dirty="0">
                <a:solidFill>
                  <a:srgbClr val="000000"/>
                </a:solidFill>
                <a:effectLst/>
                <a:cs typeface="Times New Roman" pitchFamily="18" charset="0"/>
              </a:rPr>
              <a:t>When a person dies </a:t>
            </a:r>
            <a:r>
              <a:rPr lang="en-US" sz="1200" b="0" i="1" dirty="0">
                <a:solidFill>
                  <a:srgbClr val="000000"/>
                </a:solidFill>
                <a:effectLst/>
                <a:cs typeface="Times New Roman" pitchFamily="18" charset="0"/>
              </a:rPr>
              <a:t>intestate</a:t>
            </a:r>
            <a:r>
              <a:rPr lang="en-US" sz="1200" b="0" dirty="0">
                <a:solidFill>
                  <a:srgbClr val="000000"/>
                </a:solidFill>
                <a:effectLst/>
                <a:cs typeface="Times New Roman" pitchFamily="18" charset="0"/>
              </a:rPr>
              <a:t> (without a legal will), state laws control the administration of his or her estate. Although these legal rules vary from state to state, they normally correspond with the most common patterns of distribution. Normally, when intestacy laws rather than a will apply, real property is conveyed based on the </a:t>
            </a:r>
            <a:r>
              <a:rPr lang="en-US" sz="1200" b="0" i="1" dirty="0">
                <a:solidFill>
                  <a:srgbClr val="000000"/>
                </a:solidFill>
                <a:effectLst/>
                <a:cs typeface="Times New Roman" pitchFamily="18" charset="0"/>
              </a:rPr>
              <a:t>laws of descent, </a:t>
            </a:r>
            <a:r>
              <a:rPr lang="en-US" sz="1200" b="0" dirty="0">
                <a:solidFill>
                  <a:srgbClr val="000000"/>
                </a:solidFill>
                <a:effectLst/>
                <a:cs typeface="Times New Roman" pitchFamily="18" charset="0"/>
              </a:rPr>
              <a:t>whereas personal property transfers are made according to the </a:t>
            </a:r>
            <a:r>
              <a:rPr lang="en-US" sz="1200" b="0" i="1" dirty="0">
                <a:solidFill>
                  <a:srgbClr val="000000"/>
                </a:solidFill>
                <a:effectLst/>
                <a:cs typeface="Times New Roman" pitchFamily="18" charset="0"/>
              </a:rPr>
              <a:t>laws of distribution</a:t>
            </a:r>
            <a:r>
              <a:rPr lang="en-US" sz="1200" b="0" dirty="0">
                <a:solidFill>
                  <a:srgbClr val="000000"/>
                </a:solidFill>
                <a:effectLst/>
                <a:cs typeface="Times New Roman" pitchFamily="18" charset="0"/>
              </a:rPr>
              <a:t>. </a:t>
            </a:r>
          </a:p>
          <a:p>
            <a:pPr algn="l">
              <a:defRPr/>
            </a:pPr>
            <a:r>
              <a:rPr lang="en-US" sz="1200" b="0" i="0" u="none" strike="noStrike" kern="1200" baseline="0" dirty="0">
                <a:solidFill>
                  <a:srgbClr val="000000"/>
                </a:solidFill>
                <a:latin typeface="Times New Roman" pitchFamily="18" charset="0"/>
                <a:ea typeface="+mn-ea"/>
                <a:cs typeface="+mn-cs"/>
              </a:rPr>
              <a:t>Each individual state establishes laws governing wills and estates known as </a:t>
            </a:r>
            <a:r>
              <a:rPr lang="en-US" sz="1200" b="0" i="1" u="none" strike="noStrike" kern="1200" baseline="0" dirty="0">
                <a:solidFill>
                  <a:srgbClr val="000000"/>
                </a:solidFill>
                <a:latin typeface="Times New Roman" pitchFamily="18" charset="0"/>
                <a:ea typeface="+mn-ea"/>
                <a:cs typeface="+mn-cs"/>
              </a:rPr>
              <a:t>probate laws. The National Conference of Commissioners on Uniform State Laws </a:t>
            </a:r>
            <a:r>
              <a:rPr lang="en-US" sz="1200" b="0" i="0" u="none" strike="noStrike" kern="1200" baseline="0" dirty="0">
                <a:solidFill>
                  <a:srgbClr val="000000"/>
                </a:solidFill>
              </a:rPr>
              <a:t>developed the Uniform Probate Code in hopes of creating consistent treatment in this area. To date, about half of the states have officially adopted the Uniform Probate Code.</a:t>
            </a:r>
            <a:r>
              <a:rPr lang="en-US" sz="1200" b="0" i="0" u="none" strike="noStrike" kern="1200" baseline="30000" dirty="0">
                <a:solidFill>
                  <a:srgbClr val="000000"/>
                </a:solidFill>
              </a:rPr>
              <a:t> </a:t>
            </a:r>
            <a:r>
              <a:rPr lang="en-US" sz="1200" b="0" i="0" u="none" strike="noStrike" kern="1200" baseline="0" dirty="0">
                <a:solidFill>
                  <a:srgbClr val="000000"/>
                </a:solidFill>
              </a:rPr>
              <a:t>In many of the other states, the rules and regulations applied are similar to those of the Uniform Probate Code. In practice, however, an accountant must become familiar with the specific laws of the state having jurisdiction over the estate of the specific decedent. </a:t>
            </a:r>
            <a:endParaRPr lang="en-US" sz="1200" b="0" dirty="0">
              <a:solidFill>
                <a:srgbClr val="000000"/>
              </a:solidFill>
              <a:effectLst/>
              <a:cs typeface="Times New Roman" pitchFamily="18" charset="0"/>
            </a:endParaRPr>
          </a:p>
        </p:txBody>
      </p:sp>
    </p:spTree>
    <p:extLst>
      <p:ext uri="{BB962C8B-B14F-4D97-AF65-F5344CB8AC3E}">
        <p14:creationId xmlns:p14="http://schemas.microsoft.com/office/powerpoint/2010/main" val="20296940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spect="1" noChangeArrowheads="1" noTextEdit="1"/>
          </p:cNvSpPr>
          <p:nvPr>
            <p:ph type="sldImg"/>
          </p:nvPr>
        </p:nvSpPr>
        <p:spPr>
          <a:xfrm>
            <a:off x="1150938" y="692150"/>
            <a:ext cx="4556125" cy="3416300"/>
          </a:xfrm>
          <a:ln/>
        </p:spPr>
      </p:sp>
      <p:sp>
        <p:nvSpPr>
          <p:cNvPr id="39939"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Regardless of the locale, probate laws generally are designed to achieve three goals:</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Gather, preserve, and account for all of the decedent’s property.</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Administer an orderly and fair settlement of all debts.</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Discover and implement the decedent’s intent for the remaining property held at death.</a:t>
            </a:r>
          </a:p>
          <a:p>
            <a:endParaRPr lang="en-US" dirty="0"/>
          </a:p>
        </p:txBody>
      </p:sp>
    </p:spTree>
    <p:extLst>
      <p:ext uri="{BB962C8B-B14F-4D97-AF65-F5344CB8AC3E}">
        <p14:creationId xmlns:p14="http://schemas.microsoft.com/office/powerpoint/2010/main" val="39327334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xfrm>
            <a:off x="1150938" y="692150"/>
            <a:ext cx="4556125" cy="3416300"/>
          </a:xfrm>
          <a:ln/>
        </p:spPr>
      </p:sp>
      <p:sp>
        <p:nvSpPr>
          <p:cNvPr id="40963"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This process usually begins by filing a will with the probate court or indicating that no will has been discovered. If a will is presented, the probate court must rule on the document’s validity. A will must meet specific legal requirements to be accepted. These requirements vary from state to state. </a:t>
            </a:r>
          </a:p>
          <a:p>
            <a:r>
              <a:rPr lang="en-US" dirty="0"/>
              <a:t>All of the decedent’s property must be located, debts paid, and distributions appropriately conveyed. </a:t>
            </a:r>
          </a:p>
        </p:txBody>
      </p:sp>
    </p:spTree>
    <p:extLst>
      <p:ext uri="{BB962C8B-B14F-4D97-AF65-F5344CB8AC3E}">
        <p14:creationId xmlns:p14="http://schemas.microsoft.com/office/powerpoint/2010/main" val="37857504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xfrm>
            <a:off x="1150938" y="692150"/>
            <a:ext cx="4556125" cy="3416300"/>
          </a:xfrm>
          <a:ln/>
        </p:spPr>
      </p:sp>
      <p:sp>
        <p:nvSpPr>
          <p:cNvPr id="40963" name="Rectangle 3"/>
          <p:cNvSpPr>
            <a:spLocks noGrp="1" noChangeArrowheads="1"/>
          </p:cNvSpPr>
          <p:nvPr>
            <p:ph type="body" idx="1"/>
          </p:nvPr>
        </p:nvSpPr>
        <p:spPr>
          <a:noFill/>
          <a:ln w="9525"/>
        </p:spPr>
        <p:txBody>
          <a:bodyPr/>
          <a:lstStyle/>
          <a:p>
            <a:r>
              <a:rPr lang="en-US" dirty="0"/>
              <a:t>Whether a will is present or not, an estate administrator must be chosen to serve in a stewardship capacity. This individual serves in a fiduciary position and is responsible for (1) satisfying all applicable laws and (2) making certain that the decedent’s wishes are achieved (if known and if possible). </a:t>
            </a:r>
          </a:p>
          <a:p>
            <a:r>
              <a:rPr lang="en-US" dirty="0"/>
              <a:t>If a specific person is named in the will to hold this position, the individual is referred to as the </a:t>
            </a:r>
            <a:r>
              <a:rPr lang="en-US" i="1" dirty="0"/>
              <a:t>executor</a:t>
            </a:r>
            <a:r>
              <a:rPr lang="en-US" dirty="0"/>
              <a:t> (</a:t>
            </a:r>
            <a:r>
              <a:rPr lang="en-US" i="1" dirty="0"/>
              <a:t>executrix</a:t>
            </a:r>
            <a:r>
              <a:rPr lang="en-US" dirty="0"/>
              <a:t> if female; this text will generically use the term </a:t>
            </a:r>
            <a:r>
              <a:rPr lang="en-US" i="1" dirty="0"/>
              <a:t>executor</a:t>
            </a:r>
            <a:r>
              <a:rPr lang="en-US" dirty="0"/>
              <a:t>) </a:t>
            </a:r>
            <a:r>
              <a:rPr lang="en-US" i="1" dirty="0"/>
              <a:t>of the estate</a:t>
            </a:r>
            <a:r>
              <a:rPr lang="en-US" dirty="0"/>
              <a:t>. </a:t>
            </a:r>
          </a:p>
        </p:txBody>
      </p:sp>
    </p:spTree>
    <p:extLst>
      <p:ext uri="{BB962C8B-B14F-4D97-AF65-F5344CB8AC3E}">
        <p14:creationId xmlns:p14="http://schemas.microsoft.com/office/powerpoint/2010/main" val="15786880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xfrm>
            <a:off x="1150938" y="692150"/>
            <a:ext cx="4556125" cy="3416300"/>
          </a:xfrm>
          <a:ln/>
        </p:spPr>
      </p:sp>
      <p:sp>
        <p:nvSpPr>
          <p:cNvPr id="40963" name="Rectangle 3"/>
          <p:cNvSpPr>
            <a:spLocks noGrp="1" noChangeArrowheads="1"/>
          </p:cNvSpPr>
          <p:nvPr>
            <p:ph type="body" idx="1"/>
          </p:nvPr>
        </p:nvSpPr>
        <p:spPr>
          <a:xfrm>
            <a:off x="897466" y="4343400"/>
            <a:ext cx="5029200" cy="4114800"/>
          </a:xfrm>
          <a:noFill/>
          <a:ln w="9525"/>
        </p:spPr>
        <p:txBody>
          <a:bodyPr/>
          <a:lstStyle/>
          <a:p>
            <a:r>
              <a:rPr lang="en-US" dirty="0"/>
              <a:t>If the will does not designate an executor or if the named person is unwilling or unable to serve in this capacity (or if the decedent dies without a will), the courts must select a representative. A court-appointed representative is known legally as the </a:t>
            </a:r>
            <a:r>
              <a:rPr lang="en-US" i="1" dirty="0"/>
              <a:t>administrator</a:t>
            </a:r>
            <a:r>
              <a:rPr lang="en-US" dirty="0"/>
              <a:t> (female: </a:t>
            </a:r>
            <a:r>
              <a:rPr lang="en-US" i="1" dirty="0"/>
              <a:t>administratrix</a:t>
            </a:r>
            <a:r>
              <a:rPr lang="en-US" dirty="0"/>
              <a:t>) </a:t>
            </a:r>
            <a:r>
              <a:rPr lang="en-US" i="1" dirty="0"/>
              <a:t>of the estate</a:t>
            </a:r>
            <a:r>
              <a:rPr lang="en-US" dirty="0"/>
              <a:t>. An executor/administrator is not forced to serve in this role for free; that person is legally entitled to reasonable compensation for all services rendered.</a:t>
            </a:r>
          </a:p>
        </p:txBody>
      </p:sp>
    </p:spTree>
    <p:extLst>
      <p:ext uri="{BB962C8B-B14F-4D97-AF65-F5344CB8AC3E}">
        <p14:creationId xmlns:p14="http://schemas.microsoft.com/office/powerpoint/2010/main" val="23902652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Date Placeholder 10"/>
          <p:cNvSpPr>
            <a:spLocks noGrp="1"/>
          </p:cNvSpPr>
          <p:nvPr>
            <p:ph type="dt" sz="half" idx="2"/>
          </p:nvPr>
        </p:nvSpPr>
        <p:spPr>
          <a:xfrm>
            <a:off x="1447800" y="6537325"/>
            <a:ext cx="1524000" cy="381000"/>
          </a:xfrm>
          <a:prstGeom prst="rect">
            <a:avLst/>
          </a:prstGeom>
        </p:spPr>
        <p:txBody>
          <a:bodyPr/>
          <a:lstStyle>
            <a:lvl1pPr>
              <a:defRPr sz="1200" b="1" i="1">
                <a:solidFill>
                  <a:srgbClr val="002060"/>
                </a:solidFill>
                <a:effectLst/>
              </a:defRPr>
            </a:lvl1pPr>
          </a:lstStyle>
          <a:p>
            <a:pPr>
              <a:defRPr/>
            </a:pPr>
            <a:r>
              <a:rPr lang="en-US" dirty="0"/>
              <a:t>McGraw-Hill/Irwin </a:t>
            </a:r>
          </a:p>
        </p:txBody>
      </p:sp>
      <p:sp>
        <p:nvSpPr>
          <p:cNvPr id="5" name="Slide Number Placeholder 11"/>
          <p:cNvSpPr>
            <a:spLocks noGrp="1"/>
          </p:cNvSpPr>
          <p:nvPr>
            <p:ph type="sldNum" sz="quarter" idx="4"/>
          </p:nvPr>
        </p:nvSpPr>
        <p:spPr>
          <a:xfrm>
            <a:off x="8153400" y="6521450"/>
            <a:ext cx="609600" cy="396875"/>
          </a:xfrm>
          <a:prstGeom prst="rect">
            <a:avLst/>
          </a:prstGeom>
        </p:spPr>
        <p:txBody>
          <a:bodyPr/>
          <a:lstStyle>
            <a:lvl1pPr>
              <a:defRPr sz="1200" b="1" i="1">
                <a:solidFill>
                  <a:srgbClr val="002060"/>
                </a:solidFill>
                <a:effectLst/>
              </a:defRPr>
            </a:lvl1pPr>
          </a:lstStyle>
          <a:p>
            <a:pPr>
              <a:defRPr/>
            </a:pPr>
            <a:r>
              <a:rPr lang="en-US" dirty="0"/>
              <a:t>19-</a:t>
            </a:r>
            <a:fld id="{7432997F-274D-4167-8340-78EB65E700B7}" type="slidenum">
              <a:rPr lang="en-US" smtClean="0"/>
              <a:pPr>
                <a:defRPr/>
              </a:pPr>
              <a:t>‹#›</a:t>
            </a:fld>
            <a:endParaRPr lang="en-US" dirty="0"/>
          </a:p>
        </p:txBody>
      </p:sp>
      <p:sp>
        <p:nvSpPr>
          <p:cNvPr id="6" name="Footer Placeholder 12"/>
          <p:cNvSpPr>
            <a:spLocks noGrp="1"/>
          </p:cNvSpPr>
          <p:nvPr>
            <p:ph type="ftr" sz="quarter" idx="3"/>
          </p:nvPr>
        </p:nvSpPr>
        <p:spPr>
          <a:xfrm>
            <a:off x="2971800" y="6537325"/>
            <a:ext cx="5105400" cy="396875"/>
          </a:xfrm>
          <a:prstGeom prst="rect">
            <a:avLst/>
          </a:prstGeom>
        </p:spPr>
        <p:txBody>
          <a:bodyPr/>
          <a:lstStyle>
            <a:lvl1pPr>
              <a:defRPr sz="1200" b="1" i="1">
                <a:solidFill>
                  <a:srgbClr val="002060"/>
                </a:solidFill>
                <a:effectLst/>
              </a:defRPr>
            </a:lvl1pPr>
          </a:lstStyle>
          <a:p>
            <a:pPr>
              <a:defRPr/>
            </a:pPr>
            <a:r>
              <a:rPr lang="en-US" dirty="0"/>
              <a:t>Copyright © 2015 by The McGraw-Hill Companies, Inc. All rights reserved. </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10"/>
          <p:cNvSpPr>
            <a:spLocks noGrp="1"/>
          </p:cNvSpPr>
          <p:nvPr>
            <p:ph type="dt" sz="half" idx="2"/>
          </p:nvPr>
        </p:nvSpPr>
        <p:spPr>
          <a:xfrm>
            <a:off x="1447800" y="6537325"/>
            <a:ext cx="1524000" cy="381000"/>
          </a:xfrm>
          <a:prstGeom prst="rect">
            <a:avLst/>
          </a:prstGeom>
        </p:spPr>
        <p:txBody>
          <a:bodyPr/>
          <a:lstStyle>
            <a:lvl1pPr>
              <a:defRPr sz="1200" b="1" i="1">
                <a:solidFill>
                  <a:srgbClr val="002060"/>
                </a:solidFill>
                <a:effectLst/>
              </a:defRPr>
            </a:lvl1pPr>
          </a:lstStyle>
          <a:p>
            <a:pPr>
              <a:defRPr/>
            </a:pPr>
            <a:r>
              <a:rPr lang="en-US" dirty="0"/>
              <a:t>McGraw-Hill/Irwin </a:t>
            </a:r>
          </a:p>
        </p:txBody>
      </p:sp>
      <p:sp>
        <p:nvSpPr>
          <p:cNvPr id="5" name="Slide Number Placeholder 11"/>
          <p:cNvSpPr>
            <a:spLocks noGrp="1"/>
          </p:cNvSpPr>
          <p:nvPr>
            <p:ph type="sldNum" sz="quarter" idx="4"/>
          </p:nvPr>
        </p:nvSpPr>
        <p:spPr>
          <a:xfrm>
            <a:off x="8153400" y="6521450"/>
            <a:ext cx="609600" cy="396875"/>
          </a:xfrm>
          <a:prstGeom prst="rect">
            <a:avLst/>
          </a:prstGeom>
        </p:spPr>
        <p:txBody>
          <a:bodyPr/>
          <a:lstStyle>
            <a:lvl1pPr>
              <a:defRPr sz="1200" b="1" i="1">
                <a:solidFill>
                  <a:srgbClr val="002060"/>
                </a:solidFill>
                <a:effectLst/>
              </a:defRPr>
            </a:lvl1pPr>
          </a:lstStyle>
          <a:p>
            <a:pPr>
              <a:defRPr/>
            </a:pPr>
            <a:r>
              <a:rPr lang="en-US" dirty="0"/>
              <a:t>19-</a:t>
            </a:r>
            <a:fld id="{7432997F-274D-4167-8340-78EB65E700B7}" type="slidenum">
              <a:rPr lang="en-US" smtClean="0"/>
              <a:pPr>
                <a:defRPr/>
              </a:pPr>
              <a:t>‹#›</a:t>
            </a:fld>
            <a:endParaRPr lang="en-US" dirty="0"/>
          </a:p>
        </p:txBody>
      </p:sp>
      <p:sp>
        <p:nvSpPr>
          <p:cNvPr id="6" name="Footer Placeholder 12"/>
          <p:cNvSpPr>
            <a:spLocks noGrp="1"/>
          </p:cNvSpPr>
          <p:nvPr>
            <p:ph type="ftr" sz="quarter" idx="3"/>
          </p:nvPr>
        </p:nvSpPr>
        <p:spPr>
          <a:xfrm>
            <a:off x="2971800" y="6537325"/>
            <a:ext cx="5105400" cy="396875"/>
          </a:xfrm>
          <a:prstGeom prst="rect">
            <a:avLst/>
          </a:prstGeom>
        </p:spPr>
        <p:txBody>
          <a:bodyPr/>
          <a:lstStyle>
            <a:lvl1pPr>
              <a:defRPr sz="1200" b="1" i="1">
                <a:solidFill>
                  <a:srgbClr val="002060"/>
                </a:solidFill>
                <a:effectLst/>
              </a:defRPr>
            </a:lvl1pPr>
          </a:lstStyle>
          <a:p>
            <a:pPr>
              <a:defRPr/>
            </a:pPr>
            <a:r>
              <a:rPr lang="en-US" dirty="0"/>
              <a:t>Copyright © 2015 by The McGraw-Hill Companies, Inc. All rights reserved. </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00900" y="0"/>
            <a:ext cx="194310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371600" y="0"/>
            <a:ext cx="567690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10"/>
          <p:cNvSpPr>
            <a:spLocks noGrp="1"/>
          </p:cNvSpPr>
          <p:nvPr>
            <p:ph type="dt" sz="half" idx="2"/>
          </p:nvPr>
        </p:nvSpPr>
        <p:spPr>
          <a:xfrm>
            <a:off x="1447800" y="6537325"/>
            <a:ext cx="1524000" cy="381000"/>
          </a:xfrm>
          <a:prstGeom prst="rect">
            <a:avLst/>
          </a:prstGeom>
        </p:spPr>
        <p:txBody>
          <a:bodyPr/>
          <a:lstStyle>
            <a:lvl1pPr>
              <a:defRPr sz="1200" b="1" i="1">
                <a:solidFill>
                  <a:srgbClr val="002060"/>
                </a:solidFill>
                <a:effectLst/>
              </a:defRPr>
            </a:lvl1pPr>
          </a:lstStyle>
          <a:p>
            <a:pPr>
              <a:defRPr/>
            </a:pPr>
            <a:r>
              <a:rPr lang="en-US" dirty="0"/>
              <a:t>McGraw-Hill/Irwin </a:t>
            </a:r>
          </a:p>
        </p:txBody>
      </p:sp>
      <p:sp>
        <p:nvSpPr>
          <p:cNvPr id="5" name="Slide Number Placeholder 11"/>
          <p:cNvSpPr>
            <a:spLocks noGrp="1"/>
          </p:cNvSpPr>
          <p:nvPr>
            <p:ph type="sldNum" sz="quarter" idx="4"/>
          </p:nvPr>
        </p:nvSpPr>
        <p:spPr>
          <a:xfrm>
            <a:off x="8153400" y="6521450"/>
            <a:ext cx="609600" cy="396875"/>
          </a:xfrm>
          <a:prstGeom prst="rect">
            <a:avLst/>
          </a:prstGeom>
        </p:spPr>
        <p:txBody>
          <a:bodyPr/>
          <a:lstStyle>
            <a:lvl1pPr>
              <a:defRPr sz="1200" b="1" i="1">
                <a:solidFill>
                  <a:srgbClr val="002060"/>
                </a:solidFill>
                <a:effectLst/>
              </a:defRPr>
            </a:lvl1pPr>
          </a:lstStyle>
          <a:p>
            <a:pPr>
              <a:defRPr/>
            </a:pPr>
            <a:r>
              <a:rPr lang="en-US" dirty="0"/>
              <a:t>19-</a:t>
            </a:r>
            <a:fld id="{7432997F-274D-4167-8340-78EB65E700B7}" type="slidenum">
              <a:rPr lang="en-US" smtClean="0"/>
              <a:pPr>
                <a:defRPr/>
              </a:pPr>
              <a:t>‹#›</a:t>
            </a:fld>
            <a:endParaRPr lang="en-US" dirty="0"/>
          </a:p>
        </p:txBody>
      </p:sp>
      <p:sp>
        <p:nvSpPr>
          <p:cNvPr id="6" name="Footer Placeholder 12"/>
          <p:cNvSpPr>
            <a:spLocks noGrp="1"/>
          </p:cNvSpPr>
          <p:nvPr>
            <p:ph type="ftr" sz="quarter" idx="3"/>
          </p:nvPr>
        </p:nvSpPr>
        <p:spPr>
          <a:xfrm>
            <a:off x="2971800" y="6537325"/>
            <a:ext cx="5105400" cy="396875"/>
          </a:xfrm>
          <a:prstGeom prst="rect">
            <a:avLst/>
          </a:prstGeom>
        </p:spPr>
        <p:txBody>
          <a:bodyPr/>
          <a:lstStyle>
            <a:lvl1pPr>
              <a:defRPr sz="1200" b="1" i="1">
                <a:solidFill>
                  <a:srgbClr val="002060"/>
                </a:solidFill>
                <a:effectLst/>
              </a:defRPr>
            </a:lvl1pPr>
          </a:lstStyle>
          <a:p>
            <a:pPr>
              <a:defRPr/>
            </a:pPr>
            <a:r>
              <a:rPr lang="en-US" dirty="0"/>
              <a:t>Copyright © 2015 by The McGraw-Hill Companies, Inc. All rights reserved. </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10"/>
          <p:cNvSpPr>
            <a:spLocks noGrp="1"/>
          </p:cNvSpPr>
          <p:nvPr>
            <p:ph type="dt" sz="half" idx="2"/>
          </p:nvPr>
        </p:nvSpPr>
        <p:spPr>
          <a:xfrm>
            <a:off x="1447800" y="6537325"/>
            <a:ext cx="1524000" cy="381000"/>
          </a:xfrm>
          <a:prstGeom prst="rect">
            <a:avLst/>
          </a:prstGeom>
        </p:spPr>
        <p:txBody>
          <a:bodyPr/>
          <a:lstStyle>
            <a:lvl1pPr>
              <a:defRPr sz="1200" b="1" i="1">
                <a:solidFill>
                  <a:srgbClr val="002060"/>
                </a:solidFill>
                <a:effectLst/>
              </a:defRPr>
            </a:lvl1pPr>
          </a:lstStyle>
          <a:p>
            <a:pPr>
              <a:defRPr/>
            </a:pPr>
            <a:r>
              <a:rPr lang="en-US" dirty="0"/>
              <a:t>McGraw-Hill/Irwin </a:t>
            </a:r>
          </a:p>
        </p:txBody>
      </p:sp>
      <p:sp>
        <p:nvSpPr>
          <p:cNvPr id="5" name="Slide Number Placeholder 11"/>
          <p:cNvSpPr>
            <a:spLocks noGrp="1"/>
          </p:cNvSpPr>
          <p:nvPr>
            <p:ph type="sldNum" sz="quarter" idx="4"/>
          </p:nvPr>
        </p:nvSpPr>
        <p:spPr>
          <a:xfrm>
            <a:off x="8153400" y="6521450"/>
            <a:ext cx="609600" cy="396875"/>
          </a:xfrm>
          <a:prstGeom prst="rect">
            <a:avLst/>
          </a:prstGeom>
        </p:spPr>
        <p:txBody>
          <a:bodyPr/>
          <a:lstStyle>
            <a:lvl1pPr>
              <a:defRPr sz="1200" b="1" i="1">
                <a:solidFill>
                  <a:srgbClr val="002060"/>
                </a:solidFill>
                <a:effectLst/>
              </a:defRPr>
            </a:lvl1pPr>
          </a:lstStyle>
          <a:p>
            <a:pPr>
              <a:defRPr/>
            </a:pPr>
            <a:r>
              <a:rPr lang="en-US" dirty="0"/>
              <a:t>19-</a:t>
            </a:r>
            <a:fld id="{7432997F-274D-4167-8340-78EB65E700B7}" type="slidenum">
              <a:rPr lang="en-US" smtClean="0"/>
              <a:pPr>
                <a:defRPr/>
              </a:pPr>
              <a:t>‹#›</a:t>
            </a:fld>
            <a:endParaRPr lang="en-US" dirty="0"/>
          </a:p>
        </p:txBody>
      </p:sp>
      <p:sp>
        <p:nvSpPr>
          <p:cNvPr id="6" name="Footer Placeholder 12"/>
          <p:cNvSpPr>
            <a:spLocks noGrp="1"/>
          </p:cNvSpPr>
          <p:nvPr>
            <p:ph type="ftr" sz="quarter" idx="3"/>
          </p:nvPr>
        </p:nvSpPr>
        <p:spPr>
          <a:xfrm>
            <a:off x="2971800" y="6537325"/>
            <a:ext cx="5105400" cy="396875"/>
          </a:xfrm>
          <a:prstGeom prst="rect">
            <a:avLst/>
          </a:prstGeom>
        </p:spPr>
        <p:txBody>
          <a:bodyPr/>
          <a:lstStyle>
            <a:lvl1pPr>
              <a:defRPr sz="1200" b="1" i="1">
                <a:solidFill>
                  <a:srgbClr val="002060"/>
                </a:solidFill>
                <a:effectLst/>
              </a:defRPr>
            </a:lvl1pPr>
          </a:lstStyle>
          <a:p>
            <a:pPr>
              <a:defRPr/>
            </a:pPr>
            <a:r>
              <a:rPr lang="en-US" dirty="0"/>
              <a:t>Copyright © 2015 by The McGraw-Hill Companies, Inc. All rights reserved. </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10"/>
          <p:cNvSpPr>
            <a:spLocks noGrp="1"/>
          </p:cNvSpPr>
          <p:nvPr>
            <p:ph type="dt" sz="half" idx="2"/>
          </p:nvPr>
        </p:nvSpPr>
        <p:spPr>
          <a:xfrm>
            <a:off x="1447800" y="6537325"/>
            <a:ext cx="1524000" cy="381000"/>
          </a:xfrm>
          <a:prstGeom prst="rect">
            <a:avLst/>
          </a:prstGeom>
        </p:spPr>
        <p:txBody>
          <a:bodyPr/>
          <a:lstStyle>
            <a:lvl1pPr>
              <a:defRPr sz="1200" b="1" i="1">
                <a:solidFill>
                  <a:srgbClr val="002060"/>
                </a:solidFill>
                <a:effectLst/>
              </a:defRPr>
            </a:lvl1pPr>
          </a:lstStyle>
          <a:p>
            <a:pPr>
              <a:defRPr/>
            </a:pPr>
            <a:r>
              <a:rPr lang="en-US" dirty="0"/>
              <a:t>McGraw-Hill/Irwin </a:t>
            </a:r>
          </a:p>
        </p:txBody>
      </p:sp>
      <p:sp>
        <p:nvSpPr>
          <p:cNvPr id="5" name="Slide Number Placeholder 11"/>
          <p:cNvSpPr>
            <a:spLocks noGrp="1"/>
          </p:cNvSpPr>
          <p:nvPr>
            <p:ph type="sldNum" sz="quarter" idx="4"/>
          </p:nvPr>
        </p:nvSpPr>
        <p:spPr>
          <a:xfrm>
            <a:off x="8153400" y="6521450"/>
            <a:ext cx="609600" cy="396875"/>
          </a:xfrm>
          <a:prstGeom prst="rect">
            <a:avLst/>
          </a:prstGeom>
        </p:spPr>
        <p:txBody>
          <a:bodyPr/>
          <a:lstStyle>
            <a:lvl1pPr>
              <a:defRPr sz="1200" b="1" i="1">
                <a:solidFill>
                  <a:srgbClr val="002060"/>
                </a:solidFill>
                <a:effectLst/>
              </a:defRPr>
            </a:lvl1pPr>
          </a:lstStyle>
          <a:p>
            <a:pPr>
              <a:defRPr/>
            </a:pPr>
            <a:r>
              <a:rPr lang="en-US" dirty="0"/>
              <a:t>19-</a:t>
            </a:r>
            <a:fld id="{7432997F-274D-4167-8340-78EB65E700B7}" type="slidenum">
              <a:rPr lang="en-US" smtClean="0"/>
              <a:pPr>
                <a:defRPr/>
              </a:pPr>
              <a:t>‹#›</a:t>
            </a:fld>
            <a:endParaRPr lang="en-US" dirty="0"/>
          </a:p>
        </p:txBody>
      </p:sp>
      <p:sp>
        <p:nvSpPr>
          <p:cNvPr id="6" name="Footer Placeholder 12"/>
          <p:cNvSpPr>
            <a:spLocks noGrp="1"/>
          </p:cNvSpPr>
          <p:nvPr>
            <p:ph type="ftr" sz="quarter" idx="3"/>
          </p:nvPr>
        </p:nvSpPr>
        <p:spPr>
          <a:xfrm>
            <a:off x="2971800" y="6537325"/>
            <a:ext cx="5105400" cy="396875"/>
          </a:xfrm>
          <a:prstGeom prst="rect">
            <a:avLst/>
          </a:prstGeom>
        </p:spPr>
        <p:txBody>
          <a:bodyPr/>
          <a:lstStyle>
            <a:lvl1pPr>
              <a:defRPr sz="1200" b="1" i="1">
                <a:solidFill>
                  <a:srgbClr val="002060"/>
                </a:solidFill>
                <a:effectLst/>
              </a:defRPr>
            </a:lvl1pPr>
          </a:lstStyle>
          <a:p>
            <a:pPr>
              <a:defRPr/>
            </a:pPr>
            <a:r>
              <a:rPr lang="en-US" dirty="0"/>
              <a:t>Copyright © 2015 by The McGraw-Hill Companies, Inc. All rights reserved. </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600200" y="1371600"/>
            <a:ext cx="34671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219700" y="1371600"/>
            <a:ext cx="34671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10"/>
          <p:cNvSpPr>
            <a:spLocks noGrp="1"/>
          </p:cNvSpPr>
          <p:nvPr>
            <p:ph type="dt" sz="half" idx="10"/>
          </p:nvPr>
        </p:nvSpPr>
        <p:spPr>
          <a:xfrm>
            <a:off x="1447800" y="6537325"/>
            <a:ext cx="1524000" cy="381000"/>
          </a:xfrm>
          <a:prstGeom prst="rect">
            <a:avLst/>
          </a:prstGeom>
        </p:spPr>
        <p:txBody>
          <a:bodyPr/>
          <a:lstStyle>
            <a:lvl1pPr>
              <a:defRPr sz="1200" b="1" i="1">
                <a:solidFill>
                  <a:srgbClr val="002060"/>
                </a:solidFill>
                <a:effectLst/>
              </a:defRPr>
            </a:lvl1pPr>
          </a:lstStyle>
          <a:p>
            <a:pPr>
              <a:defRPr/>
            </a:pPr>
            <a:r>
              <a:rPr lang="en-US" dirty="0"/>
              <a:t>McGraw-Hill/Irwin </a:t>
            </a:r>
          </a:p>
        </p:txBody>
      </p:sp>
      <p:sp>
        <p:nvSpPr>
          <p:cNvPr id="6" name="Slide Number Placeholder 11"/>
          <p:cNvSpPr>
            <a:spLocks noGrp="1"/>
          </p:cNvSpPr>
          <p:nvPr>
            <p:ph type="sldNum" sz="quarter" idx="4"/>
          </p:nvPr>
        </p:nvSpPr>
        <p:spPr>
          <a:xfrm>
            <a:off x="8153400" y="6521450"/>
            <a:ext cx="609600" cy="396875"/>
          </a:xfrm>
          <a:prstGeom prst="rect">
            <a:avLst/>
          </a:prstGeom>
        </p:spPr>
        <p:txBody>
          <a:bodyPr/>
          <a:lstStyle>
            <a:lvl1pPr>
              <a:defRPr sz="1200" b="1" i="1">
                <a:solidFill>
                  <a:srgbClr val="002060"/>
                </a:solidFill>
                <a:effectLst/>
              </a:defRPr>
            </a:lvl1pPr>
          </a:lstStyle>
          <a:p>
            <a:pPr>
              <a:defRPr/>
            </a:pPr>
            <a:r>
              <a:rPr lang="en-US" dirty="0"/>
              <a:t>19-</a:t>
            </a:r>
            <a:fld id="{7432997F-274D-4167-8340-78EB65E700B7}" type="slidenum">
              <a:rPr lang="en-US" smtClean="0"/>
              <a:pPr>
                <a:defRPr/>
              </a:pPr>
              <a:t>‹#›</a:t>
            </a:fld>
            <a:endParaRPr lang="en-US" dirty="0"/>
          </a:p>
        </p:txBody>
      </p:sp>
      <p:sp>
        <p:nvSpPr>
          <p:cNvPr id="7" name="Footer Placeholder 12"/>
          <p:cNvSpPr>
            <a:spLocks noGrp="1"/>
          </p:cNvSpPr>
          <p:nvPr>
            <p:ph type="ftr" sz="quarter" idx="3"/>
          </p:nvPr>
        </p:nvSpPr>
        <p:spPr>
          <a:xfrm>
            <a:off x="2971800" y="6537325"/>
            <a:ext cx="5105400" cy="396875"/>
          </a:xfrm>
          <a:prstGeom prst="rect">
            <a:avLst/>
          </a:prstGeom>
        </p:spPr>
        <p:txBody>
          <a:bodyPr/>
          <a:lstStyle>
            <a:lvl1pPr>
              <a:defRPr sz="1200" b="1" i="1">
                <a:solidFill>
                  <a:srgbClr val="002060"/>
                </a:solidFill>
                <a:effectLst/>
              </a:defRPr>
            </a:lvl1pPr>
          </a:lstStyle>
          <a:p>
            <a:pPr>
              <a:defRPr/>
            </a:pPr>
            <a:r>
              <a:rPr lang="en-US" dirty="0"/>
              <a:t>Copyright © 2015 by The McGraw-Hill Companies, Inc. All rights reserved. </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10"/>
          <p:cNvSpPr>
            <a:spLocks noGrp="1"/>
          </p:cNvSpPr>
          <p:nvPr>
            <p:ph type="dt" sz="half" idx="10"/>
          </p:nvPr>
        </p:nvSpPr>
        <p:spPr>
          <a:xfrm>
            <a:off x="1447800" y="6537325"/>
            <a:ext cx="1524000" cy="381000"/>
          </a:xfrm>
          <a:prstGeom prst="rect">
            <a:avLst/>
          </a:prstGeom>
        </p:spPr>
        <p:txBody>
          <a:bodyPr/>
          <a:lstStyle>
            <a:lvl1pPr>
              <a:defRPr sz="1200" b="1" i="1">
                <a:solidFill>
                  <a:srgbClr val="002060"/>
                </a:solidFill>
                <a:effectLst/>
              </a:defRPr>
            </a:lvl1pPr>
          </a:lstStyle>
          <a:p>
            <a:pPr>
              <a:defRPr/>
            </a:pPr>
            <a:r>
              <a:rPr lang="en-US" dirty="0"/>
              <a:t>McGraw-Hill/Irwin </a:t>
            </a:r>
          </a:p>
        </p:txBody>
      </p:sp>
      <p:sp>
        <p:nvSpPr>
          <p:cNvPr id="8" name="Slide Number Placeholder 11"/>
          <p:cNvSpPr>
            <a:spLocks noGrp="1"/>
          </p:cNvSpPr>
          <p:nvPr>
            <p:ph type="sldNum" sz="quarter" idx="11"/>
          </p:nvPr>
        </p:nvSpPr>
        <p:spPr>
          <a:xfrm>
            <a:off x="8153400" y="6521450"/>
            <a:ext cx="609600" cy="396875"/>
          </a:xfrm>
          <a:prstGeom prst="rect">
            <a:avLst/>
          </a:prstGeom>
        </p:spPr>
        <p:txBody>
          <a:bodyPr/>
          <a:lstStyle>
            <a:lvl1pPr>
              <a:defRPr sz="1200" b="1" i="1">
                <a:solidFill>
                  <a:srgbClr val="002060"/>
                </a:solidFill>
                <a:effectLst/>
              </a:defRPr>
            </a:lvl1pPr>
          </a:lstStyle>
          <a:p>
            <a:pPr>
              <a:defRPr/>
            </a:pPr>
            <a:r>
              <a:rPr lang="en-US" dirty="0"/>
              <a:t>19-</a:t>
            </a:r>
            <a:fld id="{7432997F-274D-4167-8340-78EB65E700B7}" type="slidenum">
              <a:rPr lang="en-US" smtClean="0"/>
              <a:pPr>
                <a:defRPr/>
              </a:pPr>
              <a:t>‹#›</a:t>
            </a:fld>
            <a:endParaRPr lang="en-US" dirty="0"/>
          </a:p>
        </p:txBody>
      </p:sp>
      <p:sp>
        <p:nvSpPr>
          <p:cNvPr id="9" name="Footer Placeholder 12"/>
          <p:cNvSpPr>
            <a:spLocks noGrp="1"/>
          </p:cNvSpPr>
          <p:nvPr>
            <p:ph type="ftr" sz="quarter" idx="12"/>
          </p:nvPr>
        </p:nvSpPr>
        <p:spPr>
          <a:xfrm>
            <a:off x="2971800" y="6537325"/>
            <a:ext cx="5105400" cy="396875"/>
          </a:xfrm>
          <a:prstGeom prst="rect">
            <a:avLst/>
          </a:prstGeom>
        </p:spPr>
        <p:txBody>
          <a:bodyPr/>
          <a:lstStyle>
            <a:lvl1pPr>
              <a:defRPr sz="1200" b="1" i="1">
                <a:solidFill>
                  <a:srgbClr val="002060"/>
                </a:solidFill>
                <a:effectLst/>
              </a:defRPr>
            </a:lvl1pPr>
          </a:lstStyle>
          <a:p>
            <a:pPr>
              <a:defRPr/>
            </a:pPr>
            <a:r>
              <a:rPr lang="en-US" dirty="0"/>
              <a:t>Copyright © 2015 by The McGraw-Hill Companies, Inc. All rights reserved. </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10"/>
          <p:cNvSpPr>
            <a:spLocks noGrp="1"/>
          </p:cNvSpPr>
          <p:nvPr>
            <p:ph type="dt" sz="half" idx="2"/>
          </p:nvPr>
        </p:nvSpPr>
        <p:spPr>
          <a:xfrm>
            <a:off x="1447800" y="6537325"/>
            <a:ext cx="1524000" cy="381000"/>
          </a:xfrm>
          <a:prstGeom prst="rect">
            <a:avLst/>
          </a:prstGeom>
        </p:spPr>
        <p:txBody>
          <a:bodyPr/>
          <a:lstStyle>
            <a:lvl1pPr>
              <a:defRPr sz="1200" b="1" i="1">
                <a:solidFill>
                  <a:srgbClr val="002060"/>
                </a:solidFill>
                <a:effectLst/>
              </a:defRPr>
            </a:lvl1pPr>
          </a:lstStyle>
          <a:p>
            <a:pPr>
              <a:defRPr/>
            </a:pPr>
            <a:r>
              <a:rPr lang="en-US" dirty="0"/>
              <a:t>McGraw-Hill/Irwin </a:t>
            </a:r>
          </a:p>
        </p:txBody>
      </p:sp>
      <p:sp>
        <p:nvSpPr>
          <p:cNvPr id="4" name="Slide Number Placeholder 11"/>
          <p:cNvSpPr>
            <a:spLocks noGrp="1"/>
          </p:cNvSpPr>
          <p:nvPr>
            <p:ph type="sldNum" sz="quarter" idx="4"/>
          </p:nvPr>
        </p:nvSpPr>
        <p:spPr>
          <a:xfrm>
            <a:off x="8153400" y="6521450"/>
            <a:ext cx="609600" cy="396875"/>
          </a:xfrm>
          <a:prstGeom prst="rect">
            <a:avLst/>
          </a:prstGeom>
        </p:spPr>
        <p:txBody>
          <a:bodyPr/>
          <a:lstStyle>
            <a:lvl1pPr>
              <a:defRPr sz="1200" b="1" i="1">
                <a:solidFill>
                  <a:srgbClr val="002060"/>
                </a:solidFill>
                <a:effectLst/>
              </a:defRPr>
            </a:lvl1pPr>
          </a:lstStyle>
          <a:p>
            <a:pPr>
              <a:defRPr/>
            </a:pPr>
            <a:r>
              <a:rPr lang="en-US" dirty="0"/>
              <a:t>19-</a:t>
            </a:r>
            <a:fld id="{7432997F-274D-4167-8340-78EB65E700B7}" type="slidenum">
              <a:rPr lang="en-US" smtClean="0"/>
              <a:pPr>
                <a:defRPr/>
              </a:pPr>
              <a:t>‹#›</a:t>
            </a:fld>
            <a:endParaRPr lang="en-US" dirty="0"/>
          </a:p>
        </p:txBody>
      </p:sp>
      <p:sp>
        <p:nvSpPr>
          <p:cNvPr id="5" name="Footer Placeholder 12"/>
          <p:cNvSpPr>
            <a:spLocks noGrp="1"/>
          </p:cNvSpPr>
          <p:nvPr>
            <p:ph type="ftr" sz="quarter" idx="3"/>
          </p:nvPr>
        </p:nvSpPr>
        <p:spPr>
          <a:xfrm>
            <a:off x="2971800" y="6537325"/>
            <a:ext cx="5105400" cy="396875"/>
          </a:xfrm>
          <a:prstGeom prst="rect">
            <a:avLst/>
          </a:prstGeom>
        </p:spPr>
        <p:txBody>
          <a:bodyPr/>
          <a:lstStyle>
            <a:lvl1pPr>
              <a:defRPr sz="1200" b="1" i="1">
                <a:solidFill>
                  <a:srgbClr val="002060"/>
                </a:solidFill>
                <a:effectLst/>
              </a:defRPr>
            </a:lvl1pPr>
          </a:lstStyle>
          <a:p>
            <a:pPr>
              <a:defRPr/>
            </a:pPr>
            <a:r>
              <a:rPr lang="en-US" dirty="0"/>
              <a:t>Copyright © 2015 by The McGraw-Hill Companies, Inc. All rights reserved. </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0"/>
          <p:cNvSpPr>
            <a:spLocks noGrp="1"/>
          </p:cNvSpPr>
          <p:nvPr>
            <p:ph type="dt" sz="half" idx="2"/>
          </p:nvPr>
        </p:nvSpPr>
        <p:spPr>
          <a:xfrm>
            <a:off x="1447800" y="6537325"/>
            <a:ext cx="1524000" cy="381000"/>
          </a:xfrm>
          <a:prstGeom prst="rect">
            <a:avLst/>
          </a:prstGeom>
        </p:spPr>
        <p:txBody>
          <a:bodyPr/>
          <a:lstStyle>
            <a:lvl1pPr>
              <a:defRPr sz="1200" b="1" i="1">
                <a:solidFill>
                  <a:srgbClr val="002060"/>
                </a:solidFill>
                <a:effectLst/>
              </a:defRPr>
            </a:lvl1pPr>
          </a:lstStyle>
          <a:p>
            <a:pPr>
              <a:defRPr/>
            </a:pPr>
            <a:r>
              <a:rPr lang="en-US" dirty="0"/>
              <a:t>McGraw-Hill/Irwin </a:t>
            </a:r>
          </a:p>
        </p:txBody>
      </p:sp>
      <p:sp>
        <p:nvSpPr>
          <p:cNvPr id="3" name="Slide Number Placeholder 11"/>
          <p:cNvSpPr>
            <a:spLocks noGrp="1"/>
          </p:cNvSpPr>
          <p:nvPr>
            <p:ph type="sldNum" sz="quarter" idx="4"/>
          </p:nvPr>
        </p:nvSpPr>
        <p:spPr>
          <a:xfrm>
            <a:off x="8153400" y="6521450"/>
            <a:ext cx="609600" cy="396875"/>
          </a:xfrm>
          <a:prstGeom prst="rect">
            <a:avLst/>
          </a:prstGeom>
        </p:spPr>
        <p:txBody>
          <a:bodyPr/>
          <a:lstStyle>
            <a:lvl1pPr>
              <a:defRPr sz="1200" b="1" i="1">
                <a:solidFill>
                  <a:srgbClr val="002060"/>
                </a:solidFill>
                <a:effectLst/>
              </a:defRPr>
            </a:lvl1pPr>
          </a:lstStyle>
          <a:p>
            <a:pPr>
              <a:defRPr/>
            </a:pPr>
            <a:r>
              <a:rPr lang="en-US" dirty="0"/>
              <a:t>19-</a:t>
            </a:r>
            <a:fld id="{7432997F-274D-4167-8340-78EB65E700B7}" type="slidenum">
              <a:rPr lang="en-US" smtClean="0"/>
              <a:pPr>
                <a:defRPr/>
              </a:pPr>
              <a:t>‹#›</a:t>
            </a:fld>
            <a:endParaRPr lang="en-US" dirty="0"/>
          </a:p>
        </p:txBody>
      </p:sp>
      <p:sp>
        <p:nvSpPr>
          <p:cNvPr id="4" name="Footer Placeholder 12"/>
          <p:cNvSpPr>
            <a:spLocks noGrp="1"/>
          </p:cNvSpPr>
          <p:nvPr>
            <p:ph type="ftr" sz="quarter" idx="3"/>
          </p:nvPr>
        </p:nvSpPr>
        <p:spPr>
          <a:xfrm>
            <a:off x="2971800" y="6537325"/>
            <a:ext cx="5105400" cy="396875"/>
          </a:xfrm>
          <a:prstGeom prst="rect">
            <a:avLst/>
          </a:prstGeom>
        </p:spPr>
        <p:txBody>
          <a:bodyPr/>
          <a:lstStyle>
            <a:lvl1pPr>
              <a:defRPr sz="1200" b="1" i="1">
                <a:solidFill>
                  <a:srgbClr val="002060"/>
                </a:solidFill>
                <a:effectLst/>
              </a:defRPr>
            </a:lvl1pPr>
          </a:lstStyle>
          <a:p>
            <a:pPr>
              <a:defRPr/>
            </a:pPr>
            <a:r>
              <a:rPr lang="en-US" dirty="0"/>
              <a:t>Copyright © 2015 by The McGraw-Hill Companies, Inc. All rights reserved. </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10"/>
          <p:cNvSpPr>
            <a:spLocks noGrp="1"/>
          </p:cNvSpPr>
          <p:nvPr>
            <p:ph type="dt" sz="half" idx="10"/>
          </p:nvPr>
        </p:nvSpPr>
        <p:spPr>
          <a:xfrm>
            <a:off x="1447800" y="6537325"/>
            <a:ext cx="1524000" cy="381000"/>
          </a:xfrm>
          <a:prstGeom prst="rect">
            <a:avLst/>
          </a:prstGeom>
        </p:spPr>
        <p:txBody>
          <a:bodyPr/>
          <a:lstStyle>
            <a:lvl1pPr>
              <a:defRPr sz="1200" b="1" i="1">
                <a:solidFill>
                  <a:srgbClr val="002060"/>
                </a:solidFill>
                <a:effectLst/>
              </a:defRPr>
            </a:lvl1pPr>
          </a:lstStyle>
          <a:p>
            <a:pPr>
              <a:defRPr/>
            </a:pPr>
            <a:r>
              <a:rPr lang="en-US" dirty="0"/>
              <a:t>McGraw-Hill/Irwin </a:t>
            </a:r>
          </a:p>
        </p:txBody>
      </p:sp>
      <p:sp>
        <p:nvSpPr>
          <p:cNvPr id="6" name="Slide Number Placeholder 11"/>
          <p:cNvSpPr>
            <a:spLocks noGrp="1"/>
          </p:cNvSpPr>
          <p:nvPr>
            <p:ph type="sldNum" sz="quarter" idx="4"/>
          </p:nvPr>
        </p:nvSpPr>
        <p:spPr>
          <a:xfrm>
            <a:off x="8153400" y="6521450"/>
            <a:ext cx="609600" cy="396875"/>
          </a:xfrm>
          <a:prstGeom prst="rect">
            <a:avLst/>
          </a:prstGeom>
        </p:spPr>
        <p:txBody>
          <a:bodyPr/>
          <a:lstStyle>
            <a:lvl1pPr>
              <a:defRPr sz="1200" b="1" i="1">
                <a:solidFill>
                  <a:srgbClr val="002060"/>
                </a:solidFill>
                <a:effectLst/>
              </a:defRPr>
            </a:lvl1pPr>
          </a:lstStyle>
          <a:p>
            <a:pPr>
              <a:defRPr/>
            </a:pPr>
            <a:r>
              <a:rPr lang="en-US" dirty="0"/>
              <a:t>19-</a:t>
            </a:r>
            <a:fld id="{7432997F-274D-4167-8340-78EB65E700B7}" type="slidenum">
              <a:rPr lang="en-US" smtClean="0"/>
              <a:pPr>
                <a:defRPr/>
              </a:pPr>
              <a:t>‹#›</a:t>
            </a:fld>
            <a:endParaRPr lang="en-US" dirty="0"/>
          </a:p>
        </p:txBody>
      </p:sp>
      <p:sp>
        <p:nvSpPr>
          <p:cNvPr id="7" name="Footer Placeholder 12"/>
          <p:cNvSpPr>
            <a:spLocks noGrp="1"/>
          </p:cNvSpPr>
          <p:nvPr>
            <p:ph type="ftr" sz="quarter" idx="3"/>
          </p:nvPr>
        </p:nvSpPr>
        <p:spPr>
          <a:xfrm>
            <a:off x="2971800" y="6537325"/>
            <a:ext cx="5105400" cy="396875"/>
          </a:xfrm>
          <a:prstGeom prst="rect">
            <a:avLst/>
          </a:prstGeom>
        </p:spPr>
        <p:txBody>
          <a:bodyPr/>
          <a:lstStyle>
            <a:lvl1pPr>
              <a:defRPr sz="1200" b="1" i="1">
                <a:solidFill>
                  <a:srgbClr val="002060"/>
                </a:solidFill>
                <a:effectLst/>
              </a:defRPr>
            </a:lvl1pPr>
          </a:lstStyle>
          <a:p>
            <a:pPr>
              <a:defRPr/>
            </a:pPr>
            <a:r>
              <a:rPr lang="en-US" dirty="0"/>
              <a:t>Copyright © 2015 by The McGraw-Hill Companies, Inc. All rights reserved. </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10"/>
          <p:cNvSpPr>
            <a:spLocks noGrp="1"/>
          </p:cNvSpPr>
          <p:nvPr>
            <p:ph type="dt" sz="half" idx="10"/>
          </p:nvPr>
        </p:nvSpPr>
        <p:spPr>
          <a:xfrm>
            <a:off x="1447800" y="6537325"/>
            <a:ext cx="1524000" cy="381000"/>
          </a:xfrm>
          <a:prstGeom prst="rect">
            <a:avLst/>
          </a:prstGeom>
        </p:spPr>
        <p:txBody>
          <a:bodyPr/>
          <a:lstStyle>
            <a:lvl1pPr>
              <a:defRPr sz="1200" b="1" i="1">
                <a:solidFill>
                  <a:srgbClr val="002060"/>
                </a:solidFill>
                <a:effectLst/>
              </a:defRPr>
            </a:lvl1pPr>
          </a:lstStyle>
          <a:p>
            <a:pPr>
              <a:defRPr/>
            </a:pPr>
            <a:r>
              <a:rPr lang="en-US" dirty="0"/>
              <a:t>McGraw-Hill/Irwin </a:t>
            </a:r>
          </a:p>
        </p:txBody>
      </p:sp>
      <p:sp>
        <p:nvSpPr>
          <p:cNvPr id="6" name="Slide Number Placeholder 11"/>
          <p:cNvSpPr>
            <a:spLocks noGrp="1"/>
          </p:cNvSpPr>
          <p:nvPr>
            <p:ph type="sldNum" sz="quarter" idx="4"/>
          </p:nvPr>
        </p:nvSpPr>
        <p:spPr>
          <a:xfrm>
            <a:off x="8153400" y="6521450"/>
            <a:ext cx="609600" cy="396875"/>
          </a:xfrm>
          <a:prstGeom prst="rect">
            <a:avLst/>
          </a:prstGeom>
        </p:spPr>
        <p:txBody>
          <a:bodyPr/>
          <a:lstStyle>
            <a:lvl1pPr>
              <a:defRPr sz="1200" b="1" i="1">
                <a:solidFill>
                  <a:srgbClr val="002060"/>
                </a:solidFill>
                <a:effectLst/>
              </a:defRPr>
            </a:lvl1pPr>
          </a:lstStyle>
          <a:p>
            <a:pPr>
              <a:defRPr/>
            </a:pPr>
            <a:r>
              <a:rPr lang="en-US" dirty="0"/>
              <a:t>19-</a:t>
            </a:r>
            <a:fld id="{7432997F-274D-4167-8340-78EB65E700B7}" type="slidenum">
              <a:rPr lang="en-US" smtClean="0"/>
              <a:pPr>
                <a:defRPr/>
              </a:pPr>
              <a:t>‹#›</a:t>
            </a:fld>
            <a:endParaRPr lang="en-US" dirty="0"/>
          </a:p>
        </p:txBody>
      </p:sp>
      <p:sp>
        <p:nvSpPr>
          <p:cNvPr id="7" name="Footer Placeholder 12"/>
          <p:cNvSpPr>
            <a:spLocks noGrp="1"/>
          </p:cNvSpPr>
          <p:nvPr>
            <p:ph type="ftr" sz="quarter" idx="3"/>
          </p:nvPr>
        </p:nvSpPr>
        <p:spPr>
          <a:xfrm>
            <a:off x="2971800" y="6537325"/>
            <a:ext cx="5105400" cy="396875"/>
          </a:xfrm>
          <a:prstGeom prst="rect">
            <a:avLst/>
          </a:prstGeom>
        </p:spPr>
        <p:txBody>
          <a:bodyPr/>
          <a:lstStyle>
            <a:lvl1pPr>
              <a:defRPr sz="1200" b="1" i="1">
                <a:solidFill>
                  <a:srgbClr val="002060"/>
                </a:solidFill>
                <a:effectLst/>
              </a:defRPr>
            </a:lvl1pPr>
          </a:lstStyle>
          <a:p>
            <a:pPr>
              <a:defRPr/>
            </a:pPr>
            <a:r>
              <a:rPr lang="en-US" dirty="0"/>
              <a:t>Copyright © 2015 by The McGraw-Hill Companies, Inc. All rights reserved. </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52400" y="88900"/>
            <a:ext cx="8915400" cy="1206500"/>
          </a:xfrm>
          <a:prstGeom prst="roundRect">
            <a:avLst/>
          </a:prstGeom>
          <a:noFill/>
          <a:ln w="57150">
            <a:solidFill>
              <a:srgbClr val="002060"/>
            </a:solidFill>
            <a:miter lim="800000"/>
            <a:headEnd/>
            <a:tailEnd/>
          </a:ln>
          <a:effectLst/>
        </p:spPr>
        <p:txBody>
          <a:bodyPr vert="horz" wrap="square" lIns="90488" tIns="44450" rIns="90488" bIns="44450" numCol="1" anchor="ctr" anchorCtr="0" compatLnSpc="1">
            <a:prstTxWarp prst="textNoShape">
              <a:avLst/>
            </a:prstTxWarp>
          </a:bodyPr>
          <a:lstStyle/>
          <a:p>
            <a:pPr lvl="0"/>
            <a:r>
              <a:rPr lang="en-US"/>
              <a:t>Click to edit Master title style</a:t>
            </a:r>
          </a:p>
        </p:txBody>
      </p:sp>
      <p:sp>
        <p:nvSpPr>
          <p:cNvPr id="5124" name="Rectangle 3"/>
          <p:cNvSpPr>
            <a:spLocks noGrp="1" noChangeArrowheads="1"/>
          </p:cNvSpPr>
          <p:nvPr>
            <p:ph type="body" idx="1"/>
          </p:nvPr>
        </p:nvSpPr>
        <p:spPr bwMode="auto">
          <a:xfrm>
            <a:off x="381000" y="1676400"/>
            <a:ext cx="8305800" cy="4724400"/>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dirty="0"/>
              <a:t>Click to edit Master text styles</a:t>
            </a:r>
          </a:p>
          <a:p>
            <a:pPr lvl="1"/>
            <a:r>
              <a:rPr lang="en-US" dirty="0"/>
              <a:t>	click here for second level</a:t>
            </a:r>
          </a:p>
        </p:txBody>
      </p:sp>
      <p:sp>
        <p:nvSpPr>
          <p:cNvPr id="5" name="Date Placeholder 10"/>
          <p:cNvSpPr>
            <a:spLocks noGrp="1"/>
          </p:cNvSpPr>
          <p:nvPr>
            <p:ph type="dt" sz="half" idx="2"/>
          </p:nvPr>
        </p:nvSpPr>
        <p:spPr>
          <a:xfrm>
            <a:off x="1447800" y="6537325"/>
            <a:ext cx="1524000" cy="381000"/>
          </a:xfrm>
          <a:prstGeom prst="rect">
            <a:avLst/>
          </a:prstGeom>
        </p:spPr>
        <p:txBody>
          <a:bodyPr/>
          <a:lstStyle>
            <a:lvl1pPr>
              <a:defRPr sz="1200" b="1" i="1">
                <a:solidFill>
                  <a:srgbClr val="002060"/>
                </a:solidFill>
                <a:effectLst/>
              </a:defRPr>
            </a:lvl1pPr>
          </a:lstStyle>
          <a:p>
            <a:pPr>
              <a:defRPr/>
            </a:pPr>
            <a:r>
              <a:rPr lang="en-US" dirty="0"/>
              <a:t>McGraw-Hill/Irwin </a:t>
            </a:r>
          </a:p>
        </p:txBody>
      </p:sp>
      <p:sp>
        <p:nvSpPr>
          <p:cNvPr id="6" name="Slide Number Placeholder 11"/>
          <p:cNvSpPr>
            <a:spLocks noGrp="1"/>
          </p:cNvSpPr>
          <p:nvPr>
            <p:ph type="sldNum" sz="quarter" idx="4"/>
          </p:nvPr>
        </p:nvSpPr>
        <p:spPr>
          <a:xfrm>
            <a:off x="8153400" y="6521450"/>
            <a:ext cx="609600" cy="396875"/>
          </a:xfrm>
          <a:prstGeom prst="rect">
            <a:avLst/>
          </a:prstGeom>
        </p:spPr>
        <p:txBody>
          <a:bodyPr/>
          <a:lstStyle>
            <a:lvl1pPr>
              <a:defRPr sz="1200" b="1" i="1">
                <a:solidFill>
                  <a:srgbClr val="002060"/>
                </a:solidFill>
                <a:effectLst/>
              </a:defRPr>
            </a:lvl1pPr>
          </a:lstStyle>
          <a:p>
            <a:pPr>
              <a:defRPr/>
            </a:pPr>
            <a:r>
              <a:rPr lang="en-US" dirty="0"/>
              <a:t>19-</a:t>
            </a:r>
            <a:fld id="{7432997F-274D-4167-8340-78EB65E700B7}" type="slidenum">
              <a:rPr lang="en-US" smtClean="0"/>
              <a:pPr>
                <a:defRPr/>
              </a:pPr>
              <a:t>‹#›</a:t>
            </a:fld>
            <a:endParaRPr lang="en-US" dirty="0"/>
          </a:p>
        </p:txBody>
      </p:sp>
      <p:sp>
        <p:nvSpPr>
          <p:cNvPr id="7" name="Footer Placeholder 12"/>
          <p:cNvSpPr>
            <a:spLocks noGrp="1"/>
          </p:cNvSpPr>
          <p:nvPr>
            <p:ph type="ftr" sz="quarter" idx="3"/>
          </p:nvPr>
        </p:nvSpPr>
        <p:spPr>
          <a:xfrm>
            <a:off x="2971800" y="6537325"/>
            <a:ext cx="5105400" cy="396875"/>
          </a:xfrm>
          <a:prstGeom prst="rect">
            <a:avLst/>
          </a:prstGeom>
        </p:spPr>
        <p:txBody>
          <a:bodyPr/>
          <a:lstStyle>
            <a:lvl1pPr>
              <a:defRPr sz="1200" b="1" i="1">
                <a:solidFill>
                  <a:srgbClr val="002060"/>
                </a:solidFill>
                <a:effectLst/>
              </a:defRPr>
            </a:lvl1pPr>
          </a:lstStyle>
          <a:p>
            <a:pPr>
              <a:defRPr/>
            </a:pPr>
            <a:r>
              <a:rPr lang="en-US" dirty="0"/>
              <a:t>Copyright © 2015 by The McGraw-Hill Companies, Inc. All rights reserved. </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p:txStyles>
    <p:titleStyle>
      <a:lvl1pPr algn="ctr" rtl="0" eaLnBrk="0" fontAlgn="base" hangingPunct="0">
        <a:lnSpc>
          <a:spcPct val="85000"/>
        </a:lnSpc>
        <a:spcBef>
          <a:spcPct val="0"/>
        </a:spcBef>
        <a:spcAft>
          <a:spcPct val="0"/>
        </a:spcAft>
        <a:defRPr sz="4000" b="1">
          <a:solidFill>
            <a:srgbClr val="002060"/>
          </a:solidFill>
          <a:latin typeface="Times New Roman" pitchFamily="18" charset="0"/>
          <a:ea typeface="+mj-ea"/>
          <a:cs typeface="Times New Roman" pitchFamily="18" charset="0"/>
        </a:defRPr>
      </a:lvl1pPr>
      <a:lvl2pPr algn="l" rtl="0" eaLnBrk="0" fontAlgn="base" hangingPunct="0">
        <a:lnSpc>
          <a:spcPct val="85000"/>
        </a:lnSpc>
        <a:spcBef>
          <a:spcPct val="0"/>
        </a:spcBef>
        <a:spcAft>
          <a:spcPct val="0"/>
        </a:spcAft>
        <a:defRPr sz="3600" b="1">
          <a:solidFill>
            <a:schemeClr val="tx2"/>
          </a:solidFill>
          <a:latin typeface="Arial" charset="0"/>
        </a:defRPr>
      </a:lvl2pPr>
      <a:lvl3pPr algn="l" rtl="0" eaLnBrk="0" fontAlgn="base" hangingPunct="0">
        <a:lnSpc>
          <a:spcPct val="85000"/>
        </a:lnSpc>
        <a:spcBef>
          <a:spcPct val="0"/>
        </a:spcBef>
        <a:spcAft>
          <a:spcPct val="0"/>
        </a:spcAft>
        <a:defRPr sz="3600" b="1">
          <a:solidFill>
            <a:schemeClr val="tx2"/>
          </a:solidFill>
          <a:latin typeface="Arial" charset="0"/>
        </a:defRPr>
      </a:lvl3pPr>
      <a:lvl4pPr algn="l" rtl="0" eaLnBrk="0" fontAlgn="base" hangingPunct="0">
        <a:lnSpc>
          <a:spcPct val="85000"/>
        </a:lnSpc>
        <a:spcBef>
          <a:spcPct val="0"/>
        </a:spcBef>
        <a:spcAft>
          <a:spcPct val="0"/>
        </a:spcAft>
        <a:defRPr sz="3600" b="1">
          <a:solidFill>
            <a:schemeClr val="tx2"/>
          </a:solidFill>
          <a:latin typeface="Arial" charset="0"/>
        </a:defRPr>
      </a:lvl4pPr>
      <a:lvl5pPr algn="l" rtl="0" eaLnBrk="0" fontAlgn="base" hangingPunct="0">
        <a:lnSpc>
          <a:spcPct val="85000"/>
        </a:lnSpc>
        <a:spcBef>
          <a:spcPct val="0"/>
        </a:spcBef>
        <a:spcAft>
          <a:spcPct val="0"/>
        </a:spcAft>
        <a:defRPr sz="3600" b="1">
          <a:solidFill>
            <a:schemeClr val="tx2"/>
          </a:solidFill>
          <a:latin typeface="Arial" charset="0"/>
        </a:defRPr>
      </a:lvl5pPr>
      <a:lvl6pPr marL="457200" algn="l" rtl="0" eaLnBrk="0" fontAlgn="base" hangingPunct="0">
        <a:lnSpc>
          <a:spcPct val="85000"/>
        </a:lnSpc>
        <a:spcBef>
          <a:spcPct val="0"/>
        </a:spcBef>
        <a:spcAft>
          <a:spcPct val="0"/>
        </a:spcAft>
        <a:defRPr sz="3600" b="1">
          <a:solidFill>
            <a:schemeClr val="tx2"/>
          </a:solidFill>
          <a:latin typeface="Arial" charset="0"/>
        </a:defRPr>
      </a:lvl6pPr>
      <a:lvl7pPr marL="914400" algn="l" rtl="0" eaLnBrk="0" fontAlgn="base" hangingPunct="0">
        <a:lnSpc>
          <a:spcPct val="85000"/>
        </a:lnSpc>
        <a:spcBef>
          <a:spcPct val="0"/>
        </a:spcBef>
        <a:spcAft>
          <a:spcPct val="0"/>
        </a:spcAft>
        <a:defRPr sz="3600" b="1">
          <a:solidFill>
            <a:schemeClr val="tx2"/>
          </a:solidFill>
          <a:latin typeface="Arial" charset="0"/>
        </a:defRPr>
      </a:lvl7pPr>
      <a:lvl8pPr marL="1371600" algn="l" rtl="0" eaLnBrk="0" fontAlgn="base" hangingPunct="0">
        <a:lnSpc>
          <a:spcPct val="85000"/>
        </a:lnSpc>
        <a:spcBef>
          <a:spcPct val="0"/>
        </a:spcBef>
        <a:spcAft>
          <a:spcPct val="0"/>
        </a:spcAft>
        <a:defRPr sz="3600" b="1">
          <a:solidFill>
            <a:schemeClr val="tx2"/>
          </a:solidFill>
          <a:latin typeface="Arial" charset="0"/>
        </a:defRPr>
      </a:lvl8pPr>
      <a:lvl9pPr marL="1828800" algn="l" rtl="0" eaLnBrk="0" fontAlgn="base" hangingPunct="0">
        <a:lnSpc>
          <a:spcPct val="85000"/>
        </a:lnSpc>
        <a:spcBef>
          <a:spcPct val="0"/>
        </a:spcBef>
        <a:spcAft>
          <a:spcPct val="0"/>
        </a:spcAft>
        <a:defRPr sz="3600" b="1">
          <a:solidFill>
            <a:schemeClr val="tx2"/>
          </a:solidFill>
          <a:latin typeface="Arial" charset="0"/>
        </a:defRPr>
      </a:lvl9pPr>
    </p:titleStyle>
    <p:bodyStyle>
      <a:lvl1pPr marL="342900" indent="-342900" algn="l" rtl="0" eaLnBrk="0" fontAlgn="base" hangingPunct="0">
        <a:spcBef>
          <a:spcPct val="20000"/>
        </a:spcBef>
        <a:spcAft>
          <a:spcPct val="0"/>
        </a:spcAft>
        <a:buClr>
          <a:srgbClr val="002060"/>
        </a:buClr>
        <a:buSzPct val="80000"/>
        <a:buFont typeface="Wingdings" pitchFamily="2" charset="2"/>
        <a:buChar char="Ø"/>
        <a:defRPr sz="2800" b="1">
          <a:solidFill>
            <a:srgbClr val="002060"/>
          </a:solidFill>
          <a:latin typeface="Times New Roman" pitchFamily="18" charset="0"/>
          <a:ea typeface="+mn-ea"/>
          <a:cs typeface="Times New Roman" pitchFamily="18" charset="0"/>
        </a:defRPr>
      </a:lvl1pPr>
      <a:lvl2pPr marL="742950" indent="-285750" algn="l" rtl="0" eaLnBrk="0" fontAlgn="base" hangingPunct="0">
        <a:spcBef>
          <a:spcPct val="20000"/>
        </a:spcBef>
        <a:spcAft>
          <a:spcPct val="0"/>
        </a:spcAft>
        <a:buClr>
          <a:srgbClr val="002060"/>
        </a:buClr>
        <a:buSzPct val="85000"/>
        <a:buFont typeface="Wingdings" pitchFamily="2" charset="2"/>
        <a:buChar char="Ø"/>
        <a:defRPr sz="2400" b="1">
          <a:solidFill>
            <a:srgbClr val="002060"/>
          </a:solidFill>
          <a:latin typeface="Times New Roman" pitchFamily="18" charset="0"/>
          <a:cs typeface="Times New Roman" pitchFamily="18" charset="0"/>
        </a:defRPr>
      </a:lvl2pPr>
      <a:lvl3pPr marL="1143000" indent="-228600" algn="l" rtl="0" eaLnBrk="0" fontAlgn="base" hangingPunct="0">
        <a:spcBef>
          <a:spcPct val="20000"/>
        </a:spcBef>
        <a:spcAft>
          <a:spcPct val="0"/>
        </a:spcAft>
        <a:buChar char="•"/>
        <a:defRPr sz="2400">
          <a:solidFill>
            <a:schemeClr val="tx1"/>
          </a:solidFill>
          <a:latin typeface="Times New Roman" pitchFamily="18" charset="0"/>
        </a:defRPr>
      </a:lvl3pPr>
      <a:lvl4pPr marL="1600200" indent="-228600" algn="l" rtl="0" eaLnBrk="0" fontAlgn="base" hangingPunct="0">
        <a:spcBef>
          <a:spcPct val="20000"/>
        </a:spcBef>
        <a:spcAft>
          <a:spcPct val="0"/>
        </a:spcAft>
        <a:buChar char="–"/>
        <a:defRPr sz="2000">
          <a:solidFill>
            <a:schemeClr val="tx1"/>
          </a:solidFill>
          <a:latin typeface="Times New Roman" pitchFamily="18" charset="0"/>
        </a:defRPr>
      </a:lvl4pPr>
      <a:lvl5pPr marL="2057400" indent="-228600" algn="l" rtl="0" eaLnBrk="0" fontAlgn="base" hangingPunct="0">
        <a:spcBef>
          <a:spcPct val="20000"/>
        </a:spcBef>
        <a:spcAft>
          <a:spcPct val="0"/>
        </a:spcAft>
        <a:buChar char="»"/>
        <a:defRPr sz="2000">
          <a:solidFill>
            <a:schemeClr val="tx1"/>
          </a:solidFill>
          <a:latin typeface="Times New Roman" pitchFamily="18" charset="0"/>
        </a:defRPr>
      </a:lvl5pPr>
      <a:lvl6pPr marL="2514600" indent="-228600" algn="l" rtl="0" eaLnBrk="0" fontAlgn="base" hangingPunct="0">
        <a:spcBef>
          <a:spcPct val="20000"/>
        </a:spcBef>
        <a:spcAft>
          <a:spcPct val="0"/>
        </a:spcAft>
        <a:buChar char="»"/>
        <a:defRPr sz="2000">
          <a:solidFill>
            <a:schemeClr val="tx1"/>
          </a:solidFill>
          <a:latin typeface="Times New Roman" pitchFamily="18" charset="0"/>
        </a:defRPr>
      </a:lvl6pPr>
      <a:lvl7pPr marL="2971800" indent="-228600" algn="l" rtl="0" eaLnBrk="0" fontAlgn="base" hangingPunct="0">
        <a:spcBef>
          <a:spcPct val="20000"/>
        </a:spcBef>
        <a:spcAft>
          <a:spcPct val="0"/>
        </a:spcAft>
        <a:buChar char="»"/>
        <a:defRPr sz="2000">
          <a:solidFill>
            <a:schemeClr val="tx1"/>
          </a:solidFill>
          <a:latin typeface="Times New Roman" pitchFamily="18" charset="0"/>
        </a:defRPr>
      </a:lvl7pPr>
      <a:lvl8pPr marL="3429000" indent="-228600" algn="l" rtl="0" eaLnBrk="0" fontAlgn="base" hangingPunct="0">
        <a:spcBef>
          <a:spcPct val="20000"/>
        </a:spcBef>
        <a:spcAft>
          <a:spcPct val="0"/>
        </a:spcAft>
        <a:buChar char="»"/>
        <a:defRPr sz="2000">
          <a:solidFill>
            <a:schemeClr val="tx1"/>
          </a:solidFill>
          <a:latin typeface="Times New Roman" pitchFamily="18" charset="0"/>
        </a:defRPr>
      </a:lvl8pPr>
      <a:lvl9pPr marL="3886200" indent="-228600" algn="l" rtl="0" eaLnBrk="0" fontAlgn="base" hangingPunct="0">
        <a:spcBef>
          <a:spcPct val="20000"/>
        </a:spcBef>
        <a:spcAft>
          <a:spcPct val="0"/>
        </a:spcAft>
        <a:buChar char="»"/>
        <a:defRPr sz="2000">
          <a:solidFill>
            <a:schemeClr val="tx1"/>
          </a:solidFill>
          <a:latin typeface="Times New Roman" pitchFamily="18"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xml"/><Relationship Id="rId1" Type="http://schemas.openxmlformats.org/officeDocument/2006/relationships/tags" Target="../tags/tag2.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21.xm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31.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3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33.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6.xml"/><Relationship Id="rId1" Type="http://schemas.openxmlformats.org/officeDocument/2006/relationships/tags" Target="../tags/tag34.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tags" Target="../tags/tag35.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tags" Target="../tags/tag3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tags" Target="../tags/tag3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tags" Target="../tags/tag3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tags" Target="../tags/tag39.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tags" Target="../tags/tag40.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xml"/><Relationship Id="rId1" Type="http://schemas.openxmlformats.org/officeDocument/2006/relationships/tags" Target="../tags/tag41.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tags" Target="../tags/tag4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9"/>
          <p:cNvSpPr>
            <a:spLocks noGrp="1" noChangeArrowheads="1"/>
          </p:cNvSpPr>
          <p:nvPr>
            <p:ph type="title"/>
          </p:nvPr>
        </p:nvSpPr>
        <p:spPr/>
        <p:txBody>
          <a:bodyPr/>
          <a:lstStyle/>
          <a:p>
            <a:r>
              <a:rPr lang="en-US" sz="4000" dirty="0"/>
              <a:t>Chapter Nineteen</a:t>
            </a:r>
          </a:p>
        </p:txBody>
      </p:sp>
      <p:sp>
        <p:nvSpPr>
          <p:cNvPr id="198664" name="Rectangle 8"/>
          <p:cNvSpPr>
            <a:spLocks noChangeArrowheads="1"/>
          </p:cNvSpPr>
          <p:nvPr/>
        </p:nvSpPr>
        <p:spPr bwMode="auto">
          <a:xfrm>
            <a:off x="381000" y="1447800"/>
            <a:ext cx="4495800" cy="4595152"/>
          </a:xfrm>
          <a:prstGeom prst="rect">
            <a:avLst/>
          </a:prstGeom>
          <a:noFill/>
          <a:ln w="12700">
            <a:noFill/>
            <a:miter lim="800000"/>
            <a:headEnd/>
            <a:tailEnd/>
          </a:ln>
          <a:effectLst/>
        </p:spPr>
        <p:txBody>
          <a:bodyPr anchor="ctr" anchorCtr="1"/>
          <a:lstStyle/>
          <a:p>
            <a:pPr algn="ctr">
              <a:defRPr/>
            </a:pPr>
            <a:r>
              <a:rPr lang="en-US" sz="4000" b="1" dirty="0">
                <a:solidFill>
                  <a:srgbClr val="002060"/>
                </a:solidFill>
                <a:effectLst/>
                <a:cs typeface="Times New Roman" pitchFamily="18" charset="0"/>
              </a:rPr>
              <a:t>Accounting for Estates and Trusts</a:t>
            </a:r>
          </a:p>
        </p:txBody>
      </p:sp>
      <p:sp>
        <p:nvSpPr>
          <p:cNvPr id="11" name="Rectangle 10"/>
          <p:cNvSpPr/>
          <p:nvPr/>
        </p:nvSpPr>
        <p:spPr>
          <a:xfrm>
            <a:off x="495300" y="6493492"/>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pic>
        <p:nvPicPr>
          <p:cNvPr id="5" name="Picture 4">
            <a:extLst>
              <a:ext uri="{FF2B5EF4-FFF2-40B4-BE49-F238E27FC236}">
                <a16:creationId xmlns:a16="http://schemas.microsoft.com/office/drawing/2014/main" id="{A18DA1A9-BC2B-465D-9DBC-3C5E5808155A}"/>
              </a:ext>
            </a:extLst>
          </p:cNvPr>
          <p:cNvPicPr>
            <a:picLocks noChangeAspect="1"/>
          </p:cNvPicPr>
          <p:nvPr/>
        </p:nvPicPr>
        <p:blipFill>
          <a:blip r:embed="rId4"/>
          <a:stretch>
            <a:fillRect/>
          </a:stretch>
        </p:blipFill>
        <p:spPr>
          <a:xfrm>
            <a:off x="4953000" y="1752599"/>
            <a:ext cx="3505200" cy="4485281"/>
          </a:xfrm>
          <a:prstGeom prst="rect">
            <a:avLst/>
          </a:prstGeom>
        </p:spPr>
      </p:pic>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US" dirty="0"/>
              <a:t>Executor Responsibilities</a:t>
            </a:r>
          </a:p>
        </p:txBody>
      </p:sp>
      <p:sp>
        <p:nvSpPr>
          <p:cNvPr id="1206275" name="Rectangle 3"/>
          <p:cNvSpPr>
            <a:spLocks noGrp="1" noChangeArrowheads="1"/>
          </p:cNvSpPr>
          <p:nvPr>
            <p:ph type="body" idx="1"/>
          </p:nvPr>
        </p:nvSpPr>
        <p:spPr>
          <a:xfrm>
            <a:off x="304800" y="1371600"/>
            <a:ext cx="8458200" cy="5181600"/>
          </a:xfrm>
        </p:spPr>
        <p:txBody>
          <a:bodyPr/>
          <a:lstStyle/>
          <a:p>
            <a:pPr marL="0" indent="0">
              <a:lnSpc>
                <a:spcPct val="90000"/>
              </a:lnSpc>
              <a:buSzTx/>
              <a:buNone/>
            </a:pPr>
            <a:r>
              <a:rPr lang="en-US" sz="2500" kern="1200" dirty="0">
                <a:solidFill>
                  <a:srgbClr val="000066"/>
                </a:solidFill>
              </a:rPr>
              <a:t>The executor is responsible for fulfilling several tasks: </a:t>
            </a:r>
            <a:endParaRPr lang="en-US" sz="2500" dirty="0">
              <a:solidFill>
                <a:srgbClr val="000066"/>
              </a:solidFill>
            </a:endParaRPr>
          </a:p>
          <a:p>
            <a:pPr marL="746125" indent="-517525">
              <a:lnSpc>
                <a:spcPct val="90000"/>
              </a:lnSpc>
              <a:buSzTx/>
            </a:pPr>
            <a:r>
              <a:rPr lang="en-US" sz="2500" dirty="0">
                <a:solidFill>
                  <a:srgbClr val="000066"/>
                </a:solidFill>
              </a:rPr>
              <a:t>Taking possession of all decedent’s assets and inventorying of the property.</a:t>
            </a:r>
          </a:p>
          <a:p>
            <a:pPr marL="746125" indent="-517525">
              <a:lnSpc>
                <a:spcPct val="90000"/>
              </a:lnSpc>
              <a:buSzTx/>
            </a:pPr>
            <a:r>
              <a:rPr lang="en-US" sz="2500" dirty="0">
                <a:solidFill>
                  <a:srgbClr val="000066"/>
                </a:solidFill>
              </a:rPr>
              <a:t>Discovering and settling all claims against the estate.</a:t>
            </a:r>
          </a:p>
          <a:p>
            <a:pPr marL="746125" indent="-517525">
              <a:buSzPct val="100000"/>
            </a:pPr>
            <a:r>
              <a:rPr lang="en-US" sz="2500" kern="1200" dirty="0">
                <a:solidFill>
                  <a:srgbClr val="000066"/>
                </a:solidFill>
              </a:rPr>
              <a:t>Filing federal and state estate income tax returns, federal estate tax returns, and state inheritance or estate tax returns. </a:t>
            </a:r>
          </a:p>
          <a:p>
            <a:pPr marL="746125" indent="-517525">
              <a:buSzPct val="100000"/>
            </a:pPr>
            <a:r>
              <a:rPr lang="en-US" sz="2500" kern="1200" dirty="0">
                <a:solidFill>
                  <a:srgbClr val="000066"/>
                </a:solidFill>
              </a:rPr>
              <a:t>Distributing property according to the provisions of the will or according to court order if necessary. </a:t>
            </a:r>
          </a:p>
          <a:p>
            <a:pPr marL="746125" indent="-517525">
              <a:buSzPct val="100000"/>
            </a:pPr>
            <a:r>
              <a:rPr lang="en-US" sz="2500" kern="1200" dirty="0">
                <a:solidFill>
                  <a:srgbClr val="000066"/>
                </a:solidFill>
              </a:rPr>
              <a:t>Making a full accounting to the probate court to demonstrate that the executor has properly fulfilled the fiduciary responsibility. </a:t>
            </a:r>
            <a:endParaRPr lang="en-US" sz="2500" dirty="0">
              <a:solidFill>
                <a:srgbClr val="000066"/>
              </a:solidFill>
            </a:endParaRPr>
          </a:p>
        </p:txBody>
      </p:sp>
      <p:sp>
        <p:nvSpPr>
          <p:cNvPr id="6"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0" i="0" u="none" dirty="0">
                <a:solidFill>
                  <a:srgbClr val="00005C"/>
                </a:solidFill>
              </a:rPr>
              <a:t>19-</a:t>
            </a:r>
            <a:fld id="{DE89CFAE-29A3-4948-B4C2-3A5BCCC6B74C}" type="slidenum">
              <a:rPr lang="en-US" sz="1000" b="0" i="0" u="none" smtClean="0">
                <a:solidFill>
                  <a:srgbClr val="00005C"/>
                </a:solidFill>
              </a:rPr>
              <a:pPr>
                <a:defRPr/>
              </a:pPr>
              <a:t>10</a:t>
            </a:fld>
            <a:endParaRPr lang="en-US" sz="1000" b="0" i="0" u="none" dirty="0">
              <a:solidFill>
                <a:srgbClr val="00005C"/>
              </a:solidFill>
            </a:endParaRPr>
          </a:p>
        </p:txBody>
      </p:sp>
      <p:sp>
        <p:nvSpPr>
          <p:cNvPr id="5" name="Rectangle 4"/>
          <p:cNvSpPr/>
          <p:nvPr/>
        </p:nvSpPr>
        <p:spPr>
          <a:xfrm>
            <a:off x="495300" y="6493492"/>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dirty="0"/>
              <a:t>Estate Property</a:t>
            </a:r>
          </a:p>
        </p:txBody>
      </p:sp>
      <p:sp>
        <p:nvSpPr>
          <p:cNvPr id="11267" name="Rectangle 3"/>
          <p:cNvSpPr>
            <a:spLocks noGrp="1" noChangeArrowheads="1"/>
          </p:cNvSpPr>
          <p:nvPr>
            <p:ph type="body" idx="1"/>
          </p:nvPr>
        </p:nvSpPr>
        <p:spPr>
          <a:xfrm>
            <a:off x="533400" y="1600200"/>
            <a:ext cx="8305800" cy="4800600"/>
          </a:xfrm>
        </p:spPr>
        <p:txBody>
          <a:bodyPr/>
          <a:lstStyle/>
          <a:p>
            <a:pPr marL="0" indent="0">
              <a:buNone/>
            </a:pPr>
            <a:r>
              <a:rPr lang="en-US" dirty="0"/>
              <a:t>Normally, an estate includes assets such as these: </a:t>
            </a:r>
          </a:p>
          <a:p>
            <a:pPr marL="808038" indent="-519113">
              <a:spcBef>
                <a:spcPts val="0"/>
              </a:spcBef>
            </a:pPr>
            <a:r>
              <a:rPr lang="en-US" dirty="0"/>
              <a:t>Cash.</a:t>
            </a:r>
          </a:p>
          <a:p>
            <a:pPr marL="808038" indent="-519113">
              <a:spcBef>
                <a:spcPts val="0"/>
              </a:spcBef>
            </a:pPr>
            <a:r>
              <a:rPr lang="en-US" dirty="0"/>
              <a:t>Investments in stocks and bonds.</a:t>
            </a:r>
          </a:p>
          <a:p>
            <a:pPr marL="808038" indent="-519113">
              <a:spcBef>
                <a:spcPts val="0"/>
              </a:spcBef>
            </a:pPr>
            <a:r>
              <a:rPr lang="en-US" dirty="0"/>
              <a:t>Interest accrued to the date of death.</a:t>
            </a:r>
          </a:p>
          <a:p>
            <a:pPr marL="808038" indent="-519113">
              <a:spcBef>
                <a:spcPts val="0"/>
              </a:spcBef>
            </a:pPr>
            <a:r>
              <a:rPr lang="en-US" dirty="0"/>
              <a:t>Dividends declared prior to death.</a:t>
            </a:r>
          </a:p>
          <a:p>
            <a:pPr marL="808038" indent="-519113">
              <a:spcBef>
                <a:spcPts val="0"/>
              </a:spcBef>
            </a:pPr>
            <a:r>
              <a:rPr lang="en-US" dirty="0"/>
              <a:t>Investments in businesses.</a:t>
            </a:r>
          </a:p>
          <a:p>
            <a:pPr marL="808038" indent="-519113">
              <a:spcBef>
                <a:spcPts val="0"/>
              </a:spcBef>
            </a:pPr>
            <a:r>
              <a:rPr lang="en-US" dirty="0"/>
              <a:t>Unpaid wages.</a:t>
            </a:r>
          </a:p>
          <a:p>
            <a:pPr marL="808038" indent="-519113">
              <a:spcBef>
                <a:spcPts val="0"/>
              </a:spcBef>
            </a:pPr>
            <a:r>
              <a:rPr lang="en-US" dirty="0"/>
              <a:t>Accrued rents and royalties.</a:t>
            </a:r>
          </a:p>
          <a:p>
            <a:pPr marL="808038" indent="-519113">
              <a:spcBef>
                <a:spcPts val="0"/>
              </a:spcBef>
            </a:pPr>
            <a:r>
              <a:rPr lang="en-US" dirty="0"/>
              <a:t>Valuables such as paintings and jewelry.</a:t>
            </a:r>
          </a:p>
        </p:txBody>
      </p:sp>
      <p:sp>
        <p:nvSpPr>
          <p:cNvPr id="5"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0" i="0" u="none" dirty="0">
                <a:solidFill>
                  <a:srgbClr val="00005C"/>
                </a:solidFill>
              </a:rPr>
              <a:t>19-</a:t>
            </a:r>
            <a:fld id="{DE89CFAE-29A3-4948-B4C2-3A5BCCC6B74C}" type="slidenum">
              <a:rPr lang="en-US" sz="1000" b="0" i="0" u="none" smtClean="0">
                <a:solidFill>
                  <a:srgbClr val="00005C"/>
                </a:solidFill>
              </a:rPr>
              <a:pPr>
                <a:defRPr/>
              </a:pPr>
              <a:t>11</a:t>
            </a:fld>
            <a:endParaRPr lang="en-US" sz="1000" b="0" i="0" u="none" dirty="0">
              <a:solidFill>
                <a:srgbClr val="00005C"/>
              </a:solidFill>
            </a:endParaRPr>
          </a:p>
        </p:txBody>
      </p:sp>
      <p:sp>
        <p:nvSpPr>
          <p:cNvPr id="6" name="Rectangle 5"/>
          <p:cNvSpPr/>
          <p:nvPr/>
        </p:nvSpPr>
        <p:spPr>
          <a:xfrm>
            <a:off x="495300" y="6493492"/>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91" name="Rectangle 4"/>
          <p:cNvSpPr>
            <a:spLocks noGrp="1" noChangeArrowheads="1"/>
          </p:cNvSpPr>
          <p:nvPr>
            <p:ph type="title"/>
          </p:nvPr>
        </p:nvSpPr>
        <p:spPr/>
        <p:txBody>
          <a:bodyPr/>
          <a:lstStyle/>
          <a:p>
            <a:r>
              <a:rPr lang="en-US" dirty="0"/>
              <a:t>Discovery of Claims against the Estate</a:t>
            </a:r>
          </a:p>
        </p:txBody>
      </p:sp>
      <p:sp>
        <p:nvSpPr>
          <p:cNvPr id="1190914" name="Rectangle 2"/>
          <p:cNvSpPr>
            <a:spLocks noGrp="1" noChangeArrowheads="1"/>
          </p:cNvSpPr>
          <p:nvPr>
            <p:ph idx="1"/>
          </p:nvPr>
        </p:nvSpPr>
        <p:spPr>
          <a:xfrm>
            <a:off x="457200" y="1524000"/>
            <a:ext cx="8305800" cy="4724400"/>
          </a:xfrm>
          <a:noFill/>
          <a:ln w="38100" cap="flat">
            <a:noFill/>
          </a:ln>
          <a:effectLst/>
        </p:spPr>
        <p:txBody>
          <a:bodyPr/>
          <a:lstStyle/>
          <a:p>
            <a:pPr>
              <a:spcBef>
                <a:spcPts val="0"/>
              </a:spcBef>
              <a:spcAft>
                <a:spcPts val="600"/>
              </a:spcAft>
              <a:defRPr/>
            </a:pPr>
            <a:r>
              <a:rPr lang="en-US" sz="2400" kern="1200" dirty="0">
                <a:solidFill>
                  <a:srgbClr val="000066"/>
                </a:solidFill>
              </a:rPr>
              <a:t>An adequate opportunity should be given to the decedent’s creditors to allow them to file claims against the estate. </a:t>
            </a:r>
          </a:p>
          <a:p>
            <a:pPr>
              <a:spcBef>
                <a:spcPts val="0"/>
              </a:spcBef>
              <a:spcAft>
                <a:spcPts val="600"/>
              </a:spcAft>
              <a:defRPr/>
            </a:pPr>
            <a:r>
              <a:rPr lang="en-US" sz="2400" kern="1200" dirty="0">
                <a:solidFill>
                  <a:srgbClr val="000066"/>
                </a:solidFill>
              </a:rPr>
              <a:t>The executor must verify the validity of the claims and place them in order of priority.</a:t>
            </a:r>
          </a:p>
          <a:p>
            <a:pPr>
              <a:spcBef>
                <a:spcPts val="0"/>
              </a:spcBef>
              <a:spcAft>
                <a:spcPts val="600"/>
              </a:spcAft>
              <a:defRPr/>
            </a:pPr>
            <a:r>
              <a:rPr lang="en-US" sz="2400" kern="1200" dirty="0">
                <a:solidFill>
                  <a:srgbClr val="000066"/>
                </a:solidFill>
              </a:rPr>
              <a:t>If insufficient funds are available, ordering becomes important in establishing which parties receive payment. </a:t>
            </a:r>
            <a:endParaRPr lang="en-US" sz="2400" u="sng" dirty="0">
              <a:solidFill>
                <a:srgbClr val="000066"/>
              </a:solidFill>
            </a:endParaRPr>
          </a:p>
          <a:p>
            <a:pPr marL="0" indent="0">
              <a:spcBef>
                <a:spcPts val="600"/>
              </a:spcBef>
              <a:spcAft>
                <a:spcPts val="0"/>
              </a:spcAft>
              <a:buNone/>
              <a:defRPr/>
            </a:pPr>
            <a:r>
              <a:rPr lang="en-US" sz="2400" dirty="0">
                <a:solidFill>
                  <a:srgbClr val="000066"/>
                </a:solidFill>
              </a:rPr>
              <a:t>Typical order of priority:</a:t>
            </a:r>
          </a:p>
          <a:p>
            <a:pPr marL="808038" indent="-519113">
              <a:spcBef>
                <a:spcPts val="0"/>
              </a:spcBef>
              <a:spcAft>
                <a:spcPts val="0"/>
              </a:spcAft>
              <a:buSzPct val="110000"/>
              <a:buFont typeface="+mj-lt"/>
              <a:buAutoNum type="arabicPeriod"/>
              <a:defRPr/>
            </a:pPr>
            <a:r>
              <a:rPr lang="en-US" sz="2400" dirty="0">
                <a:solidFill>
                  <a:srgbClr val="000066"/>
                </a:solidFill>
              </a:rPr>
              <a:t>Expenses of administering the estate.</a:t>
            </a:r>
          </a:p>
          <a:p>
            <a:pPr marL="808038" indent="-519113">
              <a:spcBef>
                <a:spcPts val="0"/>
              </a:spcBef>
              <a:spcAft>
                <a:spcPts val="0"/>
              </a:spcAft>
              <a:buSzPct val="110000"/>
              <a:buFont typeface="+mj-lt"/>
              <a:buAutoNum type="arabicPeriod"/>
              <a:defRPr/>
            </a:pPr>
            <a:r>
              <a:rPr lang="en-US" sz="2400" dirty="0">
                <a:solidFill>
                  <a:srgbClr val="000066"/>
                </a:solidFill>
              </a:rPr>
              <a:t>Funeral and medical expenses (during last illness).</a:t>
            </a:r>
          </a:p>
          <a:p>
            <a:pPr marL="808038" indent="-519113">
              <a:spcBef>
                <a:spcPts val="0"/>
              </a:spcBef>
              <a:spcAft>
                <a:spcPts val="0"/>
              </a:spcAft>
              <a:buSzPct val="110000"/>
              <a:buFont typeface="+mj-lt"/>
              <a:buAutoNum type="arabicPeriod"/>
              <a:defRPr/>
            </a:pPr>
            <a:r>
              <a:rPr lang="en-US" sz="2400" dirty="0">
                <a:solidFill>
                  <a:srgbClr val="000066"/>
                </a:solidFill>
              </a:rPr>
              <a:t>Debts and taxes.</a:t>
            </a:r>
          </a:p>
          <a:p>
            <a:pPr marL="808038" indent="-519113">
              <a:spcBef>
                <a:spcPts val="0"/>
              </a:spcBef>
              <a:spcAft>
                <a:spcPts val="0"/>
              </a:spcAft>
              <a:buSzPct val="110000"/>
              <a:buFont typeface="+mj-lt"/>
              <a:buAutoNum type="arabicPeriod"/>
              <a:defRPr/>
            </a:pPr>
            <a:r>
              <a:rPr lang="en-US" sz="2400" dirty="0">
                <a:solidFill>
                  <a:srgbClr val="000066"/>
                </a:solidFill>
              </a:rPr>
              <a:t>All other claims.</a:t>
            </a:r>
          </a:p>
        </p:txBody>
      </p:sp>
      <p:sp>
        <p:nvSpPr>
          <p:cNvPr id="5" name="Slide Number Placeholder 5"/>
          <p:cNvSpPr>
            <a:spLocks noGrp="1"/>
          </p:cNvSpPr>
          <p:nvPr>
            <p:ph type="sldNum" sz="quarter" idx="4"/>
          </p:nvPr>
        </p:nvSpPr>
        <p:spPr>
          <a:prstGeom prst="rect">
            <a:avLst/>
          </a:prstGeom>
        </p:spPr>
        <p:txBody>
          <a:bodyPr/>
          <a:lstStyle/>
          <a:p>
            <a:pPr>
              <a:defRPr/>
            </a:pPr>
            <a:r>
              <a:rPr lang="en-US" sz="1000" b="0" i="0" u="none" dirty="0">
                <a:solidFill>
                  <a:srgbClr val="00005C"/>
                </a:solidFill>
              </a:rPr>
              <a:t>19-</a:t>
            </a:r>
            <a:fld id="{DE89CFAE-29A3-4948-B4C2-3A5BCCC6B74C}" type="slidenum">
              <a:rPr lang="en-US" sz="1000" b="0" i="0" u="none" smtClean="0">
                <a:solidFill>
                  <a:srgbClr val="00005C"/>
                </a:solidFill>
              </a:rPr>
              <a:pPr>
                <a:defRPr/>
              </a:pPr>
              <a:t>12</a:t>
            </a:fld>
            <a:endParaRPr lang="en-US" sz="1000" b="0" i="0" u="none" dirty="0">
              <a:solidFill>
                <a:srgbClr val="00005C"/>
              </a:solidFill>
            </a:endParaRPr>
          </a:p>
        </p:txBody>
      </p:sp>
      <p:sp>
        <p:nvSpPr>
          <p:cNvPr id="6" name="Rectangle 5"/>
          <p:cNvSpPr/>
          <p:nvPr/>
        </p:nvSpPr>
        <p:spPr>
          <a:xfrm>
            <a:off x="495300" y="6493492"/>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152400" y="76200"/>
            <a:ext cx="8839200" cy="1206500"/>
          </a:xfrm>
        </p:spPr>
        <p:txBody>
          <a:bodyPr/>
          <a:lstStyle/>
          <a:p>
            <a:r>
              <a:rPr lang="en-US" dirty="0"/>
              <a:t>Protection for Remaining Family Members</a:t>
            </a:r>
          </a:p>
        </p:txBody>
      </p:sp>
      <p:sp>
        <p:nvSpPr>
          <p:cNvPr id="13315" name="Rectangle 3"/>
          <p:cNvSpPr>
            <a:spLocks noGrp="1" noChangeArrowheads="1"/>
          </p:cNvSpPr>
          <p:nvPr>
            <p:ph type="body" idx="1"/>
          </p:nvPr>
        </p:nvSpPr>
        <p:spPr>
          <a:xfrm>
            <a:off x="76200" y="1371600"/>
            <a:ext cx="8839200" cy="4876800"/>
          </a:xfrm>
        </p:spPr>
        <p:txBody>
          <a:bodyPr/>
          <a:lstStyle/>
          <a:p>
            <a:pPr marL="0" indent="0">
              <a:buNone/>
            </a:pPr>
            <a:r>
              <a:rPr lang="en-US" sz="2400" dirty="0">
                <a:solidFill>
                  <a:srgbClr val="000066"/>
                </a:solidFill>
              </a:rPr>
              <a:t>A wide variety of probate laws exist and differ according to the states. They normally include the following:</a:t>
            </a:r>
          </a:p>
          <a:p>
            <a:r>
              <a:rPr lang="en-US" sz="2400" kern="1200" dirty="0">
                <a:solidFill>
                  <a:srgbClr val="000066"/>
                </a:solidFill>
              </a:rPr>
              <a:t>They provide some amount of protection for a surviving spouse and/or decedent’s minor and dependent children.</a:t>
            </a:r>
            <a:endParaRPr lang="en-US" sz="2400" dirty="0">
              <a:solidFill>
                <a:srgbClr val="000066"/>
              </a:solidFill>
            </a:endParaRPr>
          </a:p>
          <a:p>
            <a:r>
              <a:rPr lang="en-US" sz="2400" dirty="0">
                <a:solidFill>
                  <a:srgbClr val="000066"/>
                </a:solidFill>
              </a:rPr>
              <a:t>Small monetary allowances are conveyed to these parties prior to payment of legal claims.</a:t>
            </a:r>
          </a:p>
          <a:p>
            <a:r>
              <a:rPr lang="en-US" sz="2400" dirty="0">
                <a:solidFill>
                  <a:srgbClr val="000066"/>
                </a:solidFill>
              </a:rPr>
              <a:t>Homestead allowances are often provided to the surviving spouse and/or minor or dependent children.</a:t>
            </a:r>
          </a:p>
          <a:p>
            <a:r>
              <a:rPr lang="en-US" sz="2400" dirty="0">
                <a:solidFill>
                  <a:srgbClr val="000066"/>
                </a:solidFill>
              </a:rPr>
              <a:t>A family allowance is often allowed for a limited time while the estate is being administered.</a:t>
            </a:r>
          </a:p>
          <a:p>
            <a:r>
              <a:rPr lang="en-US" sz="2400" dirty="0">
                <a:solidFill>
                  <a:srgbClr val="000066"/>
                </a:solidFill>
              </a:rPr>
              <a:t>Family members are entitled to limited amounts of exempt property (automobiles, furniture, and jewelry).</a:t>
            </a:r>
          </a:p>
        </p:txBody>
      </p:sp>
      <p:sp>
        <p:nvSpPr>
          <p:cNvPr id="5"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0" i="0" u="none" dirty="0">
                <a:solidFill>
                  <a:srgbClr val="00005C"/>
                </a:solidFill>
              </a:rPr>
              <a:t>19-</a:t>
            </a:r>
            <a:fld id="{DE89CFAE-29A3-4948-B4C2-3A5BCCC6B74C}" type="slidenum">
              <a:rPr lang="en-US" sz="1000" b="0" i="0" u="none" smtClean="0">
                <a:solidFill>
                  <a:srgbClr val="00005C"/>
                </a:solidFill>
              </a:rPr>
              <a:pPr>
                <a:defRPr/>
              </a:pPr>
              <a:t>13</a:t>
            </a:fld>
            <a:endParaRPr lang="en-US" sz="1000" b="0" i="0" u="none" dirty="0">
              <a:solidFill>
                <a:srgbClr val="00005C"/>
              </a:solidFill>
            </a:endParaRPr>
          </a:p>
        </p:txBody>
      </p:sp>
      <p:sp>
        <p:nvSpPr>
          <p:cNvPr id="6" name="Rectangle 5"/>
          <p:cNvSpPr/>
          <p:nvPr/>
        </p:nvSpPr>
        <p:spPr>
          <a:xfrm>
            <a:off x="495300" y="6493492"/>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9"/>
          <p:cNvSpPr>
            <a:spLocks noGrp="1" noChangeArrowheads="1"/>
          </p:cNvSpPr>
          <p:nvPr>
            <p:ph type="title"/>
          </p:nvPr>
        </p:nvSpPr>
        <p:spPr/>
        <p:txBody>
          <a:bodyPr/>
          <a:lstStyle/>
          <a:p>
            <a:r>
              <a:rPr lang="en-US" sz="4000" dirty="0"/>
              <a:t>Learnin</a:t>
            </a:r>
            <a:r>
              <a:rPr lang="en-US" dirty="0"/>
              <a:t>g Objective 19-2</a:t>
            </a:r>
            <a:endParaRPr lang="en-US" sz="4000" dirty="0"/>
          </a:p>
        </p:txBody>
      </p:sp>
      <p:sp>
        <p:nvSpPr>
          <p:cNvPr id="2" name="Content Placeholder 1"/>
          <p:cNvSpPr>
            <a:spLocks noGrp="1"/>
          </p:cNvSpPr>
          <p:nvPr>
            <p:ph idx="1"/>
          </p:nvPr>
        </p:nvSpPr>
        <p:spPr/>
        <p:txBody>
          <a:bodyPr/>
          <a:lstStyle/>
          <a:p>
            <a:pPr marL="0" lvl="0" indent="0">
              <a:spcBef>
                <a:spcPct val="0"/>
              </a:spcBef>
              <a:buClrTx/>
              <a:buSzTx/>
              <a:buNone/>
            </a:pPr>
            <a:endParaRPr lang="en-US" sz="3600" kern="1200" dirty="0">
              <a:cs typeface="+mn-cs"/>
            </a:endParaRPr>
          </a:p>
          <a:p>
            <a:pPr marL="0" lvl="0" indent="0">
              <a:spcBef>
                <a:spcPct val="0"/>
              </a:spcBef>
              <a:buClrTx/>
              <a:buSzTx/>
              <a:buNone/>
            </a:pPr>
            <a:r>
              <a:rPr lang="en-US" sz="3600" kern="1200" dirty="0">
                <a:cs typeface="+mn-cs"/>
              </a:rPr>
              <a:t>Describe the types of estate distributions and identify the process of asset allocations and distributions from an estate.</a:t>
            </a:r>
          </a:p>
          <a:p>
            <a:endParaRPr lang="en-US" dirty="0"/>
          </a:p>
        </p:txBody>
      </p:sp>
      <p:sp>
        <p:nvSpPr>
          <p:cNvPr id="6" name="Slide Number Placeholder 5"/>
          <p:cNvSpPr>
            <a:spLocks noGrp="1"/>
          </p:cNvSpPr>
          <p:nvPr>
            <p:ph type="sldNum" sz="quarter" idx="4"/>
          </p:nvPr>
        </p:nvSpPr>
        <p:spPr>
          <a:prstGeom prst="rect">
            <a:avLst/>
          </a:prstGeom>
        </p:spPr>
        <p:txBody>
          <a:bodyPr/>
          <a:lstStyle/>
          <a:p>
            <a:pPr>
              <a:defRPr/>
            </a:pPr>
            <a:r>
              <a:rPr lang="en-US" sz="1000" b="0" i="0" u="none" dirty="0">
                <a:solidFill>
                  <a:srgbClr val="00005C"/>
                </a:solidFill>
              </a:rPr>
              <a:t>19-</a:t>
            </a:r>
            <a:fld id="{DE89CFAE-29A3-4948-B4C2-3A5BCCC6B74C}" type="slidenum">
              <a:rPr lang="en-US" sz="1000" b="0" i="0" u="none" smtClean="0">
                <a:solidFill>
                  <a:srgbClr val="00005C"/>
                </a:solidFill>
              </a:rPr>
              <a:pPr>
                <a:defRPr/>
              </a:pPr>
              <a:t>14</a:t>
            </a:fld>
            <a:endParaRPr lang="en-US" sz="1000" b="0" i="0" u="none" dirty="0">
              <a:solidFill>
                <a:srgbClr val="00005C"/>
              </a:solidFill>
            </a:endParaRPr>
          </a:p>
        </p:txBody>
      </p:sp>
      <p:sp>
        <p:nvSpPr>
          <p:cNvPr id="198664" name="Rectangle 8"/>
          <p:cNvSpPr>
            <a:spLocks noChangeArrowheads="1"/>
          </p:cNvSpPr>
          <p:nvPr/>
        </p:nvSpPr>
        <p:spPr bwMode="auto">
          <a:xfrm>
            <a:off x="381000" y="2004352"/>
            <a:ext cx="4114800" cy="4038600"/>
          </a:xfrm>
          <a:prstGeom prst="rect">
            <a:avLst/>
          </a:prstGeom>
          <a:noFill/>
          <a:ln w="12700">
            <a:noFill/>
            <a:miter lim="800000"/>
            <a:headEnd/>
            <a:tailEnd/>
          </a:ln>
          <a:effectLst/>
        </p:spPr>
        <p:txBody>
          <a:bodyPr anchor="ctr" anchorCtr="1"/>
          <a:lstStyle/>
          <a:p>
            <a:pPr algn="ctr">
              <a:defRPr/>
            </a:pPr>
            <a:endParaRPr lang="en-US" sz="4000" b="1" dirty="0">
              <a:solidFill>
                <a:srgbClr val="002060"/>
              </a:solidFill>
              <a:effectLst/>
              <a:cs typeface="Times New Roman" pitchFamily="18" charset="0"/>
            </a:endParaRPr>
          </a:p>
        </p:txBody>
      </p:sp>
      <p:sp>
        <p:nvSpPr>
          <p:cNvPr id="7" name="Rectangle 6"/>
          <p:cNvSpPr/>
          <p:nvPr/>
        </p:nvSpPr>
        <p:spPr>
          <a:xfrm>
            <a:off x="495300" y="6493492"/>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15638261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5"/>
          <p:cNvSpPr>
            <a:spLocks noGrp="1" noChangeArrowheads="1"/>
          </p:cNvSpPr>
          <p:nvPr>
            <p:ph type="title"/>
          </p:nvPr>
        </p:nvSpPr>
        <p:spPr/>
        <p:txBody>
          <a:bodyPr/>
          <a:lstStyle/>
          <a:p>
            <a:r>
              <a:rPr lang="en-US" dirty="0"/>
              <a:t>Legacies and Devises</a:t>
            </a:r>
          </a:p>
        </p:txBody>
      </p:sp>
      <p:sp>
        <p:nvSpPr>
          <p:cNvPr id="2" name="Content Placeholder 1"/>
          <p:cNvSpPr>
            <a:spLocks noGrp="1"/>
          </p:cNvSpPr>
          <p:nvPr>
            <p:ph idx="1"/>
          </p:nvPr>
        </p:nvSpPr>
        <p:spPr>
          <a:xfrm>
            <a:off x="152400" y="1676400"/>
            <a:ext cx="8686800" cy="4724400"/>
          </a:xfrm>
        </p:spPr>
        <p:txBody>
          <a:bodyPr/>
          <a:lstStyle/>
          <a:p>
            <a:pPr marL="457200" lvl="0" indent="-457200">
              <a:spcBef>
                <a:spcPct val="0"/>
              </a:spcBef>
              <a:buClrTx/>
              <a:buSzTx/>
            </a:pPr>
            <a:r>
              <a:rPr lang="en-US" kern="1200" dirty="0">
                <a:solidFill>
                  <a:srgbClr val="000066"/>
                </a:solidFill>
                <a:cs typeface="+mn-cs"/>
              </a:rPr>
              <a:t>A gift of real property is a devise which is frequently specific. </a:t>
            </a:r>
          </a:p>
          <a:p>
            <a:pPr marL="457200" lvl="0" indent="-457200">
              <a:spcBef>
                <a:spcPct val="0"/>
              </a:spcBef>
              <a:buClrTx/>
              <a:buSzTx/>
            </a:pPr>
            <a:r>
              <a:rPr lang="en-US" kern="1200" dirty="0">
                <a:solidFill>
                  <a:srgbClr val="000066"/>
                </a:solidFill>
                <a:cs typeface="+mn-cs"/>
              </a:rPr>
              <a:t>A gift of personal property is a legacy or a bequest, and may take one of several forms: </a:t>
            </a:r>
            <a:endParaRPr lang="en-US" sz="2600" kern="1200" dirty="0">
              <a:solidFill>
                <a:srgbClr val="000066"/>
              </a:solidFill>
            </a:endParaRPr>
          </a:p>
          <a:p>
            <a:pPr marL="803275" lvl="0" indent="-514350">
              <a:buSzPct val="100000"/>
              <a:buFont typeface="+mj-lt"/>
              <a:buAutoNum type="arabicPeriod"/>
              <a:defRPr/>
            </a:pPr>
            <a:r>
              <a:rPr lang="en-US" sz="2600" kern="1200" dirty="0">
                <a:solidFill>
                  <a:srgbClr val="000066"/>
                </a:solidFill>
              </a:rPr>
              <a:t>Specific legacy (gift of personal property from a directly identified source).</a:t>
            </a:r>
          </a:p>
          <a:p>
            <a:pPr marL="803275" lvl="0" indent="-514350">
              <a:buSzPct val="100000"/>
              <a:buFont typeface="+mj-lt"/>
              <a:buAutoNum type="arabicPeriod"/>
              <a:defRPr/>
            </a:pPr>
            <a:r>
              <a:rPr lang="en-US" sz="2600" kern="1200" dirty="0">
                <a:solidFill>
                  <a:srgbClr val="000066"/>
                </a:solidFill>
              </a:rPr>
              <a:t>Demonstrative legacy (cash gift from particular source).</a:t>
            </a:r>
          </a:p>
          <a:p>
            <a:pPr marL="803275" lvl="0" indent="-514350">
              <a:buSzPct val="100000"/>
              <a:buFont typeface="+mj-lt"/>
              <a:buAutoNum type="arabicPeriod"/>
              <a:defRPr/>
            </a:pPr>
            <a:r>
              <a:rPr lang="en-US" sz="2600" kern="1200" dirty="0">
                <a:solidFill>
                  <a:srgbClr val="000066"/>
                </a:solidFill>
              </a:rPr>
              <a:t>General legacy (cash gift from an unspecified source). </a:t>
            </a:r>
          </a:p>
          <a:p>
            <a:pPr marL="803275" lvl="0" indent="-514350">
              <a:buSzPct val="100000"/>
              <a:buFont typeface="+mj-lt"/>
              <a:buAutoNum type="arabicPeriod"/>
              <a:defRPr/>
            </a:pPr>
            <a:r>
              <a:rPr lang="en-US" sz="2600" kern="1200" dirty="0">
                <a:solidFill>
                  <a:srgbClr val="000066"/>
                </a:solidFill>
              </a:rPr>
              <a:t>Residual legacy (gift from remaining estate property).</a:t>
            </a:r>
          </a:p>
          <a:p>
            <a:endParaRPr lang="en-US" dirty="0"/>
          </a:p>
        </p:txBody>
      </p:sp>
      <p:sp>
        <p:nvSpPr>
          <p:cNvPr id="5" name="Slide Number Placeholder 5"/>
          <p:cNvSpPr>
            <a:spLocks noGrp="1"/>
          </p:cNvSpPr>
          <p:nvPr>
            <p:ph type="sldNum" sz="quarter" idx="4"/>
          </p:nvPr>
        </p:nvSpPr>
        <p:spPr>
          <a:prstGeom prst="rect">
            <a:avLst/>
          </a:prstGeom>
        </p:spPr>
        <p:txBody>
          <a:bodyPr/>
          <a:lstStyle/>
          <a:p>
            <a:pPr>
              <a:defRPr/>
            </a:pPr>
            <a:r>
              <a:rPr lang="en-US" sz="1000" b="0" i="0" u="none" dirty="0">
                <a:solidFill>
                  <a:srgbClr val="00005C"/>
                </a:solidFill>
              </a:rPr>
              <a:t>19-</a:t>
            </a:r>
            <a:fld id="{DE89CFAE-29A3-4948-B4C2-3A5BCCC6B74C}" type="slidenum">
              <a:rPr lang="en-US" sz="1000" b="0" i="0" u="none" smtClean="0">
                <a:solidFill>
                  <a:srgbClr val="00005C"/>
                </a:solidFill>
              </a:rPr>
              <a:pPr>
                <a:defRPr/>
              </a:pPr>
              <a:t>15</a:t>
            </a:fld>
            <a:endParaRPr lang="en-US" sz="1000" b="0" i="0" u="none" dirty="0">
              <a:solidFill>
                <a:srgbClr val="00005C"/>
              </a:solidFill>
            </a:endParaRPr>
          </a:p>
        </p:txBody>
      </p:sp>
      <p:sp>
        <p:nvSpPr>
          <p:cNvPr id="6" name="Rectangle 5"/>
          <p:cNvSpPr/>
          <p:nvPr/>
        </p:nvSpPr>
        <p:spPr>
          <a:xfrm>
            <a:off x="495300" y="6493492"/>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5"/>
          <p:cNvSpPr>
            <a:spLocks noGrp="1" noChangeArrowheads="1"/>
          </p:cNvSpPr>
          <p:nvPr>
            <p:ph type="title"/>
          </p:nvPr>
        </p:nvSpPr>
        <p:spPr/>
        <p:txBody>
          <a:bodyPr/>
          <a:lstStyle/>
          <a:p>
            <a:r>
              <a:rPr lang="en-US" dirty="0"/>
              <a:t>Estate Distributions</a:t>
            </a:r>
          </a:p>
        </p:txBody>
      </p:sp>
      <p:sp>
        <p:nvSpPr>
          <p:cNvPr id="2" name="Content Placeholder 1"/>
          <p:cNvSpPr>
            <a:spLocks noGrp="1"/>
          </p:cNvSpPr>
          <p:nvPr>
            <p:ph idx="1"/>
          </p:nvPr>
        </p:nvSpPr>
        <p:spPr>
          <a:xfrm>
            <a:off x="152400" y="1447800"/>
            <a:ext cx="8991600" cy="4724400"/>
          </a:xfrm>
        </p:spPr>
        <p:txBody>
          <a:bodyPr/>
          <a:lstStyle/>
          <a:p>
            <a:pPr marL="457200" indent="-457200">
              <a:spcAft>
                <a:spcPts val="0"/>
              </a:spcAft>
              <a:defRPr/>
            </a:pPr>
            <a:r>
              <a:rPr lang="en-US" dirty="0">
                <a:solidFill>
                  <a:srgbClr val="000066"/>
                </a:solidFill>
              </a:rPr>
              <a:t>Debts and expenses of the administration of the estate are paid first in settling an estate. </a:t>
            </a:r>
          </a:p>
          <a:p>
            <a:pPr marL="457200" indent="-457200">
              <a:spcBef>
                <a:spcPts val="600"/>
              </a:spcBef>
              <a:spcAft>
                <a:spcPts val="0"/>
              </a:spcAft>
              <a:defRPr/>
            </a:pPr>
            <a:r>
              <a:rPr lang="en-US" dirty="0">
                <a:solidFill>
                  <a:srgbClr val="000066"/>
                </a:solidFill>
              </a:rPr>
              <a:t>If estate resources are insufficient to satisfy all of the claims, the process of abatement, a reduction of various gifts, is utilized. </a:t>
            </a:r>
          </a:p>
        </p:txBody>
      </p:sp>
      <p:sp>
        <p:nvSpPr>
          <p:cNvPr id="1191943" name="Oval 7"/>
          <p:cNvSpPr>
            <a:spLocks noChangeArrowheads="1"/>
          </p:cNvSpPr>
          <p:nvPr/>
        </p:nvSpPr>
        <p:spPr bwMode="auto">
          <a:xfrm>
            <a:off x="-228600" y="4495800"/>
            <a:ext cx="9448800" cy="2590800"/>
          </a:xfrm>
          <a:prstGeom prst="rect">
            <a:avLst/>
          </a:prstGeom>
          <a:noFill/>
          <a:ln w="38100">
            <a:noFill/>
            <a:round/>
            <a:headEnd/>
            <a:tailEnd/>
          </a:ln>
          <a:effectLst/>
        </p:spPr>
        <p:txBody>
          <a:bodyPr wrap="none" anchor="ctr"/>
          <a:lstStyle/>
          <a:p>
            <a:pPr algn="ctr">
              <a:defRPr/>
            </a:pPr>
            <a:endParaRPr lang="en-US" sz="2600" b="1" dirty="0">
              <a:solidFill>
                <a:srgbClr val="002060"/>
              </a:solidFill>
              <a:effectLst/>
              <a:cs typeface="Times New Roman" pitchFamily="18" charset="0"/>
            </a:endParaRPr>
          </a:p>
        </p:txBody>
      </p:sp>
      <p:sp>
        <p:nvSpPr>
          <p:cNvPr id="6" name="Rectangle 5"/>
          <p:cNvSpPr/>
          <p:nvPr/>
        </p:nvSpPr>
        <p:spPr>
          <a:xfrm>
            <a:off x="495300" y="6493492"/>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
        <p:nvSpPr>
          <p:cNvPr id="8"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0" i="0" u="none" dirty="0">
                <a:solidFill>
                  <a:srgbClr val="00005C"/>
                </a:solidFill>
              </a:rPr>
              <a:t>19-</a:t>
            </a:r>
            <a:fld id="{DE89CFAE-29A3-4948-B4C2-3A5BCCC6B74C}" type="slidenum">
              <a:rPr lang="en-US" sz="1000" b="0" i="0" u="none" smtClean="0">
                <a:solidFill>
                  <a:srgbClr val="00005C"/>
                </a:solidFill>
              </a:rPr>
              <a:pPr>
                <a:defRPr/>
              </a:pPr>
              <a:t>16</a:t>
            </a:fld>
            <a:endParaRPr lang="en-US" sz="1000" b="0" i="0" u="none" dirty="0">
              <a:solidFill>
                <a:srgbClr val="00005C"/>
              </a:solidFill>
            </a:endParaRPr>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Estate Distributions (continued)</a:t>
            </a:r>
          </a:p>
        </p:txBody>
      </p:sp>
      <p:sp>
        <p:nvSpPr>
          <p:cNvPr id="3" name="Content Placeholder 2"/>
          <p:cNvSpPr>
            <a:spLocks noGrp="1"/>
          </p:cNvSpPr>
          <p:nvPr>
            <p:ph idx="1"/>
          </p:nvPr>
        </p:nvSpPr>
        <p:spPr/>
        <p:txBody>
          <a:bodyPr/>
          <a:lstStyle/>
          <a:p>
            <a:pPr marL="457200" indent="-457200">
              <a:spcBef>
                <a:spcPts val="600"/>
              </a:spcBef>
              <a:spcAft>
                <a:spcPts val="0"/>
              </a:spcAft>
              <a:defRPr/>
            </a:pPr>
            <a:r>
              <a:rPr lang="en-US" dirty="0">
                <a:solidFill>
                  <a:srgbClr val="000066"/>
                </a:solidFill>
              </a:rPr>
              <a:t>Each of the following categories is exhausted completely to pay all debts and expenses before money is taken from the next category:</a:t>
            </a:r>
          </a:p>
          <a:p>
            <a:pPr marL="854075" indent="-457200">
              <a:spcAft>
                <a:spcPts val="0"/>
              </a:spcAft>
            </a:pPr>
            <a:r>
              <a:rPr lang="en-US" dirty="0">
                <a:solidFill>
                  <a:srgbClr val="000066"/>
                </a:solidFill>
              </a:rPr>
              <a:t>Residual legacies. </a:t>
            </a:r>
          </a:p>
          <a:p>
            <a:pPr marL="854075" indent="-457200">
              <a:spcAft>
                <a:spcPts val="0"/>
              </a:spcAft>
            </a:pPr>
            <a:r>
              <a:rPr lang="en-US" dirty="0">
                <a:solidFill>
                  <a:srgbClr val="000066"/>
                </a:solidFill>
              </a:rPr>
              <a:t>General legacies. </a:t>
            </a:r>
          </a:p>
          <a:p>
            <a:pPr marL="854075" indent="-457200">
              <a:spcAft>
                <a:spcPts val="0"/>
              </a:spcAft>
            </a:pPr>
            <a:r>
              <a:rPr lang="en-US" dirty="0">
                <a:solidFill>
                  <a:srgbClr val="000066"/>
                </a:solidFill>
              </a:rPr>
              <a:t>Demonstrative legacies. </a:t>
            </a:r>
          </a:p>
          <a:p>
            <a:pPr marL="854075" indent="-457200">
              <a:spcAft>
                <a:spcPts val="0"/>
              </a:spcAft>
            </a:pPr>
            <a:r>
              <a:rPr lang="en-US" dirty="0">
                <a:solidFill>
                  <a:srgbClr val="000066"/>
                </a:solidFill>
              </a:rPr>
              <a:t>Specific legacies and devises. </a:t>
            </a:r>
          </a:p>
        </p:txBody>
      </p:sp>
      <p:sp>
        <p:nvSpPr>
          <p:cNvPr id="6" name="Rectangle 5"/>
          <p:cNvSpPr/>
          <p:nvPr/>
        </p:nvSpPr>
        <p:spPr>
          <a:xfrm>
            <a:off x="495300" y="6493492"/>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
        <p:nvSpPr>
          <p:cNvPr id="7"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0" i="0" u="none" dirty="0">
                <a:solidFill>
                  <a:srgbClr val="00005C"/>
                </a:solidFill>
              </a:rPr>
              <a:t>19-</a:t>
            </a:r>
            <a:fld id="{DE89CFAE-29A3-4948-B4C2-3A5BCCC6B74C}" type="slidenum">
              <a:rPr lang="en-US" sz="1000" b="0" i="0" u="none" smtClean="0">
                <a:solidFill>
                  <a:srgbClr val="00005C"/>
                </a:solidFill>
              </a:rPr>
              <a:pPr>
                <a:defRPr/>
              </a:pPr>
              <a:t>17</a:t>
            </a:fld>
            <a:endParaRPr lang="en-US" sz="1000" b="0" i="0" u="none" dirty="0">
              <a:solidFill>
                <a:srgbClr val="00005C"/>
              </a:solidFill>
            </a:endParaRPr>
          </a:p>
        </p:txBody>
      </p:sp>
    </p:spTree>
    <p:extLst>
      <p:ext uri="{BB962C8B-B14F-4D97-AF65-F5344CB8AC3E}">
        <p14:creationId xmlns:p14="http://schemas.microsoft.com/office/powerpoint/2010/main" val="1178869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9"/>
          <p:cNvSpPr>
            <a:spLocks noGrp="1" noChangeArrowheads="1"/>
          </p:cNvSpPr>
          <p:nvPr>
            <p:ph type="title"/>
          </p:nvPr>
        </p:nvSpPr>
        <p:spPr/>
        <p:txBody>
          <a:bodyPr/>
          <a:lstStyle/>
          <a:p>
            <a:r>
              <a:rPr lang="en-US" sz="4000" dirty="0"/>
              <a:t>Learnin</a:t>
            </a:r>
            <a:r>
              <a:rPr lang="en-US" dirty="0"/>
              <a:t>g Objective 19-3</a:t>
            </a:r>
            <a:endParaRPr lang="en-US" sz="4000" dirty="0"/>
          </a:p>
        </p:txBody>
      </p:sp>
      <p:sp>
        <p:nvSpPr>
          <p:cNvPr id="2" name="Content Placeholder 1"/>
          <p:cNvSpPr>
            <a:spLocks noGrp="1"/>
          </p:cNvSpPr>
          <p:nvPr>
            <p:ph idx="1"/>
          </p:nvPr>
        </p:nvSpPr>
        <p:spPr/>
        <p:txBody>
          <a:bodyPr/>
          <a:lstStyle/>
          <a:p>
            <a:pPr marL="0" lvl="0" indent="0">
              <a:spcBef>
                <a:spcPct val="0"/>
              </a:spcBef>
              <a:buClrTx/>
              <a:buSzTx/>
              <a:buNone/>
            </a:pPr>
            <a:endParaRPr lang="en-US" sz="3600" kern="1200" dirty="0">
              <a:cs typeface="+mn-cs"/>
            </a:endParaRPr>
          </a:p>
          <a:p>
            <a:pPr marL="0" lvl="0" indent="0">
              <a:spcBef>
                <a:spcPct val="0"/>
              </a:spcBef>
              <a:buClrTx/>
              <a:buSzTx/>
              <a:buNone/>
            </a:pPr>
            <a:r>
              <a:rPr lang="en-US" sz="3600" kern="1200" dirty="0">
                <a:cs typeface="+mn-cs"/>
              </a:rPr>
              <a:t>Understand the federal estate tax and state inheritance tax systems, the corresponding exemptions, and tax planning opportunities.</a:t>
            </a:r>
          </a:p>
          <a:p>
            <a:endParaRPr lang="en-US" dirty="0"/>
          </a:p>
        </p:txBody>
      </p:sp>
      <p:sp>
        <p:nvSpPr>
          <p:cNvPr id="6" name="Slide Number Placeholder 5"/>
          <p:cNvSpPr>
            <a:spLocks noGrp="1"/>
          </p:cNvSpPr>
          <p:nvPr>
            <p:ph type="sldNum" sz="quarter" idx="4"/>
          </p:nvPr>
        </p:nvSpPr>
        <p:spPr>
          <a:prstGeom prst="rect">
            <a:avLst/>
          </a:prstGeom>
        </p:spPr>
        <p:txBody>
          <a:bodyPr/>
          <a:lstStyle/>
          <a:p>
            <a:pPr>
              <a:defRPr/>
            </a:pPr>
            <a:r>
              <a:rPr lang="en-US" sz="1000" b="0" i="0" u="none" dirty="0">
                <a:solidFill>
                  <a:srgbClr val="00005C"/>
                </a:solidFill>
              </a:rPr>
              <a:t>19-</a:t>
            </a:r>
            <a:fld id="{DE89CFAE-29A3-4948-B4C2-3A5BCCC6B74C}" type="slidenum">
              <a:rPr lang="en-US" sz="1000" b="0" i="0" u="none" smtClean="0">
                <a:solidFill>
                  <a:srgbClr val="00005C"/>
                </a:solidFill>
              </a:rPr>
              <a:pPr>
                <a:defRPr/>
              </a:pPr>
              <a:t>18</a:t>
            </a:fld>
            <a:endParaRPr lang="en-US" sz="1000" b="0" i="0" u="none" dirty="0">
              <a:solidFill>
                <a:srgbClr val="00005C"/>
              </a:solidFill>
            </a:endParaRPr>
          </a:p>
        </p:txBody>
      </p:sp>
      <p:sp>
        <p:nvSpPr>
          <p:cNvPr id="198664" name="Rectangle 8"/>
          <p:cNvSpPr>
            <a:spLocks noChangeArrowheads="1"/>
          </p:cNvSpPr>
          <p:nvPr/>
        </p:nvSpPr>
        <p:spPr bwMode="auto">
          <a:xfrm>
            <a:off x="381000" y="2004352"/>
            <a:ext cx="4114800" cy="4038600"/>
          </a:xfrm>
          <a:prstGeom prst="rect">
            <a:avLst/>
          </a:prstGeom>
          <a:noFill/>
          <a:ln w="12700">
            <a:noFill/>
            <a:miter lim="800000"/>
            <a:headEnd/>
            <a:tailEnd/>
          </a:ln>
          <a:effectLst/>
        </p:spPr>
        <p:txBody>
          <a:bodyPr anchor="ctr" anchorCtr="1"/>
          <a:lstStyle/>
          <a:p>
            <a:pPr algn="ctr">
              <a:defRPr/>
            </a:pPr>
            <a:endParaRPr lang="en-US" sz="4000" b="1" dirty="0">
              <a:solidFill>
                <a:srgbClr val="002060"/>
              </a:solidFill>
              <a:effectLst/>
              <a:cs typeface="Times New Roman" pitchFamily="18" charset="0"/>
            </a:endParaRPr>
          </a:p>
        </p:txBody>
      </p:sp>
      <p:sp>
        <p:nvSpPr>
          <p:cNvPr id="7" name="Rectangle 6"/>
          <p:cNvSpPr/>
          <p:nvPr/>
        </p:nvSpPr>
        <p:spPr>
          <a:xfrm>
            <a:off x="495300" y="6493492"/>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28416995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1028"/>
          <p:cNvSpPr>
            <a:spLocks noGrp="1" noChangeArrowheads="1"/>
          </p:cNvSpPr>
          <p:nvPr>
            <p:ph type="title"/>
          </p:nvPr>
        </p:nvSpPr>
        <p:spPr/>
        <p:txBody>
          <a:bodyPr/>
          <a:lstStyle/>
          <a:p>
            <a:r>
              <a:rPr lang="en-US" dirty="0"/>
              <a:t>Estate and Inheritance Taxes</a:t>
            </a:r>
          </a:p>
        </p:txBody>
      </p:sp>
      <p:sp>
        <p:nvSpPr>
          <p:cNvPr id="2" name="Content Placeholder 1"/>
          <p:cNvSpPr>
            <a:spLocks noGrp="1"/>
          </p:cNvSpPr>
          <p:nvPr>
            <p:ph idx="1"/>
          </p:nvPr>
        </p:nvSpPr>
        <p:spPr/>
        <p:txBody>
          <a:bodyPr/>
          <a:lstStyle/>
          <a:p>
            <a:pPr marL="457200" lvl="0" indent="-457200">
              <a:spcBef>
                <a:spcPts val="600"/>
              </a:spcBef>
              <a:spcAft>
                <a:spcPts val="600"/>
              </a:spcAft>
              <a:buClrTx/>
              <a:buSzTx/>
            </a:pPr>
            <a:r>
              <a:rPr lang="en-US" kern="1200" dirty="0">
                <a:cs typeface="+mn-cs"/>
              </a:rPr>
              <a:t>The federal estate tax is an excise tax assessed on the right to convey property. The computation begins by determining the fair value of all property held at death.</a:t>
            </a:r>
          </a:p>
          <a:p>
            <a:pPr marL="457200" lvl="0" indent="-457200">
              <a:spcBef>
                <a:spcPts val="600"/>
              </a:spcBef>
              <a:spcAft>
                <a:spcPts val="600"/>
              </a:spcAft>
              <a:buClrTx/>
              <a:buSzTx/>
            </a:pPr>
            <a:r>
              <a:rPr lang="en-US" dirty="0"/>
              <a:t>Real property transferred immediately to a beneficiary and not subject to probate must be included for federal estate tax purposes. </a:t>
            </a:r>
          </a:p>
          <a:p>
            <a:pPr marL="457200" lvl="0" indent="-457200">
              <a:spcBef>
                <a:spcPts val="600"/>
              </a:spcBef>
              <a:spcAft>
                <a:spcPts val="600"/>
              </a:spcAft>
              <a:buClrTx/>
              <a:buSzTx/>
            </a:pPr>
            <a:r>
              <a:rPr lang="en-US" dirty="0"/>
              <a:t>An alternative evaluation date, six months after death, may be used to determine fair value if it reduces the amount of estate taxes to be paid.</a:t>
            </a:r>
          </a:p>
          <a:p>
            <a:endParaRPr lang="en-US" dirty="0"/>
          </a:p>
        </p:txBody>
      </p:sp>
      <p:sp>
        <p:nvSpPr>
          <p:cNvPr id="5" name="Slide Number Placeholder 5"/>
          <p:cNvSpPr>
            <a:spLocks noGrp="1"/>
          </p:cNvSpPr>
          <p:nvPr>
            <p:ph type="sldNum" sz="quarter" idx="4"/>
          </p:nvPr>
        </p:nvSpPr>
        <p:spPr>
          <a:prstGeom prst="rect">
            <a:avLst/>
          </a:prstGeom>
        </p:spPr>
        <p:txBody>
          <a:bodyPr/>
          <a:lstStyle/>
          <a:p>
            <a:pPr>
              <a:defRPr/>
            </a:pPr>
            <a:r>
              <a:rPr lang="en-US" sz="1000" b="0" i="0" u="none" dirty="0">
                <a:solidFill>
                  <a:srgbClr val="00005C"/>
                </a:solidFill>
              </a:rPr>
              <a:t>19-</a:t>
            </a:r>
            <a:fld id="{DE89CFAE-29A3-4948-B4C2-3A5BCCC6B74C}" type="slidenum">
              <a:rPr lang="en-US" sz="1000" b="0" i="0" u="none" smtClean="0">
                <a:solidFill>
                  <a:srgbClr val="00005C"/>
                </a:solidFill>
              </a:rPr>
              <a:pPr>
                <a:defRPr/>
              </a:pPr>
              <a:t>19</a:t>
            </a:fld>
            <a:endParaRPr lang="en-US" sz="1000" b="0" i="0" u="none" dirty="0">
              <a:solidFill>
                <a:srgbClr val="00005C"/>
              </a:solidFill>
            </a:endParaRPr>
          </a:p>
        </p:txBody>
      </p:sp>
      <p:sp>
        <p:nvSpPr>
          <p:cNvPr id="7" name="Rectangle 6"/>
          <p:cNvSpPr/>
          <p:nvPr/>
        </p:nvSpPr>
        <p:spPr>
          <a:xfrm>
            <a:off x="495300" y="6493492"/>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9"/>
          <p:cNvSpPr>
            <a:spLocks noGrp="1" noChangeArrowheads="1"/>
          </p:cNvSpPr>
          <p:nvPr>
            <p:ph type="title"/>
          </p:nvPr>
        </p:nvSpPr>
        <p:spPr/>
        <p:txBody>
          <a:bodyPr/>
          <a:lstStyle/>
          <a:p>
            <a:r>
              <a:rPr lang="en-US" sz="4000" dirty="0"/>
              <a:t>Learnin</a:t>
            </a:r>
            <a:r>
              <a:rPr lang="en-US" dirty="0"/>
              <a:t>g Objective 19-1</a:t>
            </a:r>
            <a:endParaRPr lang="en-US" sz="4000" dirty="0"/>
          </a:p>
        </p:txBody>
      </p:sp>
      <p:sp>
        <p:nvSpPr>
          <p:cNvPr id="3" name="Content Placeholder 2"/>
          <p:cNvSpPr>
            <a:spLocks noGrp="1"/>
          </p:cNvSpPr>
          <p:nvPr>
            <p:ph idx="1"/>
          </p:nvPr>
        </p:nvSpPr>
        <p:spPr/>
        <p:txBody>
          <a:bodyPr/>
          <a:lstStyle/>
          <a:p>
            <a:pPr marL="0" lvl="0" indent="0">
              <a:spcBef>
                <a:spcPct val="0"/>
              </a:spcBef>
              <a:buClrTx/>
              <a:buSzTx/>
              <a:buNone/>
            </a:pPr>
            <a:endParaRPr lang="en-US" sz="3600" kern="1200" dirty="0">
              <a:cs typeface="+mn-cs"/>
            </a:endParaRPr>
          </a:p>
          <a:p>
            <a:pPr marL="0" lvl="0" indent="0">
              <a:spcBef>
                <a:spcPct val="0"/>
              </a:spcBef>
              <a:buClrTx/>
              <a:buSzTx/>
              <a:buNone/>
            </a:pPr>
            <a:r>
              <a:rPr lang="en-US" sz="3600" kern="1200" dirty="0">
                <a:cs typeface="+mn-cs"/>
              </a:rPr>
              <a:t>Understand the proper methods of accounting for and administering an estate and the corresponding legal terminology.</a:t>
            </a:r>
          </a:p>
          <a:p>
            <a:endParaRPr lang="en-US" dirty="0"/>
          </a:p>
        </p:txBody>
      </p:sp>
      <p:sp>
        <p:nvSpPr>
          <p:cNvPr id="10" name="Slide Number Placeholder 5"/>
          <p:cNvSpPr>
            <a:spLocks noGrp="1"/>
          </p:cNvSpPr>
          <p:nvPr>
            <p:ph type="sldNum" sz="quarter" idx="4"/>
          </p:nvPr>
        </p:nvSpPr>
        <p:spPr>
          <a:prstGeom prst="rect">
            <a:avLst/>
          </a:prstGeom>
        </p:spPr>
        <p:txBody>
          <a:bodyPr/>
          <a:lstStyle/>
          <a:p>
            <a:pPr>
              <a:defRPr/>
            </a:pPr>
            <a:r>
              <a:rPr lang="en-US" sz="1000" b="0" i="0" u="none" dirty="0">
                <a:solidFill>
                  <a:srgbClr val="00005C"/>
                </a:solidFill>
              </a:rPr>
              <a:t>19-</a:t>
            </a:r>
            <a:fld id="{DE89CFAE-29A3-4948-B4C2-3A5BCCC6B74C}" type="slidenum">
              <a:rPr lang="en-US" sz="1000" b="0" i="0" u="none" smtClean="0">
                <a:solidFill>
                  <a:srgbClr val="00005C"/>
                </a:solidFill>
              </a:rPr>
              <a:pPr>
                <a:defRPr/>
              </a:pPr>
              <a:t>2</a:t>
            </a:fld>
            <a:endParaRPr lang="en-US" sz="1000" b="0" i="0" u="none" dirty="0">
              <a:solidFill>
                <a:srgbClr val="00005C"/>
              </a:solidFill>
            </a:endParaRPr>
          </a:p>
        </p:txBody>
      </p:sp>
      <p:sp>
        <p:nvSpPr>
          <p:cNvPr id="198664" name="Rectangle 8"/>
          <p:cNvSpPr>
            <a:spLocks noChangeArrowheads="1"/>
          </p:cNvSpPr>
          <p:nvPr/>
        </p:nvSpPr>
        <p:spPr bwMode="auto">
          <a:xfrm>
            <a:off x="381000" y="2004352"/>
            <a:ext cx="4114800" cy="4038600"/>
          </a:xfrm>
          <a:prstGeom prst="rect">
            <a:avLst/>
          </a:prstGeom>
          <a:noFill/>
          <a:ln w="12700">
            <a:noFill/>
            <a:miter lim="800000"/>
            <a:headEnd/>
            <a:tailEnd/>
          </a:ln>
          <a:effectLst/>
        </p:spPr>
        <p:txBody>
          <a:bodyPr anchor="ctr" anchorCtr="1"/>
          <a:lstStyle/>
          <a:p>
            <a:pPr algn="ctr">
              <a:defRPr/>
            </a:pPr>
            <a:endParaRPr lang="en-US" sz="4000" b="1" dirty="0">
              <a:solidFill>
                <a:srgbClr val="002060"/>
              </a:solidFill>
              <a:effectLst/>
              <a:cs typeface="Times New Roman" pitchFamily="18" charset="0"/>
            </a:endParaRPr>
          </a:p>
        </p:txBody>
      </p:sp>
      <p:sp>
        <p:nvSpPr>
          <p:cNvPr id="6" name="Rectangle 5"/>
          <p:cNvSpPr/>
          <p:nvPr/>
        </p:nvSpPr>
        <p:spPr>
          <a:xfrm>
            <a:off x="495300" y="6493492"/>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41662983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dirty="0"/>
              <a:t>Gross Estate </a:t>
            </a:r>
          </a:p>
        </p:txBody>
      </p:sp>
      <p:sp>
        <p:nvSpPr>
          <p:cNvPr id="17411" name="Rectangle 3"/>
          <p:cNvSpPr>
            <a:spLocks noGrp="1" noChangeArrowheads="1"/>
          </p:cNvSpPr>
          <p:nvPr>
            <p:ph type="body" idx="1"/>
          </p:nvPr>
        </p:nvSpPr>
        <p:spPr>
          <a:xfrm>
            <a:off x="304800" y="1752600"/>
            <a:ext cx="8458200" cy="4038600"/>
          </a:xfrm>
        </p:spPr>
        <p:txBody>
          <a:bodyPr/>
          <a:lstStyle/>
          <a:p>
            <a:pPr marL="533400" indent="-533400">
              <a:lnSpc>
                <a:spcPct val="80000"/>
              </a:lnSpc>
              <a:buFont typeface="Wingdings" pitchFamily="2" charset="2"/>
              <a:buNone/>
            </a:pPr>
            <a:r>
              <a:rPr lang="en-US" sz="2600" dirty="0"/>
              <a:t>Items that reduce the gross estate: </a:t>
            </a:r>
          </a:p>
          <a:p>
            <a:pPr lvl="1">
              <a:lnSpc>
                <a:spcPct val="80000"/>
              </a:lnSpc>
            </a:pPr>
            <a:r>
              <a:rPr lang="en-US" sz="2600" dirty="0"/>
              <a:t>Funeral expenses.</a:t>
            </a:r>
          </a:p>
          <a:p>
            <a:pPr lvl="1">
              <a:lnSpc>
                <a:spcPct val="80000"/>
              </a:lnSpc>
            </a:pPr>
            <a:r>
              <a:rPr lang="en-US" sz="2600" dirty="0"/>
              <a:t>Estate administration expenses.</a:t>
            </a:r>
          </a:p>
          <a:p>
            <a:pPr lvl="1">
              <a:lnSpc>
                <a:spcPct val="80000"/>
              </a:lnSpc>
            </a:pPr>
            <a:r>
              <a:rPr lang="en-US" sz="2600" dirty="0"/>
              <a:t>Liabilities.</a:t>
            </a:r>
          </a:p>
          <a:p>
            <a:pPr lvl="1">
              <a:lnSpc>
                <a:spcPct val="80000"/>
              </a:lnSpc>
            </a:pPr>
            <a:r>
              <a:rPr lang="en-US" sz="2600" dirty="0"/>
              <a:t>Casualties and thefts during the administration of estate. </a:t>
            </a:r>
          </a:p>
          <a:p>
            <a:pPr lvl="1">
              <a:lnSpc>
                <a:spcPct val="80000"/>
              </a:lnSpc>
            </a:pPr>
            <a:r>
              <a:rPr lang="en-US" sz="2600" dirty="0"/>
              <a:t>Charitable bequests.</a:t>
            </a:r>
          </a:p>
          <a:p>
            <a:pPr lvl="1">
              <a:lnSpc>
                <a:spcPct val="80000"/>
              </a:lnSpc>
            </a:pPr>
            <a:r>
              <a:rPr lang="en-US" sz="2600" dirty="0"/>
              <a:t>Marital deduction for property conveyed to spouse.</a:t>
            </a:r>
          </a:p>
          <a:p>
            <a:pPr lvl="1">
              <a:lnSpc>
                <a:spcPct val="80000"/>
              </a:lnSpc>
            </a:pPr>
            <a:r>
              <a:rPr lang="en-US" sz="2600" dirty="0"/>
              <a:t>State inheritance taxes.</a:t>
            </a:r>
          </a:p>
          <a:p>
            <a:pPr marL="0" indent="0">
              <a:buNone/>
            </a:pPr>
            <a:r>
              <a:rPr lang="en-US" sz="2600" dirty="0"/>
              <a:t>A specified amount may be deducted from the estate value in arriving at the federal estate tax. </a:t>
            </a:r>
          </a:p>
        </p:txBody>
      </p:sp>
      <p:sp>
        <p:nvSpPr>
          <p:cNvPr id="5"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0" i="0" u="none" dirty="0">
                <a:solidFill>
                  <a:srgbClr val="00005C"/>
                </a:solidFill>
              </a:rPr>
              <a:t>19-</a:t>
            </a:r>
            <a:fld id="{DE89CFAE-29A3-4948-B4C2-3A5BCCC6B74C}" type="slidenum">
              <a:rPr lang="en-US" sz="1000" b="0" i="0" u="none" smtClean="0">
                <a:solidFill>
                  <a:srgbClr val="00005C"/>
                </a:solidFill>
              </a:rPr>
              <a:pPr>
                <a:defRPr/>
              </a:pPr>
              <a:t>20</a:t>
            </a:fld>
            <a:endParaRPr lang="en-US" sz="1000" b="0" i="0" u="none" dirty="0">
              <a:solidFill>
                <a:srgbClr val="00005C"/>
              </a:solidFill>
            </a:endParaRPr>
          </a:p>
        </p:txBody>
      </p:sp>
      <p:sp>
        <p:nvSpPr>
          <p:cNvPr id="6" name="Rectangle 5"/>
          <p:cNvSpPr/>
          <p:nvPr/>
        </p:nvSpPr>
        <p:spPr>
          <a:xfrm>
            <a:off x="495300" y="6493492"/>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dirty="0"/>
              <a:t>Estate Tax Exemptions</a:t>
            </a:r>
          </a:p>
        </p:txBody>
      </p:sp>
      <p:sp>
        <p:nvSpPr>
          <p:cNvPr id="3" name="Rectangle 2"/>
          <p:cNvSpPr/>
          <p:nvPr/>
        </p:nvSpPr>
        <p:spPr>
          <a:xfrm>
            <a:off x="152400" y="4540984"/>
            <a:ext cx="8915400" cy="1631216"/>
          </a:xfrm>
          <a:prstGeom prst="rect">
            <a:avLst/>
          </a:prstGeom>
        </p:spPr>
        <p:txBody>
          <a:bodyPr wrap="square">
            <a:spAutoFit/>
          </a:bodyPr>
          <a:lstStyle/>
          <a:p>
            <a:r>
              <a:rPr lang="en-US" sz="2000" b="1" dirty="0">
                <a:solidFill>
                  <a:srgbClr val="002060"/>
                </a:solidFill>
                <a:effectLst/>
              </a:rPr>
              <a:t>Annual gifts of $15,000 per person (indexed to change with inflation) can be made tax-free to an unlimited number of donees. The federal gift tax has not been eliminated, but a $11.4 million (2019) lifetime tax-free exclusion (indexed at the same rate as the estate tax exemption) has been established over and above the $14,000 exclusion per person per year.</a:t>
            </a:r>
          </a:p>
        </p:txBody>
      </p:sp>
      <p:sp>
        <p:nvSpPr>
          <p:cNvPr id="6"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0" i="0" u="none" dirty="0">
                <a:solidFill>
                  <a:srgbClr val="00005C"/>
                </a:solidFill>
              </a:rPr>
              <a:t>19-</a:t>
            </a:r>
            <a:fld id="{DE89CFAE-29A3-4948-B4C2-3A5BCCC6B74C}" type="slidenum">
              <a:rPr lang="en-US" sz="1000" b="0" i="0" u="none" smtClean="0">
                <a:solidFill>
                  <a:srgbClr val="00005C"/>
                </a:solidFill>
              </a:rPr>
              <a:pPr>
                <a:defRPr/>
              </a:pPr>
              <a:t>21</a:t>
            </a:fld>
            <a:endParaRPr lang="en-US" sz="1000" b="0" i="0" u="none" dirty="0">
              <a:solidFill>
                <a:srgbClr val="00005C"/>
              </a:solidFill>
            </a:endParaRPr>
          </a:p>
        </p:txBody>
      </p:sp>
      <p:sp>
        <p:nvSpPr>
          <p:cNvPr id="7" name="Rectangle 6"/>
          <p:cNvSpPr/>
          <p:nvPr/>
        </p:nvSpPr>
        <p:spPr>
          <a:xfrm>
            <a:off x="495300" y="6493492"/>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pic>
        <p:nvPicPr>
          <p:cNvPr id="2" name="Picture 1" descr="Screen Shot 2019-10-03 at 3.25.43 PM.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95400" y="1624546"/>
            <a:ext cx="6553200" cy="2795054"/>
          </a:xfrm>
          <a:prstGeom prst="rect">
            <a:avLst/>
          </a:prstGeom>
        </p:spPr>
      </p:pic>
    </p:spTree>
    <p:custDataLst>
      <p:tags r:id="rId1"/>
    </p:custDataLst>
    <p:extLst>
      <p:ext uri="{BB962C8B-B14F-4D97-AF65-F5344CB8AC3E}">
        <p14:creationId xmlns:p14="http://schemas.microsoft.com/office/powerpoint/2010/main" val="29836974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p:cNvSpPr>
            <a:spLocks noGrp="1" noChangeArrowheads="1"/>
          </p:cNvSpPr>
          <p:nvPr>
            <p:ph type="title"/>
          </p:nvPr>
        </p:nvSpPr>
        <p:spPr/>
        <p:txBody>
          <a:bodyPr/>
          <a:lstStyle/>
          <a:p>
            <a:r>
              <a:rPr lang="en-US" dirty="0"/>
              <a:t>Other Estate Issues</a:t>
            </a:r>
          </a:p>
        </p:txBody>
      </p:sp>
      <p:sp>
        <p:nvSpPr>
          <p:cNvPr id="1195010" name="Rectangle 2"/>
          <p:cNvSpPr>
            <a:spLocks noGrp="1" noChangeArrowheads="1"/>
          </p:cNvSpPr>
          <p:nvPr>
            <p:ph idx="1"/>
          </p:nvPr>
        </p:nvSpPr>
        <p:spPr>
          <a:xfrm>
            <a:off x="381000" y="1524000"/>
            <a:ext cx="8305800" cy="4724400"/>
          </a:xfrm>
          <a:noFill/>
          <a:ln w="38100" cap="flat">
            <a:noFill/>
          </a:ln>
          <a:effectLst/>
        </p:spPr>
        <p:txBody>
          <a:bodyPr/>
          <a:lstStyle/>
          <a:p>
            <a:pPr marL="0" indent="0">
              <a:buNone/>
              <a:defRPr/>
            </a:pPr>
            <a:r>
              <a:rPr lang="en-US" dirty="0">
                <a:solidFill>
                  <a:srgbClr val="000066"/>
                </a:solidFill>
              </a:rPr>
              <a:t>State inheritance taxes:</a:t>
            </a:r>
          </a:p>
          <a:p>
            <a:pPr marL="342900" lvl="1" indent="-342900">
              <a:buSzPct val="80000"/>
              <a:defRPr/>
            </a:pPr>
            <a:r>
              <a:rPr lang="en-US" sz="2800" kern="1200" dirty="0">
                <a:solidFill>
                  <a:srgbClr val="000066"/>
                </a:solidFill>
              </a:rPr>
              <a:t>Some wills specify that inheritance taxes are to be paid from any residual cash amounts the estate holds.</a:t>
            </a:r>
            <a:endParaRPr lang="en-US" sz="2800" dirty="0">
              <a:solidFill>
                <a:srgbClr val="000066"/>
              </a:solidFill>
            </a:endParaRPr>
          </a:p>
          <a:p>
            <a:pPr marL="342900" lvl="1" indent="-342900">
              <a:buSzPct val="80000"/>
              <a:defRPr/>
            </a:pPr>
            <a:r>
              <a:rPr lang="en-US" sz="2800" kern="1200" dirty="0">
                <a:solidFill>
                  <a:srgbClr val="000066"/>
                </a:solidFill>
              </a:rPr>
              <a:t>Individuals receiving residual legacies are forced to bear the entire burden of this tax.</a:t>
            </a:r>
          </a:p>
          <a:p>
            <a:pPr marL="342900" lvl="1" indent="-342900">
              <a:buSzPct val="80000"/>
              <a:defRPr/>
            </a:pPr>
            <a:r>
              <a:rPr lang="en-US" sz="2800" kern="1200" dirty="0">
                <a:solidFill>
                  <a:srgbClr val="000066"/>
                </a:solidFill>
              </a:rPr>
              <a:t>If the will makes no provisions for state inheritance taxes (or if the decedent dies intestate), the amount conveyed to each party must be reduced proportionately based on the fair value received. </a:t>
            </a:r>
            <a:endParaRPr lang="en-US" sz="2800" dirty="0">
              <a:solidFill>
                <a:srgbClr val="000066"/>
              </a:solidFill>
            </a:endParaRPr>
          </a:p>
        </p:txBody>
      </p:sp>
      <p:sp>
        <p:nvSpPr>
          <p:cNvPr id="5" name="Slide Number Placeholder 5"/>
          <p:cNvSpPr>
            <a:spLocks noGrp="1"/>
          </p:cNvSpPr>
          <p:nvPr>
            <p:ph type="sldNum" sz="quarter" idx="4"/>
          </p:nvPr>
        </p:nvSpPr>
        <p:spPr>
          <a:prstGeom prst="rect">
            <a:avLst/>
          </a:prstGeom>
        </p:spPr>
        <p:txBody>
          <a:bodyPr/>
          <a:lstStyle/>
          <a:p>
            <a:pPr>
              <a:defRPr/>
            </a:pPr>
            <a:r>
              <a:rPr lang="en-US" sz="1000" b="0" i="0" u="none" dirty="0">
                <a:solidFill>
                  <a:srgbClr val="00005C"/>
                </a:solidFill>
              </a:rPr>
              <a:t>19-</a:t>
            </a:r>
            <a:fld id="{DE89CFAE-29A3-4948-B4C2-3A5BCCC6B74C}" type="slidenum">
              <a:rPr lang="en-US" sz="1000" b="0" i="0" u="none" smtClean="0">
                <a:solidFill>
                  <a:srgbClr val="00005C"/>
                </a:solidFill>
              </a:rPr>
              <a:pPr>
                <a:defRPr/>
              </a:pPr>
              <a:t>22</a:t>
            </a:fld>
            <a:endParaRPr lang="en-US" sz="1000" b="0" i="0" u="none" dirty="0">
              <a:solidFill>
                <a:srgbClr val="00005C"/>
              </a:solidFill>
            </a:endParaRPr>
          </a:p>
        </p:txBody>
      </p:sp>
      <p:sp>
        <p:nvSpPr>
          <p:cNvPr id="6" name="Rectangle 5"/>
          <p:cNvSpPr/>
          <p:nvPr/>
        </p:nvSpPr>
        <p:spPr>
          <a:xfrm>
            <a:off x="495300" y="6493492"/>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p:cNvSpPr>
            <a:spLocks noGrp="1" noChangeArrowheads="1"/>
          </p:cNvSpPr>
          <p:nvPr>
            <p:ph type="title"/>
          </p:nvPr>
        </p:nvSpPr>
        <p:spPr/>
        <p:txBody>
          <a:bodyPr/>
          <a:lstStyle/>
          <a:p>
            <a:r>
              <a:rPr lang="en-US" dirty="0"/>
              <a:t>Estate and Trust Income Taxes</a:t>
            </a:r>
          </a:p>
        </p:txBody>
      </p:sp>
      <p:sp>
        <p:nvSpPr>
          <p:cNvPr id="1195010" name="Rectangle 2"/>
          <p:cNvSpPr>
            <a:spLocks noGrp="1" noChangeArrowheads="1"/>
          </p:cNvSpPr>
          <p:nvPr>
            <p:ph idx="1"/>
          </p:nvPr>
        </p:nvSpPr>
        <p:spPr>
          <a:noFill/>
          <a:ln w="38100" cap="flat">
            <a:noFill/>
          </a:ln>
          <a:effectLst/>
        </p:spPr>
        <p:txBody>
          <a:bodyPr/>
          <a:lstStyle/>
          <a:p>
            <a:pPr marL="0" indent="0">
              <a:buNone/>
              <a:defRPr/>
            </a:pPr>
            <a:r>
              <a:rPr lang="en-US" sz="2400" dirty="0">
                <a:solidFill>
                  <a:srgbClr val="000066"/>
                </a:solidFill>
              </a:rPr>
              <a:t>Any income from estate assets is taxable to the estate.</a:t>
            </a:r>
          </a:p>
          <a:p>
            <a:pPr>
              <a:defRPr/>
            </a:pPr>
            <a:r>
              <a:rPr lang="en-US" sz="2400" dirty="0">
                <a:solidFill>
                  <a:srgbClr val="000066"/>
                </a:solidFill>
              </a:rPr>
              <a:t>Tax return must be filed for gross income of $600 or more.</a:t>
            </a:r>
          </a:p>
          <a:p>
            <a:pPr marL="285750" lvl="1">
              <a:defRPr/>
            </a:pPr>
            <a:r>
              <a:rPr lang="en-US" dirty="0">
                <a:solidFill>
                  <a:srgbClr val="000066"/>
                </a:solidFill>
              </a:rPr>
              <a:t>A reduction is allowed for taxable income donated to charity and taxable income distributed to a beneficiary.</a:t>
            </a:r>
          </a:p>
          <a:p>
            <a:pPr marL="285750" lvl="1">
              <a:defRPr/>
            </a:pPr>
            <a:r>
              <a:rPr lang="en-US" dirty="0">
                <a:solidFill>
                  <a:srgbClr val="000066"/>
                </a:solidFill>
              </a:rPr>
              <a:t>In 2019, federal tax rates are 10 percent on the first $2,550 of taxable income per year with various rates levied on any excess income earned up to $12,750. </a:t>
            </a:r>
          </a:p>
          <a:p>
            <a:pPr marL="285750" lvl="1">
              <a:defRPr/>
            </a:pPr>
            <a:r>
              <a:rPr lang="en-US" dirty="0">
                <a:solidFill>
                  <a:srgbClr val="000066"/>
                </a:solidFill>
              </a:rPr>
              <a:t>At a taxable income level more than $12,750, a 37 percent rate is incurred. </a:t>
            </a:r>
          </a:p>
        </p:txBody>
      </p:sp>
      <p:sp>
        <p:nvSpPr>
          <p:cNvPr id="5" name="Slide Number Placeholder 5"/>
          <p:cNvSpPr>
            <a:spLocks noGrp="1"/>
          </p:cNvSpPr>
          <p:nvPr>
            <p:ph type="sldNum" sz="quarter" idx="4"/>
          </p:nvPr>
        </p:nvSpPr>
        <p:spPr>
          <a:prstGeom prst="rect">
            <a:avLst/>
          </a:prstGeom>
        </p:spPr>
        <p:txBody>
          <a:bodyPr/>
          <a:lstStyle/>
          <a:p>
            <a:pPr>
              <a:defRPr/>
            </a:pPr>
            <a:r>
              <a:rPr lang="en-US" sz="1000" b="0" i="0" u="none" dirty="0">
                <a:solidFill>
                  <a:srgbClr val="00005C"/>
                </a:solidFill>
              </a:rPr>
              <a:t>19-</a:t>
            </a:r>
            <a:fld id="{DE89CFAE-29A3-4948-B4C2-3A5BCCC6B74C}" type="slidenum">
              <a:rPr lang="en-US" sz="1000" b="0" i="0" u="none" smtClean="0">
                <a:solidFill>
                  <a:srgbClr val="00005C"/>
                </a:solidFill>
              </a:rPr>
              <a:pPr>
                <a:defRPr/>
              </a:pPr>
              <a:t>23</a:t>
            </a:fld>
            <a:endParaRPr lang="en-US" sz="1000" b="0" i="0" u="none" dirty="0">
              <a:solidFill>
                <a:srgbClr val="00005C"/>
              </a:solidFill>
            </a:endParaRPr>
          </a:p>
        </p:txBody>
      </p:sp>
      <p:sp>
        <p:nvSpPr>
          <p:cNvPr id="6" name="Rectangle 5"/>
          <p:cNvSpPr/>
          <p:nvPr/>
        </p:nvSpPr>
        <p:spPr>
          <a:xfrm>
            <a:off x="495300" y="6493492"/>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41703722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9"/>
          <p:cNvSpPr>
            <a:spLocks noGrp="1" noChangeArrowheads="1"/>
          </p:cNvSpPr>
          <p:nvPr>
            <p:ph type="title"/>
          </p:nvPr>
        </p:nvSpPr>
        <p:spPr/>
        <p:txBody>
          <a:bodyPr/>
          <a:lstStyle/>
          <a:p>
            <a:r>
              <a:rPr lang="en-US" sz="4000" dirty="0"/>
              <a:t>Learnin</a:t>
            </a:r>
            <a:r>
              <a:rPr lang="en-US" dirty="0"/>
              <a:t>g Objective 19-4</a:t>
            </a:r>
            <a:endParaRPr lang="en-US" sz="4000" dirty="0"/>
          </a:p>
        </p:txBody>
      </p:sp>
      <p:sp>
        <p:nvSpPr>
          <p:cNvPr id="2" name="Content Placeholder 1"/>
          <p:cNvSpPr>
            <a:spLocks noGrp="1"/>
          </p:cNvSpPr>
          <p:nvPr>
            <p:ph idx="1"/>
          </p:nvPr>
        </p:nvSpPr>
        <p:spPr/>
        <p:txBody>
          <a:bodyPr/>
          <a:lstStyle/>
          <a:p>
            <a:pPr marL="0" lvl="0" indent="0">
              <a:spcBef>
                <a:spcPct val="0"/>
              </a:spcBef>
              <a:buClrTx/>
              <a:buSzTx/>
              <a:buNone/>
            </a:pPr>
            <a:endParaRPr lang="en-US" sz="3600" kern="1200" dirty="0">
              <a:cs typeface="+mn-cs"/>
            </a:endParaRPr>
          </a:p>
          <a:p>
            <a:pPr marL="0" lvl="0" indent="0">
              <a:spcBef>
                <a:spcPct val="0"/>
              </a:spcBef>
              <a:buClrTx/>
              <a:buSzTx/>
              <a:buNone/>
            </a:pPr>
            <a:r>
              <a:rPr lang="en-US" sz="3600" kern="1200" dirty="0">
                <a:cs typeface="+mn-cs"/>
              </a:rPr>
              <a:t>Understand and account for the distinction between principal and income in the context of estate and trust accounting.</a:t>
            </a:r>
          </a:p>
          <a:p>
            <a:endParaRPr lang="en-US" dirty="0"/>
          </a:p>
        </p:txBody>
      </p:sp>
      <p:sp>
        <p:nvSpPr>
          <p:cNvPr id="6" name="Slide Number Placeholder 5"/>
          <p:cNvSpPr>
            <a:spLocks noGrp="1"/>
          </p:cNvSpPr>
          <p:nvPr>
            <p:ph type="sldNum" sz="quarter" idx="4"/>
          </p:nvPr>
        </p:nvSpPr>
        <p:spPr>
          <a:prstGeom prst="rect">
            <a:avLst/>
          </a:prstGeom>
        </p:spPr>
        <p:txBody>
          <a:bodyPr/>
          <a:lstStyle/>
          <a:p>
            <a:pPr>
              <a:defRPr/>
            </a:pPr>
            <a:r>
              <a:rPr lang="en-US" sz="1000" b="0" i="0" u="none" dirty="0">
                <a:solidFill>
                  <a:srgbClr val="00005C"/>
                </a:solidFill>
              </a:rPr>
              <a:t>19-</a:t>
            </a:r>
            <a:fld id="{DE89CFAE-29A3-4948-B4C2-3A5BCCC6B74C}" type="slidenum">
              <a:rPr lang="en-US" sz="1000" b="0" i="0" u="none" smtClean="0">
                <a:solidFill>
                  <a:srgbClr val="00005C"/>
                </a:solidFill>
              </a:rPr>
              <a:pPr>
                <a:defRPr/>
              </a:pPr>
              <a:t>24</a:t>
            </a:fld>
            <a:endParaRPr lang="en-US" sz="1000" b="0" i="0" u="none" dirty="0">
              <a:solidFill>
                <a:srgbClr val="00005C"/>
              </a:solidFill>
            </a:endParaRPr>
          </a:p>
        </p:txBody>
      </p:sp>
      <p:sp>
        <p:nvSpPr>
          <p:cNvPr id="198664" name="Rectangle 8"/>
          <p:cNvSpPr>
            <a:spLocks noChangeArrowheads="1"/>
          </p:cNvSpPr>
          <p:nvPr/>
        </p:nvSpPr>
        <p:spPr bwMode="auto">
          <a:xfrm>
            <a:off x="381000" y="2004352"/>
            <a:ext cx="4114800" cy="4038600"/>
          </a:xfrm>
          <a:prstGeom prst="rect">
            <a:avLst/>
          </a:prstGeom>
          <a:noFill/>
          <a:ln w="12700">
            <a:noFill/>
            <a:miter lim="800000"/>
            <a:headEnd/>
            <a:tailEnd/>
          </a:ln>
          <a:effectLst/>
        </p:spPr>
        <p:txBody>
          <a:bodyPr anchor="ctr" anchorCtr="1"/>
          <a:lstStyle/>
          <a:p>
            <a:pPr algn="ctr">
              <a:defRPr/>
            </a:pPr>
            <a:endParaRPr lang="en-US" sz="4000" b="1" dirty="0">
              <a:solidFill>
                <a:srgbClr val="002060"/>
              </a:solidFill>
              <a:effectLst/>
              <a:cs typeface="Times New Roman" pitchFamily="18" charset="0"/>
            </a:endParaRPr>
          </a:p>
        </p:txBody>
      </p:sp>
      <p:sp>
        <p:nvSpPr>
          <p:cNvPr id="7" name="Rectangle 6"/>
          <p:cNvSpPr/>
          <p:nvPr/>
        </p:nvSpPr>
        <p:spPr>
          <a:xfrm>
            <a:off x="495300" y="6493492"/>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21164927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9" name="Rectangle 4"/>
          <p:cNvSpPr>
            <a:spLocks noGrp="1" noChangeArrowheads="1"/>
          </p:cNvSpPr>
          <p:nvPr>
            <p:ph type="title"/>
          </p:nvPr>
        </p:nvSpPr>
        <p:spPr/>
        <p:txBody>
          <a:bodyPr/>
          <a:lstStyle/>
          <a:p>
            <a:r>
              <a:rPr lang="en-US" dirty="0"/>
              <a:t>Distinction between Income and Principal</a:t>
            </a:r>
          </a:p>
        </p:txBody>
      </p:sp>
      <p:sp>
        <p:nvSpPr>
          <p:cNvPr id="1196034" name="Rectangle 2"/>
          <p:cNvSpPr>
            <a:spLocks noGrp="1" noChangeArrowheads="1"/>
          </p:cNvSpPr>
          <p:nvPr>
            <p:ph idx="1"/>
          </p:nvPr>
        </p:nvSpPr>
        <p:spPr>
          <a:xfrm>
            <a:off x="381000" y="1600200"/>
            <a:ext cx="8305800" cy="4724400"/>
          </a:xfrm>
          <a:noFill/>
          <a:ln w="38100" cap="flat">
            <a:noFill/>
          </a:ln>
          <a:effectLst/>
        </p:spPr>
        <p:txBody>
          <a:bodyPr/>
          <a:lstStyle/>
          <a:p>
            <a:pPr>
              <a:spcBef>
                <a:spcPts val="600"/>
              </a:spcBef>
              <a:buFont typeface="Wingdings" pitchFamily="2" charset="2"/>
              <a:buChar char="Ø"/>
              <a:defRPr/>
            </a:pPr>
            <a:r>
              <a:rPr lang="en-US" dirty="0">
                <a:solidFill>
                  <a:srgbClr val="000066"/>
                </a:solidFill>
              </a:rPr>
              <a:t>The recipient of estate income is called the “income beneficiary.”</a:t>
            </a:r>
          </a:p>
          <a:p>
            <a:pPr>
              <a:spcBef>
                <a:spcPts val="600"/>
              </a:spcBef>
              <a:buFont typeface="Wingdings" pitchFamily="2" charset="2"/>
              <a:buChar char="Ø"/>
              <a:defRPr/>
            </a:pPr>
            <a:r>
              <a:rPr lang="en-US" dirty="0">
                <a:solidFill>
                  <a:srgbClr val="000066"/>
                </a:solidFill>
              </a:rPr>
              <a:t>The recipient of the estate principal (also called “corpus”) is called the “remainderman.”</a:t>
            </a:r>
          </a:p>
          <a:p>
            <a:pPr>
              <a:spcBef>
                <a:spcPts val="600"/>
              </a:spcBef>
              <a:defRPr/>
            </a:pPr>
            <a:r>
              <a:rPr lang="en-US" dirty="0">
                <a:solidFill>
                  <a:srgbClr val="000066"/>
                </a:solidFill>
              </a:rPr>
              <a:t>Principal of the estate includes assets that existed at the date of death, which became assets of the estate. </a:t>
            </a:r>
          </a:p>
          <a:p>
            <a:pPr>
              <a:spcBef>
                <a:spcPts val="1200"/>
              </a:spcBef>
              <a:defRPr/>
            </a:pPr>
            <a:r>
              <a:rPr lang="en-US" kern="1200" dirty="0">
                <a:solidFill>
                  <a:srgbClr val="000066"/>
                </a:solidFill>
              </a:rPr>
              <a:t>Income is the earnings on these assets after death. </a:t>
            </a:r>
          </a:p>
          <a:p>
            <a:pPr>
              <a:spcBef>
                <a:spcPts val="600"/>
              </a:spcBef>
              <a:defRPr/>
            </a:pPr>
            <a:r>
              <a:rPr lang="en-US" kern="1200" dirty="0">
                <a:solidFill>
                  <a:srgbClr val="000066"/>
                </a:solidFill>
              </a:rPr>
              <a:t>Some transactions are not easily categorized as either principal or income. </a:t>
            </a:r>
          </a:p>
        </p:txBody>
      </p:sp>
      <p:sp>
        <p:nvSpPr>
          <p:cNvPr id="5" name="Slide Number Placeholder 5"/>
          <p:cNvSpPr>
            <a:spLocks noGrp="1"/>
          </p:cNvSpPr>
          <p:nvPr>
            <p:ph type="sldNum" sz="quarter" idx="4"/>
          </p:nvPr>
        </p:nvSpPr>
        <p:spPr>
          <a:prstGeom prst="rect">
            <a:avLst/>
          </a:prstGeom>
        </p:spPr>
        <p:txBody>
          <a:bodyPr/>
          <a:lstStyle/>
          <a:p>
            <a:pPr>
              <a:defRPr/>
            </a:pPr>
            <a:r>
              <a:rPr lang="en-US" sz="1000" b="0" i="0" u="none" dirty="0">
                <a:solidFill>
                  <a:srgbClr val="00005C"/>
                </a:solidFill>
              </a:rPr>
              <a:t>19-</a:t>
            </a:r>
            <a:fld id="{DE89CFAE-29A3-4948-B4C2-3A5BCCC6B74C}" type="slidenum">
              <a:rPr lang="en-US" sz="1000" b="0" i="0" u="none" smtClean="0">
                <a:solidFill>
                  <a:srgbClr val="00005C"/>
                </a:solidFill>
              </a:rPr>
              <a:pPr>
                <a:defRPr/>
              </a:pPr>
              <a:t>25</a:t>
            </a:fld>
            <a:endParaRPr lang="en-US" sz="1000" b="0" i="0" u="none" dirty="0">
              <a:solidFill>
                <a:srgbClr val="00005C"/>
              </a:solidFill>
            </a:endParaRPr>
          </a:p>
        </p:txBody>
      </p:sp>
      <p:sp>
        <p:nvSpPr>
          <p:cNvPr id="6" name="Rectangle 5"/>
          <p:cNvSpPr/>
          <p:nvPr/>
        </p:nvSpPr>
        <p:spPr>
          <a:xfrm>
            <a:off x="495300" y="6493492"/>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Rectangle 2"/>
          <p:cNvSpPr>
            <a:spLocks noGrp="1" noChangeArrowheads="1"/>
          </p:cNvSpPr>
          <p:nvPr>
            <p:ph type="title"/>
          </p:nvPr>
        </p:nvSpPr>
        <p:spPr/>
        <p:txBody>
          <a:bodyPr/>
          <a:lstStyle/>
          <a:p>
            <a:r>
              <a:rPr lang="en-US" dirty="0"/>
              <a:t>Distinction between Income and Principal—Adjustments</a:t>
            </a:r>
          </a:p>
        </p:txBody>
      </p:sp>
      <p:sp>
        <p:nvSpPr>
          <p:cNvPr id="2" name="Content Placeholder 1"/>
          <p:cNvSpPr>
            <a:spLocks noGrp="1"/>
          </p:cNvSpPr>
          <p:nvPr>
            <p:ph idx="1"/>
          </p:nvPr>
        </p:nvSpPr>
        <p:spPr/>
        <p:txBody>
          <a:bodyPr/>
          <a:lstStyle/>
          <a:p>
            <a:pPr marL="0" lvl="0" indent="0">
              <a:spcBef>
                <a:spcPts val="0"/>
              </a:spcBef>
              <a:buNone/>
              <a:defRPr/>
            </a:pPr>
            <a:r>
              <a:rPr lang="en-US" sz="2500" kern="1200" dirty="0">
                <a:solidFill>
                  <a:srgbClr val="000066"/>
                </a:solidFill>
                <a:cs typeface="+mn-cs"/>
              </a:rPr>
              <a:t>Unique state laws or the provisions of a will may differ, but these transactions are normally viewed as adjustments to the principal of an estate: </a:t>
            </a:r>
            <a:endParaRPr lang="en-US" sz="2500" kern="1200" dirty="0">
              <a:solidFill>
                <a:srgbClr val="000066"/>
              </a:solidFill>
            </a:endParaRPr>
          </a:p>
          <a:p>
            <a:pPr marL="457200" lvl="0" indent="-457200">
              <a:spcBef>
                <a:spcPct val="0"/>
              </a:spcBef>
              <a:buClrTx/>
              <a:buSzTx/>
            </a:pPr>
            <a:r>
              <a:rPr lang="en-US" sz="2500" kern="1200" dirty="0">
                <a:solidFill>
                  <a:srgbClr val="000066"/>
                </a:solidFill>
                <a:cs typeface="+mn-cs"/>
              </a:rPr>
              <a:t>Life insurance proceeds if estate is named beneficiary.</a:t>
            </a:r>
          </a:p>
          <a:p>
            <a:pPr marL="457200" lvl="0" indent="-457200">
              <a:spcBef>
                <a:spcPct val="0"/>
              </a:spcBef>
              <a:buClrTx/>
              <a:buSzTx/>
            </a:pPr>
            <a:r>
              <a:rPr lang="en-US" sz="2500" kern="1200" dirty="0">
                <a:solidFill>
                  <a:srgbClr val="000066"/>
                </a:solidFill>
                <a:cs typeface="+mn-cs"/>
              </a:rPr>
              <a:t>Dividends declared and income earned prior to death.</a:t>
            </a:r>
          </a:p>
          <a:p>
            <a:pPr marL="457200" lvl="0" indent="-457200">
              <a:spcBef>
                <a:spcPct val="0"/>
              </a:spcBef>
              <a:buClrTx/>
              <a:buSzTx/>
            </a:pPr>
            <a:r>
              <a:rPr lang="en-US" sz="2500" kern="1200" dirty="0">
                <a:solidFill>
                  <a:srgbClr val="000066"/>
                </a:solidFill>
                <a:cs typeface="+mn-cs"/>
              </a:rPr>
              <a:t>Liquidating dividends even if declared after death.</a:t>
            </a:r>
          </a:p>
          <a:p>
            <a:pPr marL="457200" lvl="0" indent="-457200">
              <a:spcBef>
                <a:spcPct val="0"/>
              </a:spcBef>
              <a:buClrTx/>
              <a:buSzTx/>
            </a:pPr>
            <a:r>
              <a:rPr lang="en-US" sz="2500" kern="1200" dirty="0">
                <a:solidFill>
                  <a:srgbClr val="000066"/>
                </a:solidFill>
                <a:cs typeface="+mn-cs"/>
              </a:rPr>
              <a:t>Debts incurred prior to death.</a:t>
            </a:r>
          </a:p>
          <a:p>
            <a:pPr marL="457200" lvl="0" indent="-457200">
              <a:spcBef>
                <a:spcPct val="0"/>
              </a:spcBef>
              <a:buClrTx/>
              <a:buSzTx/>
            </a:pPr>
            <a:r>
              <a:rPr lang="en-US" sz="2500" kern="1200" dirty="0">
                <a:solidFill>
                  <a:srgbClr val="000066"/>
                </a:solidFill>
                <a:cs typeface="+mn-cs"/>
              </a:rPr>
              <a:t>Gains and losses on the sale of estate assets.</a:t>
            </a:r>
          </a:p>
          <a:p>
            <a:pPr marL="457200" lvl="0" indent="-457200">
              <a:spcBef>
                <a:spcPct val="0"/>
              </a:spcBef>
              <a:buClrTx/>
              <a:buSzTx/>
            </a:pPr>
            <a:r>
              <a:rPr lang="en-US" sz="2500" kern="1200" dirty="0">
                <a:solidFill>
                  <a:srgbClr val="000066"/>
                </a:solidFill>
                <a:cs typeface="+mn-cs"/>
              </a:rPr>
              <a:t>Major repairs (improvements) to rental property.</a:t>
            </a:r>
          </a:p>
          <a:p>
            <a:pPr marL="457200" lvl="0" indent="-457200">
              <a:spcBef>
                <a:spcPct val="0"/>
              </a:spcBef>
              <a:buClrTx/>
              <a:buSzTx/>
            </a:pPr>
            <a:r>
              <a:rPr lang="en-US" sz="2500" kern="1200" dirty="0">
                <a:solidFill>
                  <a:srgbClr val="000066"/>
                </a:solidFill>
                <a:cs typeface="+mn-cs"/>
              </a:rPr>
              <a:t>Investment commissions and other costs.</a:t>
            </a:r>
          </a:p>
          <a:p>
            <a:pPr marL="457200" lvl="0" indent="-457200">
              <a:spcBef>
                <a:spcPct val="0"/>
              </a:spcBef>
              <a:buClrTx/>
              <a:buSzTx/>
            </a:pPr>
            <a:r>
              <a:rPr lang="en-US" sz="2500" kern="1200" dirty="0">
                <a:solidFill>
                  <a:srgbClr val="000066"/>
                </a:solidFill>
                <a:cs typeface="+mn-cs"/>
              </a:rPr>
              <a:t>Funeral expenses.</a:t>
            </a:r>
          </a:p>
          <a:p>
            <a:pPr marL="457200" lvl="0" indent="-457200">
              <a:spcBef>
                <a:spcPct val="0"/>
              </a:spcBef>
              <a:buClrTx/>
              <a:buSzTx/>
            </a:pPr>
            <a:r>
              <a:rPr lang="en-US" sz="2500" kern="1200" dirty="0">
                <a:solidFill>
                  <a:srgbClr val="000066"/>
                </a:solidFill>
                <a:cs typeface="+mn-cs"/>
              </a:rPr>
              <a:t>Homestead and family allowances.</a:t>
            </a:r>
            <a:endParaRPr lang="en-US" sz="2500" kern="1200" dirty="0">
              <a:solidFill>
                <a:srgbClr val="000066"/>
              </a:solidFill>
            </a:endParaRPr>
          </a:p>
          <a:p>
            <a:endParaRPr lang="en-US" dirty="0"/>
          </a:p>
        </p:txBody>
      </p:sp>
      <p:sp>
        <p:nvSpPr>
          <p:cNvPr id="5" name="Slide Number Placeholder 5"/>
          <p:cNvSpPr>
            <a:spLocks noGrp="1"/>
          </p:cNvSpPr>
          <p:nvPr>
            <p:ph type="sldNum" sz="quarter" idx="4"/>
          </p:nvPr>
        </p:nvSpPr>
        <p:spPr>
          <a:prstGeom prst="rect">
            <a:avLst/>
          </a:prstGeom>
        </p:spPr>
        <p:txBody>
          <a:bodyPr/>
          <a:lstStyle/>
          <a:p>
            <a:pPr>
              <a:defRPr/>
            </a:pPr>
            <a:r>
              <a:rPr lang="en-US" sz="1000" b="0" i="0" u="none" dirty="0">
                <a:solidFill>
                  <a:srgbClr val="00005C"/>
                </a:solidFill>
              </a:rPr>
              <a:t>19-</a:t>
            </a:r>
            <a:fld id="{DE89CFAE-29A3-4948-B4C2-3A5BCCC6B74C}" type="slidenum">
              <a:rPr lang="en-US" sz="1000" b="0" i="0" u="none" smtClean="0">
                <a:solidFill>
                  <a:srgbClr val="00005C"/>
                </a:solidFill>
              </a:rPr>
              <a:pPr>
                <a:defRPr/>
              </a:pPr>
              <a:t>26</a:t>
            </a:fld>
            <a:endParaRPr lang="en-US" sz="1000" b="0" i="0" u="none" dirty="0">
              <a:solidFill>
                <a:srgbClr val="00005C"/>
              </a:solidFill>
            </a:endParaRPr>
          </a:p>
        </p:txBody>
      </p:sp>
      <p:sp>
        <p:nvSpPr>
          <p:cNvPr id="7" name="Rectangle 6"/>
          <p:cNvSpPr/>
          <p:nvPr/>
        </p:nvSpPr>
        <p:spPr>
          <a:xfrm>
            <a:off x="495300" y="6493492"/>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dirty="0"/>
              <a:t>Income and Reductions to Income</a:t>
            </a:r>
          </a:p>
        </p:txBody>
      </p:sp>
      <p:sp>
        <p:nvSpPr>
          <p:cNvPr id="2" name="Content Placeholder 1"/>
          <p:cNvSpPr>
            <a:spLocks noGrp="1"/>
          </p:cNvSpPr>
          <p:nvPr>
            <p:ph idx="1"/>
          </p:nvPr>
        </p:nvSpPr>
        <p:spPr/>
        <p:txBody>
          <a:bodyPr/>
          <a:lstStyle/>
          <a:p>
            <a:pPr>
              <a:defRPr/>
            </a:pPr>
            <a:r>
              <a:rPr lang="en-US" sz="2700" dirty="0"/>
              <a:t>Income of the estate includes all revenues and expenses incurred after the date of death.</a:t>
            </a:r>
          </a:p>
          <a:p>
            <a:pPr>
              <a:spcBef>
                <a:spcPts val="1200"/>
              </a:spcBef>
              <a:defRPr/>
            </a:pPr>
            <a:r>
              <a:rPr lang="en-US" sz="2700" dirty="0"/>
              <a:t>Reductions to income include:</a:t>
            </a:r>
          </a:p>
          <a:p>
            <a:pPr lvl="1">
              <a:buFont typeface="Arial"/>
              <a:buChar char="•"/>
              <a:defRPr/>
            </a:pPr>
            <a:r>
              <a:rPr lang="en-US" sz="2700" dirty="0"/>
              <a:t>Recurring taxes (such as real and personal property taxes).</a:t>
            </a:r>
          </a:p>
          <a:p>
            <a:pPr lvl="1">
              <a:buFont typeface="Arial"/>
              <a:buChar char="•"/>
              <a:defRPr/>
            </a:pPr>
            <a:r>
              <a:rPr lang="en-US" sz="2700" dirty="0"/>
              <a:t>Ordinary repair expenses.</a:t>
            </a:r>
          </a:p>
          <a:p>
            <a:pPr lvl="1">
              <a:buFont typeface="Arial"/>
              <a:buChar char="•"/>
              <a:defRPr/>
            </a:pPr>
            <a:r>
              <a:rPr lang="en-US" sz="2700" dirty="0"/>
              <a:t>Water and other utility expenses.</a:t>
            </a:r>
          </a:p>
          <a:p>
            <a:pPr lvl="1">
              <a:buFont typeface="Arial"/>
              <a:buChar char="•"/>
              <a:defRPr/>
            </a:pPr>
            <a:r>
              <a:rPr lang="en-US" sz="2700" dirty="0"/>
              <a:t>Insurance expenses.</a:t>
            </a:r>
          </a:p>
          <a:p>
            <a:pPr lvl="1">
              <a:buFont typeface="Arial"/>
              <a:buChar char="•"/>
              <a:defRPr/>
            </a:pPr>
            <a:r>
              <a:rPr lang="en-US" sz="2700" dirty="0"/>
              <a:t>Other ordinary expenses required for the management and preservation of the estate.</a:t>
            </a:r>
          </a:p>
        </p:txBody>
      </p:sp>
      <p:sp>
        <p:nvSpPr>
          <p:cNvPr id="6" name="Rectangle 5"/>
          <p:cNvSpPr/>
          <p:nvPr/>
        </p:nvSpPr>
        <p:spPr>
          <a:xfrm>
            <a:off x="495300" y="6493492"/>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
        <p:nvSpPr>
          <p:cNvPr id="7"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0" i="0" u="none" dirty="0">
                <a:solidFill>
                  <a:srgbClr val="00005C"/>
                </a:solidFill>
              </a:rPr>
              <a:t>19-</a:t>
            </a:r>
            <a:fld id="{DE89CFAE-29A3-4948-B4C2-3A5BCCC6B74C}" type="slidenum">
              <a:rPr lang="en-US" sz="1000" b="0" i="0" u="none" smtClean="0">
                <a:solidFill>
                  <a:srgbClr val="00005C"/>
                </a:solidFill>
              </a:rPr>
              <a:pPr>
                <a:defRPr/>
              </a:pPr>
              <a:t>27</a:t>
            </a:fld>
            <a:endParaRPr lang="en-US" sz="1000" b="0" i="0" u="none" dirty="0">
              <a:solidFill>
                <a:srgbClr val="00005C"/>
              </a:solidFill>
            </a:endParaRPr>
          </a:p>
        </p:txBody>
      </p:sp>
    </p:spTree>
    <p:custDataLst>
      <p:tags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dirty="0"/>
              <a:t>Costs Apportioned between Principal and Interest </a:t>
            </a:r>
          </a:p>
        </p:txBody>
      </p:sp>
      <p:sp>
        <p:nvSpPr>
          <p:cNvPr id="1217540" name="Oval 4"/>
          <p:cNvSpPr>
            <a:spLocks noChangeArrowheads="1"/>
          </p:cNvSpPr>
          <p:nvPr/>
        </p:nvSpPr>
        <p:spPr bwMode="auto">
          <a:xfrm>
            <a:off x="304800" y="1600200"/>
            <a:ext cx="8382000" cy="4572000"/>
          </a:xfrm>
          <a:prstGeom prst="flowChartAlternateProcess">
            <a:avLst/>
          </a:prstGeom>
          <a:noFill/>
          <a:ln w="38100">
            <a:noFill/>
            <a:round/>
            <a:headEnd/>
            <a:tailEnd/>
          </a:ln>
          <a:effectLst/>
        </p:spPr>
        <p:txBody>
          <a:bodyPr wrap="none" anchor="ctr"/>
          <a:lstStyle/>
          <a:p>
            <a:pPr>
              <a:defRPr/>
            </a:pPr>
            <a:r>
              <a:rPr lang="en-US" sz="2800" b="1" dirty="0">
                <a:solidFill>
                  <a:srgbClr val="002060"/>
                </a:solidFill>
                <a:effectLst/>
                <a:cs typeface="Times New Roman" pitchFamily="18" charset="0"/>
              </a:rPr>
              <a:t>Some costs must be apportioned between the</a:t>
            </a:r>
          </a:p>
          <a:p>
            <a:pPr>
              <a:defRPr/>
            </a:pPr>
            <a:r>
              <a:rPr lang="en-US" sz="2800" b="1" dirty="0">
                <a:solidFill>
                  <a:srgbClr val="002060"/>
                </a:solidFill>
                <a:effectLst/>
                <a:cs typeface="Times New Roman" pitchFamily="18" charset="0"/>
              </a:rPr>
              <a:t>principal and interest in some fair manner if </a:t>
            </a:r>
          </a:p>
          <a:p>
            <a:pPr>
              <a:defRPr/>
            </a:pPr>
            <a:r>
              <a:rPr lang="en-US" sz="2800" b="1" dirty="0">
                <a:solidFill>
                  <a:srgbClr val="002060"/>
                </a:solidFill>
                <a:effectLst/>
                <a:cs typeface="Times New Roman" pitchFamily="18" charset="0"/>
              </a:rPr>
              <a:t>manner of allocation has not been specified in</a:t>
            </a:r>
          </a:p>
          <a:p>
            <a:pPr>
              <a:spcAft>
                <a:spcPts val="600"/>
              </a:spcAft>
              <a:defRPr/>
            </a:pPr>
            <a:r>
              <a:rPr lang="en-US" sz="2800" b="1" dirty="0">
                <a:solidFill>
                  <a:srgbClr val="002060"/>
                </a:solidFill>
                <a:effectLst/>
                <a:cs typeface="Times New Roman" pitchFamily="18" charset="0"/>
              </a:rPr>
              <a:t>the decedent’s last will and testament. </a:t>
            </a:r>
          </a:p>
          <a:p>
            <a:pPr>
              <a:spcAft>
                <a:spcPts val="600"/>
              </a:spcAft>
              <a:defRPr/>
            </a:pPr>
            <a:r>
              <a:rPr lang="en-US" sz="2800" b="1" dirty="0">
                <a:solidFill>
                  <a:srgbClr val="002060"/>
                </a:solidFill>
                <a:effectLst/>
                <a:cs typeface="Times New Roman" pitchFamily="18" charset="0"/>
              </a:rPr>
              <a:t>Costs include:</a:t>
            </a:r>
          </a:p>
          <a:p>
            <a:pPr marL="457200" indent="-457200">
              <a:buClr>
                <a:srgbClr val="000066"/>
              </a:buClr>
              <a:buFont typeface="Wingdings" panose="05000000000000000000" pitchFamily="2" charset="2"/>
              <a:buChar char="Ø"/>
              <a:defRPr/>
            </a:pPr>
            <a:r>
              <a:rPr lang="en-US" sz="2800" b="1" dirty="0">
                <a:solidFill>
                  <a:srgbClr val="002060"/>
                </a:solidFill>
                <a:effectLst/>
                <a:cs typeface="Times New Roman" pitchFamily="18" charset="0"/>
              </a:rPr>
              <a:t>Executor’s fee.</a:t>
            </a:r>
          </a:p>
          <a:p>
            <a:pPr marL="457200" indent="-457200">
              <a:buClr>
                <a:srgbClr val="000066"/>
              </a:buClr>
              <a:buFont typeface="Wingdings" panose="05000000000000000000" pitchFamily="2" charset="2"/>
              <a:buChar char="Ø"/>
              <a:defRPr/>
            </a:pPr>
            <a:r>
              <a:rPr lang="en-US" sz="2800" b="1" dirty="0">
                <a:solidFill>
                  <a:srgbClr val="002060"/>
                </a:solidFill>
                <a:effectLst/>
                <a:cs typeface="Times New Roman" pitchFamily="18" charset="0"/>
              </a:rPr>
              <a:t>Court costs.</a:t>
            </a:r>
          </a:p>
          <a:p>
            <a:pPr marL="457200" indent="-457200">
              <a:buClr>
                <a:srgbClr val="000066"/>
              </a:buClr>
              <a:buFont typeface="Wingdings" panose="05000000000000000000" pitchFamily="2" charset="2"/>
              <a:buChar char="Ø"/>
              <a:defRPr/>
            </a:pPr>
            <a:r>
              <a:rPr lang="en-US" sz="2800" b="1" dirty="0">
                <a:solidFill>
                  <a:srgbClr val="002060"/>
                </a:solidFill>
                <a:effectLst/>
                <a:cs typeface="Times New Roman" pitchFamily="18" charset="0"/>
              </a:rPr>
              <a:t>Attorneys’ fees.</a:t>
            </a:r>
          </a:p>
          <a:p>
            <a:pPr marL="457200" indent="-457200">
              <a:buClr>
                <a:srgbClr val="000066"/>
              </a:buClr>
              <a:buFont typeface="Wingdings" panose="05000000000000000000" pitchFamily="2" charset="2"/>
              <a:buChar char="Ø"/>
              <a:defRPr/>
            </a:pPr>
            <a:r>
              <a:rPr lang="en-US" sz="2800" b="1" dirty="0">
                <a:solidFill>
                  <a:srgbClr val="002060"/>
                </a:solidFill>
                <a:effectLst/>
                <a:cs typeface="Times New Roman" pitchFamily="18" charset="0"/>
              </a:rPr>
              <a:t>Accountants’ fees.</a:t>
            </a:r>
          </a:p>
        </p:txBody>
      </p:sp>
      <p:sp>
        <p:nvSpPr>
          <p:cNvPr id="5"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0" i="0" u="none" dirty="0">
                <a:solidFill>
                  <a:srgbClr val="00005C"/>
                </a:solidFill>
              </a:rPr>
              <a:t>19-</a:t>
            </a:r>
            <a:fld id="{DE89CFAE-29A3-4948-B4C2-3A5BCCC6B74C}" type="slidenum">
              <a:rPr lang="en-US" sz="1000" b="0" i="0" u="none" smtClean="0">
                <a:solidFill>
                  <a:srgbClr val="00005C"/>
                </a:solidFill>
              </a:rPr>
              <a:pPr>
                <a:defRPr/>
              </a:pPr>
              <a:t>28</a:t>
            </a:fld>
            <a:endParaRPr lang="en-US" sz="1000" b="0" i="0" u="none" dirty="0">
              <a:solidFill>
                <a:srgbClr val="00005C"/>
              </a:solidFill>
            </a:endParaRPr>
          </a:p>
        </p:txBody>
      </p:sp>
      <p:sp>
        <p:nvSpPr>
          <p:cNvPr id="6" name="Rectangle 5"/>
          <p:cNvSpPr/>
          <p:nvPr/>
        </p:nvSpPr>
        <p:spPr>
          <a:xfrm>
            <a:off x="495300" y="6493492"/>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4"/>
          <p:cNvSpPr>
            <a:spLocks noGrp="1" noChangeArrowheads="1"/>
          </p:cNvSpPr>
          <p:nvPr>
            <p:ph type="title"/>
          </p:nvPr>
        </p:nvSpPr>
        <p:spPr/>
        <p:txBody>
          <a:bodyPr/>
          <a:lstStyle/>
          <a:p>
            <a:r>
              <a:rPr lang="en-US" dirty="0"/>
              <a:t>Recording Transactions of an Estate</a:t>
            </a:r>
          </a:p>
        </p:txBody>
      </p:sp>
      <p:sp>
        <p:nvSpPr>
          <p:cNvPr id="2" name="Content Placeholder 1"/>
          <p:cNvSpPr>
            <a:spLocks noGrp="1"/>
          </p:cNvSpPr>
          <p:nvPr>
            <p:ph idx="1"/>
          </p:nvPr>
        </p:nvSpPr>
        <p:spPr/>
        <p:txBody>
          <a:bodyPr/>
          <a:lstStyle/>
          <a:p>
            <a:pPr marL="457200" lvl="0" indent="-457200">
              <a:spcBef>
                <a:spcPts val="0"/>
              </a:spcBef>
              <a:spcAft>
                <a:spcPts val="600"/>
              </a:spcAft>
              <a:buClr>
                <a:srgbClr val="000066"/>
              </a:buClr>
              <a:defRPr/>
            </a:pPr>
            <a:r>
              <a:rPr lang="en-US" sz="2600" dirty="0"/>
              <a:t>Estate assets are recorded at FMV. </a:t>
            </a:r>
          </a:p>
          <a:p>
            <a:pPr marL="457200" lvl="0" indent="-457200">
              <a:spcBef>
                <a:spcPts val="0"/>
              </a:spcBef>
              <a:spcAft>
                <a:spcPts val="600"/>
              </a:spcAft>
              <a:buClr>
                <a:srgbClr val="000066"/>
              </a:buClr>
              <a:defRPr/>
            </a:pPr>
            <a:r>
              <a:rPr lang="en-US" sz="2600" dirty="0"/>
              <a:t>Subsequently discovered assets are disclosed separately. </a:t>
            </a:r>
          </a:p>
          <a:p>
            <a:pPr marL="457200" lvl="0" indent="-457200">
              <a:spcBef>
                <a:spcPts val="0"/>
              </a:spcBef>
              <a:spcAft>
                <a:spcPts val="600"/>
              </a:spcAft>
              <a:buClr>
                <a:srgbClr val="000066"/>
              </a:buClr>
              <a:defRPr/>
            </a:pPr>
            <a:r>
              <a:rPr lang="en-US" sz="2600" kern="1200" dirty="0"/>
              <a:t>Debts, taxes, and other obligations are recorded when paid.</a:t>
            </a:r>
          </a:p>
          <a:p>
            <a:pPr marL="457200" lvl="0" indent="-457200">
              <a:spcBef>
                <a:spcPts val="0"/>
              </a:spcBef>
              <a:spcAft>
                <a:spcPts val="600"/>
              </a:spcAft>
              <a:buClr>
                <a:srgbClr val="000066"/>
              </a:buClr>
              <a:defRPr/>
            </a:pPr>
            <a:r>
              <a:rPr lang="en-US" sz="2600" kern="1200" dirty="0"/>
              <a:t>Distributions of legacies are not recorded until actually conveyed.</a:t>
            </a:r>
            <a:r>
              <a:rPr lang="en-US" sz="2600" dirty="0"/>
              <a:t> </a:t>
            </a:r>
          </a:p>
          <a:p>
            <a:pPr marL="457200" lvl="0" indent="-457200">
              <a:spcBef>
                <a:spcPts val="0"/>
              </a:spcBef>
              <a:spcAft>
                <a:spcPts val="600"/>
              </a:spcAft>
              <a:buClr>
                <a:srgbClr val="000066"/>
              </a:buClr>
              <a:defRPr/>
            </a:pPr>
            <a:r>
              <a:rPr lang="en-US" sz="2600" dirty="0"/>
              <a:t>Two cash accounts are maintained to separately identify income and principal transactions. </a:t>
            </a:r>
          </a:p>
          <a:p>
            <a:pPr marL="457200" lvl="0" indent="-457200">
              <a:spcBef>
                <a:spcPts val="0"/>
              </a:spcBef>
              <a:spcAft>
                <a:spcPts val="600"/>
              </a:spcAft>
              <a:buClr>
                <a:srgbClr val="000066"/>
              </a:buClr>
              <a:defRPr/>
            </a:pPr>
            <a:endParaRPr lang="en-US" sz="2600" kern="1200" dirty="0"/>
          </a:p>
          <a:p>
            <a:pPr marL="457200" lvl="0" indent="-457200">
              <a:spcBef>
                <a:spcPts val="0"/>
              </a:spcBef>
              <a:spcAft>
                <a:spcPts val="600"/>
              </a:spcAft>
              <a:buClr>
                <a:srgbClr val="000066"/>
              </a:buClr>
              <a:defRPr/>
            </a:pPr>
            <a:endParaRPr lang="en-US" sz="2600" dirty="0"/>
          </a:p>
          <a:p>
            <a:endParaRPr lang="en-US" dirty="0"/>
          </a:p>
        </p:txBody>
      </p:sp>
      <p:sp>
        <p:nvSpPr>
          <p:cNvPr id="5" name="Slide Number Placeholder 5"/>
          <p:cNvSpPr>
            <a:spLocks noGrp="1"/>
          </p:cNvSpPr>
          <p:nvPr>
            <p:ph type="sldNum" sz="quarter" idx="4"/>
          </p:nvPr>
        </p:nvSpPr>
        <p:spPr>
          <a:prstGeom prst="rect">
            <a:avLst/>
          </a:prstGeom>
        </p:spPr>
        <p:txBody>
          <a:bodyPr/>
          <a:lstStyle/>
          <a:p>
            <a:pPr>
              <a:defRPr/>
            </a:pPr>
            <a:r>
              <a:rPr lang="en-US" sz="1000" b="0" i="0" u="none" dirty="0">
                <a:solidFill>
                  <a:srgbClr val="00005C"/>
                </a:solidFill>
              </a:rPr>
              <a:t>19-</a:t>
            </a:r>
            <a:fld id="{DE89CFAE-29A3-4948-B4C2-3A5BCCC6B74C}" type="slidenum">
              <a:rPr lang="en-US" sz="1000" b="0" i="0" u="none" smtClean="0">
                <a:solidFill>
                  <a:srgbClr val="00005C"/>
                </a:solidFill>
              </a:rPr>
              <a:pPr>
                <a:defRPr/>
              </a:pPr>
              <a:t>29</a:t>
            </a:fld>
            <a:endParaRPr lang="en-US" sz="1000" b="0" i="0" u="none" dirty="0">
              <a:solidFill>
                <a:srgbClr val="00005C"/>
              </a:solidFill>
            </a:endParaRPr>
          </a:p>
        </p:txBody>
      </p:sp>
      <p:sp>
        <p:nvSpPr>
          <p:cNvPr id="6" name="Rectangle 5"/>
          <p:cNvSpPr/>
          <p:nvPr/>
        </p:nvSpPr>
        <p:spPr>
          <a:xfrm>
            <a:off x="495300" y="6493492"/>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04800" y="88900"/>
            <a:ext cx="8763000" cy="1206500"/>
          </a:xfrm>
        </p:spPr>
        <p:txBody>
          <a:bodyPr/>
          <a:lstStyle/>
          <a:p>
            <a:r>
              <a:rPr lang="en-US" dirty="0"/>
              <a:t>Estate Accounting </a:t>
            </a:r>
          </a:p>
        </p:txBody>
      </p:sp>
      <p:sp>
        <p:nvSpPr>
          <p:cNvPr id="7171" name="Rectangle 3"/>
          <p:cNvSpPr>
            <a:spLocks noGrp="1" noChangeArrowheads="1"/>
          </p:cNvSpPr>
          <p:nvPr>
            <p:ph type="body" idx="1"/>
          </p:nvPr>
        </p:nvSpPr>
        <p:spPr>
          <a:xfrm>
            <a:off x="457200" y="1676400"/>
            <a:ext cx="8229600" cy="4038600"/>
          </a:xfrm>
        </p:spPr>
        <p:txBody>
          <a:bodyPr/>
          <a:lstStyle/>
          <a:p>
            <a:r>
              <a:rPr lang="en-US" sz="2600" dirty="0"/>
              <a:t>The term </a:t>
            </a:r>
            <a:r>
              <a:rPr lang="en-US" sz="2600" i="1" dirty="0"/>
              <a:t>estate</a:t>
            </a:r>
            <a:r>
              <a:rPr lang="en-US" sz="2600" dirty="0"/>
              <a:t> refers to the property (assets) owned by an individual.</a:t>
            </a:r>
          </a:p>
          <a:p>
            <a:r>
              <a:rPr lang="en-US" sz="2600" dirty="0"/>
              <a:t>More specifically defined as a separate legal entity holding title to the real and personal assets of a deceased person.</a:t>
            </a:r>
          </a:p>
          <a:p>
            <a:pPr>
              <a:buFont typeface="Wingdings" pitchFamily="2" charset="2"/>
              <a:buChar char="Ø"/>
            </a:pPr>
            <a:r>
              <a:rPr lang="en-US" sz="2600" dirty="0"/>
              <a:t>Estate accounting focuses on the recording and reporting of financial events from the time of a person’s death until the ultimate distribution of all property held by the estate.</a:t>
            </a:r>
          </a:p>
        </p:txBody>
      </p:sp>
      <p:sp>
        <p:nvSpPr>
          <p:cNvPr id="5"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0" i="0" u="none" dirty="0">
                <a:solidFill>
                  <a:srgbClr val="00005C"/>
                </a:solidFill>
              </a:rPr>
              <a:t>19-</a:t>
            </a:r>
            <a:fld id="{DE89CFAE-29A3-4948-B4C2-3A5BCCC6B74C}" type="slidenum">
              <a:rPr lang="en-US" sz="1000" b="0" i="0" u="none" smtClean="0">
                <a:solidFill>
                  <a:srgbClr val="00005C"/>
                </a:solidFill>
              </a:rPr>
              <a:pPr>
                <a:defRPr/>
              </a:pPr>
              <a:t>3</a:t>
            </a:fld>
            <a:endParaRPr lang="en-US" sz="1000" b="0" i="0" u="none" dirty="0">
              <a:solidFill>
                <a:srgbClr val="00005C"/>
              </a:solidFill>
            </a:endParaRPr>
          </a:p>
        </p:txBody>
      </p:sp>
      <p:sp>
        <p:nvSpPr>
          <p:cNvPr id="6" name="Rectangle 5"/>
          <p:cNvSpPr/>
          <p:nvPr/>
        </p:nvSpPr>
        <p:spPr>
          <a:xfrm>
            <a:off x="495300" y="6493492"/>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9"/>
          <p:cNvSpPr>
            <a:spLocks noGrp="1" noChangeArrowheads="1"/>
          </p:cNvSpPr>
          <p:nvPr>
            <p:ph type="title"/>
          </p:nvPr>
        </p:nvSpPr>
        <p:spPr/>
        <p:txBody>
          <a:bodyPr/>
          <a:lstStyle/>
          <a:p>
            <a:r>
              <a:rPr lang="en-US" sz="4000" dirty="0"/>
              <a:t>Learnin</a:t>
            </a:r>
            <a:r>
              <a:rPr lang="en-US" dirty="0"/>
              <a:t>g Objective 19-5</a:t>
            </a:r>
            <a:endParaRPr lang="en-US" sz="4000" dirty="0"/>
          </a:p>
        </p:txBody>
      </p:sp>
      <p:sp>
        <p:nvSpPr>
          <p:cNvPr id="2" name="Content Placeholder 1"/>
          <p:cNvSpPr>
            <a:spLocks noGrp="1"/>
          </p:cNvSpPr>
          <p:nvPr>
            <p:ph idx="1"/>
          </p:nvPr>
        </p:nvSpPr>
        <p:spPr/>
        <p:txBody>
          <a:bodyPr/>
          <a:lstStyle/>
          <a:p>
            <a:pPr marL="0" lvl="0" indent="0">
              <a:spcBef>
                <a:spcPct val="0"/>
              </a:spcBef>
              <a:buClrTx/>
              <a:buSzTx/>
              <a:buNone/>
            </a:pPr>
            <a:endParaRPr lang="en-US" sz="3600" kern="1200" dirty="0">
              <a:cs typeface="+mn-cs"/>
            </a:endParaRPr>
          </a:p>
          <a:p>
            <a:pPr marL="0" lvl="0" indent="0">
              <a:spcBef>
                <a:spcPct val="0"/>
              </a:spcBef>
              <a:buClrTx/>
              <a:buSzTx/>
              <a:buNone/>
            </a:pPr>
            <a:r>
              <a:rPr lang="en-US" sz="3600" kern="1200" dirty="0">
                <a:cs typeface="+mn-cs"/>
              </a:rPr>
              <a:t>Describe the financial statements and journal entries utilized to account for estate and trust transactions.</a:t>
            </a:r>
          </a:p>
          <a:p>
            <a:endParaRPr lang="en-US" dirty="0"/>
          </a:p>
        </p:txBody>
      </p:sp>
      <p:sp>
        <p:nvSpPr>
          <p:cNvPr id="6" name="Slide Number Placeholder 5"/>
          <p:cNvSpPr>
            <a:spLocks noGrp="1"/>
          </p:cNvSpPr>
          <p:nvPr>
            <p:ph type="sldNum" sz="quarter" idx="4"/>
          </p:nvPr>
        </p:nvSpPr>
        <p:spPr>
          <a:prstGeom prst="rect">
            <a:avLst/>
          </a:prstGeom>
        </p:spPr>
        <p:txBody>
          <a:bodyPr/>
          <a:lstStyle/>
          <a:p>
            <a:pPr>
              <a:defRPr/>
            </a:pPr>
            <a:r>
              <a:rPr lang="en-US" sz="1000" b="0" i="0" u="none" dirty="0">
                <a:solidFill>
                  <a:srgbClr val="00005C"/>
                </a:solidFill>
              </a:rPr>
              <a:t>19-</a:t>
            </a:r>
            <a:fld id="{DE89CFAE-29A3-4948-B4C2-3A5BCCC6B74C}" type="slidenum">
              <a:rPr lang="en-US" sz="1000" b="0" i="0" u="none" smtClean="0">
                <a:solidFill>
                  <a:srgbClr val="00005C"/>
                </a:solidFill>
              </a:rPr>
              <a:pPr>
                <a:defRPr/>
              </a:pPr>
              <a:t>30</a:t>
            </a:fld>
            <a:endParaRPr lang="en-US" sz="1000" b="0" i="0" u="none" dirty="0">
              <a:solidFill>
                <a:srgbClr val="00005C"/>
              </a:solidFill>
            </a:endParaRPr>
          </a:p>
        </p:txBody>
      </p:sp>
      <p:sp>
        <p:nvSpPr>
          <p:cNvPr id="198664" name="Rectangle 8"/>
          <p:cNvSpPr>
            <a:spLocks noChangeArrowheads="1"/>
          </p:cNvSpPr>
          <p:nvPr/>
        </p:nvSpPr>
        <p:spPr bwMode="auto">
          <a:xfrm>
            <a:off x="381000" y="2004352"/>
            <a:ext cx="4114800" cy="4038600"/>
          </a:xfrm>
          <a:prstGeom prst="rect">
            <a:avLst/>
          </a:prstGeom>
          <a:noFill/>
          <a:ln w="12700">
            <a:noFill/>
            <a:miter lim="800000"/>
            <a:headEnd/>
            <a:tailEnd/>
          </a:ln>
          <a:effectLst/>
        </p:spPr>
        <p:txBody>
          <a:bodyPr anchor="ctr" anchorCtr="1"/>
          <a:lstStyle/>
          <a:p>
            <a:pPr algn="ctr">
              <a:defRPr/>
            </a:pPr>
            <a:endParaRPr lang="en-US" sz="4000" b="1" dirty="0">
              <a:solidFill>
                <a:srgbClr val="002060"/>
              </a:solidFill>
              <a:effectLst/>
              <a:cs typeface="Times New Roman" pitchFamily="18" charset="0"/>
            </a:endParaRPr>
          </a:p>
        </p:txBody>
      </p:sp>
      <p:sp>
        <p:nvSpPr>
          <p:cNvPr id="7" name="Rectangle 6"/>
          <p:cNvSpPr/>
          <p:nvPr/>
        </p:nvSpPr>
        <p:spPr>
          <a:xfrm>
            <a:off x="495300" y="6493492"/>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2923896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3"/>
          <p:cNvSpPr>
            <a:spLocks noGrp="1" noChangeArrowheads="1"/>
          </p:cNvSpPr>
          <p:nvPr>
            <p:ph type="title"/>
          </p:nvPr>
        </p:nvSpPr>
        <p:spPr/>
        <p:txBody>
          <a:bodyPr/>
          <a:lstStyle/>
          <a:p>
            <a:r>
              <a:rPr lang="en-US" dirty="0"/>
              <a:t>Charge and Discharge Statement</a:t>
            </a:r>
          </a:p>
        </p:txBody>
      </p:sp>
      <p:sp>
        <p:nvSpPr>
          <p:cNvPr id="1198082" name="Rectangle 2"/>
          <p:cNvSpPr>
            <a:spLocks noGrp="1" noChangeArrowheads="1"/>
          </p:cNvSpPr>
          <p:nvPr>
            <p:ph idx="1"/>
          </p:nvPr>
        </p:nvSpPr>
        <p:spPr>
          <a:noFill/>
          <a:ln w="38100" cap="flat">
            <a:noFill/>
          </a:ln>
          <a:effectLst/>
        </p:spPr>
        <p:txBody>
          <a:bodyPr/>
          <a:lstStyle/>
          <a:p>
            <a:pPr>
              <a:buFont typeface="Wingdings" pitchFamily="2" charset="2"/>
              <a:buChar char="Ø"/>
              <a:defRPr/>
            </a:pPr>
            <a:r>
              <a:rPr lang="en-US" dirty="0"/>
              <a:t>Periodic charge and discharge statement disclose progress in settling the estate.</a:t>
            </a:r>
          </a:p>
          <a:p>
            <a:pPr>
              <a:buFont typeface="Wingdings" pitchFamily="2" charset="2"/>
              <a:buChar char="Ø"/>
              <a:defRPr/>
            </a:pPr>
            <a:r>
              <a:rPr lang="en-US" dirty="0"/>
              <a:t>Separate statements are required for income and principal.</a:t>
            </a:r>
          </a:p>
          <a:p>
            <a:pPr>
              <a:buFont typeface="Wingdings" pitchFamily="2" charset="2"/>
              <a:buChar char="Ø"/>
              <a:defRPr/>
            </a:pPr>
            <a:r>
              <a:rPr lang="en-US" dirty="0"/>
              <a:t>Each statement reports:</a:t>
            </a:r>
          </a:p>
          <a:p>
            <a:pPr marL="971550" lvl="1" indent="-514350">
              <a:spcBef>
                <a:spcPts val="0"/>
              </a:spcBef>
              <a:buSzPct val="100000"/>
              <a:buFont typeface="+mj-lt"/>
              <a:buAutoNum type="arabicPeriod"/>
              <a:defRPr/>
            </a:pPr>
            <a:r>
              <a:rPr lang="en-US" sz="2800" dirty="0"/>
              <a:t>Assets under the control of the executor.</a:t>
            </a:r>
          </a:p>
          <a:p>
            <a:pPr marL="971550" lvl="1" indent="-514350">
              <a:spcBef>
                <a:spcPts val="0"/>
              </a:spcBef>
              <a:buSzPct val="100000"/>
              <a:buFont typeface="+mj-lt"/>
              <a:buAutoNum type="arabicPeriod"/>
              <a:defRPr/>
            </a:pPr>
            <a:r>
              <a:rPr lang="en-US" sz="2800" dirty="0"/>
              <a:t>Disbursements made to date.</a:t>
            </a:r>
          </a:p>
          <a:p>
            <a:pPr marL="971550" lvl="1" indent="-514350">
              <a:spcBef>
                <a:spcPts val="0"/>
              </a:spcBef>
              <a:buSzPct val="100000"/>
              <a:buFont typeface="+mj-lt"/>
              <a:buAutoNum type="arabicPeriod"/>
              <a:defRPr/>
            </a:pPr>
            <a:r>
              <a:rPr lang="en-US" sz="2800" dirty="0"/>
              <a:t>Any property still remaining.</a:t>
            </a:r>
          </a:p>
        </p:txBody>
      </p:sp>
      <p:sp>
        <p:nvSpPr>
          <p:cNvPr id="5" name="Slide Number Placeholder 5"/>
          <p:cNvSpPr>
            <a:spLocks noGrp="1"/>
          </p:cNvSpPr>
          <p:nvPr>
            <p:ph type="sldNum" sz="quarter" idx="4"/>
          </p:nvPr>
        </p:nvSpPr>
        <p:spPr>
          <a:prstGeom prst="rect">
            <a:avLst/>
          </a:prstGeom>
        </p:spPr>
        <p:txBody>
          <a:bodyPr/>
          <a:lstStyle/>
          <a:p>
            <a:pPr>
              <a:defRPr/>
            </a:pPr>
            <a:r>
              <a:rPr lang="en-US" sz="1000" b="0" i="0" u="none" dirty="0">
                <a:solidFill>
                  <a:srgbClr val="00005C"/>
                </a:solidFill>
              </a:rPr>
              <a:t>19-</a:t>
            </a:r>
            <a:fld id="{DE89CFAE-29A3-4948-B4C2-3A5BCCC6B74C}" type="slidenum">
              <a:rPr lang="en-US" sz="1000" b="0" i="0" u="none" smtClean="0">
                <a:solidFill>
                  <a:srgbClr val="00005C"/>
                </a:solidFill>
              </a:rPr>
              <a:pPr>
                <a:defRPr/>
              </a:pPr>
              <a:t>31</a:t>
            </a:fld>
            <a:endParaRPr lang="en-US" sz="1000" b="0" i="0" u="none" dirty="0">
              <a:solidFill>
                <a:srgbClr val="00005C"/>
              </a:solidFill>
            </a:endParaRPr>
          </a:p>
        </p:txBody>
      </p:sp>
      <p:sp>
        <p:nvSpPr>
          <p:cNvPr id="6" name="Rectangle 5"/>
          <p:cNvSpPr/>
          <p:nvPr/>
        </p:nvSpPr>
        <p:spPr>
          <a:xfrm>
            <a:off x="495300" y="6493492"/>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9"/>
          <p:cNvSpPr>
            <a:spLocks noGrp="1" noChangeArrowheads="1"/>
          </p:cNvSpPr>
          <p:nvPr>
            <p:ph type="title"/>
          </p:nvPr>
        </p:nvSpPr>
        <p:spPr/>
        <p:txBody>
          <a:bodyPr/>
          <a:lstStyle/>
          <a:p>
            <a:r>
              <a:rPr lang="en-US" sz="4000" dirty="0"/>
              <a:t>Learnin</a:t>
            </a:r>
            <a:r>
              <a:rPr lang="en-US" dirty="0"/>
              <a:t>g Objective 19-6</a:t>
            </a:r>
            <a:endParaRPr lang="en-US" sz="4000" dirty="0"/>
          </a:p>
        </p:txBody>
      </p:sp>
      <p:sp>
        <p:nvSpPr>
          <p:cNvPr id="2" name="Content Placeholder 1"/>
          <p:cNvSpPr>
            <a:spLocks noGrp="1"/>
          </p:cNvSpPr>
          <p:nvPr>
            <p:ph idx="1"/>
          </p:nvPr>
        </p:nvSpPr>
        <p:spPr/>
        <p:txBody>
          <a:bodyPr/>
          <a:lstStyle/>
          <a:p>
            <a:pPr marL="0" lvl="0" indent="0">
              <a:spcBef>
                <a:spcPct val="0"/>
              </a:spcBef>
              <a:buClrTx/>
              <a:buSzTx/>
              <a:buNone/>
            </a:pPr>
            <a:endParaRPr lang="en-US" sz="3600" kern="1200" dirty="0">
              <a:cs typeface="+mn-cs"/>
            </a:endParaRPr>
          </a:p>
          <a:p>
            <a:pPr marL="0" lvl="0" indent="0">
              <a:spcBef>
                <a:spcPct val="0"/>
              </a:spcBef>
              <a:buClrTx/>
              <a:buSzTx/>
              <a:buNone/>
            </a:pPr>
            <a:r>
              <a:rPr lang="en-US" sz="3600" kern="1200" dirty="0">
                <a:cs typeface="+mn-cs"/>
              </a:rPr>
              <a:t>Describe various trusts, their proper use, and accounting for activities.</a:t>
            </a:r>
          </a:p>
          <a:p>
            <a:endParaRPr lang="en-US" dirty="0"/>
          </a:p>
        </p:txBody>
      </p:sp>
      <p:sp>
        <p:nvSpPr>
          <p:cNvPr id="6" name="Slide Number Placeholder 5"/>
          <p:cNvSpPr>
            <a:spLocks noGrp="1"/>
          </p:cNvSpPr>
          <p:nvPr>
            <p:ph type="sldNum" sz="quarter" idx="4"/>
          </p:nvPr>
        </p:nvSpPr>
        <p:spPr>
          <a:prstGeom prst="rect">
            <a:avLst/>
          </a:prstGeom>
        </p:spPr>
        <p:txBody>
          <a:bodyPr/>
          <a:lstStyle/>
          <a:p>
            <a:pPr>
              <a:defRPr/>
            </a:pPr>
            <a:r>
              <a:rPr lang="en-US" sz="1000" b="0" i="0" u="none" dirty="0">
                <a:solidFill>
                  <a:srgbClr val="00005C"/>
                </a:solidFill>
              </a:rPr>
              <a:t>19-</a:t>
            </a:r>
            <a:fld id="{DE89CFAE-29A3-4948-B4C2-3A5BCCC6B74C}" type="slidenum">
              <a:rPr lang="en-US" sz="1000" b="0" i="0" u="none" smtClean="0">
                <a:solidFill>
                  <a:srgbClr val="00005C"/>
                </a:solidFill>
              </a:rPr>
              <a:pPr>
                <a:defRPr/>
              </a:pPr>
              <a:t>32</a:t>
            </a:fld>
            <a:endParaRPr lang="en-US" sz="1000" b="0" i="0" u="none" dirty="0">
              <a:solidFill>
                <a:srgbClr val="00005C"/>
              </a:solidFill>
            </a:endParaRPr>
          </a:p>
        </p:txBody>
      </p:sp>
      <p:sp>
        <p:nvSpPr>
          <p:cNvPr id="198664" name="Rectangle 8"/>
          <p:cNvSpPr>
            <a:spLocks noChangeArrowheads="1"/>
          </p:cNvSpPr>
          <p:nvPr/>
        </p:nvSpPr>
        <p:spPr bwMode="auto">
          <a:xfrm>
            <a:off x="381000" y="2004352"/>
            <a:ext cx="4114800" cy="4038600"/>
          </a:xfrm>
          <a:prstGeom prst="rect">
            <a:avLst/>
          </a:prstGeom>
          <a:noFill/>
          <a:ln w="12700">
            <a:noFill/>
            <a:miter lim="800000"/>
            <a:headEnd/>
            <a:tailEnd/>
          </a:ln>
          <a:effectLst/>
        </p:spPr>
        <p:txBody>
          <a:bodyPr anchor="ctr" anchorCtr="1"/>
          <a:lstStyle/>
          <a:p>
            <a:pPr algn="ctr">
              <a:defRPr/>
            </a:pPr>
            <a:endParaRPr lang="en-US" sz="4000" b="1" dirty="0">
              <a:solidFill>
                <a:srgbClr val="002060"/>
              </a:solidFill>
              <a:effectLst/>
              <a:cs typeface="Times New Roman" pitchFamily="18" charset="0"/>
            </a:endParaRPr>
          </a:p>
        </p:txBody>
      </p:sp>
      <p:sp>
        <p:nvSpPr>
          <p:cNvPr id="7" name="Rectangle 6"/>
          <p:cNvSpPr/>
          <p:nvPr/>
        </p:nvSpPr>
        <p:spPr>
          <a:xfrm>
            <a:off x="495300" y="6493492"/>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59058714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4"/>
          <p:cNvSpPr>
            <a:spLocks noGrp="1" noChangeArrowheads="1"/>
          </p:cNvSpPr>
          <p:nvPr>
            <p:ph type="title"/>
          </p:nvPr>
        </p:nvSpPr>
        <p:spPr/>
        <p:txBody>
          <a:bodyPr/>
          <a:lstStyle/>
          <a:p>
            <a:r>
              <a:rPr lang="en-US" dirty="0"/>
              <a:t>Trusts</a:t>
            </a:r>
          </a:p>
        </p:txBody>
      </p:sp>
      <p:sp>
        <p:nvSpPr>
          <p:cNvPr id="2" name="Content Placeholder 1"/>
          <p:cNvSpPr>
            <a:spLocks noGrp="1"/>
          </p:cNvSpPr>
          <p:nvPr>
            <p:ph idx="1"/>
          </p:nvPr>
        </p:nvSpPr>
        <p:spPr/>
        <p:txBody>
          <a:bodyPr/>
          <a:lstStyle/>
          <a:p>
            <a:pPr marL="0" lvl="0" indent="0">
              <a:spcBef>
                <a:spcPts val="0"/>
              </a:spcBef>
              <a:spcAft>
                <a:spcPts val="600"/>
              </a:spcAft>
              <a:buClr>
                <a:srgbClr val="000066"/>
              </a:buClr>
              <a:buSzTx/>
              <a:buNone/>
              <a:defRPr/>
            </a:pPr>
            <a:r>
              <a:rPr lang="en-US" sz="2600" kern="1200" dirty="0">
                <a:solidFill>
                  <a:srgbClr val="000066"/>
                </a:solidFill>
              </a:rPr>
              <a:t>A trust is created by conveying assets to a fiduciary (or trustee) </a:t>
            </a:r>
            <a:r>
              <a:rPr lang="en-US" sz="2600" kern="1200" dirty="0">
                <a:solidFill>
                  <a:srgbClr val="000066"/>
                </a:solidFill>
                <a:cs typeface="+mn-cs"/>
              </a:rPr>
              <a:t>who manages the assets and ultimately disposes of them to one or more beneficiaries. </a:t>
            </a:r>
          </a:p>
          <a:p>
            <a:pPr marL="0" lvl="0" indent="0">
              <a:spcBef>
                <a:spcPts val="0"/>
              </a:spcBef>
              <a:spcAft>
                <a:spcPts val="0"/>
              </a:spcAft>
              <a:buClr>
                <a:srgbClr val="000066"/>
              </a:buClr>
              <a:buSzTx/>
              <a:buNone/>
              <a:defRPr/>
            </a:pPr>
            <a:r>
              <a:rPr lang="en-US" sz="2600" kern="1200" dirty="0">
                <a:solidFill>
                  <a:srgbClr val="000066"/>
                </a:solidFill>
              </a:rPr>
              <a:t>Trusts are often established:</a:t>
            </a:r>
            <a:endParaRPr lang="en-US" sz="2600" kern="1200" dirty="0">
              <a:solidFill>
                <a:srgbClr val="000066"/>
              </a:solidFill>
              <a:cs typeface="+mn-cs"/>
            </a:endParaRPr>
          </a:p>
          <a:p>
            <a:pPr marL="457200" lvl="0" indent="-457200">
              <a:spcBef>
                <a:spcPts val="0"/>
              </a:spcBef>
              <a:spcAft>
                <a:spcPts val="0"/>
              </a:spcAft>
              <a:buClr>
                <a:srgbClr val="000066"/>
              </a:buClr>
              <a:buSzTx/>
              <a:defRPr/>
            </a:pPr>
            <a:r>
              <a:rPr lang="en-US" sz="2600" kern="1200" dirty="0">
                <a:solidFill>
                  <a:srgbClr val="000066"/>
                </a:solidFill>
              </a:rPr>
              <a:t>To reduce the size of a taxable estate and estate taxes that must be paid. </a:t>
            </a:r>
          </a:p>
          <a:p>
            <a:pPr marL="457200" lvl="0" indent="-457200">
              <a:spcBef>
                <a:spcPts val="0"/>
              </a:spcBef>
              <a:spcAft>
                <a:spcPts val="0"/>
              </a:spcAft>
              <a:buClr>
                <a:srgbClr val="000066"/>
              </a:buClr>
              <a:buSzTx/>
              <a:defRPr/>
            </a:pPr>
            <a:r>
              <a:rPr lang="en-US" sz="2600" kern="1200" dirty="0">
                <a:solidFill>
                  <a:srgbClr val="000066"/>
                </a:solidFill>
                <a:cs typeface="+mn-cs"/>
              </a:rPr>
              <a:t>From the provisions of a will, specified by the decedent to guide distribution of estate property.</a:t>
            </a:r>
            <a:r>
              <a:rPr lang="en-US" sz="2600" kern="1200" dirty="0">
                <a:solidFill>
                  <a:srgbClr val="000066"/>
                </a:solidFill>
              </a:rPr>
              <a:t> </a:t>
            </a:r>
          </a:p>
          <a:p>
            <a:pPr marL="457200" lvl="0" indent="-457200">
              <a:spcBef>
                <a:spcPts val="0"/>
              </a:spcBef>
              <a:spcAft>
                <a:spcPts val="0"/>
              </a:spcAft>
              <a:buClr>
                <a:srgbClr val="000066"/>
              </a:buClr>
              <a:buSzTx/>
              <a:defRPr/>
            </a:pPr>
            <a:r>
              <a:rPr lang="en-US" sz="2600" kern="1200" dirty="0">
                <a:solidFill>
                  <a:srgbClr val="000066"/>
                </a:solidFill>
              </a:rPr>
              <a:t>T</a:t>
            </a:r>
            <a:r>
              <a:rPr lang="en-US" sz="2600" kern="1200" dirty="0">
                <a:solidFill>
                  <a:srgbClr val="000066"/>
                </a:solidFill>
                <a:cs typeface="+mn-cs"/>
              </a:rPr>
              <a:t>o protect assets and ensure that the eventual use of these assets is as intended. </a:t>
            </a:r>
          </a:p>
          <a:p>
            <a:pPr marL="0" lvl="0" indent="0">
              <a:spcBef>
                <a:spcPts val="0"/>
              </a:spcBef>
              <a:spcAft>
                <a:spcPts val="600"/>
              </a:spcAft>
              <a:buClr>
                <a:srgbClr val="000066"/>
              </a:buClr>
              <a:buSzTx/>
              <a:buNone/>
              <a:defRPr/>
            </a:pPr>
            <a:r>
              <a:rPr lang="en-US" sz="2600" kern="1200" dirty="0">
                <a:solidFill>
                  <a:srgbClr val="000066"/>
                </a:solidFill>
              </a:rPr>
              <a:t>A trustee may be an individual or an organization.</a:t>
            </a:r>
            <a:endParaRPr lang="en-US" sz="2600" kern="1200" dirty="0">
              <a:solidFill>
                <a:srgbClr val="000066"/>
              </a:solidFill>
              <a:cs typeface="+mn-cs"/>
            </a:endParaRPr>
          </a:p>
          <a:p>
            <a:endParaRPr lang="en-US" dirty="0"/>
          </a:p>
        </p:txBody>
      </p:sp>
      <p:sp>
        <p:nvSpPr>
          <p:cNvPr id="5" name="Slide Number Placeholder 5"/>
          <p:cNvSpPr>
            <a:spLocks noGrp="1"/>
          </p:cNvSpPr>
          <p:nvPr>
            <p:ph type="sldNum" sz="quarter" idx="4"/>
          </p:nvPr>
        </p:nvSpPr>
        <p:spPr>
          <a:prstGeom prst="rect">
            <a:avLst/>
          </a:prstGeom>
        </p:spPr>
        <p:txBody>
          <a:bodyPr/>
          <a:lstStyle/>
          <a:p>
            <a:pPr>
              <a:defRPr/>
            </a:pPr>
            <a:r>
              <a:rPr lang="en-US" sz="1000" b="0" i="0" u="none" dirty="0">
                <a:solidFill>
                  <a:srgbClr val="00005C"/>
                </a:solidFill>
              </a:rPr>
              <a:t>19-</a:t>
            </a:r>
            <a:fld id="{DE89CFAE-29A3-4948-B4C2-3A5BCCC6B74C}" type="slidenum">
              <a:rPr lang="en-US" sz="1000" b="0" i="0" u="none" smtClean="0">
                <a:solidFill>
                  <a:srgbClr val="00005C"/>
                </a:solidFill>
              </a:rPr>
              <a:pPr>
                <a:defRPr/>
              </a:pPr>
              <a:t>33</a:t>
            </a:fld>
            <a:endParaRPr lang="en-US" sz="1000" b="0" i="0" u="none" dirty="0">
              <a:solidFill>
                <a:srgbClr val="00005C"/>
              </a:solidFill>
            </a:endParaRPr>
          </a:p>
        </p:txBody>
      </p:sp>
      <p:sp>
        <p:nvSpPr>
          <p:cNvPr id="6" name="Rectangle 5"/>
          <p:cNvSpPr/>
          <p:nvPr/>
        </p:nvSpPr>
        <p:spPr>
          <a:xfrm>
            <a:off x="495300" y="6493492"/>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1163" name="Rectangle 11"/>
          <p:cNvSpPr>
            <a:spLocks noChangeArrowheads="1"/>
          </p:cNvSpPr>
          <p:nvPr/>
        </p:nvSpPr>
        <p:spPr bwMode="auto">
          <a:xfrm>
            <a:off x="609600" y="2932093"/>
            <a:ext cx="7848600" cy="990600"/>
          </a:xfrm>
          <a:prstGeom prst="rect">
            <a:avLst/>
          </a:prstGeom>
          <a:noFill/>
          <a:ln w="12700">
            <a:noFill/>
            <a:miter lim="800000"/>
            <a:headEnd/>
            <a:tailEnd/>
          </a:ln>
          <a:effectLst/>
        </p:spPr>
        <p:txBody>
          <a:bodyPr lIns="90488" tIns="44450" rIns="90488" bIns="44450" anchor="ctr"/>
          <a:lstStyle/>
          <a:p>
            <a:pPr marL="457200" indent="-457200">
              <a:buFont typeface="Wingdings" panose="05000000000000000000" pitchFamily="2" charset="2"/>
              <a:buChar char="Ø"/>
              <a:defRPr/>
            </a:pPr>
            <a:r>
              <a:rPr lang="en-US" sz="2800" b="1" dirty="0">
                <a:solidFill>
                  <a:srgbClr val="002060"/>
                </a:solidFill>
                <a:effectLst/>
                <a:cs typeface="Times New Roman" pitchFamily="18" charset="0"/>
              </a:rPr>
              <a:t>A testamentary trust is established by the will after the trustor’s death.</a:t>
            </a:r>
          </a:p>
        </p:txBody>
      </p:sp>
      <p:sp>
        <p:nvSpPr>
          <p:cNvPr id="24582" name="Rectangle 12"/>
          <p:cNvSpPr>
            <a:spLocks noGrp="1" noChangeArrowheads="1"/>
          </p:cNvSpPr>
          <p:nvPr>
            <p:ph type="title"/>
          </p:nvPr>
        </p:nvSpPr>
        <p:spPr/>
        <p:txBody>
          <a:bodyPr/>
          <a:lstStyle/>
          <a:p>
            <a:r>
              <a:rPr lang="en-US" dirty="0"/>
              <a:t>Types of Trusts</a:t>
            </a:r>
          </a:p>
        </p:txBody>
      </p:sp>
      <p:sp>
        <p:nvSpPr>
          <p:cNvPr id="15" name="TextBox 14"/>
          <p:cNvSpPr txBox="1"/>
          <p:nvPr/>
        </p:nvSpPr>
        <p:spPr>
          <a:xfrm>
            <a:off x="609600" y="3998893"/>
            <a:ext cx="8001000" cy="954107"/>
          </a:xfrm>
          <a:prstGeom prst="rect">
            <a:avLst/>
          </a:prstGeom>
          <a:noFill/>
          <a:ln>
            <a:noFill/>
          </a:ln>
        </p:spPr>
        <p:txBody>
          <a:bodyPr wrap="square" rtlCol="0">
            <a:spAutoFit/>
          </a:bodyPr>
          <a:lstStyle/>
          <a:p>
            <a:pPr marL="457200" indent="-457200">
              <a:buFont typeface="Wingdings" panose="05000000000000000000" pitchFamily="2" charset="2"/>
              <a:buChar char="Ø"/>
            </a:pPr>
            <a:r>
              <a:rPr lang="en-US" sz="2800" b="1" dirty="0">
                <a:solidFill>
                  <a:srgbClr val="002060"/>
                </a:solidFill>
                <a:effectLst/>
                <a:cs typeface="Times New Roman" pitchFamily="18" charset="0"/>
              </a:rPr>
              <a:t>The person who funds the trust is called the grantor, trustor, or settlor.</a:t>
            </a:r>
          </a:p>
        </p:txBody>
      </p:sp>
      <p:sp>
        <p:nvSpPr>
          <p:cNvPr id="17" name="Rectangle 11"/>
          <p:cNvSpPr>
            <a:spLocks noChangeArrowheads="1"/>
          </p:cNvSpPr>
          <p:nvPr/>
        </p:nvSpPr>
        <p:spPr bwMode="auto">
          <a:xfrm>
            <a:off x="609600" y="1752600"/>
            <a:ext cx="8001000" cy="990600"/>
          </a:xfrm>
          <a:prstGeom prst="rect">
            <a:avLst/>
          </a:prstGeom>
          <a:noFill/>
          <a:ln w="12700">
            <a:noFill/>
            <a:miter lim="800000"/>
            <a:headEnd/>
            <a:tailEnd/>
          </a:ln>
          <a:effectLst/>
        </p:spPr>
        <p:txBody>
          <a:bodyPr lIns="90488" tIns="44450" rIns="90488" bIns="44450" anchor="ctr"/>
          <a:lstStyle/>
          <a:p>
            <a:pPr marL="457200" indent="-457200">
              <a:buFont typeface="Wingdings" panose="05000000000000000000" pitchFamily="2" charset="2"/>
              <a:buChar char="Ø"/>
              <a:defRPr/>
            </a:pPr>
            <a:r>
              <a:rPr lang="en-US" sz="2800" b="1" dirty="0">
                <a:solidFill>
                  <a:srgbClr val="002060"/>
                </a:solidFill>
                <a:effectLst/>
                <a:cs typeface="Times New Roman" pitchFamily="18" charset="0"/>
              </a:rPr>
              <a:t>An inter vivos trust is established while a person is still alive.</a:t>
            </a:r>
          </a:p>
        </p:txBody>
      </p:sp>
      <p:sp>
        <p:nvSpPr>
          <p:cNvPr id="18" name="TextBox 17"/>
          <p:cNvSpPr txBox="1"/>
          <p:nvPr/>
        </p:nvSpPr>
        <p:spPr>
          <a:xfrm>
            <a:off x="609600" y="5065693"/>
            <a:ext cx="7848600" cy="954107"/>
          </a:xfrm>
          <a:prstGeom prst="rect">
            <a:avLst/>
          </a:prstGeom>
          <a:noFill/>
          <a:ln>
            <a:noFill/>
          </a:ln>
        </p:spPr>
        <p:txBody>
          <a:bodyPr wrap="square" rtlCol="0">
            <a:spAutoFit/>
          </a:bodyPr>
          <a:lstStyle/>
          <a:p>
            <a:pPr marL="457200" indent="-457200">
              <a:buFont typeface="Wingdings" panose="05000000000000000000" pitchFamily="2" charset="2"/>
              <a:buChar char="Ø"/>
            </a:pPr>
            <a:r>
              <a:rPr lang="en-US" sz="2800" b="1" dirty="0">
                <a:solidFill>
                  <a:srgbClr val="002060"/>
                </a:solidFill>
                <a:effectLst/>
                <a:cs typeface="Times New Roman" pitchFamily="18" charset="0"/>
              </a:rPr>
              <a:t>The person who funds the trust appoints a trustee to manage the investments of the trust.</a:t>
            </a:r>
          </a:p>
        </p:txBody>
      </p:sp>
      <p:sp>
        <p:nvSpPr>
          <p:cNvPr id="8"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0" i="0" u="none" dirty="0">
                <a:solidFill>
                  <a:srgbClr val="00005C"/>
                </a:solidFill>
              </a:rPr>
              <a:t>19-</a:t>
            </a:r>
            <a:fld id="{DE89CFAE-29A3-4948-B4C2-3A5BCCC6B74C}" type="slidenum">
              <a:rPr lang="en-US" sz="1000" b="0" i="0" u="none" smtClean="0">
                <a:solidFill>
                  <a:srgbClr val="00005C"/>
                </a:solidFill>
              </a:rPr>
              <a:pPr>
                <a:defRPr/>
              </a:pPr>
              <a:t>34</a:t>
            </a:fld>
            <a:endParaRPr lang="en-US" sz="1000" b="0" i="0" u="none" dirty="0">
              <a:solidFill>
                <a:srgbClr val="00005C"/>
              </a:solidFill>
            </a:endParaRPr>
          </a:p>
        </p:txBody>
      </p:sp>
      <p:sp>
        <p:nvSpPr>
          <p:cNvPr id="9" name="Rectangle 8"/>
          <p:cNvSpPr/>
          <p:nvPr/>
        </p:nvSpPr>
        <p:spPr>
          <a:xfrm>
            <a:off x="495300" y="6493492"/>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dirty="0"/>
              <a:t>Revocable Living Trusts</a:t>
            </a:r>
          </a:p>
        </p:txBody>
      </p:sp>
      <p:sp>
        <p:nvSpPr>
          <p:cNvPr id="27651" name="Rectangle 3"/>
          <p:cNvSpPr>
            <a:spLocks noGrp="1" noChangeArrowheads="1"/>
          </p:cNvSpPr>
          <p:nvPr>
            <p:ph type="body" idx="1"/>
          </p:nvPr>
        </p:nvSpPr>
        <p:spPr>
          <a:xfrm>
            <a:off x="381000" y="1676400"/>
            <a:ext cx="8305800" cy="4343400"/>
          </a:xfrm>
        </p:spPr>
        <p:txBody>
          <a:bodyPr/>
          <a:lstStyle/>
          <a:p>
            <a:pPr>
              <a:buFont typeface="Wingdings" pitchFamily="2" charset="2"/>
              <a:buChar char="Ø"/>
            </a:pPr>
            <a:r>
              <a:rPr lang="en-US" dirty="0"/>
              <a:t>Trustor usually manages the fund and receives most (if not all) of the income until death.</a:t>
            </a:r>
          </a:p>
          <a:p>
            <a:pPr>
              <a:buFont typeface="Wingdings" pitchFamily="2" charset="2"/>
              <a:buChar char="Ø"/>
            </a:pPr>
            <a:r>
              <a:rPr lang="en-US" dirty="0"/>
              <a:t>Revocability means that the trustor can change beneficiaries and other terms at any time.</a:t>
            </a:r>
          </a:p>
          <a:p>
            <a:pPr>
              <a:buFont typeface="Wingdings" pitchFamily="2" charset="2"/>
              <a:buChar char="Ø"/>
            </a:pPr>
            <a:r>
              <a:rPr lang="en-US" dirty="0"/>
              <a:t>Avoids delay and expense of probate.</a:t>
            </a:r>
          </a:p>
          <a:p>
            <a:pPr>
              <a:buFont typeface="Wingdings" pitchFamily="2" charset="2"/>
              <a:buChar char="Ø"/>
            </a:pPr>
            <a:r>
              <a:rPr lang="en-US" dirty="0"/>
              <a:t>Allows for privacy (wills are public documents).</a:t>
            </a:r>
          </a:p>
          <a:p>
            <a:r>
              <a:rPr lang="en-US" kern="1200" dirty="0"/>
              <a:t>At the trustor’s death, the trust continues and makes future payments as defined in the trust agreement. </a:t>
            </a:r>
            <a:endParaRPr lang="en-US" dirty="0"/>
          </a:p>
        </p:txBody>
      </p:sp>
      <p:sp>
        <p:nvSpPr>
          <p:cNvPr id="5"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0" i="0" u="none" dirty="0">
                <a:solidFill>
                  <a:srgbClr val="00005C"/>
                </a:solidFill>
              </a:rPr>
              <a:t>19-</a:t>
            </a:r>
            <a:fld id="{DE89CFAE-29A3-4948-B4C2-3A5BCCC6B74C}" type="slidenum">
              <a:rPr lang="en-US" sz="1000" b="0" i="0" u="none" smtClean="0">
                <a:solidFill>
                  <a:srgbClr val="00005C"/>
                </a:solidFill>
              </a:rPr>
              <a:pPr>
                <a:defRPr/>
              </a:pPr>
              <a:t>35</a:t>
            </a:fld>
            <a:endParaRPr lang="en-US" sz="1000" b="0" i="0" u="none" dirty="0">
              <a:solidFill>
                <a:srgbClr val="00005C"/>
              </a:solidFill>
            </a:endParaRPr>
          </a:p>
        </p:txBody>
      </p:sp>
      <p:sp>
        <p:nvSpPr>
          <p:cNvPr id="6" name="Rectangle 5"/>
          <p:cNvSpPr/>
          <p:nvPr/>
        </p:nvSpPr>
        <p:spPr>
          <a:xfrm>
            <a:off x="495300" y="6493492"/>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US" dirty="0"/>
              <a:t>Other Common Trusts</a:t>
            </a:r>
          </a:p>
        </p:txBody>
      </p:sp>
      <p:sp>
        <p:nvSpPr>
          <p:cNvPr id="28675" name="Rectangle 3"/>
          <p:cNvSpPr>
            <a:spLocks noGrp="1" noChangeArrowheads="1"/>
          </p:cNvSpPr>
          <p:nvPr>
            <p:ph type="body" idx="1"/>
          </p:nvPr>
        </p:nvSpPr>
        <p:spPr>
          <a:xfrm>
            <a:off x="457200" y="1371600"/>
            <a:ext cx="8686800" cy="5486400"/>
          </a:xfrm>
        </p:spPr>
        <p:txBody>
          <a:bodyPr/>
          <a:lstStyle/>
          <a:p>
            <a:pPr marL="0" indent="0">
              <a:buNone/>
            </a:pPr>
            <a:r>
              <a:rPr lang="en-US" dirty="0"/>
              <a:t>Credit shelter trust</a:t>
            </a:r>
            <a:r>
              <a:rPr lang="en-US" b="0" dirty="0"/>
              <a:t> </a:t>
            </a:r>
            <a:r>
              <a:rPr lang="en-US" dirty="0"/>
              <a:t>(also known as a bypass trust or family trust):</a:t>
            </a:r>
          </a:p>
          <a:p>
            <a:pPr lvl="1"/>
            <a:r>
              <a:rPr lang="en-US" sz="2800" dirty="0"/>
              <a:t>Designed for couples, where each spouse agrees to transfer at death an amount up to the tax-free exclusion ($11.4 million in 2019) to the other.</a:t>
            </a:r>
          </a:p>
          <a:p>
            <a:pPr lvl="1"/>
            <a:r>
              <a:rPr lang="en-US" sz="2800" dirty="0"/>
              <a:t>Reduces the estate of surviving spouse.</a:t>
            </a:r>
          </a:p>
        </p:txBody>
      </p:sp>
      <p:sp>
        <p:nvSpPr>
          <p:cNvPr id="6"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0" i="0" u="none" dirty="0">
                <a:solidFill>
                  <a:srgbClr val="00005C"/>
                </a:solidFill>
              </a:rPr>
              <a:t>19-</a:t>
            </a:r>
            <a:fld id="{DE89CFAE-29A3-4948-B4C2-3A5BCCC6B74C}" type="slidenum">
              <a:rPr lang="en-US" sz="1000" b="0" i="0" u="none" smtClean="0">
                <a:solidFill>
                  <a:srgbClr val="00005C"/>
                </a:solidFill>
              </a:rPr>
              <a:pPr>
                <a:defRPr/>
              </a:pPr>
              <a:t>36</a:t>
            </a:fld>
            <a:endParaRPr lang="en-US" sz="1000" b="0" i="0" u="none" dirty="0">
              <a:solidFill>
                <a:srgbClr val="00005C"/>
              </a:solidFill>
            </a:endParaRPr>
          </a:p>
        </p:txBody>
      </p:sp>
      <p:sp>
        <p:nvSpPr>
          <p:cNvPr id="5" name="Rectangle 4"/>
          <p:cNvSpPr/>
          <p:nvPr/>
        </p:nvSpPr>
        <p:spPr>
          <a:xfrm>
            <a:off x="495300" y="6493492"/>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Other Common Trusts (2 of 4)</a:t>
            </a:r>
          </a:p>
        </p:txBody>
      </p:sp>
      <p:sp>
        <p:nvSpPr>
          <p:cNvPr id="3" name="Content Placeholder 2"/>
          <p:cNvSpPr>
            <a:spLocks noGrp="1"/>
          </p:cNvSpPr>
          <p:nvPr>
            <p:ph idx="1"/>
          </p:nvPr>
        </p:nvSpPr>
        <p:spPr>
          <a:xfrm>
            <a:off x="304800" y="1447800"/>
            <a:ext cx="8686800" cy="4724400"/>
          </a:xfrm>
        </p:spPr>
        <p:txBody>
          <a:bodyPr/>
          <a:lstStyle/>
          <a:p>
            <a:pPr marL="0" indent="0">
              <a:buNone/>
            </a:pPr>
            <a:r>
              <a:rPr lang="en-US" dirty="0"/>
              <a:t>Qualified terminable interest property trust (QTIP trust):</a:t>
            </a:r>
          </a:p>
          <a:p>
            <a:pPr lvl="1"/>
            <a:r>
              <a:rPr lang="en-US" sz="2800" dirty="0"/>
              <a:t>Property is conveyed to a trust; distributions are paid to the beneficiary (usually spouse).</a:t>
            </a:r>
          </a:p>
          <a:p>
            <a:pPr lvl="1"/>
            <a:r>
              <a:rPr lang="en-US" sz="2800" dirty="0"/>
              <a:t>At a specified time, the remainder is conveyed to a designated party.</a:t>
            </a:r>
          </a:p>
          <a:p>
            <a:pPr lvl="1"/>
            <a:r>
              <a:rPr lang="en-US" sz="2800" dirty="0"/>
              <a:t>Allows steady income for one beneficiary, while protecting principal for another.</a:t>
            </a:r>
          </a:p>
        </p:txBody>
      </p:sp>
      <p:sp>
        <p:nvSpPr>
          <p:cNvPr id="7"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0" i="0" u="none" dirty="0">
                <a:solidFill>
                  <a:srgbClr val="00005C"/>
                </a:solidFill>
              </a:rPr>
              <a:t>19-</a:t>
            </a:r>
            <a:fld id="{DE89CFAE-29A3-4948-B4C2-3A5BCCC6B74C}" type="slidenum">
              <a:rPr lang="en-US" sz="1000" b="0" i="0" u="none" smtClean="0">
                <a:solidFill>
                  <a:srgbClr val="00005C"/>
                </a:solidFill>
              </a:rPr>
              <a:pPr>
                <a:defRPr/>
              </a:pPr>
              <a:t>37</a:t>
            </a:fld>
            <a:endParaRPr lang="en-US" sz="1000" b="0" i="0" u="none" dirty="0">
              <a:solidFill>
                <a:srgbClr val="00005C"/>
              </a:solidFill>
            </a:endParaRPr>
          </a:p>
        </p:txBody>
      </p:sp>
      <p:sp>
        <p:nvSpPr>
          <p:cNvPr id="5" name="Rectangle 4"/>
          <p:cNvSpPr/>
          <p:nvPr/>
        </p:nvSpPr>
        <p:spPr>
          <a:xfrm>
            <a:off x="495300" y="6493492"/>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5295340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dirty="0"/>
              <a:t>Other Common Trusts (3 of 4)</a:t>
            </a:r>
          </a:p>
        </p:txBody>
      </p:sp>
      <p:sp>
        <p:nvSpPr>
          <p:cNvPr id="29699" name="Rectangle 3"/>
          <p:cNvSpPr>
            <a:spLocks noGrp="1" noChangeArrowheads="1"/>
          </p:cNvSpPr>
          <p:nvPr>
            <p:ph type="body" idx="1"/>
          </p:nvPr>
        </p:nvSpPr>
        <p:spPr>
          <a:xfrm>
            <a:off x="228600" y="1371600"/>
            <a:ext cx="8763000" cy="5181600"/>
          </a:xfrm>
        </p:spPr>
        <p:txBody>
          <a:bodyPr/>
          <a:lstStyle/>
          <a:p>
            <a:pPr>
              <a:buNone/>
            </a:pPr>
            <a:r>
              <a:rPr lang="en-US" dirty="0"/>
              <a:t>Charitable remainder trust:</a:t>
            </a:r>
          </a:p>
          <a:p>
            <a:pPr lvl="1"/>
            <a:r>
              <a:rPr lang="en-US" sz="2800" dirty="0"/>
              <a:t>Trust income is paid to a beneficiary for a period of time (or at death of the beneficiary). </a:t>
            </a:r>
          </a:p>
          <a:p>
            <a:pPr lvl="1"/>
            <a:r>
              <a:rPr lang="en-US" sz="2800" dirty="0"/>
              <a:t>Then the principal is given to a stated charity.</a:t>
            </a:r>
          </a:p>
          <a:p>
            <a:pPr lvl="1"/>
            <a:r>
              <a:rPr lang="en-US" sz="2800" dirty="0"/>
              <a:t>Renders appreciated property requiring liquidation nontaxable.</a:t>
            </a:r>
          </a:p>
        </p:txBody>
      </p:sp>
      <p:sp>
        <p:nvSpPr>
          <p:cNvPr id="6"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0" i="0" u="none" dirty="0">
                <a:solidFill>
                  <a:srgbClr val="00005C"/>
                </a:solidFill>
              </a:rPr>
              <a:t>19-</a:t>
            </a:r>
            <a:fld id="{DE89CFAE-29A3-4948-B4C2-3A5BCCC6B74C}" type="slidenum">
              <a:rPr lang="en-US" sz="1000" b="0" i="0" u="none" smtClean="0">
                <a:solidFill>
                  <a:srgbClr val="00005C"/>
                </a:solidFill>
              </a:rPr>
              <a:pPr>
                <a:defRPr/>
              </a:pPr>
              <a:t>38</a:t>
            </a:fld>
            <a:endParaRPr lang="en-US" sz="1000" b="0" i="0" u="none" dirty="0">
              <a:solidFill>
                <a:srgbClr val="00005C"/>
              </a:solidFill>
            </a:endParaRPr>
          </a:p>
        </p:txBody>
      </p:sp>
      <p:sp>
        <p:nvSpPr>
          <p:cNvPr id="5" name="Rectangle 4"/>
          <p:cNvSpPr/>
          <p:nvPr/>
        </p:nvSpPr>
        <p:spPr>
          <a:xfrm>
            <a:off x="495300" y="6493492"/>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Other Common Trusts (4 of 4)</a:t>
            </a:r>
          </a:p>
        </p:txBody>
      </p:sp>
      <p:sp>
        <p:nvSpPr>
          <p:cNvPr id="3" name="Content Placeholder 2"/>
          <p:cNvSpPr>
            <a:spLocks noGrp="1"/>
          </p:cNvSpPr>
          <p:nvPr>
            <p:ph idx="1"/>
          </p:nvPr>
        </p:nvSpPr>
        <p:spPr/>
        <p:txBody>
          <a:bodyPr/>
          <a:lstStyle/>
          <a:p>
            <a:pPr>
              <a:buNone/>
            </a:pPr>
            <a:r>
              <a:rPr lang="en-US" dirty="0"/>
              <a:t>Charitable lead trust:</a:t>
            </a:r>
          </a:p>
          <a:p>
            <a:pPr lvl="1"/>
            <a:r>
              <a:rPr lang="en-US" sz="2800" dirty="0"/>
              <a:t>Trust income is paid to a specified charity for a period of time, then the remaining principal is transferred to a different beneficiary.</a:t>
            </a:r>
          </a:p>
          <a:p>
            <a:pPr>
              <a:buNone/>
            </a:pPr>
            <a:r>
              <a:rPr lang="en-US" dirty="0"/>
              <a:t>Grantor retained annuity trust (GRAT)</a:t>
            </a:r>
          </a:p>
          <a:p>
            <a:pPr lvl="1"/>
            <a:r>
              <a:rPr lang="en-US" sz="2800" dirty="0"/>
              <a:t>Trustor collects fixed payments from the trust.</a:t>
            </a:r>
          </a:p>
          <a:p>
            <a:pPr lvl="1"/>
            <a:r>
              <a:rPr lang="en-US" sz="2800" dirty="0"/>
              <a:t>Principal given to beneficiary after a specified time or at the death of the trustor.</a:t>
            </a:r>
          </a:p>
          <a:p>
            <a:pPr lvl="1"/>
            <a:r>
              <a:rPr lang="en-US" sz="2800" dirty="0"/>
              <a:t>Allows for reduction of gift tax.</a:t>
            </a:r>
          </a:p>
        </p:txBody>
      </p:sp>
      <p:sp>
        <p:nvSpPr>
          <p:cNvPr id="7"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0" i="0" u="none" dirty="0">
                <a:solidFill>
                  <a:srgbClr val="00005C"/>
                </a:solidFill>
              </a:rPr>
              <a:t>19-</a:t>
            </a:r>
            <a:fld id="{DE89CFAE-29A3-4948-B4C2-3A5BCCC6B74C}" type="slidenum">
              <a:rPr lang="en-US" sz="1000" b="0" i="0" u="none" smtClean="0">
                <a:solidFill>
                  <a:srgbClr val="00005C"/>
                </a:solidFill>
              </a:rPr>
              <a:pPr>
                <a:defRPr/>
              </a:pPr>
              <a:t>39</a:t>
            </a:fld>
            <a:endParaRPr lang="en-US" sz="1000" b="0" i="0" u="none" dirty="0">
              <a:solidFill>
                <a:srgbClr val="00005C"/>
              </a:solidFill>
            </a:endParaRPr>
          </a:p>
        </p:txBody>
      </p:sp>
      <p:sp>
        <p:nvSpPr>
          <p:cNvPr id="5" name="Rectangle 4"/>
          <p:cNvSpPr/>
          <p:nvPr/>
        </p:nvSpPr>
        <p:spPr>
          <a:xfrm>
            <a:off x="495300" y="6493492"/>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7543268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a:ln>
            <a:solidFill>
              <a:srgbClr val="002060"/>
            </a:solidFill>
          </a:ln>
        </p:spPr>
        <p:txBody>
          <a:bodyPr/>
          <a:lstStyle/>
          <a:p>
            <a:r>
              <a:rPr lang="en-US" dirty="0"/>
              <a:t>Accounting for an Estate—Testate</a:t>
            </a:r>
          </a:p>
        </p:txBody>
      </p:sp>
      <p:sp>
        <p:nvSpPr>
          <p:cNvPr id="6" name="Content Placeholder 5"/>
          <p:cNvSpPr>
            <a:spLocks noGrp="1"/>
          </p:cNvSpPr>
          <p:nvPr>
            <p:ph idx="1"/>
          </p:nvPr>
        </p:nvSpPr>
        <p:spPr>
          <a:xfrm>
            <a:off x="228600" y="1447800"/>
            <a:ext cx="8763000" cy="4724400"/>
          </a:xfrm>
        </p:spPr>
        <p:txBody>
          <a:bodyPr/>
          <a:lstStyle/>
          <a:p>
            <a:pPr>
              <a:defRPr/>
            </a:pPr>
            <a:r>
              <a:rPr lang="en-US" sz="2700" dirty="0"/>
              <a:t>A will: </a:t>
            </a:r>
          </a:p>
          <a:p>
            <a:pPr marL="814388" indent="-417513">
              <a:defRPr/>
            </a:pPr>
            <a:r>
              <a:rPr lang="en-US" sz="2700" dirty="0"/>
              <a:t>Ensures that asset disposition occurs as intended and avoids disputes when a person dies. </a:t>
            </a:r>
          </a:p>
          <a:p>
            <a:pPr marL="814388" indent="-417513">
              <a:defRPr/>
            </a:pPr>
            <a:r>
              <a:rPr lang="en-US" sz="2700" dirty="0"/>
              <a:t>Is a declaration of how a person wants their property to be disposed of after their death.</a:t>
            </a:r>
          </a:p>
          <a:p>
            <a:pPr>
              <a:spcBef>
                <a:spcPts val="0"/>
              </a:spcBef>
              <a:defRPr/>
            </a:pPr>
            <a:r>
              <a:rPr lang="en-US" sz="2700" dirty="0"/>
              <a:t>When someone dies with a valid will, they die testate. The document serves as a blueprint for:</a:t>
            </a:r>
          </a:p>
          <a:p>
            <a:pPr marL="808038" indent="-411163">
              <a:spcBef>
                <a:spcPts val="0"/>
              </a:spcBef>
              <a:defRPr/>
            </a:pPr>
            <a:r>
              <a:rPr lang="en-US" sz="2700" dirty="0"/>
              <a:t>Settling the estate. </a:t>
            </a:r>
          </a:p>
          <a:p>
            <a:pPr marL="814388" indent="-417513">
              <a:defRPr/>
            </a:pPr>
            <a:r>
              <a:rPr lang="en-US" sz="2700" dirty="0"/>
              <a:t>Disbursing all remaining assets. </a:t>
            </a:r>
          </a:p>
          <a:p>
            <a:pPr marL="814388" indent="-417513">
              <a:defRPr/>
            </a:pPr>
            <a:r>
              <a:rPr lang="en-US" sz="2700" dirty="0"/>
              <a:t>Making various tax elections.</a:t>
            </a:r>
          </a:p>
          <a:p>
            <a:pPr marL="814388" indent="-417513">
              <a:defRPr/>
            </a:pPr>
            <a:r>
              <a:rPr lang="en-US" sz="2700" dirty="0"/>
              <a:t>Appointing fiduciaries to accomplish these tasks. </a:t>
            </a:r>
          </a:p>
        </p:txBody>
      </p:sp>
      <p:sp>
        <p:nvSpPr>
          <p:cNvPr id="7" name="Rectangle 6"/>
          <p:cNvSpPr/>
          <p:nvPr/>
        </p:nvSpPr>
        <p:spPr>
          <a:xfrm>
            <a:off x="495300" y="6493492"/>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
        <p:nvSpPr>
          <p:cNvPr id="8"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0" i="0" u="none" dirty="0">
                <a:solidFill>
                  <a:srgbClr val="00005C"/>
                </a:solidFill>
              </a:rPr>
              <a:t>19-</a:t>
            </a:r>
            <a:fld id="{DE89CFAE-29A3-4948-B4C2-3A5BCCC6B74C}" type="slidenum">
              <a:rPr lang="en-US" sz="1000" b="0" i="0" u="none" smtClean="0">
                <a:solidFill>
                  <a:srgbClr val="00005C"/>
                </a:solidFill>
              </a:rPr>
              <a:pPr>
                <a:defRPr/>
              </a:pPr>
              <a:t>4</a:t>
            </a:fld>
            <a:endParaRPr lang="en-US" sz="1000" b="0" i="0" u="none" dirty="0">
              <a:solidFill>
                <a:srgbClr val="00005C"/>
              </a:solidFill>
            </a:endParaRPr>
          </a:p>
        </p:txBody>
      </p:sp>
    </p:spTree>
    <p:custDataLst>
      <p:tags r:id="rId1"/>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dirty="0"/>
              <a:t>Other Types of Trusts</a:t>
            </a:r>
          </a:p>
        </p:txBody>
      </p:sp>
      <p:sp>
        <p:nvSpPr>
          <p:cNvPr id="30723" name="Rectangle 3"/>
          <p:cNvSpPr>
            <a:spLocks noGrp="1" noChangeArrowheads="1"/>
          </p:cNvSpPr>
          <p:nvPr>
            <p:ph type="body" idx="1"/>
          </p:nvPr>
        </p:nvSpPr>
        <p:spPr>
          <a:xfrm>
            <a:off x="304800" y="1295400"/>
            <a:ext cx="8686800" cy="5638800"/>
          </a:xfrm>
        </p:spPr>
        <p:txBody>
          <a:bodyPr/>
          <a:lstStyle/>
          <a:p>
            <a:pPr>
              <a:buNone/>
            </a:pPr>
            <a:r>
              <a:rPr lang="en-US" dirty="0"/>
              <a:t>Minor’s Section 2503(c) trust:</a:t>
            </a:r>
          </a:p>
          <a:p>
            <a:pPr lvl="1"/>
            <a:r>
              <a:rPr lang="en-US" sz="2800" dirty="0"/>
              <a:t>Eligible to receive a tax-free gift of $15,000 ($30,000 if from a couple) each year.</a:t>
            </a:r>
          </a:p>
          <a:p>
            <a:pPr>
              <a:buNone/>
            </a:pPr>
            <a:r>
              <a:rPr lang="en-US" dirty="0"/>
              <a:t>Spendthrift trust:</a:t>
            </a:r>
          </a:p>
          <a:p>
            <a:pPr lvl="1"/>
            <a:r>
              <a:rPr lang="en-US" sz="2800" dirty="0"/>
              <a:t>Beneficiary cannot transfer or assign any payments not yet received.</a:t>
            </a:r>
          </a:p>
        </p:txBody>
      </p:sp>
      <p:sp>
        <p:nvSpPr>
          <p:cNvPr id="5"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0" i="0" u="none" dirty="0">
                <a:solidFill>
                  <a:srgbClr val="00005C"/>
                </a:solidFill>
              </a:rPr>
              <a:t>19-</a:t>
            </a:r>
            <a:fld id="{DE89CFAE-29A3-4948-B4C2-3A5BCCC6B74C}" type="slidenum">
              <a:rPr lang="en-US" sz="1000" b="0" i="0" u="none" smtClean="0">
                <a:solidFill>
                  <a:srgbClr val="00005C"/>
                </a:solidFill>
              </a:rPr>
              <a:pPr>
                <a:defRPr/>
              </a:pPr>
              <a:t>40</a:t>
            </a:fld>
            <a:endParaRPr lang="en-US" sz="1000" b="0" i="0" u="none" dirty="0">
              <a:solidFill>
                <a:srgbClr val="00005C"/>
              </a:solidFill>
            </a:endParaRPr>
          </a:p>
        </p:txBody>
      </p:sp>
      <p:sp>
        <p:nvSpPr>
          <p:cNvPr id="6" name="Rectangle 5"/>
          <p:cNvSpPr/>
          <p:nvPr/>
        </p:nvSpPr>
        <p:spPr>
          <a:xfrm>
            <a:off x="495300" y="6493492"/>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Other Types of Trusts (continued)</a:t>
            </a:r>
          </a:p>
        </p:txBody>
      </p:sp>
      <p:sp>
        <p:nvSpPr>
          <p:cNvPr id="3" name="Content Placeholder 2"/>
          <p:cNvSpPr>
            <a:spLocks noGrp="1"/>
          </p:cNvSpPr>
          <p:nvPr>
            <p:ph idx="1"/>
          </p:nvPr>
        </p:nvSpPr>
        <p:spPr/>
        <p:txBody>
          <a:bodyPr/>
          <a:lstStyle/>
          <a:p>
            <a:pPr>
              <a:buNone/>
            </a:pPr>
            <a:r>
              <a:rPr lang="en-US" dirty="0"/>
              <a:t>Irrevocable life insurance trust:</a:t>
            </a:r>
          </a:p>
          <a:p>
            <a:pPr lvl="1"/>
            <a:r>
              <a:rPr lang="en-US" sz="2800" dirty="0"/>
              <a:t>Money is contributed to purchase life insurance on the donor, so that proceeds can be used to pay estate and inheritance taxes.</a:t>
            </a:r>
          </a:p>
          <a:p>
            <a:pPr>
              <a:buNone/>
            </a:pPr>
            <a:r>
              <a:rPr lang="en-US" dirty="0"/>
              <a:t>Qualified personal resident trust (QPRT)</a:t>
            </a:r>
          </a:p>
          <a:p>
            <a:pPr lvl="1"/>
            <a:r>
              <a:rPr lang="en-US" sz="2800" dirty="0"/>
              <a:t>Donor’s home is given, but the donor retains the right to live there for a period rent-free.</a:t>
            </a:r>
          </a:p>
        </p:txBody>
      </p:sp>
      <p:sp>
        <p:nvSpPr>
          <p:cNvPr id="7"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0" i="0" u="none" dirty="0">
                <a:solidFill>
                  <a:srgbClr val="00005C"/>
                </a:solidFill>
              </a:rPr>
              <a:t>19-</a:t>
            </a:r>
            <a:fld id="{DE89CFAE-29A3-4948-B4C2-3A5BCCC6B74C}" type="slidenum">
              <a:rPr lang="en-US" sz="1000" b="0" i="0" u="none" smtClean="0">
                <a:solidFill>
                  <a:srgbClr val="00005C"/>
                </a:solidFill>
              </a:rPr>
              <a:pPr>
                <a:defRPr/>
              </a:pPr>
              <a:t>41</a:t>
            </a:fld>
            <a:endParaRPr lang="en-US" sz="1000" b="0" i="0" u="none" dirty="0">
              <a:solidFill>
                <a:srgbClr val="00005C"/>
              </a:solidFill>
            </a:endParaRPr>
          </a:p>
        </p:txBody>
      </p:sp>
      <p:sp>
        <p:nvSpPr>
          <p:cNvPr id="6" name="Rectangle 5"/>
          <p:cNvSpPr/>
          <p:nvPr/>
        </p:nvSpPr>
        <p:spPr>
          <a:xfrm>
            <a:off x="495300" y="6479844"/>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51750554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1748" name="Rectangle 5"/>
          <p:cNvSpPr>
            <a:spLocks noGrp="1" noChangeArrowheads="1"/>
          </p:cNvSpPr>
          <p:nvPr>
            <p:ph type="title"/>
          </p:nvPr>
        </p:nvSpPr>
        <p:spPr/>
        <p:txBody>
          <a:bodyPr/>
          <a:lstStyle/>
          <a:p>
            <a:r>
              <a:rPr lang="en-US" dirty="0"/>
              <a:t>Record-Keeping for a Trust Fund</a:t>
            </a:r>
          </a:p>
        </p:txBody>
      </p:sp>
      <p:sp>
        <p:nvSpPr>
          <p:cNvPr id="2" name="Content Placeholder 1"/>
          <p:cNvSpPr>
            <a:spLocks noGrp="1"/>
          </p:cNvSpPr>
          <p:nvPr>
            <p:ph idx="1"/>
          </p:nvPr>
        </p:nvSpPr>
        <p:spPr/>
        <p:txBody>
          <a:bodyPr/>
          <a:lstStyle/>
          <a:p>
            <a:pPr marL="457200" lvl="0" indent="-457200">
              <a:spcBef>
                <a:spcPct val="0"/>
              </a:spcBef>
              <a:spcAft>
                <a:spcPts val="600"/>
              </a:spcAft>
              <a:buClr>
                <a:srgbClr val="000066"/>
              </a:buClr>
              <a:buSzTx/>
              <a:defRPr/>
            </a:pPr>
            <a:r>
              <a:rPr lang="en-US" sz="2400" kern="1200" dirty="0">
                <a:solidFill>
                  <a:srgbClr val="000066"/>
                </a:solidFill>
                <a:cs typeface="+mn-cs"/>
              </a:rPr>
              <a:t>Trust accounting is similar to estate accounting, but the process may be more complex than that of an estate. </a:t>
            </a:r>
          </a:p>
          <a:p>
            <a:pPr marL="457200" lvl="0" indent="-457200">
              <a:spcBef>
                <a:spcPct val="0"/>
              </a:spcBef>
              <a:spcAft>
                <a:spcPts val="600"/>
              </a:spcAft>
              <a:buClr>
                <a:srgbClr val="000066"/>
              </a:buClr>
              <a:buSzTx/>
              <a:defRPr/>
            </a:pPr>
            <a:r>
              <a:rPr lang="en-US" sz="2400" kern="1200" dirty="0">
                <a:solidFill>
                  <a:srgbClr val="000066"/>
                </a:solidFill>
                <a:cs typeface="+mn-cs"/>
              </a:rPr>
              <a:t>The trust agreement should specify the distinction between transactions to be recorded as income and those to be recorded as principal. </a:t>
            </a:r>
          </a:p>
          <a:p>
            <a:pPr marL="457200" lvl="0" indent="-457200">
              <a:spcBef>
                <a:spcPct val="0"/>
              </a:spcBef>
              <a:spcAft>
                <a:spcPts val="600"/>
              </a:spcAft>
              <a:buClr>
                <a:srgbClr val="000066"/>
              </a:buClr>
              <a:buSzTx/>
              <a:defRPr/>
            </a:pPr>
            <a:r>
              <a:rPr lang="en-US" sz="2400" kern="1200" dirty="0">
                <a:solidFill>
                  <a:srgbClr val="000066"/>
                </a:solidFill>
                <a:cs typeface="+mn-cs"/>
              </a:rPr>
              <a:t>If agreement is silent or a transaction is not covered by the agreement, state laws apply to delineate the accounting. </a:t>
            </a:r>
          </a:p>
          <a:p>
            <a:pPr marL="457200" lvl="0" indent="-457200">
              <a:spcBef>
                <a:spcPct val="0"/>
              </a:spcBef>
              <a:spcAft>
                <a:spcPts val="600"/>
              </a:spcAft>
              <a:buClr>
                <a:srgbClr val="000066"/>
              </a:buClr>
              <a:buSzTx/>
              <a:defRPr/>
            </a:pPr>
            <a:r>
              <a:rPr lang="en-US" sz="2400" kern="1200" dirty="0">
                <a:solidFill>
                  <a:srgbClr val="000066"/>
                </a:solidFill>
                <a:cs typeface="+mn-cs"/>
              </a:rPr>
              <a:t>Generally accepted accounting principles usually are not considered appropriate. </a:t>
            </a:r>
            <a:endParaRPr lang="en-US" sz="2400" kern="1200" dirty="0">
              <a:solidFill>
                <a:srgbClr val="000066"/>
              </a:solidFill>
            </a:endParaRPr>
          </a:p>
          <a:p>
            <a:pPr marL="457200" lvl="0" indent="-457200">
              <a:spcBef>
                <a:spcPct val="0"/>
              </a:spcBef>
              <a:spcAft>
                <a:spcPts val="600"/>
              </a:spcAft>
              <a:buClr>
                <a:srgbClr val="000066"/>
              </a:buClr>
              <a:buSzTx/>
              <a:defRPr/>
            </a:pPr>
            <a:r>
              <a:rPr lang="en-US" sz="2400" kern="1200" dirty="0">
                <a:solidFill>
                  <a:srgbClr val="000066"/>
                </a:solidFill>
              </a:rPr>
              <a:t>Usually, the cash basis of accounting is used to record trust fund transactions.</a:t>
            </a:r>
          </a:p>
          <a:p>
            <a:endParaRPr lang="en-US" dirty="0"/>
          </a:p>
        </p:txBody>
      </p:sp>
      <p:sp>
        <p:nvSpPr>
          <p:cNvPr id="6" name="Slide Number Placeholder 5"/>
          <p:cNvSpPr>
            <a:spLocks noGrp="1"/>
          </p:cNvSpPr>
          <p:nvPr>
            <p:ph type="sldNum" sz="quarter" idx="4"/>
          </p:nvPr>
        </p:nvSpPr>
        <p:spPr>
          <a:prstGeom prst="rect">
            <a:avLst/>
          </a:prstGeom>
        </p:spPr>
        <p:txBody>
          <a:bodyPr/>
          <a:lstStyle/>
          <a:p>
            <a:pPr>
              <a:defRPr/>
            </a:pPr>
            <a:r>
              <a:rPr lang="en-US" sz="1000" b="0" i="0" u="none" dirty="0">
                <a:solidFill>
                  <a:srgbClr val="00005C"/>
                </a:solidFill>
              </a:rPr>
              <a:t>19-</a:t>
            </a:r>
            <a:fld id="{DE89CFAE-29A3-4948-B4C2-3A5BCCC6B74C}" type="slidenum">
              <a:rPr lang="en-US" sz="1000" b="0" i="0" u="none" smtClean="0">
                <a:solidFill>
                  <a:srgbClr val="00005C"/>
                </a:solidFill>
              </a:rPr>
              <a:pPr>
                <a:defRPr/>
              </a:pPr>
              <a:t>42</a:t>
            </a:fld>
            <a:endParaRPr lang="en-US" sz="1000" b="0" i="0" u="none" dirty="0">
              <a:solidFill>
                <a:srgbClr val="00005C"/>
              </a:solidFill>
            </a:endParaRPr>
          </a:p>
        </p:txBody>
      </p:sp>
      <p:sp>
        <p:nvSpPr>
          <p:cNvPr id="5" name="Rectangle 4"/>
          <p:cNvSpPr/>
          <p:nvPr/>
        </p:nvSpPr>
        <p:spPr>
          <a:xfrm>
            <a:off x="495300" y="6493492"/>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1748" name="Rectangle 5"/>
          <p:cNvSpPr>
            <a:spLocks noGrp="1" noChangeArrowheads="1"/>
          </p:cNvSpPr>
          <p:nvPr>
            <p:ph type="title"/>
          </p:nvPr>
        </p:nvSpPr>
        <p:spPr/>
        <p:txBody>
          <a:bodyPr/>
          <a:lstStyle/>
          <a:p>
            <a:r>
              <a:rPr lang="en-US" dirty="0"/>
              <a:t>Adjustments to Trust’s Principal</a:t>
            </a:r>
          </a:p>
        </p:txBody>
      </p:sp>
      <p:sp>
        <p:nvSpPr>
          <p:cNvPr id="1203203" name="Rectangle 3"/>
          <p:cNvSpPr>
            <a:spLocks noGrp="1" noChangeArrowheads="1"/>
          </p:cNvSpPr>
          <p:nvPr>
            <p:ph idx="1"/>
          </p:nvPr>
        </p:nvSpPr>
        <p:spPr>
          <a:noFill/>
          <a:ln w="38100" cap="flat">
            <a:noFill/>
          </a:ln>
          <a:effectLst/>
        </p:spPr>
        <p:txBody>
          <a:bodyPr/>
          <a:lstStyle/>
          <a:p>
            <a:pPr marL="0" indent="0">
              <a:spcBef>
                <a:spcPts val="0"/>
              </a:spcBef>
              <a:buNone/>
              <a:defRPr/>
            </a:pPr>
            <a:r>
              <a:rPr lang="en-US" kern="1200" dirty="0">
                <a:solidFill>
                  <a:srgbClr val="000066"/>
                </a:solidFill>
              </a:rPr>
              <a:t>Although a definitive set of rules is not possible, the following list indicates the typical division of principal and income transactions.</a:t>
            </a:r>
          </a:p>
          <a:p>
            <a:pPr>
              <a:buNone/>
              <a:defRPr/>
            </a:pPr>
            <a:r>
              <a:rPr lang="en-US" dirty="0">
                <a:solidFill>
                  <a:srgbClr val="000066"/>
                </a:solidFill>
              </a:rPr>
              <a:t>Adjustments to the Trust’s Principal:</a:t>
            </a:r>
          </a:p>
          <a:p>
            <a:pPr marL="685800" indent="-396875">
              <a:defRPr/>
            </a:pPr>
            <a:r>
              <a:rPr lang="en-US" dirty="0">
                <a:solidFill>
                  <a:srgbClr val="000066"/>
                </a:solidFill>
              </a:rPr>
              <a:t>Investing costs and commissions.</a:t>
            </a:r>
          </a:p>
          <a:p>
            <a:pPr marL="685800" indent="-396875">
              <a:defRPr/>
            </a:pPr>
            <a:r>
              <a:rPr lang="en-US" dirty="0">
                <a:solidFill>
                  <a:srgbClr val="000066"/>
                </a:solidFill>
              </a:rPr>
              <a:t>Income taxes on gains added to the principal.</a:t>
            </a:r>
          </a:p>
          <a:p>
            <a:pPr marL="685800" indent="-396875">
              <a:defRPr/>
            </a:pPr>
            <a:r>
              <a:rPr lang="en-US" dirty="0">
                <a:solidFill>
                  <a:srgbClr val="000066"/>
                </a:solidFill>
              </a:rPr>
              <a:t>Costs of preparing property for sale.</a:t>
            </a:r>
          </a:p>
          <a:p>
            <a:pPr marL="685800" indent="-396875">
              <a:defRPr/>
            </a:pPr>
            <a:r>
              <a:rPr lang="en-US" dirty="0">
                <a:solidFill>
                  <a:srgbClr val="000066"/>
                </a:solidFill>
              </a:rPr>
              <a:t>Extraordinary repairs/improvements.</a:t>
            </a:r>
          </a:p>
        </p:txBody>
      </p:sp>
      <p:sp>
        <p:nvSpPr>
          <p:cNvPr id="6" name="Slide Number Placeholder 5"/>
          <p:cNvSpPr>
            <a:spLocks noGrp="1"/>
          </p:cNvSpPr>
          <p:nvPr>
            <p:ph type="sldNum" sz="quarter" idx="4"/>
          </p:nvPr>
        </p:nvSpPr>
        <p:spPr>
          <a:prstGeom prst="rect">
            <a:avLst/>
          </a:prstGeom>
        </p:spPr>
        <p:txBody>
          <a:bodyPr/>
          <a:lstStyle/>
          <a:p>
            <a:pPr>
              <a:defRPr/>
            </a:pPr>
            <a:r>
              <a:rPr lang="en-US" sz="1000" b="0" i="0" u="none" dirty="0">
                <a:solidFill>
                  <a:srgbClr val="00005C"/>
                </a:solidFill>
              </a:rPr>
              <a:t>19-</a:t>
            </a:r>
            <a:fld id="{DE89CFAE-29A3-4948-B4C2-3A5BCCC6B74C}" type="slidenum">
              <a:rPr lang="en-US" sz="1000" b="0" i="0" u="none" smtClean="0">
                <a:solidFill>
                  <a:srgbClr val="00005C"/>
                </a:solidFill>
              </a:rPr>
              <a:pPr>
                <a:defRPr/>
              </a:pPr>
              <a:t>43</a:t>
            </a:fld>
            <a:endParaRPr lang="en-US" sz="1000" b="0" i="0" u="none" dirty="0">
              <a:solidFill>
                <a:srgbClr val="00005C"/>
              </a:solidFill>
            </a:endParaRPr>
          </a:p>
        </p:txBody>
      </p:sp>
      <p:sp>
        <p:nvSpPr>
          <p:cNvPr id="5" name="Rectangle 4"/>
          <p:cNvSpPr/>
          <p:nvPr/>
        </p:nvSpPr>
        <p:spPr>
          <a:xfrm>
            <a:off x="495300" y="6493492"/>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324063133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4"/>
          <p:cNvSpPr>
            <a:spLocks noGrp="1" noChangeArrowheads="1"/>
          </p:cNvSpPr>
          <p:nvPr>
            <p:ph type="title"/>
          </p:nvPr>
        </p:nvSpPr>
        <p:spPr/>
        <p:txBody>
          <a:bodyPr/>
          <a:lstStyle/>
          <a:p>
            <a:r>
              <a:rPr lang="en-US" dirty="0"/>
              <a:t>Adjustments to Trust’s Income</a:t>
            </a:r>
          </a:p>
        </p:txBody>
      </p:sp>
      <p:sp>
        <p:nvSpPr>
          <p:cNvPr id="1204226" name="Rectangle 2"/>
          <p:cNvSpPr>
            <a:spLocks noGrp="1" noChangeArrowheads="1"/>
          </p:cNvSpPr>
          <p:nvPr>
            <p:ph idx="1"/>
          </p:nvPr>
        </p:nvSpPr>
        <p:spPr>
          <a:noFill/>
          <a:ln w="38100" cap="flat">
            <a:noFill/>
          </a:ln>
          <a:effectLst/>
        </p:spPr>
        <p:txBody>
          <a:bodyPr/>
          <a:lstStyle/>
          <a:p>
            <a:pPr>
              <a:buFont typeface="Wingdings" pitchFamily="2" charset="2"/>
              <a:buNone/>
              <a:defRPr/>
            </a:pPr>
            <a:r>
              <a:rPr lang="en-US" dirty="0"/>
              <a:t>Adjustments to the Trust’s Income include:</a:t>
            </a:r>
          </a:p>
          <a:p>
            <a:pPr marL="625475" indent="-336550">
              <a:spcBef>
                <a:spcPts val="0"/>
              </a:spcBef>
              <a:buFont typeface="Wingdings" pitchFamily="2" charset="2"/>
              <a:buChar char="Ø"/>
              <a:defRPr/>
            </a:pPr>
            <a:r>
              <a:rPr lang="en-US" dirty="0"/>
              <a:t>Rent expense.</a:t>
            </a:r>
          </a:p>
          <a:p>
            <a:pPr marL="625475" indent="-336550">
              <a:spcBef>
                <a:spcPts val="0"/>
              </a:spcBef>
              <a:buFont typeface="Wingdings" pitchFamily="2" charset="2"/>
              <a:buChar char="Ø"/>
              <a:defRPr/>
            </a:pPr>
            <a:r>
              <a:rPr lang="en-US" dirty="0"/>
              <a:t>Lease cancellation fees.</a:t>
            </a:r>
          </a:p>
          <a:p>
            <a:pPr marL="625475" indent="-336550">
              <a:spcBef>
                <a:spcPts val="0"/>
              </a:spcBef>
              <a:buFont typeface="Wingdings" pitchFamily="2" charset="2"/>
              <a:buChar char="Ø"/>
              <a:defRPr/>
            </a:pPr>
            <a:r>
              <a:rPr lang="en-US" dirty="0"/>
              <a:t>Interest expense.</a:t>
            </a:r>
          </a:p>
          <a:p>
            <a:pPr marL="625475" indent="-336550">
              <a:spcBef>
                <a:spcPts val="0"/>
              </a:spcBef>
              <a:buFont typeface="Wingdings" pitchFamily="2" charset="2"/>
              <a:buChar char="Ø"/>
              <a:defRPr/>
            </a:pPr>
            <a:r>
              <a:rPr lang="en-US" dirty="0"/>
              <a:t>Insurance expense.</a:t>
            </a:r>
          </a:p>
          <a:p>
            <a:pPr marL="625475" indent="-336550">
              <a:spcBef>
                <a:spcPts val="0"/>
              </a:spcBef>
              <a:buFont typeface="Wingdings" pitchFamily="2" charset="2"/>
              <a:buChar char="Ø"/>
              <a:defRPr/>
            </a:pPr>
            <a:r>
              <a:rPr lang="en-US" dirty="0"/>
              <a:t>Income taxes on trust income.</a:t>
            </a:r>
          </a:p>
          <a:p>
            <a:pPr marL="625475" indent="-336550">
              <a:spcBef>
                <a:spcPts val="0"/>
              </a:spcBef>
              <a:buFont typeface="Wingdings" pitchFamily="2" charset="2"/>
              <a:buChar char="Ø"/>
              <a:defRPr/>
            </a:pPr>
            <a:r>
              <a:rPr lang="en-US" dirty="0"/>
              <a:t>Property taxes.</a:t>
            </a:r>
          </a:p>
          <a:p>
            <a:pPr marL="0" indent="0">
              <a:buNone/>
            </a:pPr>
            <a:r>
              <a:rPr lang="en-US" kern="1200" dirty="0"/>
              <a:t>Trustee fees and periodic reporting costs (accountant and legal fees) must be allocated between trust income and principal based on the value of the assets. </a:t>
            </a:r>
            <a:endParaRPr lang="en-US" dirty="0"/>
          </a:p>
        </p:txBody>
      </p:sp>
      <p:sp>
        <p:nvSpPr>
          <p:cNvPr id="5" name="Slide Number Placeholder 5"/>
          <p:cNvSpPr>
            <a:spLocks noGrp="1"/>
          </p:cNvSpPr>
          <p:nvPr>
            <p:ph type="sldNum" sz="quarter" idx="4"/>
          </p:nvPr>
        </p:nvSpPr>
        <p:spPr>
          <a:prstGeom prst="rect">
            <a:avLst/>
          </a:prstGeom>
        </p:spPr>
        <p:txBody>
          <a:bodyPr/>
          <a:lstStyle/>
          <a:p>
            <a:pPr>
              <a:defRPr/>
            </a:pPr>
            <a:r>
              <a:rPr lang="en-US" sz="1000" b="0" i="0" u="none" dirty="0">
                <a:solidFill>
                  <a:srgbClr val="00005C"/>
                </a:solidFill>
              </a:rPr>
              <a:t>19-</a:t>
            </a:r>
            <a:fld id="{DE89CFAE-29A3-4948-B4C2-3A5BCCC6B74C}" type="slidenum">
              <a:rPr lang="en-US" sz="1000" b="0" i="0" u="none" smtClean="0">
                <a:solidFill>
                  <a:srgbClr val="00005C"/>
                </a:solidFill>
              </a:rPr>
              <a:pPr>
                <a:defRPr/>
              </a:pPr>
              <a:t>44</a:t>
            </a:fld>
            <a:endParaRPr lang="en-US" sz="1000" b="0" i="0" u="none" dirty="0">
              <a:solidFill>
                <a:srgbClr val="00005C"/>
              </a:solidFill>
            </a:endParaRPr>
          </a:p>
        </p:txBody>
      </p:sp>
      <p:sp>
        <p:nvSpPr>
          <p:cNvPr id="6" name="Rectangle 5"/>
          <p:cNvSpPr/>
          <p:nvPr/>
        </p:nvSpPr>
        <p:spPr>
          <a:xfrm>
            <a:off x="495300" y="6493492"/>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4"/>
          <p:cNvSpPr>
            <a:spLocks noGrp="1" noChangeArrowheads="1"/>
          </p:cNvSpPr>
          <p:nvPr>
            <p:ph type="title"/>
          </p:nvPr>
        </p:nvSpPr>
        <p:spPr/>
        <p:txBody>
          <a:bodyPr/>
          <a:lstStyle/>
          <a:p>
            <a:r>
              <a:rPr lang="en-US" dirty="0"/>
              <a:t>Accounting for the Activities of a Trust</a:t>
            </a:r>
          </a:p>
        </p:txBody>
      </p:sp>
      <p:sp>
        <p:nvSpPr>
          <p:cNvPr id="1204226" name="Rectangle 2"/>
          <p:cNvSpPr>
            <a:spLocks noGrp="1" noChangeArrowheads="1"/>
          </p:cNvSpPr>
          <p:nvPr>
            <p:ph idx="1"/>
          </p:nvPr>
        </p:nvSpPr>
        <p:spPr>
          <a:noFill/>
          <a:ln w="38100" cap="flat">
            <a:noFill/>
          </a:ln>
          <a:effectLst/>
        </p:spPr>
        <p:txBody>
          <a:bodyPr/>
          <a:lstStyle/>
          <a:p>
            <a:pPr>
              <a:defRPr/>
            </a:pPr>
            <a:r>
              <a:rPr lang="en-US" sz="2400" dirty="0"/>
              <a:t>An </a:t>
            </a:r>
            <a:r>
              <a:rPr lang="en-US" sz="2400" i="1" dirty="0"/>
              <a:t>inter vivos </a:t>
            </a:r>
            <a:r>
              <a:rPr lang="en-US" sz="2400" dirty="0"/>
              <a:t>trust reports on an annual basis (often more frequently) to all income and principal beneficiaries.</a:t>
            </a:r>
          </a:p>
          <a:p>
            <a:pPr>
              <a:defRPr/>
            </a:pPr>
            <a:r>
              <a:rPr lang="en-US" sz="2400" dirty="0"/>
              <a:t>Testamentary trusts, under the jurisdiction of the courts, issue additional reports regularly.</a:t>
            </a:r>
          </a:p>
          <a:p>
            <a:pPr>
              <a:defRPr/>
            </a:pPr>
            <a:r>
              <a:rPr lang="en-US" sz="2400" dirty="0"/>
              <a:t>A statement resembling the charge and discharge statement of an estate is adequate for these purposes.</a:t>
            </a:r>
          </a:p>
          <a:p>
            <a:pPr>
              <a:defRPr/>
            </a:pPr>
            <a:r>
              <a:rPr lang="en-US" sz="2400" dirty="0"/>
              <a:t>Two accounts monitor changes that occur:</a:t>
            </a:r>
          </a:p>
          <a:p>
            <a:pPr lvl="1">
              <a:defRPr/>
            </a:pPr>
            <a:r>
              <a:rPr lang="en-US" dirty="0"/>
              <a:t>Trust Principal.</a:t>
            </a:r>
          </a:p>
          <a:p>
            <a:pPr lvl="1">
              <a:defRPr/>
            </a:pPr>
            <a:r>
              <a:rPr lang="en-US" dirty="0"/>
              <a:t>Trust Income.</a:t>
            </a:r>
          </a:p>
          <a:p>
            <a:pPr>
              <a:defRPr/>
            </a:pPr>
            <a:endParaRPr lang="en-US" sz="2400" dirty="0"/>
          </a:p>
        </p:txBody>
      </p:sp>
      <p:sp>
        <p:nvSpPr>
          <p:cNvPr id="5" name="Slide Number Placeholder 5"/>
          <p:cNvSpPr>
            <a:spLocks noGrp="1"/>
          </p:cNvSpPr>
          <p:nvPr>
            <p:ph type="sldNum" sz="quarter" idx="4"/>
          </p:nvPr>
        </p:nvSpPr>
        <p:spPr>
          <a:prstGeom prst="rect">
            <a:avLst/>
          </a:prstGeom>
        </p:spPr>
        <p:txBody>
          <a:bodyPr/>
          <a:lstStyle/>
          <a:p>
            <a:pPr>
              <a:defRPr/>
            </a:pPr>
            <a:r>
              <a:rPr lang="en-US" sz="1000" b="0" i="0" u="none" dirty="0">
                <a:solidFill>
                  <a:srgbClr val="00005C"/>
                </a:solidFill>
              </a:rPr>
              <a:t>19-</a:t>
            </a:r>
            <a:fld id="{DE89CFAE-29A3-4948-B4C2-3A5BCCC6B74C}" type="slidenum">
              <a:rPr lang="en-US" sz="1000" b="0" i="0" u="none" smtClean="0">
                <a:solidFill>
                  <a:srgbClr val="00005C"/>
                </a:solidFill>
              </a:rPr>
              <a:pPr>
                <a:defRPr/>
              </a:pPr>
              <a:t>45</a:t>
            </a:fld>
            <a:endParaRPr lang="en-US" sz="1000" b="0" i="0" u="none" dirty="0">
              <a:solidFill>
                <a:srgbClr val="00005C"/>
              </a:solidFill>
            </a:endParaRPr>
          </a:p>
        </p:txBody>
      </p:sp>
      <p:sp>
        <p:nvSpPr>
          <p:cNvPr id="6" name="Rectangle 5"/>
          <p:cNvSpPr/>
          <p:nvPr/>
        </p:nvSpPr>
        <p:spPr>
          <a:xfrm>
            <a:off x="495300" y="6493492"/>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18591193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a:ln>
            <a:solidFill>
              <a:srgbClr val="002060"/>
            </a:solidFill>
          </a:ln>
        </p:spPr>
        <p:txBody>
          <a:bodyPr/>
          <a:lstStyle/>
          <a:p>
            <a:r>
              <a:rPr lang="en-US" dirty="0"/>
              <a:t>Accounting for an Estate—Intestate</a:t>
            </a:r>
          </a:p>
        </p:txBody>
      </p:sp>
      <p:sp>
        <p:nvSpPr>
          <p:cNvPr id="3" name="Content Placeholder 2"/>
          <p:cNvSpPr>
            <a:spLocks noGrp="1"/>
          </p:cNvSpPr>
          <p:nvPr>
            <p:ph idx="1"/>
          </p:nvPr>
        </p:nvSpPr>
        <p:spPr>
          <a:xfrm>
            <a:off x="152400" y="1447800"/>
            <a:ext cx="8763000" cy="4724400"/>
          </a:xfrm>
        </p:spPr>
        <p:txBody>
          <a:bodyPr/>
          <a:lstStyle/>
          <a:p>
            <a:pPr>
              <a:buSzPct val="75000"/>
              <a:defRPr/>
            </a:pPr>
            <a:r>
              <a:rPr lang="en-US" sz="2400" dirty="0">
                <a:solidFill>
                  <a:srgbClr val="000066"/>
                </a:solidFill>
              </a:rPr>
              <a:t>When a person dies without a legal will, they die intestate.</a:t>
            </a:r>
          </a:p>
          <a:p>
            <a:pPr marL="808037" lvl="2" indent="-457200">
              <a:spcAft>
                <a:spcPts val="600"/>
              </a:spcAft>
              <a:buClr>
                <a:srgbClr val="002060"/>
              </a:buClr>
              <a:buSzPct val="75000"/>
              <a:buFont typeface="Arial"/>
              <a:buChar char="•"/>
              <a:defRPr/>
            </a:pPr>
            <a:r>
              <a:rPr lang="en-US" b="1" dirty="0">
                <a:solidFill>
                  <a:srgbClr val="000066"/>
                </a:solidFill>
                <a:cs typeface="Times New Roman" pitchFamily="18" charset="0"/>
              </a:rPr>
              <a:t>State laws control the administration of the estate.</a:t>
            </a:r>
          </a:p>
          <a:p>
            <a:pPr marL="457200" lvl="2" indent="-457200">
              <a:buClr>
                <a:srgbClr val="002060"/>
              </a:buClr>
              <a:buSzPct val="75000"/>
              <a:buFont typeface="Wingdings" charset="2"/>
              <a:buChar char="Ø"/>
              <a:defRPr/>
            </a:pPr>
            <a:r>
              <a:rPr lang="en-US" b="1" dirty="0">
                <a:solidFill>
                  <a:srgbClr val="000066"/>
                </a:solidFill>
                <a:cs typeface="Times New Roman" pitchFamily="18" charset="0"/>
              </a:rPr>
              <a:t>Normally, when intestacy laws instead of a will apply: </a:t>
            </a:r>
          </a:p>
          <a:p>
            <a:pPr marL="808037" lvl="2" indent="-457200">
              <a:buClr>
                <a:srgbClr val="002060"/>
              </a:buClr>
              <a:buSzPct val="75000"/>
              <a:buFont typeface="Arial"/>
              <a:buChar char="•"/>
              <a:defRPr/>
            </a:pPr>
            <a:r>
              <a:rPr lang="en-US" b="1" dirty="0">
                <a:solidFill>
                  <a:srgbClr val="000066"/>
                </a:solidFill>
                <a:cs typeface="Times New Roman" pitchFamily="18" charset="0"/>
              </a:rPr>
              <a:t>Real property is conveyed based on laws of descent.</a:t>
            </a:r>
          </a:p>
          <a:p>
            <a:pPr marL="808037" lvl="2" indent="-457200">
              <a:buClr>
                <a:srgbClr val="002060"/>
              </a:buClr>
              <a:buSzPct val="75000"/>
              <a:buFont typeface="Arial"/>
              <a:buChar char="•"/>
              <a:defRPr/>
            </a:pPr>
            <a:r>
              <a:rPr lang="en-US" b="1" dirty="0">
                <a:solidFill>
                  <a:srgbClr val="000066"/>
                </a:solidFill>
                <a:cs typeface="Times New Roman" pitchFamily="18" charset="0"/>
              </a:rPr>
              <a:t>Personal property transfers are based on laws of distribution.</a:t>
            </a:r>
          </a:p>
          <a:p>
            <a:pPr marL="457200" lvl="2" indent="-457200">
              <a:buClr>
                <a:srgbClr val="002060"/>
              </a:buClr>
              <a:buSzPct val="75000"/>
              <a:buFont typeface="Wingdings" charset="2"/>
              <a:buChar char="Ø"/>
              <a:defRPr/>
            </a:pPr>
            <a:r>
              <a:rPr lang="en-US" b="1" dirty="0">
                <a:solidFill>
                  <a:srgbClr val="000066"/>
                </a:solidFill>
              </a:rPr>
              <a:t>Each individual state establishes laws governing wills and estates known as probate laws. </a:t>
            </a:r>
          </a:p>
          <a:p>
            <a:pPr marL="457200" lvl="2" indent="-457200">
              <a:buClr>
                <a:srgbClr val="002060"/>
              </a:buClr>
              <a:buSzPct val="75000"/>
              <a:buFont typeface="Wingdings" charset="2"/>
              <a:buChar char="Ø"/>
              <a:defRPr/>
            </a:pPr>
            <a:r>
              <a:rPr lang="en-US" b="1" dirty="0">
                <a:solidFill>
                  <a:srgbClr val="000066"/>
                </a:solidFill>
              </a:rPr>
              <a:t>The National Conference of Commissioners on Uniform State Laws developed the Uniform Probate Code in hopes of creating consistent treatment in this area. </a:t>
            </a:r>
            <a:endParaRPr lang="en-US" b="1" dirty="0">
              <a:solidFill>
                <a:srgbClr val="000066"/>
              </a:solidFill>
              <a:cs typeface="Times New Roman" pitchFamily="18" charset="0"/>
            </a:endParaRPr>
          </a:p>
        </p:txBody>
      </p:sp>
      <p:sp>
        <p:nvSpPr>
          <p:cNvPr id="6" name="Rectangle 5"/>
          <p:cNvSpPr/>
          <p:nvPr/>
        </p:nvSpPr>
        <p:spPr>
          <a:xfrm>
            <a:off x="495300" y="6493492"/>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
        <p:nvSpPr>
          <p:cNvPr id="7" name="Slide Number Placeholder 5"/>
          <p:cNvSpPr>
            <a:spLocks noGrp="1"/>
          </p:cNvSpPr>
          <p:nvPr>
            <p:ph type="sldNum" sz="quarter" idx="4294967295"/>
          </p:nvPr>
        </p:nvSpPr>
        <p:spPr>
          <a:xfrm>
            <a:off x="8229600" y="6553200"/>
            <a:ext cx="533400" cy="381000"/>
          </a:xfrm>
          <a:prstGeom prst="rect">
            <a:avLst/>
          </a:prstGeom>
        </p:spPr>
        <p:txBody>
          <a:bodyPr/>
          <a:lstStyle/>
          <a:p>
            <a:pPr>
              <a:defRPr/>
            </a:pPr>
            <a:r>
              <a:rPr lang="en-US" sz="1000" b="0" i="0" u="none" dirty="0">
                <a:solidFill>
                  <a:srgbClr val="00005C"/>
                </a:solidFill>
              </a:rPr>
              <a:t>19-</a:t>
            </a:r>
            <a:fld id="{DE89CFAE-29A3-4948-B4C2-3A5BCCC6B74C}" type="slidenum">
              <a:rPr lang="en-US" sz="1000" b="0" i="0" u="none" smtClean="0">
                <a:solidFill>
                  <a:srgbClr val="00005C"/>
                </a:solidFill>
              </a:rPr>
              <a:pPr>
                <a:defRPr/>
              </a:pPr>
              <a:t>5</a:t>
            </a:fld>
            <a:endParaRPr lang="en-US" sz="1000" b="0" i="0" u="none" dirty="0">
              <a:solidFill>
                <a:srgbClr val="00005C"/>
              </a:solidFill>
            </a:endParaRPr>
          </a:p>
        </p:txBody>
      </p:sp>
    </p:spTree>
    <p:custDataLst>
      <p:tags r:id="rId1"/>
    </p:custDataLst>
    <p:extLst>
      <p:ext uri="{BB962C8B-B14F-4D97-AF65-F5344CB8AC3E}">
        <p14:creationId xmlns:p14="http://schemas.microsoft.com/office/powerpoint/2010/main" val="42437865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5" name="Rectangle 7"/>
          <p:cNvSpPr>
            <a:spLocks noGrp="1" noChangeArrowheads="1"/>
          </p:cNvSpPr>
          <p:nvPr>
            <p:ph type="title"/>
          </p:nvPr>
        </p:nvSpPr>
        <p:spPr>
          <a:effectLst/>
        </p:spPr>
        <p:txBody>
          <a:bodyPr/>
          <a:lstStyle/>
          <a:p>
            <a:r>
              <a:rPr lang="en-US" dirty="0"/>
              <a:t>Probate Laws</a:t>
            </a:r>
          </a:p>
        </p:txBody>
      </p:sp>
      <p:sp>
        <p:nvSpPr>
          <p:cNvPr id="2" name="Content Placeholder 1"/>
          <p:cNvSpPr>
            <a:spLocks noGrp="1"/>
          </p:cNvSpPr>
          <p:nvPr>
            <p:ph idx="1"/>
          </p:nvPr>
        </p:nvSpPr>
        <p:spPr>
          <a:xfrm>
            <a:off x="0" y="1524000"/>
            <a:ext cx="9144000" cy="4724400"/>
          </a:xfrm>
        </p:spPr>
        <p:txBody>
          <a:bodyPr/>
          <a:lstStyle/>
          <a:p>
            <a:pPr marL="457200" lvl="0" indent="-457200">
              <a:spcBef>
                <a:spcPts val="0"/>
              </a:spcBef>
              <a:spcAft>
                <a:spcPts val="600"/>
              </a:spcAft>
              <a:buSzTx/>
              <a:buFont typeface="Wingdings" charset="2"/>
              <a:buChar char="Ø"/>
              <a:defRPr/>
            </a:pPr>
            <a:r>
              <a:rPr lang="en-US" sz="2600" kern="1200" dirty="0">
                <a:solidFill>
                  <a:srgbClr val="000066"/>
                </a:solidFill>
                <a:cs typeface="+mn-cs"/>
              </a:rPr>
              <a:t>To date, almost half of the states have adopted the Uniform Probate Code.</a:t>
            </a:r>
          </a:p>
          <a:p>
            <a:pPr marL="457200" lvl="0" indent="-457200">
              <a:spcBef>
                <a:spcPct val="0"/>
              </a:spcBef>
              <a:buClrTx/>
              <a:buSzTx/>
              <a:buFont typeface="Wingdings" charset="2"/>
              <a:buChar char="Ø"/>
            </a:pPr>
            <a:r>
              <a:rPr lang="en-US" sz="2600" kern="1200" dirty="0">
                <a:solidFill>
                  <a:srgbClr val="000066"/>
                </a:solidFill>
                <a:cs typeface="+mn-cs"/>
              </a:rPr>
              <a:t>In many of the other states, the rules and regulations applied are somewhat similar to those of the Uniform Probate Code.</a:t>
            </a:r>
            <a:endParaRPr lang="en-US" sz="2600" kern="1200" dirty="0">
              <a:solidFill>
                <a:srgbClr val="000066"/>
              </a:solidFill>
            </a:endParaRPr>
          </a:p>
          <a:p>
            <a:pPr marL="457200" lvl="0" indent="-457200">
              <a:spcBef>
                <a:spcPct val="0"/>
              </a:spcBef>
              <a:buSzTx/>
              <a:buFont typeface="Wingdings" charset="2"/>
              <a:buChar char="Ø"/>
              <a:defRPr/>
            </a:pPr>
            <a:r>
              <a:rPr lang="en-US" sz="2600" kern="1200" dirty="0">
                <a:solidFill>
                  <a:srgbClr val="000066"/>
                </a:solidFill>
                <a:cs typeface="+mn-cs"/>
              </a:rPr>
              <a:t>Regardless of the locale, probate laws generally are designed to achieve three goals:</a:t>
            </a:r>
          </a:p>
          <a:p>
            <a:pPr marL="808038" lvl="0" indent="-579438">
              <a:buSzTx/>
              <a:buFont typeface="+mj-lt"/>
              <a:buAutoNum type="arabicPeriod"/>
              <a:defRPr/>
            </a:pPr>
            <a:r>
              <a:rPr lang="en-US" sz="2600" kern="1200" dirty="0">
                <a:solidFill>
                  <a:srgbClr val="000066"/>
                </a:solidFill>
              </a:rPr>
              <a:t>Gather, preserve, and account for all of the property.</a:t>
            </a:r>
          </a:p>
          <a:p>
            <a:pPr marL="808038" lvl="0" indent="-579438">
              <a:buSzTx/>
              <a:buFont typeface="+mj-lt"/>
              <a:buAutoNum type="arabicPeriod"/>
              <a:defRPr/>
            </a:pPr>
            <a:r>
              <a:rPr lang="en-US" sz="2600" kern="1200" dirty="0">
                <a:solidFill>
                  <a:srgbClr val="000066"/>
                </a:solidFill>
              </a:rPr>
              <a:t>Carry out orderly and fair settlement of debts.</a:t>
            </a:r>
          </a:p>
          <a:p>
            <a:pPr marL="808038" lvl="0" indent="-579438">
              <a:buSzTx/>
              <a:buFont typeface="+mj-lt"/>
              <a:buAutoNum type="arabicPeriod"/>
              <a:defRPr/>
            </a:pPr>
            <a:r>
              <a:rPr lang="en-US" sz="2600" kern="1200" dirty="0">
                <a:solidFill>
                  <a:srgbClr val="000066"/>
                </a:solidFill>
              </a:rPr>
              <a:t>Discover and implement the decedent’s intent for remaining property. </a:t>
            </a:r>
          </a:p>
          <a:p>
            <a:endParaRPr lang="en-US" dirty="0"/>
          </a:p>
        </p:txBody>
      </p:sp>
      <p:sp>
        <p:nvSpPr>
          <p:cNvPr id="6" name="Slide Number Placeholder 5"/>
          <p:cNvSpPr>
            <a:spLocks noGrp="1"/>
          </p:cNvSpPr>
          <p:nvPr>
            <p:ph type="sldNum" sz="quarter" idx="4"/>
          </p:nvPr>
        </p:nvSpPr>
        <p:spPr>
          <a:prstGeom prst="rect">
            <a:avLst/>
          </a:prstGeom>
        </p:spPr>
        <p:txBody>
          <a:bodyPr/>
          <a:lstStyle/>
          <a:p>
            <a:pPr>
              <a:defRPr/>
            </a:pPr>
            <a:r>
              <a:rPr lang="en-US" sz="1000" b="0" i="0" u="none" dirty="0">
                <a:solidFill>
                  <a:srgbClr val="00005C"/>
                </a:solidFill>
              </a:rPr>
              <a:t>19-</a:t>
            </a:r>
            <a:fld id="{DE89CFAE-29A3-4948-B4C2-3A5BCCC6B74C}" type="slidenum">
              <a:rPr lang="en-US" sz="1000" b="0" i="0" u="none" smtClean="0">
                <a:solidFill>
                  <a:srgbClr val="00005C"/>
                </a:solidFill>
              </a:rPr>
              <a:pPr>
                <a:defRPr/>
              </a:pPr>
              <a:t>6</a:t>
            </a:fld>
            <a:endParaRPr lang="en-US" sz="1000" b="0" i="0" u="none" dirty="0">
              <a:solidFill>
                <a:srgbClr val="00005C"/>
              </a:solidFill>
            </a:endParaRPr>
          </a:p>
        </p:txBody>
      </p:sp>
      <p:sp>
        <p:nvSpPr>
          <p:cNvPr id="5" name="Rectangle 4"/>
          <p:cNvSpPr/>
          <p:nvPr/>
        </p:nvSpPr>
        <p:spPr>
          <a:xfrm>
            <a:off x="495300" y="6493492"/>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30" name="Rectangle 14"/>
          <p:cNvSpPr>
            <a:spLocks noGrp="1" noChangeArrowheads="1"/>
          </p:cNvSpPr>
          <p:nvPr>
            <p:ph type="title"/>
          </p:nvPr>
        </p:nvSpPr>
        <p:spPr/>
        <p:txBody>
          <a:bodyPr/>
          <a:lstStyle/>
          <a:p>
            <a:r>
              <a:rPr lang="en-US" dirty="0"/>
              <a:t>Administration of the Estate</a:t>
            </a:r>
          </a:p>
        </p:txBody>
      </p:sp>
      <p:sp>
        <p:nvSpPr>
          <p:cNvPr id="2" name="Content Placeholder 1"/>
          <p:cNvSpPr>
            <a:spLocks noGrp="1"/>
          </p:cNvSpPr>
          <p:nvPr>
            <p:ph idx="1"/>
          </p:nvPr>
        </p:nvSpPr>
        <p:spPr/>
        <p:txBody>
          <a:bodyPr/>
          <a:lstStyle/>
          <a:p>
            <a:pPr marL="457200" lvl="0" indent="-457200">
              <a:spcBef>
                <a:spcPct val="0"/>
              </a:spcBef>
              <a:spcAft>
                <a:spcPts val="600"/>
              </a:spcAft>
              <a:buClrTx/>
              <a:buSzTx/>
            </a:pPr>
            <a:r>
              <a:rPr lang="en-US" sz="2600" kern="1200" dirty="0">
                <a:solidFill>
                  <a:srgbClr val="000066"/>
                </a:solidFill>
                <a:cs typeface="+mn-cs"/>
              </a:rPr>
              <a:t>The process usually begins by filing a will with the probate court or indicating that no will has been discovered. </a:t>
            </a:r>
          </a:p>
          <a:p>
            <a:pPr marL="457200" lvl="0" indent="-457200">
              <a:spcBef>
                <a:spcPct val="0"/>
              </a:spcBef>
              <a:spcAft>
                <a:spcPts val="600"/>
              </a:spcAft>
              <a:buClrTx/>
              <a:buSzTx/>
            </a:pPr>
            <a:r>
              <a:rPr lang="en-US" sz="2600" kern="1200" dirty="0">
                <a:solidFill>
                  <a:srgbClr val="000066"/>
                </a:solidFill>
                <a:cs typeface="+mn-cs"/>
              </a:rPr>
              <a:t>If a will is presented, the probate court must rule on the document’s validity. </a:t>
            </a:r>
          </a:p>
          <a:p>
            <a:pPr marL="457200" lvl="0" indent="-457200">
              <a:spcBef>
                <a:spcPct val="0"/>
              </a:spcBef>
              <a:spcAft>
                <a:spcPts val="600"/>
              </a:spcAft>
              <a:buClrTx/>
              <a:buSzTx/>
            </a:pPr>
            <a:r>
              <a:rPr lang="en-US" sz="2600" kern="1200" dirty="0">
                <a:solidFill>
                  <a:srgbClr val="000066"/>
                </a:solidFill>
                <a:cs typeface="+mn-cs"/>
              </a:rPr>
              <a:t>A will must meet specific legal requirements to be accepted. These requirements vary from state to state. </a:t>
            </a:r>
          </a:p>
          <a:p>
            <a:pPr marL="457200" lvl="0" indent="-457200">
              <a:spcBef>
                <a:spcPct val="0"/>
              </a:spcBef>
              <a:spcAft>
                <a:spcPts val="600"/>
              </a:spcAft>
              <a:buClrTx/>
              <a:buSzTx/>
            </a:pPr>
            <a:r>
              <a:rPr lang="en-US" sz="2600" kern="1200" dirty="0">
                <a:solidFill>
                  <a:srgbClr val="000066"/>
                </a:solidFill>
                <a:cs typeface="+mn-cs"/>
              </a:rPr>
              <a:t>All of the decedent’s property must be located, debts paid, and distributions appropriately conveyed. </a:t>
            </a:r>
          </a:p>
          <a:p>
            <a:endParaRPr lang="en-US" dirty="0"/>
          </a:p>
        </p:txBody>
      </p:sp>
      <p:sp>
        <p:nvSpPr>
          <p:cNvPr id="27" name="Slide Number Placeholder 5"/>
          <p:cNvSpPr>
            <a:spLocks noGrp="1"/>
          </p:cNvSpPr>
          <p:nvPr>
            <p:ph type="sldNum" sz="quarter" idx="4"/>
          </p:nvPr>
        </p:nvSpPr>
        <p:spPr>
          <a:prstGeom prst="rect">
            <a:avLst/>
          </a:prstGeom>
        </p:spPr>
        <p:txBody>
          <a:bodyPr/>
          <a:lstStyle/>
          <a:p>
            <a:pPr>
              <a:defRPr/>
            </a:pPr>
            <a:r>
              <a:rPr lang="en-US" sz="1000" b="0" i="0" u="none" dirty="0">
                <a:solidFill>
                  <a:srgbClr val="00005C"/>
                </a:solidFill>
              </a:rPr>
              <a:t>19-</a:t>
            </a:r>
            <a:fld id="{DE89CFAE-29A3-4948-B4C2-3A5BCCC6B74C}" type="slidenum">
              <a:rPr lang="en-US" sz="1000" b="0" i="0" u="none" smtClean="0">
                <a:solidFill>
                  <a:srgbClr val="00005C"/>
                </a:solidFill>
              </a:rPr>
              <a:pPr>
                <a:defRPr/>
              </a:pPr>
              <a:t>7</a:t>
            </a:fld>
            <a:endParaRPr lang="en-US" sz="1000" b="0" i="0" u="none" dirty="0">
              <a:solidFill>
                <a:srgbClr val="00005C"/>
              </a:solidFill>
            </a:endParaRPr>
          </a:p>
        </p:txBody>
      </p:sp>
      <p:sp>
        <p:nvSpPr>
          <p:cNvPr id="5" name="Rectangle 4"/>
          <p:cNvSpPr/>
          <p:nvPr/>
        </p:nvSpPr>
        <p:spPr>
          <a:xfrm>
            <a:off x="495300" y="6493492"/>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30" name="Rectangle 14"/>
          <p:cNvSpPr>
            <a:spLocks noGrp="1" noChangeArrowheads="1"/>
          </p:cNvSpPr>
          <p:nvPr>
            <p:ph type="title"/>
          </p:nvPr>
        </p:nvSpPr>
        <p:spPr/>
        <p:txBody>
          <a:bodyPr/>
          <a:lstStyle/>
          <a:p>
            <a:r>
              <a:rPr lang="en-US" dirty="0"/>
              <a:t>Administration of the Estate—Stewardship</a:t>
            </a:r>
          </a:p>
        </p:txBody>
      </p:sp>
      <p:sp>
        <p:nvSpPr>
          <p:cNvPr id="2" name="Content Placeholder 1"/>
          <p:cNvSpPr>
            <a:spLocks noGrp="1"/>
          </p:cNvSpPr>
          <p:nvPr>
            <p:ph idx="1"/>
          </p:nvPr>
        </p:nvSpPr>
        <p:spPr>
          <a:xfrm>
            <a:off x="457200" y="1524000"/>
            <a:ext cx="8305800" cy="4724400"/>
          </a:xfrm>
        </p:spPr>
        <p:txBody>
          <a:bodyPr/>
          <a:lstStyle/>
          <a:p>
            <a:pPr marL="457200" lvl="0" indent="-457200">
              <a:spcBef>
                <a:spcPct val="0"/>
              </a:spcBef>
              <a:spcAft>
                <a:spcPts val="600"/>
              </a:spcAft>
              <a:buClrTx/>
              <a:buSzTx/>
            </a:pPr>
            <a:r>
              <a:rPr lang="en-US" sz="2600" kern="1200" dirty="0">
                <a:solidFill>
                  <a:srgbClr val="000066"/>
                </a:solidFill>
                <a:cs typeface="+mn-cs"/>
              </a:rPr>
              <a:t>Whether a will is present or not, an estate administrator must be chosen to serve in a stewardship capacity. </a:t>
            </a:r>
          </a:p>
          <a:p>
            <a:pPr marL="457200" lvl="0" indent="-457200">
              <a:spcBef>
                <a:spcPct val="0"/>
              </a:spcBef>
              <a:spcAft>
                <a:spcPts val="0"/>
              </a:spcAft>
              <a:buClrTx/>
              <a:buSzTx/>
            </a:pPr>
            <a:r>
              <a:rPr lang="en-US" sz="2600" kern="1200" dirty="0">
                <a:solidFill>
                  <a:srgbClr val="000066"/>
                </a:solidFill>
                <a:cs typeface="+mn-cs"/>
              </a:rPr>
              <a:t>This individual serves in a fiduciary position and is responsible for: </a:t>
            </a:r>
          </a:p>
          <a:p>
            <a:pPr marL="974725" lvl="0" indent="-517525">
              <a:spcBef>
                <a:spcPct val="0"/>
              </a:spcBef>
              <a:spcAft>
                <a:spcPts val="0"/>
              </a:spcAft>
              <a:buClrTx/>
              <a:buSzTx/>
              <a:buFont typeface="+mj-lt"/>
              <a:buAutoNum type="arabicPeriod"/>
            </a:pPr>
            <a:r>
              <a:rPr lang="en-US" sz="2600" kern="1200" dirty="0">
                <a:solidFill>
                  <a:srgbClr val="000066"/>
                </a:solidFill>
                <a:cs typeface="+mn-cs"/>
              </a:rPr>
              <a:t>Satisfying all applicable laws.</a:t>
            </a:r>
          </a:p>
          <a:p>
            <a:pPr marL="974725" lvl="0" indent="-517525">
              <a:spcBef>
                <a:spcPct val="0"/>
              </a:spcBef>
              <a:spcAft>
                <a:spcPts val="600"/>
              </a:spcAft>
              <a:buClrTx/>
              <a:buSzTx/>
              <a:buFont typeface="+mj-lt"/>
              <a:buAutoNum type="arabicPeriod"/>
            </a:pPr>
            <a:r>
              <a:rPr lang="en-US" sz="2600" kern="1200" dirty="0">
                <a:solidFill>
                  <a:srgbClr val="000066"/>
                </a:solidFill>
                <a:cs typeface="+mn-cs"/>
              </a:rPr>
              <a:t>Making certain that the decedent’s wishes are achieved (if known and if possible). </a:t>
            </a:r>
          </a:p>
          <a:p>
            <a:pPr marL="457200" lvl="0" indent="-457200">
              <a:spcBef>
                <a:spcPct val="0"/>
              </a:spcBef>
              <a:spcAft>
                <a:spcPts val="600"/>
              </a:spcAft>
              <a:buClrTx/>
              <a:buSzTx/>
            </a:pPr>
            <a:r>
              <a:rPr lang="en-US" sz="2600" kern="1200" dirty="0">
                <a:solidFill>
                  <a:srgbClr val="000066"/>
                </a:solidFill>
                <a:cs typeface="+mn-cs"/>
              </a:rPr>
              <a:t>If a specific person is named in the will to hold the position, the individual is referred to as the </a:t>
            </a:r>
            <a:r>
              <a:rPr lang="en-US" sz="2600" i="1" kern="1200" dirty="0">
                <a:solidFill>
                  <a:srgbClr val="000066"/>
                </a:solidFill>
                <a:cs typeface="+mn-cs"/>
              </a:rPr>
              <a:t>executor</a:t>
            </a:r>
            <a:r>
              <a:rPr lang="en-US" sz="2600" kern="1200" dirty="0">
                <a:solidFill>
                  <a:srgbClr val="000066"/>
                </a:solidFill>
                <a:cs typeface="+mn-cs"/>
              </a:rPr>
              <a:t> (</a:t>
            </a:r>
            <a:r>
              <a:rPr lang="en-US" sz="2600" i="1" kern="1200" dirty="0">
                <a:solidFill>
                  <a:srgbClr val="000066"/>
                </a:solidFill>
                <a:cs typeface="+mn-cs"/>
              </a:rPr>
              <a:t>executrix</a:t>
            </a:r>
            <a:r>
              <a:rPr lang="en-US" sz="2600" kern="1200" dirty="0">
                <a:solidFill>
                  <a:srgbClr val="000066"/>
                </a:solidFill>
                <a:cs typeface="+mn-cs"/>
              </a:rPr>
              <a:t> if female). </a:t>
            </a:r>
          </a:p>
          <a:p>
            <a:endParaRPr lang="en-US" dirty="0"/>
          </a:p>
        </p:txBody>
      </p:sp>
      <p:sp>
        <p:nvSpPr>
          <p:cNvPr id="27" name="Slide Number Placeholder 5"/>
          <p:cNvSpPr>
            <a:spLocks noGrp="1"/>
          </p:cNvSpPr>
          <p:nvPr>
            <p:ph type="sldNum" sz="quarter" idx="4"/>
          </p:nvPr>
        </p:nvSpPr>
        <p:spPr>
          <a:prstGeom prst="rect">
            <a:avLst/>
          </a:prstGeom>
        </p:spPr>
        <p:txBody>
          <a:bodyPr/>
          <a:lstStyle/>
          <a:p>
            <a:pPr>
              <a:defRPr/>
            </a:pPr>
            <a:r>
              <a:rPr lang="en-US" sz="1000" b="0" i="0" u="none" dirty="0">
                <a:solidFill>
                  <a:srgbClr val="00005C"/>
                </a:solidFill>
              </a:rPr>
              <a:t>19-</a:t>
            </a:r>
            <a:fld id="{DE89CFAE-29A3-4948-B4C2-3A5BCCC6B74C}" type="slidenum">
              <a:rPr lang="en-US" sz="1000" b="0" i="0" u="none" smtClean="0">
                <a:solidFill>
                  <a:srgbClr val="00005C"/>
                </a:solidFill>
              </a:rPr>
              <a:pPr>
                <a:defRPr/>
              </a:pPr>
              <a:t>8</a:t>
            </a:fld>
            <a:endParaRPr lang="en-US" sz="1000" b="0" i="0" u="none" dirty="0">
              <a:solidFill>
                <a:srgbClr val="00005C"/>
              </a:solidFill>
            </a:endParaRPr>
          </a:p>
        </p:txBody>
      </p:sp>
      <p:sp>
        <p:nvSpPr>
          <p:cNvPr id="5" name="Rectangle 4"/>
          <p:cNvSpPr/>
          <p:nvPr/>
        </p:nvSpPr>
        <p:spPr>
          <a:xfrm>
            <a:off x="495300" y="6493492"/>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25004982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30" name="Rectangle 14"/>
          <p:cNvSpPr>
            <a:spLocks noGrp="1" noChangeArrowheads="1"/>
          </p:cNvSpPr>
          <p:nvPr>
            <p:ph type="title"/>
          </p:nvPr>
        </p:nvSpPr>
        <p:spPr/>
        <p:txBody>
          <a:bodyPr/>
          <a:lstStyle/>
          <a:p>
            <a:r>
              <a:rPr lang="en-US" dirty="0"/>
              <a:t>Administration of the Estate—Court Appointed Representative</a:t>
            </a:r>
          </a:p>
        </p:txBody>
      </p:sp>
      <p:sp>
        <p:nvSpPr>
          <p:cNvPr id="2" name="Content Placeholder 1"/>
          <p:cNvSpPr>
            <a:spLocks noGrp="1"/>
          </p:cNvSpPr>
          <p:nvPr>
            <p:ph idx="1"/>
          </p:nvPr>
        </p:nvSpPr>
        <p:spPr/>
        <p:txBody>
          <a:bodyPr/>
          <a:lstStyle/>
          <a:p>
            <a:pPr marL="0" lvl="0" indent="0">
              <a:spcBef>
                <a:spcPct val="0"/>
              </a:spcBef>
              <a:buClrTx/>
              <a:buSzTx/>
              <a:buNone/>
            </a:pPr>
            <a:r>
              <a:rPr lang="en-US" sz="2600" kern="1200" dirty="0">
                <a:solidFill>
                  <a:srgbClr val="000066"/>
                </a:solidFill>
                <a:cs typeface="+mn-cs"/>
              </a:rPr>
              <a:t>The courts must select a representative if:</a:t>
            </a:r>
          </a:p>
          <a:p>
            <a:pPr marL="457200" lvl="0" indent="-457200">
              <a:spcBef>
                <a:spcPct val="0"/>
              </a:spcBef>
              <a:buClrTx/>
              <a:buSzTx/>
            </a:pPr>
            <a:r>
              <a:rPr lang="en-US" sz="2600" kern="1200" dirty="0">
                <a:solidFill>
                  <a:srgbClr val="000066"/>
                </a:solidFill>
                <a:cs typeface="+mn-cs"/>
              </a:rPr>
              <a:t>The will does not designate an executor. </a:t>
            </a:r>
          </a:p>
          <a:p>
            <a:pPr marL="457200" lvl="0" indent="-457200">
              <a:spcBef>
                <a:spcPct val="0"/>
              </a:spcBef>
              <a:buClrTx/>
              <a:buSzTx/>
            </a:pPr>
            <a:r>
              <a:rPr lang="en-US" sz="2600" kern="1200" dirty="0">
                <a:solidFill>
                  <a:srgbClr val="000066"/>
                </a:solidFill>
                <a:cs typeface="+mn-cs"/>
              </a:rPr>
              <a:t>The named person is unwilling or unable to serve in this capacity.</a:t>
            </a:r>
          </a:p>
          <a:p>
            <a:pPr marL="457200" lvl="0" indent="-457200">
              <a:spcBef>
                <a:spcPct val="0"/>
              </a:spcBef>
              <a:spcAft>
                <a:spcPts val="600"/>
              </a:spcAft>
              <a:buClrTx/>
              <a:buSzTx/>
            </a:pPr>
            <a:r>
              <a:rPr lang="en-US" sz="2600" kern="1200" dirty="0">
                <a:solidFill>
                  <a:srgbClr val="000066"/>
                </a:solidFill>
                <a:cs typeface="+mn-cs"/>
              </a:rPr>
              <a:t>The decedent dies without a will. </a:t>
            </a:r>
          </a:p>
          <a:p>
            <a:pPr marL="0" lvl="0" indent="0">
              <a:spcBef>
                <a:spcPct val="0"/>
              </a:spcBef>
              <a:buClrTx/>
              <a:buSzTx/>
              <a:buNone/>
            </a:pPr>
            <a:r>
              <a:rPr lang="en-US" sz="2600" kern="1200" dirty="0">
                <a:solidFill>
                  <a:srgbClr val="000066"/>
                </a:solidFill>
                <a:cs typeface="+mn-cs"/>
              </a:rPr>
              <a:t>A court-appointed representative is known legally as the administrator (female: </a:t>
            </a:r>
            <a:r>
              <a:rPr lang="en-US" sz="2600" kern="1200" dirty="0" err="1">
                <a:solidFill>
                  <a:srgbClr val="000066"/>
                </a:solidFill>
                <a:cs typeface="+mn-cs"/>
              </a:rPr>
              <a:t>administratrix</a:t>
            </a:r>
            <a:r>
              <a:rPr lang="en-US" sz="2600" kern="1200" dirty="0">
                <a:solidFill>
                  <a:srgbClr val="000066"/>
                </a:solidFill>
                <a:cs typeface="+mn-cs"/>
              </a:rPr>
              <a:t>) of the estate. </a:t>
            </a:r>
          </a:p>
          <a:p>
            <a:pPr marL="0" lvl="0" indent="0">
              <a:spcBef>
                <a:spcPct val="0"/>
              </a:spcBef>
              <a:buClrTx/>
              <a:buSzTx/>
              <a:buNone/>
            </a:pPr>
            <a:r>
              <a:rPr lang="en-US" sz="2600" kern="1200" dirty="0">
                <a:solidFill>
                  <a:srgbClr val="000066"/>
                </a:solidFill>
                <a:cs typeface="+mn-cs"/>
              </a:rPr>
              <a:t>An executor/administrator is not forced to serve in the role for free; the person is legally entitled to reasonable compensation for all services rendered.</a:t>
            </a:r>
          </a:p>
          <a:p>
            <a:endParaRPr lang="en-US" dirty="0"/>
          </a:p>
        </p:txBody>
      </p:sp>
      <p:sp>
        <p:nvSpPr>
          <p:cNvPr id="27" name="Slide Number Placeholder 5"/>
          <p:cNvSpPr>
            <a:spLocks noGrp="1"/>
          </p:cNvSpPr>
          <p:nvPr>
            <p:ph type="sldNum" sz="quarter" idx="4"/>
          </p:nvPr>
        </p:nvSpPr>
        <p:spPr>
          <a:prstGeom prst="rect">
            <a:avLst/>
          </a:prstGeom>
        </p:spPr>
        <p:txBody>
          <a:bodyPr/>
          <a:lstStyle/>
          <a:p>
            <a:pPr>
              <a:defRPr/>
            </a:pPr>
            <a:r>
              <a:rPr lang="en-US" sz="1000" b="0" i="0" u="none" dirty="0">
                <a:solidFill>
                  <a:srgbClr val="00005C"/>
                </a:solidFill>
              </a:rPr>
              <a:t>19-</a:t>
            </a:r>
            <a:fld id="{DE89CFAE-29A3-4948-B4C2-3A5BCCC6B74C}" type="slidenum">
              <a:rPr lang="en-US" sz="1000" b="0" i="0" u="none" smtClean="0">
                <a:solidFill>
                  <a:srgbClr val="00005C"/>
                </a:solidFill>
              </a:rPr>
              <a:pPr>
                <a:defRPr/>
              </a:pPr>
              <a:t>9</a:t>
            </a:fld>
            <a:endParaRPr lang="en-US" sz="1000" b="0" i="0" u="none" dirty="0">
              <a:solidFill>
                <a:srgbClr val="00005C"/>
              </a:solidFill>
            </a:endParaRPr>
          </a:p>
        </p:txBody>
      </p:sp>
      <p:sp>
        <p:nvSpPr>
          <p:cNvPr id="5" name="Rectangle 4"/>
          <p:cNvSpPr/>
          <p:nvPr/>
        </p:nvSpPr>
        <p:spPr>
          <a:xfrm>
            <a:off x="495300" y="6493492"/>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373924279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37"/>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Side Bar">
  <a:themeElements>
    <a:clrScheme name="Side Bar 8">
      <a:dk1>
        <a:srgbClr val="000000"/>
      </a:dk1>
      <a:lt1>
        <a:srgbClr val="FFFFFF"/>
      </a:lt1>
      <a:dk2>
        <a:srgbClr val="000000"/>
      </a:dk2>
      <a:lt2>
        <a:srgbClr val="333333"/>
      </a:lt2>
      <a:accent1>
        <a:srgbClr val="003366"/>
      </a:accent1>
      <a:accent2>
        <a:srgbClr val="336699"/>
      </a:accent2>
      <a:accent3>
        <a:srgbClr val="FFFFFF"/>
      </a:accent3>
      <a:accent4>
        <a:srgbClr val="000000"/>
      </a:accent4>
      <a:accent5>
        <a:srgbClr val="AAADB8"/>
      </a:accent5>
      <a:accent6>
        <a:srgbClr val="2D5C8A"/>
      </a:accent6>
      <a:hlink>
        <a:srgbClr val="4D4D4D"/>
      </a:hlink>
      <a:folHlink>
        <a:srgbClr val="C0C0C0"/>
      </a:folHlink>
    </a:clrScheme>
    <a:fontScheme name="Side Bar">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outerShdw blurRad="38100" dist="38100" dir="2700000" algn="tl">
                <a:srgbClr val="000000">
                  <a:alpha val="43137"/>
                </a:srgbClr>
              </a:outerShdw>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outerShdw blurRad="38100" dist="38100" dir="2700000" algn="tl">
                <a:srgbClr val="000000">
                  <a:alpha val="43137"/>
                </a:srgbClr>
              </a:outerShdw>
            </a:effectLst>
            <a:latin typeface="Times New Roman" pitchFamily="18" charset="0"/>
          </a:defRPr>
        </a:defPPr>
      </a:lstStyle>
    </a:lnDef>
  </a:objectDefaults>
  <a:extraClrSchemeLst>
    <a:extraClrScheme>
      <a:clrScheme name="Side Bar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ide Bar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ide Bar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ide Bar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ide Bar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ide Bar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ide Bar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Side Bar 8">
        <a:dk1>
          <a:srgbClr val="000000"/>
        </a:dk1>
        <a:lt1>
          <a:srgbClr val="FFFFFF"/>
        </a:lt1>
        <a:dk2>
          <a:srgbClr val="000000"/>
        </a:dk2>
        <a:lt2>
          <a:srgbClr val="333333"/>
        </a:lt2>
        <a:accent1>
          <a:srgbClr val="003366"/>
        </a:accent1>
        <a:accent2>
          <a:srgbClr val="336699"/>
        </a:accent2>
        <a:accent3>
          <a:srgbClr val="FFFFFF"/>
        </a:accent3>
        <a:accent4>
          <a:srgbClr val="000000"/>
        </a:accent4>
        <a:accent5>
          <a:srgbClr val="AAADB8"/>
        </a:accent5>
        <a:accent6>
          <a:srgbClr val="2D5C8A"/>
        </a:accent6>
        <a:hlink>
          <a:srgbClr val="4D4D4D"/>
        </a:hlink>
        <a:folHlink>
          <a:srgbClr val="C0C0C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C:\MSOffice\Templates\Presentation Designs\Side Bar.pot</Template>
  <TotalTime>6470</TotalTime>
  <Pages>10</Pages>
  <Words>8425</Words>
  <Application>Microsoft Office PowerPoint</Application>
  <PresentationFormat>On-screen Show (4:3)</PresentationFormat>
  <Paragraphs>514</Paragraphs>
  <Slides>45</Slides>
  <Notes>45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45</vt:i4>
      </vt:variant>
    </vt:vector>
  </HeadingPairs>
  <TitlesOfParts>
    <vt:vector size="49" baseType="lpstr">
      <vt:lpstr>Arial</vt:lpstr>
      <vt:lpstr>Times New Roman</vt:lpstr>
      <vt:lpstr>Wingdings</vt:lpstr>
      <vt:lpstr>Side Bar</vt:lpstr>
      <vt:lpstr>Chapter Nineteen</vt:lpstr>
      <vt:lpstr>Learning Objective 19-1</vt:lpstr>
      <vt:lpstr>Estate Accounting </vt:lpstr>
      <vt:lpstr>Accounting for an Estate—Testate</vt:lpstr>
      <vt:lpstr>Accounting for an Estate—Intestate</vt:lpstr>
      <vt:lpstr>Probate Laws</vt:lpstr>
      <vt:lpstr>Administration of the Estate</vt:lpstr>
      <vt:lpstr>Administration of the Estate—Stewardship</vt:lpstr>
      <vt:lpstr>Administration of the Estate—Court Appointed Representative</vt:lpstr>
      <vt:lpstr>Executor Responsibilities</vt:lpstr>
      <vt:lpstr>Estate Property</vt:lpstr>
      <vt:lpstr>Discovery of Claims against the Estate</vt:lpstr>
      <vt:lpstr>Protection for Remaining Family Members</vt:lpstr>
      <vt:lpstr>Learning Objective 19-2</vt:lpstr>
      <vt:lpstr>Legacies and Devises</vt:lpstr>
      <vt:lpstr>Estate Distributions</vt:lpstr>
      <vt:lpstr>Estate Distributions (continued)</vt:lpstr>
      <vt:lpstr>Learning Objective 19-3</vt:lpstr>
      <vt:lpstr>Estate and Inheritance Taxes</vt:lpstr>
      <vt:lpstr>Gross Estate </vt:lpstr>
      <vt:lpstr>Estate Tax Exemptions</vt:lpstr>
      <vt:lpstr>Other Estate Issues</vt:lpstr>
      <vt:lpstr>Estate and Trust Income Taxes</vt:lpstr>
      <vt:lpstr>Learning Objective 19-4</vt:lpstr>
      <vt:lpstr>Distinction between Income and Principal</vt:lpstr>
      <vt:lpstr>Distinction between Income and Principal—Adjustments</vt:lpstr>
      <vt:lpstr>Income and Reductions to Income</vt:lpstr>
      <vt:lpstr>Costs Apportioned between Principal and Interest </vt:lpstr>
      <vt:lpstr>Recording Transactions of an Estate</vt:lpstr>
      <vt:lpstr>Learning Objective 19-5</vt:lpstr>
      <vt:lpstr>Charge and Discharge Statement</vt:lpstr>
      <vt:lpstr>Learning Objective 19-6</vt:lpstr>
      <vt:lpstr>Trusts</vt:lpstr>
      <vt:lpstr>Types of Trusts</vt:lpstr>
      <vt:lpstr>Revocable Living Trusts</vt:lpstr>
      <vt:lpstr>Other Common Trusts</vt:lpstr>
      <vt:lpstr>Other Common Trusts (2 of 4)</vt:lpstr>
      <vt:lpstr>Other Common Trusts (3 of 4)</vt:lpstr>
      <vt:lpstr>Other Common Trusts (4 of 4)</vt:lpstr>
      <vt:lpstr>Other Types of Trusts</vt:lpstr>
      <vt:lpstr>Other Types of Trusts (continued)</vt:lpstr>
      <vt:lpstr>Record-Keeping for a Trust Fund</vt:lpstr>
      <vt:lpstr>Adjustments to Trust’s Principal</vt:lpstr>
      <vt:lpstr>Adjustments to Trust’s Income</vt:lpstr>
      <vt:lpstr>Accounting for the Activities of a Trust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Advanced Accounting by Hoyle et al, 6th Edition</dc:title>
  <dc:subject>Chapter 1</dc:subject>
  <dc:creator>Richard Rand</dc:creator>
  <cp:lastModifiedBy>Sanders, Christina</cp:lastModifiedBy>
  <cp:revision>459</cp:revision>
  <dcterms:created xsi:type="dcterms:W3CDTF">1998-05-05T02:49:56Z</dcterms:created>
  <dcterms:modified xsi:type="dcterms:W3CDTF">2019-10-15T17:25:12Z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55570A4B-62AA-4E3D-93F9-302EA8492E5A</vt:lpwstr>
  </property>
  <property fmtid="{D5CDD505-2E9C-101B-9397-08002B2CF9AE}" pid="3" name="ArticulatePath">
    <vt:lpwstr>Ch 19 Hoyle 12e PPT Instructor</vt:lpwstr>
  </property>
</Properties>
</file>