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6"/>
  </p:notesMasterIdLst>
  <p:handoutMasterIdLst>
    <p:handoutMasterId r:id="rId37"/>
  </p:handoutMasterIdLst>
  <p:sldIdLst>
    <p:sldId id="342" r:id="rId2"/>
    <p:sldId id="385" r:id="rId3"/>
    <p:sldId id="371" r:id="rId4"/>
    <p:sldId id="378" r:id="rId5"/>
    <p:sldId id="373" r:id="rId6"/>
    <p:sldId id="387" r:id="rId7"/>
    <p:sldId id="372" r:id="rId8"/>
    <p:sldId id="399" r:id="rId9"/>
    <p:sldId id="400" r:id="rId10"/>
    <p:sldId id="388" r:id="rId11"/>
    <p:sldId id="374" r:id="rId12"/>
    <p:sldId id="348" r:id="rId13"/>
    <p:sldId id="350" r:id="rId14"/>
    <p:sldId id="398" r:id="rId15"/>
    <p:sldId id="391" r:id="rId16"/>
    <p:sldId id="352" r:id="rId17"/>
    <p:sldId id="379" r:id="rId18"/>
    <p:sldId id="392" r:id="rId19"/>
    <p:sldId id="354" r:id="rId20"/>
    <p:sldId id="393" r:id="rId21"/>
    <p:sldId id="353" r:id="rId22"/>
    <p:sldId id="406" r:id="rId23"/>
    <p:sldId id="407" r:id="rId24"/>
    <p:sldId id="408" r:id="rId25"/>
    <p:sldId id="402" r:id="rId26"/>
    <p:sldId id="403" r:id="rId27"/>
    <p:sldId id="404" r:id="rId28"/>
    <p:sldId id="405" r:id="rId29"/>
    <p:sldId id="401" r:id="rId30"/>
    <p:sldId id="380" r:id="rId31"/>
    <p:sldId id="381" r:id="rId32"/>
    <p:sldId id="396" r:id="rId33"/>
    <p:sldId id="356" r:id="rId34"/>
    <p:sldId id="362" r:id="rId35"/>
  </p:sldIdLst>
  <p:sldSz cx="9144000" cy="6858000" type="screen4x3"/>
  <p:notesSz cx="6858000" cy="9144000"/>
  <p:custDataLst>
    <p:tags r:id="rId38"/>
  </p:custData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5pPr>
    <a:lvl6pPr marL="22860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6pPr>
    <a:lvl7pPr marL="27432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7pPr>
    <a:lvl8pPr marL="32004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8pPr>
    <a:lvl9pPr marL="36576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obbie" initials="BG" lastIdx="24" clrIdx="0"/>
  <p:cmAuthor id="1" name="Owner" initials="O" lastIdx="1" clrIdx="1"/>
  <p:cmAuthor id="2" name="Bobbie Gershman" initials="BG" lastIdx="21" clrIdx="2">
    <p:extLst/>
  </p:cmAuthor>
  <p:cmAuthor id="3" name="Elizabeth Pappas" initials="EP" lastIdx="0" clrIdx="3"/>
  <p:cmAuthor id="4" name="John Abernathy" initials="JA" lastIdx="10" clrIdx="4">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060"/>
    <a:srgbClr val="000066"/>
    <a:srgbClr val="001746"/>
    <a:srgbClr val="001755"/>
    <a:srgbClr val="00FF00"/>
    <a:srgbClr val="000099"/>
    <a:srgbClr val="663300"/>
    <a:srgbClr val="FF0000"/>
    <a:srgbClr val="CCFFCC"/>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094" autoAdjust="0"/>
    <p:restoredTop sz="94485" autoAdjust="0"/>
  </p:normalViewPr>
  <p:slideViewPr>
    <p:cSldViewPr>
      <p:cViewPr varScale="1">
        <p:scale>
          <a:sx n="123" d="100"/>
          <a:sy n="123" d="100"/>
        </p:scale>
        <p:origin x="828" y="96"/>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Lst>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p:scale>
          <a:sx n="150" d="100"/>
          <a:sy n="150" d="100"/>
        </p:scale>
        <p:origin x="-1496" y="300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_rels/viewProps.xml.rels><?xml version="1.0" encoding="UTF-8" standalone="yes"?>
<Relationships xmlns="http://schemas.openxmlformats.org/package/2006/relationships"><Relationship Id="rId8" Type="http://schemas.openxmlformats.org/officeDocument/2006/relationships/slide" Target="slides/slide29.xml"/><Relationship Id="rId3" Type="http://schemas.openxmlformats.org/officeDocument/2006/relationships/slide" Target="slides/slide10.xml"/><Relationship Id="rId7" Type="http://schemas.openxmlformats.org/officeDocument/2006/relationships/slide" Target="slides/slide25.xml"/><Relationship Id="rId2" Type="http://schemas.openxmlformats.org/officeDocument/2006/relationships/slide" Target="slides/slide2.xml"/><Relationship Id="rId1" Type="http://schemas.openxmlformats.org/officeDocument/2006/relationships/slide" Target="slides/slide1.xml"/><Relationship Id="rId6" Type="http://schemas.openxmlformats.org/officeDocument/2006/relationships/slide" Target="slides/slide20.xml"/><Relationship Id="rId5" Type="http://schemas.openxmlformats.org/officeDocument/2006/relationships/slide" Target="slides/slide18.xml"/><Relationship Id="rId4" Type="http://schemas.openxmlformats.org/officeDocument/2006/relationships/slide" Target="slides/slide15.xml"/><Relationship Id="rId9" Type="http://schemas.openxmlformats.org/officeDocument/2006/relationships/slide" Target="slides/slide3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93" name="Rectangle 21"/>
          <p:cNvSpPr>
            <a:spLocks noChangeArrowheads="1"/>
          </p:cNvSpPr>
          <p:nvPr/>
        </p:nvSpPr>
        <p:spPr bwMode="auto">
          <a:xfrm>
            <a:off x="5945188" y="230188"/>
            <a:ext cx="758825" cy="271462"/>
          </a:xfrm>
          <a:prstGeom prst="rect">
            <a:avLst/>
          </a:prstGeom>
          <a:noFill/>
          <a:ln w="12700">
            <a:noFill/>
            <a:miter lim="800000"/>
            <a:headEnd/>
            <a:tailEnd/>
          </a:ln>
          <a:effectLst/>
        </p:spPr>
        <p:txBody>
          <a:bodyPr lIns="90488" tIns="44450" rIns="90488" bIns="44450">
            <a:spAutoFit/>
          </a:bodyPr>
          <a:lstStyle/>
          <a:p>
            <a:pPr algn="ctr">
              <a:spcBef>
                <a:spcPct val="50000"/>
              </a:spcBef>
              <a:defRPr/>
            </a:pPr>
            <a:r>
              <a:rPr lang="en-US" sz="1200" dirty="0">
                <a:effectLst/>
                <a:latin typeface="Arial" charset="0"/>
              </a:rPr>
              <a:t>1-</a:t>
            </a:r>
            <a:fld id="{63FFE9BF-7117-435F-BFA5-5E51F0FE7B35}" type="slidenum">
              <a:rPr lang="en-US" sz="1200">
                <a:effectLst/>
                <a:latin typeface="Arial" charset="0"/>
              </a:rPr>
              <a:pPr algn="ctr">
                <a:spcBef>
                  <a:spcPct val="50000"/>
                </a:spcBef>
                <a:defRPr/>
              </a:pPr>
              <a:t>‹#›</a:t>
            </a:fld>
            <a:endParaRPr lang="en-US" sz="1200" dirty="0">
              <a:effectLst/>
              <a:latin typeface="Arial" charset="0"/>
            </a:endParaRPr>
          </a:p>
        </p:txBody>
      </p:sp>
    </p:spTree>
    <p:extLst>
      <p:ext uri="{BB962C8B-B14F-4D97-AF65-F5344CB8AC3E}">
        <p14:creationId xmlns:p14="http://schemas.microsoft.com/office/powerpoint/2010/main" val="40170137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23" name="Rectangle 3"/>
          <p:cNvSpPr>
            <a:spLocks noGrp="1" noRot="1" noChangeAspect="1" noChangeArrowheads="1" noTextEdit="1"/>
          </p:cNvSpPr>
          <p:nvPr>
            <p:ph type="sldImg" idx="2"/>
          </p:nvPr>
        </p:nvSpPr>
        <p:spPr bwMode="auto">
          <a:xfrm>
            <a:off x="1149350" y="692150"/>
            <a:ext cx="4559300" cy="3416300"/>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9810758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50938" y="692150"/>
            <a:ext cx="4556125" cy="3416300"/>
          </a:xfrm>
          <a:ln/>
        </p:spPr>
      </p:sp>
      <p:sp>
        <p:nvSpPr>
          <p:cNvPr id="31747" name="Rectangle 3"/>
          <p:cNvSpPr>
            <a:spLocks noGrp="1" noChangeArrowheads="1"/>
          </p:cNvSpPr>
          <p:nvPr>
            <p:ph type="body" idx="1"/>
          </p:nvPr>
        </p:nvSpPr>
        <p:spPr>
          <a:noFill/>
          <a:ln w="9525"/>
        </p:spPr>
        <p:txBody>
          <a:bodyPr/>
          <a:lstStyle/>
          <a:p>
            <a:endParaRPr lang="en-US" dirty="0"/>
          </a:p>
        </p:txBody>
      </p:sp>
    </p:spTree>
    <p:extLst>
      <p:ext uri="{BB962C8B-B14F-4D97-AF65-F5344CB8AC3E}">
        <p14:creationId xmlns:p14="http://schemas.microsoft.com/office/powerpoint/2010/main" val="11635809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50938" y="692150"/>
            <a:ext cx="4556125" cy="3416300"/>
          </a:xfrm>
          <a:ln/>
        </p:spPr>
      </p:sp>
      <p:sp>
        <p:nvSpPr>
          <p:cNvPr id="3174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18-2: Describe the differences in net assets of a private not-for-profit entity that are without donor restrictions and those with donor restrictions.</a:t>
            </a:r>
            <a:endParaRPr lang="en-US" dirty="0"/>
          </a:p>
        </p:txBody>
      </p:sp>
    </p:spTree>
    <p:extLst>
      <p:ext uri="{BB962C8B-B14F-4D97-AF65-F5344CB8AC3E}">
        <p14:creationId xmlns:p14="http://schemas.microsoft.com/office/powerpoint/2010/main" val="23678169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xfrm>
            <a:off x="1150938" y="692150"/>
            <a:ext cx="4556125" cy="3416300"/>
          </a:xfrm>
          <a:ln/>
        </p:spPr>
      </p:sp>
      <p:sp>
        <p:nvSpPr>
          <p:cNvPr id="40963" name="Rectangle 3"/>
          <p:cNvSpPr>
            <a:spLocks noGrp="1" noChangeArrowheads="1"/>
          </p:cNvSpPr>
          <p:nvPr>
            <p:ph type="body" idx="1"/>
          </p:nvPr>
        </p:nvSpPr>
        <p:spPr>
          <a:noFill/>
          <a:ln w="9525"/>
        </p:spPr>
        <p:txBody>
          <a:bodyPr/>
          <a:lstStyle/>
          <a:p>
            <a:pPr lvl="1">
              <a:spcBef>
                <a:spcPts val="600"/>
              </a:spcBef>
              <a:buClr>
                <a:srgbClr val="002060"/>
              </a:buClr>
              <a:buFont typeface="Wingdings" pitchFamily="2" charset="2"/>
              <a:buNone/>
            </a:pPr>
            <a:r>
              <a:rPr lang="en-US" sz="2800" dirty="0"/>
              <a:t>Reports assets, liabilities, and net assets.</a:t>
            </a:r>
          </a:p>
          <a:p>
            <a:pPr lvl="1">
              <a:spcBef>
                <a:spcPts val="600"/>
              </a:spcBef>
              <a:buClr>
                <a:srgbClr val="002060"/>
              </a:buClr>
              <a:buFont typeface="Wingdings" pitchFamily="2" charset="2"/>
              <a:buNone/>
            </a:pPr>
            <a:r>
              <a:rPr lang="en-US" sz="2800" dirty="0"/>
              <a:t>Uses term net assets rather than owners’ equity.</a:t>
            </a:r>
          </a:p>
          <a:p>
            <a:pPr lvl="1">
              <a:spcBef>
                <a:spcPts val="600"/>
              </a:spcBef>
              <a:buClr>
                <a:srgbClr val="002060"/>
              </a:buClr>
              <a:buFont typeface="Wingdings" pitchFamily="2" charset="2"/>
              <a:buNone/>
            </a:pPr>
            <a:r>
              <a:rPr lang="en-US" sz="2800" dirty="0"/>
              <a:t>Restrictions by outside donors results in assets classified as:</a:t>
            </a:r>
          </a:p>
          <a:p>
            <a:pPr lvl="1">
              <a:spcBef>
                <a:spcPts val="600"/>
              </a:spcBef>
              <a:buClr>
                <a:srgbClr val="002060"/>
              </a:buClr>
              <a:buFont typeface="Wingdings" pitchFamily="2" charset="2"/>
              <a:buChar char="Ø"/>
            </a:pPr>
            <a:r>
              <a:rPr lang="en-US" sz="2800" dirty="0"/>
              <a:t>Without donor restrictions</a:t>
            </a:r>
          </a:p>
          <a:p>
            <a:pPr lvl="1">
              <a:spcBef>
                <a:spcPts val="600"/>
              </a:spcBef>
              <a:buClr>
                <a:srgbClr val="002060"/>
              </a:buClr>
              <a:buFont typeface="Wingdings" pitchFamily="2" charset="2"/>
              <a:buChar char="Ø"/>
            </a:pPr>
            <a:r>
              <a:rPr lang="en-US" sz="2800" dirty="0"/>
              <a:t>With donor restrictions</a:t>
            </a:r>
          </a:p>
          <a:p>
            <a:pPr lvl="2">
              <a:spcBef>
                <a:spcPts val="600"/>
              </a:spcBef>
              <a:buClr>
                <a:srgbClr val="002060"/>
              </a:buClr>
              <a:buFont typeface="Wingdings" pitchFamily="2" charset="2"/>
              <a:buChar char="Ø"/>
            </a:pPr>
            <a:r>
              <a:rPr lang="en-US" sz="2800" dirty="0"/>
              <a:t>Can be purpose restricted (for a particular purpose).</a:t>
            </a:r>
          </a:p>
          <a:p>
            <a:pPr lvl="2">
              <a:spcBef>
                <a:spcPts val="600"/>
              </a:spcBef>
              <a:buClr>
                <a:srgbClr val="002060"/>
              </a:buClr>
              <a:buFont typeface="Wingdings" pitchFamily="2" charset="2"/>
              <a:buChar char="Ø"/>
            </a:pPr>
            <a:r>
              <a:rPr lang="en-US" sz="2800" dirty="0"/>
              <a:t>Can be time restricted (for use in a future time period).</a:t>
            </a:r>
          </a:p>
          <a:p>
            <a:pPr lvl="2">
              <a:spcBef>
                <a:spcPts val="600"/>
              </a:spcBef>
              <a:buClr>
                <a:srgbClr val="002060"/>
              </a:buClr>
              <a:buFont typeface="Wingdings" pitchFamily="2" charset="2"/>
              <a:buChar char="Ø"/>
            </a:pPr>
            <a:r>
              <a:rPr lang="en-US" sz="2800" dirty="0"/>
              <a:t>Can be permanently restricted (expected to remain restricted for as long as the organization exists).</a:t>
            </a:r>
          </a:p>
          <a:p>
            <a:pPr lvl="2">
              <a:spcBef>
                <a:spcPts val="600"/>
              </a:spcBef>
              <a:buClr>
                <a:srgbClr val="002060"/>
              </a:buClr>
              <a:buFont typeface="Wingdings" pitchFamily="2" charset="2"/>
              <a:buChar char="Ø"/>
            </a:pPr>
            <a:endParaRPr lang="en-US" sz="2800" dirty="0"/>
          </a:p>
        </p:txBody>
      </p:sp>
    </p:spTree>
    <p:extLst>
      <p:ext uri="{BB962C8B-B14F-4D97-AF65-F5344CB8AC3E}">
        <p14:creationId xmlns:p14="http://schemas.microsoft.com/office/powerpoint/2010/main" val="37055055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1150938" y="692150"/>
            <a:ext cx="4556125" cy="3416300"/>
          </a:xfrm>
          <a:ln/>
        </p:spPr>
      </p:sp>
      <p:sp>
        <p:nvSpPr>
          <p:cNvPr id="41987" name="Rectangle 3"/>
          <p:cNvSpPr>
            <a:spLocks noGrp="1" noChangeArrowheads="1"/>
          </p:cNvSpPr>
          <p:nvPr>
            <p:ph type="body" idx="1"/>
          </p:nvPr>
        </p:nvSpPr>
        <p:spPr>
          <a:noFill/>
          <a:ln w="9525"/>
        </p:spPr>
        <p:txBody>
          <a:bodyPr/>
          <a:lstStyle/>
          <a:p>
            <a:pPr>
              <a:spcBef>
                <a:spcPts val="1200"/>
              </a:spcBef>
              <a:defRPr/>
            </a:pPr>
            <a:r>
              <a:rPr lang="en-US" sz="1200" b="0" dirty="0">
                <a:solidFill>
                  <a:srgbClr val="002060"/>
                </a:solidFill>
                <a:effectLst/>
              </a:rPr>
              <a:t>Reports revenues, expenses, and other changes in net assets.</a:t>
            </a:r>
          </a:p>
          <a:p>
            <a:pPr marL="365760" indent="-365760">
              <a:spcBef>
                <a:spcPts val="1200"/>
              </a:spcBef>
              <a:buFont typeface="Wingdings" pitchFamily="2" charset="2"/>
              <a:buChar char="Ø"/>
              <a:defRPr/>
            </a:pPr>
            <a:r>
              <a:rPr lang="en-US" sz="1200" b="0" dirty="0">
                <a:solidFill>
                  <a:srgbClr val="002060"/>
                </a:solidFill>
                <a:effectLst/>
                <a:cs typeface="Times New Roman" pitchFamily="18" charset="0"/>
              </a:rPr>
              <a:t>A separate column presents increases and decreases in both of the categories of net assets.</a:t>
            </a:r>
          </a:p>
          <a:p>
            <a:pPr marL="365760" indent="-365760">
              <a:spcBef>
                <a:spcPts val="1200"/>
              </a:spcBef>
              <a:buFont typeface="Wingdings" pitchFamily="2" charset="2"/>
              <a:buChar char="Ø"/>
              <a:defRPr/>
            </a:pPr>
            <a:r>
              <a:rPr lang="en-US" sz="1200" b="0" dirty="0">
                <a:solidFill>
                  <a:srgbClr val="002060"/>
                </a:solidFill>
                <a:effectLst/>
                <a:cs typeface="Times New Roman" pitchFamily="18" charset="0"/>
              </a:rPr>
              <a:t>Final totals agree with the net asset balances on the statement of financial position.</a:t>
            </a:r>
          </a:p>
          <a:p>
            <a:pPr marL="365760" indent="-365760">
              <a:spcBef>
                <a:spcPts val="1200"/>
              </a:spcBef>
              <a:buFont typeface="Wingdings" pitchFamily="2" charset="2"/>
              <a:buChar char="Ø"/>
              <a:defRPr/>
            </a:pPr>
            <a:r>
              <a:rPr lang="en-US" sz="1200" b="0" dirty="0">
                <a:solidFill>
                  <a:srgbClr val="002060"/>
                </a:solidFill>
                <a:effectLst/>
                <a:cs typeface="Times New Roman" pitchFamily="18" charset="0"/>
              </a:rPr>
              <a:t>Statement is sometimes labeled as a statement of changes in net assets.</a:t>
            </a:r>
          </a:p>
          <a:p>
            <a:pPr marL="365760" indent="-365760">
              <a:spcBef>
                <a:spcPts val="1200"/>
              </a:spcBef>
              <a:buFont typeface="Wingdings" pitchFamily="2" charset="2"/>
              <a:buChar char="Ø"/>
              <a:defRPr/>
            </a:pPr>
            <a:r>
              <a:rPr lang="en-US" sz="1200" b="0" dirty="0">
                <a:solidFill>
                  <a:srgbClr val="002060"/>
                </a:solidFill>
                <a:effectLst/>
                <a:cs typeface="Times New Roman" pitchFamily="18" charset="0"/>
              </a:rPr>
              <a:t>Primary purpose is to provide a clear picture of donations received and any attached restrictions.</a:t>
            </a:r>
            <a:endParaRPr lang="en-US" b="0" dirty="0"/>
          </a:p>
        </p:txBody>
      </p:sp>
    </p:spTree>
    <p:extLst>
      <p:ext uri="{BB962C8B-B14F-4D97-AF65-F5344CB8AC3E}">
        <p14:creationId xmlns:p14="http://schemas.microsoft.com/office/powerpoint/2010/main" val="17821299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1150938" y="692150"/>
            <a:ext cx="4556125" cy="3416300"/>
          </a:xfrm>
          <a:ln/>
        </p:spPr>
      </p:sp>
      <p:sp>
        <p:nvSpPr>
          <p:cNvPr id="43011" name="Rectangle 3"/>
          <p:cNvSpPr>
            <a:spLocks noGrp="1" noChangeArrowheads="1"/>
          </p:cNvSpPr>
          <p:nvPr>
            <p:ph type="body" idx="1"/>
          </p:nvPr>
        </p:nvSpPr>
        <p:spPr>
          <a:noFill/>
          <a:ln w="9525"/>
        </p:spPr>
        <p:txBody>
          <a:bodyPr/>
          <a:lstStyle/>
          <a:p>
            <a:pPr marL="457200" marR="0" lvl="0" indent="-457200" algn="l" defTabSz="914400" rtl="0" eaLnBrk="0" fontAlgn="base" latinLnBrk="0" hangingPunct="0">
              <a:lnSpc>
                <a:spcPct val="100000"/>
              </a:lnSpc>
              <a:spcBef>
                <a:spcPts val="600"/>
              </a:spcBef>
              <a:spcAft>
                <a:spcPts val="600"/>
              </a:spcAft>
              <a:buClrTx/>
              <a:buSzTx/>
              <a:buFont typeface="Wingdings" panose="05000000000000000000" pitchFamily="2" charset="2"/>
              <a:buChar char="Ø"/>
              <a:tabLst/>
              <a:defRPr/>
            </a:pPr>
            <a:r>
              <a:rPr kumimoji="0" lang="en-US" sz="2600" b="0" i="0" u="none" strike="noStrike" kern="1200" cap="none" spc="0" normalizeH="0" baseline="0" noProof="0" dirty="0">
                <a:ln>
                  <a:noFill/>
                </a:ln>
                <a:solidFill>
                  <a:srgbClr val="002060"/>
                </a:solidFill>
                <a:effectLst/>
                <a:uLnTx/>
                <a:uFillTx/>
                <a:latin typeface="Times New Roman" pitchFamily="18" charset="0"/>
                <a:ea typeface="+mn-ea"/>
                <a:cs typeface="+mn-cs"/>
              </a:rPr>
              <a:t>If a temporary restriction (either time or usage) is fulfilled, that amount of net assets is immediately reclassified as without donor restriction. </a:t>
            </a:r>
          </a:p>
          <a:p>
            <a:pPr marL="457200" marR="0" lvl="0" indent="-457200" algn="l" defTabSz="914400" rtl="0" eaLnBrk="0" fontAlgn="base" latinLnBrk="0" hangingPunct="0">
              <a:lnSpc>
                <a:spcPct val="100000"/>
              </a:lnSpc>
              <a:spcBef>
                <a:spcPts val="600"/>
              </a:spcBef>
              <a:spcAft>
                <a:spcPts val="600"/>
              </a:spcAft>
              <a:buClrTx/>
              <a:buSzTx/>
              <a:buFont typeface="Wingdings" panose="05000000000000000000" pitchFamily="2" charset="2"/>
              <a:buChar char="Ø"/>
              <a:tabLst/>
              <a:defRPr/>
            </a:pPr>
            <a:r>
              <a:rPr kumimoji="0" lang="en-US" sz="2600" b="0" i="0" u="none" strike="noStrike" kern="1200" cap="none" spc="0" normalizeH="0" baseline="0" noProof="0" dirty="0">
                <a:ln>
                  <a:noFill/>
                </a:ln>
                <a:solidFill>
                  <a:srgbClr val="002060"/>
                </a:solidFill>
                <a:effectLst/>
                <a:uLnTx/>
                <a:uFillTx/>
                <a:latin typeface="Times New Roman" pitchFamily="18" charset="0"/>
                <a:ea typeface="+mn-ea"/>
                <a:cs typeface="+mn-cs"/>
              </a:rPr>
              <a:t>When an expense is incurred to meet a donor stipulation, both the expense and the contribution appear in the statement of activities in the Without Donor Restriction column in the same time period.</a:t>
            </a:r>
            <a:endParaRPr kumimoji="0" lang="en-US" sz="2600" b="0" i="0" u="none" strike="noStrike" kern="1200" cap="none" spc="0" normalizeH="0" baseline="0" noProof="0" dirty="0">
              <a:ln>
                <a:noFill/>
              </a:ln>
              <a:solidFill>
                <a:srgbClr val="002060"/>
              </a:solidFill>
              <a:effectLst/>
              <a:uLnTx/>
              <a:uFillTx/>
              <a:latin typeface="Times New Roman" pitchFamily="18" charset="0"/>
              <a:ea typeface="+mn-ea"/>
              <a:cs typeface="Times New Roman" pitchFamily="18" charset="0"/>
            </a:endParaRPr>
          </a:p>
          <a:p>
            <a:endParaRPr lang="en-US" b="0" dirty="0"/>
          </a:p>
        </p:txBody>
      </p:sp>
    </p:spTree>
    <p:extLst>
      <p:ext uri="{BB962C8B-B14F-4D97-AF65-F5344CB8AC3E}">
        <p14:creationId xmlns:p14="http://schemas.microsoft.com/office/powerpoint/2010/main" val="5390213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1150938" y="692150"/>
            <a:ext cx="4556125" cy="3416300"/>
          </a:xfrm>
          <a:ln/>
        </p:spPr>
      </p:sp>
      <p:sp>
        <p:nvSpPr>
          <p:cNvPr id="43011"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All expenses are reported in a statement of activities solely within the without donor restrictions net assets column. </a:t>
            </a:r>
            <a:r>
              <a:rPr lang="en-US" dirty="0"/>
              <a:t>If a temporary restriction (either time or usage) is fulfilled, that amount of net assets is reclassified as without</a:t>
            </a:r>
            <a:r>
              <a:rPr lang="en-US" baseline="0" dirty="0"/>
              <a:t> donor </a:t>
            </a:r>
            <a:r>
              <a:rPr lang="en-US" dirty="0"/>
              <a:t>restriction. Therefore, when an expense is incurred that meets a donor stipulation, both the expense and the related contribution revenue appear simultaneously in the without donor restriction net assets column of the statement of activities. </a:t>
            </a:r>
          </a:p>
          <a:p>
            <a:r>
              <a:rPr lang="en-US" sz="1200" b="0" i="1" u="none" strike="noStrike" kern="1200" baseline="0" dirty="0">
                <a:solidFill>
                  <a:schemeClr val="tx1"/>
                </a:solidFill>
                <a:latin typeface="Times New Roman" pitchFamily="18" charset="0"/>
                <a:ea typeface="+mn-ea"/>
                <a:cs typeface="+mn-cs"/>
              </a:rPr>
              <a:t>Program services </a:t>
            </a:r>
            <a:r>
              <a:rPr lang="en-US" sz="1200" b="0" i="0" u="none" strike="noStrike" kern="1200" baseline="0" dirty="0">
                <a:solidFill>
                  <a:schemeClr val="tx1"/>
                </a:solidFill>
                <a:latin typeface="Times New Roman" pitchFamily="18" charset="0"/>
                <a:ea typeface="+mn-ea"/>
                <a:cs typeface="+mn-cs"/>
              </a:rPr>
              <a:t>encompass the entity’s activities relating to its mission. </a:t>
            </a:r>
            <a:r>
              <a:rPr lang="en-US" sz="1200" b="0" i="1" u="none" strike="noStrike" kern="1200" baseline="0" dirty="0">
                <a:solidFill>
                  <a:schemeClr val="tx1"/>
                </a:solidFill>
                <a:latin typeface="Times New Roman" pitchFamily="18" charset="0"/>
                <a:ea typeface="+mn-ea"/>
                <a:cs typeface="+mn-cs"/>
              </a:rPr>
              <a:t>Supporting service c</a:t>
            </a:r>
            <a:r>
              <a:rPr lang="en-US" sz="1200" b="0" i="0" u="none" strike="noStrike" kern="1200" baseline="0" dirty="0">
                <a:solidFill>
                  <a:schemeClr val="tx1"/>
                </a:solidFill>
                <a:latin typeface="Times New Roman" pitchFamily="18" charset="0"/>
                <a:ea typeface="+mn-ea"/>
                <a:cs typeface="+mn-cs"/>
              </a:rPr>
              <a:t>osts consist of administrative costs (management and general) and fund-raising expenses. T</a:t>
            </a:r>
            <a:r>
              <a:rPr lang="en-US" dirty="0"/>
              <a:t>his second category might be associated with certain program services, but it is not viewed as an actual cost of providing that service. </a:t>
            </a:r>
          </a:p>
          <a:p>
            <a:r>
              <a:rPr lang="en-US" sz="1200" b="0" i="0" u="none" strike="noStrike" kern="1200" baseline="0" dirty="0">
                <a:solidFill>
                  <a:schemeClr val="tx1"/>
                </a:solidFill>
                <a:latin typeface="Times New Roman" pitchFamily="18" charset="0"/>
                <a:ea typeface="+mn-ea"/>
                <a:cs typeface="+mn-cs"/>
              </a:rPr>
              <a:t>Analysts frequently calculate the ratio of program service expenses to total expenses as one way to evaluate the efficiency of not-for-profits.</a:t>
            </a:r>
          </a:p>
        </p:txBody>
      </p:sp>
    </p:spTree>
    <p:extLst>
      <p:ext uri="{BB962C8B-B14F-4D97-AF65-F5344CB8AC3E}">
        <p14:creationId xmlns:p14="http://schemas.microsoft.com/office/powerpoint/2010/main" val="42666194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50938" y="692150"/>
            <a:ext cx="4556125" cy="3416300"/>
          </a:xfrm>
          <a:ln/>
        </p:spPr>
      </p:sp>
      <p:sp>
        <p:nvSpPr>
          <p:cNvPr id="3174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18-3: Explain the purpose and construction of a statement of functional expenses.</a:t>
            </a:r>
            <a:endParaRPr lang="en-US" dirty="0"/>
          </a:p>
        </p:txBody>
      </p:sp>
    </p:spTree>
    <p:extLst>
      <p:ext uri="{BB962C8B-B14F-4D97-AF65-F5344CB8AC3E}">
        <p14:creationId xmlns:p14="http://schemas.microsoft.com/office/powerpoint/2010/main" val="18889814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xfrm>
            <a:off x="1150938" y="692150"/>
            <a:ext cx="4556125" cy="3416300"/>
          </a:xfrm>
          <a:ln/>
        </p:spPr>
      </p:sp>
      <p:sp>
        <p:nvSpPr>
          <p:cNvPr id="4505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Because contributors are concerned with how their gifts are used, this statement provides a detailed analysis of expenses by both function and object. </a:t>
            </a:r>
            <a:r>
              <a:rPr lang="en-US" dirty="0"/>
              <a:t>The columns represent functions and include the six previously identified program services followed by the supporting services of fund-raising and management and general expenses. </a:t>
            </a:r>
            <a:r>
              <a:rPr lang="en-US" sz="1200" b="0" i="0" u="none" strike="noStrike" kern="1200" baseline="0" dirty="0">
                <a:solidFill>
                  <a:schemeClr val="tx1"/>
                </a:solidFill>
                <a:latin typeface="Times New Roman" pitchFamily="18" charset="0"/>
                <a:ea typeface="+mn-ea"/>
                <a:cs typeface="+mn-cs"/>
              </a:rPr>
              <a:t>These categories are the same as reported on the statement of activities. Thus, the column totals agree with the operating expenses reported on that statement. The rows list expenses according to their nature.</a:t>
            </a:r>
          </a:p>
          <a:p>
            <a:r>
              <a:rPr lang="en-US" sz="1200" b="0" i="0" u="none" strike="noStrike" kern="1200" baseline="0" dirty="0">
                <a:solidFill>
                  <a:schemeClr val="tx1"/>
                </a:solidFill>
                <a:latin typeface="Times New Roman" pitchFamily="18" charset="0"/>
                <a:ea typeface="+mn-ea"/>
                <a:cs typeface="+mn-cs"/>
              </a:rPr>
              <a:t>As a result of the scrutiny that is sometimes placed on the amount that a private not-for-profit entity spends on fund-raising, the allocation of costs is quite important. </a:t>
            </a:r>
            <a:r>
              <a:rPr lang="en-US" sz="1200" b="0" i="0" u="none" strike="noStrike" kern="1200" baseline="0" dirty="0">
                <a:latin typeface="Times New Roman" pitchFamily="18" charset="0"/>
                <a:ea typeface="+mn-ea"/>
                <a:cs typeface="+mn-cs"/>
              </a:rPr>
              <a:t>Allocation</a:t>
            </a:r>
            <a:r>
              <a:rPr lang="en-US" sz="1200" b="0" dirty="0">
                <a:effectLst/>
                <a:cs typeface="Times New Roman" pitchFamily="18" charset="0"/>
              </a:rPr>
              <a:t> of joint fund-raising &amp; program service costs is permitted only when certain criteria are met.</a:t>
            </a:r>
          </a:p>
          <a:p>
            <a:endParaRPr lang="en-US" b="0" dirty="0"/>
          </a:p>
        </p:txBody>
      </p:sp>
    </p:spTree>
    <p:extLst>
      <p:ext uri="{BB962C8B-B14F-4D97-AF65-F5344CB8AC3E}">
        <p14:creationId xmlns:p14="http://schemas.microsoft.com/office/powerpoint/2010/main" val="15744011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xfrm>
            <a:off x="1150938" y="692150"/>
            <a:ext cx="4556125" cy="3416300"/>
          </a:xfrm>
          <a:ln/>
        </p:spPr>
      </p:sp>
      <p:sp>
        <p:nvSpPr>
          <p:cNvPr id="4403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 </a:t>
            </a:r>
            <a:r>
              <a:rPr lang="en-US" sz="1200" b="0" i="1" u="none" strike="noStrike" kern="1200" baseline="0" dirty="0">
                <a:solidFill>
                  <a:schemeClr val="tx1"/>
                </a:solidFill>
                <a:latin typeface="Times New Roman" pitchFamily="18" charset="0"/>
                <a:ea typeface="+mn-ea"/>
                <a:cs typeface="+mn-cs"/>
              </a:rPr>
              <a:t>statement of cash flows </a:t>
            </a:r>
            <a:r>
              <a:rPr lang="en-US" dirty="0"/>
              <a:t>currently presents the standard classification system: cash flows from operating activities, cash flows from investing activities, and cash flows from financing activities. As with for-profit enterprises, c</a:t>
            </a:r>
            <a:r>
              <a:rPr lang="en-US" sz="1200" b="0" i="0" u="none" strike="noStrike" kern="1200" baseline="0" dirty="0">
                <a:solidFill>
                  <a:schemeClr val="tx1"/>
                </a:solidFill>
                <a:latin typeface="Times New Roman" pitchFamily="18" charset="0"/>
                <a:ea typeface="+mn-ea"/>
                <a:cs typeface="+mn-cs"/>
              </a:rPr>
              <a:t>ash flows from operating activities may be presented by either the direct or indirect method. </a:t>
            </a:r>
            <a:r>
              <a:rPr lang="en-US" dirty="0"/>
              <a:t>Because the basic structure of this statement is likely to change in the future, coverage here is limited. </a:t>
            </a:r>
          </a:p>
        </p:txBody>
      </p:sp>
    </p:spTree>
    <p:extLst>
      <p:ext uri="{BB962C8B-B14F-4D97-AF65-F5344CB8AC3E}">
        <p14:creationId xmlns:p14="http://schemas.microsoft.com/office/powerpoint/2010/main" val="36014701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50938" y="692150"/>
            <a:ext cx="4556125" cy="3416300"/>
          </a:xfrm>
          <a:ln/>
        </p:spPr>
      </p:sp>
      <p:sp>
        <p:nvSpPr>
          <p:cNvPr id="31747" name="Rectangle 3"/>
          <p:cNvSpPr>
            <a:spLocks noGrp="1" noChangeArrowheads="1"/>
          </p:cNvSpPr>
          <p:nvPr>
            <p:ph type="body" idx="1"/>
          </p:nvPr>
        </p:nvSpPr>
        <p:spPr>
          <a:noFill/>
          <a:ln w="9525"/>
        </p:spPr>
        <p:txBody>
          <a:bodyPr/>
          <a:lstStyle/>
          <a:p>
            <a:r>
              <a:rPr lang="en-US" sz="1200" dirty="0">
                <a:solidFill>
                  <a:srgbClr val="000000"/>
                </a:solidFill>
                <a:effectLst/>
              </a:rPr>
              <a:t>LO 18-4: Report the various types of contributions that a private not-for-profit entity can receive.</a:t>
            </a:r>
            <a:endParaRPr lang="en-US" sz="1200" dirty="0">
              <a:solidFill>
                <a:srgbClr val="000000"/>
              </a:solidFill>
              <a:effectLst/>
              <a:cs typeface="Times New Roman" pitchFamily="18" charset="0"/>
            </a:endParaRPr>
          </a:p>
        </p:txBody>
      </p:sp>
    </p:spTree>
    <p:extLst>
      <p:ext uri="{BB962C8B-B14F-4D97-AF65-F5344CB8AC3E}">
        <p14:creationId xmlns:p14="http://schemas.microsoft.com/office/powerpoint/2010/main" val="24875564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xfrm>
            <a:off x="1150938" y="692150"/>
            <a:ext cx="4556125" cy="3416300"/>
          </a:xfrm>
          <a:ln/>
        </p:spPr>
      </p:sp>
      <p:sp>
        <p:nvSpPr>
          <p:cNvPr id="47107" name="Rectangle 3"/>
          <p:cNvSpPr>
            <a:spLocks noGrp="1" noChangeArrowheads="1"/>
          </p:cNvSpPr>
          <p:nvPr>
            <p:ph type="body" idx="1"/>
          </p:nvPr>
        </p:nvSpPr>
        <p:spPr>
          <a:noFill/>
          <a:ln w="9525"/>
        </p:spPr>
        <p:txBody>
          <a:bodyPr/>
          <a:lstStyle/>
          <a:p>
            <a:pPr marL="457200" indent="-457200">
              <a:spcBef>
                <a:spcPts val="1200"/>
              </a:spcBef>
              <a:buClr>
                <a:srgbClr val="002060"/>
              </a:buClr>
              <a:buSzPct val="105000"/>
              <a:buFont typeface="Wingdings" pitchFamily="2" charset="2"/>
              <a:buChar char="Ø"/>
              <a:defRPr/>
            </a:pPr>
            <a:r>
              <a:rPr lang="en-US" sz="2600" b="0" dirty="0">
                <a:solidFill>
                  <a:srgbClr val="002060"/>
                </a:solidFill>
                <a:effectLst/>
                <a:cs typeface="Times New Roman" pitchFamily="18" charset="0"/>
              </a:rPr>
              <a:t>Exchange transaction vs. Contribution</a:t>
            </a:r>
          </a:p>
          <a:p>
            <a:pPr marL="914400" lvl="1" indent="-457200">
              <a:spcBef>
                <a:spcPts val="1200"/>
              </a:spcBef>
              <a:buClr>
                <a:srgbClr val="002060"/>
              </a:buClr>
              <a:buSzPct val="105000"/>
              <a:buFont typeface="Wingdings" pitchFamily="2" charset="2"/>
              <a:buChar char="Ø"/>
              <a:defRPr/>
            </a:pPr>
            <a:r>
              <a:rPr lang="en-US" sz="2600" b="0" dirty="0">
                <a:solidFill>
                  <a:srgbClr val="002060"/>
                </a:solidFill>
                <a:effectLst/>
                <a:cs typeface="Times New Roman" pitchFamily="18" charset="0"/>
              </a:rPr>
              <a:t>Exchange transactions, such as member dues, are treated as accrual revenue.</a:t>
            </a:r>
          </a:p>
          <a:p>
            <a:pPr marL="914400" lvl="1" indent="-457200">
              <a:spcBef>
                <a:spcPts val="1200"/>
              </a:spcBef>
              <a:buClr>
                <a:srgbClr val="002060"/>
              </a:buClr>
              <a:buSzPct val="105000"/>
              <a:buFont typeface="Wingdings" pitchFamily="2" charset="2"/>
              <a:buChar char="Ø"/>
              <a:defRPr/>
            </a:pPr>
            <a:r>
              <a:rPr lang="en-US" sz="2600" b="0" dirty="0">
                <a:solidFill>
                  <a:srgbClr val="002060"/>
                </a:solidFill>
                <a:effectLst/>
                <a:cs typeface="Times New Roman" pitchFamily="18" charset="0"/>
              </a:rPr>
              <a:t>Contributions are treated as increases in net assets with donor restrictions, then reclassified to increases in net assets without donor restrictions as each restriction is cleared. </a:t>
            </a:r>
          </a:p>
          <a:p>
            <a:endParaRPr lang="en-US" sz="1200" b="1" dirty="0">
              <a:solidFill>
                <a:srgbClr val="002060"/>
              </a:solidFill>
              <a:effectLst/>
              <a:cs typeface="Times New Roman" pitchFamily="18" charset="0"/>
            </a:endParaRPr>
          </a:p>
        </p:txBody>
      </p:sp>
    </p:spTree>
    <p:extLst>
      <p:ext uri="{BB962C8B-B14F-4D97-AF65-F5344CB8AC3E}">
        <p14:creationId xmlns:p14="http://schemas.microsoft.com/office/powerpoint/2010/main" val="4999985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50938" y="692150"/>
            <a:ext cx="4556125" cy="3416300"/>
          </a:xfrm>
          <a:ln/>
        </p:spPr>
      </p:sp>
      <p:sp>
        <p:nvSpPr>
          <p:cNvPr id="3174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18-1: Understand the basic composition of financial statements produced for a private not-for-profit entity.</a:t>
            </a:r>
            <a:endParaRPr lang="en-US" dirty="0"/>
          </a:p>
        </p:txBody>
      </p:sp>
    </p:spTree>
    <p:extLst>
      <p:ext uri="{BB962C8B-B14F-4D97-AF65-F5344CB8AC3E}">
        <p14:creationId xmlns:p14="http://schemas.microsoft.com/office/powerpoint/2010/main" val="8042358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50938" y="692150"/>
            <a:ext cx="4556125" cy="3416300"/>
          </a:xfrm>
          <a:ln/>
        </p:spPr>
      </p:sp>
      <p:sp>
        <p:nvSpPr>
          <p:cNvPr id="31747" name="Rectangle 3"/>
          <p:cNvSpPr>
            <a:spLocks noGrp="1" noChangeArrowheads="1"/>
          </p:cNvSpPr>
          <p:nvPr>
            <p:ph type="body" idx="1"/>
          </p:nvPr>
        </p:nvSpPr>
        <p:spPr>
          <a:noFill/>
          <a:ln w="9525"/>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LO 18-5: </a:t>
            </a:r>
            <a:r>
              <a:rPr lang="en-US" sz="1200" b="0" dirty="0">
                <a:solidFill>
                  <a:srgbClr val="002060"/>
                </a:solidFill>
                <a:effectLst/>
              </a:rPr>
              <a:t>Explain the difference between a conditional contribution and an unconditional contribution, and demonstrate the method of financial reporting for each.</a:t>
            </a:r>
            <a:endParaRPr lang="en-US" sz="1200" b="0" dirty="0">
              <a:solidFill>
                <a:srgbClr val="002060"/>
              </a:solidFill>
              <a:effectLst/>
              <a:cs typeface="Times New Roman" pitchFamily="18" charset="0"/>
            </a:endParaRPr>
          </a:p>
          <a:p>
            <a:endParaRPr lang="en-US" sz="1200" b="1" dirty="0">
              <a:solidFill>
                <a:srgbClr val="002060"/>
              </a:solidFill>
              <a:effectLst/>
              <a:cs typeface="Times New Roman" pitchFamily="18" charset="0"/>
            </a:endParaRPr>
          </a:p>
        </p:txBody>
      </p:sp>
    </p:spTree>
    <p:extLst>
      <p:ext uri="{BB962C8B-B14F-4D97-AF65-F5344CB8AC3E}">
        <p14:creationId xmlns:p14="http://schemas.microsoft.com/office/powerpoint/2010/main" val="18900920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xfrm>
            <a:off x="1150938" y="692150"/>
            <a:ext cx="4556125" cy="3416300"/>
          </a:xfrm>
          <a:ln/>
        </p:spPr>
      </p:sp>
      <p:sp>
        <p:nvSpPr>
          <p:cNvPr id="46083" name="Rectangle 3"/>
          <p:cNvSpPr>
            <a:spLocks noGrp="1" noChangeArrowheads="1"/>
          </p:cNvSpPr>
          <p:nvPr>
            <p:ph type="body" idx="1"/>
          </p:nvPr>
        </p:nvSpPr>
        <p:spPr>
          <a:noFill/>
          <a:ln w="9525"/>
        </p:spPr>
        <p:txBody>
          <a:bodyPr/>
          <a:lstStyle/>
          <a:p>
            <a:pPr marL="457200" lvl="0" indent="-457200">
              <a:spcBef>
                <a:spcPts val="600"/>
              </a:spcBef>
              <a:spcAft>
                <a:spcPts val="600"/>
              </a:spcAft>
              <a:buSzPct val="105000"/>
              <a:buFont typeface="Wingdings" panose="05000000000000000000" pitchFamily="2" charset="2"/>
              <a:buChar char="Ø"/>
              <a:defRPr/>
            </a:pPr>
            <a:r>
              <a:rPr lang="en-US" sz="2000" b="0" dirty="0">
                <a:solidFill>
                  <a:srgbClr val="002060"/>
                </a:solidFill>
                <a:effectLst/>
                <a:cs typeface="Times New Roman" pitchFamily="18" charset="0"/>
              </a:rPr>
              <a:t>Contributions which are unconditional transfers of cash or other resources are recorded as contribution revenue at fair value in the period received. </a:t>
            </a:r>
          </a:p>
          <a:p>
            <a:pPr marL="457200" lvl="0" indent="-457200">
              <a:spcBef>
                <a:spcPts val="600"/>
              </a:spcBef>
              <a:spcAft>
                <a:spcPts val="600"/>
              </a:spcAft>
              <a:buSzPct val="105000"/>
              <a:buFont typeface="Wingdings" panose="05000000000000000000" pitchFamily="2" charset="2"/>
              <a:buChar char="Ø"/>
              <a:defRPr/>
            </a:pPr>
            <a:r>
              <a:rPr lang="en-US" sz="2000" b="0" dirty="0">
                <a:solidFill>
                  <a:srgbClr val="002060"/>
                </a:solidFill>
                <a:effectLst/>
                <a:cs typeface="Times New Roman" pitchFamily="18" charset="0"/>
              </a:rPr>
              <a:t>If the contribution is conditional, the NFP records a refundable liability and there is no increase in net assets. </a:t>
            </a:r>
          </a:p>
          <a:p>
            <a:pPr marL="457200" indent="-457200">
              <a:spcBef>
                <a:spcPts val="600"/>
              </a:spcBef>
              <a:spcAft>
                <a:spcPts val="600"/>
              </a:spcAft>
              <a:buSzPct val="105000"/>
              <a:buFont typeface="Wingdings" panose="05000000000000000000" pitchFamily="2" charset="2"/>
              <a:buChar char="Ø"/>
              <a:defRPr/>
            </a:pPr>
            <a:r>
              <a:rPr lang="en-US" sz="2000" b="0" dirty="0">
                <a:solidFill>
                  <a:srgbClr val="002060"/>
                </a:solidFill>
                <a:effectLst/>
                <a:cs typeface="Times New Roman" pitchFamily="18" charset="0"/>
              </a:rPr>
              <a:t>An entity views a contribution as conditional if: </a:t>
            </a:r>
          </a:p>
          <a:p>
            <a:pPr marL="914400" lvl="1" indent="-457200">
              <a:spcBef>
                <a:spcPts val="600"/>
              </a:spcBef>
              <a:spcAft>
                <a:spcPts val="600"/>
              </a:spcAft>
              <a:buSzPct val="105000"/>
              <a:buFont typeface="Wingdings" panose="05000000000000000000" pitchFamily="2" charset="2"/>
              <a:buChar char="Ø"/>
              <a:defRPr/>
            </a:pPr>
            <a:r>
              <a:rPr lang="en-US" sz="2000" b="0" dirty="0">
                <a:solidFill>
                  <a:srgbClr val="002060"/>
                </a:solidFill>
                <a:effectLst/>
                <a:cs typeface="Times New Roman" pitchFamily="18" charset="0"/>
              </a:rPr>
              <a:t>1. the entity must overcome a specified barrier to qualify for the gift</a:t>
            </a:r>
          </a:p>
          <a:p>
            <a:pPr marL="914400" lvl="1" indent="-457200">
              <a:spcBef>
                <a:spcPts val="600"/>
              </a:spcBef>
              <a:spcAft>
                <a:spcPts val="600"/>
              </a:spcAft>
              <a:buSzPct val="105000"/>
              <a:buFont typeface="Wingdings" panose="05000000000000000000" pitchFamily="2" charset="2"/>
              <a:buChar char="Ø"/>
              <a:defRPr/>
            </a:pPr>
            <a:r>
              <a:rPr lang="en-US" sz="2000" b="0" dirty="0">
                <a:solidFill>
                  <a:srgbClr val="002060"/>
                </a:solidFill>
                <a:effectLst/>
                <a:cs typeface="Times New Roman" pitchFamily="18" charset="0"/>
              </a:rPr>
              <a:t>2. if the NFP fails, the donor has the right to avoid making additional payments and can demand refund of all amounts previously given. </a:t>
            </a:r>
          </a:p>
          <a:p>
            <a:endParaRPr lang="en-US" dirty="0"/>
          </a:p>
        </p:txBody>
      </p:sp>
    </p:spTree>
    <p:extLst>
      <p:ext uri="{BB962C8B-B14F-4D97-AF65-F5344CB8AC3E}">
        <p14:creationId xmlns:p14="http://schemas.microsoft.com/office/powerpoint/2010/main" val="30863996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xfrm>
            <a:off x="1150938" y="692150"/>
            <a:ext cx="4556125" cy="3416300"/>
          </a:xfrm>
          <a:ln/>
        </p:spPr>
      </p:sp>
      <p:sp>
        <p:nvSpPr>
          <p:cNvPr id="4710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Dues and fees are frequently considered reciprocal transfers. A paying member typically receives benefits in the form of newsletters, journals, and use of the organization’s facilities and services. </a:t>
            </a:r>
            <a:r>
              <a:rPr lang="en-US" dirty="0"/>
              <a:t>T</a:t>
            </a:r>
            <a:r>
              <a:rPr lang="en-US" sz="1200" b="0" i="0" u="none" strike="noStrike" kern="1200" baseline="0" dirty="0">
                <a:solidFill>
                  <a:schemeClr val="tx1"/>
                </a:solidFill>
                <a:latin typeface="Times New Roman" pitchFamily="18" charset="0"/>
                <a:ea typeface="+mn-ea"/>
                <a:cs typeface="+mn-cs"/>
              </a:rPr>
              <a:t>hese transactions do not meet the definition of a contribution. Thus, they follow normal accrual basis accounting. </a:t>
            </a:r>
            <a:r>
              <a:rPr lang="en-US" dirty="0"/>
              <a:t>Revenue is</a:t>
            </a:r>
            <a:r>
              <a:rPr lang="en-US" sz="1200" b="0" i="0" u="none" strike="noStrike" kern="1200" baseline="0" dirty="0">
                <a:solidFill>
                  <a:schemeClr val="tx1"/>
                </a:solidFill>
                <a:latin typeface="Times New Roman" pitchFamily="18" charset="0"/>
                <a:ea typeface="+mn-ea"/>
                <a:cs typeface="+mn-cs"/>
              </a:rPr>
              <a:t> recognized when the performance obligations are satisfied.</a:t>
            </a:r>
          </a:p>
          <a:p>
            <a:r>
              <a:rPr lang="en-US" sz="1200" b="0" i="0" u="none" strike="noStrike" kern="1200" baseline="0" dirty="0">
                <a:solidFill>
                  <a:schemeClr val="tx1"/>
                </a:solidFill>
                <a:latin typeface="Times New Roman" pitchFamily="18" charset="0"/>
                <a:ea typeface="+mn-ea"/>
                <a:cs typeface="+mn-cs"/>
              </a:rPr>
              <a:t>Not-for-profits recognize contributed services only if the work being performed meets one of two criteria:</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Creates or enhances a nonfinancial asset.</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Requires a specialized skill possessed by the contributor that would typically need to be purchased if not donated.</a:t>
            </a:r>
            <a:endParaRPr lang="en-US" sz="1200" b="1" dirty="0">
              <a:solidFill>
                <a:srgbClr val="002060"/>
              </a:solidFill>
              <a:effectLst/>
              <a:cs typeface="Times New Roman" pitchFamily="18" charset="0"/>
            </a:endParaRPr>
          </a:p>
        </p:txBody>
      </p:sp>
    </p:spTree>
    <p:extLst>
      <p:ext uri="{BB962C8B-B14F-4D97-AF65-F5344CB8AC3E}">
        <p14:creationId xmlns:p14="http://schemas.microsoft.com/office/powerpoint/2010/main" val="24444890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xfrm>
            <a:off x="1150938" y="692150"/>
            <a:ext cx="4556125" cy="3416300"/>
          </a:xfrm>
          <a:ln/>
        </p:spPr>
      </p:sp>
      <p:sp>
        <p:nvSpPr>
          <p:cNvPr id="4710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Works of art, historical treasures, and the like are handled differently from other donated property. D</a:t>
            </a:r>
            <a:r>
              <a:rPr lang="en-US" dirty="0"/>
              <a:t>isclosure rather than formal recognition in financial statement accounts can be selected if these art works and museum pieces meet the following criteria: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added to a collection for public exhibition, education, or research;</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protected and preserved; and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covered by an organization policy whereby any proceeds generated from a future sale will be used to acquire other collection items so that these items do not function as a type of investment property. </a:t>
            </a:r>
          </a:p>
          <a:p>
            <a:endParaRPr lang="en-US" sz="1200" b="1" dirty="0">
              <a:solidFill>
                <a:srgbClr val="002060"/>
              </a:solidFill>
              <a:effectLst/>
              <a:cs typeface="Times New Roman" pitchFamily="18" charset="0"/>
            </a:endParaRPr>
          </a:p>
        </p:txBody>
      </p:sp>
    </p:spTree>
    <p:extLst>
      <p:ext uri="{BB962C8B-B14F-4D97-AF65-F5344CB8AC3E}">
        <p14:creationId xmlns:p14="http://schemas.microsoft.com/office/powerpoint/2010/main" val="27129957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xfrm>
            <a:off x="1150938" y="692150"/>
            <a:ext cx="4556125" cy="3416300"/>
          </a:xfrm>
          <a:ln/>
        </p:spPr>
      </p:sp>
      <p:sp>
        <p:nvSpPr>
          <p:cNvPr id="4710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Some not-for-profit entities, such as the United Way, solicit donations that will be distributed to other designated charities. They also accept gifts that must be conveyed to specified beneficiaries. A community group might raise contributions by allowing the donor to identify the charity to be benefited. The not-for-profit entity acts as a go-between, conveying donations from one party to another. </a:t>
            </a:r>
          </a:p>
          <a:p>
            <a:r>
              <a:rPr lang="en-US" sz="1200" b="0" i="0" u="none" strike="noStrike" kern="1200" baseline="0" dirty="0">
                <a:solidFill>
                  <a:schemeClr val="tx1"/>
                </a:solidFill>
                <a:latin typeface="Times New Roman" pitchFamily="18" charset="0"/>
                <a:ea typeface="+mn-ea"/>
                <a:cs typeface="+mn-cs"/>
              </a:rPr>
              <a:t>Such conveyances raise questions as to the appropriate recording to be made by each of the parties involved: the donor, the initial recipient, and the specified beneficiary</a:t>
            </a:r>
            <a:endParaRPr lang="en-US" sz="1200" b="1" dirty="0">
              <a:solidFill>
                <a:srgbClr val="002060"/>
              </a:solidFill>
              <a:effectLst/>
              <a:cs typeface="Times New Roman" pitchFamily="18" charset="0"/>
            </a:endParaRPr>
          </a:p>
        </p:txBody>
      </p:sp>
    </p:spTree>
    <p:extLst>
      <p:ext uri="{BB962C8B-B14F-4D97-AF65-F5344CB8AC3E}">
        <p14:creationId xmlns:p14="http://schemas.microsoft.com/office/powerpoint/2010/main" val="21486446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50938" y="692150"/>
            <a:ext cx="4556125" cy="3416300"/>
          </a:xfrm>
          <a:ln/>
        </p:spPr>
      </p:sp>
      <p:sp>
        <p:nvSpPr>
          <p:cNvPr id="3174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18-6: Account for both mergers and acquisitions of not-for-profit entities.</a:t>
            </a:r>
            <a:endParaRPr lang="en-US" sz="1200" b="1" dirty="0">
              <a:solidFill>
                <a:srgbClr val="002060"/>
              </a:solidFill>
              <a:effectLst/>
              <a:cs typeface="Times New Roman" pitchFamily="18" charset="0"/>
            </a:endParaRPr>
          </a:p>
        </p:txBody>
      </p:sp>
    </p:spTree>
    <p:extLst>
      <p:ext uri="{BB962C8B-B14F-4D97-AF65-F5344CB8AC3E}">
        <p14:creationId xmlns:p14="http://schemas.microsoft.com/office/powerpoint/2010/main" val="36579031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dirty="0"/>
              <a:t>Mergers and acquisitions are not limited to the world of business. In recent years, they have also become more prevalent in the world of not-for-profits. Two or more of these entities might decide to join together for a number of reasons such as more efficient use of resources to achieve common goals, cost cutting, attempts to rescue charities that are suffering financially, and expanding the scope of an organization’s outreach. </a:t>
            </a:r>
          </a:p>
        </p:txBody>
      </p:sp>
    </p:spTree>
    <p:extLst>
      <p:ext uri="{BB962C8B-B14F-4D97-AF65-F5344CB8AC3E}">
        <p14:creationId xmlns:p14="http://schemas.microsoft.com/office/powerpoint/2010/main" val="16555672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Times New Roman" pitchFamily="18" charset="0"/>
                <a:ea typeface="+mn-ea"/>
                <a:cs typeface="+mn-cs"/>
              </a:rPr>
              <a:t>In not-for-profit accounting, an acquisition occurs when one organization obtains control over another. Control is defined as “the direct or indirect ability to determine the direction of management and policies through ownership, contract, or otherwise.”</a:t>
            </a:r>
            <a:endParaRPr lang="en-US" sz="1200" b="0" dirty="0">
              <a:solidFill>
                <a:srgbClr val="002060"/>
              </a:solidFill>
              <a:effectLst/>
              <a:cs typeface="Times New Roman" pitchFamily="18" charset="0"/>
            </a:endParaRPr>
          </a:p>
          <a:p>
            <a:r>
              <a:rPr lang="en-US" dirty="0"/>
              <a:t>Each of the assets and liabilities of the acquired not-for-profit entity are identified and reported by the acquirer at fair value as of the acquisition date (the date on which control is achieved).</a:t>
            </a:r>
            <a:r>
              <a:rPr lang="en-US" sz="1200" b="0" i="0" u="none" strike="noStrike" kern="1200" baseline="0" dirty="0">
                <a:solidFill>
                  <a:schemeClr val="tx1"/>
                </a:solidFill>
                <a:latin typeface="Times New Roman" pitchFamily="18" charset="0"/>
                <a:ea typeface="+mn-ea"/>
                <a:cs typeface="+mn-cs"/>
              </a:rPr>
              <a:t> If the total acquisition value of the acquired entity is greater than the total value of all identifiable assets and liabilities, the excess is reported on the balance sheet as goodwill. Those steps</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follow the pattern established to consolidate for-profit companies. </a:t>
            </a:r>
          </a:p>
          <a:p>
            <a:r>
              <a:rPr lang="en-US" dirty="0"/>
              <a:t>One important distinction in the process is made at this point. The recognition of goodwill implies the existence of an otherwise unrecorded ability to generate especially high revenues and profits in the future, higher than expected to occur based solely on identifiable assets and liabilities.</a:t>
            </a:r>
            <a:endParaRPr lang="en-US" sz="1200" b="0" i="0" u="none" strike="noStrike" kern="1200" baseline="0" dirty="0">
              <a:solidFill>
                <a:schemeClr val="tx1"/>
              </a:solidFill>
              <a:latin typeface="Times New Roman" pitchFamily="18" charset="0"/>
              <a:ea typeface="+mn-ea"/>
              <a:cs typeface="+mn-cs"/>
            </a:endParaRPr>
          </a:p>
          <a:p>
            <a:r>
              <a:rPr lang="en-US" sz="1200" b="0" i="0" u="none" strike="noStrike" kern="1200" baseline="0" dirty="0">
                <a:solidFill>
                  <a:schemeClr val="tx1"/>
                </a:solidFill>
                <a:latin typeface="Times New Roman" pitchFamily="18" charset="0"/>
                <a:ea typeface="+mn-ea"/>
                <a:cs typeface="+mn-cs"/>
              </a:rPr>
              <a:t>The accounting for this excess depends on the type of revenue or support that is anticipated. If the future operations of the acquired entity are expected to be predominantly supported by contributions and returns on investments (</a:t>
            </a:r>
            <a:r>
              <a:rPr lang="en-US" dirty="0"/>
              <a:t>rather than fees or the sale of goods or service</a:t>
            </a:r>
            <a:r>
              <a:rPr lang="en-US" sz="1200" b="0" i="0" u="none" strike="noStrike" kern="1200" baseline="0" dirty="0">
                <a:solidFill>
                  <a:schemeClr val="tx1"/>
                </a:solidFill>
                <a:latin typeface="Times New Roman" pitchFamily="18" charset="0"/>
                <a:ea typeface="+mn-ea"/>
                <a:cs typeface="+mn-cs"/>
              </a:rPr>
              <a:t>), any unexplained excess acquisition value is reported as a reduction in unrestricted net assets on the statement of activities rather than recognized as the intangible asset goodwill. </a:t>
            </a:r>
          </a:p>
        </p:txBody>
      </p:sp>
    </p:spTree>
    <p:extLst>
      <p:ext uri="{BB962C8B-B14F-4D97-AF65-F5344CB8AC3E}">
        <p14:creationId xmlns:p14="http://schemas.microsoft.com/office/powerpoint/2010/main" val="42346514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Times New Roman" pitchFamily="18" charset="0"/>
                <a:ea typeface="+mn-ea"/>
                <a:cs typeface="+mn-cs"/>
              </a:rPr>
              <a:t>If two or more not-for-profit entities come together to form a new not-for-profit and control is turned over to a newly created</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governing board, then a merger rather than an acquisition takes place. </a:t>
            </a:r>
            <a:r>
              <a:rPr lang="en-US" dirty="0"/>
              <a:t>T</a:t>
            </a:r>
            <a:r>
              <a:rPr lang="en-US" sz="1200" b="0" i="0" u="none" strike="noStrike" kern="1200" baseline="0" dirty="0">
                <a:solidFill>
                  <a:schemeClr val="tx1"/>
                </a:solidFill>
                <a:latin typeface="Times New Roman" pitchFamily="18" charset="0"/>
                <a:ea typeface="+mn-ea"/>
                <a:cs typeface="+mn-cs"/>
              </a:rPr>
              <a:t>wo organizations were merged to create a third. An acquirer did not gain control over an acquired entity. A different type of event took place. </a:t>
            </a:r>
          </a:p>
          <a:p>
            <a:r>
              <a:rPr lang="en-US" sz="1200" b="0" i="0" u="none" strike="noStrike" kern="1200" baseline="0" dirty="0">
                <a:solidFill>
                  <a:schemeClr val="tx1"/>
                </a:solidFill>
                <a:latin typeface="Times New Roman" pitchFamily="18" charset="0"/>
                <a:ea typeface="+mn-ea"/>
                <a:cs typeface="+mn-cs"/>
              </a:rPr>
              <a:t>In a merger, because neither entity is acquired, identifiable assets and liabilities are not updated to fair value. Instead, the carryover method is applied. The newly formed not-for-profit reports all previously recognized assets and liabilities at their book values as of the date of the merger. Fair-value adjustments are not made. </a:t>
            </a:r>
            <a:r>
              <a:rPr lang="en-US" dirty="0"/>
              <a:t>Book value is retained for the assets and liabilities of both parties. </a:t>
            </a:r>
          </a:p>
        </p:txBody>
      </p:sp>
    </p:spTree>
    <p:extLst>
      <p:ext uri="{BB962C8B-B14F-4D97-AF65-F5344CB8AC3E}">
        <p14:creationId xmlns:p14="http://schemas.microsoft.com/office/powerpoint/2010/main" val="15886596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50938" y="692150"/>
            <a:ext cx="4556125" cy="3416300"/>
          </a:xfrm>
          <a:ln/>
        </p:spPr>
      </p:sp>
      <p:sp>
        <p:nvSpPr>
          <p:cNvPr id="3174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18-5: Understand the advantages of attaining tax-exempt status.</a:t>
            </a:r>
            <a:endParaRPr lang="en-US" sz="1200" b="1" dirty="0">
              <a:solidFill>
                <a:srgbClr val="002060"/>
              </a:solidFill>
              <a:effectLst/>
              <a:cs typeface="Times New Roman" pitchFamily="18" charset="0"/>
            </a:endParaRPr>
          </a:p>
        </p:txBody>
      </p:sp>
    </p:spTree>
    <p:extLst>
      <p:ext uri="{BB962C8B-B14F-4D97-AF65-F5344CB8AC3E}">
        <p14:creationId xmlns:p14="http://schemas.microsoft.com/office/powerpoint/2010/main" val="6122776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xfrm>
            <a:off x="1150938" y="692150"/>
            <a:ext cx="4556125" cy="3416300"/>
          </a:xfrm>
          <a:ln/>
        </p:spPr>
      </p:sp>
      <p:sp>
        <p:nvSpPr>
          <p:cNvPr id="32771"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Several general characteristics are frequently identified with not-for-profit entities:</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They often receive significant amounts of contributed resources from providers who</a:t>
            </a:r>
            <a:r>
              <a:rPr lang="en-US" sz="1200" b="0" i="0" u="none" strike="noStrike" kern="1200" dirty="0">
                <a:solidFill>
                  <a:schemeClr val="tx1"/>
                </a:solidFill>
                <a:latin typeface="Times New Roman" pitchFamily="18" charset="0"/>
                <a:ea typeface="+mn-ea"/>
                <a:cs typeface="+mn-cs"/>
              </a:rPr>
              <a:t> d</a:t>
            </a:r>
            <a:r>
              <a:rPr lang="en-US" sz="1200" b="0" i="0" u="none" strike="noStrike" kern="1200" baseline="0" dirty="0">
                <a:solidFill>
                  <a:schemeClr val="tx1"/>
                </a:solidFill>
                <a:latin typeface="Times New Roman" pitchFamily="18" charset="0"/>
                <a:ea typeface="+mn-ea"/>
                <a:cs typeface="+mn-cs"/>
              </a:rPr>
              <a:t>o not expect a commensurate return.</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They have an operating mission that is something other than providing goods and</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services for a profit.</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They do not have ownership interests like those of a for-profit business enterprise.</a:t>
            </a:r>
          </a:p>
          <a:p>
            <a:pPr marL="0" marR="0" lvl="0" indent="0" algn="l" defTabSz="914400" rtl="0" eaLnBrk="0" fontAlgn="base" latinLnBrk="0" hangingPunct="0">
              <a:lnSpc>
                <a:spcPct val="100000"/>
              </a:lnSpc>
              <a:spcBef>
                <a:spcPct val="30000"/>
              </a:spcBef>
              <a:spcAft>
                <a:spcPct val="0"/>
              </a:spcAft>
              <a:buClr>
                <a:srgbClr val="001755"/>
              </a:buClr>
              <a:buSzPct val="80000"/>
              <a:buFont typeface="+mj-lt"/>
              <a:buNone/>
              <a:tabLst/>
              <a:defRPr/>
            </a:pPr>
            <a:r>
              <a:rPr lang="en-US" sz="1200" b="0" i="0" u="none" strike="noStrike" kern="1200" baseline="0" noProof="0" dirty="0">
                <a:solidFill>
                  <a:schemeClr val="tx1"/>
                </a:solidFill>
                <a:latin typeface="Times New Roman" pitchFamily="18" charset="0"/>
                <a:ea typeface="+mn-ea"/>
                <a:cs typeface="+mn-cs"/>
              </a:rPr>
              <a:t>May be governmental or private:</a:t>
            </a:r>
          </a:p>
          <a:p>
            <a:pPr marL="228600" marR="0" lvl="1" indent="-228600" algn="l" defTabSz="914400" rtl="0" eaLnBrk="0" fontAlgn="base" latinLnBrk="0" hangingPunct="0">
              <a:lnSpc>
                <a:spcPct val="100000"/>
              </a:lnSpc>
              <a:spcBef>
                <a:spcPct val="30000"/>
              </a:spcBef>
              <a:spcAft>
                <a:spcPct val="0"/>
              </a:spcAft>
              <a:buClr>
                <a:srgbClr val="001755"/>
              </a:buClr>
              <a:buSzPct val="85000"/>
              <a:buFont typeface="+mj-lt"/>
              <a:buAutoNum type="arabicPeriod"/>
              <a:tabLst/>
              <a:defRPr/>
            </a:pPr>
            <a:r>
              <a:rPr lang="en-US" sz="1200" b="0" i="0" u="none" strike="noStrike" kern="1200" baseline="0" noProof="0" dirty="0">
                <a:solidFill>
                  <a:schemeClr val="tx1"/>
                </a:solidFill>
                <a:latin typeface="Times New Roman" pitchFamily="18" charset="0"/>
                <a:ea typeface="+mn-ea"/>
                <a:cs typeface="+mn-cs"/>
              </a:rPr>
              <a:t>Charitable</a:t>
            </a:r>
          </a:p>
          <a:p>
            <a:pPr marL="228600" marR="0" lvl="1" indent="-228600" algn="l" defTabSz="914400" rtl="0" eaLnBrk="0" fontAlgn="base" latinLnBrk="0" hangingPunct="0">
              <a:lnSpc>
                <a:spcPct val="100000"/>
              </a:lnSpc>
              <a:spcBef>
                <a:spcPct val="30000"/>
              </a:spcBef>
              <a:spcAft>
                <a:spcPct val="0"/>
              </a:spcAft>
              <a:buClr>
                <a:srgbClr val="001755"/>
              </a:buClr>
              <a:buSzPct val="85000"/>
              <a:buFont typeface="+mj-lt"/>
              <a:buAutoNum type="arabicPeriod"/>
              <a:tabLst/>
              <a:defRPr/>
            </a:pPr>
            <a:r>
              <a:rPr lang="en-US" sz="1200" b="0" i="0" u="none" strike="noStrike" kern="1200" baseline="0" noProof="0" dirty="0">
                <a:solidFill>
                  <a:schemeClr val="tx1"/>
                </a:solidFill>
                <a:latin typeface="Times New Roman" pitchFamily="18" charset="0"/>
                <a:ea typeface="+mn-ea"/>
                <a:cs typeface="+mn-cs"/>
              </a:rPr>
              <a:t>Educational</a:t>
            </a:r>
          </a:p>
          <a:p>
            <a:pPr marL="228600" marR="0" lvl="1" indent="-228600" algn="l" defTabSz="914400" rtl="0" eaLnBrk="0" fontAlgn="base" latinLnBrk="0" hangingPunct="0">
              <a:lnSpc>
                <a:spcPct val="100000"/>
              </a:lnSpc>
              <a:spcBef>
                <a:spcPct val="30000"/>
              </a:spcBef>
              <a:spcAft>
                <a:spcPct val="0"/>
              </a:spcAft>
              <a:buClr>
                <a:srgbClr val="001755"/>
              </a:buClr>
              <a:buSzPct val="85000"/>
              <a:buFont typeface="+mj-lt"/>
              <a:buAutoNum type="arabicPeriod"/>
              <a:tabLst/>
              <a:defRPr/>
            </a:pPr>
            <a:r>
              <a:rPr lang="en-US" sz="1200" b="0" i="0" u="none" strike="noStrike" kern="1200" baseline="0" noProof="0" dirty="0">
                <a:solidFill>
                  <a:schemeClr val="tx1"/>
                </a:solidFill>
                <a:latin typeface="Times New Roman" pitchFamily="18" charset="0"/>
                <a:ea typeface="+mn-ea"/>
                <a:cs typeface="+mn-cs"/>
              </a:rPr>
              <a:t>Civic organizations</a:t>
            </a:r>
          </a:p>
          <a:p>
            <a:pPr marL="228600" marR="0" lvl="1" indent="-228600" algn="l" defTabSz="914400" rtl="0" eaLnBrk="0" fontAlgn="base" latinLnBrk="0" hangingPunct="0">
              <a:lnSpc>
                <a:spcPct val="100000"/>
              </a:lnSpc>
              <a:spcBef>
                <a:spcPct val="30000"/>
              </a:spcBef>
              <a:spcAft>
                <a:spcPct val="0"/>
              </a:spcAft>
              <a:buClr>
                <a:srgbClr val="001755"/>
              </a:buClr>
              <a:buSzPct val="85000"/>
              <a:buFont typeface="+mj-lt"/>
              <a:buAutoNum type="arabicPeriod"/>
              <a:tabLst/>
              <a:defRPr/>
            </a:pPr>
            <a:r>
              <a:rPr lang="en-US" sz="1200" b="0" i="0" u="none" strike="noStrike" kern="1200" baseline="0" noProof="0" dirty="0">
                <a:solidFill>
                  <a:schemeClr val="tx1"/>
                </a:solidFill>
                <a:latin typeface="Times New Roman" pitchFamily="18" charset="0"/>
                <a:ea typeface="+mn-ea"/>
                <a:cs typeface="+mn-cs"/>
              </a:rPr>
              <a:t>Trade organizations</a:t>
            </a:r>
          </a:p>
          <a:p>
            <a:pPr marL="0" indent="0">
              <a:buFont typeface="+mj-lt"/>
              <a:buNone/>
            </a:pPr>
            <a:endParaRPr lang="en-US" sz="1200" b="0" i="0" u="none" strike="noStrike" kern="1200" baseline="0" dirty="0">
              <a:solidFill>
                <a:schemeClr val="tx1"/>
              </a:solidFill>
              <a:latin typeface="Times New Roman" pitchFamily="18" charset="0"/>
              <a:ea typeface="+mn-ea"/>
              <a:cs typeface="+mn-cs"/>
            </a:endParaRPr>
          </a:p>
        </p:txBody>
      </p:sp>
    </p:spTree>
    <p:extLst>
      <p:ext uri="{BB962C8B-B14F-4D97-AF65-F5344CB8AC3E}">
        <p14:creationId xmlns:p14="http://schemas.microsoft.com/office/powerpoint/2010/main" val="35906574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Times New Roman" pitchFamily="18" charset="0"/>
                <a:ea typeface="+mn-ea"/>
                <a:cs typeface="+mn-cs"/>
              </a:rPr>
              <a:t>A primary reason for creating an entity as a not-for-profit is to qualify for tax-exempt status. Just as there are many different</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types of not-for-profit entities, quite a number of tax-exempt statuses are available that establish what these entities can and cannot do. Section 501(c)(3), Section 501(c)(4), and Section 501(c)(6) are three of the most common tax-exempt statuses in the US. </a:t>
            </a:r>
          </a:p>
          <a:p>
            <a:r>
              <a:rPr lang="en-US" sz="1200" b="0" i="0" u="none" strike="noStrike" kern="1200" baseline="0" dirty="0">
                <a:solidFill>
                  <a:schemeClr val="tx1"/>
                </a:solidFill>
                <a:latin typeface="Times New Roman" pitchFamily="18" charset="0"/>
                <a:ea typeface="+mn-ea"/>
                <a:cs typeface="+mn-cs"/>
              </a:rPr>
              <a:t>Section 501(c)(3) of the tax code applies to not-for-profit entities that are charitable, educational, or scientific. Section 501(c)(4) of the Internal Revenue Code applies to organizations that function exclusively for the promotion of social welfare, often referred to as </a:t>
            </a:r>
            <a:r>
              <a:rPr lang="en-US" sz="1200" b="0" i="1" u="none" strike="noStrike" kern="1200" baseline="0" dirty="0">
                <a:solidFill>
                  <a:schemeClr val="tx1"/>
                </a:solidFill>
                <a:latin typeface="Times New Roman" pitchFamily="18" charset="0"/>
                <a:ea typeface="+mn-ea"/>
                <a:cs typeface="+mn-cs"/>
              </a:rPr>
              <a:t>advocacy groups. </a:t>
            </a:r>
          </a:p>
          <a:p>
            <a:r>
              <a:rPr lang="en-US" sz="1200" b="0" i="1" u="none" strike="noStrike" kern="1200" baseline="0" dirty="0">
                <a:solidFill>
                  <a:schemeClr val="tx1"/>
                </a:solidFill>
                <a:latin typeface="Times New Roman" pitchFamily="18" charset="0"/>
                <a:ea typeface="+mn-ea"/>
                <a:cs typeface="+mn-cs"/>
              </a:rPr>
              <a:t>“</a:t>
            </a:r>
            <a:r>
              <a:rPr lang="en-US" b="0" i="0" u="none" strike="noStrike" kern="1200" baseline="0" dirty="0">
                <a:solidFill>
                  <a:schemeClr val="tx1"/>
                </a:solidFill>
                <a:latin typeface="Times New Roman" pitchFamily="18" charset="0"/>
                <a:ea typeface="+mn-ea"/>
                <a:cs typeface="+mn-cs"/>
              </a:rPr>
              <a:t>Section 501(c)(6) of the Internal Revenue Code provides for the exemption of business leagues, chambers of commerce, real estate boards, boards of trade, and professional football leagues.” These organizations do not pay federal income taxes but are frequently required to pay state income taxes. Membership dues to these organizations are tax deductible so long as they are viewed as ordinary and necessary business expenses. Within certain limits, such entities can lobby and engage in political election campaign activity.</a:t>
            </a:r>
            <a:endParaRPr lang="en-US" dirty="0"/>
          </a:p>
        </p:txBody>
      </p:sp>
    </p:spTree>
    <p:extLst>
      <p:ext uri="{BB962C8B-B14F-4D97-AF65-F5344CB8AC3E}">
        <p14:creationId xmlns:p14="http://schemas.microsoft.com/office/powerpoint/2010/main" val="14632090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r>
              <a:rPr lang="en-US" dirty="0"/>
              <a:t>They are then exempt from paying federal income taxes (and likely state income taxes) on most income. However, not-for-profit entities are still subject to taxation on any unrelated business income they generate. </a:t>
            </a:r>
            <a:r>
              <a:rPr lang="en-US" sz="1200" b="0" i="0" u="none" strike="noStrike" kern="1200" baseline="0" dirty="0">
                <a:solidFill>
                  <a:schemeClr val="tx1"/>
                </a:solidFill>
                <a:latin typeface="Times New Roman" pitchFamily="18" charset="0"/>
                <a:ea typeface="+mn-ea"/>
                <a:cs typeface="+mn-cs"/>
              </a:rPr>
              <a:t>One of the primary benefits of Section 501(c)(3) status is that charitable donations to these organizations can be used to reduce the donor’s taxable income. In addition, such entities qualify for the benefit of a nonprofit postal permit that reduces mailing charges considerably. However, restrictions do exist. For example, although Section 501</a:t>
            </a:r>
            <a:r>
              <a:rPr lang="it-IT" sz="1200" b="0" i="0" u="none" strike="noStrike" kern="1200" baseline="0" dirty="0">
                <a:solidFill>
                  <a:schemeClr val="tx1"/>
                </a:solidFill>
                <a:latin typeface="Times New Roman" pitchFamily="18" charset="0"/>
                <a:ea typeface="+mn-ea"/>
                <a:cs typeface="+mn-cs"/>
              </a:rPr>
              <a:t>(c)(3)</a:t>
            </a:r>
            <a:r>
              <a:rPr lang="it-IT" sz="1200" b="0" i="0" u="none" strike="noStrike" kern="1200" dirty="0">
                <a:solidFill>
                  <a:schemeClr val="tx1"/>
                </a:solidFill>
                <a:latin typeface="Times New Roman" pitchFamily="18" charset="0"/>
                <a:ea typeface="+mn-ea"/>
                <a:cs typeface="+mn-cs"/>
              </a:rPr>
              <a:t> </a:t>
            </a:r>
            <a:r>
              <a:rPr lang="en-US" sz="1200" b="0" i="0" u="none" strike="noStrike" kern="1200" dirty="0">
                <a:solidFill>
                  <a:schemeClr val="tx1"/>
                </a:solidFill>
                <a:latin typeface="Times New Roman" pitchFamily="18" charset="0"/>
                <a:ea typeface="+mn-ea"/>
                <a:cs typeface="+mn-cs"/>
              </a:rPr>
              <a:t>organizations</a:t>
            </a:r>
            <a:r>
              <a:rPr lang="it-IT"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may participate in a small amount of lobbying, they cannot engage in political election campaign activity. Most tax-exempt entities are required to submit a Form 990 (</a:t>
            </a:r>
            <a:r>
              <a:rPr lang="en-US" sz="1200" b="0" i="1" u="none" strike="noStrike" kern="1200" baseline="0" dirty="0">
                <a:solidFill>
                  <a:schemeClr val="tx1"/>
                </a:solidFill>
                <a:latin typeface="Times New Roman" pitchFamily="18" charset="0"/>
                <a:ea typeface="+mn-ea"/>
                <a:cs typeface="+mn-cs"/>
              </a:rPr>
              <a:t>Return of Organization</a:t>
            </a:r>
            <a:r>
              <a:rPr lang="en-US" sz="1200" b="0" i="1" u="none" strike="noStrike" kern="1200" dirty="0">
                <a:solidFill>
                  <a:schemeClr val="tx1"/>
                </a:solidFill>
                <a:latin typeface="Times New Roman" pitchFamily="18" charset="0"/>
                <a:ea typeface="+mn-ea"/>
                <a:cs typeface="+mn-cs"/>
              </a:rPr>
              <a:t> </a:t>
            </a:r>
            <a:r>
              <a:rPr lang="en-US" sz="1200" b="0" i="1" u="none" strike="noStrike" kern="1200" baseline="0" dirty="0">
                <a:solidFill>
                  <a:schemeClr val="tx1"/>
                </a:solidFill>
                <a:latin typeface="Times New Roman" pitchFamily="18" charset="0"/>
                <a:ea typeface="+mn-ea"/>
                <a:cs typeface="+mn-cs"/>
              </a:rPr>
              <a:t>Exempt from Income Tax) </a:t>
            </a:r>
            <a:r>
              <a:rPr lang="en-US" sz="1200" b="0" i="0" u="none" strike="noStrike" kern="1200" baseline="0" dirty="0">
                <a:solidFill>
                  <a:schemeClr val="tx1"/>
                </a:solidFill>
                <a:latin typeface="Times New Roman" pitchFamily="18" charset="0"/>
                <a:ea typeface="+mn-ea"/>
                <a:cs typeface="+mn-cs"/>
              </a:rPr>
              <a:t>to the Internal Revenue Service each year in order to maintain their tax-exempt status.</a:t>
            </a:r>
          </a:p>
        </p:txBody>
      </p:sp>
    </p:spTree>
    <p:extLst>
      <p:ext uri="{BB962C8B-B14F-4D97-AF65-F5344CB8AC3E}">
        <p14:creationId xmlns:p14="http://schemas.microsoft.com/office/powerpoint/2010/main" val="19089796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50938" y="692150"/>
            <a:ext cx="4556125" cy="3416300"/>
          </a:xfrm>
          <a:ln/>
        </p:spPr>
      </p:sp>
      <p:sp>
        <p:nvSpPr>
          <p:cNvPr id="3174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18-8: Describe the unique aspects of revenue recognition for both investor-owned and private not-for-profit health care entities.</a:t>
            </a:r>
            <a:endParaRPr lang="en-US" sz="1200" b="1" dirty="0">
              <a:solidFill>
                <a:srgbClr val="002060"/>
              </a:solidFill>
              <a:effectLst/>
              <a:cs typeface="Times New Roman" pitchFamily="18" charset="0"/>
            </a:endParaRPr>
          </a:p>
        </p:txBody>
      </p:sp>
    </p:spTree>
    <p:extLst>
      <p:ext uri="{BB962C8B-B14F-4D97-AF65-F5344CB8AC3E}">
        <p14:creationId xmlns:p14="http://schemas.microsoft.com/office/powerpoint/2010/main" val="40537507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xfrm>
            <a:off x="1150938" y="692150"/>
            <a:ext cx="4556125" cy="3416300"/>
          </a:xfrm>
          <a:ln/>
        </p:spPr>
      </p:sp>
      <p:sp>
        <p:nvSpPr>
          <p:cNvPr id="48131" name="Rectangle 3"/>
          <p:cNvSpPr>
            <a:spLocks noGrp="1" noChangeArrowheads="1"/>
          </p:cNvSpPr>
          <p:nvPr>
            <p:ph type="body" idx="1"/>
          </p:nvPr>
        </p:nvSpPr>
        <p:spPr>
          <a:noFill/>
          <a:ln w="9525"/>
        </p:spPr>
        <p:txBody>
          <a:bodyPr/>
          <a:lstStyle/>
          <a:p>
            <a:pPr marL="171450" indent="-171450">
              <a:spcBef>
                <a:spcPct val="50000"/>
              </a:spcBef>
              <a:buFont typeface="Arial"/>
              <a:buChar char="•"/>
              <a:defRPr/>
            </a:pPr>
            <a:r>
              <a:rPr lang="en-US" sz="1200" dirty="0">
                <a:solidFill>
                  <a:srgbClr val="000000"/>
                </a:solidFill>
                <a:effectLst/>
                <a:cs typeface="Times New Roman" pitchFamily="18" charset="0"/>
              </a:rPr>
              <a:t>Health care expenditures account for 17.9 percent of our gross domestic product, much of which is paid by third-party payors.</a:t>
            </a:r>
          </a:p>
          <a:p>
            <a:pPr marL="171450" indent="-171450">
              <a:spcBef>
                <a:spcPct val="50000"/>
              </a:spcBef>
              <a:buFont typeface="Arial"/>
              <a:buChar char="•"/>
              <a:defRPr/>
            </a:pPr>
            <a:r>
              <a:rPr lang="en-US" sz="1200" dirty="0">
                <a:solidFill>
                  <a:srgbClr val="000000"/>
                </a:solidFill>
                <a:effectLst/>
                <a:cs typeface="Times New Roman" pitchFamily="18" charset="0"/>
              </a:rPr>
              <a:t>From a financial reporting perspective, these organizations have no need to compute and report net income.</a:t>
            </a:r>
          </a:p>
          <a:p>
            <a:pPr marL="171450" indent="-171450">
              <a:spcBef>
                <a:spcPct val="50000"/>
              </a:spcBef>
              <a:buFont typeface="Arial"/>
              <a:buChar char="•"/>
              <a:defRPr/>
            </a:pPr>
            <a:r>
              <a:rPr lang="en-US" sz="1200" dirty="0">
                <a:solidFill>
                  <a:srgbClr val="000000"/>
                </a:solidFill>
                <a:effectLst/>
                <a:cs typeface="Times New Roman" pitchFamily="18" charset="0"/>
              </a:rPr>
              <a:t>However, readers of the financial statements need a method to help measure the efficiency of currency operations.</a:t>
            </a:r>
          </a:p>
          <a:p>
            <a:pPr marL="171450" indent="-171450">
              <a:spcBef>
                <a:spcPct val="50000"/>
              </a:spcBef>
              <a:buFont typeface="Arial"/>
              <a:buChar char="•"/>
              <a:defRPr/>
            </a:pPr>
            <a:r>
              <a:rPr lang="en-US" sz="1200" dirty="0">
                <a:solidFill>
                  <a:srgbClr val="000000"/>
                </a:solidFill>
                <a:effectLst/>
                <a:cs typeface="Times New Roman" pitchFamily="18" charset="0"/>
              </a:rPr>
              <a:t>FASB requires the reporting of a “performance indicator” to reflect operational success or failure.</a:t>
            </a:r>
          </a:p>
          <a:p>
            <a:endParaRPr lang="en-US" dirty="0">
              <a:solidFill>
                <a:srgbClr val="000000"/>
              </a:solidFill>
            </a:endParaRPr>
          </a:p>
        </p:txBody>
      </p:sp>
    </p:spTree>
    <p:extLst>
      <p:ext uri="{BB962C8B-B14F-4D97-AF65-F5344CB8AC3E}">
        <p14:creationId xmlns:p14="http://schemas.microsoft.com/office/powerpoint/2010/main" val="21769833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xfrm>
            <a:off x="1150938" y="692150"/>
            <a:ext cx="4556125" cy="3416300"/>
          </a:xfrm>
          <a:ln/>
        </p:spPr>
      </p:sp>
      <p:sp>
        <p:nvSpPr>
          <p:cNvPr id="49155" name="Rectangle 3"/>
          <p:cNvSpPr>
            <a:spLocks noGrp="1" noChangeArrowheads="1"/>
          </p:cNvSpPr>
          <p:nvPr>
            <p:ph type="body" idx="1"/>
          </p:nvPr>
        </p:nvSpPr>
        <p:spPr>
          <a:noFill/>
          <a:ln w="9525"/>
        </p:spPr>
        <p:txBody>
          <a:bodyPr/>
          <a:lstStyle/>
          <a:p>
            <a:r>
              <a:rPr lang="en-US" dirty="0"/>
              <a:t>ASU No. 2014-09 requires entities to follow a five-step progression in recording revenues: ∙ Identify the contract with the customer. ∙ Identify all performance obligations in the contract. ∙ Determine the transaction price. ∙ Allocate the transaction price to the various performance obligations. ∙ Recognize revenue when (or as) the entity satisfies each performance obligation.</a:t>
            </a:r>
            <a:endParaRPr lang="en-US" sz="1200" b="0" i="0" u="none" strike="noStrike" kern="1200" baseline="0" dirty="0">
              <a:solidFill>
                <a:schemeClr val="tx1"/>
              </a:solidFill>
              <a:effectLst/>
              <a:latin typeface="Times New Roman" pitchFamily="18" charset="0"/>
              <a:ea typeface="+mn-ea"/>
              <a:cs typeface="+mn-cs"/>
            </a:endParaRPr>
          </a:p>
        </p:txBody>
      </p:sp>
    </p:spTree>
    <p:extLst>
      <p:ext uri="{BB962C8B-B14F-4D97-AF65-F5344CB8AC3E}">
        <p14:creationId xmlns:p14="http://schemas.microsoft.com/office/powerpoint/2010/main" val="2245648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50938" y="692150"/>
            <a:ext cx="4556125" cy="3416300"/>
          </a:xfrm>
          <a:ln/>
        </p:spPr>
      </p:sp>
      <p:sp>
        <p:nvSpPr>
          <p:cNvPr id="3379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 amount of money and other resources given to not-for-profit entities each year is staggering. Total estimated giving in 2014 totaled $358.38 billion. This generosity comes from a wide sector.</a:t>
            </a:r>
            <a:endParaRPr lang="en-US" dirty="0"/>
          </a:p>
        </p:txBody>
      </p:sp>
    </p:spTree>
    <p:extLst>
      <p:ext uri="{BB962C8B-B14F-4D97-AF65-F5344CB8AC3E}">
        <p14:creationId xmlns:p14="http://schemas.microsoft.com/office/powerpoint/2010/main" val="30431624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xfrm>
            <a:off x="1150938" y="692150"/>
            <a:ext cx="4556125" cy="3416300"/>
          </a:xfrm>
          <a:ln/>
        </p:spPr>
      </p:sp>
      <p:sp>
        <p:nvSpPr>
          <p:cNvPr id="3481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Recipients of these contributions represent an eclectic assortment of missions.</a:t>
            </a:r>
            <a:endParaRPr lang="en-US" dirty="0"/>
          </a:p>
        </p:txBody>
      </p:sp>
    </p:spTree>
    <p:extLst>
      <p:ext uri="{BB962C8B-B14F-4D97-AF65-F5344CB8AC3E}">
        <p14:creationId xmlns:p14="http://schemas.microsoft.com/office/powerpoint/2010/main" val="32113311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xfrm>
            <a:off x="1150938" y="692150"/>
            <a:ext cx="4556125" cy="3416300"/>
          </a:xfrm>
          <a:ln/>
        </p:spPr>
      </p:sp>
      <p:sp>
        <p:nvSpPr>
          <p:cNvPr id="32771" name="Rectangle 3"/>
          <p:cNvSpPr>
            <a:spLocks noGrp="1" noChangeArrowheads="1"/>
          </p:cNvSpPr>
          <p:nvPr>
            <p:ph type="body" idx="1"/>
          </p:nvPr>
        </p:nvSpPr>
        <p:spPr>
          <a:noFill/>
          <a:ln w="9525"/>
        </p:spPr>
        <p:txBody>
          <a:bodyPr/>
          <a:lstStyle/>
          <a:p>
            <a:r>
              <a:rPr lang="en-US" dirty="0"/>
              <a:t>B</a:t>
            </a:r>
            <a:r>
              <a:rPr lang="en-US" sz="1200" b="0" i="0" u="none" strike="noStrike" kern="1200" baseline="0" dirty="0">
                <a:solidFill>
                  <a:schemeClr val="tx1"/>
                </a:solidFill>
                <a:latin typeface="Times New Roman" pitchFamily="18" charset="0"/>
                <a:ea typeface="+mn-ea"/>
                <a:cs typeface="+mn-cs"/>
              </a:rPr>
              <a:t>asic goals have evolved that form the framework for the generally accepted</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accounting principles used by private not-for-profit entities, including:</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Financial statements should focus on the entity as a whole.</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Reporting requirements for private not-for-profit entities should be similar to those</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applied by for-profit businesses unless critical differences exist in the nature of the</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transactions or the informational needs of financial statement users.</a:t>
            </a:r>
          </a:p>
        </p:txBody>
      </p:sp>
    </p:spTree>
    <p:extLst>
      <p:ext uri="{BB962C8B-B14F-4D97-AF65-F5344CB8AC3E}">
        <p14:creationId xmlns:p14="http://schemas.microsoft.com/office/powerpoint/2010/main" val="10687255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xfrm>
            <a:off x="1150938" y="692150"/>
            <a:ext cx="4556125" cy="3416300"/>
          </a:xfrm>
          <a:ln/>
        </p:spPr>
      </p:sp>
      <p:sp>
        <p:nvSpPr>
          <p:cNvPr id="37891"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 first of these goals is important because it establishes that the entity’s financial statements should not be structured to highlight the individual funds that these organizations often use for internal record-keeping. For external reporting purposes, FASB emphasized the operations and financial position of the entire organization. </a:t>
            </a:r>
          </a:p>
          <a:p>
            <a:r>
              <a:rPr lang="en-US" sz="1200" b="0" i="0" u="none" strike="noStrike" kern="1200" baseline="0" dirty="0">
                <a:solidFill>
                  <a:schemeClr val="tx1"/>
                </a:solidFill>
                <a:latin typeface="Times New Roman" pitchFamily="18" charset="0"/>
                <a:ea typeface="+mn-ea"/>
                <a:cs typeface="+mn-cs"/>
              </a:rPr>
              <a:t>The second goal above is significant because it allows these organizations to apply many of the same accounting techniques used by for-profit</a:t>
            </a:r>
            <a:r>
              <a:rPr lang="en-US" sz="1200" b="0" i="0" u="none" strike="noStrike" kern="1200" dirty="0">
                <a:solidFill>
                  <a:schemeClr val="tx1"/>
                </a:solidFill>
                <a:latin typeface="Times New Roman" pitchFamily="18" charset="0"/>
                <a:ea typeface="+mn-ea"/>
                <a:cs typeface="+mn-cs"/>
              </a:rPr>
              <a:t> businesses</a:t>
            </a:r>
            <a:r>
              <a:rPr lang="en-US" sz="1200" b="0" i="0" u="none" strike="noStrike" kern="1200" baseline="0" dirty="0">
                <a:solidFill>
                  <a:schemeClr val="tx1"/>
                </a:solidFill>
                <a:latin typeface="Times New Roman" pitchFamily="18" charset="0"/>
                <a:ea typeface="+mn-ea"/>
                <a:cs typeface="+mn-cs"/>
              </a:rPr>
              <a:t>.</a:t>
            </a:r>
            <a:r>
              <a:rPr lang="en-US" dirty="0"/>
              <a:t> </a:t>
            </a:r>
            <a:r>
              <a:rPr lang="en-US" sz="1200" b="0" i="0" u="none" strike="noStrike" kern="1200" baseline="0" dirty="0">
                <a:solidFill>
                  <a:schemeClr val="tx1"/>
                </a:solidFill>
                <a:latin typeface="Times New Roman" pitchFamily="18" charset="0"/>
                <a:ea typeface="+mn-ea"/>
                <a:cs typeface="+mn-cs"/>
              </a:rPr>
              <a:t>Consequently, authoritative literature for capital leases, pensions, contingent liabilities, and similar issues have not yet been rewritten specifically for private not-for-profit entities.</a:t>
            </a:r>
            <a:endParaRPr lang="en-US" dirty="0"/>
          </a:p>
        </p:txBody>
      </p:sp>
    </p:spTree>
    <p:extLst>
      <p:ext uri="{BB962C8B-B14F-4D97-AF65-F5344CB8AC3E}">
        <p14:creationId xmlns:p14="http://schemas.microsoft.com/office/powerpoint/2010/main" val="21964868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xfrm>
            <a:off x="1150938" y="692150"/>
            <a:ext cx="4556125" cy="3416300"/>
          </a:xfrm>
          <a:ln/>
        </p:spPr>
      </p:sp>
      <p:sp>
        <p:nvSpPr>
          <p:cNvPr id="3891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Although private not-for-profit entities have much in common with for-profit businesses, at least three critical differences exist that impact financial reporting: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First, the donations that private not-for-profit entities receive have no</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counterparts in commercial businesses. </a:t>
            </a:r>
            <a:r>
              <a:rPr lang="en-US" dirty="0"/>
              <a:t>Millions of dollars can be received purely as a gift. Businesses do not face that reporting challenge. </a:t>
            </a:r>
            <a:endParaRPr lang="en-US" sz="1200" b="0" i="0" u="none" strike="noStrike" kern="1200" baseline="0" dirty="0">
              <a:solidFill>
                <a:schemeClr val="tx1"/>
              </a:solidFill>
              <a:latin typeface="Times New Roman" pitchFamily="18" charset="0"/>
              <a:ea typeface="+mn-ea"/>
              <a:cs typeface="+mn-cs"/>
            </a:endParaRP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Second, contributions often have donor-imposed restrictions that require the proceeds</a:t>
            </a:r>
            <a:r>
              <a:rPr lang="en-US" sz="1200" b="0" i="0" u="none" strike="noStrike" kern="1200" dirty="0">
                <a:solidFill>
                  <a:schemeClr val="tx1"/>
                </a:solidFill>
                <a:latin typeface="Times New Roman" pitchFamily="18" charset="0"/>
                <a:ea typeface="+mn-ea"/>
                <a:cs typeface="+mn-cs"/>
              </a:rPr>
              <a:t> to be </a:t>
            </a:r>
            <a:r>
              <a:rPr lang="en-US" sz="1200" b="0" i="0" u="none" strike="noStrike" kern="1200" baseline="0" dirty="0">
                <a:solidFill>
                  <a:schemeClr val="tx1"/>
                </a:solidFill>
                <a:latin typeface="Times New Roman" pitchFamily="18" charset="0"/>
                <a:ea typeface="+mn-ea"/>
                <a:cs typeface="+mn-cs"/>
              </a:rPr>
              <a:t>used for a designated purpose or to be used only after a specified time.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Third, no single figure can describe performance as effectively as net income does</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for commercial entities. Thus, other indicators are necessary. </a:t>
            </a:r>
            <a:endParaRPr lang="en-US" dirty="0"/>
          </a:p>
        </p:txBody>
      </p:sp>
    </p:spTree>
    <p:extLst>
      <p:ext uri="{BB962C8B-B14F-4D97-AF65-F5344CB8AC3E}">
        <p14:creationId xmlns:p14="http://schemas.microsoft.com/office/powerpoint/2010/main" val="27146771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xfrm>
            <a:off x="1150938" y="692150"/>
            <a:ext cx="4556125" cy="3416300"/>
          </a:xfrm>
          <a:ln/>
        </p:spPr>
      </p:sp>
      <p:sp>
        <p:nvSpPr>
          <p:cNvPr id="3891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These differences suggest the need for a somewhat unique set of financial statements. Consequently, three financial statements are presented: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A </a:t>
            </a:r>
            <a:r>
              <a:rPr lang="en-US" sz="1200" b="0" i="1" u="none" strike="noStrike" kern="1200" baseline="0" dirty="0">
                <a:solidFill>
                  <a:schemeClr val="tx1"/>
                </a:solidFill>
                <a:latin typeface="Times New Roman" pitchFamily="18" charset="0"/>
                <a:ea typeface="+mn-ea"/>
                <a:cs typeface="+mn-cs"/>
              </a:rPr>
              <a:t>statement of financial position </a:t>
            </a:r>
            <a:r>
              <a:rPr lang="en-US" sz="1200" b="0" i="0" u="none" strike="noStrike" kern="1200" baseline="0" dirty="0">
                <a:solidFill>
                  <a:schemeClr val="tx1"/>
                </a:solidFill>
                <a:latin typeface="Times New Roman" pitchFamily="18" charset="0"/>
                <a:ea typeface="+mn-ea"/>
                <a:cs typeface="+mn-cs"/>
              </a:rPr>
              <a:t>reports the assets and liabilities of private not-for-profits. The remaining</a:t>
            </a:r>
            <a:r>
              <a:rPr lang="en-US" sz="1200" b="0" i="0" u="none" strike="noStrike" kern="1200" dirty="0">
                <a:solidFill>
                  <a:schemeClr val="tx1"/>
                </a:solidFill>
                <a:latin typeface="Times New Roman" pitchFamily="18" charset="0"/>
                <a:ea typeface="+mn-ea"/>
                <a:cs typeface="+mn-cs"/>
              </a:rPr>
              <a:t> section of this statement</a:t>
            </a:r>
            <a:r>
              <a:rPr lang="en-US" sz="1200" b="0" i="0" u="none" strike="noStrike" kern="1200" baseline="0" dirty="0">
                <a:solidFill>
                  <a:schemeClr val="tx1"/>
                </a:solidFill>
                <a:latin typeface="Times New Roman" pitchFamily="18" charset="0"/>
                <a:ea typeface="+mn-ea"/>
                <a:cs typeface="+mn-cs"/>
              </a:rPr>
              <a:t>, net assets, replaces the reporting of owners’ equity or fund balances. The total net asset figure is separated into three classifications: </a:t>
            </a:r>
            <a:r>
              <a:rPr lang="en-US" dirty="0"/>
              <a:t>unrestricted net assets, temporarily restricted net assets, and permanently restricted net assets</a:t>
            </a:r>
            <a:r>
              <a:rPr lang="en-US" sz="1200" b="0" i="0" u="none" strike="noStrike" kern="1200" baseline="0" dirty="0">
                <a:solidFill>
                  <a:schemeClr val="tx1"/>
                </a:solidFill>
                <a:latin typeface="Times New Roman" pitchFamily="18" charset="0"/>
                <a:ea typeface="+mn-ea"/>
                <a:cs typeface="+mn-cs"/>
              </a:rPr>
              <a:t>. </a:t>
            </a:r>
            <a:r>
              <a:rPr lang="en-US" dirty="0"/>
              <a:t>This distinction is significant because it discloses the discretion that the entity’s management has for spending the net assets being held.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A </a:t>
            </a:r>
            <a:r>
              <a:rPr lang="en-US" sz="1200" b="0" i="1" u="none" strike="noStrike" kern="1200" baseline="0" dirty="0">
                <a:solidFill>
                  <a:schemeClr val="tx1"/>
                </a:solidFill>
                <a:latin typeface="Times New Roman" pitchFamily="18" charset="0"/>
                <a:ea typeface="+mn-ea"/>
                <a:cs typeface="+mn-cs"/>
              </a:rPr>
              <a:t>statement of activities </a:t>
            </a:r>
            <a:r>
              <a:rPr lang="en-US" sz="1200" b="0" i="0" u="none" strike="noStrike" kern="1200" baseline="0" dirty="0">
                <a:solidFill>
                  <a:schemeClr val="tx1"/>
                </a:solidFill>
                <a:latin typeface="Times New Roman" pitchFamily="18" charset="0"/>
                <a:ea typeface="+mn-ea"/>
                <a:cs typeface="+mn-cs"/>
              </a:rPr>
              <a:t>reports revenues and expenses as well as other changes occurring in net assets for the period. Revenues and expenses are recognized using the accrual basis of accounting. Therefore, long-lived assets are depreciated if they have a finite</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life. This statement is structured to present the changes in each category of net assets for the period.</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A </a:t>
            </a:r>
            <a:r>
              <a:rPr lang="en-US" sz="1200" b="0" i="1" u="none" strike="noStrike" kern="1200" baseline="0" dirty="0">
                <a:solidFill>
                  <a:schemeClr val="tx1"/>
                </a:solidFill>
                <a:latin typeface="Times New Roman" pitchFamily="18" charset="0"/>
                <a:ea typeface="+mn-ea"/>
                <a:cs typeface="+mn-cs"/>
              </a:rPr>
              <a:t>statement of cash flows </a:t>
            </a:r>
            <a:r>
              <a:rPr lang="en-US" sz="1200" b="0" i="0" u="none" strike="noStrike" kern="1200" baseline="0" dirty="0">
                <a:solidFill>
                  <a:schemeClr val="tx1"/>
                </a:solidFill>
                <a:latin typeface="Times New Roman" pitchFamily="18" charset="0"/>
                <a:ea typeface="+mn-ea"/>
                <a:cs typeface="+mn-cs"/>
              </a:rPr>
              <a:t>currently presents the standard classification system: cash flows from operating activities, cash flows from investing activities, and </a:t>
            </a:r>
            <a:r>
              <a:rPr lang="en-US" dirty="0"/>
              <a:t>cash flows from financing </a:t>
            </a:r>
            <a:r>
              <a:rPr lang="en-US" sz="1200" b="0" i="0" u="none" strike="noStrike" kern="1200" baseline="0" dirty="0">
                <a:solidFill>
                  <a:schemeClr val="tx1"/>
                </a:solidFill>
                <a:latin typeface="Times New Roman" pitchFamily="18" charset="0"/>
                <a:ea typeface="+mn-ea"/>
                <a:cs typeface="+mn-cs"/>
              </a:rPr>
              <a:t>activities. </a:t>
            </a:r>
            <a:r>
              <a:rPr lang="en-US" dirty="0"/>
              <a:t>As with for-profit enterprises, c</a:t>
            </a:r>
            <a:r>
              <a:rPr lang="en-US" sz="1200" b="0" i="0" u="none" strike="noStrike" kern="1200" baseline="0" dirty="0">
                <a:solidFill>
                  <a:schemeClr val="tx1"/>
                </a:solidFill>
                <a:latin typeface="Times New Roman" pitchFamily="18" charset="0"/>
                <a:ea typeface="+mn-ea"/>
                <a:cs typeface="+mn-cs"/>
              </a:rPr>
              <a:t>ash flows from operating activities may be presented by either the direct or indirect method. Because the basic structure of</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this statement is likely to change in the future, coverage here is limited.</a:t>
            </a:r>
          </a:p>
          <a:p>
            <a:pPr marL="228600" marR="0" lvl="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a:t>A statement of functional expenses is required, but can be reported within the statement of activities, as a separate statement, or in notes to financial statements. </a:t>
            </a:r>
          </a:p>
        </p:txBody>
      </p:sp>
    </p:spTree>
    <p:extLst>
      <p:ext uri="{BB962C8B-B14F-4D97-AF65-F5344CB8AC3E}">
        <p14:creationId xmlns:p14="http://schemas.microsoft.com/office/powerpoint/2010/main" val="6141472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2"/>
          </p:nvPr>
        </p:nvSpPr>
        <p:spPr>
          <a:xfrm>
            <a:off x="1600200" y="6537325"/>
            <a:ext cx="1447800" cy="396875"/>
          </a:xfrm>
          <a:prstGeom prst="rect">
            <a:avLst/>
          </a:prstGeom>
        </p:spPr>
        <p:txBody>
          <a:bodyPr/>
          <a:lstStyle>
            <a:lvl1pPr>
              <a:defRPr sz="1200" b="1" i="1">
                <a:solidFill>
                  <a:srgbClr val="002060"/>
                </a:solidFill>
                <a:latin typeface="Times New Roman" pitchFamily="18" charset="0"/>
                <a:cs typeface="Times New Roman" pitchFamily="18" charset="0"/>
              </a:defRPr>
            </a:lvl1pPr>
          </a:lstStyle>
          <a:p>
            <a:pPr>
              <a:defRPr/>
            </a:pPr>
            <a:r>
              <a:rPr lang="en-US" dirty="0"/>
              <a:t>McGraw-Hill/Irwin</a:t>
            </a:r>
          </a:p>
        </p:txBody>
      </p:sp>
      <p:sp>
        <p:nvSpPr>
          <p:cNvPr id="5" name="Footer Placeholder 4"/>
          <p:cNvSpPr>
            <a:spLocks noGrp="1"/>
          </p:cNvSpPr>
          <p:nvPr>
            <p:ph type="ftr" sz="quarter" idx="3"/>
          </p:nvPr>
        </p:nvSpPr>
        <p:spPr>
          <a:xfrm>
            <a:off x="3048000" y="6537325"/>
            <a:ext cx="5029200" cy="320675"/>
          </a:xfrm>
          <a:prstGeom prst="rect">
            <a:avLst/>
          </a:prstGeom>
        </p:spPr>
        <p:txBody>
          <a:bodyPr/>
          <a:lstStyle>
            <a:lvl1pPr>
              <a:defRPr sz="1200" b="1" i="1">
                <a:solidFill>
                  <a:srgbClr val="002060"/>
                </a:solidFill>
                <a:latin typeface="Times New Roman" pitchFamily="18" charset="0"/>
                <a:cs typeface="Times New Roman" pitchFamily="18" charset="0"/>
              </a:defRPr>
            </a:lvl1pPr>
          </a:lstStyle>
          <a:p>
            <a:pPr>
              <a:defRPr/>
            </a:pPr>
            <a:r>
              <a:rPr lang="en-US" dirty="0"/>
              <a:t>Copyright © 2015 by The McGraw-Hill Companies, Inc. All rights reserved. </a:t>
            </a:r>
          </a:p>
        </p:txBody>
      </p:sp>
      <p:sp>
        <p:nvSpPr>
          <p:cNvPr id="6" name="Slide Number Placeholder 5"/>
          <p:cNvSpPr>
            <a:spLocks noGrp="1"/>
          </p:cNvSpPr>
          <p:nvPr>
            <p:ph type="sldNum" sz="quarter" idx="4"/>
          </p:nvPr>
        </p:nvSpPr>
        <p:spPr>
          <a:xfrm>
            <a:off x="8153400" y="6477000"/>
            <a:ext cx="8382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Times New Roman" pitchFamily="18" charset="0"/>
                <a:cs typeface="Times New Roman" pitchFamily="18" charset="0"/>
              </a:defRPr>
            </a:lvl1pPr>
          </a:lstStyle>
          <a:p>
            <a:pPr>
              <a:defRPr/>
            </a:pPr>
            <a:r>
              <a:rPr lang="en-US" dirty="0"/>
              <a:t>18-</a:t>
            </a:r>
            <a:fld id="{F512988D-27ED-4473-99F5-EF7E66D6BFFB}" type="slidenum">
              <a:rPr lang="en-US" smtClean="0"/>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600200" y="6537325"/>
            <a:ext cx="1447800" cy="396875"/>
          </a:xfrm>
          <a:prstGeom prst="rect">
            <a:avLst/>
          </a:prstGeom>
        </p:spPr>
        <p:txBody>
          <a:bodyPr/>
          <a:lstStyle>
            <a:lvl1pPr>
              <a:defRPr sz="1200" b="1" i="1">
                <a:solidFill>
                  <a:srgbClr val="002060"/>
                </a:solidFill>
                <a:latin typeface="Times New Roman" pitchFamily="18" charset="0"/>
                <a:cs typeface="Times New Roman" pitchFamily="18" charset="0"/>
              </a:defRPr>
            </a:lvl1pPr>
          </a:lstStyle>
          <a:p>
            <a:pPr>
              <a:defRPr/>
            </a:pPr>
            <a:r>
              <a:rPr lang="en-US" dirty="0"/>
              <a:t>McGraw-Hill/Irwin</a:t>
            </a:r>
          </a:p>
        </p:txBody>
      </p:sp>
      <p:sp>
        <p:nvSpPr>
          <p:cNvPr id="5" name="Footer Placeholder 4"/>
          <p:cNvSpPr>
            <a:spLocks noGrp="1"/>
          </p:cNvSpPr>
          <p:nvPr>
            <p:ph type="ftr" sz="quarter" idx="3"/>
          </p:nvPr>
        </p:nvSpPr>
        <p:spPr>
          <a:xfrm>
            <a:off x="3048000" y="6537325"/>
            <a:ext cx="5029200" cy="320675"/>
          </a:xfrm>
          <a:prstGeom prst="rect">
            <a:avLst/>
          </a:prstGeom>
        </p:spPr>
        <p:txBody>
          <a:bodyPr/>
          <a:lstStyle>
            <a:lvl1pPr>
              <a:defRPr sz="1200" b="1" i="1">
                <a:solidFill>
                  <a:srgbClr val="002060"/>
                </a:solidFill>
                <a:latin typeface="Times New Roman" pitchFamily="18" charset="0"/>
                <a:cs typeface="Times New Roman" pitchFamily="18" charset="0"/>
              </a:defRPr>
            </a:lvl1pPr>
          </a:lstStyle>
          <a:p>
            <a:pPr>
              <a:defRPr/>
            </a:pPr>
            <a:r>
              <a:rPr lang="en-US" dirty="0"/>
              <a:t>Copyright © 2015 by The McGraw-Hill Companies, Inc. All rights reserved. </a:t>
            </a:r>
          </a:p>
        </p:txBody>
      </p:sp>
      <p:sp>
        <p:nvSpPr>
          <p:cNvPr id="6" name="Slide Number Placeholder 5"/>
          <p:cNvSpPr>
            <a:spLocks noGrp="1"/>
          </p:cNvSpPr>
          <p:nvPr>
            <p:ph type="sldNum" sz="quarter" idx="4"/>
          </p:nvPr>
        </p:nvSpPr>
        <p:spPr>
          <a:xfrm>
            <a:off x="8153400" y="6477000"/>
            <a:ext cx="8382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Times New Roman" pitchFamily="18" charset="0"/>
                <a:cs typeface="Times New Roman" pitchFamily="18" charset="0"/>
              </a:defRPr>
            </a:lvl1pPr>
          </a:lstStyle>
          <a:p>
            <a:pPr>
              <a:defRPr/>
            </a:pPr>
            <a:r>
              <a:rPr lang="en-US" dirty="0"/>
              <a:t>18-</a:t>
            </a:r>
            <a:fld id="{F512988D-27ED-4473-99F5-EF7E66D6BFFB}" type="slidenum">
              <a:rPr lang="en-US" smtClean="0"/>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00900" y="0"/>
            <a:ext cx="194310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371600" y="0"/>
            <a:ext cx="567690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600200" y="6537325"/>
            <a:ext cx="1447800" cy="396875"/>
          </a:xfrm>
          <a:prstGeom prst="rect">
            <a:avLst/>
          </a:prstGeom>
        </p:spPr>
        <p:txBody>
          <a:bodyPr/>
          <a:lstStyle>
            <a:lvl1pPr>
              <a:defRPr sz="1200" b="1" i="1">
                <a:solidFill>
                  <a:srgbClr val="002060"/>
                </a:solidFill>
                <a:latin typeface="Times New Roman" pitchFamily="18" charset="0"/>
                <a:cs typeface="Times New Roman" pitchFamily="18" charset="0"/>
              </a:defRPr>
            </a:lvl1pPr>
          </a:lstStyle>
          <a:p>
            <a:pPr>
              <a:defRPr/>
            </a:pPr>
            <a:r>
              <a:rPr lang="en-US" dirty="0"/>
              <a:t>McGraw-Hill/Irwin</a:t>
            </a:r>
          </a:p>
        </p:txBody>
      </p:sp>
      <p:sp>
        <p:nvSpPr>
          <p:cNvPr id="5" name="Footer Placeholder 4"/>
          <p:cNvSpPr>
            <a:spLocks noGrp="1"/>
          </p:cNvSpPr>
          <p:nvPr>
            <p:ph type="ftr" sz="quarter" idx="3"/>
          </p:nvPr>
        </p:nvSpPr>
        <p:spPr>
          <a:xfrm>
            <a:off x="3048000" y="6537325"/>
            <a:ext cx="5029200" cy="320675"/>
          </a:xfrm>
          <a:prstGeom prst="rect">
            <a:avLst/>
          </a:prstGeom>
        </p:spPr>
        <p:txBody>
          <a:bodyPr/>
          <a:lstStyle>
            <a:lvl1pPr>
              <a:defRPr sz="1200" b="1" i="1">
                <a:solidFill>
                  <a:srgbClr val="002060"/>
                </a:solidFill>
                <a:latin typeface="Times New Roman" pitchFamily="18" charset="0"/>
                <a:cs typeface="Times New Roman" pitchFamily="18" charset="0"/>
              </a:defRPr>
            </a:lvl1pPr>
          </a:lstStyle>
          <a:p>
            <a:pPr>
              <a:defRPr/>
            </a:pPr>
            <a:r>
              <a:rPr lang="en-US" dirty="0"/>
              <a:t>Copyright © 2015 by The McGraw-Hill Companies, Inc. All rights reserved. </a:t>
            </a:r>
          </a:p>
        </p:txBody>
      </p:sp>
      <p:sp>
        <p:nvSpPr>
          <p:cNvPr id="6" name="Slide Number Placeholder 5"/>
          <p:cNvSpPr>
            <a:spLocks noGrp="1"/>
          </p:cNvSpPr>
          <p:nvPr>
            <p:ph type="sldNum" sz="quarter" idx="4"/>
          </p:nvPr>
        </p:nvSpPr>
        <p:spPr>
          <a:xfrm>
            <a:off x="8153400" y="6477000"/>
            <a:ext cx="8382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Times New Roman" pitchFamily="18" charset="0"/>
                <a:cs typeface="Times New Roman" pitchFamily="18" charset="0"/>
              </a:defRPr>
            </a:lvl1pPr>
          </a:lstStyle>
          <a:p>
            <a:pPr>
              <a:defRPr/>
            </a:pPr>
            <a:r>
              <a:rPr lang="en-US" dirty="0"/>
              <a:t>18-</a:t>
            </a:r>
            <a:fld id="{F512988D-27ED-4473-99F5-EF7E66D6BFFB}" type="slidenum">
              <a:rPr lang="en-US" smtClean="0"/>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228600" y="88900"/>
            <a:ext cx="8839200" cy="1206500"/>
          </a:xfrm>
        </p:spPr>
        <p:txBody>
          <a:bodyPr/>
          <a:lstStyle/>
          <a:p>
            <a:r>
              <a:rPr lang="en-US"/>
              <a:t>Click to edit Master title style</a:t>
            </a:r>
          </a:p>
        </p:txBody>
      </p:sp>
      <p:sp>
        <p:nvSpPr>
          <p:cNvPr id="3" name="SmartArt Placeholder 2"/>
          <p:cNvSpPr>
            <a:spLocks noGrp="1"/>
          </p:cNvSpPr>
          <p:nvPr>
            <p:ph type="dgm" idx="1"/>
          </p:nvPr>
        </p:nvSpPr>
        <p:spPr>
          <a:xfrm>
            <a:off x="228600" y="1371600"/>
            <a:ext cx="8458200" cy="4724400"/>
          </a:xfrm>
        </p:spPr>
        <p:txBody>
          <a:bodyPr/>
          <a:lstStyle/>
          <a:p>
            <a:pPr lvl="0"/>
            <a:endParaRPr lang="en-US" noProof="0" dirty="0"/>
          </a:p>
        </p:txBody>
      </p:sp>
      <p:sp>
        <p:nvSpPr>
          <p:cNvPr id="4" name="Date Placeholder 3"/>
          <p:cNvSpPr>
            <a:spLocks noGrp="1"/>
          </p:cNvSpPr>
          <p:nvPr>
            <p:ph type="dt" sz="half" idx="2"/>
          </p:nvPr>
        </p:nvSpPr>
        <p:spPr>
          <a:xfrm>
            <a:off x="1600200" y="6537325"/>
            <a:ext cx="1447800" cy="396875"/>
          </a:xfrm>
          <a:prstGeom prst="rect">
            <a:avLst/>
          </a:prstGeom>
        </p:spPr>
        <p:txBody>
          <a:bodyPr/>
          <a:lstStyle>
            <a:lvl1pPr>
              <a:defRPr sz="1200" b="1" i="1">
                <a:solidFill>
                  <a:srgbClr val="002060"/>
                </a:solidFill>
                <a:latin typeface="Times New Roman" pitchFamily="18" charset="0"/>
                <a:cs typeface="Times New Roman" pitchFamily="18" charset="0"/>
              </a:defRPr>
            </a:lvl1pPr>
          </a:lstStyle>
          <a:p>
            <a:pPr>
              <a:defRPr/>
            </a:pPr>
            <a:r>
              <a:rPr lang="en-US" dirty="0"/>
              <a:t>McGraw-Hill/Irwin</a:t>
            </a:r>
          </a:p>
        </p:txBody>
      </p:sp>
      <p:sp>
        <p:nvSpPr>
          <p:cNvPr id="5" name="Footer Placeholder 4"/>
          <p:cNvSpPr>
            <a:spLocks noGrp="1"/>
          </p:cNvSpPr>
          <p:nvPr>
            <p:ph type="ftr" sz="quarter" idx="3"/>
          </p:nvPr>
        </p:nvSpPr>
        <p:spPr>
          <a:xfrm>
            <a:off x="3048000" y="6537325"/>
            <a:ext cx="5029200" cy="320675"/>
          </a:xfrm>
          <a:prstGeom prst="rect">
            <a:avLst/>
          </a:prstGeom>
        </p:spPr>
        <p:txBody>
          <a:bodyPr/>
          <a:lstStyle>
            <a:lvl1pPr>
              <a:defRPr sz="1200" b="1" i="1">
                <a:solidFill>
                  <a:srgbClr val="002060"/>
                </a:solidFill>
                <a:latin typeface="Times New Roman" pitchFamily="18" charset="0"/>
                <a:cs typeface="Times New Roman" pitchFamily="18" charset="0"/>
              </a:defRPr>
            </a:lvl1pPr>
          </a:lstStyle>
          <a:p>
            <a:pPr>
              <a:defRPr/>
            </a:pPr>
            <a:r>
              <a:rPr lang="en-US" dirty="0"/>
              <a:t>Copyright © 2015 by The McGraw-Hill Companies, Inc. All rights reserved. </a:t>
            </a:r>
          </a:p>
        </p:txBody>
      </p:sp>
      <p:sp>
        <p:nvSpPr>
          <p:cNvPr id="6" name="Slide Number Placeholder 5"/>
          <p:cNvSpPr>
            <a:spLocks noGrp="1"/>
          </p:cNvSpPr>
          <p:nvPr>
            <p:ph type="sldNum" sz="quarter" idx="4"/>
          </p:nvPr>
        </p:nvSpPr>
        <p:spPr>
          <a:xfrm>
            <a:off x="8153400" y="6477000"/>
            <a:ext cx="8382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Times New Roman" pitchFamily="18" charset="0"/>
                <a:cs typeface="Times New Roman" pitchFamily="18" charset="0"/>
              </a:defRPr>
            </a:lvl1pPr>
          </a:lstStyle>
          <a:p>
            <a:pPr>
              <a:defRPr/>
            </a:pPr>
            <a:r>
              <a:rPr lang="en-US" dirty="0"/>
              <a:t>18-</a:t>
            </a:r>
            <a:fld id="{F512988D-27ED-4473-99F5-EF7E66D6BFFB}" type="slidenum">
              <a:rPr lang="en-US" smtClean="0"/>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600200" y="6537325"/>
            <a:ext cx="1447800" cy="396875"/>
          </a:xfrm>
          <a:prstGeom prst="rect">
            <a:avLst/>
          </a:prstGeom>
        </p:spPr>
        <p:txBody>
          <a:bodyPr/>
          <a:lstStyle>
            <a:lvl1pPr>
              <a:defRPr sz="1200" b="1" i="1">
                <a:solidFill>
                  <a:srgbClr val="002060"/>
                </a:solidFill>
                <a:latin typeface="Times New Roman" pitchFamily="18" charset="0"/>
                <a:cs typeface="Times New Roman" pitchFamily="18" charset="0"/>
              </a:defRPr>
            </a:lvl1pPr>
          </a:lstStyle>
          <a:p>
            <a:pPr>
              <a:defRPr/>
            </a:pPr>
            <a:r>
              <a:rPr lang="en-US" dirty="0"/>
              <a:t>McGraw-Hill/Irwin</a:t>
            </a:r>
          </a:p>
        </p:txBody>
      </p:sp>
      <p:sp>
        <p:nvSpPr>
          <p:cNvPr id="5" name="Footer Placeholder 4"/>
          <p:cNvSpPr>
            <a:spLocks noGrp="1"/>
          </p:cNvSpPr>
          <p:nvPr>
            <p:ph type="ftr" sz="quarter" idx="3"/>
          </p:nvPr>
        </p:nvSpPr>
        <p:spPr>
          <a:xfrm>
            <a:off x="3048000" y="6537325"/>
            <a:ext cx="5029200" cy="320675"/>
          </a:xfrm>
          <a:prstGeom prst="rect">
            <a:avLst/>
          </a:prstGeom>
        </p:spPr>
        <p:txBody>
          <a:bodyPr/>
          <a:lstStyle>
            <a:lvl1pPr>
              <a:defRPr sz="1200" b="1" i="1">
                <a:solidFill>
                  <a:srgbClr val="002060"/>
                </a:solidFill>
                <a:latin typeface="Times New Roman" pitchFamily="18" charset="0"/>
                <a:cs typeface="Times New Roman" pitchFamily="18" charset="0"/>
              </a:defRPr>
            </a:lvl1pPr>
          </a:lstStyle>
          <a:p>
            <a:pPr>
              <a:defRPr/>
            </a:pPr>
            <a:r>
              <a:rPr lang="en-US" dirty="0"/>
              <a:t>Copyright © 2015 by The McGraw-Hill Companies, Inc. All rights reserved. </a:t>
            </a:r>
          </a:p>
        </p:txBody>
      </p:sp>
      <p:sp>
        <p:nvSpPr>
          <p:cNvPr id="6" name="Slide Number Placeholder 5"/>
          <p:cNvSpPr>
            <a:spLocks noGrp="1"/>
          </p:cNvSpPr>
          <p:nvPr>
            <p:ph type="sldNum" sz="quarter" idx="4"/>
          </p:nvPr>
        </p:nvSpPr>
        <p:spPr>
          <a:xfrm>
            <a:off x="8153400" y="6477000"/>
            <a:ext cx="8382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Times New Roman" pitchFamily="18" charset="0"/>
                <a:cs typeface="Times New Roman" pitchFamily="18" charset="0"/>
              </a:defRPr>
            </a:lvl1pPr>
          </a:lstStyle>
          <a:p>
            <a:pPr>
              <a:defRPr/>
            </a:pPr>
            <a:r>
              <a:rPr lang="en-US" dirty="0"/>
              <a:t>18-</a:t>
            </a:r>
            <a:fld id="{F512988D-27ED-4473-99F5-EF7E66D6BFFB}" type="slidenum">
              <a:rPr lang="en-US" smtClean="0"/>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2"/>
          </p:nvPr>
        </p:nvSpPr>
        <p:spPr>
          <a:xfrm>
            <a:off x="1600200" y="6537325"/>
            <a:ext cx="1447800" cy="396875"/>
          </a:xfrm>
          <a:prstGeom prst="rect">
            <a:avLst/>
          </a:prstGeom>
        </p:spPr>
        <p:txBody>
          <a:bodyPr/>
          <a:lstStyle>
            <a:lvl1pPr>
              <a:defRPr sz="1200" b="1" i="1">
                <a:solidFill>
                  <a:srgbClr val="002060"/>
                </a:solidFill>
                <a:latin typeface="Times New Roman" pitchFamily="18" charset="0"/>
                <a:cs typeface="Times New Roman" pitchFamily="18" charset="0"/>
              </a:defRPr>
            </a:lvl1pPr>
          </a:lstStyle>
          <a:p>
            <a:pPr>
              <a:defRPr/>
            </a:pPr>
            <a:r>
              <a:rPr lang="en-US" dirty="0"/>
              <a:t>McGraw-Hill/Irwin</a:t>
            </a:r>
          </a:p>
        </p:txBody>
      </p:sp>
      <p:sp>
        <p:nvSpPr>
          <p:cNvPr id="5" name="Footer Placeholder 4"/>
          <p:cNvSpPr>
            <a:spLocks noGrp="1"/>
          </p:cNvSpPr>
          <p:nvPr>
            <p:ph type="ftr" sz="quarter" idx="3"/>
          </p:nvPr>
        </p:nvSpPr>
        <p:spPr>
          <a:xfrm>
            <a:off x="3048000" y="6537325"/>
            <a:ext cx="5029200" cy="320675"/>
          </a:xfrm>
          <a:prstGeom prst="rect">
            <a:avLst/>
          </a:prstGeom>
        </p:spPr>
        <p:txBody>
          <a:bodyPr/>
          <a:lstStyle>
            <a:lvl1pPr>
              <a:defRPr sz="1200" b="1" i="1">
                <a:solidFill>
                  <a:srgbClr val="002060"/>
                </a:solidFill>
                <a:latin typeface="Times New Roman" pitchFamily="18" charset="0"/>
                <a:cs typeface="Times New Roman" pitchFamily="18" charset="0"/>
              </a:defRPr>
            </a:lvl1pPr>
          </a:lstStyle>
          <a:p>
            <a:pPr>
              <a:defRPr/>
            </a:pPr>
            <a:r>
              <a:rPr lang="en-US" dirty="0"/>
              <a:t>Copyright © 2015 by The McGraw-Hill Companies, Inc. All rights reserved. </a:t>
            </a:r>
          </a:p>
        </p:txBody>
      </p:sp>
      <p:sp>
        <p:nvSpPr>
          <p:cNvPr id="6" name="Slide Number Placeholder 5"/>
          <p:cNvSpPr>
            <a:spLocks noGrp="1"/>
          </p:cNvSpPr>
          <p:nvPr>
            <p:ph type="sldNum" sz="quarter" idx="4"/>
          </p:nvPr>
        </p:nvSpPr>
        <p:spPr>
          <a:xfrm>
            <a:off x="8153400" y="6477000"/>
            <a:ext cx="8382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Times New Roman" pitchFamily="18" charset="0"/>
                <a:cs typeface="Times New Roman" pitchFamily="18" charset="0"/>
              </a:defRPr>
            </a:lvl1pPr>
          </a:lstStyle>
          <a:p>
            <a:pPr>
              <a:defRPr/>
            </a:pPr>
            <a:r>
              <a:rPr lang="en-US" dirty="0"/>
              <a:t>18-</a:t>
            </a:r>
            <a:fld id="{F512988D-27ED-4473-99F5-EF7E66D6BFFB}" type="slidenum">
              <a:rPr lang="en-US" smtClean="0"/>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371600"/>
            <a:ext cx="34671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457700" y="1371600"/>
            <a:ext cx="34671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a:xfrm>
            <a:off x="1600200" y="6537325"/>
            <a:ext cx="1447800" cy="396875"/>
          </a:xfrm>
          <a:prstGeom prst="rect">
            <a:avLst/>
          </a:prstGeom>
        </p:spPr>
        <p:txBody>
          <a:bodyPr/>
          <a:lstStyle>
            <a:lvl1pPr>
              <a:defRPr sz="1200" b="1" i="1">
                <a:solidFill>
                  <a:srgbClr val="002060"/>
                </a:solidFill>
                <a:latin typeface="Times New Roman" pitchFamily="18" charset="0"/>
                <a:cs typeface="Times New Roman" pitchFamily="18" charset="0"/>
              </a:defRPr>
            </a:lvl1pPr>
          </a:lstStyle>
          <a:p>
            <a:pPr>
              <a:defRPr/>
            </a:pPr>
            <a:r>
              <a:rPr lang="en-US" dirty="0"/>
              <a:t>McGraw-Hill/Irwin</a:t>
            </a:r>
          </a:p>
        </p:txBody>
      </p:sp>
      <p:sp>
        <p:nvSpPr>
          <p:cNvPr id="6" name="Footer Placeholder 4"/>
          <p:cNvSpPr>
            <a:spLocks noGrp="1"/>
          </p:cNvSpPr>
          <p:nvPr>
            <p:ph type="ftr" sz="quarter" idx="3"/>
          </p:nvPr>
        </p:nvSpPr>
        <p:spPr>
          <a:xfrm>
            <a:off x="3048000" y="6537325"/>
            <a:ext cx="5029200" cy="320675"/>
          </a:xfrm>
          <a:prstGeom prst="rect">
            <a:avLst/>
          </a:prstGeom>
        </p:spPr>
        <p:txBody>
          <a:bodyPr/>
          <a:lstStyle>
            <a:lvl1pPr>
              <a:defRPr sz="1200" b="1" i="1">
                <a:solidFill>
                  <a:srgbClr val="002060"/>
                </a:solidFill>
                <a:latin typeface="Times New Roman" pitchFamily="18" charset="0"/>
                <a:cs typeface="Times New Roman" pitchFamily="18" charset="0"/>
              </a:defRPr>
            </a:lvl1pPr>
          </a:lstStyle>
          <a:p>
            <a:pPr>
              <a:defRPr/>
            </a:pPr>
            <a:r>
              <a:rPr lang="en-US" dirty="0"/>
              <a:t>Copyright © 2015 by The McGraw-Hill Companies, Inc. All rights reserved. </a:t>
            </a:r>
          </a:p>
        </p:txBody>
      </p:sp>
      <p:sp>
        <p:nvSpPr>
          <p:cNvPr id="7" name="Slide Number Placeholder 5"/>
          <p:cNvSpPr>
            <a:spLocks noGrp="1"/>
          </p:cNvSpPr>
          <p:nvPr>
            <p:ph type="sldNum" sz="quarter" idx="4"/>
          </p:nvPr>
        </p:nvSpPr>
        <p:spPr>
          <a:xfrm>
            <a:off x="8153400" y="6477000"/>
            <a:ext cx="8382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Times New Roman" pitchFamily="18" charset="0"/>
                <a:cs typeface="Times New Roman" pitchFamily="18" charset="0"/>
              </a:defRPr>
            </a:lvl1pPr>
          </a:lstStyle>
          <a:p>
            <a:pPr>
              <a:defRPr/>
            </a:pPr>
            <a:r>
              <a:rPr lang="en-US" dirty="0"/>
              <a:t>18-</a:t>
            </a:r>
            <a:fld id="{F512988D-27ED-4473-99F5-EF7E66D6BFFB}" type="slidenum">
              <a:rPr lang="en-US" smtClean="0"/>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a:xfrm>
            <a:off x="1600200" y="6537325"/>
            <a:ext cx="1447800" cy="396875"/>
          </a:xfrm>
          <a:prstGeom prst="rect">
            <a:avLst/>
          </a:prstGeom>
        </p:spPr>
        <p:txBody>
          <a:bodyPr/>
          <a:lstStyle>
            <a:lvl1pPr>
              <a:defRPr sz="1200" b="1" i="1">
                <a:solidFill>
                  <a:srgbClr val="002060"/>
                </a:solidFill>
                <a:latin typeface="Times New Roman" pitchFamily="18" charset="0"/>
                <a:cs typeface="Times New Roman" pitchFamily="18" charset="0"/>
              </a:defRPr>
            </a:lvl1pPr>
          </a:lstStyle>
          <a:p>
            <a:pPr>
              <a:defRPr/>
            </a:pPr>
            <a:r>
              <a:rPr lang="en-US" dirty="0"/>
              <a:t>McGraw-Hill/Irwin</a:t>
            </a:r>
          </a:p>
        </p:txBody>
      </p:sp>
      <p:sp>
        <p:nvSpPr>
          <p:cNvPr id="8" name="Footer Placeholder 4"/>
          <p:cNvSpPr>
            <a:spLocks noGrp="1"/>
          </p:cNvSpPr>
          <p:nvPr>
            <p:ph type="ftr" sz="quarter" idx="11"/>
          </p:nvPr>
        </p:nvSpPr>
        <p:spPr>
          <a:xfrm>
            <a:off x="3048000" y="6537325"/>
            <a:ext cx="5029200" cy="320675"/>
          </a:xfrm>
          <a:prstGeom prst="rect">
            <a:avLst/>
          </a:prstGeom>
        </p:spPr>
        <p:txBody>
          <a:bodyPr/>
          <a:lstStyle>
            <a:lvl1pPr>
              <a:defRPr sz="1200" b="1" i="1">
                <a:solidFill>
                  <a:srgbClr val="002060"/>
                </a:solidFill>
                <a:latin typeface="Times New Roman" pitchFamily="18" charset="0"/>
                <a:cs typeface="Times New Roman" pitchFamily="18" charset="0"/>
              </a:defRPr>
            </a:lvl1pPr>
          </a:lstStyle>
          <a:p>
            <a:pPr>
              <a:defRPr/>
            </a:pPr>
            <a:r>
              <a:rPr lang="en-US" dirty="0"/>
              <a:t>Copyright © 2015 by The McGraw-Hill Companies, Inc. All rights reserved. </a:t>
            </a:r>
          </a:p>
        </p:txBody>
      </p:sp>
      <p:sp>
        <p:nvSpPr>
          <p:cNvPr id="9" name="Slide Number Placeholder 5"/>
          <p:cNvSpPr>
            <a:spLocks noGrp="1"/>
          </p:cNvSpPr>
          <p:nvPr>
            <p:ph type="sldNum" sz="quarter" idx="12"/>
          </p:nvPr>
        </p:nvSpPr>
        <p:spPr>
          <a:xfrm>
            <a:off x="8153400" y="6477000"/>
            <a:ext cx="8382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Times New Roman" pitchFamily="18" charset="0"/>
                <a:cs typeface="Times New Roman" pitchFamily="18" charset="0"/>
              </a:defRPr>
            </a:lvl1pPr>
          </a:lstStyle>
          <a:p>
            <a:pPr>
              <a:defRPr/>
            </a:pPr>
            <a:r>
              <a:rPr lang="en-US" dirty="0"/>
              <a:t>18-</a:t>
            </a:r>
            <a:fld id="{F512988D-27ED-4473-99F5-EF7E66D6BFFB}" type="slidenum">
              <a:rPr lang="en-US" smtClean="0"/>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Date Placeholder 3"/>
          <p:cNvSpPr>
            <a:spLocks noGrp="1"/>
          </p:cNvSpPr>
          <p:nvPr>
            <p:ph type="dt" sz="half" idx="2"/>
          </p:nvPr>
        </p:nvSpPr>
        <p:spPr>
          <a:xfrm>
            <a:off x="1600200" y="6537325"/>
            <a:ext cx="1447800" cy="396875"/>
          </a:xfrm>
          <a:prstGeom prst="rect">
            <a:avLst/>
          </a:prstGeom>
        </p:spPr>
        <p:txBody>
          <a:bodyPr/>
          <a:lstStyle>
            <a:lvl1pPr>
              <a:defRPr sz="1200" b="1" i="1">
                <a:solidFill>
                  <a:srgbClr val="002060"/>
                </a:solidFill>
                <a:effectLst/>
                <a:latin typeface="Times New Roman" pitchFamily="18" charset="0"/>
                <a:cs typeface="Times New Roman" pitchFamily="18" charset="0"/>
              </a:defRPr>
            </a:lvl1pPr>
          </a:lstStyle>
          <a:p>
            <a:pPr>
              <a:defRPr/>
            </a:pPr>
            <a:r>
              <a:rPr lang="en-US" dirty="0"/>
              <a:t>McGraw-Hill/Irwin</a:t>
            </a:r>
          </a:p>
        </p:txBody>
      </p:sp>
      <p:sp>
        <p:nvSpPr>
          <p:cNvPr id="6" name="Footer Placeholder 4"/>
          <p:cNvSpPr>
            <a:spLocks noGrp="1"/>
          </p:cNvSpPr>
          <p:nvPr>
            <p:ph type="ftr" sz="quarter" idx="3"/>
          </p:nvPr>
        </p:nvSpPr>
        <p:spPr>
          <a:xfrm>
            <a:off x="3048000" y="6537325"/>
            <a:ext cx="5029200" cy="320675"/>
          </a:xfrm>
          <a:prstGeom prst="rect">
            <a:avLst/>
          </a:prstGeom>
        </p:spPr>
        <p:txBody>
          <a:bodyPr/>
          <a:lstStyle>
            <a:lvl1pPr>
              <a:defRPr sz="1200" b="1" i="1">
                <a:solidFill>
                  <a:srgbClr val="002060"/>
                </a:solidFill>
                <a:effectLst/>
                <a:latin typeface="Times New Roman" pitchFamily="18" charset="0"/>
                <a:cs typeface="Times New Roman" pitchFamily="18" charset="0"/>
              </a:defRPr>
            </a:lvl1pPr>
          </a:lstStyle>
          <a:p>
            <a:pPr>
              <a:defRPr/>
            </a:pPr>
            <a:r>
              <a:rPr lang="en-US" dirty="0"/>
              <a:t>Copyright © 2015 by The McGraw-Hill Companies, Inc. All rights reserved. </a:t>
            </a:r>
          </a:p>
        </p:txBody>
      </p:sp>
      <p:sp>
        <p:nvSpPr>
          <p:cNvPr id="7" name="Slide Number Placeholder 5"/>
          <p:cNvSpPr>
            <a:spLocks noGrp="1"/>
          </p:cNvSpPr>
          <p:nvPr>
            <p:ph type="sldNum" sz="quarter" idx="4"/>
          </p:nvPr>
        </p:nvSpPr>
        <p:spPr>
          <a:xfrm>
            <a:off x="8153400" y="6477000"/>
            <a:ext cx="8382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Times New Roman" pitchFamily="18" charset="0"/>
                <a:cs typeface="Times New Roman" pitchFamily="18" charset="0"/>
              </a:defRPr>
            </a:lvl1pPr>
          </a:lstStyle>
          <a:p>
            <a:pPr>
              <a:defRPr/>
            </a:pPr>
            <a:r>
              <a:rPr lang="en-US" dirty="0"/>
              <a:t>18-</a:t>
            </a:r>
            <a:fld id="{F512988D-27ED-4473-99F5-EF7E66D6BFFB}" type="slidenum">
              <a:rPr lang="en-US" smtClean="0"/>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2"/>
          </p:nvPr>
        </p:nvSpPr>
        <p:spPr>
          <a:xfrm>
            <a:off x="1600200" y="6537325"/>
            <a:ext cx="1447800" cy="396875"/>
          </a:xfrm>
          <a:prstGeom prst="rect">
            <a:avLst/>
          </a:prstGeom>
        </p:spPr>
        <p:txBody>
          <a:bodyPr/>
          <a:lstStyle>
            <a:lvl1pPr>
              <a:defRPr sz="1200" b="1" i="1">
                <a:solidFill>
                  <a:srgbClr val="002060"/>
                </a:solidFill>
                <a:latin typeface="Times New Roman" pitchFamily="18" charset="0"/>
                <a:cs typeface="Times New Roman" pitchFamily="18" charset="0"/>
              </a:defRPr>
            </a:lvl1pPr>
          </a:lstStyle>
          <a:p>
            <a:pPr>
              <a:defRPr/>
            </a:pPr>
            <a:r>
              <a:rPr lang="en-US" dirty="0"/>
              <a:t>McGraw-Hill/Irwin</a:t>
            </a:r>
          </a:p>
        </p:txBody>
      </p:sp>
      <p:sp>
        <p:nvSpPr>
          <p:cNvPr id="3" name="Footer Placeholder 4"/>
          <p:cNvSpPr>
            <a:spLocks noGrp="1"/>
          </p:cNvSpPr>
          <p:nvPr>
            <p:ph type="ftr" sz="quarter" idx="3"/>
          </p:nvPr>
        </p:nvSpPr>
        <p:spPr>
          <a:xfrm>
            <a:off x="3048000" y="6537325"/>
            <a:ext cx="5029200" cy="320675"/>
          </a:xfrm>
          <a:prstGeom prst="rect">
            <a:avLst/>
          </a:prstGeom>
        </p:spPr>
        <p:txBody>
          <a:bodyPr/>
          <a:lstStyle>
            <a:lvl1pPr>
              <a:defRPr sz="1200" b="1" i="1">
                <a:solidFill>
                  <a:srgbClr val="002060"/>
                </a:solidFill>
                <a:latin typeface="Times New Roman" pitchFamily="18" charset="0"/>
                <a:cs typeface="Times New Roman" pitchFamily="18" charset="0"/>
              </a:defRPr>
            </a:lvl1pPr>
          </a:lstStyle>
          <a:p>
            <a:pPr>
              <a:defRPr/>
            </a:pPr>
            <a:r>
              <a:rPr lang="en-US" dirty="0"/>
              <a:t>Copyright © 2015 by The McGraw-Hill Companies, Inc. All rights reserved. </a:t>
            </a:r>
          </a:p>
        </p:txBody>
      </p:sp>
      <p:sp>
        <p:nvSpPr>
          <p:cNvPr id="4" name="Slide Number Placeholder 5"/>
          <p:cNvSpPr>
            <a:spLocks noGrp="1"/>
          </p:cNvSpPr>
          <p:nvPr>
            <p:ph type="sldNum" sz="quarter" idx="4"/>
          </p:nvPr>
        </p:nvSpPr>
        <p:spPr>
          <a:xfrm>
            <a:off x="8153400" y="6477000"/>
            <a:ext cx="8382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Times New Roman" pitchFamily="18" charset="0"/>
                <a:cs typeface="Times New Roman" pitchFamily="18" charset="0"/>
              </a:defRPr>
            </a:lvl1pPr>
          </a:lstStyle>
          <a:p>
            <a:pPr>
              <a:defRPr/>
            </a:pPr>
            <a:r>
              <a:rPr lang="en-US" dirty="0"/>
              <a:t>18-</a:t>
            </a:r>
            <a:fld id="{F512988D-27ED-4473-99F5-EF7E66D6BFFB}" type="slidenum">
              <a:rPr lang="en-US" smtClean="0"/>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a:xfrm>
            <a:off x="1600200" y="6537325"/>
            <a:ext cx="1447800" cy="396875"/>
          </a:xfrm>
          <a:prstGeom prst="rect">
            <a:avLst/>
          </a:prstGeom>
        </p:spPr>
        <p:txBody>
          <a:bodyPr/>
          <a:lstStyle>
            <a:lvl1pPr>
              <a:defRPr sz="1200" b="1" i="1">
                <a:solidFill>
                  <a:srgbClr val="002060"/>
                </a:solidFill>
                <a:latin typeface="Times New Roman" pitchFamily="18" charset="0"/>
                <a:cs typeface="Times New Roman" pitchFamily="18" charset="0"/>
              </a:defRPr>
            </a:lvl1pPr>
          </a:lstStyle>
          <a:p>
            <a:pPr>
              <a:defRPr/>
            </a:pPr>
            <a:r>
              <a:rPr lang="en-US" dirty="0"/>
              <a:t>McGraw-Hill/Irwin</a:t>
            </a:r>
          </a:p>
        </p:txBody>
      </p:sp>
      <p:sp>
        <p:nvSpPr>
          <p:cNvPr id="6" name="Footer Placeholder 4"/>
          <p:cNvSpPr>
            <a:spLocks noGrp="1"/>
          </p:cNvSpPr>
          <p:nvPr>
            <p:ph type="ftr" sz="quarter" idx="3"/>
          </p:nvPr>
        </p:nvSpPr>
        <p:spPr>
          <a:xfrm>
            <a:off x="3048000" y="6537325"/>
            <a:ext cx="5029200" cy="320675"/>
          </a:xfrm>
          <a:prstGeom prst="rect">
            <a:avLst/>
          </a:prstGeom>
        </p:spPr>
        <p:txBody>
          <a:bodyPr/>
          <a:lstStyle>
            <a:lvl1pPr>
              <a:defRPr sz="1200" b="1" i="1">
                <a:solidFill>
                  <a:srgbClr val="002060"/>
                </a:solidFill>
                <a:latin typeface="Times New Roman" pitchFamily="18" charset="0"/>
                <a:cs typeface="Times New Roman" pitchFamily="18" charset="0"/>
              </a:defRPr>
            </a:lvl1pPr>
          </a:lstStyle>
          <a:p>
            <a:pPr>
              <a:defRPr/>
            </a:pPr>
            <a:r>
              <a:rPr lang="en-US" dirty="0"/>
              <a:t>Copyright © 2015 by The McGraw-Hill Companies, Inc. All rights reserved. </a:t>
            </a:r>
          </a:p>
        </p:txBody>
      </p:sp>
      <p:sp>
        <p:nvSpPr>
          <p:cNvPr id="7" name="Slide Number Placeholder 5"/>
          <p:cNvSpPr>
            <a:spLocks noGrp="1"/>
          </p:cNvSpPr>
          <p:nvPr>
            <p:ph type="sldNum" sz="quarter" idx="4"/>
          </p:nvPr>
        </p:nvSpPr>
        <p:spPr>
          <a:xfrm>
            <a:off x="8153400" y="6477000"/>
            <a:ext cx="8382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Times New Roman" pitchFamily="18" charset="0"/>
                <a:cs typeface="Times New Roman" pitchFamily="18" charset="0"/>
              </a:defRPr>
            </a:lvl1pPr>
          </a:lstStyle>
          <a:p>
            <a:pPr>
              <a:defRPr/>
            </a:pPr>
            <a:r>
              <a:rPr lang="en-US" dirty="0"/>
              <a:t>18-</a:t>
            </a:r>
            <a:fld id="{F512988D-27ED-4473-99F5-EF7E66D6BFFB}" type="slidenum">
              <a:rPr lang="en-US" smtClean="0"/>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a:xfrm>
            <a:off x="1600200" y="6537325"/>
            <a:ext cx="1447800" cy="396875"/>
          </a:xfrm>
          <a:prstGeom prst="rect">
            <a:avLst/>
          </a:prstGeom>
        </p:spPr>
        <p:txBody>
          <a:bodyPr/>
          <a:lstStyle>
            <a:lvl1pPr>
              <a:defRPr sz="1200" b="1" i="1">
                <a:solidFill>
                  <a:srgbClr val="002060"/>
                </a:solidFill>
                <a:latin typeface="Times New Roman" pitchFamily="18" charset="0"/>
                <a:cs typeface="Times New Roman" pitchFamily="18" charset="0"/>
              </a:defRPr>
            </a:lvl1pPr>
          </a:lstStyle>
          <a:p>
            <a:pPr>
              <a:defRPr/>
            </a:pPr>
            <a:r>
              <a:rPr lang="en-US" dirty="0"/>
              <a:t>McGraw-Hill/Irwin</a:t>
            </a:r>
          </a:p>
        </p:txBody>
      </p:sp>
      <p:sp>
        <p:nvSpPr>
          <p:cNvPr id="6" name="Footer Placeholder 4"/>
          <p:cNvSpPr>
            <a:spLocks noGrp="1"/>
          </p:cNvSpPr>
          <p:nvPr>
            <p:ph type="ftr" sz="quarter" idx="3"/>
          </p:nvPr>
        </p:nvSpPr>
        <p:spPr>
          <a:xfrm>
            <a:off x="3048000" y="6537325"/>
            <a:ext cx="5029200" cy="320675"/>
          </a:xfrm>
          <a:prstGeom prst="rect">
            <a:avLst/>
          </a:prstGeom>
        </p:spPr>
        <p:txBody>
          <a:bodyPr/>
          <a:lstStyle>
            <a:lvl1pPr>
              <a:defRPr sz="1200" b="1" i="1">
                <a:solidFill>
                  <a:srgbClr val="002060"/>
                </a:solidFill>
                <a:latin typeface="Times New Roman" pitchFamily="18" charset="0"/>
                <a:cs typeface="Times New Roman" pitchFamily="18" charset="0"/>
              </a:defRPr>
            </a:lvl1pPr>
          </a:lstStyle>
          <a:p>
            <a:pPr>
              <a:defRPr/>
            </a:pPr>
            <a:r>
              <a:rPr lang="en-US" dirty="0"/>
              <a:t>Copyright © 2015 by The McGraw-Hill Companies, Inc. All rights reserved. </a:t>
            </a:r>
          </a:p>
        </p:txBody>
      </p:sp>
      <p:sp>
        <p:nvSpPr>
          <p:cNvPr id="7" name="Slide Number Placeholder 5"/>
          <p:cNvSpPr>
            <a:spLocks noGrp="1"/>
          </p:cNvSpPr>
          <p:nvPr>
            <p:ph type="sldNum" sz="quarter" idx="4"/>
          </p:nvPr>
        </p:nvSpPr>
        <p:spPr>
          <a:xfrm>
            <a:off x="8153400" y="6477000"/>
            <a:ext cx="8382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Times New Roman" pitchFamily="18" charset="0"/>
                <a:cs typeface="Times New Roman" pitchFamily="18" charset="0"/>
              </a:defRPr>
            </a:lvl1pPr>
          </a:lstStyle>
          <a:p>
            <a:pPr>
              <a:defRPr/>
            </a:pPr>
            <a:r>
              <a:rPr lang="en-US" dirty="0"/>
              <a:t>18-</a:t>
            </a:r>
            <a:fld id="{F512988D-27ED-4473-99F5-EF7E66D6BFFB}" type="slidenum">
              <a:rPr lang="en-US" smtClean="0"/>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04800" y="88900"/>
            <a:ext cx="8763000" cy="1206500"/>
          </a:xfrm>
          <a:prstGeom prst="roundRect">
            <a:avLst/>
          </a:prstGeom>
          <a:noFill/>
          <a:ln w="57150">
            <a:solidFill>
              <a:schemeClr val="accent1"/>
            </a:solidFill>
            <a:miter lim="800000"/>
            <a:headEnd/>
            <a:tailEnd/>
          </a:ln>
          <a:effectLst/>
        </p:spPr>
        <p:txBody>
          <a:bodyPr vert="horz" wrap="square" lIns="90488" tIns="44450" rIns="90488" bIns="44450" numCol="1" anchor="ctr" anchorCtr="0" compatLnSpc="1">
            <a:prstTxWarp prst="textNoShape">
              <a:avLst/>
            </a:prstTxWarp>
          </a:bodyPr>
          <a:lstStyle/>
          <a:p>
            <a:pPr lvl="0"/>
            <a:r>
              <a:rPr lang="en-US"/>
              <a:t>Click to edit Master title style</a:t>
            </a:r>
          </a:p>
        </p:txBody>
      </p:sp>
      <p:sp>
        <p:nvSpPr>
          <p:cNvPr id="9220" name="Rectangle 3"/>
          <p:cNvSpPr>
            <a:spLocks noGrp="1" noChangeArrowheads="1"/>
          </p:cNvSpPr>
          <p:nvPr>
            <p:ph type="body" idx="1"/>
          </p:nvPr>
        </p:nvSpPr>
        <p:spPr bwMode="auto">
          <a:xfrm>
            <a:off x="381000" y="1371600"/>
            <a:ext cx="8305800" cy="4724400"/>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t>Click to edit Master text styles</a:t>
            </a:r>
          </a:p>
          <a:p>
            <a:pPr lvl="1"/>
            <a:r>
              <a:rPr lang="en-US"/>
              <a:t>	click here for second level</a:t>
            </a:r>
          </a:p>
        </p:txBody>
      </p:sp>
      <p:sp>
        <p:nvSpPr>
          <p:cNvPr id="8" name="Date Placeholder 3"/>
          <p:cNvSpPr>
            <a:spLocks noGrp="1"/>
          </p:cNvSpPr>
          <p:nvPr>
            <p:ph type="dt" sz="half" idx="2"/>
          </p:nvPr>
        </p:nvSpPr>
        <p:spPr>
          <a:xfrm>
            <a:off x="1600200" y="6537325"/>
            <a:ext cx="1447800" cy="396875"/>
          </a:xfrm>
          <a:prstGeom prst="rect">
            <a:avLst/>
          </a:prstGeom>
        </p:spPr>
        <p:txBody>
          <a:bodyPr/>
          <a:lstStyle>
            <a:lvl1pPr>
              <a:defRPr sz="1200" b="1" i="1">
                <a:solidFill>
                  <a:srgbClr val="002060"/>
                </a:solidFill>
                <a:effectLst/>
                <a:latin typeface="Times New Roman" pitchFamily="18" charset="0"/>
                <a:cs typeface="Times New Roman" pitchFamily="18" charset="0"/>
              </a:defRPr>
            </a:lvl1pPr>
          </a:lstStyle>
          <a:p>
            <a:pPr>
              <a:defRPr/>
            </a:pPr>
            <a:r>
              <a:rPr lang="en-US" dirty="0"/>
              <a:t>McGraw-Hill/Irwin</a:t>
            </a:r>
          </a:p>
        </p:txBody>
      </p:sp>
      <p:sp>
        <p:nvSpPr>
          <p:cNvPr id="9" name="Footer Placeholder 4"/>
          <p:cNvSpPr>
            <a:spLocks noGrp="1"/>
          </p:cNvSpPr>
          <p:nvPr>
            <p:ph type="ftr" sz="quarter" idx="3"/>
          </p:nvPr>
        </p:nvSpPr>
        <p:spPr>
          <a:xfrm>
            <a:off x="3048000" y="6537325"/>
            <a:ext cx="5029200" cy="320675"/>
          </a:xfrm>
          <a:prstGeom prst="rect">
            <a:avLst/>
          </a:prstGeom>
        </p:spPr>
        <p:txBody>
          <a:bodyPr/>
          <a:lstStyle>
            <a:lvl1pPr>
              <a:defRPr sz="1200" b="1" i="1">
                <a:solidFill>
                  <a:srgbClr val="002060"/>
                </a:solidFill>
                <a:effectLst/>
                <a:latin typeface="Times New Roman" pitchFamily="18" charset="0"/>
                <a:cs typeface="Times New Roman" pitchFamily="18" charset="0"/>
              </a:defRPr>
            </a:lvl1pPr>
          </a:lstStyle>
          <a:p>
            <a:pPr>
              <a:defRPr/>
            </a:pPr>
            <a:r>
              <a:rPr lang="en-US" dirty="0"/>
              <a:t>Copyright © 2015 by The McGraw-Hill Companies, Inc. All rights reserved. </a:t>
            </a:r>
          </a:p>
          <a:p>
            <a:pPr>
              <a:defRPr/>
            </a:pPr>
            <a:endParaRPr lang="en-US" dirty="0"/>
          </a:p>
        </p:txBody>
      </p:sp>
      <p:sp>
        <p:nvSpPr>
          <p:cNvPr id="10" name="Slide Number Placeholder 5"/>
          <p:cNvSpPr>
            <a:spLocks noGrp="1"/>
          </p:cNvSpPr>
          <p:nvPr>
            <p:ph type="sldNum" sz="quarter" idx="4"/>
          </p:nvPr>
        </p:nvSpPr>
        <p:spPr>
          <a:xfrm>
            <a:off x="8153400" y="6477000"/>
            <a:ext cx="8382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Times New Roman" pitchFamily="18" charset="0"/>
                <a:cs typeface="Times New Roman" pitchFamily="18" charset="0"/>
              </a:defRPr>
            </a:lvl1pPr>
          </a:lstStyle>
          <a:p>
            <a:pPr>
              <a:defRPr/>
            </a:pPr>
            <a:r>
              <a:rPr lang="en-US" dirty="0"/>
              <a:t>18-</a:t>
            </a:r>
            <a:fld id="{F512988D-27ED-4473-99F5-EF7E66D6BFFB}"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p:txStyles>
    <p:titleStyle>
      <a:lvl1pPr algn="ctr" rtl="0" eaLnBrk="0" fontAlgn="base" hangingPunct="0">
        <a:lnSpc>
          <a:spcPct val="85000"/>
        </a:lnSpc>
        <a:spcBef>
          <a:spcPct val="0"/>
        </a:spcBef>
        <a:spcAft>
          <a:spcPct val="0"/>
        </a:spcAft>
        <a:defRPr sz="4000" b="1">
          <a:solidFill>
            <a:srgbClr val="002060"/>
          </a:solidFill>
          <a:latin typeface="Times New Roman" pitchFamily="18" charset="0"/>
          <a:ea typeface="+mj-ea"/>
          <a:cs typeface="Times New Roman" pitchFamily="18" charset="0"/>
        </a:defRPr>
      </a:lvl1pPr>
      <a:lvl2pPr algn="l" rtl="0" eaLnBrk="0" fontAlgn="base" hangingPunct="0">
        <a:lnSpc>
          <a:spcPct val="85000"/>
        </a:lnSpc>
        <a:spcBef>
          <a:spcPct val="0"/>
        </a:spcBef>
        <a:spcAft>
          <a:spcPct val="0"/>
        </a:spcAft>
        <a:defRPr sz="3600" b="1">
          <a:solidFill>
            <a:schemeClr val="tx2"/>
          </a:solidFill>
          <a:latin typeface="Arial" charset="0"/>
        </a:defRPr>
      </a:lvl2pPr>
      <a:lvl3pPr algn="l" rtl="0" eaLnBrk="0" fontAlgn="base" hangingPunct="0">
        <a:lnSpc>
          <a:spcPct val="85000"/>
        </a:lnSpc>
        <a:spcBef>
          <a:spcPct val="0"/>
        </a:spcBef>
        <a:spcAft>
          <a:spcPct val="0"/>
        </a:spcAft>
        <a:defRPr sz="3600" b="1">
          <a:solidFill>
            <a:schemeClr val="tx2"/>
          </a:solidFill>
          <a:latin typeface="Arial" charset="0"/>
        </a:defRPr>
      </a:lvl3pPr>
      <a:lvl4pPr algn="l" rtl="0" eaLnBrk="0" fontAlgn="base" hangingPunct="0">
        <a:lnSpc>
          <a:spcPct val="85000"/>
        </a:lnSpc>
        <a:spcBef>
          <a:spcPct val="0"/>
        </a:spcBef>
        <a:spcAft>
          <a:spcPct val="0"/>
        </a:spcAft>
        <a:defRPr sz="3600" b="1">
          <a:solidFill>
            <a:schemeClr val="tx2"/>
          </a:solidFill>
          <a:latin typeface="Arial" charset="0"/>
        </a:defRPr>
      </a:lvl4pPr>
      <a:lvl5pPr algn="l" rtl="0" eaLnBrk="0" fontAlgn="base" hangingPunct="0">
        <a:lnSpc>
          <a:spcPct val="85000"/>
        </a:lnSpc>
        <a:spcBef>
          <a:spcPct val="0"/>
        </a:spcBef>
        <a:spcAft>
          <a:spcPct val="0"/>
        </a:spcAft>
        <a:defRPr sz="3600" b="1">
          <a:solidFill>
            <a:schemeClr val="tx2"/>
          </a:solidFill>
          <a:latin typeface="Arial" charset="0"/>
        </a:defRPr>
      </a:lvl5pPr>
      <a:lvl6pPr marL="457200" algn="l" rtl="0" eaLnBrk="0" fontAlgn="base" hangingPunct="0">
        <a:lnSpc>
          <a:spcPct val="85000"/>
        </a:lnSpc>
        <a:spcBef>
          <a:spcPct val="0"/>
        </a:spcBef>
        <a:spcAft>
          <a:spcPct val="0"/>
        </a:spcAft>
        <a:defRPr sz="3600" b="1">
          <a:solidFill>
            <a:schemeClr val="tx2"/>
          </a:solidFill>
          <a:latin typeface="Arial" charset="0"/>
        </a:defRPr>
      </a:lvl6pPr>
      <a:lvl7pPr marL="914400" algn="l" rtl="0" eaLnBrk="0" fontAlgn="base" hangingPunct="0">
        <a:lnSpc>
          <a:spcPct val="85000"/>
        </a:lnSpc>
        <a:spcBef>
          <a:spcPct val="0"/>
        </a:spcBef>
        <a:spcAft>
          <a:spcPct val="0"/>
        </a:spcAft>
        <a:defRPr sz="3600" b="1">
          <a:solidFill>
            <a:schemeClr val="tx2"/>
          </a:solidFill>
          <a:latin typeface="Arial" charset="0"/>
        </a:defRPr>
      </a:lvl7pPr>
      <a:lvl8pPr marL="1371600" algn="l" rtl="0" eaLnBrk="0" fontAlgn="base" hangingPunct="0">
        <a:lnSpc>
          <a:spcPct val="85000"/>
        </a:lnSpc>
        <a:spcBef>
          <a:spcPct val="0"/>
        </a:spcBef>
        <a:spcAft>
          <a:spcPct val="0"/>
        </a:spcAft>
        <a:defRPr sz="3600" b="1">
          <a:solidFill>
            <a:schemeClr val="tx2"/>
          </a:solidFill>
          <a:latin typeface="Arial" charset="0"/>
        </a:defRPr>
      </a:lvl8pPr>
      <a:lvl9pPr marL="1828800" algn="l" rtl="0" eaLnBrk="0" fontAlgn="base" hangingPunct="0">
        <a:lnSpc>
          <a:spcPct val="85000"/>
        </a:lnSpc>
        <a:spcBef>
          <a:spcPct val="0"/>
        </a:spcBef>
        <a:spcAft>
          <a:spcPct val="0"/>
        </a:spcAft>
        <a:defRPr sz="3600" b="1">
          <a:solidFill>
            <a:schemeClr val="tx2"/>
          </a:solidFill>
          <a:latin typeface="Arial" charset="0"/>
        </a:defRPr>
      </a:lvl9pPr>
    </p:titleStyle>
    <p:bodyStyle>
      <a:lvl1pPr marL="342900" indent="-342900" algn="l" rtl="0" eaLnBrk="0" fontAlgn="base" hangingPunct="0">
        <a:spcBef>
          <a:spcPct val="20000"/>
        </a:spcBef>
        <a:spcAft>
          <a:spcPct val="0"/>
        </a:spcAft>
        <a:buClr>
          <a:schemeClr val="accent2"/>
        </a:buClr>
        <a:buSzPct val="80000"/>
        <a:buFont typeface="Wingdings" pitchFamily="2" charset="2"/>
        <a:buChar char="l"/>
        <a:defRPr sz="2800" b="1">
          <a:solidFill>
            <a:srgbClr val="002060"/>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SzPct val="85000"/>
        <a:buFont typeface="Wingdings" pitchFamily="2" charset="2"/>
        <a:buChar char="v"/>
        <a:defRPr sz="2400" b="1">
          <a:solidFill>
            <a:srgbClr val="002060"/>
          </a:solidFill>
          <a:latin typeface="Times New Roman" pitchFamily="18" charset="0"/>
          <a:cs typeface="Times New Roman" pitchFamily="18" charset="0"/>
        </a:defRPr>
      </a:lvl2pPr>
      <a:lvl3pPr marL="1143000" indent="-228600" algn="l" rtl="0" eaLnBrk="0" fontAlgn="base" hangingPunct="0">
        <a:spcBef>
          <a:spcPct val="20000"/>
        </a:spcBef>
        <a:spcAft>
          <a:spcPct val="0"/>
        </a:spcAft>
        <a:buChar char="•"/>
        <a:defRPr sz="2400">
          <a:solidFill>
            <a:schemeClr val="tx1"/>
          </a:solidFill>
          <a:latin typeface="Times New Roman" pitchFamily="18" charset="0"/>
        </a:defRPr>
      </a:lvl3pPr>
      <a:lvl4pPr marL="1600200" indent="-228600" algn="l" rtl="0" eaLnBrk="0" fontAlgn="base" hangingPunct="0">
        <a:spcBef>
          <a:spcPct val="20000"/>
        </a:spcBef>
        <a:spcAft>
          <a:spcPct val="0"/>
        </a:spcAft>
        <a:buChar char="–"/>
        <a:defRPr sz="2000">
          <a:solidFill>
            <a:schemeClr val="tx1"/>
          </a:solidFill>
          <a:latin typeface="Times New Roman" pitchFamily="18" charset="0"/>
        </a:defRPr>
      </a:lvl4pPr>
      <a:lvl5pPr marL="2057400" indent="-228600" algn="l" rtl="0" eaLnBrk="0" fontAlgn="base" hangingPunct="0">
        <a:spcBef>
          <a:spcPct val="20000"/>
        </a:spcBef>
        <a:spcAft>
          <a:spcPct val="0"/>
        </a:spcAft>
        <a:buChar char="»"/>
        <a:defRPr sz="2000">
          <a:solidFill>
            <a:schemeClr val="tx1"/>
          </a:solidFill>
          <a:latin typeface="Times New Roman"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itchFamily="18"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tags" Target="../tags/tag2.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9"/>
          <p:cNvSpPr>
            <a:spLocks noGrp="1" noChangeArrowheads="1"/>
          </p:cNvSpPr>
          <p:nvPr>
            <p:ph type="title"/>
          </p:nvPr>
        </p:nvSpPr>
        <p:spPr>
          <a:xfrm>
            <a:off x="152400" y="88900"/>
            <a:ext cx="8915400" cy="1206500"/>
          </a:xfrm>
        </p:spPr>
        <p:txBody>
          <a:bodyPr/>
          <a:lstStyle/>
          <a:p>
            <a:r>
              <a:rPr lang="en-US" sz="4000" dirty="0">
                <a:solidFill>
                  <a:srgbClr val="001755"/>
                </a:solidFill>
              </a:rPr>
              <a:t>Chapter Eighteen</a:t>
            </a:r>
          </a:p>
        </p:txBody>
      </p:sp>
      <p:sp>
        <p:nvSpPr>
          <p:cNvPr id="10" name="Rectangle 9"/>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6" name="Rectangle 5"/>
          <p:cNvSpPr>
            <a:spLocks noChangeArrowheads="1"/>
          </p:cNvSpPr>
          <p:nvPr/>
        </p:nvSpPr>
        <p:spPr bwMode="auto">
          <a:xfrm>
            <a:off x="534306" y="1676400"/>
            <a:ext cx="4190094" cy="4572000"/>
          </a:xfrm>
          <a:prstGeom prst="rect">
            <a:avLst/>
          </a:prstGeom>
          <a:noFill/>
          <a:ln w="12700">
            <a:noFill/>
            <a:miter lim="800000"/>
            <a:headEnd/>
            <a:tailEnd/>
          </a:ln>
          <a:effectLst/>
        </p:spPr>
        <p:txBody>
          <a:bodyPr anchor="ctr" anchorCtr="1"/>
          <a:lstStyle>
            <a:defPPr>
              <a:defRPr lang="en-US"/>
            </a:defPPr>
            <a:lvl1pPr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5pPr>
            <a:lvl6pPr marL="22860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6pPr>
            <a:lvl7pPr marL="27432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7pPr>
            <a:lvl8pPr marL="32004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8pPr>
            <a:lvl9pPr marL="36576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9pPr>
          </a:lstStyle>
          <a:p>
            <a:pPr algn="ctr">
              <a:defRPr/>
            </a:pPr>
            <a:r>
              <a:rPr lang="en-IN" sz="4000" b="1" dirty="0">
                <a:solidFill>
                  <a:srgbClr val="002060"/>
                </a:solidFill>
                <a:effectLst/>
              </a:rPr>
              <a:t>Accounting and Reporting for Private Not-for-Profit Entities</a:t>
            </a:r>
            <a:r>
              <a:rPr lang="en-IN" sz="4000" b="1" dirty="0">
                <a:solidFill>
                  <a:srgbClr val="002060"/>
                </a:solidFill>
              </a:rPr>
              <a:t> </a:t>
            </a:r>
            <a:br>
              <a:rPr lang="en-IN" sz="4000" dirty="0"/>
            </a:br>
            <a:endParaRPr lang="en-US" sz="4000" b="1" dirty="0">
              <a:solidFill>
                <a:srgbClr val="002060"/>
              </a:solidFill>
              <a:effectLst/>
              <a:cs typeface="Times New Roman" pitchFamily="18" charset="0"/>
            </a:endParaRPr>
          </a:p>
        </p:txBody>
      </p:sp>
      <p:pic>
        <p:nvPicPr>
          <p:cNvPr id="5" name="Picture 4">
            <a:extLst>
              <a:ext uri="{FF2B5EF4-FFF2-40B4-BE49-F238E27FC236}">
                <a16:creationId xmlns:a16="http://schemas.microsoft.com/office/drawing/2014/main" id="{4678E10D-AAC2-4448-B5A0-3CA53BFC1841}"/>
              </a:ext>
            </a:extLst>
          </p:cNvPr>
          <p:cNvPicPr>
            <a:picLocks noChangeAspect="1"/>
          </p:cNvPicPr>
          <p:nvPr/>
        </p:nvPicPr>
        <p:blipFill>
          <a:blip r:embed="rId4"/>
          <a:stretch>
            <a:fillRect/>
          </a:stretch>
        </p:blipFill>
        <p:spPr>
          <a:xfrm>
            <a:off x="4953000" y="1752599"/>
            <a:ext cx="3505200" cy="4485281"/>
          </a:xfrm>
          <a:prstGeom prst="rect">
            <a:avLst/>
          </a:prstGeom>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9"/>
          <p:cNvSpPr>
            <a:spLocks noGrp="1" noChangeArrowheads="1"/>
          </p:cNvSpPr>
          <p:nvPr>
            <p:ph type="title"/>
          </p:nvPr>
        </p:nvSpPr>
        <p:spPr/>
        <p:txBody>
          <a:bodyPr/>
          <a:lstStyle/>
          <a:p>
            <a:r>
              <a:rPr lang="en-US" sz="4000" dirty="0">
                <a:solidFill>
                  <a:srgbClr val="001755"/>
                </a:solidFill>
              </a:rPr>
              <a:t>Learning Objective 18-2</a:t>
            </a:r>
          </a:p>
        </p:txBody>
      </p:sp>
      <p:sp>
        <p:nvSpPr>
          <p:cNvPr id="2" name="Content Placeholder 1"/>
          <p:cNvSpPr>
            <a:spLocks noGrp="1"/>
          </p:cNvSpPr>
          <p:nvPr>
            <p:ph idx="1"/>
          </p:nvPr>
        </p:nvSpPr>
        <p:spPr/>
        <p:txBody>
          <a:bodyPr/>
          <a:lstStyle/>
          <a:p>
            <a:pPr marL="0" lvl="0" indent="0">
              <a:spcBef>
                <a:spcPct val="0"/>
              </a:spcBef>
              <a:buClrTx/>
              <a:buSzTx/>
              <a:buNone/>
            </a:pPr>
            <a:endParaRPr lang="en-US" kern="1200" dirty="0">
              <a:cs typeface="+mn-cs"/>
            </a:endParaRPr>
          </a:p>
          <a:p>
            <a:pPr marL="0" lvl="0" indent="0">
              <a:spcBef>
                <a:spcPct val="0"/>
              </a:spcBef>
              <a:buClrTx/>
              <a:buSzTx/>
              <a:buNone/>
            </a:pPr>
            <a:endParaRPr lang="en-US" kern="1200" dirty="0">
              <a:cs typeface="+mn-cs"/>
            </a:endParaRPr>
          </a:p>
          <a:p>
            <a:pPr marL="0" lvl="0" indent="0">
              <a:spcBef>
                <a:spcPct val="0"/>
              </a:spcBef>
              <a:buClrTx/>
              <a:buSzTx/>
              <a:buNone/>
            </a:pPr>
            <a:endParaRPr lang="en-US" kern="1200" dirty="0">
              <a:cs typeface="+mn-cs"/>
            </a:endParaRPr>
          </a:p>
          <a:p>
            <a:pPr marL="0" lvl="0" indent="0">
              <a:spcBef>
                <a:spcPct val="0"/>
              </a:spcBef>
              <a:buClrTx/>
              <a:buSzTx/>
              <a:buNone/>
            </a:pPr>
            <a:r>
              <a:rPr lang="en-US" kern="1200" dirty="0">
                <a:cs typeface="+mn-cs"/>
              </a:rPr>
              <a:t>Describe the differences in net assets of a private not-for-profit entity that are without donor restrictions and those with donor restrictions.</a:t>
            </a:r>
            <a:endParaRPr lang="en-US" kern="1200" dirty="0"/>
          </a:p>
          <a:p>
            <a:endParaRPr lang="en-US" dirty="0"/>
          </a:p>
        </p:txBody>
      </p:sp>
      <p:sp>
        <p:nvSpPr>
          <p:cNvPr id="10"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10</a:t>
            </a:fld>
            <a:endParaRPr lang="en-US" sz="1000" b="0" i="0" u="none" dirty="0">
              <a:solidFill>
                <a:srgbClr val="00005C"/>
              </a:solidFill>
            </a:endParaRPr>
          </a:p>
        </p:txBody>
      </p:sp>
      <p:sp>
        <p:nvSpPr>
          <p:cNvPr id="6" name="Rectangle 5"/>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873726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dirty="0"/>
              <a:t>Statement of Financial Position</a:t>
            </a:r>
          </a:p>
        </p:txBody>
      </p:sp>
      <p:sp>
        <p:nvSpPr>
          <p:cNvPr id="17411" name="Rectangle 3"/>
          <p:cNvSpPr>
            <a:spLocks noGrp="1" noChangeArrowheads="1"/>
          </p:cNvSpPr>
          <p:nvPr>
            <p:ph type="body" idx="1"/>
          </p:nvPr>
        </p:nvSpPr>
        <p:spPr>
          <a:xfrm>
            <a:off x="152400" y="1447800"/>
            <a:ext cx="8763000" cy="4876800"/>
          </a:xfrm>
        </p:spPr>
        <p:txBody>
          <a:bodyPr/>
          <a:lstStyle/>
          <a:p>
            <a:pPr marL="0" indent="0">
              <a:spcBef>
                <a:spcPts val="600"/>
              </a:spcBef>
              <a:buClr>
                <a:srgbClr val="002060"/>
              </a:buClr>
              <a:buNone/>
            </a:pPr>
            <a:r>
              <a:rPr lang="en-US" sz="2600" dirty="0"/>
              <a:t>Reports assets, liabilities, and net assets.</a:t>
            </a:r>
          </a:p>
          <a:p>
            <a:pPr marL="0" indent="0">
              <a:spcBef>
                <a:spcPts val="600"/>
              </a:spcBef>
              <a:buClr>
                <a:srgbClr val="002060"/>
              </a:buClr>
              <a:buNone/>
            </a:pPr>
            <a:r>
              <a:rPr lang="en-US" sz="2600" dirty="0"/>
              <a:t>Uses term net assets rather than owners’ equity.</a:t>
            </a:r>
          </a:p>
          <a:p>
            <a:pPr marL="0" indent="0">
              <a:spcBef>
                <a:spcPts val="600"/>
              </a:spcBef>
              <a:buClr>
                <a:srgbClr val="002060"/>
              </a:buClr>
              <a:buNone/>
            </a:pPr>
            <a:r>
              <a:rPr lang="en-US" sz="2600" dirty="0"/>
              <a:t>Restrictions by outside donors results in assets classified as:</a:t>
            </a:r>
          </a:p>
          <a:p>
            <a:pPr>
              <a:spcBef>
                <a:spcPts val="600"/>
              </a:spcBef>
              <a:buClr>
                <a:srgbClr val="002060"/>
              </a:buClr>
              <a:buFont typeface="Wingdings" pitchFamily="2" charset="2"/>
              <a:buChar char="Ø"/>
            </a:pPr>
            <a:r>
              <a:rPr lang="en-US" sz="2600" dirty="0"/>
              <a:t>Without donor restrictions</a:t>
            </a:r>
          </a:p>
          <a:p>
            <a:pPr>
              <a:spcBef>
                <a:spcPts val="600"/>
              </a:spcBef>
              <a:buClr>
                <a:srgbClr val="002060"/>
              </a:buClr>
              <a:buFont typeface="Wingdings" pitchFamily="2" charset="2"/>
              <a:buChar char="Ø"/>
            </a:pPr>
            <a:r>
              <a:rPr lang="en-US" sz="2600" dirty="0"/>
              <a:t>With donor restrictions</a:t>
            </a:r>
          </a:p>
          <a:p>
            <a:pPr lvl="1">
              <a:spcBef>
                <a:spcPts val="600"/>
              </a:spcBef>
              <a:buClr>
                <a:srgbClr val="002060"/>
              </a:buClr>
              <a:buFont typeface="Wingdings" pitchFamily="2" charset="2"/>
              <a:buChar char="Ø"/>
            </a:pPr>
            <a:r>
              <a:rPr lang="en-US" sz="2200" dirty="0"/>
              <a:t>Can be purpose restricted (for a particular purpose).</a:t>
            </a:r>
          </a:p>
          <a:p>
            <a:pPr lvl="1">
              <a:spcBef>
                <a:spcPts val="600"/>
              </a:spcBef>
              <a:buClr>
                <a:srgbClr val="002060"/>
              </a:buClr>
              <a:buFont typeface="Wingdings" pitchFamily="2" charset="2"/>
              <a:buChar char="Ø"/>
            </a:pPr>
            <a:r>
              <a:rPr lang="en-US" sz="2200" dirty="0"/>
              <a:t>Can be time restricted (for use in a future time period).</a:t>
            </a:r>
          </a:p>
          <a:p>
            <a:pPr lvl="1">
              <a:spcBef>
                <a:spcPts val="600"/>
              </a:spcBef>
              <a:buClr>
                <a:srgbClr val="002060"/>
              </a:buClr>
              <a:buFont typeface="Wingdings" pitchFamily="2" charset="2"/>
              <a:buChar char="Ø"/>
            </a:pPr>
            <a:r>
              <a:rPr lang="en-US" sz="2200" dirty="0"/>
              <a:t>Can be permanently restricted (expected to remain restricted for as long as the organization exists).</a:t>
            </a:r>
          </a:p>
        </p:txBody>
      </p:sp>
      <p:sp>
        <p:nvSpPr>
          <p:cNvPr id="8" name="Slide Number Placeholder 5"/>
          <p:cNvSpPr>
            <a:spLocks noGrp="1"/>
          </p:cNvSpPr>
          <p:nvPr>
            <p:ph type="sldNum" sz="quarter" idx="4294967295"/>
          </p:nvPr>
        </p:nvSpPr>
        <p:spPr>
          <a:xfrm>
            <a:off x="8229600" y="6324600"/>
            <a:ext cx="533400" cy="381000"/>
          </a:xfrm>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11</a:t>
            </a:fld>
            <a:endParaRPr lang="en-US" sz="1000" b="0" i="0" u="none" dirty="0">
              <a:solidFill>
                <a:srgbClr val="00005C"/>
              </a:solidFill>
            </a:endParaRPr>
          </a:p>
        </p:txBody>
      </p:sp>
      <p:sp>
        <p:nvSpPr>
          <p:cNvPr id="6" name="Rectangle 5"/>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40" name="Rectangle 9"/>
          <p:cNvSpPr>
            <a:spLocks noGrp="1" noChangeArrowheads="1"/>
          </p:cNvSpPr>
          <p:nvPr>
            <p:ph type="title"/>
          </p:nvPr>
        </p:nvSpPr>
        <p:spPr/>
        <p:txBody>
          <a:bodyPr/>
          <a:lstStyle/>
          <a:p>
            <a:r>
              <a:rPr lang="en-US" dirty="0"/>
              <a:t>Statement of Activities</a:t>
            </a:r>
          </a:p>
        </p:txBody>
      </p:sp>
      <p:sp>
        <p:nvSpPr>
          <p:cNvPr id="2" name="Content Placeholder 1"/>
          <p:cNvSpPr>
            <a:spLocks noGrp="1"/>
          </p:cNvSpPr>
          <p:nvPr>
            <p:ph idx="1"/>
          </p:nvPr>
        </p:nvSpPr>
        <p:spPr/>
        <p:txBody>
          <a:bodyPr/>
          <a:lstStyle/>
          <a:p>
            <a:pPr marL="0" lvl="0" indent="0">
              <a:spcBef>
                <a:spcPts val="1200"/>
              </a:spcBef>
              <a:buClrTx/>
              <a:buSzTx/>
              <a:buNone/>
              <a:defRPr/>
            </a:pPr>
            <a:r>
              <a:rPr lang="en-US" sz="2600" kern="1200" dirty="0">
                <a:cs typeface="+mn-cs"/>
              </a:rPr>
              <a:t>Reports revenues, expenses, and other changes in net assets.</a:t>
            </a:r>
          </a:p>
          <a:p>
            <a:pPr marL="365760" lvl="0" indent="-365760">
              <a:spcBef>
                <a:spcPts val="1200"/>
              </a:spcBef>
              <a:buClrTx/>
              <a:buSzTx/>
              <a:buFont typeface="Wingdings" pitchFamily="2" charset="2"/>
              <a:buChar char="Ø"/>
              <a:defRPr/>
            </a:pPr>
            <a:r>
              <a:rPr lang="en-US" sz="2600" kern="1200" dirty="0"/>
              <a:t>A separate column presents increases and decreases in both of the categories of net assets.</a:t>
            </a:r>
          </a:p>
          <a:p>
            <a:pPr marL="365760" lvl="0" indent="-365760">
              <a:spcBef>
                <a:spcPts val="1200"/>
              </a:spcBef>
              <a:buClrTx/>
              <a:buSzTx/>
              <a:buFont typeface="Wingdings" pitchFamily="2" charset="2"/>
              <a:buChar char="Ø"/>
              <a:defRPr/>
            </a:pPr>
            <a:r>
              <a:rPr lang="en-US" sz="2600" kern="1200" dirty="0"/>
              <a:t>Final totals agree with the net asset balances on the statement of financial position.</a:t>
            </a:r>
          </a:p>
          <a:p>
            <a:pPr marL="365760" lvl="0" indent="-365760">
              <a:spcBef>
                <a:spcPts val="1200"/>
              </a:spcBef>
              <a:buClrTx/>
              <a:buSzTx/>
              <a:buFont typeface="Wingdings" pitchFamily="2" charset="2"/>
              <a:buChar char="Ø"/>
              <a:defRPr/>
            </a:pPr>
            <a:r>
              <a:rPr lang="en-US" sz="2600" kern="1200" dirty="0"/>
              <a:t>Statement is sometimes labeled as a statement of changes in net assets.</a:t>
            </a:r>
          </a:p>
          <a:p>
            <a:pPr marL="365760" lvl="0" indent="-365760">
              <a:spcBef>
                <a:spcPts val="1200"/>
              </a:spcBef>
              <a:buClrTx/>
              <a:buSzTx/>
              <a:buFont typeface="Wingdings" pitchFamily="2" charset="2"/>
              <a:buChar char="Ø"/>
              <a:defRPr/>
            </a:pPr>
            <a:r>
              <a:rPr lang="en-US" sz="2600" kern="1200" dirty="0"/>
              <a:t>Primary purpose is to provide a clear picture of donations received and any attached restrictions.</a:t>
            </a:r>
          </a:p>
        </p:txBody>
      </p:sp>
      <p:sp>
        <p:nvSpPr>
          <p:cNvPr id="7"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12</a:t>
            </a:fld>
            <a:endParaRPr lang="en-US" sz="1000" b="0" i="0" u="none" dirty="0">
              <a:solidFill>
                <a:srgbClr val="00005C"/>
              </a:solidFill>
            </a:endParaRPr>
          </a:p>
        </p:txBody>
      </p:sp>
      <p:sp>
        <p:nvSpPr>
          <p:cNvPr id="6" name="Rectangle 5"/>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7"/>
          <p:cNvSpPr>
            <a:spLocks noGrp="1" noChangeArrowheads="1"/>
          </p:cNvSpPr>
          <p:nvPr>
            <p:ph type="title"/>
          </p:nvPr>
        </p:nvSpPr>
        <p:spPr/>
        <p:txBody>
          <a:bodyPr/>
          <a:lstStyle/>
          <a:p>
            <a:r>
              <a:rPr lang="en-US" dirty="0"/>
              <a:t>Statement of Activities—Temporary Restriction</a:t>
            </a:r>
          </a:p>
        </p:txBody>
      </p:sp>
      <p:sp>
        <p:nvSpPr>
          <p:cNvPr id="2" name="Content Placeholder 1"/>
          <p:cNvSpPr>
            <a:spLocks noGrp="1"/>
          </p:cNvSpPr>
          <p:nvPr>
            <p:ph idx="1"/>
          </p:nvPr>
        </p:nvSpPr>
        <p:spPr/>
        <p:txBody>
          <a:bodyPr/>
          <a:lstStyle/>
          <a:p>
            <a:pPr marL="457200" lvl="0" indent="-457200">
              <a:spcBef>
                <a:spcPts val="600"/>
              </a:spcBef>
              <a:spcAft>
                <a:spcPts val="600"/>
              </a:spcAft>
              <a:buClrTx/>
              <a:buSzTx/>
              <a:buFont typeface="Wingdings" panose="05000000000000000000" pitchFamily="2" charset="2"/>
              <a:buChar char="Ø"/>
            </a:pPr>
            <a:r>
              <a:rPr lang="en-US" sz="2600" kern="1200" dirty="0">
                <a:cs typeface="+mn-cs"/>
              </a:rPr>
              <a:t>If a temporary restriction (either time or usage) is fulfilled, that amount of net assets is immediately reclassified as without donor restriction. </a:t>
            </a:r>
          </a:p>
          <a:p>
            <a:pPr marL="457200" lvl="0" indent="-457200">
              <a:spcBef>
                <a:spcPts val="600"/>
              </a:spcBef>
              <a:spcAft>
                <a:spcPts val="600"/>
              </a:spcAft>
              <a:buClrTx/>
              <a:buSzTx/>
              <a:buFont typeface="Wingdings" panose="05000000000000000000" pitchFamily="2" charset="2"/>
              <a:buChar char="Ø"/>
            </a:pPr>
            <a:r>
              <a:rPr lang="en-US" sz="2600" kern="1200" dirty="0">
                <a:cs typeface="+mn-cs"/>
              </a:rPr>
              <a:t>When an expense is incurred to meet a donor stipulation, both the expense and the contribution appear in the statement of activities in the Without Donor Restriction column in the same time period.</a:t>
            </a:r>
            <a:endParaRPr lang="en-US" sz="2600" kern="1200" dirty="0"/>
          </a:p>
          <a:p>
            <a:endParaRPr lang="en-US" dirty="0"/>
          </a:p>
        </p:txBody>
      </p:sp>
      <p:sp>
        <p:nvSpPr>
          <p:cNvPr id="11"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13</a:t>
            </a:fld>
            <a:endParaRPr lang="en-US" sz="1000" b="0" i="0" u="none" dirty="0">
              <a:solidFill>
                <a:srgbClr val="00005C"/>
              </a:solidFill>
            </a:endParaRPr>
          </a:p>
        </p:txBody>
      </p:sp>
      <p:sp>
        <p:nvSpPr>
          <p:cNvPr id="6" name="Rectangle 5"/>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7"/>
          <p:cNvSpPr>
            <a:spLocks noGrp="1" noChangeArrowheads="1"/>
          </p:cNvSpPr>
          <p:nvPr>
            <p:ph type="title"/>
          </p:nvPr>
        </p:nvSpPr>
        <p:spPr/>
        <p:txBody>
          <a:bodyPr/>
          <a:lstStyle/>
          <a:p>
            <a:r>
              <a:rPr lang="en-US" dirty="0"/>
              <a:t>Statement of Activities—Unrestricted Net Assets</a:t>
            </a:r>
          </a:p>
        </p:txBody>
      </p:sp>
      <p:sp>
        <p:nvSpPr>
          <p:cNvPr id="2" name="Content Placeholder 1"/>
          <p:cNvSpPr>
            <a:spLocks noGrp="1"/>
          </p:cNvSpPr>
          <p:nvPr>
            <p:ph idx="1"/>
          </p:nvPr>
        </p:nvSpPr>
        <p:spPr/>
        <p:txBody>
          <a:bodyPr/>
          <a:lstStyle/>
          <a:p>
            <a:pPr marL="0" lvl="0" indent="0">
              <a:spcBef>
                <a:spcPts val="0"/>
              </a:spcBef>
              <a:buClrTx/>
              <a:buSzTx/>
              <a:buNone/>
              <a:defRPr/>
            </a:pPr>
            <a:r>
              <a:rPr lang="en-US" sz="2600" kern="1200" dirty="0"/>
              <a:t>All expenses are presented in the Without Donor Restriction net assets column in two categories:</a:t>
            </a:r>
          </a:p>
          <a:p>
            <a:pPr marL="628650" lvl="0" indent="-400050">
              <a:spcBef>
                <a:spcPts val="0"/>
              </a:spcBef>
              <a:buClrTx/>
              <a:buSzTx/>
              <a:buFont typeface="Wingdings" pitchFamily="2" charset="2"/>
              <a:buChar char="Ø"/>
              <a:defRPr/>
            </a:pPr>
            <a:r>
              <a:rPr lang="en-US" sz="2600" kern="1200" dirty="0"/>
              <a:t>Program services</a:t>
            </a:r>
          </a:p>
          <a:p>
            <a:pPr marL="628650" lvl="0" indent="-400050">
              <a:spcBef>
                <a:spcPts val="0"/>
              </a:spcBef>
              <a:spcAft>
                <a:spcPts val="600"/>
              </a:spcAft>
              <a:buClrTx/>
              <a:buSzTx/>
              <a:buFont typeface="Wingdings" pitchFamily="2" charset="2"/>
              <a:buChar char="Ø"/>
              <a:defRPr/>
            </a:pPr>
            <a:r>
              <a:rPr lang="en-US" sz="2600" kern="1200" dirty="0"/>
              <a:t>Supporting services</a:t>
            </a:r>
          </a:p>
          <a:p>
            <a:pPr marL="0" lvl="0" indent="0">
              <a:spcBef>
                <a:spcPts val="600"/>
              </a:spcBef>
              <a:buClrTx/>
              <a:buSzTx/>
              <a:buNone/>
              <a:defRPr/>
            </a:pPr>
            <a:r>
              <a:rPr lang="en-US" sz="2600" kern="1200" dirty="0"/>
              <a:t>Program services:</a:t>
            </a:r>
          </a:p>
          <a:p>
            <a:pPr marL="627063" lvl="1" indent="-403225">
              <a:spcBef>
                <a:spcPts val="0"/>
              </a:spcBef>
              <a:buClrTx/>
              <a:buSzTx/>
              <a:buFont typeface="Wingdings" charset="2"/>
              <a:buChar char="Ø"/>
              <a:tabLst>
                <a:tab pos="171450" algn="l"/>
              </a:tabLst>
              <a:defRPr/>
            </a:pPr>
            <a:r>
              <a:rPr lang="en-US" sz="2600" kern="1200" dirty="0">
                <a:ea typeface="+mn-ea"/>
              </a:rPr>
              <a:t>Activities relating to social services, research, or other objectives of the organization. </a:t>
            </a:r>
          </a:p>
          <a:p>
            <a:pPr marL="0" lvl="0" indent="0">
              <a:spcBef>
                <a:spcPts val="600"/>
              </a:spcBef>
              <a:buClrTx/>
              <a:buSzTx/>
              <a:buNone/>
              <a:defRPr/>
            </a:pPr>
            <a:r>
              <a:rPr lang="en-US" sz="2600" kern="1200" dirty="0"/>
              <a:t>Supporting services:</a:t>
            </a:r>
          </a:p>
          <a:p>
            <a:pPr marL="627063" lvl="1" indent="-403225">
              <a:spcBef>
                <a:spcPts val="0"/>
              </a:spcBef>
              <a:buClrTx/>
              <a:buSzTx/>
              <a:buFont typeface="Wingdings" charset="2"/>
              <a:buChar char="Ø"/>
              <a:defRPr/>
            </a:pPr>
            <a:r>
              <a:rPr lang="en-US" sz="2600" kern="1200" dirty="0">
                <a:ea typeface="+mn-ea"/>
              </a:rPr>
              <a:t>Administrative costs and fund-raising expenses.</a:t>
            </a:r>
          </a:p>
        </p:txBody>
      </p:sp>
      <p:sp>
        <p:nvSpPr>
          <p:cNvPr id="11"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14</a:t>
            </a:fld>
            <a:endParaRPr lang="en-US" sz="1000" b="0" i="0" u="none" dirty="0">
              <a:solidFill>
                <a:srgbClr val="00005C"/>
              </a:solidFill>
            </a:endParaRPr>
          </a:p>
        </p:txBody>
      </p:sp>
      <p:sp>
        <p:nvSpPr>
          <p:cNvPr id="6" name="Rectangle 5"/>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6405145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9"/>
          <p:cNvSpPr>
            <a:spLocks noGrp="1" noChangeArrowheads="1"/>
          </p:cNvSpPr>
          <p:nvPr>
            <p:ph type="title"/>
          </p:nvPr>
        </p:nvSpPr>
        <p:spPr/>
        <p:txBody>
          <a:bodyPr/>
          <a:lstStyle/>
          <a:p>
            <a:r>
              <a:rPr lang="en-US" sz="4000" dirty="0">
                <a:solidFill>
                  <a:srgbClr val="001755"/>
                </a:solidFill>
              </a:rPr>
              <a:t>Learning Objective 18-3</a:t>
            </a:r>
          </a:p>
        </p:txBody>
      </p:sp>
      <p:sp>
        <p:nvSpPr>
          <p:cNvPr id="2" name="Content Placeholder 1"/>
          <p:cNvSpPr>
            <a:spLocks noGrp="1"/>
          </p:cNvSpPr>
          <p:nvPr>
            <p:ph idx="1"/>
          </p:nvPr>
        </p:nvSpPr>
        <p:spPr/>
        <p:txBody>
          <a:bodyPr/>
          <a:lstStyle/>
          <a:p>
            <a:pPr marL="0" lvl="0" indent="0">
              <a:spcBef>
                <a:spcPct val="0"/>
              </a:spcBef>
              <a:buClrTx/>
              <a:buSzTx/>
              <a:buNone/>
            </a:pPr>
            <a:endParaRPr lang="en-US" sz="3200" kern="1200" dirty="0">
              <a:cs typeface="+mn-cs"/>
            </a:endParaRPr>
          </a:p>
          <a:p>
            <a:pPr marL="0" lvl="0" indent="0">
              <a:spcBef>
                <a:spcPct val="0"/>
              </a:spcBef>
              <a:buClrTx/>
              <a:buSzTx/>
              <a:buNone/>
            </a:pPr>
            <a:endParaRPr lang="en-US" sz="3200" kern="1200" dirty="0">
              <a:cs typeface="+mn-cs"/>
            </a:endParaRPr>
          </a:p>
          <a:p>
            <a:pPr marL="0" lvl="0" indent="0">
              <a:spcBef>
                <a:spcPct val="0"/>
              </a:spcBef>
              <a:buClrTx/>
              <a:buSzTx/>
              <a:buNone/>
            </a:pPr>
            <a:endParaRPr lang="en-US" sz="3200" kern="1200" dirty="0">
              <a:cs typeface="+mn-cs"/>
            </a:endParaRPr>
          </a:p>
          <a:p>
            <a:pPr marL="0" lvl="0" indent="0">
              <a:spcBef>
                <a:spcPct val="0"/>
              </a:spcBef>
              <a:buClrTx/>
              <a:buSzTx/>
              <a:buNone/>
            </a:pPr>
            <a:r>
              <a:rPr lang="en-US" sz="3200" kern="1200" dirty="0">
                <a:cs typeface="+mn-cs"/>
              </a:rPr>
              <a:t>Explain the purpose and construction of a statement of functional expenses.</a:t>
            </a:r>
            <a:endParaRPr lang="en-US" sz="3200" kern="1200" dirty="0"/>
          </a:p>
          <a:p>
            <a:endParaRPr lang="en-US" dirty="0"/>
          </a:p>
        </p:txBody>
      </p:sp>
      <p:sp>
        <p:nvSpPr>
          <p:cNvPr id="10"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15</a:t>
            </a:fld>
            <a:endParaRPr lang="en-US" sz="1000" b="0" i="0" u="none" dirty="0">
              <a:solidFill>
                <a:srgbClr val="00005C"/>
              </a:solidFill>
            </a:endParaRPr>
          </a:p>
        </p:txBody>
      </p:sp>
      <p:sp>
        <p:nvSpPr>
          <p:cNvPr id="6" name="Rectangle 5"/>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3149113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type="title"/>
          </p:nvPr>
        </p:nvSpPr>
        <p:spPr/>
        <p:txBody>
          <a:bodyPr/>
          <a:lstStyle/>
          <a:p>
            <a:r>
              <a:rPr lang="en-US" dirty="0"/>
              <a:t>Statement of Functional Expense</a:t>
            </a:r>
          </a:p>
        </p:txBody>
      </p:sp>
      <p:sp>
        <p:nvSpPr>
          <p:cNvPr id="2" name="Content Placeholder 1"/>
          <p:cNvSpPr>
            <a:spLocks noGrp="1"/>
          </p:cNvSpPr>
          <p:nvPr>
            <p:ph idx="1"/>
          </p:nvPr>
        </p:nvSpPr>
        <p:spPr/>
        <p:txBody>
          <a:bodyPr/>
          <a:lstStyle/>
          <a:p>
            <a:pPr marL="0" lvl="0" indent="0">
              <a:spcBef>
                <a:spcPts val="600"/>
              </a:spcBef>
              <a:spcAft>
                <a:spcPts val="0"/>
              </a:spcAft>
              <a:buClrTx/>
              <a:buSzPct val="105000"/>
              <a:buNone/>
              <a:defRPr/>
            </a:pPr>
            <a:r>
              <a:rPr lang="en-US" sz="2600" kern="1200" dirty="0"/>
              <a:t>Statement provides a detailed analysis of expenses by function and object. </a:t>
            </a:r>
          </a:p>
          <a:p>
            <a:pPr marL="457200" lvl="0" indent="-457200">
              <a:spcBef>
                <a:spcPts val="600"/>
              </a:spcBef>
              <a:spcAft>
                <a:spcPts val="0"/>
              </a:spcAft>
              <a:buClrTx/>
              <a:buSzPct val="105000"/>
              <a:buFont typeface="Wingdings" panose="05000000000000000000" pitchFamily="2" charset="2"/>
              <a:buChar char="Ø"/>
              <a:defRPr/>
            </a:pPr>
            <a:r>
              <a:rPr lang="en-US" sz="2600" kern="1200" dirty="0"/>
              <a:t>Columns represent functions, followed by supporting services.</a:t>
            </a:r>
          </a:p>
          <a:p>
            <a:pPr marL="457200" lvl="0" indent="-457200">
              <a:spcBef>
                <a:spcPts val="600"/>
              </a:spcBef>
              <a:spcAft>
                <a:spcPts val="0"/>
              </a:spcAft>
              <a:buClrTx/>
              <a:buSzPct val="105000"/>
              <a:buFont typeface="Wingdings" panose="05000000000000000000" pitchFamily="2" charset="2"/>
              <a:buChar char="Ø"/>
              <a:defRPr/>
            </a:pPr>
            <a:r>
              <a:rPr lang="en-US" sz="2600" kern="1200" dirty="0"/>
              <a:t>Categories are the same as those reported on the statement of activities and column totals agree with the operating expenses on that statement. </a:t>
            </a:r>
          </a:p>
          <a:p>
            <a:pPr marL="457200" lvl="0" indent="-457200">
              <a:spcBef>
                <a:spcPts val="600"/>
              </a:spcBef>
              <a:spcAft>
                <a:spcPts val="0"/>
              </a:spcAft>
              <a:buClrTx/>
              <a:buSzTx/>
              <a:buFont typeface="Wingdings" panose="05000000000000000000" pitchFamily="2" charset="2"/>
              <a:buChar char="Ø"/>
            </a:pPr>
            <a:r>
              <a:rPr lang="en-US" sz="2600" kern="1200" dirty="0">
                <a:cs typeface="+mn-cs"/>
              </a:rPr>
              <a:t>Rows list expenses according to their nature.</a:t>
            </a:r>
          </a:p>
          <a:p>
            <a:pPr marL="457200" lvl="0" indent="-457200">
              <a:spcBef>
                <a:spcPts val="600"/>
              </a:spcBef>
              <a:spcAft>
                <a:spcPts val="0"/>
              </a:spcAft>
              <a:buClrTx/>
              <a:buSzTx/>
              <a:buFont typeface="Wingdings" panose="05000000000000000000" pitchFamily="2" charset="2"/>
              <a:buChar char="Ø"/>
            </a:pPr>
            <a:r>
              <a:rPr lang="en-US" sz="2600" kern="1200" dirty="0"/>
              <a:t>Allocation of joint fund-raising and program service costs is permitted only when certain criteria are met.</a:t>
            </a:r>
            <a:endParaRPr lang="en-US" sz="2600" kern="1200" dirty="0">
              <a:cs typeface="+mn-cs"/>
            </a:endParaRPr>
          </a:p>
          <a:p>
            <a:pPr marL="0" lvl="0" indent="0">
              <a:spcBef>
                <a:spcPts val="600"/>
              </a:spcBef>
              <a:spcAft>
                <a:spcPts val="0"/>
              </a:spcAft>
              <a:buClrTx/>
              <a:buSzPct val="105000"/>
              <a:buNone/>
              <a:defRPr/>
            </a:pPr>
            <a:endParaRPr lang="en-US" sz="2600" kern="1200" dirty="0"/>
          </a:p>
        </p:txBody>
      </p:sp>
      <p:sp>
        <p:nvSpPr>
          <p:cNvPr id="7"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16</a:t>
            </a:fld>
            <a:endParaRPr lang="en-US" sz="1000" b="0" i="0" u="none" dirty="0">
              <a:solidFill>
                <a:srgbClr val="00005C"/>
              </a:solidFill>
            </a:endParaRPr>
          </a:p>
        </p:txBody>
      </p:sp>
      <p:sp>
        <p:nvSpPr>
          <p:cNvPr id="6" name="Rectangle 5"/>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Grp="1" noChangeArrowheads="1"/>
          </p:cNvSpPr>
          <p:nvPr>
            <p:ph type="title"/>
          </p:nvPr>
        </p:nvSpPr>
        <p:spPr/>
        <p:txBody>
          <a:bodyPr/>
          <a:lstStyle/>
          <a:p>
            <a:r>
              <a:rPr lang="en-US" dirty="0"/>
              <a:t>Statement of Cash Flows</a:t>
            </a:r>
          </a:p>
        </p:txBody>
      </p:sp>
      <p:sp>
        <p:nvSpPr>
          <p:cNvPr id="2" name="Content Placeholder 1"/>
          <p:cNvSpPr>
            <a:spLocks noGrp="1"/>
          </p:cNvSpPr>
          <p:nvPr>
            <p:ph idx="1"/>
          </p:nvPr>
        </p:nvSpPr>
        <p:spPr/>
        <p:txBody>
          <a:bodyPr/>
          <a:lstStyle/>
          <a:p>
            <a:pPr marL="0" lvl="0" indent="0" algn="ctr">
              <a:spcBef>
                <a:spcPct val="50000"/>
              </a:spcBef>
              <a:buClrTx/>
              <a:buSzTx/>
              <a:buNone/>
              <a:defRPr/>
            </a:pPr>
            <a:r>
              <a:rPr lang="en-US" sz="3200" kern="1200" dirty="0"/>
              <a:t>Statement of Cash Flows</a:t>
            </a:r>
          </a:p>
          <a:p>
            <a:pPr marL="0" lvl="0" indent="0" algn="ctr">
              <a:spcBef>
                <a:spcPct val="50000"/>
              </a:spcBef>
              <a:buClrTx/>
              <a:buSzTx/>
              <a:buNone/>
              <a:defRPr/>
            </a:pPr>
            <a:endParaRPr lang="en-US" sz="3200" kern="1200" dirty="0"/>
          </a:p>
          <a:p>
            <a:pPr marL="0" lvl="0" indent="0">
              <a:spcBef>
                <a:spcPct val="0"/>
              </a:spcBef>
              <a:buClrTx/>
              <a:buSzPct val="105000"/>
              <a:buNone/>
              <a:defRPr/>
            </a:pPr>
            <a:r>
              <a:rPr lang="en-US" kern="1200" dirty="0"/>
              <a:t>Use the standard FASB classifications:</a:t>
            </a:r>
          </a:p>
          <a:p>
            <a:pPr marL="514350" lvl="0" indent="-514350">
              <a:spcBef>
                <a:spcPct val="0"/>
              </a:spcBef>
              <a:buClrTx/>
              <a:buSzPct val="105000"/>
              <a:buFont typeface="+mj-lt"/>
              <a:buAutoNum type="arabicPeriod"/>
              <a:defRPr/>
            </a:pPr>
            <a:r>
              <a:rPr lang="en-US" kern="1200" dirty="0"/>
              <a:t>Operating activities</a:t>
            </a:r>
          </a:p>
          <a:p>
            <a:pPr marL="514350" lvl="0" indent="-514350">
              <a:spcBef>
                <a:spcPct val="0"/>
              </a:spcBef>
              <a:buClrTx/>
              <a:buSzPct val="105000"/>
              <a:buFont typeface="+mj-lt"/>
              <a:buAutoNum type="arabicPeriod"/>
              <a:defRPr/>
            </a:pPr>
            <a:r>
              <a:rPr lang="en-US" kern="1200" dirty="0"/>
              <a:t>Investing activities</a:t>
            </a:r>
          </a:p>
          <a:p>
            <a:pPr marL="514350" lvl="0" indent="-514350">
              <a:spcBef>
                <a:spcPct val="0"/>
              </a:spcBef>
              <a:buClrTx/>
              <a:buSzPct val="105000"/>
              <a:buFont typeface="+mj-lt"/>
              <a:buAutoNum type="arabicPeriod"/>
              <a:defRPr/>
            </a:pPr>
            <a:r>
              <a:rPr lang="en-US" kern="1200" dirty="0"/>
              <a:t>Financing activities</a:t>
            </a:r>
          </a:p>
          <a:p>
            <a:pPr marL="0" lvl="0" indent="0">
              <a:spcBef>
                <a:spcPct val="0"/>
              </a:spcBef>
              <a:buClrTx/>
              <a:buSzPct val="105000"/>
              <a:buNone/>
              <a:defRPr/>
            </a:pPr>
            <a:endParaRPr lang="en-US" kern="1200" dirty="0"/>
          </a:p>
          <a:p>
            <a:pPr marL="0" lvl="0" indent="0">
              <a:spcBef>
                <a:spcPct val="0"/>
              </a:spcBef>
              <a:buClrTx/>
              <a:buSzPct val="105000"/>
              <a:buNone/>
              <a:defRPr/>
            </a:pPr>
            <a:r>
              <a:rPr lang="en-US" kern="1200" dirty="0"/>
              <a:t>May use either the direct or the indirect methods.</a:t>
            </a:r>
          </a:p>
          <a:p>
            <a:pPr marL="0" lvl="0" indent="0">
              <a:spcBef>
                <a:spcPct val="0"/>
              </a:spcBef>
              <a:buClrTx/>
              <a:buSzPct val="105000"/>
              <a:buNone/>
              <a:defRPr/>
            </a:pPr>
            <a:endParaRPr lang="en-US" kern="1200" dirty="0"/>
          </a:p>
          <a:p>
            <a:pPr marL="0" lvl="0" indent="0" algn="ctr">
              <a:spcBef>
                <a:spcPct val="50000"/>
              </a:spcBef>
              <a:buClrTx/>
              <a:buSzTx/>
              <a:buNone/>
              <a:defRPr/>
            </a:pPr>
            <a:endParaRPr lang="en-US" sz="3200" kern="1200" dirty="0"/>
          </a:p>
        </p:txBody>
      </p:sp>
      <p:sp>
        <p:nvSpPr>
          <p:cNvPr id="8"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17</a:t>
            </a:fld>
            <a:endParaRPr lang="en-US" sz="1000" b="0" i="0" u="none" dirty="0">
              <a:solidFill>
                <a:srgbClr val="00005C"/>
              </a:solidFill>
            </a:endParaRPr>
          </a:p>
        </p:txBody>
      </p:sp>
      <p:sp>
        <p:nvSpPr>
          <p:cNvPr id="9" name="Rectangle 8"/>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9"/>
          <p:cNvSpPr>
            <a:spLocks noGrp="1" noChangeArrowheads="1"/>
          </p:cNvSpPr>
          <p:nvPr>
            <p:ph type="title"/>
          </p:nvPr>
        </p:nvSpPr>
        <p:spPr/>
        <p:txBody>
          <a:bodyPr/>
          <a:lstStyle/>
          <a:p>
            <a:r>
              <a:rPr lang="en-US" sz="4000" dirty="0">
                <a:solidFill>
                  <a:srgbClr val="001755"/>
                </a:solidFill>
              </a:rPr>
              <a:t>Learning Objective 18-4</a:t>
            </a:r>
          </a:p>
        </p:txBody>
      </p:sp>
      <p:sp>
        <p:nvSpPr>
          <p:cNvPr id="2" name="Content Placeholder 1"/>
          <p:cNvSpPr>
            <a:spLocks noGrp="1"/>
          </p:cNvSpPr>
          <p:nvPr>
            <p:ph idx="1"/>
          </p:nvPr>
        </p:nvSpPr>
        <p:spPr/>
        <p:txBody>
          <a:bodyPr/>
          <a:lstStyle/>
          <a:p>
            <a:pPr marL="0" lvl="0" indent="0">
              <a:spcBef>
                <a:spcPct val="0"/>
              </a:spcBef>
              <a:buClrTx/>
              <a:buSzTx/>
              <a:buNone/>
            </a:pPr>
            <a:endParaRPr lang="en-US" sz="3200" kern="1200" dirty="0">
              <a:cs typeface="+mn-cs"/>
            </a:endParaRPr>
          </a:p>
          <a:p>
            <a:pPr marL="0" lvl="0" indent="0">
              <a:spcBef>
                <a:spcPct val="0"/>
              </a:spcBef>
              <a:buClrTx/>
              <a:buSzTx/>
              <a:buNone/>
            </a:pPr>
            <a:endParaRPr lang="en-US" sz="3200" kern="1200" dirty="0">
              <a:cs typeface="+mn-cs"/>
            </a:endParaRPr>
          </a:p>
          <a:p>
            <a:pPr marL="0" lvl="0" indent="0">
              <a:spcBef>
                <a:spcPct val="0"/>
              </a:spcBef>
              <a:buClrTx/>
              <a:buSzTx/>
              <a:buNone/>
            </a:pPr>
            <a:endParaRPr lang="en-US" sz="3200" kern="1200" dirty="0">
              <a:cs typeface="+mn-cs"/>
            </a:endParaRPr>
          </a:p>
          <a:p>
            <a:pPr marL="0" lvl="0" indent="0">
              <a:spcBef>
                <a:spcPct val="0"/>
              </a:spcBef>
              <a:buClrTx/>
              <a:buSzTx/>
              <a:buNone/>
            </a:pPr>
            <a:r>
              <a:rPr lang="en-US" sz="3200" kern="1200" dirty="0">
                <a:cs typeface="+mn-cs"/>
              </a:rPr>
              <a:t>Report the various types of contributions that a private not-for-profit entity can receive.</a:t>
            </a:r>
            <a:endParaRPr lang="en-US" sz="3200" kern="1200" dirty="0"/>
          </a:p>
          <a:p>
            <a:endParaRPr lang="en-US" dirty="0"/>
          </a:p>
        </p:txBody>
      </p:sp>
      <p:sp>
        <p:nvSpPr>
          <p:cNvPr id="10"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18</a:t>
            </a:fld>
            <a:endParaRPr lang="en-US" sz="1000" b="0" i="0" u="none" dirty="0">
              <a:solidFill>
                <a:srgbClr val="00005C"/>
              </a:solidFill>
            </a:endParaRPr>
          </a:p>
        </p:txBody>
      </p:sp>
      <p:sp>
        <p:nvSpPr>
          <p:cNvPr id="6" name="Rectangle 5"/>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3478439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title"/>
          </p:nvPr>
        </p:nvSpPr>
        <p:spPr/>
        <p:txBody>
          <a:bodyPr/>
          <a:lstStyle/>
          <a:p>
            <a:r>
              <a:rPr lang="en-US" dirty="0"/>
              <a:t>Accounting for Contributions</a:t>
            </a:r>
          </a:p>
        </p:txBody>
      </p:sp>
      <p:sp>
        <p:nvSpPr>
          <p:cNvPr id="2" name="Content Placeholder 1"/>
          <p:cNvSpPr>
            <a:spLocks noGrp="1"/>
          </p:cNvSpPr>
          <p:nvPr>
            <p:ph idx="1"/>
          </p:nvPr>
        </p:nvSpPr>
        <p:spPr/>
        <p:txBody>
          <a:bodyPr/>
          <a:lstStyle/>
          <a:p>
            <a:pPr marL="457200" lvl="0" indent="-457200">
              <a:spcBef>
                <a:spcPts val="1200"/>
              </a:spcBef>
              <a:buClr>
                <a:srgbClr val="002060"/>
              </a:buClr>
              <a:buSzPct val="105000"/>
              <a:buFont typeface="Wingdings" pitchFamily="2" charset="2"/>
              <a:buChar char="Ø"/>
              <a:defRPr/>
            </a:pPr>
            <a:r>
              <a:rPr lang="en-US" sz="2600" kern="1200" dirty="0"/>
              <a:t>Exchange transaction vs. Contribution</a:t>
            </a:r>
          </a:p>
          <a:p>
            <a:pPr marL="914400" lvl="1" indent="-457200">
              <a:spcBef>
                <a:spcPts val="1200"/>
              </a:spcBef>
              <a:buClr>
                <a:srgbClr val="002060"/>
              </a:buClr>
              <a:buSzPct val="105000"/>
              <a:buFont typeface="Wingdings" pitchFamily="2" charset="2"/>
              <a:buChar char="Ø"/>
              <a:defRPr/>
            </a:pPr>
            <a:r>
              <a:rPr lang="en-US" sz="2600" kern="1200" dirty="0">
                <a:ea typeface="+mn-ea"/>
              </a:rPr>
              <a:t>Exchange transactions, such as member dues, are treated as accrual revenue.</a:t>
            </a:r>
          </a:p>
          <a:p>
            <a:pPr marL="914400" lvl="1" indent="-457200">
              <a:spcBef>
                <a:spcPts val="1200"/>
              </a:spcBef>
              <a:buClr>
                <a:srgbClr val="002060"/>
              </a:buClr>
              <a:buSzPct val="105000"/>
              <a:buFont typeface="Wingdings" pitchFamily="2" charset="2"/>
              <a:buChar char="Ø"/>
              <a:defRPr/>
            </a:pPr>
            <a:r>
              <a:rPr lang="en-US" sz="2600" kern="1200" dirty="0">
                <a:ea typeface="+mn-ea"/>
              </a:rPr>
              <a:t>Contributions are treated as increases in net assets with donor restrictions, then reclassified to increases in net assets without donor restrictions as each restriction is cleared. </a:t>
            </a:r>
          </a:p>
        </p:txBody>
      </p:sp>
      <p:sp>
        <p:nvSpPr>
          <p:cNvPr id="8"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19</a:t>
            </a:fld>
            <a:endParaRPr lang="en-US" sz="1000" b="0" i="0" u="none" dirty="0">
              <a:solidFill>
                <a:srgbClr val="00005C"/>
              </a:solidFill>
            </a:endParaRPr>
          </a:p>
        </p:txBody>
      </p:sp>
      <p:sp>
        <p:nvSpPr>
          <p:cNvPr id="6" name="Rectangle 5"/>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9"/>
          <p:cNvSpPr>
            <a:spLocks noGrp="1" noChangeArrowheads="1"/>
          </p:cNvSpPr>
          <p:nvPr>
            <p:ph type="title"/>
          </p:nvPr>
        </p:nvSpPr>
        <p:spPr/>
        <p:txBody>
          <a:bodyPr/>
          <a:lstStyle/>
          <a:p>
            <a:r>
              <a:rPr lang="en-US" sz="4000" dirty="0">
                <a:solidFill>
                  <a:srgbClr val="001755"/>
                </a:solidFill>
              </a:rPr>
              <a:t>Learning Objective 18-1</a:t>
            </a:r>
          </a:p>
        </p:txBody>
      </p:sp>
      <p:sp>
        <p:nvSpPr>
          <p:cNvPr id="2" name="Content Placeholder 1"/>
          <p:cNvSpPr>
            <a:spLocks noGrp="1"/>
          </p:cNvSpPr>
          <p:nvPr>
            <p:ph idx="1"/>
          </p:nvPr>
        </p:nvSpPr>
        <p:spPr/>
        <p:txBody>
          <a:bodyPr/>
          <a:lstStyle/>
          <a:p>
            <a:pPr marL="0" lvl="0" indent="0">
              <a:spcBef>
                <a:spcPct val="0"/>
              </a:spcBef>
              <a:buClrTx/>
              <a:buSzTx/>
              <a:buNone/>
            </a:pPr>
            <a:endParaRPr lang="en-US" kern="1200" dirty="0">
              <a:cs typeface="+mn-cs"/>
            </a:endParaRPr>
          </a:p>
          <a:p>
            <a:pPr marL="0" lvl="0" indent="0">
              <a:spcBef>
                <a:spcPct val="0"/>
              </a:spcBef>
              <a:buClrTx/>
              <a:buSzTx/>
              <a:buNone/>
            </a:pPr>
            <a:endParaRPr lang="en-US" kern="1200" dirty="0">
              <a:cs typeface="+mn-cs"/>
            </a:endParaRPr>
          </a:p>
          <a:p>
            <a:pPr marL="0" lvl="0" indent="0">
              <a:spcBef>
                <a:spcPct val="0"/>
              </a:spcBef>
              <a:buClrTx/>
              <a:buSzTx/>
              <a:buNone/>
            </a:pPr>
            <a:endParaRPr lang="en-US" kern="1200" dirty="0">
              <a:cs typeface="+mn-cs"/>
            </a:endParaRPr>
          </a:p>
          <a:p>
            <a:pPr marL="0" lvl="0" indent="0">
              <a:spcBef>
                <a:spcPct val="0"/>
              </a:spcBef>
              <a:buClrTx/>
              <a:buSzTx/>
              <a:buNone/>
            </a:pPr>
            <a:r>
              <a:rPr lang="en-US" kern="1200" dirty="0">
                <a:cs typeface="+mn-cs"/>
              </a:rPr>
              <a:t>Understand the basic composition of financial statements produced for a private not-for-profit entity.</a:t>
            </a:r>
            <a:endParaRPr lang="en-US" kern="1200" dirty="0"/>
          </a:p>
          <a:p>
            <a:endParaRPr lang="en-US" dirty="0"/>
          </a:p>
        </p:txBody>
      </p:sp>
      <p:sp>
        <p:nvSpPr>
          <p:cNvPr id="10"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2</a:t>
            </a:fld>
            <a:endParaRPr lang="en-US" sz="1000" b="0" i="0" u="none" dirty="0">
              <a:solidFill>
                <a:srgbClr val="00005C"/>
              </a:solidFill>
            </a:endParaRPr>
          </a:p>
        </p:txBody>
      </p:sp>
      <p:sp>
        <p:nvSpPr>
          <p:cNvPr id="6" name="Rectangle 5"/>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2239522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9"/>
          <p:cNvSpPr>
            <a:spLocks noGrp="1" noChangeArrowheads="1"/>
          </p:cNvSpPr>
          <p:nvPr>
            <p:ph type="title"/>
          </p:nvPr>
        </p:nvSpPr>
        <p:spPr/>
        <p:txBody>
          <a:bodyPr/>
          <a:lstStyle/>
          <a:p>
            <a:r>
              <a:rPr lang="en-US" sz="4000" dirty="0">
                <a:solidFill>
                  <a:srgbClr val="001755"/>
                </a:solidFill>
              </a:rPr>
              <a:t>Learning Objective 18-5</a:t>
            </a:r>
          </a:p>
        </p:txBody>
      </p:sp>
      <p:sp>
        <p:nvSpPr>
          <p:cNvPr id="2" name="Content Placeholder 1"/>
          <p:cNvSpPr>
            <a:spLocks noGrp="1"/>
          </p:cNvSpPr>
          <p:nvPr>
            <p:ph idx="1"/>
          </p:nvPr>
        </p:nvSpPr>
        <p:spPr/>
        <p:txBody>
          <a:bodyPr/>
          <a:lstStyle/>
          <a:p>
            <a:pPr marL="0" lvl="0" indent="0">
              <a:spcBef>
                <a:spcPct val="0"/>
              </a:spcBef>
              <a:buClrTx/>
              <a:buSzTx/>
              <a:buNone/>
            </a:pPr>
            <a:endParaRPr lang="en-US" sz="3200" kern="1200" dirty="0">
              <a:cs typeface="+mn-cs"/>
            </a:endParaRPr>
          </a:p>
          <a:p>
            <a:pPr marL="0" lvl="0" indent="0">
              <a:spcBef>
                <a:spcPct val="0"/>
              </a:spcBef>
              <a:buClrTx/>
              <a:buSzTx/>
              <a:buNone/>
            </a:pPr>
            <a:endParaRPr lang="en-US" sz="3200" kern="1200" dirty="0">
              <a:cs typeface="+mn-cs"/>
            </a:endParaRPr>
          </a:p>
          <a:p>
            <a:pPr marL="0" lvl="0" indent="0">
              <a:spcBef>
                <a:spcPct val="0"/>
              </a:spcBef>
              <a:buClrTx/>
              <a:buSzTx/>
              <a:buNone/>
            </a:pPr>
            <a:r>
              <a:rPr lang="en-US" sz="3200" kern="1200" dirty="0">
                <a:cs typeface="+mn-cs"/>
              </a:rPr>
              <a:t>Explain the difference between a conditional contribution and an unconditional contribution, and demonstrate the method of financial reporting for each.</a:t>
            </a:r>
            <a:endParaRPr lang="en-US" sz="3200" kern="1200" dirty="0"/>
          </a:p>
          <a:p>
            <a:endParaRPr lang="en-US" dirty="0"/>
          </a:p>
        </p:txBody>
      </p:sp>
      <p:sp>
        <p:nvSpPr>
          <p:cNvPr id="10"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20</a:t>
            </a:fld>
            <a:endParaRPr lang="en-US" sz="1000" b="0" i="0" u="none" dirty="0">
              <a:solidFill>
                <a:srgbClr val="00005C"/>
              </a:solidFill>
            </a:endParaRPr>
          </a:p>
        </p:txBody>
      </p:sp>
      <p:sp>
        <p:nvSpPr>
          <p:cNvPr id="6" name="Rectangle 5"/>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9987907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r>
              <a:rPr lang="en-US" dirty="0"/>
              <a:t>Accounting for Contributions (2 of 3)</a:t>
            </a:r>
          </a:p>
        </p:txBody>
      </p:sp>
      <p:sp>
        <p:nvSpPr>
          <p:cNvPr id="2" name="Content Placeholder 1"/>
          <p:cNvSpPr>
            <a:spLocks noGrp="1"/>
          </p:cNvSpPr>
          <p:nvPr>
            <p:ph idx="1"/>
          </p:nvPr>
        </p:nvSpPr>
        <p:spPr/>
        <p:txBody>
          <a:bodyPr/>
          <a:lstStyle/>
          <a:p>
            <a:pPr marL="457200" lvl="0" indent="-457200">
              <a:spcBef>
                <a:spcPts val="600"/>
              </a:spcBef>
              <a:spcAft>
                <a:spcPts val="600"/>
              </a:spcAft>
              <a:buClrTx/>
              <a:buSzPct val="105000"/>
              <a:buFont typeface="Wingdings" panose="05000000000000000000" pitchFamily="2" charset="2"/>
              <a:buChar char="Ø"/>
              <a:defRPr/>
            </a:pPr>
            <a:r>
              <a:rPr lang="en-US" sz="2000" kern="1200" dirty="0"/>
              <a:t>Contributions which are unconditional transfers of cash or other resources are recorded as contribution revenue at fair value in the period received. </a:t>
            </a:r>
          </a:p>
          <a:p>
            <a:pPr marL="457200" lvl="0" indent="-457200">
              <a:spcBef>
                <a:spcPts val="600"/>
              </a:spcBef>
              <a:spcAft>
                <a:spcPts val="600"/>
              </a:spcAft>
              <a:buClrTx/>
              <a:buSzPct val="105000"/>
              <a:buFont typeface="Wingdings" panose="05000000000000000000" pitchFamily="2" charset="2"/>
              <a:buChar char="Ø"/>
              <a:defRPr/>
            </a:pPr>
            <a:r>
              <a:rPr lang="en-US" sz="2000" kern="1200" dirty="0"/>
              <a:t>If the contribution is conditional, the NFP records a refundable liability and there is no increase in net assets. </a:t>
            </a:r>
          </a:p>
          <a:p>
            <a:pPr marL="457200" lvl="0" indent="-457200">
              <a:spcBef>
                <a:spcPts val="600"/>
              </a:spcBef>
              <a:spcAft>
                <a:spcPts val="600"/>
              </a:spcAft>
              <a:buClrTx/>
              <a:buSzPct val="105000"/>
              <a:buFont typeface="Wingdings" panose="05000000000000000000" pitchFamily="2" charset="2"/>
              <a:buChar char="Ø"/>
              <a:defRPr/>
            </a:pPr>
            <a:r>
              <a:rPr lang="en-US" sz="2000" kern="1200" dirty="0"/>
              <a:t>An entity views a contribution as conditional if: </a:t>
            </a:r>
          </a:p>
          <a:p>
            <a:pPr marL="914400" lvl="1" indent="-457200">
              <a:spcBef>
                <a:spcPts val="600"/>
              </a:spcBef>
              <a:spcAft>
                <a:spcPts val="600"/>
              </a:spcAft>
              <a:buClrTx/>
              <a:buSzPct val="105000"/>
              <a:buFont typeface="Wingdings" panose="05000000000000000000" pitchFamily="2" charset="2"/>
              <a:buChar char="Ø"/>
              <a:defRPr/>
            </a:pPr>
            <a:r>
              <a:rPr lang="en-US" sz="2000" kern="1200" dirty="0">
                <a:ea typeface="+mn-ea"/>
              </a:rPr>
              <a:t>1. the entity must overcome a specified barrier to qualify for the gift.</a:t>
            </a:r>
          </a:p>
          <a:p>
            <a:pPr marL="914400" lvl="1" indent="-457200">
              <a:spcBef>
                <a:spcPts val="600"/>
              </a:spcBef>
              <a:spcAft>
                <a:spcPts val="600"/>
              </a:spcAft>
              <a:buClrTx/>
              <a:buSzPct val="105000"/>
              <a:buFont typeface="Wingdings" panose="05000000000000000000" pitchFamily="2" charset="2"/>
              <a:buChar char="Ø"/>
              <a:defRPr/>
            </a:pPr>
            <a:r>
              <a:rPr lang="en-US" sz="2000" kern="1200" dirty="0">
                <a:ea typeface="+mn-ea"/>
              </a:rPr>
              <a:t>2. if the NFP fails, the donor has the right to avoid making additional payments and can demand refund of all amounts previously given. </a:t>
            </a:r>
          </a:p>
        </p:txBody>
      </p:sp>
      <p:sp>
        <p:nvSpPr>
          <p:cNvPr id="7"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21</a:t>
            </a:fld>
            <a:endParaRPr lang="en-US" sz="1000" b="0" i="0" u="none" dirty="0">
              <a:solidFill>
                <a:srgbClr val="00005C"/>
              </a:solidFill>
            </a:endParaRPr>
          </a:p>
        </p:txBody>
      </p:sp>
      <p:sp>
        <p:nvSpPr>
          <p:cNvPr id="6" name="Rectangle 5"/>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title"/>
          </p:nvPr>
        </p:nvSpPr>
        <p:spPr/>
        <p:txBody>
          <a:bodyPr/>
          <a:lstStyle/>
          <a:p>
            <a:r>
              <a:rPr lang="en-US" dirty="0"/>
              <a:t>Accounting for Contributions (3 of 3)</a:t>
            </a:r>
          </a:p>
        </p:txBody>
      </p:sp>
      <p:sp>
        <p:nvSpPr>
          <p:cNvPr id="2" name="Content Placeholder 1"/>
          <p:cNvSpPr>
            <a:spLocks noGrp="1"/>
          </p:cNvSpPr>
          <p:nvPr>
            <p:ph idx="1"/>
          </p:nvPr>
        </p:nvSpPr>
        <p:spPr/>
        <p:txBody>
          <a:bodyPr/>
          <a:lstStyle/>
          <a:p>
            <a:pPr marL="457200" lvl="0" indent="-457200">
              <a:spcBef>
                <a:spcPts val="1200"/>
              </a:spcBef>
              <a:buClr>
                <a:srgbClr val="002060"/>
              </a:buClr>
              <a:buSzPct val="105000"/>
              <a:buFont typeface="Wingdings" pitchFamily="2" charset="2"/>
              <a:buChar char="Ø"/>
              <a:defRPr/>
            </a:pPr>
            <a:r>
              <a:rPr lang="en-US" sz="2600" kern="1200" dirty="0"/>
              <a:t>Contributed services are recognized as revenue if one of two conditions is met:</a:t>
            </a:r>
          </a:p>
          <a:p>
            <a:pPr marL="857250" lvl="0" indent="-400050">
              <a:spcBef>
                <a:spcPts val="1200"/>
              </a:spcBef>
              <a:buClr>
                <a:srgbClr val="002060"/>
              </a:buClr>
              <a:buSzPct val="105000"/>
              <a:buFontTx/>
              <a:buAutoNum type="arabicPeriod"/>
              <a:defRPr/>
            </a:pPr>
            <a:r>
              <a:rPr lang="en-US" sz="2600" kern="1200" dirty="0"/>
              <a:t>The service creates or enhances a nonfinancial asset, OR </a:t>
            </a:r>
          </a:p>
          <a:p>
            <a:pPr marL="857250" lvl="0" indent="-400050">
              <a:spcBef>
                <a:spcPts val="1200"/>
              </a:spcBef>
              <a:buClr>
                <a:srgbClr val="002060"/>
              </a:buClr>
              <a:buSzPct val="105000"/>
              <a:buFontTx/>
              <a:buAutoNum type="arabicPeriod"/>
              <a:defRPr/>
            </a:pPr>
            <a:r>
              <a:rPr lang="en-US" sz="2600" kern="1200" dirty="0"/>
              <a:t>The services are specialized and would have had to be purchased otherwise. </a:t>
            </a:r>
          </a:p>
        </p:txBody>
      </p:sp>
      <p:sp>
        <p:nvSpPr>
          <p:cNvPr id="8"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22</a:t>
            </a:fld>
            <a:endParaRPr lang="en-US" sz="1000" b="0" i="0" u="none" dirty="0">
              <a:solidFill>
                <a:srgbClr val="00005C"/>
              </a:solidFill>
            </a:endParaRPr>
          </a:p>
        </p:txBody>
      </p:sp>
      <p:sp>
        <p:nvSpPr>
          <p:cNvPr id="6" name="Rectangle 5"/>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4227377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title"/>
          </p:nvPr>
        </p:nvSpPr>
        <p:spPr/>
        <p:txBody>
          <a:bodyPr/>
          <a:lstStyle/>
          <a:p>
            <a:r>
              <a:rPr lang="en-US" dirty="0"/>
              <a:t>Accounting for Works of Art and Historical Treasures</a:t>
            </a:r>
          </a:p>
        </p:txBody>
      </p:sp>
      <p:sp>
        <p:nvSpPr>
          <p:cNvPr id="2" name="Content Placeholder 1"/>
          <p:cNvSpPr>
            <a:spLocks noGrp="1"/>
          </p:cNvSpPr>
          <p:nvPr>
            <p:ph idx="1"/>
          </p:nvPr>
        </p:nvSpPr>
        <p:spPr/>
        <p:txBody>
          <a:bodyPr/>
          <a:lstStyle/>
          <a:p>
            <a:pPr marL="457200" lvl="0" indent="-457200">
              <a:spcBef>
                <a:spcPts val="1200"/>
              </a:spcBef>
              <a:buClr>
                <a:srgbClr val="002060"/>
              </a:buClr>
              <a:buSzPct val="105000"/>
              <a:buFont typeface="Wingdings" pitchFamily="2" charset="2"/>
              <a:buChar char="Ø"/>
            </a:pPr>
            <a:r>
              <a:rPr lang="en-US" sz="2000" kern="1200" dirty="0"/>
              <a:t>Works of art, historical treasures, and the like are handled differently from other donated property. Disclosure rather than formal recognition in financial statement accounts can be selected if these art works and museum pieces meet the following criteria: </a:t>
            </a:r>
          </a:p>
          <a:p>
            <a:pPr marL="914400" lvl="1" indent="-457200">
              <a:spcBef>
                <a:spcPts val="1200"/>
              </a:spcBef>
              <a:buClr>
                <a:srgbClr val="002060"/>
              </a:buClr>
              <a:buSzPct val="105000"/>
              <a:buFont typeface="Wingdings" pitchFamily="2" charset="2"/>
              <a:buChar char="Ø"/>
            </a:pPr>
            <a:r>
              <a:rPr lang="en-US" sz="2000" kern="1200" dirty="0">
                <a:ea typeface="+mn-ea"/>
              </a:rPr>
              <a:t>added to a collection for public exhibition, education, or research;</a:t>
            </a:r>
          </a:p>
          <a:p>
            <a:pPr marL="914400" lvl="1" indent="-457200">
              <a:spcBef>
                <a:spcPts val="1200"/>
              </a:spcBef>
              <a:buClr>
                <a:srgbClr val="002060"/>
              </a:buClr>
              <a:buSzPct val="105000"/>
              <a:buFont typeface="Wingdings" pitchFamily="2" charset="2"/>
              <a:buChar char="Ø"/>
            </a:pPr>
            <a:r>
              <a:rPr lang="en-US" sz="2000" kern="1200" dirty="0">
                <a:ea typeface="+mn-ea"/>
              </a:rPr>
              <a:t>protected and preserved; and </a:t>
            </a:r>
          </a:p>
          <a:p>
            <a:pPr marL="914400" lvl="1" indent="-457200">
              <a:spcBef>
                <a:spcPts val="1200"/>
              </a:spcBef>
              <a:buClr>
                <a:srgbClr val="002060"/>
              </a:buClr>
              <a:buSzPct val="105000"/>
              <a:buFont typeface="Wingdings" pitchFamily="2" charset="2"/>
              <a:buChar char="Ø"/>
            </a:pPr>
            <a:r>
              <a:rPr lang="en-US" sz="2000" kern="1200" dirty="0">
                <a:ea typeface="+mn-ea"/>
              </a:rPr>
              <a:t>covered by an organization policy whereby any proceeds generated from a future sale will be used to acquire other collection items so that these items do not function as a type of investment property. </a:t>
            </a:r>
          </a:p>
        </p:txBody>
      </p:sp>
      <p:sp>
        <p:nvSpPr>
          <p:cNvPr id="8"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23</a:t>
            </a:fld>
            <a:endParaRPr lang="en-US" sz="1000" b="0" i="0" u="none" dirty="0">
              <a:solidFill>
                <a:srgbClr val="00005C"/>
              </a:solidFill>
            </a:endParaRPr>
          </a:p>
        </p:txBody>
      </p:sp>
      <p:sp>
        <p:nvSpPr>
          <p:cNvPr id="7" name="Rectangle 6"/>
          <p:cNvSpPr>
            <a:spLocks noChangeArrowheads="1"/>
          </p:cNvSpPr>
          <p:nvPr/>
        </p:nvSpPr>
        <p:spPr bwMode="auto">
          <a:xfrm>
            <a:off x="685800" y="2057400"/>
            <a:ext cx="8001000" cy="3886200"/>
          </a:xfrm>
          <a:prstGeom prst="rect">
            <a:avLst/>
          </a:prstGeom>
          <a:noFill/>
          <a:ln w="38100">
            <a:noFill/>
            <a:miter lim="800000"/>
            <a:headEnd/>
            <a:tailEnd/>
          </a:ln>
          <a:effectLst/>
        </p:spPr>
        <p:txBody>
          <a:bodyPr/>
          <a:lstStyle/>
          <a:p>
            <a:pPr marL="457200" indent="-457200">
              <a:spcBef>
                <a:spcPts val="1200"/>
              </a:spcBef>
              <a:buClr>
                <a:srgbClr val="002060"/>
              </a:buClr>
              <a:buSzPct val="105000"/>
              <a:buFont typeface="Wingdings" pitchFamily="2" charset="2"/>
              <a:buChar char="Ø"/>
              <a:defRPr/>
            </a:pPr>
            <a:endParaRPr lang="en-US" sz="2600" b="1" dirty="0">
              <a:solidFill>
                <a:srgbClr val="002060"/>
              </a:solidFill>
              <a:effectLst/>
              <a:cs typeface="Times New Roman" pitchFamily="18" charset="0"/>
            </a:endParaRPr>
          </a:p>
        </p:txBody>
      </p:sp>
      <p:sp>
        <p:nvSpPr>
          <p:cNvPr id="11" name="Rectangle 10"/>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0819678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title"/>
          </p:nvPr>
        </p:nvSpPr>
        <p:spPr/>
        <p:txBody>
          <a:bodyPr/>
          <a:lstStyle/>
          <a:p>
            <a:r>
              <a:rPr lang="en-US" dirty="0"/>
              <a:t>Holding Contributions for Others</a:t>
            </a:r>
          </a:p>
        </p:txBody>
      </p:sp>
      <p:sp>
        <p:nvSpPr>
          <p:cNvPr id="2" name="Content Placeholder 1"/>
          <p:cNvSpPr>
            <a:spLocks noGrp="1"/>
          </p:cNvSpPr>
          <p:nvPr>
            <p:ph idx="1"/>
          </p:nvPr>
        </p:nvSpPr>
        <p:spPr/>
        <p:txBody>
          <a:bodyPr/>
          <a:lstStyle/>
          <a:p>
            <a:pPr marL="457200" lvl="0" indent="-457200">
              <a:spcBef>
                <a:spcPts val="1200"/>
              </a:spcBef>
              <a:buClr>
                <a:srgbClr val="002060"/>
              </a:buClr>
              <a:buSzPct val="105000"/>
              <a:buFont typeface="Wingdings" pitchFamily="2" charset="2"/>
              <a:buChar char="Ø"/>
            </a:pPr>
            <a:r>
              <a:rPr lang="en-US" sz="2400" kern="1200" dirty="0"/>
              <a:t>Some not-for-profit entities, such as the United Way, solicit donations that will be distributed to other designated charities.</a:t>
            </a:r>
          </a:p>
          <a:p>
            <a:pPr marL="914400" lvl="1" indent="-457200">
              <a:spcBef>
                <a:spcPts val="1200"/>
              </a:spcBef>
              <a:buClr>
                <a:srgbClr val="002060"/>
              </a:buClr>
              <a:buSzPct val="105000"/>
              <a:buFont typeface="Wingdings" pitchFamily="2" charset="2"/>
              <a:buChar char="Ø"/>
            </a:pPr>
            <a:r>
              <a:rPr lang="en-US" kern="1200" dirty="0">
                <a:ea typeface="+mn-ea"/>
              </a:rPr>
              <a:t>The recipient typically records a liability to the eventual beneficiary (rather than contribution revenue). </a:t>
            </a:r>
          </a:p>
          <a:p>
            <a:endParaRPr lang="en-US" dirty="0"/>
          </a:p>
        </p:txBody>
      </p:sp>
      <p:sp>
        <p:nvSpPr>
          <p:cNvPr id="8"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24</a:t>
            </a:fld>
            <a:endParaRPr lang="en-US" sz="1000" b="0" i="0" u="none" dirty="0">
              <a:solidFill>
                <a:srgbClr val="00005C"/>
              </a:solidFill>
            </a:endParaRPr>
          </a:p>
        </p:txBody>
      </p:sp>
      <p:sp>
        <p:nvSpPr>
          <p:cNvPr id="7" name="Rectangle 6"/>
          <p:cNvSpPr>
            <a:spLocks noChangeArrowheads="1"/>
          </p:cNvSpPr>
          <p:nvPr/>
        </p:nvSpPr>
        <p:spPr bwMode="auto">
          <a:xfrm>
            <a:off x="685800" y="2057400"/>
            <a:ext cx="8001000" cy="3886200"/>
          </a:xfrm>
          <a:prstGeom prst="rect">
            <a:avLst/>
          </a:prstGeom>
          <a:noFill/>
          <a:ln w="38100">
            <a:noFill/>
            <a:miter lim="800000"/>
            <a:headEnd/>
            <a:tailEnd/>
          </a:ln>
          <a:effectLst/>
        </p:spPr>
        <p:txBody>
          <a:bodyPr/>
          <a:lstStyle/>
          <a:p>
            <a:pPr marL="457200" indent="-457200">
              <a:spcBef>
                <a:spcPts val="1200"/>
              </a:spcBef>
              <a:buClr>
                <a:srgbClr val="002060"/>
              </a:buClr>
              <a:buSzPct val="105000"/>
              <a:buFont typeface="Wingdings" pitchFamily="2" charset="2"/>
              <a:buChar char="Ø"/>
              <a:defRPr/>
            </a:pPr>
            <a:endParaRPr lang="en-US" sz="2600" b="1" dirty="0">
              <a:solidFill>
                <a:srgbClr val="002060"/>
              </a:solidFill>
              <a:effectLst/>
              <a:cs typeface="Times New Roman" pitchFamily="18" charset="0"/>
            </a:endParaRPr>
          </a:p>
        </p:txBody>
      </p:sp>
      <p:sp>
        <p:nvSpPr>
          <p:cNvPr id="10" name="Rectangle 9"/>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3636577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9"/>
          <p:cNvSpPr>
            <a:spLocks noGrp="1" noChangeArrowheads="1"/>
          </p:cNvSpPr>
          <p:nvPr>
            <p:ph type="title"/>
          </p:nvPr>
        </p:nvSpPr>
        <p:spPr/>
        <p:txBody>
          <a:bodyPr/>
          <a:lstStyle/>
          <a:p>
            <a:r>
              <a:rPr lang="en-US" sz="4000" dirty="0"/>
              <a:t>Learning Objective 18-6</a:t>
            </a:r>
          </a:p>
        </p:txBody>
      </p:sp>
      <p:sp>
        <p:nvSpPr>
          <p:cNvPr id="2" name="Content Placeholder 1"/>
          <p:cNvSpPr>
            <a:spLocks noGrp="1"/>
          </p:cNvSpPr>
          <p:nvPr>
            <p:ph idx="1"/>
          </p:nvPr>
        </p:nvSpPr>
        <p:spPr/>
        <p:txBody>
          <a:bodyPr/>
          <a:lstStyle/>
          <a:p>
            <a:pPr marL="0" lvl="0" indent="0">
              <a:spcBef>
                <a:spcPct val="0"/>
              </a:spcBef>
              <a:buClrTx/>
              <a:buSzTx/>
              <a:buNone/>
            </a:pPr>
            <a:endParaRPr lang="en-US" sz="3200" kern="1200" dirty="0">
              <a:cs typeface="+mn-cs"/>
            </a:endParaRPr>
          </a:p>
          <a:p>
            <a:pPr marL="0" lvl="0" indent="0">
              <a:spcBef>
                <a:spcPct val="0"/>
              </a:spcBef>
              <a:buClrTx/>
              <a:buSzTx/>
              <a:buNone/>
            </a:pPr>
            <a:endParaRPr lang="en-US" sz="3200" kern="1200" dirty="0">
              <a:cs typeface="+mn-cs"/>
            </a:endParaRPr>
          </a:p>
          <a:p>
            <a:pPr marL="0" lvl="0" indent="0">
              <a:spcBef>
                <a:spcPct val="0"/>
              </a:spcBef>
              <a:buClrTx/>
              <a:buSzTx/>
              <a:buNone/>
            </a:pPr>
            <a:endParaRPr lang="en-US" sz="3200" kern="1200" dirty="0">
              <a:cs typeface="+mn-cs"/>
            </a:endParaRPr>
          </a:p>
          <a:p>
            <a:pPr marL="0" lvl="0" indent="0">
              <a:spcBef>
                <a:spcPct val="0"/>
              </a:spcBef>
              <a:buClrTx/>
              <a:buSzTx/>
              <a:buNone/>
            </a:pPr>
            <a:r>
              <a:rPr lang="en-US" sz="3200" kern="1200" dirty="0">
                <a:cs typeface="+mn-cs"/>
              </a:rPr>
              <a:t>Account for both mergers and acquisitions of not-for-profit entities.</a:t>
            </a:r>
            <a:endParaRPr lang="en-US" sz="3200" kern="1200" dirty="0"/>
          </a:p>
          <a:p>
            <a:endParaRPr lang="en-US" dirty="0"/>
          </a:p>
        </p:txBody>
      </p:sp>
      <p:sp>
        <p:nvSpPr>
          <p:cNvPr id="10"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25</a:t>
            </a:fld>
            <a:endParaRPr lang="en-US" sz="1000" b="0" i="0" u="none" dirty="0">
              <a:solidFill>
                <a:srgbClr val="00005C"/>
              </a:solidFill>
            </a:endParaRPr>
          </a:p>
        </p:txBody>
      </p:sp>
      <p:sp>
        <p:nvSpPr>
          <p:cNvPr id="6" name="Rectangle 5"/>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7267183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eaLnBrk="0" fontAlgn="base" hangingPunct="0"/>
            <a:r>
              <a:rPr lang="en-US" sz="4000" b="1" dirty="0">
                <a:solidFill>
                  <a:srgbClr val="002060"/>
                </a:solidFill>
                <a:effectLst/>
                <a:latin typeface="Times New Roman"/>
                <a:ea typeface="+mn-ea"/>
                <a:cs typeface="Times New Roman"/>
              </a:rPr>
              <a:t>Mergers &amp; Acquisitions</a:t>
            </a:r>
            <a:endParaRPr lang="en-US" dirty="0">
              <a:effectLst/>
            </a:endParaRPr>
          </a:p>
        </p:txBody>
      </p:sp>
      <p:sp>
        <p:nvSpPr>
          <p:cNvPr id="3" name="Content Placeholder 2"/>
          <p:cNvSpPr>
            <a:spLocks noGrp="1"/>
          </p:cNvSpPr>
          <p:nvPr>
            <p:ph idx="1"/>
          </p:nvPr>
        </p:nvSpPr>
        <p:spPr/>
        <p:txBody>
          <a:bodyPr/>
          <a:lstStyle/>
          <a:p>
            <a:pPr marL="0" lvl="0" indent="0">
              <a:spcBef>
                <a:spcPct val="0"/>
              </a:spcBef>
              <a:buClr>
                <a:srgbClr val="002060"/>
              </a:buClr>
              <a:buSzPct val="105000"/>
              <a:buNone/>
              <a:defRPr/>
            </a:pPr>
            <a:r>
              <a:rPr lang="en-US" sz="2600" kern="1200" dirty="0"/>
              <a:t>Why have mergers and acquisitions become prevalent among not-for-profits?</a:t>
            </a:r>
          </a:p>
          <a:p>
            <a:pPr marL="350838" lvl="0" indent="-350838">
              <a:spcBef>
                <a:spcPct val="0"/>
              </a:spcBef>
              <a:buClr>
                <a:srgbClr val="002060"/>
              </a:buClr>
              <a:buSzPct val="105000"/>
              <a:buFont typeface="Wingdings" pitchFamily="2" charset="2"/>
              <a:buChar char="Ø"/>
              <a:defRPr/>
            </a:pPr>
            <a:r>
              <a:rPr lang="en-US" sz="2600" kern="1200" dirty="0"/>
              <a:t>Efficient use of resources</a:t>
            </a:r>
          </a:p>
          <a:p>
            <a:pPr marL="350838" lvl="0" indent="-350838">
              <a:spcBef>
                <a:spcPct val="0"/>
              </a:spcBef>
              <a:buClr>
                <a:srgbClr val="002060"/>
              </a:buClr>
              <a:buSzPct val="105000"/>
              <a:buFont typeface="Wingdings" pitchFamily="2" charset="2"/>
              <a:buChar char="Ø"/>
              <a:defRPr/>
            </a:pPr>
            <a:r>
              <a:rPr lang="en-US" sz="2600" kern="1200" dirty="0"/>
              <a:t>Common goals</a:t>
            </a:r>
          </a:p>
          <a:p>
            <a:pPr marL="350838" lvl="0" indent="-350838">
              <a:spcBef>
                <a:spcPct val="0"/>
              </a:spcBef>
              <a:buClr>
                <a:srgbClr val="002060"/>
              </a:buClr>
              <a:buSzPct val="105000"/>
              <a:buFont typeface="Wingdings" pitchFamily="2" charset="2"/>
              <a:buChar char="Ø"/>
              <a:defRPr/>
            </a:pPr>
            <a:r>
              <a:rPr lang="en-US" sz="2600" kern="1200" dirty="0"/>
              <a:t>Cost cutting</a:t>
            </a:r>
          </a:p>
          <a:p>
            <a:pPr marL="350838" lvl="0" indent="-350838">
              <a:spcBef>
                <a:spcPct val="0"/>
              </a:spcBef>
              <a:buClr>
                <a:srgbClr val="002060"/>
              </a:buClr>
              <a:buSzPct val="105000"/>
              <a:buFont typeface="Wingdings" pitchFamily="2" charset="2"/>
              <a:buChar char="Ø"/>
              <a:defRPr/>
            </a:pPr>
            <a:r>
              <a:rPr lang="en-US" sz="2600" kern="1200" dirty="0"/>
              <a:t>Rescue financially suffering charities</a:t>
            </a:r>
          </a:p>
          <a:p>
            <a:pPr marL="350838" lvl="0" indent="-350838">
              <a:spcBef>
                <a:spcPct val="0"/>
              </a:spcBef>
              <a:buClr>
                <a:srgbClr val="002060"/>
              </a:buClr>
              <a:buSzPct val="105000"/>
              <a:buFont typeface="Wingdings" pitchFamily="2" charset="2"/>
              <a:buChar char="Ø"/>
              <a:defRPr/>
            </a:pPr>
            <a:r>
              <a:rPr lang="en-US" sz="2600" kern="1200" dirty="0"/>
              <a:t>Expand one organization’s scope of outreach</a:t>
            </a:r>
          </a:p>
          <a:p>
            <a:endParaRPr lang="en-US" dirty="0"/>
          </a:p>
        </p:txBody>
      </p:sp>
      <p:sp>
        <p:nvSpPr>
          <p:cNvPr id="7"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26</a:t>
            </a:fld>
            <a:endParaRPr lang="en-US" sz="1000" b="0" i="0" u="none" dirty="0">
              <a:solidFill>
                <a:srgbClr val="00005C"/>
              </a:solidFill>
            </a:endParaRPr>
          </a:p>
        </p:txBody>
      </p:sp>
      <p:sp>
        <p:nvSpPr>
          <p:cNvPr id="8" name="Rectangle 7"/>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7750138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eaLnBrk="0" fontAlgn="base" hangingPunct="0"/>
            <a:r>
              <a:rPr lang="en-US" sz="4000" b="1" dirty="0">
                <a:solidFill>
                  <a:srgbClr val="002060"/>
                </a:solidFill>
                <a:effectLst/>
                <a:latin typeface="Times New Roman"/>
                <a:ea typeface="+mn-ea"/>
                <a:cs typeface="Times New Roman"/>
              </a:rPr>
              <a:t>Acquisitions</a:t>
            </a:r>
            <a:endParaRPr lang="en-US" dirty="0">
              <a:effectLst/>
            </a:endParaRPr>
          </a:p>
        </p:txBody>
      </p:sp>
      <p:sp>
        <p:nvSpPr>
          <p:cNvPr id="4" name="Content Placeholder 3"/>
          <p:cNvSpPr>
            <a:spLocks noGrp="1"/>
          </p:cNvSpPr>
          <p:nvPr>
            <p:ph idx="1"/>
          </p:nvPr>
        </p:nvSpPr>
        <p:spPr/>
        <p:txBody>
          <a:bodyPr/>
          <a:lstStyle/>
          <a:p>
            <a:pPr marL="355600" lvl="0" indent="-355600">
              <a:spcBef>
                <a:spcPts val="1200"/>
              </a:spcBef>
              <a:buClr>
                <a:srgbClr val="002060"/>
              </a:buClr>
              <a:buSzPct val="105000"/>
              <a:buFont typeface="Wingdings" pitchFamily="2" charset="2"/>
              <a:buChar char="Ø"/>
              <a:defRPr/>
            </a:pPr>
            <a:r>
              <a:rPr lang="en-US" sz="2600" kern="1200" dirty="0"/>
              <a:t>In an acquisition, one organization obtains control over another.</a:t>
            </a:r>
          </a:p>
          <a:p>
            <a:pPr marL="355600" lvl="0" indent="-355600">
              <a:spcBef>
                <a:spcPts val="1200"/>
              </a:spcBef>
              <a:buClr>
                <a:srgbClr val="002060"/>
              </a:buClr>
              <a:buSzPct val="105000"/>
              <a:buFont typeface="Wingdings" pitchFamily="2" charset="2"/>
              <a:buChar char="Ø"/>
              <a:defRPr/>
            </a:pPr>
            <a:r>
              <a:rPr lang="en-US" sz="2600" kern="1200" dirty="0"/>
              <a:t>Acquired accounts are reported at fair value. </a:t>
            </a:r>
          </a:p>
          <a:p>
            <a:pPr marL="355600" lvl="0" indent="-355600">
              <a:spcBef>
                <a:spcPts val="1200"/>
              </a:spcBef>
              <a:buClr>
                <a:srgbClr val="002060"/>
              </a:buClr>
              <a:buSzPct val="105000"/>
              <a:buFont typeface="Wingdings" pitchFamily="2" charset="2"/>
              <a:buChar char="Ø"/>
              <a:defRPr/>
            </a:pPr>
            <a:r>
              <a:rPr lang="en-US" sz="2600" kern="1200" dirty="0"/>
              <a:t>If total acquisition value is greater than the total value of identifiable assets and liabilities, excess is reported as goodwill.</a:t>
            </a:r>
          </a:p>
          <a:p>
            <a:pPr marL="355600" lvl="0" indent="-355600">
              <a:spcBef>
                <a:spcPts val="1200"/>
              </a:spcBef>
              <a:buClr>
                <a:srgbClr val="002060"/>
              </a:buClr>
              <a:buSzPct val="105000"/>
              <a:buFont typeface="Wingdings" pitchFamily="2" charset="2"/>
              <a:buChar char="Ø"/>
              <a:defRPr/>
            </a:pPr>
            <a:r>
              <a:rPr lang="en-US" sz="2600" kern="1200" dirty="0"/>
              <a:t>If future operations are expected to be primarily supported by contributions, the excess value is reported as a reduction in net assets.</a:t>
            </a:r>
          </a:p>
        </p:txBody>
      </p:sp>
      <p:sp>
        <p:nvSpPr>
          <p:cNvPr id="7"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27</a:t>
            </a:fld>
            <a:endParaRPr lang="en-US" sz="1000" b="0" i="0" u="none" dirty="0">
              <a:solidFill>
                <a:srgbClr val="00005C"/>
              </a:solidFill>
            </a:endParaRPr>
          </a:p>
        </p:txBody>
      </p:sp>
      <p:sp>
        <p:nvSpPr>
          <p:cNvPr id="8" name="Rectangle 7"/>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49937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Mergers</a:t>
            </a:r>
          </a:p>
        </p:txBody>
      </p:sp>
      <p:sp>
        <p:nvSpPr>
          <p:cNvPr id="3" name="Content Placeholder 2"/>
          <p:cNvSpPr>
            <a:spLocks noGrp="1"/>
          </p:cNvSpPr>
          <p:nvPr>
            <p:ph idx="1"/>
          </p:nvPr>
        </p:nvSpPr>
        <p:spPr/>
        <p:txBody>
          <a:bodyPr/>
          <a:lstStyle/>
          <a:p>
            <a:pPr marL="355600" lvl="0" indent="-355600">
              <a:spcBef>
                <a:spcPts val="1200"/>
              </a:spcBef>
              <a:buClr>
                <a:srgbClr val="002060"/>
              </a:buClr>
              <a:buSzPct val="105000"/>
              <a:buFont typeface="Wingdings" pitchFamily="2" charset="2"/>
              <a:buChar char="Ø"/>
              <a:defRPr/>
            </a:pPr>
            <a:r>
              <a:rPr lang="en-US" sz="2600" kern="1200" dirty="0"/>
              <a:t>A merger occurs when two or more not-for-profit entities form a new not-for-profit and turn control over to a newly created governing board.</a:t>
            </a:r>
          </a:p>
          <a:p>
            <a:pPr marL="355600" lvl="0" indent="-355600">
              <a:spcBef>
                <a:spcPts val="1200"/>
              </a:spcBef>
              <a:buClr>
                <a:srgbClr val="002060"/>
              </a:buClr>
              <a:buSzPct val="105000"/>
              <a:buFont typeface="Wingdings" pitchFamily="2" charset="2"/>
              <a:buChar char="Ø"/>
              <a:defRPr/>
            </a:pPr>
            <a:r>
              <a:rPr lang="en-US" sz="2600" kern="1200" dirty="0"/>
              <a:t>The carryover method is applied in reporting for mergers.</a:t>
            </a:r>
          </a:p>
          <a:p>
            <a:pPr marL="355600" lvl="0" indent="-355600">
              <a:spcBef>
                <a:spcPts val="1200"/>
              </a:spcBef>
              <a:buClr>
                <a:srgbClr val="002060"/>
              </a:buClr>
              <a:buSzPct val="105000"/>
              <a:buFont typeface="Wingdings" pitchFamily="2" charset="2"/>
              <a:buChar char="Ø"/>
              <a:defRPr/>
            </a:pPr>
            <a:r>
              <a:rPr lang="en-US" sz="2600" kern="1200" dirty="0"/>
              <a:t>In a merger, the newly formed not-for-profit reports all accounts at their previous book values as of the date of the merger.</a:t>
            </a:r>
          </a:p>
          <a:p>
            <a:endParaRPr lang="en-US" dirty="0"/>
          </a:p>
        </p:txBody>
      </p:sp>
      <p:sp>
        <p:nvSpPr>
          <p:cNvPr id="7"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28</a:t>
            </a:fld>
            <a:endParaRPr lang="en-US" sz="1000" b="0" i="0" u="none" dirty="0">
              <a:solidFill>
                <a:srgbClr val="00005C"/>
              </a:solidFill>
            </a:endParaRPr>
          </a:p>
        </p:txBody>
      </p:sp>
      <p:sp>
        <p:nvSpPr>
          <p:cNvPr id="8" name="Rectangle 7"/>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2800679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9"/>
          <p:cNvSpPr>
            <a:spLocks noGrp="1" noChangeArrowheads="1"/>
          </p:cNvSpPr>
          <p:nvPr>
            <p:ph type="title"/>
          </p:nvPr>
        </p:nvSpPr>
        <p:spPr/>
        <p:txBody>
          <a:bodyPr/>
          <a:lstStyle/>
          <a:p>
            <a:r>
              <a:rPr lang="en-US" sz="4000" dirty="0">
                <a:solidFill>
                  <a:srgbClr val="001755"/>
                </a:solidFill>
              </a:rPr>
              <a:t>Learning Objective 18-7</a:t>
            </a:r>
          </a:p>
        </p:txBody>
      </p:sp>
      <p:sp>
        <p:nvSpPr>
          <p:cNvPr id="2" name="Content Placeholder 1"/>
          <p:cNvSpPr>
            <a:spLocks noGrp="1"/>
          </p:cNvSpPr>
          <p:nvPr>
            <p:ph idx="1"/>
          </p:nvPr>
        </p:nvSpPr>
        <p:spPr/>
        <p:txBody>
          <a:bodyPr/>
          <a:lstStyle/>
          <a:p>
            <a:pPr marL="0" lvl="0" indent="0">
              <a:spcBef>
                <a:spcPct val="0"/>
              </a:spcBef>
              <a:buClrTx/>
              <a:buSzTx/>
              <a:buNone/>
            </a:pPr>
            <a:endParaRPr lang="en-US" sz="3200" kern="1200" dirty="0">
              <a:cs typeface="+mn-cs"/>
            </a:endParaRPr>
          </a:p>
          <a:p>
            <a:pPr marL="0" lvl="0" indent="0">
              <a:spcBef>
                <a:spcPct val="0"/>
              </a:spcBef>
              <a:buClrTx/>
              <a:buSzTx/>
              <a:buNone/>
            </a:pPr>
            <a:endParaRPr lang="en-US" sz="3200" kern="1200" dirty="0">
              <a:cs typeface="+mn-cs"/>
            </a:endParaRPr>
          </a:p>
          <a:p>
            <a:pPr marL="0" lvl="0" indent="0">
              <a:spcBef>
                <a:spcPct val="0"/>
              </a:spcBef>
              <a:buClrTx/>
              <a:buSzTx/>
              <a:buNone/>
            </a:pPr>
            <a:endParaRPr lang="en-US" sz="3200" kern="1200" dirty="0">
              <a:cs typeface="+mn-cs"/>
            </a:endParaRPr>
          </a:p>
          <a:p>
            <a:pPr marL="0" lvl="0" indent="0">
              <a:spcBef>
                <a:spcPct val="0"/>
              </a:spcBef>
              <a:buClrTx/>
              <a:buSzTx/>
              <a:buNone/>
            </a:pPr>
            <a:r>
              <a:rPr lang="en-US" sz="3200" kern="1200" dirty="0">
                <a:cs typeface="+mn-cs"/>
              </a:rPr>
              <a:t>Understand the advantages of attaining tax-exempt status.</a:t>
            </a:r>
            <a:endParaRPr lang="en-US" sz="3200" kern="1200" dirty="0"/>
          </a:p>
          <a:p>
            <a:endParaRPr lang="en-US" dirty="0"/>
          </a:p>
        </p:txBody>
      </p:sp>
      <p:sp>
        <p:nvSpPr>
          <p:cNvPr id="10"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29</a:t>
            </a:fld>
            <a:endParaRPr lang="en-US" sz="1000" b="0" i="0" u="none" dirty="0">
              <a:solidFill>
                <a:srgbClr val="00005C"/>
              </a:solidFill>
            </a:endParaRPr>
          </a:p>
        </p:txBody>
      </p:sp>
      <p:sp>
        <p:nvSpPr>
          <p:cNvPr id="6" name="Rectangle 5"/>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8994608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dirty="0"/>
              <a:t>Not-for-Profit Organizations</a:t>
            </a:r>
          </a:p>
        </p:txBody>
      </p:sp>
      <p:sp>
        <p:nvSpPr>
          <p:cNvPr id="11267" name="Rectangle 3"/>
          <p:cNvSpPr>
            <a:spLocks noGrp="1" noChangeArrowheads="1"/>
          </p:cNvSpPr>
          <p:nvPr>
            <p:ph type="body" idx="1"/>
          </p:nvPr>
        </p:nvSpPr>
        <p:spPr>
          <a:xfrm>
            <a:off x="228600" y="1524000"/>
            <a:ext cx="8686800" cy="4876800"/>
          </a:xfrm>
        </p:spPr>
        <p:txBody>
          <a:bodyPr/>
          <a:lstStyle/>
          <a:p>
            <a:pPr marL="0" indent="0">
              <a:buNone/>
            </a:pPr>
            <a:r>
              <a:rPr lang="en-US" sz="2500" kern="1200" dirty="0"/>
              <a:t>Characteristics frequently identified with not-for-profits:</a:t>
            </a:r>
          </a:p>
          <a:p>
            <a:pPr lvl="1">
              <a:buClr>
                <a:srgbClr val="001755"/>
              </a:buClr>
              <a:buFont typeface="Wingdings" pitchFamily="2" charset="2"/>
              <a:buChar char="Ø"/>
            </a:pPr>
            <a:r>
              <a:rPr lang="en-US" sz="2500" dirty="0"/>
              <a:t>Receive contributions from resource providers who do not expect a return of equal financial value.</a:t>
            </a:r>
          </a:p>
          <a:p>
            <a:pPr lvl="1">
              <a:buClr>
                <a:srgbClr val="001755"/>
              </a:buClr>
              <a:buFont typeface="Wingdings" pitchFamily="2" charset="2"/>
              <a:buChar char="Ø"/>
            </a:pPr>
            <a:r>
              <a:rPr lang="en-US" sz="2500" dirty="0"/>
              <a:t>Operating purpose is not to provide goods and services for profit.</a:t>
            </a:r>
          </a:p>
          <a:p>
            <a:pPr lvl="1">
              <a:buClr>
                <a:srgbClr val="001755"/>
              </a:buClr>
              <a:buFont typeface="Wingdings" pitchFamily="2" charset="2"/>
              <a:buChar char="Ø"/>
            </a:pPr>
            <a:r>
              <a:rPr lang="en-US" sz="2500" dirty="0"/>
              <a:t>Do not have ownership interests like those of for-profits.</a:t>
            </a:r>
          </a:p>
          <a:p>
            <a:pPr>
              <a:buClr>
                <a:srgbClr val="001755"/>
              </a:buClr>
              <a:buNone/>
            </a:pPr>
            <a:r>
              <a:rPr lang="en-US" sz="2500" dirty="0"/>
              <a:t>May be governmental or private:</a:t>
            </a:r>
          </a:p>
          <a:p>
            <a:pPr lvl="1">
              <a:buClr>
                <a:srgbClr val="001755"/>
              </a:buClr>
              <a:buFont typeface="Wingdings" pitchFamily="2" charset="2"/>
              <a:buChar char="Ø"/>
            </a:pPr>
            <a:r>
              <a:rPr lang="en-US" sz="2500" dirty="0"/>
              <a:t>Charitable</a:t>
            </a:r>
          </a:p>
          <a:p>
            <a:pPr lvl="1">
              <a:buClr>
                <a:srgbClr val="001755"/>
              </a:buClr>
              <a:buFont typeface="Wingdings" pitchFamily="2" charset="2"/>
              <a:buChar char="Ø"/>
            </a:pPr>
            <a:r>
              <a:rPr lang="en-US" sz="2500" dirty="0"/>
              <a:t>Educational</a:t>
            </a:r>
          </a:p>
          <a:p>
            <a:pPr lvl="1">
              <a:buClr>
                <a:srgbClr val="001755"/>
              </a:buClr>
              <a:buFont typeface="Wingdings" pitchFamily="2" charset="2"/>
              <a:buChar char="Ø"/>
            </a:pPr>
            <a:r>
              <a:rPr lang="en-US" sz="2500" dirty="0"/>
              <a:t>Civic organizations</a:t>
            </a:r>
          </a:p>
          <a:p>
            <a:pPr lvl="1">
              <a:buClr>
                <a:srgbClr val="001755"/>
              </a:buClr>
              <a:buFont typeface="Wingdings" pitchFamily="2" charset="2"/>
              <a:buChar char="Ø"/>
            </a:pPr>
            <a:r>
              <a:rPr lang="en-US" sz="2500" dirty="0"/>
              <a:t>Trade organizations</a:t>
            </a:r>
          </a:p>
        </p:txBody>
      </p:sp>
      <p:sp>
        <p:nvSpPr>
          <p:cNvPr id="10" name="Slide Number Placeholder 5"/>
          <p:cNvSpPr>
            <a:spLocks noGrp="1"/>
          </p:cNvSpPr>
          <p:nvPr>
            <p:ph type="sldNum" sz="quarter" idx="4294967295"/>
          </p:nvPr>
        </p:nvSpPr>
        <p:spPr>
          <a:xfrm>
            <a:off x="8229600" y="6324600"/>
            <a:ext cx="533400" cy="381000"/>
          </a:xfrm>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3</a:t>
            </a:fld>
            <a:endParaRPr lang="en-US" sz="1000" b="0" i="0" u="none" dirty="0">
              <a:solidFill>
                <a:srgbClr val="00005C"/>
              </a:solidFill>
            </a:endParaRPr>
          </a:p>
        </p:txBody>
      </p:sp>
      <p:sp>
        <p:nvSpPr>
          <p:cNvPr id="6" name="Rectangle 5"/>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dirty="0"/>
              <a:t>Tax-Exempt Status</a:t>
            </a:r>
          </a:p>
        </p:txBody>
      </p:sp>
      <p:sp>
        <p:nvSpPr>
          <p:cNvPr id="3" name="Content Placeholder 2"/>
          <p:cNvSpPr>
            <a:spLocks noGrp="1"/>
          </p:cNvSpPr>
          <p:nvPr>
            <p:ph idx="1"/>
          </p:nvPr>
        </p:nvSpPr>
        <p:spPr/>
        <p:txBody>
          <a:bodyPr/>
          <a:lstStyle/>
          <a:p>
            <a:pPr marL="0" lvl="0" indent="0">
              <a:spcBef>
                <a:spcPts val="600"/>
              </a:spcBef>
              <a:spcAft>
                <a:spcPts val="600"/>
              </a:spcAft>
              <a:buClrTx/>
              <a:buSzPct val="105000"/>
              <a:buNone/>
              <a:defRPr/>
            </a:pPr>
            <a:r>
              <a:rPr lang="en-US" sz="2600" kern="1200" dirty="0"/>
              <a:t>Tax-exempt status</a:t>
            </a:r>
            <a:r>
              <a:rPr lang="en-US" b="0" kern="1200" dirty="0">
                <a:solidFill>
                  <a:srgbClr val="000000"/>
                </a:solidFill>
                <a:cs typeface="+mn-cs"/>
              </a:rPr>
              <a:t>—</a:t>
            </a:r>
            <a:r>
              <a:rPr lang="en-US" sz="2600" kern="1200" dirty="0"/>
              <a:t>Not-for-profits may not have to pay federal income taxes under the following sections of the Internal Revenue Code:</a:t>
            </a:r>
          </a:p>
          <a:p>
            <a:pPr marL="457200" lvl="0" indent="-457200">
              <a:spcBef>
                <a:spcPts val="600"/>
              </a:spcBef>
              <a:spcAft>
                <a:spcPts val="600"/>
              </a:spcAft>
              <a:buClrTx/>
              <a:buSzPct val="105000"/>
              <a:buFont typeface="Wingdings" panose="05000000000000000000" pitchFamily="2" charset="2"/>
              <a:buChar char="Ø"/>
              <a:defRPr/>
            </a:pPr>
            <a:r>
              <a:rPr lang="en-US" sz="2600" kern="1200" dirty="0"/>
              <a:t>Section 501(c)(3) applies to charitable, educational, literary, or scientific entities. </a:t>
            </a:r>
          </a:p>
          <a:p>
            <a:pPr marL="457200" lvl="0" indent="-457200">
              <a:spcBef>
                <a:spcPts val="600"/>
              </a:spcBef>
              <a:spcAft>
                <a:spcPts val="600"/>
              </a:spcAft>
              <a:buClrTx/>
              <a:buSzPct val="105000"/>
              <a:buFont typeface="Wingdings" panose="05000000000000000000" pitchFamily="2" charset="2"/>
              <a:buChar char="Ø"/>
              <a:defRPr/>
            </a:pPr>
            <a:r>
              <a:rPr lang="en-US" sz="2600" kern="1200" dirty="0"/>
              <a:t>Section 501(c)(4) applies to social welfare entities, referred to as advocacy groups. </a:t>
            </a:r>
          </a:p>
          <a:p>
            <a:pPr marL="457200" lvl="0" indent="-457200">
              <a:spcBef>
                <a:spcPts val="600"/>
              </a:spcBef>
              <a:spcAft>
                <a:spcPts val="600"/>
              </a:spcAft>
              <a:buClrTx/>
              <a:buSzPct val="105000"/>
              <a:buFont typeface="Wingdings" panose="05000000000000000000" pitchFamily="2" charset="2"/>
              <a:buChar char="Ø"/>
              <a:defRPr/>
            </a:pPr>
            <a:r>
              <a:rPr lang="en-US" sz="2600" kern="1200" dirty="0"/>
              <a:t>Section 501(c)(6) applies to business leagues, boards of trade, chambers of commerce, etc.</a:t>
            </a:r>
          </a:p>
        </p:txBody>
      </p:sp>
      <p:sp>
        <p:nvSpPr>
          <p:cNvPr id="7"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30</a:t>
            </a:fld>
            <a:endParaRPr lang="en-US" sz="1000" b="0" i="0" u="none" dirty="0">
              <a:solidFill>
                <a:srgbClr val="00005C"/>
              </a:solidFill>
            </a:endParaRPr>
          </a:p>
        </p:txBody>
      </p:sp>
      <p:sp>
        <p:nvSpPr>
          <p:cNvPr id="6" name="Rectangle 5"/>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Tax-Exempt Status (continued)</a:t>
            </a:r>
          </a:p>
        </p:txBody>
      </p:sp>
      <p:sp>
        <p:nvSpPr>
          <p:cNvPr id="3" name="Content Placeholder 2"/>
          <p:cNvSpPr>
            <a:spLocks noGrp="1"/>
          </p:cNvSpPr>
          <p:nvPr>
            <p:ph idx="1"/>
          </p:nvPr>
        </p:nvSpPr>
        <p:spPr/>
        <p:txBody>
          <a:bodyPr/>
          <a:lstStyle/>
          <a:p>
            <a:pPr marL="0" lvl="0" indent="0" algn="ctr">
              <a:spcBef>
                <a:spcPts val="600"/>
              </a:spcBef>
              <a:spcAft>
                <a:spcPts val="600"/>
              </a:spcAft>
              <a:buClr>
                <a:srgbClr val="002060"/>
              </a:buClr>
              <a:buSzPct val="105000"/>
              <a:buNone/>
              <a:defRPr/>
            </a:pPr>
            <a:r>
              <a:rPr lang="en-US" sz="2600" u="sng" kern="1200" dirty="0"/>
              <a:t>Tax-Exempt Status </a:t>
            </a:r>
          </a:p>
          <a:p>
            <a:pPr marL="396875" lvl="0" indent="-396875">
              <a:spcBef>
                <a:spcPts val="600"/>
              </a:spcBef>
              <a:spcAft>
                <a:spcPts val="600"/>
              </a:spcAft>
              <a:buClr>
                <a:srgbClr val="002060"/>
              </a:buClr>
              <a:buSzPct val="105000"/>
              <a:buFont typeface="Wingdings" pitchFamily="2" charset="2"/>
              <a:buChar char="Ø"/>
              <a:defRPr/>
            </a:pPr>
            <a:r>
              <a:rPr lang="en-US" sz="2600" kern="1200" dirty="0"/>
              <a:t>Exempt from federal taxes. </a:t>
            </a:r>
          </a:p>
          <a:p>
            <a:pPr marL="396875" lvl="0" indent="-396875">
              <a:spcBef>
                <a:spcPts val="600"/>
              </a:spcBef>
              <a:spcAft>
                <a:spcPts val="600"/>
              </a:spcAft>
              <a:buClr>
                <a:srgbClr val="002060"/>
              </a:buClr>
              <a:buSzPct val="105000"/>
              <a:buFont typeface="Wingdings" pitchFamily="2" charset="2"/>
              <a:buChar char="Ø"/>
              <a:defRPr/>
            </a:pPr>
            <a:r>
              <a:rPr lang="en-US" sz="2600" kern="1200" dirty="0"/>
              <a:t>Often exempt from state taxes. </a:t>
            </a:r>
          </a:p>
          <a:p>
            <a:pPr marL="396875" lvl="0" indent="-396875">
              <a:spcBef>
                <a:spcPts val="600"/>
              </a:spcBef>
              <a:spcAft>
                <a:spcPts val="600"/>
              </a:spcAft>
              <a:buClr>
                <a:srgbClr val="002060"/>
              </a:buClr>
              <a:buSzPct val="105000"/>
              <a:buFont typeface="Wingdings" pitchFamily="2" charset="2"/>
              <a:buChar char="Ø"/>
              <a:defRPr/>
            </a:pPr>
            <a:r>
              <a:rPr lang="en-US" sz="2600" kern="1200" dirty="0"/>
              <a:t>Donors receive reduction in their taxable income. </a:t>
            </a:r>
          </a:p>
          <a:p>
            <a:pPr marL="396875" lvl="0" indent="-396875">
              <a:spcBef>
                <a:spcPts val="600"/>
              </a:spcBef>
              <a:spcAft>
                <a:spcPts val="600"/>
              </a:spcAft>
              <a:buClr>
                <a:srgbClr val="002060"/>
              </a:buClr>
              <a:buSzPct val="105000"/>
              <a:buFont typeface="Wingdings" pitchFamily="2" charset="2"/>
              <a:buChar char="Ø"/>
              <a:defRPr/>
            </a:pPr>
            <a:r>
              <a:rPr lang="en-US" sz="2600" kern="1200" dirty="0"/>
              <a:t>Non-profit postal permit reduces the cost of postage.</a:t>
            </a:r>
          </a:p>
          <a:p>
            <a:pPr marL="396875" lvl="0" indent="-396875">
              <a:spcBef>
                <a:spcPts val="600"/>
              </a:spcBef>
              <a:spcAft>
                <a:spcPts val="600"/>
              </a:spcAft>
              <a:buClr>
                <a:srgbClr val="002060"/>
              </a:buClr>
              <a:buSzPct val="105000"/>
              <a:buFont typeface="Wingdings" pitchFamily="2" charset="2"/>
              <a:buChar char="Ø"/>
              <a:defRPr/>
            </a:pPr>
            <a:r>
              <a:rPr lang="en-US" sz="2600" kern="1200" dirty="0"/>
              <a:t>Cannot engage in political campaign activity.</a:t>
            </a:r>
          </a:p>
          <a:p>
            <a:pPr marL="396875" lvl="0" indent="-396875">
              <a:spcBef>
                <a:spcPts val="600"/>
              </a:spcBef>
              <a:spcAft>
                <a:spcPts val="600"/>
              </a:spcAft>
              <a:buClr>
                <a:srgbClr val="002060"/>
              </a:buClr>
              <a:buSzPct val="105000"/>
              <a:buFont typeface="Wingdings" pitchFamily="2" charset="2"/>
              <a:buChar char="Ø"/>
              <a:defRPr/>
            </a:pPr>
            <a:r>
              <a:rPr lang="en-US" sz="2600" kern="1200" dirty="0"/>
              <a:t>A not-for-profit must file a Form 990, </a:t>
            </a:r>
            <a:r>
              <a:rPr lang="en-US" sz="2600" i="1" kern="1200" dirty="0"/>
              <a:t>Return of Organization Exempt from Income Tax</a:t>
            </a:r>
            <a:r>
              <a:rPr lang="en-US" sz="2600" kern="1200" dirty="0"/>
              <a:t>.</a:t>
            </a:r>
          </a:p>
          <a:p>
            <a:endParaRPr lang="en-US" dirty="0"/>
          </a:p>
        </p:txBody>
      </p:sp>
      <p:sp>
        <p:nvSpPr>
          <p:cNvPr id="11"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31</a:t>
            </a:fld>
            <a:endParaRPr lang="en-US" sz="1000" b="0" i="0" u="none" dirty="0">
              <a:solidFill>
                <a:srgbClr val="00005C"/>
              </a:solidFill>
            </a:endParaRPr>
          </a:p>
        </p:txBody>
      </p:sp>
      <p:sp>
        <p:nvSpPr>
          <p:cNvPr id="6" name="Rectangle 5"/>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9"/>
          <p:cNvSpPr>
            <a:spLocks noGrp="1" noChangeArrowheads="1"/>
          </p:cNvSpPr>
          <p:nvPr>
            <p:ph type="title"/>
          </p:nvPr>
        </p:nvSpPr>
        <p:spPr/>
        <p:txBody>
          <a:bodyPr/>
          <a:lstStyle/>
          <a:p>
            <a:r>
              <a:rPr lang="en-US" sz="4000" dirty="0"/>
              <a:t>Learning Objective 18-8</a:t>
            </a:r>
          </a:p>
        </p:txBody>
      </p:sp>
      <p:sp>
        <p:nvSpPr>
          <p:cNvPr id="2" name="Content Placeholder 1"/>
          <p:cNvSpPr>
            <a:spLocks noGrp="1"/>
          </p:cNvSpPr>
          <p:nvPr>
            <p:ph idx="1"/>
          </p:nvPr>
        </p:nvSpPr>
        <p:spPr/>
        <p:txBody>
          <a:bodyPr/>
          <a:lstStyle/>
          <a:p>
            <a:pPr marL="0" lvl="0" indent="0">
              <a:spcBef>
                <a:spcPct val="0"/>
              </a:spcBef>
              <a:buClrTx/>
              <a:buSzTx/>
              <a:buNone/>
            </a:pPr>
            <a:endParaRPr lang="en-US" sz="3200" kern="1200" dirty="0">
              <a:cs typeface="+mn-cs"/>
            </a:endParaRPr>
          </a:p>
          <a:p>
            <a:pPr marL="0" lvl="0" indent="0">
              <a:spcBef>
                <a:spcPct val="0"/>
              </a:spcBef>
              <a:buClrTx/>
              <a:buSzTx/>
              <a:buNone/>
            </a:pPr>
            <a:endParaRPr lang="en-US" sz="3200" kern="1200" dirty="0">
              <a:cs typeface="+mn-cs"/>
            </a:endParaRPr>
          </a:p>
          <a:p>
            <a:pPr marL="0" lvl="0" indent="0">
              <a:spcBef>
                <a:spcPct val="0"/>
              </a:spcBef>
              <a:buClrTx/>
              <a:buSzTx/>
              <a:buNone/>
            </a:pPr>
            <a:r>
              <a:rPr lang="en-US" sz="3200" kern="1200" dirty="0">
                <a:cs typeface="+mn-cs"/>
              </a:rPr>
              <a:t>Describe the unique aspects of revenue recognition for both investor-owned and private not-for-profit health care entities.</a:t>
            </a:r>
            <a:endParaRPr lang="en-US" sz="3200" kern="1200" dirty="0"/>
          </a:p>
          <a:p>
            <a:endParaRPr lang="en-US" dirty="0"/>
          </a:p>
        </p:txBody>
      </p:sp>
      <p:sp>
        <p:nvSpPr>
          <p:cNvPr id="10"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32</a:t>
            </a:fld>
            <a:endParaRPr lang="en-US" sz="1000" b="0" i="0" u="none" dirty="0">
              <a:solidFill>
                <a:srgbClr val="00005C"/>
              </a:solidFill>
            </a:endParaRPr>
          </a:p>
        </p:txBody>
      </p:sp>
      <p:sp>
        <p:nvSpPr>
          <p:cNvPr id="6" name="Rectangle 5"/>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4420842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eaLnBrk="0" fontAlgn="base" hangingPunct="0"/>
            <a:r>
              <a:rPr lang="en-US" sz="3600" b="1" dirty="0">
                <a:solidFill>
                  <a:srgbClr val="002060"/>
                </a:solidFill>
                <a:effectLst/>
                <a:latin typeface="Times New Roman"/>
                <a:ea typeface="+mn-ea"/>
                <a:cs typeface="Times New Roman"/>
              </a:rPr>
              <a:t>Accounting for Health Care Organizations</a:t>
            </a:r>
            <a:endParaRPr lang="en-US" dirty="0">
              <a:effectLst/>
            </a:endParaRPr>
          </a:p>
        </p:txBody>
      </p:sp>
      <p:sp>
        <p:nvSpPr>
          <p:cNvPr id="4" name="Content Placeholder 3"/>
          <p:cNvSpPr>
            <a:spLocks noGrp="1"/>
          </p:cNvSpPr>
          <p:nvPr>
            <p:ph idx="1"/>
          </p:nvPr>
        </p:nvSpPr>
        <p:spPr/>
        <p:txBody>
          <a:bodyPr/>
          <a:lstStyle/>
          <a:p>
            <a:pPr marL="457200" lvl="0" indent="-457200">
              <a:spcBef>
                <a:spcPct val="50000"/>
              </a:spcBef>
              <a:buClrTx/>
              <a:buSzTx/>
              <a:buFont typeface="Wingdings" panose="05000000000000000000" pitchFamily="2" charset="2"/>
              <a:buChar char="Ø"/>
              <a:defRPr/>
            </a:pPr>
            <a:r>
              <a:rPr lang="en-US" sz="2600" kern="1200" dirty="0"/>
              <a:t>Health care expenditures account for approximately 17.9 percent of our gross domestic product.</a:t>
            </a:r>
          </a:p>
          <a:p>
            <a:pPr marL="457200" lvl="0" indent="-457200">
              <a:spcBef>
                <a:spcPct val="50000"/>
              </a:spcBef>
              <a:buClrTx/>
              <a:buSzTx/>
              <a:buFont typeface="Wingdings" panose="05000000000000000000" pitchFamily="2" charset="2"/>
              <a:buChar char="Ø"/>
              <a:defRPr/>
            </a:pPr>
            <a:r>
              <a:rPr lang="en-US" sz="2600" kern="1200" dirty="0"/>
              <a:t>However, readers of the financial statements need a way to measure the efficiency of the entity’s operations.</a:t>
            </a:r>
          </a:p>
          <a:p>
            <a:pPr marL="457200" lvl="0" indent="-457200">
              <a:spcBef>
                <a:spcPct val="50000"/>
              </a:spcBef>
              <a:buClrTx/>
              <a:buSzTx/>
              <a:buFont typeface="Wingdings" panose="05000000000000000000" pitchFamily="2" charset="2"/>
              <a:buChar char="Ø"/>
              <a:defRPr/>
            </a:pPr>
            <a:r>
              <a:rPr lang="en-US" sz="2600" kern="1200" dirty="0"/>
              <a:t>FASB specifies that 1. investor-owned health care entities and 2. Not-for-profit, business oriented entities must follow ASC Topic 954. </a:t>
            </a:r>
          </a:p>
        </p:txBody>
      </p:sp>
      <p:sp>
        <p:nvSpPr>
          <p:cNvPr id="9"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33</a:t>
            </a:fld>
            <a:endParaRPr lang="en-US" sz="1000" b="0" i="0" u="none" dirty="0">
              <a:solidFill>
                <a:srgbClr val="00005C"/>
              </a:solidFill>
            </a:endParaRPr>
          </a:p>
        </p:txBody>
      </p:sp>
      <p:sp>
        <p:nvSpPr>
          <p:cNvPr id="6" name="Rectangle 5"/>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3" name="Rectangle 8"/>
          <p:cNvSpPr>
            <a:spLocks noGrp="1" noChangeArrowheads="1"/>
          </p:cNvSpPr>
          <p:nvPr>
            <p:ph type="title"/>
          </p:nvPr>
        </p:nvSpPr>
        <p:spPr/>
        <p:txBody>
          <a:bodyPr/>
          <a:lstStyle/>
          <a:p>
            <a:r>
              <a:rPr lang="en-US" sz="3600" dirty="0"/>
              <a:t>Accounting for Patient Service Revenues</a:t>
            </a:r>
          </a:p>
        </p:txBody>
      </p:sp>
      <p:sp>
        <p:nvSpPr>
          <p:cNvPr id="2" name="Content Placeholder 1"/>
          <p:cNvSpPr>
            <a:spLocks noGrp="1"/>
          </p:cNvSpPr>
          <p:nvPr>
            <p:ph idx="1"/>
          </p:nvPr>
        </p:nvSpPr>
        <p:spPr/>
        <p:txBody>
          <a:bodyPr/>
          <a:lstStyle/>
          <a:p>
            <a:pPr marL="457200" lvl="0" indent="-457200">
              <a:spcBef>
                <a:spcPts val="600"/>
              </a:spcBef>
              <a:spcAft>
                <a:spcPts val="600"/>
              </a:spcAft>
              <a:buClrTx/>
              <a:buSzTx/>
              <a:buFont typeface="Wingdings" panose="05000000000000000000" pitchFamily="2" charset="2"/>
              <a:buChar char="Ø"/>
            </a:pPr>
            <a:r>
              <a:rPr lang="en-US" sz="2000" kern="1200" dirty="0">
                <a:cs typeface="+mn-cs"/>
              </a:rPr>
              <a:t>In 2014, FASB issued Accounting Standards Update No. 2014-09, “Revenue from Contracts with Customers,” to bring consistency to the recognition of revenue.</a:t>
            </a:r>
          </a:p>
          <a:p>
            <a:pPr marL="457200" lvl="0" indent="-457200">
              <a:spcBef>
                <a:spcPts val="600"/>
              </a:spcBef>
              <a:spcAft>
                <a:spcPts val="600"/>
              </a:spcAft>
              <a:buClrTx/>
              <a:buSzTx/>
              <a:buFont typeface="Wingdings" panose="05000000000000000000" pitchFamily="2" charset="2"/>
              <a:buChar char="Ø"/>
            </a:pPr>
            <a:r>
              <a:rPr lang="en-US" sz="2000" kern="1200" dirty="0">
                <a:cs typeface="+mn-cs"/>
              </a:rPr>
              <a:t>ASU No. 2014-09 requires entities to follow a five-step progression in recording revenues:</a:t>
            </a:r>
          </a:p>
          <a:p>
            <a:pPr marL="914400" lvl="1" indent="-457200">
              <a:spcBef>
                <a:spcPts val="600"/>
              </a:spcBef>
              <a:spcAft>
                <a:spcPts val="600"/>
              </a:spcAft>
              <a:buClrTx/>
              <a:buSzTx/>
              <a:buFont typeface="+mj-lt"/>
              <a:buAutoNum type="arabicPeriod"/>
            </a:pPr>
            <a:r>
              <a:rPr lang="en-US" sz="2000" kern="1200" dirty="0">
                <a:ea typeface="+mn-ea"/>
                <a:cs typeface="+mn-cs"/>
              </a:rPr>
              <a:t>Identify the contract with the customer.</a:t>
            </a:r>
          </a:p>
          <a:p>
            <a:pPr marL="914400" lvl="1" indent="-457200">
              <a:spcBef>
                <a:spcPts val="600"/>
              </a:spcBef>
              <a:spcAft>
                <a:spcPts val="600"/>
              </a:spcAft>
              <a:buClrTx/>
              <a:buSzTx/>
              <a:buFont typeface="+mj-lt"/>
              <a:buAutoNum type="arabicPeriod"/>
            </a:pPr>
            <a:r>
              <a:rPr lang="en-US" sz="2000" kern="1200" dirty="0">
                <a:ea typeface="+mn-ea"/>
                <a:cs typeface="+mn-cs"/>
              </a:rPr>
              <a:t>Identify all performance obligations in the contract.</a:t>
            </a:r>
          </a:p>
          <a:p>
            <a:pPr marL="914400" lvl="1" indent="-457200">
              <a:spcBef>
                <a:spcPts val="600"/>
              </a:spcBef>
              <a:spcAft>
                <a:spcPts val="600"/>
              </a:spcAft>
              <a:buClrTx/>
              <a:buSzTx/>
              <a:buFont typeface="+mj-lt"/>
              <a:buAutoNum type="arabicPeriod"/>
            </a:pPr>
            <a:r>
              <a:rPr lang="en-US" sz="2000" kern="1200" dirty="0">
                <a:ea typeface="+mn-ea"/>
                <a:cs typeface="+mn-cs"/>
              </a:rPr>
              <a:t>Determine the transaction price.</a:t>
            </a:r>
          </a:p>
          <a:p>
            <a:pPr marL="914400" lvl="1" indent="-457200">
              <a:spcBef>
                <a:spcPts val="600"/>
              </a:spcBef>
              <a:spcAft>
                <a:spcPts val="600"/>
              </a:spcAft>
              <a:buClrTx/>
              <a:buSzTx/>
              <a:buFont typeface="+mj-lt"/>
              <a:buAutoNum type="arabicPeriod"/>
            </a:pPr>
            <a:r>
              <a:rPr lang="en-US" sz="2000" kern="1200" dirty="0">
                <a:ea typeface="+mn-ea"/>
                <a:cs typeface="+mn-cs"/>
              </a:rPr>
              <a:t>Allocate the transaction price to the various performance obligations.</a:t>
            </a:r>
          </a:p>
          <a:p>
            <a:pPr marL="914400" lvl="1" indent="-457200">
              <a:spcBef>
                <a:spcPts val="600"/>
              </a:spcBef>
              <a:spcAft>
                <a:spcPts val="600"/>
              </a:spcAft>
              <a:buClrTx/>
              <a:buSzTx/>
              <a:buFont typeface="+mj-lt"/>
              <a:buAutoNum type="arabicPeriod"/>
            </a:pPr>
            <a:r>
              <a:rPr lang="en-US" sz="2000" kern="1200" dirty="0">
                <a:ea typeface="+mn-ea"/>
                <a:cs typeface="+mn-cs"/>
              </a:rPr>
              <a:t>Recognize revenue when (or as) the entity satisfies each performance obligation.</a:t>
            </a:r>
          </a:p>
        </p:txBody>
      </p:sp>
      <p:sp>
        <p:nvSpPr>
          <p:cNvPr id="7"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34</a:t>
            </a:fld>
            <a:endParaRPr lang="en-US" sz="1000" b="0" i="0" u="none" dirty="0">
              <a:solidFill>
                <a:srgbClr val="00005C"/>
              </a:solidFill>
            </a:endParaRPr>
          </a:p>
        </p:txBody>
      </p:sp>
      <p:sp>
        <p:nvSpPr>
          <p:cNvPr id="6" name="Rectangle 5"/>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dirty="0"/>
              <a:t>Charitable Contributions in 2017</a:t>
            </a:r>
          </a:p>
        </p:txBody>
      </p:sp>
      <p:sp>
        <p:nvSpPr>
          <p:cNvPr id="12" name="Rectangle 3"/>
          <p:cNvSpPr txBox="1">
            <a:spLocks noChangeArrowheads="1"/>
          </p:cNvSpPr>
          <p:nvPr/>
        </p:nvSpPr>
        <p:spPr bwMode="auto">
          <a:xfrm>
            <a:off x="381000" y="1828800"/>
            <a:ext cx="8229600" cy="1752600"/>
          </a:xfrm>
          <a:prstGeom prst="rect">
            <a:avLst/>
          </a:prstGeom>
          <a:noFill/>
          <a:ln w="38100">
            <a:noFill/>
            <a:miter lim="800000"/>
            <a:headEnd/>
            <a:tailEnd/>
          </a:ln>
        </p:spPr>
        <p:txBody>
          <a:bodyPr lIns="90488" tIns="44450" rIns="90488" bIns="44450"/>
          <a:lstStyle/>
          <a:p>
            <a:r>
              <a:rPr lang="en-US" sz="2800" b="1" dirty="0">
                <a:solidFill>
                  <a:srgbClr val="002060"/>
                </a:solidFill>
                <a:effectLst/>
              </a:rPr>
              <a:t>The amount of money and other resources given to not-for-profit entities each year is staggering. Total estimated giving in 2017 totaled $410.02 billion. This generosity comes from a wide array of donors.</a:t>
            </a:r>
            <a:endParaRPr lang="en-US" sz="2600" b="1" kern="0" dirty="0">
              <a:solidFill>
                <a:srgbClr val="002060"/>
              </a:solidFill>
              <a:effectLst/>
              <a:cs typeface="Times New Roman" pitchFamily="18" charset="0"/>
            </a:endParaRPr>
          </a:p>
        </p:txBody>
      </p:sp>
      <p:sp>
        <p:nvSpPr>
          <p:cNvPr id="9" name="Slide Number Placeholder 5"/>
          <p:cNvSpPr>
            <a:spLocks noGrp="1"/>
          </p:cNvSpPr>
          <p:nvPr>
            <p:ph type="sldNum" sz="quarter" idx="4294967295"/>
          </p:nvPr>
        </p:nvSpPr>
        <p:spPr>
          <a:xfrm>
            <a:off x="8229600" y="6324600"/>
            <a:ext cx="533400" cy="381000"/>
          </a:xfrm>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4</a:t>
            </a:fld>
            <a:endParaRPr lang="en-US" sz="1000" b="0" i="0" u="none" dirty="0">
              <a:solidFill>
                <a:srgbClr val="00005C"/>
              </a:solidFill>
            </a:endParaRPr>
          </a:p>
        </p:txBody>
      </p:sp>
      <p:sp>
        <p:nvSpPr>
          <p:cNvPr id="7" name="Rectangle 6"/>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pic>
        <p:nvPicPr>
          <p:cNvPr id="3" name="Picture 2" descr="Screen Shot 2019-08-20 at 11.50.25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800" y="4343400"/>
            <a:ext cx="8709818" cy="1600200"/>
          </a:xfrm>
          <a:prstGeom prst="rect">
            <a:avLst/>
          </a:prstGeom>
        </p:spPr>
      </p:pic>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dirty="0"/>
              <a:t>Charitable Contributions</a:t>
            </a:r>
          </a:p>
        </p:txBody>
      </p:sp>
      <p:sp>
        <p:nvSpPr>
          <p:cNvPr id="2" name="Rectangle 1"/>
          <p:cNvSpPr/>
          <p:nvPr/>
        </p:nvSpPr>
        <p:spPr>
          <a:xfrm>
            <a:off x="381000" y="1592223"/>
            <a:ext cx="8763000" cy="830997"/>
          </a:xfrm>
          <a:prstGeom prst="rect">
            <a:avLst/>
          </a:prstGeom>
        </p:spPr>
        <p:txBody>
          <a:bodyPr wrap="square">
            <a:spAutoFit/>
          </a:bodyPr>
          <a:lstStyle/>
          <a:p>
            <a:r>
              <a:rPr lang="en-US" b="1" dirty="0">
                <a:solidFill>
                  <a:srgbClr val="002060"/>
                </a:solidFill>
                <a:effectLst/>
              </a:rPr>
              <a:t>Recipients of these contributions represent an eclectic assortment of missions:</a:t>
            </a:r>
          </a:p>
        </p:txBody>
      </p:sp>
      <p:sp>
        <p:nvSpPr>
          <p:cNvPr id="10" name="Slide Number Placeholder 5"/>
          <p:cNvSpPr>
            <a:spLocks noGrp="1"/>
          </p:cNvSpPr>
          <p:nvPr>
            <p:ph type="sldNum" sz="quarter" idx="4294967295"/>
          </p:nvPr>
        </p:nvSpPr>
        <p:spPr>
          <a:xfrm>
            <a:off x="8229600" y="6324600"/>
            <a:ext cx="533400" cy="381000"/>
          </a:xfrm>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5</a:t>
            </a:fld>
            <a:endParaRPr lang="en-US" sz="1000" b="0" i="0" u="none" dirty="0">
              <a:solidFill>
                <a:srgbClr val="00005C"/>
              </a:solidFill>
            </a:endParaRPr>
          </a:p>
        </p:txBody>
      </p:sp>
      <p:sp>
        <p:nvSpPr>
          <p:cNvPr id="3" name="Content Placeholder 2"/>
          <p:cNvSpPr>
            <a:spLocks noGrp="1"/>
          </p:cNvSpPr>
          <p:nvPr>
            <p:ph idx="1"/>
          </p:nvPr>
        </p:nvSpPr>
        <p:spPr>
          <a:xfrm>
            <a:off x="400050" y="2514600"/>
            <a:ext cx="8305800" cy="3276600"/>
          </a:xfrm>
        </p:spPr>
        <p:txBody>
          <a:bodyPr/>
          <a:lstStyle/>
          <a:p>
            <a:r>
              <a:rPr lang="en-US" sz="1800" dirty="0"/>
              <a:t>Religion . . . . . . .. . . . . . . . . . . . . . . . . . . . . . . .	$127.37 billion</a:t>
            </a:r>
          </a:p>
          <a:p>
            <a:r>
              <a:rPr lang="en-US" sz="1800" dirty="0"/>
              <a:t>Education . . . . . . . . . . . . . . . . . . . . . . . . . . . .  	 58.90 billion</a:t>
            </a:r>
          </a:p>
          <a:p>
            <a:r>
              <a:rPr lang="en-US" sz="1800" dirty="0"/>
              <a:t>Human services . . . . . . . . . . . . . . . . . . . . . . .  	 50.06 billion</a:t>
            </a:r>
          </a:p>
          <a:p>
            <a:r>
              <a:rPr lang="en-US" sz="1800" dirty="0"/>
              <a:t>Foundations . . . . . . . . . . . . . . . . . . . . . . . . . .  	 45.89 billion</a:t>
            </a:r>
          </a:p>
          <a:p>
            <a:r>
              <a:rPr lang="en-US" sz="1800" dirty="0"/>
              <a:t>Health organizations . . . . . . . . . . . . . . . . . . .  	 38.27 billion</a:t>
            </a:r>
          </a:p>
          <a:p>
            <a:r>
              <a:rPr lang="en-US" sz="1800" dirty="0"/>
              <a:t>Public-society benefit organizations . . . . . . . 	 29.59 billion</a:t>
            </a:r>
          </a:p>
          <a:p>
            <a:r>
              <a:rPr lang="en-US" sz="1800" dirty="0"/>
              <a:t>International affairs . . . . . . . . . . . . . . . . . . . . 	 22.97 billion</a:t>
            </a:r>
          </a:p>
          <a:p>
            <a:r>
              <a:rPr lang="en-US" sz="1800" dirty="0"/>
              <a:t>Arts, culture, and humanities . . . . . . . . . . . .  	 19.51 billion</a:t>
            </a:r>
          </a:p>
          <a:p>
            <a:r>
              <a:rPr lang="en-US" sz="1800" dirty="0"/>
              <a:t>Environment and animal organizations . . . . 	 11.83 billion</a:t>
            </a:r>
          </a:p>
          <a:p>
            <a:r>
              <a:rPr lang="en-US" sz="1800" dirty="0"/>
              <a:t>Other . . . . . . . . . . . . . . . . . . . . . . . . . . . . . . . .  	  5.63 billion</a:t>
            </a:r>
          </a:p>
        </p:txBody>
      </p:sp>
      <p:sp>
        <p:nvSpPr>
          <p:cNvPr id="7" name="Rectangle 6"/>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dirty="0"/>
              <a:t>Framework for Not-for-Profit Organizations</a:t>
            </a:r>
          </a:p>
        </p:txBody>
      </p:sp>
      <p:sp>
        <p:nvSpPr>
          <p:cNvPr id="11267" name="Rectangle 3"/>
          <p:cNvSpPr>
            <a:spLocks noGrp="1" noChangeArrowheads="1"/>
          </p:cNvSpPr>
          <p:nvPr>
            <p:ph type="body" idx="1"/>
          </p:nvPr>
        </p:nvSpPr>
        <p:spPr>
          <a:xfrm>
            <a:off x="685800" y="1600200"/>
            <a:ext cx="8001000" cy="3962400"/>
          </a:xfrm>
        </p:spPr>
        <p:txBody>
          <a:bodyPr/>
          <a:lstStyle/>
          <a:p>
            <a:pPr marL="0" indent="0">
              <a:buNone/>
            </a:pPr>
            <a:r>
              <a:rPr lang="en-US" sz="2600" dirty="0"/>
              <a:t>Several basic goals form the framework for the generally accepted accounting principles for private not-for-profit entities, including:</a:t>
            </a:r>
          </a:p>
          <a:p>
            <a:pPr marL="514350" indent="-514350">
              <a:buClr>
                <a:schemeClr val="accent1"/>
              </a:buClr>
              <a:buSzPct val="100000"/>
              <a:buFont typeface="+mj-lt"/>
              <a:buAutoNum type="arabicPeriod"/>
            </a:pPr>
            <a:r>
              <a:rPr lang="en-US" sz="2600" dirty="0"/>
              <a:t>Financial statements should focus on the entity as a whole.</a:t>
            </a:r>
          </a:p>
          <a:p>
            <a:pPr marL="514350" indent="-514350">
              <a:buClr>
                <a:schemeClr val="accent1"/>
              </a:buClr>
              <a:buSzPct val="100000"/>
              <a:buFont typeface="+mj-lt"/>
              <a:buAutoNum type="arabicPeriod"/>
            </a:pPr>
            <a:r>
              <a:rPr lang="en-US" sz="2600" dirty="0"/>
              <a:t>Reporting requirements for private not-for-profit entities should be similar to those applied by for-profit businesses unless critical differences exist in the nature of the transactions or the informational needs of financial statement users.</a:t>
            </a:r>
          </a:p>
        </p:txBody>
      </p:sp>
      <p:sp>
        <p:nvSpPr>
          <p:cNvPr id="10" name="Slide Number Placeholder 5"/>
          <p:cNvSpPr>
            <a:spLocks noGrp="1"/>
          </p:cNvSpPr>
          <p:nvPr>
            <p:ph type="sldNum" sz="quarter" idx="4294967295"/>
          </p:nvPr>
        </p:nvSpPr>
        <p:spPr>
          <a:xfrm>
            <a:off x="8229600" y="6324600"/>
            <a:ext cx="533400" cy="381000"/>
          </a:xfrm>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6</a:t>
            </a:fld>
            <a:endParaRPr lang="en-US" sz="1000" b="0" i="0" u="none" dirty="0">
              <a:solidFill>
                <a:srgbClr val="00005C"/>
              </a:solidFill>
            </a:endParaRPr>
          </a:p>
        </p:txBody>
      </p:sp>
      <p:sp>
        <p:nvSpPr>
          <p:cNvPr id="6" name="Rectangle 5"/>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1403696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dirty="0"/>
              <a:t>Financial Statement Goals</a:t>
            </a:r>
          </a:p>
        </p:txBody>
      </p:sp>
      <p:sp>
        <p:nvSpPr>
          <p:cNvPr id="15363" name="Rectangle 3"/>
          <p:cNvSpPr>
            <a:spLocks noGrp="1" noChangeArrowheads="1"/>
          </p:cNvSpPr>
          <p:nvPr>
            <p:ph type="body" idx="1"/>
          </p:nvPr>
        </p:nvSpPr>
        <p:spPr>
          <a:xfrm>
            <a:off x="381000" y="1524000"/>
            <a:ext cx="8610600" cy="4724400"/>
          </a:xfrm>
        </p:spPr>
        <p:txBody>
          <a:bodyPr/>
          <a:lstStyle/>
          <a:p>
            <a:pPr marL="0" indent="0">
              <a:buClr>
                <a:srgbClr val="001746"/>
              </a:buClr>
              <a:buNone/>
            </a:pPr>
            <a:r>
              <a:rPr lang="en-US" sz="2600" dirty="0"/>
              <a:t>The first goal establishes that the financial statements should not highlight individual funds the organizations use for internal record-keeping.</a:t>
            </a:r>
          </a:p>
          <a:p>
            <a:pPr>
              <a:buClr>
                <a:srgbClr val="001746"/>
              </a:buClr>
              <a:buFont typeface="Wingdings" pitchFamily="2" charset="2"/>
              <a:buChar char="Ø"/>
            </a:pPr>
            <a:r>
              <a:rPr lang="en-US" sz="2600" kern="1200" dirty="0"/>
              <a:t>For external reporting purposes, FASB emphasizes the operations and financial position of the entire organization. </a:t>
            </a:r>
          </a:p>
          <a:p>
            <a:pPr marL="0" indent="0">
              <a:buClr>
                <a:srgbClr val="001746"/>
              </a:buClr>
              <a:buNone/>
            </a:pPr>
            <a:r>
              <a:rPr lang="en-US" sz="2600" dirty="0"/>
              <a:t>The second goal allows the use of many of the same accounting techniques utilized by for-profit entities. </a:t>
            </a:r>
          </a:p>
          <a:p>
            <a:pPr>
              <a:buClr>
                <a:srgbClr val="001746"/>
              </a:buClr>
              <a:buFont typeface="Wingdings" panose="05000000000000000000" pitchFamily="2" charset="2"/>
              <a:buChar char="Ø"/>
            </a:pPr>
            <a:r>
              <a:rPr lang="en-US" sz="2600" kern="1200" dirty="0"/>
              <a:t>Existing authoritative literature for capital leases, pensions, contingent liabilities, and similar issues have not been rewritten for private not-for-profit entities.</a:t>
            </a:r>
            <a:endParaRPr lang="en-US" sz="2600" dirty="0"/>
          </a:p>
        </p:txBody>
      </p:sp>
      <p:sp>
        <p:nvSpPr>
          <p:cNvPr id="9" name="Slide Number Placeholder 5"/>
          <p:cNvSpPr>
            <a:spLocks noGrp="1"/>
          </p:cNvSpPr>
          <p:nvPr>
            <p:ph type="sldNum" sz="quarter" idx="4294967295"/>
          </p:nvPr>
        </p:nvSpPr>
        <p:spPr>
          <a:xfrm>
            <a:off x="8229600" y="6324600"/>
            <a:ext cx="533400" cy="381000"/>
          </a:xfrm>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7</a:t>
            </a:fld>
            <a:endParaRPr lang="en-US" sz="1000" b="0" i="0" u="none" dirty="0">
              <a:solidFill>
                <a:srgbClr val="00005C"/>
              </a:solidFill>
            </a:endParaRPr>
          </a:p>
        </p:txBody>
      </p:sp>
      <p:sp>
        <p:nvSpPr>
          <p:cNvPr id="6" name="Rectangle 5"/>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62243" name="Rectangle 3"/>
          <p:cNvSpPr>
            <a:spLocks noChangeArrowheads="1"/>
          </p:cNvSpPr>
          <p:nvPr/>
        </p:nvSpPr>
        <p:spPr bwMode="auto">
          <a:xfrm>
            <a:off x="152400" y="1695128"/>
            <a:ext cx="8763000" cy="4198585"/>
          </a:xfrm>
          <a:prstGeom prst="rect">
            <a:avLst/>
          </a:prstGeom>
          <a:noFill/>
          <a:ln w="38100">
            <a:noFill/>
            <a:miter lim="800000"/>
            <a:headEnd/>
            <a:tailEnd/>
          </a:ln>
          <a:effectLst/>
        </p:spPr>
        <p:txBody>
          <a:bodyPr wrap="square" lIns="90488" tIns="44450" rIns="90488" bIns="44450">
            <a:spAutoFit/>
          </a:bodyPr>
          <a:lstStyle/>
          <a:p>
            <a:pPr>
              <a:spcBef>
                <a:spcPts val="600"/>
              </a:spcBef>
              <a:defRPr/>
            </a:pPr>
            <a:r>
              <a:rPr lang="en-US" sz="2800" b="1" dirty="0">
                <a:solidFill>
                  <a:srgbClr val="002060"/>
                </a:solidFill>
                <a:effectLst/>
                <a:cs typeface="Times New Roman" pitchFamily="18" charset="0"/>
              </a:rPr>
              <a:t>Three critical differences exist between private not-for-profit and for-profit businesses: </a:t>
            </a:r>
          </a:p>
          <a:p>
            <a:pPr marL="514350" indent="-514350">
              <a:spcBef>
                <a:spcPts val="600"/>
              </a:spcBef>
              <a:buFont typeface="+mj-lt"/>
              <a:buAutoNum type="arabicPeriod"/>
              <a:defRPr/>
            </a:pPr>
            <a:r>
              <a:rPr lang="en-US" sz="2800" b="1" dirty="0">
                <a:solidFill>
                  <a:srgbClr val="002060"/>
                </a:solidFill>
                <a:effectLst/>
                <a:cs typeface="Times New Roman" pitchFamily="18" charset="0"/>
              </a:rPr>
              <a:t>Donations received by private entities are transactions that have no counterpart in commercial businesses.</a:t>
            </a:r>
          </a:p>
          <a:p>
            <a:pPr marL="514350" indent="-514350">
              <a:spcBef>
                <a:spcPts val="600"/>
              </a:spcBef>
              <a:buFont typeface="+mj-lt"/>
              <a:buAutoNum type="arabicPeriod"/>
              <a:defRPr/>
            </a:pPr>
            <a:r>
              <a:rPr lang="en-US" sz="2800" b="1" dirty="0">
                <a:solidFill>
                  <a:srgbClr val="002060"/>
                </a:solidFill>
                <a:effectLst/>
                <a:cs typeface="Times New Roman" pitchFamily="18" charset="0"/>
              </a:rPr>
              <a:t>The private entities’ donations often have donor-imposed restrictions.</a:t>
            </a:r>
          </a:p>
          <a:p>
            <a:pPr marL="514350" indent="-514350">
              <a:spcBef>
                <a:spcPts val="600"/>
              </a:spcBef>
              <a:buFont typeface="+mj-lt"/>
              <a:buAutoNum type="arabicPeriod"/>
              <a:defRPr/>
            </a:pPr>
            <a:r>
              <a:rPr lang="en-US" sz="2800" b="1" dirty="0">
                <a:solidFill>
                  <a:srgbClr val="002060"/>
                </a:solidFill>
                <a:effectLst/>
                <a:cs typeface="Times New Roman" pitchFamily="18" charset="0"/>
              </a:rPr>
              <a:t>No single figure describes performance as effectively as net income does for commercial entities.</a:t>
            </a:r>
          </a:p>
        </p:txBody>
      </p:sp>
      <p:sp>
        <p:nvSpPr>
          <p:cNvPr id="2052" name="Rectangle 4"/>
          <p:cNvSpPr>
            <a:spLocks noGrp="1" noChangeArrowheads="1"/>
          </p:cNvSpPr>
          <p:nvPr>
            <p:ph type="title"/>
          </p:nvPr>
        </p:nvSpPr>
        <p:spPr/>
        <p:txBody>
          <a:bodyPr/>
          <a:lstStyle/>
          <a:p>
            <a:r>
              <a:rPr lang="en-US" dirty="0"/>
              <a:t>Financial Reporting Differences </a:t>
            </a:r>
          </a:p>
        </p:txBody>
      </p:sp>
      <p:sp>
        <p:nvSpPr>
          <p:cNvPr id="7" name="Slide Number Placeholder 5"/>
          <p:cNvSpPr>
            <a:spLocks noGrp="1"/>
          </p:cNvSpPr>
          <p:nvPr>
            <p:ph type="sldNum" sz="quarter" idx="4294967295"/>
          </p:nvPr>
        </p:nvSpPr>
        <p:spPr>
          <a:xfrm>
            <a:off x="8229600" y="6324600"/>
            <a:ext cx="533400" cy="381000"/>
          </a:xfrm>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8</a:t>
            </a:fld>
            <a:endParaRPr lang="en-US" sz="1000" b="0" i="0" u="none" dirty="0">
              <a:solidFill>
                <a:srgbClr val="00005C"/>
              </a:solidFill>
            </a:endParaRPr>
          </a:p>
        </p:txBody>
      </p:sp>
      <p:sp>
        <p:nvSpPr>
          <p:cNvPr id="6" name="Rectangle 5"/>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1093472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62243" name="Rectangle 3"/>
          <p:cNvSpPr>
            <a:spLocks noChangeArrowheads="1"/>
          </p:cNvSpPr>
          <p:nvPr/>
        </p:nvSpPr>
        <p:spPr bwMode="auto">
          <a:xfrm>
            <a:off x="304800" y="1447800"/>
            <a:ext cx="8763000" cy="1967205"/>
          </a:xfrm>
          <a:prstGeom prst="rect">
            <a:avLst/>
          </a:prstGeom>
          <a:noFill/>
          <a:ln w="38100">
            <a:noFill/>
            <a:miter lim="800000"/>
            <a:headEnd/>
            <a:tailEnd/>
          </a:ln>
          <a:effectLst/>
        </p:spPr>
        <p:txBody>
          <a:bodyPr wrap="square" lIns="90488" tIns="44450" rIns="90488" bIns="44450">
            <a:spAutoFit/>
          </a:bodyPr>
          <a:lstStyle/>
          <a:p>
            <a:pPr>
              <a:spcBef>
                <a:spcPts val="600"/>
              </a:spcBef>
              <a:spcAft>
                <a:spcPts val="600"/>
              </a:spcAft>
              <a:defRPr/>
            </a:pPr>
            <a:r>
              <a:rPr lang="en-US" sz="2800" b="1" dirty="0">
                <a:solidFill>
                  <a:srgbClr val="002060"/>
                </a:solidFill>
                <a:effectLst/>
                <a:cs typeface="Times New Roman" pitchFamily="18" charset="0"/>
              </a:rPr>
              <a:t>The differences create the need for a unique set of financial statements for not-for-profit entities. </a:t>
            </a:r>
          </a:p>
          <a:p>
            <a:pPr>
              <a:spcBef>
                <a:spcPts val="600"/>
              </a:spcBef>
              <a:spcAft>
                <a:spcPts val="600"/>
              </a:spcAft>
              <a:defRPr/>
            </a:pPr>
            <a:r>
              <a:rPr lang="en-US" sz="2800" b="1" dirty="0">
                <a:solidFill>
                  <a:srgbClr val="002060"/>
                </a:solidFill>
                <a:effectLst/>
                <a:cs typeface="Times New Roman" pitchFamily="18" charset="0"/>
              </a:rPr>
              <a:t>FASB requires three financial statements for not-for-profits:</a:t>
            </a:r>
          </a:p>
        </p:txBody>
      </p:sp>
      <p:sp>
        <p:nvSpPr>
          <p:cNvPr id="2052" name="Rectangle 4"/>
          <p:cNvSpPr>
            <a:spLocks noGrp="1" noChangeArrowheads="1"/>
          </p:cNvSpPr>
          <p:nvPr>
            <p:ph type="title"/>
          </p:nvPr>
        </p:nvSpPr>
        <p:spPr/>
        <p:txBody>
          <a:bodyPr/>
          <a:lstStyle/>
          <a:p>
            <a:r>
              <a:rPr lang="en-US" dirty="0"/>
              <a:t>Financial Reporting Differences (continued)</a:t>
            </a:r>
          </a:p>
        </p:txBody>
      </p:sp>
      <p:sp>
        <p:nvSpPr>
          <p:cNvPr id="1162245" name="Rectangle 5"/>
          <p:cNvSpPr>
            <a:spLocks noGrp="1" noChangeArrowheads="1"/>
          </p:cNvSpPr>
          <p:nvPr>
            <p:ph type="body" idx="1"/>
          </p:nvPr>
        </p:nvSpPr>
        <p:spPr>
          <a:xfrm>
            <a:off x="228600" y="3505200"/>
            <a:ext cx="8763000" cy="2362200"/>
          </a:xfrm>
          <a:noFill/>
          <a:ln w="38100">
            <a:noFill/>
          </a:ln>
          <a:effectLst/>
        </p:spPr>
        <p:txBody>
          <a:bodyPr/>
          <a:lstStyle/>
          <a:p>
            <a:pPr marL="514350" indent="-514350">
              <a:buClr>
                <a:schemeClr val="accent1"/>
              </a:buClr>
              <a:buSzPct val="100000"/>
              <a:buFont typeface="+mj-lt"/>
              <a:buAutoNum type="arabicPeriod"/>
              <a:defRPr/>
            </a:pPr>
            <a:r>
              <a:rPr lang="en-US" dirty="0"/>
              <a:t>Statement of financial position.</a:t>
            </a:r>
          </a:p>
          <a:p>
            <a:pPr marL="514350" indent="-514350">
              <a:buClr>
                <a:schemeClr val="accent1"/>
              </a:buClr>
              <a:buSzPct val="100000"/>
              <a:buFont typeface="+mj-lt"/>
              <a:buAutoNum type="arabicPeriod"/>
              <a:defRPr/>
            </a:pPr>
            <a:r>
              <a:rPr lang="en-US" dirty="0"/>
              <a:t>Statement of activities. </a:t>
            </a:r>
          </a:p>
          <a:p>
            <a:pPr marL="514350" indent="-514350">
              <a:buClr>
                <a:schemeClr val="accent1"/>
              </a:buClr>
              <a:buSzPct val="100000"/>
              <a:buFont typeface="+mj-lt"/>
              <a:buAutoNum type="arabicPeriod"/>
              <a:defRPr/>
            </a:pPr>
            <a:r>
              <a:rPr lang="en-US" dirty="0"/>
              <a:t>Statement of cash flows.</a:t>
            </a:r>
          </a:p>
          <a:p>
            <a:pPr marL="0" indent="0">
              <a:buClr>
                <a:srgbClr val="002060"/>
              </a:buClr>
              <a:buNone/>
              <a:defRPr/>
            </a:pPr>
            <a:r>
              <a:rPr lang="en-US" dirty="0"/>
              <a:t>4. A statement of functional expenses is required, but can be reported within the statement of activities, as a separate statement, or in notes to financial statements. </a:t>
            </a:r>
          </a:p>
        </p:txBody>
      </p:sp>
      <p:sp>
        <p:nvSpPr>
          <p:cNvPr id="11" name="Slide Number Placeholder 5"/>
          <p:cNvSpPr>
            <a:spLocks noGrp="1"/>
          </p:cNvSpPr>
          <p:nvPr>
            <p:ph type="sldNum" sz="quarter" idx="4294967295"/>
          </p:nvPr>
        </p:nvSpPr>
        <p:spPr>
          <a:xfrm>
            <a:off x="8229600" y="6324600"/>
            <a:ext cx="533400" cy="381000"/>
          </a:xfrm>
          <a:prstGeom prst="rect">
            <a:avLst/>
          </a:prstGeom>
        </p:spPr>
        <p:txBody>
          <a:bodyPr/>
          <a:lstStyle/>
          <a:p>
            <a:pPr>
              <a:defRPr/>
            </a:pPr>
            <a:r>
              <a:rPr lang="en-US" sz="1000" b="0" i="0" u="none" dirty="0">
                <a:solidFill>
                  <a:srgbClr val="00005C"/>
                </a:solidFill>
              </a:rPr>
              <a:t>18-</a:t>
            </a:r>
            <a:fld id="{DE89CFAE-29A3-4948-B4C2-3A5BCCC6B74C}" type="slidenum">
              <a:rPr lang="en-US" sz="1000" b="0" i="0" u="none" smtClean="0">
                <a:solidFill>
                  <a:srgbClr val="00005C"/>
                </a:solidFill>
              </a:rPr>
              <a:pPr>
                <a:defRPr/>
              </a:pPr>
              <a:t>9</a:t>
            </a:fld>
            <a:endParaRPr lang="en-US" sz="1000" b="0" i="0" u="none" dirty="0">
              <a:solidFill>
                <a:srgbClr val="00005C"/>
              </a:solidFill>
            </a:endParaRPr>
          </a:p>
        </p:txBody>
      </p:sp>
      <p:sp>
        <p:nvSpPr>
          <p:cNvPr id="7" name="Rectangle 6"/>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80070979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33"/>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Side Bar">
  <a:themeElements>
    <a:clrScheme name="Side Bar 8">
      <a:dk1>
        <a:srgbClr val="000000"/>
      </a:dk1>
      <a:lt1>
        <a:srgbClr val="FFFFFF"/>
      </a:lt1>
      <a:dk2>
        <a:srgbClr val="000000"/>
      </a:dk2>
      <a:lt2>
        <a:srgbClr val="333333"/>
      </a:lt2>
      <a:accent1>
        <a:srgbClr val="003366"/>
      </a:accent1>
      <a:accent2>
        <a:srgbClr val="336699"/>
      </a:accent2>
      <a:accent3>
        <a:srgbClr val="FFFFFF"/>
      </a:accent3>
      <a:accent4>
        <a:srgbClr val="000000"/>
      </a:accent4>
      <a:accent5>
        <a:srgbClr val="AAADB8"/>
      </a:accent5>
      <a:accent6>
        <a:srgbClr val="2D5C8A"/>
      </a:accent6>
      <a:hlink>
        <a:srgbClr val="4D4D4D"/>
      </a:hlink>
      <a:folHlink>
        <a:srgbClr val="969696"/>
      </a:folHlink>
    </a:clrScheme>
    <a:fontScheme name="Side Ba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Times New Roman" pitchFamily="18" charset="0"/>
          </a:defRPr>
        </a:defPPr>
      </a:lstStyle>
    </a:lnDef>
  </a:objectDefaults>
  <a:extraClrSchemeLst>
    <a:extraClrScheme>
      <a:clrScheme name="Side Bar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ide Bar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ide Bar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ide Bar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ide Bar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ide Bar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ide Bar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Side Bar 8">
        <a:dk1>
          <a:srgbClr val="000000"/>
        </a:dk1>
        <a:lt1>
          <a:srgbClr val="FFFFFF"/>
        </a:lt1>
        <a:dk2>
          <a:srgbClr val="000000"/>
        </a:dk2>
        <a:lt2>
          <a:srgbClr val="333333"/>
        </a:lt2>
        <a:accent1>
          <a:srgbClr val="003366"/>
        </a:accent1>
        <a:accent2>
          <a:srgbClr val="336699"/>
        </a:accent2>
        <a:accent3>
          <a:srgbClr val="FFFFFF"/>
        </a:accent3>
        <a:accent4>
          <a:srgbClr val="000000"/>
        </a:accent4>
        <a:accent5>
          <a:srgbClr val="AAADB8"/>
        </a:accent5>
        <a:accent6>
          <a:srgbClr val="2D5C8A"/>
        </a:accent6>
        <a:hlink>
          <a:srgbClr val="4D4D4D"/>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C:\MSOffice\Templates\Presentation Designs\Side Bar.pot</Template>
  <TotalTime>5742</TotalTime>
  <Pages>10</Pages>
  <Words>5360</Words>
  <Application>Microsoft Office PowerPoint</Application>
  <PresentationFormat>On-screen Show (4:3)</PresentationFormat>
  <Paragraphs>344</Paragraphs>
  <Slides>34</Slides>
  <Notes>34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34</vt:i4>
      </vt:variant>
    </vt:vector>
  </HeadingPairs>
  <TitlesOfParts>
    <vt:vector size="38" baseType="lpstr">
      <vt:lpstr>Arial</vt:lpstr>
      <vt:lpstr>Times New Roman</vt:lpstr>
      <vt:lpstr>Wingdings</vt:lpstr>
      <vt:lpstr>Side Bar</vt:lpstr>
      <vt:lpstr>Chapter Eighteen</vt:lpstr>
      <vt:lpstr>Learning Objective 18-1</vt:lpstr>
      <vt:lpstr>Not-for-Profit Organizations</vt:lpstr>
      <vt:lpstr>Charitable Contributions in 2017</vt:lpstr>
      <vt:lpstr>Charitable Contributions</vt:lpstr>
      <vt:lpstr>Framework for Not-for-Profit Organizations</vt:lpstr>
      <vt:lpstr>Financial Statement Goals</vt:lpstr>
      <vt:lpstr>Financial Reporting Differences </vt:lpstr>
      <vt:lpstr>Financial Reporting Differences (continued)</vt:lpstr>
      <vt:lpstr>Learning Objective 18-2</vt:lpstr>
      <vt:lpstr>Statement of Financial Position</vt:lpstr>
      <vt:lpstr>Statement of Activities</vt:lpstr>
      <vt:lpstr>Statement of Activities—Temporary Restriction</vt:lpstr>
      <vt:lpstr>Statement of Activities—Unrestricted Net Assets</vt:lpstr>
      <vt:lpstr>Learning Objective 18-3</vt:lpstr>
      <vt:lpstr>Statement of Functional Expense</vt:lpstr>
      <vt:lpstr>Statement of Cash Flows</vt:lpstr>
      <vt:lpstr>Learning Objective 18-4</vt:lpstr>
      <vt:lpstr>Accounting for Contributions</vt:lpstr>
      <vt:lpstr>Learning Objective 18-5</vt:lpstr>
      <vt:lpstr>Accounting for Contributions (2 of 3)</vt:lpstr>
      <vt:lpstr>Accounting for Contributions (3 of 3)</vt:lpstr>
      <vt:lpstr>Accounting for Works of Art and Historical Treasures</vt:lpstr>
      <vt:lpstr>Holding Contributions for Others</vt:lpstr>
      <vt:lpstr>Learning Objective 18-6</vt:lpstr>
      <vt:lpstr>Mergers &amp; Acquisitions</vt:lpstr>
      <vt:lpstr>Acquisitions</vt:lpstr>
      <vt:lpstr>Mergers</vt:lpstr>
      <vt:lpstr>Learning Objective 18-7</vt:lpstr>
      <vt:lpstr>Tax-Exempt Status</vt:lpstr>
      <vt:lpstr>Tax-Exempt Status (continued)</vt:lpstr>
      <vt:lpstr>Learning Objective 18-8</vt:lpstr>
      <vt:lpstr>Accounting for Health Care Organizations</vt:lpstr>
      <vt:lpstr>Accounting for Patient Service Revenues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Accounting by Hoyle et al, 6th Edition</dc:title>
  <dc:subject>Chapter 1</dc:subject>
  <dc:creator>Richard Rand</dc:creator>
  <cp:lastModifiedBy>Sanders, Christina</cp:lastModifiedBy>
  <cp:revision>440</cp:revision>
  <dcterms:created xsi:type="dcterms:W3CDTF">1998-05-05T02:49:56Z</dcterms:created>
  <dcterms:modified xsi:type="dcterms:W3CDTF">2019-10-15T17:25:16Z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39BB775F-816C-44F1-9768-88F9CA726C1D</vt:lpwstr>
  </property>
  <property fmtid="{D5CDD505-2E9C-101B-9397-08002B2CF9AE}" pid="3" name="ArticulatePath">
    <vt:lpwstr>Ch 18 Hoyle 12e PPT Instructor</vt:lpwstr>
  </property>
</Properties>
</file>