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60"/>
  </p:notesMasterIdLst>
  <p:handoutMasterIdLst>
    <p:handoutMasterId r:id="rId61"/>
  </p:handoutMasterIdLst>
  <p:sldIdLst>
    <p:sldId id="342" r:id="rId2"/>
    <p:sldId id="413" r:id="rId3"/>
    <p:sldId id="437" r:id="rId4"/>
    <p:sldId id="438" r:id="rId5"/>
    <p:sldId id="439" r:id="rId6"/>
    <p:sldId id="440" r:id="rId7"/>
    <p:sldId id="441" r:id="rId8"/>
    <p:sldId id="442" r:id="rId9"/>
    <p:sldId id="445" r:id="rId10"/>
    <p:sldId id="444" r:id="rId11"/>
    <p:sldId id="459" r:id="rId12"/>
    <p:sldId id="460" r:id="rId13"/>
    <p:sldId id="461" r:id="rId14"/>
    <p:sldId id="462" r:id="rId15"/>
    <p:sldId id="415" r:id="rId16"/>
    <p:sldId id="464" r:id="rId17"/>
    <p:sldId id="465" r:id="rId18"/>
    <p:sldId id="466" r:id="rId19"/>
    <p:sldId id="463" r:id="rId20"/>
    <p:sldId id="355" r:id="rId21"/>
    <p:sldId id="446" r:id="rId22"/>
    <p:sldId id="447" r:id="rId23"/>
    <p:sldId id="416" r:id="rId24"/>
    <p:sldId id="408" r:id="rId25"/>
    <p:sldId id="419" r:id="rId26"/>
    <p:sldId id="450" r:id="rId27"/>
    <p:sldId id="357" r:id="rId28"/>
    <p:sldId id="402" r:id="rId29"/>
    <p:sldId id="420" r:id="rId30"/>
    <p:sldId id="398" r:id="rId31"/>
    <p:sldId id="403" r:id="rId32"/>
    <p:sldId id="436" r:id="rId33"/>
    <p:sldId id="421" r:id="rId34"/>
    <p:sldId id="422" r:id="rId35"/>
    <p:sldId id="451" r:id="rId36"/>
    <p:sldId id="427" r:id="rId37"/>
    <p:sldId id="405" r:id="rId38"/>
    <p:sldId id="425" r:id="rId39"/>
    <p:sldId id="468" r:id="rId40"/>
    <p:sldId id="467" r:id="rId41"/>
    <p:sldId id="452" r:id="rId42"/>
    <p:sldId id="453" r:id="rId43"/>
    <p:sldId id="429" r:id="rId44"/>
    <p:sldId id="428" r:id="rId45"/>
    <p:sldId id="364" r:id="rId46"/>
    <p:sldId id="432" r:id="rId47"/>
    <p:sldId id="400" r:id="rId48"/>
    <p:sldId id="365" r:id="rId49"/>
    <p:sldId id="410" r:id="rId50"/>
    <p:sldId id="454" r:id="rId51"/>
    <p:sldId id="455" r:id="rId52"/>
    <p:sldId id="366" r:id="rId53"/>
    <p:sldId id="456" r:id="rId54"/>
    <p:sldId id="411" r:id="rId55"/>
    <p:sldId id="434" r:id="rId56"/>
    <p:sldId id="368" r:id="rId57"/>
    <p:sldId id="435" r:id="rId58"/>
    <p:sldId id="458" r:id="rId59"/>
  </p:sldIdLst>
  <p:sldSz cx="9144000" cy="6858000" type="screen4x3"/>
  <p:notesSz cx="6858000" cy="9144000"/>
  <p:custDataLst>
    <p:tags r:id="rId62"/>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24" clrIdx="0"/>
  <p:cmAuthor id="1" name="Anna Lusher" initials="AL" lastIdx="2" clrIdx="1"/>
  <p:cmAuthor id="2" name="Bobbie Gershman" initials="BG" lastIdx="21" clrIdx="2">
    <p:extLst/>
  </p:cmAuthor>
  <p:cmAuthor id="3" name="John Abernathy" initials="JA" lastIdx="9" clrIdx="3">
    <p:extLst/>
  </p:cmAuthor>
  <p:cmAuthor id="4" name="Elizabeth Pappas" initials="EP"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1E344E"/>
    <a:srgbClr val="1C3048"/>
    <a:srgbClr val="00FF00"/>
    <a:srgbClr val="000099"/>
    <a:srgbClr val="663300"/>
    <a:srgbClr val="FF0000"/>
    <a:srgbClr val="CCFFCC"/>
    <a:srgbClr val="CC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88" autoAdjust="0"/>
    <p:restoredTop sz="66858" autoAdjust="0"/>
  </p:normalViewPr>
  <p:slideViewPr>
    <p:cSldViewPr snapToGrid="0">
      <p:cViewPr varScale="1">
        <p:scale>
          <a:sx n="82" d="100"/>
          <a:sy n="82" d="100"/>
        </p:scale>
        <p:origin x="1866" y="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Lst>
  </p:outlineViewPr>
  <p:notesTextViewPr>
    <p:cViewPr>
      <p:scale>
        <a:sx n="100" d="100"/>
        <a:sy n="100" d="100"/>
      </p:scale>
      <p:origin x="0" y="0"/>
    </p:cViewPr>
  </p:notesTextViewPr>
  <p:sorterViewPr>
    <p:cViewPr>
      <p:scale>
        <a:sx n="66" d="100"/>
        <a:sy n="66" d="100"/>
      </p:scale>
      <p:origin x="0" y="2376"/>
    </p:cViewPr>
  </p:sorterViewPr>
  <p:notesViewPr>
    <p:cSldViewPr snapToGrid="0">
      <p:cViewPr>
        <p:scale>
          <a:sx n="150" d="100"/>
          <a:sy n="150" d="100"/>
        </p:scale>
        <p:origin x="-792" y="43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13" Type="http://schemas.openxmlformats.org/officeDocument/2006/relationships/slide" Target="slides/slide13.xml"/><Relationship Id="rId18" Type="http://schemas.openxmlformats.org/officeDocument/2006/relationships/slide" Target="slides/slide29.xml"/><Relationship Id="rId3" Type="http://schemas.openxmlformats.org/officeDocument/2006/relationships/slide" Target="slides/slide3.xml"/><Relationship Id="rId21" Type="http://schemas.openxmlformats.org/officeDocument/2006/relationships/slide" Target="slides/slide44.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25.xml"/><Relationship Id="rId2" Type="http://schemas.openxmlformats.org/officeDocument/2006/relationships/slide" Target="slides/slide2.xml"/><Relationship Id="rId16" Type="http://schemas.openxmlformats.org/officeDocument/2006/relationships/slide" Target="slides/slide19.xml"/><Relationship Id="rId20" Type="http://schemas.openxmlformats.org/officeDocument/2006/relationships/slide" Target="slides/slide36.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5" Type="http://schemas.openxmlformats.org/officeDocument/2006/relationships/slide" Target="slides/slide5.xml"/><Relationship Id="rId15" Type="http://schemas.openxmlformats.org/officeDocument/2006/relationships/slide" Target="slides/slide15.xml"/><Relationship Id="rId23" Type="http://schemas.openxmlformats.org/officeDocument/2006/relationships/slide" Target="slides/slide55.xml"/><Relationship Id="rId10" Type="http://schemas.openxmlformats.org/officeDocument/2006/relationships/slide" Target="slides/slide10.xml"/><Relationship Id="rId19" Type="http://schemas.openxmlformats.org/officeDocument/2006/relationships/slide" Target="slides/slide33.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81824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277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5993326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415863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GASB recently ruled (in GASB Statement No. 77, </a:t>
            </a:r>
            <a:r>
              <a:rPr lang="en-US" sz="1200" b="0" i="1" u="none" strike="noStrike" kern="1200" baseline="0" dirty="0">
                <a:solidFill>
                  <a:schemeClr val="tx1"/>
                </a:solidFill>
                <a:latin typeface="Times New Roman" pitchFamily="18" charset="0"/>
                <a:ea typeface="+mn-ea"/>
                <a:cs typeface="+mn-cs"/>
              </a:rPr>
              <a:t>Tax Abatement Disclosures) </a:t>
            </a:r>
            <a:r>
              <a:rPr lang="en-US" sz="1200" b="0" i="0" u="none" strike="noStrike" kern="1200" baseline="0" dirty="0">
                <a:solidFill>
                  <a:schemeClr val="tx1"/>
                </a:solidFill>
                <a:latin typeface="Times New Roman" pitchFamily="18" charset="0"/>
                <a:ea typeface="+mn-ea"/>
                <a:cs typeface="+mn-cs"/>
              </a:rPr>
              <a:t>that information about such tax abatement programs is beneficial and worth the associated cost of disclosure. This disclosure is necessary when agreement is reached. </a:t>
            </a:r>
          </a:p>
          <a:p>
            <a:r>
              <a:rPr lang="en-US" dirty="0"/>
              <a:t>These </a:t>
            </a:r>
            <a:r>
              <a:rPr lang="en-US" sz="1200" b="0" i="0" u="none" strike="noStrike" kern="1200" baseline="0" dirty="0">
                <a:solidFill>
                  <a:schemeClr val="tx1"/>
                </a:solidFill>
                <a:latin typeface="Times New Roman" pitchFamily="18" charset="0"/>
                <a:ea typeface="+mn-ea"/>
                <a:cs typeface="+mn-cs"/>
              </a:rPr>
              <a:t>abatement programs represent exchanged promises. The city reduces or eliminates an organization’s taxes (for example, sales, income, or property taxes) for a period of time. In return, the organization agrees to a defined action such as keeping operations in the city or the construction of a new facility. These tax abatements were received by companies such as Coca-Cola Enterprises, Blue Cross Blue Shield of Texas, and Omni Fort Worth. </a:t>
            </a:r>
          </a:p>
          <a:p>
            <a:r>
              <a:rPr lang="en-US" sz="1200" b="0" i="0" u="none" strike="noStrike" kern="1200" baseline="0" dirty="0">
                <a:solidFill>
                  <a:schemeClr val="tx1"/>
                </a:solidFill>
                <a:latin typeface="Times New Roman" pitchFamily="18" charset="0"/>
                <a:ea typeface="+mn-ea"/>
                <a:cs typeface="+mn-cs"/>
              </a:rPr>
              <a:t>Based on the GASB statement, a state or local government must disclose significant information about abatement agreements, including:</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purpose of the tax abatement program.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type of tax being abated.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Dollar amount of taxes abated.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type of commitments made by the tax abatement recipients.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Any commitments made by the government (or other parties); for example, agreeing to construct infrastructure assets such as roads. </a:t>
            </a:r>
            <a:endParaRPr lang="en-US" dirty="0">
              <a:effectLst/>
            </a:endParaRPr>
          </a:p>
        </p:txBody>
      </p:sp>
    </p:spTree>
    <p:extLst>
      <p:ext uri="{BB962C8B-B14F-4D97-AF65-F5344CB8AC3E}">
        <p14:creationId xmlns:p14="http://schemas.microsoft.com/office/powerpoint/2010/main" val="1145660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17-3: Explain the reporting of a net pension liability resulting from a defined benefit pension plan provided to employees by a state or local government.</a:t>
            </a:r>
            <a:endParaRPr lang="en-US" sz="1200" b="1" dirty="0">
              <a:solidFill>
                <a:srgbClr val="002060"/>
              </a:solidFill>
              <a:effectLst/>
            </a:endParaRPr>
          </a:p>
        </p:txBody>
      </p:sp>
    </p:spTree>
    <p:extLst>
      <p:ext uri="{BB962C8B-B14F-4D97-AF65-F5344CB8AC3E}">
        <p14:creationId xmlns:p14="http://schemas.microsoft.com/office/powerpoint/2010/main" val="1971361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Many state and local governments provide pension plans for employees such as school teachers, police officers, firefighters, and sanitation workers. These plans represent a huge financial obligation for many governments across the United States. In for-profit businesses, defined contribution plans are now much more prevalent than defined benefit plans. However,</a:t>
            </a:r>
            <a:r>
              <a:rPr lang="en-US" sz="1200" b="0" i="0" u="none" strike="noStrike" kern="1200" dirty="0">
                <a:solidFill>
                  <a:schemeClr val="tx1"/>
                </a:solidFill>
                <a:latin typeface="Times New Roman" pitchFamily="18" charset="0"/>
                <a:ea typeface="+mn-ea"/>
                <a:cs typeface="+mn-cs"/>
              </a:rPr>
              <a:t> d</a:t>
            </a:r>
            <a:r>
              <a:rPr lang="en-US" sz="1200" b="0" i="0" u="none" strike="noStrike" kern="1200" baseline="0" dirty="0">
                <a:solidFill>
                  <a:schemeClr val="tx1"/>
                </a:solidFill>
                <a:latin typeface="Times New Roman" pitchFamily="18" charset="0"/>
                <a:ea typeface="+mn-ea"/>
                <a:cs typeface="+mn-cs"/>
              </a:rPr>
              <a:t>efined benefit plans (with their potentially huge obligations) continue to be common for government employees. Retirees are usually entitled to future benefits based on a contractually set formula.</a:t>
            </a:r>
            <a:endParaRPr lang="en-US" dirty="0"/>
          </a:p>
        </p:txBody>
      </p:sp>
    </p:spTree>
    <p:extLst>
      <p:ext uri="{BB962C8B-B14F-4D97-AF65-F5344CB8AC3E}">
        <p14:creationId xmlns:p14="http://schemas.microsoft.com/office/powerpoint/2010/main" val="2493152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GASB in its </a:t>
            </a:r>
            <a:r>
              <a:rPr lang="en-US" sz="1200" b="0" i="1" u="none" strike="noStrike" kern="1200" baseline="0" dirty="0">
                <a:solidFill>
                  <a:schemeClr val="tx1"/>
                </a:solidFill>
                <a:latin typeface="Times New Roman" pitchFamily="18" charset="0"/>
                <a:ea typeface="+mn-ea"/>
                <a:cs typeface="+mn-cs"/>
              </a:rPr>
              <a:t>Statement No. 68, </a:t>
            </a:r>
            <a:r>
              <a:rPr lang="en-US" sz="1200" b="0" i="0" u="none" strike="noStrike" kern="1200" baseline="0" dirty="0">
                <a:solidFill>
                  <a:schemeClr val="tx1"/>
                </a:solidFill>
                <a:latin typeface="Times New Roman" pitchFamily="18" charset="0"/>
                <a:ea typeface="+mn-ea"/>
                <a:cs typeface="+mn-cs"/>
              </a:rPr>
              <a:t>“Accounting and Financial Reporting for Pensions,” now requires a more complete reporting of pension liabilities by state and local governments. </a:t>
            </a:r>
          </a:p>
          <a:p>
            <a:r>
              <a:rPr lang="en-US" sz="1200" b="0" i="0" u="none" strike="noStrike" kern="1200" baseline="0" dirty="0">
                <a:solidFill>
                  <a:schemeClr val="tx1"/>
                </a:solidFill>
                <a:latin typeface="Times New Roman" pitchFamily="18" charset="0"/>
                <a:ea typeface="+mn-ea"/>
                <a:cs typeface="+mn-cs"/>
              </a:rPr>
              <a:t>For pensions, this authoritative guidance establishes several steps to be followed in reporting a government’s liability.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First, the pension benefit payments that will ultimately be required are estimated by an actuary. </a:t>
            </a:r>
          </a:p>
        </p:txBody>
      </p:sp>
    </p:spTree>
    <p:extLst>
      <p:ext uri="{BB962C8B-B14F-4D97-AF65-F5344CB8AC3E}">
        <p14:creationId xmlns:p14="http://schemas.microsoft.com/office/powerpoint/2010/main" val="2796665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pPr marL="171450" indent="-171450">
              <a:buFont typeface="Arial"/>
              <a:buChar char="•"/>
            </a:pPr>
            <a:r>
              <a:rPr lang="en-US" dirty="0"/>
              <a:t>Second, the portion of those payments that are attributable to past periods of employee service is calculated. </a:t>
            </a:r>
          </a:p>
          <a:p>
            <a:pPr marL="171450" indent="-171450">
              <a:buFont typeface="Arial"/>
              <a:buChar char="•"/>
            </a:pPr>
            <a:r>
              <a:rPr lang="en-US" dirty="0"/>
              <a:t>Third, the present value of those past amounts is determined in order to arrive at the government’s obligation at the present time. </a:t>
            </a:r>
          </a:p>
          <a:p>
            <a:pPr marL="171450" indent="-171450">
              <a:buFont typeface="Arial"/>
              <a:buChar char="•"/>
            </a:pPr>
            <a:r>
              <a:rPr lang="en-US" dirty="0"/>
              <a:t>Fourth, if that liability balance is larger than the net asset position held in the pension trust fund, the excess is shown in the government-wide financial statements as a net pension liability. Conversely, if the net position of the pension trust is larger than the present value of the pension benefits earned to date, a net pension asset is reported. This net liability or asset is placed on the statement of net position as either a governmental activity or a business-type activity depending on the nature of the party responsible for the payments. </a:t>
            </a:r>
          </a:p>
        </p:txBody>
      </p:sp>
    </p:spTree>
    <p:extLst>
      <p:ext uri="{BB962C8B-B14F-4D97-AF65-F5344CB8AC3E}">
        <p14:creationId xmlns:p14="http://schemas.microsoft.com/office/powerpoint/2010/main" val="1849662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dirty="0"/>
              <a:t> LO 17-4: Report leased assets for the government as lessee and the government as lessor.</a:t>
            </a:r>
          </a:p>
        </p:txBody>
      </p:sp>
    </p:spTree>
    <p:extLst>
      <p:ext uri="{BB962C8B-B14F-4D97-AF65-F5344CB8AC3E}">
        <p14:creationId xmlns:p14="http://schemas.microsoft.com/office/powerpoint/2010/main" val="4137507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In February 2016, the Financial Accounting Standards Board (FASB) issued Accounting Standards Update 2016-02, </a:t>
            </a:r>
            <a:r>
              <a:rPr lang="en-US" sz="1200" i="1" kern="1200" dirty="0">
                <a:solidFill>
                  <a:schemeClr val="tx1"/>
                </a:solidFill>
                <a:effectLst/>
                <a:latin typeface="Times New Roman" pitchFamily="18" charset="0"/>
                <a:ea typeface="+mn-ea"/>
                <a:cs typeface="+mn-cs"/>
              </a:rPr>
              <a:t>Leases. </a:t>
            </a:r>
            <a:r>
              <a:rPr lang="en-US" sz="1200" kern="1200" dirty="0">
                <a:solidFill>
                  <a:schemeClr val="tx1"/>
                </a:solidFill>
                <a:effectLst/>
                <a:latin typeface="Times New Roman" pitchFamily="18" charset="0"/>
                <a:ea typeface="+mn-ea"/>
                <a:cs typeface="+mn-cs"/>
              </a:rPr>
              <a:t>It provided new authoritative guidance for both lessees and lessors in the financial reporting of leases. In June 2017, GASB issued Statement No. 87, </a:t>
            </a:r>
            <a:r>
              <a:rPr lang="en-US" sz="1200" i="1" kern="1200" dirty="0">
                <a:solidFill>
                  <a:schemeClr val="tx1"/>
                </a:solidFill>
                <a:effectLst/>
                <a:latin typeface="Times New Roman" pitchFamily="18" charset="0"/>
                <a:ea typeface="+mn-ea"/>
                <a:cs typeface="+mn-cs"/>
              </a:rPr>
              <a:t>Leases, </a:t>
            </a:r>
            <a:r>
              <a:rPr lang="en-US" sz="1200" kern="1200" dirty="0">
                <a:solidFill>
                  <a:schemeClr val="tx1"/>
                </a:solidFill>
                <a:effectLst/>
                <a:latin typeface="Times New Roman" pitchFamily="18" charset="0"/>
                <a:ea typeface="+mn-ea"/>
                <a:cs typeface="+mn-cs"/>
              </a:rPr>
              <a:t>for much the same purpose. The first pronouncement standardized the reporting for business entities and private not-for-profit entities. The second standardized the reporting for state and local government entities. </a:t>
            </a:r>
            <a:endParaRPr lang="en-US" dirty="0"/>
          </a:p>
        </p:txBody>
      </p:sp>
    </p:spTree>
    <p:extLst>
      <p:ext uri="{BB962C8B-B14F-4D97-AF65-F5344CB8AC3E}">
        <p14:creationId xmlns:p14="http://schemas.microsoft.com/office/powerpoint/2010/main" val="1789882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pPr marL="815975" marR="417830" indent="-457200" algn="just">
              <a:lnSpc>
                <a:spcPct val="103000"/>
              </a:lnSpc>
              <a:spcBef>
                <a:spcPts val="215"/>
              </a:spcBef>
              <a:spcAft>
                <a:spcPts val="0"/>
              </a:spcAft>
              <a:buFont typeface="Wingdings" panose="05000000000000000000" pitchFamily="2" charset="2"/>
              <a:buChar char="Ø"/>
            </a:pPr>
            <a:r>
              <a:rPr lang="en-US" sz="1200" dirty="0">
                <a:solidFill>
                  <a:srgbClr val="231F20"/>
                </a:solidFill>
                <a:ea typeface="Times New Roman" panose="02020603050405020304" pitchFamily="18" charset="0"/>
              </a:rPr>
              <a:t>FASB differentiates between operating and financing leases according to specific criteria. </a:t>
            </a:r>
          </a:p>
          <a:p>
            <a:pPr marL="815975" marR="417830" indent="-457200" algn="just">
              <a:lnSpc>
                <a:spcPct val="103000"/>
              </a:lnSpc>
              <a:spcBef>
                <a:spcPts val="215"/>
              </a:spcBef>
              <a:spcAft>
                <a:spcPts val="0"/>
              </a:spcAft>
              <a:buFont typeface="Wingdings" panose="05000000000000000000" pitchFamily="2" charset="2"/>
              <a:buChar char="Ø"/>
            </a:pPr>
            <a:r>
              <a:rPr lang="en-US" sz="1200" dirty="0">
                <a:solidFill>
                  <a:srgbClr val="231F20"/>
                </a:solidFill>
                <a:ea typeface="Times New Roman" panose="02020603050405020304" pitchFamily="18" charset="0"/>
              </a:rPr>
              <a:t>GASB does not have criteria for classifying leases. Unless the maximum life is one year or less, all leases are the equivalent </a:t>
            </a:r>
            <a:r>
              <a:rPr lang="en-US" sz="1200" spc="-40" dirty="0">
                <a:solidFill>
                  <a:srgbClr val="231F20"/>
                </a:solidFill>
                <a:ea typeface="Times New Roman" panose="02020603050405020304" pitchFamily="18" charset="0"/>
              </a:rPr>
              <a:t>of </a:t>
            </a:r>
            <a:r>
              <a:rPr lang="en-US" sz="1200" dirty="0">
                <a:solidFill>
                  <a:srgbClr val="231F20"/>
                </a:solidFill>
                <a:ea typeface="Times New Roman" panose="02020603050405020304" pitchFamily="18" charset="0"/>
              </a:rPr>
              <a:t>financing leases. </a:t>
            </a:r>
          </a:p>
          <a:p>
            <a:pPr marL="815975" marR="417830" indent="-457200" algn="just">
              <a:lnSpc>
                <a:spcPct val="103000"/>
              </a:lnSpc>
              <a:spcBef>
                <a:spcPts val="215"/>
              </a:spcBef>
              <a:spcAft>
                <a:spcPts val="0"/>
              </a:spcAft>
              <a:buFont typeface="Wingdings" panose="05000000000000000000" pitchFamily="2" charset="2"/>
              <a:buChar char="Ø"/>
            </a:pPr>
            <a:r>
              <a:rPr lang="en-US" sz="1200" dirty="0">
                <a:solidFill>
                  <a:srgbClr val="231F20"/>
                </a:solidFill>
                <a:ea typeface="Times New Roman" panose="02020603050405020304" pitchFamily="18" charset="0"/>
              </a:rPr>
              <a:t>The Summary to Statement No. 87 explains that it: “Establishes a single </a:t>
            </a:r>
            <a:r>
              <a:rPr lang="en-US" sz="1200" spc="-15" dirty="0">
                <a:solidFill>
                  <a:srgbClr val="231F20"/>
                </a:solidFill>
                <a:ea typeface="Times New Roman" panose="02020603050405020304" pitchFamily="18" charset="0"/>
              </a:rPr>
              <a:t>model </a:t>
            </a:r>
            <a:r>
              <a:rPr lang="en-US" sz="1200" dirty="0">
                <a:solidFill>
                  <a:srgbClr val="231F20"/>
                </a:solidFill>
                <a:ea typeface="Times New Roman" panose="02020603050405020304" pitchFamily="18" charset="0"/>
              </a:rPr>
              <a:t>for</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lease</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accounting</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based</a:t>
            </a:r>
            <a:r>
              <a:rPr lang="en-US" sz="1200" spc="-10"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on</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the</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foundational</a:t>
            </a:r>
            <a:r>
              <a:rPr lang="en-US" sz="1200" spc="-10"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principle</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that</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leases</a:t>
            </a:r>
            <a:r>
              <a:rPr lang="en-US" sz="1200" spc="-10"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are</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financings</a:t>
            </a:r>
            <a:r>
              <a:rPr lang="en-US" sz="1200" spc="-15"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of</a:t>
            </a:r>
            <a:r>
              <a:rPr lang="en-US" sz="1200" spc="-10" dirty="0">
                <a:solidFill>
                  <a:srgbClr val="231F20"/>
                </a:solidFill>
                <a:ea typeface="Times New Roman" panose="02020603050405020304" pitchFamily="18" charset="0"/>
              </a:rPr>
              <a:t> </a:t>
            </a:r>
            <a:r>
              <a:rPr lang="en-US" sz="1200" dirty="0">
                <a:solidFill>
                  <a:srgbClr val="231F20"/>
                </a:solidFill>
                <a:ea typeface="Times New Roman" panose="02020603050405020304" pitchFamily="18" charset="0"/>
              </a:rPr>
              <a:t>the</a:t>
            </a:r>
            <a:r>
              <a:rPr lang="en-US" sz="1200" spc="-15" dirty="0">
                <a:solidFill>
                  <a:srgbClr val="231F20"/>
                </a:solidFill>
                <a:ea typeface="Times New Roman" panose="02020603050405020304" pitchFamily="18" charset="0"/>
              </a:rPr>
              <a:t> right </a:t>
            </a:r>
            <a:r>
              <a:rPr lang="en-US" sz="1200" dirty="0">
                <a:solidFill>
                  <a:srgbClr val="231F20"/>
                </a:solidFill>
                <a:ea typeface="Times New Roman" panose="02020603050405020304" pitchFamily="18" charset="0"/>
              </a:rPr>
              <a:t>to use an underlying asset. Under this Statement, a lessee is required to recognize a </a:t>
            </a:r>
            <a:r>
              <a:rPr lang="en-US" sz="1200" spc="-20" dirty="0">
                <a:solidFill>
                  <a:srgbClr val="231F20"/>
                </a:solidFill>
                <a:ea typeface="Times New Roman" panose="02020603050405020304" pitchFamily="18" charset="0"/>
              </a:rPr>
              <a:t>lease </a:t>
            </a:r>
            <a:r>
              <a:rPr lang="en-US" sz="1200" dirty="0">
                <a:solidFill>
                  <a:srgbClr val="231F20"/>
                </a:solidFill>
                <a:ea typeface="Times New Roman" panose="02020603050405020304" pitchFamily="18" charset="0"/>
              </a:rPr>
              <a:t>liability and an intangible right-to-use lease asset.”</a:t>
            </a:r>
            <a:endParaRPr lang="en-US" sz="1600" dirty="0">
              <a:ea typeface="Times New Roman" panose="02020603050405020304" pitchFamily="18" charset="0"/>
            </a:endParaRPr>
          </a:p>
          <a:p>
            <a:endParaRPr lang="en-US" dirty="0"/>
          </a:p>
        </p:txBody>
      </p:sp>
    </p:spTree>
    <p:extLst>
      <p:ext uri="{BB962C8B-B14F-4D97-AF65-F5344CB8AC3E}">
        <p14:creationId xmlns:p14="http://schemas.microsoft.com/office/powerpoint/2010/main" val="3551882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pPr>
              <a:buFont typeface="Wingdings" panose="05000000000000000000" pitchFamily="2" charset="2"/>
              <a:buChar char="Ø"/>
            </a:pPr>
            <a:r>
              <a:rPr lang="en-US" sz="1200" dirty="0"/>
              <a:t>GASB does not recognize separate categories for lease contracts, so unless the lease is for a maximum of one year or less, the lessor records both the receivable and a deferred lease revenue at present value. </a:t>
            </a:r>
          </a:p>
          <a:p>
            <a:pPr>
              <a:buFont typeface="Wingdings" panose="05000000000000000000" pitchFamily="2" charset="2"/>
              <a:buChar char="Ø"/>
            </a:pPr>
            <a:r>
              <a:rPr lang="en-US" sz="1200" dirty="0"/>
              <a:t>The lessor reports no immediate profit. Instead, over time, the lessor reclassifies the deferred lease revenue as lease revenue in a systematic and rational manner. Concurrently, interest revenue is calculated and recognized on the receivable balance for each period. Because the asset is still present in the accounting records, the lessor also reports periodic depreciation expense.</a:t>
            </a:r>
          </a:p>
          <a:p>
            <a:pPr>
              <a:buFont typeface="Wingdings" panose="05000000000000000000" pitchFamily="2" charset="2"/>
              <a:buChar char="Ø"/>
            </a:pPr>
            <a:r>
              <a:rPr lang="en-US" sz="1200" dirty="0"/>
              <a:t>Through this system, the lessor reports a portion of the lease revenue each period, along with interest revenue on the receivable and amortization expense on the asset. </a:t>
            </a:r>
            <a:endParaRPr lang="en-US" sz="1000" dirty="0"/>
          </a:p>
          <a:p>
            <a:endParaRPr lang="en-US" dirty="0"/>
          </a:p>
        </p:txBody>
      </p:sp>
    </p:spTree>
    <p:extLst>
      <p:ext uri="{BB962C8B-B14F-4D97-AF65-F5344CB8AC3E}">
        <p14:creationId xmlns:p14="http://schemas.microsoft.com/office/powerpoint/2010/main" val="4112900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17-5: Recognize the liability caused by the eventual closure and </a:t>
            </a:r>
            <a:r>
              <a:rPr lang="en-US" sz="1200" b="0" i="0" u="none" strike="noStrike" kern="1200" baseline="0" dirty="0" err="1">
                <a:solidFill>
                  <a:schemeClr val="tx1"/>
                </a:solidFill>
                <a:latin typeface="Times New Roman" pitchFamily="18" charset="0"/>
                <a:ea typeface="+mn-ea"/>
                <a:cs typeface="+mn-cs"/>
              </a:rPr>
              <a:t>postclosure</a:t>
            </a:r>
            <a:r>
              <a:rPr lang="en-US" sz="1200" b="0" i="0" u="none" strike="noStrike" kern="1200" baseline="0" dirty="0">
                <a:solidFill>
                  <a:schemeClr val="tx1"/>
                </a:solidFill>
                <a:latin typeface="Times New Roman" pitchFamily="18" charset="0"/>
                <a:ea typeface="+mn-ea"/>
                <a:cs typeface="+mn-cs"/>
              </a:rPr>
              <a:t> costs of operating a solid waste landfill.</a:t>
            </a:r>
            <a:endParaRPr lang="en-US" dirty="0"/>
          </a:p>
        </p:txBody>
      </p:sp>
    </p:spTree>
    <p:extLst>
      <p:ext uri="{BB962C8B-B14F-4D97-AF65-F5344CB8AC3E}">
        <p14:creationId xmlns:p14="http://schemas.microsoft.com/office/powerpoint/2010/main" val="2992838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17-1: Understand how the hierarchy of U.S. generally accepted accounting principles for state and local government accounting can be used to resolve financial reporting issues. </a:t>
            </a:r>
            <a:endParaRPr lang="en-US" dirty="0"/>
          </a:p>
        </p:txBody>
      </p:sp>
    </p:spTree>
    <p:extLst>
      <p:ext uri="{BB962C8B-B14F-4D97-AF65-F5344CB8AC3E}">
        <p14:creationId xmlns:p14="http://schemas.microsoft.com/office/powerpoint/2010/main" val="532649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Many communities operate landfills and they often lead to large liabilities. Thousands of state and local governments operate solid waste landfills to provide a place for citizens and local companies to dispose of trash and other forms of garbage and refuse. Governments frequently report landfill operations within their enterprise funds if these facilities require a user fee. However, other landfills are open to the public without fee so that reporting within the general fund is appropriate. </a:t>
            </a:r>
          </a:p>
          <a:p>
            <a:r>
              <a:rPr lang="en-US" sz="1200" b="0" i="0" u="none" strike="noStrike" kern="1200" baseline="0" dirty="0">
                <a:solidFill>
                  <a:schemeClr val="tx1"/>
                </a:solidFill>
                <a:latin typeface="Times New Roman" pitchFamily="18" charset="0"/>
                <a:ea typeface="+mn-ea"/>
                <a:cs typeface="+mn-cs"/>
              </a:rPr>
              <a:t>Regardless of the type of fund utilized, solid waste landfills can create huge liabilities for these governments. The U.S. Environmental Protection Agency has strict rules on closure requirements as well as groundwater monitoring and other postclosure activities. Satisfying such requirements can be costly. The operation of a landfill can ultimately necessitate large payments to ensure that the facility is closed properly and then monitored and maintained for an extended period. The relevant accounting question has always been how to report these eventual costs while the landfill is still in operation. </a:t>
            </a:r>
            <a:endParaRPr lang="en-US" dirty="0"/>
          </a:p>
          <a:p>
            <a:endParaRPr lang="en-US" dirty="0"/>
          </a:p>
        </p:txBody>
      </p:sp>
    </p:spTree>
    <p:extLst>
      <p:ext uri="{BB962C8B-B14F-4D97-AF65-F5344CB8AC3E}">
        <p14:creationId xmlns:p14="http://schemas.microsoft.com/office/powerpoint/2010/main" val="19700670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here that the current cost for closure is set at $10 million and for postclosure maintenance at $4 million for a total obligation of $14 million. Assume that during Year 1 the city makes an initial payment of $300,000 toward these closure costs. At the end of this first year, city engineers determine that 16 percent of the available space has been filled. </a:t>
            </a:r>
          </a:p>
          <a:p>
            <a:r>
              <a:rPr lang="en-US" sz="1200" b="0" i="0" u="none" strike="noStrike" kern="1200" baseline="0" dirty="0">
                <a:solidFill>
                  <a:schemeClr val="tx1"/>
                </a:solidFill>
                <a:latin typeface="Times New Roman" pitchFamily="18" charset="0"/>
                <a:ea typeface="+mn-ea"/>
                <a:cs typeface="+mn-cs"/>
              </a:rPr>
              <a:t>Regardless of whether the city reports this solid waste landfill as a governmental activity (within the general fund) or as a business-type activity (within an enterprise fund), the closure and postclosure costs in the government-wide statements must be based on accrual accounting and the economic resources measurement basis. </a:t>
            </a:r>
            <a:endParaRPr lang="en-US" dirty="0"/>
          </a:p>
        </p:txBody>
      </p:sp>
    </p:spTree>
    <p:extLst>
      <p:ext uri="{BB962C8B-B14F-4D97-AF65-F5344CB8AC3E}">
        <p14:creationId xmlns:p14="http://schemas.microsoft.com/office/powerpoint/2010/main" val="1605390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The landfill is 16 percent filled, $2,240,000 should be accrued at the end of this first year ($14 million × 16%). The initial $300,000 payment made this year reduces the liability being reported.</a:t>
            </a:r>
          </a:p>
          <a:p>
            <a:endParaRPr lang="en-US" dirty="0"/>
          </a:p>
        </p:txBody>
      </p:sp>
    </p:spTree>
    <p:extLst>
      <p:ext uri="{BB962C8B-B14F-4D97-AF65-F5344CB8AC3E}">
        <p14:creationId xmlns:p14="http://schemas.microsoft.com/office/powerpoint/2010/main" val="2883198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dirty="0"/>
              <a:t>A</a:t>
            </a:r>
            <a:r>
              <a:rPr lang="en-US" sz="1200" b="0" i="0" u="none" strike="noStrike" kern="1200" baseline="0" dirty="0">
                <a:solidFill>
                  <a:schemeClr val="tx1"/>
                </a:solidFill>
                <a:latin typeface="Times New Roman" pitchFamily="18" charset="0"/>
                <a:ea typeface="+mn-ea"/>
                <a:cs typeface="+mn-cs"/>
              </a:rPr>
              <a:t>ssume that the landfill is judged to be 27 percent filled at the end of Year 2 and the city makes another $300,000 payment toward future closure costs. However, because of inflation and recent changes in technology, the city now believes that current closure costs are $11 million with postclosure costs amounting to $5 million. The current cost of the total landfill obligation has thus jumped from $14 million to $16 million. </a:t>
            </a:r>
          </a:p>
          <a:p>
            <a:r>
              <a:rPr lang="en-US" sz="1200" b="0" i="0" u="none" strike="noStrike" kern="1200" baseline="0" dirty="0">
                <a:solidFill>
                  <a:schemeClr val="tx1"/>
                </a:solidFill>
                <a:latin typeface="Times New Roman" pitchFamily="18" charset="0"/>
                <a:ea typeface="+mn-ea"/>
                <a:cs typeface="+mn-cs"/>
              </a:rPr>
              <a:t>Based on this new and revised information, the city should recognize an estimated total cost of $4,320,000 at the end of Year 2 ($16 million × 27%). Because $2,240,000 was recognized in Year 1, the city should accrue an additional $2,080,000 in Year 2 ($4,320,000 − $2,240,000). </a:t>
            </a:r>
            <a:endParaRPr lang="en-US" dirty="0"/>
          </a:p>
        </p:txBody>
      </p:sp>
    </p:spTree>
    <p:extLst>
      <p:ext uri="{BB962C8B-B14F-4D97-AF65-F5344CB8AC3E}">
        <p14:creationId xmlns:p14="http://schemas.microsoft.com/office/powerpoint/2010/main" val="2599648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lgn="l">
              <a:defRPr/>
            </a:pPr>
            <a:r>
              <a:rPr lang="en-US" dirty="0"/>
              <a:t>I</a:t>
            </a:r>
            <a:r>
              <a:rPr lang="en-US" sz="1200" b="0" i="0" u="none" strike="noStrike" kern="1200" baseline="0" dirty="0">
                <a:solidFill>
                  <a:schemeClr val="tx1"/>
                </a:solidFill>
                <a:latin typeface="Times New Roman" pitchFamily="18" charset="0"/>
                <a:ea typeface="+mn-ea"/>
                <a:cs typeface="+mn-cs"/>
              </a:rPr>
              <a:t>f the landfill is recorded in the general fund because there is little or no user fee charged, the city reports only the actual change in current financial resources. Despite the huge eventual liability, the reduction in current financial resources is limited to the annual payments of $300,000. The remaining liability is too far into the future to necessitate reporting. </a:t>
            </a:r>
            <a:endParaRPr lang="en-US" dirty="0"/>
          </a:p>
        </p:txBody>
      </p:sp>
    </p:spTree>
    <p:extLst>
      <p:ext uri="{BB962C8B-B14F-4D97-AF65-F5344CB8AC3E}">
        <p14:creationId xmlns:p14="http://schemas.microsoft.com/office/powerpoint/2010/main" val="135175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17-6: Record the donation and acquisition of works of art and historical treasures.</a:t>
            </a:r>
            <a:endParaRPr lang="en-US" sz="1200" b="1" dirty="0">
              <a:solidFill>
                <a:srgbClr val="002060"/>
              </a:solidFill>
              <a:effectLst/>
            </a:endParaRPr>
          </a:p>
        </p:txBody>
      </p:sp>
    </p:spTree>
    <p:extLst>
      <p:ext uri="{BB962C8B-B14F-4D97-AF65-F5344CB8AC3E}">
        <p14:creationId xmlns:p14="http://schemas.microsoft.com/office/powerpoint/2010/main" val="448839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Private not-for-profit entities have long debated the proper reporting of artworks and other museum pieces whether bought or received by gift. State and local governments can face the same issue. How should works of art, historical artifacts, and other such treasures be reported in governmental financial statements? These properties have value, but are they really assets in an accounting sense? </a:t>
            </a:r>
            <a:endParaRPr lang="en-US" dirty="0"/>
          </a:p>
        </p:txBody>
      </p:sp>
    </p:spTree>
    <p:extLst>
      <p:ext uri="{BB962C8B-B14F-4D97-AF65-F5344CB8AC3E}">
        <p14:creationId xmlns:p14="http://schemas.microsoft.com/office/powerpoint/2010/main" val="61405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150938" y="692150"/>
            <a:ext cx="4556125" cy="3416300"/>
          </a:xfrm>
          <a:ln/>
        </p:spPr>
      </p:sp>
      <p:sp>
        <p:nvSpPr>
          <p:cNvPr id="44035" name="Rectangle 3"/>
          <p:cNvSpPr>
            <a:spLocks noGrp="1" noChangeArrowheads="1"/>
          </p:cNvSpPr>
          <p:nvPr>
            <p:ph type="body" idx="1"/>
          </p:nvPr>
        </p:nvSpPr>
        <p:spPr>
          <a:noFill/>
          <a:ln w="9525"/>
        </p:spPr>
        <p:txBody>
          <a:bodyPr/>
          <a:lstStyle/>
          <a:p>
            <a:pPr algn="l">
              <a:defRPr/>
            </a:pPr>
            <a:r>
              <a:rPr lang="en-US" sz="1200" b="0" i="0" u="none" strike="noStrike" kern="1200" baseline="0" dirty="0">
                <a:solidFill>
                  <a:schemeClr val="tx1"/>
                </a:solidFill>
                <a:latin typeface="Times New Roman" pitchFamily="18" charset="0"/>
                <a:ea typeface="+mn-ea"/>
                <a:cs typeface="+mn-cs"/>
              </a:rPr>
              <a:t>Although optional reporting is allowed, the basic rule in accounting (Governmental Accounting Standards Board, </a:t>
            </a:r>
            <a:r>
              <a:rPr lang="en-US" sz="1200" b="0" i="1" u="none" strike="noStrike" kern="1200" baseline="0" dirty="0">
                <a:solidFill>
                  <a:schemeClr val="tx1"/>
                </a:solidFill>
                <a:latin typeface="Times New Roman" pitchFamily="18" charset="0"/>
                <a:ea typeface="+mn-ea"/>
                <a:cs typeface="+mn-cs"/>
              </a:rPr>
              <a:t>Codification of Governmental Accounting and Financial Reporting Standards as of December 31, 2018, </a:t>
            </a:r>
            <a:r>
              <a:rPr lang="en-US" sz="1200" b="0" i="0" u="none" strike="noStrike" kern="1200" baseline="0" dirty="0">
                <a:solidFill>
                  <a:schemeClr val="tx1"/>
                </a:solidFill>
                <a:latin typeface="Times New Roman" pitchFamily="18" charset="0"/>
                <a:ea typeface="+mn-ea"/>
                <a:cs typeface="+mn-cs"/>
              </a:rPr>
              <a:t>Sec. 1400.109) for such items is clear. Other than a few specific exceptions, “governments should capitalize works of art, historical treasures, and similar assets at their historical cost or fair value at date of donation (estimated if necessary) whether they are held as individual items or in a collection.”</a:t>
            </a:r>
          </a:p>
          <a:p>
            <a:pPr algn="l">
              <a:defRPr/>
            </a:pPr>
            <a:r>
              <a:rPr lang="en-US" sz="1200" b="0" i="0" u="none" strike="noStrike" kern="1200" baseline="0" dirty="0">
                <a:solidFill>
                  <a:schemeClr val="tx1"/>
                </a:solidFill>
                <a:latin typeface="Times New Roman" pitchFamily="18" charset="0"/>
                <a:ea typeface="+mn-ea"/>
                <a:cs typeface="+mn-cs"/>
              </a:rPr>
              <a:t>Thus, the government-wide statement of net position will report an antique map bought for $5,000 as an asset at that cost. A similar map received as a gift is also recorded as a $5,000 asset. Such donations qualify as voluntary nonexchange transactions. In recording the gift, revenue is also recognized for the map’s value but only when all eligibility requirements are met. Until that time, a liability is recorded.</a:t>
            </a:r>
          </a:p>
          <a:p>
            <a:pPr algn="l">
              <a:defRPr/>
            </a:pPr>
            <a:r>
              <a:rPr lang="en-US" sz="1200" b="0" i="0" u="none" strike="noStrike" kern="1200" baseline="0" dirty="0">
                <a:solidFill>
                  <a:schemeClr val="tx1"/>
                </a:solidFill>
                <a:latin typeface="Times New Roman" pitchFamily="18" charset="0"/>
                <a:ea typeface="+mn-ea"/>
                <a:cs typeface="+mn-cs"/>
              </a:rPr>
              <a:t>For fund financial statements, the museum might be viewed as an enterprise fund if an entrance fee is charged. In that case, the reporting of this asset is simply replicated. However, if the museum is listed within the governmental funds, any such acquisition is reported as an expenditure (rather than an asset) to reflect the decrease in current financial resources. For gifts of this type property, no entry is made because no change took place in the amount of current financial resources. </a:t>
            </a:r>
            <a:endParaRPr lang="en-US" sz="1200" b="0" dirty="0">
              <a:solidFill>
                <a:srgbClr val="002060"/>
              </a:solidFill>
              <a:effectLst/>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effectLst/>
              <a:cs typeface="Times New Roman" pitchFamily="18" charset="0"/>
            </a:endParaRPr>
          </a:p>
          <a:p>
            <a:pPr algn="l"/>
            <a:endParaRPr lang="en-US" b="0" dirty="0"/>
          </a:p>
        </p:txBody>
      </p:sp>
    </p:spTree>
    <p:extLst>
      <p:ext uri="{BB962C8B-B14F-4D97-AF65-F5344CB8AC3E}">
        <p14:creationId xmlns:p14="http://schemas.microsoft.com/office/powerpoint/2010/main" val="1871838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GASB encourages the capitalization of all artworks, historical treasures, and the like as assets. However, if all three of the following criteria are met, the recording of such properties as an asset is optional: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It is held for public exhibition, education, or research in furtherance of public service rather than for financial gain.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It is protected, kept unencumbered, cared for, and preserved.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It is subject to an organizational policy that requires the proceeds from sales of collection items to be used to acquire other items for collections.</a:t>
            </a:r>
            <a:r>
              <a:rPr lang="en-US" sz="1200" b="0" i="0" u="none" strike="noStrike" kern="1200" baseline="30000" dirty="0">
                <a:solidFill>
                  <a:schemeClr val="tx1"/>
                </a:solidFill>
                <a:latin typeface="Times New Roman" pitchFamily="18" charset="0"/>
                <a:ea typeface="+mn-ea"/>
                <a:cs typeface="+mn-cs"/>
              </a:rPr>
              <a:t>12</a:t>
            </a:r>
            <a:r>
              <a:rPr lang="en-US" sz="1200" b="0" i="0" u="none" strike="noStrike" kern="1200" baseline="0" dirty="0">
                <a:solidFill>
                  <a:schemeClr val="tx1"/>
                </a:solidFill>
                <a:latin typeface="Times New Roman" pitchFamily="18" charset="0"/>
                <a:ea typeface="+mn-ea"/>
                <a:cs typeface="+mn-cs"/>
              </a:rPr>
              <a:t> This last requirement ensures that the work is not being held for investment purposes. </a:t>
            </a:r>
            <a:endParaRPr lang="en-US" dirty="0"/>
          </a:p>
        </p:txBody>
      </p:sp>
    </p:spTree>
    <p:extLst>
      <p:ext uri="{BB962C8B-B14F-4D97-AF65-F5344CB8AC3E}">
        <p14:creationId xmlns:p14="http://schemas.microsoft.com/office/powerpoint/2010/main" val="21754256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17-7: Explain the reporting and possible depreciation of infrastructure assets. </a:t>
            </a:r>
            <a:endParaRPr lang="en-US" sz="1200" b="1" dirty="0">
              <a:solidFill>
                <a:srgbClr val="002060"/>
              </a:solidFill>
              <a:effectLst/>
            </a:endParaRPr>
          </a:p>
        </p:txBody>
      </p:sp>
    </p:spTree>
    <p:extLst>
      <p:ext uri="{BB962C8B-B14F-4D97-AF65-F5344CB8AC3E}">
        <p14:creationId xmlns:p14="http://schemas.microsoft.com/office/powerpoint/2010/main" val="1173222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State and local governments often face complicated reporting issues. Governmental financial events can be just as unusual and complex as those encountered in large for-profit entities. Officials in cities like Chicago and Boston must manage billion-dollar budgets that include a wide array of monetary resources and costs. Those accounting issues rival anything that companies like Coca-Cola and Proctor &amp; Gamble have to solve. </a:t>
            </a:r>
          </a:p>
          <a:p>
            <a:r>
              <a:rPr lang="en-US" sz="1200" b="0" i="0" u="none" strike="noStrike" kern="1200" baseline="0" dirty="0">
                <a:solidFill>
                  <a:schemeClr val="tx1"/>
                </a:solidFill>
                <a:latin typeface="Times New Roman" pitchFamily="18" charset="0"/>
                <a:ea typeface="+mn-ea"/>
                <a:cs typeface="+mn-cs"/>
              </a:rPr>
              <a:t>For a vast majority of transactions, appropriate application of U.S. GAAP is not a serious question. Most events such as tax collections and bond issuances occur with regularity so that the reporting has become widely accepted. For example, the accounting procedures discussed in the previous chapter are all well established through official pronouncements or long-term practical use. However, periodically, events can arise or be created that do not lend themselves to easy reporting solutions. </a:t>
            </a:r>
            <a:endParaRPr lang="en-US" dirty="0"/>
          </a:p>
        </p:txBody>
      </p:sp>
    </p:spTree>
    <p:extLst>
      <p:ext uri="{BB962C8B-B14F-4D97-AF65-F5344CB8AC3E}">
        <p14:creationId xmlns:p14="http://schemas.microsoft.com/office/powerpoint/2010/main" val="15676847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50938" y="692150"/>
            <a:ext cx="4556125" cy="3416300"/>
          </a:xfrm>
          <a:ln/>
        </p:spPr>
      </p:sp>
      <p:sp>
        <p:nvSpPr>
          <p:cNvPr id="46083"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a:t>
            </a:r>
            <a:r>
              <a:rPr lang="en-US" sz="1200" b="0" i="0" u="none" strike="noStrike" kern="1200" baseline="0" dirty="0">
                <a:solidFill>
                  <a:schemeClr val="tx1"/>
                </a:solidFill>
                <a:latin typeface="Times New Roman" pitchFamily="18" charset="0"/>
                <a:ea typeface="+mn-ea"/>
                <a:cs typeface="+mn-cs"/>
              </a:rPr>
              <a:t>nfrastructure is a general term for long-lived capital assets that normally are stationary in nature and can be preserved for a significantly greater number of years than most capital assets. Common examples include roads, bridges, tunnels, lighting systems, curbing, and sidewalks. </a:t>
            </a:r>
            <a:endParaRPr lang="en-US" dirty="0"/>
          </a:p>
          <a:p>
            <a:pPr>
              <a:lnSpc>
                <a:spcPct val="95000"/>
              </a:lnSpc>
              <a:buClr>
                <a:srgbClr val="002060"/>
              </a:buClr>
              <a:buFont typeface="Wingdings" pitchFamily="2" charset="2"/>
              <a:buNone/>
              <a:defRPr/>
            </a:pPr>
            <a:r>
              <a:rPr lang="en-US" sz="1200" b="0" i="0" u="none" strike="noStrike" kern="1200" baseline="0" dirty="0">
                <a:solidFill>
                  <a:schemeClr val="tx1"/>
                </a:solidFill>
                <a:latin typeface="Times New Roman" pitchFamily="18" charset="0"/>
                <a:ea typeface="+mn-ea"/>
                <a:cs typeface="+mn-cs"/>
              </a:rPr>
              <a:t>Infrastructure costs are recorded as assets in government-wide statements. </a:t>
            </a:r>
          </a:p>
          <a:p>
            <a:pPr>
              <a:lnSpc>
                <a:spcPct val="95000"/>
              </a:lnSpc>
              <a:buClr>
                <a:srgbClr val="002060"/>
              </a:buClr>
              <a:buFont typeface="Wingdings" pitchFamily="2" charset="2"/>
              <a:buNone/>
              <a:defRPr/>
            </a:pPr>
            <a:r>
              <a:rPr lang="en-US" sz="1200" b="0" i="0" u="none" strike="noStrike" kern="1200" baseline="0" dirty="0">
                <a:solidFill>
                  <a:schemeClr val="tx1"/>
                </a:solidFill>
                <a:latin typeface="Times New Roman" pitchFamily="18" charset="0"/>
                <a:ea typeface="+mn-ea"/>
                <a:cs typeface="+mn-cs"/>
              </a:rPr>
              <a:t>For governmental funds, these costs continue to be recorded as expenditures in the fund statements because acquisition or construction creates a reduction in current financial resources. </a:t>
            </a:r>
            <a:endParaRPr lang="en-US" sz="2600" dirty="0"/>
          </a:p>
        </p:txBody>
      </p:sp>
    </p:spTree>
    <p:extLst>
      <p:ext uri="{BB962C8B-B14F-4D97-AF65-F5344CB8AC3E}">
        <p14:creationId xmlns:p14="http://schemas.microsoft.com/office/powerpoint/2010/main" val="28984124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a:t>
            </a:r>
            <a:r>
              <a:rPr lang="en-US" sz="1200" b="0" i="0" u="none" strike="noStrike" kern="1200" baseline="0" dirty="0">
                <a:solidFill>
                  <a:schemeClr val="tx1"/>
                </a:solidFill>
                <a:latin typeface="Times New Roman" pitchFamily="18" charset="0"/>
                <a:ea typeface="+mn-ea"/>
                <a:cs typeface="+mn-cs"/>
              </a:rPr>
              <a:t>epreciation is required for all capital assets (such as buildings) that have a finite life as well as capitalized artworks and historical treasures that are deemed to be exhaustible. In creating government-wide financial statements, the need for depreciating infrastructure assets was debated by GASB: Is depreciation appropriate for this type of asset? “The responses to the Statement’s exposure draft included arguments that infrastructure assets should not be depreciated because they are intended to be preserved in perpetuity.”</a:t>
            </a:r>
            <a:endParaRPr lang="en-US" sz="1200" b="0" dirty="0">
              <a:solidFill>
                <a:srgbClr val="002060"/>
              </a:solidFill>
              <a:effectLst/>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rgbClr val="002060"/>
              </a:solidFill>
              <a:effectLst/>
              <a:cs typeface="Times New Roman" pitchFamily="18" charset="0"/>
            </a:endParaRPr>
          </a:p>
          <a:p>
            <a:r>
              <a:rPr lang="en-US" dirty="0"/>
              <a:t>However, a unique alternative to depreciating the cost of eligible infrastructure assets such as the Brooklyn Bridge or Fifth Avenue was created by GASB. This method, known as the </a:t>
            </a:r>
            <a:r>
              <a:rPr lang="en-US" i="1" dirty="0"/>
              <a:t>modified approach, </a:t>
            </a:r>
            <a:r>
              <a:rPr lang="en-US" dirty="0"/>
              <a:t>eliminates the need for depreciating infrastructure assets. If specified guidelines are met, a government can choose to expense all maintenance costs each year in lieu of recording depreciation. Additions and improvements must be capitalized, but the cost of maintaining the infrastructure in proper working condition is expensed.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35193946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Use of the modified approach requires the government to accumulate information about all infrastructure assets within either a network or a subsystem of a network. For example, all roads could be deemed a network while state roads, rural roads, and interstate highways might make up three subsystems of that network.</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dirty="0"/>
              <a:t>For eligible assets, the government must establish a minimum acceptable condition level and then document that this minimum level is being met.</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dirty="0"/>
              <a:t>The government must have an asset management system in place to monitor the eligible assets. This system assesses the ongoing condition to ensure that the eligible assets are, indeed, operating at the predetermined level.</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4254955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17-7: Understand the composition of a state or local government’s comprehensive annual financial report (CAFR).</a:t>
            </a:r>
            <a:endParaRPr lang="en-US" sz="1200" b="1" dirty="0">
              <a:solidFill>
                <a:srgbClr val="002060"/>
              </a:solidFill>
              <a:effectLst/>
            </a:endParaRPr>
          </a:p>
        </p:txBody>
      </p:sp>
    </p:spTree>
    <p:extLst>
      <p:ext uri="{BB962C8B-B14F-4D97-AF65-F5344CB8AC3E}">
        <p14:creationId xmlns:p14="http://schemas.microsoft.com/office/powerpoint/2010/main" val="3236920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Government-wide financial statements and fund financial statements are most often presented to the public as part of a comprehensive annual financial report (</a:t>
            </a:r>
            <a:r>
              <a:rPr lang="en-US" sz="1200" b="0" i="1" u="none" strike="noStrike" kern="1200" baseline="0" dirty="0">
                <a:solidFill>
                  <a:schemeClr val="tx1"/>
                </a:solidFill>
                <a:latin typeface="Times New Roman" pitchFamily="18" charset="0"/>
                <a:ea typeface="+mn-ea"/>
                <a:cs typeface="+mn-cs"/>
              </a:rPr>
              <a:t>CAFR</a:t>
            </a:r>
            <a:r>
              <a:rPr lang="en-US" sz="1200" b="0" i="0" u="none" strike="noStrike" kern="1200" baseline="0" dirty="0">
                <a:solidFill>
                  <a:schemeClr val="tx1"/>
                </a:solidFill>
                <a:latin typeface="Times New Roman" pitchFamily="18" charset="0"/>
                <a:ea typeface="+mn-ea"/>
                <a:cs typeface="+mn-cs"/>
              </a:rPr>
              <a:t>). The CAFR is not limited to the financial statements and includes an extensive amount of other information about the reporting government. </a:t>
            </a:r>
          </a:p>
          <a:p>
            <a:r>
              <a:rPr lang="en-US" sz="1200" b="0" i="0" u="none" strike="noStrike" kern="1200" baseline="0" dirty="0">
                <a:solidFill>
                  <a:schemeClr val="tx1"/>
                </a:solidFill>
                <a:latin typeface="Times New Roman" pitchFamily="18" charset="0"/>
                <a:ea typeface="+mn-ea"/>
                <a:cs typeface="+mn-cs"/>
              </a:rPr>
              <a:t>The CAFR of a state or local government is composed of three broad sections: </a:t>
            </a:r>
          </a:p>
          <a:p>
            <a:pPr marL="228600" indent="-228600">
              <a:buFont typeface="+mj-lt"/>
              <a:buAutoNum type="arabicPeriod"/>
            </a:pPr>
            <a:r>
              <a:rPr lang="en-US" sz="1200" b="0" i="1" u="none" strike="noStrike" kern="1200" baseline="0" dirty="0">
                <a:solidFill>
                  <a:schemeClr val="tx1"/>
                </a:solidFill>
                <a:latin typeface="Times New Roman" pitchFamily="18" charset="0"/>
                <a:ea typeface="+mn-ea"/>
                <a:cs typeface="+mn-cs"/>
              </a:rPr>
              <a:t>Introductory section</a:t>
            </a:r>
            <a:r>
              <a:rPr lang="en-US" dirty="0"/>
              <a:t>—includes </a:t>
            </a:r>
            <a:r>
              <a:rPr lang="en-US" sz="1200" b="0" i="0" u="none" strike="noStrike" kern="1200" baseline="0" dirty="0">
                <a:solidFill>
                  <a:schemeClr val="tx1"/>
                </a:solidFill>
                <a:latin typeface="Times New Roman" pitchFamily="18" charset="0"/>
                <a:ea typeface="+mn-ea"/>
                <a:cs typeface="+mn-cs"/>
              </a:rPr>
              <a:t>a letter of transmittal from appropriate government officials, an organization chart, and a list of principal officers. </a:t>
            </a:r>
          </a:p>
        </p:txBody>
      </p:sp>
    </p:spTree>
    <p:extLst>
      <p:ext uri="{BB962C8B-B14F-4D97-AF65-F5344CB8AC3E}">
        <p14:creationId xmlns:p14="http://schemas.microsoft.com/office/powerpoint/2010/main" val="38542359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CAFR also includes:</a:t>
            </a:r>
          </a:p>
          <a:p>
            <a:pPr marL="228600" indent="-228600">
              <a:buFont typeface="+mj-lt"/>
              <a:buAutoNum type="arabicPeriod" startAt="2"/>
            </a:pPr>
            <a:r>
              <a:rPr lang="en-US" i="1" dirty="0"/>
              <a:t>Financial section</a:t>
            </a:r>
            <a:r>
              <a:rPr lang="en-US" dirty="0"/>
              <a:t>—presents the general purpose external financial statements (both the government-wide and fund financial statements) and reproduces the auditor’s report. The government also presents the management’s discussion and analysis (MD&amp;A) and other required supplementary information. </a:t>
            </a:r>
          </a:p>
          <a:p>
            <a:pPr marL="228600" indent="-228600">
              <a:buFont typeface="+mj-lt"/>
              <a:buAutoNum type="arabicPeriod" startAt="2"/>
            </a:pPr>
            <a:r>
              <a:rPr lang="en-US" i="1" dirty="0"/>
              <a:t>Statistical section</a:t>
            </a:r>
            <a:r>
              <a:rPr lang="en-US" dirty="0"/>
              <a:t>—discloses a wide range of data about the government encompassing both financial and nonfinancial information. This statistical information can be fascinating. </a:t>
            </a:r>
          </a:p>
        </p:txBody>
      </p:sp>
    </p:spTree>
    <p:extLst>
      <p:ext uri="{BB962C8B-B14F-4D97-AF65-F5344CB8AC3E}">
        <p14:creationId xmlns:p14="http://schemas.microsoft.com/office/powerpoint/2010/main" val="37119487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17-9: Explain the makeup of a primary government and its relationship to component units and related organizations as well as the combination of governments.</a:t>
            </a:r>
            <a:endParaRPr lang="en-US" sz="1200" b="1" dirty="0">
              <a:solidFill>
                <a:srgbClr val="002060"/>
              </a:solidFill>
              <a:effectLst/>
            </a:endParaRPr>
          </a:p>
        </p:txBody>
      </p:sp>
    </p:spTree>
    <p:extLst>
      <p:ext uri="{BB962C8B-B14F-4D97-AF65-F5344CB8AC3E}">
        <p14:creationId xmlns:p14="http://schemas.microsoft.com/office/powerpoint/2010/main" val="9847679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50938" y="692150"/>
            <a:ext cx="4556125" cy="3416300"/>
          </a:xfrm>
          <a:ln/>
        </p:spPr>
      </p:sp>
      <p:sp>
        <p:nvSpPr>
          <p:cNvPr id="51203" name="Rectangle 3"/>
          <p:cNvSpPr>
            <a:spLocks noGrp="1" noChangeArrowheads="1"/>
          </p:cNvSpPr>
          <p:nvPr>
            <p:ph type="body" idx="1"/>
          </p:nvPr>
        </p:nvSpPr>
        <p:spPr>
          <a:noFill/>
          <a:ln w="9525"/>
        </p:spPr>
        <p:txBody>
          <a:bodyPr/>
          <a:lstStyle/>
          <a:p>
            <a:pPr>
              <a:buClr>
                <a:srgbClr val="002060"/>
              </a:buClr>
            </a:pPr>
            <a:r>
              <a:rPr lang="en-US" dirty="0"/>
              <a:t>Each state and local government will prepare and distribute a CAFR if it qualifies as a reporting entity. </a:t>
            </a:r>
            <a:r>
              <a:rPr lang="en-US" sz="1200" dirty="0"/>
              <a:t>However, the composition of that reporting entity must be identified. Normally, the reporting process begins with a primary government such as a town, city, county, or state. A primary government has separate legal status, a separately elected governing board, and is fiscally independent. Beyond that, each reporting entity also includes all the organizations, agencies, offices, and departments that are not legally separate from the primary government. However, many entities that interact closely with a primary government are legally separate.</a:t>
            </a:r>
            <a:endParaRPr lang="en-US" dirty="0"/>
          </a:p>
        </p:txBody>
      </p:sp>
    </p:spTree>
    <p:extLst>
      <p:ext uri="{BB962C8B-B14F-4D97-AF65-F5344CB8AC3E}">
        <p14:creationId xmlns:p14="http://schemas.microsoft.com/office/powerpoint/2010/main" val="4041813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a:spcBef>
                <a:spcPts val="600"/>
              </a:spcBef>
              <a:spcAft>
                <a:spcPts val="600"/>
              </a:spcAft>
              <a:buClr>
                <a:srgbClr val="002060"/>
              </a:buClr>
            </a:pPr>
            <a:r>
              <a:rPr lang="en-US" b="0" dirty="0">
                <a:solidFill>
                  <a:srgbClr val="002060"/>
                </a:solidFill>
                <a:effectLst/>
                <a:cs typeface="Times New Roman" pitchFamily="18" charset="0"/>
              </a:rPr>
              <a:t>When producing a CAFR, the major requirement for inclusion as a component unit is the financial accountability of the primary government. When elected officials of a primary government are financially accountable for an outside organization, it is labeled a component unit. Such legally separate activities are so closely connected to the primary government that omission from the financial statements cannot be justified. They are “related by a common thread of accountability.” </a:t>
            </a:r>
          </a:p>
          <a:p>
            <a:pPr>
              <a:spcBef>
                <a:spcPts val="600"/>
              </a:spcBef>
              <a:spcAft>
                <a:spcPts val="600"/>
              </a:spcAft>
              <a:buClr>
                <a:srgbClr val="002060"/>
              </a:buClr>
            </a:pPr>
            <a:r>
              <a:rPr lang="en-US" b="0" dirty="0">
                <a:solidFill>
                  <a:srgbClr val="002060"/>
                </a:solidFill>
                <a:effectLst/>
                <a:cs typeface="Times New Roman" pitchFamily="18" charset="0"/>
              </a:rPr>
              <a:t>Two criteria for Financial Accountability:</a:t>
            </a:r>
          </a:p>
          <a:p>
            <a:pPr marL="457200" indent="-457200">
              <a:spcBef>
                <a:spcPts val="600"/>
              </a:spcBef>
              <a:spcAft>
                <a:spcPts val="600"/>
              </a:spcAft>
              <a:buClr>
                <a:srgbClr val="002060"/>
              </a:buClr>
              <a:buAutoNum type="arabicPeriod"/>
            </a:pPr>
            <a:r>
              <a:rPr lang="en-US" b="0" dirty="0">
                <a:solidFill>
                  <a:srgbClr val="002060"/>
                </a:solidFill>
                <a:effectLst/>
                <a:cs typeface="Times New Roman" pitchFamily="18" charset="0"/>
              </a:rPr>
              <a:t>Fiscally dependent on the primary government.</a:t>
            </a:r>
          </a:p>
          <a:p>
            <a:pPr marL="457200" indent="-457200">
              <a:spcBef>
                <a:spcPts val="600"/>
              </a:spcBef>
              <a:spcAft>
                <a:spcPts val="600"/>
              </a:spcAft>
              <a:buClr>
                <a:srgbClr val="002060"/>
              </a:buClr>
              <a:buAutoNum type="arabicPeriod"/>
            </a:pPr>
            <a:r>
              <a:rPr lang="en-US" b="0" dirty="0">
                <a:solidFill>
                  <a:srgbClr val="002060"/>
                </a:solidFill>
                <a:effectLst/>
                <a:cs typeface="Times New Roman" pitchFamily="18" charset="0"/>
              </a:rPr>
              <a:t>When elected officials of a primary government appoint a voting majority of the governing board of the separate organization. </a:t>
            </a:r>
          </a:p>
          <a:p>
            <a:pPr>
              <a:spcBef>
                <a:spcPts val="600"/>
              </a:spcBef>
              <a:spcAft>
                <a:spcPts val="600"/>
              </a:spcAft>
              <a:buClr>
                <a:srgbClr val="002060"/>
              </a:buClr>
            </a:pPr>
            <a:endParaRPr lang="en-US" b="1" dirty="0">
              <a:solidFill>
                <a:srgbClr val="002060"/>
              </a:solidFill>
              <a:effectLst/>
              <a:cs typeface="Times New Roman" pitchFamily="18" charset="0"/>
            </a:endParaRPr>
          </a:p>
        </p:txBody>
      </p:sp>
    </p:spTree>
    <p:extLst>
      <p:ext uri="{BB962C8B-B14F-4D97-AF65-F5344CB8AC3E}">
        <p14:creationId xmlns:p14="http://schemas.microsoft.com/office/powerpoint/2010/main" val="34287708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a:spcBef>
                <a:spcPts val="600"/>
              </a:spcBef>
              <a:spcAft>
                <a:spcPts val="600"/>
              </a:spcAft>
              <a:buClr>
                <a:srgbClr val="002060"/>
              </a:buClr>
            </a:pPr>
            <a:r>
              <a:rPr lang="en-US" sz="1200" b="0" i="0" u="none" strike="noStrike" kern="1200" baseline="0" dirty="0">
                <a:solidFill>
                  <a:schemeClr val="tx1"/>
                </a:solidFill>
                <a:latin typeface="Times New Roman" pitchFamily="18" charset="0"/>
                <a:ea typeface="+mn-ea"/>
                <a:cs typeface="+mn-cs"/>
              </a:rPr>
              <a:t>After being identified, component units are reported by a primary government in one of two ways: (1) discretely presented or (2) blended. If discretely presented, financial information about the component units is presented on the far right side of the government-wide statements. </a:t>
            </a:r>
            <a:endParaRPr lang="en-US" b="1" dirty="0">
              <a:solidFill>
                <a:srgbClr val="002060"/>
              </a:solidFill>
              <a:effectLst/>
              <a:cs typeface="Times New Roman" pitchFamily="18" charset="0"/>
            </a:endParaRPr>
          </a:p>
        </p:txBody>
      </p:sp>
    </p:spTree>
    <p:extLst>
      <p:ext uri="{BB962C8B-B14F-4D97-AF65-F5344CB8AC3E}">
        <p14:creationId xmlns:p14="http://schemas.microsoft.com/office/powerpoint/2010/main" val="1284762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Perhaps a new type of transaction is undertaken with an unusual nature or a particular twist that seems unique. To further complicate the reporting, different rules can sometimes provide guidance that seems to be contradictory. For financial statements to be in conformity with U.S. GAAP, state and local government accountants must be able to establish the validity of the suggested reporting. The same challenge holds true for independent auditors (CPAs) who are hired to certify that the information is presented fairly, in all material respects, in accordance with the accounting principles generally accepted in the United States. </a:t>
            </a:r>
            <a:endParaRPr lang="en-US" dirty="0"/>
          </a:p>
        </p:txBody>
      </p:sp>
    </p:spTree>
    <p:extLst>
      <p:ext uri="{BB962C8B-B14F-4D97-AF65-F5344CB8AC3E}">
        <p14:creationId xmlns:p14="http://schemas.microsoft.com/office/powerpoint/2010/main" val="18618967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a:spcBef>
                <a:spcPts val="1200"/>
              </a:spcBef>
              <a:buClr>
                <a:srgbClr val="002060"/>
              </a:buClr>
              <a:defRPr/>
            </a:pPr>
            <a:r>
              <a:rPr lang="en-US" sz="1200" b="0" dirty="0">
                <a:effectLst/>
                <a:cs typeface="Times New Roman" pitchFamily="18" charset="0"/>
              </a:rPr>
              <a:t>Special purpose governments carry out only a single function or a limited number of functions. Common examples include public school districts, colleges and universities, water utilities, hospitals, transit authorities, and library services. For the accountant, one question must be addressed: Is such an operation truly a special purpose government or merely a part of a larger government such as a city or county so that it should be reported as a fund or a component unit. Or, perhaps, it is not a government entity at all but rather a nongovernmental not-for-profit organization.</a:t>
            </a:r>
          </a:p>
        </p:txBody>
      </p:sp>
    </p:spTree>
    <p:extLst>
      <p:ext uri="{BB962C8B-B14F-4D97-AF65-F5344CB8AC3E}">
        <p14:creationId xmlns:p14="http://schemas.microsoft.com/office/powerpoint/2010/main" val="1473995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An activity or function is deemed a special purpose government if it meets the following criteria: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Has a separately elected governing body.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Is legally independent, which can be demonstrated by having corporate powers such as the right to sue and be sued as well as the right to buy, sell, and lease property in its own name.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b="0" dirty="0">
                <a:solidFill>
                  <a:srgbClr val="000000"/>
                </a:solidFill>
                <a:effectLst/>
              </a:rPr>
              <a:t>Is fiscally independent of other state and local governments. </a:t>
            </a:r>
            <a:endParaRPr lang="en-US" sz="1200" b="0" dirty="0">
              <a:solidFill>
                <a:srgbClr val="000000"/>
              </a:solidFill>
              <a:effectLst/>
              <a:cs typeface="Times New Roman" pitchFamily="18" charset="0"/>
            </a:endParaRPr>
          </a:p>
          <a:p>
            <a:endParaRPr lang="en-US" sz="1200" b="0" dirty="0">
              <a:solidFill>
                <a:srgbClr val="002060"/>
              </a:solidFill>
              <a:effectLst/>
              <a:cs typeface="Times New Roman" pitchFamily="18" charset="0"/>
            </a:endParaRPr>
          </a:p>
        </p:txBody>
      </p:sp>
    </p:spTree>
    <p:extLst>
      <p:ext uri="{BB962C8B-B14F-4D97-AF65-F5344CB8AC3E}">
        <p14:creationId xmlns:p14="http://schemas.microsoft.com/office/powerpoint/2010/main" val="41242229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 mentioned previously, an activity is normally considered to be fiscally independent if its leadership can determine the activity’s budget without having to seek the approval of an outside party, levy taxes or set rates without having to seek outside approval, or issue bonded debt without outside approval. </a:t>
            </a:r>
          </a:p>
          <a:p>
            <a:r>
              <a:rPr lang="en-US" sz="1200" b="0" i="0" u="none" strike="noStrike" kern="1200" baseline="0" dirty="0">
                <a:solidFill>
                  <a:schemeClr val="tx1"/>
                </a:solidFill>
                <a:latin typeface="Times New Roman" pitchFamily="18" charset="0"/>
                <a:ea typeface="+mn-ea"/>
                <a:cs typeface="+mn-cs"/>
              </a:rPr>
              <a:t>A school system or other government activity that satisfies all three of these requirements is reported as a special purpose government that produces its own CAFR. If that same activity fails to meet any one of these criteria, its financial transactions are likely to be maintained within the general fund or special revenue funds of a city or county government. </a:t>
            </a:r>
            <a:endParaRPr lang="en-US" sz="1200" b="0" dirty="0">
              <a:solidFill>
                <a:srgbClr val="002060"/>
              </a:solidFill>
              <a:effectLst/>
              <a:cs typeface="Times New Roman" pitchFamily="18" charset="0"/>
            </a:endParaRPr>
          </a:p>
        </p:txBody>
      </p:sp>
    </p:spTree>
    <p:extLst>
      <p:ext uri="{BB962C8B-B14F-4D97-AF65-F5344CB8AC3E}">
        <p14:creationId xmlns:p14="http://schemas.microsoft.com/office/powerpoint/2010/main" val="30560227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a:spcBef>
                <a:spcPts val="1200"/>
              </a:spcBef>
              <a:buClr>
                <a:srgbClr val="002060"/>
              </a:buClr>
              <a:buFont typeface="Wingdings" pitchFamily="2" charset="2"/>
              <a:buNone/>
              <a:defRPr/>
            </a:pPr>
            <a:r>
              <a:rPr lang="en-US" sz="1200" b="0" dirty="0">
                <a:solidFill>
                  <a:srgbClr val="000000"/>
                </a:solidFill>
                <a:effectLst/>
                <a:cs typeface="Times New Roman" pitchFamily="18" charset="0"/>
              </a:rPr>
              <a:t>With so many general purpose governments, special purpose governments, component units, and related organizations, combinations and realignment transactions are common. A city government might take over operations of a homeless shelter from a not-for-profit entity. </a:t>
            </a:r>
          </a:p>
          <a:p>
            <a:pPr>
              <a:spcBef>
                <a:spcPts val="1200"/>
              </a:spcBef>
              <a:buClr>
                <a:srgbClr val="002060"/>
              </a:buClr>
              <a:buFont typeface="Wingdings" pitchFamily="2" charset="2"/>
              <a:buNone/>
              <a:defRPr/>
            </a:pPr>
            <a:r>
              <a:rPr lang="en-US" sz="1200" b="0" dirty="0">
                <a:solidFill>
                  <a:srgbClr val="000000"/>
                </a:solidFill>
                <a:effectLst/>
                <a:cs typeface="Times New Roman" pitchFamily="18" charset="0"/>
              </a:rPr>
              <a:t>GASB views a combination as a </a:t>
            </a:r>
            <a:r>
              <a:rPr lang="en-US" sz="1200" b="0" i="1" dirty="0">
                <a:solidFill>
                  <a:srgbClr val="000000"/>
                </a:solidFill>
                <a:effectLst/>
                <a:cs typeface="Times New Roman" pitchFamily="18" charset="0"/>
              </a:rPr>
              <a:t>merger</a:t>
            </a:r>
            <a:r>
              <a:rPr lang="en-US" sz="1200" b="0" dirty="0">
                <a:solidFill>
                  <a:srgbClr val="000000"/>
                </a:solidFill>
                <a:effectLst/>
                <a:cs typeface="Times New Roman" pitchFamily="18" charset="0"/>
              </a:rPr>
              <a:t> if two legally separate entities are brought together to form a new entity and no significant consideration is exchanged. The combination is still a merger even if one of those entities ceases to exist while the other continues to function. The combination of two agencies or two school systems might well meet this criteria. In a merger, because of the lack of paid construction, the net carrying values for all assets, deferred outflows of resources, liabilities, and deferred inflows of resources are simply combined. Balances are not changed. Additional accounts are neither created nor recognized as a result of this type of combination. </a:t>
            </a:r>
          </a:p>
        </p:txBody>
      </p:sp>
    </p:spTree>
    <p:extLst>
      <p:ext uri="{BB962C8B-B14F-4D97-AF65-F5344CB8AC3E}">
        <p14:creationId xmlns:p14="http://schemas.microsoft.com/office/powerpoint/2010/main" val="19380835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LO 17-10: </a:t>
            </a:r>
            <a:r>
              <a:rPr kumimoji="0" lang="en-US" sz="3600" b="0" i="0" u="none" strike="noStrike" kern="1200" cap="none" spc="0" normalizeH="0" baseline="0" noProof="0" dirty="0">
                <a:ln>
                  <a:noFill/>
                </a:ln>
                <a:solidFill>
                  <a:srgbClr val="002060"/>
                </a:solidFill>
                <a:effectLst/>
                <a:uLnTx/>
                <a:uFillTx/>
                <a:latin typeface="Times New Roman" pitchFamily="18" charset="0"/>
                <a:ea typeface="+mn-ea"/>
                <a:cs typeface="+mn-cs"/>
              </a:rPr>
              <a:t>Describe the physical structure of a complete set of government-wide financial statements and a complete set of fund financial statements. </a:t>
            </a:r>
          </a:p>
          <a:p>
            <a:endParaRPr lang="en-US" sz="1200" b="1" dirty="0">
              <a:solidFill>
                <a:srgbClr val="002060"/>
              </a:solidFill>
              <a:effectLst/>
            </a:endParaRPr>
          </a:p>
        </p:txBody>
      </p:sp>
    </p:spTree>
    <p:extLst>
      <p:ext uri="{BB962C8B-B14F-4D97-AF65-F5344CB8AC3E}">
        <p14:creationId xmlns:p14="http://schemas.microsoft.com/office/powerpoint/2010/main" val="1238014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50938" y="692150"/>
            <a:ext cx="4556125" cy="3416300"/>
          </a:xfrm>
          <a:ln/>
        </p:spPr>
      </p:sp>
      <p:sp>
        <p:nvSpPr>
          <p:cNvPr id="53251" name="Rectangle 3"/>
          <p:cNvSpPr>
            <a:spLocks noGrp="1" noChangeArrowheads="1"/>
          </p:cNvSpPr>
          <p:nvPr>
            <p:ph type="body" idx="1"/>
          </p:nvPr>
        </p:nvSpPr>
        <p:spPr>
          <a:noFill/>
          <a:ln w="9525"/>
        </p:spPr>
        <p:txBody>
          <a:bodyPr/>
          <a:lstStyle/>
          <a:p>
            <a:r>
              <a:rPr lang="en-US" dirty="0"/>
              <a:t>At the core of a governmental reporting entity’s CAFR are the general purpose financial statements. These statements are made up of government-wide financial statements and fund financial statements. Government-wide statements present financial information for both governmental activities and business-type activities (and often component units). They measure economic resources and utilize accrual accounting. </a:t>
            </a:r>
          </a:p>
          <a:p>
            <a:r>
              <a:rPr lang="en-US" dirty="0"/>
              <a:t>Separate fund financial statements are created for the governmental funds, the proprietary funds, and the fiduciary funds. The measurement focus and timing of recognition depend on the fund in question. For governmental funds, the current financial resources measurement focus is used with modified accrual accounting. In contrast, both proprietary funds and fiduciary funds use accrual accounting to report all economic resources. </a:t>
            </a:r>
          </a:p>
          <a:p>
            <a:r>
              <a:rPr lang="en-US" dirty="0"/>
              <a:t>Four of these statements were outlined briefly in the previous chapter to introduce their basic structure. However, now that a deeper understanding of government accounting has been established, government-wide and fund financial statements can be examined in more detail.</a:t>
            </a:r>
          </a:p>
          <a:p>
            <a:endParaRPr lang="en-US" dirty="0"/>
          </a:p>
        </p:txBody>
      </p:sp>
    </p:spTree>
    <p:extLst>
      <p:ext uri="{BB962C8B-B14F-4D97-AF65-F5344CB8AC3E}">
        <p14:creationId xmlns:p14="http://schemas.microsoft.com/office/powerpoint/2010/main" val="25005682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50938" y="692150"/>
            <a:ext cx="4556125" cy="3416300"/>
          </a:xfrm>
          <a:ln/>
        </p:spPr>
      </p:sp>
      <p:sp>
        <p:nvSpPr>
          <p:cNvPr id="53251" name="Rectangle 3"/>
          <p:cNvSpPr>
            <a:spLocks noGrp="1" noChangeArrowheads="1"/>
          </p:cNvSpPr>
          <p:nvPr>
            <p:ph type="body" idx="1"/>
          </p:nvPr>
        </p:nvSpPr>
        <p:spPr>
          <a:noFill/>
          <a:ln w="9525"/>
        </p:spPr>
        <p:txBody>
          <a:bodyPr/>
          <a:lstStyle/>
          <a:p>
            <a:r>
              <a:rPr lang="en-US" dirty="0"/>
              <a:t>Several aspects of this statement of net position should be noted:</a:t>
            </a:r>
          </a:p>
          <a:p>
            <a:pPr marL="171450" lvl="0" indent="-171450">
              <a:buFont typeface="Arial"/>
              <a:buChar char="•"/>
            </a:pPr>
            <a:r>
              <a:rPr lang="en-US" dirty="0"/>
              <a:t>The measurement focus is on the economic resources controlled by the government. Thus, all assets, including capital assets, are reported. Noncurrent liabilities are presented for the same reason.</a:t>
            </a:r>
          </a:p>
          <a:p>
            <a:pPr marL="171450" lvl="0" indent="-171450">
              <a:buFont typeface="Arial"/>
              <a:buChar char="•"/>
            </a:pPr>
            <a:r>
              <a:rPr lang="en-US" dirty="0"/>
              <a:t>Capital assets other than land, inexhaustible works of art, and construction in progress (and infrastructure assets if the modified approach is applied) are reported net of accumulated depreciation. Except for these exceptions, depreciation of capital assets is required on the government-wide statements.</a:t>
            </a:r>
          </a:p>
          <a:p>
            <a:pPr marL="171450" lvl="0" indent="-171450">
              <a:buFont typeface="Arial"/>
              <a:buChar char="•"/>
            </a:pPr>
            <a:r>
              <a:rPr lang="en-US" dirty="0"/>
              <a:t>As discussed in the previous chapter, categories titled Deferred Outflows of Resources and Deferred Inflows of Resources are included on this statement. These sections provide a location for balances that do not qualify as either assets or liabilities in government accounting. </a:t>
            </a:r>
          </a:p>
          <a:p>
            <a:pPr marL="171450" lvl="0" indent="-171450">
              <a:buFont typeface="Arial"/>
              <a:buChar char="•"/>
            </a:pPr>
            <a:r>
              <a:rPr lang="en-US" dirty="0"/>
              <a:t>The primary government is divided into governmental activities and business-type activities. Governmental funds are reported as governmental activities, whereas enterprise funds comprise most, if not all, of the business-type activities. Even though recorded within the proprietary funds, most internal service funds are classified as governmental activities. That is appropriate when those services are rendered primarily for the benefit of activities within the governmental funds (for example, a print shop works mainly for the local schools). </a:t>
            </a:r>
          </a:p>
          <a:p>
            <a:pPr marL="171450" lvl="0" indent="-171450">
              <a:buFont typeface="Arial"/>
              <a:buChar char="•"/>
            </a:pPr>
            <a:r>
              <a:rPr lang="en-US" dirty="0"/>
              <a:t>The internal balances shown in the asset section (Point B) reflect receivables and payables between the governmental activities and the business-type activities. These internal balances offset, so that no effect is created on the totals for the primary government.</a:t>
            </a:r>
          </a:p>
          <a:p>
            <a:pPr marL="171450" lvl="0" indent="-171450">
              <a:buFont typeface="Arial"/>
              <a:buChar char="•"/>
            </a:pPr>
            <a:r>
              <a:rPr lang="en-US" dirty="0"/>
              <a:t>Discretely presented component units are grouped and shown to the far right side of the statement (Point C) so that reported amounts do not affect the primary government figures. In contrast, blended component units are included, as appropriate, within either the governmental activities or the business-type activities as if they were individual funds. As seen in Exhibit 17.1, this city has only one discretely presented component unit: the Eastern South Regional Art Space. The government could also have blended component units but their presence can only be ascertained by a review of the disclosure notes. </a:t>
            </a:r>
          </a:p>
          <a:p>
            <a:pPr marL="171450" lvl="0" indent="-171450">
              <a:buFont typeface="Arial"/>
              <a:buChar char="•"/>
            </a:pPr>
            <a:r>
              <a:rPr lang="en-US" dirty="0"/>
              <a:t>As the Net Position section shows, several amounts have been restricted for capital projects, debt service, and the like. Restrictions are reported in this manner only if usage of those resources has been specified (a) by external parties such as creditors, grantors, or other external party, or (b) as a result of laws that have been passed through constitutional provisions or enabling legislation. </a:t>
            </a:r>
          </a:p>
        </p:txBody>
      </p:sp>
    </p:spTree>
    <p:extLst>
      <p:ext uri="{BB962C8B-B14F-4D97-AF65-F5344CB8AC3E}">
        <p14:creationId xmlns:p14="http://schemas.microsoft.com/office/powerpoint/2010/main" val="33929900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50938" y="692150"/>
            <a:ext cx="4556125" cy="3416300"/>
          </a:xfrm>
          <a:ln/>
        </p:spPr>
      </p:sp>
      <p:sp>
        <p:nvSpPr>
          <p:cNvPr id="54275" name="Rectangle 3"/>
          <p:cNvSpPr>
            <a:spLocks noGrp="1" noChangeArrowheads="1"/>
          </p:cNvSpPr>
          <p:nvPr>
            <p:ph type="body" idx="1"/>
          </p:nvPr>
        </p:nvSpPr>
        <p:spPr>
          <a:noFill/>
          <a:ln w="9525"/>
        </p:spPr>
        <p:txBody>
          <a:bodyPr/>
          <a:lstStyle/>
          <a:p>
            <a:pPr>
              <a:buClr>
                <a:srgbClr val="002060"/>
              </a:buClr>
              <a:buFont typeface="Wingdings" pitchFamily="2" charset="2"/>
              <a:buNone/>
              <a:defRPr/>
            </a:pPr>
            <a:r>
              <a:rPr lang="en-US" sz="1200" dirty="0"/>
              <a:t>	The statement of activities presents a wide array of information about the various functions of a state or local government. The same general classification system of governmental activities, business-type activities, and component units forms the structural basis for reporting. However, the format here is more complex and requires close analysis.</a:t>
            </a:r>
          </a:p>
          <a:p>
            <a:pPr marL="171450" indent="-171450">
              <a:buClr>
                <a:srgbClr val="002060"/>
              </a:buClr>
              <a:buFont typeface="Arial"/>
              <a:buChar char="•"/>
              <a:defRPr/>
            </a:pPr>
            <a:r>
              <a:rPr lang="en-US" sz="1200" dirty="0"/>
              <a:t>Operating expenses are presented in the first column. They are not classified according to individual causes such as salaries, rent, depreciation, or insurance. Instead, expenses are shown by function: general government, police, fire, general services, and the like. </a:t>
            </a:r>
            <a:r>
              <a:rPr lang="en-US" dirty="0"/>
              <a:t>This approach is viewed as more relevant to the needs of the people reading the statements. </a:t>
            </a:r>
            <a:r>
              <a:rPr lang="en-US" sz="1200" dirty="0"/>
              <a:t>“</a:t>
            </a:r>
            <a:r>
              <a:rPr lang="en-US" dirty="0"/>
              <a:t>A</a:t>
            </a:r>
            <a:r>
              <a:rPr lang="en-US" sz="1200" dirty="0"/>
              <a:t>s a minimum, governments should report direct expenses for each function. Direct expenses are those that are specifically associated with a service, program, or department and, thus, are clearly identifiable to a particular function.” Expenses are shown in this statement for governmental activities, business-type activities, and discretely presented component units.</a:t>
            </a:r>
          </a:p>
          <a:p>
            <a:pPr marL="171450" indent="-171450">
              <a:buClr>
                <a:srgbClr val="002060"/>
              </a:buClr>
              <a:buFont typeface="Arial"/>
              <a:buChar char="•"/>
              <a:defRPr/>
            </a:pPr>
            <a:r>
              <a:rPr lang="en-US" sz="1200" dirty="0"/>
              <a:t>Interest expense on general long-term debt is traditionally considered an indirect expense because borrowed money can benefit many government activities. For these reasons, interest expense can be reported as shown in this example as a separate “function.”</a:t>
            </a:r>
          </a:p>
          <a:p>
            <a:pPr marL="171450" indent="-171450">
              <a:buClr>
                <a:srgbClr val="002060"/>
              </a:buClr>
              <a:buFont typeface="Arial"/>
              <a:buChar char="•"/>
              <a:defRPr/>
            </a:pPr>
            <a:r>
              <a:rPr lang="en-US" sz="1200" dirty="0"/>
              <a:t>After operating expenses have been reported for each function, related program revenues are listed in the next three columns. Program revenues are revenues derived by the function itself or from outsiders seeking to reduce the government’s cost for providing that function. Program revenues are different from general revenues that are reported toward the bottom of the statement. </a:t>
            </a:r>
            <a:endParaRPr lang="en-US" dirty="0"/>
          </a:p>
        </p:txBody>
      </p:sp>
    </p:spTree>
    <p:extLst>
      <p:ext uri="{BB962C8B-B14F-4D97-AF65-F5344CB8AC3E}">
        <p14:creationId xmlns:p14="http://schemas.microsoft.com/office/powerpoint/2010/main" val="18069662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pPr algn="l">
              <a:spcBef>
                <a:spcPts val="1200"/>
              </a:spcBef>
              <a:buClr>
                <a:srgbClr val="002060"/>
              </a:buClr>
              <a:buFont typeface="Wingdings" pitchFamily="2" charset="2"/>
              <a:buNone/>
              <a:defRPr/>
            </a:pPr>
            <a:r>
              <a:rPr lang="en-US" dirty="0"/>
              <a:t>This statement reports only current financial resources (along with some supplies and prepaid items) as well as all claims to those current financial resources. It was produced using modified accrual accounting for timing purposes. No proprietary funds, discretely presented component units, or fiduciary funds are included. This fund-based statement reflects just the governmental funds. Several parts of this statement should be noted: </a:t>
            </a:r>
          </a:p>
          <a:p>
            <a:pPr marL="171450" indent="-171450" algn="l">
              <a:spcBef>
                <a:spcPts val="1200"/>
              </a:spcBef>
              <a:buClr>
                <a:srgbClr val="002060"/>
              </a:buClr>
              <a:buFont typeface="Arial"/>
              <a:buChar char="•"/>
              <a:defRPr/>
            </a:pPr>
            <a:r>
              <a:rPr lang="en-US" dirty="0"/>
              <a:t>Separate columns are shown for the general fund and any other major fund within the governmental funds. The city has identified two other funds as major. All funds that are not considered major are combined and reported as “Other Governmental Funds.”</a:t>
            </a:r>
          </a:p>
          <a:p>
            <a:pPr marL="171450" indent="-171450" algn="l">
              <a:spcBef>
                <a:spcPts val="1200"/>
              </a:spcBef>
              <a:buClr>
                <a:srgbClr val="002060"/>
              </a:buClr>
              <a:buFont typeface="Arial"/>
              <a:buChar char="•"/>
              <a:defRPr/>
            </a:pPr>
            <a:r>
              <a:rPr lang="en-US" dirty="0"/>
              <a:t>The balance sheet reports no capital assets or long-term debts simply because they are neither current financial resources nor claims to current financial resources.</a:t>
            </a:r>
          </a:p>
          <a:p>
            <a:pPr marL="171450" indent="-171450" algn="l">
              <a:spcBef>
                <a:spcPts val="1200"/>
              </a:spcBef>
              <a:buClr>
                <a:srgbClr val="002060"/>
              </a:buClr>
              <a:buFont typeface="Arial"/>
              <a:buChar char="•"/>
              <a:defRPr/>
            </a:pPr>
            <a:r>
              <a:rPr lang="en-US" dirty="0"/>
              <a:t>The Fund Balances figures indicate the nonspendable, restricted, committed, assigned, and unassigned categories discussed in the previous chapter. </a:t>
            </a:r>
          </a:p>
        </p:txBody>
      </p:sp>
    </p:spTree>
    <p:extLst>
      <p:ext uri="{BB962C8B-B14F-4D97-AF65-F5344CB8AC3E}">
        <p14:creationId xmlns:p14="http://schemas.microsoft.com/office/powerpoint/2010/main" val="4542583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342900" marR="0" indent="-342900" algn="l" defTabSz="914400" rtl="0" eaLnBrk="0" fontAlgn="base" latinLnBrk="0" hangingPunct="0">
              <a:lnSpc>
                <a:spcPct val="100000"/>
              </a:lnSpc>
              <a:spcBef>
                <a:spcPct val="20000"/>
              </a:spcBef>
              <a:spcAft>
                <a:spcPct val="0"/>
              </a:spcAft>
              <a:buClr>
                <a:srgbClr val="002060"/>
              </a:buClr>
              <a:buSzPct val="80000"/>
              <a:buFontTx/>
              <a:buNone/>
              <a:tabLst/>
              <a:defRPr/>
            </a:pPr>
            <a:r>
              <a:rPr lang="en-US" sz="1200" b="0" i="0" kern="0" dirty="0">
                <a:solidFill>
                  <a:srgbClr val="000000"/>
                </a:solidFill>
                <a:effectLst/>
                <a:cs typeface="Times New Roman" pitchFamily="18" charset="0"/>
              </a:rPr>
              <a:t>For example, t</a:t>
            </a:r>
            <a:r>
              <a:rPr lang="en-US" sz="1200" b="0" i="0" dirty="0">
                <a:solidFill>
                  <a:srgbClr val="000000"/>
                </a:solidFill>
                <a:effectLst/>
              </a:rPr>
              <a:t>he statement of revenues, expenditures, and other changes in fund balances for the City of Eastern South: </a:t>
            </a:r>
            <a:endParaRPr lang="en-US" sz="1200" b="0" i="0" kern="0" dirty="0">
              <a:solidFill>
                <a:srgbClr val="000000"/>
              </a:solidFill>
              <a:effectLst/>
              <a:cs typeface="Times New Roman" pitchFamily="18" charset="0"/>
            </a:endParaRPr>
          </a:p>
          <a:p>
            <a:pPr marL="342900" indent="-342900" algn="l">
              <a:spcBef>
                <a:spcPct val="20000"/>
              </a:spcBef>
              <a:buClr>
                <a:srgbClr val="002060"/>
              </a:buClr>
              <a:buSzPct val="80000"/>
              <a:buFont typeface="Arial"/>
              <a:buChar char="•"/>
              <a:defRPr/>
            </a:pPr>
            <a:r>
              <a:rPr lang="en-US" sz="1200" b="0" i="0" u="none" strike="noStrike" kern="1200" baseline="0" dirty="0">
                <a:solidFill>
                  <a:srgbClr val="000000"/>
                </a:solidFill>
                <a:latin typeface="Times New Roman" pitchFamily="18" charset="0"/>
                <a:ea typeface="+mn-ea"/>
                <a:cs typeface="+mn-cs"/>
              </a:rPr>
              <a:t>The general fund is detailed in a separate column along with each of the other major funds previously identified. </a:t>
            </a:r>
          </a:p>
          <a:p>
            <a:pPr marL="342900" indent="-342900" algn="l">
              <a:spcBef>
                <a:spcPct val="20000"/>
              </a:spcBef>
              <a:buClr>
                <a:srgbClr val="002060"/>
              </a:buClr>
              <a:buSzPct val="80000"/>
              <a:buFont typeface="Arial"/>
              <a:buChar char="•"/>
              <a:defRPr/>
            </a:pPr>
            <a:r>
              <a:rPr lang="en-US" sz="1200" b="0" i="0" u="none" strike="noStrike" kern="1200" baseline="0" dirty="0">
                <a:solidFill>
                  <a:srgbClr val="000000"/>
                </a:solidFill>
                <a:latin typeface="Times New Roman" pitchFamily="18" charset="0"/>
                <a:ea typeface="+mn-ea"/>
                <a:cs typeface="+mn-cs"/>
              </a:rPr>
              <a:t>Because the current financial resources measurement focus is being utilized, expenditures rather than expenses are reported. </a:t>
            </a:r>
          </a:p>
          <a:p>
            <a:pPr marL="342900" indent="-342900" algn="l">
              <a:spcBef>
                <a:spcPct val="20000"/>
              </a:spcBef>
              <a:buClr>
                <a:srgbClr val="002060"/>
              </a:buClr>
              <a:buSzPct val="80000"/>
              <a:buFont typeface="Arial"/>
              <a:buChar char="•"/>
              <a:defRPr/>
            </a:pPr>
            <a:r>
              <a:rPr lang="en-US" sz="1200" b="0" i="0" u="none" strike="noStrike" kern="1200" baseline="0" dirty="0">
                <a:solidFill>
                  <a:srgbClr val="000000"/>
                </a:solidFill>
                <a:latin typeface="Times New Roman" pitchFamily="18" charset="0"/>
                <a:ea typeface="+mn-ea"/>
                <a:cs typeface="+mn-cs"/>
              </a:rPr>
              <a:t>Capital Outlay is presented as a reduction in resources rather than as the acquisition of an asset. </a:t>
            </a:r>
          </a:p>
          <a:p>
            <a:pPr marL="342900" indent="-342900">
              <a:spcBef>
                <a:spcPct val="20000"/>
              </a:spcBef>
              <a:buClr>
                <a:srgbClr val="002060"/>
              </a:buClr>
              <a:buSzPct val="80000"/>
              <a:buFont typeface="Arial"/>
              <a:buChar char="•"/>
              <a:defRPr/>
            </a:pPr>
            <a:r>
              <a:rPr lang="en-US" sz="1200" b="0" i="0" u="none" strike="noStrike" kern="1200" baseline="0" dirty="0">
                <a:solidFill>
                  <a:srgbClr val="000000"/>
                </a:solidFill>
                <a:latin typeface="Times New Roman" pitchFamily="18" charset="0"/>
                <a:ea typeface="+mn-ea"/>
                <a:cs typeface="+mn-cs"/>
              </a:rPr>
              <a:t>Debt Service</a:t>
            </a:r>
            <a:r>
              <a:rPr lang="en-US" dirty="0"/>
              <a:t>—</a:t>
            </a:r>
            <a:r>
              <a:rPr lang="en-US" sz="1200" b="0" i="0" u="none" strike="noStrike" kern="1200" baseline="0" dirty="0">
                <a:solidFill>
                  <a:srgbClr val="000000"/>
                </a:solidFill>
                <a:latin typeface="Times New Roman" pitchFamily="18" charset="0"/>
                <a:ea typeface="+mn-ea"/>
                <a:cs typeface="+mn-cs"/>
              </a:rPr>
              <a:t>Principal is reported as an expenditure instead of a decrease in long-term liabilities. </a:t>
            </a:r>
          </a:p>
        </p:txBody>
      </p:sp>
    </p:spTree>
    <p:extLst>
      <p:ext uri="{BB962C8B-B14F-4D97-AF65-F5344CB8AC3E}">
        <p14:creationId xmlns:p14="http://schemas.microsoft.com/office/powerpoint/2010/main" val="735772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effectLst/>
                <a:latin typeface="Times New Roman" pitchFamily="18" charset="0"/>
                <a:ea typeface="+mn-ea"/>
                <a:cs typeface="+mn-cs"/>
              </a:rPr>
              <a:t>In 2015, the Governmental Accounting Standards Board (GASB) issued its Statement No. 76, </a:t>
            </a:r>
            <a:r>
              <a:rPr lang="en-US" sz="1200" b="0" i="1" u="none" strike="noStrike" kern="1200" baseline="0" dirty="0">
                <a:solidFill>
                  <a:schemeClr val="tx1"/>
                </a:solidFill>
                <a:effectLst/>
                <a:latin typeface="Times New Roman" pitchFamily="18" charset="0"/>
                <a:ea typeface="+mn-ea"/>
                <a:cs typeface="+mn-cs"/>
              </a:rPr>
              <a:t>The Hierarchy of Generally Accepted Accounting Principles for State and Local Governments. </a:t>
            </a:r>
            <a:r>
              <a:rPr lang="en-US" sz="1200" b="0" i="0" u="none" strike="noStrike" kern="1200" baseline="0" dirty="0">
                <a:solidFill>
                  <a:schemeClr val="tx1"/>
                </a:solidFill>
                <a:effectLst/>
                <a:latin typeface="Times New Roman" pitchFamily="18" charset="0"/>
                <a:ea typeface="+mn-ea"/>
                <a:cs typeface="+mn-cs"/>
              </a:rPr>
              <a:t>This pronouncement was designed to provide reporting guidance whenever the question of establishing conformity with U.S. GAAP arises. According to this standard, all sources of authoritative U.S. GAAP for state and local governments can be divided into two categories, with Category A having more authority than Category B. </a:t>
            </a:r>
            <a:endParaRPr lang="en-US" dirty="0">
              <a:effectLst/>
            </a:endParaRPr>
          </a:p>
        </p:txBody>
      </p:sp>
    </p:spTree>
    <p:extLst>
      <p:ext uri="{BB962C8B-B14F-4D97-AF65-F5344CB8AC3E}">
        <p14:creationId xmlns:p14="http://schemas.microsoft.com/office/powerpoint/2010/main" val="35957367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marL="342900" indent="-342900" algn="l">
              <a:spcBef>
                <a:spcPct val="20000"/>
              </a:spcBef>
              <a:buClr>
                <a:srgbClr val="002060"/>
              </a:buClr>
              <a:buSzPct val="80000"/>
              <a:buFont typeface="Arial"/>
              <a:buChar char="•"/>
              <a:defRPr/>
            </a:pPr>
            <a:r>
              <a:rPr lang="en-US" sz="1200" b="0" i="0" u="none" strike="noStrike" kern="1200" baseline="0" dirty="0">
                <a:solidFill>
                  <a:schemeClr val="tx1"/>
                </a:solidFill>
                <a:latin typeface="Times New Roman" pitchFamily="18" charset="0"/>
                <a:ea typeface="+mn-ea"/>
                <a:cs typeface="+mn-cs"/>
              </a:rPr>
              <a:t>The modified accrual method of accounting is used for timing purposes,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therefore, reported amounts will be different than those previously</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shown under accrual accounting. </a:t>
            </a:r>
          </a:p>
          <a:p>
            <a:pPr marL="342900" indent="-342900" algn="l">
              <a:spcBef>
                <a:spcPct val="20000"/>
              </a:spcBef>
              <a:buClr>
                <a:srgbClr val="002060"/>
              </a:buClr>
              <a:buSzPct val="80000"/>
              <a:buFont typeface="Arial"/>
              <a:buChar char="•"/>
              <a:defRPr/>
            </a:pPr>
            <a:r>
              <a:rPr lang="en-US" sz="1200" b="0" i="0" u="none" strike="noStrike" kern="1200" baseline="0" dirty="0">
                <a:solidFill>
                  <a:schemeClr val="tx1"/>
                </a:solidFill>
                <a:latin typeface="Times New Roman" pitchFamily="18" charset="0"/>
                <a:ea typeface="+mn-ea"/>
                <a:cs typeface="+mn-cs"/>
              </a:rPr>
              <a:t>Other financing sources and uses reflect the financial impact of the issuance of long-term debt and transfers made between the funds.</a:t>
            </a:r>
          </a:p>
          <a:p>
            <a:pPr marL="342900" indent="-342900" algn="l">
              <a:spcBef>
                <a:spcPct val="20000"/>
              </a:spcBef>
              <a:buClr>
                <a:srgbClr val="002060"/>
              </a:buClr>
              <a:buSzPct val="80000"/>
              <a:buFont typeface="Arial"/>
              <a:buChar char="•"/>
              <a:defRPr/>
            </a:pPr>
            <a:r>
              <a:rPr lang="en-US" sz="1200" b="0" i="0" u="none" strike="noStrike" kern="1200" baseline="0" dirty="0">
                <a:solidFill>
                  <a:schemeClr val="tx1"/>
                </a:solidFill>
                <a:latin typeface="Times New Roman" pitchFamily="18" charset="0"/>
                <a:ea typeface="+mn-ea"/>
                <a:cs typeface="+mn-cs"/>
              </a:rPr>
              <a:t>Current financial resources are changed but no revenues or expenditures take place. Because the fund statements focus on individual</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activities rather than government-wide figures, no elimination of the transfers is made. </a:t>
            </a:r>
          </a:p>
          <a:p>
            <a:pPr algn="l">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Another reconciliation is needed because of the significant difference that exists between the amounts reported in the statement of revenues,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expenditures, and other changes in fund balances and the statement of activities. </a:t>
            </a:r>
            <a:endParaRPr lang="en-US" sz="1200" b="0" u="none" kern="0" dirty="0">
              <a:solidFill>
                <a:srgbClr val="002060"/>
              </a:solidFill>
              <a:effectLst/>
              <a:cs typeface="Times New Roman" pitchFamily="18" charset="0"/>
            </a:endParaRPr>
          </a:p>
        </p:txBody>
      </p:sp>
    </p:spTree>
    <p:extLst>
      <p:ext uri="{BB962C8B-B14F-4D97-AF65-F5344CB8AC3E}">
        <p14:creationId xmlns:p14="http://schemas.microsoft.com/office/powerpoint/2010/main" val="5661928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This reconciliation begins with the change in the total fund balances and makes all necessary adjustments to arrive at the reported change in net position. Those changes often include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acquisition of capital assets during the period that decreases the fund balance but not the government’s net position.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recording of depreciation that decreases the city’s net position but not its fund balance.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recording of revenues and expenses that do not impact current financial resources but do change the net position of the government.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issuance of long-term debt that increases the city’s fund balance but not its net position. </a:t>
            </a:r>
            <a:endParaRPr lang="en-US" sz="1200" b="0" u="none" kern="0" dirty="0">
              <a:solidFill>
                <a:srgbClr val="002060"/>
              </a:solidFill>
              <a:effectLst/>
              <a:cs typeface="Times New Roman" pitchFamily="18" charset="0"/>
            </a:endParaRPr>
          </a:p>
        </p:txBody>
      </p:sp>
    </p:spTree>
    <p:extLst>
      <p:ext uri="{BB962C8B-B14F-4D97-AF65-F5344CB8AC3E}">
        <p14:creationId xmlns:p14="http://schemas.microsoft.com/office/powerpoint/2010/main" val="14767596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50938" y="692150"/>
            <a:ext cx="4556125" cy="3416300"/>
          </a:xfrm>
          <a:ln/>
        </p:spPr>
      </p:sp>
      <p:sp>
        <p:nvSpPr>
          <p:cNvPr id="56323" name="Rectangle 3"/>
          <p:cNvSpPr>
            <a:spLocks noGrp="1" noChangeArrowheads="1"/>
          </p:cNvSpPr>
          <p:nvPr>
            <p:ph type="body" idx="1"/>
          </p:nvPr>
        </p:nvSpPr>
        <p:spPr>
          <a:noFill/>
          <a:ln w="9525"/>
        </p:spPr>
        <p:txBody>
          <a:bodyPr/>
          <a:lstStyle/>
          <a:p>
            <a:pPr algn="l">
              <a:buClr>
                <a:srgbClr val="002060"/>
              </a:buClr>
              <a:buFont typeface="Wingdings" pitchFamily="2" charset="2"/>
              <a:buNone/>
              <a:defRPr/>
            </a:pPr>
            <a:r>
              <a:rPr lang="en-US" u="none" dirty="0"/>
              <a:t>The assets and liabilities of the City of Eastern South’s proprietary funds, as reported in the fund financial statements, are presented. This statement shows individual information about three major enterprise funds, with a single column for the summation of all other enterprise funds. The statement then provides a combined total for all of the enterprise funds. Because of their size, specific information is available for the water fund, sewer fund, and parking fund.</a:t>
            </a:r>
          </a:p>
          <a:p>
            <a:pPr algn="l">
              <a:buClr>
                <a:srgbClr val="002060"/>
              </a:buClr>
              <a:buFont typeface="Wingdings" pitchFamily="2" charset="2"/>
              <a:buNone/>
              <a:defRPr/>
            </a:pPr>
            <a:r>
              <a:rPr lang="en-US" u="none" dirty="0"/>
              <a:t>In examining Exhibit 17.5 , several features should be noted:</a:t>
            </a:r>
          </a:p>
          <a:p>
            <a:pPr marL="171450" indent="-171450">
              <a:buClr>
                <a:srgbClr val="002060"/>
              </a:buClr>
              <a:buFont typeface="Arial"/>
              <a:buChar char="•"/>
              <a:defRPr/>
            </a:pPr>
            <a:r>
              <a:rPr lang="en-US" u="none" dirty="0"/>
              <a:t>This fund statement combines and exhibits all internal service funds (Point U) because they are also proprietary funds. However, in the government-wide financial statements, these same internal service funds are usually reported as part of governmental activities. </a:t>
            </a:r>
            <a:r>
              <a:rPr lang="en-US" dirty="0"/>
              <a:t>Those are the activities that are typically served by these internal operations. </a:t>
            </a:r>
            <a:endParaRPr lang="en-US" u="none" dirty="0"/>
          </a:p>
          <a:p>
            <a:pPr marL="171450" indent="-171450" algn="l">
              <a:buClr>
                <a:srgbClr val="002060"/>
              </a:buClr>
              <a:buFont typeface="Arial"/>
              <a:buChar char="•"/>
              <a:defRPr/>
            </a:pPr>
            <a:r>
              <a:rPr lang="en-US" u="none" dirty="0"/>
              <a:t>Because the proprietary funds utilize accrual accounting to measure economic resources, the totals for the enterprise funds in Exhibit 17.5 agree in most ways with the total figures in Exhibit 17.1. The amount of detail, however, is more extensive in the fund financial statements. For example, the statement in Exhibit 17.1 uses only two accounts to describe capital assets whereas Exhibit 17.5 uses five. </a:t>
            </a:r>
          </a:p>
        </p:txBody>
      </p:sp>
    </p:spTree>
    <p:extLst>
      <p:ext uri="{BB962C8B-B14F-4D97-AF65-F5344CB8AC3E}">
        <p14:creationId xmlns:p14="http://schemas.microsoft.com/office/powerpoint/2010/main" val="35569153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50938" y="692150"/>
            <a:ext cx="4556125" cy="3416300"/>
          </a:xfrm>
          <a:ln/>
        </p:spPr>
      </p:sp>
      <p:sp>
        <p:nvSpPr>
          <p:cNvPr id="56323" name="Rectangle 3"/>
          <p:cNvSpPr>
            <a:spLocks noGrp="1" noChangeArrowheads="1"/>
          </p:cNvSpPr>
          <p:nvPr>
            <p:ph type="body" idx="1"/>
          </p:nvPr>
        </p:nvSpPr>
        <p:spPr>
          <a:noFill/>
          <a:ln w="9525"/>
        </p:spPr>
        <p:txBody>
          <a:bodyPr/>
          <a:lstStyle/>
          <a:p>
            <a:pPr algn="l">
              <a:buClr>
                <a:srgbClr val="002060"/>
              </a:buClr>
              <a:buFont typeface="Wingdings" pitchFamily="2" charset="2"/>
              <a:buNone/>
              <a:defRPr/>
            </a:pPr>
            <a:r>
              <a:rPr lang="en-US" u="none" dirty="0"/>
              <a:t>Just as the statement of net position in Exhibit 17.5 provides individual information about specific enterprise funds (and totals for the internal service funds), the statement of revenues, expenses, and changes in net position in Exhibit 17.6 gives the revenues, expenses, nonoperating items, and transfers for those same funds in detail.</a:t>
            </a:r>
          </a:p>
          <a:p>
            <a:pPr algn="l">
              <a:buClr>
                <a:srgbClr val="002060"/>
              </a:buClr>
              <a:buFont typeface="Wingdings" pitchFamily="2" charset="2"/>
              <a:buNone/>
              <a:defRPr/>
            </a:pPr>
            <a:r>
              <a:rPr lang="en-US" u="none" dirty="0"/>
              <a:t>As an example, in Exhibit 17.2 operating expenses were listed for each of the business-type functions. Here, in Exhibit 17.6 (Point V), operating expenses are separately listed by the type of expense for each of the proprietary funds: employee services, services and supplies, depreciation and amortization, utilities, maintenance and repairs, and others. In addition, several nonoperating items are identified including investment earnings and a gain on disposal of a capital asset. Finally, because this statement reflects all changes in the net position of each proprietary activity, transfers are included at the bottom. Thus, extensive information is available about the operation of each of these enterprise funds, which is the objective of fund financial statements.</a:t>
            </a:r>
          </a:p>
        </p:txBody>
      </p:sp>
    </p:spTree>
    <p:extLst>
      <p:ext uri="{BB962C8B-B14F-4D97-AF65-F5344CB8AC3E}">
        <p14:creationId xmlns:p14="http://schemas.microsoft.com/office/powerpoint/2010/main" val="37526016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fontScale="85000" lnSpcReduction="10000"/>
          </a:bodyPr>
          <a:lstStyle/>
          <a:p>
            <a:r>
              <a:rPr lang="en-US" dirty="0"/>
              <a:t>One of the most unique aspects of the fund financial statements is the statement of cash flows for the proprietary funds. Because a proprietary fund operates in a manner similar to a for-profit business, information about cash flows is considered as vital as it is in analyzing Intel or Coca-Cola. However, the physical structure is not entirely the same. </a:t>
            </a:r>
          </a:p>
          <a:p>
            <a:r>
              <a:rPr lang="en-US" dirty="0"/>
              <a:t>One of the main differences is that the statement of cash flows shown for the proprietary funds has four sections rather than just three:</a:t>
            </a:r>
          </a:p>
          <a:p>
            <a:pPr marL="228600" lvl="0" indent="-228600">
              <a:buFont typeface="+mj-lt"/>
              <a:buAutoNum type="arabicPeriod"/>
            </a:pPr>
            <a:r>
              <a:rPr lang="en-US" dirty="0"/>
              <a:t>Cash flows from operating activities.</a:t>
            </a:r>
          </a:p>
          <a:p>
            <a:pPr marL="228600" lvl="0" indent="-228600">
              <a:buFont typeface="+mj-lt"/>
              <a:buAutoNum type="arabicPeriod"/>
            </a:pPr>
            <a:r>
              <a:rPr lang="en-US" dirty="0"/>
              <a:t>Cash flows from noncapital financing activities.</a:t>
            </a:r>
          </a:p>
          <a:p>
            <a:pPr marL="228600" lvl="0" indent="-228600">
              <a:buFont typeface="+mj-lt"/>
              <a:buAutoNum type="arabicPeriod"/>
            </a:pPr>
            <a:r>
              <a:rPr lang="en-US" dirty="0"/>
              <a:t>Cash flows from capital and related financing activities.</a:t>
            </a:r>
          </a:p>
          <a:p>
            <a:pPr marL="228600" lvl="0" indent="-228600">
              <a:buFont typeface="+mj-lt"/>
              <a:buAutoNum type="arabicPeriod"/>
            </a:pPr>
            <a:r>
              <a:rPr lang="en-US" dirty="0"/>
              <a:t>Cash flows from investing activities. </a:t>
            </a:r>
          </a:p>
          <a:p>
            <a:pPr marL="171450" lvl="0" indent="-171450">
              <a:buFont typeface="Arial"/>
              <a:buChar char="•"/>
            </a:pPr>
            <a:r>
              <a:rPr lang="en-US" dirty="0"/>
              <a:t>The presentation of cash flows from operating activities (Point W) is similar to that prepared by a for-profit business. However, the direct method of reporting is required rather than being an allowed option as in for-profit accounting. The indirect method that is almost universally used by businesses is not allowed for state and local governments.</a:t>
            </a:r>
          </a:p>
          <a:p>
            <a:pPr marL="171450" lvl="0" indent="-171450">
              <a:buFont typeface="Arial"/>
              <a:buChar char="•"/>
            </a:pPr>
            <a:r>
              <a:rPr lang="en-US" dirty="0"/>
              <a:t>Cash flows from noncapital financing activities includes (1) proceeds and payments on debt </a:t>
            </a:r>
            <a:r>
              <a:rPr lang="en-US" i="1" dirty="0"/>
              <a:t>not</a:t>
            </a:r>
            <a:r>
              <a:rPr lang="en-US" dirty="0"/>
              <a:t> attributable to the acquisition or construction of capital assets and (2) grants and subsidies </a:t>
            </a:r>
            <a:r>
              <a:rPr lang="en-US" i="1" dirty="0"/>
              <a:t>not</a:t>
            </a:r>
            <a:r>
              <a:rPr lang="en-US" dirty="0"/>
              <a:t> restricted for either capital purposes or operating activities.</a:t>
            </a:r>
          </a:p>
          <a:p>
            <a:pPr marL="171450" lvl="0" indent="-171450">
              <a:buFont typeface="Arial"/>
              <a:buChar char="•"/>
            </a:pPr>
            <a:r>
              <a:rPr lang="en-US" dirty="0"/>
              <a:t>As the name implies, cash flows from capital and related financing activities focus on the amounts spent on capital assets and the source of that funding. Exhibit 17.7 shows typical examples (Point X): proceeds from issuance of debt, acquisition of capital assets, and proceeds from disposition of capital assets.</a:t>
            </a:r>
          </a:p>
          <a:p>
            <a:pPr marL="171450" lvl="0" indent="-171450">
              <a:buFont typeface="Arial"/>
              <a:buChar char="•"/>
            </a:pPr>
            <a:r>
              <a:rPr lang="en-US" dirty="0"/>
              <a:t>Cash flows from investing activities disclose amounts paid and received from investments.</a:t>
            </a:r>
          </a:p>
          <a:p>
            <a:pPr marL="171450" lvl="0" indent="-171450">
              <a:buFont typeface="Arial"/>
              <a:buChar char="•"/>
            </a:pPr>
            <a:r>
              <a:rPr lang="en-US" dirty="0"/>
              <a:t>The government should also provide a reconciliation of operating income to operating cash flows. That information has been omitted here because of space considerations. </a:t>
            </a:r>
          </a:p>
        </p:txBody>
      </p:sp>
    </p:spTree>
    <p:extLst>
      <p:ext uri="{BB962C8B-B14F-4D97-AF65-F5344CB8AC3E}">
        <p14:creationId xmlns:p14="http://schemas.microsoft.com/office/powerpoint/2010/main" val="14674767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17-11: Understand the presentation of financial statements for a public college or university.</a:t>
            </a:r>
            <a:endParaRPr lang="en-US" sz="1200" b="1" dirty="0">
              <a:solidFill>
                <a:srgbClr val="002060"/>
              </a:solidFill>
              <a:effectLst/>
            </a:endParaRPr>
          </a:p>
        </p:txBody>
      </p:sp>
    </p:spTree>
    <p:extLst>
      <p:ext uri="{BB962C8B-B14F-4D97-AF65-F5344CB8AC3E}">
        <p14:creationId xmlns:p14="http://schemas.microsoft.com/office/powerpoint/2010/main" val="362762902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pPr marL="0" indent="0">
              <a:spcBef>
                <a:spcPts val="1200"/>
              </a:spcBef>
              <a:buFont typeface="Wingdings" pitchFamily="2" charset="2"/>
              <a:buNone/>
              <a:defRPr/>
            </a:pPr>
            <a:r>
              <a:rPr lang="en-US" sz="1200" b="0" dirty="0">
                <a:effectLst/>
                <a:cs typeface="Times New Roman" pitchFamily="18" charset="0"/>
              </a:rPr>
              <a:t>In many ways, public and private schools are much alike. They both educate students, charge tuition and other fees, conduct scholarly research, maintain libraries and sports teams, operate cafeterias and museums, and the like. What should be the measurement basis and form of the financial statements to reflect the financial activity and position of a public college or university? </a:t>
            </a:r>
          </a:p>
          <a:p>
            <a:pPr marL="0" indent="0">
              <a:spcBef>
                <a:spcPts val="1200"/>
              </a:spcBef>
              <a:buFont typeface="Wingdings" pitchFamily="2" charset="2"/>
              <a:buNone/>
              <a:defRPr/>
            </a:pPr>
            <a:r>
              <a:rPr lang="en-US" sz="1200" b="0" dirty="0">
                <a:effectLst/>
                <a:cs typeface="Times New Roman" pitchFamily="18" charset="0"/>
              </a:rPr>
              <a:t>Private schools such as Harvard, Duke, and Stanford follow the FASB </a:t>
            </a:r>
            <a:r>
              <a:rPr lang="en-US" sz="1200" b="0" i="1" dirty="0">
                <a:effectLst/>
                <a:cs typeface="Times New Roman" pitchFamily="18" charset="0"/>
              </a:rPr>
              <a:t>Accounting Standards Codification</a:t>
            </a:r>
            <a:r>
              <a:rPr lang="en-US" sz="1200" b="0" i="1" baseline="30000" dirty="0">
                <a:effectLst/>
                <a:cs typeface="Times New Roman" pitchFamily="18" charset="0"/>
              </a:rPr>
              <a:t>®</a:t>
            </a:r>
            <a:r>
              <a:rPr lang="en-US" sz="1200" b="0" dirty="0">
                <a:effectLst/>
                <a:cs typeface="Times New Roman" pitchFamily="18" charset="0"/>
              </a:rPr>
              <a:t>. Authoritative accounting literature on contributions and the proper form of financial statements provides a significant amount of official reporting guidance for these private institutions. As will be discussed in the following chapter, generally accepted accounting principles developed for such private not-for-profit organizations have progressed greatly over the years. </a:t>
            </a:r>
          </a:p>
          <a:p>
            <a:pPr marL="0" indent="0">
              <a:spcBef>
                <a:spcPts val="1200"/>
              </a:spcBef>
              <a:buFont typeface="Wingdings" pitchFamily="2" charset="2"/>
              <a:buNone/>
              <a:defRPr/>
            </a:pPr>
            <a:r>
              <a:rPr lang="en-US" dirty="0">
                <a:cs typeface="Times New Roman" pitchFamily="18" charset="0"/>
              </a:rPr>
              <a:t>In contrast, </a:t>
            </a:r>
            <a:r>
              <a:rPr lang="en-US" sz="1200" b="0" dirty="0">
                <a:effectLst/>
                <a:cs typeface="Times New Roman" pitchFamily="18" charset="0"/>
              </a:rPr>
              <a:t>GASB has retained primary authority over the reporting of public colleges and universities. </a:t>
            </a:r>
          </a:p>
          <a:p>
            <a:pPr marL="0" indent="0">
              <a:spcBef>
                <a:spcPts val="1200"/>
              </a:spcBef>
              <a:buFont typeface="Wingdings" pitchFamily="2" charset="2"/>
              <a:buNone/>
              <a:defRPr/>
            </a:pPr>
            <a:r>
              <a:rPr lang="en-US" sz="1200" b="0" dirty="0">
                <a:effectLst/>
                <a:cs typeface="Times New Roman" pitchFamily="18" charset="0"/>
              </a:rPr>
              <a:t> </a:t>
            </a:r>
          </a:p>
        </p:txBody>
      </p:sp>
    </p:spTree>
    <p:extLst>
      <p:ext uri="{BB962C8B-B14F-4D97-AF65-F5344CB8AC3E}">
        <p14:creationId xmlns:p14="http://schemas.microsoft.com/office/powerpoint/2010/main" val="1151796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Over the years, four alternatives have been suggested for constructing the financial statements that public colleges and universities prepare and distribute: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Adopt FASB’s requirements so that all colleges and universities (public and private) prepare comparable financial statements. As the next chapter discusses, the private school reporting model is relatively well developed. Some worry that this suggestion presents potential problems. FASB has not had to deal with the intricacies of governmental entities and might fail to comprehend the unique aspects of public schools. The specific reporting needs associated with such institutions might go unnoticed.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Apply a more traditional model focusing on fund financial statements and the wide variety of funds that such schools often have to maintain. However, both private not-for-profit organizations and governments (at least in part) have abandoned the reporting of individual funds. For public schools to continue relying on this approach seems somewhat outdated.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Create an entirely new set of financial statements designed specifically to meet the unique needs of public colleges and universities. If FASB’s </a:t>
            </a:r>
            <a:r>
              <a:rPr lang="en-US" sz="1200" b="0" i="1" u="none" strike="noStrike" kern="1200" baseline="0" dirty="0">
                <a:solidFill>
                  <a:schemeClr val="tx1"/>
                </a:solidFill>
                <a:latin typeface="Times New Roman" pitchFamily="18" charset="0"/>
                <a:ea typeface="+mn-ea"/>
                <a:cs typeface="+mn-cs"/>
              </a:rPr>
              <a:t>Accounting Standards Codification</a:t>
            </a:r>
            <a:r>
              <a:rPr lang="en-US" sz="1200" b="0" i="0" u="none" strike="noStrike" kern="1200" baseline="30000" dirty="0">
                <a:solidFill>
                  <a:schemeClr val="tx1"/>
                </a:solidFill>
                <a:latin typeface="Times New Roman" pitchFamily="18" charset="0"/>
                <a:ea typeface="+mn-ea"/>
                <a:cs typeface="+mn-cs"/>
              </a:rPr>
              <a:t>®</a:t>
            </a:r>
            <a:r>
              <a:rPr lang="en-US" sz="1200" b="0" i="0" u="none" strike="noStrike" kern="1200" baseline="0" dirty="0">
                <a:solidFill>
                  <a:schemeClr val="tx1"/>
                </a:solidFill>
                <a:latin typeface="Times New Roman" pitchFamily="18" charset="0"/>
                <a:ea typeface="+mn-ea"/>
                <a:cs typeface="+mn-cs"/>
              </a:rPr>
              <a:t> is not to be followed, the fundamental differences between private and public schools must be significant. Identify those differences and new statements could be developed to reflect the events and transactions of public institutions and satisfy the informational needs of users. Unfortunately, the creation of a new set of financial statements would require an enormous amount of work by GASB. Does the benefit gained from tailor-made financial statements outweigh the cost of producing new standards for the reporting of public schools?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Adopt the same reporting model for public schools that has been created for state and local governments. Because a large amount of funding for public schools comes directly from governments, the financial statement format utilized by a city or county could be applied. </a:t>
            </a:r>
          </a:p>
        </p:txBody>
      </p:sp>
    </p:spTree>
    <p:extLst>
      <p:ext uri="{BB962C8B-B14F-4D97-AF65-F5344CB8AC3E}">
        <p14:creationId xmlns:p14="http://schemas.microsoft.com/office/powerpoint/2010/main" val="34029333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pPr marL="0" indent="0">
              <a:spcBef>
                <a:spcPts val="1200"/>
              </a:spcBef>
              <a:buFont typeface="Wingdings" pitchFamily="2" charset="2"/>
              <a:buNone/>
              <a:defRPr/>
            </a:pPr>
            <a:r>
              <a:rPr lang="en-US" dirty="0"/>
              <a:t>The operations of public colleges and universities differ in at least two important ways from private schools. First, state or other governments directly provide a significant amount of funding, lessening the reliance on tuition and fees. Second, because of the ongoing support from the government, public schools often raise and accumulate a smaller amount of endowment funds than private colleges and universities.</a:t>
            </a:r>
          </a:p>
          <a:p>
            <a:pPr marL="0" indent="0">
              <a:spcBef>
                <a:spcPts val="1200"/>
              </a:spcBef>
              <a:buFont typeface="Wingdings" pitchFamily="2" charset="2"/>
              <a:buNone/>
              <a:defRPr/>
            </a:pPr>
            <a:r>
              <a:rPr lang="en-US" dirty="0"/>
              <a:t>GASB has officially selected the fourth option by specifying that public colleges and universities are special purpose governments. “‘Public universities, hospitals, utilities, and other business-type activities may operate similar to businesses but they are nonetheless governments—and therefore are accountable to the citizenry,’ said GASB Chairman Robert H. </a:t>
            </a:r>
            <a:r>
              <a:rPr lang="en-US" dirty="0" err="1"/>
              <a:t>Attmore</a:t>
            </a:r>
            <a:r>
              <a:rPr lang="en-US" dirty="0"/>
              <a:t>. This decision creates a standard reporting model for schools such as the University of Tennessee and Michigan State University</a:t>
            </a:r>
            <a:r>
              <a:rPr lang="en-US" baseline="0" dirty="0"/>
              <a:t>.</a:t>
            </a:r>
            <a:endParaRPr lang="en-US" dirty="0"/>
          </a:p>
        </p:txBody>
      </p:sp>
    </p:spTree>
    <p:extLst>
      <p:ext uri="{BB962C8B-B14F-4D97-AF65-F5344CB8AC3E}">
        <p14:creationId xmlns:p14="http://schemas.microsoft.com/office/powerpoint/2010/main" val="2548407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sng" strike="noStrike" kern="1200" baseline="0" dirty="0">
                <a:solidFill>
                  <a:schemeClr val="tx1"/>
                </a:solidFill>
                <a:latin typeface="Times New Roman" pitchFamily="18" charset="0"/>
                <a:ea typeface="+mn-ea"/>
                <a:cs typeface="+mn-cs"/>
              </a:rPr>
              <a:t>Category A:</a:t>
            </a:r>
            <a:r>
              <a:rPr lang="en-US" sz="1200" b="0" i="0" strike="noStrike" kern="1200" baseline="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This first level of authoritative rules is made up of the official statements of the GASB. Those statements are available on the GASB’s website. In addition, prior to the release of Statement No. 76, GASB occasionally issued interpretations to help clarify, explain, or provide more detailed information about various GASB statements. Over the years, the Board issued only a few interpretations and has decided to discontinue any further usage. Going forward, the Board will use other methods (see Category B) to provide this type of guidance about U.S. GAAP. However, previously released interpretations that still remain in effect are included in this highest level of authority. </a:t>
            </a:r>
          </a:p>
        </p:txBody>
      </p:sp>
    </p:spTree>
    <p:extLst>
      <p:ext uri="{BB962C8B-B14F-4D97-AF65-F5344CB8AC3E}">
        <p14:creationId xmlns:p14="http://schemas.microsoft.com/office/powerpoint/2010/main" val="2790557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u="sng" dirty="0"/>
              <a:t>Category B:</a:t>
            </a:r>
            <a:r>
              <a:rPr lang="en-US" dirty="0"/>
              <a:t> The second level is made up of GASB Technical Bulletins, GASB Implementation Guides, and any literature of the American Institute of Certified Public Accountants (AICPA) that has been cleared by GASB. Again, specific listings of these resources can be found on GASB’s website.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Technical bulletins are created when needed to serve much the same function as the interpretations described previously. Technical bulletins outline practical guidance concerning GASB statements. They can be issued by GASB in a shorter period of time to provide solutions for pressing reporting problems. In the past, technical bulletins have not been frequently developed but can still be released whenever a majority of the Board does not object to a proposed method of reporting. In this manner, GASB has an official procedure by which reporting problems can be addressed quickly.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Implementation guides clarify, explain, or elaborate on existing U.S. GAAP for state and local governments. In contrast to technical bulletins, they do not go beyond that function. Therefore, they do not establish the acceptability of new approaches to reporting issues. Because implementation guides tend to have a broader impact and less urgency, a period of public exposure provides a chance for feedback that can highlight potential problems before the guide is issued. Like technical bulletins, they are only released when a majority of the Board does not object to the guidance being given. </a:t>
            </a:r>
          </a:p>
          <a:p>
            <a:r>
              <a:rPr lang="en-US" sz="1200" b="0" i="0" u="none" strike="noStrike" kern="1200" baseline="0" dirty="0">
                <a:solidFill>
                  <a:schemeClr val="tx1"/>
                </a:solidFill>
                <a:latin typeface="Times New Roman" pitchFamily="18" charset="0"/>
                <a:ea typeface="+mn-ea"/>
                <a:cs typeface="+mn-cs"/>
              </a:rPr>
              <a:t>Thus, to establish the validity of a proposed reporting treatment, accountants and auditors first look to Category A and, then, only to Category B if no answer is found at the first level. </a:t>
            </a:r>
            <a:endParaRPr lang="en-US" dirty="0">
              <a:effectLst/>
            </a:endParaRPr>
          </a:p>
        </p:txBody>
      </p:sp>
    </p:spTree>
    <p:extLst>
      <p:ext uri="{BB962C8B-B14F-4D97-AF65-F5344CB8AC3E}">
        <p14:creationId xmlns:p14="http://schemas.microsoft.com/office/powerpoint/2010/main" val="341851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17-2: Explain the informational benefit from required disclosure of tax abatements provided by state and local governments. </a:t>
            </a:r>
            <a:endParaRPr lang="en-US" dirty="0"/>
          </a:p>
        </p:txBody>
      </p:sp>
    </p:spTree>
    <p:extLst>
      <p:ext uri="{BB962C8B-B14F-4D97-AF65-F5344CB8AC3E}">
        <p14:creationId xmlns:p14="http://schemas.microsoft.com/office/powerpoint/2010/main" val="310192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“For years, taxpayers have questioned whether the estimated $70 billion in subsidies governments shower on the free enterprise system each year are savvy investments or corporate welfare run amok. Soon, they will have more information to make that call. This month, the Governmental Accounting Standards Board – the Norwalk, Conn., body that oversees government accounting rules – said it will require governments to disclose how much tax revenue they are foregoing because of incentives provided to businesses. State and local governments, as well as school districts, also will have to disclose the jobs promises and other commitments businesses make in order to avoid paying taxes.”</a:t>
            </a:r>
          </a:p>
        </p:txBody>
      </p:sp>
    </p:spTree>
    <p:extLst>
      <p:ext uri="{BB962C8B-B14F-4D97-AF65-F5344CB8AC3E}">
        <p14:creationId xmlns:p14="http://schemas.microsoft.com/office/powerpoint/2010/main" val="2076141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FEC1D753-9DC8-4EAD-AB1D-C56FE4B6C64A}"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5B6906F4-E1B4-4AD0-B190-33BDB7F1C099}"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A0B8C2BA-FD53-42A2-9139-0DD414472067}"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17 - </a:t>
            </a:r>
            <a:fld id="{BFD27339-C774-4D70-9AFB-4CE6BAF3D252}"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FF3B7B0F-AC37-4273-870D-5D19E5596214}"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46743" y="91966"/>
            <a:ext cx="8763253" cy="1143000"/>
          </a:xfrm>
        </p:spPr>
        <p:txBody>
          <a:bodyPr/>
          <a:lstStyle>
            <a:lvl1pPr>
              <a:defRPr>
                <a:latin typeface="Times New Roman" pitchFamily="18" charset="0"/>
                <a:cs typeface="Times New Roman" pitchFamily="18" charset="0"/>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atin typeface="Times New Roman" pitchFamily="18" charset="0"/>
                <a:cs typeface="Times New Roman" pitchFamily="18" charset="0"/>
              </a:defRPr>
            </a:lvl1pPr>
            <a:lvl2pPr>
              <a:defRPr sz="2400">
                <a:latin typeface="Times New Roman" pitchFamily="18" charset="0"/>
                <a:cs typeface="Times New Roman" pitchFamily="18" charset="0"/>
              </a:defRPr>
            </a:lvl2pPr>
            <a:lvl3pPr>
              <a:defRPr sz="2000">
                <a:latin typeface="Times New Roman" pitchFamily="18" charset="0"/>
                <a:cs typeface="Times New Roman" pitchFamily="18" charset="0"/>
              </a:defRPr>
            </a:lvl3pPr>
            <a:lvl4pPr>
              <a:defRPr sz="1800">
                <a:latin typeface="Times New Roman" pitchFamily="18" charset="0"/>
                <a:cs typeface="Times New Roman" pitchFamily="18" charset="0"/>
              </a:defRPr>
            </a:lvl4pPr>
            <a:lvl5pPr>
              <a:defRPr sz="1800">
                <a:latin typeface="Times New Roman" pitchFamily="18" charset="0"/>
                <a:cs typeface="Times New Roman" pitchFamily="18"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atin typeface="Times New Roman" pitchFamily="18" charset="0"/>
                <a:cs typeface="Times New Roman" pitchFamily="18" charset="0"/>
              </a:defRPr>
            </a:lvl1pPr>
            <a:lvl2pPr>
              <a:defRPr sz="2400">
                <a:latin typeface="Times New Roman" pitchFamily="18" charset="0"/>
                <a:cs typeface="Times New Roman" pitchFamily="18" charset="0"/>
              </a:defRPr>
            </a:lvl2pPr>
            <a:lvl3pPr>
              <a:defRPr sz="2000">
                <a:latin typeface="Times New Roman" pitchFamily="18" charset="0"/>
                <a:cs typeface="Times New Roman" pitchFamily="18" charset="0"/>
              </a:defRPr>
            </a:lvl3pPr>
            <a:lvl4pPr>
              <a:defRPr sz="1800">
                <a:latin typeface="Times New Roman" pitchFamily="18" charset="0"/>
                <a:cs typeface="Times New Roman" pitchFamily="18" charset="0"/>
              </a:defRPr>
            </a:lvl4pPr>
            <a:lvl5pPr>
              <a:defRPr sz="1800">
                <a:latin typeface="Times New Roman" pitchFamily="18" charset="0"/>
                <a:cs typeface="Times New Roman" pitchFamily="18"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BE316D6D-55CF-494F-B3D1-077F192BDF73}"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8"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9"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662583A6-E48A-4BA8-968C-8CEE53B0CB14}"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pPr>
              <a:defRPr/>
            </a:pPr>
            <a:r>
              <a:rPr lang="en-US" b="1" i="1" dirty="0">
                <a:solidFill>
                  <a:srgbClr val="002060"/>
                </a:solidFill>
                <a:latin typeface="Times New Roman" pitchFamily="18" charset="0"/>
              </a:rPr>
              <a:t>McGraw-Hill/Irwin</a:t>
            </a:r>
            <a:endParaRPr lang="en-US" dirty="0"/>
          </a:p>
        </p:txBody>
      </p:sp>
      <p:sp>
        <p:nvSpPr>
          <p:cNvPr id="7" name="Slide Number Placeholder 6"/>
          <p:cNvSpPr>
            <a:spLocks noGrp="1"/>
          </p:cNvSpPr>
          <p:nvPr>
            <p:ph type="sldNum" sz="quarter" idx="11"/>
          </p:nvPr>
        </p:nvSpPr>
        <p:spPr/>
        <p:txBody>
          <a:bodyPr/>
          <a:lstStyle/>
          <a:p>
            <a:pPr>
              <a:defRPr/>
            </a:pPr>
            <a:r>
              <a:rPr lang="en-US" b="1" i="1" dirty="0">
                <a:solidFill>
                  <a:srgbClr val="002060"/>
                </a:solidFill>
                <a:latin typeface="Times New Roman" pitchFamily="18" charset="0"/>
              </a:rPr>
              <a:t>17-</a:t>
            </a:r>
            <a:fld id="{7432997F-274D-4167-8340-78EB65E700B7}" type="slidenum">
              <a:rPr lang="en-US" b="1" i="1" smtClean="0">
                <a:solidFill>
                  <a:srgbClr val="002060"/>
                </a:solidFill>
                <a:latin typeface="Times New Roman" pitchFamily="18" charset="0"/>
              </a:rPr>
              <a:pPr>
                <a:defRPr/>
              </a:pPr>
              <a:t>‹#›</a:t>
            </a:fld>
            <a:endParaRPr lang="en-US" b="1" i="1" dirty="0">
              <a:solidFill>
                <a:srgbClr val="002060"/>
              </a:solidFill>
              <a:latin typeface="Times New Roman" pitchFamily="18" charset="0"/>
            </a:endParaRPr>
          </a:p>
        </p:txBody>
      </p:sp>
      <p:sp>
        <p:nvSpPr>
          <p:cNvPr id="8" name="Footer Placeholder 7"/>
          <p:cNvSpPr>
            <a:spLocks noGrp="1"/>
          </p:cNvSpPr>
          <p:nvPr>
            <p:ph type="ftr" sz="quarter" idx="12"/>
          </p:nvPr>
        </p:nvSpPr>
        <p:spPr/>
        <p:txBody>
          <a:bodyPr/>
          <a:lstStyle/>
          <a:p>
            <a:pPr>
              <a:defRPr/>
            </a:pPr>
            <a:r>
              <a:rPr lang="en-US" b="1" i="1" dirty="0">
                <a:solidFill>
                  <a:srgbClr val="002060"/>
                </a:solidFill>
                <a:latin typeface="Times New Roman" pitchFamily="18" charset="0"/>
              </a:rPr>
              <a:t>Copyright © 2015 by The McGraw-Hill Companies, Inc. All rights reserved. </a:t>
            </a:r>
          </a:p>
        </p:txBody>
      </p:sp>
      <p:sp>
        <p:nvSpPr>
          <p:cNvPr id="9" name="Title 8"/>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3"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4"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A561E2AA-BC88-46B2-AF67-82848223A6BC}"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B2E37550-0DFA-4110-8638-99D36041C85F}"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11"/>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12"/>
          </p:nvPr>
        </p:nvSpPr>
        <p:spPr/>
        <p:txBody>
          <a:bodyPr/>
          <a:lstStyle>
            <a:lvl1pPr>
              <a:defRPr b="1" i="1">
                <a:solidFill>
                  <a:srgbClr val="002060"/>
                </a:solidFill>
                <a:latin typeface="Times New Roman" pitchFamily="18" charset="0"/>
                <a:cs typeface="Times New Roman" pitchFamily="18" charset="0"/>
              </a:defRPr>
            </a:lvl1pPr>
          </a:lstStyle>
          <a:p>
            <a:pPr>
              <a:defRPr/>
            </a:pPr>
            <a:r>
              <a:rPr lang="en-US" dirty="0"/>
              <a:t>17-</a:t>
            </a:r>
            <a:fld id="{3B8991B8-131C-48BF-82ED-47D05057DCFB}"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305800" y="6384925"/>
            <a:ext cx="838200" cy="473075"/>
          </a:xfrm>
          <a:prstGeom prst="rect">
            <a:avLst/>
          </a:prstGeom>
        </p:spPr>
        <p:txBody>
          <a:bodyPr vert="horz" lIns="91440" tIns="45720" rIns="91440" bIns="45720" rtlCol="0" anchor="ctr"/>
          <a:lstStyle>
            <a:lvl1pPr marL="0" marR="0" indent="0" algn="l" defTabSz="914400" rtl="0" eaLnBrk="0" fontAlgn="base" latinLnBrk="0" hangingPunct="0">
              <a:lnSpc>
                <a:spcPct val="100000"/>
              </a:lnSpc>
              <a:spcBef>
                <a:spcPct val="0"/>
              </a:spcBef>
              <a:spcAft>
                <a:spcPct val="0"/>
              </a:spcAft>
              <a:buClrTx/>
              <a:buSzTx/>
              <a:buFontTx/>
              <a:buNone/>
              <a:tabLst/>
              <a:defRPr sz="1200">
                <a:solidFill>
                  <a:schemeClr val="tx1">
                    <a:tint val="75000"/>
                  </a:schemeClr>
                </a:solidFill>
                <a:effectLst/>
                <a:latin typeface="+mn-lt"/>
              </a:defRPr>
            </a:lvl1pPr>
          </a:lstStyle>
          <a:p>
            <a:pPr>
              <a:defRPr/>
            </a:pPr>
            <a:r>
              <a:rPr lang="en-US" b="1" i="1" dirty="0">
                <a:solidFill>
                  <a:srgbClr val="002060"/>
                </a:solidFill>
                <a:latin typeface="Times New Roman" pitchFamily="18" charset="0"/>
              </a:rPr>
              <a:t>17-</a:t>
            </a:r>
            <a:fld id="{7432997F-274D-4167-8340-78EB65E700B7}" type="slidenum">
              <a:rPr lang="en-US" b="1" i="1" smtClean="0">
                <a:solidFill>
                  <a:srgbClr val="002060"/>
                </a:solidFill>
                <a:latin typeface="Times New Roman" pitchFamily="18" charset="0"/>
              </a:rPr>
              <a:pPr>
                <a:defRPr/>
              </a:pPr>
              <a:t>‹#›</a:t>
            </a:fld>
            <a:endParaRPr lang="en-US" b="1" i="1" dirty="0">
              <a:solidFill>
                <a:srgbClr val="002060"/>
              </a:solidFill>
              <a:latin typeface="Times New Roman" pitchFamily="18" charset="0"/>
            </a:endParaRPr>
          </a:p>
        </p:txBody>
      </p:sp>
      <p:sp>
        <p:nvSpPr>
          <p:cNvPr id="5" name="Footer Placeholder 4"/>
          <p:cNvSpPr>
            <a:spLocks noGrp="1"/>
          </p:cNvSpPr>
          <p:nvPr>
            <p:ph type="ftr" sz="quarter" idx="3"/>
          </p:nvPr>
        </p:nvSpPr>
        <p:spPr>
          <a:xfrm>
            <a:off x="3124200" y="6400800"/>
            <a:ext cx="5105400" cy="457200"/>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effectLst/>
                <a:latin typeface="+mn-lt"/>
              </a:defRPr>
            </a:lvl1pPr>
          </a:lstStyle>
          <a:p>
            <a:pPr>
              <a:defRPr/>
            </a:pPr>
            <a:r>
              <a:rPr lang="en-US" b="1" i="1" dirty="0">
                <a:solidFill>
                  <a:srgbClr val="002060"/>
                </a:solidFill>
                <a:latin typeface="Times New Roman" pitchFamily="18" charset="0"/>
              </a:rPr>
              <a:t>Copyright © 2015 by The McGraw-Hill Companies, Inc. All rights reserved. </a:t>
            </a:r>
          </a:p>
        </p:txBody>
      </p:sp>
      <p:sp>
        <p:nvSpPr>
          <p:cNvPr id="4" name="Date Placeholder 3"/>
          <p:cNvSpPr>
            <a:spLocks noGrp="1"/>
          </p:cNvSpPr>
          <p:nvPr>
            <p:ph type="dt" sz="half" idx="2"/>
          </p:nvPr>
        </p:nvSpPr>
        <p:spPr>
          <a:xfrm>
            <a:off x="1371600" y="6384925"/>
            <a:ext cx="1676400" cy="39687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effectLst/>
                <a:latin typeface="+mn-lt"/>
              </a:defRPr>
            </a:lvl1pPr>
          </a:lstStyle>
          <a:p>
            <a:pPr>
              <a:defRPr/>
            </a:pPr>
            <a:r>
              <a:rPr lang="en-US" b="1" i="1" dirty="0">
                <a:solidFill>
                  <a:srgbClr val="002060"/>
                </a:solidFill>
                <a:latin typeface="Times New Roman" pitchFamily="18" charset="0"/>
              </a:rPr>
              <a:t>McGraw-Hill/Irwin</a:t>
            </a:r>
            <a:endParaRPr lang="en-US" dirty="0"/>
          </a:p>
        </p:txBody>
      </p:sp>
      <p:sp>
        <p:nvSpPr>
          <p:cNvPr id="1027" name="Text Placeholder 2"/>
          <p:cNvSpPr>
            <a:spLocks noGrp="1"/>
          </p:cNvSpPr>
          <p:nvPr>
            <p:ph type="body" idx="1"/>
          </p:nvPr>
        </p:nvSpPr>
        <p:spPr bwMode="auto">
          <a:xfrm>
            <a:off x="595086" y="1600200"/>
            <a:ext cx="8091714"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6" name="Title Placeholder 1"/>
          <p:cNvSpPr>
            <a:spLocks noGrp="1"/>
          </p:cNvSpPr>
          <p:nvPr>
            <p:ph type="title"/>
          </p:nvPr>
        </p:nvSpPr>
        <p:spPr bwMode="auto">
          <a:xfrm>
            <a:off x="174171" y="107732"/>
            <a:ext cx="8837077"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rtl="0" eaLnBrk="1" fontAlgn="base" hangingPunct="1">
        <a:spcBef>
          <a:spcPct val="0"/>
        </a:spcBef>
        <a:spcAft>
          <a:spcPct val="0"/>
        </a:spcAft>
        <a:defRPr sz="44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tags" Target="../tags/tag4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tags" Target="../tags/tag5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232229" y="76200"/>
            <a:ext cx="8744857" cy="1143000"/>
          </a:xfrm>
        </p:spPr>
        <p:txBody>
          <a:bodyPr/>
          <a:lstStyle/>
          <a:p>
            <a:r>
              <a:rPr lang="en-US" sz="4000" b="1" dirty="0"/>
              <a:t>Chapter Seventeen</a:t>
            </a:r>
          </a:p>
        </p:txBody>
      </p:sp>
      <p:sp>
        <p:nvSpPr>
          <p:cNvPr id="198664" name="Rectangle 8"/>
          <p:cNvSpPr>
            <a:spLocks noChangeArrowheads="1"/>
          </p:cNvSpPr>
          <p:nvPr/>
        </p:nvSpPr>
        <p:spPr bwMode="auto">
          <a:xfrm>
            <a:off x="464457" y="1752600"/>
            <a:ext cx="38862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effectLst/>
                <a:cs typeface="Times New Roman" pitchFamily="18" charset="0"/>
              </a:rPr>
              <a:t>Accounting for State and Local Governments (Part 2)</a:t>
            </a: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B174C9E6-4F70-4E69-906C-D09777D00F26}"/>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3600" dirty="0"/>
              <a:t>GASB Statement No. 77, </a:t>
            </a:r>
            <a:r>
              <a:rPr lang="en-US" sz="3600" i="1" dirty="0"/>
              <a:t>Tax Abatement Disclosures</a:t>
            </a:r>
            <a:endParaRPr lang="en-US" sz="3600" dirty="0"/>
          </a:p>
        </p:txBody>
      </p:sp>
      <p:sp>
        <p:nvSpPr>
          <p:cNvPr id="3" name="Content Placeholder 2"/>
          <p:cNvSpPr>
            <a:spLocks noGrp="1"/>
          </p:cNvSpPr>
          <p:nvPr>
            <p:ph idx="1"/>
          </p:nvPr>
        </p:nvSpPr>
        <p:spPr/>
        <p:txBody>
          <a:bodyPr/>
          <a:lstStyle/>
          <a:p>
            <a:pPr marL="0" lvl="0" indent="0" eaLnBrk="0" hangingPunct="0">
              <a:spcBef>
                <a:spcPct val="0"/>
              </a:spcBef>
              <a:spcAft>
                <a:spcPts val="600"/>
              </a:spcAft>
              <a:buNone/>
            </a:pPr>
            <a:r>
              <a:rPr lang="en-US" sz="2600" dirty="0">
                <a:cs typeface="+mn-cs"/>
              </a:rPr>
              <a:t>GASB recently ruled that a state or local government must disclose significant information about abatement agreements including: </a:t>
            </a:r>
          </a:p>
          <a:p>
            <a:pPr marL="808038" lvl="0" indent="-457200" eaLnBrk="0" hangingPunct="0">
              <a:spcBef>
                <a:spcPct val="0"/>
              </a:spcBef>
              <a:spcAft>
                <a:spcPts val="600"/>
              </a:spcAft>
              <a:buFont typeface="Wingdings" panose="05000000000000000000" pitchFamily="2" charset="2"/>
              <a:buChar char="Ø"/>
            </a:pPr>
            <a:r>
              <a:rPr lang="en-US" sz="2500" dirty="0">
                <a:cs typeface="+mn-cs"/>
              </a:rPr>
              <a:t>The purpose of the tax abatement program. </a:t>
            </a:r>
          </a:p>
          <a:p>
            <a:pPr marL="808038" lvl="0" indent="-457200" eaLnBrk="0" hangingPunct="0">
              <a:spcBef>
                <a:spcPct val="0"/>
              </a:spcBef>
              <a:spcAft>
                <a:spcPts val="600"/>
              </a:spcAft>
              <a:buFont typeface="Wingdings" panose="05000000000000000000" pitchFamily="2" charset="2"/>
              <a:buChar char="Ø"/>
            </a:pPr>
            <a:r>
              <a:rPr lang="en-US" sz="2500" dirty="0">
                <a:cs typeface="+mn-cs"/>
              </a:rPr>
              <a:t>The type of tax being abated. </a:t>
            </a:r>
          </a:p>
          <a:p>
            <a:pPr marL="808038" lvl="0" indent="-457200" eaLnBrk="0" hangingPunct="0">
              <a:spcBef>
                <a:spcPct val="0"/>
              </a:spcBef>
              <a:spcAft>
                <a:spcPts val="600"/>
              </a:spcAft>
              <a:buFont typeface="Wingdings" panose="05000000000000000000" pitchFamily="2" charset="2"/>
              <a:buChar char="Ø"/>
            </a:pPr>
            <a:r>
              <a:rPr lang="en-US" sz="2500" dirty="0">
                <a:cs typeface="+mn-cs"/>
              </a:rPr>
              <a:t>Dollar amount of taxes abated. </a:t>
            </a:r>
          </a:p>
          <a:p>
            <a:pPr marL="808038" lvl="0" indent="-457200" eaLnBrk="0" hangingPunct="0">
              <a:spcBef>
                <a:spcPct val="0"/>
              </a:spcBef>
              <a:spcAft>
                <a:spcPts val="600"/>
              </a:spcAft>
              <a:buFont typeface="Wingdings" panose="05000000000000000000" pitchFamily="2" charset="2"/>
              <a:buChar char="Ø"/>
            </a:pPr>
            <a:r>
              <a:rPr lang="en-US" sz="2500" dirty="0">
                <a:cs typeface="+mn-cs"/>
              </a:rPr>
              <a:t>The type of commitments made by the tax abatement recipients. </a:t>
            </a:r>
          </a:p>
          <a:p>
            <a:pPr marL="808038" lvl="0" indent="-457200" eaLnBrk="0" hangingPunct="0">
              <a:spcBef>
                <a:spcPct val="0"/>
              </a:spcBef>
              <a:spcAft>
                <a:spcPts val="600"/>
              </a:spcAft>
              <a:buFont typeface="Wingdings" panose="05000000000000000000" pitchFamily="2" charset="2"/>
              <a:buChar char="Ø"/>
            </a:pPr>
            <a:r>
              <a:rPr lang="en-US" sz="2500" dirty="0">
                <a:cs typeface="+mn-cs"/>
              </a:rPr>
              <a:t>Any commitments made by the government (or other parties): for example, agreeing to construct infrastructure assets such as roads.</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10</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720763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17-3</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eaLnBrk="0" hangingPunct="0">
              <a:spcBef>
                <a:spcPct val="0"/>
              </a:spcBef>
              <a:buNone/>
            </a:pPr>
            <a:r>
              <a:rPr lang="en-US" sz="3600" dirty="0">
                <a:cs typeface="+mn-cs"/>
              </a:rPr>
              <a:t>Explain the reporting of a net pension liability resulting from a defined benefit pension plan provided to employees by a state or local government.</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11</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652892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Defined Benefit Pension Plans</a:t>
            </a:r>
          </a:p>
        </p:txBody>
      </p:sp>
      <p:sp>
        <p:nvSpPr>
          <p:cNvPr id="2" name="Content Placeholder 1"/>
          <p:cNvSpPr>
            <a:spLocks noGrp="1"/>
          </p:cNvSpPr>
          <p:nvPr>
            <p:ph idx="1"/>
          </p:nvPr>
        </p:nvSpPr>
        <p:spPr>
          <a:xfrm>
            <a:off x="366889" y="1600200"/>
            <a:ext cx="8777111"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500" dirty="0">
                <a:cs typeface="+mn-cs"/>
              </a:rPr>
              <a:t>Many state and local governments provide pension plans for employees such as school teachers, police officers, firefighters, and sanitation workers</a:t>
            </a:r>
            <a:r>
              <a:rPr lang="en-US" sz="2500" b="0" dirty="0">
                <a:solidFill>
                  <a:prstClr val="black"/>
                </a:solidFill>
                <a:effectLst>
                  <a:outerShdw blurRad="38100" dist="38100" dir="2700000" algn="tl">
                    <a:srgbClr val="000000">
                      <a:alpha val="43137"/>
                    </a:srgbClr>
                  </a:outerShdw>
                </a:effectLst>
                <a:cs typeface="+mn-cs"/>
              </a:rPr>
              <a:t>. </a:t>
            </a:r>
          </a:p>
          <a:p>
            <a:pPr marL="457200" lvl="0" indent="-457200" eaLnBrk="0" hangingPunct="0">
              <a:spcBef>
                <a:spcPts val="600"/>
              </a:spcBef>
              <a:spcAft>
                <a:spcPts val="600"/>
              </a:spcAft>
              <a:buFont typeface="Wingdings" panose="05000000000000000000" pitchFamily="2" charset="2"/>
              <a:buChar char="Ø"/>
            </a:pPr>
            <a:r>
              <a:rPr lang="en-US" sz="2500" dirty="0">
                <a:cs typeface="+mn-cs"/>
              </a:rPr>
              <a:t>The plans represent a huge financial obligation for governments across the United States. </a:t>
            </a:r>
          </a:p>
          <a:p>
            <a:pPr marL="457200" lvl="0" indent="-457200" eaLnBrk="0" hangingPunct="0">
              <a:spcBef>
                <a:spcPts val="600"/>
              </a:spcBef>
              <a:spcAft>
                <a:spcPts val="600"/>
              </a:spcAft>
              <a:buFont typeface="Wingdings" panose="05000000000000000000" pitchFamily="2" charset="2"/>
              <a:buChar char="Ø"/>
            </a:pPr>
            <a:r>
              <a:rPr lang="en-US" sz="2500" dirty="0">
                <a:cs typeface="+mn-cs"/>
              </a:rPr>
              <a:t>Employees are usually entitled to future benefits based on a contractually set formula. </a:t>
            </a:r>
          </a:p>
          <a:p>
            <a:pPr marL="457200" lvl="0" indent="-457200" eaLnBrk="0" hangingPunct="0">
              <a:spcBef>
                <a:spcPts val="600"/>
              </a:spcBef>
              <a:spcAft>
                <a:spcPts val="600"/>
              </a:spcAft>
              <a:buFont typeface="Wingdings" panose="05000000000000000000" pitchFamily="2" charset="2"/>
              <a:buChar char="Ø"/>
            </a:pPr>
            <a:r>
              <a:rPr lang="en-US" sz="2500" dirty="0">
                <a:cs typeface="+mn-cs"/>
              </a:rPr>
              <a:t>Future pension obligations of both companies and state governments collectively amount to trillions of dollars. </a:t>
            </a:r>
          </a:p>
          <a:p>
            <a:pPr marL="457200" lvl="0" indent="-457200" eaLnBrk="0" hangingPunct="0">
              <a:spcBef>
                <a:spcPts val="600"/>
              </a:spcBef>
              <a:spcAft>
                <a:spcPts val="600"/>
              </a:spcAft>
              <a:buFont typeface="Wingdings" panose="05000000000000000000" pitchFamily="2" charset="2"/>
              <a:buChar char="Ø"/>
            </a:pPr>
            <a:r>
              <a:rPr lang="en-US" sz="2500" dirty="0">
                <a:cs typeface="+mn-cs"/>
              </a:rPr>
              <a:t>Obligations can be measured individually in billions of dollars.</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12</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91446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dirty="0"/>
              <a:t>GASB </a:t>
            </a:r>
            <a:r>
              <a:rPr lang="en-US" sz="4000" i="1" dirty="0"/>
              <a:t>Statement No. 68, </a:t>
            </a:r>
            <a:r>
              <a:rPr lang="en-US" sz="4000" dirty="0"/>
              <a:t>“Accounting and Financial Reporting for Pensions”</a:t>
            </a:r>
            <a:endParaRPr lang="en-US" sz="4000" b="1" dirty="0"/>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Font typeface="Wingdings" panose="05000000000000000000" pitchFamily="2" charset="2"/>
              <a:buChar char="Ø"/>
            </a:pPr>
            <a:r>
              <a:rPr lang="en-US" sz="2800" dirty="0">
                <a:cs typeface="+mn-cs"/>
              </a:rPr>
              <a:t>GASB in its </a:t>
            </a:r>
            <a:r>
              <a:rPr lang="en-US" sz="2800" i="1" dirty="0">
                <a:cs typeface="+mn-cs"/>
              </a:rPr>
              <a:t>Statement No. 68, </a:t>
            </a:r>
            <a:r>
              <a:rPr lang="en-US" sz="2800" dirty="0">
                <a:cs typeface="+mn-cs"/>
              </a:rPr>
              <a:t>“Accounting and Financial Reporting for Pensions,” now requires a more complete reporting of pension liabilities by state and local governments.</a:t>
            </a:r>
          </a:p>
          <a:p>
            <a:pPr marL="457200" lvl="0" indent="-457200" eaLnBrk="0" hangingPunct="0">
              <a:spcBef>
                <a:spcPts val="600"/>
              </a:spcBef>
              <a:spcAft>
                <a:spcPts val="600"/>
              </a:spcAft>
              <a:buFont typeface="Wingdings" panose="05000000000000000000" pitchFamily="2" charset="2"/>
              <a:buChar char="Ø"/>
            </a:pPr>
            <a:r>
              <a:rPr lang="en-US" sz="2800" dirty="0">
                <a:cs typeface="+mn-cs"/>
              </a:rPr>
              <a:t>For pensions, this authoritative guidance establishes several steps to be followed in reporting a government’s liability: </a:t>
            </a:r>
          </a:p>
          <a:p>
            <a:pPr marL="971550" lvl="1" indent="-514350" eaLnBrk="0" hangingPunct="0">
              <a:spcBef>
                <a:spcPts val="600"/>
              </a:spcBef>
              <a:spcAft>
                <a:spcPts val="600"/>
              </a:spcAft>
              <a:buFont typeface="+mj-lt"/>
              <a:buAutoNum type="arabicPeriod"/>
            </a:pPr>
            <a:r>
              <a:rPr lang="en-US" sz="2600" dirty="0">
                <a:cs typeface="+mn-cs"/>
              </a:rPr>
              <a:t>Pension benefit payments that will ultimately be required are estimated by an actuary. </a:t>
            </a:r>
          </a:p>
          <a:p>
            <a:pPr marL="457200" lvl="0" indent="-457200" eaLnBrk="0" hangingPunct="0">
              <a:spcBef>
                <a:spcPts val="600"/>
              </a:spcBef>
              <a:spcAft>
                <a:spcPts val="600"/>
              </a:spcAft>
              <a:buFont typeface="Wingdings" panose="05000000000000000000" pitchFamily="2" charset="2"/>
              <a:buChar char="Ø"/>
            </a:pPr>
            <a:endParaRPr lang="en-US" sz="2600" dirty="0">
              <a:cs typeface="+mn-cs"/>
            </a:endParaRP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13</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041462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Defined Benefit Pension Plans</a:t>
            </a:r>
            <a:r>
              <a:rPr lang="en-US" sz="4000" dirty="0"/>
              <a:t>—Authoritative Guidance</a:t>
            </a:r>
            <a:endParaRPr lang="en-US" sz="4000" b="1" dirty="0"/>
          </a:p>
        </p:txBody>
      </p:sp>
      <p:sp>
        <p:nvSpPr>
          <p:cNvPr id="3" name="Content Placeholder 2"/>
          <p:cNvSpPr>
            <a:spLocks noGrp="1"/>
          </p:cNvSpPr>
          <p:nvPr>
            <p:ph idx="1"/>
          </p:nvPr>
        </p:nvSpPr>
        <p:spPr/>
        <p:txBody>
          <a:bodyPr/>
          <a:lstStyle/>
          <a:p>
            <a:pPr marL="514350" lvl="0" indent="-514350" eaLnBrk="0" hangingPunct="0">
              <a:spcBef>
                <a:spcPct val="0"/>
              </a:spcBef>
              <a:buFont typeface="+mj-lt"/>
              <a:buAutoNum type="arabicPeriod" startAt="2"/>
            </a:pPr>
            <a:r>
              <a:rPr lang="en-US" sz="2400" dirty="0">
                <a:cs typeface="+mn-cs"/>
              </a:rPr>
              <a:t>The portion of those payments attributable to past periods of employee service is calculated. </a:t>
            </a:r>
          </a:p>
          <a:p>
            <a:pPr marL="514350" lvl="0" indent="-514350" eaLnBrk="0" hangingPunct="0">
              <a:spcBef>
                <a:spcPct val="0"/>
              </a:spcBef>
              <a:buFont typeface="+mj-lt"/>
              <a:buAutoNum type="arabicPeriod" startAt="3"/>
            </a:pPr>
            <a:r>
              <a:rPr lang="en-US" sz="2400" dirty="0">
                <a:cs typeface="+mn-cs"/>
              </a:rPr>
              <a:t>The present value of past amounts is determined in order to arrive at the government’s obligation at the present time. </a:t>
            </a:r>
          </a:p>
          <a:p>
            <a:pPr marL="514350" lvl="0" indent="-514350" eaLnBrk="0" hangingPunct="0">
              <a:spcBef>
                <a:spcPct val="0"/>
              </a:spcBef>
              <a:buFont typeface="+mj-lt"/>
              <a:buAutoNum type="arabicPeriod" startAt="3"/>
            </a:pPr>
            <a:r>
              <a:rPr lang="en-US" sz="2400" dirty="0">
                <a:cs typeface="+mn-cs"/>
              </a:rPr>
              <a:t>If that liability balance is larger than the net asset position held in the pension trust fund, the excess is shown in the government-wide financial statements as a net pension liability. Conversely, if the net position of the pension trust is larger than the present value of the pension benefits earned to date, a net pension asset is reported.</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14</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94969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17-4</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eaLnBrk="0" hangingPunct="0">
              <a:spcBef>
                <a:spcPct val="0"/>
              </a:spcBef>
              <a:buNone/>
            </a:pPr>
            <a:r>
              <a:rPr lang="en-US" sz="3600" dirty="0">
                <a:cs typeface="+mn-cs"/>
              </a:rPr>
              <a:t>Report leased assets for the government as lessee and the government as lessor. </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15</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793334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90286" y="95250"/>
            <a:ext cx="8663214" cy="1143000"/>
          </a:xfrm>
        </p:spPr>
        <p:txBody>
          <a:bodyPr/>
          <a:lstStyle/>
          <a:p>
            <a:r>
              <a:rPr lang="en-US" dirty="0"/>
              <a:t>Lease accounting</a:t>
            </a:r>
          </a:p>
        </p:txBody>
      </p:sp>
      <p:sp>
        <p:nvSpPr>
          <p:cNvPr id="9" name="Content Placeholder 8"/>
          <p:cNvSpPr>
            <a:spLocks noGrp="1"/>
          </p:cNvSpPr>
          <p:nvPr>
            <p:ph idx="1"/>
          </p:nvPr>
        </p:nvSpPr>
        <p:spPr>
          <a:xfrm>
            <a:off x="391886" y="1714501"/>
            <a:ext cx="8161564" cy="3810000"/>
          </a:xfrm>
        </p:spPr>
        <p:txBody>
          <a:bodyPr/>
          <a:lstStyle/>
          <a:p>
            <a:pPr>
              <a:buFont typeface="Wingdings" panose="05000000000000000000" pitchFamily="2" charset="2"/>
              <a:buChar char="Ø"/>
            </a:pPr>
            <a:r>
              <a:rPr lang="en-US" sz="2400" spc="-15" dirty="0">
                <a:ea typeface="Times New Roman" panose="02020603050405020304" pitchFamily="18" charset="0"/>
              </a:rPr>
              <a:t>In February 2016, the Financial Accounting Standards Board (FASB) issued Accounting Standards Update 2016-02, Leases. It provided new authoritative guidance for both lessees and lessors in the financial reporting of leases. </a:t>
            </a:r>
          </a:p>
          <a:p>
            <a:pPr>
              <a:buFont typeface="Wingdings" panose="05000000000000000000" pitchFamily="2" charset="2"/>
              <a:buChar char="Ø"/>
            </a:pPr>
            <a:r>
              <a:rPr lang="en-US" sz="2400" dirty="0">
                <a:ea typeface="Times New Roman" panose="02020603050405020304" pitchFamily="18" charset="0"/>
              </a:rPr>
              <a:t>In</a:t>
            </a:r>
            <a:r>
              <a:rPr lang="en-US" sz="2400" spc="-45" dirty="0">
                <a:ea typeface="Times New Roman" panose="02020603050405020304" pitchFamily="18" charset="0"/>
              </a:rPr>
              <a:t> </a:t>
            </a:r>
            <a:r>
              <a:rPr lang="en-US" sz="2400" spc="-15" dirty="0">
                <a:ea typeface="Times New Roman" panose="02020603050405020304" pitchFamily="18" charset="0"/>
              </a:rPr>
              <a:t>June</a:t>
            </a:r>
            <a:r>
              <a:rPr lang="en-US" sz="2400" spc="-45" dirty="0">
                <a:ea typeface="Times New Roman" panose="02020603050405020304" pitchFamily="18" charset="0"/>
              </a:rPr>
              <a:t> </a:t>
            </a:r>
            <a:r>
              <a:rPr lang="en-US" sz="2400" spc="-15" dirty="0">
                <a:ea typeface="Times New Roman" panose="02020603050405020304" pitchFamily="18" charset="0"/>
              </a:rPr>
              <a:t>2017,</a:t>
            </a:r>
            <a:r>
              <a:rPr lang="en-US" sz="2400" spc="-40" dirty="0">
                <a:ea typeface="Times New Roman" panose="02020603050405020304" pitchFamily="18" charset="0"/>
              </a:rPr>
              <a:t> </a:t>
            </a:r>
            <a:r>
              <a:rPr lang="en-US" sz="2400" spc="-15" dirty="0">
                <a:ea typeface="Times New Roman" panose="02020603050405020304" pitchFamily="18" charset="0"/>
              </a:rPr>
              <a:t>GASB</a:t>
            </a:r>
            <a:r>
              <a:rPr lang="en-US" sz="2400" spc="-45" dirty="0">
                <a:ea typeface="Times New Roman" panose="02020603050405020304" pitchFamily="18" charset="0"/>
              </a:rPr>
              <a:t> </a:t>
            </a:r>
            <a:r>
              <a:rPr lang="en-US" sz="2400" spc="-15" dirty="0">
                <a:ea typeface="Times New Roman" panose="02020603050405020304" pitchFamily="18" charset="0"/>
              </a:rPr>
              <a:t>issued</a:t>
            </a:r>
            <a:r>
              <a:rPr lang="en-US" sz="2400" spc="-45" dirty="0">
                <a:ea typeface="Times New Roman" panose="02020603050405020304" pitchFamily="18" charset="0"/>
              </a:rPr>
              <a:t> </a:t>
            </a:r>
            <a:r>
              <a:rPr lang="en-US" sz="2400" spc="-15" dirty="0">
                <a:ea typeface="Times New Roman" panose="02020603050405020304" pitchFamily="18" charset="0"/>
              </a:rPr>
              <a:t>Statement</a:t>
            </a:r>
            <a:r>
              <a:rPr lang="en-US" sz="2400" spc="-45" dirty="0">
                <a:ea typeface="Times New Roman" panose="02020603050405020304" pitchFamily="18" charset="0"/>
              </a:rPr>
              <a:t> </a:t>
            </a:r>
            <a:r>
              <a:rPr lang="en-US" sz="2400" dirty="0">
                <a:ea typeface="Times New Roman" panose="02020603050405020304" pitchFamily="18" charset="0"/>
              </a:rPr>
              <a:t>No.</a:t>
            </a:r>
            <a:r>
              <a:rPr lang="en-US" sz="2400" spc="-45" dirty="0">
                <a:ea typeface="Times New Roman" panose="02020603050405020304" pitchFamily="18" charset="0"/>
              </a:rPr>
              <a:t> </a:t>
            </a:r>
            <a:r>
              <a:rPr lang="en-US" sz="2400" dirty="0">
                <a:ea typeface="Times New Roman" panose="02020603050405020304" pitchFamily="18" charset="0"/>
              </a:rPr>
              <a:t>87,</a:t>
            </a:r>
            <a:r>
              <a:rPr lang="en-US" sz="2400" spc="-45" dirty="0">
                <a:ea typeface="Times New Roman" panose="02020603050405020304" pitchFamily="18" charset="0"/>
              </a:rPr>
              <a:t> </a:t>
            </a:r>
            <a:r>
              <a:rPr lang="en-US" sz="2400" i="1" spc="-30" dirty="0">
                <a:ea typeface="Times New Roman" panose="02020603050405020304" pitchFamily="18" charset="0"/>
              </a:rPr>
              <a:t>Leases,</a:t>
            </a:r>
            <a:r>
              <a:rPr lang="en-US" sz="2400" i="1" spc="-15" dirty="0">
                <a:ea typeface="Times New Roman" panose="02020603050405020304" pitchFamily="18" charset="0"/>
              </a:rPr>
              <a:t> </a:t>
            </a:r>
            <a:r>
              <a:rPr lang="en-US" sz="2400" dirty="0">
                <a:ea typeface="Times New Roman" panose="02020603050405020304" pitchFamily="18" charset="0"/>
              </a:rPr>
              <a:t>for</a:t>
            </a:r>
            <a:r>
              <a:rPr lang="en-US" sz="2400" spc="-70" dirty="0">
                <a:ea typeface="Times New Roman" panose="02020603050405020304" pitchFamily="18" charset="0"/>
              </a:rPr>
              <a:t> </a:t>
            </a:r>
            <a:r>
              <a:rPr lang="en-US" sz="2400" spc="-15" dirty="0">
                <a:ea typeface="Times New Roman" panose="02020603050405020304" pitchFamily="18" charset="0"/>
              </a:rPr>
              <a:t>much</a:t>
            </a:r>
            <a:r>
              <a:rPr lang="en-US" sz="2400" spc="-65" dirty="0">
                <a:ea typeface="Times New Roman" panose="02020603050405020304" pitchFamily="18" charset="0"/>
              </a:rPr>
              <a:t> </a:t>
            </a:r>
            <a:r>
              <a:rPr lang="en-US" sz="2400" dirty="0">
                <a:ea typeface="Times New Roman" panose="02020603050405020304" pitchFamily="18" charset="0"/>
              </a:rPr>
              <a:t>the</a:t>
            </a:r>
            <a:r>
              <a:rPr lang="en-US" sz="2400" spc="-65" dirty="0">
                <a:ea typeface="Times New Roman" panose="02020603050405020304" pitchFamily="18" charset="0"/>
              </a:rPr>
              <a:t> </a:t>
            </a:r>
            <a:r>
              <a:rPr lang="en-US" sz="2400" spc="-15" dirty="0">
                <a:ea typeface="Times New Roman" panose="02020603050405020304" pitchFamily="18" charset="0"/>
              </a:rPr>
              <a:t>same</a:t>
            </a:r>
            <a:r>
              <a:rPr lang="en-US" sz="2400" spc="-65" dirty="0">
                <a:ea typeface="Times New Roman" panose="02020603050405020304" pitchFamily="18" charset="0"/>
              </a:rPr>
              <a:t> </a:t>
            </a:r>
            <a:r>
              <a:rPr lang="en-US" sz="2400" spc="-15" dirty="0">
                <a:ea typeface="Times New Roman" panose="02020603050405020304" pitchFamily="18" charset="0"/>
              </a:rPr>
              <a:t>purpose.</a:t>
            </a:r>
            <a:r>
              <a:rPr lang="en-US" sz="2400" spc="-65" dirty="0">
                <a:ea typeface="Times New Roman" panose="02020603050405020304" pitchFamily="18" charset="0"/>
              </a:rPr>
              <a:t> </a:t>
            </a:r>
            <a:r>
              <a:rPr lang="en-US" sz="2400" dirty="0">
                <a:ea typeface="Times New Roman" panose="02020603050405020304" pitchFamily="18" charset="0"/>
              </a:rPr>
              <a:t>The</a:t>
            </a:r>
            <a:r>
              <a:rPr lang="en-US" sz="2400" spc="-65" dirty="0">
                <a:ea typeface="Times New Roman" panose="02020603050405020304" pitchFamily="18" charset="0"/>
              </a:rPr>
              <a:t> </a:t>
            </a:r>
            <a:r>
              <a:rPr lang="en-US" sz="2400" spc="-15" dirty="0">
                <a:ea typeface="Times New Roman" panose="02020603050405020304" pitchFamily="18" charset="0"/>
              </a:rPr>
              <a:t>first</a:t>
            </a:r>
            <a:r>
              <a:rPr lang="en-US" sz="2400" spc="-65" dirty="0">
                <a:ea typeface="Times New Roman" panose="02020603050405020304" pitchFamily="18" charset="0"/>
              </a:rPr>
              <a:t> </a:t>
            </a:r>
            <a:r>
              <a:rPr lang="en-US" sz="2400" spc="-15" dirty="0">
                <a:ea typeface="Times New Roman" panose="02020603050405020304" pitchFamily="18" charset="0"/>
              </a:rPr>
              <a:t>pronouncement</a:t>
            </a:r>
            <a:r>
              <a:rPr lang="en-US" sz="2400" spc="-65" dirty="0">
                <a:ea typeface="Times New Roman" panose="02020603050405020304" pitchFamily="18" charset="0"/>
              </a:rPr>
              <a:t> </a:t>
            </a:r>
            <a:r>
              <a:rPr lang="en-US" sz="2400" spc="-15" dirty="0">
                <a:ea typeface="Times New Roman" panose="02020603050405020304" pitchFamily="18" charset="0"/>
              </a:rPr>
              <a:t>standardized</a:t>
            </a:r>
            <a:r>
              <a:rPr lang="en-US" sz="2400" spc="-65" dirty="0">
                <a:ea typeface="Times New Roman" panose="02020603050405020304" pitchFamily="18" charset="0"/>
              </a:rPr>
              <a:t> </a:t>
            </a:r>
            <a:r>
              <a:rPr lang="en-US" sz="2400" dirty="0">
                <a:ea typeface="Times New Roman" panose="02020603050405020304" pitchFamily="18" charset="0"/>
              </a:rPr>
              <a:t>the</a:t>
            </a:r>
            <a:r>
              <a:rPr lang="en-US" sz="2400" spc="-65" dirty="0">
                <a:ea typeface="Times New Roman" panose="02020603050405020304" pitchFamily="18" charset="0"/>
              </a:rPr>
              <a:t> </a:t>
            </a:r>
            <a:r>
              <a:rPr lang="en-US" sz="2400" spc="-15" dirty="0">
                <a:ea typeface="Times New Roman" panose="02020603050405020304" pitchFamily="18" charset="0"/>
              </a:rPr>
              <a:t>reporting</a:t>
            </a:r>
            <a:r>
              <a:rPr lang="en-US" sz="2400" spc="-70" dirty="0">
                <a:ea typeface="Times New Roman" panose="02020603050405020304" pitchFamily="18" charset="0"/>
              </a:rPr>
              <a:t> </a:t>
            </a:r>
            <a:r>
              <a:rPr lang="en-US" sz="2400" dirty="0">
                <a:ea typeface="Times New Roman" panose="02020603050405020304" pitchFamily="18" charset="0"/>
              </a:rPr>
              <a:t>for</a:t>
            </a:r>
            <a:r>
              <a:rPr lang="en-US" sz="2400" spc="-65" dirty="0">
                <a:ea typeface="Times New Roman" panose="02020603050405020304" pitchFamily="18" charset="0"/>
              </a:rPr>
              <a:t> </a:t>
            </a:r>
            <a:r>
              <a:rPr lang="en-US" sz="2400" spc="-15" dirty="0">
                <a:ea typeface="Times New Roman" panose="02020603050405020304" pitchFamily="18" charset="0"/>
              </a:rPr>
              <a:t>business</a:t>
            </a:r>
            <a:r>
              <a:rPr lang="en-US" sz="2400" spc="-65" dirty="0">
                <a:ea typeface="Times New Roman" panose="02020603050405020304" pitchFamily="18" charset="0"/>
              </a:rPr>
              <a:t> </a:t>
            </a:r>
            <a:r>
              <a:rPr lang="en-US" sz="2400" spc="-30" dirty="0">
                <a:ea typeface="Times New Roman" panose="02020603050405020304" pitchFamily="18" charset="0"/>
              </a:rPr>
              <a:t>enti</a:t>
            </a:r>
            <a:r>
              <a:rPr lang="en-US" sz="2400" spc="-15" dirty="0">
                <a:ea typeface="Times New Roman" panose="02020603050405020304" pitchFamily="18" charset="0"/>
              </a:rPr>
              <a:t>ties</a:t>
            </a:r>
            <a:r>
              <a:rPr lang="en-US" sz="2400" spc="15" dirty="0">
                <a:ea typeface="Times New Roman" panose="02020603050405020304" pitchFamily="18" charset="0"/>
              </a:rPr>
              <a:t> </a:t>
            </a:r>
            <a:r>
              <a:rPr lang="en-US" sz="2400" dirty="0">
                <a:ea typeface="Times New Roman" panose="02020603050405020304" pitchFamily="18" charset="0"/>
              </a:rPr>
              <a:t>and</a:t>
            </a:r>
            <a:r>
              <a:rPr lang="en-US" sz="2400" spc="20" dirty="0">
                <a:ea typeface="Times New Roman" panose="02020603050405020304" pitchFamily="18" charset="0"/>
              </a:rPr>
              <a:t> </a:t>
            </a:r>
            <a:r>
              <a:rPr lang="en-US" sz="2400" spc="-15" dirty="0">
                <a:ea typeface="Times New Roman" panose="02020603050405020304" pitchFamily="18" charset="0"/>
              </a:rPr>
              <a:t>private</a:t>
            </a:r>
            <a:r>
              <a:rPr lang="en-US" sz="2400" spc="15" dirty="0">
                <a:ea typeface="Times New Roman" panose="02020603050405020304" pitchFamily="18" charset="0"/>
              </a:rPr>
              <a:t> </a:t>
            </a:r>
            <a:r>
              <a:rPr lang="en-US" sz="2400" spc="-15" dirty="0">
                <a:ea typeface="Times New Roman" panose="02020603050405020304" pitchFamily="18" charset="0"/>
              </a:rPr>
              <a:t>not-for-profit</a:t>
            </a:r>
            <a:r>
              <a:rPr lang="en-US" sz="2400" spc="20" dirty="0">
                <a:ea typeface="Times New Roman" panose="02020603050405020304" pitchFamily="18" charset="0"/>
              </a:rPr>
              <a:t> </a:t>
            </a:r>
            <a:r>
              <a:rPr lang="en-US" sz="2400" spc="-15" dirty="0">
                <a:ea typeface="Times New Roman" panose="02020603050405020304" pitchFamily="18" charset="0"/>
              </a:rPr>
              <a:t>entities.</a:t>
            </a:r>
            <a:r>
              <a:rPr lang="en-US" sz="2400" spc="20" dirty="0">
                <a:ea typeface="Times New Roman" panose="02020603050405020304" pitchFamily="18" charset="0"/>
              </a:rPr>
              <a:t> </a:t>
            </a:r>
            <a:r>
              <a:rPr lang="en-US" sz="2400" dirty="0">
                <a:ea typeface="Times New Roman" panose="02020603050405020304" pitchFamily="18" charset="0"/>
              </a:rPr>
              <a:t>The</a:t>
            </a:r>
            <a:r>
              <a:rPr lang="en-US" sz="2400" spc="15" dirty="0">
                <a:ea typeface="Times New Roman" panose="02020603050405020304" pitchFamily="18" charset="0"/>
              </a:rPr>
              <a:t> </a:t>
            </a:r>
            <a:r>
              <a:rPr lang="en-US" sz="2400" spc="-15" dirty="0">
                <a:ea typeface="Times New Roman" panose="02020603050405020304" pitchFamily="18" charset="0"/>
              </a:rPr>
              <a:t>second</a:t>
            </a:r>
            <a:r>
              <a:rPr lang="en-US" sz="2400" spc="20" dirty="0">
                <a:ea typeface="Times New Roman" panose="02020603050405020304" pitchFamily="18" charset="0"/>
              </a:rPr>
              <a:t> </a:t>
            </a:r>
            <a:r>
              <a:rPr lang="en-US" sz="2400" spc="-15" dirty="0">
                <a:ea typeface="Times New Roman" panose="02020603050405020304" pitchFamily="18" charset="0"/>
              </a:rPr>
              <a:t>standardized</a:t>
            </a:r>
            <a:r>
              <a:rPr lang="en-US" sz="2400" spc="15" dirty="0">
                <a:ea typeface="Times New Roman" panose="02020603050405020304" pitchFamily="18" charset="0"/>
              </a:rPr>
              <a:t> </a:t>
            </a:r>
            <a:r>
              <a:rPr lang="en-US" sz="2400" dirty="0">
                <a:ea typeface="Times New Roman" panose="02020603050405020304" pitchFamily="18" charset="0"/>
              </a:rPr>
              <a:t>the</a:t>
            </a:r>
            <a:r>
              <a:rPr lang="en-US" sz="2400" spc="20" dirty="0">
                <a:ea typeface="Times New Roman" panose="02020603050405020304" pitchFamily="18" charset="0"/>
              </a:rPr>
              <a:t> </a:t>
            </a:r>
            <a:r>
              <a:rPr lang="en-US" sz="2400" spc="-15" dirty="0">
                <a:ea typeface="Times New Roman" panose="02020603050405020304" pitchFamily="18" charset="0"/>
              </a:rPr>
              <a:t>reporting</a:t>
            </a:r>
            <a:r>
              <a:rPr lang="en-US" sz="2400" spc="20" dirty="0">
                <a:ea typeface="Times New Roman" panose="02020603050405020304" pitchFamily="18" charset="0"/>
              </a:rPr>
              <a:t> </a:t>
            </a:r>
            <a:r>
              <a:rPr lang="en-US" sz="2400" dirty="0">
                <a:ea typeface="Times New Roman" panose="02020603050405020304" pitchFamily="18" charset="0"/>
              </a:rPr>
              <a:t>for</a:t>
            </a:r>
            <a:r>
              <a:rPr lang="en-US" sz="2400" spc="15" dirty="0">
                <a:ea typeface="Times New Roman" panose="02020603050405020304" pitchFamily="18" charset="0"/>
              </a:rPr>
              <a:t> </a:t>
            </a:r>
            <a:r>
              <a:rPr lang="en-US" sz="2400" spc="-15" dirty="0">
                <a:ea typeface="Times New Roman" panose="02020603050405020304" pitchFamily="18" charset="0"/>
              </a:rPr>
              <a:t>state</a:t>
            </a:r>
            <a:r>
              <a:rPr lang="en-US" sz="2400" spc="20" dirty="0">
                <a:ea typeface="Times New Roman" panose="02020603050405020304" pitchFamily="18" charset="0"/>
              </a:rPr>
              <a:t> </a:t>
            </a:r>
            <a:r>
              <a:rPr lang="en-US" sz="2400" dirty="0">
                <a:ea typeface="Times New Roman" panose="02020603050405020304" pitchFamily="18" charset="0"/>
              </a:rPr>
              <a:t>and</a:t>
            </a:r>
            <a:r>
              <a:rPr lang="en-US" sz="2400" spc="20" dirty="0">
                <a:ea typeface="Times New Roman" panose="02020603050405020304" pitchFamily="18" charset="0"/>
              </a:rPr>
              <a:t> </a:t>
            </a:r>
            <a:r>
              <a:rPr lang="en-US" sz="2400" spc="-15" dirty="0">
                <a:ea typeface="Times New Roman" panose="02020603050405020304" pitchFamily="18" charset="0"/>
              </a:rPr>
              <a:t>local government</a:t>
            </a:r>
            <a:r>
              <a:rPr lang="en-US" sz="2400" spc="15" dirty="0">
                <a:ea typeface="Times New Roman" panose="02020603050405020304" pitchFamily="18" charset="0"/>
              </a:rPr>
              <a:t> </a:t>
            </a:r>
            <a:r>
              <a:rPr lang="en-US" sz="2400" spc="-15" dirty="0">
                <a:ea typeface="Times New Roman" panose="02020603050405020304" pitchFamily="18" charset="0"/>
              </a:rPr>
              <a:t>entities.</a:t>
            </a:r>
            <a:r>
              <a:rPr lang="en-US" sz="2400" spc="20" dirty="0">
                <a:ea typeface="Times New Roman" panose="02020603050405020304" pitchFamily="18" charset="0"/>
              </a:rPr>
              <a:t> </a:t>
            </a:r>
            <a:endParaRPr lang="en-US" sz="2400" dirty="0"/>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16</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7039640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90286" y="95250"/>
            <a:ext cx="8663214" cy="1143000"/>
          </a:xfrm>
        </p:spPr>
        <p:txBody>
          <a:bodyPr/>
          <a:lstStyle/>
          <a:p>
            <a:r>
              <a:rPr lang="en-US" dirty="0"/>
              <a:t>Lessee</a:t>
            </a:r>
          </a:p>
        </p:txBody>
      </p:sp>
      <p:sp>
        <p:nvSpPr>
          <p:cNvPr id="9" name="Content Placeholder 8"/>
          <p:cNvSpPr>
            <a:spLocks noGrp="1"/>
          </p:cNvSpPr>
          <p:nvPr>
            <p:ph idx="1"/>
          </p:nvPr>
        </p:nvSpPr>
        <p:spPr>
          <a:xfrm>
            <a:off x="391886" y="1714501"/>
            <a:ext cx="8161564" cy="3810000"/>
          </a:xfrm>
        </p:spPr>
        <p:txBody>
          <a:bodyPr/>
          <a:lstStyle/>
          <a:p>
            <a:pPr marL="815975" marR="417830" indent="-457200" algn="just">
              <a:lnSpc>
                <a:spcPct val="103000"/>
              </a:lnSpc>
              <a:spcBef>
                <a:spcPts val="215"/>
              </a:spcBef>
              <a:spcAft>
                <a:spcPts val="0"/>
              </a:spcAft>
              <a:buFont typeface="Wingdings" panose="05000000000000000000" pitchFamily="2" charset="2"/>
              <a:buChar char="Ø"/>
            </a:pPr>
            <a:r>
              <a:rPr lang="en-US" sz="2000" dirty="0">
                <a:ea typeface="Times New Roman" panose="02020603050405020304" pitchFamily="18" charset="0"/>
              </a:rPr>
              <a:t>FASB differentiates between operating and financing leases according to specific criteria. </a:t>
            </a:r>
          </a:p>
          <a:p>
            <a:pPr marL="815975" marR="417830" indent="-457200" algn="just">
              <a:lnSpc>
                <a:spcPct val="103000"/>
              </a:lnSpc>
              <a:spcBef>
                <a:spcPts val="215"/>
              </a:spcBef>
              <a:spcAft>
                <a:spcPts val="0"/>
              </a:spcAft>
              <a:buFont typeface="Wingdings" panose="05000000000000000000" pitchFamily="2" charset="2"/>
              <a:buChar char="Ø"/>
            </a:pPr>
            <a:r>
              <a:rPr lang="en-US" sz="2000" dirty="0">
                <a:ea typeface="Times New Roman" panose="02020603050405020304" pitchFamily="18" charset="0"/>
              </a:rPr>
              <a:t>GASB does not have criteria for classifying leases. Unless the maximum life is one year or less, all leases are the equivalent </a:t>
            </a:r>
            <a:r>
              <a:rPr lang="en-US" sz="2000" spc="-40" dirty="0">
                <a:ea typeface="Times New Roman" panose="02020603050405020304" pitchFamily="18" charset="0"/>
              </a:rPr>
              <a:t>of </a:t>
            </a:r>
            <a:r>
              <a:rPr lang="en-US" sz="2000" dirty="0">
                <a:ea typeface="Times New Roman" panose="02020603050405020304" pitchFamily="18" charset="0"/>
              </a:rPr>
              <a:t>financing leases. </a:t>
            </a:r>
          </a:p>
          <a:p>
            <a:pPr marL="815975" marR="417830" indent="-457200" algn="just">
              <a:lnSpc>
                <a:spcPct val="103000"/>
              </a:lnSpc>
              <a:spcBef>
                <a:spcPts val="215"/>
              </a:spcBef>
              <a:spcAft>
                <a:spcPts val="0"/>
              </a:spcAft>
              <a:buFont typeface="Wingdings" panose="05000000000000000000" pitchFamily="2" charset="2"/>
              <a:buChar char="Ø"/>
            </a:pPr>
            <a:r>
              <a:rPr lang="en-US" sz="2000" dirty="0">
                <a:ea typeface="Times New Roman" panose="02020603050405020304" pitchFamily="18" charset="0"/>
              </a:rPr>
              <a:t>The Summary to Statement No. 87 explains that it: “Establishes a single </a:t>
            </a:r>
            <a:r>
              <a:rPr lang="en-US" sz="2000" spc="-15" dirty="0">
                <a:ea typeface="Times New Roman" panose="02020603050405020304" pitchFamily="18" charset="0"/>
              </a:rPr>
              <a:t>model </a:t>
            </a:r>
            <a:r>
              <a:rPr lang="en-US" sz="2000" dirty="0">
                <a:ea typeface="Times New Roman" panose="02020603050405020304" pitchFamily="18" charset="0"/>
              </a:rPr>
              <a:t>for</a:t>
            </a:r>
            <a:r>
              <a:rPr lang="en-US" sz="2000" spc="-15" dirty="0">
                <a:ea typeface="Times New Roman" panose="02020603050405020304" pitchFamily="18" charset="0"/>
              </a:rPr>
              <a:t> </a:t>
            </a:r>
            <a:r>
              <a:rPr lang="en-US" sz="2000" dirty="0">
                <a:ea typeface="Times New Roman" panose="02020603050405020304" pitchFamily="18" charset="0"/>
              </a:rPr>
              <a:t>lease</a:t>
            </a:r>
            <a:r>
              <a:rPr lang="en-US" sz="2000" spc="-15" dirty="0">
                <a:ea typeface="Times New Roman" panose="02020603050405020304" pitchFamily="18" charset="0"/>
              </a:rPr>
              <a:t> </a:t>
            </a:r>
            <a:r>
              <a:rPr lang="en-US" sz="2000" dirty="0">
                <a:ea typeface="Times New Roman" panose="02020603050405020304" pitchFamily="18" charset="0"/>
              </a:rPr>
              <a:t>accounting</a:t>
            </a:r>
            <a:r>
              <a:rPr lang="en-US" sz="2000" spc="-15" dirty="0">
                <a:ea typeface="Times New Roman" panose="02020603050405020304" pitchFamily="18" charset="0"/>
              </a:rPr>
              <a:t> </a:t>
            </a:r>
            <a:r>
              <a:rPr lang="en-US" sz="2000" dirty="0">
                <a:ea typeface="Times New Roman" panose="02020603050405020304" pitchFamily="18" charset="0"/>
              </a:rPr>
              <a:t>based</a:t>
            </a:r>
            <a:r>
              <a:rPr lang="en-US" sz="2000" spc="-10" dirty="0">
                <a:ea typeface="Times New Roman" panose="02020603050405020304" pitchFamily="18" charset="0"/>
              </a:rPr>
              <a:t> </a:t>
            </a:r>
            <a:r>
              <a:rPr lang="en-US" sz="2000" dirty="0">
                <a:ea typeface="Times New Roman" panose="02020603050405020304" pitchFamily="18" charset="0"/>
              </a:rPr>
              <a:t>on</a:t>
            </a:r>
            <a:r>
              <a:rPr lang="en-US" sz="2000" spc="-15" dirty="0">
                <a:ea typeface="Times New Roman" panose="02020603050405020304" pitchFamily="18" charset="0"/>
              </a:rPr>
              <a:t> </a:t>
            </a:r>
            <a:r>
              <a:rPr lang="en-US" sz="2000" dirty="0">
                <a:ea typeface="Times New Roman" panose="02020603050405020304" pitchFamily="18" charset="0"/>
              </a:rPr>
              <a:t>the</a:t>
            </a:r>
            <a:r>
              <a:rPr lang="en-US" sz="2000" spc="-15" dirty="0">
                <a:ea typeface="Times New Roman" panose="02020603050405020304" pitchFamily="18" charset="0"/>
              </a:rPr>
              <a:t> </a:t>
            </a:r>
            <a:r>
              <a:rPr lang="en-US" sz="2000" dirty="0">
                <a:ea typeface="Times New Roman" panose="02020603050405020304" pitchFamily="18" charset="0"/>
              </a:rPr>
              <a:t>foundational</a:t>
            </a:r>
            <a:r>
              <a:rPr lang="en-US" sz="2000" spc="-10" dirty="0">
                <a:ea typeface="Times New Roman" panose="02020603050405020304" pitchFamily="18" charset="0"/>
              </a:rPr>
              <a:t> </a:t>
            </a:r>
            <a:r>
              <a:rPr lang="en-US" sz="2000" dirty="0">
                <a:ea typeface="Times New Roman" panose="02020603050405020304" pitchFamily="18" charset="0"/>
              </a:rPr>
              <a:t>principle</a:t>
            </a:r>
            <a:r>
              <a:rPr lang="en-US" sz="2000" spc="-15" dirty="0">
                <a:ea typeface="Times New Roman" panose="02020603050405020304" pitchFamily="18" charset="0"/>
              </a:rPr>
              <a:t> </a:t>
            </a:r>
            <a:r>
              <a:rPr lang="en-US" sz="2000" dirty="0">
                <a:ea typeface="Times New Roman" panose="02020603050405020304" pitchFamily="18" charset="0"/>
              </a:rPr>
              <a:t>that</a:t>
            </a:r>
            <a:r>
              <a:rPr lang="en-US" sz="2000" spc="-15" dirty="0">
                <a:ea typeface="Times New Roman" panose="02020603050405020304" pitchFamily="18" charset="0"/>
              </a:rPr>
              <a:t> </a:t>
            </a:r>
            <a:r>
              <a:rPr lang="en-US" sz="2000" dirty="0">
                <a:ea typeface="Times New Roman" panose="02020603050405020304" pitchFamily="18" charset="0"/>
              </a:rPr>
              <a:t>leases</a:t>
            </a:r>
            <a:r>
              <a:rPr lang="en-US" sz="2000" spc="-10" dirty="0">
                <a:ea typeface="Times New Roman" panose="02020603050405020304" pitchFamily="18" charset="0"/>
              </a:rPr>
              <a:t> </a:t>
            </a:r>
            <a:r>
              <a:rPr lang="en-US" sz="2000" dirty="0">
                <a:ea typeface="Times New Roman" panose="02020603050405020304" pitchFamily="18" charset="0"/>
              </a:rPr>
              <a:t>are</a:t>
            </a:r>
            <a:r>
              <a:rPr lang="en-US" sz="2000" spc="-15" dirty="0">
                <a:ea typeface="Times New Roman" panose="02020603050405020304" pitchFamily="18" charset="0"/>
              </a:rPr>
              <a:t> </a:t>
            </a:r>
            <a:r>
              <a:rPr lang="en-US" sz="2000" dirty="0">
                <a:ea typeface="Times New Roman" panose="02020603050405020304" pitchFamily="18" charset="0"/>
              </a:rPr>
              <a:t>financings</a:t>
            </a:r>
            <a:r>
              <a:rPr lang="en-US" sz="2000" spc="-15" dirty="0">
                <a:ea typeface="Times New Roman" panose="02020603050405020304" pitchFamily="18" charset="0"/>
              </a:rPr>
              <a:t> </a:t>
            </a:r>
            <a:r>
              <a:rPr lang="en-US" sz="2000" dirty="0">
                <a:ea typeface="Times New Roman" panose="02020603050405020304" pitchFamily="18" charset="0"/>
              </a:rPr>
              <a:t>of</a:t>
            </a:r>
            <a:r>
              <a:rPr lang="en-US" sz="2000" spc="-10" dirty="0">
                <a:ea typeface="Times New Roman" panose="02020603050405020304" pitchFamily="18" charset="0"/>
              </a:rPr>
              <a:t> </a:t>
            </a:r>
            <a:r>
              <a:rPr lang="en-US" sz="2000" dirty="0">
                <a:ea typeface="Times New Roman" panose="02020603050405020304" pitchFamily="18" charset="0"/>
              </a:rPr>
              <a:t>the</a:t>
            </a:r>
            <a:r>
              <a:rPr lang="en-US" sz="2000" spc="-15" dirty="0">
                <a:ea typeface="Times New Roman" panose="02020603050405020304" pitchFamily="18" charset="0"/>
              </a:rPr>
              <a:t> right </a:t>
            </a:r>
            <a:r>
              <a:rPr lang="en-US" sz="2000" dirty="0">
                <a:ea typeface="Times New Roman" panose="02020603050405020304" pitchFamily="18" charset="0"/>
              </a:rPr>
              <a:t>to use an underlying asset. Under this Statement, a lessee is required to recognize a </a:t>
            </a:r>
            <a:r>
              <a:rPr lang="en-US" sz="2000" spc="-20" dirty="0">
                <a:ea typeface="Times New Roman" panose="02020603050405020304" pitchFamily="18" charset="0"/>
              </a:rPr>
              <a:t>lease </a:t>
            </a:r>
            <a:r>
              <a:rPr lang="en-US" sz="2000" dirty="0">
                <a:ea typeface="Times New Roman" panose="02020603050405020304" pitchFamily="18" charset="0"/>
              </a:rPr>
              <a:t>liability and an intangible right-to-use lease asset.”</a:t>
            </a:r>
            <a:endParaRPr lang="en-US" sz="2800" dirty="0">
              <a:ea typeface="Times New Roman" panose="02020603050405020304" pitchFamily="18" charset="0"/>
            </a:endParaRPr>
          </a:p>
          <a:p>
            <a:pPr>
              <a:buFont typeface="Wingdings" panose="05000000000000000000" pitchFamily="2" charset="2"/>
              <a:buChar char="Ø"/>
            </a:pPr>
            <a:endParaRPr lang="en-US" sz="2000" dirty="0">
              <a:solidFill>
                <a:srgbClr val="000066"/>
              </a:solidFill>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17</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3117534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90286" y="95250"/>
            <a:ext cx="8663214" cy="1143000"/>
          </a:xfrm>
        </p:spPr>
        <p:txBody>
          <a:bodyPr/>
          <a:lstStyle/>
          <a:p>
            <a:r>
              <a:rPr lang="en-US" dirty="0"/>
              <a:t>Lessor</a:t>
            </a:r>
          </a:p>
        </p:txBody>
      </p:sp>
      <p:sp>
        <p:nvSpPr>
          <p:cNvPr id="9" name="Content Placeholder 8"/>
          <p:cNvSpPr>
            <a:spLocks noGrp="1"/>
          </p:cNvSpPr>
          <p:nvPr>
            <p:ph idx="1"/>
          </p:nvPr>
        </p:nvSpPr>
        <p:spPr>
          <a:xfrm>
            <a:off x="391886" y="1714501"/>
            <a:ext cx="8161564" cy="3810000"/>
          </a:xfrm>
        </p:spPr>
        <p:txBody>
          <a:bodyPr/>
          <a:lstStyle/>
          <a:p>
            <a:pPr>
              <a:buFont typeface="Wingdings" panose="05000000000000000000" pitchFamily="2" charset="2"/>
              <a:buChar char="Ø"/>
            </a:pPr>
            <a:r>
              <a:rPr lang="en-US" sz="2000" dirty="0"/>
              <a:t>GASB does not recognize separate categories for lease contracts, so unless the lease is for a maximum of one year or less, the lessor records both the receivable and a deferred lease revenue at present value. </a:t>
            </a:r>
          </a:p>
          <a:p>
            <a:pPr>
              <a:buFont typeface="Wingdings" panose="05000000000000000000" pitchFamily="2" charset="2"/>
              <a:buChar char="Ø"/>
            </a:pPr>
            <a:r>
              <a:rPr lang="en-US" sz="2000" dirty="0"/>
              <a:t>The lessor reports no immediate profit. Instead, over time, the lessor reclassifies the deferred lease revenue as lease revenue in a systematic and rational manner. Concurrently, interest revenue is calculated and recognized on the receivable balance for each period. Because the asset is still present in the accounting records, the lessor also reports periodic depreciation expense.</a:t>
            </a:r>
          </a:p>
          <a:p>
            <a:pPr>
              <a:buFont typeface="Wingdings" panose="05000000000000000000" pitchFamily="2" charset="2"/>
              <a:buChar char="Ø"/>
            </a:pPr>
            <a:r>
              <a:rPr lang="en-US" sz="2000" dirty="0"/>
              <a:t>Through this system, the lessor reports a portion of the lease revenue each period, along with interest revenue on the receivable and amortization expense on the asset. </a:t>
            </a:r>
            <a:endParaRPr lang="en-US" sz="1400" dirty="0"/>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18</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477305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17-5</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eaLnBrk="0" hangingPunct="0">
              <a:spcBef>
                <a:spcPct val="0"/>
              </a:spcBef>
              <a:buNone/>
            </a:pPr>
            <a:r>
              <a:rPr lang="en-US" sz="3600" dirty="0">
                <a:cs typeface="+mn-cs"/>
              </a:rPr>
              <a:t>Recognize the liability caused by the eventual closure and </a:t>
            </a:r>
            <a:r>
              <a:rPr lang="en-US" sz="3600" dirty="0" err="1">
                <a:cs typeface="+mn-cs"/>
              </a:rPr>
              <a:t>postclosure</a:t>
            </a:r>
            <a:r>
              <a:rPr lang="en-US" sz="3600" dirty="0">
                <a:cs typeface="+mn-cs"/>
              </a:rPr>
              <a:t> costs of operating a solid waste landfill. </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19</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757228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17-1</a:t>
            </a:r>
          </a:p>
        </p:txBody>
      </p:sp>
      <p:sp>
        <p:nvSpPr>
          <p:cNvPr id="3" name="Content Placeholder 2"/>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eaLnBrk="0" hangingPunct="0">
              <a:spcBef>
                <a:spcPct val="0"/>
              </a:spcBef>
              <a:buNone/>
            </a:pPr>
            <a:r>
              <a:rPr lang="en-US" sz="3600" dirty="0">
                <a:cs typeface="+mn-cs"/>
              </a:rPr>
              <a:t>Understand how the hierarchy of U.S. generally accepted accounting principles for state and local government accounting can be used to resolve financial reporting issues. </a:t>
            </a:r>
          </a:p>
        </p:txBody>
      </p:sp>
      <p:sp>
        <p:nvSpPr>
          <p:cNvPr id="4"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40878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90286" y="95250"/>
            <a:ext cx="8663214" cy="1143000"/>
          </a:xfrm>
        </p:spPr>
        <p:txBody>
          <a:bodyPr/>
          <a:lstStyle/>
          <a:p>
            <a:r>
              <a:rPr lang="en-US" dirty="0"/>
              <a:t>Solid Waste Landfill</a:t>
            </a:r>
          </a:p>
        </p:txBody>
      </p:sp>
      <p:sp>
        <p:nvSpPr>
          <p:cNvPr id="9" name="Content Placeholder 8"/>
          <p:cNvSpPr>
            <a:spLocks noGrp="1"/>
          </p:cNvSpPr>
          <p:nvPr>
            <p:ph idx="1"/>
          </p:nvPr>
        </p:nvSpPr>
        <p:spPr>
          <a:xfrm>
            <a:off x="391886" y="1714501"/>
            <a:ext cx="8161564" cy="3810000"/>
          </a:xfrm>
        </p:spPr>
        <p:txBody>
          <a:bodyPr/>
          <a:lstStyle/>
          <a:p>
            <a:pPr>
              <a:buFont typeface="Wingdings" panose="05000000000000000000" pitchFamily="2" charset="2"/>
              <a:buChar char="Ø"/>
            </a:pPr>
            <a:r>
              <a:rPr lang="en-US" sz="2600" dirty="0"/>
              <a:t>The operation of a solid waste landfill creates long-term liabilities for many communities. </a:t>
            </a:r>
          </a:p>
          <a:p>
            <a:pPr>
              <a:buFont typeface="Wingdings" panose="05000000000000000000" pitchFamily="2" charset="2"/>
              <a:buChar char="Ø"/>
            </a:pPr>
            <a:r>
              <a:rPr lang="en-US" sz="2600" dirty="0"/>
              <a:t>Thousands of state and local governments operate solid waste landfills to provide a place for citizens and local companies to dispose of trash and other forms of garbage and refuse.</a:t>
            </a:r>
          </a:p>
          <a:p>
            <a:pPr>
              <a:buFont typeface="Wingdings" panose="05000000000000000000" pitchFamily="2" charset="2"/>
              <a:buChar char="Ø"/>
            </a:pPr>
            <a:r>
              <a:rPr lang="en-US" sz="2600" dirty="0"/>
              <a:t>The Environmental Protection Agency (EPA) imposes requirements that will require large outlays of resources to close a landfill in the future and to deal with such </a:t>
            </a:r>
            <a:r>
              <a:rPr lang="en-US" sz="2600" dirty="0" err="1"/>
              <a:t>postclosure</a:t>
            </a:r>
            <a:r>
              <a:rPr lang="en-US" sz="2600" dirty="0"/>
              <a:t> activities as groundwater monitoring.</a:t>
            </a: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20</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90286" y="95250"/>
            <a:ext cx="8663214" cy="1143000"/>
          </a:xfrm>
        </p:spPr>
        <p:txBody>
          <a:bodyPr/>
          <a:lstStyle/>
          <a:p>
            <a:r>
              <a:rPr lang="en-US" dirty="0"/>
              <a:t>Solid Waste Landfill—Example</a:t>
            </a:r>
          </a:p>
        </p:txBody>
      </p:sp>
      <p:sp>
        <p:nvSpPr>
          <p:cNvPr id="9" name="Content Placeholder 8"/>
          <p:cNvSpPr>
            <a:spLocks noGrp="1"/>
          </p:cNvSpPr>
          <p:nvPr>
            <p:ph idx="1"/>
          </p:nvPr>
        </p:nvSpPr>
        <p:spPr>
          <a:xfrm>
            <a:off x="290286" y="1409700"/>
            <a:ext cx="8587014" cy="4952999"/>
          </a:xfrm>
        </p:spPr>
        <p:txBody>
          <a:bodyPr/>
          <a:lstStyle/>
          <a:p>
            <a:pPr>
              <a:buFont typeface="Wingdings" panose="05000000000000000000" pitchFamily="2" charset="2"/>
              <a:buChar char="Ø"/>
            </a:pPr>
            <a:r>
              <a:rPr lang="en-US" sz="2600" dirty="0"/>
              <a:t>Assume the current cost for closure is set at $10 million and for postclosure maintenance at $4 million for a total obligation of $14 million. </a:t>
            </a:r>
          </a:p>
          <a:p>
            <a:pPr>
              <a:buFont typeface="Wingdings" panose="05000000000000000000" pitchFamily="2" charset="2"/>
              <a:buChar char="Ø"/>
            </a:pPr>
            <a:r>
              <a:rPr lang="en-US" sz="2600" dirty="0"/>
              <a:t>Assume that during Year 1 the city makes an initial payment of $300,000 toward closure costs. At the end of this first year, city engineers determine that 16 percent of the available space has been filled.</a:t>
            </a:r>
          </a:p>
          <a:p>
            <a:pPr>
              <a:buFont typeface="Wingdings" panose="05000000000000000000" pitchFamily="2" charset="2"/>
              <a:buChar char="Ø"/>
            </a:pPr>
            <a:r>
              <a:rPr lang="en-US" sz="2600" dirty="0"/>
              <a:t>Whether the solid waste landfill is reported as a governmental activity or business-type activity, closure and postclosure costs in the government-wide statements must be based on accrual accounting and the economic resources measurement basis.</a:t>
            </a: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21</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8738749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01600" y="95250"/>
            <a:ext cx="8851900" cy="1143000"/>
          </a:xfrm>
        </p:spPr>
        <p:txBody>
          <a:bodyPr/>
          <a:lstStyle/>
          <a:p>
            <a:r>
              <a:rPr lang="en-US" sz="4000" dirty="0"/>
              <a:t>Solid Waste Landfill—Government-Wide Financial Statements</a:t>
            </a:r>
          </a:p>
        </p:txBody>
      </p:sp>
      <p:sp>
        <p:nvSpPr>
          <p:cNvPr id="9" name="Content Placeholder 8"/>
          <p:cNvSpPr>
            <a:spLocks noGrp="1"/>
          </p:cNvSpPr>
          <p:nvPr>
            <p:ph idx="1"/>
          </p:nvPr>
        </p:nvSpPr>
        <p:spPr>
          <a:xfrm>
            <a:off x="264886" y="1358900"/>
            <a:ext cx="8587014" cy="4952999"/>
          </a:xfrm>
        </p:spPr>
        <p:txBody>
          <a:bodyPr/>
          <a:lstStyle/>
          <a:p>
            <a:pPr lvl="0">
              <a:buFont typeface="Wingdings" panose="05000000000000000000" pitchFamily="2" charset="2"/>
              <a:buChar char="Ø"/>
            </a:pPr>
            <a:r>
              <a:rPr lang="en-US" sz="2600" dirty="0"/>
              <a:t>Because the landfill is 16 percent filled, $2,240,000 should be accrued at the end of this first year ($14 million × 16%). The initial $300,000 payment made this year reduces the liability being reported. </a:t>
            </a:r>
          </a:p>
          <a:p>
            <a:pPr lvl="0">
              <a:buFont typeface="Wingdings" panose="05000000000000000000" pitchFamily="2" charset="2"/>
              <a:buChar char="Ø"/>
            </a:pPr>
            <a:r>
              <a:rPr lang="en-US" sz="2600" dirty="0"/>
              <a:t>Record a portion of the expected closing costs, prorated as a percentage of capacity used, each year as an expense and a liability.</a:t>
            </a:r>
          </a:p>
        </p:txBody>
      </p:sp>
      <p:sp>
        <p:nvSpPr>
          <p:cNvPr id="2" name="Rectangle 1"/>
          <p:cNvSpPr/>
          <p:nvPr/>
        </p:nvSpPr>
        <p:spPr>
          <a:xfrm>
            <a:off x="1842036" y="4296201"/>
            <a:ext cx="5905500" cy="461665"/>
          </a:xfrm>
          <a:prstGeom prst="rect">
            <a:avLst/>
          </a:prstGeom>
        </p:spPr>
        <p:txBody>
          <a:bodyPr wrap="square">
            <a:spAutoFit/>
          </a:bodyPr>
          <a:lstStyle/>
          <a:p>
            <a:pPr>
              <a:defRPr/>
            </a:pPr>
            <a:r>
              <a:rPr lang="en-US" b="1" dirty="0">
                <a:solidFill>
                  <a:srgbClr val="002060"/>
                </a:solidFill>
                <a:effectLst/>
                <a:cs typeface="Times New Roman" pitchFamily="18" charset="0"/>
              </a:rPr>
              <a:t>Government-Wide Financial Statements</a:t>
            </a:r>
          </a:p>
        </p:txBody>
      </p:sp>
      <p:sp>
        <p:nvSpPr>
          <p:cNvPr id="7" name="Rectangle 6"/>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22</a:t>
            </a:fld>
            <a:endParaRPr lang="en-US" sz="1000" b="1" u="none" dirty="0">
              <a:solidFill>
                <a:srgbClr val="00005C"/>
              </a:solidFill>
              <a:latin typeface="Times New Roman"/>
              <a:cs typeface="Times New Roman"/>
            </a:endParaRPr>
          </a:p>
        </p:txBody>
      </p:sp>
      <p:pic>
        <p:nvPicPr>
          <p:cNvPr id="3" name="Picture 2" descr="Screen Shot 2019-10-03 at 10.08.33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2722" y="4739071"/>
            <a:ext cx="6380016" cy="1803048"/>
          </a:xfrm>
          <a:prstGeom prst="rect">
            <a:avLst/>
          </a:prstGeom>
        </p:spPr>
      </p:pic>
    </p:spTree>
    <p:custDataLst>
      <p:tags r:id="rId1"/>
    </p:custDataLst>
    <p:extLst>
      <p:ext uri="{BB962C8B-B14F-4D97-AF65-F5344CB8AC3E}">
        <p14:creationId xmlns:p14="http://schemas.microsoft.com/office/powerpoint/2010/main" val="3937351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171" y="107731"/>
            <a:ext cx="8837077" cy="1237501"/>
          </a:xfrm>
        </p:spPr>
        <p:txBody>
          <a:bodyPr/>
          <a:lstStyle/>
          <a:p>
            <a:pPr rtl="0" eaLnBrk="0" fontAlgn="base" hangingPunct="0"/>
            <a:r>
              <a:rPr lang="en-US" sz="4000" b="1" dirty="0">
                <a:solidFill>
                  <a:srgbClr val="002060"/>
                </a:solidFill>
                <a:effectLst/>
                <a:latin typeface="Times New Roman"/>
                <a:ea typeface="+mn-ea"/>
                <a:cs typeface="Times New Roman"/>
              </a:rPr>
              <a:t>Solid Waste Landfill</a:t>
            </a:r>
            <a:r>
              <a:rPr lang="en-US" sz="4000" kern="1200" dirty="0">
                <a:solidFill>
                  <a:srgbClr val="000000"/>
                </a:solidFill>
                <a:effectLst>
                  <a:outerShdw blurRad="38100" dist="38100" dir="2700000" algn="tl" rotWithShape="0">
                    <a:srgbClr val="000000">
                      <a:alpha val="43000"/>
                    </a:srgbClr>
                  </a:outerShdw>
                </a:effectLst>
                <a:latin typeface="Times New Roman"/>
                <a:ea typeface="+mn-ea"/>
                <a:cs typeface="+mn-cs"/>
              </a:rPr>
              <a:t>—</a:t>
            </a:r>
            <a:r>
              <a:rPr lang="en-US" sz="4000" b="1" dirty="0">
                <a:solidFill>
                  <a:srgbClr val="002060"/>
                </a:solidFill>
                <a:effectLst/>
                <a:latin typeface="Times New Roman"/>
                <a:ea typeface="+mn-ea"/>
                <a:cs typeface="Times New Roman"/>
              </a:rPr>
              <a:t>Journal Entries</a:t>
            </a:r>
            <a:r>
              <a:rPr lang="en-US" sz="4400" b="1" baseline="0" dirty="0">
                <a:solidFill>
                  <a:srgbClr val="002060"/>
                </a:solidFill>
                <a:effectLst/>
                <a:latin typeface="Times New Roman" pitchFamily="18" charset="0"/>
                <a:ea typeface="+mj-ea"/>
                <a:cs typeface="Times New Roman" pitchFamily="18" charset="0"/>
              </a:rPr>
              <a:t> </a:t>
            </a:r>
            <a:r>
              <a:rPr lang="en-US" sz="4000" b="1" dirty="0">
                <a:solidFill>
                  <a:srgbClr val="002060"/>
                </a:solidFill>
                <a:effectLst/>
                <a:latin typeface="Times New Roman"/>
                <a:ea typeface="+mn-ea"/>
                <a:cs typeface="Times New Roman"/>
              </a:rPr>
              <a:t>Year 2</a:t>
            </a:r>
            <a:endParaRPr lang="en-US" dirty="0">
              <a:effectLst/>
            </a:endParaRPr>
          </a:p>
        </p:txBody>
      </p:sp>
      <p:sp>
        <p:nvSpPr>
          <p:cNvPr id="3" name="Content Placeholder 2"/>
          <p:cNvSpPr>
            <a:spLocks noGrp="1"/>
          </p:cNvSpPr>
          <p:nvPr>
            <p:ph idx="1"/>
          </p:nvPr>
        </p:nvSpPr>
        <p:spPr>
          <a:xfrm>
            <a:off x="605848" y="1481819"/>
            <a:ext cx="8091714" cy="4525963"/>
          </a:xfrm>
        </p:spPr>
        <p:txBody>
          <a:bodyPr/>
          <a:lstStyle/>
          <a:p>
            <a:pPr lvl="0" eaLnBrk="0" hangingPunct="0">
              <a:spcBef>
                <a:spcPct val="0"/>
              </a:spcBef>
              <a:buFont typeface="Wingdings" panose="05000000000000000000" pitchFamily="2" charset="2"/>
              <a:buChar char="Ø"/>
            </a:pPr>
            <a:r>
              <a:rPr lang="en-US" sz="2000" dirty="0">
                <a:cs typeface="+mn-cs"/>
              </a:rPr>
              <a:t>Assume the landfill is 27 percent filled at the end of Year 2 and a payment of $300,000 toward future closure costs is made. </a:t>
            </a:r>
          </a:p>
          <a:p>
            <a:pPr lvl="0" eaLnBrk="0" hangingPunct="0">
              <a:spcBef>
                <a:spcPct val="0"/>
              </a:spcBef>
              <a:buFont typeface="Wingdings" panose="05000000000000000000" pitchFamily="2" charset="2"/>
              <a:buChar char="Ø"/>
            </a:pPr>
            <a:r>
              <a:rPr lang="en-US" sz="2000" dirty="0">
                <a:cs typeface="+mn-cs"/>
              </a:rPr>
              <a:t>The city believes that current closure costs are $11 million and </a:t>
            </a:r>
            <a:r>
              <a:rPr lang="en-US" sz="2000" dirty="0" err="1">
                <a:cs typeface="+mn-cs"/>
              </a:rPr>
              <a:t>postclosure</a:t>
            </a:r>
            <a:r>
              <a:rPr lang="en-US" sz="2000" dirty="0">
                <a:cs typeface="+mn-cs"/>
              </a:rPr>
              <a:t> costs are $5 million. </a:t>
            </a:r>
          </a:p>
          <a:p>
            <a:pPr lvl="0" eaLnBrk="0" hangingPunct="0">
              <a:spcBef>
                <a:spcPct val="0"/>
              </a:spcBef>
              <a:buFont typeface="Wingdings" panose="05000000000000000000" pitchFamily="2" charset="2"/>
              <a:buChar char="Ø"/>
            </a:pPr>
            <a:r>
              <a:rPr lang="en-US" sz="2000" dirty="0">
                <a:cs typeface="+mn-cs"/>
              </a:rPr>
              <a:t>Current cost of the landfill obligation is $16 million. </a:t>
            </a:r>
          </a:p>
          <a:p>
            <a:pPr lvl="0" eaLnBrk="0" hangingPunct="0">
              <a:spcBef>
                <a:spcPct val="0"/>
              </a:spcBef>
              <a:buFont typeface="Wingdings" panose="05000000000000000000" pitchFamily="2" charset="2"/>
              <a:buChar char="Ø"/>
            </a:pPr>
            <a:r>
              <a:rPr lang="en-US" sz="2000" dirty="0">
                <a:cs typeface="+mn-cs"/>
              </a:rPr>
              <a:t>The city should recognize an estimated total cost of $4,320,000 at the end of Year 2 ($16 million × 27%). Because $2,240,000 was recognized in Year 1, the city should accrue an additional $2,080,000 in Year 2 ($4,320,000 − $2,240,000):</a:t>
            </a:r>
          </a:p>
        </p:txBody>
      </p:sp>
      <p:sp>
        <p:nvSpPr>
          <p:cNvPr id="10"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23</a:t>
            </a:fld>
            <a:endParaRPr lang="en-US" sz="1000" b="1" u="none" dirty="0">
              <a:solidFill>
                <a:srgbClr val="00005C"/>
              </a:solidFill>
              <a:latin typeface="Times New Roman"/>
              <a:cs typeface="Times New Roman"/>
            </a:endParaRPr>
          </a:p>
        </p:txBody>
      </p:sp>
      <p:sp>
        <p:nvSpPr>
          <p:cNvPr id="9" name="Rectangle 8"/>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descr="Screen Shot 2019-10-03 at 10.13.44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409" y="4446320"/>
            <a:ext cx="7620535" cy="2105834"/>
          </a:xfrm>
          <a:prstGeom prst="rect">
            <a:avLst/>
          </a:prstGeom>
        </p:spPr>
      </p:pic>
    </p:spTree>
    <p:custDataLst>
      <p:tags r:id="rId1"/>
    </p:custDataLst>
    <p:extLst>
      <p:ext uri="{BB962C8B-B14F-4D97-AF65-F5344CB8AC3E}">
        <p14:creationId xmlns:p14="http://schemas.microsoft.com/office/powerpoint/2010/main" val="7488126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Solid Waste Landfill</a:t>
            </a:r>
            <a:r>
              <a:rPr lang="en-US" sz="4000" kern="1200" dirty="0">
                <a:solidFill>
                  <a:srgbClr val="000000"/>
                </a:solidFill>
                <a:effectLst>
                  <a:outerShdw blurRad="38100" dist="38100" dir="2700000" algn="tl" rotWithShape="0">
                    <a:srgbClr val="000000">
                      <a:alpha val="43000"/>
                    </a:srgbClr>
                  </a:outerShdw>
                </a:effectLst>
                <a:latin typeface="Times New Roman"/>
                <a:ea typeface="+mn-ea"/>
                <a:cs typeface="+mn-cs"/>
              </a:rPr>
              <a:t>—</a:t>
            </a:r>
            <a:r>
              <a:rPr lang="en-US" sz="4000" b="1" dirty="0">
                <a:solidFill>
                  <a:srgbClr val="002060"/>
                </a:solidFill>
                <a:effectLst/>
                <a:latin typeface="Times New Roman"/>
                <a:ea typeface="+mn-ea"/>
                <a:cs typeface="Times New Roman"/>
              </a:rPr>
              <a:t>Fund Financial Statements</a:t>
            </a:r>
            <a:endParaRPr lang="en-US" dirty="0">
              <a:effectLst/>
            </a:endParaRPr>
          </a:p>
        </p:txBody>
      </p:sp>
      <p:sp>
        <p:nvSpPr>
          <p:cNvPr id="5" name="Content Placeholder 4"/>
          <p:cNvSpPr>
            <a:spLocks noGrp="1"/>
          </p:cNvSpPr>
          <p:nvPr>
            <p:ph idx="1"/>
          </p:nvPr>
        </p:nvSpPr>
        <p:spPr>
          <a:xfrm>
            <a:off x="580145" y="1346200"/>
            <a:ext cx="8091714" cy="4525963"/>
          </a:xfrm>
        </p:spPr>
        <p:txBody>
          <a:bodyPr/>
          <a:lstStyle/>
          <a:p>
            <a:pPr marL="457200" lvl="0" indent="-457200" eaLnBrk="0" hangingPunct="0">
              <a:spcBef>
                <a:spcPct val="0"/>
              </a:spcBef>
              <a:buFont typeface="Wingdings" panose="05000000000000000000" pitchFamily="2" charset="2"/>
              <a:buChar char="Ø"/>
              <a:defRPr/>
            </a:pPr>
            <a:r>
              <a:rPr lang="en-US" sz="2500" dirty="0">
                <a:cs typeface="+mn-cs"/>
              </a:rPr>
              <a:t>If the landfill is recorded in the general fund because there is little or no user fee charged, the city reports only the actual change in current financial resources. </a:t>
            </a:r>
          </a:p>
          <a:p>
            <a:pPr marL="457200" lvl="0" indent="-457200" eaLnBrk="0" hangingPunct="0">
              <a:spcBef>
                <a:spcPct val="0"/>
              </a:spcBef>
              <a:buFont typeface="Wingdings" panose="05000000000000000000" pitchFamily="2" charset="2"/>
              <a:buChar char="Ø"/>
              <a:defRPr/>
            </a:pPr>
            <a:r>
              <a:rPr lang="en-US" sz="2500" dirty="0">
                <a:cs typeface="+mn-cs"/>
              </a:rPr>
              <a:t>Despite the huge eventual liability, the reduction in current financial resources is limited to the annual payments of $300,000. </a:t>
            </a:r>
          </a:p>
          <a:p>
            <a:pPr marL="457200" lvl="0" indent="-457200" eaLnBrk="0" hangingPunct="0">
              <a:spcBef>
                <a:spcPct val="0"/>
              </a:spcBef>
              <a:buFont typeface="Wingdings" panose="05000000000000000000" pitchFamily="2" charset="2"/>
              <a:buChar char="Ø"/>
              <a:defRPr/>
            </a:pPr>
            <a:r>
              <a:rPr lang="en-US" sz="2500" dirty="0">
                <a:cs typeface="+mn-cs"/>
              </a:rPr>
              <a:t>The remaining liability is far in the future, and it does not necessitate reporting. When fund financial statements are prepared, the only entry required each year is as follows:</a:t>
            </a:r>
            <a:endParaRPr lang="en-US" sz="2500" dirty="0"/>
          </a:p>
          <a:p>
            <a:endParaRPr lang="en-US" dirty="0"/>
          </a:p>
        </p:txBody>
      </p:sp>
      <p:sp>
        <p:nvSpPr>
          <p:cNvPr id="8"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24</a:t>
            </a:fld>
            <a:endParaRPr lang="en-US" sz="1000" b="1" u="none" dirty="0">
              <a:solidFill>
                <a:srgbClr val="00005C"/>
              </a:solidFill>
              <a:latin typeface="Times New Roman"/>
              <a:cs typeface="Times New Roman"/>
            </a:endParaRPr>
          </a:p>
        </p:txBody>
      </p:sp>
      <p:sp>
        <p:nvSpPr>
          <p:cNvPr id="7" name="Rectangle 6"/>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6" name="Picture 5" descr="Screen Shot 2019-10-03 at 10.17.49 A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9785" y="5234494"/>
            <a:ext cx="6679412" cy="1251917"/>
          </a:xfrm>
          <a:prstGeom prst="rect">
            <a:avLst/>
          </a:prstGeom>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17-6</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800" dirty="0">
              <a:cs typeface="+mn-cs"/>
            </a:endParaRPr>
          </a:p>
          <a:p>
            <a:pPr marL="0" lvl="0" indent="0" eaLnBrk="0" hangingPunct="0">
              <a:spcBef>
                <a:spcPct val="0"/>
              </a:spcBef>
              <a:buNone/>
            </a:pPr>
            <a:r>
              <a:rPr lang="en-US" sz="3800" dirty="0">
                <a:cs typeface="+mn-cs"/>
              </a:rPr>
              <a:t>Record the donation and acquisition of works of art and historical treasures.</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25</a:t>
            </a:fld>
            <a:endParaRPr lang="en-US" sz="1000" b="1" u="none" dirty="0">
              <a:solidFill>
                <a:srgbClr val="00005C"/>
              </a:solidFill>
              <a:latin typeface="Times New Roman"/>
              <a:cs typeface="Times New Roman"/>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975619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4171" y="107731"/>
            <a:ext cx="8837077" cy="1302073"/>
          </a:xfrm>
        </p:spPr>
        <p:txBody>
          <a:bodyPr/>
          <a:lstStyle/>
          <a:p>
            <a:r>
              <a:rPr lang="en-US" sz="4000" dirty="0"/>
              <a:t>How Should Works of Art and Historical Treasures Be Reported?</a:t>
            </a:r>
          </a:p>
        </p:txBody>
      </p:sp>
      <p:sp>
        <p:nvSpPr>
          <p:cNvPr id="16388"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646DA365-0204-42FB-83A2-9119813B7944}" type="slidenum">
              <a:rPr lang="en-US" sz="1200">
                <a:solidFill>
                  <a:schemeClr val="bg1"/>
                </a:solidFill>
                <a:effectLst/>
                <a:latin typeface="Arial" charset="0"/>
              </a:rPr>
              <a:pPr eaLnBrk="1" hangingPunct="1"/>
              <a:t>26</a:t>
            </a:fld>
            <a:endParaRPr lang="en-US" sz="1200" dirty="0">
              <a:solidFill>
                <a:schemeClr val="bg1"/>
              </a:solidFill>
              <a:effectLst/>
              <a:latin typeface="Arial" charset="0"/>
            </a:endParaRPr>
          </a:p>
        </p:txBody>
      </p:sp>
      <p:sp>
        <p:nvSpPr>
          <p:cNvPr id="10" name="Content Placeholder 9"/>
          <p:cNvSpPr>
            <a:spLocks noGrp="1"/>
          </p:cNvSpPr>
          <p:nvPr>
            <p:ph idx="1"/>
          </p:nvPr>
        </p:nvSpPr>
        <p:spPr>
          <a:xfrm>
            <a:off x="435429" y="1841501"/>
            <a:ext cx="8251371" cy="4698999"/>
          </a:xfrm>
        </p:spPr>
        <p:txBody>
          <a:bodyPr/>
          <a:lstStyle/>
          <a:p>
            <a:pPr marL="0" indent="0">
              <a:buNone/>
            </a:pPr>
            <a:r>
              <a:rPr lang="en-US" sz="2800" dirty="0"/>
              <a:t>State and local governments as well as private not-for-profit entities have long debated the proper reporting of artworks and other museum pieces, whether bought or received as a gift. </a:t>
            </a:r>
          </a:p>
          <a:p>
            <a:pPr marL="514350" indent="-514350">
              <a:buFont typeface="+mj-lt"/>
              <a:buAutoNum type="arabicPeriod"/>
            </a:pPr>
            <a:r>
              <a:rPr lang="en-US" sz="2800" dirty="0"/>
              <a:t>How should works of art, historical artifacts, and other such treasures be reported in governmental financial statements? </a:t>
            </a:r>
          </a:p>
          <a:p>
            <a:pPr marL="514350" indent="-514350">
              <a:buFont typeface="+mj-lt"/>
              <a:buAutoNum type="arabicPeriod"/>
            </a:pPr>
            <a:r>
              <a:rPr lang="en-US" sz="2800" dirty="0"/>
              <a:t>These properties have value, but are they really assets in an accounting sense? </a:t>
            </a: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26</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2326727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z="4000" dirty="0"/>
              <a:t>Basic Rule for Reporting Works of Art and Historical Treasures</a:t>
            </a:r>
          </a:p>
        </p:txBody>
      </p:sp>
      <p:sp>
        <p:nvSpPr>
          <p:cNvPr id="2" name="Content Placeholder 1"/>
          <p:cNvSpPr>
            <a:spLocks noGrp="1"/>
          </p:cNvSpPr>
          <p:nvPr>
            <p:ph idx="1"/>
          </p:nvPr>
        </p:nvSpPr>
        <p:spPr>
          <a:xfrm>
            <a:off x="224118" y="1495612"/>
            <a:ext cx="8815294" cy="4525963"/>
          </a:xfrm>
        </p:spPr>
        <p:txBody>
          <a:bodyPr/>
          <a:lstStyle/>
          <a:p>
            <a:pPr marL="0" lvl="0" indent="0" eaLnBrk="0" hangingPunct="0">
              <a:spcBef>
                <a:spcPct val="0"/>
              </a:spcBef>
              <a:spcAft>
                <a:spcPts val="0"/>
              </a:spcAft>
              <a:buNone/>
              <a:defRPr/>
            </a:pPr>
            <a:r>
              <a:rPr lang="en-US" sz="2600" dirty="0"/>
              <a:t>Optional reporting is allowed, but the basic rule </a:t>
            </a:r>
            <a:r>
              <a:rPr lang="en-US" sz="2800" dirty="0">
                <a:cs typeface="+mn-cs"/>
              </a:rPr>
              <a:t>is clear,</a:t>
            </a:r>
            <a:r>
              <a:rPr lang="en-US" sz="2600" dirty="0"/>
              <a:t> “governments should capitalize works of art, historical treasures, and similar assets at their historical cost or fair </a:t>
            </a:r>
          </a:p>
          <a:p>
            <a:pPr marL="0" lvl="0" indent="0" eaLnBrk="0" hangingPunct="0">
              <a:spcBef>
                <a:spcPct val="0"/>
              </a:spcBef>
              <a:spcAft>
                <a:spcPts val="600"/>
              </a:spcAft>
              <a:buNone/>
              <a:defRPr/>
            </a:pPr>
            <a:r>
              <a:rPr lang="en-US" sz="2600" dirty="0"/>
              <a:t>value at date of donation . . .” </a:t>
            </a:r>
            <a:r>
              <a:rPr lang="en-US" sz="1400" dirty="0"/>
              <a:t>(Governmental Accounting Standards Board, </a:t>
            </a:r>
            <a:r>
              <a:rPr lang="en-US" sz="1400" i="1" dirty="0"/>
              <a:t>Codification of Governmental Accounting and Financial Reporting Standards as of December 31, 2018</a:t>
            </a:r>
            <a:r>
              <a:rPr lang="en-US" sz="1400" dirty="0"/>
              <a:t>, Sec. 1400.109.)</a:t>
            </a:r>
            <a:endParaRPr lang="en-US" sz="2600" dirty="0"/>
          </a:p>
          <a:p>
            <a:pPr lvl="0" eaLnBrk="0" hangingPunct="0">
              <a:spcBef>
                <a:spcPct val="0"/>
              </a:spcBef>
              <a:spcAft>
                <a:spcPts val="0"/>
              </a:spcAft>
              <a:buFont typeface="Wingdings" panose="05000000000000000000" pitchFamily="2" charset="2"/>
              <a:buChar char="Ø"/>
              <a:defRPr/>
            </a:pPr>
            <a:r>
              <a:rPr lang="en-US" sz="2500" dirty="0"/>
              <a:t>Government-wide financial statements:</a:t>
            </a:r>
          </a:p>
          <a:p>
            <a:pPr marL="914400" lvl="1" indent="-342900" eaLnBrk="0" hangingPunct="0">
              <a:spcBef>
                <a:spcPct val="0"/>
              </a:spcBef>
              <a:spcAft>
                <a:spcPts val="0"/>
              </a:spcAft>
              <a:buFont typeface="Arial"/>
              <a:buChar char="•"/>
              <a:defRPr/>
            </a:pPr>
            <a:r>
              <a:rPr lang="en-US" sz="2500" dirty="0"/>
              <a:t>Record as an asset, if purchased. </a:t>
            </a:r>
          </a:p>
          <a:p>
            <a:pPr marL="914400" lvl="1" indent="-342900" eaLnBrk="0" hangingPunct="0">
              <a:spcBef>
                <a:spcPct val="0"/>
              </a:spcBef>
              <a:spcAft>
                <a:spcPts val="0"/>
              </a:spcAft>
              <a:buFont typeface="Arial"/>
              <a:buChar char="•"/>
              <a:defRPr/>
            </a:pPr>
            <a:r>
              <a:rPr lang="en-US" sz="2500" dirty="0"/>
              <a:t>Record as revenue, if donated.</a:t>
            </a:r>
          </a:p>
          <a:p>
            <a:pPr lvl="0" eaLnBrk="0" hangingPunct="0">
              <a:spcBef>
                <a:spcPct val="0"/>
              </a:spcBef>
              <a:spcAft>
                <a:spcPts val="0"/>
              </a:spcAft>
              <a:buFont typeface="Wingdings" panose="05000000000000000000" pitchFamily="2" charset="2"/>
              <a:buChar char="Ø"/>
              <a:defRPr/>
            </a:pPr>
            <a:r>
              <a:rPr lang="en-US" sz="2500" dirty="0"/>
              <a:t>Fund financial statements:</a:t>
            </a:r>
          </a:p>
          <a:p>
            <a:pPr marL="914400" lvl="1" indent="-342900" eaLnBrk="0" hangingPunct="0">
              <a:spcBef>
                <a:spcPct val="0"/>
              </a:spcBef>
              <a:spcAft>
                <a:spcPts val="0"/>
              </a:spcAft>
              <a:buFont typeface="Arial"/>
              <a:buChar char="•"/>
              <a:defRPr/>
            </a:pPr>
            <a:r>
              <a:rPr lang="en-US" sz="2500" dirty="0"/>
              <a:t>If viewed as an enterprise fund, report as an asset. </a:t>
            </a:r>
          </a:p>
          <a:p>
            <a:pPr marL="914400" lvl="1" indent="-342900" eaLnBrk="0" hangingPunct="0">
              <a:spcBef>
                <a:spcPct val="0"/>
              </a:spcBef>
              <a:spcAft>
                <a:spcPts val="0"/>
              </a:spcAft>
              <a:buFont typeface="Arial"/>
              <a:buChar char="•"/>
              <a:defRPr/>
            </a:pPr>
            <a:r>
              <a:rPr lang="en-US" sz="2500" dirty="0"/>
              <a:t>If viewed as a governmental fund, record as an expenditure.</a:t>
            </a:r>
          </a:p>
          <a:p>
            <a:pPr marL="914400" lvl="1" indent="-342900" eaLnBrk="0" hangingPunct="0">
              <a:spcBef>
                <a:spcPct val="0"/>
              </a:spcBef>
              <a:spcAft>
                <a:spcPts val="0"/>
              </a:spcAft>
              <a:buFont typeface="Arial"/>
              <a:buChar char="•"/>
              <a:defRPr/>
            </a:pPr>
            <a:r>
              <a:rPr lang="en-US" sz="2500" dirty="0"/>
              <a:t>No entry is made if the item is donated.</a:t>
            </a:r>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27</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4000" dirty="0"/>
              <a:t>Criteria for Capitalization of Works of Art and Historical Treasures</a:t>
            </a:r>
          </a:p>
        </p:txBody>
      </p:sp>
      <p:sp>
        <p:nvSpPr>
          <p:cNvPr id="16388"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646DA365-0204-42FB-83A2-9119813B7944}" type="slidenum">
              <a:rPr lang="en-US" sz="1200">
                <a:solidFill>
                  <a:schemeClr val="bg1"/>
                </a:solidFill>
                <a:effectLst/>
                <a:latin typeface="Arial" charset="0"/>
              </a:rPr>
              <a:pPr eaLnBrk="1" hangingPunct="1"/>
              <a:t>28</a:t>
            </a:fld>
            <a:endParaRPr lang="en-US" sz="1200" dirty="0">
              <a:solidFill>
                <a:schemeClr val="bg1"/>
              </a:solidFill>
              <a:effectLst/>
              <a:latin typeface="Arial" charset="0"/>
            </a:endParaRPr>
          </a:p>
        </p:txBody>
      </p:sp>
      <p:sp>
        <p:nvSpPr>
          <p:cNvPr id="6" name="Rectangle 3"/>
          <p:cNvSpPr txBox="1">
            <a:spLocks noChangeArrowheads="1"/>
          </p:cNvSpPr>
          <p:nvPr/>
        </p:nvSpPr>
        <p:spPr bwMode="auto">
          <a:xfrm>
            <a:off x="435429" y="3136900"/>
            <a:ext cx="8479971" cy="3695700"/>
          </a:xfrm>
          <a:prstGeom prst="rect">
            <a:avLst/>
          </a:prstGeom>
          <a:noFill/>
          <a:ln w="12700">
            <a:noFill/>
            <a:miter lim="800000"/>
            <a:headEnd/>
            <a:tailEnd/>
          </a:ln>
        </p:spPr>
        <p:txBody>
          <a:bodyPr lIns="90488" tIns="44450" rIns="90488" bIns="44450"/>
          <a:lstStyle/>
          <a:p>
            <a:pPr marL="514350" indent="-514350">
              <a:lnSpc>
                <a:spcPct val="90000"/>
              </a:lnSpc>
              <a:spcBef>
                <a:spcPct val="20000"/>
              </a:spcBef>
              <a:buClr>
                <a:srgbClr val="002060"/>
              </a:buClr>
              <a:buSzPct val="100000"/>
              <a:buFont typeface="+mj-lt"/>
              <a:buAutoNum type="arabicPeriod"/>
              <a:defRPr/>
            </a:pPr>
            <a:r>
              <a:rPr lang="en-US" sz="2600" b="1" kern="0" dirty="0">
                <a:solidFill>
                  <a:srgbClr val="002060"/>
                </a:solidFill>
                <a:effectLst/>
                <a:cs typeface="Times New Roman" pitchFamily="18" charset="0"/>
              </a:rPr>
              <a:t>Item is held for public exhibition, education, or research in furtherance of public service, rather than financial gain.</a:t>
            </a:r>
          </a:p>
          <a:p>
            <a:pPr marL="514350" indent="-514350">
              <a:lnSpc>
                <a:spcPct val="90000"/>
              </a:lnSpc>
              <a:spcBef>
                <a:spcPct val="20000"/>
              </a:spcBef>
              <a:buClr>
                <a:srgbClr val="002060"/>
              </a:buClr>
              <a:buSzPct val="100000"/>
              <a:buFont typeface="+mj-lt"/>
              <a:buAutoNum type="arabicPeriod"/>
              <a:defRPr/>
            </a:pPr>
            <a:r>
              <a:rPr lang="en-US" sz="2600" b="1" kern="0" dirty="0">
                <a:solidFill>
                  <a:srgbClr val="002060"/>
                </a:solidFill>
                <a:effectLst/>
                <a:cs typeface="Times New Roman" pitchFamily="18" charset="0"/>
              </a:rPr>
              <a:t>Item is protected, kept unencumbered, cared for, and preserved.</a:t>
            </a:r>
          </a:p>
          <a:p>
            <a:pPr marL="514350" indent="-514350">
              <a:lnSpc>
                <a:spcPct val="90000"/>
              </a:lnSpc>
              <a:spcBef>
                <a:spcPct val="20000"/>
              </a:spcBef>
              <a:buClr>
                <a:srgbClr val="002060"/>
              </a:buClr>
              <a:buSzPct val="100000"/>
              <a:buFont typeface="+mj-lt"/>
              <a:buAutoNum type="arabicPeriod"/>
              <a:defRPr/>
            </a:pPr>
            <a:r>
              <a:rPr lang="en-US" sz="2600" b="1" kern="0" dirty="0">
                <a:solidFill>
                  <a:srgbClr val="002060"/>
                </a:solidFill>
                <a:effectLst/>
                <a:cs typeface="Times New Roman" pitchFamily="18" charset="0"/>
              </a:rPr>
              <a:t>Item is subject to an organizational policy that requires the proceeds from sales of collection items to be used to acquire other items for collections.</a:t>
            </a:r>
          </a:p>
          <a:p>
            <a:pPr marL="514350" indent="-514350">
              <a:lnSpc>
                <a:spcPct val="90000"/>
              </a:lnSpc>
              <a:spcBef>
                <a:spcPct val="20000"/>
              </a:spcBef>
              <a:buClr>
                <a:srgbClr val="002060"/>
              </a:buClr>
              <a:buSzPct val="100000"/>
              <a:buFont typeface="+mj-lt"/>
              <a:buAutoNum type="arabicPeriod"/>
              <a:defRPr/>
            </a:pPr>
            <a:endParaRPr lang="en-US" sz="2600" b="1" kern="0" dirty="0">
              <a:solidFill>
                <a:srgbClr val="002060"/>
              </a:solidFill>
              <a:effectLst/>
              <a:cs typeface="Times New Roman" pitchFamily="18" charset="0"/>
            </a:endParaRPr>
          </a:p>
        </p:txBody>
      </p:sp>
      <p:sp>
        <p:nvSpPr>
          <p:cNvPr id="10" name="Content Placeholder 9"/>
          <p:cNvSpPr>
            <a:spLocks noGrp="1"/>
          </p:cNvSpPr>
          <p:nvPr>
            <p:ph idx="1"/>
          </p:nvPr>
        </p:nvSpPr>
        <p:spPr>
          <a:xfrm>
            <a:off x="435429" y="1409701"/>
            <a:ext cx="8251371" cy="1009649"/>
          </a:xfrm>
        </p:spPr>
        <p:txBody>
          <a:bodyPr/>
          <a:lstStyle/>
          <a:p>
            <a:pPr marL="0" indent="0">
              <a:buNone/>
            </a:pPr>
            <a:r>
              <a:rPr lang="en-US" sz="2600" dirty="0"/>
              <a:t>GASB encourages the capitalization of all artworks, historical treasures, and the like as assets. If all three of the following criteria are met, the recording of such properties as an asset is optional: </a:t>
            </a:r>
          </a:p>
        </p:txBody>
      </p:sp>
      <p:sp>
        <p:nvSpPr>
          <p:cNvPr id="8" name="Rectangle 7"/>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11"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28</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17-7</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800" dirty="0">
              <a:cs typeface="+mn-cs"/>
            </a:endParaRPr>
          </a:p>
          <a:p>
            <a:pPr marL="0" lvl="0" indent="0" eaLnBrk="0" hangingPunct="0">
              <a:spcBef>
                <a:spcPct val="0"/>
              </a:spcBef>
              <a:buNone/>
            </a:pPr>
            <a:r>
              <a:rPr lang="en-US" sz="3800" dirty="0">
                <a:cs typeface="+mn-cs"/>
              </a:rPr>
              <a:t>Explain the reporting and possible depreciation of infrastructure assets.</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29</a:t>
            </a:fld>
            <a:endParaRPr lang="en-US" sz="1000" b="1" u="none" dirty="0">
              <a:solidFill>
                <a:srgbClr val="00005C"/>
              </a:solidFill>
              <a:latin typeface="Times New Roman"/>
              <a:cs typeface="Times New Roman"/>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57275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74171" y="107732"/>
            <a:ext cx="8837077" cy="1503182"/>
          </a:xfrm>
        </p:spPr>
        <p:txBody>
          <a:bodyPr/>
          <a:lstStyle/>
          <a:p>
            <a:r>
              <a:rPr lang="en-US" sz="3200" dirty="0"/>
              <a:t>The Hierarchy of U.S. Generally Accepted Accounting Principles (GAAP) for State and Local Governments </a:t>
            </a:r>
            <a:endParaRPr lang="en-US" sz="3200" b="1" dirty="0"/>
          </a:p>
        </p:txBody>
      </p:sp>
      <p:sp>
        <p:nvSpPr>
          <p:cNvPr id="3" name="Content Placeholder 2"/>
          <p:cNvSpPr>
            <a:spLocks noGrp="1"/>
          </p:cNvSpPr>
          <p:nvPr>
            <p:ph idx="1"/>
          </p:nvPr>
        </p:nvSpPr>
        <p:spPr>
          <a:xfrm>
            <a:off x="278733" y="1600200"/>
            <a:ext cx="8408067" cy="4525963"/>
          </a:xfrm>
        </p:spPr>
        <p:txBody>
          <a:bodyPr/>
          <a:lstStyle/>
          <a:p>
            <a:pPr marL="457200" lvl="0" indent="-457200" eaLnBrk="0" hangingPunct="0">
              <a:spcBef>
                <a:spcPct val="0"/>
              </a:spcBef>
              <a:spcAft>
                <a:spcPts val="600"/>
              </a:spcAft>
              <a:buFont typeface="Wingdings" panose="05000000000000000000" pitchFamily="2" charset="2"/>
              <a:buChar char="Ø"/>
            </a:pPr>
            <a:r>
              <a:rPr lang="en-US" sz="2600" dirty="0">
                <a:cs typeface="+mn-cs"/>
              </a:rPr>
              <a:t>Governmental financial events can be just as unusual and complex as those in large for-profit entities. </a:t>
            </a:r>
          </a:p>
          <a:p>
            <a:pPr marL="457200" lvl="0" indent="-457200" eaLnBrk="0" hangingPunct="0">
              <a:spcBef>
                <a:spcPct val="0"/>
              </a:spcBef>
              <a:spcAft>
                <a:spcPts val="600"/>
              </a:spcAft>
              <a:buFont typeface="Wingdings" panose="05000000000000000000" pitchFamily="2" charset="2"/>
              <a:buChar char="Ø"/>
            </a:pPr>
            <a:r>
              <a:rPr lang="en-US" sz="2800" dirty="0">
                <a:cs typeface="+mn-cs"/>
              </a:rPr>
              <a:t>For most transactions, appropriate application of U.S. GAAP is not a serious question. </a:t>
            </a:r>
          </a:p>
          <a:p>
            <a:pPr marL="457200" lvl="0" indent="-457200" eaLnBrk="0" hangingPunct="0">
              <a:spcBef>
                <a:spcPct val="0"/>
              </a:spcBef>
              <a:spcAft>
                <a:spcPts val="600"/>
              </a:spcAft>
              <a:buFont typeface="Wingdings" panose="05000000000000000000" pitchFamily="2" charset="2"/>
              <a:buChar char="Ø"/>
            </a:pPr>
            <a:r>
              <a:rPr lang="en-US" sz="2800" dirty="0">
                <a:cs typeface="+mn-cs"/>
              </a:rPr>
              <a:t>Most events such as tax collections and bond issuances </a:t>
            </a:r>
            <a:r>
              <a:rPr lang="en-US" sz="2600" dirty="0">
                <a:cs typeface="+mn-cs"/>
              </a:rPr>
              <a:t>occur with regularity so that the reporting has become widely accepted. </a:t>
            </a:r>
          </a:p>
          <a:p>
            <a:pPr marL="457200" lvl="0" indent="-457200" eaLnBrk="0" hangingPunct="0">
              <a:spcBef>
                <a:spcPct val="0"/>
              </a:spcBef>
              <a:spcAft>
                <a:spcPts val="600"/>
              </a:spcAft>
              <a:buFont typeface="Wingdings" panose="05000000000000000000" pitchFamily="2" charset="2"/>
              <a:buChar char="Ø"/>
            </a:pPr>
            <a:r>
              <a:rPr lang="en-US" sz="2800" dirty="0">
                <a:cs typeface="+mn-cs"/>
              </a:rPr>
              <a:t>Periodically, events can arise or be created that do not lend themselves to easy reporting solutions. </a:t>
            </a:r>
            <a:endParaRPr lang="en-US" sz="2600" dirty="0">
              <a:cs typeface="+mn-cs"/>
            </a:endParaRPr>
          </a:p>
          <a:p>
            <a:pPr marL="457200" lvl="0" indent="-457200" eaLnBrk="0" hangingPunct="0">
              <a:spcBef>
                <a:spcPct val="0"/>
              </a:spcBef>
              <a:spcAft>
                <a:spcPts val="600"/>
              </a:spcAft>
              <a:buFont typeface="Wingdings" panose="05000000000000000000" pitchFamily="2" charset="2"/>
              <a:buChar char="Ø"/>
            </a:pPr>
            <a:endParaRPr lang="en-US" sz="2600" dirty="0">
              <a:cs typeface="+mn-cs"/>
            </a:endParaRP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587946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z="4000" dirty="0"/>
              <a:t>Reporting Infrastructure Assets</a:t>
            </a:r>
          </a:p>
        </p:txBody>
      </p:sp>
      <p:sp>
        <p:nvSpPr>
          <p:cNvPr id="1163267" name="Rectangle 3"/>
          <p:cNvSpPr>
            <a:spLocks noGrp="1" noChangeArrowheads="1"/>
          </p:cNvSpPr>
          <p:nvPr>
            <p:ph idx="1"/>
          </p:nvPr>
        </p:nvSpPr>
        <p:spPr>
          <a:xfrm>
            <a:off x="355596" y="1617430"/>
            <a:ext cx="8396515" cy="4476750"/>
          </a:xfrm>
          <a:noFill/>
          <a:ln w="38100">
            <a:noFill/>
          </a:ln>
          <a:effectLst/>
        </p:spPr>
        <p:txBody>
          <a:bodyPr/>
          <a:lstStyle/>
          <a:p>
            <a:pPr marL="0">
              <a:spcBef>
                <a:spcPts val="600"/>
              </a:spcBef>
              <a:spcAft>
                <a:spcPts val="600"/>
              </a:spcAft>
              <a:buClr>
                <a:srgbClr val="002060"/>
              </a:buClr>
              <a:buFont typeface="Wingdings" pitchFamily="2" charset="2"/>
              <a:buNone/>
              <a:defRPr/>
            </a:pPr>
            <a:r>
              <a:rPr lang="en-US" sz="2600" dirty="0"/>
              <a:t>Infrastructure is defined as long-lived capital assets that normally are stationary in nature and can be preserved for a significantly greater number of years than most capital assets.</a:t>
            </a:r>
          </a:p>
          <a:p>
            <a:pPr>
              <a:spcBef>
                <a:spcPts val="0"/>
              </a:spcBef>
              <a:spcAft>
                <a:spcPts val="0"/>
              </a:spcAft>
              <a:buClr>
                <a:srgbClr val="002060"/>
              </a:buClr>
              <a:buFont typeface="Wingdings" panose="05000000000000000000" pitchFamily="2" charset="2"/>
              <a:buChar char="Ø"/>
              <a:defRPr/>
            </a:pPr>
            <a:r>
              <a:rPr lang="en-US" sz="2500" dirty="0"/>
              <a:t>Government-wide financial statements:</a:t>
            </a:r>
          </a:p>
          <a:p>
            <a:pPr marL="685800" lvl="1" indent="-342900">
              <a:spcBef>
                <a:spcPts val="0"/>
              </a:spcBef>
              <a:spcAft>
                <a:spcPts val="0"/>
              </a:spcAft>
              <a:buClr>
                <a:srgbClr val="002060"/>
              </a:buClr>
              <a:buFont typeface="Arial"/>
              <a:buChar char="•"/>
              <a:defRPr/>
            </a:pPr>
            <a:r>
              <a:rPr lang="en-US" sz="2500" dirty="0"/>
              <a:t>Infrastructure costs are recorded as assets.</a:t>
            </a:r>
          </a:p>
          <a:p>
            <a:pPr>
              <a:spcBef>
                <a:spcPts val="600"/>
              </a:spcBef>
              <a:spcAft>
                <a:spcPts val="0"/>
              </a:spcAft>
              <a:buClr>
                <a:srgbClr val="002060"/>
              </a:buClr>
              <a:buFont typeface="Wingdings" panose="05000000000000000000" pitchFamily="2" charset="2"/>
              <a:buChar char="Ø"/>
              <a:defRPr/>
            </a:pPr>
            <a:r>
              <a:rPr lang="en-US" sz="2500" dirty="0"/>
              <a:t>Fund financial statements:</a:t>
            </a:r>
          </a:p>
          <a:p>
            <a:pPr marL="685800" lvl="1" indent="-342900">
              <a:spcBef>
                <a:spcPts val="0"/>
              </a:spcBef>
              <a:spcAft>
                <a:spcPts val="0"/>
              </a:spcAft>
              <a:buClr>
                <a:srgbClr val="002060"/>
              </a:buClr>
              <a:buFont typeface="Arial"/>
              <a:buChar char="•"/>
              <a:defRPr/>
            </a:pPr>
            <a:r>
              <a:rPr lang="en-US" sz="2500" dirty="0"/>
              <a:t>Record costs as expenditures in the fund statements because acquisition or construction creates a reduction in current financial resources. </a:t>
            </a: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30</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4000" dirty="0"/>
              <a:t>Reporting Infrastructure Depreciation</a:t>
            </a:r>
          </a:p>
        </p:txBody>
      </p:sp>
      <p:sp>
        <p:nvSpPr>
          <p:cNvPr id="5" name="Rectangle 5"/>
          <p:cNvSpPr>
            <a:spLocks noChangeArrowheads="1"/>
          </p:cNvSpPr>
          <p:nvPr/>
        </p:nvSpPr>
        <p:spPr bwMode="auto">
          <a:xfrm>
            <a:off x="159657" y="1553028"/>
            <a:ext cx="8853714" cy="4818743"/>
          </a:xfrm>
          <a:prstGeom prst="rect">
            <a:avLst/>
          </a:prstGeom>
          <a:noFill/>
          <a:ln w="38100">
            <a:noFill/>
            <a:miter lim="800000"/>
            <a:headEnd/>
            <a:tailEnd/>
          </a:ln>
          <a:effectLst/>
        </p:spPr>
        <p:txBody>
          <a:bodyPr anchor="ctr"/>
          <a:lstStyle/>
          <a:p>
            <a:pPr>
              <a:spcBef>
                <a:spcPts val="600"/>
              </a:spcBef>
              <a:spcAft>
                <a:spcPts val="600"/>
              </a:spcAft>
              <a:defRPr/>
            </a:pPr>
            <a:endParaRPr lang="en-US" b="1" dirty="0">
              <a:solidFill>
                <a:srgbClr val="002060"/>
              </a:solidFill>
              <a:effectLst/>
              <a:cs typeface="Times New Roman" pitchFamily="18" charset="0"/>
            </a:endParaRPr>
          </a:p>
          <a:p>
            <a:pPr marL="342900" indent="-342900">
              <a:spcBef>
                <a:spcPts val="600"/>
              </a:spcBef>
              <a:spcAft>
                <a:spcPts val="600"/>
              </a:spcAft>
              <a:buFont typeface="Wingdings" charset="2"/>
              <a:buChar char="Ø"/>
              <a:defRPr/>
            </a:pPr>
            <a:r>
              <a:rPr lang="en-US" b="1" dirty="0">
                <a:solidFill>
                  <a:srgbClr val="002060"/>
                </a:solidFill>
                <a:effectLst/>
              </a:rPr>
              <a:t>Depreciation is required for all capital assets (such as buildings) that have a finite life as well as capitalized artworks and historical treasures that are deemed to be exhaustible. </a:t>
            </a:r>
            <a:endParaRPr lang="en-US" b="1" dirty="0">
              <a:solidFill>
                <a:srgbClr val="002060"/>
              </a:solidFill>
              <a:effectLst/>
              <a:cs typeface="Times New Roman" pitchFamily="18" charset="0"/>
            </a:endParaRPr>
          </a:p>
          <a:p>
            <a:pPr marL="342900" indent="-342900">
              <a:spcBef>
                <a:spcPts val="600"/>
              </a:spcBef>
              <a:spcAft>
                <a:spcPts val="600"/>
              </a:spcAft>
              <a:buFont typeface="Wingdings" charset="2"/>
              <a:buChar char="Ø"/>
              <a:defRPr/>
            </a:pPr>
            <a:r>
              <a:rPr lang="en-US" b="1" kern="0" dirty="0">
                <a:solidFill>
                  <a:srgbClr val="002060"/>
                </a:solidFill>
                <a:effectLst/>
                <a:cs typeface="Times New Roman" pitchFamily="18" charset="0"/>
              </a:rPr>
              <a:t>GASB provides an alternative, the modified approach, which eliminates the need for depreciating qualifying infrastructure (assets that have virtually an unlimited life).</a:t>
            </a:r>
            <a:r>
              <a:rPr lang="en-US" b="1" dirty="0">
                <a:solidFill>
                  <a:srgbClr val="002060"/>
                </a:solidFill>
                <a:effectLst/>
              </a:rPr>
              <a:t> </a:t>
            </a:r>
          </a:p>
          <a:p>
            <a:pPr marL="342900" indent="-342900">
              <a:spcBef>
                <a:spcPts val="600"/>
              </a:spcBef>
              <a:spcAft>
                <a:spcPts val="600"/>
              </a:spcAft>
              <a:buFont typeface="Wingdings" charset="2"/>
              <a:buChar char="Ø"/>
              <a:defRPr/>
            </a:pPr>
            <a:r>
              <a:rPr lang="en-US" b="1" dirty="0">
                <a:solidFill>
                  <a:srgbClr val="002060"/>
                </a:solidFill>
                <a:effectLst/>
              </a:rPr>
              <a:t>If specified guidelines are met, a government can choose to expense all maintenance costs each year in lieu of recording depreciation. </a:t>
            </a:r>
          </a:p>
          <a:p>
            <a:pPr marL="342900" indent="-342900">
              <a:spcBef>
                <a:spcPts val="600"/>
              </a:spcBef>
              <a:spcAft>
                <a:spcPts val="600"/>
              </a:spcAft>
              <a:buFont typeface="Wingdings" charset="2"/>
              <a:buChar char="Ø"/>
              <a:defRPr/>
            </a:pPr>
            <a:r>
              <a:rPr lang="en-US" b="1" dirty="0">
                <a:solidFill>
                  <a:srgbClr val="002060"/>
                </a:solidFill>
                <a:effectLst/>
              </a:rPr>
              <a:t>Additions and improvements must be capitalized, but the cost of maintaining the infrastructure in proper working condition is expensed. </a:t>
            </a:r>
            <a:endParaRPr lang="en-US" b="1" kern="0" dirty="0">
              <a:solidFill>
                <a:srgbClr val="002060"/>
              </a:solidFill>
              <a:effectLst/>
              <a:cs typeface="Times New Roman" pitchFamily="18" charset="0"/>
            </a:endParaRPr>
          </a:p>
          <a:p>
            <a:pPr>
              <a:spcBef>
                <a:spcPts val="600"/>
              </a:spcBef>
              <a:spcAft>
                <a:spcPts val="600"/>
              </a:spcAft>
              <a:defRPr/>
            </a:pPr>
            <a:endParaRPr lang="en-US" b="1" dirty="0">
              <a:solidFill>
                <a:srgbClr val="002060"/>
              </a:solidFill>
              <a:effectLst/>
              <a:cs typeface="Times New Roman" pitchFamily="18"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31</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4000" dirty="0"/>
              <a:t>Infrastructure Depreciation—Modified Approach</a:t>
            </a:r>
          </a:p>
        </p:txBody>
      </p:sp>
      <p:sp>
        <p:nvSpPr>
          <p:cNvPr id="5" name="Rectangle 5"/>
          <p:cNvSpPr>
            <a:spLocks noChangeArrowheads="1"/>
          </p:cNvSpPr>
          <p:nvPr/>
        </p:nvSpPr>
        <p:spPr bwMode="auto">
          <a:xfrm>
            <a:off x="333825" y="1756224"/>
            <a:ext cx="8476343" cy="4122059"/>
          </a:xfrm>
          <a:prstGeom prst="rect">
            <a:avLst/>
          </a:prstGeom>
          <a:noFill/>
          <a:ln w="38100">
            <a:noFill/>
            <a:miter lim="800000"/>
            <a:headEnd/>
            <a:tailEnd/>
          </a:ln>
          <a:effectLst/>
        </p:spPr>
        <p:txBody>
          <a:bodyPr anchor="t"/>
          <a:lstStyle/>
          <a:p>
            <a:pPr marL="342900" indent="-342900">
              <a:spcBef>
                <a:spcPts val="600"/>
              </a:spcBef>
              <a:spcAft>
                <a:spcPts val="600"/>
              </a:spcAft>
              <a:buFont typeface="Wingdings" charset="2"/>
              <a:buChar char="Ø"/>
              <a:defRPr/>
            </a:pPr>
            <a:r>
              <a:rPr lang="en-US" b="1" dirty="0">
                <a:solidFill>
                  <a:srgbClr val="002060"/>
                </a:solidFill>
                <a:effectLst/>
              </a:rPr>
              <a:t>The modified approach requires the government to accumulate information about all infrastructure assets within either a network or a subsystem of a network. </a:t>
            </a:r>
          </a:p>
          <a:p>
            <a:pPr marL="342900" indent="-342900">
              <a:spcBef>
                <a:spcPts val="600"/>
              </a:spcBef>
              <a:spcAft>
                <a:spcPts val="600"/>
              </a:spcAft>
              <a:buFont typeface="Wingdings" charset="2"/>
              <a:buChar char="Ø"/>
              <a:defRPr/>
            </a:pPr>
            <a:r>
              <a:rPr lang="en-US" b="1" dirty="0">
                <a:solidFill>
                  <a:srgbClr val="002060"/>
                </a:solidFill>
                <a:effectLst/>
              </a:rPr>
              <a:t>For eligible assets, the government must establish a minimum acceptable condition level and then document that this minimum level is being met.</a:t>
            </a:r>
          </a:p>
          <a:p>
            <a:pPr marL="342900" indent="-342900">
              <a:spcBef>
                <a:spcPts val="600"/>
              </a:spcBef>
              <a:spcAft>
                <a:spcPts val="600"/>
              </a:spcAft>
              <a:buFont typeface="Wingdings" charset="2"/>
              <a:buChar char="Ø"/>
              <a:defRPr/>
            </a:pPr>
            <a:r>
              <a:rPr lang="en-US" b="1" dirty="0">
                <a:solidFill>
                  <a:srgbClr val="002060"/>
                </a:solidFill>
                <a:effectLst/>
              </a:rPr>
              <a:t>The government must have an asset management system in place to monitor the eligible assets. This system assesses the ongoing condition to ensure that the eligible assets are operating at the predetermined level.</a:t>
            </a:r>
            <a:endParaRPr lang="en-US" b="1" dirty="0">
              <a:solidFill>
                <a:srgbClr val="002060"/>
              </a:solidFill>
              <a:effectLst/>
              <a:cs typeface="Times New Roman" pitchFamily="18"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32</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347016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17-8</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3800" dirty="0">
              <a:cs typeface="+mn-cs"/>
            </a:endParaRPr>
          </a:p>
          <a:p>
            <a:pPr marL="0" lvl="0" indent="0" eaLnBrk="0" hangingPunct="0">
              <a:spcBef>
                <a:spcPct val="0"/>
              </a:spcBef>
              <a:buNone/>
            </a:pPr>
            <a:r>
              <a:rPr lang="en-US" sz="3800" dirty="0">
                <a:cs typeface="+mn-cs"/>
              </a:rPr>
              <a:t>Understand the composition of a state or local government’s comprehensive annual financial report (CAFR). </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33</a:t>
            </a:fld>
            <a:endParaRPr lang="en-US" sz="1000" b="1" u="none" dirty="0">
              <a:solidFill>
                <a:srgbClr val="00005C"/>
              </a:solidFill>
              <a:latin typeface="Times New Roman"/>
              <a:cs typeface="Times New Roman"/>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0016440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43543" y="107732"/>
            <a:ext cx="9011248" cy="1143000"/>
          </a:xfrm>
        </p:spPr>
        <p:txBody>
          <a:bodyPr/>
          <a:lstStyle/>
          <a:p>
            <a:r>
              <a:rPr lang="en-US" sz="3800" dirty="0"/>
              <a:t>Comprehensive Annual Financial Report (CAFR)</a:t>
            </a:r>
          </a:p>
        </p:txBody>
      </p:sp>
      <p:sp>
        <p:nvSpPr>
          <p:cNvPr id="1164291" name="Rectangle 3"/>
          <p:cNvSpPr>
            <a:spLocks noGrp="1" noChangeArrowheads="1"/>
          </p:cNvSpPr>
          <p:nvPr>
            <p:ph idx="1"/>
          </p:nvPr>
        </p:nvSpPr>
        <p:spPr>
          <a:xfrm>
            <a:off x="462645" y="3429873"/>
            <a:ext cx="7866743" cy="2920122"/>
          </a:xfrm>
          <a:noFill/>
          <a:ln w="38100">
            <a:noFill/>
          </a:ln>
          <a:effectLst/>
        </p:spPr>
        <p:txBody>
          <a:bodyPr/>
          <a:lstStyle/>
          <a:p>
            <a:pPr marL="0" indent="0">
              <a:buNone/>
            </a:pPr>
            <a:r>
              <a:rPr lang="en-US" sz="2500" dirty="0"/>
              <a:t>The CAFR of a state or local government is composed of three broad sections: </a:t>
            </a:r>
          </a:p>
          <a:p>
            <a:pPr marL="533400" indent="-533400">
              <a:spcBef>
                <a:spcPts val="0"/>
              </a:spcBef>
              <a:buClr>
                <a:srgbClr val="002060"/>
              </a:buClr>
              <a:buFont typeface="Wingdings" pitchFamily="2" charset="2"/>
              <a:buAutoNum type="arabicPeriod"/>
              <a:defRPr/>
            </a:pPr>
            <a:r>
              <a:rPr lang="en-US" sz="2500" dirty="0"/>
              <a:t>Introductory section</a:t>
            </a:r>
            <a:r>
              <a:rPr lang="en-US" sz="2800" b="0" dirty="0">
                <a:solidFill>
                  <a:schemeClr val="tx1"/>
                </a:solidFill>
              </a:rPr>
              <a:t>—</a:t>
            </a:r>
            <a:r>
              <a:rPr lang="en-US" sz="2500" dirty="0"/>
              <a:t>includes a letter of transmittal from appropriate government officials, an organization chart, and a list of principal officers. </a:t>
            </a:r>
            <a:endParaRPr lang="en-US" sz="2800" b="0" dirty="0">
              <a:solidFill>
                <a:schemeClr val="tx1"/>
              </a:solidFill>
            </a:endParaRPr>
          </a:p>
        </p:txBody>
      </p:sp>
      <p:sp>
        <p:nvSpPr>
          <p:cNvPr id="5125"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4727F7F0-3689-4AA7-A90A-2229AA7152AB}" type="slidenum">
              <a:rPr lang="en-US" sz="1200">
                <a:solidFill>
                  <a:schemeClr val="bg1"/>
                </a:solidFill>
                <a:effectLst/>
                <a:latin typeface="Arial" charset="0"/>
              </a:rPr>
              <a:pPr eaLnBrk="1" hangingPunct="1"/>
              <a:t>34</a:t>
            </a:fld>
            <a:endParaRPr lang="en-US" sz="1200" dirty="0">
              <a:solidFill>
                <a:schemeClr val="bg1"/>
              </a:solidFill>
              <a:effectLst/>
              <a:latin typeface="Arial" charset="0"/>
            </a:endParaRPr>
          </a:p>
        </p:txBody>
      </p:sp>
      <p:sp>
        <p:nvSpPr>
          <p:cNvPr id="2" name="Rectangle 1"/>
          <p:cNvSpPr/>
          <p:nvPr/>
        </p:nvSpPr>
        <p:spPr>
          <a:xfrm>
            <a:off x="188685" y="1368475"/>
            <a:ext cx="8723086" cy="2092881"/>
          </a:xfrm>
          <a:prstGeom prst="rect">
            <a:avLst/>
          </a:prstGeom>
        </p:spPr>
        <p:txBody>
          <a:bodyPr wrap="square">
            <a:spAutoFit/>
          </a:bodyPr>
          <a:lstStyle/>
          <a:p>
            <a:pPr marL="0" indent="-533400">
              <a:spcBef>
                <a:spcPts val="600"/>
              </a:spcBef>
              <a:buClr>
                <a:srgbClr val="002060"/>
              </a:buClr>
              <a:buSzTx/>
              <a:buFont typeface="Wingdings" pitchFamily="2" charset="2"/>
              <a:buNone/>
              <a:defRPr/>
            </a:pPr>
            <a:r>
              <a:rPr lang="en-US" sz="2500" b="1" dirty="0">
                <a:solidFill>
                  <a:srgbClr val="002060"/>
                </a:solidFill>
                <a:effectLst/>
              </a:rPr>
              <a:t>The government-wide and the fund financial statements are most often presented to the public as part of a comprehensive annual financial report </a:t>
            </a:r>
            <a:r>
              <a:rPr lang="en-US" sz="2500" b="1" i="1" dirty="0">
                <a:solidFill>
                  <a:srgbClr val="002060"/>
                </a:solidFill>
                <a:effectLst/>
              </a:rPr>
              <a:t>(CAFR</a:t>
            </a:r>
            <a:r>
              <a:rPr lang="en-US" sz="2500" b="1" dirty="0">
                <a:solidFill>
                  <a:srgbClr val="002060"/>
                </a:solidFill>
                <a:effectLst/>
              </a:rPr>
              <a:t>). The CAFR also includes an extensive amount of other information about the reporting government. </a:t>
            </a:r>
          </a:p>
        </p:txBody>
      </p:sp>
      <p:sp>
        <p:nvSpPr>
          <p:cNvPr id="7" name="Rectangle 6"/>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34</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1017731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43543" y="107732"/>
            <a:ext cx="9011248" cy="1143000"/>
          </a:xfrm>
        </p:spPr>
        <p:txBody>
          <a:bodyPr/>
          <a:lstStyle/>
          <a:p>
            <a:r>
              <a:rPr lang="en-US" sz="3800" dirty="0"/>
              <a:t>Comprehensive Annual Financial Report (CAFR) (continued)</a:t>
            </a:r>
          </a:p>
        </p:txBody>
      </p:sp>
      <p:sp>
        <p:nvSpPr>
          <p:cNvPr id="5125"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4727F7F0-3689-4AA7-A90A-2229AA7152AB}" type="slidenum">
              <a:rPr lang="en-US" sz="1200">
                <a:solidFill>
                  <a:schemeClr val="bg1"/>
                </a:solidFill>
                <a:effectLst/>
                <a:latin typeface="Arial" charset="0"/>
              </a:rPr>
              <a:pPr eaLnBrk="1" hangingPunct="1"/>
              <a:t>35</a:t>
            </a:fld>
            <a:endParaRPr lang="en-US" sz="1200" dirty="0">
              <a:solidFill>
                <a:schemeClr val="bg1"/>
              </a:solidFill>
              <a:effectLst/>
              <a:latin typeface="Arial" charset="0"/>
            </a:endParaRPr>
          </a:p>
        </p:txBody>
      </p:sp>
      <p:sp>
        <p:nvSpPr>
          <p:cNvPr id="2" name="Rectangle 1"/>
          <p:cNvSpPr/>
          <p:nvPr/>
        </p:nvSpPr>
        <p:spPr>
          <a:xfrm>
            <a:off x="353785" y="1698675"/>
            <a:ext cx="8053615" cy="4570482"/>
          </a:xfrm>
          <a:prstGeom prst="rect">
            <a:avLst/>
          </a:prstGeom>
        </p:spPr>
        <p:txBody>
          <a:bodyPr wrap="square">
            <a:spAutoFit/>
          </a:bodyPr>
          <a:lstStyle/>
          <a:p>
            <a:pPr indent="-533400">
              <a:spcBef>
                <a:spcPts val="600"/>
              </a:spcBef>
              <a:buClr>
                <a:srgbClr val="002060"/>
              </a:buClr>
              <a:defRPr/>
            </a:pPr>
            <a:r>
              <a:rPr lang="en-US" sz="2500" b="1" dirty="0">
                <a:solidFill>
                  <a:srgbClr val="002060"/>
                </a:solidFill>
                <a:effectLst/>
              </a:rPr>
              <a:t>The CAFR also includes: </a:t>
            </a:r>
          </a:p>
          <a:p>
            <a:pPr marL="520700" indent="-520700">
              <a:spcBef>
                <a:spcPts val="600"/>
              </a:spcBef>
              <a:buClr>
                <a:srgbClr val="002060"/>
              </a:buClr>
              <a:buFont typeface="+mj-lt"/>
              <a:buAutoNum type="arabicPeriod" startAt="2"/>
              <a:defRPr/>
            </a:pPr>
            <a:r>
              <a:rPr lang="en-US" sz="2500" b="1" dirty="0">
                <a:solidFill>
                  <a:srgbClr val="002060"/>
                </a:solidFill>
                <a:effectLst/>
              </a:rPr>
              <a:t>Financial section—presents general purpose external financial statements (government-wide and fund financial statements) and the auditor’s report. The government also presents the management’s discussion and analysis (MD&amp;A) and other required supplementary information. </a:t>
            </a:r>
          </a:p>
          <a:p>
            <a:pPr marL="520700" indent="-520700">
              <a:spcBef>
                <a:spcPts val="600"/>
              </a:spcBef>
              <a:buClr>
                <a:srgbClr val="002060"/>
              </a:buClr>
              <a:buFont typeface="+mj-lt"/>
              <a:buAutoNum type="arabicPeriod" startAt="2"/>
              <a:tabLst>
                <a:tab pos="635000" algn="l"/>
              </a:tabLst>
              <a:defRPr/>
            </a:pPr>
            <a:r>
              <a:rPr lang="en-US" sz="2500" b="1" dirty="0">
                <a:solidFill>
                  <a:srgbClr val="002060"/>
                </a:solidFill>
                <a:effectLst/>
              </a:rPr>
              <a:t>Statistical section—discloses a wide range of data about the government encompassing both financial and nonfinancial information. This statistical information can be fascinating. </a:t>
            </a:r>
          </a:p>
        </p:txBody>
      </p:sp>
      <p:sp>
        <p:nvSpPr>
          <p:cNvPr id="7" name="Rectangle 6"/>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35</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601202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17-9</a:t>
            </a:r>
          </a:p>
        </p:txBody>
      </p:sp>
      <p:sp>
        <p:nvSpPr>
          <p:cNvPr id="3" name="Content Placeholder 2"/>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eaLnBrk="0" hangingPunct="0">
              <a:spcBef>
                <a:spcPct val="0"/>
              </a:spcBef>
              <a:buNone/>
            </a:pPr>
            <a:r>
              <a:rPr lang="en-US" sz="3600" dirty="0">
                <a:cs typeface="+mn-cs"/>
              </a:rPr>
              <a:t>Explain the makeup of a primary government and its relationship to component units and related organizations as well as the combination of governments.</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36</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7914005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4000" dirty="0"/>
              <a:t>Primary Government</a:t>
            </a:r>
          </a:p>
        </p:txBody>
      </p:sp>
      <p:sp>
        <p:nvSpPr>
          <p:cNvPr id="22531" name="Rectangle 3"/>
          <p:cNvSpPr>
            <a:spLocks noGrp="1" noChangeArrowheads="1"/>
          </p:cNvSpPr>
          <p:nvPr>
            <p:ph idx="1"/>
          </p:nvPr>
        </p:nvSpPr>
        <p:spPr>
          <a:xfrm>
            <a:off x="217716" y="1600187"/>
            <a:ext cx="8534400" cy="4481296"/>
          </a:xfrm>
        </p:spPr>
        <p:txBody>
          <a:bodyPr/>
          <a:lstStyle/>
          <a:p>
            <a:pPr>
              <a:buClr>
                <a:srgbClr val="002060"/>
              </a:buClr>
              <a:buFont typeface="Wingdings" pitchFamily="2" charset="2"/>
              <a:buChar char="Ø"/>
            </a:pPr>
            <a:r>
              <a:rPr lang="en-US" sz="2400" dirty="0"/>
              <a:t>Reporting units start with a primary government unit, such as a town, city, county, or state.</a:t>
            </a:r>
          </a:p>
          <a:p>
            <a:pPr>
              <a:buClr>
                <a:srgbClr val="002060"/>
              </a:buClr>
              <a:buFont typeface="Wingdings" pitchFamily="2" charset="2"/>
              <a:buChar char="Ø"/>
            </a:pPr>
            <a:r>
              <a:rPr lang="en-US" sz="2400" dirty="0"/>
              <a:t>Primary government must include all funds, activities, organizations, agencies, offices, and departments that are not legally separate from it. May be difficult to determine whether certain activities should be included.</a:t>
            </a:r>
          </a:p>
          <a:p>
            <a:pPr>
              <a:spcBef>
                <a:spcPts val="1200"/>
              </a:spcBef>
              <a:buClr>
                <a:srgbClr val="002060"/>
              </a:buClr>
              <a:buFont typeface="Wingdings" pitchFamily="2" charset="2"/>
              <a:buChar char="Ø"/>
              <a:defRPr/>
            </a:pPr>
            <a:r>
              <a:rPr lang="en-US" sz="2400" dirty="0"/>
              <a:t>Any unit legally separate from the primary government, but where financial accountability still exists, must be included.</a:t>
            </a:r>
          </a:p>
          <a:p>
            <a:pPr>
              <a:spcBef>
                <a:spcPts val="1200"/>
              </a:spcBef>
              <a:buClr>
                <a:srgbClr val="002060"/>
              </a:buClr>
              <a:buFont typeface="Wingdings" pitchFamily="2" charset="2"/>
              <a:buChar char="Ø"/>
              <a:defRPr/>
            </a:pPr>
            <a:r>
              <a:rPr lang="en-US" sz="2400" dirty="0"/>
              <a:t>Legally separate activities closely connected to the primary government must be included if omission from the financial statements would be misleading. </a:t>
            </a:r>
          </a:p>
        </p:txBody>
      </p:sp>
      <p:sp>
        <p:nvSpPr>
          <p:cNvPr id="22532" name="Text Box 4"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C08240F6-7AE7-498C-809B-ADA9480D4443}" type="slidenum">
              <a:rPr lang="en-US" sz="1200">
                <a:solidFill>
                  <a:schemeClr val="bg1"/>
                </a:solidFill>
                <a:effectLst/>
                <a:latin typeface="Arial" charset="0"/>
              </a:rPr>
              <a:pPr eaLnBrk="1" hangingPunct="1"/>
              <a:t>37</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37</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p:txBody>
          <a:bodyPr/>
          <a:lstStyle/>
          <a:p>
            <a:r>
              <a:rPr lang="en-US" sz="4000" dirty="0"/>
              <a:t>Component Units</a:t>
            </a:r>
          </a:p>
        </p:txBody>
      </p:sp>
      <p:sp>
        <p:nvSpPr>
          <p:cNvPr id="3" name="Content Placeholder 2"/>
          <p:cNvSpPr>
            <a:spLocks noGrp="1"/>
          </p:cNvSpPr>
          <p:nvPr>
            <p:ph idx="1"/>
          </p:nvPr>
        </p:nvSpPr>
        <p:spPr>
          <a:xfrm>
            <a:off x="595086" y="1495612"/>
            <a:ext cx="8091714" cy="4525963"/>
          </a:xfrm>
        </p:spPr>
        <p:txBody>
          <a:bodyPr/>
          <a:lstStyle/>
          <a:p>
            <a:pPr marL="0" lvl="0" indent="0" eaLnBrk="0" hangingPunct="0">
              <a:spcBef>
                <a:spcPts val="600"/>
              </a:spcBef>
              <a:spcAft>
                <a:spcPts val="600"/>
              </a:spcAft>
              <a:buClr>
                <a:srgbClr val="002060"/>
              </a:buClr>
              <a:buNone/>
            </a:pPr>
            <a:r>
              <a:rPr lang="en-US" sz="2400" dirty="0"/>
              <a:t>When producing a CAFR, the major requirement for inclusion as a component unit is the financial accountability of the primary government. </a:t>
            </a:r>
          </a:p>
          <a:p>
            <a:pPr marL="0" lvl="0" indent="0" eaLnBrk="0" hangingPunct="0">
              <a:spcBef>
                <a:spcPts val="600"/>
              </a:spcBef>
              <a:spcAft>
                <a:spcPts val="600"/>
              </a:spcAft>
              <a:buClr>
                <a:srgbClr val="002060"/>
              </a:buClr>
              <a:buNone/>
            </a:pPr>
            <a:r>
              <a:rPr lang="en-US" sz="2400" dirty="0"/>
              <a:t>Two criteria for Financial Accountability:</a:t>
            </a:r>
          </a:p>
          <a:p>
            <a:pPr marL="457200" lvl="0" indent="-457200" eaLnBrk="0" hangingPunct="0">
              <a:spcBef>
                <a:spcPts val="600"/>
              </a:spcBef>
              <a:spcAft>
                <a:spcPts val="600"/>
              </a:spcAft>
              <a:buClr>
                <a:srgbClr val="002060"/>
              </a:buClr>
              <a:buFontTx/>
              <a:buAutoNum type="arabicPeriod"/>
            </a:pPr>
            <a:r>
              <a:rPr lang="en-US" sz="2400" dirty="0"/>
              <a:t>Fiscally dependent on the primary government.</a:t>
            </a:r>
          </a:p>
          <a:p>
            <a:pPr marL="457200" lvl="0" indent="-457200" eaLnBrk="0" hangingPunct="0">
              <a:spcBef>
                <a:spcPts val="600"/>
              </a:spcBef>
              <a:spcAft>
                <a:spcPts val="600"/>
              </a:spcAft>
              <a:buClr>
                <a:srgbClr val="002060"/>
              </a:buClr>
              <a:buFontTx/>
              <a:buAutoNum type="arabicPeriod"/>
            </a:pPr>
            <a:r>
              <a:rPr lang="en-US" sz="2400" dirty="0"/>
              <a:t>When elected officials of a primary government appoint a voting majority of the governing board of the separate organization. </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38</a:t>
            </a:fld>
            <a:endParaRPr lang="en-US" sz="1000" b="1" u="none" dirty="0">
              <a:solidFill>
                <a:srgbClr val="00005C"/>
              </a:solidFill>
              <a:latin typeface="Times New Roman"/>
              <a:cs typeface="Times New Roman"/>
            </a:endParaRPr>
          </a:p>
        </p:txBody>
      </p:sp>
      <p:sp>
        <p:nvSpPr>
          <p:cNvPr id="1120262" name="Rectangle 6"/>
          <p:cNvSpPr>
            <a:spLocks noChangeArrowheads="1"/>
          </p:cNvSpPr>
          <p:nvPr/>
        </p:nvSpPr>
        <p:spPr bwMode="auto">
          <a:xfrm>
            <a:off x="391886" y="1852386"/>
            <a:ext cx="8503557" cy="3953319"/>
          </a:xfrm>
          <a:prstGeom prst="rect">
            <a:avLst/>
          </a:prstGeom>
          <a:noFill/>
          <a:ln w="38100">
            <a:noFill/>
            <a:miter lim="800000"/>
            <a:headEnd/>
            <a:tailEnd/>
          </a:ln>
          <a:effectLst/>
        </p:spPr>
        <p:txBody>
          <a:bodyPr anchor="t"/>
          <a:lstStyle/>
          <a:p>
            <a:pPr>
              <a:spcBef>
                <a:spcPts val="600"/>
              </a:spcBef>
              <a:spcAft>
                <a:spcPts val="600"/>
              </a:spcAft>
              <a:buClr>
                <a:srgbClr val="002060"/>
              </a:buClr>
              <a:defRPr/>
            </a:pPr>
            <a:endParaRPr lang="en-US" sz="2800" b="1" dirty="0">
              <a:solidFill>
                <a:srgbClr val="002060"/>
              </a:solidFill>
              <a:effectLst/>
              <a:cs typeface="Times New Roman" pitchFamily="18" charset="0"/>
            </a:endParaRPr>
          </a:p>
        </p:txBody>
      </p:sp>
      <p:sp>
        <p:nvSpPr>
          <p:cNvPr id="6151"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0BE216AE-2F94-49EA-B3E9-0CDBE07E2680}" type="slidenum">
              <a:rPr lang="en-US" sz="1200">
                <a:solidFill>
                  <a:schemeClr val="bg1"/>
                </a:solidFill>
                <a:effectLst/>
                <a:latin typeface="Arial" charset="0"/>
              </a:rPr>
              <a:pPr eaLnBrk="1" hangingPunct="1"/>
              <a:t>38</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7735320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p:txBody>
          <a:bodyPr/>
          <a:lstStyle/>
          <a:p>
            <a:r>
              <a:rPr lang="en-US" sz="4000" dirty="0"/>
              <a:t>Component Units (continued)</a:t>
            </a:r>
          </a:p>
        </p:txBody>
      </p:sp>
      <p:sp>
        <p:nvSpPr>
          <p:cNvPr id="3" name="Content Placeholder 2"/>
          <p:cNvSpPr>
            <a:spLocks noGrp="1"/>
          </p:cNvSpPr>
          <p:nvPr>
            <p:ph idx="1"/>
          </p:nvPr>
        </p:nvSpPr>
        <p:spPr/>
        <p:txBody>
          <a:bodyPr/>
          <a:lstStyle/>
          <a:p>
            <a:pPr marL="0" lvl="0" indent="0" eaLnBrk="0" hangingPunct="0">
              <a:spcBef>
                <a:spcPts val="600"/>
              </a:spcBef>
              <a:spcAft>
                <a:spcPts val="600"/>
              </a:spcAft>
              <a:buClr>
                <a:srgbClr val="002060"/>
              </a:buClr>
              <a:buNone/>
            </a:pPr>
            <a:r>
              <a:rPr lang="en-US" sz="2400" dirty="0"/>
              <a:t>After being identified, component units may be reported:</a:t>
            </a:r>
          </a:p>
          <a:p>
            <a:pPr marL="0" lvl="0" indent="0" eaLnBrk="0" hangingPunct="0">
              <a:spcBef>
                <a:spcPts val="600"/>
              </a:spcBef>
              <a:spcAft>
                <a:spcPts val="600"/>
              </a:spcAft>
              <a:buClr>
                <a:srgbClr val="002060"/>
              </a:buClr>
              <a:buNone/>
            </a:pPr>
            <a:r>
              <a:rPr lang="en-US" sz="2400" dirty="0"/>
              <a:t>	1. Discretely</a:t>
            </a:r>
          </a:p>
          <a:p>
            <a:pPr marL="0" lvl="0" indent="0" eaLnBrk="0" hangingPunct="0">
              <a:spcBef>
                <a:spcPts val="600"/>
              </a:spcBef>
              <a:spcAft>
                <a:spcPts val="600"/>
              </a:spcAft>
              <a:buClr>
                <a:srgbClr val="002060"/>
              </a:buClr>
              <a:buNone/>
            </a:pPr>
            <a:r>
              <a:rPr lang="en-US" sz="2400" dirty="0"/>
              <a:t>	2. Blended</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39</a:t>
            </a:fld>
            <a:endParaRPr lang="en-US" sz="1000" b="1" u="none" dirty="0">
              <a:solidFill>
                <a:srgbClr val="00005C"/>
              </a:solidFill>
              <a:latin typeface="Times New Roman"/>
              <a:cs typeface="Times New Roman"/>
            </a:endParaRPr>
          </a:p>
        </p:txBody>
      </p:sp>
      <p:sp>
        <p:nvSpPr>
          <p:cNvPr id="1120262" name="Rectangle 6"/>
          <p:cNvSpPr>
            <a:spLocks noChangeArrowheads="1"/>
          </p:cNvSpPr>
          <p:nvPr/>
        </p:nvSpPr>
        <p:spPr bwMode="auto">
          <a:xfrm>
            <a:off x="391886" y="1852386"/>
            <a:ext cx="8503557" cy="3953319"/>
          </a:xfrm>
          <a:prstGeom prst="rect">
            <a:avLst/>
          </a:prstGeom>
          <a:noFill/>
          <a:ln w="38100">
            <a:noFill/>
            <a:miter lim="800000"/>
            <a:headEnd/>
            <a:tailEnd/>
          </a:ln>
          <a:effectLst/>
        </p:spPr>
        <p:txBody>
          <a:bodyPr anchor="t"/>
          <a:lstStyle/>
          <a:p>
            <a:pPr>
              <a:spcBef>
                <a:spcPts val="600"/>
              </a:spcBef>
              <a:spcAft>
                <a:spcPts val="600"/>
              </a:spcAft>
              <a:buClr>
                <a:srgbClr val="002060"/>
              </a:buClr>
              <a:defRPr/>
            </a:pPr>
            <a:endParaRPr lang="en-US" sz="2800" b="1" dirty="0">
              <a:solidFill>
                <a:srgbClr val="002060"/>
              </a:solidFill>
              <a:effectLst/>
              <a:cs typeface="Times New Roman" pitchFamily="18" charset="0"/>
            </a:endParaRPr>
          </a:p>
        </p:txBody>
      </p:sp>
      <p:sp>
        <p:nvSpPr>
          <p:cNvPr id="6151"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0BE216AE-2F94-49EA-B3E9-0CDBE07E2680}" type="slidenum">
              <a:rPr lang="en-US" sz="1200">
                <a:solidFill>
                  <a:schemeClr val="bg1"/>
                </a:solidFill>
                <a:effectLst/>
                <a:latin typeface="Arial" charset="0"/>
              </a:rPr>
              <a:pPr eaLnBrk="1" hangingPunct="1"/>
              <a:t>39</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17915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74171" y="107731"/>
            <a:ext cx="8837077" cy="1413219"/>
          </a:xfrm>
        </p:spPr>
        <p:txBody>
          <a:bodyPr/>
          <a:lstStyle/>
          <a:p>
            <a:r>
              <a:rPr lang="en-US" sz="3200" dirty="0"/>
              <a:t>The Hierarchy of U.S. Generally Accepted Accounting Principles (GAAP) for State and Local Governments (continued)</a:t>
            </a:r>
            <a:endParaRPr lang="en-US" sz="3200" b="1" dirty="0"/>
          </a:p>
        </p:txBody>
      </p:sp>
      <p:sp>
        <p:nvSpPr>
          <p:cNvPr id="3" name="Content Placeholder 2"/>
          <p:cNvSpPr>
            <a:spLocks noGrp="1"/>
          </p:cNvSpPr>
          <p:nvPr>
            <p:ph idx="1"/>
          </p:nvPr>
        </p:nvSpPr>
        <p:spPr/>
        <p:txBody>
          <a:bodyPr/>
          <a:lstStyle/>
          <a:p>
            <a:pPr marL="457200" lvl="0" indent="-457200" eaLnBrk="0" hangingPunct="0">
              <a:spcBef>
                <a:spcPct val="0"/>
              </a:spcBef>
              <a:spcAft>
                <a:spcPts val="600"/>
              </a:spcAft>
              <a:buFont typeface="Wingdings" panose="05000000000000000000" pitchFamily="2" charset="2"/>
              <a:buChar char="Ø"/>
            </a:pPr>
            <a:r>
              <a:rPr lang="en-US" sz="2600" dirty="0">
                <a:cs typeface="+mn-cs"/>
              </a:rPr>
              <a:t>Different rules can sometimes provide guidance that seems to be contradictory.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For financial statements to be in conformity with U.S. GAAP, state and local government accountants must be able to establish the validity of the suggested reporting.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The same challenge holds true for independent auditors (CPAs) who are hired to certify that the information is presented fairly, in all material respects, in accordance with the accounting principles generally accepted in the United States. </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7439191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p:txBody>
          <a:bodyPr/>
          <a:lstStyle/>
          <a:p>
            <a:r>
              <a:rPr lang="en-US" sz="4000" dirty="0"/>
              <a:t>Special Purpose Governments</a:t>
            </a:r>
          </a:p>
        </p:txBody>
      </p:sp>
      <p:sp>
        <p:nvSpPr>
          <p:cNvPr id="2" name="Content Placeholder 1"/>
          <p:cNvSpPr>
            <a:spLocks noGrp="1"/>
          </p:cNvSpPr>
          <p:nvPr>
            <p:ph idx="1"/>
          </p:nvPr>
        </p:nvSpPr>
        <p:spPr/>
        <p:txBody>
          <a:bodyPr/>
          <a:lstStyle/>
          <a:p>
            <a:pPr marL="0" lvl="0" indent="0" eaLnBrk="0" hangingPunct="0">
              <a:spcBef>
                <a:spcPts val="600"/>
              </a:spcBef>
              <a:spcAft>
                <a:spcPts val="600"/>
              </a:spcAft>
              <a:buClr>
                <a:srgbClr val="002060"/>
              </a:buClr>
              <a:buNone/>
              <a:defRPr/>
            </a:pPr>
            <a:r>
              <a:rPr lang="en-US" sz="2800" dirty="0"/>
              <a:t>Special purpose governments carry out only a single function or a limited number of functions. Common examples include:</a:t>
            </a:r>
          </a:p>
          <a:p>
            <a:pPr marL="863600" lvl="0" indent="-520700" eaLnBrk="0" hangingPunct="0">
              <a:spcBef>
                <a:spcPts val="0"/>
              </a:spcBef>
              <a:spcAft>
                <a:spcPts val="0"/>
              </a:spcAft>
              <a:buClr>
                <a:srgbClr val="002060"/>
              </a:buClr>
              <a:buFont typeface="Wingdings" panose="05000000000000000000" pitchFamily="2" charset="2"/>
              <a:buChar char="Ø"/>
              <a:defRPr/>
            </a:pPr>
            <a:r>
              <a:rPr lang="en-US" sz="2800" dirty="0"/>
              <a:t>public school districts </a:t>
            </a:r>
          </a:p>
          <a:p>
            <a:pPr marL="863600" lvl="0" indent="-520700" eaLnBrk="0" hangingPunct="0">
              <a:spcBef>
                <a:spcPts val="0"/>
              </a:spcBef>
              <a:spcAft>
                <a:spcPts val="0"/>
              </a:spcAft>
              <a:buClr>
                <a:srgbClr val="002060"/>
              </a:buClr>
              <a:buFont typeface="Wingdings" panose="05000000000000000000" pitchFamily="2" charset="2"/>
              <a:buChar char="Ø"/>
              <a:defRPr/>
            </a:pPr>
            <a:r>
              <a:rPr lang="en-US" sz="2800" dirty="0"/>
              <a:t>colleges and universities</a:t>
            </a:r>
          </a:p>
          <a:p>
            <a:pPr marL="863600" lvl="0" indent="-520700" eaLnBrk="0" hangingPunct="0">
              <a:spcBef>
                <a:spcPts val="0"/>
              </a:spcBef>
              <a:spcAft>
                <a:spcPts val="0"/>
              </a:spcAft>
              <a:buClr>
                <a:srgbClr val="002060"/>
              </a:buClr>
              <a:buFont typeface="Wingdings" panose="05000000000000000000" pitchFamily="2" charset="2"/>
              <a:buChar char="Ø"/>
              <a:defRPr/>
            </a:pPr>
            <a:r>
              <a:rPr lang="en-US" sz="2800" dirty="0"/>
              <a:t>water utilities </a:t>
            </a:r>
          </a:p>
          <a:p>
            <a:pPr marL="863600" lvl="0" indent="-520700" eaLnBrk="0" hangingPunct="0">
              <a:spcBef>
                <a:spcPts val="0"/>
              </a:spcBef>
              <a:spcAft>
                <a:spcPts val="0"/>
              </a:spcAft>
              <a:buClr>
                <a:srgbClr val="002060"/>
              </a:buClr>
              <a:buFont typeface="Wingdings" panose="05000000000000000000" pitchFamily="2" charset="2"/>
              <a:buChar char="Ø"/>
              <a:defRPr/>
            </a:pPr>
            <a:r>
              <a:rPr lang="en-US" sz="2800" dirty="0"/>
              <a:t>hospitals </a:t>
            </a:r>
          </a:p>
          <a:p>
            <a:pPr marL="863600" lvl="0" indent="-520700" eaLnBrk="0" hangingPunct="0">
              <a:spcBef>
                <a:spcPts val="0"/>
              </a:spcBef>
              <a:spcAft>
                <a:spcPts val="0"/>
              </a:spcAft>
              <a:buClr>
                <a:srgbClr val="002060"/>
              </a:buClr>
              <a:buFont typeface="Wingdings" panose="05000000000000000000" pitchFamily="2" charset="2"/>
              <a:buChar char="Ø"/>
              <a:defRPr/>
            </a:pPr>
            <a:r>
              <a:rPr lang="en-US" sz="2800" dirty="0"/>
              <a:t>transit authorities </a:t>
            </a:r>
          </a:p>
          <a:p>
            <a:pPr marL="863600" lvl="0" indent="-520700" eaLnBrk="0" hangingPunct="0">
              <a:spcBef>
                <a:spcPts val="0"/>
              </a:spcBef>
              <a:spcAft>
                <a:spcPts val="0"/>
              </a:spcAft>
              <a:buClr>
                <a:srgbClr val="002060"/>
              </a:buClr>
              <a:buFont typeface="Wingdings" panose="05000000000000000000" pitchFamily="2" charset="2"/>
              <a:buChar char="Ø"/>
              <a:defRPr/>
            </a:pPr>
            <a:r>
              <a:rPr lang="en-US" sz="2800" dirty="0"/>
              <a:t>library services</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40</a:t>
            </a:fld>
            <a:endParaRPr lang="en-US" sz="1000" b="1" u="none" dirty="0">
              <a:solidFill>
                <a:srgbClr val="00005C"/>
              </a:solidFill>
              <a:latin typeface="Times New Roman"/>
              <a:cs typeface="Times New Roman"/>
            </a:endParaRPr>
          </a:p>
        </p:txBody>
      </p:sp>
      <p:sp>
        <p:nvSpPr>
          <p:cNvPr id="6151"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0BE216AE-2F94-49EA-B3E9-0CDBE07E2680}" type="slidenum">
              <a:rPr lang="en-US" sz="1200">
                <a:solidFill>
                  <a:schemeClr val="bg1"/>
                </a:solidFill>
                <a:effectLst/>
                <a:latin typeface="Arial" charset="0"/>
              </a:rPr>
              <a:pPr eaLnBrk="1" hangingPunct="1"/>
              <a:t>40</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1496659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p:txBody>
          <a:bodyPr/>
          <a:lstStyle/>
          <a:p>
            <a:r>
              <a:rPr lang="en-US" sz="4000" dirty="0"/>
              <a:t>Special Purpose Government Criteria</a:t>
            </a:r>
          </a:p>
        </p:txBody>
      </p:sp>
      <p:sp>
        <p:nvSpPr>
          <p:cNvPr id="2" name="Content Placeholder 1"/>
          <p:cNvSpPr>
            <a:spLocks noGrp="1"/>
          </p:cNvSpPr>
          <p:nvPr>
            <p:ph idx="1"/>
          </p:nvPr>
        </p:nvSpPr>
        <p:spPr/>
        <p:txBody>
          <a:bodyPr/>
          <a:lstStyle/>
          <a:p>
            <a:pPr marL="0" lvl="0" indent="0" eaLnBrk="0" hangingPunct="0">
              <a:spcBef>
                <a:spcPts val="600"/>
              </a:spcBef>
              <a:spcAft>
                <a:spcPts val="600"/>
              </a:spcAft>
              <a:buNone/>
            </a:pPr>
            <a:r>
              <a:rPr lang="en-US" sz="2600" dirty="0">
                <a:cs typeface="+mn-cs"/>
              </a:rPr>
              <a:t>An activity or function is deemed a special purpose government if it meets the following criteria: </a:t>
            </a:r>
          </a:p>
          <a:p>
            <a:pPr marL="749300" lvl="0" indent="-520700" eaLnBrk="0" hangingPunct="0">
              <a:spcBef>
                <a:spcPts val="600"/>
              </a:spcBef>
              <a:spcAft>
                <a:spcPts val="600"/>
              </a:spcAft>
              <a:buFont typeface="+mj-lt"/>
              <a:buAutoNum type="arabicPeriod"/>
            </a:pPr>
            <a:r>
              <a:rPr lang="en-US" sz="2600" dirty="0">
                <a:cs typeface="+mn-cs"/>
              </a:rPr>
              <a:t>Has a separately elected governing body. </a:t>
            </a:r>
          </a:p>
          <a:p>
            <a:pPr marL="749300" lvl="0" indent="-520700" eaLnBrk="0" hangingPunct="0">
              <a:spcBef>
                <a:spcPts val="600"/>
              </a:spcBef>
              <a:spcAft>
                <a:spcPts val="600"/>
              </a:spcAft>
              <a:buFont typeface="+mj-lt"/>
              <a:buAutoNum type="arabicPeriod"/>
            </a:pPr>
            <a:r>
              <a:rPr lang="en-US" sz="2600" dirty="0">
                <a:cs typeface="+mn-cs"/>
              </a:rPr>
              <a:t>Is legally independent, which can be demonstrated by having corporate powers such as the right to sue and be sued as well as the right to buy, sell, and lease property in its own name.</a:t>
            </a:r>
          </a:p>
          <a:p>
            <a:pPr marL="749300" lvl="0" indent="-520700" eaLnBrk="0" hangingPunct="0">
              <a:spcBef>
                <a:spcPts val="600"/>
              </a:spcBef>
              <a:spcAft>
                <a:spcPts val="600"/>
              </a:spcAft>
              <a:buFont typeface="+mj-lt"/>
              <a:buAutoNum type="arabicPeriod"/>
            </a:pPr>
            <a:r>
              <a:rPr lang="en-US" sz="2600" dirty="0">
                <a:cs typeface="+mn-cs"/>
              </a:rPr>
              <a:t>Is fiscally independent of other state and local governments. </a:t>
            </a:r>
            <a:endParaRPr lang="en-US" sz="2600" dirty="0"/>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41</a:t>
            </a:fld>
            <a:endParaRPr lang="en-US" sz="1000" b="1" u="none" dirty="0">
              <a:solidFill>
                <a:srgbClr val="00005C"/>
              </a:solidFill>
              <a:latin typeface="Times New Roman"/>
              <a:cs typeface="Times New Roman"/>
            </a:endParaRPr>
          </a:p>
        </p:txBody>
      </p:sp>
      <p:sp>
        <p:nvSpPr>
          <p:cNvPr id="6151"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0BE216AE-2F94-49EA-B3E9-0CDBE07E2680}" type="slidenum">
              <a:rPr lang="en-US" sz="1200">
                <a:solidFill>
                  <a:schemeClr val="bg1"/>
                </a:solidFill>
                <a:effectLst/>
                <a:latin typeface="Arial" charset="0"/>
              </a:rPr>
              <a:pPr eaLnBrk="1" hangingPunct="1"/>
              <a:t>41</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6859135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a:xfrm>
            <a:off x="174171" y="107731"/>
            <a:ext cx="8837077" cy="1355883"/>
          </a:xfrm>
        </p:spPr>
        <p:txBody>
          <a:bodyPr/>
          <a:lstStyle/>
          <a:p>
            <a:r>
              <a:rPr lang="en-US" sz="4000" dirty="0"/>
              <a:t>Special Purpose Government—Fiscal Independence</a:t>
            </a:r>
          </a:p>
        </p:txBody>
      </p:sp>
      <p:sp>
        <p:nvSpPr>
          <p:cNvPr id="2" name="Content Placeholder 1"/>
          <p:cNvSpPr>
            <a:spLocks noGrp="1"/>
          </p:cNvSpPr>
          <p:nvPr>
            <p:ph idx="1"/>
          </p:nvPr>
        </p:nvSpPr>
        <p:spPr>
          <a:xfrm>
            <a:off x="141103" y="1418798"/>
            <a:ext cx="8788722" cy="4525963"/>
          </a:xfrm>
        </p:spPr>
        <p:txBody>
          <a:bodyPr/>
          <a:lstStyle/>
          <a:p>
            <a:pPr marL="457200" lvl="0" indent="-457200" eaLnBrk="0" hangingPunct="0">
              <a:spcBef>
                <a:spcPct val="0"/>
              </a:spcBef>
              <a:spcAft>
                <a:spcPts val="600"/>
              </a:spcAft>
              <a:buFont typeface="Wingdings" panose="05000000000000000000" pitchFamily="2" charset="2"/>
              <a:buChar char="Ø"/>
            </a:pPr>
            <a:r>
              <a:rPr lang="en-US" sz="2600" dirty="0">
                <a:cs typeface="+mn-cs"/>
              </a:rPr>
              <a:t>An activity is normally considered to be fiscally independent if its leadership can determine the activity’s budget without having to seek the approval of an outside party, levy taxes, set rates, or issue bonded debt without outside approval.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A school system or other government activity that satisfies all three of these requirements is reported as a special purpose government that produces its own CAFR.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If that same activity fails to meet any one of the criteria, its financial transactions are likely to be maintained within the general fund or special revenue funds of a city or county government. </a:t>
            </a:r>
            <a:endParaRPr lang="en-US" sz="2600"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42</a:t>
            </a:fld>
            <a:endParaRPr lang="en-US" sz="1000" b="1" u="none" dirty="0">
              <a:solidFill>
                <a:srgbClr val="00005C"/>
              </a:solidFill>
              <a:latin typeface="Times New Roman"/>
              <a:cs typeface="Times New Roman"/>
            </a:endParaRPr>
          </a:p>
        </p:txBody>
      </p:sp>
      <p:sp>
        <p:nvSpPr>
          <p:cNvPr id="6151"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0BE216AE-2F94-49EA-B3E9-0CDBE07E2680}" type="slidenum">
              <a:rPr lang="en-US" sz="1200">
                <a:solidFill>
                  <a:schemeClr val="bg1"/>
                </a:solidFill>
                <a:effectLst/>
                <a:latin typeface="Arial" charset="0"/>
              </a:rPr>
              <a:pPr eaLnBrk="1" hangingPunct="1"/>
              <a:t>42</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7422772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5"/>
          <p:cNvSpPr>
            <a:spLocks noGrp="1" noChangeArrowheads="1"/>
          </p:cNvSpPr>
          <p:nvPr>
            <p:ph type="title"/>
          </p:nvPr>
        </p:nvSpPr>
        <p:spPr/>
        <p:txBody>
          <a:bodyPr/>
          <a:lstStyle/>
          <a:p>
            <a:r>
              <a:rPr lang="en-US" sz="4000" dirty="0"/>
              <a:t>Mergers, Acquisitions, and Transfers of Operations</a:t>
            </a:r>
          </a:p>
        </p:txBody>
      </p:sp>
      <p:sp>
        <p:nvSpPr>
          <p:cNvPr id="2" name="Content Placeholder 1"/>
          <p:cNvSpPr>
            <a:spLocks noGrp="1"/>
          </p:cNvSpPr>
          <p:nvPr>
            <p:ph idx="1"/>
          </p:nvPr>
        </p:nvSpPr>
        <p:spPr/>
        <p:txBody>
          <a:bodyPr/>
          <a:lstStyle/>
          <a:p>
            <a:pPr marL="457200" lvl="0" indent="-457200" eaLnBrk="0" hangingPunct="0">
              <a:spcBef>
                <a:spcPts val="1200"/>
              </a:spcBef>
              <a:buClr>
                <a:srgbClr val="002060"/>
              </a:buClr>
              <a:buFont typeface="Wingdings" panose="05000000000000000000" pitchFamily="2" charset="2"/>
              <a:buChar char="Ø"/>
              <a:defRPr/>
            </a:pPr>
            <a:r>
              <a:rPr lang="en-US" sz="2600" dirty="0"/>
              <a:t>GASB views a combination as a merger if two legally separate entities are brought together to form a new entity and no significant consideration is exchanged.</a:t>
            </a:r>
          </a:p>
          <a:p>
            <a:pPr marL="457200" lvl="0" indent="-457200" eaLnBrk="0" hangingPunct="0">
              <a:spcBef>
                <a:spcPts val="1200"/>
              </a:spcBef>
              <a:buClr>
                <a:srgbClr val="002060"/>
              </a:buClr>
              <a:buFont typeface="Wingdings" panose="05000000000000000000" pitchFamily="2" charset="2"/>
              <a:buChar char="Ø"/>
              <a:defRPr/>
            </a:pPr>
            <a:r>
              <a:rPr lang="en-US" sz="2600" dirty="0"/>
              <a:t>A merger also exists if one of the entities ceases to exist while the other continues. </a:t>
            </a:r>
          </a:p>
          <a:p>
            <a:pPr marL="457200" lvl="0" indent="-457200" eaLnBrk="0" hangingPunct="0">
              <a:spcBef>
                <a:spcPts val="1200"/>
              </a:spcBef>
              <a:buClr>
                <a:srgbClr val="002060"/>
              </a:buClr>
              <a:buFont typeface="Wingdings" panose="05000000000000000000" pitchFamily="2" charset="2"/>
              <a:buChar char="Ø"/>
              <a:defRPr/>
            </a:pPr>
            <a:r>
              <a:rPr lang="en-US" sz="2600" dirty="0"/>
              <a:t>In a merger, net carrying values for all assets, deferred outflows of resources, liabilities, and deferred inflows of resources are combined.</a:t>
            </a:r>
          </a:p>
          <a:p>
            <a:pPr marL="457200" lvl="0" indent="-457200" eaLnBrk="0" hangingPunct="0">
              <a:spcBef>
                <a:spcPts val="1200"/>
              </a:spcBef>
              <a:buClr>
                <a:srgbClr val="002060"/>
              </a:buClr>
              <a:buFont typeface="Wingdings" panose="05000000000000000000" pitchFamily="2" charset="2"/>
              <a:buChar char="Ø"/>
              <a:defRPr/>
            </a:pPr>
            <a:r>
              <a:rPr lang="en-US" sz="2600" dirty="0"/>
              <a:t>Additional accounts are neither created nor recognized as a result of this type of combination.</a:t>
            </a:r>
          </a:p>
          <a:p>
            <a:pPr marL="0" lvl="0" indent="0" eaLnBrk="0" hangingPunct="0">
              <a:spcBef>
                <a:spcPts val="1200"/>
              </a:spcBef>
              <a:buClr>
                <a:srgbClr val="002060"/>
              </a:buClr>
              <a:buNone/>
              <a:defRPr/>
            </a:pPr>
            <a:endParaRPr lang="en-US" sz="2600"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43</a:t>
            </a:fld>
            <a:endParaRPr lang="en-US" sz="1000" b="1" u="none" dirty="0">
              <a:solidFill>
                <a:srgbClr val="00005C"/>
              </a:solidFill>
              <a:latin typeface="Times New Roman"/>
              <a:cs typeface="Times New Roman"/>
            </a:endParaRPr>
          </a:p>
        </p:txBody>
      </p:sp>
      <p:sp>
        <p:nvSpPr>
          <p:cNvPr id="6151"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0BE216AE-2F94-49EA-B3E9-0CDBE07E2680}" type="slidenum">
              <a:rPr lang="en-US" sz="1200">
                <a:solidFill>
                  <a:schemeClr val="bg1"/>
                </a:solidFill>
                <a:effectLst/>
                <a:latin typeface="Arial" charset="0"/>
              </a:rPr>
              <a:pPr eaLnBrk="1" hangingPunct="1"/>
              <a:t>43</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47019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17-10</a:t>
            </a:r>
          </a:p>
        </p:txBody>
      </p:sp>
      <p:sp>
        <p:nvSpPr>
          <p:cNvPr id="3" name="Content Placeholder 2"/>
          <p:cNvSpPr>
            <a:spLocks noGrp="1"/>
          </p:cNvSpPr>
          <p:nvPr>
            <p:ph idx="1"/>
          </p:nvPr>
        </p:nvSpPr>
        <p:spPr/>
        <p:txBody>
          <a:bodyPr/>
          <a:lstStyle/>
          <a:p>
            <a:pPr marL="0" lvl="0" indent="0" eaLnBrk="0" hangingPunct="0">
              <a:spcBef>
                <a:spcPct val="0"/>
              </a:spcBef>
              <a:buNone/>
            </a:pPr>
            <a:endParaRPr lang="en-US" sz="3600" dirty="0">
              <a:cs typeface="+mn-cs"/>
            </a:endParaRPr>
          </a:p>
          <a:p>
            <a:pPr marL="0" lvl="0" indent="0" eaLnBrk="0" hangingPunct="0">
              <a:spcBef>
                <a:spcPct val="0"/>
              </a:spcBef>
              <a:buNone/>
            </a:pPr>
            <a:r>
              <a:rPr lang="en-US" sz="3600" dirty="0">
                <a:cs typeface="+mn-cs"/>
              </a:rPr>
              <a:t>Describe the physical structure of a complete set of government-wide financial statements and a complete set of fund financial statements. </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44</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0145172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45143" y="76200"/>
            <a:ext cx="8884557" cy="1143000"/>
          </a:xfrm>
        </p:spPr>
        <p:txBody>
          <a:bodyPr/>
          <a:lstStyle/>
          <a:p>
            <a:r>
              <a:rPr lang="en-US" sz="4000" dirty="0"/>
              <a:t>General Purpose Financial Statements </a:t>
            </a:r>
          </a:p>
        </p:txBody>
      </p:sp>
      <p:sp>
        <p:nvSpPr>
          <p:cNvPr id="1121283" name="Rectangle 3"/>
          <p:cNvSpPr>
            <a:spLocks noGrp="1" noChangeArrowheads="1"/>
          </p:cNvSpPr>
          <p:nvPr>
            <p:ph sz="half" idx="1"/>
          </p:nvPr>
        </p:nvSpPr>
        <p:spPr>
          <a:xfrm>
            <a:off x="264376" y="1347322"/>
            <a:ext cx="8625624" cy="4743450"/>
          </a:xfrm>
          <a:noFill/>
          <a:ln w="38100">
            <a:noFill/>
          </a:ln>
          <a:effectLst/>
        </p:spPr>
        <p:txBody>
          <a:bodyPr/>
          <a:lstStyle/>
          <a:p>
            <a:pPr>
              <a:spcBef>
                <a:spcPts val="1200"/>
              </a:spcBef>
              <a:buClr>
                <a:srgbClr val="002060"/>
              </a:buClr>
              <a:buFont typeface="Wingdings" panose="05000000000000000000" pitchFamily="2" charset="2"/>
              <a:buChar char="Ø"/>
              <a:defRPr/>
            </a:pPr>
            <a:r>
              <a:rPr lang="en-US" sz="2400" dirty="0"/>
              <a:t>General purpose statements are made up of: </a:t>
            </a:r>
          </a:p>
          <a:p>
            <a:pPr marL="514350" indent="-514350">
              <a:spcBef>
                <a:spcPts val="1200"/>
              </a:spcBef>
              <a:buClr>
                <a:srgbClr val="002060"/>
              </a:buClr>
              <a:buFont typeface="+mj-lt"/>
              <a:buAutoNum type="arabicPeriod"/>
              <a:defRPr/>
            </a:pPr>
            <a:r>
              <a:rPr lang="en-US" sz="2400" dirty="0"/>
              <a:t>Government-wide statements that present financial information for both governmental and business-type activities and </a:t>
            </a:r>
          </a:p>
          <a:p>
            <a:pPr marL="514350" indent="-514350">
              <a:spcBef>
                <a:spcPts val="1200"/>
              </a:spcBef>
              <a:buClr>
                <a:srgbClr val="002060"/>
              </a:buClr>
              <a:buFont typeface="+mj-lt"/>
              <a:buAutoNum type="arabicPeriod"/>
              <a:defRPr/>
            </a:pPr>
            <a:r>
              <a:rPr lang="en-US" sz="2400" dirty="0"/>
              <a:t>Fund financial statements created for governmental, proprietary, and fiduciary funds.</a:t>
            </a:r>
          </a:p>
          <a:p>
            <a:pPr>
              <a:spcBef>
                <a:spcPts val="1200"/>
              </a:spcBef>
              <a:buClr>
                <a:srgbClr val="002060"/>
              </a:buClr>
              <a:buFont typeface="Wingdings" panose="05000000000000000000" pitchFamily="2" charset="2"/>
              <a:buChar char="Ø"/>
              <a:defRPr/>
            </a:pPr>
            <a:r>
              <a:rPr lang="en-US" sz="2400" dirty="0"/>
              <a:t>Government-wide statements measure economic resources and use accrual accounting. </a:t>
            </a:r>
          </a:p>
          <a:p>
            <a:pPr>
              <a:spcBef>
                <a:spcPts val="1200"/>
              </a:spcBef>
              <a:buClr>
                <a:srgbClr val="002060"/>
              </a:buClr>
              <a:buFont typeface="Wingdings" panose="05000000000000000000" pitchFamily="2" charset="2"/>
              <a:buChar char="Ø"/>
              <a:defRPr/>
            </a:pPr>
            <a:r>
              <a:rPr lang="en-US" sz="2400" dirty="0"/>
              <a:t>Governmental funds use the current financial resources measurement focus and modified accrual accounting. The proprietary and fiduciary funds use accrual accounting to report all economic resources. </a:t>
            </a:r>
          </a:p>
        </p:txBody>
      </p:sp>
      <p:sp>
        <p:nvSpPr>
          <p:cNvPr id="23556"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BB8F0016-911F-4629-A5EC-EDDD29C47FD4}" type="slidenum">
              <a:rPr lang="en-US" sz="1200">
                <a:solidFill>
                  <a:schemeClr val="bg1"/>
                </a:solidFill>
                <a:effectLst/>
                <a:latin typeface="Arial" charset="0"/>
              </a:rPr>
              <a:pPr eaLnBrk="1" hangingPunct="1"/>
              <a:t>45</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45</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45143" y="76200"/>
            <a:ext cx="8884557" cy="1143000"/>
          </a:xfrm>
        </p:spPr>
        <p:txBody>
          <a:bodyPr/>
          <a:lstStyle/>
          <a:p>
            <a:r>
              <a:rPr lang="en-US" sz="4000" dirty="0"/>
              <a:t>Government-Wide Statements—Statement of Net Position</a:t>
            </a:r>
          </a:p>
        </p:txBody>
      </p:sp>
      <p:sp>
        <p:nvSpPr>
          <p:cNvPr id="1121283" name="Rectangle 3"/>
          <p:cNvSpPr>
            <a:spLocks noGrp="1" noChangeArrowheads="1"/>
          </p:cNvSpPr>
          <p:nvPr>
            <p:ph sz="half" idx="1"/>
          </p:nvPr>
        </p:nvSpPr>
        <p:spPr>
          <a:xfrm>
            <a:off x="473550" y="1466850"/>
            <a:ext cx="8147936" cy="4743450"/>
          </a:xfrm>
          <a:noFill/>
          <a:ln w="38100">
            <a:noFill/>
          </a:ln>
          <a:effectLst/>
        </p:spPr>
        <p:txBody>
          <a:bodyPr/>
          <a:lstStyle/>
          <a:p>
            <a:pPr>
              <a:spcBef>
                <a:spcPts val="1200"/>
              </a:spcBef>
              <a:buClr>
                <a:srgbClr val="002060"/>
              </a:buClr>
              <a:buFont typeface="Wingdings" pitchFamily="2" charset="2"/>
              <a:buChar char="Ø"/>
              <a:defRPr/>
            </a:pPr>
            <a:r>
              <a:rPr lang="en-US" kern="0" dirty="0"/>
              <a:t>Designed to report the economic resources controlled by the government.</a:t>
            </a:r>
          </a:p>
          <a:p>
            <a:pPr>
              <a:spcBef>
                <a:spcPts val="1200"/>
              </a:spcBef>
              <a:buClr>
                <a:srgbClr val="002060"/>
              </a:buClr>
              <a:buFont typeface="Wingdings" pitchFamily="2" charset="2"/>
              <a:buChar char="Ø"/>
              <a:defRPr/>
            </a:pPr>
            <a:r>
              <a:rPr lang="en-US" dirty="0"/>
              <a:t>Include all assets, capital assets, and liabilities (current and long-term).</a:t>
            </a:r>
          </a:p>
          <a:p>
            <a:pPr>
              <a:spcBef>
                <a:spcPts val="1200"/>
              </a:spcBef>
              <a:buClr>
                <a:srgbClr val="002060"/>
              </a:buClr>
              <a:buFont typeface="Wingdings" pitchFamily="2" charset="2"/>
              <a:buChar char="Ø"/>
              <a:defRPr/>
            </a:pPr>
            <a:r>
              <a:rPr lang="en-US" dirty="0"/>
              <a:t>Capital assets other than land, inexhaustible works of art, and construction in progress are reported net of accumulated depreciation. </a:t>
            </a:r>
          </a:p>
          <a:p>
            <a:pPr>
              <a:spcBef>
                <a:spcPts val="1200"/>
              </a:spcBef>
              <a:buClr>
                <a:srgbClr val="002060"/>
              </a:buClr>
              <a:buFont typeface="Wingdings" pitchFamily="2" charset="2"/>
              <a:buChar char="Ø"/>
              <a:defRPr/>
            </a:pPr>
            <a:r>
              <a:rPr lang="en-US" dirty="0"/>
              <a:t>In the net position section, several amounts are restricted. Restrictions are reported if usage of the resources has been specified. </a:t>
            </a:r>
          </a:p>
        </p:txBody>
      </p:sp>
      <p:sp>
        <p:nvSpPr>
          <p:cNvPr id="23556"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BB8F0016-911F-4629-A5EC-EDDD29C47FD4}" type="slidenum">
              <a:rPr lang="en-US" sz="1200">
                <a:solidFill>
                  <a:schemeClr val="bg1"/>
                </a:solidFill>
                <a:effectLst/>
                <a:latin typeface="Arial" charset="0"/>
              </a:rPr>
              <a:pPr eaLnBrk="1" hangingPunct="1"/>
              <a:t>46</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46</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24624512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z="4000" dirty="0"/>
              <a:t>Government-Wide Statements—Statement of Activities</a:t>
            </a:r>
          </a:p>
        </p:txBody>
      </p:sp>
      <p:sp>
        <p:nvSpPr>
          <p:cNvPr id="1166339" name="Rectangle 3"/>
          <p:cNvSpPr>
            <a:spLocks noGrp="1" noChangeArrowheads="1"/>
          </p:cNvSpPr>
          <p:nvPr>
            <p:ph idx="1"/>
          </p:nvPr>
        </p:nvSpPr>
        <p:spPr>
          <a:xfrm>
            <a:off x="391886" y="1445082"/>
            <a:ext cx="8563428" cy="4800600"/>
          </a:xfrm>
          <a:noFill/>
          <a:ln w="38100">
            <a:noFill/>
          </a:ln>
          <a:effectLst/>
        </p:spPr>
        <p:txBody>
          <a:bodyPr/>
          <a:lstStyle/>
          <a:p>
            <a:pPr>
              <a:buClr>
                <a:srgbClr val="002060"/>
              </a:buClr>
              <a:buFont typeface="Wingdings" pitchFamily="2" charset="2"/>
              <a:buChar char="Ø"/>
              <a:defRPr/>
            </a:pPr>
            <a:r>
              <a:rPr lang="en-US" sz="2600" dirty="0"/>
              <a:t>The statement of activities presents information about various functions of state or local government. </a:t>
            </a:r>
          </a:p>
          <a:p>
            <a:pPr>
              <a:buClr>
                <a:srgbClr val="002060"/>
              </a:buClr>
              <a:buFont typeface="Wingdings" pitchFamily="2" charset="2"/>
              <a:buChar char="Ø"/>
              <a:defRPr/>
            </a:pPr>
            <a:r>
              <a:rPr lang="en-US" sz="2600" dirty="0"/>
              <a:t>Expenses are shown by function.</a:t>
            </a:r>
          </a:p>
          <a:p>
            <a:pPr>
              <a:buClr>
                <a:srgbClr val="002060"/>
              </a:buClr>
              <a:buFont typeface="Wingdings" pitchFamily="2" charset="2"/>
              <a:buChar char="Ø"/>
              <a:defRPr/>
            </a:pPr>
            <a:r>
              <a:rPr lang="en-US" sz="2600" dirty="0"/>
              <a:t>Interest on general long-term debt is normally an indirect expense, frequently shown as a separate function.</a:t>
            </a:r>
          </a:p>
          <a:p>
            <a:pPr>
              <a:buClr>
                <a:srgbClr val="002060"/>
              </a:buClr>
              <a:buFont typeface="Wingdings" pitchFamily="2" charset="2"/>
              <a:buChar char="Ø"/>
              <a:defRPr/>
            </a:pPr>
            <a:r>
              <a:rPr lang="en-US" sz="2600" dirty="0"/>
              <a:t>Related program revenues should be shown for each function.</a:t>
            </a:r>
          </a:p>
          <a:p>
            <a:pPr>
              <a:buClr>
                <a:srgbClr val="002060"/>
              </a:buClr>
              <a:buFont typeface="Wingdings" pitchFamily="2" charset="2"/>
              <a:buChar char="Ø"/>
              <a:defRPr/>
            </a:pPr>
            <a:r>
              <a:rPr lang="en-US" sz="2600" dirty="0"/>
              <a:t>Show the net revenue figure for each function.</a:t>
            </a:r>
          </a:p>
          <a:p>
            <a:pPr>
              <a:buClr>
                <a:srgbClr val="002060"/>
              </a:buClr>
              <a:buFont typeface="Wingdings" pitchFamily="2" charset="2"/>
              <a:buChar char="Ø"/>
              <a:defRPr/>
            </a:pPr>
            <a:r>
              <a:rPr lang="en-US" sz="2600" dirty="0"/>
              <a:t>General revenues are shown at the bottom of the statement.</a:t>
            </a:r>
          </a:p>
        </p:txBody>
      </p:sp>
      <p:sp>
        <p:nvSpPr>
          <p:cNvPr id="24580"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45032CA7-EA4D-44E1-9155-66A2D54199BD}" type="slidenum">
              <a:rPr lang="en-US" sz="1200">
                <a:solidFill>
                  <a:schemeClr val="bg1"/>
                </a:solidFill>
                <a:effectLst/>
                <a:latin typeface="Arial" charset="0"/>
              </a:rPr>
              <a:pPr eaLnBrk="1" hangingPunct="1"/>
              <a:t>47</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47</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4000" dirty="0"/>
              <a:t>Balance Sheet—Governmental Funds—Fund Financial Statements</a:t>
            </a:r>
          </a:p>
        </p:txBody>
      </p:sp>
      <p:sp>
        <p:nvSpPr>
          <p:cNvPr id="1122307" name="Rectangle 3"/>
          <p:cNvSpPr>
            <a:spLocks noGrp="1" noChangeArrowheads="1"/>
          </p:cNvSpPr>
          <p:nvPr>
            <p:ph sz="half" idx="1"/>
          </p:nvPr>
        </p:nvSpPr>
        <p:spPr>
          <a:xfrm>
            <a:off x="161470" y="1445076"/>
            <a:ext cx="8487230" cy="5120824"/>
          </a:xfrm>
          <a:noFill/>
          <a:ln w="38100">
            <a:noFill/>
          </a:ln>
          <a:effectLst/>
        </p:spPr>
        <p:txBody>
          <a:bodyPr/>
          <a:lstStyle/>
          <a:p>
            <a:pPr>
              <a:spcBef>
                <a:spcPts val="1200"/>
              </a:spcBef>
              <a:buClr>
                <a:srgbClr val="002060"/>
              </a:buClr>
              <a:buFont typeface="Wingdings" pitchFamily="2" charset="2"/>
              <a:buChar char="Ø"/>
              <a:defRPr/>
            </a:pPr>
            <a:r>
              <a:rPr lang="en-US" sz="2400" dirty="0"/>
              <a:t>Reports only current financial resources and uses modified accrual accounting.</a:t>
            </a:r>
          </a:p>
          <a:p>
            <a:pPr>
              <a:spcBef>
                <a:spcPts val="1200"/>
              </a:spcBef>
              <a:buClr>
                <a:srgbClr val="002060"/>
              </a:buClr>
              <a:buFont typeface="Wingdings" pitchFamily="2" charset="2"/>
              <a:buChar char="Ø"/>
              <a:defRPr/>
            </a:pPr>
            <a:r>
              <a:rPr lang="en-US" sz="2400" dirty="0"/>
              <a:t>Does not include proprietary funds, component units, or fiduciary funds.</a:t>
            </a:r>
          </a:p>
          <a:p>
            <a:pPr>
              <a:spcBef>
                <a:spcPts val="1200"/>
              </a:spcBef>
              <a:buClr>
                <a:srgbClr val="002060"/>
              </a:buClr>
              <a:buFont typeface="Wingdings" pitchFamily="2" charset="2"/>
              <a:buChar char="Ø"/>
              <a:defRPr/>
            </a:pPr>
            <a:r>
              <a:rPr lang="en-US" sz="2400" dirty="0"/>
              <a:t>Has separate columns for the general fund and each major fund.</a:t>
            </a:r>
          </a:p>
          <a:p>
            <a:pPr>
              <a:spcBef>
                <a:spcPts val="1200"/>
              </a:spcBef>
              <a:buClr>
                <a:srgbClr val="002060"/>
              </a:buClr>
              <a:buFont typeface="Wingdings" pitchFamily="2" charset="2"/>
              <a:buChar char="Ø"/>
              <a:defRPr/>
            </a:pPr>
            <a:r>
              <a:rPr lang="en-US" sz="2400" dirty="0"/>
              <a:t>Balance sheet reports no capital assets or long-term debts because they are neither current financial resources nor claims to current financial resources. </a:t>
            </a:r>
          </a:p>
          <a:p>
            <a:pPr>
              <a:spcBef>
                <a:spcPts val="1200"/>
              </a:spcBef>
              <a:buClr>
                <a:srgbClr val="002060"/>
              </a:buClr>
              <a:buFont typeface="Wingdings" pitchFamily="2" charset="2"/>
              <a:buChar char="Ø"/>
              <a:defRPr/>
            </a:pPr>
            <a:r>
              <a:rPr lang="en-US" sz="2400" dirty="0"/>
              <a:t>The Fund Balance section identifies nonspendable, restricted, committed, assigned, and unassigned categories. </a:t>
            </a:r>
          </a:p>
        </p:txBody>
      </p:sp>
      <p:sp>
        <p:nvSpPr>
          <p:cNvPr id="25604"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7D551C19-3D35-43ED-AE71-C3DF815C02ED}" type="slidenum">
              <a:rPr lang="en-US" sz="1200">
                <a:solidFill>
                  <a:schemeClr val="bg1"/>
                </a:solidFill>
                <a:effectLst/>
                <a:latin typeface="Arial" charset="0"/>
              </a:rPr>
              <a:pPr eaLnBrk="1" hangingPunct="1"/>
              <a:t>48</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48</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177801" y="1913165"/>
            <a:ext cx="8699499" cy="3963306"/>
          </a:xfrm>
          <a:prstGeom prst="rect">
            <a:avLst/>
          </a:prstGeom>
          <a:noFill/>
          <a:ln w="38100">
            <a:noFill/>
            <a:miter lim="800000"/>
            <a:headEnd/>
            <a:tailEnd/>
          </a:ln>
          <a:effectLst/>
        </p:spPr>
        <p:txBody>
          <a:bodyPr lIns="90488" tIns="44450" rIns="90488" bIns="44450"/>
          <a:lstStyle/>
          <a:p>
            <a:pPr>
              <a:spcBef>
                <a:spcPct val="20000"/>
              </a:spcBef>
              <a:buClr>
                <a:srgbClr val="002060"/>
              </a:buClr>
              <a:buSzPct val="80000"/>
              <a:defRPr/>
            </a:pPr>
            <a:r>
              <a:rPr lang="en-US" sz="2500" b="1" kern="0" dirty="0">
                <a:solidFill>
                  <a:srgbClr val="002060"/>
                </a:solidFill>
                <a:effectLst/>
                <a:cs typeface="Times New Roman" pitchFamily="18" charset="0"/>
              </a:rPr>
              <a:t>On t</a:t>
            </a:r>
            <a:r>
              <a:rPr lang="en-US" sz="2500" b="1" dirty="0">
                <a:solidFill>
                  <a:srgbClr val="002060"/>
                </a:solidFill>
                <a:effectLst/>
              </a:rPr>
              <a:t>he statement of revenues, expenditures, and other changes in fund balances for the City of Eastern South: </a:t>
            </a:r>
            <a:endParaRPr lang="en-US" sz="2500" b="1" kern="0" dirty="0">
              <a:solidFill>
                <a:srgbClr val="002060"/>
              </a:solidFill>
              <a:effectLst/>
              <a:cs typeface="Times New Roman" pitchFamily="18" charset="0"/>
            </a:endParaRPr>
          </a:p>
          <a:p>
            <a:pPr marL="342900" indent="-342900">
              <a:spcBef>
                <a:spcPct val="20000"/>
              </a:spcBef>
              <a:buClr>
                <a:srgbClr val="002060"/>
              </a:buClr>
              <a:buSzPct val="80000"/>
              <a:buFont typeface="Wingdings" pitchFamily="2" charset="2"/>
              <a:buChar char="Ø"/>
              <a:defRPr/>
            </a:pPr>
            <a:r>
              <a:rPr lang="en-US" sz="2500" b="1" kern="0" dirty="0">
                <a:solidFill>
                  <a:srgbClr val="002060"/>
                </a:solidFill>
                <a:effectLst/>
                <a:cs typeface="Times New Roman" pitchFamily="18" charset="0"/>
              </a:rPr>
              <a:t>The general fund is detailed in a separate column along with each of the other major funds previously identified. </a:t>
            </a:r>
          </a:p>
          <a:p>
            <a:pPr marL="342900" indent="-342900">
              <a:spcBef>
                <a:spcPct val="20000"/>
              </a:spcBef>
              <a:buClr>
                <a:srgbClr val="002060"/>
              </a:buClr>
              <a:buSzPct val="80000"/>
              <a:buFont typeface="Wingdings" pitchFamily="2" charset="2"/>
              <a:buChar char="Ø"/>
              <a:defRPr/>
            </a:pPr>
            <a:r>
              <a:rPr lang="en-US" sz="2500" b="1" dirty="0">
                <a:solidFill>
                  <a:srgbClr val="002060"/>
                </a:solidFill>
                <a:effectLst/>
              </a:rPr>
              <a:t>The current financial resources measurement focus is used; expenditures rather than expenses are reported. </a:t>
            </a:r>
          </a:p>
          <a:p>
            <a:pPr marL="342900" indent="-342900">
              <a:spcBef>
                <a:spcPct val="20000"/>
              </a:spcBef>
              <a:buClr>
                <a:srgbClr val="002060"/>
              </a:buClr>
              <a:buSzPct val="80000"/>
              <a:buFont typeface="Wingdings" pitchFamily="2" charset="2"/>
              <a:buChar char="Ø"/>
              <a:defRPr/>
            </a:pPr>
            <a:r>
              <a:rPr lang="en-US" sz="2500" b="1" dirty="0">
                <a:solidFill>
                  <a:srgbClr val="002060"/>
                </a:solidFill>
                <a:effectLst/>
              </a:rPr>
              <a:t>Capital Outlay is presented as a reduction in resources rather than as the acquisition of an asset. </a:t>
            </a:r>
          </a:p>
          <a:p>
            <a:pPr marL="342900" indent="-342900">
              <a:spcBef>
                <a:spcPct val="20000"/>
              </a:spcBef>
              <a:buClr>
                <a:srgbClr val="002060"/>
              </a:buClr>
              <a:buSzPct val="80000"/>
              <a:buFont typeface="Wingdings" pitchFamily="2" charset="2"/>
              <a:buChar char="Ø"/>
              <a:defRPr/>
            </a:pPr>
            <a:r>
              <a:rPr lang="en-US" sz="2500" b="1" dirty="0">
                <a:solidFill>
                  <a:srgbClr val="002060"/>
                </a:solidFill>
                <a:effectLst/>
              </a:rPr>
              <a:t>Debt Service</a:t>
            </a:r>
            <a:r>
              <a:rPr lang="en-US" sz="2800" dirty="0"/>
              <a:t>—</a:t>
            </a:r>
            <a:r>
              <a:rPr lang="en-US" sz="2500" b="1" dirty="0">
                <a:solidFill>
                  <a:srgbClr val="002060"/>
                </a:solidFill>
                <a:effectLst/>
              </a:rPr>
              <a:t>Principal is reported as an expenditure instead of a decrease in long-term liabilities. </a:t>
            </a:r>
            <a:endParaRPr lang="en-US" sz="2500" b="1" kern="0" dirty="0">
              <a:solidFill>
                <a:srgbClr val="002060"/>
              </a:solidFill>
              <a:effectLst/>
              <a:cs typeface="Times New Roman" pitchFamily="18" charset="0"/>
            </a:endParaRPr>
          </a:p>
        </p:txBody>
      </p:sp>
      <p:sp>
        <p:nvSpPr>
          <p:cNvPr id="26628"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238B36A2-D371-4C15-A8DE-227C2BF40F28}" type="slidenum">
              <a:rPr lang="en-US" sz="1200">
                <a:solidFill>
                  <a:schemeClr val="bg1"/>
                </a:solidFill>
                <a:effectLst/>
                <a:latin typeface="Arial" charset="0"/>
              </a:rPr>
              <a:pPr eaLnBrk="1" hangingPunct="1"/>
              <a:t>49</a:t>
            </a:fld>
            <a:endParaRPr lang="en-US" sz="1200" dirty="0">
              <a:solidFill>
                <a:schemeClr val="bg1"/>
              </a:solidFill>
              <a:effectLst/>
              <a:latin typeface="Arial" charset="0"/>
            </a:endParaRPr>
          </a:p>
        </p:txBody>
      </p:sp>
      <p:sp>
        <p:nvSpPr>
          <p:cNvPr id="2" name="Title 1"/>
          <p:cNvSpPr>
            <a:spLocks noGrp="1"/>
          </p:cNvSpPr>
          <p:nvPr>
            <p:ph type="title"/>
          </p:nvPr>
        </p:nvSpPr>
        <p:spPr/>
        <p:txBody>
          <a:bodyPr/>
          <a:lstStyle/>
          <a:p>
            <a:pPr rtl="0" eaLnBrk="0" fontAlgn="base" hangingPunct="0"/>
            <a:r>
              <a:rPr lang="en-US" sz="3400" b="1" dirty="0">
                <a:solidFill>
                  <a:srgbClr val="002060"/>
                </a:solidFill>
                <a:effectLst/>
                <a:latin typeface="Times New Roman"/>
                <a:ea typeface="+mn-ea"/>
                <a:cs typeface="Times New Roman"/>
              </a:rPr>
              <a:t>Statement of Revenues, Expenditures, &amp; Other Changes in Fund Balances</a:t>
            </a:r>
            <a:endParaRPr lang="en-US" dirty="0">
              <a:effectLst/>
            </a:endParaRPr>
          </a:p>
        </p:txBody>
      </p:sp>
      <p:sp>
        <p:nvSpPr>
          <p:cNvPr id="8" name="Rectangle 7"/>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9"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49</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a:xfrm>
            <a:off x="174171" y="107731"/>
            <a:ext cx="8837077" cy="1507299"/>
          </a:xfrm>
        </p:spPr>
        <p:txBody>
          <a:bodyPr/>
          <a:lstStyle/>
          <a:p>
            <a:r>
              <a:rPr lang="en-US" sz="3200" dirty="0"/>
              <a:t>GASB Statement No. 76, </a:t>
            </a:r>
            <a:r>
              <a:rPr lang="en-US" sz="3200" i="1" dirty="0"/>
              <a:t>The Hierarchy of Generally Accepted Accounting Principles for State and Local Governments </a:t>
            </a:r>
            <a:endParaRPr lang="en-US" sz="3200" b="1" dirty="0"/>
          </a:p>
        </p:txBody>
      </p:sp>
      <p:sp>
        <p:nvSpPr>
          <p:cNvPr id="3" name="Content Placeholder 2"/>
          <p:cNvSpPr>
            <a:spLocks noGrp="1"/>
          </p:cNvSpPr>
          <p:nvPr>
            <p:ph idx="1"/>
          </p:nvPr>
        </p:nvSpPr>
        <p:spPr>
          <a:xfrm>
            <a:off x="172454" y="1600200"/>
            <a:ext cx="8795172" cy="4525963"/>
          </a:xfrm>
        </p:spPr>
        <p:txBody>
          <a:bodyPr/>
          <a:lstStyle/>
          <a:p>
            <a:pPr marL="457200" lvl="0" indent="-457200" eaLnBrk="0" hangingPunct="0">
              <a:spcBef>
                <a:spcPct val="0"/>
              </a:spcBef>
              <a:spcAft>
                <a:spcPts val="600"/>
              </a:spcAft>
              <a:buFont typeface="Wingdings" panose="05000000000000000000" pitchFamily="2" charset="2"/>
              <a:buChar char="Ø"/>
            </a:pPr>
            <a:r>
              <a:rPr lang="en-US" sz="2800" dirty="0">
                <a:cs typeface="+mn-cs"/>
              </a:rPr>
              <a:t>In 2015, the Governmental Accounting Standards Board (GASB) issued Statement No. 76, </a:t>
            </a:r>
            <a:r>
              <a:rPr lang="en-US" sz="2800" i="1" dirty="0">
                <a:cs typeface="+mn-cs"/>
              </a:rPr>
              <a:t>The Hierarchy of Generally Accepted Accounting Principles for State and Local Governments. </a:t>
            </a:r>
          </a:p>
          <a:p>
            <a:pPr marL="457200" lvl="0" indent="-457200" eaLnBrk="0" hangingPunct="0">
              <a:spcBef>
                <a:spcPct val="0"/>
              </a:spcBef>
              <a:spcAft>
                <a:spcPts val="600"/>
              </a:spcAft>
              <a:buFont typeface="Wingdings" panose="05000000000000000000" pitchFamily="2" charset="2"/>
              <a:buChar char="Ø"/>
            </a:pPr>
            <a:r>
              <a:rPr lang="en-US" sz="2800" dirty="0">
                <a:cs typeface="+mn-cs"/>
              </a:rPr>
              <a:t>This pronouncement was designed to provide reporting guidance whenever the question of establishing conformity with U.S. GAAP arises. </a:t>
            </a:r>
          </a:p>
          <a:p>
            <a:pPr marL="457200" lvl="0" indent="-457200" eaLnBrk="0" hangingPunct="0">
              <a:spcBef>
                <a:spcPct val="0"/>
              </a:spcBef>
              <a:spcAft>
                <a:spcPts val="600"/>
              </a:spcAft>
              <a:buFont typeface="Wingdings" panose="05000000000000000000" pitchFamily="2" charset="2"/>
              <a:buChar char="Ø"/>
            </a:pPr>
            <a:r>
              <a:rPr lang="en-US" sz="2800" dirty="0">
                <a:cs typeface="+mn-cs"/>
              </a:rPr>
              <a:t>All sources of authoritative U.S. GAAP for state and local governments is divided into two categories, with Category A having more authority than Category B. </a:t>
            </a:r>
            <a:endParaRPr lang="en-US" sz="2600" dirty="0">
              <a:cs typeface="+mn-cs"/>
            </a:endParaRP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8607374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152401" y="1709965"/>
            <a:ext cx="8724900" cy="3963306"/>
          </a:xfrm>
          <a:prstGeom prst="rect">
            <a:avLst/>
          </a:prstGeom>
          <a:noFill/>
          <a:ln w="38100">
            <a:noFill/>
            <a:miter lim="800000"/>
            <a:headEnd/>
            <a:tailEnd/>
          </a:ln>
          <a:effectLst/>
        </p:spPr>
        <p:txBody>
          <a:bodyPr lIns="90488" tIns="44450" rIns="90488" bIns="44450"/>
          <a:lstStyle/>
          <a:p>
            <a:pPr marL="342900" indent="-342900">
              <a:spcBef>
                <a:spcPct val="20000"/>
              </a:spcBef>
              <a:buClr>
                <a:srgbClr val="002060"/>
              </a:buClr>
              <a:buSzPct val="80000"/>
              <a:buFont typeface="Wingdings" pitchFamily="2" charset="2"/>
              <a:buChar char="Ø"/>
              <a:defRPr/>
            </a:pPr>
            <a:r>
              <a:rPr lang="en-US" sz="2500" b="1" dirty="0">
                <a:solidFill>
                  <a:srgbClr val="002060"/>
                </a:solidFill>
                <a:effectLst/>
              </a:rPr>
              <a:t>The modified accrual method of accounting is used for timing purposes; reported amounts differ from those reported under accrual accounting. </a:t>
            </a:r>
            <a:endParaRPr lang="en-US" sz="2500" b="1" kern="0" dirty="0">
              <a:solidFill>
                <a:srgbClr val="002060"/>
              </a:solidFill>
              <a:effectLst/>
              <a:cs typeface="Times New Roman" pitchFamily="18" charset="0"/>
            </a:endParaRPr>
          </a:p>
          <a:p>
            <a:pPr marL="342900" indent="-342900">
              <a:spcBef>
                <a:spcPct val="20000"/>
              </a:spcBef>
              <a:buClr>
                <a:srgbClr val="002060"/>
              </a:buClr>
              <a:buSzPct val="80000"/>
              <a:buFont typeface="Wingdings" pitchFamily="2" charset="2"/>
              <a:buChar char="Ø"/>
              <a:defRPr/>
            </a:pPr>
            <a:r>
              <a:rPr lang="en-US" sz="2500" b="1" dirty="0">
                <a:solidFill>
                  <a:srgbClr val="002060"/>
                </a:solidFill>
                <a:effectLst/>
              </a:rPr>
              <a:t>Other financing sources and uses reflect the financial impact of issuance of long-term debt and transfers between funds.</a:t>
            </a:r>
            <a:endParaRPr lang="en-US" sz="2500" b="1" kern="0" dirty="0">
              <a:solidFill>
                <a:srgbClr val="002060"/>
              </a:solidFill>
              <a:effectLst/>
              <a:cs typeface="Times New Roman" pitchFamily="18" charset="0"/>
            </a:endParaRPr>
          </a:p>
          <a:p>
            <a:pPr marL="342900" indent="-342900">
              <a:spcBef>
                <a:spcPct val="20000"/>
              </a:spcBef>
              <a:buClr>
                <a:srgbClr val="002060"/>
              </a:buClr>
              <a:buSzPct val="80000"/>
              <a:buFont typeface="Wingdings" pitchFamily="2" charset="2"/>
              <a:buChar char="Ø"/>
              <a:defRPr/>
            </a:pPr>
            <a:r>
              <a:rPr lang="en-US" sz="2500" b="1" kern="0" dirty="0">
                <a:solidFill>
                  <a:srgbClr val="002060"/>
                </a:solidFill>
                <a:effectLst/>
                <a:cs typeface="Times New Roman" pitchFamily="18" charset="0"/>
              </a:rPr>
              <a:t>A significant difference exists between the amounts reported in the statement of revenues, expenditures, and other changes in fund balances and the statement of activities. </a:t>
            </a:r>
          </a:p>
          <a:p>
            <a:pPr marL="342900" indent="-342900">
              <a:spcBef>
                <a:spcPct val="20000"/>
              </a:spcBef>
              <a:buClr>
                <a:srgbClr val="002060"/>
              </a:buClr>
              <a:buSzPct val="80000"/>
              <a:buFont typeface="Wingdings" pitchFamily="2" charset="2"/>
              <a:buChar char="Ø"/>
              <a:defRPr/>
            </a:pPr>
            <a:r>
              <a:rPr lang="en-US" sz="2500" b="1" kern="0" dirty="0">
                <a:solidFill>
                  <a:srgbClr val="002060"/>
                </a:solidFill>
                <a:effectLst/>
                <a:cs typeface="Times New Roman" pitchFamily="18" charset="0"/>
              </a:rPr>
              <a:t>Reconcile the ending fund balance and the ending change in net assets.</a:t>
            </a:r>
          </a:p>
        </p:txBody>
      </p:sp>
      <p:sp>
        <p:nvSpPr>
          <p:cNvPr id="26628"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238B36A2-D371-4C15-A8DE-227C2BF40F28}" type="slidenum">
              <a:rPr lang="en-US" sz="1200">
                <a:solidFill>
                  <a:schemeClr val="bg1"/>
                </a:solidFill>
                <a:effectLst/>
                <a:latin typeface="Arial" charset="0"/>
              </a:rPr>
              <a:pPr eaLnBrk="1" hangingPunct="1"/>
              <a:t>50</a:t>
            </a:fld>
            <a:endParaRPr lang="en-US" sz="1200" dirty="0">
              <a:solidFill>
                <a:schemeClr val="bg1"/>
              </a:solidFill>
              <a:effectLst/>
              <a:latin typeface="Arial" charset="0"/>
            </a:endParaRPr>
          </a:p>
        </p:txBody>
      </p:sp>
      <p:sp>
        <p:nvSpPr>
          <p:cNvPr id="2" name="Title 1"/>
          <p:cNvSpPr>
            <a:spLocks noGrp="1"/>
          </p:cNvSpPr>
          <p:nvPr>
            <p:ph type="title"/>
          </p:nvPr>
        </p:nvSpPr>
        <p:spPr/>
        <p:txBody>
          <a:bodyPr/>
          <a:lstStyle/>
          <a:p>
            <a:pPr rtl="0" eaLnBrk="0" fontAlgn="base" hangingPunct="0"/>
            <a:r>
              <a:rPr lang="en-US" sz="3400" b="1" dirty="0">
                <a:solidFill>
                  <a:srgbClr val="002060"/>
                </a:solidFill>
                <a:effectLst/>
                <a:latin typeface="Times New Roman"/>
                <a:ea typeface="+mn-ea"/>
                <a:cs typeface="Times New Roman"/>
              </a:rPr>
              <a:t>Statement of Revenues, Expenditures, &amp; Other Changes in Fund Balances (continued)</a:t>
            </a:r>
            <a:endParaRPr lang="en-US" dirty="0">
              <a:effectLst/>
            </a:endParaRPr>
          </a:p>
        </p:txBody>
      </p:sp>
      <p:sp>
        <p:nvSpPr>
          <p:cNvPr id="8" name="Rectangle 7"/>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9"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50</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21187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76201" y="1557565"/>
            <a:ext cx="8826500" cy="3963306"/>
          </a:xfrm>
          <a:prstGeom prst="rect">
            <a:avLst/>
          </a:prstGeom>
          <a:noFill/>
          <a:ln w="38100">
            <a:noFill/>
            <a:miter lim="800000"/>
            <a:headEnd/>
            <a:tailEnd/>
          </a:ln>
          <a:effectLst/>
        </p:spPr>
        <p:txBody>
          <a:bodyPr lIns="90488" tIns="44450" rIns="90488" bIns="44450"/>
          <a:lstStyle/>
          <a:p>
            <a:r>
              <a:rPr lang="en-US" sz="2600" b="1" dirty="0">
                <a:solidFill>
                  <a:srgbClr val="002060"/>
                </a:solidFill>
                <a:effectLst/>
              </a:rPr>
              <a:t>Reconciliation begins with the change in the total fund balances and makes all adjustments to arrive at the reported change in net position. Those changes often include: </a:t>
            </a:r>
          </a:p>
          <a:p>
            <a:pPr marL="342900" indent="-342900">
              <a:spcAft>
                <a:spcPts val="600"/>
              </a:spcAft>
              <a:buFont typeface="Wingdings" panose="05000000000000000000" pitchFamily="2" charset="2"/>
              <a:buChar char="Ø"/>
            </a:pPr>
            <a:r>
              <a:rPr lang="en-US" b="1" dirty="0">
                <a:solidFill>
                  <a:srgbClr val="002060"/>
                </a:solidFill>
                <a:effectLst/>
              </a:rPr>
              <a:t>Acquisition of capital assets during the period that decreases the fund balance but not the government’s net position. </a:t>
            </a:r>
          </a:p>
          <a:p>
            <a:pPr marL="342900" indent="-342900">
              <a:spcAft>
                <a:spcPts val="600"/>
              </a:spcAft>
              <a:buFont typeface="Wingdings" panose="05000000000000000000" pitchFamily="2" charset="2"/>
              <a:buChar char="Ø"/>
            </a:pPr>
            <a:r>
              <a:rPr lang="en-US" b="1" dirty="0">
                <a:solidFill>
                  <a:srgbClr val="002060"/>
                </a:solidFill>
                <a:effectLst/>
              </a:rPr>
              <a:t>Recording depreciation that decreases the city’s net position but not its fund balance. </a:t>
            </a:r>
          </a:p>
          <a:p>
            <a:pPr marL="342900" indent="-342900">
              <a:spcAft>
                <a:spcPts val="600"/>
              </a:spcAft>
              <a:buFont typeface="Wingdings" panose="05000000000000000000" pitchFamily="2" charset="2"/>
              <a:buChar char="Ø"/>
            </a:pPr>
            <a:r>
              <a:rPr lang="en-US" b="1" dirty="0">
                <a:solidFill>
                  <a:srgbClr val="002060"/>
                </a:solidFill>
                <a:effectLst/>
              </a:rPr>
              <a:t>Recording revenues and expenses that do not impact current financial resources but do change the net position of the government. </a:t>
            </a:r>
          </a:p>
          <a:p>
            <a:pPr marL="342900" indent="-342900">
              <a:spcAft>
                <a:spcPts val="600"/>
              </a:spcAft>
              <a:buFont typeface="Wingdings" panose="05000000000000000000" pitchFamily="2" charset="2"/>
              <a:buChar char="Ø"/>
            </a:pPr>
            <a:r>
              <a:rPr lang="en-US" b="1" dirty="0">
                <a:solidFill>
                  <a:srgbClr val="002060"/>
                </a:solidFill>
                <a:effectLst/>
              </a:rPr>
              <a:t>Issuance of long-term debt that increases the city’s fund balance but not its net position. </a:t>
            </a:r>
            <a:endParaRPr lang="en-US" b="1" kern="0" dirty="0">
              <a:solidFill>
                <a:srgbClr val="002060"/>
              </a:solidFill>
              <a:effectLst/>
              <a:cs typeface="Times New Roman" pitchFamily="18" charset="0"/>
            </a:endParaRPr>
          </a:p>
        </p:txBody>
      </p:sp>
      <p:sp>
        <p:nvSpPr>
          <p:cNvPr id="26628" name="Text Box 5"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238B36A2-D371-4C15-A8DE-227C2BF40F28}" type="slidenum">
              <a:rPr lang="en-US" sz="1200">
                <a:solidFill>
                  <a:schemeClr val="bg1"/>
                </a:solidFill>
                <a:effectLst/>
                <a:latin typeface="Arial" charset="0"/>
              </a:rPr>
              <a:pPr eaLnBrk="1" hangingPunct="1"/>
              <a:t>51</a:t>
            </a:fld>
            <a:endParaRPr lang="en-US" sz="1200" dirty="0">
              <a:solidFill>
                <a:schemeClr val="bg1"/>
              </a:solidFill>
              <a:effectLst/>
              <a:latin typeface="Arial" charset="0"/>
            </a:endParaRPr>
          </a:p>
        </p:txBody>
      </p:sp>
      <p:sp>
        <p:nvSpPr>
          <p:cNvPr id="2" name="Title 1"/>
          <p:cNvSpPr>
            <a:spLocks noGrp="1"/>
          </p:cNvSpPr>
          <p:nvPr>
            <p:ph type="title"/>
          </p:nvPr>
        </p:nvSpPr>
        <p:spPr/>
        <p:txBody>
          <a:bodyPr/>
          <a:lstStyle/>
          <a:p>
            <a:r>
              <a:rPr lang="en-US" sz="3600" b="1" dirty="0">
                <a:solidFill>
                  <a:srgbClr val="002060"/>
                </a:solidFill>
                <a:effectLst/>
                <a:latin typeface="Times New Roman"/>
                <a:ea typeface="+mn-ea"/>
                <a:cs typeface="Times New Roman"/>
              </a:rPr>
              <a:t>Reconciliation</a:t>
            </a:r>
            <a:r>
              <a:rPr lang="en-US" dirty="0"/>
              <a:t> </a:t>
            </a:r>
          </a:p>
        </p:txBody>
      </p:sp>
      <p:sp>
        <p:nvSpPr>
          <p:cNvPr id="8" name="Rectangle 7"/>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9"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51</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26453283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3331" name="Rectangle 3"/>
          <p:cNvSpPr>
            <a:spLocks noGrp="1" noChangeArrowheads="1"/>
          </p:cNvSpPr>
          <p:nvPr>
            <p:ph sz="half" idx="1"/>
          </p:nvPr>
        </p:nvSpPr>
        <p:spPr>
          <a:xfrm>
            <a:off x="171450" y="1426028"/>
            <a:ext cx="8915400" cy="4784272"/>
          </a:xfrm>
          <a:noFill/>
          <a:ln w="38100">
            <a:noFill/>
          </a:ln>
          <a:effectLst/>
        </p:spPr>
        <p:txBody>
          <a:bodyPr/>
          <a:lstStyle/>
          <a:p>
            <a:pPr algn="ctr">
              <a:buClr>
                <a:srgbClr val="002060"/>
              </a:buClr>
              <a:buFont typeface="Wingdings" pitchFamily="2" charset="2"/>
              <a:buNone/>
              <a:defRPr/>
            </a:pPr>
            <a:r>
              <a:rPr lang="en-US" sz="2600" dirty="0"/>
              <a:t>Statement of Net Position</a:t>
            </a:r>
          </a:p>
          <a:p>
            <a:pPr>
              <a:buClr>
                <a:srgbClr val="002060"/>
              </a:buClr>
              <a:buFont typeface="Wingdings" pitchFamily="2" charset="2"/>
              <a:buChar char="Ø"/>
              <a:defRPr/>
            </a:pPr>
            <a:r>
              <a:rPr lang="en-US" sz="2600" dirty="0"/>
              <a:t>Shows individual information about major enterprise funds and all internal service funds.</a:t>
            </a:r>
          </a:p>
          <a:p>
            <a:pPr>
              <a:buClr>
                <a:srgbClr val="002060"/>
              </a:buClr>
              <a:buFont typeface="Wingdings" pitchFamily="2" charset="2"/>
              <a:buChar char="Ø"/>
              <a:defRPr/>
            </a:pPr>
            <a:r>
              <a:rPr lang="en-US" sz="2600" dirty="0"/>
              <a:t>A single column reports the summation of all other enterprise funds. </a:t>
            </a:r>
          </a:p>
          <a:p>
            <a:pPr>
              <a:buClr>
                <a:srgbClr val="002060"/>
              </a:buClr>
              <a:buFont typeface="Wingdings" pitchFamily="2" charset="2"/>
              <a:buChar char="Ø"/>
              <a:defRPr/>
            </a:pPr>
            <a:r>
              <a:rPr lang="en-US" sz="2600" dirty="0"/>
              <a:t>Specific information is available for major funds because of their size. </a:t>
            </a:r>
          </a:p>
          <a:p>
            <a:pPr>
              <a:buClr>
                <a:srgbClr val="002060"/>
              </a:buClr>
              <a:buFont typeface="Wingdings" pitchFamily="2" charset="2"/>
              <a:buChar char="Ø"/>
              <a:defRPr/>
            </a:pPr>
            <a:r>
              <a:rPr lang="en-US" sz="2600" dirty="0"/>
              <a:t>Statement combines and exhibits all internal service funds because they are also proprietary funds.</a:t>
            </a:r>
          </a:p>
          <a:p>
            <a:pPr>
              <a:buClr>
                <a:srgbClr val="002060"/>
              </a:buClr>
              <a:buFont typeface="Wingdings" pitchFamily="2" charset="2"/>
              <a:buChar char="Ø"/>
              <a:defRPr/>
            </a:pPr>
            <a:r>
              <a:rPr lang="en-US" sz="2600" dirty="0"/>
              <a:t>Proprietary funds utilize accrual accounting to measure economic resources.</a:t>
            </a:r>
          </a:p>
        </p:txBody>
      </p:sp>
      <p:sp>
        <p:nvSpPr>
          <p:cNvPr id="27652"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28486663-427E-4C96-9243-113A99A44901}" type="slidenum">
              <a:rPr lang="en-US" sz="1200">
                <a:solidFill>
                  <a:schemeClr val="bg1"/>
                </a:solidFill>
                <a:effectLst/>
                <a:latin typeface="Arial" charset="0"/>
              </a:rPr>
              <a:pPr eaLnBrk="1" hangingPunct="1"/>
              <a:t>52</a:t>
            </a:fld>
            <a:endParaRPr lang="en-US" sz="1200" dirty="0">
              <a:solidFill>
                <a:schemeClr val="bg1"/>
              </a:solidFill>
              <a:effectLst/>
              <a:latin typeface="Arial" charset="0"/>
            </a:endParaRPr>
          </a:p>
        </p:txBody>
      </p:sp>
      <p:sp>
        <p:nvSpPr>
          <p:cNvPr id="2" name="Title 1"/>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Fund Financial Statements</a:t>
            </a:r>
            <a:r>
              <a:rPr lang="en-US" sz="4000" kern="1200" dirty="0">
                <a:solidFill>
                  <a:srgbClr val="000000"/>
                </a:solidFill>
                <a:effectLst>
                  <a:outerShdw blurRad="38100" dist="38100" dir="2700000" algn="tl" rotWithShape="0">
                    <a:srgbClr val="000000">
                      <a:alpha val="43000"/>
                    </a:srgbClr>
                  </a:outerShdw>
                </a:effectLst>
                <a:latin typeface="Times New Roman"/>
                <a:ea typeface="+mn-ea"/>
                <a:cs typeface="+mn-cs"/>
              </a:rPr>
              <a:t>—</a:t>
            </a:r>
            <a:r>
              <a:rPr lang="en-US" sz="4000" b="1" dirty="0">
                <a:solidFill>
                  <a:srgbClr val="002060"/>
                </a:solidFill>
                <a:effectLst/>
                <a:latin typeface="Times New Roman"/>
                <a:ea typeface="+mn-ea"/>
                <a:cs typeface="Times New Roman"/>
              </a:rPr>
              <a:t> Proprietary Funds 1</a:t>
            </a:r>
            <a:endParaRPr lang="en-US" dirty="0">
              <a:effectLst/>
            </a:endParaRPr>
          </a:p>
        </p:txBody>
      </p:sp>
      <p:sp>
        <p:nvSpPr>
          <p:cNvPr id="7" name="Rectangle 6"/>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52</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3332" name="Rectangle 4"/>
          <p:cNvSpPr>
            <a:spLocks noGrp="1" noChangeArrowheads="1"/>
          </p:cNvSpPr>
          <p:nvPr>
            <p:ph sz="half" idx="2"/>
          </p:nvPr>
        </p:nvSpPr>
        <p:spPr>
          <a:xfrm>
            <a:off x="186871" y="1465939"/>
            <a:ext cx="8737600" cy="5214261"/>
          </a:xfrm>
          <a:noFill/>
          <a:ln w="38100">
            <a:noFill/>
          </a:ln>
          <a:effectLst/>
        </p:spPr>
        <p:txBody>
          <a:bodyPr/>
          <a:lstStyle/>
          <a:p>
            <a:pPr algn="ctr">
              <a:lnSpc>
                <a:spcPct val="90000"/>
              </a:lnSpc>
              <a:buClr>
                <a:srgbClr val="002060"/>
              </a:buClr>
              <a:buFont typeface="Wingdings" pitchFamily="2" charset="2"/>
              <a:buNone/>
              <a:defRPr/>
            </a:pPr>
            <a:r>
              <a:rPr lang="en-US" sz="2400" dirty="0"/>
              <a:t>Statement of Revenues, Expenses, &amp; </a:t>
            </a:r>
          </a:p>
          <a:p>
            <a:pPr algn="ctr">
              <a:lnSpc>
                <a:spcPct val="90000"/>
              </a:lnSpc>
              <a:buClr>
                <a:srgbClr val="002060"/>
              </a:buClr>
              <a:buFont typeface="Wingdings" pitchFamily="2" charset="2"/>
              <a:buNone/>
              <a:defRPr/>
            </a:pPr>
            <a:r>
              <a:rPr lang="en-US" sz="2400" dirty="0"/>
              <a:t>Other Changes in Fund Net Assets</a:t>
            </a:r>
          </a:p>
          <a:p>
            <a:pPr>
              <a:lnSpc>
                <a:spcPct val="90000"/>
              </a:lnSpc>
              <a:buClr>
                <a:srgbClr val="002060"/>
              </a:buClr>
              <a:buFont typeface="Wingdings" pitchFamily="2" charset="2"/>
              <a:buChar char="Ø"/>
              <a:defRPr/>
            </a:pPr>
            <a:r>
              <a:rPr lang="en-US" sz="2400" dirty="0"/>
              <a:t>Reports revenues, expenses, nonoperating items, and transfers for the same funds as in the statement of net position in detail. </a:t>
            </a:r>
          </a:p>
          <a:p>
            <a:pPr>
              <a:lnSpc>
                <a:spcPct val="90000"/>
              </a:lnSpc>
              <a:buClr>
                <a:srgbClr val="002060"/>
              </a:buClr>
              <a:buFont typeface="Wingdings" pitchFamily="2" charset="2"/>
              <a:buChar char="Ø"/>
              <a:defRPr/>
            </a:pPr>
            <a:r>
              <a:rPr lang="en-US" sz="2400" dirty="0"/>
              <a:t>Operating expenses are listed for each of the business-type functions. </a:t>
            </a:r>
          </a:p>
          <a:p>
            <a:pPr>
              <a:lnSpc>
                <a:spcPct val="90000"/>
              </a:lnSpc>
              <a:buClr>
                <a:srgbClr val="002060"/>
              </a:buClr>
              <a:buFont typeface="Wingdings" pitchFamily="2" charset="2"/>
              <a:buChar char="Ø"/>
              <a:defRPr/>
            </a:pPr>
            <a:r>
              <a:rPr lang="en-US" sz="2400" dirty="0"/>
              <a:t>Operating expenses are separately listed for services and supplies, depreciation and amortization, utilities, maintenance and repairs, and others, for each major enterprise fund. </a:t>
            </a:r>
          </a:p>
          <a:p>
            <a:pPr>
              <a:lnSpc>
                <a:spcPct val="90000"/>
              </a:lnSpc>
              <a:buClr>
                <a:srgbClr val="002060"/>
              </a:buClr>
              <a:buFont typeface="Wingdings" pitchFamily="2" charset="2"/>
              <a:buChar char="Ø"/>
              <a:defRPr/>
            </a:pPr>
            <a:r>
              <a:rPr lang="en-US" sz="2400" dirty="0"/>
              <a:t>Nonoperating items are identified including investment earnings and a gain on disposal of a capital asset. </a:t>
            </a:r>
          </a:p>
          <a:p>
            <a:pPr>
              <a:lnSpc>
                <a:spcPct val="90000"/>
              </a:lnSpc>
              <a:buClr>
                <a:srgbClr val="002060"/>
              </a:buClr>
              <a:buFont typeface="Wingdings" pitchFamily="2" charset="2"/>
              <a:buChar char="Ø"/>
              <a:defRPr/>
            </a:pPr>
            <a:r>
              <a:rPr lang="en-US" sz="2400" dirty="0"/>
              <a:t>Extensive information is available about the operation of each of enterprise fund.</a:t>
            </a:r>
          </a:p>
        </p:txBody>
      </p:sp>
      <p:sp>
        <p:nvSpPr>
          <p:cNvPr id="27652" name="Text Box 8"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28486663-427E-4C96-9243-113A99A44901}" type="slidenum">
              <a:rPr lang="en-US" sz="1200">
                <a:solidFill>
                  <a:schemeClr val="bg1"/>
                </a:solidFill>
                <a:effectLst/>
                <a:latin typeface="Arial" charset="0"/>
              </a:rPr>
              <a:pPr eaLnBrk="1" hangingPunct="1"/>
              <a:t>53</a:t>
            </a:fld>
            <a:endParaRPr lang="en-US" sz="1200" dirty="0">
              <a:solidFill>
                <a:schemeClr val="bg1"/>
              </a:solidFill>
              <a:effectLst/>
              <a:latin typeface="Arial" charset="0"/>
            </a:endParaRPr>
          </a:p>
        </p:txBody>
      </p:sp>
      <p:sp>
        <p:nvSpPr>
          <p:cNvPr id="2" name="Title 1"/>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Fund Financial Statements</a:t>
            </a:r>
            <a:r>
              <a:rPr lang="en-US" sz="4000" kern="1200" dirty="0">
                <a:solidFill>
                  <a:srgbClr val="000000"/>
                </a:solidFill>
                <a:effectLst>
                  <a:outerShdw blurRad="38100" dist="38100" dir="2700000" algn="tl" rotWithShape="0">
                    <a:srgbClr val="000000">
                      <a:alpha val="43000"/>
                    </a:srgbClr>
                  </a:outerShdw>
                </a:effectLst>
                <a:latin typeface="Times New Roman"/>
                <a:ea typeface="+mn-ea"/>
                <a:cs typeface="+mn-cs"/>
              </a:rPr>
              <a:t>—</a:t>
            </a:r>
            <a:r>
              <a:rPr lang="en-US" sz="4000" b="1" dirty="0">
                <a:solidFill>
                  <a:srgbClr val="002060"/>
                </a:solidFill>
                <a:effectLst/>
                <a:latin typeface="Times New Roman"/>
                <a:ea typeface="+mn-ea"/>
                <a:cs typeface="Times New Roman"/>
              </a:rPr>
              <a:t> Proprietary Funds 2</a:t>
            </a:r>
            <a:endParaRPr lang="en-US" dirty="0">
              <a:effectLst/>
            </a:endParaRPr>
          </a:p>
        </p:txBody>
      </p:sp>
      <p:sp>
        <p:nvSpPr>
          <p:cNvPr id="7" name="Rectangle 6"/>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53</a:t>
            </a:fld>
            <a:endParaRPr lang="en-US" sz="1000" b="1" u="none" dirty="0">
              <a:solidFill>
                <a:srgbClr val="00005C"/>
              </a:solidFill>
              <a:latin typeface="Times New Roman"/>
              <a:cs typeface="Times New Roman"/>
            </a:endParaRPr>
          </a:p>
        </p:txBody>
      </p:sp>
    </p:spTree>
    <p:custDataLst>
      <p:tags r:id="rId1"/>
    </p:custDataLst>
    <p:extLst>
      <p:ext uri="{BB962C8B-B14F-4D97-AF65-F5344CB8AC3E}">
        <p14:creationId xmlns:p14="http://schemas.microsoft.com/office/powerpoint/2010/main" val="6666612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203196" y="1447800"/>
            <a:ext cx="8824686" cy="5310402"/>
          </a:xfrm>
          <a:prstGeom prst="rect">
            <a:avLst/>
          </a:prstGeom>
          <a:noFill/>
          <a:ln w="38100">
            <a:noFill/>
            <a:miter lim="800000"/>
            <a:headEnd/>
            <a:tailEnd/>
          </a:ln>
          <a:effectLst/>
        </p:spPr>
        <p:txBody>
          <a:bodyPr anchor="ctr"/>
          <a:lstStyle/>
          <a:p>
            <a:pPr marL="342900" indent="-342900">
              <a:spcBef>
                <a:spcPts val="600"/>
              </a:spcBef>
              <a:spcAft>
                <a:spcPts val="0"/>
              </a:spcAft>
              <a:buFont typeface="Wingdings" panose="05000000000000000000" pitchFamily="2" charset="2"/>
              <a:buChar char="Ø"/>
            </a:pPr>
            <a:r>
              <a:rPr lang="en-US" sz="2300" b="1" dirty="0">
                <a:solidFill>
                  <a:srgbClr val="002060"/>
                </a:solidFill>
                <a:effectLst/>
              </a:rPr>
              <a:t>A unique aspect of fund financial statements is the statement of cash flows for the proprietary funds. </a:t>
            </a:r>
          </a:p>
          <a:p>
            <a:pPr marL="342900" indent="-342900">
              <a:spcBef>
                <a:spcPts val="600"/>
              </a:spcBef>
              <a:spcAft>
                <a:spcPts val="0"/>
              </a:spcAft>
              <a:buFont typeface="Wingdings" panose="05000000000000000000" pitchFamily="2" charset="2"/>
              <a:buChar char="Ø"/>
            </a:pPr>
            <a:r>
              <a:rPr lang="en-US" sz="2300" b="1" dirty="0">
                <a:solidFill>
                  <a:srgbClr val="002060"/>
                </a:solidFill>
                <a:effectLst/>
              </a:rPr>
              <a:t>A proprietary fund operates similarly to a for-profit business, and information about cash flows is considered just as vital, but the physical structure is not entirely the same. </a:t>
            </a:r>
          </a:p>
          <a:p>
            <a:pPr algn="ctr">
              <a:spcBef>
                <a:spcPts val="600"/>
              </a:spcBef>
              <a:spcAft>
                <a:spcPts val="0"/>
              </a:spcAft>
            </a:pPr>
            <a:r>
              <a:rPr lang="en-US" sz="2300" b="1" dirty="0">
                <a:solidFill>
                  <a:srgbClr val="002060"/>
                </a:solidFill>
                <a:effectLst/>
                <a:cs typeface="Times New Roman" pitchFamily="18" charset="0"/>
              </a:rPr>
              <a:t>Statement of cash flows four sections:</a:t>
            </a:r>
          </a:p>
          <a:p>
            <a:pPr marL="635000" indent="-457200">
              <a:spcBef>
                <a:spcPts val="0"/>
              </a:spcBef>
              <a:spcAft>
                <a:spcPts val="0"/>
              </a:spcAft>
              <a:buClr>
                <a:srgbClr val="002060"/>
              </a:buClr>
              <a:buFont typeface="+mj-lt"/>
              <a:buAutoNum type="arabicPeriod"/>
              <a:defRPr/>
            </a:pPr>
            <a:r>
              <a:rPr lang="en-US" sz="2300" b="1" dirty="0">
                <a:solidFill>
                  <a:srgbClr val="002060"/>
                </a:solidFill>
                <a:effectLst/>
                <a:cs typeface="Times New Roman" pitchFamily="18" charset="0"/>
              </a:rPr>
              <a:t>Cash flows from operating activities.</a:t>
            </a:r>
          </a:p>
          <a:p>
            <a:pPr marL="635000" indent="-457200">
              <a:spcBef>
                <a:spcPts val="0"/>
              </a:spcBef>
              <a:spcAft>
                <a:spcPts val="0"/>
              </a:spcAft>
              <a:buClr>
                <a:srgbClr val="002060"/>
              </a:buClr>
              <a:buFont typeface="+mj-lt"/>
              <a:buAutoNum type="arabicPeriod"/>
              <a:defRPr/>
            </a:pPr>
            <a:r>
              <a:rPr lang="en-US" sz="2300" b="1" dirty="0">
                <a:solidFill>
                  <a:srgbClr val="002060"/>
                </a:solidFill>
                <a:effectLst/>
                <a:cs typeface="Times New Roman" pitchFamily="18" charset="0"/>
              </a:rPr>
              <a:t>Cash flows from noncapital financing activities.</a:t>
            </a:r>
          </a:p>
          <a:p>
            <a:pPr marL="635000" indent="-457200">
              <a:spcBef>
                <a:spcPts val="0"/>
              </a:spcBef>
              <a:spcAft>
                <a:spcPts val="0"/>
              </a:spcAft>
              <a:buClr>
                <a:srgbClr val="002060"/>
              </a:buClr>
              <a:buFont typeface="+mj-lt"/>
              <a:buAutoNum type="arabicPeriod"/>
              <a:defRPr/>
            </a:pPr>
            <a:r>
              <a:rPr lang="en-US" sz="2300" b="1" dirty="0">
                <a:solidFill>
                  <a:srgbClr val="002060"/>
                </a:solidFill>
                <a:effectLst/>
                <a:cs typeface="Times New Roman" pitchFamily="18" charset="0"/>
              </a:rPr>
              <a:t>Cash flows from capital and related financing activities.</a:t>
            </a:r>
          </a:p>
          <a:p>
            <a:pPr marL="635000" indent="-457200">
              <a:spcBef>
                <a:spcPts val="0"/>
              </a:spcBef>
              <a:spcAft>
                <a:spcPts val="0"/>
              </a:spcAft>
              <a:buClr>
                <a:srgbClr val="002060"/>
              </a:buClr>
              <a:buFont typeface="+mj-lt"/>
              <a:buAutoNum type="arabicPeriod"/>
              <a:defRPr/>
            </a:pPr>
            <a:r>
              <a:rPr lang="en-US" sz="2300" b="1" dirty="0">
                <a:solidFill>
                  <a:srgbClr val="002060"/>
                </a:solidFill>
                <a:effectLst/>
                <a:cs typeface="Times New Roman" pitchFamily="18" charset="0"/>
              </a:rPr>
              <a:t>Cash flows from investing activities. </a:t>
            </a:r>
          </a:p>
          <a:p>
            <a:pPr marL="342900" indent="-342900">
              <a:spcBef>
                <a:spcPts val="600"/>
              </a:spcBef>
              <a:spcAft>
                <a:spcPts val="600"/>
              </a:spcAft>
              <a:buClr>
                <a:srgbClr val="002060"/>
              </a:buClr>
              <a:buFont typeface="Wingdings" panose="05000000000000000000" pitchFamily="2" charset="2"/>
              <a:buChar char="Ø"/>
              <a:defRPr/>
            </a:pPr>
            <a:r>
              <a:rPr lang="en-US" sz="2300" b="1" dirty="0">
                <a:solidFill>
                  <a:srgbClr val="002060"/>
                </a:solidFill>
                <a:effectLst/>
                <a:cs typeface="Times New Roman" pitchFamily="18" charset="0"/>
              </a:rPr>
              <a:t>Note the direct method is required for presentation.</a:t>
            </a:r>
          </a:p>
          <a:p>
            <a:pPr marL="342900" indent="-342900">
              <a:spcBef>
                <a:spcPts val="0"/>
              </a:spcBef>
              <a:spcAft>
                <a:spcPts val="600"/>
              </a:spcAft>
              <a:buClr>
                <a:srgbClr val="002060"/>
              </a:buClr>
              <a:buFont typeface="Wingdings" panose="05000000000000000000" pitchFamily="2" charset="2"/>
              <a:buChar char="Ø"/>
              <a:defRPr/>
            </a:pPr>
            <a:r>
              <a:rPr lang="en-US" sz="2300" b="1" dirty="0">
                <a:solidFill>
                  <a:srgbClr val="002060"/>
                </a:solidFill>
                <a:effectLst/>
              </a:rPr>
              <a:t>A reconciliation of operating income to operating cash flows should also be provided. </a:t>
            </a:r>
            <a:endParaRPr lang="en-US" sz="2300" b="1" dirty="0">
              <a:solidFill>
                <a:srgbClr val="002060"/>
              </a:solidFill>
              <a:effectLst/>
              <a:cs typeface="Times New Roman" pitchFamily="18" charset="0"/>
            </a:endParaRPr>
          </a:p>
        </p:txBody>
      </p:sp>
      <p:sp>
        <p:nvSpPr>
          <p:cNvPr id="28675" name="Text Box 8" hidden="1"/>
          <p:cNvSpPr txBox="1">
            <a:spLocks noChangeArrowheads="1"/>
          </p:cNvSpPr>
          <p:nvPr/>
        </p:nvSpPr>
        <p:spPr bwMode="auto">
          <a:xfrm>
            <a:off x="228600" y="2587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830B2F22-18D1-4783-BA9B-02A88834ABC9}" type="slidenum">
              <a:rPr lang="en-US" sz="1200">
                <a:solidFill>
                  <a:schemeClr val="bg1"/>
                </a:solidFill>
                <a:effectLst/>
                <a:latin typeface="Arial" charset="0"/>
              </a:rPr>
              <a:pPr eaLnBrk="1" hangingPunct="1"/>
              <a:t>54</a:t>
            </a:fld>
            <a:endParaRPr lang="en-US" sz="1200" dirty="0">
              <a:solidFill>
                <a:schemeClr val="bg1"/>
              </a:solidFill>
              <a:effectLst/>
              <a:latin typeface="Arial" charset="0"/>
            </a:endParaRPr>
          </a:p>
        </p:txBody>
      </p:sp>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Fund Financial Statements</a:t>
            </a:r>
            <a:r>
              <a:rPr lang="en-US" sz="3600" kern="1200" dirty="0">
                <a:solidFill>
                  <a:srgbClr val="000000"/>
                </a:solidFill>
                <a:effectLst>
                  <a:outerShdw blurRad="38100" dist="38100" dir="2700000" algn="tl" rotWithShape="0">
                    <a:srgbClr val="000000">
                      <a:alpha val="43000"/>
                    </a:srgbClr>
                  </a:outerShdw>
                </a:effectLst>
                <a:latin typeface="Times New Roman"/>
                <a:ea typeface="+mn-ea"/>
                <a:cs typeface="+mn-cs"/>
              </a:rPr>
              <a:t>—</a:t>
            </a:r>
            <a:r>
              <a:rPr lang="en-US" sz="3600" b="1" dirty="0">
                <a:solidFill>
                  <a:srgbClr val="002060"/>
                </a:solidFill>
                <a:effectLst/>
                <a:latin typeface="Times New Roman"/>
                <a:ea typeface="+mn-ea"/>
                <a:cs typeface="Times New Roman"/>
              </a:rPr>
              <a:t>Proprietary Funds 3</a:t>
            </a:r>
            <a:endParaRPr lang="en-US" dirty="0">
              <a:effectLst/>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44114" y="6480630"/>
            <a:ext cx="533400" cy="381000"/>
          </a:xfrm>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54</a:t>
            </a:fld>
            <a:endParaRPr lang="en-US" sz="1000" b="1" u="none" dirty="0">
              <a:solidFill>
                <a:srgbClr val="00005C"/>
              </a:solidFill>
              <a:latin typeface="Times New Roman"/>
              <a:cs typeface="Times New Roman"/>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17-11</a:t>
            </a:r>
          </a:p>
        </p:txBody>
      </p:sp>
      <p:sp>
        <p:nvSpPr>
          <p:cNvPr id="3" name="Content Placeholder 2"/>
          <p:cNvSpPr>
            <a:spLocks noGrp="1"/>
          </p:cNvSpPr>
          <p:nvPr>
            <p:ph idx="1"/>
          </p:nvPr>
        </p:nvSpPr>
        <p:spPr/>
        <p:txBody>
          <a:bodyPr/>
          <a:lstStyle/>
          <a:p>
            <a:pPr marL="0" lvl="0" indent="0" eaLnBrk="0" hangingPunct="0">
              <a:spcBef>
                <a:spcPct val="0"/>
              </a:spcBef>
              <a:buNone/>
            </a:pPr>
            <a:r>
              <a:rPr lang="en-US" sz="3600" dirty="0">
                <a:cs typeface="+mn-cs"/>
              </a:rPr>
              <a:t>Understand the presentation of financial statements for a public college or university. </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55</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815254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4000" dirty="0"/>
              <a:t>Public Colleges and Universities</a:t>
            </a:r>
          </a:p>
        </p:txBody>
      </p:sp>
      <p:sp>
        <p:nvSpPr>
          <p:cNvPr id="2" name="Content Placeholder 1"/>
          <p:cNvSpPr>
            <a:spLocks noGrp="1"/>
          </p:cNvSpPr>
          <p:nvPr>
            <p:ph idx="1"/>
          </p:nvPr>
        </p:nvSpPr>
        <p:spPr>
          <a:xfrm>
            <a:off x="595086" y="1459109"/>
            <a:ext cx="8091714" cy="4525963"/>
          </a:xfrm>
        </p:spPr>
        <p:txBody>
          <a:bodyPr/>
          <a:lstStyle/>
          <a:p>
            <a:pPr marL="0" lvl="0" indent="0" eaLnBrk="0" hangingPunct="0">
              <a:spcBef>
                <a:spcPts val="1200"/>
              </a:spcBef>
              <a:buNone/>
              <a:defRPr/>
            </a:pPr>
            <a:r>
              <a:rPr lang="en-US" sz="2600" dirty="0"/>
              <a:t>Public and private schools educate students, charge tuition and other fees, conduct scholarly research, maintain libraries and sports teams, operate cafeterias and museums, etc. </a:t>
            </a:r>
          </a:p>
          <a:p>
            <a:pPr marL="0" lvl="0" indent="0" eaLnBrk="0" hangingPunct="0">
              <a:spcBef>
                <a:spcPts val="1200"/>
              </a:spcBef>
              <a:buNone/>
              <a:defRPr/>
            </a:pPr>
            <a:r>
              <a:rPr lang="en-US" sz="2600" dirty="0"/>
              <a:t>Differences in measurement basis and form of financial statements for private and public colleges or universities are: </a:t>
            </a:r>
          </a:p>
          <a:p>
            <a:pPr marL="457200" lvl="0" indent="-457200" eaLnBrk="0" hangingPunct="0">
              <a:spcBef>
                <a:spcPts val="1200"/>
              </a:spcBef>
              <a:buFont typeface="Wingdings" panose="05000000000000000000" pitchFamily="2" charset="2"/>
              <a:buChar char="Ø"/>
              <a:defRPr/>
            </a:pPr>
            <a:r>
              <a:rPr lang="en-US" sz="2600" dirty="0"/>
              <a:t>Private colleges and universities follow FASB </a:t>
            </a:r>
            <a:r>
              <a:rPr lang="en-US" sz="2600" i="1" dirty="0"/>
              <a:t>Accounting Standards Codification</a:t>
            </a:r>
            <a:r>
              <a:rPr lang="en-US" sz="2600" i="1" baseline="30000" dirty="0"/>
              <a:t>®</a:t>
            </a:r>
            <a:r>
              <a:rPr lang="en-US" sz="2600" dirty="0"/>
              <a:t>.</a:t>
            </a:r>
          </a:p>
          <a:p>
            <a:pPr marL="457200" lvl="0" indent="-457200" eaLnBrk="0" hangingPunct="0">
              <a:spcBef>
                <a:spcPts val="1200"/>
              </a:spcBef>
              <a:buFont typeface="Wingdings" panose="05000000000000000000" pitchFamily="2" charset="2"/>
              <a:buChar char="Ø"/>
              <a:defRPr/>
            </a:pPr>
            <a:r>
              <a:rPr lang="en-US" sz="2600" dirty="0"/>
              <a:t>GASB has retained primary authority over the reporting of public colleges and universities. </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56</a:t>
            </a:fld>
            <a:endParaRPr lang="en-US" sz="1000" b="1" u="none" dirty="0">
              <a:solidFill>
                <a:srgbClr val="00005C"/>
              </a:solidFill>
              <a:latin typeface="Times New Roman"/>
              <a:cs typeface="Times New Roman"/>
            </a:endParaRPr>
          </a:p>
        </p:txBody>
      </p:sp>
      <p:sp>
        <p:nvSpPr>
          <p:cNvPr id="29701" name="Text Box 9"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467C4654-22EA-456F-978C-A09FC44568D4}" type="slidenum">
              <a:rPr lang="en-US" sz="1200">
                <a:solidFill>
                  <a:schemeClr val="bg1"/>
                </a:solidFill>
                <a:effectLst/>
                <a:latin typeface="Arial" charset="0"/>
              </a:rPr>
              <a:pPr eaLnBrk="1" hangingPunct="1"/>
              <a:t>56</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4000" dirty="0"/>
              <a:t>Public Colleges and Universities—Alternative Reporting Options</a:t>
            </a:r>
          </a:p>
        </p:txBody>
      </p:sp>
      <p:sp>
        <p:nvSpPr>
          <p:cNvPr id="2" name="Content Placeholder 1"/>
          <p:cNvSpPr>
            <a:spLocks noGrp="1"/>
          </p:cNvSpPr>
          <p:nvPr>
            <p:ph idx="1"/>
          </p:nvPr>
        </p:nvSpPr>
        <p:spPr>
          <a:xfrm>
            <a:off x="313765" y="1435847"/>
            <a:ext cx="8680823" cy="4525963"/>
          </a:xfrm>
        </p:spPr>
        <p:txBody>
          <a:bodyPr/>
          <a:lstStyle/>
          <a:p>
            <a:pPr marL="0" lvl="0" indent="0" eaLnBrk="0" hangingPunct="0">
              <a:spcBef>
                <a:spcPts val="1200"/>
              </a:spcBef>
              <a:buNone/>
              <a:defRPr/>
            </a:pPr>
            <a:r>
              <a:rPr lang="en-US" sz="2300" dirty="0">
                <a:cs typeface="+mn-cs"/>
              </a:rPr>
              <a:t>Four alternatives have been suggested for constructing financial statements that public colleges and universities prepare and distribute: </a:t>
            </a:r>
          </a:p>
          <a:p>
            <a:pPr marL="520700" lvl="0" indent="-457200" eaLnBrk="0" hangingPunct="0">
              <a:spcBef>
                <a:spcPts val="0"/>
              </a:spcBef>
              <a:spcAft>
                <a:spcPts val="600"/>
              </a:spcAft>
              <a:buFont typeface="+mj-lt"/>
              <a:buAutoNum type="arabicPeriod"/>
              <a:defRPr/>
            </a:pPr>
            <a:r>
              <a:rPr lang="en-US" sz="2300" dirty="0">
                <a:cs typeface="+mn-cs"/>
              </a:rPr>
              <a:t>Adopt FASB’s requirements so that all colleges and universities (public and private) prepare comparable financial statements. </a:t>
            </a:r>
          </a:p>
          <a:p>
            <a:pPr marL="520700" lvl="0" indent="-457200" eaLnBrk="0" hangingPunct="0">
              <a:spcBef>
                <a:spcPts val="0"/>
              </a:spcBef>
              <a:spcAft>
                <a:spcPts val="600"/>
              </a:spcAft>
              <a:buFont typeface="+mj-lt"/>
              <a:buAutoNum type="arabicPeriod"/>
              <a:defRPr/>
            </a:pPr>
            <a:r>
              <a:rPr lang="en-US" sz="2300" dirty="0">
                <a:cs typeface="+mn-cs"/>
              </a:rPr>
              <a:t>Apply a more traditional model focusing on fund financial statements and the wide variety of funds that such schools often have to maintain. </a:t>
            </a:r>
          </a:p>
          <a:p>
            <a:pPr marL="520700" lvl="0" indent="-457200" eaLnBrk="0" hangingPunct="0">
              <a:spcBef>
                <a:spcPts val="0"/>
              </a:spcBef>
              <a:spcAft>
                <a:spcPts val="600"/>
              </a:spcAft>
              <a:buFont typeface="+mj-lt"/>
              <a:buAutoNum type="arabicPeriod"/>
              <a:defRPr/>
            </a:pPr>
            <a:r>
              <a:rPr lang="en-US" sz="2300" dirty="0">
                <a:cs typeface="+mn-cs"/>
              </a:rPr>
              <a:t>Create an entirely new set of financial statements designed specifically to meet the unique needs of public colleges and universities. </a:t>
            </a:r>
          </a:p>
          <a:p>
            <a:pPr marL="520700" lvl="0" indent="-457200" eaLnBrk="0" hangingPunct="0">
              <a:spcBef>
                <a:spcPts val="0"/>
              </a:spcBef>
              <a:spcAft>
                <a:spcPts val="600"/>
              </a:spcAft>
              <a:buFont typeface="+mj-lt"/>
              <a:buAutoNum type="arabicPeriod"/>
              <a:defRPr/>
            </a:pPr>
            <a:r>
              <a:rPr lang="en-US" sz="2300" dirty="0">
                <a:cs typeface="+mn-cs"/>
              </a:rPr>
              <a:t>Adopt the same reporting model for public schools that has been created for state and local governments.</a:t>
            </a:r>
          </a:p>
          <a:p>
            <a:pPr marL="0" lvl="0" indent="0" eaLnBrk="0" hangingPunct="0">
              <a:spcBef>
                <a:spcPts val="1200"/>
              </a:spcBef>
              <a:buNone/>
              <a:defRPr/>
            </a:pPr>
            <a:endParaRPr lang="en-US" sz="2400" dirty="0">
              <a:solidFill>
                <a:srgbClr val="000066"/>
              </a:solidFill>
            </a:endParaRP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57</a:t>
            </a:fld>
            <a:endParaRPr lang="en-US" sz="1000" b="1" u="none" dirty="0">
              <a:solidFill>
                <a:srgbClr val="00005C"/>
              </a:solidFill>
              <a:latin typeface="Times New Roman"/>
              <a:cs typeface="Times New Roman"/>
            </a:endParaRPr>
          </a:p>
        </p:txBody>
      </p:sp>
      <p:sp>
        <p:nvSpPr>
          <p:cNvPr id="29701" name="Text Box 9"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467C4654-22EA-456F-978C-A09FC44568D4}" type="slidenum">
              <a:rPr lang="en-US" sz="1200">
                <a:solidFill>
                  <a:schemeClr val="bg1"/>
                </a:solidFill>
                <a:effectLst/>
                <a:latin typeface="Arial" charset="0"/>
              </a:rPr>
              <a:pPr eaLnBrk="1" hangingPunct="1"/>
              <a:t>57</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812971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4000" dirty="0"/>
              <a:t>Public Colleges and Universities Standard Reporting Model</a:t>
            </a:r>
          </a:p>
        </p:txBody>
      </p:sp>
      <p:sp>
        <p:nvSpPr>
          <p:cNvPr id="2" name="Content Placeholder 1"/>
          <p:cNvSpPr>
            <a:spLocks noGrp="1"/>
          </p:cNvSpPr>
          <p:nvPr>
            <p:ph idx="1"/>
          </p:nvPr>
        </p:nvSpPr>
        <p:spPr>
          <a:xfrm>
            <a:off x="595086" y="1371600"/>
            <a:ext cx="8091714" cy="4525963"/>
          </a:xfrm>
        </p:spPr>
        <p:txBody>
          <a:bodyPr/>
          <a:lstStyle/>
          <a:p>
            <a:pPr lvl="0" eaLnBrk="0" hangingPunct="0">
              <a:spcBef>
                <a:spcPts val="1200"/>
              </a:spcBef>
              <a:buFont typeface="Wingdings" panose="05000000000000000000" pitchFamily="2" charset="2"/>
              <a:buChar char="Ø"/>
              <a:defRPr/>
            </a:pPr>
            <a:r>
              <a:rPr lang="en-US" sz="2400" dirty="0">
                <a:cs typeface="+mn-cs"/>
              </a:rPr>
              <a:t>GASB has selected the fourth option by specifying that public colleges and universities are special purpose governments because a large amount of funding for public schools comes directly from governments. The financial statement format utilized by a city or county could be applied. </a:t>
            </a:r>
          </a:p>
          <a:p>
            <a:pPr lvl="0" eaLnBrk="0" hangingPunct="0">
              <a:spcBef>
                <a:spcPts val="1200"/>
              </a:spcBef>
              <a:buFont typeface="Wingdings" panose="05000000000000000000" pitchFamily="2" charset="2"/>
              <a:buChar char="Ø"/>
              <a:defRPr/>
            </a:pPr>
            <a:r>
              <a:rPr lang="en-US" sz="2400" dirty="0"/>
              <a:t>With public funding, </a:t>
            </a:r>
            <a:r>
              <a:rPr lang="en-US" sz="2400" dirty="0">
                <a:cs typeface="+mn-cs"/>
              </a:rPr>
              <a:t>public schools often raise and accumulate a smaller amount of endowment funds than private colleges and universities.</a:t>
            </a:r>
          </a:p>
          <a:p>
            <a:pPr lvl="0" eaLnBrk="0" hangingPunct="0">
              <a:spcBef>
                <a:spcPts val="1200"/>
              </a:spcBef>
              <a:buFont typeface="Wingdings" panose="05000000000000000000" pitchFamily="2" charset="2"/>
              <a:buChar char="Ø"/>
              <a:defRPr/>
            </a:pPr>
            <a:r>
              <a:rPr lang="en-US" sz="2400" dirty="0">
                <a:cs typeface="+mn-cs"/>
              </a:rPr>
              <a:t>The decision creates a standard reporting model for public colleges and universities, but most public schools only need to prepare a single set of statements equivalent to those of an enterprise fund.</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58</a:t>
            </a:fld>
            <a:endParaRPr lang="en-US" sz="1000" b="1" u="none" dirty="0">
              <a:solidFill>
                <a:srgbClr val="00005C"/>
              </a:solidFill>
              <a:latin typeface="Times New Roman"/>
              <a:cs typeface="Times New Roman"/>
            </a:endParaRPr>
          </a:p>
        </p:txBody>
      </p:sp>
      <p:sp>
        <p:nvSpPr>
          <p:cNvPr id="29701" name="Text Box 9" hidden="1"/>
          <p:cNvSpPr txBox="1">
            <a:spLocks noChangeArrowheads="1"/>
          </p:cNvSpPr>
          <p:nvPr/>
        </p:nvSpPr>
        <p:spPr bwMode="auto">
          <a:xfrm>
            <a:off x="76200" y="106363"/>
            <a:ext cx="487363" cy="274637"/>
          </a:xfrm>
          <a:prstGeom prst="rect">
            <a:avLst/>
          </a:prstGeom>
          <a:noFill/>
          <a:ln w="9525">
            <a:noFill/>
            <a:miter lim="800000"/>
            <a:headEnd/>
            <a:tailEnd/>
          </a:ln>
        </p:spPr>
        <p:txBody>
          <a:bodyPr wrap="none">
            <a:spAutoFit/>
          </a:bodyPr>
          <a:lstStyle/>
          <a:p>
            <a:pPr eaLnBrk="1" hangingPunct="1"/>
            <a:r>
              <a:rPr lang="en-US" sz="1200" dirty="0">
                <a:solidFill>
                  <a:schemeClr val="bg1"/>
                </a:solidFill>
                <a:effectLst/>
                <a:latin typeface="Arial" charset="0"/>
              </a:rPr>
              <a:t>17-</a:t>
            </a:r>
            <a:fld id="{467C4654-22EA-456F-978C-A09FC44568D4}" type="slidenum">
              <a:rPr lang="en-US" sz="1200">
                <a:solidFill>
                  <a:schemeClr val="bg1"/>
                </a:solidFill>
                <a:effectLst/>
                <a:latin typeface="Arial" charset="0"/>
              </a:rPr>
              <a:pPr eaLnBrk="1" hangingPunct="1"/>
              <a:t>58</a:t>
            </a:fld>
            <a:endParaRPr lang="en-US" sz="1200" dirty="0">
              <a:solidFill>
                <a:schemeClr val="bg1"/>
              </a:solidFill>
              <a:effectLst/>
              <a:latin typeface="Arial" charset="0"/>
            </a:endParaRPr>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36411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3600" dirty="0"/>
              <a:t>Authoritative U.S. GAAP—Category A</a:t>
            </a:r>
            <a:endParaRPr lang="en-US" sz="3600" b="1" dirty="0"/>
          </a:p>
        </p:txBody>
      </p:sp>
      <p:sp>
        <p:nvSpPr>
          <p:cNvPr id="3" name="Content Placeholder 2"/>
          <p:cNvSpPr>
            <a:spLocks noGrp="1"/>
          </p:cNvSpPr>
          <p:nvPr>
            <p:ph idx="1"/>
          </p:nvPr>
        </p:nvSpPr>
        <p:spPr>
          <a:xfrm>
            <a:off x="219487" y="1600200"/>
            <a:ext cx="8622718" cy="4525963"/>
          </a:xfrm>
        </p:spPr>
        <p:txBody>
          <a:bodyPr/>
          <a:lstStyle/>
          <a:p>
            <a:pPr marL="457200" lvl="0" indent="-457200" eaLnBrk="0" hangingPunct="0">
              <a:spcBef>
                <a:spcPct val="0"/>
              </a:spcBef>
              <a:spcAft>
                <a:spcPts val="600"/>
              </a:spcAft>
              <a:buFont typeface="Wingdings" panose="05000000000000000000" pitchFamily="2" charset="2"/>
              <a:buChar char="Ø"/>
            </a:pPr>
            <a:r>
              <a:rPr lang="en-US" sz="2600" dirty="0">
                <a:cs typeface="+mn-cs"/>
              </a:rPr>
              <a:t>Category A: The first level of authoritative rules is made up of the official statements of the GASB.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Prior to the release of Statement No. 76, GASB occasionally issued interpretations to help clarify, explain, or provide more detailed information about various GASB statements.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The Board issued interpretations but will discontinue any further usage. Going forward, the Board will use other methods to provide guidance about U.S. GAAP. </a:t>
            </a:r>
          </a:p>
          <a:p>
            <a:pPr marL="457200" lvl="0" indent="-457200" eaLnBrk="0" hangingPunct="0">
              <a:spcBef>
                <a:spcPct val="0"/>
              </a:spcBef>
              <a:spcAft>
                <a:spcPts val="600"/>
              </a:spcAft>
              <a:buFont typeface="Wingdings" panose="05000000000000000000" pitchFamily="2" charset="2"/>
              <a:buChar char="Ø"/>
            </a:pPr>
            <a:r>
              <a:rPr lang="en-US" sz="2600" dirty="0">
                <a:cs typeface="+mn-cs"/>
              </a:rPr>
              <a:t>Previously released interpretations that still remain in effect are included in this highest level of authority. </a:t>
            </a:r>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6</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094737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pPr algn="l"/>
            <a:r>
              <a:rPr lang="en-US" sz="3600" dirty="0"/>
              <a:t>Authoritative U.S. GAAP—Category B</a:t>
            </a:r>
            <a:endParaRPr lang="en-US" sz="3600" b="1" dirty="0"/>
          </a:p>
        </p:txBody>
      </p:sp>
      <p:sp>
        <p:nvSpPr>
          <p:cNvPr id="3" name="Content Placeholder 2"/>
          <p:cNvSpPr>
            <a:spLocks noGrp="1"/>
          </p:cNvSpPr>
          <p:nvPr>
            <p:ph idx="1"/>
          </p:nvPr>
        </p:nvSpPr>
        <p:spPr>
          <a:xfrm>
            <a:off x="0" y="1600200"/>
            <a:ext cx="8890000" cy="4525963"/>
          </a:xfrm>
        </p:spPr>
        <p:txBody>
          <a:bodyPr/>
          <a:lstStyle/>
          <a:p>
            <a:pPr marL="457200" lvl="0" indent="-457200" eaLnBrk="0" hangingPunct="0">
              <a:spcBef>
                <a:spcPct val="0"/>
              </a:spcBef>
              <a:buFont typeface="Wingdings" panose="05000000000000000000" pitchFamily="2" charset="2"/>
              <a:buChar char="Ø"/>
            </a:pPr>
            <a:r>
              <a:rPr lang="en-US" sz="2600" dirty="0">
                <a:cs typeface="+mn-cs"/>
              </a:rPr>
              <a:t>Category B: The second level is made up of GASB Technical Bulletins, GASB Implementation Guides, and any literature of the American Institute of Certified Public Accountants (AICPA) cleared by GASB. </a:t>
            </a:r>
          </a:p>
          <a:p>
            <a:pPr marL="974725" lvl="0" indent="-577850" eaLnBrk="0" hangingPunct="0">
              <a:spcBef>
                <a:spcPct val="0"/>
              </a:spcBef>
              <a:buFont typeface="Wingdings" panose="05000000000000000000" pitchFamily="2" charset="2"/>
              <a:buChar char="Ø"/>
            </a:pPr>
            <a:r>
              <a:rPr lang="en-US" sz="2500" dirty="0">
                <a:cs typeface="+mn-cs"/>
              </a:rPr>
              <a:t>Technical bulletins serve much the same function as interpretations.</a:t>
            </a:r>
          </a:p>
          <a:p>
            <a:pPr marL="974725" lvl="0" indent="-577850" eaLnBrk="0" hangingPunct="0">
              <a:spcBef>
                <a:spcPct val="0"/>
              </a:spcBef>
              <a:buFont typeface="Wingdings" panose="05000000000000000000" pitchFamily="2" charset="2"/>
              <a:buChar char="Ø"/>
            </a:pPr>
            <a:r>
              <a:rPr lang="en-US" sz="2500" dirty="0">
                <a:cs typeface="+mn-cs"/>
              </a:rPr>
              <a:t>Implementation guides clarify, explain, or elaborate on existing U.S. GAAP for state and local governments.</a:t>
            </a:r>
          </a:p>
          <a:p>
            <a:pPr marL="457200" lvl="0" indent="-457200" eaLnBrk="0" hangingPunct="0">
              <a:spcBef>
                <a:spcPct val="0"/>
              </a:spcBef>
              <a:buFont typeface="Wingdings" panose="05000000000000000000" pitchFamily="2" charset="2"/>
              <a:buChar char="Ø"/>
            </a:pPr>
            <a:r>
              <a:rPr lang="en-US" sz="2800" dirty="0">
                <a:cs typeface="+mn-cs"/>
              </a:rPr>
              <a:t>To establish validity of a proposed reporting treatment, accountants and auditors first look to Category A and, then, only to Category B if no answer is found at the first level.</a:t>
            </a:r>
            <a:endParaRPr lang="en-US" sz="2600" dirty="0">
              <a:cs typeface="+mn-cs"/>
            </a:endParaRP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7</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645445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4000" b="1" dirty="0"/>
              <a:t>Learning Objective 17-2</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mn-cs"/>
            </a:endParaRPr>
          </a:p>
          <a:p>
            <a:pPr marL="0" lvl="0" indent="0" eaLnBrk="0" hangingPunct="0">
              <a:spcBef>
                <a:spcPct val="0"/>
              </a:spcBef>
              <a:buNone/>
            </a:pPr>
            <a:r>
              <a:rPr lang="en-US" sz="4000" dirty="0">
                <a:cs typeface="+mn-cs"/>
              </a:rPr>
              <a:t>Explain the informational benefit from required disclosure of tax abatements provided by state and local governments.</a:t>
            </a:r>
          </a:p>
          <a:p>
            <a:endParaRPr lang="en-US" dirty="0"/>
          </a:p>
        </p:txBody>
      </p:sp>
      <p:sp>
        <p:nvSpPr>
          <p:cNvPr id="6"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8</a:t>
            </a:fld>
            <a:endParaRPr lang="en-US" sz="1000" b="1" u="none" dirty="0">
              <a:solidFill>
                <a:srgbClr val="00005C"/>
              </a:solidFill>
              <a:latin typeface="Times New Roman"/>
              <a:cs typeface="Times New Roman"/>
            </a:endParaRPr>
          </a:p>
        </p:txBody>
      </p:sp>
      <p:sp>
        <p:nvSpPr>
          <p:cNvPr id="5" name="Rectangle 4"/>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44783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9"/>
          <p:cNvSpPr>
            <a:spLocks noGrp="1" noChangeArrowheads="1"/>
          </p:cNvSpPr>
          <p:nvPr>
            <p:ph type="title"/>
          </p:nvPr>
        </p:nvSpPr>
        <p:spPr/>
        <p:txBody>
          <a:bodyPr/>
          <a:lstStyle/>
          <a:p>
            <a:r>
              <a:rPr lang="en-US" sz="3600" dirty="0"/>
              <a:t>Prior to GASB Statement No. 77, </a:t>
            </a:r>
            <a:r>
              <a:rPr lang="en-US" sz="3600" i="1" dirty="0"/>
              <a:t>Tax Abatement Disclosures</a:t>
            </a:r>
            <a:endParaRPr lang="en-US" sz="3600" dirty="0"/>
          </a:p>
        </p:txBody>
      </p:sp>
      <p:sp>
        <p:nvSpPr>
          <p:cNvPr id="4" name="Content Placeholder 3"/>
          <p:cNvSpPr>
            <a:spLocks noGrp="1"/>
          </p:cNvSpPr>
          <p:nvPr>
            <p:ph idx="1"/>
          </p:nvPr>
        </p:nvSpPr>
        <p:spPr/>
        <p:txBody>
          <a:bodyPr/>
          <a:lstStyle/>
          <a:p>
            <a:pPr marL="0" lvl="0" indent="0" eaLnBrk="0" hangingPunct="0">
              <a:spcBef>
                <a:spcPct val="0"/>
              </a:spcBef>
              <a:spcAft>
                <a:spcPts val="600"/>
              </a:spcAft>
              <a:buNone/>
            </a:pPr>
            <a:r>
              <a:rPr lang="en-US" sz="2600" dirty="0">
                <a:cs typeface="+mn-cs"/>
              </a:rPr>
              <a:t>“</a:t>
            </a:r>
            <a:r>
              <a:rPr lang="en-US" sz="2600" i="1" dirty="0">
                <a:cs typeface="+mn-cs"/>
              </a:rPr>
              <a:t>For years, taxpayers have questioned whether the estimated $70 billion in subsidies governments shower on the free enterprise system each year are savvy investments or corporate welfare run amok… (GASB) will require governments to disclose how much tax revenue they are foregoing because of incentives provided to businesses. State and local governments, and school districts, will have to disclose the jobs promises and other commitments businesses make in order to avoid paying taxes</a:t>
            </a:r>
            <a:r>
              <a:rPr lang="en-US" sz="2600" dirty="0">
                <a:cs typeface="+mn-cs"/>
              </a:rPr>
              <a:t>.”</a:t>
            </a:r>
          </a:p>
          <a:p>
            <a:endParaRPr lang="en-US" dirty="0"/>
          </a:p>
        </p:txBody>
      </p:sp>
      <p:sp>
        <p:nvSpPr>
          <p:cNvPr id="7" name="Slide Number Placeholder 5"/>
          <p:cNvSpPr>
            <a:spLocks noGrp="1"/>
          </p:cNvSpPr>
          <p:nvPr>
            <p:ph type="sldNum" sz="quarter" idx="12"/>
          </p:nvPr>
        </p:nvSpPr>
        <p:spPr>
          <a:prstGeom prst="rect">
            <a:avLst/>
          </a:prstGeom>
        </p:spPr>
        <p:txBody>
          <a:bodyPr/>
          <a:lstStyle/>
          <a:p>
            <a:pPr>
              <a:defRPr/>
            </a:pPr>
            <a:r>
              <a:rPr lang="en-US" sz="1000" b="1" u="none" dirty="0">
                <a:solidFill>
                  <a:srgbClr val="00005C"/>
                </a:solidFill>
                <a:latin typeface="Times New Roman"/>
                <a:cs typeface="Times New Roman"/>
              </a:rPr>
              <a:t>17-</a:t>
            </a:r>
            <a:fld id="{DE89CFAE-29A3-4948-B4C2-3A5BCCC6B74C}" type="slidenum">
              <a:rPr lang="en-US" sz="1000" b="1" u="none" smtClean="0">
                <a:solidFill>
                  <a:srgbClr val="00005C"/>
                </a:solidFill>
                <a:latin typeface="Times New Roman"/>
                <a:cs typeface="Times New Roman"/>
              </a:rPr>
              <a:pPr>
                <a:defRPr/>
              </a:pPr>
              <a:t>9</a:t>
            </a:fld>
            <a:endParaRPr lang="en-US" sz="1000" b="1" u="none" dirty="0">
              <a:solidFill>
                <a:srgbClr val="00005C"/>
              </a:solidFill>
              <a:latin typeface="Times New Roman"/>
              <a:cs typeface="Times New Roman"/>
            </a:endParaRPr>
          </a:p>
        </p:txBody>
      </p:sp>
      <p:sp>
        <p:nvSpPr>
          <p:cNvPr id="3" name="TextBox 2"/>
          <p:cNvSpPr txBox="1"/>
          <p:nvPr/>
        </p:nvSpPr>
        <p:spPr>
          <a:xfrm>
            <a:off x="514723" y="5323312"/>
            <a:ext cx="8038354" cy="646331"/>
          </a:xfrm>
          <a:prstGeom prst="rect">
            <a:avLst/>
          </a:prstGeom>
          <a:noFill/>
        </p:spPr>
        <p:txBody>
          <a:bodyPr wrap="square" rtlCol="0">
            <a:spAutoFit/>
          </a:bodyPr>
          <a:lstStyle/>
          <a:p>
            <a:r>
              <a:rPr lang="en-US" sz="1800" dirty="0">
                <a:effectLst/>
              </a:rPr>
              <a:t>Len Boselovic, “Pittsburgh Post—Gazette Len Boselovic’s Heard Off the Street Column,” McClatchy— </a:t>
            </a:r>
            <a:r>
              <a:rPr lang="en-US" sz="1800" i="1" dirty="0">
                <a:effectLst/>
              </a:rPr>
              <a:t>Tribune Business News, </a:t>
            </a:r>
            <a:r>
              <a:rPr lang="en-US" sz="1800" dirty="0">
                <a:effectLst/>
              </a:rPr>
              <a:t>August 30, 2015 </a:t>
            </a:r>
            <a:endParaRPr lang="en-US" sz="1800" dirty="0"/>
          </a:p>
        </p:txBody>
      </p:sp>
      <p:sp>
        <p:nvSpPr>
          <p:cNvPr id="6" name="Rectangle 5"/>
          <p:cNvSpPr/>
          <p:nvPr/>
        </p:nvSpPr>
        <p:spPr>
          <a:xfrm>
            <a:off x="495300" y="652598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9424712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9182</TotalTime>
  <Pages>10</Pages>
  <Words>12148</Words>
  <Application>Microsoft Office PowerPoint</Application>
  <PresentationFormat>On-screen Show (4:3)</PresentationFormat>
  <Paragraphs>562</Paragraphs>
  <Slides>58</Slides>
  <Notes>58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Times New Roman</vt:lpstr>
      <vt:lpstr>Wingdings</vt:lpstr>
      <vt:lpstr>Sample slide colors</vt:lpstr>
      <vt:lpstr>Chapter Seventeen</vt:lpstr>
      <vt:lpstr>Learning Objective 17-1</vt:lpstr>
      <vt:lpstr>The Hierarchy of U.S. Generally Accepted Accounting Principles (GAAP) for State and Local Governments </vt:lpstr>
      <vt:lpstr>The Hierarchy of U.S. Generally Accepted Accounting Principles (GAAP) for State and Local Governments (continued)</vt:lpstr>
      <vt:lpstr>GASB Statement No. 76, The Hierarchy of Generally Accepted Accounting Principles for State and Local Governments </vt:lpstr>
      <vt:lpstr>Authoritative U.S. GAAP—Category A</vt:lpstr>
      <vt:lpstr>Authoritative U.S. GAAP—Category B</vt:lpstr>
      <vt:lpstr>Learning Objective 17-2</vt:lpstr>
      <vt:lpstr>Prior to GASB Statement No. 77, Tax Abatement Disclosures</vt:lpstr>
      <vt:lpstr>GASB Statement No. 77, Tax Abatement Disclosures</vt:lpstr>
      <vt:lpstr>Learning Objective 17-3</vt:lpstr>
      <vt:lpstr>Defined Benefit Pension Plans</vt:lpstr>
      <vt:lpstr>GASB Statement No. 68, “Accounting and Financial Reporting for Pensions”</vt:lpstr>
      <vt:lpstr>Defined Benefit Pension Plans—Authoritative Guidance</vt:lpstr>
      <vt:lpstr>Learning Objective 17-4</vt:lpstr>
      <vt:lpstr>Lease accounting</vt:lpstr>
      <vt:lpstr>Lessee</vt:lpstr>
      <vt:lpstr>Lessor</vt:lpstr>
      <vt:lpstr>Learning Objective 17-5</vt:lpstr>
      <vt:lpstr>Solid Waste Landfill</vt:lpstr>
      <vt:lpstr>Solid Waste Landfill—Example</vt:lpstr>
      <vt:lpstr>Solid Waste Landfill—Government-Wide Financial Statements</vt:lpstr>
      <vt:lpstr>Solid Waste Landfill—Journal Entries Year 2</vt:lpstr>
      <vt:lpstr>Solid Waste Landfill—Fund Financial Statements</vt:lpstr>
      <vt:lpstr>Learning Objective 17-6</vt:lpstr>
      <vt:lpstr>How Should Works of Art and Historical Treasures Be Reported?</vt:lpstr>
      <vt:lpstr>Basic Rule for Reporting Works of Art and Historical Treasures</vt:lpstr>
      <vt:lpstr>Criteria for Capitalization of Works of Art and Historical Treasures</vt:lpstr>
      <vt:lpstr>Learning Objective 17-7</vt:lpstr>
      <vt:lpstr>Reporting Infrastructure Assets</vt:lpstr>
      <vt:lpstr>Reporting Infrastructure Depreciation</vt:lpstr>
      <vt:lpstr>Infrastructure Depreciation—Modified Approach</vt:lpstr>
      <vt:lpstr>Learning Objective 17-8</vt:lpstr>
      <vt:lpstr>Comprehensive Annual Financial Report (CAFR)</vt:lpstr>
      <vt:lpstr>Comprehensive Annual Financial Report (CAFR) (continued)</vt:lpstr>
      <vt:lpstr>Learning Objective 17-9</vt:lpstr>
      <vt:lpstr>Primary Government</vt:lpstr>
      <vt:lpstr>Component Units</vt:lpstr>
      <vt:lpstr>Component Units (continued)</vt:lpstr>
      <vt:lpstr>Special Purpose Governments</vt:lpstr>
      <vt:lpstr>Special Purpose Government Criteria</vt:lpstr>
      <vt:lpstr>Special Purpose Government—Fiscal Independence</vt:lpstr>
      <vt:lpstr>Mergers, Acquisitions, and Transfers of Operations</vt:lpstr>
      <vt:lpstr>Learning Objective 17-10</vt:lpstr>
      <vt:lpstr>General Purpose Financial Statements </vt:lpstr>
      <vt:lpstr>Government-Wide Statements—Statement of Net Position</vt:lpstr>
      <vt:lpstr>Government-Wide Statements—Statement of Activities</vt:lpstr>
      <vt:lpstr>Balance Sheet—Governmental Funds—Fund Financial Statements</vt:lpstr>
      <vt:lpstr>Statement of Revenues, Expenditures, &amp; Other Changes in Fund Balances</vt:lpstr>
      <vt:lpstr>Statement of Revenues, Expenditures, &amp; Other Changes in Fund Balances (continued)</vt:lpstr>
      <vt:lpstr>Reconciliation </vt:lpstr>
      <vt:lpstr>Fund Financial Statements— Proprietary Funds 1</vt:lpstr>
      <vt:lpstr>Fund Financial Statements— Proprietary Funds 2</vt:lpstr>
      <vt:lpstr>Fund Financial Statements—Proprietary Funds 3</vt:lpstr>
      <vt:lpstr>Learning Objective 17-11</vt:lpstr>
      <vt:lpstr>Public Colleges and Universities</vt:lpstr>
      <vt:lpstr>Public Colleges and Universities—Alternative Reporting Options</vt:lpstr>
      <vt:lpstr>Public Colleges and Universities Standard Reporting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534</cp:revision>
  <dcterms:created xsi:type="dcterms:W3CDTF">1998-05-05T02:49:56Z</dcterms:created>
  <dcterms:modified xsi:type="dcterms:W3CDTF">2019-10-15T17:24:41Z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E1138EEE-2DC4-4B6B-8551-E2C2EABF989C</vt:lpwstr>
  </property>
  <property fmtid="{D5CDD505-2E9C-101B-9397-08002B2CF9AE}" pid="3" name="ArticulatePath">
    <vt:lpwstr>Ch 17 Hoyle 12e PPT Instructor</vt:lpwstr>
  </property>
</Properties>
</file>