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4.xml" ContentType="application/vnd.openxmlformats-officedocument.presentationml.tags+xml"/>
  <Override PartName="/ppt/notesSlides/notesSlide38.xml" ContentType="application/vnd.openxmlformats-officedocument.presentationml.notesSlide+xml"/>
  <Override PartName="/ppt/tags/tag5.xml" ContentType="application/vnd.openxmlformats-officedocument.presentationml.tags+xml"/>
  <Override PartName="/ppt/notesSlides/notesSlide39.xml" ContentType="application/vnd.openxmlformats-officedocument.presentationml.notesSlide+xml"/>
  <Override PartName="/ppt/tags/tag6.xml" ContentType="application/vnd.openxmlformats-officedocument.presentationml.tags+xml"/>
  <Override PartName="/ppt/notesSlides/notesSlide40.xml" ContentType="application/vnd.openxmlformats-officedocument.presentationml.notesSlide+xml"/>
  <Override PartName="/ppt/tags/tag7.xml" ContentType="application/vnd.openxmlformats-officedocument.presentationml.tags+xml"/>
  <Override PartName="/ppt/notesSlides/notesSlide41.xml" ContentType="application/vnd.openxmlformats-officedocument.presentationml.notesSlide+xml"/>
  <Override PartName="/ppt/tags/tag8.xml" ContentType="application/vnd.openxmlformats-officedocument.presentationml.tags+xml"/>
  <Override PartName="/ppt/notesSlides/notesSlide42.xml" ContentType="application/vnd.openxmlformats-officedocument.presentationml.notesSlide+xml"/>
  <Override PartName="/ppt/tags/tag9.xml" ContentType="application/vnd.openxmlformats-officedocument.presentationml.tags+xml"/>
  <Override PartName="/ppt/notesSlides/notesSlide43.xml" ContentType="application/vnd.openxmlformats-officedocument.presentationml.notesSlide+xml"/>
  <Override PartName="/ppt/tags/tag10.xml" ContentType="application/vnd.openxmlformats-officedocument.presentationml.tags+xml"/>
  <Override PartName="/ppt/notesSlides/notesSlide44.xml" ContentType="application/vnd.openxmlformats-officedocument.presentationml.notesSlide+xml"/>
  <Override PartName="/ppt/tags/tag11.xml" ContentType="application/vnd.openxmlformats-officedocument.presentationml.tags+xml"/>
  <Override PartName="/ppt/notesSlides/notesSlide45.xml" ContentType="application/vnd.openxmlformats-officedocument.presentationml.notesSlide+xml"/>
  <Override PartName="/ppt/tags/tag12.xml" ContentType="application/vnd.openxmlformats-officedocument.presentationml.tags+xml"/>
  <Override PartName="/ppt/notesSlides/notesSlide46.xml" ContentType="application/vnd.openxmlformats-officedocument.presentationml.notesSlide+xml"/>
  <Override PartName="/ppt/tags/tag13.xml" ContentType="application/vnd.openxmlformats-officedocument.presentationml.tags+xml"/>
  <Override PartName="/ppt/notesSlides/notesSlide47.xml" ContentType="application/vnd.openxmlformats-officedocument.presentationml.notesSlide+xml"/>
  <Override PartName="/ppt/tags/tag14.xml" ContentType="application/vnd.openxmlformats-officedocument.presentationml.tags+xml"/>
  <Override PartName="/ppt/notesSlides/notesSlide48.xml" ContentType="application/vnd.openxmlformats-officedocument.presentationml.notesSlide+xml"/>
  <Override PartName="/ppt/tags/tag15.xml" ContentType="application/vnd.openxmlformats-officedocument.presentationml.tags+xml"/>
  <Override PartName="/ppt/notesSlides/notesSlide49.xml" ContentType="application/vnd.openxmlformats-officedocument.presentationml.notesSlide+xml"/>
  <Override PartName="/ppt/tags/tag16.xml" ContentType="application/vnd.openxmlformats-officedocument.presentationml.tags+xml"/>
  <Override PartName="/ppt/notesSlides/notesSlide50.xml" ContentType="application/vnd.openxmlformats-officedocument.presentationml.notesSlide+xml"/>
  <Override PartName="/ppt/tags/tag17.xml" ContentType="application/vnd.openxmlformats-officedocument.presentationml.tags+xml"/>
  <Override PartName="/ppt/notesSlides/notesSlide51.xml" ContentType="application/vnd.openxmlformats-officedocument.presentationml.notesSlide+xml"/>
  <Override PartName="/ppt/tags/tag18.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9.xml" ContentType="application/vnd.openxmlformats-officedocument.presentationml.tags+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57"/>
  </p:notesMasterIdLst>
  <p:handoutMasterIdLst>
    <p:handoutMasterId r:id="rId58"/>
  </p:handoutMasterIdLst>
  <p:sldIdLst>
    <p:sldId id="342" r:id="rId2"/>
    <p:sldId id="417" r:id="rId3"/>
    <p:sldId id="404" r:id="rId4"/>
    <p:sldId id="345" r:id="rId5"/>
    <p:sldId id="416" r:id="rId6"/>
    <p:sldId id="347" r:id="rId7"/>
    <p:sldId id="405" r:id="rId8"/>
    <p:sldId id="415" r:id="rId9"/>
    <p:sldId id="419" r:id="rId10"/>
    <p:sldId id="440" r:id="rId11"/>
    <p:sldId id="418" r:id="rId12"/>
    <p:sldId id="348" r:id="rId13"/>
    <p:sldId id="420" r:id="rId14"/>
    <p:sldId id="349" r:id="rId15"/>
    <p:sldId id="385" r:id="rId16"/>
    <p:sldId id="390" r:id="rId17"/>
    <p:sldId id="421" r:id="rId18"/>
    <p:sldId id="391" r:id="rId19"/>
    <p:sldId id="392" r:id="rId20"/>
    <p:sldId id="393" r:id="rId21"/>
    <p:sldId id="422" r:id="rId22"/>
    <p:sldId id="395" r:id="rId23"/>
    <p:sldId id="394" r:id="rId24"/>
    <p:sldId id="406" r:id="rId25"/>
    <p:sldId id="423" r:id="rId26"/>
    <p:sldId id="424" r:id="rId27"/>
    <p:sldId id="398" r:id="rId28"/>
    <p:sldId id="399" r:id="rId29"/>
    <p:sldId id="425" r:id="rId30"/>
    <p:sldId id="400" r:id="rId31"/>
    <p:sldId id="426" r:id="rId32"/>
    <p:sldId id="355" r:id="rId33"/>
    <p:sldId id="356" r:id="rId34"/>
    <p:sldId id="357" r:id="rId35"/>
    <p:sldId id="358" r:id="rId36"/>
    <p:sldId id="359" r:id="rId37"/>
    <p:sldId id="427" r:id="rId38"/>
    <p:sldId id="428" r:id="rId39"/>
    <p:sldId id="368" r:id="rId40"/>
    <p:sldId id="370" r:id="rId41"/>
    <p:sldId id="371" r:id="rId42"/>
    <p:sldId id="429" r:id="rId43"/>
    <p:sldId id="375" r:id="rId44"/>
    <p:sldId id="435" r:id="rId45"/>
    <p:sldId id="436" r:id="rId46"/>
    <p:sldId id="437" r:id="rId47"/>
    <p:sldId id="430" r:id="rId48"/>
    <p:sldId id="438" r:id="rId49"/>
    <p:sldId id="377" r:id="rId50"/>
    <p:sldId id="431" r:id="rId51"/>
    <p:sldId id="378" r:id="rId52"/>
    <p:sldId id="439" r:id="rId53"/>
    <p:sldId id="434" r:id="rId54"/>
    <p:sldId id="432" r:id="rId55"/>
    <p:sldId id="410" r:id="rId56"/>
  </p:sldIdLst>
  <p:sldSz cx="9144000" cy="6858000" type="screen4x3"/>
  <p:notesSz cx="6858000" cy="9144000"/>
  <p:custDataLst>
    <p:tags r:id="rId59"/>
  </p:custDataLst>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26" clrIdx="0"/>
  <p:cmAuthor id="1" name=" " initials="" lastIdx="2" clrIdx="1"/>
  <p:cmAuthor id="2" name="Anna Lusher" initials="AL" lastIdx="1" clrIdx="2"/>
  <p:cmAuthor id="3" name="Bobbie Gershman" initials="BG" lastIdx="37" clrIdx="3">
    <p:extLst/>
  </p:cmAuthor>
  <p:cmAuthor id="4" name="John Abernathy" initials="JA" lastIdx="8" clrIdx="4">
    <p:extLst/>
  </p:cmAuthor>
  <p:cmAuthor id="5" name="Elizabeth Pappas" initials="EP"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FFFFFF"/>
    <a:srgbClr val="001C54"/>
    <a:srgbClr val="001848"/>
    <a:srgbClr val="00FF00"/>
    <a:srgbClr val="000099"/>
    <a:srgbClr val="66330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36" autoAdjust="0"/>
    <p:restoredTop sz="76870" autoAdjust="0"/>
  </p:normalViewPr>
  <p:slideViewPr>
    <p:cSldViewPr>
      <p:cViewPr varScale="1">
        <p:scale>
          <a:sx n="94" d="100"/>
          <a:sy n="94" d="100"/>
        </p:scale>
        <p:origin x="1560"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Lst>
  </p:outlineViewPr>
  <p:notesTextViewPr>
    <p:cViewPr>
      <p:scale>
        <a:sx n="100" d="100"/>
        <a:sy n="100" d="100"/>
      </p:scale>
      <p:origin x="0" y="0"/>
    </p:cViewPr>
  </p:notesTextViewPr>
  <p:sorterViewPr>
    <p:cViewPr>
      <p:scale>
        <a:sx n="188" d="100"/>
        <a:sy n="188" d="100"/>
      </p:scale>
      <p:origin x="0" y="21240"/>
    </p:cViewPr>
  </p:sorterViewPr>
  <p:notesViewPr>
    <p:cSldViewPr snapToGrid="0" snapToObjects="1">
      <p:cViewPr>
        <p:scale>
          <a:sx n="150" d="100"/>
          <a:sy n="150" d="100"/>
        </p:scale>
        <p:origin x="-1712" y="562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gs" Target="tags/tag1.xml"/></Relationships>
</file>

<file path=ppt/_rels/viewProps.xml.rels><?xml version="1.0" encoding="UTF-8" standalone="yes"?>
<Relationships xmlns="http://schemas.openxmlformats.org/package/2006/relationships"><Relationship Id="rId8" Type="http://schemas.openxmlformats.org/officeDocument/2006/relationships/slide" Target="slides/slide42.xml"/><Relationship Id="rId3" Type="http://schemas.openxmlformats.org/officeDocument/2006/relationships/slide" Target="slides/slide5.xml"/><Relationship Id="rId7" Type="http://schemas.openxmlformats.org/officeDocument/2006/relationships/slide" Target="slides/slide37.xml"/><Relationship Id="rId12" Type="http://schemas.openxmlformats.org/officeDocument/2006/relationships/slide" Target="slides/slide54.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26.xml"/><Relationship Id="rId11" Type="http://schemas.openxmlformats.org/officeDocument/2006/relationships/slide" Target="slides/slide52.xml"/><Relationship Id="rId5" Type="http://schemas.openxmlformats.org/officeDocument/2006/relationships/slide" Target="slides/slide13.xml"/><Relationship Id="rId10" Type="http://schemas.openxmlformats.org/officeDocument/2006/relationships/slide" Target="slides/slide50.xml"/><Relationship Id="rId4" Type="http://schemas.openxmlformats.org/officeDocument/2006/relationships/slide" Target="slides/slide11.xml"/><Relationship Id="rId9"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eaLnBrk="0" hangingPunct="0">
              <a:spcBef>
                <a:spcPct val="50000"/>
              </a:spcBef>
              <a:defRPr/>
            </a:pPr>
            <a:r>
              <a:rPr lang="en-US" sz="1200" dirty="0">
                <a:latin typeface="Arial" charset="0"/>
                <a:cs typeface="+mn-cs"/>
              </a:rPr>
              <a:t>1-</a:t>
            </a:r>
            <a:fld id="{810EDA63-3DAE-4407-873A-C17BFD538CD1}" type="slidenum">
              <a:rPr lang="en-US" sz="1200">
                <a:latin typeface="Arial" charset="0"/>
                <a:cs typeface="+mn-cs"/>
              </a:rPr>
              <a:pPr algn="ctr" eaLnBrk="0" hangingPunct="0">
                <a:spcBef>
                  <a:spcPct val="50000"/>
                </a:spcBef>
                <a:defRPr/>
              </a:pPr>
              <a:t>‹#›</a:t>
            </a:fld>
            <a:endParaRPr lang="en-US" sz="1200" dirty="0">
              <a:latin typeface="Arial" charset="0"/>
              <a:cs typeface="+mn-cs"/>
            </a:endParaRPr>
          </a:p>
        </p:txBody>
      </p:sp>
    </p:spTree>
    <p:extLst>
      <p:ext uri="{BB962C8B-B14F-4D97-AF65-F5344CB8AC3E}">
        <p14:creationId xmlns:p14="http://schemas.microsoft.com/office/powerpoint/2010/main" val="2945124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3"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737596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ChangeArrowheads="1" noTextEdit="1"/>
          </p:cNvSpPr>
          <p:nvPr>
            <p:ph type="sldImg"/>
          </p:nvPr>
        </p:nvSpPr>
        <p:spPr>
          <a:xfrm>
            <a:off x="1150938" y="692150"/>
            <a:ext cx="4556125" cy="3416300"/>
          </a:xfrm>
          <a:ln/>
        </p:spPr>
      </p:sp>
      <p:sp>
        <p:nvSpPr>
          <p:cNvPr id="8194"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9229074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xfrm>
            <a:off x="1150938" y="692150"/>
            <a:ext cx="4556125" cy="3416300"/>
          </a:xfrm>
          <a:ln/>
        </p:spPr>
      </p:sp>
      <p:sp>
        <p:nvSpPr>
          <p:cNvPr id="22530" name="Rectangle 3"/>
          <p:cNvSpPr>
            <a:spLocks noGrp="1" noChangeArrowheads="1"/>
          </p:cNvSpPr>
          <p:nvPr>
            <p:ph type="body" idx="1"/>
          </p:nvPr>
        </p:nvSpPr>
        <p:spPr>
          <a:noFill/>
          <a:ln w="9525"/>
        </p:spPr>
        <p:txBody>
          <a:bodyPr/>
          <a:lstStyle/>
          <a:p>
            <a:r>
              <a:rPr lang="en-US" dirty="0"/>
              <a:t>Financial reporting is constantly evolving to meet user needs.</a:t>
            </a:r>
          </a:p>
          <a:p>
            <a:r>
              <a:rPr lang="en-US" dirty="0"/>
              <a:t>GASB has released 2 Preliminary Views documents:</a:t>
            </a:r>
          </a:p>
          <a:p>
            <a:r>
              <a:rPr lang="en-US" i="1" dirty="0"/>
              <a:t>Financial reporting model improvements</a:t>
            </a:r>
          </a:p>
          <a:p>
            <a:r>
              <a:rPr lang="en-US" i="1" dirty="0"/>
              <a:t>Recognition of elements in financial statements</a:t>
            </a:r>
          </a:p>
          <a:p>
            <a:endParaRPr lang="en-US" dirty="0"/>
          </a:p>
        </p:txBody>
      </p:sp>
    </p:spTree>
    <p:extLst>
      <p:ext uri="{BB962C8B-B14F-4D97-AF65-F5344CB8AC3E}">
        <p14:creationId xmlns:p14="http://schemas.microsoft.com/office/powerpoint/2010/main" val="1787182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50938" y="692150"/>
            <a:ext cx="4556125" cy="3416300"/>
          </a:xfrm>
          <a:ln/>
        </p:spPr>
      </p:sp>
      <p:sp>
        <p:nvSpPr>
          <p:cNvPr id="2662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16-3: Understand the reason that fund accounting has traditionally been a prominent factor in the internal recording of state and local governments.</a:t>
            </a:r>
            <a:endParaRPr lang="en-US" dirty="0"/>
          </a:p>
        </p:txBody>
      </p:sp>
    </p:spTree>
    <p:extLst>
      <p:ext uri="{BB962C8B-B14F-4D97-AF65-F5344CB8AC3E}">
        <p14:creationId xmlns:p14="http://schemas.microsoft.com/office/powerpoint/2010/main" val="3838607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xfrm>
            <a:off x="1150938" y="692150"/>
            <a:ext cx="4556125" cy="3416300"/>
          </a:xfrm>
          <a:ln/>
        </p:spPr>
      </p:sp>
      <p:sp>
        <p:nvSpPr>
          <p:cNvPr id="28674" name="Rectangle 3"/>
          <p:cNvSpPr>
            <a:spLocks noGrp="1" noChangeArrowheads="1"/>
          </p:cNvSpPr>
          <p:nvPr>
            <p:ph type="body" idx="1"/>
          </p:nvPr>
        </p:nvSpPr>
        <p:spPr>
          <a:noFill/>
          <a:ln w="9525"/>
        </p:spPr>
        <p:txBody>
          <a:bodyPr/>
          <a:lstStyle/>
          <a:p>
            <a:r>
              <a:rPr lang="en-US" dirty="0"/>
              <a:t>In gathering financial information, state and local governments have always faced the challenge of reporting a diverse array of activities financed from numerous sources. Accountability and control become special concerns for governments that operate through a multitude of relatively independent departments and functions. Consequently, for internal monitoring purposes, the accounting for many government activities is maintained in a separate quasi-independent bookkeeping system referred to as a </a:t>
            </a:r>
            <a:r>
              <a:rPr lang="en-US" i="1" dirty="0"/>
              <a:t>fund </a:t>
            </a:r>
            <a:r>
              <a:rPr lang="en-US" dirty="0"/>
              <a:t>with its own complete set of accounts and balances. In this way, information</a:t>
            </a:r>
            <a:r>
              <a:rPr lang="en-US" i="1" dirty="0"/>
              <a:t> </a:t>
            </a:r>
            <a:r>
              <a:rPr lang="en-US" dirty="0"/>
              <a:t>can be accumulated and organized for every activity (the school system, debt payment, road construction, and the like). </a:t>
            </a:r>
          </a:p>
        </p:txBody>
      </p:sp>
    </p:spTree>
    <p:extLst>
      <p:ext uri="{BB962C8B-B14F-4D97-AF65-F5344CB8AC3E}">
        <p14:creationId xmlns:p14="http://schemas.microsoft.com/office/powerpoint/2010/main" val="467198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ChangeArrowheads="1" noTextEdit="1"/>
          </p:cNvSpPr>
          <p:nvPr>
            <p:ph type="sldImg"/>
          </p:nvPr>
        </p:nvSpPr>
        <p:spPr>
          <a:xfrm>
            <a:off x="1150938" y="692150"/>
            <a:ext cx="4556125" cy="3416300"/>
          </a:xfrm>
          <a:ln/>
        </p:spPr>
      </p:sp>
      <p:sp>
        <p:nvSpPr>
          <p:cNvPr id="3072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16-4: Identify the three fund types and the individual fund categories within each.</a:t>
            </a:r>
            <a:endParaRPr lang="en-US" dirty="0"/>
          </a:p>
        </p:txBody>
      </p:sp>
    </p:spTree>
    <p:extLst>
      <p:ext uri="{BB962C8B-B14F-4D97-AF65-F5344CB8AC3E}">
        <p14:creationId xmlns:p14="http://schemas.microsoft.com/office/powerpoint/2010/main" val="1670444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a:xfrm>
            <a:off x="1150938" y="692150"/>
            <a:ext cx="4556125" cy="3416300"/>
          </a:xfrm>
          <a:ln/>
        </p:spPr>
      </p:sp>
      <p:sp>
        <p:nvSpPr>
          <p:cNvPr id="32770" name="Rectangle 3"/>
          <p:cNvSpPr>
            <a:spLocks noGrp="1" noChangeArrowheads="1"/>
          </p:cNvSpPr>
          <p:nvPr>
            <p:ph type="body" idx="1"/>
          </p:nvPr>
        </p:nvSpPr>
        <p:spPr>
          <a:noFill/>
          <a:ln w="9525"/>
        </p:spPr>
        <p:txBody>
          <a:bodyPr/>
          <a:lstStyle/>
          <a:p>
            <a:r>
              <a:rPr lang="en-US" dirty="0"/>
              <a:t>All funds fall into one of three broad classifications. </a:t>
            </a:r>
          </a:p>
          <a:p>
            <a:pPr marL="171450" indent="-171450">
              <a:buFont typeface="Arial"/>
              <a:buChar char="•"/>
            </a:pPr>
            <a:r>
              <a:rPr lang="en-US" i="1" dirty="0"/>
              <a:t>Governmental funds</a:t>
            </a:r>
            <a:r>
              <a:rPr lang="en-US" dirty="0"/>
              <a:t>—include all funds that account for activities a government carries out primarily to provide citizens with services that are financed primarily through taxes and other general revenue sources. For that reason, the fire department and the school systems are reported within the governmental funds. </a:t>
            </a:r>
          </a:p>
          <a:p>
            <a:pPr marL="171450" indent="-171450">
              <a:buFont typeface="Arial"/>
              <a:buChar char="•"/>
            </a:pPr>
            <a:r>
              <a:rPr lang="en-US" i="1" dirty="0"/>
              <a:t>Proprietary funds</a:t>
            </a:r>
            <a:r>
              <a:rPr lang="en-US" dirty="0"/>
              <a:t>—account for a government’s ongoing activities that are similar to those conducted by a for-profit entity. This fund type encompasses operations that assess a user charge so that determining profitability or cost recovery is important. For example, both a municipal golf course and a toll road are typically reported within the proprietary funds.</a:t>
            </a:r>
          </a:p>
          <a:p>
            <a:pPr marL="171450" indent="-171450">
              <a:buFont typeface="Arial"/>
              <a:buChar char="•"/>
            </a:pPr>
            <a:r>
              <a:rPr lang="en-US" i="1" dirty="0"/>
              <a:t>Fiduciary funds</a:t>
            </a:r>
            <a:r>
              <a:rPr lang="en-US" dirty="0"/>
              <a:t>—account for monies held by the government in a trustee or agency capacity. Such assets must be maintained for others and cannot be used by officials for government programs. One common example is the monitoring of assets held in a pension plan for government employees such as teachers or sanitation workers.</a:t>
            </a:r>
            <a:r>
              <a:rPr lang="en-US" baseline="0" dirty="0"/>
              <a:t> </a:t>
            </a:r>
            <a:endParaRPr lang="en-US" dirty="0"/>
          </a:p>
        </p:txBody>
      </p:sp>
    </p:spTree>
    <p:extLst>
      <p:ext uri="{BB962C8B-B14F-4D97-AF65-F5344CB8AC3E}">
        <p14:creationId xmlns:p14="http://schemas.microsoft.com/office/powerpoint/2010/main" val="3023918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a:xfrm>
            <a:off x="1150938" y="692150"/>
            <a:ext cx="4556125" cy="3416300"/>
          </a:xfrm>
          <a:ln/>
        </p:spPr>
      </p:sp>
      <p:sp>
        <p:nvSpPr>
          <p:cNvPr id="34818" name="Rectangle 3"/>
          <p:cNvSpPr>
            <a:spLocks noGrp="1" noChangeArrowheads="1"/>
          </p:cNvSpPr>
          <p:nvPr>
            <p:ph type="body" idx="1"/>
          </p:nvPr>
        </p:nvSpPr>
        <p:spPr>
          <a:noFill/>
          <a:ln w="9525"/>
        </p:spPr>
        <p:txBody>
          <a:bodyPr/>
          <a:lstStyle/>
          <a:p>
            <a:r>
              <a:rPr lang="en-US" dirty="0"/>
              <a:t>In many state and municipal accounting systems, governmental funds tend to dominate because a service orientation usually prevails. The internal accounting system maintains individual funds for every distinct service function: public safety, libraries, construction of a town hall, and so on. </a:t>
            </a:r>
          </a:p>
          <a:p>
            <a:r>
              <a:rPr lang="en-US" dirty="0"/>
              <a:t>Each governmental fund accumulates and expends current financial resources to achieve one or more desired public goals. To provide better reported information and control, governmental funds are subdivided into five fund types: the general fund, special revenue funds, capital projects funds, debt service funds, and permanent funds. This classification system forms an overall structure for financial reporting purposes.</a:t>
            </a:r>
          </a:p>
        </p:txBody>
      </p:sp>
    </p:spTree>
    <p:extLst>
      <p:ext uri="{BB962C8B-B14F-4D97-AF65-F5344CB8AC3E}">
        <p14:creationId xmlns:p14="http://schemas.microsoft.com/office/powerpoint/2010/main" val="658642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xfrm>
            <a:off x="1150938" y="692150"/>
            <a:ext cx="4556125" cy="3416300"/>
          </a:xfrm>
          <a:ln/>
        </p:spPr>
      </p:sp>
      <p:sp>
        <p:nvSpPr>
          <p:cNvPr id="36866" name="Rectangle 3"/>
          <p:cNvSpPr>
            <a:spLocks noGrp="1" noChangeArrowheads="1"/>
          </p:cNvSpPr>
          <p:nvPr>
            <p:ph type="body" idx="1"/>
          </p:nvPr>
        </p:nvSpPr>
        <p:spPr>
          <a:noFill/>
          <a:ln w="9525"/>
        </p:spPr>
        <p:txBody>
          <a:bodyPr/>
          <a:lstStyle/>
          <a:p>
            <a:r>
              <a:rPr lang="en-US" b="1" i="1" dirty="0"/>
              <a:t>The General Fund </a:t>
            </a:r>
          </a:p>
          <a:p>
            <a:r>
              <a:rPr lang="en-US" dirty="0"/>
              <a:t>GASB’s definition of the general fund appears to be somewhat understated: “to account for and report all financial resources not accounted for and reported in another fund.” This description seems to imply that the general fund records only miscellaneous revenues and expenditures when, in actuality, it reports many of a government’s most important, ongoing functions. For example, the 2017 fund financial statements for the City of Baltimore, Maryland, disclosed 12 major areas of current expenditures within its general fund. </a:t>
            </a:r>
          </a:p>
        </p:txBody>
      </p:sp>
    </p:spTree>
    <p:extLst>
      <p:ext uri="{BB962C8B-B14F-4D97-AF65-F5344CB8AC3E}">
        <p14:creationId xmlns:p14="http://schemas.microsoft.com/office/powerpoint/2010/main" val="1657271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ChangeArrowheads="1" noTextEdit="1"/>
          </p:cNvSpPr>
          <p:nvPr>
            <p:ph type="sldImg"/>
          </p:nvPr>
        </p:nvSpPr>
        <p:spPr>
          <a:xfrm>
            <a:off x="1150938" y="692150"/>
            <a:ext cx="4556125" cy="3416300"/>
          </a:xfrm>
          <a:ln/>
        </p:spPr>
      </p:sp>
      <p:sp>
        <p:nvSpPr>
          <p:cNvPr id="38914" name="Rectangle 3"/>
          <p:cNvSpPr>
            <a:spLocks noGrp="1" noChangeArrowheads="1"/>
          </p:cNvSpPr>
          <p:nvPr>
            <p:ph type="body" idx="1"/>
          </p:nvPr>
        </p:nvSpPr>
        <p:spPr>
          <a:noFill/>
          <a:ln w="9525"/>
        </p:spPr>
        <p:txBody>
          <a:bodyPr/>
          <a:lstStyle/>
          <a:p>
            <a:r>
              <a:rPr lang="en-US" b="1" i="1" dirty="0"/>
              <a:t>Special Revenue Funds </a:t>
            </a:r>
          </a:p>
          <a:p>
            <a:r>
              <a:rPr lang="en-US" dirty="0"/>
              <a:t>Special revenue funds account for resources that are restricted or committed for a specific purpose other than debt payments or capital projects. Because of donor stipulations or legislative mandates, these financial resources must be spent in a designated fashion. </a:t>
            </a:r>
            <a:r>
              <a:rPr lang="en-US" sz="1200" b="0" i="0" u="none" strike="noStrike" kern="1200" baseline="0" dirty="0">
                <a:solidFill>
                  <a:schemeClr val="tx1"/>
                </a:solidFill>
                <a:latin typeface="Times New Roman" pitchFamily="18" charset="0"/>
                <a:ea typeface="+mn-ea"/>
                <a:cs typeface="+mn-cs"/>
              </a:rPr>
              <a:t>Saint Paul, Minnesota, for example, reported 17 individual special revenue funds during the 2017 fiscal year. Sources were as diverse as a city sales tax, administration fees for charitable gambling, and money received from solid waste and recycling programs. </a:t>
            </a:r>
            <a:endParaRPr lang="en-US" dirty="0"/>
          </a:p>
        </p:txBody>
      </p:sp>
    </p:spTree>
    <p:extLst>
      <p:ext uri="{BB962C8B-B14F-4D97-AF65-F5344CB8AC3E}">
        <p14:creationId xmlns:p14="http://schemas.microsoft.com/office/powerpoint/2010/main" val="1224137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ChangeArrowheads="1" noTextEdit="1"/>
          </p:cNvSpPr>
          <p:nvPr>
            <p:ph type="sldImg"/>
          </p:nvPr>
        </p:nvSpPr>
        <p:spPr>
          <a:xfrm>
            <a:off x="1150938" y="692150"/>
            <a:ext cx="4556125" cy="3416300"/>
          </a:xfrm>
          <a:ln/>
        </p:spPr>
      </p:sp>
      <p:sp>
        <p:nvSpPr>
          <p:cNvPr id="40962" name="Rectangle 3"/>
          <p:cNvSpPr>
            <a:spLocks noGrp="1" noChangeArrowheads="1"/>
          </p:cNvSpPr>
          <p:nvPr>
            <p:ph type="body" idx="1"/>
          </p:nvPr>
        </p:nvSpPr>
        <p:spPr>
          <a:noFill/>
          <a:ln w="9525"/>
        </p:spPr>
        <p:txBody>
          <a:bodyPr/>
          <a:lstStyle/>
          <a:p>
            <a:r>
              <a:rPr lang="en-US" b="1" i="1" dirty="0"/>
              <a:t>Capital Projects Funds </a:t>
            </a:r>
          </a:p>
          <a:p>
            <a:r>
              <a:rPr lang="en-US" dirty="0"/>
              <a:t>As the title implies, this fund type accounts for financial resources restricted, committed, or assigned for capital outlays such as acquiring or constructing bridges, high schools, roads, or municipal office complexes. Funding for these projects normally comes from a number of sources such as grants, the sale of bonds, or transfers from general revenue. The actual capital asset being purchased or constructed is not reported here. Only the money to finance the acquisition is monitored in a capital projects fund. For example,</a:t>
            </a:r>
            <a:r>
              <a:rPr lang="en-US" baseline="0" dirty="0"/>
              <a:t> </a:t>
            </a:r>
            <a:r>
              <a:rPr lang="en-US" sz="1200" b="0" i="0" u="none" strike="noStrike" kern="1200" baseline="0" dirty="0">
                <a:solidFill>
                  <a:schemeClr val="tx1"/>
                </a:solidFill>
                <a:latin typeface="Times New Roman" pitchFamily="18" charset="0"/>
                <a:ea typeface="+mn-ea"/>
                <a:cs typeface="+mn-cs"/>
              </a:rPr>
              <a:t>the Lexington-Fayette Urban County Government in Kentucky reported, as of June 30, 2017, that it held a total of more than $49.1 million of current financial resources in 14 different capital projects funds to be used in a variety of projects such as the acquisition or construction of a cultural center, road projects, public library projects, and computer equipment. </a:t>
            </a:r>
            <a:endParaRPr lang="en-US" dirty="0"/>
          </a:p>
        </p:txBody>
      </p:sp>
    </p:spTree>
    <p:extLst>
      <p:ext uri="{BB962C8B-B14F-4D97-AF65-F5344CB8AC3E}">
        <p14:creationId xmlns:p14="http://schemas.microsoft.com/office/powerpoint/2010/main" val="3216812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ChangeArrowheads="1" noTextEdit="1"/>
          </p:cNvSpPr>
          <p:nvPr>
            <p:ph type="sldImg"/>
          </p:nvPr>
        </p:nvSpPr>
        <p:spPr>
          <a:xfrm>
            <a:off x="1150938" y="692150"/>
            <a:ext cx="4556125" cy="3416300"/>
          </a:xfrm>
          <a:ln/>
        </p:spPr>
      </p:sp>
      <p:sp>
        <p:nvSpPr>
          <p:cNvPr id="43010" name="Rectangle 3"/>
          <p:cNvSpPr>
            <a:spLocks noGrp="1" noChangeArrowheads="1"/>
          </p:cNvSpPr>
          <p:nvPr>
            <p:ph type="body" idx="1"/>
          </p:nvPr>
        </p:nvSpPr>
        <p:spPr>
          <a:noFill/>
          <a:ln w="9525"/>
        </p:spPr>
        <p:txBody>
          <a:bodyPr/>
          <a:lstStyle/>
          <a:p>
            <a:r>
              <a:rPr lang="en-US" b="1" i="1" dirty="0"/>
              <a:t>Debt Service Funds </a:t>
            </a:r>
          </a:p>
          <a:p>
            <a:r>
              <a:rPr lang="en-US" dirty="0"/>
              <a:t>These funds record financial resources accumulated to pay long-term liabilities and interest as they come due. However, this fund type does not monitor a government’s long-term debt. Debt service funds are created to account for any monetary balances that are restricted, committed, or assigned to make the eventual payments needed to satisfy long-term liabilities. </a:t>
            </a:r>
            <a:r>
              <a:rPr lang="en-US" sz="1200" b="0" i="0" u="none" strike="noStrike" kern="1200" baseline="0" dirty="0">
                <a:solidFill>
                  <a:schemeClr val="tx1"/>
                </a:solidFill>
                <a:latin typeface="Times New Roman" pitchFamily="18" charset="0"/>
                <a:ea typeface="+mn-ea"/>
                <a:cs typeface="+mn-cs"/>
              </a:rPr>
              <a:t>For example, on June 30, 2017, the city of Birmingham, Alabama, reported holding approximately $4.8 million of cash and investments in its debt service funds to pay long-term debt and interest. For the year then ended, more than $13.9 million in principal payments were made from this fund along with $9.3 million in interest payments. </a:t>
            </a:r>
            <a:endParaRPr lang="en-US" dirty="0"/>
          </a:p>
        </p:txBody>
      </p:sp>
    </p:spTree>
    <p:extLst>
      <p:ext uri="{BB962C8B-B14F-4D97-AF65-F5344CB8AC3E}">
        <p14:creationId xmlns:p14="http://schemas.microsoft.com/office/powerpoint/2010/main" val="1471571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Rot="1" noChangeAspect="1" noChangeArrowheads="1" noTextEdit="1"/>
          </p:cNvSpPr>
          <p:nvPr>
            <p:ph type="sldImg"/>
          </p:nvPr>
        </p:nvSpPr>
        <p:spPr>
          <a:xfrm>
            <a:off x="1150938" y="692150"/>
            <a:ext cx="4556125" cy="3416300"/>
          </a:xfrm>
          <a:ln/>
        </p:spPr>
      </p:sp>
      <p:sp>
        <p:nvSpPr>
          <p:cNvPr id="1024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 LO 16-1: Explain the reasons for the unique characteristics of the financial statements produced by state and local governments.</a:t>
            </a:r>
          </a:p>
        </p:txBody>
      </p:sp>
    </p:spTree>
    <p:extLst>
      <p:ext uri="{BB962C8B-B14F-4D97-AF65-F5344CB8AC3E}">
        <p14:creationId xmlns:p14="http://schemas.microsoft.com/office/powerpoint/2010/main" val="12296708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ChangeArrowheads="1" noTextEdit="1"/>
          </p:cNvSpPr>
          <p:nvPr>
            <p:ph type="sldImg"/>
          </p:nvPr>
        </p:nvSpPr>
        <p:spPr>
          <a:xfrm>
            <a:off x="1150938" y="692150"/>
            <a:ext cx="4556125" cy="3416300"/>
          </a:xfrm>
          <a:ln/>
        </p:spPr>
      </p:sp>
      <p:sp>
        <p:nvSpPr>
          <p:cNvPr id="45058" name="Rectangle 3"/>
          <p:cNvSpPr>
            <a:spLocks noGrp="1" noChangeArrowheads="1"/>
          </p:cNvSpPr>
          <p:nvPr>
            <p:ph type="body" idx="1"/>
          </p:nvPr>
        </p:nvSpPr>
        <p:spPr>
          <a:noFill/>
          <a:ln w="9525"/>
        </p:spPr>
        <p:txBody>
          <a:bodyPr/>
          <a:lstStyle/>
          <a:p>
            <a:r>
              <a:rPr lang="en-US" b="1" i="1" dirty="0"/>
              <a:t>Permanent Funds </a:t>
            </a:r>
          </a:p>
          <a:p>
            <a:r>
              <a:rPr lang="en-US" dirty="0"/>
              <a:t>The permanent funds category accounts for financial resources restricted by external donor, contract, or legislation with the stipulation that the principal can never be spent but any income can be used by the government, often for a specified public program. </a:t>
            </a:r>
            <a:r>
              <a:rPr lang="en-US" sz="1200" b="0" i="0" u="none" strike="noStrike" kern="1200" baseline="0" dirty="0">
                <a:solidFill>
                  <a:schemeClr val="tx1"/>
                </a:solidFill>
                <a:latin typeface="Times New Roman" pitchFamily="18" charset="0"/>
                <a:ea typeface="+mn-ea"/>
                <a:cs typeface="+mn-cs"/>
              </a:rPr>
              <a:t>The City of Dallas, Texas, reported holding $10.0 million as of September 30, 2017, from private donations whose income was designated to maintain four different local parks and to help finance other municipal projects. Such gifts are frequently referred to as </a:t>
            </a:r>
            <a:r>
              <a:rPr lang="en-US" sz="1200" b="0" i="1" u="none" strike="noStrike" kern="1200" baseline="0" dirty="0">
                <a:solidFill>
                  <a:schemeClr val="tx1"/>
                </a:solidFill>
                <a:latin typeface="Times New Roman" pitchFamily="18" charset="0"/>
                <a:ea typeface="+mn-ea"/>
                <a:cs typeface="+mn-cs"/>
              </a:rPr>
              <a:t>endowments. </a:t>
            </a:r>
            <a:endParaRPr lang="en-US" dirty="0"/>
          </a:p>
        </p:txBody>
      </p:sp>
    </p:spTree>
    <p:extLst>
      <p:ext uri="{BB962C8B-B14F-4D97-AF65-F5344CB8AC3E}">
        <p14:creationId xmlns:p14="http://schemas.microsoft.com/office/powerpoint/2010/main" val="3579490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ChangeArrowheads="1" noTextEdit="1"/>
          </p:cNvSpPr>
          <p:nvPr>
            <p:ph type="sldImg"/>
          </p:nvPr>
        </p:nvSpPr>
        <p:spPr>
          <a:xfrm>
            <a:off x="1150938" y="692150"/>
            <a:ext cx="4556125" cy="3416300"/>
          </a:xfrm>
          <a:ln/>
        </p:spPr>
      </p:sp>
      <p:sp>
        <p:nvSpPr>
          <p:cNvPr id="47106" name="Rectangle 3"/>
          <p:cNvSpPr>
            <a:spLocks noGrp="1" noChangeArrowheads="1"/>
          </p:cNvSpPr>
          <p:nvPr>
            <p:ph type="body" idx="1"/>
          </p:nvPr>
        </p:nvSpPr>
        <p:spPr>
          <a:noFill/>
          <a:ln w="9525"/>
        </p:spPr>
        <p:txBody>
          <a:bodyPr/>
          <a:lstStyle/>
          <a:p>
            <a:r>
              <a:rPr lang="en-US" b="1" i="1" dirty="0"/>
              <a:t>Proprietary Funds</a:t>
            </a:r>
          </a:p>
          <a:p>
            <a:r>
              <a:rPr lang="en-US" dirty="0"/>
              <a:t>The proprietary funds category accounts for government activities, such as a bus system, toll road, or subway line, that assess a user charge. Such services resemble those found in the business world. Because the user charge helps the government make a profit or, at least, recover part of its cost, proprietary funds are reported in much the same way on both the fund financial statements and the government-wide financial statements. The accounting resembles that of a for-profit activity in that accrual accounting is used to recognize all assets and liabilities. </a:t>
            </a:r>
          </a:p>
          <a:p>
            <a:r>
              <a:rPr lang="en-US" dirty="0"/>
              <a:t>To facilitate financial reporting, proprietary funds are broken down into two divisions: enterprise and internal service funds.</a:t>
            </a:r>
          </a:p>
        </p:txBody>
      </p:sp>
    </p:spTree>
    <p:extLst>
      <p:ext uri="{BB962C8B-B14F-4D97-AF65-F5344CB8AC3E}">
        <p14:creationId xmlns:p14="http://schemas.microsoft.com/office/powerpoint/2010/main" val="508941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ChangeArrowheads="1" noTextEdit="1"/>
          </p:cNvSpPr>
          <p:nvPr>
            <p:ph type="sldImg"/>
          </p:nvPr>
        </p:nvSpPr>
        <p:spPr>
          <a:xfrm>
            <a:off x="1150938" y="692150"/>
            <a:ext cx="4556125" cy="3416300"/>
          </a:xfrm>
          <a:ln/>
        </p:spPr>
      </p:sp>
      <p:sp>
        <p:nvSpPr>
          <p:cNvPr id="49154" name="Rectangle 3"/>
          <p:cNvSpPr>
            <a:spLocks noGrp="1" noChangeArrowheads="1"/>
          </p:cNvSpPr>
          <p:nvPr>
            <p:ph type="body" idx="1"/>
          </p:nvPr>
        </p:nvSpPr>
        <p:spPr>
          <a:noFill/>
          <a:ln w="9525"/>
        </p:spPr>
        <p:txBody>
          <a:bodyPr/>
          <a:lstStyle/>
          <a:p>
            <a:r>
              <a:rPr lang="en-US" b="1" i="1" dirty="0"/>
              <a:t>Enterprise Funds</a:t>
            </a:r>
          </a:p>
          <a:p>
            <a:r>
              <a:rPr lang="en-US" dirty="0"/>
              <a:t>Any government operation that is open to the public and financed, at least in part, by user charges is likely to be classified as an enterprise fund. A municipality, for example, might generate revenues from the use of a public swimming pool, golf course, airport, water and sewage service, and the like. The City of Houston generated $1.4 billion in revenue during the year ending June 30, 2015, from three enterprise funds: the city’s aviation system, combined utility system, and the convention and entertainment facilities. </a:t>
            </a:r>
          </a:p>
          <a:p>
            <a:r>
              <a:rPr lang="en-US" dirty="0"/>
              <a:t>Any activity that charges the public a user fee may be classified as an enterprise fund. However, this designation is </a:t>
            </a:r>
            <a:r>
              <a:rPr lang="en-US" i="1" dirty="0"/>
              <a:t>required </a:t>
            </a:r>
            <a:r>
              <a:rPr lang="en-US" dirty="0"/>
              <a:t>if the activity meets any one of the following criteria. At that point, the amount of revenue is viewed as significant to the operation:</a:t>
            </a:r>
          </a:p>
          <a:p>
            <a:pPr marL="171450" indent="-171450">
              <a:buFont typeface="Arial"/>
              <a:buChar char="•"/>
            </a:pPr>
            <a:r>
              <a:rPr lang="en-US" dirty="0"/>
              <a:t>The activity generates revenues that provide the sole security for the debts of the activity.</a:t>
            </a:r>
          </a:p>
          <a:p>
            <a:pPr marL="171450" indent="-171450">
              <a:buFont typeface="Arial"/>
              <a:buChar char="•"/>
            </a:pPr>
            <a:r>
              <a:rPr lang="en-US" dirty="0"/>
              <a:t>Laws or regulations require recovering the activity’s costs (including depreciation and debt service) through fees or charges.</a:t>
            </a:r>
          </a:p>
          <a:p>
            <a:pPr marL="171450" indent="-171450">
              <a:buFont typeface="Arial"/>
              <a:buChar char="•"/>
            </a:pPr>
            <a:r>
              <a:rPr lang="en-US" dirty="0"/>
              <a:t>Fees and charges are set at prices intended to recover costs including depreciation and debt service.</a:t>
            </a:r>
          </a:p>
        </p:txBody>
      </p:sp>
    </p:spTree>
    <p:extLst>
      <p:ext uri="{BB962C8B-B14F-4D97-AF65-F5344CB8AC3E}">
        <p14:creationId xmlns:p14="http://schemas.microsoft.com/office/powerpoint/2010/main" val="38457701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ChangeArrowheads="1" noTextEdit="1"/>
          </p:cNvSpPr>
          <p:nvPr>
            <p:ph type="sldImg"/>
          </p:nvPr>
        </p:nvSpPr>
        <p:spPr>
          <a:xfrm>
            <a:off x="1150938" y="692150"/>
            <a:ext cx="4556125" cy="3416300"/>
          </a:xfrm>
          <a:ln/>
        </p:spPr>
      </p:sp>
      <p:sp>
        <p:nvSpPr>
          <p:cNvPr id="51202" name="Rectangle 3"/>
          <p:cNvSpPr>
            <a:spLocks noGrp="1" noChangeArrowheads="1"/>
          </p:cNvSpPr>
          <p:nvPr>
            <p:ph type="body" idx="1"/>
          </p:nvPr>
        </p:nvSpPr>
        <p:spPr>
          <a:noFill/>
          <a:ln w="9525"/>
        </p:spPr>
        <p:txBody>
          <a:bodyPr/>
          <a:lstStyle/>
          <a:p>
            <a:pPr>
              <a:spcBef>
                <a:spcPct val="35000"/>
              </a:spcBef>
              <a:buClr>
                <a:srgbClr val="002060"/>
              </a:buClr>
              <a:buSzPct val="85000"/>
              <a:buFont typeface="Wingdings" pitchFamily="2" charset="2"/>
              <a:buChar char="Ø"/>
            </a:pPr>
            <a:r>
              <a:rPr lang="en-US" sz="1200" dirty="0"/>
              <a:t>Account for any operation that provides services to ANOTHER governmental department for a fee.</a:t>
            </a:r>
          </a:p>
          <a:p>
            <a:pPr>
              <a:spcBef>
                <a:spcPct val="35000"/>
              </a:spcBef>
              <a:buClr>
                <a:srgbClr val="002060"/>
              </a:buClr>
              <a:buSzPct val="85000"/>
              <a:buFont typeface="Wingdings" pitchFamily="2" charset="2"/>
              <a:buChar char="Ø"/>
            </a:pPr>
            <a:r>
              <a:rPr lang="en-US" sz="1200" dirty="0"/>
              <a:t>Services are provided for the primary benefit of parties within the government.</a:t>
            </a:r>
          </a:p>
          <a:p>
            <a:pPr>
              <a:spcBef>
                <a:spcPct val="35000"/>
              </a:spcBef>
              <a:buClr>
                <a:srgbClr val="002060"/>
              </a:buClr>
              <a:buSzPct val="85000"/>
              <a:buFont typeface="Wingdings" pitchFamily="2" charset="2"/>
              <a:buChar char="Ø"/>
            </a:pPr>
            <a:r>
              <a:rPr lang="en-US" sz="1200" dirty="0"/>
              <a:t>Accounted for similar to for-profit operations in the private sector.</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The City of Lincoln, Nebraska, lists eight operations in its 2017 financial statements that are accounted for as individual internal service funds: </a:t>
            </a:r>
          </a:p>
          <a:p>
            <a:r>
              <a:rPr lang="en-US" sz="1200" b="0" i="1" u="none" strike="noStrike" kern="1200" baseline="0" dirty="0">
                <a:solidFill>
                  <a:schemeClr val="tx1"/>
                </a:solidFill>
                <a:latin typeface="Times New Roman" pitchFamily="18" charset="0"/>
                <a:ea typeface="+mn-ea"/>
                <a:cs typeface="+mn-cs"/>
              </a:rPr>
              <a:t>Information services fund</a:t>
            </a:r>
            <a:r>
              <a:rPr lang="en-US" sz="1200" b="0" i="0" u="none" strike="noStrike" kern="1200" baseline="0" dirty="0">
                <a:solidFill>
                  <a:schemeClr val="tx1"/>
                </a:solidFill>
                <a:latin typeface="Times New Roman" pitchFamily="18" charset="0"/>
                <a:ea typeface="+mn-ea"/>
                <a:cs typeface="+mn-cs"/>
              </a:rPr>
              <a:t>—to account for the cost of operating a central data processing facility. </a:t>
            </a:r>
          </a:p>
          <a:p>
            <a:r>
              <a:rPr lang="en-US" sz="1200" b="0" i="1" u="none" strike="noStrike" kern="1200" baseline="0" dirty="0">
                <a:solidFill>
                  <a:schemeClr val="tx1"/>
                </a:solidFill>
                <a:latin typeface="Times New Roman" pitchFamily="18" charset="0"/>
                <a:ea typeface="+mn-ea"/>
                <a:cs typeface="+mn-cs"/>
              </a:rPr>
              <a:t>Engineering revolving fund</a:t>
            </a:r>
            <a:r>
              <a:rPr lang="en-US" sz="1200" b="0" i="0" u="none" strike="noStrike" kern="1200" baseline="0" dirty="0">
                <a:solidFill>
                  <a:schemeClr val="tx1"/>
                </a:solidFill>
                <a:latin typeface="Times New Roman" pitchFamily="18" charset="0"/>
                <a:ea typeface="+mn-ea"/>
                <a:cs typeface="+mn-cs"/>
              </a:rPr>
              <a:t>—to account for the cost of operating a central engineering pool. </a:t>
            </a:r>
          </a:p>
          <a:p>
            <a:r>
              <a:rPr lang="en-US" sz="1200" b="0" i="1" u="none" strike="noStrike" kern="1200" baseline="0" dirty="0">
                <a:solidFill>
                  <a:schemeClr val="tx1"/>
                </a:solidFill>
                <a:latin typeface="Times New Roman" pitchFamily="18" charset="0"/>
                <a:ea typeface="+mn-ea"/>
                <a:cs typeface="+mn-cs"/>
              </a:rPr>
              <a:t>Insurance revolving fund</a:t>
            </a:r>
            <a:r>
              <a:rPr lang="en-US" sz="1200" b="0" i="0" u="none" strike="noStrike" kern="1200" baseline="0" dirty="0">
                <a:solidFill>
                  <a:schemeClr val="tx1"/>
                </a:solidFill>
                <a:latin typeface="Times New Roman" pitchFamily="18" charset="0"/>
                <a:ea typeface="+mn-ea"/>
                <a:cs typeface="+mn-cs"/>
              </a:rPr>
              <a:t>—to account for the cost of providing several types of self-insurance programs. </a:t>
            </a:r>
          </a:p>
          <a:p>
            <a:r>
              <a:rPr lang="en-US" sz="1200" b="0" i="1" u="none" strike="noStrike" kern="1200" baseline="0" dirty="0">
                <a:solidFill>
                  <a:schemeClr val="tx1"/>
                </a:solidFill>
                <a:latin typeface="Times New Roman" pitchFamily="18" charset="0"/>
                <a:ea typeface="+mn-ea"/>
                <a:cs typeface="+mn-cs"/>
              </a:rPr>
              <a:t>Fleet services fund</a:t>
            </a:r>
            <a:r>
              <a:rPr lang="en-US" sz="1200" b="0" i="0" u="none" strike="noStrike" kern="1200" baseline="0" dirty="0">
                <a:solidFill>
                  <a:schemeClr val="tx1"/>
                </a:solidFill>
                <a:latin typeface="Times New Roman" pitchFamily="18" charset="0"/>
                <a:ea typeface="+mn-ea"/>
                <a:cs typeface="+mn-cs"/>
              </a:rPr>
              <a:t>—to account for the operations of a centralized maintenance facility for city equipment. </a:t>
            </a:r>
          </a:p>
          <a:p>
            <a:r>
              <a:rPr lang="en-US" sz="1200" b="0" i="1" u="none" strike="noStrike" kern="1200" baseline="0" dirty="0">
                <a:solidFill>
                  <a:schemeClr val="tx1"/>
                </a:solidFill>
                <a:latin typeface="Times New Roman" pitchFamily="18" charset="0"/>
                <a:ea typeface="+mn-ea"/>
                <a:cs typeface="+mn-cs"/>
              </a:rPr>
              <a:t>Police garage fund</a:t>
            </a:r>
            <a:r>
              <a:rPr lang="en-US" sz="1200" b="0" i="0" u="none" strike="noStrike" kern="1200" baseline="0" dirty="0">
                <a:solidFill>
                  <a:schemeClr val="tx1"/>
                </a:solidFill>
                <a:latin typeface="Times New Roman" pitchFamily="18" charset="0"/>
                <a:ea typeface="+mn-ea"/>
                <a:cs typeface="+mn-cs"/>
              </a:rPr>
              <a:t>—to account for the operation of a maintenance facility for police and other government vehicles. </a:t>
            </a:r>
          </a:p>
          <a:p>
            <a:r>
              <a:rPr lang="en-US" sz="1200" b="0" i="1" u="none" strike="noStrike" kern="1200" baseline="0" dirty="0">
                <a:solidFill>
                  <a:schemeClr val="tx1"/>
                </a:solidFill>
                <a:latin typeface="Times New Roman" pitchFamily="18" charset="0"/>
                <a:ea typeface="+mn-ea"/>
                <a:cs typeface="+mn-cs"/>
              </a:rPr>
              <a:t>Communication services fund</a:t>
            </a:r>
            <a:r>
              <a:rPr lang="en-US" sz="1200" b="0" i="0" u="none" strike="noStrike" kern="1200" baseline="0" dirty="0">
                <a:solidFill>
                  <a:schemeClr val="tx1"/>
                </a:solidFill>
                <a:latin typeface="Times New Roman" pitchFamily="18" charset="0"/>
                <a:ea typeface="+mn-ea"/>
                <a:cs typeface="+mn-cs"/>
              </a:rPr>
              <a:t>—to account for the costs of providing graphic arts and telecommunications services. </a:t>
            </a:r>
          </a:p>
          <a:p>
            <a:r>
              <a:rPr lang="en-US" sz="1200" b="0" i="1" u="none" strike="noStrike" kern="1200" baseline="0" dirty="0">
                <a:solidFill>
                  <a:schemeClr val="tx1"/>
                </a:solidFill>
                <a:latin typeface="Times New Roman" pitchFamily="18" charset="0"/>
                <a:ea typeface="+mn-ea"/>
                <a:cs typeface="+mn-cs"/>
              </a:rPr>
              <a:t>Copy services fund</a:t>
            </a:r>
            <a:r>
              <a:rPr lang="en-US" sz="1200" b="0" i="0" u="none" strike="noStrike" kern="1200" baseline="0" dirty="0">
                <a:solidFill>
                  <a:schemeClr val="tx1"/>
                </a:solidFill>
                <a:latin typeface="Times New Roman" pitchFamily="18" charset="0"/>
                <a:ea typeface="+mn-ea"/>
                <a:cs typeface="+mn-cs"/>
              </a:rPr>
              <a:t>—to account for the cost of providing copy services. </a:t>
            </a:r>
          </a:p>
          <a:p>
            <a:r>
              <a:rPr lang="en-US" sz="1200" b="0" i="1" u="none" strike="noStrike" kern="1200" baseline="0" dirty="0">
                <a:solidFill>
                  <a:schemeClr val="tx1"/>
                </a:solidFill>
                <a:latin typeface="Times New Roman" pitchFamily="18" charset="0"/>
                <a:ea typeface="+mn-ea"/>
                <a:cs typeface="+mn-cs"/>
              </a:rPr>
              <a:t>Municipal services center fund</a:t>
            </a:r>
            <a:r>
              <a:rPr lang="en-US" sz="1200" b="0" i="0" u="none" strike="noStrike" kern="1200" baseline="0" dirty="0">
                <a:solidFill>
                  <a:schemeClr val="tx1"/>
                </a:solidFill>
                <a:latin typeface="Times New Roman" pitchFamily="18" charset="0"/>
                <a:ea typeface="+mn-ea"/>
                <a:cs typeface="+mn-cs"/>
              </a:rPr>
              <a:t>—to account for the purchase and operation of a facility to provide a location for various government functions. </a:t>
            </a:r>
            <a:endParaRPr lang="en-US" dirty="0"/>
          </a:p>
        </p:txBody>
      </p:sp>
    </p:spTree>
    <p:extLst>
      <p:ext uri="{BB962C8B-B14F-4D97-AF65-F5344CB8AC3E}">
        <p14:creationId xmlns:p14="http://schemas.microsoft.com/office/powerpoint/2010/main" val="16429402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ChangeArrowheads="1" noTextEdit="1"/>
          </p:cNvSpPr>
          <p:nvPr>
            <p:ph type="sldImg"/>
          </p:nvPr>
        </p:nvSpPr>
        <p:spPr>
          <a:xfrm>
            <a:off x="1150938" y="692150"/>
            <a:ext cx="4556125" cy="3416300"/>
          </a:xfrm>
          <a:ln/>
        </p:spPr>
      </p:sp>
      <p:sp>
        <p:nvSpPr>
          <p:cNvPr id="53250" name="Rectangle 3"/>
          <p:cNvSpPr>
            <a:spLocks noGrp="1" noChangeArrowheads="1"/>
          </p:cNvSpPr>
          <p:nvPr>
            <p:ph type="body" idx="1"/>
          </p:nvPr>
        </p:nvSpPr>
        <p:spPr>
          <a:noFill/>
          <a:ln w="9525"/>
        </p:spPr>
        <p:txBody>
          <a:bodyPr/>
          <a:lstStyle/>
          <a:p>
            <a:r>
              <a:rPr lang="en-US" dirty="0"/>
              <a:t>The final classification, fiduciary funds, accounts for assets held in a trustee or agency capacity for external parties so that the money cannot be used to support the reporting government’s programs. Like proprietary funds, fiduciary funds use the economic resources measurement focus and accrual accounting for the timing of revenues and expenses. Because these assets are not available for the benefit of the reporting government, fiduciary funds are omitted entirely from government-wide financial statements although separate statements are included within the fund financial statements.</a:t>
            </a:r>
          </a:p>
          <a:p>
            <a:r>
              <a:rPr lang="en-US" dirty="0"/>
              <a:t>Four different fund types are identified within the fiduciary funds category.</a:t>
            </a:r>
          </a:p>
        </p:txBody>
      </p:sp>
    </p:spTree>
    <p:extLst>
      <p:ext uri="{BB962C8B-B14F-4D97-AF65-F5344CB8AC3E}">
        <p14:creationId xmlns:p14="http://schemas.microsoft.com/office/powerpoint/2010/main" val="109837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ChangeArrowheads="1" noTextEdit="1"/>
          </p:cNvSpPr>
          <p:nvPr>
            <p:ph type="sldImg"/>
          </p:nvPr>
        </p:nvSpPr>
        <p:spPr>
          <a:xfrm>
            <a:off x="1150938" y="692150"/>
            <a:ext cx="4556125" cy="3416300"/>
          </a:xfrm>
          <a:ln/>
        </p:spPr>
      </p:sp>
      <p:sp>
        <p:nvSpPr>
          <p:cNvPr id="55298" name="Rectangle 3"/>
          <p:cNvSpPr>
            <a:spLocks noGrp="1" noChangeArrowheads="1"/>
          </p:cNvSpPr>
          <p:nvPr>
            <p:ph type="body" idx="1"/>
          </p:nvPr>
        </p:nvSpPr>
        <p:spPr>
          <a:noFill/>
          <a:ln w="9525"/>
        </p:spPr>
        <p:txBody>
          <a:bodyPr/>
          <a:lstStyle/>
          <a:p>
            <a:r>
              <a:rPr lang="en-US" b="1" i="1" dirty="0"/>
              <a:t>Investment Trust Funds </a:t>
            </a:r>
            <a:r>
              <a:rPr lang="en-US" dirty="0"/>
              <a:t>The first fiduciary fund type accounts for the outside portion of investment pools when the reporting government has accumulated financial resources from other governments in order to have more money to invest so that a higher rate of return can be earned.</a:t>
            </a:r>
          </a:p>
          <a:p>
            <a:r>
              <a:rPr lang="en-US" b="1" i="1" dirty="0"/>
              <a:t>Private-Purpose Trust Funds </a:t>
            </a:r>
            <a:r>
              <a:rPr lang="en-US" dirty="0"/>
              <a:t>The second fiduciary fund type accounts for monies held in a trustee capacity for the benefit of specifically designated external parties such as individuals, private organizations, or other governments. Unclaimed property is usually recorded here.</a:t>
            </a:r>
          </a:p>
          <a:p>
            <a:r>
              <a:rPr lang="en-US" b="1" i="1" dirty="0"/>
              <a:t>Pension Trust Funds </a:t>
            </a:r>
            <a:r>
              <a:rPr lang="en-US" dirty="0"/>
              <a:t>The third fiduciary fund type accounts for the assets held to pay employee retirement benefits. Because of the need to provide adequate money for retired government workers (for a period of time that might last for many years), this fund type can become quite large.</a:t>
            </a:r>
          </a:p>
          <a:p>
            <a:r>
              <a:rPr lang="en-US" b="1" i="1" dirty="0"/>
              <a:t>Agency Funds </a:t>
            </a:r>
            <a:r>
              <a:rPr lang="en-US" dirty="0"/>
              <a:t>The fourth type of fiduciary fund records any resources a government holds as an agent for individuals, private organizations, or other government units. For example, one government could collect taxes and tolls on behalf of another. Money often passes through the agency fund very quickly. To ensure safety and control, the agency fund maintains this money separately until physically transferred to the proper authority. </a:t>
            </a:r>
          </a:p>
        </p:txBody>
      </p:sp>
    </p:spTree>
    <p:extLst>
      <p:ext uri="{BB962C8B-B14F-4D97-AF65-F5344CB8AC3E}">
        <p14:creationId xmlns:p14="http://schemas.microsoft.com/office/powerpoint/2010/main" val="10009156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Rot="1" noChangeAspect="1" noChangeArrowheads="1" noTextEdit="1"/>
          </p:cNvSpPr>
          <p:nvPr>
            <p:ph type="sldImg"/>
          </p:nvPr>
        </p:nvSpPr>
        <p:spPr>
          <a:xfrm>
            <a:off x="1150938" y="692150"/>
            <a:ext cx="4556125" cy="3416300"/>
          </a:xfrm>
          <a:ln/>
        </p:spPr>
      </p:sp>
      <p:sp>
        <p:nvSpPr>
          <p:cNvPr id="5734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16-5: Understand the basic structure of government-wide financial statements and fund financial statements (as produced for the governmental funds). </a:t>
            </a:r>
            <a:endParaRPr lang="en-US" dirty="0"/>
          </a:p>
        </p:txBody>
      </p:sp>
    </p:spTree>
    <p:extLst>
      <p:ext uri="{BB962C8B-B14F-4D97-AF65-F5344CB8AC3E}">
        <p14:creationId xmlns:p14="http://schemas.microsoft.com/office/powerpoint/2010/main" val="31820042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ChangeArrowheads="1" noTextEdit="1"/>
          </p:cNvSpPr>
          <p:nvPr>
            <p:ph type="sldImg"/>
          </p:nvPr>
        </p:nvSpPr>
        <p:spPr>
          <a:xfrm>
            <a:off x="1150938" y="692150"/>
            <a:ext cx="4556125" cy="3416300"/>
          </a:xfrm>
          <a:ln/>
        </p:spPr>
      </p:sp>
      <p:sp>
        <p:nvSpPr>
          <p:cNvPr id="59394" name="Rectangle 3"/>
          <p:cNvSpPr>
            <a:spLocks noGrp="1" noChangeArrowheads="1"/>
          </p:cNvSpPr>
          <p:nvPr>
            <p:ph type="body" idx="1"/>
          </p:nvPr>
        </p:nvSpPr>
        <p:spPr>
          <a:noFill/>
          <a:ln w="9525"/>
        </p:spPr>
        <p:txBody>
          <a:bodyPr/>
          <a:lstStyle/>
          <a:p>
            <a:r>
              <a:rPr lang="en-US" dirty="0"/>
              <a:t>Although a complete analysis of the financial statements of a state or local government is presented in the subsequent chapter, an overview of four basic financial statements will be presented at this point to help illustrate the reporting of certain events. These examples are not complete but can be used to demonstrate the presentation of various transactions and accounts.</a:t>
            </a:r>
          </a:p>
          <a:p>
            <a:r>
              <a:rPr lang="en-US" dirty="0"/>
              <a:t>Only two financial statements make up the government-wide financial statements: </a:t>
            </a:r>
            <a:r>
              <a:rPr lang="en-US" i="1" dirty="0"/>
              <a:t>the statement of net position </a:t>
            </a:r>
            <a:r>
              <a:rPr lang="en-US" dirty="0"/>
              <a:t>and </a:t>
            </a:r>
            <a:r>
              <a:rPr lang="en-US" i="1" dirty="0"/>
              <a:t>the statement of activities</a:t>
            </a:r>
            <a:r>
              <a:rPr lang="en-US" dirty="0"/>
              <a:t>. The reporting is separated into governmental activities (all governmental funds and most internal service funds) and business-type activities (all enterprise funds and any remaining internal service funds). As mentioned earlier, government-wide financial statements do not include the transactions and balances of fiduciary funds, because those resources are not available for the benefit of the reporting government. Fiduciary funds are only shown in separate fund financial statements.</a:t>
            </a:r>
            <a:endParaRPr lang="en-US" b="1" dirty="0">
              <a:solidFill>
                <a:srgbClr val="002060"/>
              </a:solidFill>
              <a:cs typeface="Times New Roman" pitchFamily="18" charset="0"/>
            </a:endParaRPr>
          </a:p>
        </p:txBody>
      </p:sp>
    </p:spTree>
    <p:extLst>
      <p:ext uri="{BB962C8B-B14F-4D97-AF65-F5344CB8AC3E}">
        <p14:creationId xmlns:p14="http://schemas.microsoft.com/office/powerpoint/2010/main" val="459779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50938" y="692150"/>
            <a:ext cx="4556125" cy="3416300"/>
          </a:xfrm>
          <a:ln/>
        </p:spPr>
      </p:sp>
      <p:sp>
        <p:nvSpPr>
          <p:cNvPr id="61442" name="Rectangle 3"/>
          <p:cNvSpPr>
            <a:spLocks noGrp="1" noChangeArrowheads="1"/>
          </p:cNvSpPr>
          <p:nvPr>
            <p:ph type="body" idx="1"/>
          </p:nvPr>
        </p:nvSpPr>
        <p:spPr>
          <a:noFill/>
          <a:ln w="9525"/>
        </p:spPr>
        <p:txBody>
          <a:bodyPr/>
          <a:lstStyle/>
          <a:p>
            <a:r>
              <a:rPr lang="en-US" dirty="0">
                <a:solidFill>
                  <a:srgbClr val="000000"/>
                </a:solidFill>
                <a:cs typeface="Times New Roman" pitchFamily="18" charset="0"/>
              </a:rPr>
              <a:t>EXHIBIT 16.1 Statement of Net Position Government-Wide Financial Statements</a:t>
            </a:r>
            <a:endParaRPr lang="en-US" dirty="0">
              <a:solidFill>
                <a:srgbClr val="000000"/>
              </a:solidFill>
            </a:endParaRPr>
          </a:p>
        </p:txBody>
      </p:sp>
    </p:spTree>
    <p:extLst>
      <p:ext uri="{BB962C8B-B14F-4D97-AF65-F5344CB8AC3E}">
        <p14:creationId xmlns:p14="http://schemas.microsoft.com/office/powerpoint/2010/main" val="40976498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ChangeArrowheads="1" noTextEdit="1"/>
          </p:cNvSpPr>
          <p:nvPr>
            <p:ph type="sldImg"/>
          </p:nvPr>
        </p:nvSpPr>
        <p:spPr>
          <a:xfrm>
            <a:off x="1150938" y="692150"/>
            <a:ext cx="4556125" cy="3416300"/>
          </a:xfrm>
          <a:ln/>
        </p:spPr>
      </p:sp>
      <p:sp>
        <p:nvSpPr>
          <p:cNvPr id="63490" name="Rectangle 3"/>
          <p:cNvSpPr>
            <a:spLocks noGrp="1" noChangeArrowheads="1"/>
          </p:cNvSpPr>
          <p:nvPr>
            <p:ph type="body" idx="1"/>
          </p:nvPr>
        </p:nvSpPr>
        <p:spPr>
          <a:noFill/>
          <a:ln w="9525"/>
        </p:spPr>
        <p:txBody>
          <a:bodyPr/>
          <a:lstStyle/>
          <a:p>
            <a:r>
              <a:rPr lang="en-US" dirty="0">
                <a:solidFill>
                  <a:srgbClr val="000000"/>
                </a:solidFill>
                <a:cs typeface="Times New Roman" pitchFamily="18" charset="0"/>
              </a:rPr>
              <a:t>Exhibit 16.1 outlines the basic structure of a statement of net position. </a:t>
            </a:r>
            <a:r>
              <a:rPr lang="en-US" dirty="0"/>
              <a:t>Because the economic resources measurement focus is used in the government-wide financial statements, all assets and liabilities are reported. I</a:t>
            </a:r>
            <a:r>
              <a:rPr lang="en-US" dirty="0">
                <a:solidFill>
                  <a:srgbClr val="000000"/>
                </a:solidFill>
                <a:cs typeface="Times New Roman" pitchFamily="18" charset="0"/>
              </a:rPr>
              <a:t>n addition, as will be discussed later, GASB has identified several balances that relate to future periods of time but do not qualify as either assets or liabilities. As can be seen in this example, these amounts are shown as deferred outflows or deferred inflows of resources. </a:t>
            </a:r>
          </a:p>
          <a:p>
            <a:r>
              <a:rPr lang="en-US" dirty="0">
                <a:solidFill>
                  <a:srgbClr val="000000"/>
                </a:solidFill>
                <a:cs typeface="Times New Roman" pitchFamily="18" charset="0"/>
              </a:rPr>
              <a:t>The final section of this statement, the net position category, indicates (1) the amount of capital assets being reported less related debt, (2) legal or external restrictions on the use of any of the reported assets or resources, and (3) the total unrestricted amount available for use by government officials. For example, in Exhibit 16.1, the Governmental Activities holds $80 that is unrestricted, whereas the Business-Type Activities has only $30. </a:t>
            </a:r>
            <a:endParaRPr lang="en-US" dirty="0">
              <a:solidFill>
                <a:srgbClr val="000000"/>
              </a:solidFill>
            </a:endParaRPr>
          </a:p>
        </p:txBody>
      </p:sp>
    </p:spTree>
    <p:extLst>
      <p:ext uri="{BB962C8B-B14F-4D97-AF65-F5344CB8AC3E}">
        <p14:creationId xmlns:p14="http://schemas.microsoft.com/office/powerpoint/2010/main" val="1199555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Rot="1" noChangeAspect="1" noChangeArrowheads="1" noTextEdit="1"/>
          </p:cNvSpPr>
          <p:nvPr>
            <p:ph type="sldImg"/>
          </p:nvPr>
        </p:nvSpPr>
        <p:spPr>
          <a:xfrm>
            <a:off x="1150938" y="692150"/>
            <a:ext cx="4556125" cy="3416300"/>
          </a:xfrm>
          <a:ln/>
        </p:spPr>
      </p:sp>
      <p:sp>
        <p:nvSpPr>
          <p:cNvPr id="12290" name="Rectangle 3"/>
          <p:cNvSpPr>
            <a:spLocks noGrp="1" noChangeArrowheads="1"/>
          </p:cNvSpPr>
          <p:nvPr>
            <p:ph type="body" idx="1"/>
          </p:nvPr>
        </p:nvSpPr>
        <p:spPr>
          <a:noFill/>
          <a:ln w="9525"/>
        </p:spPr>
        <p:txBody>
          <a:bodyPr/>
          <a:lstStyle/>
          <a:p>
            <a:r>
              <a:rPr lang="en-US" dirty="0"/>
              <a:t>Accounting for state and local governments is not merely a matching of expenses with earned revenues so that net income can be determined. The setting of tax rates and allocating of limited financial resources among such worthy causes as education, police protection, welfare, and the environment create heated debates throughout the nation. Without a profit motive, what should be reported by a government and who are the potential users of that financial information?</a:t>
            </a:r>
          </a:p>
          <a:p>
            <a:pPr lvl="1"/>
            <a:r>
              <a:rPr lang="en-US" dirty="0"/>
              <a:t>“The primary purpose of governments is to enhance or maintain the well-being of citizens by providing services in accordance with public policy goals. In contrast, business enterprises focus primarily on wealth creation, interacting principally with those segments of society that fulfill their mission of generating a financial return on investment for shareholders.” </a:t>
            </a:r>
          </a:p>
          <a:p>
            <a:pPr lvl="1"/>
            <a:r>
              <a:rPr lang="en-US" dirty="0"/>
              <a:t>“The white paper cites several other crucial differences that generate user demand for unique information:</a:t>
            </a:r>
          </a:p>
          <a:p>
            <a:pPr marL="628650" lvl="1" indent="-171450">
              <a:buFont typeface="Arial"/>
              <a:buChar char="•"/>
            </a:pPr>
            <a:r>
              <a:rPr lang="en-US" dirty="0"/>
              <a:t>Governments serve a broader group of stakeholders, including taxpayers, citizens, elected representatives, oversight groups, bondholders, and others in the financial community.</a:t>
            </a:r>
          </a:p>
          <a:p>
            <a:pPr marL="628650" lvl="1" indent="-171450">
              <a:buFont typeface="Arial"/>
              <a:buChar char="•"/>
            </a:pPr>
            <a:r>
              <a:rPr lang="en-US" dirty="0"/>
              <a:t>Monitoring actual compliance with budgeted public policy priorities is central to government public accountability reporting.</a:t>
            </a:r>
          </a:p>
          <a:p>
            <a:pPr marL="628650" lvl="1" indent="-171450">
              <a:buFont typeface="Arial"/>
              <a:buChar char="•"/>
            </a:pPr>
            <a:r>
              <a:rPr lang="en-US" dirty="0"/>
              <a:t>Governments exist longer than for-profit businesses and are not typically subject to bankruptcy and dissolution.”</a:t>
            </a:r>
          </a:p>
        </p:txBody>
      </p:sp>
    </p:spTree>
    <p:extLst>
      <p:ext uri="{BB962C8B-B14F-4D97-AF65-F5344CB8AC3E}">
        <p14:creationId xmlns:p14="http://schemas.microsoft.com/office/powerpoint/2010/main" val="11727486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Rot="1" noChangeAspect="1" noChangeArrowheads="1" noTextEdit="1"/>
          </p:cNvSpPr>
          <p:nvPr>
            <p:ph type="sldImg"/>
          </p:nvPr>
        </p:nvSpPr>
        <p:spPr>
          <a:xfrm>
            <a:off x="1150938" y="692150"/>
            <a:ext cx="4556125" cy="3416300"/>
          </a:xfrm>
          <a:ln/>
        </p:spPr>
      </p:sp>
      <p:sp>
        <p:nvSpPr>
          <p:cNvPr id="65538" name="Rectangle 3"/>
          <p:cNvSpPr>
            <a:spLocks noGrp="1" noChangeArrowheads="1"/>
          </p:cNvSpPr>
          <p:nvPr>
            <p:ph type="body" idx="1"/>
          </p:nvPr>
        </p:nvSpPr>
        <p:spPr>
          <a:noFill/>
          <a:ln w="9525"/>
        </p:spPr>
        <p:txBody>
          <a:bodyPr/>
          <a:lstStyle/>
          <a:p>
            <a:r>
              <a:rPr lang="en-US" dirty="0">
                <a:solidFill>
                  <a:srgbClr val="000000"/>
                </a:solidFill>
                <a:cs typeface="Times New Roman" pitchFamily="18" charset="0"/>
              </a:rPr>
              <a:t>Exhibit 16.2:</a:t>
            </a:r>
            <a:r>
              <a:rPr lang="en-US" baseline="0" dirty="0">
                <a:solidFill>
                  <a:srgbClr val="000000"/>
                </a:solidFill>
                <a:cs typeface="Times New Roman" pitchFamily="18" charset="0"/>
              </a:rPr>
              <a:t> Statement of Activities</a:t>
            </a:r>
            <a:endParaRPr lang="en-US" dirty="0">
              <a:solidFill>
                <a:srgbClr val="000000"/>
              </a:solidFill>
            </a:endParaRPr>
          </a:p>
        </p:txBody>
      </p:sp>
    </p:spTree>
    <p:extLst>
      <p:ext uri="{BB962C8B-B14F-4D97-AF65-F5344CB8AC3E}">
        <p14:creationId xmlns:p14="http://schemas.microsoft.com/office/powerpoint/2010/main" val="26501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ChangeArrowheads="1" noTextEdit="1"/>
          </p:cNvSpPr>
          <p:nvPr>
            <p:ph type="sldImg"/>
          </p:nvPr>
        </p:nvSpPr>
        <p:spPr>
          <a:xfrm>
            <a:off x="1150938" y="692150"/>
            <a:ext cx="4556125" cy="3416300"/>
          </a:xfrm>
          <a:ln/>
        </p:spPr>
      </p:sp>
      <p:sp>
        <p:nvSpPr>
          <p:cNvPr id="67586" name="Rectangle 3"/>
          <p:cNvSpPr>
            <a:spLocks noGrp="1" noChangeArrowheads="1"/>
          </p:cNvSpPr>
          <p:nvPr>
            <p:ph type="body" idx="1"/>
          </p:nvPr>
        </p:nvSpPr>
        <p:spPr>
          <a:noFill/>
          <a:ln w="9525"/>
        </p:spPr>
        <p:txBody>
          <a:bodyPr/>
          <a:lstStyle/>
          <a:p>
            <a:r>
              <a:rPr lang="en-US" dirty="0">
                <a:solidFill>
                  <a:srgbClr val="000000"/>
                </a:solidFill>
                <a:cs typeface="Times New Roman" pitchFamily="18" charset="0"/>
              </a:rPr>
              <a:t>The statement of activities in Exhibit 16.2 provides details about revenues and expenses, once again separated into governmental activities and business-type activities. This statement is usually read horizontally first and then vertically. Direct expenses and program revenues are shown for each government function. Program revenues include fines, fees, grants, and the like that the specific activity generates. Thus, a single net revenue or net expense is determined for each function as a way of indicating the financial burden or financial benefit to the government and its citizens. </a:t>
            </a:r>
            <a:endParaRPr lang="en-US" dirty="0">
              <a:solidFill>
                <a:srgbClr val="000000"/>
              </a:solidFill>
            </a:endParaRPr>
          </a:p>
        </p:txBody>
      </p:sp>
    </p:spTree>
    <p:extLst>
      <p:ext uri="{BB962C8B-B14F-4D97-AF65-F5344CB8AC3E}">
        <p14:creationId xmlns:p14="http://schemas.microsoft.com/office/powerpoint/2010/main" val="9819647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spect="1" noChangeArrowheads="1" noTextEdit="1"/>
          </p:cNvSpPr>
          <p:nvPr>
            <p:ph type="sldImg"/>
          </p:nvPr>
        </p:nvSpPr>
        <p:spPr>
          <a:xfrm>
            <a:off x="1150938" y="692150"/>
            <a:ext cx="4556125" cy="3416300"/>
          </a:xfrm>
          <a:ln/>
        </p:spPr>
      </p:sp>
      <p:sp>
        <p:nvSpPr>
          <p:cNvPr id="69634" name="Rectangle 3"/>
          <p:cNvSpPr>
            <a:spLocks noGrp="1" noChangeArrowheads="1"/>
          </p:cNvSpPr>
          <p:nvPr>
            <p:ph type="body" idx="1"/>
          </p:nvPr>
        </p:nvSpPr>
        <p:spPr>
          <a:noFill/>
          <a:ln w="9525"/>
        </p:spPr>
        <p:txBody>
          <a:bodyPr/>
          <a:lstStyle/>
          <a:p>
            <a:pPr>
              <a:buClr>
                <a:srgbClr val="002060"/>
              </a:buClr>
            </a:pPr>
            <a:r>
              <a:rPr lang="en-US" dirty="0">
                <a:solidFill>
                  <a:srgbClr val="000000"/>
                </a:solidFill>
                <a:cs typeface="Times New Roman" pitchFamily="18" charset="0"/>
              </a:rPr>
              <a:t>Most state or local governments produce quite a number of fund financial statements because of all the diverse functions. However, at this introductory stage, only the two fundamental statements that most parallel the two government-wide statements will be examined. Exhibit 16.3 shows </a:t>
            </a:r>
            <a:r>
              <a:rPr lang="en-US" i="1" dirty="0">
                <a:solidFill>
                  <a:srgbClr val="000000"/>
                </a:solidFill>
                <a:cs typeface="Times New Roman" pitchFamily="18" charset="0"/>
              </a:rPr>
              <a:t>a balance sheet</a:t>
            </a:r>
            <a:r>
              <a:rPr lang="en-US" dirty="0">
                <a:solidFill>
                  <a:srgbClr val="000000"/>
                </a:solidFill>
                <a:cs typeface="Times New Roman" pitchFamily="18" charset="0"/>
              </a:rPr>
              <a:t> for the governmental funds and Exhibit 16.4 presents </a:t>
            </a:r>
            <a:r>
              <a:rPr lang="en-US" i="1" dirty="0">
                <a:solidFill>
                  <a:srgbClr val="000000"/>
                </a:solidFill>
                <a:cs typeface="Times New Roman" pitchFamily="18" charset="0"/>
              </a:rPr>
              <a:t>a statement of revenues, expenditures, and changes in fund balances </a:t>
            </a:r>
            <a:r>
              <a:rPr lang="en-US" dirty="0">
                <a:solidFill>
                  <a:srgbClr val="000000"/>
                </a:solidFill>
                <a:cs typeface="Times New Roman" pitchFamily="18" charset="0"/>
              </a:rPr>
              <a:t>for those same governmental funds. The balance sheet reports the current financial resources (assets) held by the various funds and the claims to those resources (liabilities).</a:t>
            </a:r>
          </a:p>
        </p:txBody>
      </p:sp>
    </p:spTree>
    <p:extLst>
      <p:ext uri="{BB962C8B-B14F-4D97-AF65-F5344CB8AC3E}">
        <p14:creationId xmlns:p14="http://schemas.microsoft.com/office/powerpoint/2010/main" val="3936127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1150938" y="692150"/>
            <a:ext cx="4556125" cy="3416300"/>
          </a:xfrm>
          <a:ln/>
        </p:spPr>
      </p:sp>
      <p:sp>
        <p:nvSpPr>
          <p:cNvPr id="71682" name="Rectangle 3"/>
          <p:cNvSpPr>
            <a:spLocks noGrp="1" noChangeArrowheads="1"/>
          </p:cNvSpPr>
          <p:nvPr>
            <p:ph type="body" idx="1"/>
          </p:nvPr>
        </p:nvSpPr>
        <p:spPr>
          <a:noFill/>
          <a:ln w="9525"/>
        </p:spPr>
        <p:txBody>
          <a:bodyPr/>
          <a:lstStyle/>
          <a:p>
            <a:r>
              <a:rPr lang="en-US" dirty="0">
                <a:solidFill>
                  <a:srgbClr val="000000"/>
                </a:solidFill>
                <a:cs typeface="Times New Roman" pitchFamily="18" charset="0"/>
              </a:rPr>
              <a:t>The asset total reported for the governmental activities in Exhibit 16.1 is $4,630, whereas the asset total for all governmental funds in Exhibit 16.3 is only $1,560. These differences result primarily for three reasons:</a:t>
            </a:r>
          </a:p>
          <a:p>
            <a:pPr marL="228600" indent="-228600">
              <a:buFont typeface="+mj-lt"/>
              <a:buAutoNum type="arabicPeriod"/>
            </a:pPr>
            <a:r>
              <a:rPr lang="en-US" dirty="0">
                <a:solidFill>
                  <a:srgbClr val="000000"/>
                </a:solidFill>
                <a:cs typeface="Times New Roman" pitchFamily="18" charset="0"/>
              </a:rPr>
              <a:t>In government-wide statements, internal service funds are grouped with the funds that they primarily benefit. Thus, they are reported with the governmental activities if they assist governmental funds and with business-type activities if they assist enterprise funds. However, fund statements show all internal service funds as proprietary funds, not as governmental funds. </a:t>
            </a:r>
            <a:r>
              <a:rPr lang="en-US" i="1" dirty="0">
                <a:solidFill>
                  <a:srgbClr val="000000"/>
                </a:solidFill>
                <a:cs typeface="Times New Roman" pitchFamily="18" charset="0"/>
              </a:rPr>
              <a:t>Totals will vary between the statements because both governmental funds and some proprietary funds are classified as governmental activities.</a:t>
            </a:r>
          </a:p>
          <a:p>
            <a:pPr marL="228600" indent="-228600">
              <a:buFont typeface="+mj-lt"/>
              <a:buAutoNum type="arabicPeriod"/>
            </a:pPr>
            <a:r>
              <a:rPr lang="en-US" dirty="0">
                <a:solidFill>
                  <a:srgbClr val="000000"/>
                </a:solidFill>
                <a:cs typeface="Times New Roman" pitchFamily="18" charset="0"/>
              </a:rPr>
              <a:t>Governmental activities apply the economic resources measurement focus. The governmental funds, in the fund statements, use the current financial resources measurement focus. </a:t>
            </a:r>
            <a:r>
              <a:rPr lang="en-US" i="1" dirty="0">
                <a:solidFill>
                  <a:srgbClr val="000000"/>
                </a:solidFill>
                <a:cs typeface="Times New Roman" pitchFamily="18" charset="0"/>
              </a:rPr>
              <a:t>Different assets and liabilities are being reported by the two sets of statements.</a:t>
            </a:r>
          </a:p>
          <a:p>
            <a:pPr marL="228600" indent="-228600">
              <a:buFont typeface="+mj-lt"/>
              <a:buAutoNum type="arabicPeriod"/>
            </a:pPr>
            <a:r>
              <a:rPr lang="en-US" dirty="0">
                <a:solidFill>
                  <a:srgbClr val="000000"/>
                </a:solidFill>
                <a:cs typeface="Times New Roman" pitchFamily="18" charset="0"/>
              </a:rPr>
              <a:t>Governmental activities use accrual accounting in government-wide statements, while modified accrual accounting is used in creating fund financial statements for the governmental funds. </a:t>
            </a:r>
            <a:r>
              <a:rPr lang="en-US" i="1" dirty="0">
                <a:solidFill>
                  <a:srgbClr val="000000"/>
                </a:solidFill>
                <a:cs typeface="Times New Roman" pitchFamily="18" charset="0"/>
              </a:rPr>
              <a:t>The timing of recognition is different. </a:t>
            </a:r>
          </a:p>
          <a:p>
            <a:r>
              <a:rPr lang="en-US" dirty="0">
                <a:solidFill>
                  <a:srgbClr val="000000"/>
                </a:solidFill>
                <a:cs typeface="Times New Roman" pitchFamily="18" charset="0"/>
              </a:rPr>
              <a:t>Because of these differences, reconciliations are reported between totals. Those reconciliations are discussed in detail in the following chapter. </a:t>
            </a:r>
          </a:p>
          <a:p>
            <a:endParaRPr lang="en-US" dirty="0">
              <a:solidFill>
                <a:srgbClr val="000000"/>
              </a:solidFill>
            </a:endParaRPr>
          </a:p>
        </p:txBody>
      </p:sp>
    </p:spTree>
    <p:extLst>
      <p:ext uri="{BB962C8B-B14F-4D97-AF65-F5344CB8AC3E}">
        <p14:creationId xmlns:p14="http://schemas.microsoft.com/office/powerpoint/2010/main" val="776652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ChangeArrowheads="1" noTextEdit="1"/>
          </p:cNvSpPr>
          <p:nvPr>
            <p:ph type="sldImg"/>
          </p:nvPr>
        </p:nvSpPr>
        <p:spPr>
          <a:xfrm>
            <a:off x="1150938" y="692150"/>
            <a:ext cx="4556125" cy="3416300"/>
          </a:xfrm>
          <a:ln/>
        </p:spPr>
      </p:sp>
      <p:sp>
        <p:nvSpPr>
          <p:cNvPr id="73730" name="Rectangle 3"/>
          <p:cNvSpPr>
            <a:spLocks noGrp="1" noChangeArrowheads="1"/>
          </p:cNvSpPr>
          <p:nvPr>
            <p:ph type="body" idx="1"/>
          </p:nvPr>
        </p:nvSpPr>
        <p:spPr>
          <a:noFill/>
          <a:ln w="9525"/>
        </p:spPr>
        <p:txBody>
          <a:bodyPr/>
          <a:lstStyle/>
          <a:p>
            <a:r>
              <a:rPr lang="en-US" b="0" dirty="0">
                <a:solidFill>
                  <a:srgbClr val="000000"/>
                </a:solidFill>
                <a:cs typeface="Times New Roman" pitchFamily="18" charset="0"/>
              </a:rPr>
              <a:t>The balance sheet reports the current financial resources (assets) held by the various funds and the claims to those resources (liabilities). </a:t>
            </a:r>
            <a:endParaRPr lang="en-US" b="0" dirty="0">
              <a:solidFill>
                <a:srgbClr val="000000"/>
              </a:solidFill>
            </a:endParaRPr>
          </a:p>
        </p:txBody>
      </p:sp>
    </p:spTree>
    <p:extLst>
      <p:ext uri="{BB962C8B-B14F-4D97-AF65-F5344CB8AC3E}">
        <p14:creationId xmlns:p14="http://schemas.microsoft.com/office/powerpoint/2010/main" val="449629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Rot="1" noChangeAspect="1" noChangeArrowheads="1" noTextEdit="1"/>
          </p:cNvSpPr>
          <p:nvPr>
            <p:ph type="sldImg"/>
          </p:nvPr>
        </p:nvSpPr>
        <p:spPr>
          <a:xfrm>
            <a:off x="1150938" y="692150"/>
            <a:ext cx="4556125" cy="3416300"/>
          </a:xfrm>
          <a:ln/>
        </p:spPr>
      </p:sp>
      <p:sp>
        <p:nvSpPr>
          <p:cNvPr id="75778" name="Rectangle 3"/>
          <p:cNvSpPr>
            <a:spLocks noGrp="1" noChangeArrowheads="1"/>
          </p:cNvSpPr>
          <p:nvPr>
            <p:ph type="body" idx="1"/>
          </p:nvPr>
        </p:nvSpPr>
        <p:spPr>
          <a:noFill/>
          <a:ln w="9525"/>
        </p:spPr>
        <p:txBody>
          <a:bodyPr/>
          <a:lstStyle/>
          <a:p>
            <a:r>
              <a:rPr lang="en-US" dirty="0">
                <a:solidFill>
                  <a:srgbClr val="000000"/>
                </a:solidFill>
                <a:cs typeface="Times New Roman" pitchFamily="18" charset="0"/>
              </a:rPr>
              <a:t>This statement</a:t>
            </a:r>
            <a:r>
              <a:rPr lang="en-US" dirty="0"/>
              <a:t>—</a:t>
            </a:r>
            <a:r>
              <a:rPr lang="en-US" dirty="0">
                <a:solidFill>
                  <a:srgbClr val="000000"/>
                </a:solidFill>
                <a:cs typeface="Times New Roman" pitchFamily="18" charset="0"/>
              </a:rPr>
              <a:t>statement of revenues, expenditures, and other changes in fund balances</a:t>
            </a:r>
            <a:r>
              <a:rPr lang="en-US" dirty="0"/>
              <a:t>—</a:t>
            </a:r>
            <a:r>
              <a:rPr lang="en-US" dirty="0">
                <a:solidFill>
                  <a:srgbClr val="000000"/>
                </a:solidFill>
                <a:cs typeface="Times New Roman" pitchFamily="18" charset="0"/>
              </a:rPr>
              <a:t>presents for the same governmental funds found on the balance sheet.</a:t>
            </a:r>
          </a:p>
        </p:txBody>
      </p:sp>
    </p:spTree>
    <p:extLst>
      <p:ext uri="{BB962C8B-B14F-4D97-AF65-F5344CB8AC3E}">
        <p14:creationId xmlns:p14="http://schemas.microsoft.com/office/powerpoint/2010/main" val="13627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Rot="1" noChangeAspect="1" noChangeArrowheads="1" noTextEdit="1"/>
          </p:cNvSpPr>
          <p:nvPr>
            <p:ph type="sldImg"/>
          </p:nvPr>
        </p:nvSpPr>
        <p:spPr>
          <a:xfrm>
            <a:off x="1150938" y="692150"/>
            <a:ext cx="4556125" cy="3416300"/>
          </a:xfrm>
          <a:ln/>
        </p:spPr>
      </p:sp>
      <p:sp>
        <p:nvSpPr>
          <p:cNvPr id="77826" name="Rectangle 3"/>
          <p:cNvSpPr>
            <a:spLocks noGrp="1" noChangeArrowheads="1"/>
          </p:cNvSpPr>
          <p:nvPr>
            <p:ph type="body" idx="1"/>
          </p:nvPr>
        </p:nvSpPr>
        <p:spPr>
          <a:noFill/>
          <a:ln w="9525"/>
        </p:spPr>
        <p:txBody>
          <a:bodyPr>
            <a:noAutofit/>
          </a:bodyPr>
          <a:lstStyle/>
          <a:p>
            <a:r>
              <a:rPr lang="en-US" sz="800" dirty="0"/>
              <a:t>One other unique aspect of the structure of fund financial statements created for the governmental funds should be noted. A stockholders’ equity section is not needed in order to report contributed capital, retained earnings, and the like. There are no stockholders for a state or local government. Instead, “fund balance” accounts, as shown in Exhibit 16.3, are used to indicate the amount of net current financial resources reported by each separate fund. </a:t>
            </a:r>
          </a:p>
          <a:p>
            <a:r>
              <a:rPr lang="en-US" sz="800" b="0" dirty="0">
                <a:solidFill>
                  <a:srgbClr val="000000"/>
                </a:solidFill>
              </a:rPr>
              <a:t>Fund balance accounts have long been used in governmental accounting in a rather generic fashion. Rules have now been established to standardize the reporting of the fund balance within five categories. These designations should help statement readers understand the use that will be made of each fund’s net current financial resources. Often, because of legal or external restrictions, some amount of the current financial resources cannot be used by government officials as they please. “The fund balance classifications are GASB’s response to credit market participants who sought general information about the availability of reported fund balances.”</a:t>
            </a:r>
          </a:p>
          <a:p>
            <a:r>
              <a:rPr lang="en-US" sz="800" b="1" i="1" dirty="0">
                <a:solidFill>
                  <a:srgbClr val="000000"/>
                </a:solidFill>
              </a:rPr>
              <a:t>Fund-Balance—Nonspendable </a:t>
            </a:r>
          </a:p>
          <a:p>
            <a:r>
              <a:rPr lang="en-US" sz="800" b="0" dirty="0">
                <a:solidFill>
                  <a:srgbClr val="000000"/>
                </a:solidFill>
              </a:rPr>
              <a:t>As implied by the name, this amount of a fund’s current financial resources cannot be spent. This restricted classification is normally necessary for one of two reasons. First, some assets such as supplies and prepaid expenses are simply not in a spendable form. Second, financial resources are occasionally received that cannot be spent because of externally imposed limitations. A cash gift, for example, might be donated by a citizen who has stipulated that only the future income generated from this balance can be used by the government. The fund balance designation indicates that assets are held but not available for government spending.</a:t>
            </a:r>
          </a:p>
          <a:p>
            <a:r>
              <a:rPr lang="en-US" sz="800" b="0" dirty="0">
                <a:solidFill>
                  <a:srgbClr val="000000"/>
                </a:solidFill>
              </a:rPr>
              <a:t> </a:t>
            </a:r>
            <a:r>
              <a:rPr lang="en-US" sz="800" b="1" i="1" dirty="0"/>
              <a:t>Fund-Balance—Restricted </a:t>
            </a:r>
            <a:endParaRPr lang="en-US" sz="800" dirty="0"/>
          </a:p>
          <a:p>
            <a:r>
              <a:rPr lang="en-US" sz="800" dirty="0"/>
              <a:t>This figure indicates the amount of assets held by the government that must be spent in a manner that has been designated by an external party. For example, a grant from another government for a specified purpose such as classroom teachers or playground equipment creates an increase in this category as does a bond covenant that requires proceeds to be used in a particular manner.</a:t>
            </a:r>
          </a:p>
          <a:p>
            <a:r>
              <a:rPr lang="en-US" sz="800" b="1" i="1" dirty="0"/>
              <a:t>Fund-Balance—Committed </a:t>
            </a:r>
            <a:endParaRPr lang="en-US" sz="800" dirty="0"/>
          </a:p>
          <a:p>
            <a:r>
              <a:rPr lang="en-US" sz="800" dirty="0"/>
              <a:t>Here, assets have been designated for a particular purpose, not by an outside party but rather by the highest level of decision-making authority within in the government. A state legislature might vote to set aside $400 million for road construction. On the government’s balance sheet, that decision is disclosed by an increase in the reported amount of the “fund balance—committed.” Of course, the legislature has the power to reverse its decision so the commitment is not necessarily binding.</a:t>
            </a:r>
          </a:p>
          <a:p>
            <a:r>
              <a:rPr lang="en-US" sz="800" b="1" i="1" dirty="0"/>
              <a:t>Fund-Balance—Assigned </a:t>
            </a:r>
            <a:endParaRPr lang="en-US" sz="800" dirty="0"/>
          </a:p>
          <a:p>
            <a:r>
              <a:rPr lang="en-US" sz="800" dirty="0"/>
              <a:t>Frequently, in the regular operations of a government, money is designated for a specific purpose without formal action by the highest level of decision-making authority. Usually, these are larger amounts held for a particular purpose. The head of the government’s finance committee might designate cash of $1 million to be used in a few months to pay the current installment of a bond. However, if necessary, that money could be switched to some other purpose in the interim. </a:t>
            </a:r>
          </a:p>
          <a:p>
            <a:r>
              <a:rPr lang="en-US" sz="800" b="1" i="1" dirty="0"/>
              <a:t>Fund-Balance—Unassigned </a:t>
            </a:r>
            <a:endParaRPr lang="en-US" sz="800" dirty="0"/>
          </a:p>
          <a:p>
            <a:r>
              <a:rPr lang="en-US" sz="800" dirty="0"/>
              <a:t>This category is normally found in the general fund and reflects any amount of financial resources where no use has been designated either externally or internally. This amount is available to government officials for any purpose viewed as appropriate. </a:t>
            </a:r>
          </a:p>
        </p:txBody>
      </p:sp>
    </p:spTree>
    <p:extLst>
      <p:ext uri="{BB962C8B-B14F-4D97-AF65-F5344CB8AC3E}">
        <p14:creationId xmlns:p14="http://schemas.microsoft.com/office/powerpoint/2010/main" val="1674220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ChangeArrowheads="1" noTextEdit="1"/>
          </p:cNvSpPr>
          <p:nvPr>
            <p:ph type="sldImg"/>
          </p:nvPr>
        </p:nvSpPr>
        <p:spPr>
          <a:xfrm>
            <a:off x="1150938" y="692150"/>
            <a:ext cx="4556125" cy="3416300"/>
          </a:xfrm>
          <a:ln/>
        </p:spPr>
      </p:sp>
      <p:sp>
        <p:nvSpPr>
          <p:cNvPr id="79874" name="Rectangle 3"/>
          <p:cNvSpPr>
            <a:spLocks noGrp="1" noChangeArrowheads="1"/>
          </p:cNvSpPr>
          <p:nvPr>
            <p:ph type="body" idx="1"/>
          </p:nvPr>
        </p:nvSpPr>
        <p:spPr>
          <a:noFill/>
          <a:ln w="9525"/>
        </p:spPr>
        <p:txBody>
          <a:bodyPr/>
          <a:lstStyle/>
          <a:p>
            <a:r>
              <a:rPr lang="en-US" dirty="0"/>
              <a:t>LO 16-6: Record the passage of a budget and the subsequent recording of encumbrances and expenditures. </a:t>
            </a:r>
          </a:p>
        </p:txBody>
      </p:sp>
    </p:spTree>
    <p:extLst>
      <p:ext uri="{BB962C8B-B14F-4D97-AF65-F5344CB8AC3E}">
        <p14:creationId xmlns:p14="http://schemas.microsoft.com/office/powerpoint/2010/main" val="38806504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ChangeArrowheads="1" noTextEdit="1"/>
          </p:cNvSpPr>
          <p:nvPr>
            <p:ph type="sldImg"/>
          </p:nvPr>
        </p:nvSpPr>
        <p:spPr>
          <a:xfrm>
            <a:off x="1150938" y="692150"/>
            <a:ext cx="4556125" cy="3416300"/>
          </a:xfrm>
          <a:ln/>
        </p:spPr>
      </p:sp>
      <p:sp>
        <p:nvSpPr>
          <p:cNvPr id="81922" name="Rectangle 3"/>
          <p:cNvSpPr>
            <a:spLocks noGrp="1" noChangeArrowheads="1"/>
          </p:cNvSpPr>
          <p:nvPr>
            <p:ph type="body" idx="1"/>
          </p:nvPr>
        </p:nvSpPr>
        <p:spPr>
          <a:noFill/>
          <a:ln w="9525"/>
        </p:spPr>
        <p:txBody>
          <a:bodyPr/>
          <a:lstStyle/>
          <a:p>
            <a:r>
              <a:rPr lang="en-US" dirty="0"/>
              <a:t>The budget serves several important purposes:</a:t>
            </a:r>
          </a:p>
          <a:p>
            <a:pPr marL="228600" indent="-228600">
              <a:buFont typeface="+mj-lt"/>
              <a:buAutoNum type="arabicPeriod"/>
            </a:pPr>
            <a:r>
              <a:rPr lang="en-US" i="1" dirty="0"/>
              <a:t>Expresses public policy. </a:t>
            </a:r>
            <a:r>
              <a:rPr lang="en-US" dirty="0"/>
              <a:t>If, for example, more money is budgeted for child care and less for the environment, both positive and negative consequences are likely to occur. Through the budget, citizens are made aware of the decisions made by government officials as to the allocation of limited financial resources.</a:t>
            </a:r>
          </a:p>
          <a:p>
            <a:pPr marL="228600" indent="-228600">
              <a:buFont typeface="+mj-lt"/>
              <a:buAutoNum type="arabicPeriod"/>
            </a:pPr>
            <a:r>
              <a:rPr lang="en-US" i="1" dirty="0"/>
              <a:t>Serves as an expression of financial intent for the upcoming fiscal year.</a:t>
            </a:r>
            <a:r>
              <a:rPr lang="en-US" dirty="0"/>
              <a:t> The budget presents the financial plan for the government for the current period.</a:t>
            </a:r>
          </a:p>
          <a:p>
            <a:pPr marL="228600" indent="-228600">
              <a:buFont typeface="+mj-lt"/>
              <a:buAutoNum type="arabicPeriod"/>
            </a:pPr>
            <a:r>
              <a:rPr lang="en-US" i="1" dirty="0"/>
              <a:t>Provides control because it establishes spending limitations for each activity. </a:t>
            </a:r>
            <a:r>
              <a:rPr lang="en-US" dirty="0"/>
              <a:t>Officials typically cannot spend more for a particular activity than has been budgeted unless a special authorization has been passed allowing them to do so</a:t>
            </a:r>
            <a:r>
              <a:rPr lang="en-US" i="1" dirty="0"/>
              <a:t>. </a:t>
            </a:r>
          </a:p>
          <a:p>
            <a:pPr marL="228600" indent="-228600">
              <a:buFont typeface="+mj-lt"/>
              <a:buAutoNum type="arabicPeriod"/>
            </a:pPr>
            <a:r>
              <a:rPr lang="en-US" i="1" dirty="0"/>
              <a:t>Offers a means of evaluating performance. </a:t>
            </a:r>
            <a:r>
              <a:rPr lang="en-US" dirty="0"/>
              <a:t>The budget allows a comparison to be made between the actual financial results for the period and the authorized level that has been set and approved. </a:t>
            </a:r>
          </a:p>
          <a:p>
            <a:pPr marL="228600" indent="-228600">
              <a:buFont typeface="+mj-lt"/>
              <a:buAutoNum type="arabicPeriod"/>
            </a:pPr>
            <a:r>
              <a:rPr lang="en-US" i="1" dirty="0"/>
              <a:t>Indicates whether the government anticipates having sufficient revenues to pay for all of the expenditures that have been approved. </a:t>
            </a:r>
            <a:r>
              <a:rPr lang="en-US" dirty="0"/>
              <a:t>In the current economic climate when many governments face declining revenues totals, the amount and handling of proposed deficits should be of interest to every citizen. </a:t>
            </a:r>
          </a:p>
        </p:txBody>
      </p:sp>
    </p:spTree>
    <p:extLst>
      <p:ext uri="{BB962C8B-B14F-4D97-AF65-F5344CB8AC3E}">
        <p14:creationId xmlns:p14="http://schemas.microsoft.com/office/powerpoint/2010/main" val="37984696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spect="1" noChangeArrowheads="1" noTextEdit="1"/>
          </p:cNvSpPr>
          <p:nvPr>
            <p:ph type="sldImg"/>
          </p:nvPr>
        </p:nvSpPr>
        <p:spPr>
          <a:xfrm>
            <a:off x="1150938" y="692150"/>
            <a:ext cx="4556125" cy="3416300"/>
          </a:xfrm>
          <a:ln/>
        </p:spPr>
      </p:sp>
      <p:sp>
        <p:nvSpPr>
          <p:cNvPr id="83970" name="Rectangle 3"/>
          <p:cNvSpPr>
            <a:spLocks noGrp="1" noChangeArrowheads="1"/>
          </p:cNvSpPr>
          <p:nvPr>
            <p:ph type="body" idx="1"/>
          </p:nvPr>
        </p:nvSpPr>
        <p:spPr>
          <a:noFill/>
          <a:ln w="9525"/>
        </p:spPr>
        <p:txBody>
          <a:bodyPr/>
          <a:lstStyle/>
          <a:p>
            <a:pPr>
              <a:spcBef>
                <a:spcPct val="50000"/>
              </a:spcBef>
            </a:pPr>
            <a:r>
              <a:rPr lang="en-US" dirty="0">
                <a:solidFill>
                  <a:srgbClr val="000000"/>
                </a:solidFill>
                <a:cs typeface="Times New Roman" pitchFamily="18" charset="0"/>
              </a:rPr>
              <a:t>City officials enact a motel excise tax with the revenue to be used to promote tourism and conventions. </a:t>
            </a:r>
            <a:r>
              <a:rPr lang="en-US" dirty="0"/>
              <a:t>Because these receipts are legally restricted for a specified purpose, the city must utilize a special revenue fund. Assume that for the 2020 fiscal year, the tax is expected to generate $490,000 in revenues. Based on this projection, </a:t>
            </a:r>
            <a:r>
              <a:rPr lang="en-US" dirty="0">
                <a:solidFill>
                  <a:srgbClr val="000000"/>
                </a:solidFill>
                <a:cs typeface="Times New Roman" pitchFamily="18" charset="0"/>
              </a:rPr>
              <a:t>the city council authorizes expenditures of $420,000 </a:t>
            </a:r>
            <a:r>
              <a:rPr lang="en-US" dirty="0"/>
              <a:t>(referred to as an </a:t>
            </a:r>
            <a:r>
              <a:rPr lang="en-US" i="1" dirty="0"/>
              <a:t>appropriation</a:t>
            </a:r>
            <a:r>
              <a:rPr lang="en-US" dirty="0"/>
              <a:t>) for promotional programs during the current year. Of this amount, </a:t>
            </a:r>
            <a:r>
              <a:rPr lang="en-US" dirty="0">
                <a:solidFill>
                  <a:srgbClr val="000000"/>
                </a:solidFill>
                <a:cs typeface="Times New Roman" pitchFamily="18" charset="0"/>
              </a:rPr>
              <a:t>$200,000 is designated for salaries, $30,000 for utilities, $80,000 for advertising, and $110,000 for supplies. The $70,000 difference between the anticipated revenue inflow and this appropriation total is a budgeted surplus to be accumulated by the government for future use or in case actual revenue proves to be too small to support budget plans. </a:t>
            </a:r>
          </a:p>
          <a:p>
            <a:endParaRPr lang="en-US" dirty="0">
              <a:solidFill>
                <a:srgbClr val="000000"/>
              </a:solidFill>
            </a:endParaRPr>
          </a:p>
        </p:txBody>
      </p:sp>
    </p:spTree>
    <p:extLst>
      <p:ext uri="{BB962C8B-B14F-4D97-AF65-F5344CB8AC3E}">
        <p14:creationId xmlns:p14="http://schemas.microsoft.com/office/powerpoint/2010/main" val="797775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ChangeArrowheads="1" noTextEdit="1"/>
          </p:cNvSpPr>
          <p:nvPr>
            <p:ph type="sldImg"/>
          </p:nvPr>
        </p:nvSpPr>
        <p:spPr>
          <a:xfrm>
            <a:off x="1150938" y="692150"/>
            <a:ext cx="4556125" cy="3416300"/>
          </a:xfrm>
          <a:ln/>
        </p:spPr>
      </p:sp>
      <p:sp>
        <p:nvSpPr>
          <p:cNvPr id="14338" name="Rectangle 3"/>
          <p:cNvSpPr>
            <a:spLocks noGrp="1" noChangeArrowheads="1"/>
          </p:cNvSpPr>
          <p:nvPr>
            <p:ph type="body" idx="1"/>
          </p:nvPr>
        </p:nvSpPr>
        <p:spPr>
          <a:noFill/>
          <a:ln w="9525"/>
        </p:spPr>
        <p:txBody>
          <a:bodyPr/>
          <a:lstStyle/>
          <a:p>
            <a:r>
              <a:rPr lang="en-US" dirty="0"/>
              <a:t>Governmental Accounting Standards Board (GASB), created in 1984, serves as the public sector counterpart of FASB.</a:t>
            </a:r>
          </a:p>
          <a:p>
            <a:r>
              <a:rPr lang="en-US" dirty="0"/>
              <a:t>In </a:t>
            </a:r>
            <a:r>
              <a:rPr lang="en-US" i="1" dirty="0"/>
              <a:t>Concepts Statement No. 1</a:t>
            </a:r>
            <a:r>
              <a:rPr lang="en-US" dirty="0"/>
              <a:t>, GASB identified three basic groups of users of governmental accounting information:</a:t>
            </a:r>
          </a:p>
          <a:p>
            <a:pPr lvl="1"/>
            <a:r>
              <a:rPr lang="en-US" b="1" dirty="0"/>
              <a:t>Citizenry—</a:t>
            </a:r>
            <a:r>
              <a:rPr lang="en-US" dirty="0"/>
              <a:t>Want to evaluate the likelihood of tax or service fee increases, to determine the sources and uses of resources, and to forecast revenues in order to influence spending decisions. Includes citizens,</a:t>
            </a:r>
            <a:r>
              <a:rPr lang="en-US" baseline="0" dirty="0"/>
              <a:t> media, advocate groups and researchers. </a:t>
            </a:r>
            <a:endParaRPr lang="en-US" dirty="0"/>
          </a:p>
          <a:p>
            <a:pPr lvl="1"/>
            <a:r>
              <a:rPr lang="en-US" b="1" dirty="0"/>
              <a:t>Legislative and oversight bodies—</a:t>
            </a:r>
            <a:r>
              <a:rPr lang="en-US" dirty="0"/>
              <a:t>Want to assess the overall financial condition when developing budgets and program recommendations, to monitor operating results to assure compliance with mandates, to determine the reasonableness of fees and the need for tax changes, and to ascertain the ability to finance new programs and capital needs. Includes member of state, county and city</a:t>
            </a:r>
            <a:r>
              <a:rPr lang="en-US" baseline="0" dirty="0"/>
              <a:t> legislatures, school boards, and more. </a:t>
            </a:r>
            <a:endParaRPr lang="en-US" dirty="0"/>
          </a:p>
          <a:p>
            <a:pPr lvl="1"/>
            <a:r>
              <a:rPr lang="en-US" b="1" dirty="0"/>
              <a:t>Investors and creditors—</a:t>
            </a:r>
            <a:r>
              <a:rPr lang="en-US" dirty="0"/>
              <a:t>Want to know the amount of available and likely future financial resources, to measure the debt position and the ability to service that debt.</a:t>
            </a:r>
            <a:r>
              <a:rPr lang="en-US" baseline="0" dirty="0"/>
              <a:t> </a:t>
            </a:r>
            <a:r>
              <a:rPr lang="en-US" dirty="0"/>
              <a:t>Include investors and creditors, underwriters, bond rating</a:t>
            </a:r>
            <a:r>
              <a:rPr lang="en-US" baseline="0" dirty="0"/>
              <a:t> agencies, bond insurers, and financial institutions. </a:t>
            </a:r>
            <a:endParaRPr lang="en-US" dirty="0"/>
          </a:p>
        </p:txBody>
      </p:sp>
    </p:spTree>
    <p:extLst>
      <p:ext uri="{BB962C8B-B14F-4D97-AF65-F5344CB8AC3E}">
        <p14:creationId xmlns:p14="http://schemas.microsoft.com/office/powerpoint/2010/main" val="24562996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Rot="1" noChangeAspect="1" noChangeArrowheads="1" noTextEdit="1"/>
          </p:cNvSpPr>
          <p:nvPr>
            <p:ph type="sldImg"/>
          </p:nvPr>
        </p:nvSpPr>
        <p:spPr>
          <a:xfrm>
            <a:off x="1150938" y="692150"/>
            <a:ext cx="4556125" cy="3416300"/>
          </a:xfrm>
          <a:ln/>
        </p:spPr>
      </p:sp>
      <p:sp>
        <p:nvSpPr>
          <p:cNvPr id="86018" name="Rectangle 3"/>
          <p:cNvSpPr>
            <a:spLocks noGrp="1" noChangeArrowheads="1"/>
          </p:cNvSpPr>
          <p:nvPr>
            <p:ph type="body" idx="1"/>
          </p:nvPr>
        </p:nvSpPr>
        <p:spPr>
          <a:noFill/>
          <a:ln w="9525"/>
        </p:spPr>
        <p:txBody>
          <a:bodyPr/>
          <a:lstStyle/>
          <a:p>
            <a:pPr>
              <a:buClr>
                <a:srgbClr val="001C54"/>
              </a:buClr>
              <a:buFont typeface="Wingdings" pitchFamily="2" charset="2"/>
              <a:buNone/>
            </a:pPr>
            <a:r>
              <a:rPr lang="en-US" dirty="0">
                <a:solidFill>
                  <a:srgbClr val="000000"/>
                </a:solidFill>
              </a:rPr>
              <a:t>One additional budgetary procedure that has historically played a central role in government accounting is the recording of financial commitments referred to as </a:t>
            </a:r>
            <a:r>
              <a:rPr lang="en-US" i="1" dirty="0">
                <a:solidFill>
                  <a:srgbClr val="000000"/>
                </a:solidFill>
              </a:rPr>
              <a:t>encumbrances</a:t>
            </a:r>
            <a:r>
              <a:rPr lang="en-US" dirty="0">
                <a:solidFill>
                  <a:srgbClr val="000000"/>
                </a:solidFill>
              </a:rPr>
              <a:t>. In contrast to for-profit accounting, purchase commitments and contracts are often recorded within governmental funds prior to any recognition of an actual liability. This recording of encumbrances provides an efficient method for monitoring financial commitments so that officials do not accidentally overspend a fund’s approved appropriations. GASB states that “encumbrances should be recorded for budgetary control purposes, especially in general and special revenue funds.” Information on both expended and committed amounts is then available to aid officials as they manage the government’s financial resources. </a:t>
            </a:r>
          </a:p>
          <a:p>
            <a:pPr>
              <a:buClr>
                <a:srgbClr val="001C54"/>
              </a:buClr>
              <a:buFont typeface="Wingdings" pitchFamily="2" charset="2"/>
              <a:buNone/>
            </a:pPr>
            <a:r>
              <a:rPr lang="en-US" dirty="0">
                <a:solidFill>
                  <a:srgbClr val="000000"/>
                </a:solidFill>
              </a:rPr>
              <a:t>When the equipment is eventually received, a legal liability for payment replaces the commitment. The encumbrance is removed from the accounting records and an Expenditures account is recognized to reflect the reduction in current financial resources. Often, because of transportation, discounts or other price adjustments, the actual cost will differ from the original estimate. The recorded expenditure will not necessarily agree with the corresponding encumbrance. </a:t>
            </a:r>
          </a:p>
        </p:txBody>
      </p:sp>
    </p:spTree>
    <p:extLst>
      <p:ext uri="{BB962C8B-B14F-4D97-AF65-F5344CB8AC3E}">
        <p14:creationId xmlns:p14="http://schemas.microsoft.com/office/powerpoint/2010/main" val="11494816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Rot="1" noChangeAspect="1" noChangeArrowheads="1" noTextEdit="1"/>
          </p:cNvSpPr>
          <p:nvPr>
            <p:ph type="sldImg"/>
          </p:nvPr>
        </p:nvSpPr>
        <p:spPr>
          <a:xfrm>
            <a:off x="1150938" y="692150"/>
            <a:ext cx="4556125" cy="3416300"/>
          </a:xfrm>
          <a:ln/>
        </p:spPr>
      </p:sp>
      <p:sp>
        <p:nvSpPr>
          <p:cNvPr id="88066" name="Rectangle 3"/>
          <p:cNvSpPr>
            <a:spLocks noGrp="1" noChangeArrowheads="1"/>
          </p:cNvSpPr>
          <p:nvPr>
            <p:ph type="body" idx="1"/>
          </p:nvPr>
        </p:nvSpPr>
        <p:spPr>
          <a:noFill/>
          <a:ln w="9525"/>
        </p:spPr>
        <p:txBody>
          <a:bodyPr/>
          <a:lstStyle/>
          <a:p>
            <a:r>
              <a:rPr lang="en-US" dirty="0"/>
              <a:t>In producing government-wide financial statements, the only entry created by this ordering and receiving of equipment is an increase in the asset and the related liability when the order is filled. As in for-profit accounting, the commitment is not recorded. </a:t>
            </a:r>
          </a:p>
          <a:p>
            <a:r>
              <a:rPr lang="en-US" dirty="0"/>
              <a:t>At the end of the fiscal period, any commitments that remain outstanding are removed from the accounting records by reversing the original entry because no transaction has yet occurred. The recording of encumbrances is to help prevent spending more money than the amount authorized for the period. </a:t>
            </a:r>
          </a:p>
        </p:txBody>
      </p:sp>
    </p:spTree>
    <p:extLst>
      <p:ext uri="{BB962C8B-B14F-4D97-AF65-F5344CB8AC3E}">
        <p14:creationId xmlns:p14="http://schemas.microsoft.com/office/powerpoint/2010/main" val="27018372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Rot="1" noChangeAspect="1" noChangeArrowheads="1" noTextEdit="1"/>
          </p:cNvSpPr>
          <p:nvPr>
            <p:ph type="sldImg"/>
          </p:nvPr>
        </p:nvSpPr>
        <p:spPr>
          <a:xfrm>
            <a:off x="1150938" y="692150"/>
            <a:ext cx="4556125" cy="3416300"/>
          </a:xfrm>
          <a:ln/>
        </p:spPr>
      </p:sp>
      <p:sp>
        <p:nvSpPr>
          <p:cNvPr id="90114" name="Rectangle 3"/>
          <p:cNvSpPr>
            <a:spLocks noGrp="1" noChangeArrowheads="1"/>
          </p:cNvSpPr>
          <p:nvPr>
            <p:ph type="body" idx="1"/>
          </p:nvPr>
        </p:nvSpPr>
        <p:spPr>
          <a:noFill/>
          <a:ln w="9525"/>
        </p:spPr>
        <p:txBody>
          <a:bodyPr/>
          <a:lstStyle/>
          <a:p>
            <a:r>
              <a:rPr lang="en-US" dirty="0"/>
              <a:t>LO 16-7: Understand the reporting of capital assets, supplies, and prepaid expenses by a state or local government</a:t>
            </a:r>
          </a:p>
        </p:txBody>
      </p:sp>
    </p:spTree>
    <p:extLst>
      <p:ext uri="{BB962C8B-B14F-4D97-AF65-F5344CB8AC3E}">
        <p14:creationId xmlns:p14="http://schemas.microsoft.com/office/powerpoint/2010/main" val="18821617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ChangeArrowheads="1" noTextEdit="1"/>
          </p:cNvSpPr>
          <p:nvPr>
            <p:ph type="sldImg"/>
          </p:nvPr>
        </p:nvSpPr>
        <p:spPr>
          <a:xfrm>
            <a:off x="1150938" y="692150"/>
            <a:ext cx="4556125" cy="3416300"/>
          </a:xfrm>
          <a:ln/>
        </p:spPr>
      </p:sp>
      <p:sp>
        <p:nvSpPr>
          <p:cNvPr id="92162" name="Rectangle 3"/>
          <p:cNvSpPr>
            <a:spLocks noGrp="1" noChangeArrowheads="1"/>
          </p:cNvSpPr>
          <p:nvPr>
            <p:ph type="body" idx="1"/>
          </p:nvPr>
        </p:nvSpPr>
        <p:spPr>
          <a:noFill/>
          <a:ln w="9525"/>
        </p:spPr>
        <p:txBody>
          <a:bodyPr/>
          <a:lstStyle/>
          <a:p>
            <a:r>
              <a:rPr lang="en-US" dirty="0"/>
              <a:t>One result of recording only expenditures within the fund statements for the governmental funds is that virtually no assets are reported other than current financial resources such as cash, receivables, and investments. All capital assets are recorded as expenditures at the time of acquisition with that balance closed out at the end of the fiscal period. Note that the balance sheet in Exhibit 16.3 shows no buildings, school facilities, computers, trucks, or other equipment as assets. </a:t>
            </a:r>
          </a:p>
          <a:p>
            <a:r>
              <a:rPr lang="en-US" dirty="0"/>
              <a:t>Prior to the development of government-wide financial statements, only a minimum amount of information was available about capital assets. A listing was included in the financial statements for informational purposes. Even then, the inclusion of infrastructure items was optional. Infrastructure includes roads, sidewalks, bridges, and the like that are normally stationary and can be preserved for a significant period of time. A bridge, for example, with proper care might last for more than 100 years. To save time and energy, many governments simply did not maintain records of such infrastructure items after the original expenditure. The eventual requirement that government-wide financial statements include all economic resources meant that capital assets (including infrastructure items) had to be recorded and, where applicable, depreciation had to be included. As will be discussed in the following chapter, depreciation of infrastructure can still be avoided under certain circumstances. </a:t>
            </a:r>
          </a:p>
          <a:p>
            <a:r>
              <a:rPr lang="en-US" dirty="0"/>
              <a:t>Thus, today, the fund financial statements report the amount expended each period by the governmental funds for capital assets, while the government-wide financial statements report those capital assets as well as all infrastructure items. </a:t>
            </a:r>
          </a:p>
          <a:p>
            <a:endParaRPr lang="en-US" dirty="0"/>
          </a:p>
        </p:txBody>
      </p:sp>
    </p:spTree>
    <p:extLst>
      <p:ext uri="{BB962C8B-B14F-4D97-AF65-F5344CB8AC3E}">
        <p14:creationId xmlns:p14="http://schemas.microsoft.com/office/powerpoint/2010/main" val="29054234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ChangeArrowheads="1" noTextEdit="1"/>
          </p:cNvSpPr>
          <p:nvPr>
            <p:ph type="sldImg"/>
          </p:nvPr>
        </p:nvSpPr>
        <p:spPr>
          <a:xfrm>
            <a:off x="1150938" y="692150"/>
            <a:ext cx="4556125" cy="3416300"/>
          </a:xfrm>
          <a:ln/>
        </p:spPr>
      </p:sp>
      <p:sp>
        <p:nvSpPr>
          <p:cNvPr id="92162" name="Rectangle 3"/>
          <p:cNvSpPr>
            <a:spLocks noGrp="1" noChangeArrowheads="1"/>
          </p:cNvSpPr>
          <p:nvPr>
            <p:ph type="body" idx="1"/>
          </p:nvPr>
        </p:nvSpPr>
        <p:spPr>
          <a:noFill/>
          <a:ln w="9525"/>
        </p:spPr>
        <p:txBody>
          <a:bodyPr/>
          <a:lstStyle/>
          <a:p>
            <a:r>
              <a:rPr lang="en-US" dirty="0"/>
              <a:t>The acquisition of supplies and prepaid costs such as rent or insurance is not particularly complicated. An asset is recorded at the time of acquisition and subsequently reclassified to expense as the asset’s utility is consumed by use or time. </a:t>
            </a:r>
          </a:p>
          <a:p>
            <a:r>
              <a:rPr lang="en-US" dirty="0"/>
              <a:t>However, reporting prepaid costs and supplies by the governmental funds within the fund financial statements is not so straightforward. These assets have a relatively short life but they are not current financial resources that can be spent. </a:t>
            </a:r>
          </a:p>
        </p:txBody>
      </p:sp>
    </p:spTree>
    <p:extLst>
      <p:ext uri="{BB962C8B-B14F-4D97-AF65-F5344CB8AC3E}">
        <p14:creationId xmlns:p14="http://schemas.microsoft.com/office/powerpoint/2010/main" val="6257022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ChangeArrowheads="1" noTextEdit="1"/>
          </p:cNvSpPr>
          <p:nvPr>
            <p:ph type="sldImg"/>
          </p:nvPr>
        </p:nvSpPr>
        <p:spPr>
          <a:xfrm>
            <a:off x="1150938" y="692150"/>
            <a:ext cx="4556125" cy="3416300"/>
          </a:xfrm>
          <a:ln/>
        </p:spPr>
      </p:sp>
      <p:sp>
        <p:nvSpPr>
          <p:cNvPr id="92162" name="Rectangle 3"/>
          <p:cNvSpPr>
            <a:spLocks noGrp="1" noChangeArrowheads="1"/>
          </p:cNvSpPr>
          <p:nvPr>
            <p:ph type="body" idx="1"/>
          </p:nvPr>
        </p:nvSpPr>
        <p:spPr>
          <a:noFill/>
          <a:ln w="9525"/>
        </p:spPr>
        <p:txBody>
          <a:bodyPr/>
          <a:lstStyle/>
          <a:p>
            <a:r>
              <a:rPr lang="en-US" dirty="0"/>
              <a:t>Traditionally, governmental funds have used the </a:t>
            </a:r>
            <a:r>
              <a:rPr lang="en-US" i="1" dirty="0"/>
              <a:t>purchases method</a:t>
            </a:r>
            <a:r>
              <a:rPr lang="en-US" dirty="0"/>
              <a:t>, which simply records such costs as expenditures at the point that a claim to current financial resources is created. No asset is recorded. Thus, in 2014, the City of Philadelphia discloses that the “supplies of governmental funds are recorded as expenditures when purchased rather than capitalized as inventory.” For disclosure purposes, though, any remaining supplies or prepaid items (such as insurance or rent) are entered into the accounting records as assets just prior to production of financial statements. At that time, the asset is recorded along with an offsetting amount in fund balance—nonspendable to inform the reader that assets are included that are not current financial resources available for spending.</a:t>
            </a:r>
          </a:p>
        </p:txBody>
      </p:sp>
    </p:spTree>
    <p:extLst>
      <p:ext uri="{BB962C8B-B14F-4D97-AF65-F5344CB8AC3E}">
        <p14:creationId xmlns:p14="http://schemas.microsoft.com/office/powerpoint/2010/main" val="17798901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ChangeArrowheads="1" noTextEdit="1"/>
          </p:cNvSpPr>
          <p:nvPr>
            <p:ph type="sldImg"/>
          </p:nvPr>
        </p:nvSpPr>
        <p:spPr>
          <a:xfrm>
            <a:off x="1150938" y="692150"/>
            <a:ext cx="4556125" cy="3416300"/>
          </a:xfrm>
          <a:ln/>
        </p:spPr>
      </p:sp>
      <p:sp>
        <p:nvSpPr>
          <p:cNvPr id="92162" name="Rectangle 3"/>
          <p:cNvSpPr>
            <a:spLocks noGrp="1" noChangeArrowheads="1"/>
          </p:cNvSpPr>
          <p:nvPr>
            <p:ph type="body" idx="1"/>
          </p:nvPr>
        </p:nvSpPr>
        <p:spPr>
          <a:noFill/>
          <a:ln w="9525"/>
        </p:spPr>
        <p:txBody>
          <a:bodyPr/>
          <a:lstStyle/>
          <a:p>
            <a:r>
              <a:rPr lang="en-US" dirty="0"/>
              <a:t>The </a:t>
            </a:r>
            <a:r>
              <a:rPr lang="en-US" i="1" dirty="0"/>
              <a:t>purchases method </a:t>
            </a:r>
            <a:r>
              <a:rPr lang="en-US" dirty="0"/>
              <a:t>reflects modified accrual accounting because the entire cost is recognized as an expenditure when current financial resources are reduced. However, some governments have chosen to have their governmental funds report supplies and prepaid items using an accepted alternative known as the </a:t>
            </a:r>
            <a:r>
              <a:rPr lang="en-US" i="1" dirty="0"/>
              <a:t>consumption method</a:t>
            </a:r>
            <a:r>
              <a:rPr lang="en-US" dirty="0"/>
              <a:t>.</a:t>
            </a:r>
          </a:p>
        </p:txBody>
      </p:sp>
    </p:spTree>
    <p:extLst>
      <p:ext uri="{BB962C8B-B14F-4D97-AF65-F5344CB8AC3E}">
        <p14:creationId xmlns:p14="http://schemas.microsoft.com/office/powerpoint/2010/main" val="39683728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Rot="1" noChangeAspect="1" noChangeArrowheads="1" noTextEdit="1"/>
          </p:cNvSpPr>
          <p:nvPr>
            <p:ph type="sldImg"/>
          </p:nvPr>
        </p:nvSpPr>
        <p:spPr>
          <a:xfrm>
            <a:off x="1150938" y="692150"/>
            <a:ext cx="4556125" cy="3416300"/>
          </a:xfrm>
          <a:ln/>
        </p:spPr>
      </p:sp>
      <p:sp>
        <p:nvSpPr>
          <p:cNvPr id="94210" name="Rectangle 3"/>
          <p:cNvSpPr>
            <a:spLocks noGrp="1" noChangeArrowheads="1"/>
          </p:cNvSpPr>
          <p:nvPr>
            <p:ph type="body" idx="1"/>
          </p:nvPr>
        </p:nvSpPr>
        <p:spPr>
          <a:noFill/>
          <a:ln w="9525"/>
        </p:spPr>
        <p:txBody>
          <a:bodyPr/>
          <a:lstStyle/>
          <a:p>
            <a:r>
              <a:rPr lang="en-US" dirty="0"/>
              <a:t>Lo</a:t>
            </a:r>
            <a:r>
              <a:rPr lang="en-US" baseline="0" dirty="0"/>
              <a:t> 16-8: </a:t>
            </a:r>
            <a:r>
              <a:rPr lang="en-US" dirty="0"/>
              <a:t>Determine the proper timing for the recognition of revenues from various types of nonexchange transactions.</a:t>
            </a:r>
          </a:p>
        </p:txBody>
      </p:sp>
    </p:spTree>
    <p:extLst>
      <p:ext uri="{BB962C8B-B14F-4D97-AF65-F5344CB8AC3E}">
        <p14:creationId xmlns:p14="http://schemas.microsoft.com/office/powerpoint/2010/main" val="14172928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Rot="1" noChangeAspect="1" noChangeArrowheads="1" noTextEdit="1"/>
          </p:cNvSpPr>
          <p:nvPr>
            <p:ph type="sldImg"/>
          </p:nvPr>
        </p:nvSpPr>
        <p:spPr>
          <a:xfrm>
            <a:off x="1150938" y="692150"/>
            <a:ext cx="4556125" cy="3416300"/>
          </a:xfrm>
          <a:ln/>
        </p:spPr>
      </p:sp>
      <p:sp>
        <p:nvSpPr>
          <p:cNvPr id="96258" name="Rectangle 3"/>
          <p:cNvSpPr>
            <a:spLocks noGrp="1" noChangeArrowheads="1"/>
          </p:cNvSpPr>
          <p:nvPr>
            <p:ph type="body" idx="1"/>
          </p:nvPr>
        </p:nvSpPr>
        <p:spPr>
          <a:noFill/>
          <a:ln w="9525"/>
        </p:spPr>
        <p:txBody>
          <a:bodyPr/>
          <a:lstStyle/>
          <a:p>
            <a:r>
              <a:rPr lang="en-US" dirty="0"/>
              <a:t>Revenues such as property taxes, income taxes, and many grants do not have the same type of exchange process as is found in for-profit entities. Taxes, fines, and the like are imposed on the citizens to support the government’s operations rather than providing a specific good or service in return for payments. Consequently, these revenues are referred to as nonexchange transactions. </a:t>
            </a:r>
          </a:p>
          <a:p>
            <a:r>
              <a:rPr lang="en-US" dirty="0"/>
              <a:t>To assist in the timing of such revenue recognition, GASB has provided a comprehensive set of guidelines. These rules do not apply to revenues such as interest or rents for which a true exchange process does exist. Instead, they focus on nonexchange transactions, including most taxes, fines, grants, gifts, and the like for which the government does not provide a direct and equal benefit for the amount received. </a:t>
            </a:r>
          </a:p>
          <a:p>
            <a:r>
              <a:rPr lang="en-US" dirty="0"/>
              <a:t>In a nonexchange transaction, a government (including the federal government, as a provider) either gives value (benefit) to another party without directly receiving equal value in exchange or receives value (benefit) from another party without directly giving equal value in exchange.</a:t>
            </a:r>
            <a:r>
              <a:rPr lang="en-US" baseline="30000" dirty="0"/>
              <a:t>23 </a:t>
            </a:r>
          </a:p>
        </p:txBody>
      </p:sp>
    </p:spTree>
    <p:extLst>
      <p:ext uri="{BB962C8B-B14F-4D97-AF65-F5344CB8AC3E}">
        <p14:creationId xmlns:p14="http://schemas.microsoft.com/office/powerpoint/2010/main" val="26077907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Rot="1" noChangeAspect="1" noChangeArrowheads="1" noTextEdit="1"/>
          </p:cNvSpPr>
          <p:nvPr>
            <p:ph type="sldImg"/>
          </p:nvPr>
        </p:nvSpPr>
        <p:spPr>
          <a:xfrm>
            <a:off x="1150938" y="692150"/>
            <a:ext cx="4556125" cy="3416300"/>
          </a:xfrm>
          <a:ln/>
        </p:spPr>
      </p:sp>
      <p:sp>
        <p:nvSpPr>
          <p:cNvPr id="96258" name="Rectangle 3"/>
          <p:cNvSpPr>
            <a:spLocks noGrp="1" noChangeArrowheads="1"/>
          </p:cNvSpPr>
          <p:nvPr>
            <p:ph type="body" idx="1"/>
          </p:nvPr>
        </p:nvSpPr>
        <p:spPr>
          <a:noFill/>
          <a:ln w="9525"/>
        </p:spPr>
        <p:txBody>
          <a:bodyPr/>
          <a:lstStyle/>
          <a:p>
            <a:pPr marL="0" marR="0">
              <a:spcBef>
                <a:spcPts val="0"/>
              </a:spcBef>
              <a:spcAft>
                <a:spcPts val="0"/>
              </a:spcAft>
            </a:pPr>
            <a:r>
              <a:rPr lang="en-US" dirty="0">
                <a:latin typeface="Times New Roman"/>
                <a:ea typeface="ＭＳ 明朝"/>
                <a:cs typeface="Times New Roman"/>
              </a:rPr>
              <a:t>For organizational purposes, nonexchange transactions are separated into four distinct classifications, each with its own rules as to proper recognition: </a:t>
            </a:r>
          </a:p>
          <a:p>
            <a:pPr marL="342900" marR="0" lvl="0" indent="-342900">
              <a:spcBef>
                <a:spcPts val="0"/>
              </a:spcBef>
              <a:spcAft>
                <a:spcPts val="0"/>
              </a:spcAft>
              <a:buFont typeface="+mj-lt"/>
              <a:buAutoNum type="arabicPeriod"/>
              <a:tabLst>
                <a:tab pos="457200" algn="l"/>
              </a:tabLst>
            </a:pPr>
            <a:r>
              <a:rPr lang="en-US" i="1" dirty="0">
                <a:latin typeface="Times New Roman"/>
                <a:ea typeface="ＭＳ 明朝"/>
                <a:cs typeface="Times New Roman"/>
              </a:rPr>
              <a:t>Derived tax revenues.</a:t>
            </a:r>
            <a:r>
              <a:rPr lang="en-US" dirty="0">
                <a:latin typeface="Times New Roman"/>
                <a:ea typeface="ＭＳ 明朝"/>
                <a:cs typeface="Times New Roman"/>
              </a:rPr>
              <a:t> Some tax assessments occur when an underlying exchange takes place. Income taxes and sales taxes are common examples of derived tax revenues. A sale occurs, for example, and an additional sales tax is charged, or income is earned and an income tax is assessed. The tax is tied to an event. </a:t>
            </a:r>
          </a:p>
          <a:p>
            <a:pPr marL="342900" marR="0" lvl="0" indent="-342900">
              <a:spcBef>
                <a:spcPts val="0"/>
              </a:spcBef>
              <a:spcAft>
                <a:spcPts val="0"/>
              </a:spcAft>
              <a:buFont typeface="+mj-lt"/>
              <a:buAutoNum type="arabicPeriod"/>
              <a:tabLst>
                <a:tab pos="457200" algn="l"/>
              </a:tabLst>
            </a:pPr>
            <a:r>
              <a:rPr lang="en-US" i="1" dirty="0">
                <a:latin typeface="Times New Roman"/>
                <a:ea typeface="ＭＳ 明朝"/>
                <a:cs typeface="Times New Roman"/>
              </a:rPr>
              <a:t>Imposed nonexchange revenues.</a:t>
            </a:r>
            <a:r>
              <a:rPr lang="en-US" dirty="0">
                <a:latin typeface="Times New Roman"/>
                <a:ea typeface="ＭＳ 明朝"/>
                <a:cs typeface="Times New Roman"/>
              </a:rPr>
              <a:t> Property taxes, fines, and penalties are viewed as imposed nonexchange revenues. The government makes an assessment, but no underlying exchange occurs. With a property tax, for example, the government is taxing ownership and not a specific event or transaction. </a:t>
            </a:r>
          </a:p>
          <a:p>
            <a:pPr marL="342900" marR="0" lvl="0" indent="-342900">
              <a:spcBef>
                <a:spcPts val="0"/>
              </a:spcBef>
              <a:spcAft>
                <a:spcPts val="0"/>
              </a:spcAft>
              <a:buFont typeface="+mj-lt"/>
              <a:buAutoNum type="arabicPeriod"/>
              <a:tabLst>
                <a:tab pos="457200" algn="l"/>
              </a:tabLst>
            </a:pPr>
            <a:r>
              <a:rPr lang="en-US" i="1" dirty="0">
                <a:latin typeface="Times New Roman"/>
                <a:ea typeface="ＭＳ 明朝"/>
                <a:cs typeface="Times New Roman"/>
              </a:rPr>
              <a:t>Government-mandated nonexchange transactions.</a:t>
            </a:r>
            <a:r>
              <a:rPr lang="en-US" dirty="0">
                <a:latin typeface="Times New Roman"/>
                <a:ea typeface="ＭＳ 明朝"/>
                <a:cs typeface="Times New Roman"/>
              </a:rPr>
              <a:t> This category includes monies, such as grants conveyed from one government to another, to help cover the cost of a required program. For example, assume a state specifies that a city must create a homeless shelter and then provides a grant of $900,000 to help defray that cost. The city records this inflow of money as a government-mandated nonexchange transaction. City officials did not make the decision. The state government required the shelter to be constructed and provided a portion of the funding. </a:t>
            </a:r>
          </a:p>
          <a:p>
            <a:pPr marL="342900" marR="0" lvl="0" indent="-342900">
              <a:spcBef>
                <a:spcPts val="0"/>
              </a:spcBef>
              <a:spcAft>
                <a:spcPts val="0"/>
              </a:spcAft>
              <a:buFont typeface="+mj-lt"/>
              <a:buAutoNum type="arabicPeriod"/>
              <a:tabLst>
                <a:tab pos="457200" algn="l"/>
              </a:tabLst>
            </a:pPr>
            <a:r>
              <a:rPr lang="en-US" i="1" dirty="0">
                <a:latin typeface="Times New Roman"/>
                <a:ea typeface="ＭＳ 明朝"/>
                <a:cs typeface="Times New Roman"/>
              </a:rPr>
              <a:t>Voluntary nonexchange transactions.</a:t>
            </a:r>
            <a:r>
              <a:rPr lang="en-US" dirty="0">
                <a:latin typeface="Times New Roman"/>
                <a:ea typeface="ＭＳ 明朝"/>
                <a:cs typeface="Times New Roman"/>
              </a:rPr>
              <a:t> In this classification, money has been conveyed willingly to the state or local government by an individual, another government, or an organization, usually for a particular purpose. For example, a state might grant a city $1.3 million to help improve reading programs in local schools. Unless the state had mandated an enhancement in these reading programs, this grant is accounted for as a voluntary nonexchange transaction. The money will provide an important benefit, but no separate government requirement led the state to make the conveyance.</a:t>
            </a:r>
          </a:p>
          <a:p>
            <a:pPr marL="0" marR="0">
              <a:spcBef>
                <a:spcPts val="0"/>
              </a:spcBef>
              <a:spcAft>
                <a:spcPts val="0"/>
              </a:spcAft>
            </a:pPr>
            <a:r>
              <a:rPr lang="en-US" dirty="0">
                <a:latin typeface="Times New Roman"/>
                <a:ea typeface="ＭＳ 明朝"/>
                <a:cs typeface="Times New Roman"/>
              </a:rPr>
              <a:t> </a:t>
            </a:r>
          </a:p>
        </p:txBody>
      </p:sp>
    </p:spTree>
    <p:extLst>
      <p:ext uri="{BB962C8B-B14F-4D97-AF65-F5344CB8AC3E}">
        <p14:creationId xmlns:p14="http://schemas.microsoft.com/office/powerpoint/2010/main" val="1656401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xfrm>
            <a:off x="1150938" y="692150"/>
            <a:ext cx="4556125" cy="3416300"/>
          </a:xfrm>
          <a:ln/>
        </p:spPr>
      </p:sp>
      <p:sp>
        <p:nvSpPr>
          <p:cNvPr id="1638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16-2: Differentiate between the two sets of financial statements produced by state and local governments.</a:t>
            </a:r>
            <a:endParaRPr lang="en-US" dirty="0"/>
          </a:p>
        </p:txBody>
      </p:sp>
    </p:spTree>
    <p:extLst>
      <p:ext uri="{BB962C8B-B14F-4D97-AF65-F5344CB8AC3E}">
        <p14:creationId xmlns:p14="http://schemas.microsoft.com/office/powerpoint/2010/main" val="25157377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ChangeArrowheads="1" noTextEdit="1"/>
          </p:cNvSpPr>
          <p:nvPr>
            <p:ph type="sldImg"/>
          </p:nvPr>
        </p:nvSpPr>
        <p:spPr>
          <a:xfrm>
            <a:off x="1150938" y="692150"/>
            <a:ext cx="4556125" cy="3416300"/>
          </a:xfrm>
          <a:ln/>
        </p:spPr>
      </p:sp>
      <p:sp>
        <p:nvSpPr>
          <p:cNvPr id="98306" name="Rectangle 3"/>
          <p:cNvSpPr>
            <a:spLocks noGrp="1" noChangeArrowheads="1"/>
          </p:cNvSpPr>
          <p:nvPr>
            <p:ph type="body" idx="1"/>
          </p:nvPr>
        </p:nvSpPr>
        <p:spPr>
          <a:noFill/>
          <a:ln w="9525"/>
        </p:spPr>
        <p:txBody>
          <a:bodyPr/>
          <a:lstStyle/>
          <a:p>
            <a:r>
              <a:rPr lang="en-US" b="0" dirty="0">
                <a:solidFill>
                  <a:srgbClr val="002060"/>
                </a:solidFill>
              </a:rPr>
              <a:t>LO 16-9: Account for the issuance of long-term bonds.</a:t>
            </a:r>
          </a:p>
        </p:txBody>
      </p:sp>
    </p:spTree>
    <p:extLst>
      <p:ext uri="{BB962C8B-B14F-4D97-AF65-F5344CB8AC3E}">
        <p14:creationId xmlns:p14="http://schemas.microsoft.com/office/powerpoint/2010/main" val="6857940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Rot="1" noChangeAspect="1" noChangeArrowheads="1" noTextEdit="1"/>
          </p:cNvSpPr>
          <p:nvPr>
            <p:ph type="sldImg"/>
          </p:nvPr>
        </p:nvSpPr>
        <p:spPr>
          <a:xfrm>
            <a:off x="1150938" y="692150"/>
            <a:ext cx="4556125" cy="3416300"/>
          </a:xfrm>
          <a:ln/>
        </p:spPr>
      </p:sp>
      <p:sp>
        <p:nvSpPr>
          <p:cNvPr id="100354" name="Rectangle 3"/>
          <p:cNvSpPr>
            <a:spLocks noGrp="1" noChangeArrowheads="1"/>
          </p:cNvSpPr>
          <p:nvPr>
            <p:ph type="body" idx="1"/>
          </p:nvPr>
        </p:nvSpPr>
        <p:spPr>
          <a:noFill/>
          <a:ln w="9525"/>
        </p:spPr>
        <p:txBody>
          <a:bodyPr/>
          <a:lstStyle/>
          <a:p>
            <a:r>
              <a:rPr lang="en-US" dirty="0">
                <a:cs typeface="Times New Roman" pitchFamily="18" charset="0"/>
              </a:rPr>
              <a:t>The issuance of bonds serves as a major source of financing for many, if not most, state and local governments. Because the proceeds of a long-term bond must be repaid, the government recognizes no revenues under either method of financial reporting. The reporting process for the government-wide financial statements is straightforward. Both the cash and the debt are increased to reflect the issuance. Conversely, in the fund financial statements, recording is more complicated. Cash is received, but the debt is not a claim on current financial resources. Thus, from that perspective, the inflow of current financial resources creates neither a revenue nor a liability. </a:t>
            </a:r>
          </a:p>
        </p:txBody>
      </p:sp>
    </p:spTree>
    <p:extLst>
      <p:ext uri="{BB962C8B-B14F-4D97-AF65-F5344CB8AC3E}">
        <p14:creationId xmlns:p14="http://schemas.microsoft.com/office/powerpoint/2010/main" val="10495298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ChangeArrowheads="1" noTextEdit="1"/>
          </p:cNvSpPr>
          <p:nvPr>
            <p:ph type="sldImg"/>
          </p:nvPr>
        </p:nvSpPr>
        <p:spPr>
          <a:xfrm>
            <a:off x="1150938" y="692150"/>
            <a:ext cx="4556125" cy="3416300"/>
          </a:xfrm>
          <a:ln/>
        </p:spPr>
      </p:sp>
      <p:sp>
        <p:nvSpPr>
          <p:cNvPr id="9830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16-10: Account for special assessment projects. </a:t>
            </a:r>
            <a:endParaRPr lang="en-US" b="0" dirty="0">
              <a:solidFill>
                <a:srgbClr val="002060"/>
              </a:solidFill>
            </a:endParaRPr>
          </a:p>
        </p:txBody>
      </p:sp>
    </p:spTree>
    <p:extLst>
      <p:ext uri="{BB962C8B-B14F-4D97-AF65-F5344CB8AC3E}">
        <p14:creationId xmlns:p14="http://schemas.microsoft.com/office/powerpoint/2010/main" val="6857940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Rot="1" noChangeAspect="1" noChangeArrowheads="1" noTextEdit="1"/>
          </p:cNvSpPr>
          <p:nvPr>
            <p:ph type="sldImg"/>
          </p:nvPr>
        </p:nvSpPr>
        <p:spPr>
          <a:xfrm>
            <a:off x="1150938" y="692150"/>
            <a:ext cx="4556125" cy="3416300"/>
          </a:xfrm>
          <a:ln/>
        </p:spPr>
      </p:sp>
      <p:sp>
        <p:nvSpPr>
          <p:cNvPr id="102402" name="Rectangle 3"/>
          <p:cNvSpPr>
            <a:spLocks noGrp="1" noChangeArrowheads="1"/>
          </p:cNvSpPr>
          <p:nvPr>
            <p:ph type="body" idx="1"/>
          </p:nvPr>
        </p:nvSpPr>
        <p:spPr>
          <a:noFill/>
          <a:ln w="9525"/>
        </p:spPr>
        <p:txBody>
          <a:bodyPr/>
          <a:lstStyle/>
          <a:p>
            <a:r>
              <a:rPr lang="en-US" dirty="0">
                <a:solidFill>
                  <a:srgbClr val="000000"/>
                </a:solidFill>
              </a:rPr>
              <a:t>Governments can provide improvements or services that directly benefit a particular property and then assess the costs (in whole or part) to the owner. In some cases, owners actually petition the government to initiate such projects to enhance property values. Paving streets, installing water and sewage lines, and constructing curbs and sidewalks are typical examples. To finance the work, the government usually issues debt and places a lien on the property being improved to ensure reimbursement. </a:t>
            </a:r>
          </a:p>
        </p:txBody>
      </p:sp>
    </p:spTree>
    <p:extLst>
      <p:ext uri="{BB962C8B-B14F-4D97-AF65-F5344CB8AC3E}">
        <p14:creationId xmlns:p14="http://schemas.microsoft.com/office/powerpoint/2010/main" val="39181250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Rot="1" noChangeAspect="1" noChangeArrowheads="1" noTextEdit="1"/>
          </p:cNvSpPr>
          <p:nvPr>
            <p:ph type="sldImg"/>
          </p:nvPr>
        </p:nvSpPr>
        <p:spPr>
          <a:xfrm>
            <a:off x="1150938" y="692150"/>
            <a:ext cx="4556125" cy="3416300"/>
          </a:xfrm>
          <a:ln/>
        </p:spPr>
      </p:sp>
      <p:sp>
        <p:nvSpPr>
          <p:cNvPr id="104450" name="Rectangle 3"/>
          <p:cNvSpPr>
            <a:spLocks noGrp="1" noChangeArrowheads="1"/>
          </p:cNvSpPr>
          <p:nvPr>
            <p:ph type="body" idx="1"/>
          </p:nvPr>
        </p:nvSpPr>
        <p:spPr>
          <a:noFill/>
          <a:ln w="9525"/>
        </p:spPr>
        <p:txBody>
          <a:bodyPr/>
          <a:lstStyle/>
          <a:p>
            <a:r>
              <a:rPr lang="en-US" b="0" dirty="0">
                <a:solidFill>
                  <a:srgbClr val="002060"/>
                </a:solidFill>
              </a:rPr>
              <a:t>LO 16-11: Record the various types of monetary transfers that occur within the funds maintained by a state or local government. </a:t>
            </a:r>
          </a:p>
        </p:txBody>
      </p:sp>
    </p:spTree>
    <p:extLst>
      <p:ext uri="{BB962C8B-B14F-4D97-AF65-F5344CB8AC3E}">
        <p14:creationId xmlns:p14="http://schemas.microsoft.com/office/powerpoint/2010/main" val="23084149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Rot="1" noChangeAspect="1" noChangeArrowheads="1" noTextEdit="1"/>
          </p:cNvSpPr>
          <p:nvPr>
            <p:ph type="sldImg"/>
          </p:nvPr>
        </p:nvSpPr>
        <p:spPr>
          <a:xfrm>
            <a:off x="1150938" y="692150"/>
            <a:ext cx="4556125" cy="3416300"/>
          </a:xfrm>
          <a:ln/>
        </p:spPr>
      </p:sp>
      <p:sp>
        <p:nvSpPr>
          <p:cNvPr id="106498" name="Rectangle 3"/>
          <p:cNvSpPr>
            <a:spLocks noGrp="1" noChangeArrowheads="1"/>
          </p:cNvSpPr>
          <p:nvPr>
            <p:ph type="body" idx="1"/>
          </p:nvPr>
        </p:nvSpPr>
        <p:spPr>
          <a:noFill/>
          <a:ln w="9525"/>
        </p:spPr>
        <p:txBody>
          <a:bodyPr/>
          <a:lstStyle/>
          <a:p>
            <a:r>
              <a:rPr lang="en-US" dirty="0"/>
              <a:t>Interfund transactions are commonly used within government units as a way to direct sufficient resources to all activities and functions. Monetary transfers made from the general fund are especially prevalent because general tax revenues are initially accumulated in this fund.</a:t>
            </a:r>
          </a:p>
          <a:p>
            <a:r>
              <a:rPr lang="en-US" dirty="0"/>
              <a:t>In contrast, the government-wide financial statements do not report most transfers because they frequently occur solely within the governmental activities. They create no net impact in the government-wide financial statements because both funds are classified within the governmental activities.</a:t>
            </a:r>
          </a:p>
          <a:p>
            <a:pPr marL="171450" indent="-171450">
              <a:buFont typeface="Arial"/>
              <a:buChar char="•"/>
            </a:pPr>
            <a:r>
              <a:rPr lang="en-US" i="1" dirty="0"/>
              <a:t>Intra-activity transactions </a:t>
            </a:r>
            <a:r>
              <a:rPr lang="en-US" dirty="0"/>
              <a:t>occur between two governmental funds (so that the net totals reported for governmental activities are not affected) or between two enterprise funds (so that the net totals reported for business-type activities are not affected). Transfers between governmental funds and many of the internal service funds are also included here because, as discussed previously, internal service funds are usually reported as governmental activities. Intra-activity transactions are not reported in government-wide financial statements because no overall change is created in either the governmental activities or the business-type activities. </a:t>
            </a:r>
          </a:p>
          <a:p>
            <a:pPr marL="171450" indent="-171450">
              <a:buFont typeface="Arial"/>
              <a:buChar char="•"/>
            </a:pPr>
            <a:r>
              <a:rPr lang="en-US" i="1" dirty="0"/>
              <a:t>Interactivity transactions </a:t>
            </a:r>
            <a:r>
              <a:rPr lang="en-US" dirty="0"/>
              <a:t>occur between governmental funds and enterprise funds. They impact the total amount of resources reported for both governmental activities and business-type activities, one increases as the other decreases. Thus, interactivity transactions are reported in government-wide financial statements. </a:t>
            </a:r>
          </a:p>
        </p:txBody>
      </p:sp>
    </p:spTree>
    <p:extLst>
      <p:ext uri="{BB962C8B-B14F-4D97-AF65-F5344CB8AC3E}">
        <p14:creationId xmlns:p14="http://schemas.microsoft.com/office/powerpoint/2010/main" val="3384521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xfrm>
            <a:off x="1150938" y="692150"/>
            <a:ext cx="4556125" cy="3416300"/>
          </a:xfrm>
          <a:ln/>
        </p:spPr>
      </p:sp>
      <p:sp>
        <p:nvSpPr>
          <p:cNvPr id="18434" name="Rectangle 3"/>
          <p:cNvSpPr>
            <a:spLocks noGrp="1" noChangeArrowheads="1"/>
          </p:cNvSpPr>
          <p:nvPr>
            <p:ph type="body" idx="1"/>
          </p:nvPr>
        </p:nvSpPr>
        <p:spPr>
          <a:noFill/>
          <a:ln w="9525"/>
        </p:spPr>
        <p:txBody>
          <a:bodyPr/>
          <a:lstStyle/>
          <a:p>
            <a:r>
              <a:rPr lang="en-US" dirty="0"/>
              <a:t>Eventually, the desire to provide financial information that could satisfy such broad demands led GASB to require the production of two distinct sets of statements by state and local governments, each with its own unique principles and objectives. For a complete understanding of state and local government accounting, nothing is more essential than recognizing the need for reporting these two sets of statements:</a:t>
            </a:r>
            <a:endParaRPr lang="en-US" b="1" dirty="0">
              <a:solidFill>
                <a:srgbClr val="002060"/>
              </a:solidFill>
              <a:cs typeface="Times New Roman" pitchFamily="18" charset="0"/>
            </a:endParaRPr>
          </a:p>
          <a:p>
            <a:pPr marL="228600" indent="-228600">
              <a:buAutoNum type="arabicPeriod"/>
            </a:pPr>
            <a:r>
              <a:rPr lang="en-US" b="1" dirty="0"/>
              <a:t>Fund financial statements </a:t>
            </a:r>
            <a:r>
              <a:rPr lang="en-US" dirty="0"/>
              <a:t>provide a picture of the current activities of the government. They report current period revenues and expenditures in connection with individual government functions. These statements also focus on disclosing restrictions that have been placed on the use of any of the resources held by these functions. Citizens interested in the operation of the government are likely to study the fund financial statements. </a:t>
            </a:r>
          </a:p>
          <a:p>
            <a:pPr marL="228600" indent="-228600">
              <a:buAutoNum type="arabicPeriod"/>
            </a:pPr>
            <a:r>
              <a:rPr lang="en-US" b="1" dirty="0"/>
              <a:t>Government-wide financial statements </a:t>
            </a:r>
            <a:r>
              <a:rPr lang="en-US" dirty="0"/>
              <a:t>have a longer-term focus. They report all revenues and all costs as well as all assets and liabilities. Creditors, especially bondholders, are likely to be most interested in government-wide financial statements as they assess the likelihood of being paid when obligations come due. </a:t>
            </a:r>
          </a:p>
        </p:txBody>
      </p:sp>
    </p:spTree>
    <p:extLst>
      <p:ext uri="{BB962C8B-B14F-4D97-AF65-F5344CB8AC3E}">
        <p14:creationId xmlns:p14="http://schemas.microsoft.com/office/powerpoint/2010/main" val="1207653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xfrm>
            <a:off x="1150938" y="692150"/>
            <a:ext cx="4556125" cy="3416300"/>
          </a:xfrm>
          <a:ln/>
        </p:spPr>
      </p:sp>
      <p:sp>
        <p:nvSpPr>
          <p:cNvPr id="20482" name="Rectangle 3"/>
          <p:cNvSpPr>
            <a:spLocks noGrp="1" noChangeArrowheads="1"/>
          </p:cNvSpPr>
          <p:nvPr>
            <p:ph type="body" idx="1"/>
          </p:nvPr>
        </p:nvSpPr>
        <p:spPr>
          <a:noFill/>
          <a:ln w="9525"/>
        </p:spPr>
        <p:txBody>
          <a:bodyPr/>
          <a:lstStyle/>
          <a:p>
            <a:pPr algn="l"/>
            <a:r>
              <a:rPr lang="en-US" dirty="0"/>
              <a:t>These statements present individual government activities and the amount of financial resources allocated to them as well as the use made of those resources. By analyzing such statements, citizens can assess the government’s fiscal accountability in raising and utilizing money. For example, fund financial statements report the amount spent in the current year on such services as public safety, education, health and sanitation, and the construction of new roads. The primary measurement focus, at least for public service activities, is the amount and the changes in </a:t>
            </a:r>
            <a:r>
              <a:rPr lang="en-US" i="1" dirty="0"/>
              <a:t>current financial resources </a:t>
            </a:r>
            <a:r>
              <a:rPr lang="en-US" dirty="0"/>
              <a:t>such as cash and receivables. Those are assets that can be spent. In most cases, the timing of recognition is based on </a:t>
            </a:r>
            <a:r>
              <a:rPr lang="en-US" i="1" dirty="0"/>
              <a:t>modified accrual accounting</a:t>
            </a:r>
            <a:r>
              <a:rPr lang="en-US" dirty="0"/>
              <a:t>. Modified accrual accounting recognizes (1) revenues when the resulting current financial resources are both measurable and available to be used and (2) expenditures when they reduce current financial resources.</a:t>
            </a:r>
          </a:p>
        </p:txBody>
      </p:sp>
    </p:spTree>
    <p:extLst>
      <p:ext uri="{BB962C8B-B14F-4D97-AF65-F5344CB8AC3E}">
        <p14:creationId xmlns:p14="http://schemas.microsoft.com/office/powerpoint/2010/main" val="1146190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a:xfrm>
            <a:off x="1150938" y="692150"/>
            <a:ext cx="4556125" cy="3416300"/>
          </a:xfrm>
          <a:ln/>
        </p:spPr>
      </p:sp>
      <p:sp>
        <p:nvSpPr>
          <p:cNvPr id="22530" name="Rectangle 3"/>
          <p:cNvSpPr>
            <a:spLocks noGrp="1" noChangeArrowheads="1"/>
          </p:cNvSpPr>
          <p:nvPr>
            <p:ph type="body" idx="1"/>
          </p:nvPr>
        </p:nvSpPr>
        <p:spPr>
          <a:noFill/>
          <a:ln w="9525"/>
        </p:spPr>
        <p:txBody>
          <a:bodyPr/>
          <a:lstStyle/>
          <a:p>
            <a:r>
              <a:rPr lang="en-US" dirty="0"/>
              <a:t>Government-wide financial statements have only been in existence for about 20 years. They were created to report a government’s financial affairs as a whole. These statements provide a method of assessing operational accountability, the government’s ability to meet its operating objectives. This information helps users make evaluations of the financial decisions and long-term stability of the government by allowing them to:</a:t>
            </a:r>
          </a:p>
          <a:p>
            <a:pPr marL="171450" indent="-171450">
              <a:buFont typeface="Arial"/>
              <a:buChar char="•"/>
            </a:pPr>
            <a:r>
              <a:rPr lang="en-US" dirty="0"/>
              <a:t>Determine whether the government’s overall financial position improved or deteriorated during the reporting period.</a:t>
            </a:r>
          </a:p>
          <a:p>
            <a:pPr marL="171450" indent="-171450">
              <a:buFont typeface="Arial"/>
              <a:buChar char="•"/>
            </a:pPr>
            <a:r>
              <a:rPr lang="en-US" dirty="0"/>
              <a:t>Understand the cost of providing services to the citizenry.</a:t>
            </a:r>
          </a:p>
          <a:p>
            <a:pPr marL="171450" indent="-171450">
              <a:buFont typeface="Arial"/>
              <a:buChar char="•"/>
            </a:pPr>
            <a:r>
              <a:rPr lang="en-US" dirty="0"/>
              <a:t>See how the government finances its programs.</a:t>
            </a:r>
          </a:p>
          <a:p>
            <a:pPr marL="171450" indent="-171450">
              <a:buFont typeface="Arial"/>
              <a:buChar char="•"/>
            </a:pPr>
            <a:r>
              <a:rPr lang="en-US" dirty="0"/>
              <a:t>Understand the extent to which the government has invested in capital assets such as roads, bridges, and other infrastructure assets.</a:t>
            </a:r>
          </a:p>
          <a:p>
            <a:r>
              <a:rPr lang="en-US" dirty="0"/>
              <a:t>To achieve these reporting goals, the government-wide financial statements’ measurement focus is on all </a:t>
            </a:r>
            <a:r>
              <a:rPr lang="en-US" i="1" dirty="0"/>
              <a:t>economic resources </a:t>
            </a:r>
            <a:r>
              <a:rPr lang="en-US" dirty="0"/>
              <a:t>(not just current financial resources), and these statements utilize </a:t>
            </a:r>
            <a:r>
              <a:rPr lang="en-US" i="1" dirty="0"/>
              <a:t>accrual accounting </a:t>
            </a:r>
            <a:r>
              <a:rPr lang="en-US" dirty="0"/>
              <a:t>for timing purposes much like a for-profit entity. Consequently, these statements report all assets and liabilities and recognize revenues and expenses in a way that is comparable to business-type accounting.</a:t>
            </a:r>
          </a:p>
        </p:txBody>
      </p:sp>
    </p:spTree>
    <p:extLst>
      <p:ext uri="{BB962C8B-B14F-4D97-AF65-F5344CB8AC3E}">
        <p14:creationId xmlns:p14="http://schemas.microsoft.com/office/powerpoint/2010/main" val="1904680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xfrm>
            <a:off x="1150938" y="692150"/>
            <a:ext cx="4556125" cy="3416300"/>
          </a:xfrm>
          <a:ln/>
        </p:spPr>
      </p:sp>
      <p:sp>
        <p:nvSpPr>
          <p:cNvPr id="24578"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1998, GASB created an entirely new dimension for government reporting. A new standard was created to mandate that separate government-wide financial statements be included in the general purpose financial reporting for a state or local government. This second set of statements reports all assets and other resources at the disposal of government officials as well as all liabilities that must eventually be paid. Revenues and expenses are recognized according to accrual accounting to provide a completely different perspective from fund financial statements. </a:t>
            </a:r>
          </a:p>
          <a:p>
            <a:r>
              <a:rPr lang="en-US" sz="1200" b="0" i="0" u="none" strike="noStrike" kern="1200" baseline="0" dirty="0">
                <a:solidFill>
                  <a:schemeClr val="tx1"/>
                </a:solidFill>
                <a:latin typeface="Times New Roman" pitchFamily="18" charset="0"/>
                <a:ea typeface="+mn-ea"/>
                <a:cs typeface="+mn-cs"/>
              </a:rPr>
              <a:t>With two sets of financial statements, each user (whether citizen, creditor, or other interested party) can select the information considered to be the most relevant. Of course, not everyone believes that this additional data will always be helpful. “One of the tougher challenges of the current information age is sorting out the information most relevant for decision making from the vast amounts of data generated by today’s state-of-the-art information systems. Financial reports cannot simply keep growing in size indefinitely to encompass every new type of information that becomes available,” according to Jeffrey L. </a:t>
            </a:r>
            <a:r>
              <a:rPr lang="en-US" sz="1200" b="0" i="0" u="none" strike="noStrike" kern="1200" baseline="0" dirty="0" err="1">
                <a:solidFill>
                  <a:schemeClr val="tx1"/>
                </a:solidFill>
                <a:latin typeface="Times New Roman" pitchFamily="18" charset="0"/>
                <a:ea typeface="+mn-ea"/>
                <a:cs typeface="+mn-cs"/>
              </a:rPr>
              <a:t>Esser</a:t>
            </a:r>
            <a:r>
              <a:rPr lang="en-US" sz="1200" b="0" i="0" u="none" strike="noStrike" kern="1200" baseline="0" dirty="0">
                <a:solidFill>
                  <a:schemeClr val="tx1"/>
                </a:solidFill>
                <a:latin typeface="Times New Roman" pitchFamily="18" charset="0"/>
                <a:ea typeface="+mn-ea"/>
                <a:cs typeface="+mn-cs"/>
              </a:rPr>
              <a:t> in “Standard Setting—How Much Is Enough?”</a:t>
            </a:r>
            <a:endParaRPr lang="en-US" dirty="0"/>
          </a:p>
        </p:txBody>
      </p:sp>
    </p:spTree>
    <p:extLst>
      <p:ext uri="{BB962C8B-B14F-4D97-AF65-F5344CB8AC3E}">
        <p14:creationId xmlns:p14="http://schemas.microsoft.com/office/powerpoint/2010/main" val="482933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0"/>
          <p:cNvSpPr>
            <a:spLocks noGrp="1"/>
          </p:cNvSpPr>
          <p:nvPr userDrawn="1">
            <p:ph type="dt" sz="half" idx="10"/>
          </p:nvPr>
        </p:nvSpPr>
        <p:spPr>
          <a:xfrm>
            <a:off x="1447800" y="6537325"/>
            <a:ext cx="1524000" cy="381000"/>
          </a:xfrm>
        </p:spPr>
        <p:txBody>
          <a:bodyPr/>
          <a:lstStyle>
            <a:lvl1pPr>
              <a:defRPr sz="1200" b="1" i="1" smtClean="0">
                <a:solidFill>
                  <a:srgbClr val="002060"/>
                </a:solidFill>
                <a:effectLst/>
              </a:defRPr>
            </a:lvl1pPr>
          </a:lstStyle>
          <a:p>
            <a:pPr>
              <a:defRPr/>
            </a:pPr>
            <a:r>
              <a:rPr lang="en-US" dirty="0"/>
              <a:t>McGraw-Hill/Irwin </a:t>
            </a:r>
          </a:p>
        </p:txBody>
      </p:sp>
      <p:sp>
        <p:nvSpPr>
          <p:cNvPr id="5" name="Slide Number Placeholder 11"/>
          <p:cNvSpPr>
            <a:spLocks noGrp="1"/>
          </p:cNvSpPr>
          <p:nvPr userDrawn="1">
            <p:ph type="sldNum" sz="quarter" idx="11"/>
          </p:nvPr>
        </p:nvSpPr>
        <p:spPr>
          <a:xfrm>
            <a:off x="8153400" y="6521450"/>
            <a:ext cx="609600" cy="396875"/>
          </a:xfrm>
        </p:spPr>
        <p:txBody>
          <a:bodyPr/>
          <a:lstStyle>
            <a:lvl1pPr>
              <a:defRPr sz="1200" b="1" i="1" smtClean="0">
                <a:solidFill>
                  <a:srgbClr val="002060"/>
                </a:solidFill>
                <a:effectLst/>
              </a:defRPr>
            </a:lvl1pPr>
          </a:lstStyle>
          <a:p>
            <a:pPr>
              <a:defRPr/>
            </a:pPr>
            <a:r>
              <a:rPr lang="en-US" dirty="0"/>
              <a:t>16-</a:t>
            </a:r>
            <a:fld id="{C7796FD6-138A-48B9-9533-29B9C3B7762B}" type="slidenum">
              <a:rPr lang="en-US"/>
              <a:pPr>
                <a:defRPr/>
              </a:pPr>
              <a:t>‹#›</a:t>
            </a:fld>
            <a:endParaRPr lang="en-US" dirty="0"/>
          </a:p>
        </p:txBody>
      </p:sp>
      <p:sp>
        <p:nvSpPr>
          <p:cNvPr id="6" name="Footer Placeholder 12"/>
          <p:cNvSpPr>
            <a:spLocks noGrp="1"/>
          </p:cNvSpPr>
          <p:nvPr userDrawn="1">
            <p:ph type="ftr" sz="quarter" idx="12"/>
          </p:nvPr>
        </p:nvSpPr>
        <p:spPr>
          <a:xfrm>
            <a:off x="2971800" y="6537325"/>
            <a:ext cx="5105400" cy="396875"/>
          </a:xfrm>
        </p:spPr>
        <p:txBody>
          <a:bodyPr/>
          <a:lstStyle>
            <a:lvl1pPr>
              <a:defRPr sz="1200" b="1" i="1" dirty="0" smtClean="0">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0"/>
          <p:cNvSpPr>
            <a:spLocks noGrp="1"/>
          </p:cNvSpPr>
          <p:nvPr userDrawn="1">
            <p:ph type="dt" sz="half" idx="10"/>
          </p:nvPr>
        </p:nvSpPr>
        <p:spPr>
          <a:xfrm>
            <a:off x="1447800" y="6537325"/>
            <a:ext cx="1524000" cy="381000"/>
          </a:xfrm>
        </p:spPr>
        <p:txBody>
          <a:bodyPr/>
          <a:lstStyle>
            <a:lvl1pPr>
              <a:defRPr sz="1200" b="1" i="1" smtClean="0">
                <a:solidFill>
                  <a:srgbClr val="002060"/>
                </a:solidFill>
              </a:defRPr>
            </a:lvl1pPr>
          </a:lstStyle>
          <a:p>
            <a:pPr>
              <a:defRPr/>
            </a:pPr>
            <a:r>
              <a:rPr lang="en-US" dirty="0"/>
              <a:t>McGraw-Hill/Irwin </a:t>
            </a:r>
          </a:p>
        </p:txBody>
      </p:sp>
      <p:sp>
        <p:nvSpPr>
          <p:cNvPr id="6" name="Slide Number Placeholder 11"/>
          <p:cNvSpPr>
            <a:spLocks noGrp="1"/>
          </p:cNvSpPr>
          <p:nvPr userDrawn="1">
            <p:ph type="sldNum" sz="quarter" idx="11"/>
          </p:nvPr>
        </p:nvSpPr>
        <p:spPr>
          <a:xfrm>
            <a:off x="8153400" y="6521450"/>
            <a:ext cx="609600" cy="396875"/>
          </a:xfrm>
        </p:spPr>
        <p:txBody>
          <a:bodyPr/>
          <a:lstStyle>
            <a:lvl1pPr>
              <a:defRPr sz="1200" b="1" i="1" dirty="0" smtClean="0">
                <a:solidFill>
                  <a:srgbClr val="002060"/>
                </a:solidFill>
              </a:defRPr>
            </a:lvl1pPr>
          </a:lstStyle>
          <a:p>
            <a:pPr>
              <a:defRPr/>
            </a:pPr>
            <a:r>
              <a:rPr lang="en-US" dirty="0"/>
              <a:t>16-</a:t>
            </a:r>
            <a:fld id="{803F13E4-C984-4827-A166-6E8A5FF00B95}" type="slidenum">
              <a:rPr lang="en-US"/>
              <a:pPr>
                <a:defRPr/>
              </a:pPr>
              <a:t>‹#›</a:t>
            </a:fld>
            <a:endParaRPr lang="en-US" dirty="0"/>
          </a:p>
        </p:txBody>
      </p:sp>
      <p:sp>
        <p:nvSpPr>
          <p:cNvPr id="7" name="Footer Placeholder 12"/>
          <p:cNvSpPr>
            <a:spLocks noGrp="1"/>
          </p:cNvSpPr>
          <p:nvPr userDrawn="1">
            <p:ph type="ftr" sz="quarter" idx="12"/>
          </p:nvPr>
        </p:nvSpPr>
        <p:spPr>
          <a:xfrm>
            <a:off x="2971800" y="6537325"/>
            <a:ext cx="5105400" cy="396875"/>
          </a:xfrm>
        </p:spPr>
        <p:txBody>
          <a:bodyPr/>
          <a:lstStyle>
            <a:lvl1pPr>
              <a:defRPr sz="1200" b="1" i="1" dirty="0" smtClean="0">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0"/>
          <p:cNvSpPr>
            <a:spLocks noGrp="1"/>
          </p:cNvSpPr>
          <p:nvPr userDrawn="1">
            <p:ph type="dt" sz="half" idx="10"/>
          </p:nvPr>
        </p:nvSpPr>
        <p:spPr>
          <a:xfrm>
            <a:off x="1447800" y="6537325"/>
            <a:ext cx="1524000" cy="381000"/>
          </a:xfrm>
        </p:spPr>
        <p:txBody>
          <a:bodyPr/>
          <a:lstStyle>
            <a:lvl1pPr>
              <a:defRPr sz="1200" b="1" i="1" smtClean="0">
                <a:solidFill>
                  <a:srgbClr val="002060"/>
                </a:solidFill>
              </a:defRPr>
            </a:lvl1pPr>
          </a:lstStyle>
          <a:p>
            <a:pPr>
              <a:defRPr/>
            </a:pPr>
            <a:r>
              <a:rPr lang="en-US" dirty="0"/>
              <a:t>McGraw-Hill/Irwin </a:t>
            </a:r>
          </a:p>
        </p:txBody>
      </p:sp>
      <p:sp>
        <p:nvSpPr>
          <p:cNvPr id="4" name="Slide Number Placeholder 11"/>
          <p:cNvSpPr>
            <a:spLocks noGrp="1"/>
          </p:cNvSpPr>
          <p:nvPr userDrawn="1">
            <p:ph type="sldNum" sz="quarter" idx="11"/>
          </p:nvPr>
        </p:nvSpPr>
        <p:spPr>
          <a:xfrm>
            <a:off x="8153400" y="6521450"/>
            <a:ext cx="609600" cy="396875"/>
          </a:xfrm>
        </p:spPr>
        <p:txBody>
          <a:bodyPr/>
          <a:lstStyle>
            <a:lvl1pPr>
              <a:defRPr sz="1200" b="1" i="1" dirty="0" smtClean="0">
                <a:solidFill>
                  <a:srgbClr val="002060"/>
                </a:solidFill>
              </a:defRPr>
            </a:lvl1pPr>
          </a:lstStyle>
          <a:p>
            <a:pPr>
              <a:defRPr/>
            </a:pPr>
            <a:r>
              <a:rPr lang="en-US" dirty="0"/>
              <a:t>16-</a:t>
            </a:r>
            <a:fld id="{C1B4459D-816F-4FDE-A252-EB7A26C59C5C}" type="slidenum">
              <a:rPr lang="en-US"/>
              <a:pPr>
                <a:defRPr/>
              </a:pPr>
              <a:t>‹#›</a:t>
            </a:fld>
            <a:endParaRPr lang="en-US" dirty="0"/>
          </a:p>
        </p:txBody>
      </p:sp>
      <p:sp>
        <p:nvSpPr>
          <p:cNvPr id="5" name="Footer Placeholder 12"/>
          <p:cNvSpPr>
            <a:spLocks noGrp="1"/>
          </p:cNvSpPr>
          <p:nvPr userDrawn="1">
            <p:ph type="ftr" sz="quarter" idx="12"/>
          </p:nvPr>
        </p:nvSpPr>
        <p:spPr>
          <a:xfrm>
            <a:off x="2971800" y="6537325"/>
            <a:ext cx="5105400" cy="396875"/>
          </a:xfrm>
        </p:spPr>
        <p:txBody>
          <a:bodyPr/>
          <a:lstStyle>
            <a:lvl1pPr>
              <a:defRPr sz="1200" b="1" i="1" dirty="0" smtClean="0">
                <a:solidFill>
                  <a:srgbClr val="002060"/>
                </a:solidFill>
              </a:defRPr>
            </a:lvl1pPr>
          </a:lstStyle>
          <a:p>
            <a:pPr>
              <a:defRPr/>
            </a:pPr>
            <a:r>
              <a:rPr lang="en-US" dirty="0"/>
              <a:t>Copyright © 2015 by The McGraw-Hill Companies, Inc. All rights reserved. </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76200"/>
            <a:ext cx="8763000" cy="1066800"/>
          </a:xfrm>
          <a:prstGeom prst="roundRect">
            <a:avLst>
              <a:gd name="adj" fmla="val 16667"/>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1066800" y="1600200"/>
            <a:ext cx="7010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10"/>
          <p:cNvSpPr>
            <a:spLocks noGrp="1"/>
          </p:cNvSpPr>
          <p:nvPr userDrawn="1">
            <p:ph type="dt" sz="half" idx="2"/>
          </p:nvPr>
        </p:nvSpPr>
        <p:spPr>
          <a:xfrm>
            <a:off x="838200" y="6537325"/>
            <a:ext cx="1524000" cy="381000"/>
          </a:xfrm>
          <a:prstGeom prst="rect">
            <a:avLst/>
          </a:prstGeom>
        </p:spPr>
        <p:txBody>
          <a:bodyPr/>
          <a:lstStyle>
            <a:lvl1pPr eaLnBrk="0" hangingPunct="0">
              <a:defRPr sz="1200" b="1" i="1" smtClean="0">
                <a:solidFill>
                  <a:srgbClr val="002060"/>
                </a:solidFill>
                <a:effectLst/>
                <a:cs typeface="+mn-cs"/>
              </a:defRPr>
            </a:lvl1pPr>
          </a:lstStyle>
          <a:p>
            <a:pPr>
              <a:defRPr/>
            </a:pPr>
            <a:r>
              <a:rPr lang="en-US" dirty="0"/>
              <a:t>McGraw-Hill/Irwin </a:t>
            </a:r>
          </a:p>
        </p:txBody>
      </p:sp>
      <p:sp>
        <p:nvSpPr>
          <p:cNvPr id="9" name="Slide Number Placeholder 11"/>
          <p:cNvSpPr>
            <a:spLocks noGrp="1"/>
          </p:cNvSpPr>
          <p:nvPr userDrawn="1">
            <p:ph type="sldNum" sz="quarter" idx="4"/>
          </p:nvPr>
        </p:nvSpPr>
        <p:spPr>
          <a:xfrm>
            <a:off x="7543800" y="6521450"/>
            <a:ext cx="609600" cy="396875"/>
          </a:xfrm>
          <a:prstGeom prst="rect">
            <a:avLst/>
          </a:prstGeom>
        </p:spPr>
        <p:txBody>
          <a:bodyPr/>
          <a:lstStyle>
            <a:lvl1pPr eaLnBrk="0" hangingPunct="0">
              <a:defRPr sz="1200" b="1" i="1" smtClean="0">
                <a:solidFill>
                  <a:srgbClr val="002060"/>
                </a:solidFill>
                <a:effectLst/>
                <a:cs typeface="+mn-cs"/>
              </a:defRPr>
            </a:lvl1pPr>
          </a:lstStyle>
          <a:p>
            <a:pPr>
              <a:defRPr/>
            </a:pPr>
            <a:r>
              <a:rPr lang="en-US" dirty="0"/>
              <a:t>16-</a:t>
            </a:r>
            <a:fld id="{7290F643-7F88-4067-8619-81308E148F51}" type="slidenum">
              <a:rPr lang="en-US"/>
              <a:pPr>
                <a:defRPr/>
              </a:pPr>
              <a:t>‹#›</a:t>
            </a:fld>
            <a:endParaRPr lang="en-US" dirty="0"/>
          </a:p>
        </p:txBody>
      </p:sp>
      <p:sp>
        <p:nvSpPr>
          <p:cNvPr id="10" name="Footer Placeholder 12"/>
          <p:cNvSpPr>
            <a:spLocks noGrp="1"/>
          </p:cNvSpPr>
          <p:nvPr userDrawn="1">
            <p:ph type="ftr" sz="quarter" idx="3"/>
          </p:nvPr>
        </p:nvSpPr>
        <p:spPr>
          <a:xfrm>
            <a:off x="2362200" y="6537325"/>
            <a:ext cx="5105400" cy="396875"/>
          </a:xfrm>
          <a:prstGeom prst="rect">
            <a:avLst/>
          </a:prstGeom>
        </p:spPr>
        <p:txBody>
          <a:bodyPr/>
          <a:lstStyle>
            <a:lvl1pPr eaLnBrk="0" hangingPunct="0">
              <a:defRPr sz="1200" b="1" i="1" dirty="0" smtClean="0">
                <a:solidFill>
                  <a:srgbClr val="002060"/>
                </a:solidFill>
                <a:effectLst/>
                <a:cs typeface="+mn-cs"/>
              </a:defRPr>
            </a:lvl1pPr>
          </a:lstStyle>
          <a:p>
            <a:pPr>
              <a:defRPr/>
            </a:pPr>
            <a:r>
              <a:rPr lang="en-US" dirty="0"/>
              <a:t>Copyright © 2015 by The McGraw-Hill Companies, Inc. All rights reserved. </a:t>
            </a: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p:txStyles>
    <p:titleStyle>
      <a:lvl1pPr algn="ctr" rtl="0" fontAlgn="base">
        <a:spcBef>
          <a:spcPct val="0"/>
        </a:spcBef>
        <a:spcAft>
          <a:spcPct val="0"/>
        </a:spcAft>
        <a:defRPr sz="4000" b="1" kern="1200">
          <a:solidFill>
            <a:srgbClr val="002060"/>
          </a:solidFill>
          <a:latin typeface="Times New Roman" pitchFamily="18" charset="0"/>
          <a:ea typeface="+mj-ea"/>
          <a:cs typeface="Times New Roman" pitchFamily="18" charset="0"/>
        </a:defRPr>
      </a:lvl1pPr>
      <a:lvl2pPr algn="ctr" rtl="0" fontAlgn="base">
        <a:spcBef>
          <a:spcPct val="0"/>
        </a:spcBef>
        <a:spcAft>
          <a:spcPct val="0"/>
        </a:spcAft>
        <a:defRPr sz="4000" b="1">
          <a:solidFill>
            <a:srgbClr val="002060"/>
          </a:solidFill>
          <a:latin typeface="Times New Roman" pitchFamily="18" charset="0"/>
          <a:cs typeface="Times New Roman" pitchFamily="18" charset="0"/>
        </a:defRPr>
      </a:lvl2pPr>
      <a:lvl3pPr algn="ctr" rtl="0" fontAlgn="base">
        <a:spcBef>
          <a:spcPct val="0"/>
        </a:spcBef>
        <a:spcAft>
          <a:spcPct val="0"/>
        </a:spcAft>
        <a:defRPr sz="4000" b="1">
          <a:solidFill>
            <a:srgbClr val="002060"/>
          </a:solidFill>
          <a:latin typeface="Times New Roman" pitchFamily="18" charset="0"/>
          <a:cs typeface="Times New Roman" pitchFamily="18" charset="0"/>
        </a:defRPr>
      </a:lvl3pPr>
      <a:lvl4pPr algn="ctr" rtl="0" fontAlgn="base">
        <a:spcBef>
          <a:spcPct val="0"/>
        </a:spcBef>
        <a:spcAft>
          <a:spcPct val="0"/>
        </a:spcAft>
        <a:defRPr sz="4000" b="1">
          <a:solidFill>
            <a:srgbClr val="002060"/>
          </a:solidFill>
          <a:latin typeface="Times New Roman" pitchFamily="18" charset="0"/>
          <a:cs typeface="Times New Roman" pitchFamily="18" charset="0"/>
        </a:defRPr>
      </a:lvl4pPr>
      <a:lvl5pPr algn="ctr" rtl="0" fontAlgn="base">
        <a:spcBef>
          <a:spcPct val="0"/>
        </a:spcBef>
        <a:spcAft>
          <a:spcPct val="0"/>
        </a:spcAft>
        <a:defRPr sz="4000" b="1">
          <a:solidFill>
            <a:srgbClr val="002060"/>
          </a:solidFill>
          <a:latin typeface="Times New Roman" pitchFamily="18" charset="0"/>
          <a:cs typeface="Times New Roman" pitchFamily="18"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fontAlgn="base">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fontAlgn="base">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fontAlgn="base">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fontAlgn="base">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9"/>
          <p:cNvSpPr>
            <a:spLocks noGrp="1" noChangeArrowheads="1"/>
          </p:cNvSpPr>
          <p:nvPr>
            <p:ph type="title"/>
          </p:nvPr>
        </p:nvSpPr>
        <p:spPr/>
        <p:txBody>
          <a:bodyPr/>
          <a:lstStyle/>
          <a:p>
            <a:r>
              <a:rPr lang="en-US" dirty="0"/>
              <a:t>Chapter Sixteen</a:t>
            </a:r>
          </a:p>
        </p:txBody>
      </p:sp>
      <p:sp>
        <p:nvSpPr>
          <p:cNvPr id="7170" name="Rectangle 8"/>
          <p:cNvSpPr>
            <a:spLocks noChangeArrowheads="1"/>
          </p:cNvSpPr>
          <p:nvPr/>
        </p:nvSpPr>
        <p:spPr bwMode="auto">
          <a:xfrm>
            <a:off x="533400" y="1676400"/>
            <a:ext cx="4038600" cy="4038600"/>
          </a:xfrm>
          <a:prstGeom prst="rect">
            <a:avLst/>
          </a:prstGeom>
          <a:noFill/>
          <a:ln w="12700">
            <a:noFill/>
            <a:miter lim="800000"/>
            <a:headEnd/>
            <a:tailEnd/>
          </a:ln>
        </p:spPr>
        <p:txBody>
          <a:bodyPr anchor="ctr" anchorCtr="1"/>
          <a:lstStyle/>
          <a:p>
            <a:pPr algn="ctr" eaLnBrk="0" hangingPunct="0"/>
            <a:r>
              <a:rPr lang="en-US" sz="4000" b="1" dirty="0">
                <a:solidFill>
                  <a:srgbClr val="002060"/>
                </a:solidFill>
                <a:cs typeface="Times New Roman" pitchFamily="18" charset="0"/>
              </a:rPr>
              <a:t>Accounting for State and Local Governments (Part 1)</a:t>
            </a:r>
          </a:p>
        </p:txBody>
      </p:sp>
      <p:sp>
        <p:nvSpPr>
          <p:cNvPr id="5" name="Rectangle 4"/>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114DCE99-5443-43B0-8EAE-A5AB6213D083}"/>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76200" y="152400"/>
            <a:ext cx="8915400" cy="1066800"/>
          </a:xfrm>
        </p:spPr>
        <p:txBody>
          <a:bodyPr/>
          <a:lstStyle/>
          <a:p>
            <a:r>
              <a:rPr lang="en-US" sz="3200" dirty="0"/>
              <a:t>Evolution of Governmental Financial Statements</a:t>
            </a:r>
          </a:p>
        </p:txBody>
      </p:sp>
      <p:sp>
        <p:nvSpPr>
          <p:cNvPr id="21507" name="Rectangle 3"/>
          <p:cNvSpPr>
            <a:spLocks noGrp="1" noChangeArrowheads="1"/>
          </p:cNvSpPr>
          <p:nvPr>
            <p:ph idx="1"/>
          </p:nvPr>
        </p:nvSpPr>
        <p:spPr>
          <a:xfrm>
            <a:off x="228600" y="1752600"/>
            <a:ext cx="8534400" cy="4267200"/>
          </a:xfrm>
        </p:spPr>
        <p:txBody>
          <a:bodyPr/>
          <a:lstStyle/>
          <a:p>
            <a:pPr>
              <a:lnSpc>
                <a:spcPct val="90000"/>
              </a:lnSpc>
              <a:buClr>
                <a:srgbClr val="002060"/>
              </a:buClr>
              <a:buFont typeface="Wingdings" panose="05000000000000000000" pitchFamily="2" charset="2"/>
              <a:buChar char="Ø"/>
              <a:defRPr/>
            </a:pPr>
            <a:r>
              <a:rPr lang="en-US" sz="2800" dirty="0"/>
              <a:t>Financial reporting is constantly evolving to meet user needs.</a:t>
            </a:r>
          </a:p>
          <a:p>
            <a:pPr>
              <a:lnSpc>
                <a:spcPct val="90000"/>
              </a:lnSpc>
              <a:buClr>
                <a:srgbClr val="002060"/>
              </a:buClr>
              <a:buFont typeface="Wingdings" panose="05000000000000000000" pitchFamily="2" charset="2"/>
              <a:buChar char="Ø"/>
              <a:defRPr/>
            </a:pPr>
            <a:r>
              <a:rPr lang="en-US" sz="2800" dirty="0"/>
              <a:t>GASB has released 2 Preliminary Views documents:</a:t>
            </a:r>
          </a:p>
          <a:p>
            <a:pPr lvl="1">
              <a:lnSpc>
                <a:spcPct val="90000"/>
              </a:lnSpc>
              <a:buClr>
                <a:srgbClr val="002060"/>
              </a:buClr>
              <a:buFont typeface="Wingdings" panose="05000000000000000000" pitchFamily="2" charset="2"/>
              <a:buChar char="Ø"/>
              <a:defRPr/>
            </a:pPr>
            <a:r>
              <a:rPr lang="en-US" sz="2400" i="1" dirty="0"/>
              <a:t>Financial reporting model improvements</a:t>
            </a:r>
          </a:p>
          <a:p>
            <a:pPr lvl="1">
              <a:lnSpc>
                <a:spcPct val="90000"/>
              </a:lnSpc>
              <a:buClr>
                <a:srgbClr val="002060"/>
              </a:buClr>
              <a:buFont typeface="Wingdings" panose="05000000000000000000" pitchFamily="2" charset="2"/>
              <a:buChar char="Ø"/>
              <a:defRPr/>
            </a:pPr>
            <a:r>
              <a:rPr lang="en-US" sz="2400" i="1" dirty="0"/>
              <a:t>Recognition of elements in financial statements</a:t>
            </a:r>
          </a:p>
          <a:p>
            <a:pPr>
              <a:lnSpc>
                <a:spcPct val="90000"/>
              </a:lnSpc>
              <a:buClr>
                <a:srgbClr val="002060"/>
              </a:buClr>
              <a:buFont typeface="Wingdings" panose="05000000000000000000" pitchFamily="2" charset="2"/>
              <a:buChar char="Ø"/>
              <a:defRPr/>
            </a:pPr>
            <a:endParaRPr lang="en-US" dirty="0"/>
          </a:p>
        </p:txBody>
      </p:sp>
      <p:sp>
        <p:nvSpPr>
          <p:cNvPr id="2"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78AFC65E-9A12-47BE-9FA7-2482836950C4}" type="slidenum">
              <a:rPr lang="en-US" sz="1000" i="0">
                <a:cs typeface="Arial" charset="0"/>
              </a:rPr>
              <a:pPr algn="r"/>
              <a:t>10</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22969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9"/>
          <p:cNvSpPr>
            <a:spLocks noGrp="1" noChangeArrowheads="1"/>
          </p:cNvSpPr>
          <p:nvPr>
            <p:ph type="title"/>
          </p:nvPr>
        </p:nvSpPr>
        <p:spPr/>
        <p:txBody>
          <a:bodyPr/>
          <a:lstStyle/>
          <a:p>
            <a:r>
              <a:rPr lang="en-US" dirty="0"/>
              <a:t>Learning Objective 16-3</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Understand the reason that fund accounting has traditionally been a prominent factor in the internal recording of state and local governments.</a:t>
            </a:r>
            <a:endParaRPr lang="en-US" sz="4000" dirty="0"/>
          </a:p>
          <a:p>
            <a:endParaRPr lang="en-US" dirty="0"/>
          </a:p>
        </p:txBody>
      </p:sp>
      <p:sp>
        <p:nvSpPr>
          <p:cNvPr id="2560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A5796B87-C1FE-427E-8CC2-3DEEE0B188EA}" type="slidenum">
              <a:rPr lang="en-US" sz="1000" i="0">
                <a:cs typeface="Arial" charset="0"/>
              </a:rPr>
              <a:pPr algn="r"/>
              <a:t>11</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49" name="Rectangle 3"/>
          <p:cNvSpPr>
            <a:spLocks noGrp="1" noChangeArrowheads="1"/>
          </p:cNvSpPr>
          <p:nvPr>
            <p:ph type="title"/>
          </p:nvPr>
        </p:nvSpPr>
        <p:spPr/>
        <p:txBody>
          <a:bodyPr/>
          <a:lstStyle/>
          <a:p>
            <a:r>
              <a:rPr lang="en-US" sz="3600" dirty="0"/>
              <a:t>Internal Record-Keeping—Fund Accounting</a:t>
            </a:r>
          </a:p>
        </p:txBody>
      </p:sp>
      <p:sp>
        <p:nvSpPr>
          <p:cNvPr id="1034244" name="Rectangle 4"/>
          <p:cNvSpPr>
            <a:spLocks noGrp="1" noChangeArrowheads="1"/>
          </p:cNvSpPr>
          <p:nvPr>
            <p:ph idx="1"/>
          </p:nvPr>
        </p:nvSpPr>
        <p:spPr>
          <a:xfrm>
            <a:off x="457200" y="1600200"/>
            <a:ext cx="8229600" cy="4525963"/>
          </a:xfrm>
        </p:spPr>
        <p:txBody>
          <a:bodyPr/>
          <a:lstStyle/>
          <a:p>
            <a:pPr>
              <a:spcBef>
                <a:spcPct val="0"/>
              </a:spcBef>
              <a:spcAft>
                <a:spcPts val="600"/>
              </a:spcAft>
              <a:buFont typeface="Wingdings" charset="2"/>
              <a:buChar char="Ø"/>
            </a:pPr>
            <a:r>
              <a:rPr lang="en-US" sz="2800" dirty="0"/>
              <a:t>Governmental units report a diverse array of activities financed from numerous sources.</a:t>
            </a:r>
          </a:p>
          <a:p>
            <a:pPr>
              <a:spcBef>
                <a:spcPct val="0"/>
              </a:spcBef>
              <a:spcAft>
                <a:spcPts val="600"/>
              </a:spcAft>
              <a:buFont typeface="Wingdings" panose="05000000000000000000" pitchFamily="2" charset="2"/>
              <a:buChar char="Ø"/>
            </a:pPr>
            <a:r>
              <a:rPr lang="en-US" sz="2800" dirty="0"/>
              <a:t>Governments operate through many relatively independent departments and functions. </a:t>
            </a:r>
          </a:p>
          <a:p>
            <a:pPr>
              <a:spcBef>
                <a:spcPct val="0"/>
              </a:spcBef>
              <a:spcAft>
                <a:spcPts val="600"/>
              </a:spcAft>
              <a:buFont typeface="Wingdings" panose="05000000000000000000" pitchFamily="2" charset="2"/>
              <a:buChar char="Ø"/>
            </a:pPr>
            <a:r>
              <a:rPr lang="en-US" sz="2800" dirty="0"/>
              <a:t>Accounting for each activity is maintained in a quasi-independent bookkeeping system—a fund.</a:t>
            </a:r>
          </a:p>
          <a:p>
            <a:pPr>
              <a:spcBef>
                <a:spcPct val="0"/>
              </a:spcBef>
              <a:spcAft>
                <a:spcPts val="600"/>
              </a:spcAft>
              <a:buFont typeface="Wingdings" panose="05000000000000000000" pitchFamily="2" charset="2"/>
              <a:buChar char="Ø"/>
            </a:pPr>
            <a:r>
              <a:rPr lang="en-US" sz="2800" dirty="0"/>
              <a:t>Separate information is accumulated for every activity, such as the school system, debt payment, road construction, and more.</a:t>
            </a:r>
          </a:p>
        </p:txBody>
      </p:sp>
      <p:sp>
        <p:nvSpPr>
          <p:cNvPr id="27652"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2293CCB0-D8A7-45FE-A763-7156B5D5C0D3}" type="slidenum">
              <a:rPr lang="en-US" sz="1000" i="0">
                <a:cs typeface="Arial" charset="0"/>
              </a:rPr>
              <a:pPr algn="r"/>
              <a:t>12</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9"/>
          <p:cNvSpPr>
            <a:spLocks noGrp="1" noChangeArrowheads="1"/>
          </p:cNvSpPr>
          <p:nvPr>
            <p:ph type="title"/>
          </p:nvPr>
        </p:nvSpPr>
        <p:spPr/>
        <p:txBody>
          <a:bodyPr/>
          <a:lstStyle/>
          <a:p>
            <a:r>
              <a:rPr lang="en-US" dirty="0"/>
              <a:t>Learning Objective 16-4</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Identify the three fund types and the individual fund categories within each.</a:t>
            </a:r>
            <a:endParaRPr lang="en-US" sz="4000" dirty="0"/>
          </a:p>
          <a:p>
            <a:endParaRPr lang="en-US" dirty="0"/>
          </a:p>
        </p:txBody>
      </p:sp>
      <p:sp>
        <p:nvSpPr>
          <p:cNvPr id="2969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68E54B47-16CB-4AE0-881F-1FFB2A9DC718}" type="slidenum">
              <a:rPr lang="en-US" sz="1000" i="0">
                <a:cs typeface="Arial" charset="0"/>
              </a:rPr>
              <a:pPr algn="r"/>
              <a:t>13</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7" name="Rectangle 3"/>
          <p:cNvSpPr>
            <a:spLocks noChangeArrowheads="1"/>
          </p:cNvSpPr>
          <p:nvPr/>
        </p:nvSpPr>
        <p:spPr bwMode="auto">
          <a:xfrm>
            <a:off x="147638" y="1828800"/>
            <a:ext cx="8996362" cy="3783087"/>
          </a:xfrm>
          <a:prstGeom prst="rect">
            <a:avLst/>
          </a:prstGeom>
          <a:solidFill>
            <a:schemeClr val="bg1"/>
          </a:solidFill>
          <a:ln w="38100">
            <a:noFill/>
            <a:miter lim="800000"/>
            <a:headEnd/>
            <a:tailEnd/>
          </a:ln>
        </p:spPr>
        <p:txBody>
          <a:bodyPr wrap="square" lIns="90488" tIns="44450" rIns="90488" bIns="44450">
            <a:spAutoFit/>
          </a:bodyPr>
          <a:lstStyle/>
          <a:p>
            <a:pPr marL="457200" indent="-457200" eaLnBrk="0" hangingPunct="0">
              <a:spcBef>
                <a:spcPct val="50000"/>
              </a:spcBef>
              <a:buFont typeface="Wingdings" panose="05000000000000000000" pitchFamily="2" charset="2"/>
              <a:buChar char="Ø"/>
            </a:pPr>
            <a:r>
              <a:rPr lang="en-US" b="1" dirty="0">
                <a:solidFill>
                  <a:srgbClr val="002060"/>
                </a:solidFill>
                <a:cs typeface="Times New Roman" pitchFamily="18" charset="0"/>
              </a:rPr>
              <a:t>Governmental funds: </a:t>
            </a:r>
            <a:r>
              <a:rPr lang="en-US" b="1" dirty="0">
                <a:solidFill>
                  <a:srgbClr val="002060"/>
                </a:solidFill>
              </a:rPr>
              <a:t>include all funds that account for activities a government carries out primarily to provide citizens with services that are financed primarily through taxes and other general revenue sources.</a:t>
            </a:r>
            <a:endParaRPr lang="en-US" b="1" dirty="0">
              <a:solidFill>
                <a:srgbClr val="002060"/>
              </a:solidFill>
              <a:cs typeface="Times New Roman" pitchFamily="18" charset="0"/>
            </a:endParaRPr>
          </a:p>
          <a:p>
            <a:pPr marL="457200" indent="-457200" eaLnBrk="0" hangingPunct="0">
              <a:spcBef>
                <a:spcPct val="50000"/>
              </a:spcBef>
              <a:buFont typeface="Wingdings" panose="05000000000000000000" pitchFamily="2" charset="2"/>
              <a:buChar char="Ø"/>
            </a:pPr>
            <a:r>
              <a:rPr lang="en-US" b="1" dirty="0">
                <a:solidFill>
                  <a:srgbClr val="002060"/>
                </a:solidFill>
                <a:cs typeface="Times New Roman" pitchFamily="18" charset="0"/>
              </a:rPr>
              <a:t>Proprietary funds: a</a:t>
            </a:r>
            <a:r>
              <a:rPr lang="en-US" b="1" dirty="0">
                <a:solidFill>
                  <a:srgbClr val="002060"/>
                </a:solidFill>
              </a:rPr>
              <a:t>ccount for a government’s ongoing activities that are similar to those conducted by a for-profit entity. </a:t>
            </a:r>
          </a:p>
          <a:p>
            <a:pPr marL="457200" indent="-457200" eaLnBrk="0" hangingPunct="0">
              <a:spcBef>
                <a:spcPct val="50000"/>
              </a:spcBef>
              <a:buFont typeface="Wingdings" panose="05000000000000000000" pitchFamily="2" charset="2"/>
              <a:buChar char="Ø"/>
            </a:pPr>
            <a:r>
              <a:rPr lang="en-US" b="1" dirty="0">
                <a:solidFill>
                  <a:srgbClr val="002060"/>
                </a:solidFill>
                <a:cs typeface="Times New Roman" pitchFamily="18" charset="0"/>
              </a:rPr>
              <a:t>Fiduciary funds: </a:t>
            </a:r>
            <a:r>
              <a:rPr lang="en-US" b="1" dirty="0">
                <a:solidFill>
                  <a:srgbClr val="002060"/>
                </a:solidFill>
              </a:rPr>
              <a:t>account for monies held by the government in a trustee or agency capacity. </a:t>
            </a:r>
            <a:endParaRPr lang="en-US" b="1" dirty="0">
              <a:solidFill>
                <a:srgbClr val="002060"/>
              </a:solidFill>
              <a:cs typeface="Times New Roman" pitchFamily="18" charset="0"/>
            </a:endParaRPr>
          </a:p>
        </p:txBody>
      </p:sp>
      <p:sp>
        <p:nvSpPr>
          <p:cNvPr id="31754" name="Rectangle 11"/>
          <p:cNvSpPr>
            <a:spLocks noGrp="1" noChangeArrowheads="1"/>
          </p:cNvSpPr>
          <p:nvPr>
            <p:ph type="title"/>
          </p:nvPr>
        </p:nvSpPr>
        <p:spPr/>
        <p:txBody>
          <a:bodyPr/>
          <a:lstStyle/>
          <a:p>
            <a:r>
              <a:rPr lang="en-US" dirty="0"/>
              <a:t>Fund Accounting Classifications</a:t>
            </a:r>
          </a:p>
        </p:txBody>
      </p:sp>
      <p:sp>
        <p:nvSpPr>
          <p:cNvPr id="31755" name="Rectangle 12"/>
          <p:cNvSpPr>
            <a:spLocks noGrp="1" noChangeArrowheads="1"/>
          </p:cNvSpPr>
          <p:nvPr>
            <p:ph idx="1"/>
          </p:nvPr>
        </p:nvSpPr>
        <p:spPr>
          <a:xfrm>
            <a:off x="152400" y="1295400"/>
            <a:ext cx="8767762" cy="533400"/>
          </a:xfrm>
        </p:spPr>
        <p:txBody>
          <a:bodyPr/>
          <a:lstStyle/>
          <a:p>
            <a:pPr>
              <a:buFont typeface="Wingdings" pitchFamily="2" charset="2"/>
              <a:buNone/>
            </a:pPr>
            <a:r>
              <a:rPr lang="en-US" sz="2800" dirty="0"/>
              <a:t>All funds fall into one of three broad classifications:</a:t>
            </a:r>
          </a:p>
        </p:txBody>
      </p:sp>
      <p:sp>
        <p:nvSpPr>
          <p:cNvPr id="31756"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07D04EA4-F796-4894-A50B-2F43B1479ECB}" type="slidenum">
              <a:rPr lang="en-US" sz="1000" i="0">
                <a:cs typeface="Arial" charset="0"/>
              </a:rPr>
              <a:pPr algn="r"/>
              <a:t>14</a:t>
            </a:fld>
            <a:endParaRPr lang="en-US" sz="1000" i="0" dirty="0">
              <a:cs typeface="Arial" charset="0"/>
            </a:endParaRPr>
          </a:p>
        </p:txBody>
      </p:sp>
      <p:sp>
        <p:nvSpPr>
          <p:cNvPr id="6" name="Rectangle 5"/>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r>
              <a:rPr lang="en-US" dirty="0"/>
              <a:t>Governmental Funds </a:t>
            </a:r>
          </a:p>
        </p:txBody>
      </p:sp>
      <p:sp>
        <p:nvSpPr>
          <p:cNvPr id="33794" name="Rectangle 4"/>
          <p:cNvSpPr>
            <a:spLocks noGrp="1" noChangeArrowheads="1"/>
          </p:cNvSpPr>
          <p:nvPr>
            <p:ph idx="1"/>
          </p:nvPr>
        </p:nvSpPr>
        <p:spPr>
          <a:xfrm>
            <a:off x="228600" y="1371600"/>
            <a:ext cx="8763000" cy="4724400"/>
          </a:xfrm>
        </p:spPr>
        <p:txBody>
          <a:bodyPr/>
          <a:lstStyle/>
          <a:p>
            <a:pPr>
              <a:buClr>
                <a:srgbClr val="002060"/>
              </a:buClr>
              <a:buFont typeface="Wingdings" pitchFamily="2" charset="2"/>
              <a:buChar char="Ø"/>
            </a:pPr>
            <a:r>
              <a:rPr lang="en-US" sz="2600" dirty="0"/>
              <a:t>Dominate because of a service orientation.</a:t>
            </a:r>
          </a:p>
          <a:p>
            <a:pPr>
              <a:buClr>
                <a:srgbClr val="002060"/>
              </a:buClr>
              <a:buFont typeface="Wingdings" pitchFamily="2" charset="2"/>
              <a:buChar char="Ø"/>
            </a:pPr>
            <a:r>
              <a:rPr lang="en-US" sz="2600" dirty="0"/>
              <a:t>Internal accounting system maintains individual funds for every distinct service function. </a:t>
            </a:r>
          </a:p>
          <a:p>
            <a:pPr>
              <a:buClr>
                <a:srgbClr val="002060"/>
              </a:buClr>
              <a:buFont typeface="Wingdings" pitchFamily="2" charset="2"/>
              <a:buChar char="Ø"/>
            </a:pPr>
            <a:r>
              <a:rPr lang="en-US" sz="2600" dirty="0"/>
              <a:t>Each fund accumulates and expends current financial resources to achieve one or more desired public goals. </a:t>
            </a:r>
          </a:p>
          <a:p>
            <a:pPr>
              <a:buClr>
                <a:srgbClr val="002060"/>
              </a:buClr>
              <a:buFont typeface="Wingdings" pitchFamily="2" charset="2"/>
              <a:buChar char="Ø"/>
            </a:pPr>
            <a:r>
              <a:rPr lang="en-US" sz="2600" dirty="0"/>
              <a:t> Governmental funds are subdivided into five fund types:</a:t>
            </a:r>
          </a:p>
          <a:p>
            <a:pPr marL="914400" lvl="1" indent="-457200">
              <a:buClr>
                <a:srgbClr val="002060"/>
              </a:buClr>
              <a:buFont typeface="+mj-lt"/>
              <a:buAutoNum type="arabicPeriod"/>
            </a:pPr>
            <a:r>
              <a:rPr lang="en-US" sz="2500" dirty="0"/>
              <a:t>General fund. </a:t>
            </a:r>
          </a:p>
          <a:p>
            <a:pPr marL="914400" lvl="1" indent="-457200">
              <a:spcBef>
                <a:spcPct val="0"/>
              </a:spcBef>
              <a:buClr>
                <a:srgbClr val="002060"/>
              </a:buClr>
              <a:buFont typeface="+mj-lt"/>
              <a:buAutoNum type="arabicPeriod"/>
            </a:pPr>
            <a:r>
              <a:rPr lang="en-US" sz="2500" dirty="0"/>
              <a:t>Special revenue funds. </a:t>
            </a:r>
          </a:p>
          <a:p>
            <a:pPr marL="914400" lvl="1" indent="-457200">
              <a:spcBef>
                <a:spcPct val="0"/>
              </a:spcBef>
              <a:buClr>
                <a:srgbClr val="002060"/>
              </a:buClr>
              <a:buFont typeface="+mj-lt"/>
              <a:buAutoNum type="arabicPeriod"/>
            </a:pPr>
            <a:r>
              <a:rPr lang="en-US" sz="2500" dirty="0"/>
              <a:t>Capital projects funds.</a:t>
            </a:r>
          </a:p>
          <a:p>
            <a:pPr marL="914400" lvl="1" indent="-457200">
              <a:spcBef>
                <a:spcPct val="0"/>
              </a:spcBef>
              <a:buClr>
                <a:srgbClr val="002060"/>
              </a:buClr>
              <a:buFont typeface="+mj-lt"/>
              <a:buAutoNum type="arabicPeriod"/>
            </a:pPr>
            <a:r>
              <a:rPr lang="en-US" sz="2500" dirty="0"/>
              <a:t>Debt service funds.</a:t>
            </a:r>
          </a:p>
          <a:p>
            <a:pPr marL="914400" lvl="1" indent="-457200">
              <a:spcBef>
                <a:spcPct val="0"/>
              </a:spcBef>
              <a:buClr>
                <a:srgbClr val="002060"/>
              </a:buClr>
              <a:buFont typeface="+mj-lt"/>
              <a:buAutoNum type="arabicPeriod"/>
            </a:pPr>
            <a:r>
              <a:rPr lang="en-US" sz="2500" dirty="0"/>
              <a:t>Permanent funds. </a:t>
            </a:r>
          </a:p>
        </p:txBody>
      </p:sp>
      <p:sp>
        <p:nvSpPr>
          <p:cNvPr id="33795"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AB4DAE4F-7AA2-49FE-84D8-178C2B42A5D2}" type="slidenum">
              <a:rPr lang="en-US" sz="1000" i="0">
                <a:cs typeface="Arial" charset="0"/>
              </a:rPr>
              <a:pPr algn="r"/>
              <a:t>15</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1" name="Rectangle 1026"/>
          <p:cNvSpPr>
            <a:spLocks noGrp="1" noChangeArrowheads="1"/>
          </p:cNvSpPr>
          <p:nvPr>
            <p:ph type="title"/>
          </p:nvPr>
        </p:nvSpPr>
        <p:spPr>
          <a:xfrm>
            <a:off x="228600" y="76200"/>
            <a:ext cx="8763000" cy="1219200"/>
          </a:xfrm>
        </p:spPr>
        <p:txBody>
          <a:bodyPr/>
          <a:lstStyle/>
          <a:p>
            <a:r>
              <a:rPr lang="en-US" sz="3800" dirty="0"/>
              <a:t>General Fund</a:t>
            </a:r>
          </a:p>
        </p:txBody>
      </p:sp>
      <p:sp>
        <p:nvSpPr>
          <p:cNvPr id="1084419" name="Rectangle 1027"/>
          <p:cNvSpPr>
            <a:spLocks noGrp="1" noChangeArrowheads="1"/>
          </p:cNvSpPr>
          <p:nvPr>
            <p:ph idx="1"/>
          </p:nvPr>
        </p:nvSpPr>
        <p:spPr>
          <a:xfrm>
            <a:off x="228600" y="1524000"/>
            <a:ext cx="8382000" cy="4419600"/>
          </a:xfrm>
        </p:spPr>
        <p:txBody>
          <a:bodyPr/>
          <a:lstStyle/>
          <a:p>
            <a:pPr marL="0" indent="0">
              <a:buNone/>
            </a:pPr>
            <a:r>
              <a:rPr lang="en-US" sz="2600" dirty="0"/>
              <a:t>The GASB’s definition of the general fund is: “to account for and report all financial resources not accounted for and reported in another fund.” </a:t>
            </a:r>
          </a:p>
          <a:p>
            <a:pPr>
              <a:buFont typeface="Wingdings" pitchFamily="2" charset="2"/>
              <a:buChar char="Ø"/>
            </a:pPr>
            <a:r>
              <a:rPr lang="en-US" sz="2600" dirty="0"/>
              <a:t>Implies that it records only miscellaneous revenues and expenditures, but</a:t>
            </a:r>
          </a:p>
          <a:p>
            <a:pPr>
              <a:buFont typeface="Wingdings" pitchFamily="2" charset="2"/>
              <a:buChar char="Ø"/>
            </a:pPr>
            <a:r>
              <a:rPr lang="en-US" sz="2600" dirty="0"/>
              <a:t>It accounts for many of a government’s most important, ongoing functions.</a:t>
            </a:r>
          </a:p>
          <a:p>
            <a:pPr>
              <a:buFont typeface="Wingdings" pitchFamily="2" charset="2"/>
              <a:buChar char="Ø"/>
            </a:pPr>
            <a:r>
              <a:rPr lang="en-US" sz="2600" dirty="0"/>
              <a:t>For example, the 2017 fund financial statements for the City of Baltimore, Maryland, disclosed 12 major areas of current expenditures within its general fund.</a:t>
            </a:r>
          </a:p>
        </p:txBody>
      </p:sp>
      <p:sp>
        <p:nvSpPr>
          <p:cNvPr id="3584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8C89E34E-A826-49F0-BDF4-B527A8DEE246}" type="slidenum">
              <a:rPr lang="en-US" sz="1000" i="0">
                <a:cs typeface="Arial" charset="0"/>
              </a:rPr>
              <a:pPr algn="r"/>
              <a:t>16</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89" name="Rectangle 1026"/>
          <p:cNvSpPr>
            <a:spLocks noGrp="1" noChangeArrowheads="1"/>
          </p:cNvSpPr>
          <p:nvPr>
            <p:ph type="title"/>
          </p:nvPr>
        </p:nvSpPr>
        <p:spPr>
          <a:xfrm>
            <a:off x="228600" y="76200"/>
            <a:ext cx="8763000" cy="1371600"/>
          </a:xfrm>
        </p:spPr>
        <p:txBody>
          <a:bodyPr/>
          <a:lstStyle/>
          <a:p>
            <a:r>
              <a:rPr lang="en-US" sz="3800" dirty="0"/>
              <a:t>Special Revenue Funds</a:t>
            </a:r>
          </a:p>
        </p:txBody>
      </p:sp>
      <p:sp>
        <p:nvSpPr>
          <p:cNvPr id="1084419" name="Rectangle 1027"/>
          <p:cNvSpPr>
            <a:spLocks noGrp="1" noChangeArrowheads="1"/>
          </p:cNvSpPr>
          <p:nvPr>
            <p:ph idx="1"/>
          </p:nvPr>
        </p:nvSpPr>
        <p:spPr>
          <a:xfrm>
            <a:off x="76200" y="1676400"/>
            <a:ext cx="8991600" cy="4876800"/>
          </a:xfrm>
        </p:spPr>
        <p:txBody>
          <a:bodyPr/>
          <a:lstStyle/>
          <a:p>
            <a:pPr>
              <a:lnSpc>
                <a:spcPct val="90000"/>
              </a:lnSpc>
              <a:spcBef>
                <a:spcPct val="35000"/>
              </a:spcBef>
              <a:buClr>
                <a:srgbClr val="002060"/>
              </a:buClr>
              <a:buSzPct val="85000"/>
              <a:buFont typeface="Wingdings" pitchFamily="2" charset="2"/>
              <a:buChar char="Ø"/>
            </a:pPr>
            <a:r>
              <a:rPr lang="en-US" sz="2600" dirty="0"/>
              <a:t>Account for resources restricted or committed for a specific purpose other than debt payments or capital projects.</a:t>
            </a:r>
          </a:p>
          <a:p>
            <a:pPr>
              <a:buFont typeface="Wingdings" pitchFamily="2" charset="2"/>
              <a:buChar char="Ø"/>
            </a:pPr>
            <a:r>
              <a:rPr lang="en-US" sz="2600" dirty="0"/>
              <a:t>Donor stipulations or legislative mandates require that these financial resources must be spent in a designated fashion.</a:t>
            </a:r>
          </a:p>
          <a:p>
            <a:pPr>
              <a:lnSpc>
                <a:spcPct val="90000"/>
              </a:lnSpc>
              <a:spcBef>
                <a:spcPct val="35000"/>
              </a:spcBef>
              <a:buClr>
                <a:srgbClr val="002060"/>
              </a:buClr>
              <a:buSzPct val="85000"/>
              <a:buFont typeface="Wingdings" pitchFamily="2" charset="2"/>
              <a:buChar char="Ø"/>
            </a:pPr>
            <a:r>
              <a:rPr lang="en-US" sz="2600" dirty="0"/>
              <a:t>St. Paul, Minnesota, reported 17 individual special revenue funds during the 2017 fiscal year for:</a:t>
            </a:r>
          </a:p>
          <a:p>
            <a:pPr lvl="1">
              <a:lnSpc>
                <a:spcPct val="90000"/>
              </a:lnSpc>
              <a:spcBef>
                <a:spcPct val="35000"/>
              </a:spcBef>
              <a:buClr>
                <a:srgbClr val="002060"/>
              </a:buClr>
              <a:buSzPct val="85000"/>
              <a:buFont typeface="Wingdings" pitchFamily="2" charset="2"/>
              <a:buChar char="Ø"/>
            </a:pPr>
            <a:r>
              <a:rPr lang="en-US" sz="2500" dirty="0"/>
              <a:t>City sales tax.</a:t>
            </a:r>
          </a:p>
          <a:p>
            <a:pPr lvl="1">
              <a:lnSpc>
                <a:spcPct val="90000"/>
              </a:lnSpc>
              <a:spcBef>
                <a:spcPct val="35000"/>
              </a:spcBef>
              <a:buClr>
                <a:srgbClr val="002060"/>
              </a:buClr>
              <a:buSzPct val="85000"/>
              <a:buFont typeface="Wingdings" pitchFamily="2" charset="2"/>
              <a:buChar char="Ø"/>
            </a:pPr>
            <a:r>
              <a:rPr lang="en-US" sz="2500" dirty="0"/>
              <a:t>Administration fees for charitable gambling.</a:t>
            </a:r>
          </a:p>
          <a:p>
            <a:pPr lvl="1">
              <a:lnSpc>
                <a:spcPct val="90000"/>
              </a:lnSpc>
              <a:spcBef>
                <a:spcPct val="35000"/>
              </a:spcBef>
              <a:buClr>
                <a:srgbClr val="002060"/>
              </a:buClr>
              <a:buSzPct val="85000"/>
              <a:buFont typeface="Wingdings" pitchFamily="2" charset="2"/>
              <a:buChar char="Ø"/>
            </a:pPr>
            <a:r>
              <a:rPr lang="en-US" sz="2500" dirty="0"/>
              <a:t>Money received from solid waste and recycling programs.</a:t>
            </a:r>
          </a:p>
        </p:txBody>
      </p:sp>
      <p:sp>
        <p:nvSpPr>
          <p:cNvPr id="37891"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185A76C9-51CE-4E98-9345-C1FEE1D335E6}" type="slidenum">
              <a:rPr lang="en-US" sz="1000" i="0">
                <a:cs typeface="Arial" charset="0"/>
              </a:rPr>
              <a:pPr algn="r"/>
              <a:t>17</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152400" y="76200"/>
            <a:ext cx="8763000" cy="1371600"/>
          </a:xfrm>
        </p:spPr>
        <p:txBody>
          <a:bodyPr/>
          <a:lstStyle/>
          <a:p>
            <a:r>
              <a:rPr lang="en-US" dirty="0"/>
              <a:t>Capital Projects Funds</a:t>
            </a:r>
          </a:p>
        </p:txBody>
      </p:sp>
      <p:sp>
        <p:nvSpPr>
          <p:cNvPr id="1085443" name="Rectangle 3"/>
          <p:cNvSpPr>
            <a:spLocks noGrp="1" noChangeArrowheads="1"/>
          </p:cNvSpPr>
          <p:nvPr>
            <p:ph idx="1"/>
          </p:nvPr>
        </p:nvSpPr>
        <p:spPr>
          <a:xfrm>
            <a:off x="228600" y="1447800"/>
            <a:ext cx="8915400" cy="4876800"/>
          </a:xfrm>
        </p:spPr>
        <p:txBody>
          <a:bodyPr/>
          <a:lstStyle/>
          <a:p>
            <a:pPr>
              <a:spcBef>
                <a:spcPct val="35000"/>
              </a:spcBef>
              <a:buClr>
                <a:srgbClr val="002060"/>
              </a:buClr>
              <a:buSzPct val="85000"/>
              <a:buFont typeface="Wingdings" pitchFamily="2" charset="2"/>
              <a:buChar char="Ø"/>
            </a:pPr>
            <a:r>
              <a:rPr lang="en-US" sz="2700" dirty="0"/>
              <a:t>Account for capital resources assigned for capital outlays such as bridges, schools, and other major governmental facilities.</a:t>
            </a:r>
          </a:p>
          <a:p>
            <a:pPr>
              <a:spcBef>
                <a:spcPct val="35000"/>
              </a:spcBef>
              <a:buClr>
                <a:srgbClr val="002060"/>
              </a:buClr>
              <a:buSzPct val="85000"/>
              <a:buFont typeface="Wingdings" pitchFamily="2" charset="2"/>
              <a:buChar char="Ø"/>
            </a:pPr>
            <a:r>
              <a:rPr lang="en-US" sz="2700" dirty="0"/>
              <a:t>Funding comes from a number of sources.</a:t>
            </a:r>
          </a:p>
          <a:p>
            <a:pPr>
              <a:spcBef>
                <a:spcPct val="35000"/>
              </a:spcBef>
              <a:buClr>
                <a:srgbClr val="002060"/>
              </a:buClr>
              <a:buSzPct val="85000"/>
              <a:buFont typeface="Wingdings" pitchFamily="2" charset="2"/>
              <a:buChar char="Ø"/>
            </a:pPr>
            <a:r>
              <a:rPr lang="en-US" sz="2700" dirty="0"/>
              <a:t>The actual capital asset being purchased or constructed is not recorded, only the money to finance the acquisition is.</a:t>
            </a:r>
          </a:p>
          <a:p>
            <a:pPr>
              <a:spcBef>
                <a:spcPct val="35000"/>
              </a:spcBef>
              <a:buClr>
                <a:srgbClr val="002060"/>
              </a:buClr>
              <a:buSzPct val="85000"/>
              <a:buFont typeface="Wingdings" pitchFamily="2" charset="2"/>
              <a:buChar char="Ø"/>
            </a:pPr>
            <a:r>
              <a:rPr lang="en-US" sz="2700" dirty="0"/>
              <a:t>The Lexington-Fayette Urban County Government in Kentucky reported, as of June 30, 2017, that it held more than $49.1 million in financial resources in 14 different capital projects funds. </a:t>
            </a:r>
          </a:p>
        </p:txBody>
      </p:sp>
      <p:sp>
        <p:nvSpPr>
          <p:cNvPr id="3993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7894D637-FB6D-413D-9471-132C316987A2}" type="slidenum">
              <a:rPr lang="en-US" sz="1000" i="0">
                <a:cs typeface="Arial" charset="0"/>
              </a:rPr>
              <a:pPr algn="r"/>
              <a:t>18</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5" name="Rectangle 1026"/>
          <p:cNvSpPr>
            <a:spLocks noGrp="1" noChangeArrowheads="1"/>
          </p:cNvSpPr>
          <p:nvPr>
            <p:ph type="title"/>
          </p:nvPr>
        </p:nvSpPr>
        <p:spPr>
          <a:xfrm>
            <a:off x="152400" y="76200"/>
            <a:ext cx="8763000" cy="1143000"/>
          </a:xfrm>
        </p:spPr>
        <p:txBody>
          <a:bodyPr/>
          <a:lstStyle/>
          <a:p>
            <a:r>
              <a:rPr lang="en-US" dirty="0"/>
              <a:t>Debt Service Funds</a:t>
            </a:r>
          </a:p>
        </p:txBody>
      </p:sp>
      <p:sp>
        <p:nvSpPr>
          <p:cNvPr id="1086467" name="Rectangle 1027"/>
          <p:cNvSpPr>
            <a:spLocks noGrp="1" noChangeArrowheads="1"/>
          </p:cNvSpPr>
          <p:nvPr>
            <p:ph idx="1"/>
          </p:nvPr>
        </p:nvSpPr>
        <p:spPr>
          <a:xfrm>
            <a:off x="304800" y="1676400"/>
            <a:ext cx="8001000" cy="4572000"/>
          </a:xfrm>
        </p:spPr>
        <p:txBody>
          <a:bodyPr/>
          <a:lstStyle/>
          <a:p>
            <a:pPr>
              <a:lnSpc>
                <a:spcPct val="90000"/>
              </a:lnSpc>
              <a:spcBef>
                <a:spcPct val="35000"/>
              </a:spcBef>
              <a:buClr>
                <a:srgbClr val="002060"/>
              </a:buClr>
              <a:buSzPct val="85000"/>
              <a:buFont typeface="Wingdings" pitchFamily="2" charset="2"/>
              <a:buChar char="Ø"/>
            </a:pPr>
            <a:r>
              <a:rPr lang="en-US" sz="2600" dirty="0"/>
              <a:t>Record financial resources accumulated to pay long-term liabilities and interest when due.</a:t>
            </a:r>
          </a:p>
          <a:p>
            <a:pPr>
              <a:lnSpc>
                <a:spcPct val="90000"/>
              </a:lnSpc>
              <a:spcBef>
                <a:spcPct val="35000"/>
              </a:spcBef>
              <a:buClr>
                <a:srgbClr val="002060"/>
              </a:buClr>
              <a:buSzPct val="85000"/>
              <a:buFont typeface="Wingdings" pitchFamily="2" charset="2"/>
              <a:buChar char="Ø"/>
            </a:pPr>
            <a:r>
              <a:rPr lang="en-US" sz="2600" dirty="0"/>
              <a:t>Do not monitor the government’s actual debt.</a:t>
            </a:r>
          </a:p>
          <a:p>
            <a:pPr>
              <a:spcBef>
                <a:spcPct val="0"/>
              </a:spcBef>
              <a:buFont typeface="Wingdings" pitchFamily="2" charset="2"/>
              <a:buChar char="Ø"/>
            </a:pPr>
            <a:r>
              <a:rPr lang="en-US" sz="2600" dirty="0"/>
              <a:t>Created to account for any monetary balances that are restricted, committed, or assigned to make the eventual payments needed to satisfy long-term liabilities. </a:t>
            </a:r>
          </a:p>
          <a:p>
            <a:pPr>
              <a:lnSpc>
                <a:spcPct val="90000"/>
              </a:lnSpc>
              <a:spcBef>
                <a:spcPct val="35000"/>
              </a:spcBef>
              <a:buClr>
                <a:srgbClr val="002060"/>
              </a:buClr>
              <a:buSzPct val="85000"/>
              <a:buFont typeface="Wingdings" pitchFamily="2" charset="2"/>
              <a:buChar char="Ø"/>
            </a:pPr>
            <a:r>
              <a:rPr lang="en-US" sz="2600" dirty="0"/>
              <a:t>In 2017, Birmingham, Alabama, reported $4.8 million in cash and investments held to pay its long-term debt and interest. </a:t>
            </a:r>
          </a:p>
          <a:p>
            <a:pPr lvl="1">
              <a:lnSpc>
                <a:spcPct val="90000"/>
              </a:lnSpc>
              <a:spcBef>
                <a:spcPct val="35000"/>
              </a:spcBef>
              <a:buClr>
                <a:srgbClr val="002060"/>
              </a:buClr>
              <a:buSzPct val="85000"/>
              <a:buFont typeface="Wingdings" pitchFamily="2" charset="2"/>
              <a:buChar char="Ø"/>
            </a:pPr>
            <a:r>
              <a:rPr lang="en-US" sz="2200" dirty="0"/>
              <a:t>It paid $13.9 million in principal payments and $9.3 million in interest payments.</a:t>
            </a:r>
          </a:p>
        </p:txBody>
      </p:sp>
      <p:sp>
        <p:nvSpPr>
          <p:cNvPr id="41987"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A44E2F39-AB76-4E62-8248-7C3A803CAE65}" type="slidenum">
              <a:rPr lang="en-US" sz="1000" i="0">
                <a:cs typeface="Arial" charset="0"/>
              </a:rPr>
              <a:pPr algn="r"/>
              <a:t>19</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9"/>
          <p:cNvSpPr>
            <a:spLocks noGrp="1" noChangeArrowheads="1"/>
          </p:cNvSpPr>
          <p:nvPr>
            <p:ph type="title"/>
          </p:nvPr>
        </p:nvSpPr>
        <p:spPr/>
        <p:txBody>
          <a:bodyPr/>
          <a:lstStyle/>
          <a:p>
            <a:r>
              <a:rPr lang="en-US" dirty="0"/>
              <a:t>Learning Objective 16-1</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Explain the reasons for the unique characteristics of the financial statements produced by state and local governments.</a:t>
            </a:r>
            <a:endParaRPr lang="en-US" sz="4000" dirty="0"/>
          </a:p>
          <a:p>
            <a:endParaRPr lang="en-US" dirty="0"/>
          </a:p>
        </p:txBody>
      </p:sp>
      <p:sp>
        <p:nvSpPr>
          <p:cNvPr id="921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E030BF78-30CD-4FB5-91D8-ECE552329301}" type="slidenum">
              <a:rPr lang="en-US" sz="1000" i="0">
                <a:cs typeface="Arial" charset="0"/>
              </a:rPr>
              <a:pPr algn="r"/>
              <a:t>2</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xfrm>
            <a:off x="152400" y="76200"/>
            <a:ext cx="8763000" cy="1219200"/>
          </a:xfrm>
        </p:spPr>
        <p:txBody>
          <a:bodyPr/>
          <a:lstStyle/>
          <a:p>
            <a:r>
              <a:rPr lang="en-US" sz="3800" dirty="0"/>
              <a:t>Permanent Funds </a:t>
            </a:r>
          </a:p>
        </p:txBody>
      </p:sp>
      <p:sp>
        <p:nvSpPr>
          <p:cNvPr id="1087491" name="Rectangle 3"/>
          <p:cNvSpPr>
            <a:spLocks noGrp="1" noChangeArrowheads="1"/>
          </p:cNvSpPr>
          <p:nvPr>
            <p:ph idx="1"/>
          </p:nvPr>
        </p:nvSpPr>
        <p:spPr>
          <a:xfrm>
            <a:off x="152400" y="1752600"/>
            <a:ext cx="8686800" cy="4267200"/>
          </a:xfrm>
        </p:spPr>
        <p:txBody>
          <a:bodyPr/>
          <a:lstStyle/>
          <a:p>
            <a:pPr>
              <a:spcBef>
                <a:spcPct val="35000"/>
              </a:spcBef>
              <a:buClr>
                <a:srgbClr val="002060"/>
              </a:buClr>
              <a:buSzPct val="85000"/>
              <a:buFont typeface="Wingdings" pitchFamily="2" charset="2"/>
              <a:buChar char="Ø"/>
            </a:pPr>
            <a:r>
              <a:rPr lang="en-US" sz="2800" dirty="0"/>
              <a:t>Account for financial resources restricted by external donors, contract, or legislation with the stipulation that the principal can never be spent but any income can be used for a specified public program.</a:t>
            </a:r>
          </a:p>
          <a:p>
            <a:pPr>
              <a:spcBef>
                <a:spcPct val="35000"/>
              </a:spcBef>
              <a:buClr>
                <a:srgbClr val="002060"/>
              </a:buClr>
              <a:buSzPct val="85000"/>
              <a:buFont typeface="Wingdings" pitchFamily="2" charset="2"/>
              <a:buChar char="Ø"/>
            </a:pPr>
            <a:r>
              <a:rPr lang="en-US" sz="2800" dirty="0"/>
              <a:t>In 2017, Dallas, Texas reported holding $10.0 million in funds to maintain four different parks and help finance other municipal projects.</a:t>
            </a:r>
          </a:p>
          <a:p>
            <a:pPr>
              <a:spcBef>
                <a:spcPct val="35000"/>
              </a:spcBef>
              <a:buClr>
                <a:srgbClr val="002060"/>
              </a:buClr>
              <a:buSzPct val="85000"/>
              <a:buFont typeface="Wingdings" pitchFamily="2" charset="2"/>
              <a:buChar char="Ø"/>
            </a:pPr>
            <a:r>
              <a:rPr lang="en-US" sz="2800" dirty="0"/>
              <a:t>These gifts are referred to as endowments.</a:t>
            </a:r>
          </a:p>
        </p:txBody>
      </p:sp>
      <p:sp>
        <p:nvSpPr>
          <p:cNvPr id="44035"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143DE46A-32D1-4E62-89E4-ACADAFB56CD9}" type="slidenum">
              <a:rPr lang="en-US" sz="1000" i="0">
                <a:cs typeface="Arial" charset="0"/>
              </a:rPr>
              <a:pPr algn="r"/>
              <a:t>20</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en-US" dirty="0"/>
              <a:t>Proprietary Funds </a:t>
            </a:r>
          </a:p>
        </p:txBody>
      </p:sp>
      <p:sp>
        <p:nvSpPr>
          <p:cNvPr id="46082" name="Rectangle 3"/>
          <p:cNvSpPr>
            <a:spLocks noGrp="1" noChangeArrowheads="1"/>
          </p:cNvSpPr>
          <p:nvPr>
            <p:ph idx="1"/>
          </p:nvPr>
        </p:nvSpPr>
        <p:spPr>
          <a:xfrm>
            <a:off x="381000" y="1447800"/>
            <a:ext cx="8382000" cy="4953000"/>
          </a:xfrm>
        </p:spPr>
        <p:txBody>
          <a:bodyPr/>
          <a:lstStyle/>
          <a:p>
            <a:pPr>
              <a:spcBef>
                <a:spcPct val="35000"/>
              </a:spcBef>
              <a:buClr>
                <a:srgbClr val="002060"/>
              </a:buClr>
              <a:buFont typeface="Wingdings" pitchFamily="2" charset="2"/>
              <a:buChar char="Ø"/>
            </a:pPr>
            <a:r>
              <a:rPr lang="en-US" sz="2800" dirty="0"/>
              <a:t>Category accounts for government activities that assess a user fee.</a:t>
            </a:r>
          </a:p>
          <a:p>
            <a:pPr>
              <a:spcBef>
                <a:spcPct val="35000"/>
              </a:spcBef>
              <a:buClr>
                <a:srgbClr val="002060"/>
              </a:buClr>
              <a:buFont typeface="Wingdings" pitchFamily="2" charset="2"/>
              <a:buChar char="Ø"/>
            </a:pPr>
            <a:r>
              <a:rPr lang="en-US" sz="2800" dirty="0"/>
              <a:t>User charges help recover some of the costs.</a:t>
            </a:r>
          </a:p>
          <a:p>
            <a:pPr>
              <a:spcBef>
                <a:spcPct val="35000"/>
              </a:spcBef>
              <a:buClr>
                <a:srgbClr val="002060"/>
              </a:buClr>
              <a:buFont typeface="Wingdings" pitchFamily="2" charset="2"/>
              <a:buChar char="Ø"/>
            </a:pPr>
            <a:r>
              <a:rPr lang="en-US" sz="2800" dirty="0"/>
              <a:t>Accounting resembles that of a for-profit activity—accrual accounting is used to recognize assets and liabilities.</a:t>
            </a:r>
          </a:p>
          <a:p>
            <a:pPr>
              <a:spcBef>
                <a:spcPct val="35000"/>
              </a:spcBef>
              <a:buClr>
                <a:srgbClr val="002060"/>
              </a:buClr>
              <a:buFont typeface="Wingdings" pitchFamily="2" charset="2"/>
              <a:buChar char="Ø"/>
            </a:pPr>
            <a:r>
              <a:rPr lang="en-US" sz="2800" dirty="0"/>
              <a:t>Proprietary funds are broken into two divisions: </a:t>
            </a:r>
          </a:p>
          <a:p>
            <a:pPr marL="914400" lvl="1" indent="-457200">
              <a:spcBef>
                <a:spcPct val="35000"/>
              </a:spcBef>
              <a:buClr>
                <a:srgbClr val="002060"/>
              </a:buClr>
              <a:buFont typeface="+mj-lt"/>
              <a:buAutoNum type="arabicPeriod"/>
            </a:pPr>
            <a:r>
              <a:rPr lang="en-US" sz="2400" dirty="0"/>
              <a:t>Enterprise funds.</a:t>
            </a:r>
          </a:p>
          <a:p>
            <a:pPr marL="914400" lvl="1" indent="-457200">
              <a:spcBef>
                <a:spcPct val="35000"/>
              </a:spcBef>
              <a:buClr>
                <a:srgbClr val="002060"/>
              </a:buClr>
              <a:buFont typeface="+mj-lt"/>
              <a:buAutoNum type="arabicPeriod"/>
            </a:pPr>
            <a:r>
              <a:rPr lang="en-US" sz="2400" dirty="0"/>
              <a:t>Internal service funds.</a:t>
            </a:r>
          </a:p>
        </p:txBody>
      </p:sp>
      <p:sp>
        <p:nvSpPr>
          <p:cNvPr id="4608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8AC73C22-2045-4EE1-9628-C18B0C7179A8}" type="slidenum">
              <a:rPr lang="en-US" sz="1000" i="0">
                <a:cs typeface="Arial" charset="0"/>
              </a:rPr>
              <a:pPr algn="r"/>
              <a:t>21</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xfrm>
            <a:off x="152400" y="76200"/>
            <a:ext cx="8763000" cy="1295400"/>
          </a:xfrm>
        </p:spPr>
        <p:txBody>
          <a:bodyPr/>
          <a:lstStyle/>
          <a:p>
            <a:r>
              <a:rPr lang="en-US" sz="3800" dirty="0"/>
              <a:t>Enterprise Funds</a:t>
            </a:r>
          </a:p>
        </p:txBody>
      </p:sp>
      <p:sp>
        <p:nvSpPr>
          <p:cNvPr id="48130" name="Rectangle 3"/>
          <p:cNvSpPr>
            <a:spLocks noGrp="1" noChangeArrowheads="1"/>
          </p:cNvSpPr>
          <p:nvPr>
            <p:ph idx="1"/>
          </p:nvPr>
        </p:nvSpPr>
        <p:spPr>
          <a:xfrm>
            <a:off x="381000" y="1524000"/>
            <a:ext cx="8229600" cy="4953000"/>
          </a:xfrm>
        </p:spPr>
        <p:txBody>
          <a:bodyPr/>
          <a:lstStyle/>
          <a:p>
            <a:pPr>
              <a:spcBef>
                <a:spcPct val="35000"/>
              </a:spcBef>
              <a:buClr>
                <a:srgbClr val="002060"/>
              </a:buClr>
              <a:buFont typeface="Wingdings" pitchFamily="2" charset="2"/>
              <a:buChar char="Ø"/>
            </a:pPr>
            <a:r>
              <a:rPr lang="en-US" sz="2800" dirty="0"/>
              <a:t>May be used to account for any government activity that is financed, at least in part, by user charges.</a:t>
            </a:r>
          </a:p>
          <a:p>
            <a:pPr>
              <a:spcBef>
                <a:spcPct val="35000"/>
              </a:spcBef>
              <a:buClr>
                <a:srgbClr val="002060"/>
              </a:buClr>
              <a:buFont typeface="Wingdings" pitchFamily="2" charset="2"/>
              <a:buChar char="Ø"/>
            </a:pPr>
            <a:r>
              <a:rPr lang="en-US" sz="2800" dirty="0"/>
              <a:t>An activity MUST be accounted for here, however, if any one of these conditions below are met:</a:t>
            </a:r>
          </a:p>
          <a:p>
            <a:pPr lvl="1">
              <a:buFont typeface="Wingdings" pitchFamily="2" charset="2"/>
              <a:buChar char="Ø"/>
            </a:pPr>
            <a:r>
              <a:rPr lang="en-US" sz="2600" dirty="0"/>
              <a:t>Revenues generated by the activity provide the sole security for the activity’s debts. </a:t>
            </a:r>
          </a:p>
          <a:p>
            <a:pPr lvl="1">
              <a:spcBef>
                <a:spcPct val="35000"/>
              </a:spcBef>
              <a:buClr>
                <a:srgbClr val="002060"/>
              </a:buClr>
              <a:buFont typeface="Wingdings" pitchFamily="2" charset="2"/>
              <a:buChar char="Ø"/>
            </a:pPr>
            <a:r>
              <a:rPr lang="en-US" sz="2600" dirty="0"/>
              <a:t>Laws or regulations require recovering the activity’s costs through fees and charges.</a:t>
            </a:r>
          </a:p>
          <a:p>
            <a:pPr lvl="1">
              <a:spcBef>
                <a:spcPct val="35000"/>
              </a:spcBef>
              <a:buClr>
                <a:srgbClr val="002060"/>
              </a:buClr>
              <a:buFont typeface="Wingdings" pitchFamily="2" charset="2"/>
              <a:buChar char="Ø"/>
            </a:pPr>
            <a:r>
              <a:rPr lang="en-US" sz="2600" dirty="0"/>
              <a:t>Fees are set at prices intended to recover costs.</a:t>
            </a:r>
          </a:p>
        </p:txBody>
      </p:sp>
      <p:sp>
        <p:nvSpPr>
          <p:cNvPr id="48131"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039B176B-F148-41D9-8FB1-99ABEC62D428}" type="slidenum">
              <a:rPr lang="en-US" sz="1000" i="0">
                <a:cs typeface="Arial" charset="0"/>
              </a:rPr>
              <a:pPr algn="r"/>
              <a:t>22</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a:xfrm>
            <a:off x="152400" y="76200"/>
            <a:ext cx="8763000" cy="1143000"/>
          </a:xfrm>
        </p:spPr>
        <p:txBody>
          <a:bodyPr/>
          <a:lstStyle/>
          <a:p>
            <a:r>
              <a:rPr lang="en-US" sz="3800" dirty="0"/>
              <a:t>Internal Service Funds</a:t>
            </a:r>
          </a:p>
        </p:txBody>
      </p:sp>
      <p:sp>
        <p:nvSpPr>
          <p:cNvPr id="50178" name="Rectangle 3"/>
          <p:cNvSpPr>
            <a:spLocks noGrp="1" noChangeArrowheads="1"/>
          </p:cNvSpPr>
          <p:nvPr>
            <p:ph idx="1"/>
          </p:nvPr>
        </p:nvSpPr>
        <p:spPr>
          <a:xfrm>
            <a:off x="304800" y="1905000"/>
            <a:ext cx="8458200" cy="4876800"/>
          </a:xfrm>
        </p:spPr>
        <p:txBody>
          <a:bodyPr/>
          <a:lstStyle/>
          <a:p>
            <a:pPr>
              <a:spcBef>
                <a:spcPct val="35000"/>
              </a:spcBef>
              <a:buClr>
                <a:srgbClr val="002060"/>
              </a:buClr>
              <a:buSzPct val="85000"/>
              <a:buFont typeface="Wingdings" pitchFamily="2" charset="2"/>
              <a:buChar char="Ø"/>
            </a:pPr>
            <a:r>
              <a:rPr lang="en-US" sz="2600" dirty="0"/>
              <a:t>Account for any operation that provides services to ANOTHER governmental department for a fee.</a:t>
            </a:r>
          </a:p>
          <a:p>
            <a:pPr>
              <a:spcBef>
                <a:spcPct val="35000"/>
              </a:spcBef>
              <a:buClr>
                <a:srgbClr val="002060"/>
              </a:buClr>
              <a:buSzPct val="85000"/>
              <a:buFont typeface="Wingdings" pitchFamily="2" charset="2"/>
              <a:buChar char="Ø"/>
            </a:pPr>
            <a:r>
              <a:rPr lang="en-US" sz="2600" dirty="0"/>
              <a:t>Services are provided for the primary benefit of parties within the government.</a:t>
            </a:r>
          </a:p>
          <a:p>
            <a:pPr>
              <a:spcBef>
                <a:spcPct val="35000"/>
              </a:spcBef>
              <a:buClr>
                <a:srgbClr val="002060"/>
              </a:buClr>
              <a:buSzPct val="85000"/>
              <a:buFont typeface="Wingdings" pitchFamily="2" charset="2"/>
              <a:buChar char="Ø"/>
            </a:pPr>
            <a:r>
              <a:rPr lang="en-US" sz="2600" dirty="0"/>
              <a:t>Accounted for similar to for-profit operations in the private sector.</a:t>
            </a:r>
          </a:p>
          <a:p>
            <a:pPr>
              <a:spcBef>
                <a:spcPct val="35000"/>
              </a:spcBef>
              <a:buClr>
                <a:srgbClr val="002060"/>
              </a:buClr>
              <a:buSzPct val="85000"/>
              <a:buFont typeface="Wingdings" pitchFamily="2" charset="2"/>
              <a:buChar char="Ø"/>
            </a:pPr>
            <a:r>
              <a:rPr lang="en-US" sz="2600" dirty="0"/>
              <a:t>In 2017, Lincoln, Nebraska, reported eight operations that were accounted for as separate internal service funds that provided a variety of services such as engineering revolving fund and copy services fund.</a:t>
            </a:r>
          </a:p>
        </p:txBody>
      </p:sp>
      <p:sp>
        <p:nvSpPr>
          <p:cNvPr id="5017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DF6EA8F5-E983-4B63-A9D4-12B4622F2217}" type="slidenum">
              <a:rPr lang="en-US" sz="1000" i="0">
                <a:cs typeface="Arial" charset="0"/>
              </a:rPr>
              <a:pPr algn="r"/>
              <a:t>23</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p:txBody>
          <a:bodyPr/>
          <a:lstStyle/>
          <a:p>
            <a:r>
              <a:rPr lang="en-US" dirty="0"/>
              <a:t>Fiduciary Funds</a:t>
            </a:r>
          </a:p>
        </p:txBody>
      </p:sp>
      <p:sp>
        <p:nvSpPr>
          <p:cNvPr id="52226" name="Rectangle 1"/>
          <p:cNvSpPr>
            <a:spLocks noChangeArrowheads="1"/>
          </p:cNvSpPr>
          <p:nvPr/>
        </p:nvSpPr>
        <p:spPr bwMode="auto">
          <a:xfrm>
            <a:off x="533400" y="1408113"/>
            <a:ext cx="8001000" cy="5018087"/>
          </a:xfrm>
          <a:prstGeom prst="rect">
            <a:avLst/>
          </a:prstGeom>
          <a:noFill/>
          <a:ln w="9525">
            <a:noFill/>
            <a:miter lim="800000"/>
            <a:headEnd/>
            <a:tailEnd/>
          </a:ln>
        </p:spPr>
        <p:txBody>
          <a:bodyPr>
            <a:spAutoFit/>
          </a:bodyPr>
          <a:lstStyle/>
          <a:p>
            <a:pPr marL="457200" indent="-457200" eaLnBrk="0" hangingPunct="0">
              <a:spcBef>
                <a:spcPts val="600"/>
              </a:spcBef>
              <a:spcAft>
                <a:spcPts val="600"/>
              </a:spcAft>
              <a:buClr>
                <a:srgbClr val="7030A0"/>
              </a:buClr>
              <a:buFont typeface="Wingdings" charset="2"/>
              <a:buChar char="Ø"/>
            </a:pPr>
            <a:r>
              <a:rPr lang="en-US" sz="2800" b="1" dirty="0">
                <a:solidFill>
                  <a:srgbClr val="002060"/>
                </a:solidFill>
                <a:cs typeface="Times New Roman" pitchFamily="18" charset="0"/>
              </a:rPr>
              <a:t>Account for assets that are held in a trustee or agency capacity for external parties.</a:t>
            </a:r>
          </a:p>
          <a:p>
            <a:pPr marL="457200" indent="-457200" eaLnBrk="0" hangingPunct="0">
              <a:spcBef>
                <a:spcPts val="600"/>
              </a:spcBef>
              <a:spcAft>
                <a:spcPts val="600"/>
              </a:spcAft>
              <a:buClr>
                <a:srgbClr val="7030A0"/>
              </a:buClr>
              <a:buFont typeface="Wingdings" charset="2"/>
              <a:buChar char="Ø"/>
            </a:pPr>
            <a:r>
              <a:rPr lang="en-US" sz="2800" b="1" dirty="0">
                <a:solidFill>
                  <a:srgbClr val="002060"/>
                </a:solidFill>
                <a:cs typeface="Times New Roman" pitchFamily="18" charset="0"/>
              </a:rPr>
              <a:t>Money cannot be used to support the reporting government’s programs.</a:t>
            </a:r>
          </a:p>
          <a:p>
            <a:pPr marL="457200" indent="-457200" eaLnBrk="0" hangingPunct="0">
              <a:spcBef>
                <a:spcPts val="600"/>
              </a:spcBef>
              <a:spcAft>
                <a:spcPts val="600"/>
              </a:spcAft>
              <a:buClr>
                <a:srgbClr val="7030A0"/>
              </a:buClr>
              <a:buFont typeface="Wingdings" charset="2"/>
              <a:buChar char="Ø"/>
            </a:pPr>
            <a:r>
              <a:rPr lang="en-US" sz="2800" b="1" dirty="0">
                <a:solidFill>
                  <a:srgbClr val="002060"/>
                </a:solidFill>
                <a:cs typeface="Times New Roman" pitchFamily="18" charset="0"/>
              </a:rPr>
              <a:t>Use the economic resources measurement focus and accrual accounting.</a:t>
            </a:r>
          </a:p>
          <a:p>
            <a:pPr marL="457200" indent="-457200" eaLnBrk="0" hangingPunct="0">
              <a:spcBef>
                <a:spcPts val="600"/>
              </a:spcBef>
              <a:spcAft>
                <a:spcPts val="600"/>
              </a:spcAft>
              <a:buClr>
                <a:srgbClr val="7030A0"/>
              </a:buClr>
              <a:buFont typeface="Wingdings" charset="2"/>
              <a:buChar char="Ø"/>
            </a:pPr>
            <a:r>
              <a:rPr lang="en-US" sz="2800" b="1" dirty="0">
                <a:solidFill>
                  <a:srgbClr val="002060"/>
                </a:solidFill>
                <a:cs typeface="Times New Roman" pitchFamily="18" charset="0"/>
              </a:rPr>
              <a:t>Funds are omitted entirely from government-wide financial statements. </a:t>
            </a:r>
          </a:p>
          <a:p>
            <a:pPr marL="457200" indent="-457200" eaLnBrk="0" hangingPunct="0">
              <a:spcBef>
                <a:spcPts val="600"/>
              </a:spcBef>
              <a:spcAft>
                <a:spcPts val="600"/>
              </a:spcAft>
              <a:buClr>
                <a:srgbClr val="7030A0"/>
              </a:buClr>
              <a:buFont typeface="Wingdings" charset="2"/>
              <a:buChar char="Ø"/>
            </a:pPr>
            <a:r>
              <a:rPr lang="en-US" sz="2800" b="1" dirty="0">
                <a:solidFill>
                  <a:srgbClr val="002060"/>
                </a:solidFill>
                <a:cs typeface="Times New Roman" pitchFamily="18" charset="0"/>
              </a:rPr>
              <a:t>Separate statements are included within the fund financial statements.</a:t>
            </a:r>
          </a:p>
        </p:txBody>
      </p:sp>
      <p:sp>
        <p:nvSpPr>
          <p:cNvPr id="52227"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39DDF4E9-9CE6-4750-A9D4-151C59469B02}" type="slidenum">
              <a:rPr lang="en-US" sz="1000" i="0">
                <a:cs typeface="Arial" charset="0"/>
              </a:rPr>
              <a:pPr algn="r"/>
              <a:t>24</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p:txBody>
          <a:bodyPr/>
          <a:lstStyle/>
          <a:p>
            <a:r>
              <a:rPr lang="en-US" dirty="0"/>
              <a:t>Types of Fiduciary Funds</a:t>
            </a:r>
          </a:p>
        </p:txBody>
      </p:sp>
      <p:sp>
        <p:nvSpPr>
          <p:cNvPr id="8" name="Rectangle 10"/>
          <p:cNvSpPr>
            <a:spLocks noChangeArrowheads="1"/>
          </p:cNvSpPr>
          <p:nvPr/>
        </p:nvSpPr>
        <p:spPr bwMode="auto">
          <a:xfrm>
            <a:off x="533400" y="1295400"/>
            <a:ext cx="8001000" cy="5045075"/>
          </a:xfrm>
          <a:prstGeom prst="rect">
            <a:avLst/>
          </a:prstGeom>
          <a:noFill/>
          <a:ln w="38100">
            <a:noFill/>
            <a:miter lim="800000"/>
            <a:headEnd/>
            <a:tailEnd/>
          </a:ln>
        </p:spPr>
        <p:txBody>
          <a:bodyPr lIns="90488" tIns="44450" rIns="90488" bIns="44450">
            <a:spAutoFit/>
          </a:bodyPr>
          <a:lstStyle/>
          <a:p>
            <a:pPr eaLnBrk="0" hangingPunct="0">
              <a:buClr>
                <a:srgbClr val="002060"/>
              </a:buClr>
              <a:buFont typeface="Wingdings" pitchFamily="2" charset="2"/>
              <a:buChar char="Ø"/>
            </a:pPr>
            <a:r>
              <a:rPr lang="en-US" sz="2600" b="1" dirty="0">
                <a:solidFill>
                  <a:srgbClr val="002060"/>
                </a:solidFill>
                <a:cs typeface="Times New Roman" pitchFamily="18" charset="0"/>
              </a:rPr>
              <a:t>Investment Trust</a:t>
            </a:r>
          </a:p>
          <a:p>
            <a:pPr marL="914400" lvl="1" indent="-457200" eaLnBrk="0" hangingPunct="0">
              <a:spcAft>
                <a:spcPts val="1200"/>
              </a:spcAft>
              <a:buClr>
                <a:srgbClr val="002060"/>
              </a:buClr>
              <a:buFont typeface="Arial"/>
              <a:buChar char="•"/>
            </a:pPr>
            <a:r>
              <a:rPr lang="en-US" sz="2600" b="1" dirty="0">
                <a:solidFill>
                  <a:srgbClr val="002060"/>
                </a:solidFill>
                <a:cs typeface="Times New Roman" pitchFamily="18" charset="0"/>
              </a:rPr>
              <a:t>Investments held on behalf of others.</a:t>
            </a:r>
          </a:p>
          <a:p>
            <a:pPr eaLnBrk="0" hangingPunct="0">
              <a:buClr>
                <a:srgbClr val="002060"/>
              </a:buClr>
              <a:buFont typeface="Wingdings" pitchFamily="2" charset="2"/>
              <a:buChar char="Ø"/>
            </a:pPr>
            <a:r>
              <a:rPr lang="en-US" sz="2600" b="1" dirty="0">
                <a:solidFill>
                  <a:srgbClr val="002060"/>
                </a:solidFill>
                <a:cs typeface="Times New Roman" pitchFamily="18" charset="0"/>
              </a:rPr>
              <a:t>Private-Purpose Trust</a:t>
            </a:r>
          </a:p>
          <a:p>
            <a:pPr lvl="2" indent="-457200" eaLnBrk="0" hangingPunct="0">
              <a:buClr>
                <a:srgbClr val="002060"/>
              </a:buClr>
              <a:buFont typeface="Arial"/>
              <a:buChar char="•"/>
            </a:pPr>
            <a:r>
              <a:rPr lang="en-US" sz="2600" b="1" dirty="0">
                <a:solidFill>
                  <a:srgbClr val="002060"/>
                </a:solidFill>
                <a:cs typeface="Times New Roman" pitchFamily="18" charset="0"/>
              </a:rPr>
              <a:t>Principal and interest are both for the benefit of parties outside the government.</a:t>
            </a:r>
          </a:p>
          <a:p>
            <a:pPr lvl="2" indent="-457200" eaLnBrk="0" hangingPunct="0">
              <a:buClr>
                <a:srgbClr val="002060"/>
              </a:buClr>
              <a:buFont typeface="Arial"/>
              <a:buChar char="•"/>
            </a:pPr>
            <a:r>
              <a:rPr lang="en-US" sz="2600" b="1" dirty="0">
                <a:solidFill>
                  <a:srgbClr val="002060"/>
                </a:solidFill>
                <a:cs typeface="Times New Roman" pitchFamily="18" charset="0"/>
              </a:rPr>
              <a:t>Unclaimed property is usually recorded here.</a:t>
            </a:r>
          </a:p>
          <a:p>
            <a:pPr eaLnBrk="0" hangingPunct="0">
              <a:spcBef>
                <a:spcPct val="50000"/>
              </a:spcBef>
              <a:buClr>
                <a:srgbClr val="002060"/>
              </a:buClr>
              <a:buFont typeface="Wingdings" pitchFamily="2" charset="2"/>
              <a:buChar char="Ø"/>
            </a:pPr>
            <a:r>
              <a:rPr lang="en-US" sz="2600" b="1" dirty="0">
                <a:solidFill>
                  <a:srgbClr val="002060"/>
                </a:solidFill>
                <a:cs typeface="Times New Roman" pitchFamily="18" charset="0"/>
              </a:rPr>
              <a:t>Pension Trust</a:t>
            </a:r>
          </a:p>
          <a:p>
            <a:pPr marL="914400" lvl="1" indent="-457200" eaLnBrk="0" hangingPunct="0">
              <a:buClr>
                <a:srgbClr val="002060"/>
              </a:buClr>
              <a:buFont typeface="Arial"/>
              <a:buChar char="•"/>
            </a:pPr>
            <a:r>
              <a:rPr lang="en-US" sz="2600" b="1" dirty="0">
                <a:solidFill>
                  <a:srgbClr val="002060"/>
                </a:solidFill>
                <a:cs typeface="Times New Roman" pitchFamily="18" charset="0"/>
              </a:rPr>
              <a:t>Employee retirement benefits (quite large).</a:t>
            </a:r>
          </a:p>
          <a:p>
            <a:pPr eaLnBrk="0" hangingPunct="0">
              <a:spcBef>
                <a:spcPct val="50000"/>
              </a:spcBef>
              <a:buClr>
                <a:srgbClr val="002060"/>
              </a:buClr>
              <a:buFont typeface="Wingdings" pitchFamily="2" charset="2"/>
              <a:buChar char="Ø"/>
            </a:pPr>
            <a:r>
              <a:rPr lang="en-US" sz="2600" b="1" dirty="0">
                <a:solidFill>
                  <a:srgbClr val="002060"/>
                </a:solidFill>
                <a:cs typeface="Times New Roman" pitchFamily="18" charset="0"/>
              </a:rPr>
              <a:t>Agency Funds</a:t>
            </a:r>
          </a:p>
          <a:p>
            <a:pPr marL="914400" lvl="1" indent="-457200" eaLnBrk="0" hangingPunct="0">
              <a:buClr>
                <a:srgbClr val="002060"/>
              </a:buClr>
              <a:buFont typeface="Arial"/>
              <a:buChar char="•"/>
            </a:pPr>
            <a:r>
              <a:rPr lang="en-US" sz="2600" b="1" dirty="0">
                <a:solidFill>
                  <a:srgbClr val="002060"/>
                </a:solidFill>
                <a:cs typeface="Times New Roman" pitchFamily="18" charset="0"/>
              </a:rPr>
              <a:t>Resources held by a government as an agent for others (taxes and tolls collected and transferred).</a:t>
            </a:r>
          </a:p>
        </p:txBody>
      </p:sp>
      <p:sp>
        <p:nvSpPr>
          <p:cNvPr id="54275"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624ACBC9-B23F-4603-8065-FE680A107CDA}" type="slidenum">
              <a:rPr lang="en-US" sz="1000" i="0">
                <a:cs typeface="Arial" charset="0"/>
              </a:rPr>
              <a:pPr algn="r"/>
              <a:t>25</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9"/>
          <p:cNvSpPr>
            <a:spLocks noGrp="1" noChangeArrowheads="1"/>
          </p:cNvSpPr>
          <p:nvPr>
            <p:ph type="title"/>
          </p:nvPr>
        </p:nvSpPr>
        <p:spPr/>
        <p:txBody>
          <a:bodyPr/>
          <a:lstStyle/>
          <a:p>
            <a:r>
              <a:rPr lang="en-US" dirty="0"/>
              <a:t>Learning Objective 16-5</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Understand the basic structure of government-wide financial statements and fund financial statements (as produced for the governmental funds).</a:t>
            </a:r>
            <a:endParaRPr lang="en-US" sz="4000" dirty="0"/>
          </a:p>
          <a:p>
            <a:endParaRPr lang="en-US" dirty="0"/>
          </a:p>
        </p:txBody>
      </p:sp>
      <p:sp>
        <p:nvSpPr>
          <p:cNvPr id="5632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00127F4B-BB3A-45E4-BC9E-EF359D72D3E9}" type="slidenum">
              <a:rPr lang="en-US" sz="1000" i="0">
                <a:cs typeface="Arial" charset="0"/>
              </a:rPr>
              <a:pPr algn="r"/>
              <a:t>26</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a:xfrm>
            <a:off x="76200" y="76200"/>
            <a:ext cx="8991600" cy="1066800"/>
          </a:xfrm>
        </p:spPr>
        <p:txBody>
          <a:bodyPr/>
          <a:lstStyle/>
          <a:p>
            <a:r>
              <a:rPr lang="en-US" sz="3800" dirty="0"/>
              <a:t>Structure of Government-Wide Financial Statements</a:t>
            </a:r>
          </a:p>
        </p:txBody>
      </p:sp>
      <p:sp>
        <p:nvSpPr>
          <p:cNvPr id="1098755" name="Rectangle 3"/>
          <p:cNvSpPr>
            <a:spLocks noChangeArrowheads="1"/>
          </p:cNvSpPr>
          <p:nvPr/>
        </p:nvSpPr>
        <p:spPr bwMode="auto">
          <a:xfrm>
            <a:off x="228600" y="1676400"/>
            <a:ext cx="8458200" cy="1295400"/>
          </a:xfrm>
          <a:prstGeom prst="rect">
            <a:avLst/>
          </a:prstGeom>
          <a:noFill/>
          <a:ln w="38100">
            <a:noFill/>
            <a:miter lim="800000"/>
            <a:headEnd/>
            <a:tailEnd/>
          </a:ln>
          <a:effectLst/>
        </p:spPr>
        <p:txBody>
          <a:bodyPr anchor="ctr"/>
          <a:lstStyle/>
          <a:p>
            <a:pPr eaLnBrk="0" hangingPunct="0">
              <a:buClr>
                <a:srgbClr val="002060"/>
              </a:buClr>
              <a:defRPr/>
            </a:pPr>
            <a:r>
              <a:rPr lang="en-US" sz="2800" b="1" dirty="0">
                <a:solidFill>
                  <a:srgbClr val="002060"/>
                </a:solidFill>
                <a:cs typeface="Times New Roman" pitchFamily="18" charset="0"/>
              </a:rPr>
              <a:t>Two statements are required:</a:t>
            </a:r>
          </a:p>
          <a:p>
            <a:pPr marL="514350" indent="-514350" eaLnBrk="0" hangingPunct="0">
              <a:buClr>
                <a:srgbClr val="002060"/>
              </a:buClr>
              <a:buFont typeface="+mj-lt"/>
              <a:buAutoNum type="arabicPeriod"/>
              <a:defRPr/>
            </a:pPr>
            <a:r>
              <a:rPr lang="en-US" sz="2800" b="1" dirty="0">
                <a:solidFill>
                  <a:srgbClr val="002060"/>
                </a:solidFill>
                <a:cs typeface="Times New Roman" pitchFamily="18" charset="0"/>
              </a:rPr>
              <a:t>Statement of net position.</a:t>
            </a:r>
          </a:p>
          <a:p>
            <a:pPr marL="514350" indent="-514350" eaLnBrk="0" hangingPunct="0">
              <a:buClr>
                <a:srgbClr val="002060"/>
              </a:buClr>
              <a:buFont typeface="+mj-lt"/>
              <a:buAutoNum type="arabicPeriod"/>
              <a:defRPr/>
            </a:pPr>
            <a:r>
              <a:rPr lang="en-US" sz="2800" b="1" dirty="0">
                <a:solidFill>
                  <a:srgbClr val="002060"/>
                </a:solidFill>
                <a:cs typeface="Times New Roman" pitchFamily="18" charset="0"/>
              </a:rPr>
              <a:t>Statement of activities.</a:t>
            </a:r>
          </a:p>
        </p:txBody>
      </p:sp>
      <p:sp>
        <p:nvSpPr>
          <p:cNvPr id="1098756" name="Rectangle 4"/>
          <p:cNvSpPr>
            <a:spLocks noChangeArrowheads="1"/>
          </p:cNvSpPr>
          <p:nvPr/>
        </p:nvSpPr>
        <p:spPr bwMode="auto">
          <a:xfrm>
            <a:off x="304800" y="3200400"/>
            <a:ext cx="8305800" cy="2895600"/>
          </a:xfrm>
          <a:prstGeom prst="rect">
            <a:avLst/>
          </a:prstGeom>
          <a:noFill/>
          <a:ln w="38100">
            <a:noFill/>
            <a:miter lim="800000"/>
            <a:headEnd/>
            <a:tailEnd/>
          </a:ln>
          <a:effectLst/>
        </p:spPr>
        <p:txBody>
          <a:bodyPr/>
          <a:lstStyle/>
          <a:p>
            <a:pPr eaLnBrk="0" hangingPunct="0">
              <a:spcBef>
                <a:spcPts val="600"/>
              </a:spcBef>
              <a:buClr>
                <a:srgbClr val="002060"/>
              </a:buClr>
              <a:defRPr/>
            </a:pPr>
            <a:r>
              <a:rPr lang="en-US" sz="2800" b="1" dirty="0">
                <a:solidFill>
                  <a:srgbClr val="002060"/>
                </a:solidFill>
                <a:cs typeface="Times New Roman" pitchFamily="18" charset="0"/>
              </a:rPr>
              <a:t>Reporting is separated into: </a:t>
            </a:r>
          </a:p>
          <a:p>
            <a:pPr marL="457200" indent="-457200" eaLnBrk="0" hangingPunct="0">
              <a:spcBef>
                <a:spcPts val="0"/>
              </a:spcBef>
              <a:buClr>
                <a:srgbClr val="002060"/>
              </a:buClr>
              <a:buFont typeface="Wingdings" panose="05000000000000000000" pitchFamily="2" charset="2"/>
              <a:buChar char="Ø"/>
              <a:defRPr/>
            </a:pPr>
            <a:r>
              <a:rPr lang="en-US" sz="2800" b="1" dirty="0">
                <a:solidFill>
                  <a:srgbClr val="002060"/>
                </a:solidFill>
                <a:cs typeface="Times New Roman" pitchFamily="18" charset="0"/>
              </a:rPr>
              <a:t>Governmental activities </a:t>
            </a:r>
          </a:p>
          <a:p>
            <a:pPr marL="914400" lvl="1" indent="-457200" eaLnBrk="0" hangingPunct="0">
              <a:spcBef>
                <a:spcPts val="0"/>
              </a:spcBef>
              <a:buClr>
                <a:srgbClr val="002060"/>
              </a:buClr>
              <a:buFont typeface="Arial"/>
              <a:buChar char="•"/>
              <a:defRPr/>
            </a:pPr>
            <a:r>
              <a:rPr lang="en-US" sz="2800" b="1" dirty="0">
                <a:solidFill>
                  <a:srgbClr val="002060"/>
                </a:solidFill>
                <a:cs typeface="Times New Roman" pitchFamily="18" charset="0"/>
              </a:rPr>
              <a:t>All governmental funds and most internal service funds.</a:t>
            </a:r>
          </a:p>
          <a:p>
            <a:pPr marL="457200" indent="-457200" eaLnBrk="0" hangingPunct="0">
              <a:spcBef>
                <a:spcPts val="0"/>
              </a:spcBef>
              <a:buClr>
                <a:srgbClr val="002060"/>
              </a:buClr>
              <a:buFont typeface="Wingdings" panose="05000000000000000000" pitchFamily="2" charset="2"/>
              <a:buChar char="Ø"/>
              <a:defRPr/>
            </a:pPr>
            <a:r>
              <a:rPr lang="en-US" sz="2800" b="1" dirty="0">
                <a:solidFill>
                  <a:srgbClr val="002060"/>
                </a:solidFill>
                <a:cs typeface="Times New Roman" pitchFamily="18" charset="0"/>
              </a:rPr>
              <a:t>Business-type activities </a:t>
            </a:r>
          </a:p>
          <a:p>
            <a:pPr marL="914400" lvl="1" indent="-457200" eaLnBrk="0" hangingPunct="0">
              <a:spcBef>
                <a:spcPts val="0"/>
              </a:spcBef>
              <a:buClr>
                <a:srgbClr val="002060"/>
              </a:buClr>
              <a:buFont typeface="Arial"/>
              <a:buChar char="•"/>
              <a:defRPr/>
            </a:pPr>
            <a:r>
              <a:rPr lang="en-US" sz="2800" b="1" dirty="0">
                <a:solidFill>
                  <a:srgbClr val="002060"/>
                </a:solidFill>
                <a:cs typeface="Times New Roman" pitchFamily="18" charset="0"/>
              </a:rPr>
              <a:t>All enterprise funds and remaining internal service funds.</a:t>
            </a:r>
          </a:p>
        </p:txBody>
      </p:sp>
      <p:sp>
        <p:nvSpPr>
          <p:cNvPr id="58372"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92FA04AC-6C39-4F63-8702-C79B786B59C7}" type="slidenum">
              <a:rPr lang="en-US" sz="1000" i="0">
                <a:cs typeface="Arial" charset="0"/>
              </a:rPr>
              <a:pPr algn="r"/>
              <a:t>27</a:t>
            </a:fld>
            <a:endParaRPr lang="en-US" sz="1000" i="0" dirty="0">
              <a:cs typeface="Arial" charset="0"/>
            </a:endParaRPr>
          </a:p>
        </p:txBody>
      </p:sp>
      <p:sp>
        <p:nvSpPr>
          <p:cNvPr id="6" name="Rectangle 5"/>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r>
              <a:rPr lang="en-US" dirty="0">
                <a:solidFill>
                  <a:srgbClr val="001C54"/>
                </a:solidFill>
              </a:rPr>
              <a:t>Statement of Net Position Example</a:t>
            </a:r>
          </a:p>
        </p:txBody>
      </p:sp>
      <p:pic>
        <p:nvPicPr>
          <p:cNvPr id="4" name="Content Placeholder 3" descr="Screen Shot 2019-10-02 at 2.37.30 PM.png"/>
          <p:cNvPicPr>
            <a:picLocks noGrp="1" noChangeAspect="1"/>
          </p:cNvPicPr>
          <p:nvPr>
            <p:ph idx="1"/>
          </p:nvPr>
        </p:nvPicPr>
        <p:blipFill>
          <a:blip r:embed="rId3">
            <a:extLst>
              <a:ext uri="{28A0092B-C50C-407E-A947-70E740481C1C}">
                <a14:useLocalDpi xmlns:a14="http://schemas.microsoft.com/office/drawing/2010/main" val="0"/>
              </a:ext>
            </a:extLst>
          </a:blip>
          <a:srcRect l="-19076" r="-19076"/>
          <a:stretch>
            <a:fillRect/>
          </a:stretch>
        </p:blipFill>
        <p:spPr>
          <a:xfrm>
            <a:off x="838200" y="1600200"/>
            <a:ext cx="7671850" cy="4953000"/>
          </a:xfrm>
        </p:spPr>
      </p:pic>
      <p:sp>
        <p:nvSpPr>
          <p:cNvPr id="6041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F92B4295-C383-4518-9546-419017B1C443}" type="slidenum">
              <a:rPr lang="en-US" sz="1000" i="0">
                <a:cs typeface="Arial" charset="0"/>
              </a:rPr>
              <a:pPr algn="r"/>
              <a:t>28</a:t>
            </a:fld>
            <a:endParaRPr lang="en-US" sz="1000" i="0" dirty="0">
              <a:cs typeface="Arial" charset="0"/>
            </a:endParaRPr>
          </a:p>
        </p:txBody>
      </p:sp>
      <p:sp>
        <p:nvSpPr>
          <p:cNvPr id="2" name="Rectangle 1"/>
          <p:cNvSpPr/>
          <p:nvPr/>
        </p:nvSpPr>
        <p:spPr>
          <a:xfrm>
            <a:off x="76200" y="1219200"/>
            <a:ext cx="9296400" cy="400110"/>
          </a:xfrm>
          <a:prstGeom prst="rect">
            <a:avLst/>
          </a:prstGeom>
        </p:spPr>
        <p:txBody>
          <a:bodyPr wrap="square">
            <a:spAutoFit/>
          </a:bodyPr>
          <a:lstStyle/>
          <a:p>
            <a:r>
              <a:rPr lang="en-US" sz="2000" b="1" dirty="0">
                <a:solidFill>
                  <a:srgbClr val="002060"/>
                </a:solidFill>
              </a:rPr>
              <a:t>EXHIBIT 16.1 Statement of Net Position Government-Wide Financial Statements</a:t>
            </a:r>
          </a:p>
        </p:txBody>
      </p:sp>
      <p:sp>
        <p:nvSpPr>
          <p:cNvPr id="6" name="Rectangle 5"/>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r>
              <a:rPr lang="en-US" dirty="0">
                <a:solidFill>
                  <a:srgbClr val="001C54"/>
                </a:solidFill>
              </a:rPr>
              <a:t>Statement of Net Position</a:t>
            </a:r>
          </a:p>
        </p:txBody>
      </p:sp>
      <p:sp>
        <p:nvSpPr>
          <p:cNvPr id="6" name="Content Placeholder 5"/>
          <p:cNvSpPr>
            <a:spLocks noGrp="1"/>
          </p:cNvSpPr>
          <p:nvPr>
            <p:ph idx="1"/>
          </p:nvPr>
        </p:nvSpPr>
        <p:spPr>
          <a:xfrm>
            <a:off x="152400" y="1600200"/>
            <a:ext cx="8610600" cy="4525963"/>
          </a:xfrm>
        </p:spPr>
        <p:txBody>
          <a:bodyPr/>
          <a:lstStyle/>
          <a:p>
            <a:pPr marL="457200" lvl="0" indent="-457200" eaLnBrk="0" hangingPunct="0">
              <a:spcBef>
                <a:spcPct val="0"/>
              </a:spcBef>
              <a:buFont typeface="Wingdings" charset="2"/>
              <a:buChar char="Ø"/>
              <a:defRPr/>
            </a:pPr>
            <a:r>
              <a:rPr lang="en-US" sz="2400" dirty="0">
                <a:solidFill>
                  <a:srgbClr val="001C54"/>
                </a:solidFill>
              </a:rPr>
              <a:t>The economic resources measurement focus is used in government-wide financial statements. All assets and liabilities are reported, but GASB has identified several balances that do not qualify as either assets or liabilities. These amounts are shown as deferred outflows or deferred inflows of resources. The final section, the net position category, indicates: </a:t>
            </a:r>
          </a:p>
          <a:p>
            <a:pPr marL="971550" lvl="1" indent="-514350" eaLnBrk="0" hangingPunct="0">
              <a:spcBef>
                <a:spcPct val="0"/>
              </a:spcBef>
              <a:buFont typeface="+mj-lt"/>
              <a:buAutoNum type="arabicPeriod"/>
              <a:defRPr/>
            </a:pPr>
            <a:r>
              <a:rPr lang="en-US" sz="2400" dirty="0">
                <a:solidFill>
                  <a:srgbClr val="001C54"/>
                </a:solidFill>
              </a:rPr>
              <a:t>The amount of capital assets being reported less related debt.</a:t>
            </a:r>
          </a:p>
          <a:p>
            <a:pPr marL="971550" lvl="1" indent="-514350" eaLnBrk="0" hangingPunct="0">
              <a:spcBef>
                <a:spcPct val="0"/>
              </a:spcBef>
              <a:buFont typeface="+mj-lt"/>
              <a:buAutoNum type="arabicPeriod"/>
              <a:defRPr/>
            </a:pPr>
            <a:r>
              <a:rPr lang="en-US" sz="2400" dirty="0">
                <a:solidFill>
                  <a:srgbClr val="001C54"/>
                </a:solidFill>
              </a:rPr>
              <a:t>Legal or external restrictions on the use of any of the reported assets or resources.</a:t>
            </a:r>
          </a:p>
          <a:p>
            <a:pPr marL="971550" lvl="1" indent="-514350" eaLnBrk="0" hangingPunct="0">
              <a:spcBef>
                <a:spcPct val="0"/>
              </a:spcBef>
              <a:buFont typeface="+mj-lt"/>
              <a:buAutoNum type="arabicPeriod"/>
              <a:defRPr/>
            </a:pPr>
            <a:r>
              <a:rPr lang="en-US" sz="2400" dirty="0">
                <a:solidFill>
                  <a:srgbClr val="001C54"/>
                </a:solidFill>
              </a:rPr>
              <a:t>The total unrestricted amount available for use by government officials. </a:t>
            </a:r>
            <a:endParaRPr lang="en-US" sz="2400" dirty="0">
              <a:solidFill>
                <a:prstClr val="black"/>
              </a:solidFill>
              <a:effectLst>
                <a:outerShdw blurRad="38100" dist="38100" dir="2700000" algn="tl">
                  <a:srgbClr val="000000">
                    <a:alpha val="43137"/>
                  </a:srgbClr>
                </a:outerShdw>
              </a:effectLst>
              <a:cs typeface="Arial" charset="0"/>
            </a:endParaRPr>
          </a:p>
          <a:p>
            <a:endParaRPr lang="en-US" dirty="0"/>
          </a:p>
        </p:txBody>
      </p:sp>
      <p:sp>
        <p:nvSpPr>
          <p:cNvPr id="62467"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3DD233D6-4A87-48A5-919F-27A20E93993F}" type="slidenum">
              <a:rPr lang="en-US" sz="1000" i="0">
                <a:cs typeface="Arial" charset="0"/>
              </a:rPr>
              <a:pPr algn="r"/>
              <a:t>29</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a:xfrm>
            <a:off x="152400" y="152400"/>
            <a:ext cx="8839200" cy="1143000"/>
          </a:xfrm>
        </p:spPr>
        <p:txBody>
          <a:bodyPr/>
          <a:lstStyle/>
          <a:p>
            <a:r>
              <a:rPr lang="en-US" sz="3200" dirty="0"/>
              <a:t>Importance of Governmental Accounting</a:t>
            </a:r>
          </a:p>
        </p:txBody>
      </p:sp>
      <p:sp>
        <p:nvSpPr>
          <p:cNvPr id="19459" name="Rectangle 3"/>
          <p:cNvSpPr>
            <a:spLocks noGrp="1" noChangeArrowheads="1"/>
          </p:cNvSpPr>
          <p:nvPr>
            <p:ph idx="1"/>
          </p:nvPr>
        </p:nvSpPr>
        <p:spPr>
          <a:xfrm>
            <a:off x="381000" y="2209800"/>
            <a:ext cx="8458200" cy="3200400"/>
          </a:xfrm>
        </p:spPr>
        <p:txBody>
          <a:bodyPr/>
          <a:lstStyle/>
          <a:p>
            <a:pPr>
              <a:buClr>
                <a:srgbClr val="002060"/>
              </a:buClr>
              <a:buFont typeface="Wingdings" pitchFamily="2" charset="2"/>
              <a:buChar char="Ø"/>
            </a:pPr>
            <a:r>
              <a:rPr lang="en-US" sz="2400" dirty="0"/>
              <a:t>Not merely a matching of expenses with earned revenues so that net income can be determined. </a:t>
            </a:r>
          </a:p>
          <a:p>
            <a:pPr>
              <a:buClr>
                <a:srgbClr val="002060"/>
              </a:buClr>
              <a:buFont typeface="Wingdings" pitchFamily="2" charset="2"/>
              <a:buChar char="Ø"/>
            </a:pPr>
            <a:r>
              <a:rPr lang="en-US" sz="2400" dirty="0"/>
              <a:t>Setting of tax rates and allocation of limited resources to multiple causes.</a:t>
            </a:r>
          </a:p>
          <a:p>
            <a:pPr>
              <a:buClr>
                <a:srgbClr val="002060"/>
              </a:buClr>
              <a:buFont typeface="Wingdings" pitchFamily="2" charset="2"/>
              <a:buChar char="Ø"/>
            </a:pPr>
            <a:r>
              <a:rPr lang="en-US" sz="2400" dirty="0"/>
              <a:t>Absence of profit motive. </a:t>
            </a:r>
          </a:p>
          <a:p>
            <a:pPr>
              <a:buClr>
                <a:srgbClr val="002060"/>
              </a:buClr>
              <a:buFont typeface="Wingdings" pitchFamily="2" charset="2"/>
              <a:buChar char="Ø"/>
            </a:pPr>
            <a:r>
              <a:rPr lang="en-US" sz="2400" dirty="0"/>
              <a:t>Primary purpose is to provide services in accordance with public policy goals.</a:t>
            </a:r>
          </a:p>
          <a:p>
            <a:pPr>
              <a:buClr>
                <a:srgbClr val="002060"/>
              </a:buClr>
              <a:buFont typeface="Wingdings" pitchFamily="2" charset="2"/>
              <a:buChar char="Ø"/>
            </a:pPr>
            <a:r>
              <a:rPr lang="en-US" sz="2400" dirty="0"/>
              <a:t>Serves a broader group of stakeholders.</a:t>
            </a:r>
          </a:p>
          <a:p>
            <a:pPr>
              <a:buClr>
                <a:srgbClr val="002060"/>
              </a:buClr>
              <a:buFont typeface="Wingdings" pitchFamily="2" charset="2"/>
              <a:buChar char="Ø"/>
            </a:pPr>
            <a:r>
              <a:rPr lang="en-US" sz="2400" dirty="0"/>
              <a:t>Exists longer and is not typically subject to dissolution.</a:t>
            </a:r>
          </a:p>
        </p:txBody>
      </p:sp>
      <p:sp>
        <p:nvSpPr>
          <p:cNvPr id="5" name="Rectangle 3"/>
          <p:cNvSpPr txBox="1">
            <a:spLocks noChangeArrowheads="1"/>
          </p:cNvSpPr>
          <p:nvPr/>
        </p:nvSpPr>
        <p:spPr bwMode="auto">
          <a:xfrm>
            <a:off x="457200" y="1676400"/>
            <a:ext cx="7620000" cy="609600"/>
          </a:xfrm>
          <a:prstGeom prst="rect">
            <a:avLst/>
          </a:prstGeom>
          <a:noFill/>
          <a:ln w="12700">
            <a:noFill/>
            <a:miter lim="800000"/>
            <a:headEnd/>
            <a:tailEnd/>
          </a:ln>
        </p:spPr>
        <p:txBody>
          <a:bodyPr lIns="90488" tIns="44450" rIns="90488" bIns="44450"/>
          <a:lstStyle/>
          <a:p>
            <a:pPr marL="342900" indent="-342900" eaLnBrk="0" hangingPunct="0">
              <a:spcBef>
                <a:spcPct val="20000"/>
              </a:spcBef>
              <a:buClr>
                <a:srgbClr val="0070C0"/>
              </a:buClr>
              <a:buSzPct val="80000"/>
              <a:defRPr/>
            </a:pPr>
            <a:r>
              <a:rPr lang="en-US" sz="2800" b="1" kern="0" dirty="0">
                <a:solidFill>
                  <a:srgbClr val="002060"/>
                </a:solidFill>
                <a:cs typeface="Times New Roman" pitchFamily="18" charset="0"/>
              </a:rPr>
              <a:t>Why is it different than “for profit” businesses?</a:t>
            </a:r>
          </a:p>
        </p:txBody>
      </p:sp>
      <p:sp>
        <p:nvSpPr>
          <p:cNvPr id="11268"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B0C5832C-D9FA-4622-9053-1865D6628A60}" type="slidenum">
              <a:rPr lang="en-US" sz="1000" i="0">
                <a:cs typeface="Arial" charset="0"/>
              </a:rPr>
              <a:pPr algn="r"/>
              <a:t>3</a:t>
            </a:fld>
            <a:endParaRPr lang="en-US" sz="1000" i="0" dirty="0">
              <a:cs typeface="Arial" charset="0"/>
            </a:endParaRPr>
          </a:p>
        </p:txBody>
      </p:sp>
      <p:sp>
        <p:nvSpPr>
          <p:cNvPr id="6" name="Rectangle 5"/>
          <p:cNvSpPr/>
          <p:nvPr/>
        </p:nvSpPr>
        <p:spPr>
          <a:xfrm>
            <a:off x="495300" y="6535738"/>
            <a:ext cx="8210550" cy="230832"/>
          </a:xfrm>
          <a:prstGeom prst="rect">
            <a:avLst/>
          </a:prstGeom>
        </p:spPr>
        <p:txBody>
          <a:bodyPr>
            <a:spAutoFit/>
          </a:bodyPr>
          <a:lstStyle/>
          <a:p>
            <a:pPr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p:txBody>
          <a:bodyPr/>
          <a:lstStyle/>
          <a:p>
            <a:r>
              <a:rPr lang="en-US" dirty="0"/>
              <a:t>Statement of Activities Example</a:t>
            </a:r>
          </a:p>
        </p:txBody>
      </p:sp>
      <p:pic>
        <p:nvPicPr>
          <p:cNvPr id="3" name="Content Placeholder 2" descr="Screen Shot 2019-10-02 at 2.38.54 PM.png"/>
          <p:cNvPicPr>
            <a:picLocks noGrp="1" noChangeAspect="1"/>
          </p:cNvPicPr>
          <p:nvPr>
            <p:ph idx="1"/>
          </p:nvPr>
        </p:nvPicPr>
        <p:blipFill>
          <a:blip r:embed="rId3">
            <a:extLst>
              <a:ext uri="{28A0092B-C50C-407E-A947-70E740481C1C}">
                <a14:useLocalDpi xmlns:a14="http://schemas.microsoft.com/office/drawing/2010/main" val="0"/>
              </a:ext>
            </a:extLst>
          </a:blip>
          <a:srcRect t="-2124" b="-2124"/>
          <a:stretch>
            <a:fillRect/>
          </a:stretch>
        </p:blipFill>
        <p:spPr>
          <a:xfrm>
            <a:off x="609600" y="1600200"/>
            <a:ext cx="7789879" cy="5029200"/>
          </a:xfrm>
        </p:spPr>
      </p:pic>
      <p:sp>
        <p:nvSpPr>
          <p:cNvPr id="64515"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B22242AF-5DC3-4988-AB99-CCC4D72A7DDB}" type="slidenum">
              <a:rPr lang="en-US" sz="1000" i="0">
                <a:cs typeface="Arial" charset="0"/>
              </a:rPr>
              <a:pPr algn="r"/>
              <a:t>30</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6" name="Rectangle 5"/>
          <p:cNvSpPr/>
          <p:nvPr/>
        </p:nvSpPr>
        <p:spPr>
          <a:xfrm>
            <a:off x="76200" y="1219200"/>
            <a:ext cx="9296400" cy="400110"/>
          </a:xfrm>
          <a:prstGeom prst="rect">
            <a:avLst/>
          </a:prstGeom>
        </p:spPr>
        <p:txBody>
          <a:bodyPr wrap="square">
            <a:spAutoFit/>
          </a:bodyPr>
          <a:lstStyle/>
          <a:p>
            <a:r>
              <a:rPr lang="en-US" sz="2000" b="1" dirty="0">
                <a:solidFill>
                  <a:srgbClr val="002060"/>
                </a:solidFill>
              </a:rPr>
              <a:t>EXHIBIT 16.2 Statement of Activities—</a:t>
            </a:r>
            <a:r>
              <a:rPr lang="en-US" sz="2000" b="1" dirty="0" err="1">
                <a:solidFill>
                  <a:srgbClr val="002060"/>
                </a:solidFill>
              </a:rPr>
              <a:t>Governemnt</a:t>
            </a:r>
            <a:r>
              <a:rPr lang="en-US" sz="2000" b="1" dirty="0">
                <a:solidFill>
                  <a:srgbClr val="002060"/>
                </a:solidFill>
              </a:rPr>
              <a:t>-Wide Financial Statements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p:txBody>
          <a:bodyPr/>
          <a:lstStyle/>
          <a:p>
            <a:r>
              <a:rPr lang="en-US" dirty="0"/>
              <a:t>Statement of Activities</a:t>
            </a:r>
          </a:p>
        </p:txBody>
      </p:sp>
      <p:sp>
        <p:nvSpPr>
          <p:cNvPr id="3" name="Content Placeholder 2"/>
          <p:cNvSpPr>
            <a:spLocks noGrp="1"/>
          </p:cNvSpPr>
          <p:nvPr>
            <p:ph idx="1"/>
          </p:nvPr>
        </p:nvSpPr>
        <p:spPr>
          <a:xfrm>
            <a:off x="228600" y="1600200"/>
            <a:ext cx="8610600" cy="4525963"/>
          </a:xfrm>
        </p:spPr>
        <p:txBody>
          <a:bodyPr/>
          <a:lstStyle/>
          <a:p>
            <a:pPr marL="457200" lvl="0" indent="-457200" eaLnBrk="0" hangingPunct="0">
              <a:spcBef>
                <a:spcPts val="600"/>
              </a:spcBef>
              <a:spcAft>
                <a:spcPts val="600"/>
              </a:spcAft>
              <a:buFont typeface="Wingdings" charset="2"/>
              <a:buChar char="Ø"/>
              <a:defRPr/>
            </a:pPr>
            <a:r>
              <a:rPr lang="en-US" sz="2800" dirty="0">
                <a:solidFill>
                  <a:srgbClr val="001C54"/>
                </a:solidFill>
              </a:rPr>
              <a:t>The statement of activities provides details about revenues and expenses separated into governmental activities and business-type activities. </a:t>
            </a:r>
          </a:p>
          <a:p>
            <a:pPr marL="457200" lvl="0" indent="-457200" eaLnBrk="0" hangingPunct="0">
              <a:spcBef>
                <a:spcPts val="600"/>
              </a:spcBef>
              <a:spcAft>
                <a:spcPts val="600"/>
              </a:spcAft>
              <a:buFont typeface="Wingdings" charset="2"/>
              <a:buChar char="Ø"/>
              <a:defRPr/>
            </a:pPr>
            <a:r>
              <a:rPr lang="en-US" sz="2800" dirty="0">
                <a:solidFill>
                  <a:srgbClr val="001C54"/>
                </a:solidFill>
              </a:rPr>
              <a:t>Direct expenses and program revenues are shown for each government function. Program revenues include fines, fees, and grants that the specific activity generates. Thus, a single net revenue or net expense is determined for each function to indicate the financial burden or financial benefit to the government and its citizens. </a:t>
            </a:r>
            <a:endParaRPr lang="en-US" sz="2800" dirty="0">
              <a:solidFill>
                <a:prstClr val="black"/>
              </a:solidFill>
              <a:effectLst>
                <a:outerShdw blurRad="38100" dist="38100" dir="2700000" algn="tl">
                  <a:srgbClr val="000000">
                    <a:alpha val="43137"/>
                  </a:srgbClr>
                </a:outerShdw>
              </a:effectLst>
              <a:cs typeface="Arial" charset="0"/>
            </a:endParaRPr>
          </a:p>
          <a:p>
            <a:endParaRPr lang="en-US" dirty="0"/>
          </a:p>
        </p:txBody>
      </p:sp>
      <p:sp>
        <p:nvSpPr>
          <p:cNvPr id="6656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2BF10AC4-D75C-43D3-A35B-350E39F70E10}" type="slidenum">
              <a:rPr lang="en-US" sz="1000" i="0">
                <a:cs typeface="Arial" charset="0"/>
              </a:rPr>
              <a:pPr algn="r"/>
              <a:t>31</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ChangeArrowheads="1"/>
          </p:cNvSpPr>
          <p:nvPr>
            <p:ph type="title"/>
          </p:nvPr>
        </p:nvSpPr>
        <p:spPr/>
        <p:txBody>
          <a:bodyPr/>
          <a:lstStyle/>
          <a:p>
            <a:r>
              <a:rPr lang="en-US" dirty="0"/>
              <a:t>Structure of Fund Financial Statements</a:t>
            </a:r>
          </a:p>
        </p:txBody>
      </p:sp>
      <p:sp>
        <p:nvSpPr>
          <p:cNvPr id="1041412" name="Rectangle 4"/>
          <p:cNvSpPr>
            <a:spLocks noChangeArrowheads="1"/>
          </p:cNvSpPr>
          <p:nvPr/>
        </p:nvSpPr>
        <p:spPr bwMode="auto">
          <a:xfrm>
            <a:off x="457200" y="3048000"/>
            <a:ext cx="8534400" cy="2362200"/>
          </a:xfrm>
          <a:prstGeom prst="rect">
            <a:avLst/>
          </a:prstGeom>
          <a:noFill/>
          <a:ln w="38100">
            <a:noFill/>
            <a:miter lim="800000"/>
            <a:headEnd/>
            <a:tailEnd/>
          </a:ln>
        </p:spPr>
        <p:txBody>
          <a:bodyPr anchor="ctr"/>
          <a:lstStyle/>
          <a:p>
            <a:pPr marL="457200" indent="-457200" eaLnBrk="0" hangingPunct="0">
              <a:buFont typeface="Wingdings" charset="2"/>
              <a:buChar char="Ø"/>
            </a:pPr>
            <a:r>
              <a:rPr lang="en-US" sz="2800" b="1" dirty="0">
                <a:solidFill>
                  <a:srgbClr val="001C54"/>
                </a:solidFill>
                <a:cs typeface="Times New Roman" pitchFamily="18" charset="0"/>
              </a:rPr>
              <a:t>Three categories in the second fund financial statement are addressed in detail:</a:t>
            </a:r>
          </a:p>
          <a:p>
            <a:pPr marL="971550" lvl="1" indent="-514350" eaLnBrk="0" hangingPunct="0">
              <a:buFont typeface="+mj-lt"/>
              <a:buAutoNum type="arabicPeriod"/>
            </a:pPr>
            <a:r>
              <a:rPr lang="en-US" sz="2800" b="1" dirty="0">
                <a:solidFill>
                  <a:srgbClr val="001C54"/>
                </a:solidFill>
                <a:cs typeface="Times New Roman" pitchFamily="18" charset="0"/>
              </a:rPr>
              <a:t>Revenues.</a:t>
            </a:r>
          </a:p>
          <a:p>
            <a:pPr marL="971550" lvl="1" indent="-514350" eaLnBrk="0" hangingPunct="0">
              <a:buFont typeface="+mj-lt"/>
              <a:buAutoNum type="arabicPeriod"/>
            </a:pPr>
            <a:r>
              <a:rPr lang="en-US" sz="2800" b="1" dirty="0">
                <a:solidFill>
                  <a:srgbClr val="001C54"/>
                </a:solidFill>
                <a:cs typeface="Times New Roman" pitchFamily="18" charset="0"/>
              </a:rPr>
              <a:t>Expenditures.</a:t>
            </a:r>
          </a:p>
          <a:p>
            <a:pPr marL="971550" lvl="1" indent="-514350" eaLnBrk="0" hangingPunct="0">
              <a:buFont typeface="+mj-lt"/>
              <a:buAutoNum type="arabicPeriod"/>
            </a:pPr>
            <a:r>
              <a:rPr lang="en-US" sz="2800" b="1" dirty="0">
                <a:solidFill>
                  <a:srgbClr val="001C54"/>
                </a:solidFill>
                <a:cs typeface="Times New Roman" pitchFamily="18" charset="0"/>
              </a:rPr>
              <a:t>Other financing sources (uses). </a:t>
            </a:r>
          </a:p>
        </p:txBody>
      </p:sp>
      <p:sp>
        <p:nvSpPr>
          <p:cNvPr id="7" name="Rectangle 3"/>
          <p:cNvSpPr>
            <a:spLocks noChangeArrowheads="1"/>
          </p:cNvSpPr>
          <p:nvPr/>
        </p:nvSpPr>
        <p:spPr bwMode="auto">
          <a:xfrm>
            <a:off x="381000" y="1219200"/>
            <a:ext cx="8382000" cy="2057400"/>
          </a:xfrm>
          <a:prstGeom prst="rect">
            <a:avLst/>
          </a:prstGeom>
          <a:noFill/>
          <a:ln w="38100">
            <a:noFill/>
            <a:miter lim="800000"/>
            <a:headEnd/>
            <a:tailEnd/>
          </a:ln>
          <a:effectLst/>
        </p:spPr>
        <p:txBody>
          <a:bodyPr anchor="ctr"/>
          <a:lstStyle/>
          <a:p>
            <a:pPr marL="457200" indent="-457200" eaLnBrk="0" hangingPunct="0">
              <a:buClr>
                <a:srgbClr val="002060"/>
              </a:buClr>
              <a:buFont typeface="Wingdings" charset="2"/>
              <a:buChar char="Ø"/>
              <a:defRPr/>
            </a:pPr>
            <a:r>
              <a:rPr lang="en-US" sz="2800" b="1" dirty="0">
                <a:solidFill>
                  <a:srgbClr val="001C54"/>
                </a:solidFill>
                <a:cs typeface="Times New Roman" pitchFamily="18" charset="0"/>
              </a:rPr>
              <a:t>Two statements are required:</a:t>
            </a:r>
          </a:p>
          <a:p>
            <a:pPr marL="971550" lvl="1" indent="-514350" eaLnBrk="0" hangingPunct="0">
              <a:buClr>
                <a:srgbClr val="002060"/>
              </a:buClr>
              <a:buFont typeface="+mj-lt"/>
              <a:buAutoNum type="arabicPeriod"/>
              <a:defRPr/>
            </a:pPr>
            <a:r>
              <a:rPr lang="en-US" sz="2800" b="1" dirty="0">
                <a:solidFill>
                  <a:srgbClr val="001C54"/>
                </a:solidFill>
                <a:cs typeface="Times New Roman" pitchFamily="18" charset="0"/>
              </a:rPr>
              <a:t>Balance sheet.</a:t>
            </a:r>
          </a:p>
          <a:p>
            <a:pPr marL="971550" lvl="1" indent="-514350" eaLnBrk="0" hangingPunct="0">
              <a:buClr>
                <a:srgbClr val="002060"/>
              </a:buClr>
              <a:buFont typeface="+mj-lt"/>
              <a:buAutoNum type="arabicPeriod"/>
              <a:defRPr/>
            </a:pPr>
            <a:r>
              <a:rPr lang="en-US" sz="2800" b="1" dirty="0">
                <a:solidFill>
                  <a:srgbClr val="001C54"/>
                </a:solidFill>
                <a:cs typeface="Times New Roman" pitchFamily="18" charset="0"/>
              </a:rPr>
              <a:t>Statement of revenues, expenditures, and other changes in fund balance.</a:t>
            </a:r>
          </a:p>
        </p:txBody>
      </p:sp>
      <p:sp>
        <p:nvSpPr>
          <p:cNvPr id="68612"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236710E2-643E-4030-8D3F-36EFFFF2E668}" type="slidenum">
              <a:rPr lang="en-US" sz="1000" i="0">
                <a:cs typeface="Arial" charset="0"/>
              </a:rPr>
              <a:pPr algn="r"/>
              <a:t>32</a:t>
            </a:fld>
            <a:endParaRPr lang="en-US" sz="1000" i="0" dirty="0">
              <a:cs typeface="Arial" charset="0"/>
            </a:endParaRPr>
          </a:p>
        </p:txBody>
      </p:sp>
      <p:sp>
        <p:nvSpPr>
          <p:cNvPr id="6" name="Rectangle 5"/>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r>
              <a:rPr lang="en-US" dirty="0"/>
              <a:t>Fund Financial Statements vs. Government-Wide Statements</a:t>
            </a:r>
          </a:p>
        </p:txBody>
      </p:sp>
      <p:sp>
        <p:nvSpPr>
          <p:cNvPr id="1042437" name="Rectangle 5"/>
          <p:cNvSpPr>
            <a:spLocks noGrp="1" noChangeArrowheads="1"/>
          </p:cNvSpPr>
          <p:nvPr>
            <p:ph idx="1"/>
          </p:nvPr>
        </p:nvSpPr>
        <p:spPr>
          <a:xfrm>
            <a:off x="228600" y="2667000"/>
            <a:ext cx="8458200" cy="3962400"/>
          </a:xfrm>
        </p:spPr>
        <p:txBody>
          <a:bodyPr/>
          <a:lstStyle/>
          <a:p>
            <a:pPr marL="514350" indent="-514350">
              <a:buClr>
                <a:srgbClr val="002060"/>
              </a:buClr>
              <a:buFont typeface="+mj-lt"/>
              <a:buAutoNum type="arabicPeriod"/>
            </a:pPr>
            <a:r>
              <a:rPr lang="en-US" sz="2600" dirty="0">
                <a:solidFill>
                  <a:srgbClr val="001C54"/>
                </a:solidFill>
              </a:rPr>
              <a:t>The internal service funds are grouped with the funds they benefit.</a:t>
            </a:r>
          </a:p>
          <a:p>
            <a:pPr marL="514350" indent="-514350">
              <a:buClr>
                <a:srgbClr val="002060"/>
              </a:buClr>
              <a:buFont typeface="+mj-lt"/>
              <a:buAutoNum type="arabicPeriod"/>
            </a:pPr>
            <a:r>
              <a:rPr lang="en-US" sz="2600" dirty="0">
                <a:solidFill>
                  <a:srgbClr val="001C54"/>
                </a:solidFill>
              </a:rPr>
              <a:t>Governmental activities use the economic resources measurement focus, and governmental funds use the current financial resources measurement focus.</a:t>
            </a:r>
          </a:p>
          <a:p>
            <a:pPr marL="514350" indent="-514350">
              <a:buClr>
                <a:srgbClr val="002060"/>
              </a:buClr>
              <a:buFont typeface="+mj-lt"/>
              <a:buAutoNum type="arabicPeriod"/>
            </a:pPr>
            <a:r>
              <a:rPr lang="en-US" sz="2600" dirty="0">
                <a:solidFill>
                  <a:srgbClr val="001C54"/>
                </a:solidFill>
              </a:rPr>
              <a:t>The timing of recognition is different, and the differences create the need for reconciliations between the totals on the two types of statements.</a:t>
            </a:r>
          </a:p>
        </p:txBody>
      </p:sp>
      <p:sp>
        <p:nvSpPr>
          <p:cNvPr id="1042435" name="Rectangle 3"/>
          <p:cNvSpPr>
            <a:spLocks noChangeArrowheads="1"/>
          </p:cNvSpPr>
          <p:nvPr/>
        </p:nvSpPr>
        <p:spPr bwMode="auto">
          <a:xfrm>
            <a:off x="152400" y="1371600"/>
            <a:ext cx="8763000" cy="990600"/>
          </a:xfrm>
          <a:prstGeom prst="rect">
            <a:avLst/>
          </a:prstGeom>
          <a:noFill/>
          <a:ln w="38100">
            <a:noFill/>
            <a:miter lim="800000"/>
            <a:headEnd/>
            <a:tailEnd/>
          </a:ln>
        </p:spPr>
        <p:txBody>
          <a:bodyPr anchor="ctr"/>
          <a:lstStyle/>
          <a:p>
            <a:pPr eaLnBrk="0" hangingPunct="0">
              <a:buClr>
                <a:srgbClr val="002060"/>
              </a:buClr>
            </a:pPr>
            <a:r>
              <a:rPr lang="en-US" sz="2800" b="1" dirty="0">
                <a:solidFill>
                  <a:srgbClr val="001C54"/>
                </a:solidFill>
                <a:cs typeface="Times New Roman" pitchFamily="18" charset="0"/>
              </a:rPr>
              <a:t>Fund financial statements differ from the government-wide financial statements for three reasons: </a:t>
            </a:r>
          </a:p>
        </p:txBody>
      </p:sp>
      <p:sp>
        <p:nvSpPr>
          <p:cNvPr id="70660"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D6FD954C-F92F-43A5-ADF7-C1BDC1F77D69}" type="slidenum">
              <a:rPr lang="en-US" sz="1000" i="0">
                <a:cs typeface="Arial" charset="0"/>
              </a:rPr>
              <a:pPr algn="r"/>
              <a:t>33</a:t>
            </a:fld>
            <a:endParaRPr lang="en-US" sz="1000" i="0" dirty="0">
              <a:cs typeface="Arial" charset="0"/>
            </a:endParaRPr>
          </a:p>
        </p:txBody>
      </p:sp>
      <p:sp>
        <p:nvSpPr>
          <p:cNvPr id="6" name="Rectangle 5"/>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4"/>
          <p:cNvSpPr>
            <a:spLocks noGrp="1" noChangeArrowheads="1"/>
          </p:cNvSpPr>
          <p:nvPr>
            <p:ph type="title"/>
          </p:nvPr>
        </p:nvSpPr>
        <p:spPr/>
        <p:txBody>
          <a:bodyPr/>
          <a:lstStyle/>
          <a:p>
            <a:r>
              <a:rPr lang="en-US" sz="3200" dirty="0"/>
              <a:t>Fund Financial Statements—Balance Sheet</a:t>
            </a:r>
          </a:p>
        </p:txBody>
      </p:sp>
      <p:pic>
        <p:nvPicPr>
          <p:cNvPr id="3" name="Content Placeholder 2" descr="Screen Shot 2019-10-02 at 2.41.42 PM.png"/>
          <p:cNvPicPr>
            <a:picLocks noGrp="1" noChangeAspect="1"/>
          </p:cNvPicPr>
          <p:nvPr>
            <p:ph idx="1"/>
          </p:nvPr>
        </p:nvPicPr>
        <p:blipFill>
          <a:blip r:embed="rId4">
            <a:extLst>
              <a:ext uri="{28A0092B-C50C-407E-A947-70E740481C1C}">
                <a14:useLocalDpi xmlns:a14="http://schemas.microsoft.com/office/drawing/2010/main" val="0"/>
              </a:ext>
            </a:extLst>
          </a:blip>
          <a:srcRect l="-1229" r="-1229"/>
          <a:stretch>
            <a:fillRect/>
          </a:stretch>
        </p:blipFill>
        <p:spPr>
          <a:xfrm>
            <a:off x="762000" y="1600200"/>
            <a:ext cx="7671850" cy="4953000"/>
          </a:xfrm>
        </p:spPr>
      </p:pic>
      <p:sp>
        <p:nvSpPr>
          <p:cNvPr id="72708"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D5EE35FA-08F3-4A2D-8DB8-978110327AB5}" type="slidenum">
              <a:rPr lang="en-US" sz="1000" i="0">
                <a:cs typeface="Arial" charset="0"/>
              </a:rPr>
              <a:pPr algn="r"/>
              <a:t>34</a:t>
            </a:fld>
            <a:endParaRPr lang="en-US" sz="1000" i="0" dirty="0">
              <a:cs typeface="Arial" charset="0"/>
            </a:endParaRPr>
          </a:p>
        </p:txBody>
      </p:sp>
      <p:cxnSp>
        <p:nvCxnSpPr>
          <p:cNvPr id="72706" name="Straight Arrow Connector 7"/>
          <p:cNvCxnSpPr>
            <a:cxnSpLocks noChangeShapeType="1"/>
          </p:cNvCxnSpPr>
          <p:nvPr/>
        </p:nvCxnSpPr>
        <p:spPr bwMode="auto">
          <a:xfrm>
            <a:off x="5105400" y="1143000"/>
            <a:ext cx="0" cy="0"/>
          </a:xfrm>
          <a:prstGeom prst="straightConnector1">
            <a:avLst/>
          </a:prstGeom>
          <a:noFill/>
          <a:ln w="38100" algn="ctr">
            <a:solidFill>
              <a:srgbClr val="7030A0"/>
            </a:solidFill>
            <a:round/>
            <a:headEnd/>
            <a:tailEnd type="arrow" w="med" len="med"/>
          </a:ln>
        </p:spPr>
      </p:cxnSp>
      <p:sp>
        <p:nvSpPr>
          <p:cNvPr id="6" name="Rectangle 5"/>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7" name="Rectangle 6"/>
          <p:cNvSpPr/>
          <p:nvPr/>
        </p:nvSpPr>
        <p:spPr>
          <a:xfrm>
            <a:off x="76200" y="1219200"/>
            <a:ext cx="9296400" cy="400110"/>
          </a:xfrm>
          <a:prstGeom prst="rect">
            <a:avLst/>
          </a:prstGeom>
        </p:spPr>
        <p:txBody>
          <a:bodyPr wrap="square">
            <a:spAutoFit/>
          </a:bodyPr>
          <a:lstStyle/>
          <a:p>
            <a:r>
              <a:rPr lang="en-US" sz="2000" b="1" dirty="0">
                <a:solidFill>
                  <a:srgbClr val="002060"/>
                </a:solidFill>
              </a:rPr>
              <a:t>EXHIBIT 16.3 Balance Sheet—Governmental Funds—Fund Financial Statements</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2"/>
          <p:cNvSpPr>
            <a:spLocks noGrp="1" noChangeArrowheads="1"/>
          </p:cNvSpPr>
          <p:nvPr>
            <p:ph type="title"/>
          </p:nvPr>
        </p:nvSpPr>
        <p:spPr/>
        <p:txBody>
          <a:bodyPr/>
          <a:lstStyle/>
          <a:p>
            <a:r>
              <a:rPr lang="en-US" sz="2800" dirty="0"/>
              <a:t>Statement of Revenues, Expenditures, &amp; Changes in Fund Balances Example</a:t>
            </a:r>
          </a:p>
        </p:txBody>
      </p:sp>
      <p:pic>
        <p:nvPicPr>
          <p:cNvPr id="3" name="Content Placeholder 2" descr="Screen Shot 2019-10-02 at 2.43.23 PM.png"/>
          <p:cNvPicPr>
            <a:picLocks noGrp="1" noChangeAspect="1"/>
          </p:cNvPicPr>
          <p:nvPr>
            <p:ph idx="1"/>
          </p:nvPr>
        </p:nvPicPr>
        <p:blipFill>
          <a:blip r:embed="rId3">
            <a:extLst>
              <a:ext uri="{28A0092B-C50C-407E-A947-70E740481C1C}">
                <a14:useLocalDpi xmlns:a14="http://schemas.microsoft.com/office/drawing/2010/main" val="0"/>
              </a:ext>
            </a:extLst>
          </a:blip>
          <a:srcRect l="-9865" r="-9865"/>
          <a:stretch>
            <a:fillRect/>
          </a:stretch>
        </p:blipFill>
        <p:spPr>
          <a:xfrm>
            <a:off x="990600" y="1905000"/>
            <a:ext cx="7199737" cy="4648200"/>
          </a:xfrm>
        </p:spPr>
      </p:pic>
      <p:sp>
        <p:nvSpPr>
          <p:cNvPr id="74755"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903AF1F9-9C82-421C-85C8-E5263AC77FB2}" type="slidenum">
              <a:rPr lang="en-US" sz="1000" i="0">
                <a:cs typeface="Arial" charset="0"/>
              </a:rPr>
              <a:pPr algn="r"/>
              <a:t>35</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
        <p:nvSpPr>
          <p:cNvPr id="6" name="Rectangle 5"/>
          <p:cNvSpPr/>
          <p:nvPr/>
        </p:nvSpPr>
        <p:spPr>
          <a:xfrm>
            <a:off x="76200" y="1219200"/>
            <a:ext cx="9296400" cy="707886"/>
          </a:xfrm>
          <a:prstGeom prst="rect">
            <a:avLst/>
          </a:prstGeom>
        </p:spPr>
        <p:txBody>
          <a:bodyPr wrap="square">
            <a:spAutoFit/>
          </a:bodyPr>
          <a:lstStyle/>
          <a:p>
            <a:r>
              <a:rPr lang="en-US" sz="2000" b="1" dirty="0">
                <a:solidFill>
                  <a:srgbClr val="002060"/>
                </a:solidFill>
              </a:rPr>
              <a:t>EXHIBIT 16.4 Statement of Revenues, Expenditures, and Other Changes in Fund Balances—Governmental Funds—Fund Financial Statements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4"/>
          <p:cNvSpPr>
            <a:spLocks noGrp="1" noChangeArrowheads="1"/>
          </p:cNvSpPr>
          <p:nvPr>
            <p:ph type="title"/>
          </p:nvPr>
        </p:nvSpPr>
        <p:spPr/>
        <p:txBody>
          <a:bodyPr/>
          <a:lstStyle/>
          <a:p>
            <a:r>
              <a:rPr lang="en-US" sz="2800" dirty="0"/>
              <a:t>Statement of Revenues, Expenditures, &amp; Changes in Fund Balances </a:t>
            </a:r>
          </a:p>
        </p:txBody>
      </p:sp>
      <p:sp>
        <p:nvSpPr>
          <p:cNvPr id="2" name="Content Placeholder 1"/>
          <p:cNvSpPr>
            <a:spLocks noGrp="1"/>
          </p:cNvSpPr>
          <p:nvPr>
            <p:ph idx="1"/>
          </p:nvPr>
        </p:nvSpPr>
        <p:spPr>
          <a:xfrm>
            <a:off x="304800" y="1600200"/>
            <a:ext cx="8382000" cy="4525963"/>
          </a:xfrm>
        </p:spPr>
        <p:txBody>
          <a:bodyPr/>
          <a:lstStyle/>
          <a:p>
            <a:pPr marL="0" lvl="0" indent="0" eaLnBrk="0" hangingPunct="0">
              <a:spcBef>
                <a:spcPct val="0"/>
              </a:spcBef>
              <a:buNone/>
            </a:pPr>
            <a:r>
              <a:rPr lang="en-US" sz="2800" dirty="0">
                <a:solidFill>
                  <a:srgbClr val="001C54"/>
                </a:solidFill>
                <a:cs typeface="Arial" charset="0"/>
              </a:rPr>
              <a:t>Governmental accounting does not require a stockholders’ equity section on the balance sheet.</a:t>
            </a:r>
          </a:p>
          <a:p>
            <a:pPr marL="0" lvl="0" indent="0" eaLnBrk="0" hangingPunct="0">
              <a:spcBef>
                <a:spcPct val="0"/>
              </a:spcBef>
              <a:buNone/>
            </a:pPr>
            <a:r>
              <a:rPr lang="en-US" sz="2800" dirty="0">
                <a:solidFill>
                  <a:srgbClr val="001C54"/>
                </a:solidFill>
                <a:cs typeface="Arial" charset="0"/>
              </a:rPr>
              <a:t>The term “fund balance” is used to report the amount of the net current financial resources at that time for each fund. These fund balances are reported within five categories:</a:t>
            </a:r>
          </a:p>
          <a:p>
            <a:pPr marL="746125" lvl="0" indent="-457200" eaLnBrk="0" hangingPunct="0">
              <a:spcBef>
                <a:spcPct val="0"/>
              </a:spcBef>
              <a:buFont typeface="Wingdings" panose="05000000000000000000" pitchFamily="2" charset="2"/>
              <a:buChar char="Ø"/>
            </a:pPr>
            <a:r>
              <a:rPr lang="en-US" sz="2800" dirty="0">
                <a:solidFill>
                  <a:srgbClr val="001C54"/>
                </a:solidFill>
                <a:cs typeface="Arial" charset="0"/>
              </a:rPr>
              <a:t>Fund balance—nonspendable</a:t>
            </a:r>
          </a:p>
          <a:p>
            <a:pPr marL="746125" lvl="0" indent="-457200" eaLnBrk="0" hangingPunct="0">
              <a:spcBef>
                <a:spcPct val="0"/>
              </a:spcBef>
              <a:buFont typeface="Wingdings" panose="05000000000000000000" pitchFamily="2" charset="2"/>
              <a:buChar char="Ø"/>
            </a:pPr>
            <a:r>
              <a:rPr lang="en-US" sz="2800" dirty="0">
                <a:solidFill>
                  <a:srgbClr val="001C54"/>
                </a:solidFill>
                <a:cs typeface="Arial" charset="0"/>
              </a:rPr>
              <a:t>Fund balance—restricted </a:t>
            </a:r>
          </a:p>
          <a:p>
            <a:pPr marL="746125" lvl="0" indent="-457200" eaLnBrk="0" hangingPunct="0">
              <a:spcBef>
                <a:spcPct val="0"/>
              </a:spcBef>
              <a:buFont typeface="Wingdings" panose="05000000000000000000" pitchFamily="2" charset="2"/>
              <a:buChar char="Ø"/>
            </a:pPr>
            <a:r>
              <a:rPr lang="en-US" sz="2800" dirty="0">
                <a:solidFill>
                  <a:srgbClr val="001C54"/>
                </a:solidFill>
                <a:cs typeface="Arial" charset="0"/>
              </a:rPr>
              <a:t>Fund balance—committed</a:t>
            </a:r>
          </a:p>
          <a:p>
            <a:pPr marL="746125" lvl="0" indent="-457200" eaLnBrk="0" hangingPunct="0">
              <a:spcBef>
                <a:spcPct val="0"/>
              </a:spcBef>
              <a:buFont typeface="Wingdings" panose="05000000000000000000" pitchFamily="2" charset="2"/>
              <a:buChar char="Ø"/>
            </a:pPr>
            <a:r>
              <a:rPr lang="en-US" sz="2800" dirty="0">
                <a:solidFill>
                  <a:srgbClr val="001C54"/>
                </a:solidFill>
                <a:cs typeface="Arial" charset="0"/>
              </a:rPr>
              <a:t>Fund balance—assigned </a:t>
            </a:r>
          </a:p>
          <a:p>
            <a:pPr marL="746125" lvl="0" indent="-457200" eaLnBrk="0" hangingPunct="0">
              <a:spcBef>
                <a:spcPct val="0"/>
              </a:spcBef>
              <a:buFont typeface="Wingdings" panose="05000000000000000000" pitchFamily="2" charset="2"/>
              <a:buChar char="Ø"/>
            </a:pPr>
            <a:r>
              <a:rPr lang="en-US" sz="2800" dirty="0">
                <a:solidFill>
                  <a:srgbClr val="001C54"/>
                </a:solidFill>
                <a:cs typeface="Arial" charset="0"/>
              </a:rPr>
              <a:t>Fund balance</a:t>
            </a:r>
            <a:endParaRPr lang="en-US" dirty="0"/>
          </a:p>
        </p:txBody>
      </p:sp>
      <p:sp>
        <p:nvSpPr>
          <p:cNvPr id="7680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DEA86C91-8DEB-4B2D-95C6-9FABD853164E}" type="slidenum">
              <a:rPr lang="en-US" sz="1000" i="0">
                <a:cs typeface="Arial" charset="0"/>
              </a:rPr>
              <a:pPr algn="r"/>
              <a:t>36</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9"/>
          <p:cNvSpPr>
            <a:spLocks noGrp="1" noChangeArrowheads="1"/>
          </p:cNvSpPr>
          <p:nvPr>
            <p:ph type="title"/>
          </p:nvPr>
        </p:nvSpPr>
        <p:spPr/>
        <p:txBody>
          <a:bodyPr/>
          <a:lstStyle/>
          <a:p>
            <a:r>
              <a:rPr lang="en-US" dirty="0"/>
              <a:t>Learning Objective 16-6</a:t>
            </a:r>
          </a:p>
        </p:txBody>
      </p:sp>
      <p:sp>
        <p:nvSpPr>
          <p:cNvPr id="2" name="Content Placeholder 1"/>
          <p:cNvSpPr>
            <a:spLocks noGrp="1"/>
          </p:cNvSpPr>
          <p:nvPr>
            <p:ph idx="1"/>
          </p:nvPr>
        </p:nvSpPr>
        <p:spPr>
          <a:xfrm>
            <a:off x="533400" y="1600200"/>
            <a:ext cx="8077200" cy="4525963"/>
          </a:xfrm>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Record the passage of a budget and the subsequent recording of encumbrances and expenditures. </a:t>
            </a:r>
            <a:endParaRPr lang="en-US" sz="4000" dirty="0"/>
          </a:p>
          <a:p>
            <a:endParaRPr lang="en-US" dirty="0"/>
          </a:p>
        </p:txBody>
      </p:sp>
      <p:sp>
        <p:nvSpPr>
          <p:cNvPr id="78851"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49AB72B6-00AF-47D5-BD95-6E1F535D43B7}" type="slidenum">
              <a:rPr lang="en-US" sz="1000" i="0">
                <a:cs typeface="Arial" charset="0"/>
              </a:rPr>
              <a:pPr algn="r"/>
              <a:t>37</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title"/>
          </p:nvPr>
        </p:nvSpPr>
        <p:spPr/>
        <p:txBody>
          <a:bodyPr/>
          <a:lstStyle/>
          <a:p>
            <a:r>
              <a:rPr lang="en-US" dirty="0"/>
              <a:t>Procedures—Importance of Budgets</a:t>
            </a:r>
          </a:p>
        </p:txBody>
      </p:sp>
      <p:sp>
        <p:nvSpPr>
          <p:cNvPr id="80898" name="Rectangle 3"/>
          <p:cNvSpPr>
            <a:spLocks noGrp="1" noChangeArrowheads="1"/>
          </p:cNvSpPr>
          <p:nvPr>
            <p:ph idx="1"/>
          </p:nvPr>
        </p:nvSpPr>
        <p:spPr>
          <a:xfrm>
            <a:off x="304800" y="1447800"/>
            <a:ext cx="8534400" cy="5257800"/>
          </a:xfrm>
        </p:spPr>
        <p:txBody>
          <a:bodyPr/>
          <a:lstStyle/>
          <a:p>
            <a:pPr marL="0" indent="0">
              <a:buClr>
                <a:srgbClr val="001848"/>
              </a:buClr>
              <a:buFont typeface="Arial" charset="0"/>
              <a:buNone/>
            </a:pPr>
            <a:r>
              <a:rPr lang="en-US" dirty="0">
                <a:solidFill>
                  <a:srgbClr val="001C54"/>
                </a:solidFill>
              </a:rPr>
              <a:t>The budget serves several purposes:</a:t>
            </a:r>
          </a:p>
          <a:p>
            <a:pPr marL="971550" lvl="1" indent="-514350">
              <a:buClr>
                <a:srgbClr val="001848"/>
              </a:buClr>
              <a:buFont typeface="+mj-lt"/>
              <a:buAutoNum type="arabicPeriod"/>
            </a:pPr>
            <a:r>
              <a:rPr lang="en-US" dirty="0">
                <a:solidFill>
                  <a:srgbClr val="001C54"/>
                </a:solidFill>
              </a:rPr>
              <a:t>Expresses public policy. </a:t>
            </a:r>
          </a:p>
          <a:p>
            <a:pPr marL="971550" lvl="1" indent="-514350">
              <a:buClr>
                <a:srgbClr val="001848"/>
              </a:buClr>
              <a:buFont typeface="+mj-lt"/>
              <a:buAutoNum type="arabicPeriod"/>
            </a:pPr>
            <a:r>
              <a:rPr lang="en-US" dirty="0">
                <a:solidFill>
                  <a:srgbClr val="001C54"/>
                </a:solidFill>
              </a:rPr>
              <a:t>Expresses financial </a:t>
            </a:r>
            <a:r>
              <a:rPr lang="en-US" u="sng" dirty="0">
                <a:solidFill>
                  <a:srgbClr val="001C54"/>
                </a:solidFill>
              </a:rPr>
              <a:t>intent</a:t>
            </a:r>
            <a:r>
              <a:rPr lang="en-US" dirty="0">
                <a:solidFill>
                  <a:srgbClr val="001C54"/>
                </a:solidFill>
              </a:rPr>
              <a:t>.</a:t>
            </a:r>
          </a:p>
          <a:p>
            <a:pPr marL="971550" lvl="1" indent="-514350">
              <a:buClr>
                <a:srgbClr val="001848"/>
              </a:buClr>
              <a:buFont typeface="+mj-lt"/>
              <a:buAutoNum type="arabicPeriod"/>
            </a:pPr>
            <a:r>
              <a:rPr lang="en-US" dirty="0">
                <a:solidFill>
                  <a:srgbClr val="001C54"/>
                </a:solidFill>
              </a:rPr>
              <a:t>Provides control by establishing spending limits.</a:t>
            </a:r>
          </a:p>
          <a:p>
            <a:pPr marL="971550" lvl="1" indent="-514350">
              <a:buClr>
                <a:srgbClr val="001848"/>
              </a:buClr>
              <a:buFont typeface="+mj-lt"/>
              <a:buAutoNum type="arabicPeriod"/>
            </a:pPr>
            <a:r>
              <a:rPr lang="en-US" dirty="0">
                <a:solidFill>
                  <a:srgbClr val="001C54"/>
                </a:solidFill>
              </a:rPr>
              <a:t>Compares actual results to the budget as a means of evaluating performance.</a:t>
            </a:r>
          </a:p>
          <a:p>
            <a:pPr marL="971550" lvl="1" indent="-514350">
              <a:buClr>
                <a:srgbClr val="001848"/>
              </a:buClr>
              <a:buFont typeface="+mj-lt"/>
              <a:buAutoNum type="arabicPeriod"/>
            </a:pPr>
            <a:r>
              <a:rPr lang="en-US" dirty="0">
                <a:solidFill>
                  <a:srgbClr val="001C54"/>
                </a:solidFill>
              </a:rPr>
              <a:t>Indicates whether there is sufficient revenue to pay for expenditures.</a:t>
            </a:r>
          </a:p>
        </p:txBody>
      </p:sp>
      <p:sp>
        <p:nvSpPr>
          <p:cNvPr id="8089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334A842B-97B7-4C63-A8FA-1074AF598CB7}" type="slidenum">
              <a:rPr lang="en-US" sz="1000" i="0">
                <a:cs typeface="Arial" charset="0"/>
              </a:rPr>
              <a:pPr algn="r"/>
              <a:t>38</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5"/>
          <p:cNvSpPr>
            <a:spLocks noChangeArrowheads="1"/>
          </p:cNvSpPr>
          <p:nvPr/>
        </p:nvSpPr>
        <p:spPr bwMode="auto">
          <a:xfrm>
            <a:off x="152400" y="1492250"/>
            <a:ext cx="8686800" cy="1936750"/>
          </a:xfrm>
          <a:prstGeom prst="rect">
            <a:avLst/>
          </a:prstGeom>
          <a:noFill/>
          <a:ln w="38100">
            <a:noFill/>
            <a:miter lim="800000"/>
            <a:headEnd/>
            <a:tailEnd/>
          </a:ln>
        </p:spPr>
        <p:txBody>
          <a:bodyPr lIns="90488" tIns="44450" rIns="90488" bIns="44450">
            <a:spAutoFit/>
          </a:bodyPr>
          <a:lstStyle/>
          <a:p>
            <a:pPr eaLnBrk="0" hangingPunct="0">
              <a:spcBef>
                <a:spcPct val="50000"/>
              </a:spcBef>
            </a:pPr>
            <a:r>
              <a:rPr lang="en-US" b="1" dirty="0">
                <a:solidFill>
                  <a:srgbClr val="001C54"/>
                </a:solidFill>
                <a:cs typeface="Times New Roman" pitchFamily="18" charset="0"/>
              </a:rPr>
              <a:t>City officials enact a motel excise tax to promote tourism and conventions. For 2020, the tax is expected to generate $490,000 in special revenues. The city council authorizes expenditure of $420,000, including $200,000 for salaries, $30,000 for utilities, $80,000 for advertising, and $110,000 for supplies.</a:t>
            </a:r>
          </a:p>
        </p:txBody>
      </p:sp>
      <p:sp>
        <p:nvSpPr>
          <p:cNvPr id="82946" name="Rectangle 6"/>
          <p:cNvSpPr>
            <a:spLocks noGrp="1" noChangeArrowheads="1"/>
          </p:cNvSpPr>
          <p:nvPr>
            <p:ph type="title"/>
          </p:nvPr>
        </p:nvSpPr>
        <p:spPr>
          <a:xfrm>
            <a:off x="152400" y="76200"/>
            <a:ext cx="8763000" cy="1416050"/>
          </a:xfrm>
        </p:spPr>
        <p:txBody>
          <a:bodyPr/>
          <a:lstStyle/>
          <a:p>
            <a:r>
              <a:rPr lang="en-US" dirty="0"/>
              <a:t>Procedures—Recording Budgetary Entries Example</a:t>
            </a:r>
          </a:p>
        </p:txBody>
      </p:sp>
      <p:sp>
        <p:nvSpPr>
          <p:cNvPr id="82947"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EBAE5BAF-4BC3-44A4-97CD-69CB456F5B54}" type="slidenum">
              <a:rPr lang="en-US" sz="1000" i="0">
                <a:cs typeface="Arial" charset="0"/>
              </a:rPr>
              <a:pPr algn="r"/>
              <a:t>39</a:t>
            </a:fld>
            <a:endParaRPr lang="en-US" sz="1000" i="0" dirty="0">
              <a:cs typeface="Arial" charset="0"/>
            </a:endParaRPr>
          </a:p>
        </p:txBody>
      </p:sp>
      <p:sp>
        <p:nvSpPr>
          <p:cNvPr id="6" name="Rectangle 5"/>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10-02 at 2.44.2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581400"/>
            <a:ext cx="8839200" cy="2889919"/>
          </a:xfrm>
          <a:prstGeom prst="rect">
            <a:avLst/>
          </a:prstGeom>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3"/>
          <p:cNvSpPr>
            <a:spLocks noGrp="1" noChangeArrowheads="1"/>
          </p:cNvSpPr>
          <p:nvPr>
            <p:ph type="title"/>
          </p:nvPr>
        </p:nvSpPr>
        <p:spPr/>
        <p:txBody>
          <a:bodyPr/>
          <a:lstStyle/>
          <a:p>
            <a:r>
              <a:rPr lang="en-US" dirty="0"/>
              <a:t>Governmental Accounting</a:t>
            </a:r>
          </a:p>
        </p:txBody>
      </p:sp>
      <p:sp>
        <p:nvSpPr>
          <p:cNvPr id="2052" name="Rectangle 4"/>
          <p:cNvSpPr>
            <a:spLocks noGrp="1" noChangeArrowheads="1"/>
          </p:cNvSpPr>
          <p:nvPr>
            <p:ph idx="1"/>
          </p:nvPr>
        </p:nvSpPr>
        <p:spPr>
          <a:xfrm>
            <a:off x="304800" y="1600200"/>
            <a:ext cx="8534400" cy="4495800"/>
          </a:xfrm>
          <a:ln w="38100"/>
        </p:spPr>
        <p:txBody>
          <a:bodyPr/>
          <a:lstStyle/>
          <a:p>
            <a:pPr>
              <a:buClr>
                <a:srgbClr val="002060"/>
              </a:buClr>
              <a:buFont typeface="Wingdings" panose="05000000000000000000" pitchFamily="2" charset="2"/>
              <a:buChar char="Ø"/>
              <a:defRPr/>
            </a:pPr>
            <a:r>
              <a:rPr lang="en-US" sz="2600" dirty="0"/>
              <a:t>Governmental Accounting Standards Board (GASB), created in 1984, serves as the public sector counterpart of FASB.</a:t>
            </a:r>
          </a:p>
          <a:p>
            <a:pPr>
              <a:buClr>
                <a:srgbClr val="002060"/>
              </a:buClr>
              <a:buFont typeface="Wingdings" panose="05000000000000000000" pitchFamily="2" charset="2"/>
              <a:buChar char="Ø"/>
              <a:defRPr/>
            </a:pPr>
            <a:r>
              <a:rPr lang="en-US" sz="2600" dirty="0"/>
              <a:t>In </a:t>
            </a:r>
            <a:r>
              <a:rPr lang="en-US" sz="2600" i="1" dirty="0"/>
              <a:t>Concepts Statement No. 1</a:t>
            </a:r>
            <a:r>
              <a:rPr lang="en-US" sz="2600" dirty="0"/>
              <a:t>, GASB identified three basic groups of users of governmental accounting information:</a:t>
            </a:r>
          </a:p>
          <a:p>
            <a:pPr marL="1311275" indent="-457200">
              <a:buClr>
                <a:srgbClr val="002060"/>
              </a:buClr>
              <a:buFont typeface="+mj-lt"/>
              <a:buAutoNum type="arabicPeriod"/>
              <a:defRPr/>
            </a:pPr>
            <a:r>
              <a:rPr lang="en-US" sz="2600" dirty="0"/>
              <a:t>Citizenry.</a:t>
            </a:r>
          </a:p>
          <a:p>
            <a:pPr marL="1311275" indent="-457200">
              <a:buClr>
                <a:srgbClr val="002060"/>
              </a:buClr>
              <a:buFont typeface="+mj-lt"/>
              <a:buAutoNum type="arabicPeriod"/>
              <a:defRPr/>
            </a:pPr>
            <a:r>
              <a:rPr lang="en-US" sz="2600" dirty="0"/>
              <a:t>Legislative and oversight bodies.</a:t>
            </a:r>
          </a:p>
          <a:p>
            <a:pPr marL="1311275" indent="-457200">
              <a:buClr>
                <a:srgbClr val="002060"/>
              </a:buClr>
              <a:buFont typeface="+mj-lt"/>
              <a:buAutoNum type="arabicPeriod"/>
              <a:defRPr/>
            </a:pPr>
            <a:r>
              <a:rPr lang="en-US" sz="2600" dirty="0"/>
              <a:t>Investors and creditors.</a:t>
            </a:r>
          </a:p>
          <a:p>
            <a:pPr>
              <a:buClr>
                <a:srgbClr val="002060"/>
              </a:buClr>
              <a:buFont typeface="Wingdings" pitchFamily="2" charset="2"/>
              <a:buChar char="Ø"/>
              <a:defRPr/>
            </a:pPr>
            <a:r>
              <a:rPr lang="en-US" sz="2600" dirty="0"/>
              <a:t>User needs are so broad that no one set of financial statements can satisfy all users. </a:t>
            </a:r>
          </a:p>
        </p:txBody>
      </p:sp>
      <p:sp>
        <p:nvSpPr>
          <p:cNvPr id="13315"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4F004A43-803C-47F7-9087-B5EEC09F924A}" type="slidenum">
              <a:rPr lang="en-US" sz="1000" i="0">
                <a:cs typeface="Arial" charset="0"/>
              </a:rPr>
              <a:pPr algn="r"/>
              <a:t>4</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Rectangle 7"/>
          <p:cNvSpPr>
            <a:spLocks noGrp="1" noChangeArrowheads="1"/>
          </p:cNvSpPr>
          <p:nvPr>
            <p:ph type="title"/>
          </p:nvPr>
        </p:nvSpPr>
        <p:spPr>
          <a:xfrm>
            <a:off x="152400" y="76200"/>
            <a:ext cx="8763000" cy="1219200"/>
          </a:xfrm>
        </p:spPr>
        <p:txBody>
          <a:bodyPr/>
          <a:lstStyle/>
          <a:p>
            <a:r>
              <a:rPr lang="en-US" dirty="0"/>
              <a:t>Procedures—Encumbrances</a:t>
            </a:r>
          </a:p>
        </p:txBody>
      </p:sp>
      <p:sp>
        <p:nvSpPr>
          <p:cNvPr id="84999" name="Rectangle 8"/>
          <p:cNvSpPr>
            <a:spLocks noGrp="1" noChangeArrowheads="1"/>
          </p:cNvSpPr>
          <p:nvPr>
            <p:ph idx="1"/>
          </p:nvPr>
        </p:nvSpPr>
        <p:spPr>
          <a:xfrm>
            <a:off x="457200" y="1600200"/>
            <a:ext cx="8305800" cy="4191000"/>
          </a:xfrm>
        </p:spPr>
        <p:txBody>
          <a:bodyPr/>
          <a:lstStyle/>
          <a:p>
            <a:pPr>
              <a:buClr>
                <a:srgbClr val="001C54"/>
              </a:buClr>
              <a:buFont typeface="Wingdings" charset="2"/>
              <a:buChar char="Ø"/>
            </a:pPr>
            <a:r>
              <a:rPr lang="en-US" sz="2400" dirty="0">
                <a:solidFill>
                  <a:srgbClr val="001C54"/>
                </a:solidFill>
              </a:rPr>
              <a:t>In a governmental unit, purchase commitments and contracts are recorded, even though they may not yet represent liabilities.</a:t>
            </a:r>
          </a:p>
          <a:p>
            <a:pPr>
              <a:buClr>
                <a:srgbClr val="001C54"/>
              </a:buClr>
              <a:buFont typeface="Wingdings" charset="2"/>
              <a:buChar char="Ø"/>
            </a:pPr>
            <a:r>
              <a:rPr lang="en-US" sz="2400" dirty="0">
                <a:solidFill>
                  <a:srgbClr val="001C54"/>
                </a:solidFill>
              </a:rPr>
              <a:t>In contrast to for-profit accounting, purchase commitments and contracts are often recorded within governmental funds prior to any recognition of an actual liability.</a:t>
            </a:r>
          </a:p>
          <a:p>
            <a:pPr>
              <a:buClr>
                <a:srgbClr val="001C54"/>
              </a:buClr>
              <a:buFont typeface="Wingdings" charset="2"/>
              <a:buChar char="Ø"/>
            </a:pPr>
            <a:r>
              <a:rPr lang="en-US" sz="2400" dirty="0">
                <a:solidFill>
                  <a:srgbClr val="001C54"/>
                </a:solidFill>
              </a:rPr>
              <a:t>When the purchased item is eventually received, a legal liability for payment replaces the commitment. The encumbrance is removed from the accounting records and an Expenditures account is recognized to reflect the reduction in current financial resources. </a:t>
            </a:r>
          </a:p>
        </p:txBody>
      </p:sp>
      <p:sp>
        <p:nvSpPr>
          <p:cNvPr id="85000"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5C65B8F4-EE83-4222-BBCB-C9A19E0B523F}" type="slidenum">
              <a:rPr lang="en-US" sz="1000" i="0">
                <a:cs typeface="Arial" charset="0"/>
              </a:rPr>
              <a:pPr algn="r"/>
              <a:t>40</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ChangeArrowheads="1"/>
          </p:cNvSpPr>
          <p:nvPr>
            <p:ph type="title"/>
          </p:nvPr>
        </p:nvSpPr>
        <p:spPr>
          <a:xfrm>
            <a:off x="152400" y="76200"/>
            <a:ext cx="8763000" cy="1447800"/>
          </a:xfrm>
        </p:spPr>
        <p:txBody>
          <a:bodyPr/>
          <a:lstStyle/>
          <a:p>
            <a:r>
              <a:rPr lang="en-US" dirty="0"/>
              <a:t>Procedures for Encumbrances Compared</a:t>
            </a:r>
          </a:p>
        </p:txBody>
      </p:sp>
      <p:sp>
        <p:nvSpPr>
          <p:cNvPr id="87042" name="Rectangle 3"/>
          <p:cNvSpPr>
            <a:spLocks noGrp="1" noChangeArrowheads="1"/>
          </p:cNvSpPr>
          <p:nvPr>
            <p:ph idx="1"/>
          </p:nvPr>
        </p:nvSpPr>
        <p:spPr>
          <a:xfrm>
            <a:off x="304800" y="1828800"/>
            <a:ext cx="8305800" cy="4114800"/>
          </a:xfrm>
        </p:spPr>
        <p:txBody>
          <a:bodyPr/>
          <a:lstStyle/>
          <a:p>
            <a:pPr>
              <a:lnSpc>
                <a:spcPct val="95000"/>
              </a:lnSpc>
              <a:buClr>
                <a:srgbClr val="001848"/>
              </a:buClr>
              <a:buFont typeface="Arial" charset="0"/>
              <a:buNone/>
            </a:pPr>
            <a:r>
              <a:rPr lang="en-US" sz="2600" dirty="0">
                <a:solidFill>
                  <a:srgbClr val="001C54"/>
                </a:solidFill>
              </a:rPr>
              <a:t>For fund-based financial statements:</a:t>
            </a:r>
          </a:p>
          <a:p>
            <a:pPr lvl="1">
              <a:lnSpc>
                <a:spcPct val="95000"/>
              </a:lnSpc>
              <a:buClr>
                <a:srgbClr val="001848"/>
              </a:buClr>
              <a:buFont typeface="Wingdings" pitchFamily="2" charset="2"/>
              <a:buChar char="Ø"/>
            </a:pPr>
            <a:r>
              <a:rPr lang="en-US" sz="2600" dirty="0">
                <a:solidFill>
                  <a:srgbClr val="001C54"/>
                </a:solidFill>
              </a:rPr>
              <a:t>An entry is required to record the encumbrance.</a:t>
            </a:r>
          </a:p>
          <a:p>
            <a:pPr lvl="1">
              <a:lnSpc>
                <a:spcPct val="95000"/>
              </a:lnSpc>
              <a:buClr>
                <a:srgbClr val="001848"/>
              </a:buClr>
              <a:buFont typeface="Wingdings" pitchFamily="2" charset="2"/>
              <a:buChar char="Ø"/>
            </a:pPr>
            <a:r>
              <a:rPr lang="en-US" sz="2600" dirty="0">
                <a:solidFill>
                  <a:srgbClr val="001C54"/>
                </a:solidFill>
              </a:rPr>
              <a:t>An entry is required when the item is received.</a:t>
            </a:r>
          </a:p>
          <a:p>
            <a:pPr lvl="1">
              <a:lnSpc>
                <a:spcPct val="95000"/>
              </a:lnSpc>
              <a:buClr>
                <a:srgbClr val="001848"/>
              </a:buClr>
              <a:buFont typeface="Wingdings" pitchFamily="2" charset="2"/>
              <a:buChar char="Ø"/>
            </a:pPr>
            <a:r>
              <a:rPr lang="en-US" sz="2600" dirty="0">
                <a:solidFill>
                  <a:srgbClr val="001C54"/>
                </a:solidFill>
              </a:rPr>
              <a:t>At the end of the fiscal period, remaining commitments are removed by reversing the original journal entry.</a:t>
            </a:r>
          </a:p>
          <a:p>
            <a:pPr>
              <a:lnSpc>
                <a:spcPct val="95000"/>
              </a:lnSpc>
              <a:buClr>
                <a:srgbClr val="001848"/>
              </a:buClr>
              <a:buFont typeface="Arial" charset="0"/>
              <a:buNone/>
            </a:pPr>
            <a:r>
              <a:rPr lang="en-US" sz="2600" dirty="0">
                <a:solidFill>
                  <a:srgbClr val="001C54"/>
                </a:solidFill>
              </a:rPr>
              <a:t>For government-wide financial statements:</a:t>
            </a:r>
          </a:p>
          <a:p>
            <a:pPr lvl="1">
              <a:lnSpc>
                <a:spcPct val="95000"/>
              </a:lnSpc>
              <a:buClr>
                <a:srgbClr val="001848"/>
              </a:buClr>
              <a:buFont typeface="Wingdings" pitchFamily="2" charset="2"/>
              <a:buChar char="Ø"/>
            </a:pPr>
            <a:r>
              <a:rPr lang="en-US" sz="2600" dirty="0">
                <a:solidFill>
                  <a:srgbClr val="001C54"/>
                </a:solidFill>
              </a:rPr>
              <a:t>No entry is required to record the encumbrance.</a:t>
            </a:r>
          </a:p>
          <a:p>
            <a:pPr lvl="1">
              <a:lnSpc>
                <a:spcPct val="95000"/>
              </a:lnSpc>
              <a:buClr>
                <a:srgbClr val="001848"/>
              </a:buClr>
              <a:buFont typeface="Wingdings" pitchFamily="2" charset="2"/>
              <a:buChar char="Ø"/>
            </a:pPr>
            <a:r>
              <a:rPr lang="en-US" sz="2600" dirty="0">
                <a:solidFill>
                  <a:srgbClr val="001C54"/>
                </a:solidFill>
              </a:rPr>
              <a:t>An entry is required when the order is filled.</a:t>
            </a:r>
          </a:p>
        </p:txBody>
      </p:sp>
      <p:sp>
        <p:nvSpPr>
          <p:cNvPr id="8704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C36C1087-EDA2-470A-87E9-E6E801AA00AF}" type="slidenum">
              <a:rPr lang="en-US" sz="1000" i="0">
                <a:cs typeface="Arial" charset="0"/>
              </a:rPr>
              <a:pPr algn="r"/>
              <a:t>41</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9"/>
          <p:cNvSpPr>
            <a:spLocks noGrp="1" noChangeArrowheads="1"/>
          </p:cNvSpPr>
          <p:nvPr>
            <p:ph type="title"/>
          </p:nvPr>
        </p:nvSpPr>
        <p:spPr/>
        <p:txBody>
          <a:bodyPr/>
          <a:lstStyle/>
          <a:p>
            <a:r>
              <a:rPr lang="en-US" dirty="0"/>
              <a:t>Learning Objective 16-7</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Understand the reporting of capital assets, supplies, and prepaid expenses by a state or local government. </a:t>
            </a:r>
            <a:endParaRPr lang="en-US" sz="4000" dirty="0"/>
          </a:p>
          <a:p>
            <a:endParaRPr lang="en-US" dirty="0"/>
          </a:p>
        </p:txBody>
      </p:sp>
      <p:sp>
        <p:nvSpPr>
          <p:cNvPr id="89091"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4D5B95CA-00F2-436A-982D-3DAE3A15C60B}" type="slidenum">
              <a:rPr lang="en-US" sz="1000" i="0">
                <a:cs typeface="Arial" charset="0"/>
              </a:rPr>
              <a:pPr algn="r"/>
              <a:t>42</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37" name="Rectangle 3"/>
          <p:cNvSpPr>
            <a:spLocks noGrp="1" noChangeArrowheads="1"/>
          </p:cNvSpPr>
          <p:nvPr>
            <p:ph type="title"/>
          </p:nvPr>
        </p:nvSpPr>
        <p:spPr>
          <a:xfrm>
            <a:off x="152400" y="76200"/>
            <a:ext cx="8763000" cy="1219200"/>
          </a:xfrm>
        </p:spPr>
        <p:txBody>
          <a:bodyPr/>
          <a:lstStyle/>
          <a:p>
            <a:r>
              <a:rPr lang="en-US" dirty="0">
                <a:solidFill>
                  <a:srgbClr val="001C54"/>
                </a:solidFill>
              </a:rPr>
              <a:t>Procedures</a:t>
            </a:r>
            <a:r>
              <a:rPr lang="en-US" dirty="0"/>
              <a:t>—</a:t>
            </a:r>
            <a:r>
              <a:rPr lang="en-US" dirty="0">
                <a:solidFill>
                  <a:srgbClr val="001C54"/>
                </a:solidFill>
              </a:rPr>
              <a:t>Capital Assets</a:t>
            </a:r>
          </a:p>
        </p:txBody>
      </p:sp>
      <p:sp>
        <p:nvSpPr>
          <p:cNvPr id="1061892" name="Rectangle 4"/>
          <p:cNvSpPr>
            <a:spLocks noGrp="1" noChangeArrowheads="1"/>
          </p:cNvSpPr>
          <p:nvPr>
            <p:ph idx="1"/>
          </p:nvPr>
        </p:nvSpPr>
        <p:spPr>
          <a:xfrm>
            <a:off x="381000" y="1828800"/>
            <a:ext cx="8305800" cy="3962400"/>
          </a:xfrm>
        </p:spPr>
        <p:txBody>
          <a:bodyPr anchorCtr="1"/>
          <a:lstStyle/>
          <a:p>
            <a:pPr>
              <a:buClr>
                <a:srgbClr val="002060"/>
              </a:buClr>
              <a:buFont typeface="Wingdings" pitchFamily="2" charset="2"/>
              <a:buChar char="Ø"/>
            </a:pPr>
            <a:r>
              <a:rPr lang="en-US" sz="2800" dirty="0">
                <a:solidFill>
                  <a:srgbClr val="001C54"/>
                </a:solidFill>
              </a:rPr>
              <a:t>Virtually no assets are recorded within the fund statements for governmental funds.</a:t>
            </a:r>
          </a:p>
          <a:p>
            <a:pPr>
              <a:buClr>
                <a:srgbClr val="002060"/>
              </a:buClr>
              <a:buFont typeface="Wingdings" pitchFamily="2" charset="2"/>
              <a:buChar char="Ø"/>
            </a:pPr>
            <a:r>
              <a:rPr lang="en-US" sz="2800" dirty="0">
                <a:solidFill>
                  <a:srgbClr val="001C54"/>
                </a:solidFill>
              </a:rPr>
              <a:t>The expenditure for capital assets is recorded at acquisition and closed out at the end of the fiscal period.</a:t>
            </a:r>
          </a:p>
          <a:p>
            <a:pPr>
              <a:buClr>
                <a:srgbClr val="002060"/>
              </a:buClr>
              <a:buFont typeface="Wingdings" pitchFamily="2" charset="2"/>
              <a:buChar char="Ø"/>
            </a:pPr>
            <a:r>
              <a:rPr lang="en-US" sz="2800" dirty="0">
                <a:solidFill>
                  <a:srgbClr val="001C54"/>
                </a:solidFill>
              </a:rPr>
              <a:t>Fund financial statements report the amount expended each period by the governmental funds for capital assets and infrastructure items.</a:t>
            </a:r>
          </a:p>
        </p:txBody>
      </p:sp>
      <p:sp>
        <p:nvSpPr>
          <p:cNvPr id="9113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C31E47D2-A869-4CF6-BDA0-7099B6F1DF3E}" type="slidenum">
              <a:rPr lang="en-US" sz="1000" i="0">
                <a:cs typeface="Arial" charset="0"/>
              </a:rPr>
              <a:pPr algn="r"/>
              <a:t>43</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37" name="Rectangle 3"/>
          <p:cNvSpPr>
            <a:spLocks noGrp="1" noChangeArrowheads="1"/>
          </p:cNvSpPr>
          <p:nvPr>
            <p:ph type="title"/>
          </p:nvPr>
        </p:nvSpPr>
        <p:spPr>
          <a:xfrm>
            <a:off x="152400" y="76200"/>
            <a:ext cx="8763000" cy="1219200"/>
          </a:xfrm>
        </p:spPr>
        <p:txBody>
          <a:bodyPr/>
          <a:lstStyle/>
          <a:p>
            <a:r>
              <a:rPr lang="en-US" dirty="0">
                <a:solidFill>
                  <a:srgbClr val="001C54"/>
                </a:solidFill>
              </a:rPr>
              <a:t>Procedures</a:t>
            </a:r>
            <a:r>
              <a:rPr lang="en-US" dirty="0"/>
              <a:t>—</a:t>
            </a:r>
            <a:r>
              <a:rPr lang="en-US" dirty="0">
                <a:solidFill>
                  <a:srgbClr val="001C54"/>
                </a:solidFill>
              </a:rPr>
              <a:t>Supplies and Prepaids</a:t>
            </a:r>
          </a:p>
        </p:txBody>
      </p:sp>
      <p:sp>
        <p:nvSpPr>
          <p:cNvPr id="1061892" name="Rectangle 4"/>
          <p:cNvSpPr>
            <a:spLocks noGrp="1" noChangeArrowheads="1"/>
          </p:cNvSpPr>
          <p:nvPr>
            <p:ph idx="1"/>
          </p:nvPr>
        </p:nvSpPr>
        <p:spPr>
          <a:xfrm>
            <a:off x="381000" y="1828800"/>
            <a:ext cx="8305800" cy="3962400"/>
          </a:xfrm>
        </p:spPr>
        <p:txBody>
          <a:bodyPr anchorCtr="1"/>
          <a:lstStyle/>
          <a:p>
            <a:pPr>
              <a:buFont typeface="Wingdings" panose="05000000000000000000" pitchFamily="2" charset="2"/>
              <a:buChar char="Ø"/>
            </a:pPr>
            <a:r>
              <a:rPr lang="en-US" sz="2600" dirty="0"/>
              <a:t>The acquisition of supplies and prepaid costs such as rent or insurance is not particularly complicated. </a:t>
            </a:r>
          </a:p>
          <a:p>
            <a:pPr>
              <a:buFont typeface="Wingdings" panose="05000000000000000000" pitchFamily="2" charset="2"/>
              <a:buChar char="Ø"/>
            </a:pPr>
            <a:r>
              <a:rPr lang="en-US" sz="2600" dirty="0"/>
              <a:t>An asset is recorded at the time of acquisition and subsequently reclassified to expense as the asset’s utility is consumed by use or time. </a:t>
            </a:r>
          </a:p>
          <a:p>
            <a:pPr>
              <a:buFont typeface="Wingdings" panose="05000000000000000000" pitchFamily="2" charset="2"/>
              <a:buChar char="Ø"/>
            </a:pPr>
            <a:r>
              <a:rPr lang="en-US" sz="2600" dirty="0"/>
              <a:t>Reporting prepaid costs and supplies by the governmental funds within the fund financial statements is not so straightforward. </a:t>
            </a:r>
          </a:p>
          <a:p>
            <a:pPr>
              <a:buFont typeface="Wingdings" panose="05000000000000000000" pitchFamily="2" charset="2"/>
              <a:buChar char="Ø"/>
            </a:pPr>
            <a:r>
              <a:rPr lang="en-US" sz="2600" dirty="0"/>
              <a:t>These assets have a relatively short life but they are not current financial resources that can be spent. </a:t>
            </a:r>
          </a:p>
        </p:txBody>
      </p:sp>
      <p:sp>
        <p:nvSpPr>
          <p:cNvPr id="9113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C31E47D2-A869-4CF6-BDA0-7099B6F1DF3E}" type="slidenum">
              <a:rPr lang="en-US" sz="1000" i="0">
                <a:cs typeface="Arial" charset="0"/>
              </a:rPr>
              <a:pPr algn="r"/>
              <a:t>44</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6095312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37" name="Rectangle 3"/>
          <p:cNvSpPr>
            <a:spLocks noGrp="1" noChangeArrowheads="1"/>
          </p:cNvSpPr>
          <p:nvPr>
            <p:ph type="title"/>
          </p:nvPr>
        </p:nvSpPr>
        <p:spPr>
          <a:xfrm>
            <a:off x="152400" y="76200"/>
            <a:ext cx="8763000" cy="1219200"/>
          </a:xfrm>
        </p:spPr>
        <p:txBody>
          <a:bodyPr/>
          <a:lstStyle/>
          <a:p>
            <a:r>
              <a:rPr lang="en-US" dirty="0">
                <a:solidFill>
                  <a:srgbClr val="001C54"/>
                </a:solidFill>
              </a:rPr>
              <a:t>Procedures</a:t>
            </a:r>
            <a:r>
              <a:rPr lang="en-US" dirty="0"/>
              <a:t>—</a:t>
            </a:r>
            <a:r>
              <a:rPr lang="en-US" dirty="0">
                <a:solidFill>
                  <a:srgbClr val="001C54"/>
                </a:solidFill>
              </a:rPr>
              <a:t>Supplies and Prepaids Purchase Method</a:t>
            </a:r>
          </a:p>
        </p:txBody>
      </p:sp>
      <p:sp>
        <p:nvSpPr>
          <p:cNvPr id="1061892" name="Rectangle 4"/>
          <p:cNvSpPr>
            <a:spLocks noGrp="1" noChangeArrowheads="1"/>
          </p:cNvSpPr>
          <p:nvPr>
            <p:ph idx="1"/>
          </p:nvPr>
        </p:nvSpPr>
        <p:spPr>
          <a:xfrm>
            <a:off x="381000" y="1676400"/>
            <a:ext cx="8305800" cy="4724400"/>
          </a:xfrm>
        </p:spPr>
        <p:txBody>
          <a:bodyPr anchorCtr="1"/>
          <a:lstStyle/>
          <a:p>
            <a:pPr>
              <a:buFont typeface="Wingdings" panose="05000000000000000000" pitchFamily="2" charset="2"/>
              <a:buChar char="Ø"/>
            </a:pPr>
            <a:r>
              <a:rPr lang="en-US" sz="2800" dirty="0"/>
              <a:t>Traditionally, governmental funds have used the purchases method, which simply records such costs as expenditures at the point that a claim to current financial resources is created. No asset is recorded.</a:t>
            </a:r>
          </a:p>
          <a:p>
            <a:pPr>
              <a:buFont typeface="Wingdings" panose="05000000000000000000" pitchFamily="2" charset="2"/>
              <a:buChar char="Ø"/>
            </a:pPr>
            <a:r>
              <a:rPr lang="en-US" sz="2800" dirty="0"/>
              <a:t>Supplies of governmental funds are recorded as expenditures when purchased rather than capitalized as inventory.</a:t>
            </a:r>
          </a:p>
          <a:p>
            <a:pPr>
              <a:buClr>
                <a:srgbClr val="002060"/>
              </a:buClr>
              <a:buFont typeface="Wingdings" pitchFamily="2" charset="2"/>
              <a:buChar char="Ø"/>
            </a:pPr>
            <a:r>
              <a:rPr lang="en-US" sz="2800" dirty="0"/>
              <a:t>Any remaining supplies or prepaid items are entered into the accounting records as assets just prior to production of financial statements. </a:t>
            </a:r>
            <a:endParaRPr lang="en-US" sz="2800" dirty="0">
              <a:solidFill>
                <a:srgbClr val="001C54"/>
              </a:solidFill>
            </a:endParaRPr>
          </a:p>
        </p:txBody>
      </p:sp>
      <p:sp>
        <p:nvSpPr>
          <p:cNvPr id="9113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C31E47D2-A869-4CF6-BDA0-7099B6F1DF3E}" type="slidenum">
              <a:rPr lang="en-US" sz="1000" i="0">
                <a:cs typeface="Arial" charset="0"/>
              </a:rPr>
              <a:pPr algn="r"/>
              <a:t>45</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4151713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37" name="Rectangle 3"/>
          <p:cNvSpPr>
            <a:spLocks noGrp="1" noChangeArrowheads="1"/>
          </p:cNvSpPr>
          <p:nvPr>
            <p:ph type="title"/>
          </p:nvPr>
        </p:nvSpPr>
        <p:spPr>
          <a:xfrm>
            <a:off x="152400" y="76200"/>
            <a:ext cx="8763000" cy="1219200"/>
          </a:xfrm>
        </p:spPr>
        <p:txBody>
          <a:bodyPr/>
          <a:lstStyle/>
          <a:p>
            <a:r>
              <a:rPr lang="en-US" dirty="0">
                <a:solidFill>
                  <a:srgbClr val="001C54"/>
                </a:solidFill>
              </a:rPr>
              <a:t>Procedures</a:t>
            </a:r>
            <a:r>
              <a:rPr lang="en-US" dirty="0"/>
              <a:t>—</a:t>
            </a:r>
            <a:r>
              <a:rPr lang="en-US" dirty="0">
                <a:solidFill>
                  <a:srgbClr val="001C54"/>
                </a:solidFill>
              </a:rPr>
              <a:t>Supplies and Prepaids Consumption Method</a:t>
            </a:r>
          </a:p>
        </p:txBody>
      </p:sp>
      <p:sp>
        <p:nvSpPr>
          <p:cNvPr id="1061892" name="Rectangle 4"/>
          <p:cNvSpPr>
            <a:spLocks noGrp="1" noChangeArrowheads="1"/>
          </p:cNvSpPr>
          <p:nvPr>
            <p:ph idx="1"/>
          </p:nvPr>
        </p:nvSpPr>
        <p:spPr>
          <a:xfrm>
            <a:off x="76200" y="1600200"/>
            <a:ext cx="8610600" cy="3962400"/>
          </a:xfrm>
        </p:spPr>
        <p:txBody>
          <a:bodyPr anchorCtr="1"/>
          <a:lstStyle/>
          <a:p>
            <a:pPr>
              <a:buFont typeface="Wingdings" panose="05000000000000000000" pitchFamily="2" charset="2"/>
              <a:buChar char="Ø"/>
            </a:pPr>
            <a:r>
              <a:rPr lang="en-US" sz="2600" dirty="0">
                <a:solidFill>
                  <a:srgbClr val="001C54"/>
                </a:solidFill>
              </a:rPr>
              <a:t>Purchases method reflects modified accrual accounting because the entire cost is recognized as an expenditure when current financial resources are reduced. </a:t>
            </a:r>
          </a:p>
          <a:p>
            <a:pPr>
              <a:buFont typeface="Wingdings" panose="05000000000000000000" pitchFamily="2" charset="2"/>
              <a:buChar char="Ø"/>
            </a:pPr>
            <a:r>
              <a:rPr lang="en-US" sz="2600" dirty="0">
                <a:solidFill>
                  <a:srgbClr val="001C54"/>
                </a:solidFill>
              </a:rPr>
              <a:t>Some governments choose to have their governmental funds report supplies and prepaid items using an accepted alternative known as the consumption method.</a:t>
            </a:r>
          </a:p>
          <a:p>
            <a:pPr>
              <a:buFont typeface="Wingdings" panose="05000000000000000000" pitchFamily="2" charset="2"/>
              <a:buChar char="Ø"/>
            </a:pPr>
            <a:r>
              <a:rPr lang="en-US" sz="2600" dirty="0">
                <a:solidFill>
                  <a:srgbClr val="001C54"/>
                </a:solidFill>
              </a:rPr>
              <a:t>The consumption method parallels the process utilized in creating government-wide financial statements. </a:t>
            </a:r>
          </a:p>
          <a:p>
            <a:pPr>
              <a:buFont typeface="Wingdings" panose="05000000000000000000" pitchFamily="2" charset="2"/>
              <a:buChar char="Ø"/>
            </a:pPr>
            <a:r>
              <a:rPr lang="en-US" sz="2600" dirty="0">
                <a:solidFill>
                  <a:srgbClr val="001C54"/>
                </a:solidFill>
              </a:rPr>
              <a:t>Supplies or prepayments are recorded as assets when acquired. As the utility is consumed by usage or time, the cost is reclassified into an expenditures account.</a:t>
            </a:r>
          </a:p>
        </p:txBody>
      </p:sp>
      <p:sp>
        <p:nvSpPr>
          <p:cNvPr id="9113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C31E47D2-A869-4CF6-BDA0-7099B6F1DF3E}" type="slidenum">
              <a:rPr lang="en-US" sz="1000" i="0">
                <a:cs typeface="Arial" charset="0"/>
              </a:rPr>
              <a:pPr algn="r"/>
              <a:t>46</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4093178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9"/>
          <p:cNvSpPr>
            <a:spLocks noGrp="1" noChangeArrowheads="1"/>
          </p:cNvSpPr>
          <p:nvPr>
            <p:ph type="title"/>
          </p:nvPr>
        </p:nvSpPr>
        <p:spPr/>
        <p:txBody>
          <a:bodyPr/>
          <a:lstStyle/>
          <a:p>
            <a:r>
              <a:rPr lang="en-US" dirty="0"/>
              <a:t>Learning Objective 16-8</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Determine the proper timing for the recognition of revenues from various types of nonexchange transactions. </a:t>
            </a:r>
          </a:p>
          <a:p>
            <a:endParaRPr lang="en-US" dirty="0"/>
          </a:p>
        </p:txBody>
      </p:sp>
      <p:sp>
        <p:nvSpPr>
          <p:cNvPr id="93187"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11464AB6-2F61-4ABC-85A1-568E8F66A759}" type="slidenum">
              <a:rPr lang="en-US" sz="1000" i="0">
                <a:cs typeface="Arial" charset="0"/>
              </a:rPr>
              <a:pPr algn="r"/>
              <a:t>47</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3"/>
          <p:cNvSpPr>
            <a:spLocks noGrp="1" noChangeArrowheads="1"/>
          </p:cNvSpPr>
          <p:nvPr>
            <p:ph type="title"/>
          </p:nvPr>
        </p:nvSpPr>
        <p:spPr/>
        <p:txBody>
          <a:bodyPr/>
          <a:lstStyle/>
          <a:p>
            <a:r>
              <a:rPr lang="en-US" dirty="0"/>
              <a:t>Procedures—Recognition of Revenues </a:t>
            </a:r>
            <a:endParaRPr lang="en-US" dirty="0">
              <a:solidFill>
                <a:schemeClr val="tx1"/>
              </a:solidFill>
            </a:endParaRPr>
          </a:p>
        </p:txBody>
      </p:sp>
      <p:sp>
        <p:nvSpPr>
          <p:cNvPr id="2" name="Content Placeholder 1"/>
          <p:cNvSpPr>
            <a:spLocks noGrp="1"/>
          </p:cNvSpPr>
          <p:nvPr>
            <p:ph idx="1"/>
          </p:nvPr>
        </p:nvSpPr>
        <p:spPr>
          <a:xfrm>
            <a:off x="228600" y="1600200"/>
            <a:ext cx="8686800" cy="4525963"/>
          </a:xfrm>
        </p:spPr>
        <p:txBody>
          <a:bodyPr/>
          <a:lstStyle/>
          <a:p>
            <a:pPr marL="457200" lvl="0" indent="-457200">
              <a:buClr>
                <a:srgbClr val="002060"/>
              </a:buClr>
              <a:buFont typeface="Wingdings" panose="05000000000000000000" pitchFamily="2" charset="2"/>
              <a:buChar char="Ø"/>
            </a:pPr>
            <a:r>
              <a:rPr lang="en-US" sz="2800" dirty="0">
                <a:cs typeface="Arial" charset="0"/>
              </a:rPr>
              <a:t>Revenues such as property taxes, income taxes, and many grants do not have the same type of exchange process as is found in for-profit entities. </a:t>
            </a:r>
            <a:endParaRPr lang="en-US" sz="2800" dirty="0"/>
          </a:p>
          <a:p>
            <a:pPr marL="457200" lvl="0" indent="-457200">
              <a:buClr>
                <a:srgbClr val="002060"/>
              </a:buClr>
              <a:buFont typeface="Wingdings" panose="05000000000000000000" pitchFamily="2" charset="2"/>
              <a:buChar char="Ø"/>
            </a:pPr>
            <a:r>
              <a:rPr lang="en-US" sz="2800" dirty="0">
                <a:solidFill>
                  <a:srgbClr val="001C54"/>
                </a:solidFill>
              </a:rPr>
              <a:t>Revenue for governmental organizations differs from revenue for business. Governmental revenue is not true revenue for which an earnings process exists. The revenue is derived from “nonexchange transactions” for which the government does not provide a direct and equal benefit for the amount received. </a:t>
            </a:r>
          </a:p>
          <a:p>
            <a:endParaRPr lang="en-US" dirty="0"/>
          </a:p>
        </p:txBody>
      </p:sp>
      <p:sp>
        <p:nvSpPr>
          <p:cNvPr id="95236"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B9B1B6CA-22EB-4DF6-BFAF-BE8B02519F7E}" type="slidenum">
              <a:rPr lang="en-US" sz="1000" i="0">
                <a:cs typeface="Arial" charset="0"/>
              </a:rPr>
              <a:pPr algn="r"/>
              <a:t>48</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8715427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3"/>
          <p:cNvSpPr>
            <a:spLocks noGrp="1" noChangeArrowheads="1"/>
          </p:cNvSpPr>
          <p:nvPr>
            <p:ph type="title"/>
          </p:nvPr>
        </p:nvSpPr>
        <p:spPr/>
        <p:txBody>
          <a:bodyPr/>
          <a:lstStyle/>
          <a:p>
            <a:r>
              <a:rPr lang="en-US" dirty="0"/>
              <a:t>Procedures—Nonexchange Transactions</a:t>
            </a:r>
            <a:endParaRPr lang="en-US" dirty="0">
              <a:solidFill>
                <a:schemeClr val="tx1"/>
              </a:solidFill>
            </a:endParaRPr>
          </a:p>
        </p:txBody>
      </p:sp>
      <p:sp>
        <p:nvSpPr>
          <p:cNvPr id="2" name="Content Placeholder 1"/>
          <p:cNvSpPr>
            <a:spLocks noGrp="1"/>
          </p:cNvSpPr>
          <p:nvPr>
            <p:ph idx="1"/>
          </p:nvPr>
        </p:nvSpPr>
        <p:spPr>
          <a:xfrm>
            <a:off x="228600" y="1600200"/>
            <a:ext cx="8686800" cy="4525963"/>
          </a:xfrm>
        </p:spPr>
        <p:txBody>
          <a:bodyPr/>
          <a:lstStyle/>
          <a:p>
            <a:pPr marL="0" lvl="0" indent="0">
              <a:spcBef>
                <a:spcPct val="0"/>
              </a:spcBef>
              <a:buNone/>
            </a:pPr>
            <a:r>
              <a:rPr lang="en-US" sz="2800" dirty="0">
                <a:cs typeface="Arial" charset="0"/>
              </a:rPr>
              <a:t>For organizational purposes, nonexchange transactions are separated into four distinct classifications, each with its own rules as to proper recognition: </a:t>
            </a:r>
          </a:p>
          <a:p>
            <a:pPr marL="514350" lvl="0" indent="-514350">
              <a:spcBef>
                <a:spcPct val="0"/>
              </a:spcBef>
              <a:buFontTx/>
              <a:buAutoNum type="arabicPeriod"/>
            </a:pPr>
            <a:r>
              <a:rPr lang="en-US" sz="2800" dirty="0">
                <a:cs typeface="Arial" charset="0"/>
              </a:rPr>
              <a:t>Derived tax revenues.</a:t>
            </a:r>
          </a:p>
          <a:p>
            <a:pPr marL="514350" lvl="0" indent="-514350">
              <a:spcBef>
                <a:spcPct val="0"/>
              </a:spcBef>
              <a:buFontTx/>
              <a:buAutoNum type="arabicPeriod"/>
            </a:pPr>
            <a:r>
              <a:rPr lang="en-US" sz="2800" dirty="0">
                <a:cs typeface="Arial" charset="0"/>
              </a:rPr>
              <a:t>Imposed nonexchange revenues.</a:t>
            </a:r>
          </a:p>
          <a:p>
            <a:pPr marL="514350" lvl="0" indent="-514350">
              <a:spcBef>
                <a:spcPct val="0"/>
              </a:spcBef>
              <a:buFontTx/>
              <a:buAutoNum type="arabicPeriod"/>
            </a:pPr>
            <a:r>
              <a:rPr lang="en-US" sz="2800" dirty="0">
                <a:cs typeface="Arial" charset="0"/>
              </a:rPr>
              <a:t>Government-mandated nonexchange transactions.</a:t>
            </a:r>
          </a:p>
          <a:p>
            <a:pPr marL="514350" lvl="0" indent="-514350">
              <a:spcBef>
                <a:spcPct val="0"/>
              </a:spcBef>
              <a:buFontTx/>
              <a:buAutoNum type="arabicPeriod"/>
            </a:pPr>
            <a:r>
              <a:rPr lang="en-US" sz="2800" dirty="0">
                <a:cs typeface="Arial" charset="0"/>
              </a:rPr>
              <a:t>Voluntary nonexchange transactions. </a:t>
            </a:r>
          </a:p>
          <a:p>
            <a:pPr marL="514350" lvl="0" indent="-514350">
              <a:spcBef>
                <a:spcPct val="0"/>
              </a:spcBef>
              <a:buFontTx/>
              <a:buAutoNum type="arabicPeriod"/>
            </a:pPr>
            <a:endParaRPr lang="en-US" sz="2800" dirty="0">
              <a:cs typeface="Arial" charset="0"/>
            </a:endParaRPr>
          </a:p>
          <a:p>
            <a:endParaRPr lang="en-US" dirty="0"/>
          </a:p>
        </p:txBody>
      </p:sp>
      <p:sp>
        <p:nvSpPr>
          <p:cNvPr id="95236"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B9B1B6CA-22EB-4DF6-BFAF-BE8B02519F7E}" type="slidenum">
              <a:rPr lang="en-US" sz="1000" i="0">
                <a:cs typeface="Arial" charset="0"/>
              </a:rPr>
              <a:pPr algn="r"/>
              <a:t>49</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9"/>
          <p:cNvSpPr>
            <a:spLocks noGrp="1" noChangeArrowheads="1"/>
          </p:cNvSpPr>
          <p:nvPr>
            <p:ph type="title"/>
          </p:nvPr>
        </p:nvSpPr>
        <p:spPr/>
        <p:txBody>
          <a:bodyPr/>
          <a:lstStyle/>
          <a:p>
            <a:r>
              <a:rPr lang="en-US" dirty="0"/>
              <a:t>Learning Objective 16-2</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Differentiate between the two sets of financial statements produced by state and local governments.</a:t>
            </a:r>
            <a:endParaRPr lang="en-US" sz="4000" dirty="0"/>
          </a:p>
          <a:p>
            <a:endParaRPr lang="en-US" dirty="0"/>
          </a:p>
        </p:txBody>
      </p:sp>
      <p:sp>
        <p:nvSpPr>
          <p:cNvPr id="1536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BB946D7E-0974-47C9-B508-3AA0FC14A4AE}" type="slidenum">
              <a:rPr lang="en-US" sz="1000" i="0">
                <a:cs typeface="Arial" charset="0"/>
              </a:rPr>
              <a:pPr algn="r"/>
              <a:t>5</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9"/>
          <p:cNvSpPr>
            <a:spLocks noGrp="1" noChangeArrowheads="1"/>
          </p:cNvSpPr>
          <p:nvPr>
            <p:ph type="title"/>
          </p:nvPr>
        </p:nvSpPr>
        <p:spPr/>
        <p:txBody>
          <a:bodyPr/>
          <a:lstStyle/>
          <a:p>
            <a:r>
              <a:rPr lang="en-US" dirty="0"/>
              <a:t>Learning Objective 16-9</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Account for the issuance of long-term bonds. </a:t>
            </a:r>
          </a:p>
          <a:p>
            <a:endParaRPr lang="en-US" dirty="0"/>
          </a:p>
        </p:txBody>
      </p:sp>
      <p:sp>
        <p:nvSpPr>
          <p:cNvPr id="9728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348C024E-5D0C-4583-B4C1-CC4207D4EF12}" type="slidenum">
              <a:rPr lang="en-US" sz="1000" i="0">
                <a:cs typeface="Arial" charset="0"/>
              </a:rPr>
              <a:pPr algn="r"/>
              <a:t>50</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5"/>
          <p:cNvSpPr>
            <a:spLocks noGrp="1" noChangeArrowheads="1"/>
          </p:cNvSpPr>
          <p:nvPr>
            <p:ph type="title"/>
          </p:nvPr>
        </p:nvSpPr>
        <p:spPr>
          <a:xfrm>
            <a:off x="152400" y="76200"/>
            <a:ext cx="8763000" cy="1219200"/>
          </a:xfrm>
        </p:spPr>
        <p:txBody>
          <a:bodyPr/>
          <a:lstStyle/>
          <a:p>
            <a:r>
              <a:rPr lang="en-US" dirty="0"/>
              <a:t>Procedures—Issuance of Bonds</a:t>
            </a:r>
          </a:p>
        </p:txBody>
      </p:sp>
      <p:sp>
        <p:nvSpPr>
          <p:cNvPr id="99330" name="Rectangle 8"/>
          <p:cNvSpPr>
            <a:spLocks noChangeArrowheads="1"/>
          </p:cNvSpPr>
          <p:nvPr/>
        </p:nvSpPr>
        <p:spPr bwMode="auto">
          <a:xfrm>
            <a:off x="457200" y="1676400"/>
            <a:ext cx="8305800" cy="4495800"/>
          </a:xfrm>
          <a:prstGeom prst="rect">
            <a:avLst/>
          </a:prstGeom>
          <a:noFill/>
          <a:ln w="38100">
            <a:noFill/>
            <a:miter lim="800000"/>
            <a:headEnd/>
            <a:tailEnd/>
          </a:ln>
        </p:spPr>
        <p:txBody>
          <a:bodyPr anchor="ctr"/>
          <a:lstStyle/>
          <a:p>
            <a:pPr marL="457200" indent="-457200" eaLnBrk="0" hangingPunct="0">
              <a:buFont typeface="Wingdings" pitchFamily="2" charset="2"/>
              <a:buChar char="Ø"/>
            </a:pPr>
            <a:r>
              <a:rPr lang="en-US" sz="2800" b="1" dirty="0">
                <a:solidFill>
                  <a:srgbClr val="001C54"/>
                </a:solidFill>
                <a:cs typeface="Times New Roman" pitchFamily="18" charset="0"/>
              </a:rPr>
              <a:t>Bond proceeds are not revenue, but the proceeds serve as a major source of financing for many state and local governments. </a:t>
            </a:r>
          </a:p>
          <a:p>
            <a:pPr marL="457200" indent="-457200" eaLnBrk="0" hangingPunct="0">
              <a:buFont typeface="Wingdings" pitchFamily="2" charset="2"/>
              <a:buChar char="Ø"/>
            </a:pPr>
            <a:r>
              <a:rPr lang="en-US" sz="2800" b="1" dirty="0">
                <a:solidFill>
                  <a:srgbClr val="001C54"/>
                </a:solidFill>
                <a:cs typeface="Times New Roman" pitchFamily="18" charset="0"/>
              </a:rPr>
              <a:t>The proceeds must be repaid, so the government recognizes no revenue. </a:t>
            </a:r>
          </a:p>
          <a:p>
            <a:pPr marL="457200" indent="-457200" eaLnBrk="0" hangingPunct="0">
              <a:buFont typeface="Wingdings" pitchFamily="2" charset="2"/>
              <a:buChar char="Ø"/>
            </a:pPr>
            <a:r>
              <a:rPr lang="en-US" sz="2800" b="1" dirty="0">
                <a:solidFill>
                  <a:srgbClr val="001C54"/>
                </a:solidFill>
                <a:cs typeface="Times New Roman" pitchFamily="18" charset="0"/>
              </a:rPr>
              <a:t>Government-wide financial statements recognize cash received and debt incurred.</a:t>
            </a:r>
          </a:p>
          <a:p>
            <a:pPr marL="457200" indent="-457200" eaLnBrk="0" hangingPunct="0">
              <a:buFont typeface="Wingdings" pitchFamily="2" charset="2"/>
              <a:buChar char="Ø"/>
            </a:pPr>
            <a:r>
              <a:rPr lang="en-US" sz="2800" b="1" dirty="0">
                <a:solidFill>
                  <a:srgbClr val="001C54"/>
                </a:solidFill>
                <a:cs typeface="Times New Roman" pitchFamily="18" charset="0"/>
              </a:rPr>
              <a:t>Fund financial statements recognize the cash received but do not record the debt as a claim on current financial resources. </a:t>
            </a:r>
          </a:p>
        </p:txBody>
      </p:sp>
      <p:sp>
        <p:nvSpPr>
          <p:cNvPr id="99331"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FC472B4C-EDCC-4E18-B51C-43EB57368833}" type="slidenum">
              <a:rPr lang="en-US" sz="1000" i="0">
                <a:cs typeface="Arial" charset="0"/>
              </a:rPr>
              <a:pPr algn="r"/>
              <a:t>51</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9"/>
          <p:cNvSpPr>
            <a:spLocks noGrp="1" noChangeArrowheads="1"/>
          </p:cNvSpPr>
          <p:nvPr>
            <p:ph type="title"/>
          </p:nvPr>
        </p:nvSpPr>
        <p:spPr/>
        <p:txBody>
          <a:bodyPr/>
          <a:lstStyle/>
          <a:p>
            <a:r>
              <a:rPr lang="en-US" dirty="0"/>
              <a:t>Learning Objective 16-10</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Arial" charset="0"/>
            </a:endParaRPr>
          </a:p>
          <a:p>
            <a:pPr marL="0" lvl="0" indent="0" eaLnBrk="0" hangingPunct="0">
              <a:spcBef>
                <a:spcPct val="0"/>
              </a:spcBef>
              <a:buNone/>
            </a:pPr>
            <a:r>
              <a:rPr lang="en-US" sz="4000" dirty="0">
                <a:cs typeface="Arial" charset="0"/>
              </a:rPr>
              <a:t>Account for special assessment projects. </a:t>
            </a:r>
          </a:p>
          <a:p>
            <a:endParaRPr lang="en-US" dirty="0"/>
          </a:p>
        </p:txBody>
      </p:sp>
      <p:sp>
        <p:nvSpPr>
          <p:cNvPr id="97283"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348C024E-5D0C-4583-B4C1-CC4207D4EF12}" type="slidenum">
              <a:rPr lang="en-US" sz="1000" i="0">
                <a:cs typeface="Arial" charset="0"/>
              </a:rPr>
              <a:pPr algn="r"/>
              <a:t>52</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4610181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5"/>
          <p:cNvSpPr>
            <a:spLocks noGrp="1" noChangeArrowheads="1"/>
          </p:cNvSpPr>
          <p:nvPr>
            <p:ph type="title"/>
          </p:nvPr>
        </p:nvSpPr>
        <p:spPr>
          <a:xfrm>
            <a:off x="152400" y="76200"/>
            <a:ext cx="8763000" cy="1219200"/>
          </a:xfrm>
        </p:spPr>
        <p:txBody>
          <a:bodyPr/>
          <a:lstStyle/>
          <a:p>
            <a:r>
              <a:rPr lang="en-US" dirty="0"/>
              <a:t>Special Assessments—Accounting</a:t>
            </a:r>
          </a:p>
        </p:txBody>
      </p:sp>
      <p:sp>
        <p:nvSpPr>
          <p:cNvPr id="101378" name="Rectangle 3"/>
          <p:cNvSpPr>
            <a:spLocks noGrp="1" noChangeArrowheads="1"/>
          </p:cNvSpPr>
          <p:nvPr>
            <p:ph idx="1"/>
          </p:nvPr>
        </p:nvSpPr>
        <p:spPr>
          <a:xfrm>
            <a:off x="228600" y="1752600"/>
            <a:ext cx="8610600" cy="4495800"/>
          </a:xfrm>
        </p:spPr>
        <p:txBody>
          <a:bodyPr/>
          <a:lstStyle/>
          <a:p>
            <a:pPr>
              <a:buClr>
                <a:srgbClr val="002060"/>
              </a:buClr>
              <a:buFont typeface="Wingdings" pitchFamily="2" charset="2"/>
              <a:buChar char="Ø"/>
            </a:pPr>
            <a:r>
              <a:rPr lang="en-US" sz="2500" dirty="0"/>
              <a:t>Governments may provide improvements or services that benefit particular properties.</a:t>
            </a:r>
          </a:p>
          <a:p>
            <a:pPr>
              <a:buClr>
                <a:srgbClr val="002060"/>
              </a:buClr>
              <a:buFont typeface="Wingdings" pitchFamily="2" charset="2"/>
              <a:buChar char="Ø"/>
            </a:pPr>
            <a:r>
              <a:rPr lang="en-US" sz="2500" dirty="0"/>
              <a:t>They may assess the costs, in total or in part, to the property owners for paving and constructing:</a:t>
            </a:r>
          </a:p>
          <a:p>
            <a:pPr lvl="1">
              <a:buClr>
                <a:srgbClr val="002060"/>
              </a:buClr>
            </a:pPr>
            <a:r>
              <a:rPr lang="en-US" sz="2500" dirty="0"/>
              <a:t>Streets</a:t>
            </a:r>
          </a:p>
          <a:p>
            <a:pPr lvl="1">
              <a:buClr>
                <a:srgbClr val="002060"/>
              </a:buClr>
            </a:pPr>
            <a:r>
              <a:rPr lang="en-US" sz="2500" dirty="0"/>
              <a:t>Curbs</a:t>
            </a:r>
          </a:p>
          <a:p>
            <a:pPr lvl="1">
              <a:buClr>
                <a:srgbClr val="002060"/>
              </a:buClr>
            </a:pPr>
            <a:r>
              <a:rPr lang="en-US" sz="2500" dirty="0"/>
              <a:t>Sidewalks</a:t>
            </a:r>
          </a:p>
          <a:p>
            <a:pPr lvl="1">
              <a:buClr>
                <a:srgbClr val="002060"/>
              </a:buClr>
            </a:pPr>
            <a:r>
              <a:rPr lang="en-US" sz="2500" dirty="0"/>
              <a:t>Sewers and drains</a:t>
            </a:r>
          </a:p>
          <a:p>
            <a:pPr lvl="1">
              <a:buClr>
                <a:srgbClr val="002060"/>
              </a:buClr>
            </a:pPr>
            <a:r>
              <a:rPr lang="en-US" sz="2500" dirty="0"/>
              <a:t>Water lines</a:t>
            </a:r>
          </a:p>
          <a:p>
            <a:pPr>
              <a:buClr>
                <a:srgbClr val="002060"/>
              </a:buClr>
              <a:buFont typeface="Wingdings" pitchFamily="2" charset="2"/>
              <a:buChar char="Ø"/>
            </a:pPr>
            <a:r>
              <a:rPr lang="en-US" sz="2500" dirty="0"/>
              <a:t>Usually financed by debt issuance and liens on the benefited property (to ensure reimbursement).</a:t>
            </a:r>
          </a:p>
        </p:txBody>
      </p:sp>
      <p:sp>
        <p:nvSpPr>
          <p:cNvPr id="10137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D58BD0AF-FFC0-4475-91CD-6AFFD972AF74}" type="slidenum">
              <a:rPr lang="en-US" sz="1000" i="0">
                <a:cs typeface="Arial" charset="0"/>
              </a:rPr>
              <a:pPr algn="r"/>
              <a:t>53</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9"/>
          <p:cNvSpPr>
            <a:spLocks noGrp="1" noChangeArrowheads="1"/>
          </p:cNvSpPr>
          <p:nvPr>
            <p:ph type="title"/>
          </p:nvPr>
        </p:nvSpPr>
        <p:spPr/>
        <p:txBody>
          <a:bodyPr/>
          <a:lstStyle/>
          <a:p>
            <a:r>
              <a:rPr lang="en-US" dirty="0"/>
              <a:t>Learning Objective 16-11</a:t>
            </a:r>
          </a:p>
        </p:txBody>
      </p:sp>
      <p:sp>
        <p:nvSpPr>
          <p:cNvPr id="3" name="Content Placeholder 2"/>
          <p:cNvSpPr>
            <a:spLocks noGrp="1"/>
          </p:cNvSpPr>
          <p:nvPr>
            <p:ph idx="1"/>
          </p:nvPr>
        </p:nvSpPr>
        <p:spPr/>
        <p:txBody>
          <a:bodyPr/>
          <a:lstStyle/>
          <a:p>
            <a:pPr marL="0" lvl="0" indent="0">
              <a:spcBef>
                <a:spcPct val="0"/>
              </a:spcBef>
              <a:buNone/>
            </a:pPr>
            <a:endParaRPr lang="en-US" sz="4400" dirty="0">
              <a:cs typeface="Arial" charset="0"/>
            </a:endParaRPr>
          </a:p>
          <a:p>
            <a:pPr marL="0" lvl="0" indent="0">
              <a:spcBef>
                <a:spcPct val="0"/>
              </a:spcBef>
              <a:buNone/>
            </a:pPr>
            <a:r>
              <a:rPr lang="en-US" sz="4400" dirty="0">
                <a:cs typeface="Arial" charset="0"/>
              </a:rPr>
              <a:t>Record the various types of monetary transfers that occur within the funds maintained by a state or local government.</a:t>
            </a:r>
          </a:p>
          <a:p>
            <a:endParaRPr lang="en-US" dirty="0"/>
          </a:p>
        </p:txBody>
      </p:sp>
      <p:sp>
        <p:nvSpPr>
          <p:cNvPr id="103428"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E9528E44-6726-400A-8FF5-31E7B61E2F57}" type="slidenum">
              <a:rPr lang="en-US" sz="1000" i="0">
                <a:cs typeface="Arial" charset="0"/>
              </a:rPr>
              <a:pPr algn="r"/>
              <a:t>54</a:t>
            </a:fld>
            <a:endParaRPr lang="en-US" sz="1000" i="0" dirty="0">
              <a:cs typeface="Arial" charset="0"/>
            </a:endParaRPr>
          </a:p>
        </p:txBody>
      </p:sp>
      <p:sp>
        <p:nvSpPr>
          <p:cNvPr id="103426" name="Rectangle 8"/>
          <p:cNvSpPr>
            <a:spLocks noChangeArrowheads="1"/>
          </p:cNvSpPr>
          <p:nvPr/>
        </p:nvSpPr>
        <p:spPr bwMode="auto">
          <a:xfrm>
            <a:off x="304800" y="1676400"/>
            <a:ext cx="8382000" cy="4038600"/>
          </a:xfrm>
          <a:prstGeom prst="rect">
            <a:avLst/>
          </a:prstGeom>
          <a:noFill/>
          <a:ln w="12700">
            <a:noFill/>
            <a:miter lim="800000"/>
            <a:headEnd/>
            <a:tailEnd/>
          </a:ln>
        </p:spPr>
        <p:txBody>
          <a:bodyPr anchor="ctr" anchorCtr="1"/>
          <a:lstStyle/>
          <a:p>
            <a:pPr eaLnBrk="0" hangingPunct="0"/>
            <a:r>
              <a:rPr lang="en-US" sz="4000" b="1" dirty="0">
                <a:solidFill>
                  <a:srgbClr val="002060"/>
                </a:solidFill>
              </a:rPr>
              <a:t> </a:t>
            </a:r>
          </a:p>
        </p:txBody>
      </p:sp>
      <p:sp>
        <p:nvSpPr>
          <p:cNvPr id="103427" name="Rectangle 1"/>
          <p:cNvSpPr>
            <a:spLocks noChangeArrowheads="1"/>
          </p:cNvSpPr>
          <p:nvPr/>
        </p:nvSpPr>
        <p:spPr bwMode="auto">
          <a:xfrm>
            <a:off x="838200" y="2725738"/>
            <a:ext cx="7391400" cy="677108"/>
          </a:xfrm>
          <a:prstGeom prst="rect">
            <a:avLst/>
          </a:prstGeom>
          <a:noFill/>
          <a:ln w="9525">
            <a:noFill/>
            <a:miter lim="800000"/>
            <a:headEnd/>
            <a:tailEnd/>
          </a:ln>
        </p:spPr>
        <p:txBody>
          <a:bodyPr>
            <a:spAutoFit/>
          </a:bodyPr>
          <a:lstStyle/>
          <a:p>
            <a:pPr eaLnBrk="0" hangingPunct="0"/>
            <a:r>
              <a:rPr lang="en-US" sz="3800" b="1" dirty="0">
                <a:solidFill>
                  <a:srgbClr val="002060"/>
                </a:solidFill>
              </a:rPr>
              <a:t> </a:t>
            </a:r>
          </a:p>
        </p:txBody>
      </p:sp>
      <p:sp>
        <p:nvSpPr>
          <p:cNvPr id="7" name="Rectangle 6"/>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ChangeArrowheads="1"/>
          </p:cNvSpPr>
          <p:nvPr>
            <p:ph type="title"/>
          </p:nvPr>
        </p:nvSpPr>
        <p:spPr/>
        <p:txBody>
          <a:bodyPr/>
          <a:lstStyle/>
          <a:p>
            <a:r>
              <a:rPr lang="en-US" dirty="0"/>
              <a:t>Interfund Transactions</a:t>
            </a:r>
          </a:p>
        </p:txBody>
      </p:sp>
      <p:sp>
        <p:nvSpPr>
          <p:cNvPr id="105474" name="Rectangle 3"/>
          <p:cNvSpPr>
            <a:spLocks noGrp="1" noChangeArrowheads="1"/>
          </p:cNvSpPr>
          <p:nvPr>
            <p:ph idx="1"/>
          </p:nvPr>
        </p:nvSpPr>
        <p:spPr>
          <a:xfrm>
            <a:off x="304800" y="1371600"/>
            <a:ext cx="8610600" cy="4953000"/>
          </a:xfrm>
        </p:spPr>
        <p:txBody>
          <a:bodyPr/>
          <a:lstStyle/>
          <a:p>
            <a:pPr>
              <a:buClr>
                <a:srgbClr val="002060"/>
              </a:buClr>
              <a:buFont typeface="Wingdings" pitchFamily="2" charset="2"/>
              <a:buChar char="Ø"/>
            </a:pPr>
            <a:r>
              <a:rPr lang="en-US" sz="2600" dirty="0">
                <a:solidFill>
                  <a:srgbClr val="001C54"/>
                </a:solidFill>
              </a:rPr>
              <a:t>Commonly used, particularly monetary transfers from the general fund.</a:t>
            </a:r>
          </a:p>
          <a:p>
            <a:pPr>
              <a:buClr>
                <a:srgbClr val="002060"/>
              </a:buClr>
              <a:buFont typeface="Wingdings" pitchFamily="2" charset="2"/>
              <a:buChar char="Ø"/>
            </a:pPr>
            <a:r>
              <a:rPr lang="en-US" sz="2600" dirty="0">
                <a:solidFill>
                  <a:srgbClr val="001C54"/>
                </a:solidFill>
              </a:rPr>
              <a:t>Normally reported as “other financing source” and “other financing use” within the fund-based financial records.</a:t>
            </a:r>
          </a:p>
          <a:p>
            <a:pPr>
              <a:buClr>
                <a:srgbClr val="002060"/>
              </a:buClr>
              <a:buFont typeface="Wingdings" pitchFamily="2" charset="2"/>
              <a:buChar char="Ø"/>
            </a:pPr>
            <a:r>
              <a:rPr lang="en-US" sz="2600" dirty="0">
                <a:solidFill>
                  <a:srgbClr val="001C54"/>
                </a:solidFill>
              </a:rPr>
              <a:t>Intra-activity transactions between two government or two enterprise funds are not reported in the government-wide financial statements because they create no net impact. </a:t>
            </a:r>
          </a:p>
          <a:p>
            <a:pPr>
              <a:buClr>
                <a:srgbClr val="002060"/>
              </a:buClr>
              <a:buFont typeface="Wingdings" pitchFamily="2" charset="2"/>
              <a:buChar char="Ø"/>
            </a:pPr>
            <a:r>
              <a:rPr lang="en-US" sz="2600" dirty="0">
                <a:solidFill>
                  <a:srgbClr val="001C54"/>
                </a:solidFill>
              </a:rPr>
              <a:t>Interactivity transactions occur between governmental and enterprise funds and are reported on government-wide financial statements.</a:t>
            </a:r>
          </a:p>
        </p:txBody>
      </p:sp>
      <p:sp>
        <p:nvSpPr>
          <p:cNvPr id="105475"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973C926D-64C9-428D-9C2F-39835976B895}" type="slidenum">
              <a:rPr lang="en-US" sz="1000" i="0">
                <a:cs typeface="Arial" charset="0"/>
              </a:rPr>
              <a:pPr algn="r"/>
              <a:t>55</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218" name="Text Box 2"/>
          <p:cNvSpPr txBox="1">
            <a:spLocks noChangeArrowheads="1"/>
          </p:cNvSpPr>
          <p:nvPr/>
        </p:nvSpPr>
        <p:spPr bwMode="auto">
          <a:xfrm>
            <a:off x="152400" y="4432518"/>
            <a:ext cx="8686800" cy="1815882"/>
          </a:xfrm>
          <a:prstGeom prst="rect">
            <a:avLst/>
          </a:prstGeom>
          <a:solidFill>
            <a:schemeClr val="bg1"/>
          </a:solidFill>
          <a:ln w="38100">
            <a:noFill/>
            <a:miter lim="800000"/>
            <a:headEnd/>
            <a:tailEnd/>
          </a:ln>
        </p:spPr>
        <p:txBody>
          <a:bodyPr wrap="square">
            <a:spAutoFit/>
          </a:bodyPr>
          <a:lstStyle/>
          <a:p>
            <a:pPr marL="514350" indent="-514350" eaLnBrk="0" hangingPunct="0">
              <a:spcBef>
                <a:spcPct val="50000"/>
              </a:spcBef>
              <a:buFont typeface="+mj-lt"/>
              <a:buAutoNum type="arabicPeriod" startAt="2"/>
            </a:pPr>
            <a:r>
              <a:rPr lang="en-US" sz="2800" b="1" dirty="0">
                <a:solidFill>
                  <a:srgbClr val="002060"/>
                </a:solidFill>
                <a:cs typeface="Times New Roman" pitchFamily="18" charset="0"/>
              </a:rPr>
              <a:t>Government-wide financial statements: Report all revenues and costs with a long-term focus. Of interest to creditors to assess the likelihood of being paid.</a:t>
            </a:r>
          </a:p>
        </p:txBody>
      </p:sp>
      <p:sp>
        <p:nvSpPr>
          <p:cNvPr id="17410" name="Rectangle 3"/>
          <p:cNvSpPr>
            <a:spLocks noGrp="1" noChangeArrowheads="1"/>
          </p:cNvSpPr>
          <p:nvPr>
            <p:ph type="title"/>
          </p:nvPr>
        </p:nvSpPr>
        <p:spPr/>
        <p:txBody>
          <a:bodyPr/>
          <a:lstStyle/>
          <a:p>
            <a:r>
              <a:rPr lang="en-US" dirty="0"/>
              <a:t>Two Sets of Financial Statements</a:t>
            </a:r>
          </a:p>
        </p:txBody>
      </p:sp>
      <p:sp>
        <p:nvSpPr>
          <p:cNvPr id="1033220" name="Text Box 4"/>
          <p:cNvSpPr txBox="1">
            <a:spLocks noChangeArrowheads="1"/>
          </p:cNvSpPr>
          <p:nvPr/>
        </p:nvSpPr>
        <p:spPr bwMode="auto">
          <a:xfrm>
            <a:off x="266700" y="1510843"/>
            <a:ext cx="8572500" cy="1384300"/>
          </a:xfrm>
          <a:prstGeom prst="rect">
            <a:avLst/>
          </a:prstGeom>
          <a:noFill/>
          <a:ln w="38100">
            <a:noFill/>
            <a:miter lim="800000"/>
            <a:headEnd/>
            <a:tailEnd/>
          </a:ln>
          <a:effectLst/>
        </p:spPr>
        <p:txBody>
          <a:bodyPr>
            <a:spAutoFit/>
          </a:bodyPr>
          <a:lstStyle/>
          <a:p>
            <a:pPr marL="457200" indent="-457200" eaLnBrk="0" hangingPunct="0">
              <a:spcBef>
                <a:spcPct val="50000"/>
              </a:spcBef>
              <a:buFont typeface="Wingdings" panose="05000000000000000000" pitchFamily="2" charset="2"/>
              <a:buChar char="Ø"/>
              <a:defRPr/>
            </a:pPr>
            <a:r>
              <a:rPr lang="en-US" sz="2800" b="1" dirty="0">
                <a:solidFill>
                  <a:srgbClr val="002060"/>
                </a:solidFill>
                <a:cs typeface="+mn-cs"/>
              </a:rPr>
              <a:t>GASB requires two distinct sets of statements by state and local governments,</a:t>
            </a:r>
            <a:r>
              <a:rPr lang="en-US" sz="2800" dirty="0">
                <a:effectLst>
                  <a:outerShdw blurRad="38100" dist="38100" dir="2700000" algn="tl">
                    <a:srgbClr val="000000">
                      <a:alpha val="43137"/>
                    </a:srgbClr>
                  </a:outerShdw>
                </a:effectLst>
                <a:cs typeface="+mn-cs"/>
              </a:rPr>
              <a:t> </a:t>
            </a:r>
            <a:r>
              <a:rPr lang="en-US" sz="2800" b="1" dirty="0">
                <a:solidFill>
                  <a:srgbClr val="002060"/>
                </a:solidFill>
                <a:cs typeface="+mn-cs"/>
              </a:rPr>
              <a:t>each with its own unique principles and objectives. </a:t>
            </a:r>
            <a:endParaRPr lang="en-US" sz="2800" b="1" dirty="0">
              <a:solidFill>
                <a:srgbClr val="002060"/>
              </a:solidFill>
              <a:cs typeface="Times New Roman" pitchFamily="18" charset="0"/>
            </a:endParaRPr>
          </a:p>
        </p:txBody>
      </p:sp>
      <p:sp>
        <p:nvSpPr>
          <p:cNvPr id="1033221" name="Text Box 5"/>
          <p:cNvSpPr txBox="1">
            <a:spLocks noChangeArrowheads="1"/>
          </p:cNvSpPr>
          <p:nvPr/>
        </p:nvSpPr>
        <p:spPr bwMode="auto">
          <a:xfrm>
            <a:off x="152400" y="3021448"/>
            <a:ext cx="8686800" cy="1384995"/>
          </a:xfrm>
          <a:prstGeom prst="rect">
            <a:avLst/>
          </a:prstGeom>
          <a:solidFill>
            <a:schemeClr val="bg1"/>
          </a:solidFill>
          <a:ln w="38100">
            <a:noFill/>
            <a:miter lim="800000"/>
            <a:headEnd/>
            <a:tailEnd/>
          </a:ln>
        </p:spPr>
        <p:txBody>
          <a:bodyPr wrap="square">
            <a:spAutoFit/>
          </a:bodyPr>
          <a:lstStyle/>
          <a:p>
            <a:pPr marL="514350" indent="-514350" eaLnBrk="0" hangingPunct="0">
              <a:spcBef>
                <a:spcPct val="50000"/>
              </a:spcBef>
              <a:buFont typeface="+mj-lt"/>
              <a:buAutoNum type="arabicPeriod"/>
            </a:pPr>
            <a:r>
              <a:rPr lang="en-US" sz="2800" b="1" dirty="0">
                <a:solidFill>
                  <a:srgbClr val="002060"/>
                </a:solidFill>
                <a:cs typeface="Times New Roman" pitchFamily="18" charset="0"/>
              </a:rPr>
              <a:t>Fund financial statements: Show restrictions on the use of resources and report current revenues and expenditures from certain activities. </a:t>
            </a:r>
          </a:p>
        </p:txBody>
      </p:sp>
      <p:sp>
        <p:nvSpPr>
          <p:cNvPr id="17415"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348DE938-0DA7-4E38-968F-3E42F1452498}" type="slidenum">
              <a:rPr lang="en-US" sz="1000" i="0">
                <a:cs typeface="Arial" charset="0"/>
              </a:rPr>
              <a:pPr algn="r"/>
              <a:t>6</a:t>
            </a:fld>
            <a:endParaRPr lang="en-US" sz="1000" i="0" dirty="0">
              <a:cs typeface="Arial" charset="0"/>
            </a:endParaRPr>
          </a:p>
        </p:txBody>
      </p:sp>
      <p:sp>
        <p:nvSpPr>
          <p:cNvPr id="7" name="Rectangle 6"/>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r>
              <a:rPr lang="en-US" dirty="0"/>
              <a:t>Fund Financial Statements</a:t>
            </a:r>
          </a:p>
        </p:txBody>
      </p:sp>
      <p:sp>
        <p:nvSpPr>
          <p:cNvPr id="19458" name="Rectangle 3"/>
          <p:cNvSpPr>
            <a:spLocks noGrp="1" noChangeArrowheads="1"/>
          </p:cNvSpPr>
          <p:nvPr>
            <p:ph idx="1"/>
          </p:nvPr>
        </p:nvSpPr>
        <p:spPr>
          <a:xfrm>
            <a:off x="76200" y="1447800"/>
            <a:ext cx="8991600" cy="5105400"/>
          </a:xfrm>
        </p:spPr>
        <p:txBody>
          <a:bodyPr/>
          <a:lstStyle/>
          <a:p>
            <a:pPr lvl="1">
              <a:lnSpc>
                <a:spcPct val="90000"/>
              </a:lnSpc>
              <a:buClr>
                <a:srgbClr val="002060"/>
              </a:buClr>
              <a:buFont typeface="Wingdings" pitchFamily="2" charset="2"/>
              <a:buChar char="Ø"/>
            </a:pPr>
            <a:r>
              <a:rPr lang="en-US" sz="2600" dirty="0"/>
              <a:t>Report on individual government activities during the current year. </a:t>
            </a:r>
          </a:p>
          <a:p>
            <a:pPr lvl="1">
              <a:lnSpc>
                <a:spcPct val="90000"/>
              </a:lnSpc>
              <a:buClr>
                <a:srgbClr val="002060"/>
              </a:buClr>
              <a:buFont typeface="Wingdings" pitchFamily="2" charset="2"/>
              <a:buChar char="Ø"/>
            </a:pPr>
            <a:r>
              <a:rPr lang="en-US" sz="2600" dirty="0"/>
              <a:t>Primary measurement focus is current financial resources, especially cash and receivables.</a:t>
            </a:r>
          </a:p>
          <a:p>
            <a:pPr lvl="1">
              <a:lnSpc>
                <a:spcPct val="90000"/>
              </a:lnSpc>
              <a:buClr>
                <a:srgbClr val="002060"/>
              </a:buClr>
              <a:buFont typeface="Wingdings" pitchFamily="2" charset="2"/>
              <a:buChar char="Ø"/>
            </a:pPr>
            <a:r>
              <a:rPr lang="en-US" sz="2600" dirty="0"/>
              <a:t>Assess fiscal accountability in raising and utilizing money.</a:t>
            </a:r>
          </a:p>
          <a:p>
            <a:pPr lvl="1">
              <a:lnSpc>
                <a:spcPct val="90000"/>
              </a:lnSpc>
              <a:buClr>
                <a:srgbClr val="002060"/>
              </a:buClr>
              <a:buFont typeface="Wingdings" pitchFamily="2" charset="2"/>
              <a:buChar char="Ø"/>
            </a:pPr>
            <a:r>
              <a:rPr lang="en-US" sz="2600" dirty="0"/>
              <a:t>The timing of recognition, in most cases, is based on modified accrual accounting, which recognizes: </a:t>
            </a:r>
          </a:p>
          <a:p>
            <a:pPr marL="971550" lvl="1" indent="-514350">
              <a:lnSpc>
                <a:spcPct val="90000"/>
              </a:lnSpc>
              <a:buClr>
                <a:srgbClr val="002060"/>
              </a:buClr>
              <a:buFont typeface="+mj-lt"/>
              <a:buAutoNum type="arabicPeriod"/>
            </a:pPr>
            <a:r>
              <a:rPr lang="en-US" sz="2600" dirty="0"/>
              <a:t>Revenues when resulting current financial resources are measurable and available to be used.</a:t>
            </a:r>
          </a:p>
          <a:p>
            <a:pPr marL="971550" lvl="1" indent="-514350">
              <a:lnSpc>
                <a:spcPct val="90000"/>
              </a:lnSpc>
              <a:buClr>
                <a:srgbClr val="002060"/>
              </a:buClr>
              <a:buFont typeface="+mj-lt"/>
              <a:buAutoNum type="arabicPeriod"/>
            </a:pPr>
            <a:r>
              <a:rPr lang="en-US" sz="2600" dirty="0"/>
              <a:t>Expenditures when they reduce current financial resources.</a:t>
            </a:r>
          </a:p>
        </p:txBody>
      </p:sp>
      <p:sp>
        <p:nvSpPr>
          <p:cNvPr id="19459"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F71A222B-2B1E-4808-8C5F-2442BCF3818C}" type="slidenum">
              <a:rPr lang="en-US" sz="1000" i="0">
                <a:cs typeface="Arial" charset="0"/>
              </a:rPr>
              <a:pPr algn="r"/>
              <a:t>7</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76200" y="152400"/>
            <a:ext cx="8915400" cy="1066800"/>
          </a:xfrm>
        </p:spPr>
        <p:txBody>
          <a:bodyPr/>
          <a:lstStyle/>
          <a:p>
            <a:r>
              <a:rPr lang="en-US" dirty="0"/>
              <a:t>Government-Wide Financial Statements</a:t>
            </a:r>
          </a:p>
        </p:txBody>
      </p:sp>
      <p:sp>
        <p:nvSpPr>
          <p:cNvPr id="21507" name="Rectangle 3"/>
          <p:cNvSpPr>
            <a:spLocks noGrp="1" noChangeArrowheads="1"/>
          </p:cNvSpPr>
          <p:nvPr>
            <p:ph idx="1"/>
          </p:nvPr>
        </p:nvSpPr>
        <p:spPr>
          <a:xfrm>
            <a:off x="228600" y="1752600"/>
            <a:ext cx="8534400" cy="4267200"/>
          </a:xfrm>
        </p:spPr>
        <p:txBody>
          <a:bodyPr/>
          <a:lstStyle/>
          <a:p>
            <a:pPr>
              <a:lnSpc>
                <a:spcPct val="90000"/>
              </a:lnSpc>
              <a:buClr>
                <a:srgbClr val="002060"/>
              </a:buClr>
              <a:buFont typeface="Wingdings" panose="05000000000000000000" pitchFamily="2" charset="2"/>
              <a:buChar char="Ø"/>
              <a:defRPr/>
            </a:pPr>
            <a:r>
              <a:rPr lang="en-US" sz="2600" dirty="0"/>
              <a:t>Report on financial affairs as a whole. </a:t>
            </a:r>
          </a:p>
          <a:p>
            <a:pPr>
              <a:lnSpc>
                <a:spcPct val="90000"/>
              </a:lnSpc>
              <a:buClr>
                <a:srgbClr val="002060"/>
              </a:buClr>
              <a:buFont typeface="Wingdings" panose="05000000000000000000" pitchFamily="2" charset="2"/>
              <a:buChar char="Ø"/>
              <a:defRPr/>
            </a:pPr>
            <a:r>
              <a:rPr lang="en-US" sz="2600" dirty="0"/>
              <a:t>Assess operational accountability. </a:t>
            </a:r>
          </a:p>
          <a:p>
            <a:pPr marL="342900" lvl="1" indent="-342900">
              <a:lnSpc>
                <a:spcPct val="90000"/>
              </a:lnSpc>
              <a:buClr>
                <a:srgbClr val="002060"/>
              </a:buClr>
              <a:buFont typeface="Wingdings" panose="05000000000000000000" pitchFamily="2" charset="2"/>
              <a:buChar char="Ø"/>
              <a:defRPr/>
            </a:pPr>
            <a:r>
              <a:rPr lang="en-US" sz="2600" dirty="0"/>
              <a:t>Help users evaluate government’s financial decisions and long-term stability by allowing them to: </a:t>
            </a:r>
          </a:p>
          <a:p>
            <a:pPr marL="742950" lvl="2" indent="-342900">
              <a:lnSpc>
                <a:spcPct val="90000"/>
              </a:lnSpc>
              <a:buClr>
                <a:srgbClr val="002060"/>
              </a:buClr>
              <a:buFont typeface="Wingdings" panose="05000000000000000000" pitchFamily="2" charset="2"/>
              <a:buChar char="Ø"/>
              <a:defRPr/>
            </a:pPr>
            <a:r>
              <a:rPr lang="en-US" sz="2500" dirty="0"/>
              <a:t>Determine the government’s overall financial position.</a:t>
            </a:r>
          </a:p>
          <a:p>
            <a:pPr marL="742950" lvl="2" indent="-342900">
              <a:lnSpc>
                <a:spcPct val="90000"/>
              </a:lnSpc>
              <a:buClr>
                <a:srgbClr val="002060"/>
              </a:buClr>
              <a:buFont typeface="Wingdings" panose="05000000000000000000" pitchFamily="2" charset="2"/>
              <a:buChar char="Ø"/>
              <a:defRPr/>
            </a:pPr>
            <a:r>
              <a:rPr lang="en-US" sz="2500" dirty="0"/>
              <a:t>Understand the cost of services. </a:t>
            </a:r>
          </a:p>
          <a:p>
            <a:pPr marL="742950" lvl="2" indent="-342900">
              <a:lnSpc>
                <a:spcPct val="90000"/>
              </a:lnSpc>
              <a:buClr>
                <a:srgbClr val="002060"/>
              </a:buClr>
              <a:buFont typeface="Wingdings" panose="05000000000000000000" pitchFamily="2" charset="2"/>
              <a:buChar char="Ø"/>
              <a:defRPr/>
            </a:pPr>
            <a:r>
              <a:rPr lang="en-US" sz="2500" dirty="0"/>
              <a:t>See how programs are financed.</a:t>
            </a:r>
          </a:p>
          <a:p>
            <a:pPr marL="742950" lvl="2" indent="-342900">
              <a:lnSpc>
                <a:spcPct val="90000"/>
              </a:lnSpc>
              <a:buClr>
                <a:srgbClr val="002060"/>
              </a:buClr>
              <a:buFont typeface="Wingdings" panose="05000000000000000000" pitchFamily="2" charset="2"/>
              <a:buChar char="Ø"/>
              <a:defRPr/>
            </a:pPr>
            <a:r>
              <a:rPr lang="en-US" sz="2500" dirty="0"/>
              <a:t>See the extent to which government has invested in capital assets.</a:t>
            </a:r>
          </a:p>
          <a:p>
            <a:pPr marL="342900" lvl="2" indent="-342900">
              <a:lnSpc>
                <a:spcPct val="90000"/>
              </a:lnSpc>
              <a:buClr>
                <a:srgbClr val="002060"/>
              </a:buClr>
              <a:buFont typeface="Wingdings" pitchFamily="2" charset="2"/>
              <a:buChar char="Ø"/>
              <a:defRPr/>
            </a:pPr>
            <a:r>
              <a:rPr lang="en-US" sz="2600" dirty="0"/>
              <a:t>Focus on all economic resources.</a:t>
            </a:r>
          </a:p>
          <a:p>
            <a:pPr marL="342900" lvl="1" indent="-342900">
              <a:lnSpc>
                <a:spcPct val="90000"/>
              </a:lnSpc>
              <a:buClr>
                <a:srgbClr val="002060"/>
              </a:buClr>
              <a:buFont typeface="Wingdings" pitchFamily="2" charset="2"/>
              <a:buChar char="Ø"/>
              <a:defRPr/>
            </a:pPr>
            <a:r>
              <a:rPr lang="en-US" sz="2600" dirty="0"/>
              <a:t>Utilize accrual accounting.</a:t>
            </a:r>
            <a:endParaRPr lang="en-US" dirty="0"/>
          </a:p>
        </p:txBody>
      </p:sp>
      <p:sp>
        <p:nvSpPr>
          <p:cNvPr id="2"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78AFC65E-9A12-47BE-9FA7-2482836950C4}" type="slidenum">
              <a:rPr lang="en-US" sz="1000" i="0">
                <a:cs typeface="Arial" charset="0"/>
              </a:rPr>
              <a:pPr algn="r"/>
              <a:t>8</a:t>
            </a:fld>
            <a:endParaRPr lang="en-US" sz="1000" i="0" dirty="0">
              <a:cs typeface="Arial" charset="0"/>
            </a:endParaRPr>
          </a:p>
        </p:txBody>
      </p:sp>
      <p:sp>
        <p:nvSpPr>
          <p:cNvPr id="5" name="Rectangle 4"/>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type="title"/>
          </p:nvPr>
        </p:nvSpPr>
        <p:spPr/>
        <p:txBody>
          <a:bodyPr/>
          <a:lstStyle/>
          <a:p>
            <a:r>
              <a:rPr lang="en-US" dirty="0"/>
              <a:t>Comparing the Two Sets of Financial Statements</a:t>
            </a:r>
          </a:p>
        </p:txBody>
      </p:sp>
      <p:sp>
        <p:nvSpPr>
          <p:cNvPr id="23554" name="Rectangle 1"/>
          <p:cNvSpPr>
            <a:spLocks noChangeArrowheads="1"/>
          </p:cNvSpPr>
          <p:nvPr/>
        </p:nvSpPr>
        <p:spPr bwMode="auto">
          <a:xfrm>
            <a:off x="457200" y="1628775"/>
            <a:ext cx="8229600" cy="954088"/>
          </a:xfrm>
          <a:prstGeom prst="rect">
            <a:avLst/>
          </a:prstGeom>
          <a:noFill/>
          <a:ln w="9525">
            <a:noFill/>
            <a:miter lim="800000"/>
            <a:headEnd/>
            <a:tailEnd/>
          </a:ln>
        </p:spPr>
        <p:txBody>
          <a:bodyPr>
            <a:spAutoFit/>
          </a:bodyPr>
          <a:lstStyle/>
          <a:p>
            <a:pPr eaLnBrk="0" hangingPunct="0"/>
            <a:r>
              <a:rPr lang="en-US" sz="2800" b="1" dirty="0">
                <a:solidFill>
                  <a:srgbClr val="002060"/>
                </a:solidFill>
              </a:rPr>
              <a:t>Comparison of the two sets of financial statements required by GASB:</a:t>
            </a:r>
          </a:p>
        </p:txBody>
      </p:sp>
      <p:sp>
        <p:nvSpPr>
          <p:cNvPr id="23556" name="Slide Number Placeholder 11"/>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r"/>
            <a:r>
              <a:rPr lang="en-US" sz="1000" i="0" dirty="0">
                <a:cs typeface="Arial" charset="0"/>
              </a:rPr>
              <a:t>16-</a:t>
            </a:r>
            <a:fld id="{8AA4724B-10E0-4CF4-ADC0-E30D5CD55E38}" type="slidenum">
              <a:rPr lang="en-US" sz="1000" i="0">
                <a:cs typeface="Arial" charset="0"/>
              </a:rPr>
              <a:pPr algn="r"/>
              <a:t>9</a:t>
            </a:fld>
            <a:endParaRPr lang="en-US" sz="1000" i="0" dirty="0">
              <a:cs typeface="Arial" charset="0"/>
            </a:endParaRPr>
          </a:p>
        </p:txBody>
      </p:sp>
      <p:sp>
        <p:nvSpPr>
          <p:cNvPr id="6" name="Rectangle 5"/>
          <p:cNvSpPr/>
          <p:nvPr/>
        </p:nvSpPr>
        <p:spPr>
          <a:xfrm>
            <a:off x="495300" y="6535738"/>
            <a:ext cx="8210550" cy="230832"/>
          </a:xfrm>
          <a:prstGeom prst="rect">
            <a:avLst/>
          </a:prstGeom>
        </p:spPr>
        <p:txBody>
          <a:bodyPr>
            <a:spAutoFit/>
          </a:bodyPr>
          <a:lstStyle/>
          <a:p>
            <a:pPr algn="ctr"/>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descr="Screen Shot 2019-10-02 at 2.34.0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67000"/>
            <a:ext cx="9144000" cy="3718528"/>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slide colors</Template>
  <TotalTime>7675</TotalTime>
  <Pages>10</Pages>
  <Words>10298</Words>
  <Application>Microsoft Office PowerPoint</Application>
  <PresentationFormat>On-screen Show (4:3)</PresentationFormat>
  <Paragraphs>526</Paragraphs>
  <Slides>55</Slides>
  <Notes>55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55</vt:i4>
      </vt:variant>
    </vt:vector>
  </HeadingPairs>
  <TitlesOfParts>
    <vt:vector size="60" baseType="lpstr">
      <vt:lpstr>Arial</vt:lpstr>
      <vt:lpstr>Calibri</vt:lpstr>
      <vt:lpstr>Times New Roman</vt:lpstr>
      <vt:lpstr>Wingdings</vt:lpstr>
      <vt:lpstr>Sample slide colors</vt:lpstr>
      <vt:lpstr>Chapter Sixteen</vt:lpstr>
      <vt:lpstr>Learning Objective 16-1</vt:lpstr>
      <vt:lpstr>Importance of Governmental Accounting</vt:lpstr>
      <vt:lpstr>Governmental Accounting</vt:lpstr>
      <vt:lpstr>Learning Objective 16-2</vt:lpstr>
      <vt:lpstr>Two Sets of Financial Statements</vt:lpstr>
      <vt:lpstr>Fund Financial Statements</vt:lpstr>
      <vt:lpstr>Government-Wide Financial Statements</vt:lpstr>
      <vt:lpstr>Comparing the Two Sets of Financial Statements</vt:lpstr>
      <vt:lpstr>Evolution of Governmental Financial Statements</vt:lpstr>
      <vt:lpstr>Learning Objective 16-3</vt:lpstr>
      <vt:lpstr>Internal Record-Keeping—Fund Accounting</vt:lpstr>
      <vt:lpstr>Learning Objective 16-4</vt:lpstr>
      <vt:lpstr>Fund Accounting Classifications</vt:lpstr>
      <vt:lpstr>Governmental Funds </vt:lpstr>
      <vt:lpstr>General Fund</vt:lpstr>
      <vt:lpstr>Special Revenue Funds</vt:lpstr>
      <vt:lpstr>Capital Projects Funds</vt:lpstr>
      <vt:lpstr>Debt Service Funds</vt:lpstr>
      <vt:lpstr>Permanent Funds </vt:lpstr>
      <vt:lpstr>Proprietary Funds </vt:lpstr>
      <vt:lpstr>Enterprise Funds</vt:lpstr>
      <vt:lpstr>Internal Service Funds</vt:lpstr>
      <vt:lpstr>Fiduciary Funds</vt:lpstr>
      <vt:lpstr>Types of Fiduciary Funds</vt:lpstr>
      <vt:lpstr>Learning Objective 16-5</vt:lpstr>
      <vt:lpstr>Structure of Government-Wide Financial Statements</vt:lpstr>
      <vt:lpstr>Statement of Net Position Example</vt:lpstr>
      <vt:lpstr>Statement of Net Position</vt:lpstr>
      <vt:lpstr>Statement of Activities Example</vt:lpstr>
      <vt:lpstr>Statement of Activities</vt:lpstr>
      <vt:lpstr>Structure of Fund Financial Statements</vt:lpstr>
      <vt:lpstr>Fund Financial Statements vs. Government-Wide Statements</vt:lpstr>
      <vt:lpstr>Fund Financial Statements—Balance Sheet</vt:lpstr>
      <vt:lpstr>Statement of Revenues, Expenditures, &amp; Changes in Fund Balances Example</vt:lpstr>
      <vt:lpstr>Statement of Revenues, Expenditures, &amp; Changes in Fund Balances </vt:lpstr>
      <vt:lpstr>Learning Objective 16-6</vt:lpstr>
      <vt:lpstr>Procedures—Importance of Budgets</vt:lpstr>
      <vt:lpstr>Procedures—Recording Budgetary Entries Example</vt:lpstr>
      <vt:lpstr>Procedures—Encumbrances</vt:lpstr>
      <vt:lpstr>Procedures for Encumbrances Compared</vt:lpstr>
      <vt:lpstr>Learning Objective 16-7</vt:lpstr>
      <vt:lpstr>Procedures—Capital Assets</vt:lpstr>
      <vt:lpstr>Procedures—Supplies and Prepaids</vt:lpstr>
      <vt:lpstr>Procedures—Supplies and Prepaids Purchase Method</vt:lpstr>
      <vt:lpstr>Procedures—Supplies and Prepaids Consumption Method</vt:lpstr>
      <vt:lpstr>Learning Objective 16-8</vt:lpstr>
      <vt:lpstr>Procedures—Recognition of Revenues </vt:lpstr>
      <vt:lpstr>Procedures—Nonexchange Transactions</vt:lpstr>
      <vt:lpstr>Learning Objective 16-9</vt:lpstr>
      <vt:lpstr>Procedures—Issuance of Bonds</vt:lpstr>
      <vt:lpstr>Learning Objective 16-10</vt:lpstr>
      <vt:lpstr>Special Assessments—Accounting</vt:lpstr>
      <vt:lpstr>Learning Objective 16-11</vt:lpstr>
      <vt:lpstr>Interfund Transactions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559</cp:revision>
  <dcterms:created xsi:type="dcterms:W3CDTF">1998-05-05T02:49:56Z</dcterms:created>
  <dcterms:modified xsi:type="dcterms:W3CDTF">2019-10-15T17:24:45Z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7E5E289E-9E87-478D-A883-2B453FFA4632</vt:lpwstr>
  </property>
  <property fmtid="{D5CDD505-2E9C-101B-9397-08002B2CF9AE}" pid="3" name="ArticulatePath">
    <vt:lpwstr>IPPTChap0016</vt:lpwstr>
  </property>
</Properties>
</file>