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0" r:id="rId1"/>
  </p:sldMasterIdLst>
  <p:notesMasterIdLst>
    <p:notesMasterId r:id="rId66"/>
  </p:notesMasterIdLst>
  <p:handoutMasterIdLst>
    <p:handoutMasterId r:id="rId67"/>
  </p:handoutMasterIdLst>
  <p:sldIdLst>
    <p:sldId id="430" r:id="rId2"/>
    <p:sldId id="416" r:id="rId3"/>
    <p:sldId id="378" r:id="rId4"/>
    <p:sldId id="433" r:id="rId5"/>
    <p:sldId id="434" r:id="rId6"/>
    <p:sldId id="435" r:id="rId7"/>
    <p:sldId id="436" r:id="rId8"/>
    <p:sldId id="432" r:id="rId9"/>
    <p:sldId id="437" r:id="rId10"/>
    <p:sldId id="402" r:id="rId11"/>
    <p:sldId id="381" r:id="rId12"/>
    <p:sldId id="438" r:id="rId13"/>
    <p:sldId id="344" r:id="rId14"/>
    <p:sldId id="431" r:id="rId15"/>
    <p:sldId id="396" r:id="rId16"/>
    <p:sldId id="403" r:id="rId17"/>
    <p:sldId id="417" r:id="rId18"/>
    <p:sldId id="347" r:id="rId19"/>
    <p:sldId id="439" r:id="rId20"/>
    <p:sldId id="348" r:id="rId21"/>
    <p:sldId id="425" r:id="rId22"/>
    <p:sldId id="418" r:id="rId23"/>
    <p:sldId id="349" r:id="rId24"/>
    <p:sldId id="350" r:id="rId25"/>
    <p:sldId id="351" r:id="rId26"/>
    <p:sldId id="353" r:id="rId27"/>
    <p:sldId id="355" r:id="rId28"/>
    <p:sldId id="440" r:id="rId29"/>
    <p:sldId id="441" r:id="rId30"/>
    <p:sldId id="419" r:id="rId31"/>
    <p:sldId id="429" r:id="rId32"/>
    <p:sldId id="357" r:id="rId33"/>
    <p:sldId id="387" r:id="rId34"/>
    <p:sldId id="442" r:id="rId35"/>
    <p:sldId id="420" r:id="rId36"/>
    <p:sldId id="406" r:id="rId37"/>
    <p:sldId id="443" r:id="rId38"/>
    <p:sldId id="407" r:id="rId39"/>
    <p:sldId id="408" r:id="rId40"/>
    <p:sldId id="444" r:id="rId41"/>
    <p:sldId id="445" r:id="rId42"/>
    <p:sldId id="446" r:id="rId43"/>
    <p:sldId id="421" r:id="rId44"/>
    <p:sldId id="397" r:id="rId45"/>
    <p:sldId id="447" r:id="rId46"/>
    <p:sldId id="422" r:id="rId47"/>
    <p:sldId id="359" r:id="rId48"/>
    <p:sldId id="361" r:id="rId49"/>
    <p:sldId id="362" r:id="rId50"/>
    <p:sldId id="448" r:id="rId51"/>
    <p:sldId id="388" r:id="rId52"/>
    <p:sldId id="409" r:id="rId53"/>
    <p:sldId id="449" r:id="rId54"/>
    <p:sldId id="423" r:id="rId55"/>
    <p:sldId id="370" r:id="rId56"/>
    <p:sldId id="372" r:id="rId57"/>
    <p:sldId id="412" r:id="rId58"/>
    <p:sldId id="413" r:id="rId59"/>
    <p:sldId id="424" r:id="rId60"/>
    <p:sldId id="401" r:id="rId61"/>
    <p:sldId id="450" r:id="rId62"/>
    <p:sldId id="451" r:id="rId63"/>
    <p:sldId id="427" r:id="rId64"/>
    <p:sldId id="428" r:id="rId65"/>
  </p:sldIdLst>
  <p:sldSz cx="9144000" cy="6858000" type="screen4x3"/>
  <p:notesSz cx="6858000" cy="9144000"/>
  <p:custDataLst>
    <p:tags r:id="rId68"/>
  </p:custDataLst>
  <p:kinsoku lang="ja-JP"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Arial" charset="0"/>
      </a:defRPr>
    </a:lvl1pPr>
    <a:lvl2pPr marL="457200" algn="l" rtl="0" fontAlgn="base">
      <a:spcBef>
        <a:spcPct val="0"/>
      </a:spcBef>
      <a:spcAft>
        <a:spcPct val="0"/>
      </a:spcAft>
      <a:defRPr sz="2400" kern="1200">
        <a:solidFill>
          <a:schemeClr val="tx1"/>
        </a:solidFill>
        <a:latin typeface="Times New Roman" pitchFamily="18" charset="0"/>
        <a:ea typeface="+mn-ea"/>
        <a:cs typeface="Arial" charset="0"/>
      </a:defRPr>
    </a:lvl2pPr>
    <a:lvl3pPr marL="914400" algn="l" rtl="0" fontAlgn="base">
      <a:spcBef>
        <a:spcPct val="0"/>
      </a:spcBef>
      <a:spcAft>
        <a:spcPct val="0"/>
      </a:spcAft>
      <a:defRPr sz="2400" kern="1200">
        <a:solidFill>
          <a:schemeClr val="tx1"/>
        </a:solidFill>
        <a:latin typeface="Times New Roman" pitchFamily="18" charset="0"/>
        <a:ea typeface="+mn-ea"/>
        <a:cs typeface="Arial" charset="0"/>
      </a:defRPr>
    </a:lvl3pPr>
    <a:lvl4pPr marL="1371600" algn="l" rtl="0" fontAlgn="base">
      <a:spcBef>
        <a:spcPct val="0"/>
      </a:spcBef>
      <a:spcAft>
        <a:spcPct val="0"/>
      </a:spcAft>
      <a:defRPr sz="2400" kern="1200">
        <a:solidFill>
          <a:schemeClr val="tx1"/>
        </a:solidFill>
        <a:latin typeface="Times New Roman" pitchFamily="18" charset="0"/>
        <a:ea typeface="+mn-ea"/>
        <a:cs typeface="Arial" charset="0"/>
      </a:defRPr>
    </a:lvl4pPr>
    <a:lvl5pPr marL="1828800" algn="l" rtl="0" fontAlgn="base">
      <a:spcBef>
        <a:spcPct val="0"/>
      </a:spcBef>
      <a:spcAft>
        <a:spcPct val="0"/>
      </a:spcAft>
      <a:defRPr sz="2400" kern="1200">
        <a:solidFill>
          <a:schemeClr val="tx1"/>
        </a:solidFill>
        <a:latin typeface="Times New Roman" pitchFamily="18" charset="0"/>
        <a:ea typeface="+mn-ea"/>
        <a:cs typeface="Arial" charset="0"/>
      </a:defRPr>
    </a:lvl5pPr>
    <a:lvl6pPr marL="2286000" algn="l" defTabSz="914400" rtl="0" eaLnBrk="1" latinLnBrk="0" hangingPunct="1">
      <a:defRPr sz="2400" kern="1200">
        <a:solidFill>
          <a:schemeClr val="tx1"/>
        </a:solidFill>
        <a:latin typeface="Times New Roman" pitchFamily="18" charset="0"/>
        <a:ea typeface="+mn-ea"/>
        <a:cs typeface="Arial" charset="0"/>
      </a:defRPr>
    </a:lvl6pPr>
    <a:lvl7pPr marL="2743200" algn="l" defTabSz="914400" rtl="0" eaLnBrk="1" latinLnBrk="0" hangingPunct="1">
      <a:defRPr sz="2400" kern="1200">
        <a:solidFill>
          <a:schemeClr val="tx1"/>
        </a:solidFill>
        <a:latin typeface="Times New Roman" pitchFamily="18" charset="0"/>
        <a:ea typeface="+mn-ea"/>
        <a:cs typeface="Arial" charset="0"/>
      </a:defRPr>
    </a:lvl7pPr>
    <a:lvl8pPr marL="3200400" algn="l" defTabSz="914400" rtl="0" eaLnBrk="1" latinLnBrk="0" hangingPunct="1">
      <a:defRPr sz="2400" kern="1200">
        <a:solidFill>
          <a:schemeClr val="tx1"/>
        </a:solidFill>
        <a:latin typeface="Times New Roman" pitchFamily="18" charset="0"/>
        <a:ea typeface="+mn-ea"/>
        <a:cs typeface="Arial" charset="0"/>
      </a:defRPr>
    </a:lvl8pPr>
    <a:lvl9pPr marL="3657600" algn="l" defTabSz="914400" rtl="0" eaLnBrk="1" latinLnBrk="0" hangingPunct="1">
      <a:defRPr sz="2400" kern="1200">
        <a:solidFill>
          <a:schemeClr val="tx1"/>
        </a:solidFill>
        <a:latin typeface="Times New Roman" pitchFamily="18"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obbie" initials="" lastIdx="21" clrIdx="0"/>
  <p:cmAuthor id="1" name="Anna Lusher" initials="AL" lastIdx="2" clrIdx="1"/>
  <p:cmAuthor id="2" name="Bobbie Gershman" initials="BG" lastIdx="32" clrIdx="2">
    <p:extLst/>
  </p:cmAuthor>
  <p:cmAuthor id="3" name="Owner" initials="O" lastIdx="1" clrIdx="3"/>
  <p:cmAuthor id="4" name="John Abernathy" initials="JA" lastIdx="14" clrIdx="4">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00FF00"/>
    <a:srgbClr val="000099"/>
    <a:srgbClr val="663300"/>
    <a:srgbClr val="FF0000"/>
    <a:srgbClr val="CCFFCC"/>
    <a:srgbClr val="CCFFF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304" autoAdjust="0"/>
    <p:restoredTop sz="86323" autoAdjust="0"/>
  </p:normalViewPr>
  <p:slideViewPr>
    <p:cSldViewPr>
      <p:cViewPr varScale="1">
        <p:scale>
          <a:sx n="106" d="100"/>
          <a:sy n="106" d="100"/>
        </p:scale>
        <p:origin x="822" y="102"/>
      </p:cViewPr>
      <p:guideLst>
        <p:guide orient="horz" pos="2160"/>
        <p:guide pos="2880"/>
      </p:guideLst>
    </p:cSldViewPr>
  </p:slideViewPr>
  <p:outlineViewPr>
    <p:cViewPr>
      <p:scale>
        <a:sx n="33" d="100"/>
        <a:sy n="33" d="100"/>
      </p:scale>
      <p:origin x="0" y="25664"/>
    </p:cViewPr>
    <p:sldLst>
      <p:sld r:id="rId1" collapse="1"/>
      <p:sld r:id="rId2" collapse="1"/>
      <p:sld r:id="rId3" collapse="1"/>
      <p:sld r:id="rId4" collapse="1"/>
      <p:sld r:id="rId5" collapse="1"/>
      <p:sld r:id="rId6" collapse="1"/>
      <p:sld r:id="rId7" collapse="1"/>
      <p:sld r:id="rId8" collapse="1"/>
      <p:sld r:id="rId9" collapse="1"/>
      <p:sld r:id="rId10" collapse="1"/>
    </p:sldLst>
  </p:outlineViewPr>
  <p:notesTextViewPr>
    <p:cViewPr>
      <p:scale>
        <a:sx n="100" d="100"/>
        <a:sy n="100" d="100"/>
      </p:scale>
      <p:origin x="0" y="0"/>
    </p:cViewPr>
  </p:notesTextViewPr>
  <p:sorterViewPr>
    <p:cViewPr>
      <p:scale>
        <a:sx n="66" d="100"/>
        <a:sy n="66" d="100"/>
      </p:scale>
      <p:origin x="0" y="846"/>
    </p:cViewPr>
  </p:sorterViewPr>
  <p:notesViewPr>
    <p:cSldViewPr snapToGrid="0" snapToObjects="1">
      <p:cViewPr>
        <p:scale>
          <a:sx n="150" d="100"/>
          <a:sy n="150" d="100"/>
        </p:scale>
        <p:origin x="-1208" y="346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gs" Target="tags/tag1.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_rels/viewProps.xml.rels><?xml version="1.0" encoding="UTF-8" standalone="yes"?>
<Relationships xmlns="http://schemas.openxmlformats.org/package/2006/relationships"><Relationship Id="rId8" Type="http://schemas.openxmlformats.org/officeDocument/2006/relationships/slide" Target="slides/slide46.xml"/><Relationship Id="rId3" Type="http://schemas.openxmlformats.org/officeDocument/2006/relationships/slide" Target="slides/slide17.xml"/><Relationship Id="rId7" Type="http://schemas.openxmlformats.org/officeDocument/2006/relationships/slide" Target="slides/slide43.xml"/><Relationship Id="rId2" Type="http://schemas.openxmlformats.org/officeDocument/2006/relationships/slide" Target="slides/slide14.xml"/><Relationship Id="rId1" Type="http://schemas.openxmlformats.org/officeDocument/2006/relationships/slide" Target="slides/slide2.xml"/><Relationship Id="rId6" Type="http://schemas.openxmlformats.org/officeDocument/2006/relationships/slide" Target="slides/slide35.xml"/><Relationship Id="rId5" Type="http://schemas.openxmlformats.org/officeDocument/2006/relationships/slide" Target="slides/slide30.xml"/><Relationship Id="rId10" Type="http://schemas.openxmlformats.org/officeDocument/2006/relationships/slide" Target="slides/slide59.xml"/><Relationship Id="rId4" Type="http://schemas.openxmlformats.org/officeDocument/2006/relationships/slide" Target="slides/slide22.xml"/><Relationship Id="rId9" Type="http://schemas.openxmlformats.org/officeDocument/2006/relationships/slide" Target="slides/slide5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93" name="Rectangle 21"/>
          <p:cNvSpPr>
            <a:spLocks noChangeArrowheads="1"/>
          </p:cNvSpPr>
          <p:nvPr/>
        </p:nvSpPr>
        <p:spPr bwMode="auto">
          <a:xfrm>
            <a:off x="5945188" y="230188"/>
            <a:ext cx="758825" cy="271462"/>
          </a:xfrm>
          <a:prstGeom prst="rect">
            <a:avLst/>
          </a:prstGeom>
          <a:noFill/>
          <a:ln w="12700">
            <a:noFill/>
            <a:miter lim="800000"/>
            <a:headEnd/>
            <a:tailEnd/>
          </a:ln>
          <a:effectLst/>
        </p:spPr>
        <p:txBody>
          <a:bodyPr lIns="90488" tIns="44450" rIns="90488" bIns="44450">
            <a:spAutoFit/>
          </a:bodyPr>
          <a:lstStyle/>
          <a:p>
            <a:pPr algn="ctr" eaLnBrk="0" hangingPunct="0">
              <a:spcBef>
                <a:spcPct val="50000"/>
              </a:spcBef>
              <a:defRPr/>
            </a:pPr>
            <a:r>
              <a:rPr lang="en-US" sz="1200" dirty="0">
                <a:latin typeface="Arial" charset="0"/>
                <a:cs typeface="+mn-cs"/>
              </a:rPr>
              <a:t>1-</a:t>
            </a:r>
            <a:fld id="{E3C77D0D-EE57-4BA9-BB89-48E5CCCA3F11}" type="slidenum">
              <a:rPr lang="en-US" sz="1200">
                <a:latin typeface="Arial" charset="0"/>
                <a:cs typeface="+mn-cs"/>
              </a:rPr>
              <a:pPr algn="ctr" eaLnBrk="0" hangingPunct="0">
                <a:spcBef>
                  <a:spcPct val="50000"/>
                </a:spcBef>
                <a:defRPr/>
              </a:pPr>
              <a:t>‹#›</a:t>
            </a:fld>
            <a:endParaRPr lang="en-US" sz="1200" dirty="0">
              <a:latin typeface="Arial" charset="0"/>
              <a:cs typeface="+mn-cs"/>
            </a:endParaRPr>
          </a:p>
        </p:txBody>
      </p:sp>
    </p:spTree>
    <p:extLst>
      <p:ext uri="{BB962C8B-B14F-4D97-AF65-F5344CB8AC3E}">
        <p14:creationId xmlns:p14="http://schemas.microsoft.com/office/powerpoint/2010/main" val="15206312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43400"/>
            <a:ext cx="5029200" cy="4114800"/>
          </a:xfrm>
          <a:prstGeom prst="rect">
            <a:avLst/>
          </a:prstGeom>
          <a:noFill/>
          <a:ln w="12700">
            <a:noFill/>
            <a:miter lim="800000"/>
            <a:headEnd/>
            <a:tailEnd/>
          </a:ln>
          <a:effectLst/>
        </p:spPr>
        <p:txBody>
          <a:bodyPr vert="horz" wrap="square" lIns="90488" tIns="44450" rIns="90488" bIns="4445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099" name="Rectangle 3"/>
          <p:cNvSpPr>
            <a:spLocks noGrp="1" noRot="1" noChangeAspect="1" noChangeArrowheads="1" noTextEdit="1"/>
          </p:cNvSpPr>
          <p:nvPr>
            <p:ph type="sldImg" idx="2"/>
          </p:nvPr>
        </p:nvSpPr>
        <p:spPr bwMode="auto">
          <a:xfrm>
            <a:off x="1149350" y="692150"/>
            <a:ext cx="4559300" cy="3416300"/>
          </a:xfrm>
          <a:prstGeom prst="rect">
            <a:avLst/>
          </a:prstGeom>
          <a:noFill/>
          <a:ln w="12700">
            <a:solidFill>
              <a:schemeClr val="tx1"/>
            </a:solidFill>
            <a:miter lim="800000"/>
            <a:headEnd/>
            <a:tailEnd/>
          </a:ln>
        </p:spPr>
      </p:sp>
    </p:spTree>
    <p:extLst>
      <p:ext uri="{BB962C8B-B14F-4D97-AF65-F5344CB8AC3E}">
        <p14:creationId xmlns:p14="http://schemas.microsoft.com/office/powerpoint/2010/main" val="2706570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Rot="1" noChangeAspect="1" noChangeArrowheads="1" noTextEdit="1"/>
          </p:cNvSpPr>
          <p:nvPr>
            <p:ph type="sldImg"/>
          </p:nvPr>
        </p:nvSpPr>
        <p:spPr>
          <a:xfrm>
            <a:off x="1150938" y="692150"/>
            <a:ext cx="4556125" cy="3416300"/>
          </a:xfrm>
          <a:ln/>
        </p:spPr>
      </p:sp>
      <p:sp>
        <p:nvSpPr>
          <p:cNvPr id="23554"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 14-1: Explain the advantages and disadvantages of the partnership versus the corporate form of business. </a:t>
            </a:r>
            <a:endParaRPr lang="en-US" dirty="0"/>
          </a:p>
        </p:txBody>
      </p:sp>
    </p:spTree>
    <p:extLst>
      <p:ext uri="{BB962C8B-B14F-4D97-AF65-F5344CB8AC3E}">
        <p14:creationId xmlns:p14="http://schemas.microsoft.com/office/powerpoint/2010/main" val="19866677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Rot="1" noChangeAspect="1" noChangeArrowheads="1" noTextEdit="1"/>
          </p:cNvSpPr>
          <p:nvPr>
            <p:ph type="sldImg"/>
          </p:nvPr>
        </p:nvSpPr>
        <p:spPr>
          <a:xfrm>
            <a:off x="1150938" y="692150"/>
            <a:ext cx="4556125" cy="3416300"/>
          </a:xfrm>
          <a:ln/>
        </p:spPr>
      </p:sp>
      <p:sp>
        <p:nvSpPr>
          <p:cNvPr id="17410"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The </a:t>
            </a:r>
            <a:r>
              <a:rPr lang="en-US" sz="1200" b="0" i="1" u="none" strike="noStrike" kern="1200" baseline="0" dirty="0">
                <a:solidFill>
                  <a:schemeClr val="tx1"/>
                </a:solidFill>
                <a:latin typeface="Times New Roman" pitchFamily="18" charset="0"/>
                <a:ea typeface="+mn-ea"/>
                <a:cs typeface="+mn-cs"/>
              </a:rPr>
              <a:t>limited liability partnership </a:t>
            </a:r>
            <a:r>
              <a:rPr lang="en-US" sz="1200" b="0" i="0" u="none" strike="noStrike" kern="1200" baseline="0" dirty="0">
                <a:solidFill>
                  <a:schemeClr val="tx1"/>
                </a:solidFill>
                <a:latin typeface="Times New Roman" pitchFamily="18" charset="0"/>
                <a:ea typeface="+mn-ea"/>
                <a:cs typeface="+mn-cs"/>
              </a:rPr>
              <a:t>has most of the characteristics of a general partnership except that it significantly reduces the partners’ liability. Partners may lose their investment in the business and are responsible for the contractual debts of the business. The advantage here is created in connection with any liability resulting from damages. In such cases, the partners are responsible for only their own acts or omissions plus the acts and omissions of individuals under their supervision. </a:t>
            </a:r>
          </a:p>
          <a:p>
            <a:endParaRPr lang="en-US" dirty="0"/>
          </a:p>
        </p:txBody>
      </p:sp>
    </p:spTree>
    <p:extLst>
      <p:ext uri="{BB962C8B-B14F-4D97-AF65-F5344CB8AC3E}">
        <p14:creationId xmlns:p14="http://schemas.microsoft.com/office/powerpoint/2010/main" val="19405009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Rot="1" noChangeAspect="1" noChangeArrowheads="1" noTextEdit="1"/>
          </p:cNvSpPr>
          <p:nvPr>
            <p:ph type="sldImg"/>
          </p:nvPr>
        </p:nvSpPr>
        <p:spPr>
          <a:xfrm>
            <a:off x="1150938" y="692150"/>
            <a:ext cx="4556125" cy="3416300"/>
          </a:xfrm>
          <a:ln/>
        </p:spPr>
      </p:sp>
      <p:sp>
        <p:nvSpPr>
          <p:cNvPr id="17410"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The limited liability company is a relatively new type of organization in the United States although it has long been used in Europe and other areas of the world. It is classified as a partnership for tax purposes and court purposes. However, depending on state laws, the owners risk only their own investments. Thus, similar to a Subchapter S entity, the LLC provides liability protection for its owners and managers. In contrast to a Subchapter S corporation, the number of owners is not usually restricted so that growth may be easier to accomplish. </a:t>
            </a:r>
            <a:endParaRPr lang="en-US" dirty="0"/>
          </a:p>
        </p:txBody>
      </p:sp>
    </p:spTree>
    <p:extLst>
      <p:ext uri="{BB962C8B-B14F-4D97-AF65-F5344CB8AC3E}">
        <p14:creationId xmlns:p14="http://schemas.microsoft.com/office/powerpoint/2010/main" val="6975077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Rot="1" noChangeAspect="1" noChangeArrowheads="1" noTextEdit="1"/>
          </p:cNvSpPr>
          <p:nvPr>
            <p:ph type="sldImg"/>
          </p:nvPr>
        </p:nvSpPr>
        <p:spPr>
          <a:xfrm>
            <a:off x="1150938" y="692150"/>
            <a:ext cx="4556125" cy="3416300"/>
          </a:xfrm>
          <a:ln/>
        </p:spPr>
      </p:sp>
      <p:sp>
        <p:nvSpPr>
          <p:cNvPr id="21506"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Accounting procedures are normally standardized for assets, liabilities, revenues, and expenses regardless of the legal form of a business. </a:t>
            </a:r>
            <a:r>
              <a:rPr lang="en-US" sz="1200" b="0" i="1" u="none" strike="noStrike" kern="1200" baseline="0" dirty="0">
                <a:solidFill>
                  <a:schemeClr val="tx1"/>
                </a:solidFill>
                <a:latin typeface="Times New Roman" pitchFamily="18" charset="0"/>
                <a:ea typeface="+mn-ea"/>
                <a:cs typeface="+mn-cs"/>
              </a:rPr>
              <a:t>Partnership accounting, though, does exhibit unique aspects that warrant study, but they lie primarily in the handling of the partners’ capital accounts. </a:t>
            </a:r>
            <a:endParaRPr lang="en-US" sz="1200" b="0" i="0" u="none" strike="noStrike" kern="1200" baseline="0" dirty="0">
              <a:solidFill>
                <a:schemeClr val="tx1"/>
              </a:solidFill>
              <a:latin typeface="Times New Roman" pitchFamily="18" charset="0"/>
              <a:ea typeface="+mn-ea"/>
              <a:cs typeface="+mn-cs"/>
            </a:endParaRPr>
          </a:p>
          <a:p>
            <a:r>
              <a:rPr lang="en-US" sz="1200" b="0" i="0" u="none" strike="noStrike" kern="1200" baseline="0" dirty="0">
                <a:solidFill>
                  <a:schemeClr val="tx1"/>
                </a:solidFill>
                <a:latin typeface="Times New Roman" pitchFamily="18" charset="0"/>
                <a:ea typeface="+mn-ea"/>
                <a:cs typeface="+mn-cs"/>
              </a:rPr>
              <a:t>Partnerships provide only a limited amount of equity disclosure primarily in the form of individual capital accounts that are accumulated for every partner or every class of partners. These balances measure each partner’s or group’s interest in the book value of the</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business. Thus, the equity section of a partnership balance sheet is composed solely of capital accounts that can be affected by many different events: contributions from partners as well as distributions to them, earnings, and any other equity transactions. </a:t>
            </a:r>
          </a:p>
          <a:p>
            <a:r>
              <a:rPr lang="en-US" sz="1200" b="0" i="0" u="none" strike="noStrike" kern="1200" baseline="0" dirty="0">
                <a:solidFill>
                  <a:schemeClr val="tx1"/>
                </a:solidFill>
                <a:latin typeface="Times New Roman" pitchFamily="18" charset="0"/>
                <a:ea typeface="+mn-ea"/>
                <a:cs typeface="+mn-cs"/>
              </a:rPr>
              <a:t>However,</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partnership accounting does not differentiate between the various sources of ownership capital. Disclosing the composition of the partners’ capital balances has not been judged necessary because partnerships have historically tended to be small with equity transactions that were rarely complex. Additionally, absentee ownership is not common, a factor that minimizes both the need for government regulation and outside interest in detailed information about the capital balances.</a:t>
            </a:r>
            <a:endParaRPr lang="en-US" dirty="0"/>
          </a:p>
        </p:txBody>
      </p:sp>
    </p:spTree>
    <p:extLst>
      <p:ext uri="{BB962C8B-B14F-4D97-AF65-F5344CB8AC3E}">
        <p14:creationId xmlns:p14="http://schemas.microsoft.com/office/powerpoint/2010/main" val="17989911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Rot="1" noChangeAspect="1" noChangeArrowheads="1" noTextEdit="1"/>
          </p:cNvSpPr>
          <p:nvPr>
            <p:ph type="sldImg"/>
          </p:nvPr>
        </p:nvSpPr>
        <p:spPr>
          <a:xfrm>
            <a:off x="1150938" y="692150"/>
            <a:ext cx="4556125" cy="3416300"/>
          </a:xfrm>
          <a:ln/>
        </p:spPr>
      </p:sp>
      <p:sp>
        <p:nvSpPr>
          <p:cNvPr id="23554"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 14-2: Describe the purpose of the articles of partnership and list specific items that should be included in this agreement.</a:t>
            </a:r>
            <a:endParaRPr lang="en-US" dirty="0"/>
          </a:p>
        </p:txBody>
      </p:sp>
    </p:spTree>
    <p:extLst>
      <p:ext uri="{BB962C8B-B14F-4D97-AF65-F5344CB8AC3E}">
        <p14:creationId xmlns:p14="http://schemas.microsoft.com/office/powerpoint/2010/main" val="2753250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noRot="1" noChangeAspect="1" noChangeArrowheads="1" noTextEdit="1"/>
          </p:cNvSpPr>
          <p:nvPr>
            <p:ph type="sldImg"/>
          </p:nvPr>
        </p:nvSpPr>
        <p:spPr>
          <a:xfrm>
            <a:off x="1150938" y="692150"/>
            <a:ext cx="4556125" cy="3416300"/>
          </a:xfrm>
          <a:ln/>
        </p:spPr>
      </p:sp>
      <p:sp>
        <p:nvSpPr>
          <p:cNvPr id="25602" name="Rectangle 3"/>
          <p:cNvSpPr>
            <a:spLocks noGrp="1" noChangeArrowheads="1"/>
          </p:cNvSpPr>
          <p:nvPr>
            <p:ph type="body" idx="1"/>
          </p:nvPr>
        </p:nvSpPr>
        <p:spPr>
          <a:noFill/>
          <a:ln w="9525"/>
        </p:spPr>
        <p:txBody>
          <a:bodyPr/>
          <a:lstStyle/>
          <a:p>
            <a:pPr marL="171450" indent="-171450">
              <a:spcBef>
                <a:spcPct val="0"/>
              </a:spcBef>
              <a:buFont typeface="Arial"/>
              <a:buChar char="•"/>
            </a:pPr>
            <a:r>
              <a:rPr lang="en-US" dirty="0"/>
              <a:t>Partnerships can exist in the absence of a written partnership agreement.</a:t>
            </a:r>
          </a:p>
          <a:p>
            <a:pPr marL="171450" indent="-171450">
              <a:spcBef>
                <a:spcPct val="0"/>
              </a:spcBef>
              <a:buFont typeface="Arial"/>
              <a:buChar char="•"/>
            </a:pPr>
            <a:r>
              <a:rPr lang="en-US" dirty="0"/>
              <a:t>The Uniform Partnership Act establishes standards and rules for partnerships.</a:t>
            </a:r>
          </a:p>
          <a:p>
            <a:pPr marL="171450" indent="-171450">
              <a:spcBef>
                <a:spcPct val="0"/>
              </a:spcBef>
              <a:buFont typeface="Arial"/>
              <a:buChar char="•"/>
            </a:pPr>
            <a:r>
              <a:rPr lang="en-US" dirty="0"/>
              <a:t>A written agreement will supersede the UPA standards.</a:t>
            </a:r>
          </a:p>
          <a:p>
            <a:pPr>
              <a:spcBef>
                <a:spcPts val="1200"/>
              </a:spcBef>
            </a:pPr>
            <a:r>
              <a:rPr lang="en-US" dirty="0"/>
              <a:t>Although t</a:t>
            </a:r>
            <a:r>
              <a:rPr lang="en-US" b="0" dirty="0"/>
              <a:t>he articles of partnership may contain a number of provisions, an explicit understanding should always be reached in regard to the following:</a:t>
            </a:r>
          </a:p>
          <a:p>
            <a:pPr marL="171450" indent="-171450">
              <a:buFont typeface="Arial"/>
              <a:buChar char="•"/>
            </a:pPr>
            <a:r>
              <a:rPr lang="en-US" sz="1200" b="0" i="0" u="none" strike="noStrike" kern="1200" baseline="0" dirty="0">
                <a:latin typeface="Times New Roman" pitchFamily="18" charset="0"/>
                <a:ea typeface="+mn-ea"/>
                <a:cs typeface="+mn-cs"/>
              </a:rPr>
              <a:t>Name and address of each partner.</a:t>
            </a:r>
          </a:p>
          <a:p>
            <a:pPr marL="171450" indent="-171450">
              <a:buFont typeface="Arial"/>
              <a:buChar char="•"/>
            </a:pPr>
            <a:r>
              <a:rPr lang="en-US" sz="1200" b="0" i="0" u="none" strike="noStrike" kern="1200" baseline="0" dirty="0">
                <a:latin typeface="Times New Roman" pitchFamily="18" charset="0"/>
                <a:ea typeface="+mn-ea"/>
                <a:cs typeface="+mn-cs"/>
              </a:rPr>
              <a:t>Business location.</a:t>
            </a:r>
          </a:p>
          <a:p>
            <a:pPr marL="171450" indent="-171450">
              <a:buFont typeface="Arial"/>
              <a:buChar char="•"/>
            </a:pPr>
            <a:r>
              <a:rPr lang="en-US" sz="1200" b="0" i="0" u="none" strike="noStrike" kern="1200" baseline="0" dirty="0">
                <a:latin typeface="Times New Roman" pitchFamily="18" charset="0"/>
                <a:ea typeface="+mn-ea"/>
                <a:cs typeface="+mn-cs"/>
              </a:rPr>
              <a:t>Description of the nature of the business.</a:t>
            </a:r>
          </a:p>
          <a:p>
            <a:pPr marL="171450" indent="-171450">
              <a:buFont typeface="Arial"/>
              <a:buChar char="•"/>
            </a:pPr>
            <a:r>
              <a:rPr lang="en-US" sz="1200" b="0" i="0" u="none" strike="noStrike" kern="1200" baseline="0" dirty="0">
                <a:latin typeface="Times New Roman" pitchFamily="18" charset="0"/>
                <a:ea typeface="+mn-ea"/>
                <a:cs typeface="+mn-cs"/>
              </a:rPr>
              <a:t>Rights and responsibilities of each partner.</a:t>
            </a:r>
          </a:p>
          <a:p>
            <a:pPr marL="171450" indent="-171450">
              <a:buFont typeface="Arial"/>
              <a:buChar char="•"/>
            </a:pPr>
            <a:r>
              <a:rPr lang="en-US" sz="1200" b="0" i="0" u="none" strike="noStrike" kern="1200" baseline="0" dirty="0">
                <a:latin typeface="Times New Roman" pitchFamily="18" charset="0"/>
                <a:ea typeface="+mn-ea"/>
                <a:cs typeface="+mn-cs"/>
              </a:rPr>
              <a:t>Initial contribution to be made by each partner and the method to be used for valuation.</a:t>
            </a:r>
          </a:p>
        </p:txBody>
      </p:sp>
    </p:spTree>
    <p:extLst>
      <p:ext uri="{BB962C8B-B14F-4D97-AF65-F5344CB8AC3E}">
        <p14:creationId xmlns:p14="http://schemas.microsoft.com/office/powerpoint/2010/main" val="19295846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noRot="1" noChangeAspect="1" noChangeArrowheads="1" noTextEdit="1"/>
          </p:cNvSpPr>
          <p:nvPr>
            <p:ph type="sldImg"/>
          </p:nvPr>
        </p:nvSpPr>
        <p:spPr>
          <a:xfrm>
            <a:off x="1150938" y="692150"/>
            <a:ext cx="4556125" cy="3416300"/>
          </a:xfrm>
          <a:ln/>
        </p:spPr>
      </p:sp>
      <p:sp>
        <p:nvSpPr>
          <p:cNvPr id="27650" name="Rectangle 3"/>
          <p:cNvSpPr>
            <a:spLocks noGrp="1" noChangeArrowheads="1"/>
          </p:cNvSpPr>
          <p:nvPr>
            <p:ph type="body" idx="1"/>
          </p:nvPr>
        </p:nvSpPr>
        <p:spPr>
          <a:noFill/>
          <a:ln w="9525"/>
        </p:spPr>
        <p:txBody>
          <a:bodyPr/>
          <a:lstStyle/>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Specific method by which profits and losses are to be allocated.</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Periodic withdrawal of assets by each partner.</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Procedure for admitting new partners.</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Method for arbitrating partnership disputes.</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Life insurance provisions enabling remaining partners to acquire the interest of any</a:t>
            </a:r>
            <a:r>
              <a:rPr lang="en-US" sz="1200" b="0" i="0" u="none" strike="noStrike" kern="120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deceased partner.</a:t>
            </a:r>
          </a:p>
          <a:p>
            <a:pPr marL="171450" indent="-171450">
              <a:buFont typeface="Arial"/>
              <a:buChar char="•"/>
            </a:pPr>
            <a:r>
              <a:rPr lang="en-US" sz="1200" b="0" i="0" u="none" strike="noStrike" kern="1200" baseline="0" dirty="0">
                <a:solidFill>
                  <a:schemeClr val="tx1"/>
                </a:solidFill>
                <a:latin typeface="Times New Roman" pitchFamily="18" charset="0"/>
                <a:ea typeface="+mn-ea"/>
                <a:cs typeface="+mn-cs"/>
              </a:rPr>
              <a:t>Method for settling a partner’s share in the business upon withdrawal, retirement, or death.</a:t>
            </a:r>
            <a:endParaRPr lang="en-US" b="0" dirty="0"/>
          </a:p>
        </p:txBody>
      </p:sp>
    </p:spTree>
    <p:extLst>
      <p:ext uri="{BB962C8B-B14F-4D97-AF65-F5344CB8AC3E}">
        <p14:creationId xmlns:p14="http://schemas.microsoft.com/office/powerpoint/2010/main" val="15492204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Rot="1" noChangeAspect="1" noChangeArrowheads="1" noTextEdit="1"/>
          </p:cNvSpPr>
          <p:nvPr>
            <p:ph type="sldImg"/>
          </p:nvPr>
        </p:nvSpPr>
        <p:spPr>
          <a:xfrm>
            <a:off x="1150938" y="692150"/>
            <a:ext cx="4556125" cy="3416300"/>
          </a:xfrm>
          <a:ln/>
        </p:spPr>
      </p:sp>
      <p:sp>
        <p:nvSpPr>
          <p:cNvPr id="29698"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 14-3: Prepare the journal entry to record the initial capital investment made by a partner. </a:t>
            </a:r>
            <a:endParaRPr lang="en-US" dirty="0"/>
          </a:p>
        </p:txBody>
      </p:sp>
    </p:spTree>
    <p:extLst>
      <p:ext uri="{BB962C8B-B14F-4D97-AF65-F5344CB8AC3E}">
        <p14:creationId xmlns:p14="http://schemas.microsoft.com/office/powerpoint/2010/main" val="5693479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Grp="1" noRot="1" noChangeAspect="1" noChangeArrowheads="1" noTextEdit="1"/>
          </p:cNvSpPr>
          <p:nvPr>
            <p:ph type="sldImg"/>
          </p:nvPr>
        </p:nvSpPr>
        <p:spPr>
          <a:xfrm>
            <a:off x="1150938" y="692150"/>
            <a:ext cx="4556125" cy="3416300"/>
          </a:xfrm>
          <a:ln/>
        </p:spPr>
      </p:sp>
      <p:sp>
        <p:nvSpPr>
          <p:cNvPr id="31746"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Assume that Carter and Green form a business to be operated as a partnership. Carter contributes $50,000 in cash and Green invests $20,000. The initial journal entry to record the creation of this partnership</a:t>
            </a:r>
            <a:r>
              <a:rPr lang="en-US" dirty="0"/>
              <a:t> follows.</a:t>
            </a:r>
          </a:p>
          <a:p>
            <a:r>
              <a:rPr lang="en-US" dirty="0"/>
              <a:t>Cash	  70,000</a:t>
            </a:r>
          </a:p>
          <a:p>
            <a:r>
              <a:rPr lang="en-US" dirty="0"/>
              <a:t>	Carter, Capital		50,000</a:t>
            </a:r>
          </a:p>
          <a:p>
            <a:r>
              <a:rPr lang="en-US" dirty="0"/>
              <a:t>	Green, Capital		20,000</a:t>
            </a:r>
          </a:p>
        </p:txBody>
      </p:sp>
    </p:spTree>
    <p:extLst>
      <p:ext uri="{BB962C8B-B14F-4D97-AF65-F5344CB8AC3E}">
        <p14:creationId xmlns:p14="http://schemas.microsoft.com/office/powerpoint/2010/main" val="18473684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Rot="1" noChangeAspect="1" noChangeArrowheads="1" noTextEdit="1"/>
          </p:cNvSpPr>
          <p:nvPr>
            <p:ph type="sldImg"/>
          </p:nvPr>
        </p:nvSpPr>
        <p:spPr>
          <a:xfrm>
            <a:off x="1150938" y="692150"/>
            <a:ext cx="4556125" cy="3416300"/>
          </a:xfrm>
          <a:ln/>
        </p:spPr>
      </p:sp>
      <p:sp>
        <p:nvSpPr>
          <p:cNvPr id="33794" name="Rectangle 3"/>
          <p:cNvSpPr>
            <a:spLocks noGrp="1" noChangeArrowheads="1"/>
          </p:cNvSpPr>
          <p:nvPr>
            <p:ph type="body" idx="1"/>
          </p:nvPr>
        </p:nvSpPr>
        <p:spPr>
          <a:noFill/>
          <a:ln w="9525"/>
        </p:spPr>
        <p:txBody>
          <a:bodyPr/>
          <a:lstStyle/>
          <a:p>
            <a:r>
              <a:rPr lang="en-US" dirty="0"/>
              <a:t>Determining an appropriate valuation for each capital balance is more than just an accounting exercise. Over the life of a partnership, these figures serve in a number of important capacities:</a:t>
            </a:r>
          </a:p>
          <a:p>
            <a:pPr marL="228600" indent="-228600">
              <a:buFont typeface="+mj-lt"/>
              <a:buAutoNum type="arabicPeriod"/>
            </a:pPr>
            <a:r>
              <a:rPr lang="en-US" dirty="0"/>
              <a:t>The totals in the individual capital accounts often influence the assignment of profits and losses to the partners.</a:t>
            </a:r>
          </a:p>
          <a:p>
            <a:pPr marL="228600" indent="-228600">
              <a:buFont typeface="+mj-lt"/>
              <a:buAutoNum type="arabicPeriod"/>
            </a:pPr>
            <a:r>
              <a:rPr lang="en-US" dirty="0"/>
              <a:t>The capital account balance is usually one factor in determining the final distribution that will be received by a partner at the time of withdrawal or retirement. </a:t>
            </a:r>
          </a:p>
          <a:p>
            <a:pPr marL="228600" indent="-228600">
              <a:buFont typeface="+mj-lt"/>
              <a:buAutoNum type="arabicPeriod"/>
            </a:pPr>
            <a:r>
              <a:rPr lang="en-US" dirty="0"/>
              <a:t>Ending capital balances indicate the allocation to be made of any assets that remain following the liquidation of a partnership.</a:t>
            </a:r>
          </a:p>
        </p:txBody>
      </p:sp>
    </p:spTree>
    <p:extLst>
      <p:ext uri="{BB962C8B-B14F-4D97-AF65-F5344CB8AC3E}">
        <p14:creationId xmlns:p14="http://schemas.microsoft.com/office/powerpoint/2010/main" val="19238994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Rot="1" noChangeAspect="1" noChangeArrowheads="1" noTextEdit="1"/>
          </p:cNvSpPr>
          <p:nvPr>
            <p:ph type="sldImg"/>
          </p:nvPr>
        </p:nvSpPr>
        <p:spPr>
          <a:xfrm>
            <a:off x="1150938" y="692150"/>
            <a:ext cx="4556125" cy="3416300"/>
          </a:xfrm>
          <a:ln/>
        </p:spPr>
      </p:sp>
      <p:sp>
        <p:nvSpPr>
          <p:cNvPr id="33794" name="Rectangle 3"/>
          <p:cNvSpPr>
            <a:spLocks noGrp="1" noChangeArrowheads="1"/>
          </p:cNvSpPr>
          <p:nvPr>
            <p:ph type="body" idx="1"/>
          </p:nvPr>
        </p:nvSpPr>
        <p:spPr>
          <a:noFill/>
          <a:ln w="9525"/>
        </p:spPr>
        <p:txBody>
          <a:bodyPr/>
          <a:lstStyle/>
          <a:p>
            <a:r>
              <a:rPr lang="en-US" dirty="0"/>
              <a:t>Assume that Carter invests $50,000 in cash to begin the previously discussed partnership and Green contributes these assets: inventory,</a:t>
            </a:r>
            <a:r>
              <a:rPr lang="en-US" baseline="0" dirty="0"/>
              <a:t> land, and building</a:t>
            </a:r>
            <a:r>
              <a:rPr lang="en-US" dirty="0"/>
              <a:t>.</a:t>
            </a:r>
          </a:p>
          <a:p>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dirty="0">
                <a:solidFill>
                  <a:srgbClr val="000000"/>
                </a:solidFill>
              </a:rPr>
              <a:t>Although having contributed inventory, land, and a building, </a:t>
            </a:r>
            <a:r>
              <a:rPr lang="en-US" sz="1200" b="0" i="0" u="none" strike="noStrike" kern="1200" baseline="0" dirty="0">
                <a:solidFill>
                  <a:srgbClr val="000000"/>
                </a:solidFill>
                <a:latin typeface="Times New Roman" pitchFamily="18" charset="0"/>
                <a:ea typeface="+mn-ea"/>
                <a:cs typeface="+mn-cs"/>
              </a:rPr>
              <a:t>Green holds no further right to these individual assets; they now belong to the partnership</a:t>
            </a:r>
            <a:r>
              <a:rPr lang="en-US" sz="1200" b="0" i="0" u="none" strike="noStrike" kern="1200" baseline="0" dirty="0">
                <a:solidFill>
                  <a:schemeClr val="tx1"/>
                </a:solidFill>
                <a:latin typeface="Times New Roman" pitchFamily="18" charset="0"/>
                <a:ea typeface="+mn-ea"/>
                <a:cs typeface="+mn-cs"/>
              </a:rPr>
              <a:t> and will be valued at fair value.</a:t>
            </a:r>
            <a:endParaRPr lang="en-US" dirty="0"/>
          </a:p>
        </p:txBody>
      </p:sp>
    </p:spTree>
    <p:extLst>
      <p:ext uri="{BB962C8B-B14F-4D97-AF65-F5344CB8AC3E}">
        <p14:creationId xmlns:p14="http://schemas.microsoft.com/office/powerpoint/2010/main" val="34681945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noRot="1" noChangeAspect="1" noChangeArrowheads="1" noTextEdit="1"/>
          </p:cNvSpPr>
          <p:nvPr>
            <p:ph type="sldImg"/>
          </p:nvPr>
        </p:nvSpPr>
        <p:spPr>
          <a:xfrm>
            <a:off x="1150938" y="692150"/>
            <a:ext cx="4556125" cy="3416300"/>
          </a:xfrm>
          <a:ln/>
        </p:spPr>
      </p:sp>
      <p:sp>
        <p:nvSpPr>
          <p:cNvPr id="15362"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The popularity of partnerships derives from several advantages inherent to this type of organization. An analysis of these attributes explains why millions of enterprises in the United States are partnerships rather than corporations. </a:t>
            </a:r>
          </a:p>
          <a:p>
            <a:r>
              <a:rPr lang="en-US" sz="1200" b="0" i="0" u="none" strike="noStrike" kern="1200" baseline="0" dirty="0">
                <a:solidFill>
                  <a:schemeClr val="tx1"/>
                </a:solidFill>
                <a:latin typeface="Times New Roman" pitchFamily="18" charset="0"/>
                <a:ea typeface="+mn-ea"/>
                <a:cs typeface="+mn-cs"/>
              </a:rPr>
              <a:t>One of the most common motives is the ease of formation. Only an oral agreement is necessary to create a legally binding partnership. In contrast, depending on specific state laws, incorporation requires filing a formal application and completing various other forms and documents. Operators of small businesses may find the convenience and reduced cost involved in creating a partnership to be an especially appealing characteristic. </a:t>
            </a:r>
            <a:endParaRPr lang="en-US" dirty="0"/>
          </a:p>
        </p:txBody>
      </p:sp>
    </p:spTree>
    <p:extLst>
      <p:ext uri="{BB962C8B-B14F-4D97-AF65-F5344CB8AC3E}">
        <p14:creationId xmlns:p14="http://schemas.microsoft.com/office/powerpoint/2010/main" val="29744985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2"/>
          <p:cNvSpPr>
            <a:spLocks noGrp="1" noRot="1" noChangeAspect="1" noChangeArrowheads="1" noTextEdit="1"/>
          </p:cNvSpPr>
          <p:nvPr>
            <p:ph type="sldImg"/>
          </p:nvPr>
        </p:nvSpPr>
        <p:spPr>
          <a:xfrm>
            <a:off x="1150938" y="692150"/>
            <a:ext cx="4556125" cy="3416300"/>
          </a:xfrm>
          <a:ln/>
        </p:spPr>
      </p:sp>
      <p:sp>
        <p:nvSpPr>
          <p:cNvPr id="35842"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As an added factor, Green’s building is encumbered by a $23,600 mortgage that the partnership has agreed to assume. </a:t>
            </a:r>
          </a:p>
          <a:p>
            <a:r>
              <a:rPr lang="en-US" sz="1200" b="0" i="0" u="none" strike="noStrike" kern="1200" baseline="0" dirty="0">
                <a:solidFill>
                  <a:schemeClr val="tx1"/>
                </a:solidFill>
                <a:latin typeface="Times New Roman" pitchFamily="18" charset="0"/>
                <a:ea typeface="+mn-ea"/>
                <a:cs typeface="+mn-cs"/>
              </a:rPr>
              <a:t>Green’s net investment is equal to the fair value of net assets contributed $43,400 ($67,000 less $23,600). The following journal entry records the formation of the partnership created by these contributions</a:t>
            </a:r>
            <a:r>
              <a:rPr lang="en-US" dirty="0"/>
              <a:t>.</a:t>
            </a:r>
          </a:p>
          <a:p>
            <a:r>
              <a:rPr lang="en-US" dirty="0"/>
              <a:t>Cash	50000</a:t>
            </a:r>
          </a:p>
          <a:p>
            <a:r>
              <a:rPr lang="en-US" dirty="0"/>
              <a:t>Inventory	10000</a:t>
            </a:r>
          </a:p>
          <a:p>
            <a:r>
              <a:rPr lang="en-US" dirty="0"/>
              <a:t>Land	11000</a:t>
            </a:r>
          </a:p>
          <a:p>
            <a:r>
              <a:rPr lang="en-US" dirty="0"/>
              <a:t>Building	46000</a:t>
            </a:r>
          </a:p>
          <a:p>
            <a:r>
              <a:rPr lang="en-US" dirty="0"/>
              <a:t>	Mortgage</a:t>
            </a:r>
            <a:r>
              <a:rPr lang="en-US" baseline="0" dirty="0"/>
              <a:t> payable	23600</a:t>
            </a:r>
          </a:p>
          <a:p>
            <a:r>
              <a:rPr lang="en-US" baseline="0" dirty="0"/>
              <a:t>	Carter, Capital		50000</a:t>
            </a:r>
          </a:p>
          <a:p>
            <a:r>
              <a:rPr lang="en-US" baseline="0" dirty="0"/>
              <a:t>	Green, capital		43400</a:t>
            </a:r>
            <a:endParaRPr lang="en-US" dirty="0"/>
          </a:p>
        </p:txBody>
      </p:sp>
    </p:spTree>
    <p:extLst>
      <p:ext uri="{BB962C8B-B14F-4D97-AF65-F5344CB8AC3E}">
        <p14:creationId xmlns:p14="http://schemas.microsoft.com/office/powerpoint/2010/main" val="16312349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p:cNvSpPr>
            <a:spLocks noGrp="1" noRot="1" noChangeAspect="1" noChangeArrowheads="1" noTextEdit="1"/>
          </p:cNvSpPr>
          <p:nvPr>
            <p:ph type="sldImg"/>
          </p:nvPr>
        </p:nvSpPr>
        <p:spPr>
          <a:xfrm>
            <a:off x="1150938" y="692150"/>
            <a:ext cx="4556125" cy="3416300"/>
          </a:xfrm>
          <a:ln/>
        </p:spPr>
      </p:sp>
      <p:sp>
        <p:nvSpPr>
          <p:cNvPr id="37890"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 14-4: Use both the bonus method and the goodwill method to record a partner’s capital investment. </a:t>
            </a:r>
            <a:endParaRPr lang="en-US" dirty="0"/>
          </a:p>
        </p:txBody>
      </p:sp>
    </p:spTree>
    <p:extLst>
      <p:ext uri="{BB962C8B-B14F-4D97-AF65-F5344CB8AC3E}">
        <p14:creationId xmlns:p14="http://schemas.microsoft.com/office/powerpoint/2010/main" val="21957815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noRot="1" noChangeAspect="1" noChangeArrowheads="1" noTextEdit="1"/>
          </p:cNvSpPr>
          <p:nvPr>
            <p:ph type="sldImg"/>
          </p:nvPr>
        </p:nvSpPr>
        <p:spPr>
          <a:xfrm>
            <a:off x="1150938" y="692150"/>
            <a:ext cx="4556125" cy="3416300"/>
          </a:xfrm>
          <a:ln/>
        </p:spPr>
      </p:sp>
      <p:sp>
        <p:nvSpPr>
          <p:cNvPr id="62467" name="Rectangle 3"/>
          <p:cNvSpPr>
            <a:spLocks noGrp="1" noChangeArrowheads="1"/>
          </p:cNvSpPr>
          <p:nvPr>
            <p:ph type="body" idx="1"/>
          </p:nvPr>
        </p:nvSpPr>
        <p:spPr>
          <a:ln w="9525"/>
        </p:spPr>
        <p:txBody>
          <a:bodyPr/>
          <a:lstStyle/>
          <a:p>
            <a:pPr>
              <a:defRPr/>
            </a:pPr>
            <a:r>
              <a:rPr lang="en-US" sz="1200" b="0" i="0" u="none" strike="noStrike" kern="1200" baseline="0" dirty="0">
                <a:solidFill>
                  <a:schemeClr val="tx1"/>
                </a:solidFill>
                <a:latin typeface="Times New Roman" pitchFamily="18" charset="0"/>
                <a:ea typeface="+mn-ea"/>
                <a:cs typeface="+mn-cs"/>
              </a:rPr>
              <a:t>Attributes are frequently as valuable to a partnership as cash and fixed assets. </a:t>
            </a:r>
            <a:r>
              <a:rPr lang="en-US" sz="1200" b="0" i="1" u="none" strike="noStrike" kern="1200" baseline="0" dirty="0">
                <a:solidFill>
                  <a:schemeClr val="tx1"/>
                </a:solidFill>
                <a:latin typeface="Times New Roman" pitchFamily="18" charset="0"/>
                <a:ea typeface="+mn-ea"/>
                <a:cs typeface="+mn-cs"/>
              </a:rPr>
              <a:t>Hence, formal accounting recognition of intangible assets contributions may be appropriately included as a provision of any partnership agreement. </a:t>
            </a:r>
            <a:r>
              <a:rPr lang="en-US" sz="1200" b="0" i="0" u="none" strike="noStrike" kern="1200" baseline="0" dirty="0">
                <a:solidFill>
                  <a:schemeClr val="tx1"/>
                </a:solidFill>
                <a:latin typeface="Times New Roman" pitchFamily="18" charset="0"/>
                <a:ea typeface="+mn-ea"/>
                <a:cs typeface="+mn-cs"/>
              </a:rPr>
              <a:t>The contributions made by one or more of the partners may go beyond assets and liabilities, for example, a particular line of expertise or established clientele.</a:t>
            </a:r>
          </a:p>
          <a:p>
            <a:pPr>
              <a:defRPr/>
            </a:pPr>
            <a:r>
              <a:rPr lang="en-US" sz="1200" b="0" i="0" u="none" strike="noStrike" kern="1200" baseline="0" dirty="0">
                <a:solidFill>
                  <a:schemeClr val="tx1"/>
                </a:solidFill>
                <a:latin typeface="Times New Roman" pitchFamily="18" charset="0"/>
                <a:ea typeface="+mn-ea"/>
                <a:cs typeface="+mn-cs"/>
              </a:rPr>
              <a:t>There are two options: (1) the bonus method and (2) the goodwill method. </a:t>
            </a:r>
            <a:endParaRPr lang="en-US" i="0" dirty="0"/>
          </a:p>
        </p:txBody>
      </p:sp>
    </p:spTree>
    <p:extLst>
      <p:ext uri="{BB962C8B-B14F-4D97-AF65-F5344CB8AC3E}">
        <p14:creationId xmlns:p14="http://schemas.microsoft.com/office/powerpoint/2010/main" val="33738117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noRot="1" noChangeAspect="1" noChangeArrowheads="1" noTextEdit="1"/>
          </p:cNvSpPr>
          <p:nvPr>
            <p:ph type="sldImg"/>
          </p:nvPr>
        </p:nvSpPr>
        <p:spPr>
          <a:xfrm>
            <a:off x="1150938" y="692150"/>
            <a:ext cx="4556125" cy="3416300"/>
          </a:xfrm>
          <a:ln/>
        </p:spPr>
      </p:sp>
      <p:sp>
        <p:nvSpPr>
          <p:cNvPr id="41986" name="Rectangle 3"/>
          <p:cNvSpPr>
            <a:spLocks noGrp="1" noChangeArrowheads="1"/>
          </p:cNvSpPr>
          <p:nvPr>
            <p:ph type="body" idx="1"/>
          </p:nvPr>
        </p:nvSpPr>
        <p:spPr>
          <a:noFill/>
          <a:ln w="9525"/>
        </p:spPr>
        <p:txBody>
          <a:bodyPr/>
          <a:lstStyle/>
          <a:p>
            <a:r>
              <a:rPr lang="en-US" dirty="0"/>
              <a:t>To illustrate, assume that James and Joyce plan to open an advertising agency and decide to organize the endeavor as a partnership. James contributes cash of $70,000, and Joyce invests only $10,000. Joyce, however, is an accomplished graphic artist, a skill that is considered especially valuable to this business. Therefore, in producing the articles of partnership, the partners agree to start the business with equal capital balances. Often such decisions result only after long, and sometimes heated, negotiations. Because the value assigned to an intangible contribution such as artistic talent is arbitrary at best, proper reporting depends on the partners’ ability to arrive at an equitable arrangement.</a:t>
            </a:r>
          </a:p>
        </p:txBody>
      </p:sp>
    </p:spTree>
    <p:extLst>
      <p:ext uri="{BB962C8B-B14F-4D97-AF65-F5344CB8AC3E}">
        <p14:creationId xmlns:p14="http://schemas.microsoft.com/office/powerpoint/2010/main" val="28204089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Rot="1" noChangeAspect="1" noChangeArrowheads="1" noTextEdit="1"/>
          </p:cNvSpPr>
          <p:nvPr>
            <p:ph type="sldImg"/>
          </p:nvPr>
        </p:nvSpPr>
        <p:spPr>
          <a:xfrm>
            <a:off x="1150938" y="692150"/>
            <a:ext cx="4556125" cy="3416300"/>
          </a:xfrm>
          <a:ln/>
        </p:spPr>
      </p:sp>
      <p:sp>
        <p:nvSpPr>
          <p:cNvPr id="44034"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The bonus method assumes that a specialization such as Joyce’s artistic abilities does </a:t>
            </a:r>
            <a:r>
              <a:rPr lang="en-US" sz="1200" b="0" i="1" u="none" strike="noStrike" kern="1200" baseline="0" dirty="0">
                <a:solidFill>
                  <a:schemeClr val="tx1"/>
                </a:solidFill>
                <a:latin typeface="Times New Roman" pitchFamily="18" charset="0"/>
                <a:ea typeface="+mn-ea"/>
                <a:cs typeface="+mn-cs"/>
              </a:rPr>
              <a:t>not </a:t>
            </a:r>
            <a:r>
              <a:rPr lang="en-US" sz="1200" b="0" i="0" u="none" strike="noStrike" kern="1200" baseline="0" dirty="0">
                <a:solidFill>
                  <a:schemeClr val="tx1"/>
                </a:solidFill>
                <a:latin typeface="Times New Roman" pitchFamily="18" charset="0"/>
                <a:ea typeface="+mn-ea"/>
                <a:cs typeface="+mn-cs"/>
              </a:rPr>
              <a:t>constitute a recordable partnership asset with a measurable cost. </a:t>
            </a:r>
            <a:r>
              <a:rPr lang="en-US" dirty="0"/>
              <a:t>Hence, t</a:t>
            </a:r>
            <a:r>
              <a:rPr lang="en-US" sz="1200" b="0" i="0" u="none" strike="noStrike" kern="1200" baseline="0" dirty="0">
                <a:solidFill>
                  <a:schemeClr val="tx1"/>
                </a:solidFill>
                <a:latin typeface="Times New Roman" pitchFamily="18" charset="0"/>
                <a:ea typeface="+mn-ea"/>
                <a:cs typeface="+mn-cs"/>
              </a:rPr>
              <a:t>his approach recognizes only the assets that are physically transferred to the business (such as cash, patents, inventory). Although these contributions determine total partnership capital, the establishment of specific capital balances is viewed as an independent process based solely on the partners’ agreement. Because the initial equity figures result from negotiation, they do not need to correspond directly with the individual investments. </a:t>
            </a:r>
          </a:p>
          <a:p>
            <a:r>
              <a:rPr lang="en-US" sz="1200" b="0" i="0" u="none" strike="noStrike" kern="1200" baseline="0" dirty="0">
                <a:solidFill>
                  <a:schemeClr val="tx1"/>
                </a:solidFill>
                <a:latin typeface="Times New Roman" pitchFamily="18" charset="0"/>
                <a:ea typeface="+mn-ea"/>
                <a:cs typeface="+mn-cs"/>
              </a:rPr>
              <a:t>James and Joyce have contributed a total of $80,000 in identifiable assets to their partnership and have decided on equal capital balances. According to the bonus method, this agreement is fulfilled simply by splitting the $80,000 capital evenly between the two partners. The following entry records the formation of this partnership under this assumption</a:t>
            </a:r>
            <a:r>
              <a:rPr lang="en-US" dirty="0"/>
              <a:t>.</a:t>
            </a:r>
            <a:endParaRPr lang="en-US" b="1" dirty="0">
              <a:solidFill>
                <a:srgbClr val="002060"/>
              </a:solidFill>
            </a:endParaRPr>
          </a:p>
        </p:txBody>
      </p:sp>
    </p:spTree>
    <p:extLst>
      <p:ext uri="{BB962C8B-B14F-4D97-AF65-F5344CB8AC3E}">
        <p14:creationId xmlns:p14="http://schemas.microsoft.com/office/powerpoint/2010/main" val="18184980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Rot="1" noChangeAspect="1" noChangeArrowheads="1" noTextEdit="1"/>
          </p:cNvSpPr>
          <p:nvPr>
            <p:ph type="sldImg"/>
          </p:nvPr>
        </p:nvSpPr>
        <p:spPr>
          <a:xfrm>
            <a:off x="1150938" y="692150"/>
            <a:ext cx="4556125" cy="3416300"/>
          </a:xfrm>
          <a:ln/>
        </p:spPr>
      </p:sp>
      <p:sp>
        <p:nvSpPr>
          <p:cNvPr id="65539" name="Rectangle 3"/>
          <p:cNvSpPr>
            <a:spLocks noGrp="1" noChangeArrowheads="1"/>
          </p:cNvSpPr>
          <p:nvPr>
            <p:ph type="body" idx="1"/>
          </p:nvPr>
        </p:nvSpPr>
        <p:spPr>
          <a:ln w="9525"/>
        </p:spPr>
        <p:txBody>
          <a:bodyPr/>
          <a:lstStyle/>
          <a:p>
            <a:pPr>
              <a:spcBef>
                <a:spcPts val="1200"/>
              </a:spcBef>
              <a:defRPr/>
            </a:pPr>
            <a:r>
              <a:rPr lang="en-US" sz="1200" b="0" i="0" u="none" strike="noStrike" kern="1200" baseline="0" dirty="0">
                <a:solidFill>
                  <a:schemeClr val="tx1"/>
                </a:solidFill>
                <a:latin typeface="Times New Roman" pitchFamily="18" charset="0"/>
                <a:ea typeface="+mn-ea"/>
                <a:cs typeface="+mn-cs"/>
              </a:rPr>
              <a:t>The goodwill method is based on the assumption that an implied value can be calculated mathematically and recorded for any intangible contribution made by a partner. In the present illustration, Joyce invested $60,000 less cash than James but receives an equal amount of capital according to the partnership agreement. </a:t>
            </a:r>
            <a:endParaRPr lang="en-US" dirty="0"/>
          </a:p>
        </p:txBody>
      </p:sp>
    </p:spTree>
    <p:extLst>
      <p:ext uri="{BB962C8B-B14F-4D97-AF65-F5344CB8AC3E}">
        <p14:creationId xmlns:p14="http://schemas.microsoft.com/office/powerpoint/2010/main" val="41900003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Grp="1" noRot="1" noChangeAspect="1" noChangeArrowheads="1" noTextEdit="1"/>
          </p:cNvSpPr>
          <p:nvPr>
            <p:ph type="sldImg"/>
          </p:nvPr>
        </p:nvSpPr>
        <p:spPr>
          <a:xfrm>
            <a:off x="1150938" y="692150"/>
            <a:ext cx="4556125" cy="3416300"/>
          </a:xfrm>
          <a:ln/>
        </p:spPr>
      </p:sp>
      <p:sp>
        <p:nvSpPr>
          <p:cNvPr id="48130"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Proponents of the goodwill method argue that Joyce’s artistic talent has an apparent value of $60,000, a figure that should be included as part of this partner’s capital investment. If not recorded, Joyce’s primary contribution to the business is ignored completely within the accounting records.</a:t>
            </a:r>
            <a:endParaRPr lang="en-US" dirty="0"/>
          </a:p>
        </p:txBody>
      </p:sp>
    </p:spTree>
    <p:extLst>
      <p:ext uri="{BB962C8B-B14F-4D97-AF65-F5344CB8AC3E}">
        <p14:creationId xmlns:p14="http://schemas.microsoft.com/office/powerpoint/2010/main" val="14437170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Rot="1" noChangeAspect="1" noChangeArrowheads="1" noTextEdit="1"/>
          </p:cNvSpPr>
          <p:nvPr>
            <p:ph type="sldImg"/>
          </p:nvPr>
        </p:nvSpPr>
        <p:spPr>
          <a:xfrm>
            <a:off x="1150938" y="692150"/>
            <a:ext cx="4556125" cy="3416300"/>
          </a:xfrm>
          <a:ln/>
        </p:spPr>
      </p:sp>
      <p:sp>
        <p:nvSpPr>
          <p:cNvPr id="65539" name="Rectangle 3"/>
          <p:cNvSpPr>
            <a:spLocks noGrp="1" noChangeArrowheads="1"/>
          </p:cNvSpPr>
          <p:nvPr>
            <p:ph type="body" idx="1"/>
          </p:nvPr>
        </p:nvSpPr>
        <p:spPr>
          <a:ln w="9525"/>
        </p:spPr>
        <p:txBody>
          <a:bodyPr/>
          <a:lstStyle/>
          <a:p>
            <a:r>
              <a:rPr lang="en-US" sz="1200" b="0" i="0" u="none" strike="noStrike" kern="1200" baseline="0" dirty="0">
                <a:solidFill>
                  <a:schemeClr val="tx1"/>
                </a:solidFill>
                <a:latin typeface="Times New Roman" pitchFamily="18" charset="0"/>
                <a:ea typeface="+mn-ea"/>
                <a:cs typeface="+mn-cs"/>
              </a:rPr>
              <a:t>Subsequent to forming a partnership, the owners may choose to contribute additional capital amounts during the life of the business. These investments can be made to stimulate expansion or to assist the business in overcoming working capital shortages or other problems. Regardless of the reason, the contribution is again recorded as an increment in the partner’s capital account based on fair value. For example,</a:t>
            </a:r>
            <a:r>
              <a:rPr lang="en-US" sz="1200" b="0" i="0" u="none" strike="noStrike" kern="1200" dirty="0">
                <a:solidFill>
                  <a:schemeClr val="tx1"/>
                </a:solidFill>
                <a:latin typeface="Times New Roman" pitchFamily="18" charset="0"/>
                <a:ea typeface="+mn-ea"/>
                <a:cs typeface="+mn-cs"/>
              </a:rPr>
              <a:t> in the previous illustration, assume that </a:t>
            </a:r>
            <a:r>
              <a:rPr lang="en-US" sz="1200" b="0" i="0" u="none" strike="noStrike" kern="1200" baseline="0" dirty="0">
                <a:solidFill>
                  <a:schemeClr val="tx1"/>
                </a:solidFill>
                <a:latin typeface="Times New Roman" pitchFamily="18" charset="0"/>
                <a:ea typeface="+mn-ea"/>
                <a:cs typeface="+mn-cs"/>
              </a:rPr>
              <a:t>James decides to invest another $5,000 cash in the partnership to help finance the purchase of new office furnishings. The partner’s capital account balance is immediately increased by this amount to reflect the transfer to the partnership.</a:t>
            </a:r>
            <a:endParaRPr lang="en-US" dirty="0"/>
          </a:p>
        </p:txBody>
      </p:sp>
    </p:spTree>
    <p:extLst>
      <p:ext uri="{BB962C8B-B14F-4D97-AF65-F5344CB8AC3E}">
        <p14:creationId xmlns:p14="http://schemas.microsoft.com/office/powerpoint/2010/main" val="170823960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Rot="1" noChangeAspect="1" noChangeArrowheads="1" noTextEdit="1"/>
          </p:cNvSpPr>
          <p:nvPr>
            <p:ph type="sldImg"/>
          </p:nvPr>
        </p:nvSpPr>
        <p:spPr>
          <a:xfrm>
            <a:off x="1150938" y="692150"/>
            <a:ext cx="4556125" cy="3416300"/>
          </a:xfrm>
          <a:ln/>
        </p:spPr>
      </p:sp>
      <p:sp>
        <p:nvSpPr>
          <p:cNvPr id="65539" name="Rectangle 3"/>
          <p:cNvSpPr>
            <a:spLocks noGrp="1" noChangeArrowheads="1"/>
          </p:cNvSpPr>
          <p:nvPr>
            <p:ph type="body" idx="1"/>
          </p:nvPr>
        </p:nvSpPr>
        <p:spPr>
          <a:ln w="9525"/>
        </p:spPr>
        <p:txBody>
          <a:bodyPr/>
          <a:lstStyle/>
          <a:p>
            <a:r>
              <a:rPr lang="en-US" sz="1200" b="0" i="0" u="none" strike="noStrike" kern="1200" baseline="0" dirty="0">
                <a:solidFill>
                  <a:schemeClr val="tx1"/>
                </a:solidFill>
                <a:latin typeface="Times New Roman" pitchFamily="18" charset="0"/>
                <a:ea typeface="+mn-ea"/>
                <a:cs typeface="+mn-cs"/>
              </a:rPr>
              <a:t>In many instances, the articles of partnership allow withdrawals on a regular periodic basis as a reward for ownership or as compensation for work performed for the business. Often such distributions are recorded initially in a separate drawing account that is closed into the individual partner’s capital account at year-end. Assume, for illustration purposes, that James and Joyce take out $1,200 and $1,500, respectively, from their business. The journal entry to record these payments is as follows</a:t>
            </a:r>
            <a:r>
              <a:rPr lang="en-US" dirty="0"/>
              <a:t>.</a:t>
            </a:r>
          </a:p>
          <a:p>
            <a:r>
              <a:rPr lang="en-US" dirty="0"/>
              <a:t>James,</a:t>
            </a:r>
            <a:r>
              <a:rPr lang="en-US" baseline="0" dirty="0"/>
              <a:t> Drawing	1200</a:t>
            </a:r>
          </a:p>
          <a:p>
            <a:r>
              <a:rPr lang="en-US" baseline="0" dirty="0"/>
              <a:t>Joyce, Drawing	1500</a:t>
            </a:r>
          </a:p>
          <a:p>
            <a:r>
              <a:rPr lang="en-US" baseline="0" dirty="0"/>
              <a:t>	Cash		2700</a:t>
            </a:r>
            <a:endParaRPr lang="en-US" dirty="0"/>
          </a:p>
        </p:txBody>
      </p:sp>
    </p:spTree>
    <p:extLst>
      <p:ext uri="{BB962C8B-B14F-4D97-AF65-F5344CB8AC3E}">
        <p14:creationId xmlns:p14="http://schemas.microsoft.com/office/powerpoint/2010/main" val="18521835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p:cNvSpPr>
            <a:spLocks noGrp="1" noRot="1" noChangeAspect="1" noChangeArrowheads="1" noTextEdit="1"/>
          </p:cNvSpPr>
          <p:nvPr>
            <p:ph type="sldImg"/>
          </p:nvPr>
        </p:nvSpPr>
        <p:spPr>
          <a:xfrm>
            <a:off x="1150938" y="692150"/>
            <a:ext cx="4556125" cy="3416300"/>
          </a:xfrm>
          <a:ln/>
        </p:spPr>
      </p:sp>
      <p:sp>
        <p:nvSpPr>
          <p:cNvPr id="50178"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 14-5: Demonstrate the impact that the allocation of partnership income has on the partners’ individual capital balances.</a:t>
            </a:r>
            <a:endParaRPr lang="en-US" dirty="0"/>
          </a:p>
        </p:txBody>
      </p:sp>
    </p:spTree>
    <p:extLst>
      <p:ext uri="{BB962C8B-B14F-4D97-AF65-F5344CB8AC3E}">
        <p14:creationId xmlns:p14="http://schemas.microsoft.com/office/powerpoint/2010/main" val="36236394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noRot="1" noChangeAspect="1" noChangeArrowheads="1" noTextEdit="1"/>
          </p:cNvSpPr>
          <p:nvPr>
            <p:ph type="sldImg"/>
          </p:nvPr>
        </p:nvSpPr>
        <p:spPr>
          <a:xfrm>
            <a:off x="1150938" y="692150"/>
            <a:ext cx="4556125" cy="3416300"/>
          </a:xfrm>
          <a:ln/>
        </p:spPr>
      </p:sp>
      <p:sp>
        <p:nvSpPr>
          <p:cNvPr id="15362"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Thus, partnership revenue and expense items (as defined by the tax laws) must be assigned directly each year to the individual partners who pay the income taxes. Passing income balances through to the partners in this manner avoids double taxation of the profits that are earned by a business and then distributed to its owners. A corporation’s income is taxed twice: when earned and again when conveyed as a dividend. A partnership’s income is taxed only at the time that the business initially earns it. </a:t>
            </a:r>
          </a:p>
          <a:p>
            <a:r>
              <a:rPr lang="en-US" dirty="0"/>
              <a:t>Historically, a </a:t>
            </a:r>
            <a:r>
              <a:rPr lang="en-US" sz="1200" b="0" i="0" u="none" strike="noStrike" kern="1200" baseline="0" dirty="0">
                <a:solidFill>
                  <a:schemeClr val="tx1"/>
                </a:solidFill>
                <a:latin typeface="Times New Roman" pitchFamily="18" charset="0"/>
                <a:ea typeface="+mn-ea"/>
                <a:cs typeface="+mn-cs"/>
              </a:rPr>
              <a:t>second tax advantage has long been associated with partnerships. Because income is taxable to the partners as the business earns it, any operating losses can be used to reduce their personal taxable income directly.</a:t>
            </a:r>
            <a:endParaRPr lang="en-US" dirty="0"/>
          </a:p>
        </p:txBody>
      </p:sp>
    </p:spTree>
    <p:extLst>
      <p:ext uri="{BB962C8B-B14F-4D97-AF65-F5344CB8AC3E}">
        <p14:creationId xmlns:p14="http://schemas.microsoft.com/office/powerpoint/2010/main" val="15327211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2"/>
          <p:cNvSpPr>
            <a:spLocks noGrp="1" noRot="1" noChangeAspect="1" noChangeArrowheads="1" noTextEdit="1"/>
          </p:cNvSpPr>
          <p:nvPr>
            <p:ph type="sldImg"/>
          </p:nvPr>
        </p:nvSpPr>
        <p:spPr>
          <a:xfrm>
            <a:off x="1150938" y="692150"/>
            <a:ext cx="4556125" cy="3416300"/>
          </a:xfrm>
          <a:ln/>
        </p:spPr>
      </p:sp>
      <p:sp>
        <p:nvSpPr>
          <p:cNvPr id="52226" name="Rectangle 3"/>
          <p:cNvSpPr>
            <a:spLocks noGrp="1" noChangeArrowheads="1"/>
          </p:cNvSpPr>
          <p:nvPr>
            <p:ph type="body" idx="1"/>
          </p:nvPr>
        </p:nvSpPr>
        <p:spPr>
          <a:noFill/>
          <a:ln w="9525"/>
        </p:spPr>
        <p:txBody>
          <a:bodyPr/>
          <a:lstStyle/>
          <a:p>
            <a:r>
              <a:rPr lang="en-US" dirty="0"/>
              <a:t>At the end of each fiscal period, partnership revenues and expenses are closed out, accompanied by an allocation of the resulting net income or loss to the partners’ capital accounts. Because a separate capital balance is maintained for each partner, a method must be devised for this assignment of annual income. Because of the importance of the process, the articles of partnership should always stipulate the procedure the partners established. If no arrangement has been specified, state partnership law normally holds that all partners receive an equal allocation of any income or loss earned by the business. If the partnership agreement specifies only the division of profits, then losses must be divided in the same manner as directed for profit allocation.</a:t>
            </a:r>
          </a:p>
        </p:txBody>
      </p:sp>
    </p:spTree>
    <p:extLst>
      <p:ext uri="{BB962C8B-B14F-4D97-AF65-F5344CB8AC3E}">
        <p14:creationId xmlns:p14="http://schemas.microsoft.com/office/powerpoint/2010/main" val="160908463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2"/>
          <p:cNvSpPr>
            <a:spLocks noGrp="1" noRot="1" noChangeAspect="1" noChangeArrowheads="1" noTextEdit="1"/>
          </p:cNvSpPr>
          <p:nvPr>
            <p:ph type="sldImg"/>
          </p:nvPr>
        </p:nvSpPr>
        <p:spPr>
          <a:xfrm>
            <a:off x="1150938" y="692150"/>
            <a:ext cx="4556125" cy="3416300"/>
          </a:xfrm>
          <a:ln/>
        </p:spPr>
      </p:sp>
      <p:sp>
        <p:nvSpPr>
          <p:cNvPr id="54274" name="Rectangle 3"/>
          <p:cNvSpPr>
            <a:spLocks noGrp="1" noChangeArrowheads="1"/>
          </p:cNvSpPr>
          <p:nvPr>
            <p:ph type="body" idx="1"/>
          </p:nvPr>
        </p:nvSpPr>
        <p:spPr>
          <a:noFill/>
          <a:ln w="9525"/>
        </p:spPr>
        <p:txBody>
          <a:bodyPr/>
          <a:lstStyle/>
          <a:p>
            <a:pPr>
              <a:spcBef>
                <a:spcPts val="1200"/>
              </a:spcBef>
            </a:pPr>
            <a:r>
              <a:rPr lang="en-US" dirty="0"/>
              <a:t>Assume that Tinker, Evers, and Chance form a partnership by investing cash of $120,000, $90,000, and $75,000, respectively.</a:t>
            </a:r>
          </a:p>
          <a:p>
            <a:pPr>
              <a:spcBef>
                <a:spcPts val="1200"/>
              </a:spcBef>
            </a:pPr>
            <a:r>
              <a:rPr lang="en-US" dirty="0"/>
              <a:t>Evers will be allotted 40 percent of all profits and losses because of previous business experience. Tinker and Chance are to divide the remaining 60 percent equally. This agreement also stipulates that each partner is allowed to withdraw $10,000 in cash annually from the business.</a:t>
            </a:r>
          </a:p>
          <a:p>
            <a:pPr>
              <a:spcBef>
                <a:spcPts val="1200"/>
              </a:spcBef>
            </a:pPr>
            <a:r>
              <a:rPr lang="en-US" dirty="0"/>
              <a:t>Net income for the period is $60,000.</a:t>
            </a:r>
          </a:p>
          <a:p>
            <a:endParaRPr lang="en-US" dirty="0"/>
          </a:p>
        </p:txBody>
      </p:sp>
    </p:spTree>
    <p:extLst>
      <p:ext uri="{BB962C8B-B14F-4D97-AF65-F5344CB8AC3E}">
        <p14:creationId xmlns:p14="http://schemas.microsoft.com/office/powerpoint/2010/main" val="1704236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Rot="1" noChangeAspect="1" noChangeArrowheads="1" noTextEdit="1"/>
          </p:cNvSpPr>
          <p:nvPr>
            <p:ph type="sldImg"/>
          </p:nvPr>
        </p:nvSpPr>
        <p:spPr>
          <a:xfrm>
            <a:off x="1150938" y="692150"/>
            <a:ext cx="4556125" cy="3416300"/>
          </a:xfrm>
          <a:ln/>
        </p:spPr>
      </p:sp>
      <p:sp>
        <p:nvSpPr>
          <p:cNvPr id="56322"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At the end of the first year of operations, the partnership reports net income of $60,000. To reflect the changes made in the partners’ capital balances, the closing process consists of the following two journal entries. </a:t>
            </a:r>
          </a:p>
          <a:p>
            <a:r>
              <a:rPr lang="en-US" sz="1200" b="0" i="0" u="none" strike="noStrike" kern="1200" baseline="0" dirty="0">
                <a:solidFill>
                  <a:schemeClr val="tx1"/>
                </a:solidFill>
                <a:latin typeface="Times New Roman" pitchFamily="18" charset="0"/>
                <a:ea typeface="+mn-ea"/>
                <a:cs typeface="+mn-cs"/>
              </a:rPr>
              <a:t>Tinker, Capital 	 10,000 	</a:t>
            </a:r>
          </a:p>
          <a:p>
            <a:r>
              <a:rPr lang="en-US" sz="1200" b="0" i="0" u="none" strike="noStrike" kern="1200" baseline="0" dirty="0">
                <a:solidFill>
                  <a:schemeClr val="tx1"/>
                </a:solidFill>
                <a:latin typeface="Times New Roman" pitchFamily="18" charset="0"/>
                <a:ea typeface="+mn-ea"/>
                <a:cs typeface="+mn-cs"/>
              </a:rPr>
              <a:t>Evers, Capital 	 10,000 	</a:t>
            </a:r>
          </a:p>
          <a:p>
            <a:r>
              <a:rPr lang="en-US" sz="1200" b="0" i="0" u="none" strike="noStrike" kern="1200" baseline="0" dirty="0">
                <a:solidFill>
                  <a:schemeClr val="tx1"/>
                </a:solidFill>
                <a:latin typeface="Times New Roman" pitchFamily="18" charset="0"/>
                <a:ea typeface="+mn-ea"/>
                <a:cs typeface="+mn-cs"/>
              </a:rPr>
              <a:t>Chance, Capital 10,000 	</a:t>
            </a:r>
          </a:p>
          <a:p>
            <a:r>
              <a:rPr lang="en-US" sz="1200" b="0" i="0" u="none" strike="noStrike" kern="1200" baseline="0" dirty="0">
                <a:solidFill>
                  <a:schemeClr val="tx1"/>
                </a:solidFill>
                <a:latin typeface="Times New Roman" pitchFamily="18" charset="0"/>
                <a:ea typeface="+mn-ea"/>
                <a:cs typeface="+mn-cs"/>
              </a:rPr>
              <a:t>Tinker, Drawing 	10,000 	</a:t>
            </a:r>
          </a:p>
          <a:p>
            <a:r>
              <a:rPr lang="en-US" sz="1200" b="0" i="0" u="none" strike="noStrike" kern="1200" baseline="0" dirty="0">
                <a:solidFill>
                  <a:schemeClr val="tx1"/>
                </a:solidFill>
                <a:latin typeface="Times New Roman" pitchFamily="18" charset="0"/>
                <a:ea typeface="+mn-ea"/>
                <a:cs typeface="+mn-cs"/>
              </a:rPr>
              <a:t>Evers, Drawing 	10,000 	</a:t>
            </a:r>
          </a:p>
          <a:p>
            <a:r>
              <a:rPr lang="en-US" sz="1200" b="0" i="0" u="none" strike="noStrike" kern="1200" baseline="0" dirty="0">
                <a:solidFill>
                  <a:schemeClr val="tx1"/>
                </a:solidFill>
                <a:latin typeface="Times New Roman" pitchFamily="18" charset="0"/>
                <a:ea typeface="+mn-ea"/>
                <a:cs typeface="+mn-cs"/>
              </a:rPr>
              <a:t>Chance, Drawing 	10,000 	</a:t>
            </a:r>
          </a:p>
          <a:p>
            <a:r>
              <a:rPr lang="en-US" sz="1200" b="0" i="0" u="none" strike="noStrike" kern="1200" baseline="0" dirty="0">
                <a:solidFill>
                  <a:schemeClr val="tx1"/>
                </a:solidFill>
                <a:latin typeface="Times New Roman" pitchFamily="18" charset="0"/>
                <a:ea typeface="+mn-ea"/>
                <a:cs typeface="+mn-cs"/>
              </a:rPr>
              <a:t>To close out drawing accounts recording payments made to the three partners </a:t>
            </a:r>
          </a:p>
          <a:p>
            <a:r>
              <a:rPr lang="en-US" sz="1200" b="0" i="0" u="none" strike="noStrike" kern="1200" baseline="0" dirty="0">
                <a:solidFill>
                  <a:schemeClr val="tx1"/>
                </a:solidFill>
                <a:latin typeface="Times New Roman" pitchFamily="18" charset="0"/>
                <a:ea typeface="+mn-ea"/>
                <a:cs typeface="+mn-cs"/>
              </a:rPr>
              <a:t>Income Summary 	60,000 	</a:t>
            </a:r>
          </a:p>
          <a:p>
            <a:r>
              <a:rPr lang="en-US" sz="1200" b="0" i="0" u="none" strike="noStrike" kern="1200" baseline="0" dirty="0">
                <a:solidFill>
                  <a:schemeClr val="tx1"/>
                </a:solidFill>
                <a:latin typeface="Times New Roman" pitchFamily="18" charset="0"/>
                <a:ea typeface="+mn-ea"/>
                <a:cs typeface="+mn-cs"/>
              </a:rPr>
              <a:t>Tinker, Capital (30%) 		18,000 	</a:t>
            </a:r>
          </a:p>
          <a:p>
            <a:r>
              <a:rPr lang="en-US" sz="1200" b="0" i="0" u="none" strike="noStrike" kern="1200" baseline="0" dirty="0">
                <a:solidFill>
                  <a:schemeClr val="tx1"/>
                </a:solidFill>
                <a:latin typeface="Times New Roman" pitchFamily="18" charset="0"/>
                <a:ea typeface="+mn-ea"/>
                <a:cs typeface="+mn-cs"/>
              </a:rPr>
              <a:t>Evers, Capital (40%) 		24,000 	</a:t>
            </a:r>
          </a:p>
          <a:p>
            <a:r>
              <a:rPr lang="en-US" sz="1200" b="0" i="0" u="none" strike="noStrike" kern="1200" baseline="0" dirty="0">
                <a:solidFill>
                  <a:schemeClr val="tx1"/>
                </a:solidFill>
                <a:latin typeface="Times New Roman" pitchFamily="18" charset="0"/>
                <a:ea typeface="+mn-ea"/>
                <a:cs typeface="+mn-cs"/>
              </a:rPr>
              <a:t>Chance, Capital (30%) 		18,000 	</a:t>
            </a:r>
          </a:p>
          <a:p>
            <a:r>
              <a:rPr lang="en-US" sz="1200" b="0" i="0" u="none" strike="noStrike" kern="1200" baseline="0" dirty="0">
                <a:solidFill>
                  <a:schemeClr val="tx1"/>
                </a:solidFill>
                <a:latin typeface="Times New Roman" pitchFamily="18" charset="0"/>
                <a:ea typeface="+mn-ea"/>
                <a:cs typeface="+mn-cs"/>
              </a:rPr>
              <a:t>To allocate net income based on provisions of partnership agreement. 	</a:t>
            </a:r>
          </a:p>
          <a:p>
            <a:endParaRPr lang="en-US" sz="1200" b="0" i="0" u="none" strike="noStrike" kern="1200" baseline="0" dirty="0">
              <a:solidFill>
                <a:schemeClr val="tx1"/>
              </a:solidFill>
              <a:latin typeface="Times New Roman" pitchFamily="18" charset="0"/>
              <a:ea typeface="+mn-ea"/>
              <a:cs typeface="+mn-cs"/>
            </a:endParaRPr>
          </a:p>
          <a:p>
            <a:r>
              <a:rPr lang="en-US" sz="1200" b="0" i="0" u="none" strike="noStrike" kern="1200" baseline="0" dirty="0">
                <a:solidFill>
                  <a:schemeClr val="tx1"/>
                </a:solidFill>
                <a:latin typeface="Times New Roman" pitchFamily="18" charset="0"/>
                <a:ea typeface="+mn-ea"/>
                <a:cs typeface="+mn-cs"/>
              </a:rPr>
              <a:t>	</a:t>
            </a:r>
          </a:p>
          <a:p>
            <a:endParaRPr lang="en-US" dirty="0"/>
          </a:p>
        </p:txBody>
      </p:sp>
    </p:spTree>
    <p:extLst>
      <p:ext uri="{BB962C8B-B14F-4D97-AF65-F5344CB8AC3E}">
        <p14:creationId xmlns:p14="http://schemas.microsoft.com/office/powerpoint/2010/main" val="377796815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Rot="1" noChangeAspect="1" noChangeArrowheads="1" noTextEdit="1"/>
          </p:cNvSpPr>
          <p:nvPr>
            <p:ph type="sldImg"/>
          </p:nvPr>
        </p:nvSpPr>
        <p:spPr>
          <a:xfrm>
            <a:off x="1150938" y="692150"/>
            <a:ext cx="4556125" cy="3416300"/>
          </a:xfrm>
          <a:ln/>
        </p:spPr>
      </p:sp>
      <p:sp>
        <p:nvSpPr>
          <p:cNvPr id="56322"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Because a partnership does not separately disclose a retained earnings balance, the statement of retained earnings usually reported by a corporation is replaced by a statement of partners’ capital. The following financial statement is based on the data presented for the partnership of Tinker, Evers, and Chance. The changes made during the year in the individual capital accounts are outlined along with totals representing the partnership as a whole. </a:t>
            </a:r>
            <a:endParaRPr lang="en-US" dirty="0"/>
          </a:p>
        </p:txBody>
      </p:sp>
    </p:spTree>
    <p:extLst>
      <p:ext uri="{BB962C8B-B14F-4D97-AF65-F5344CB8AC3E}">
        <p14:creationId xmlns:p14="http://schemas.microsoft.com/office/powerpoint/2010/main" val="330431534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2"/>
          <p:cNvSpPr>
            <a:spLocks noGrp="1" noRot="1" noChangeAspect="1" noChangeArrowheads="1" noTextEdit="1"/>
          </p:cNvSpPr>
          <p:nvPr>
            <p:ph type="sldImg"/>
          </p:nvPr>
        </p:nvSpPr>
        <p:spPr>
          <a:xfrm>
            <a:off x="1150938" y="692150"/>
            <a:ext cx="4556125" cy="3416300"/>
          </a:xfrm>
          <a:ln/>
        </p:spPr>
      </p:sp>
      <p:sp>
        <p:nvSpPr>
          <p:cNvPr id="58370"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 14-6: Allocate income to partners when interest and/or salary factors are included.</a:t>
            </a:r>
            <a:endParaRPr lang="en-US" dirty="0"/>
          </a:p>
        </p:txBody>
      </p:sp>
    </p:spTree>
    <p:extLst>
      <p:ext uri="{BB962C8B-B14F-4D97-AF65-F5344CB8AC3E}">
        <p14:creationId xmlns:p14="http://schemas.microsoft.com/office/powerpoint/2010/main" val="281274772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p:cNvSpPr>
            <a:spLocks noGrp="1" noRot="1" noChangeAspect="1"/>
          </p:cNvSpPr>
          <p:nvPr>
            <p:ph type="sldImg"/>
          </p:nvPr>
        </p:nvSpPr>
        <p:spPr>
          <a:xfrm>
            <a:off x="1150938" y="692150"/>
            <a:ext cx="4556125" cy="3416300"/>
          </a:xfrm>
          <a:ln/>
        </p:spPr>
      </p:sp>
      <p:sp>
        <p:nvSpPr>
          <p:cNvPr id="62466" name="Notes Placeholder 2"/>
          <p:cNvSpPr>
            <a:spLocks noGrp="1"/>
          </p:cNvSpPr>
          <p:nvPr>
            <p:ph type="body" idx="1"/>
          </p:nvPr>
        </p:nvSpPr>
        <p:spPr>
          <a:noFill/>
          <a:ln w="9525"/>
        </p:spPr>
        <p:txBody>
          <a:bodyPr/>
          <a:lstStyle/>
          <a:p>
            <a:pPr>
              <a:spcBef>
                <a:spcPts val="1200"/>
              </a:spcBef>
            </a:pPr>
            <a:r>
              <a:rPr lang="en-US" b="0" dirty="0">
                <a:solidFill>
                  <a:srgbClr val="000000"/>
                </a:solidFill>
              </a:rPr>
              <a:t>Assume the original facts for the Tinker, Evers, and Chance partnership except </a:t>
            </a:r>
            <a:r>
              <a:rPr lang="en-US" sz="1200" b="0" i="0" u="none" strike="noStrike" kern="1200" baseline="0" dirty="0">
                <a:solidFill>
                  <a:srgbClr val="000000"/>
                </a:solidFill>
                <a:latin typeface="Times New Roman" pitchFamily="18" charset="0"/>
                <a:ea typeface="+mn-ea"/>
                <a:cs typeface="+mn-cs"/>
              </a:rPr>
              <a:t>that </a:t>
            </a:r>
            <a:r>
              <a:rPr lang="en-US" sz="1200" b="0" i="0" u="none" strike="noStrike" kern="1200" baseline="0" dirty="0">
                <a:solidFill>
                  <a:srgbClr val="000000"/>
                </a:solidFill>
              </a:rPr>
              <a:t>they arrive at a more detailed method of allocating profits and losses. After considerable negotiation, an articles of partnership agreement</a:t>
            </a:r>
            <a:r>
              <a:rPr lang="en-US" sz="1200" b="0" i="0" u="none" strike="noStrike" kern="1200" dirty="0">
                <a:solidFill>
                  <a:srgbClr val="000000"/>
                </a:solidFill>
              </a:rPr>
              <a:t> </a:t>
            </a:r>
            <a:r>
              <a:rPr lang="en-US" sz="1200" b="0" i="0" u="none" strike="noStrike" kern="1200" baseline="0" dirty="0">
                <a:solidFill>
                  <a:srgbClr val="000000"/>
                </a:solidFill>
              </a:rPr>
              <a:t>credits each partner annually for interest in an amount equal to 10 percent of that partner’s beginning capital balance for the year. Evers and Chance also will be allotted $15,000 each as a compensation allowance in recognition of their participation in daily operations. Any remaining profit or loss will be split 3:4:3, with the largest share going to Evers because of the work experience that this partner brings to the business. As with any appropriate allocation, this pattern attempts to provide fair treatment for all three partners. </a:t>
            </a:r>
            <a:endParaRPr lang="en-US" b="0" dirty="0">
              <a:solidFill>
                <a:srgbClr val="000000"/>
              </a:solidFill>
            </a:endParaRPr>
          </a:p>
        </p:txBody>
      </p:sp>
    </p:spTree>
    <p:extLst>
      <p:ext uri="{BB962C8B-B14F-4D97-AF65-F5344CB8AC3E}">
        <p14:creationId xmlns:p14="http://schemas.microsoft.com/office/powerpoint/2010/main" val="77281081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p:cNvSpPr>
            <a:spLocks noGrp="1" noRot="1" noChangeAspect="1"/>
          </p:cNvSpPr>
          <p:nvPr>
            <p:ph type="sldImg"/>
          </p:nvPr>
        </p:nvSpPr>
        <p:spPr>
          <a:xfrm>
            <a:off x="1150938" y="692150"/>
            <a:ext cx="4556125" cy="3416300"/>
          </a:xfrm>
          <a:ln/>
        </p:spPr>
      </p:sp>
      <p:sp>
        <p:nvSpPr>
          <p:cNvPr id="62466" name="Notes Placeholder 2"/>
          <p:cNvSpPr>
            <a:spLocks noGrp="1"/>
          </p:cNvSpPr>
          <p:nvPr>
            <p:ph type="body" idx="1"/>
          </p:nvPr>
        </p:nvSpPr>
        <p:spPr>
          <a:noFill/>
          <a:ln w="9525"/>
        </p:spPr>
        <p:txBody>
          <a:bodyPr/>
          <a:lstStyle/>
          <a:p>
            <a:pPr marL="0" indent="0" eaLnBrk="0" hangingPunct="0">
              <a:spcBef>
                <a:spcPts val="1200"/>
              </a:spcBef>
              <a:buFont typeface="Wingdings" panose="05000000000000000000" pitchFamily="2" charset="2"/>
              <a:buNone/>
            </a:pPr>
            <a:r>
              <a:rPr lang="en-US" sz="1200" b="0" dirty="0">
                <a:solidFill>
                  <a:srgbClr val="000066"/>
                </a:solidFill>
              </a:rPr>
              <a:t>The $60,000 net income earned by the partnership in the first year of operation would be allocated as follows. </a:t>
            </a:r>
          </a:p>
        </p:txBody>
      </p:sp>
    </p:spTree>
    <p:extLst>
      <p:ext uri="{BB962C8B-B14F-4D97-AF65-F5344CB8AC3E}">
        <p14:creationId xmlns:p14="http://schemas.microsoft.com/office/powerpoint/2010/main" val="373963802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p:cNvSpPr>
            <a:spLocks noGrp="1" noRot="1" noChangeAspect="1"/>
          </p:cNvSpPr>
          <p:nvPr>
            <p:ph type="sldImg"/>
          </p:nvPr>
        </p:nvSpPr>
        <p:spPr>
          <a:xfrm>
            <a:off x="1150938" y="692150"/>
            <a:ext cx="4556125" cy="3416300"/>
          </a:xfrm>
          <a:ln/>
        </p:spPr>
      </p:sp>
      <p:sp>
        <p:nvSpPr>
          <p:cNvPr id="64514" name="Notes Placeholder 2"/>
          <p:cNvSpPr>
            <a:spLocks noGrp="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The schedule computing the division of income must be completed prior to determining the final capital balances for the partners. For the Tinker, Evers, and Chance partnership, the allocations just calculated lead to the following year-end closing entry.</a:t>
            </a:r>
          </a:p>
          <a:p>
            <a:r>
              <a:rPr lang="en-US" sz="1200" b="0" i="0" u="none" strike="noStrike" kern="1200" baseline="0" dirty="0">
                <a:solidFill>
                  <a:schemeClr val="tx1"/>
                </a:solidFill>
                <a:latin typeface="Times New Roman" pitchFamily="18" charset="0"/>
                <a:ea typeface="+mn-ea"/>
                <a:cs typeface="+mn-cs"/>
              </a:rPr>
              <a:t>Income Summary 	60,000 	</a:t>
            </a:r>
          </a:p>
          <a:p>
            <a:r>
              <a:rPr lang="en-US" sz="1200" b="0" i="0" u="none" strike="noStrike" kern="1200" baseline="0" dirty="0">
                <a:solidFill>
                  <a:schemeClr val="tx1"/>
                </a:solidFill>
                <a:latin typeface="Times New Roman" pitchFamily="18" charset="0"/>
                <a:ea typeface="+mn-ea"/>
                <a:cs typeface="+mn-cs"/>
              </a:rPr>
              <a:t>Tinker, Capital 			12,450 	</a:t>
            </a:r>
          </a:p>
          <a:p>
            <a:r>
              <a:rPr lang="en-US" sz="1200" b="0" i="0" u="none" strike="noStrike" kern="1200" baseline="0" dirty="0">
                <a:solidFill>
                  <a:schemeClr val="tx1"/>
                </a:solidFill>
                <a:latin typeface="Times New Roman" pitchFamily="18" charset="0"/>
                <a:ea typeface="+mn-ea"/>
                <a:cs typeface="+mn-cs"/>
              </a:rPr>
              <a:t>Evers, Capital 			24,600 	</a:t>
            </a:r>
          </a:p>
          <a:p>
            <a:r>
              <a:rPr lang="en-US" sz="1200" b="0" i="0" u="none" strike="noStrike" kern="1200" baseline="0" dirty="0">
                <a:solidFill>
                  <a:schemeClr val="tx1"/>
                </a:solidFill>
                <a:latin typeface="Times New Roman" pitchFamily="18" charset="0"/>
                <a:ea typeface="+mn-ea"/>
                <a:cs typeface="+mn-cs"/>
              </a:rPr>
              <a:t>Chance, Capital 		22,950 	</a:t>
            </a:r>
          </a:p>
          <a:p>
            <a:r>
              <a:rPr lang="en-US" sz="1200" b="0" i="0" u="none" strike="noStrike" kern="1200" baseline="0" dirty="0">
                <a:solidFill>
                  <a:schemeClr val="tx1"/>
                </a:solidFill>
                <a:latin typeface="Times New Roman" pitchFamily="18" charset="0"/>
                <a:ea typeface="+mn-ea"/>
                <a:cs typeface="+mn-cs"/>
              </a:rPr>
              <a:t>To allocate income for the year to the individual partners’ capital accounts based on partnership agreement.</a:t>
            </a:r>
            <a:endParaRPr lang="en-US" dirty="0"/>
          </a:p>
        </p:txBody>
      </p:sp>
    </p:spTree>
    <p:extLst>
      <p:ext uri="{BB962C8B-B14F-4D97-AF65-F5344CB8AC3E}">
        <p14:creationId xmlns:p14="http://schemas.microsoft.com/office/powerpoint/2010/main" val="144326553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Slide Image Placeholder 1"/>
          <p:cNvSpPr>
            <a:spLocks noGrp="1" noRot="1" noChangeAspect="1"/>
          </p:cNvSpPr>
          <p:nvPr>
            <p:ph type="sldImg"/>
          </p:nvPr>
        </p:nvSpPr>
        <p:spPr>
          <a:xfrm>
            <a:off x="1150938" y="692150"/>
            <a:ext cx="4556125" cy="3416300"/>
          </a:xfrm>
          <a:ln/>
        </p:spPr>
      </p:sp>
      <p:sp>
        <p:nvSpPr>
          <p:cNvPr id="66562" name="Notes Placeholder 2"/>
          <p:cNvSpPr>
            <a:spLocks noGrp="1"/>
          </p:cNvSpPr>
          <p:nvPr>
            <p:ph type="body" idx="1"/>
          </p:nvPr>
        </p:nvSpPr>
        <p:spPr>
          <a:noFill/>
          <a:ln w="9525"/>
        </p:spPr>
        <p:txBody>
          <a:bodyPr/>
          <a:lstStyle/>
          <a:p>
            <a:pPr>
              <a:spcBef>
                <a:spcPts val="1200"/>
              </a:spcBef>
            </a:pPr>
            <a:r>
              <a:rPr lang="en-US" sz="1200" b="0" i="0" u="none" strike="noStrike" kern="1200" baseline="0" dirty="0">
                <a:solidFill>
                  <a:schemeClr val="tx1"/>
                </a:solidFill>
                <a:latin typeface="Times New Roman" pitchFamily="18" charset="0"/>
                <a:ea typeface="+mn-ea"/>
                <a:cs typeface="+mn-cs"/>
              </a:rPr>
              <a:t>The assignment process is no more than a series of mechanical steps reflecting the change in each partner’s capital balance resulting from the provisions of the partnership agreement. The number of different allocation procedures that could be employed is limited solely by the partners’ imagination. Although interest, compensation allowances, and various ratios are the predominant factors encountered in practice, other possibilities exist. Therefore, another approach to the allocation process is presented to further illustrate some of the variations that can be utilized. A two-person partnership is used here to simplify the computations. </a:t>
            </a:r>
            <a:endParaRPr lang="en-US" dirty="0"/>
          </a:p>
        </p:txBody>
      </p:sp>
    </p:spTree>
    <p:extLst>
      <p:ext uri="{BB962C8B-B14F-4D97-AF65-F5344CB8AC3E}">
        <p14:creationId xmlns:p14="http://schemas.microsoft.com/office/powerpoint/2010/main" val="101757163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p:cNvSpPr>
            <a:spLocks noGrp="1" noRot="1" noChangeAspect="1"/>
          </p:cNvSpPr>
          <p:nvPr>
            <p:ph type="sldImg"/>
          </p:nvPr>
        </p:nvSpPr>
        <p:spPr>
          <a:xfrm>
            <a:off x="1150938" y="692150"/>
            <a:ext cx="4556125" cy="3416300"/>
          </a:xfrm>
          <a:ln/>
        </p:spPr>
      </p:sp>
      <p:sp>
        <p:nvSpPr>
          <p:cNvPr id="64514" name="Notes Placeholder 2"/>
          <p:cNvSpPr>
            <a:spLocks noGrp="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Assume that Webber and Rice formed a partnership several years ago to operate a coffee shop. Webber contributed the initial capital, and Rice manages the business. With the assistance of their accountant, they wrote an articles of partnership agreement that contains the following provisions: </a:t>
            </a:r>
          </a:p>
          <a:p>
            <a:pPr marL="228600" indent="-228600">
              <a:buFont typeface="+mj-lt"/>
              <a:buAutoNum type="arabicPeriod"/>
            </a:pPr>
            <a:r>
              <a:rPr lang="en-US" sz="1200" b="0" i="0" u="none" strike="noStrike" kern="1200" baseline="0" dirty="0">
                <a:solidFill>
                  <a:schemeClr val="tx1"/>
                </a:solidFill>
                <a:latin typeface="Times New Roman" pitchFamily="18" charset="0"/>
                <a:ea typeface="+mn-ea"/>
                <a:cs typeface="+mn-cs"/>
              </a:rPr>
              <a:t>Each partner is allowed to draw $1,000 in cash from the business every month. Any withdrawal in excess of that figure will be accounted for as a direct reduction to the partner’s capital balance. </a:t>
            </a:r>
          </a:p>
        </p:txBody>
      </p:sp>
    </p:spTree>
    <p:extLst>
      <p:ext uri="{BB962C8B-B14F-4D97-AF65-F5344CB8AC3E}">
        <p14:creationId xmlns:p14="http://schemas.microsoft.com/office/powerpoint/2010/main" val="12861008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noRot="1" noChangeAspect="1" noChangeArrowheads="1" noTextEdit="1"/>
          </p:cNvSpPr>
          <p:nvPr>
            <p:ph type="sldImg"/>
          </p:nvPr>
        </p:nvSpPr>
        <p:spPr>
          <a:xfrm>
            <a:off x="1150938" y="692150"/>
            <a:ext cx="4556125" cy="3416300"/>
          </a:xfrm>
          <a:ln/>
        </p:spPr>
      </p:sp>
      <p:sp>
        <p:nvSpPr>
          <p:cNvPr id="15362"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Historically, a second tax advantage has long been associated with partnerships. Because income is taxable to the partners as the business earns it, any operating losses can be used to reduce their personal taxable income directly. In contrast, a corporation is viewed as legally separate from its owners, so losses cannot be passed through to them. A corporation has the ability to carry back any net operating losses and reduce previously taxed income (usually for the two prior years) and carry forward remaining losses to decrease future taxable income (for up to 20 years). However, if a corporation is newly formed or has not been profitable, operating losses provide no immediate benefit to a corporation or its owners as losses do for a partnership. </a:t>
            </a:r>
            <a:endParaRPr lang="en-US" dirty="0"/>
          </a:p>
        </p:txBody>
      </p:sp>
    </p:spTree>
    <p:extLst>
      <p:ext uri="{BB962C8B-B14F-4D97-AF65-F5344CB8AC3E}">
        <p14:creationId xmlns:p14="http://schemas.microsoft.com/office/powerpoint/2010/main" val="258656220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p:cNvSpPr>
            <a:spLocks noGrp="1" noRot="1" noChangeAspect="1"/>
          </p:cNvSpPr>
          <p:nvPr>
            <p:ph type="sldImg"/>
          </p:nvPr>
        </p:nvSpPr>
        <p:spPr>
          <a:xfrm>
            <a:off x="1150938" y="692150"/>
            <a:ext cx="4556125" cy="3416300"/>
          </a:xfrm>
          <a:ln/>
        </p:spPr>
      </p:sp>
      <p:sp>
        <p:nvSpPr>
          <p:cNvPr id="64514" name="Notes Placeholder 2"/>
          <p:cNvSpPr>
            <a:spLocks noGrp="1"/>
          </p:cNvSpPr>
          <p:nvPr>
            <p:ph type="body" idx="1"/>
          </p:nvPr>
        </p:nvSpPr>
        <p:spPr>
          <a:noFill/>
          <a:ln w="9525"/>
        </p:spPr>
        <p:txBody>
          <a:bodyPr/>
          <a:lstStyle/>
          <a:p>
            <a:pPr marL="228600" indent="-228600">
              <a:buFont typeface="+mj-lt"/>
              <a:buAutoNum type="arabicPeriod" startAt="2"/>
            </a:pPr>
            <a:r>
              <a:rPr lang="en-US" sz="1200" b="0" i="0" u="none" strike="noStrike" kern="1200" baseline="0" dirty="0">
                <a:solidFill>
                  <a:schemeClr val="tx1"/>
                </a:solidFill>
                <a:latin typeface="Times New Roman" pitchFamily="18" charset="0"/>
                <a:ea typeface="+mn-ea"/>
                <a:cs typeface="+mn-cs"/>
              </a:rPr>
              <a:t>Partnership profits and losses will be allocated each year according to the following plan: </a:t>
            </a:r>
          </a:p>
          <a:p>
            <a:pPr marL="685800" lvl="1" indent="-228600">
              <a:buFont typeface="+mj-lt"/>
              <a:buAutoNum type="alphaLcPeriod"/>
            </a:pPr>
            <a:r>
              <a:rPr lang="en-US" b="0" i="0" u="none" strike="noStrike" kern="1200" baseline="0" dirty="0">
                <a:solidFill>
                  <a:schemeClr val="tx1"/>
                </a:solidFill>
                <a:latin typeface="Times New Roman" pitchFamily="18" charset="0"/>
                <a:ea typeface="+mn-ea"/>
                <a:cs typeface="+mn-cs"/>
              </a:rPr>
              <a:t>Each partner will earn 15 percent interest based on the monthly average capital balance for the year (calculated without regard for normal drawings or current income).</a:t>
            </a:r>
          </a:p>
          <a:p>
            <a:pPr marL="685800" lvl="1" indent="-228600">
              <a:buFont typeface="+mj-lt"/>
              <a:buAutoNum type="alphaLcPeriod"/>
            </a:pPr>
            <a:r>
              <a:rPr lang="en-US" b="0" i="0" u="none" strike="noStrike" kern="1200" baseline="0" dirty="0">
                <a:solidFill>
                  <a:schemeClr val="tx1"/>
                </a:solidFill>
                <a:latin typeface="Times New Roman" pitchFamily="18" charset="0"/>
                <a:ea typeface="+mn-ea"/>
                <a:cs typeface="+mn-cs"/>
              </a:rPr>
              <a:t>As a reward for operating the business, Rice is to receive credit for a bonus equal to 20 percent of the year’s net income. However, no bonus is earned if the partnership reports a net loss. </a:t>
            </a:r>
          </a:p>
          <a:p>
            <a:pPr marL="685800" lvl="1" indent="-228600">
              <a:buFont typeface="+mj-lt"/>
              <a:buAutoNum type="alphaLcPeriod"/>
            </a:pPr>
            <a:r>
              <a:rPr lang="en-US" b="0" i="0" u="none" strike="noStrike" kern="1200" baseline="0" dirty="0">
                <a:solidFill>
                  <a:schemeClr val="tx1"/>
                </a:solidFill>
                <a:latin typeface="Times New Roman" pitchFamily="18" charset="0"/>
                <a:ea typeface="+mn-ea"/>
                <a:cs typeface="+mn-cs"/>
              </a:rPr>
              <a:t>The two partners will divide any remaining profit or loss equally. </a:t>
            </a:r>
            <a:endParaRPr lang="en-US" dirty="0"/>
          </a:p>
        </p:txBody>
      </p:sp>
    </p:spTree>
    <p:extLst>
      <p:ext uri="{BB962C8B-B14F-4D97-AF65-F5344CB8AC3E}">
        <p14:creationId xmlns:p14="http://schemas.microsoft.com/office/powerpoint/2010/main" val="21847725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p:cNvSpPr>
            <a:spLocks noGrp="1" noRot="1" noChangeAspect="1"/>
          </p:cNvSpPr>
          <p:nvPr>
            <p:ph type="sldImg"/>
          </p:nvPr>
        </p:nvSpPr>
        <p:spPr>
          <a:xfrm>
            <a:off x="1150938" y="692150"/>
            <a:ext cx="4556125" cy="3416300"/>
          </a:xfrm>
          <a:ln/>
        </p:spPr>
      </p:sp>
      <p:sp>
        <p:nvSpPr>
          <p:cNvPr id="64514" name="Notes Placeholder 2"/>
          <p:cNvSpPr>
            <a:spLocks noGrp="1"/>
          </p:cNvSpPr>
          <p:nvPr>
            <p:ph type="body" idx="1"/>
          </p:nvPr>
        </p:nvSpPr>
        <p:spPr>
          <a:noFill/>
          <a:ln w="9525"/>
        </p:spPr>
        <p:txBody>
          <a:bodyPr/>
          <a:lstStyle/>
          <a:p>
            <a:pPr marL="0" indent="0">
              <a:buFont typeface="Wingdings" panose="05000000000000000000" pitchFamily="2" charset="2"/>
              <a:buNone/>
            </a:pPr>
            <a:r>
              <a:rPr lang="en-US" sz="1200" b="0" dirty="0">
                <a:solidFill>
                  <a:srgbClr val="000066"/>
                </a:solidFill>
              </a:rPr>
              <a:t>Stipulations drawn by partners must be followed exactly, even though $30,000 profit for current year is insufficient to cover both interest and bonus. </a:t>
            </a:r>
          </a:p>
          <a:p>
            <a:pPr marL="0" indent="0">
              <a:buFont typeface="Wingdings" panose="05000000000000000000" pitchFamily="2" charset="2"/>
              <a:buNone/>
            </a:pPr>
            <a:r>
              <a:rPr lang="en-US" sz="1200" b="0" dirty="0">
                <a:solidFill>
                  <a:srgbClr val="000066"/>
                </a:solidFill>
              </a:rPr>
              <a:t>Based on the plan, Webber’s capital increases by $21,675 during the current year but Rice’s account increases by only $8,325: </a:t>
            </a:r>
          </a:p>
          <a:p>
            <a:endParaRPr lang="en-US" dirty="0"/>
          </a:p>
        </p:txBody>
      </p:sp>
    </p:spTree>
    <p:extLst>
      <p:ext uri="{BB962C8B-B14F-4D97-AF65-F5344CB8AC3E}">
        <p14:creationId xmlns:p14="http://schemas.microsoft.com/office/powerpoint/2010/main" val="144615020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2"/>
          <p:cNvSpPr>
            <a:spLocks noGrp="1" noRot="1" noChangeAspect="1" noChangeArrowheads="1" noTextEdit="1"/>
          </p:cNvSpPr>
          <p:nvPr>
            <p:ph type="sldImg"/>
          </p:nvPr>
        </p:nvSpPr>
        <p:spPr>
          <a:xfrm>
            <a:off x="1150938" y="692150"/>
            <a:ext cx="4556125" cy="3416300"/>
          </a:xfrm>
          <a:ln/>
        </p:spPr>
      </p:sp>
      <p:sp>
        <p:nvSpPr>
          <p:cNvPr id="68610"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 14-7: Explain the meaning of partnership dissolution and understand that a dissolution will often have little or no effect on the operations of the partnership business. </a:t>
            </a:r>
            <a:endParaRPr lang="en-US" dirty="0"/>
          </a:p>
        </p:txBody>
      </p:sp>
    </p:spTree>
    <p:extLst>
      <p:ext uri="{BB962C8B-B14F-4D97-AF65-F5344CB8AC3E}">
        <p14:creationId xmlns:p14="http://schemas.microsoft.com/office/powerpoint/2010/main" val="98680915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2"/>
          <p:cNvSpPr>
            <a:spLocks noGrp="1" noRot="1" noChangeAspect="1" noChangeArrowheads="1" noTextEdit="1"/>
          </p:cNvSpPr>
          <p:nvPr>
            <p:ph type="sldImg"/>
          </p:nvPr>
        </p:nvSpPr>
        <p:spPr>
          <a:xfrm>
            <a:off x="1150938" y="692150"/>
            <a:ext cx="4556125" cy="3416300"/>
          </a:xfrm>
          <a:ln/>
        </p:spPr>
      </p:sp>
      <p:sp>
        <p:nvSpPr>
          <p:cNvPr id="71683" name="Rectangle 3"/>
          <p:cNvSpPr>
            <a:spLocks noGrp="1" noChangeArrowheads="1"/>
          </p:cNvSpPr>
          <p:nvPr>
            <p:ph type="body" idx="1"/>
          </p:nvPr>
        </p:nvSpPr>
        <p:spPr>
          <a:ln w="9525"/>
        </p:spPr>
        <p:txBody>
          <a:bodyPr/>
          <a:lstStyle/>
          <a:p>
            <a:pPr>
              <a:defRPr/>
            </a:pPr>
            <a:r>
              <a:rPr lang="en-US" b="0" i="0" u="none" strike="noStrike" kern="1200" baseline="0" dirty="0">
                <a:solidFill>
                  <a:schemeClr val="tx1"/>
                </a:solidFill>
              </a:rPr>
              <a:t>Regardless of the nature or the frequency of the event, any alteration in the specific individuals composing a partnership automatically leads to legal dissolution. In many instances, the breakup is merely a prerequisite to the formation of a new partnership. </a:t>
            </a:r>
            <a:endParaRPr lang="en-US" dirty="0"/>
          </a:p>
          <a:p>
            <a:pPr>
              <a:defRPr/>
            </a:pPr>
            <a:r>
              <a:rPr lang="en-US" dirty="0"/>
              <a:t>The change is a legal one. Actual operations of the business would probably continue unimpeded by this alteration in ownership. </a:t>
            </a:r>
          </a:p>
          <a:p>
            <a:pPr>
              <a:defRPr/>
            </a:pPr>
            <a:r>
              <a:rPr lang="en-US" dirty="0"/>
              <a:t>     Withdrawals:</a:t>
            </a:r>
          </a:p>
          <a:p>
            <a:pPr marL="628650" lvl="1" indent="-171450">
              <a:lnSpc>
                <a:spcPct val="90000"/>
              </a:lnSpc>
              <a:buFont typeface="Arial"/>
              <a:buChar char="•"/>
              <a:defRPr/>
            </a:pPr>
            <a:r>
              <a:rPr lang="en-US" dirty="0"/>
              <a:t>Retirement </a:t>
            </a:r>
          </a:p>
          <a:p>
            <a:pPr marL="628650" lvl="1" indent="-171450">
              <a:lnSpc>
                <a:spcPct val="90000"/>
              </a:lnSpc>
              <a:buFont typeface="Arial"/>
              <a:buChar char="•"/>
              <a:defRPr/>
            </a:pPr>
            <a:r>
              <a:rPr lang="en-US" dirty="0"/>
              <a:t>Death</a:t>
            </a:r>
          </a:p>
          <a:p>
            <a:pPr marL="628650" lvl="1" indent="-171450">
              <a:lnSpc>
                <a:spcPct val="90000"/>
              </a:lnSpc>
              <a:buFont typeface="Arial"/>
              <a:buChar char="•"/>
              <a:defRPr/>
            </a:pPr>
            <a:r>
              <a:rPr lang="en-US" dirty="0"/>
              <a:t>Admission (including promotion) of a new partner</a:t>
            </a:r>
          </a:p>
          <a:p>
            <a:pPr marL="628650" lvl="1" indent="-171450">
              <a:lnSpc>
                <a:spcPct val="90000"/>
              </a:lnSpc>
              <a:buFont typeface="Arial"/>
              <a:buChar char="•"/>
              <a:defRPr/>
            </a:pPr>
            <a:r>
              <a:rPr lang="en-US" dirty="0"/>
              <a:t>Frequently leads to immediate formation of a new partnership as business continues</a:t>
            </a:r>
          </a:p>
          <a:p>
            <a:pPr>
              <a:buClr>
                <a:srgbClr val="002060"/>
              </a:buClr>
              <a:defRPr/>
            </a:pPr>
            <a:r>
              <a:rPr lang="en-US" dirty="0"/>
              <a:t>New partner acquires partnership interest by:</a:t>
            </a:r>
          </a:p>
          <a:p>
            <a:pPr marL="628650" lvl="1" indent="-171450">
              <a:buClr>
                <a:srgbClr val="002060"/>
              </a:buClr>
              <a:buFont typeface="Arial"/>
              <a:buChar char="•"/>
              <a:defRPr/>
            </a:pPr>
            <a:r>
              <a:rPr lang="en-US" dirty="0"/>
              <a:t>Purchasing it from the other partners, or</a:t>
            </a:r>
          </a:p>
          <a:p>
            <a:pPr marL="628650" lvl="1" indent="-171450">
              <a:buClr>
                <a:srgbClr val="002060"/>
              </a:buClr>
              <a:buFont typeface="Arial"/>
              <a:buChar char="•"/>
              <a:defRPr/>
            </a:pPr>
            <a:r>
              <a:rPr lang="en-US" dirty="0"/>
              <a:t>Making a contribution to the partnership.</a:t>
            </a:r>
          </a:p>
          <a:p>
            <a:pPr>
              <a:defRPr/>
            </a:pPr>
            <a:endParaRPr lang="en-US" dirty="0"/>
          </a:p>
          <a:p>
            <a:pPr>
              <a:defRPr/>
            </a:pPr>
            <a:endParaRPr lang="en-US" dirty="0"/>
          </a:p>
        </p:txBody>
      </p:sp>
    </p:spTree>
    <p:extLst>
      <p:ext uri="{BB962C8B-B14F-4D97-AF65-F5344CB8AC3E}">
        <p14:creationId xmlns:p14="http://schemas.microsoft.com/office/powerpoint/2010/main" val="27891273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2"/>
          <p:cNvSpPr>
            <a:spLocks noGrp="1" noRot="1" noChangeAspect="1" noChangeArrowheads="1" noTextEdit="1"/>
          </p:cNvSpPr>
          <p:nvPr>
            <p:ph type="sldImg"/>
          </p:nvPr>
        </p:nvSpPr>
        <p:spPr>
          <a:xfrm>
            <a:off x="1150938" y="692150"/>
            <a:ext cx="4556125" cy="3416300"/>
          </a:xfrm>
          <a:ln/>
        </p:spPr>
      </p:sp>
      <p:sp>
        <p:nvSpPr>
          <p:cNvPr id="71683" name="Rectangle 3"/>
          <p:cNvSpPr>
            <a:spLocks noGrp="1" noChangeArrowheads="1"/>
          </p:cNvSpPr>
          <p:nvPr>
            <p:ph type="body" idx="1"/>
          </p:nvPr>
        </p:nvSpPr>
        <p:spPr>
          <a:ln w="9525"/>
        </p:spPr>
        <p:txBody>
          <a:bodyPr/>
          <a:lstStyle/>
          <a:p>
            <a:pPr>
              <a:defRPr/>
            </a:pPr>
            <a:r>
              <a:rPr lang="en-US" sz="1200" b="0" i="0" u="none" strike="noStrike" kern="1200" baseline="0" dirty="0">
                <a:solidFill>
                  <a:schemeClr val="tx1"/>
                </a:solidFill>
                <a:latin typeface="Times New Roman" pitchFamily="18" charset="0"/>
                <a:ea typeface="+mn-ea"/>
                <a:cs typeface="+mn-cs"/>
              </a:rPr>
              <a:t>Should partners so choose, dissolution can be a preliminary step in the termination and liquidation of the business. The death of a partner, lack of sufficient profits, or internal management differences can lead the partners to break up the partnership business. Under this circumstance, the partnership sells properties, pays debts, and distributes any remaining assets to the individual partners. Thus, in liquidations (which are analyzed in detail in the next chapter), both the partnership and the business cease to exist. </a:t>
            </a:r>
            <a:endParaRPr lang="en-US" dirty="0"/>
          </a:p>
        </p:txBody>
      </p:sp>
    </p:spTree>
    <p:extLst>
      <p:ext uri="{BB962C8B-B14F-4D97-AF65-F5344CB8AC3E}">
        <p14:creationId xmlns:p14="http://schemas.microsoft.com/office/powerpoint/2010/main" val="300440778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2"/>
          <p:cNvSpPr>
            <a:spLocks noGrp="1" noRot="1" noChangeAspect="1" noChangeArrowheads="1" noTextEdit="1"/>
          </p:cNvSpPr>
          <p:nvPr>
            <p:ph type="sldImg"/>
          </p:nvPr>
        </p:nvSpPr>
        <p:spPr>
          <a:xfrm>
            <a:off x="1150938" y="692150"/>
            <a:ext cx="4556125" cy="3416300"/>
          </a:xfrm>
          <a:ln/>
        </p:spPr>
      </p:sp>
      <p:sp>
        <p:nvSpPr>
          <p:cNvPr id="72706"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 14-8: Prepare journal entries to record the acquisition by a new partner of either all or a portion of a current partner’s interest.</a:t>
            </a:r>
            <a:endParaRPr lang="en-US" dirty="0"/>
          </a:p>
        </p:txBody>
      </p:sp>
    </p:spTree>
    <p:extLst>
      <p:ext uri="{BB962C8B-B14F-4D97-AF65-F5344CB8AC3E}">
        <p14:creationId xmlns:p14="http://schemas.microsoft.com/office/powerpoint/2010/main" val="117786910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2"/>
          <p:cNvSpPr>
            <a:spLocks noGrp="1" noRot="1" noChangeAspect="1" noChangeArrowheads="1" noTextEdit="1"/>
          </p:cNvSpPr>
          <p:nvPr>
            <p:ph type="sldImg"/>
          </p:nvPr>
        </p:nvSpPr>
        <p:spPr>
          <a:xfrm>
            <a:off x="1150938" y="692150"/>
            <a:ext cx="4556125" cy="3416300"/>
          </a:xfrm>
          <a:ln/>
        </p:spPr>
      </p:sp>
      <p:sp>
        <p:nvSpPr>
          <p:cNvPr id="74754"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In making a transfer of ownership, a partner can actually convey only three rights: </a:t>
            </a:r>
          </a:p>
          <a:p>
            <a:pPr marL="228600" indent="-228600">
              <a:buAutoNum type="arabicPeriod"/>
            </a:pPr>
            <a:r>
              <a:rPr lang="en-US" sz="1200" b="0" i="1" u="none" strike="noStrike" kern="1200" baseline="0" dirty="0">
                <a:solidFill>
                  <a:schemeClr val="tx1"/>
                </a:solidFill>
                <a:latin typeface="Times New Roman" pitchFamily="18" charset="0"/>
                <a:ea typeface="+mn-ea"/>
                <a:cs typeface="+mn-cs"/>
              </a:rPr>
              <a:t>The right of co-ownership in the business property. </a:t>
            </a:r>
            <a:r>
              <a:rPr lang="en-US" sz="1200" b="0" i="0" u="none" strike="noStrike" kern="1200" baseline="0" dirty="0">
                <a:solidFill>
                  <a:schemeClr val="tx1"/>
                </a:solidFill>
                <a:latin typeface="Times New Roman" pitchFamily="18" charset="0"/>
                <a:ea typeface="+mn-ea"/>
                <a:cs typeface="+mn-cs"/>
              </a:rPr>
              <a:t>This right justifies the partner’s periodic drawings from the business as well as the distribution settlement paid at liquidation or at the time of a partner’s withdrawal. </a:t>
            </a:r>
          </a:p>
          <a:p>
            <a:pPr marL="228600" indent="-228600">
              <a:buFont typeface="+mj-lt"/>
              <a:buAutoNum type="arabicPeriod"/>
            </a:pPr>
            <a:r>
              <a:rPr lang="en-US" sz="1200" b="0" i="1" u="none" strike="noStrike" kern="1200" baseline="0" dirty="0">
                <a:solidFill>
                  <a:schemeClr val="tx1"/>
                </a:solidFill>
                <a:latin typeface="Times New Roman" pitchFamily="18" charset="0"/>
                <a:ea typeface="+mn-ea"/>
                <a:cs typeface="+mn-cs"/>
              </a:rPr>
              <a:t>The right to share in profits and losses as specified in the articles of partnership.</a:t>
            </a:r>
            <a:r>
              <a:rPr lang="en-US" sz="1200" b="0" i="0" u="none" strike="noStrike" kern="1200" baseline="0" dirty="0">
                <a:solidFill>
                  <a:schemeClr val="tx1"/>
                </a:solidFill>
                <a:latin typeface="Times New Roman" pitchFamily="18" charset="0"/>
                <a:ea typeface="+mn-ea"/>
                <a:cs typeface="+mn-cs"/>
              </a:rPr>
              <a:t> </a:t>
            </a:r>
          </a:p>
          <a:p>
            <a:pPr marL="228600" indent="-228600">
              <a:buFont typeface="+mj-lt"/>
              <a:buAutoNum type="arabicPeriod"/>
            </a:pPr>
            <a:r>
              <a:rPr lang="en-US" sz="1200" b="0" i="1" u="none" strike="noStrike" kern="1200" baseline="0" dirty="0">
                <a:solidFill>
                  <a:schemeClr val="tx1"/>
                </a:solidFill>
                <a:latin typeface="Times New Roman" pitchFamily="18" charset="0"/>
                <a:ea typeface="+mn-ea"/>
                <a:cs typeface="+mn-cs"/>
              </a:rPr>
              <a:t>The right to participate in the management of the business.</a:t>
            </a:r>
            <a:r>
              <a:rPr lang="en-US" sz="1200" b="0" i="0" u="none" strike="noStrike" kern="1200" baseline="0" dirty="0">
                <a:solidFill>
                  <a:schemeClr val="tx1"/>
                </a:solidFill>
                <a:latin typeface="Times New Roman" pitchFamily="18" charset="0"/>
                <a:ea typeface="+mn-ea"/>
                <a:cs typeface="+mn-cs"/>
              </a:rPr>
              <a:t> </a:t>
            </a:r>
          </a:p>
          <a:p>
            <a:pPr marL="685800" marR="0" lvl="1"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sz="1200" dirty="0"/>
              <a:t>This right cannot be sold without the other partners’ approval.</a:t>
            </a:r>
          </a:p>
          <a:p>
            <a:pPr marL="685800" lvl="1" indent="-228600">
              <a:buFont typeface="+mj-lt"/>
              <a:buAutoNum type="arabicPeriod"/>
            </a:pPr>
            <a:endParaRPr lang="en-US" i="0" dirty="0"/>
          </a:p>
        </p:txBody>
      </p:sp>
    </p:spTree>
    <p:extLst>
      <p:ext uri="{BB962C8B-B14F-4D97-AF65-F5344CB8AC3E}">
        <p14:creationId xmlns:p14="http://schemas.microsoft.com/office/powerpoint/2010/main" val="382697304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2"/>
          <p:cNvSpPr>
            <a:spLocks noGrp="1" noRot="1" noChangeAspect="1" noChangeArrowheads="1" noTextEdit="1"/>
          </p:cNvSpPr>
          <p:nvPr>
            <p:ph type="sldImg"/>
          </p:nvPr>
        </p:nvSpPr>
        <p:spPr>
          <a:xfrm>
            <a:off x="1150938" y="692150"/>
            <a:ext cx="4556125" cy="3416300"/>
          </a:xfrm>
          <a:ln/>
        </p:spPr>
      </p:sp>
      <p:sp>
        <p:nvSpPr>
          <p:cNvPr id="76802" name="Rectangle 3"/>
          <p:cNvSpPr>
            <a:spLocks noGrp="1" noChangeArrowheads="1"/>
          </p:cNvSpPr>
          <p:nvPr>
            <p:ph type="body" idx="1"/>
          </p:nvPr>
        </p:nvSpPr>
        <p:spPr>
          <a:noFill/>
          <a:ln w="9525"/>
        </p:spPr>
        <p:txBody>
          <a:bodyPr/>
          <a:lstStyle/>
          <a:p>
            <a:r>
              <a:rPr lang="en-US" dirty="0"/>
              <a:t>O</a:t>
            </a:r>
            <a:r>
              <a:rPr lang="en-US" sz="1200" b="0" i="0" u="none" strike="noStrike" kern="1200" baseline="0" dirty="0">
                <a:solidFill>
                  <a:schemeClr val="tx1"/>
                </a:solidFill>
                <a:latin typeface="Times New Roman" pitchFamily="18" charset="0"/>
                <a:ea typeface="+mn-ea"/>
                <a:cs typeface="+mn-cs"/>
              </a:rPr>
              <a:t>ne method of gaining admittance to a partnership is by the purchase of a current interest. One or more partners can choose to sell their portion of the business to an outside party. This type of transaction is most common in operations that rely primarily on monetary capital rather than on the business expertise of the partners. </a:t>
            </a:r>
            <a:endParaRPr lang="en-US" dirty="0"/>
          </a:p>
        </p:txBody>
      </p:sp>
    </p:spTree>
    <p:extLst>
      <p:ext uri="{BB962C8B-B14F-4D97-AF65-F5344CB8AC3E}">
        <p14:creationId xmlns:p14="http://schemas.microsoft.com/office/powerpoint/2010/main" val="266040967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2"/>
          <p:cNvSpPr>
            <a:spLocks noGrp="1" noRot="1" noChangeAspect="1" noChangeArrowheads="1" noTextEdit="1"/>
          </p:cNvSpPr>
          <p:nvPr>
            <p:ph type="sldImg"/>
          </p:nvPr>
        </p:nvSpPr>
        <p:spPr>
          <a:xfrm>
            <a:off x="1150938" y="692150"/>
            <a:ext cx="4556125" cy="3416300"/>
          </a:xfrm>
          <a:ln/>
        </p:spPr>
      </p:sp>
      <p:sp>
        <p:nvSpPr>
          <p:cNvPr id="78850" name="Rectangle 3"/>
          <p:cNvSpPr>
            <a:spLocks noGrp="1" noChangeArrowheads="1"/>
          </p:cNvSpPr>
          <p:nvPr>
            <p:ph type="body" idx="1"/>
          </p:nvPr>
        </p:nvSpPr>
        <p:spPr>
          <a:noFill/>
          <a:ln w="9525"/>
        </p:spPr>
        <p:txBody>
          <a:bodyPr/>
          <a:lstStyle/>
          <a:p>
            <a:r>
              <a:rPr lang="en-US" dirty="0"/>
              <a:t>A</a:t>
            </a:r>
            <a:r>
              <a:rPr lang="en-US" sz="1200" b="0" i="0" u="none" strike="noStrike" kern="1200" baseline="0" dirty="0">
                <a:solidFill>
                  <a:schemeClr val="tx1"/>
                </a:solidFill>
                <a:latin typeface="Times New Roman" pitchFamily="18" charset="0"/>
                <a:ea typeface="+mn-ea"/>
                <a:cs typeface="+mn-cs"/>
              </a:rPr>
              <a:t>ssume that Scott, Thompson, and York formed a partnership several years ago. Subsequently, York decides to leave the partnership and offers to sell his interest to Morgan. Although York may transfer the right of property ownership as well as the specified share of future profits and losses, the partnership does not automatically admit Morgan. York legally remains a partner until such time as both Scott and Thompson agree to allow Morgan to participate in the management of the business. </a:t>
            </a:r>
          </a:p>
          <a:p>
            <a:endParaRPr lang="en-US" dirty="0"/>
          </a:p>
        </p:txBody>
      </p:sp>
    </p:spTree>
    <p:extLst>
      <p:ext uri="{BB962C8B-B14F-4D97-AF65-F5344CB8AC3E}">
        <p14:creationId xmlns:p14="http://schemas.microsoft.com/office/powerpoint/2010/main" val="351660856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2"/>
          <p:cNvSpPr>
            <a:spLocks noGrp="1" noRot="1" noChangeAspect="1" noChangeArrowheads="1" noTextEdit="1"/>
          </p:cNvSpPr>
          <p:nvPr>
            <p:ph type="sldImg"/>
          </p:nvPr>
        </p:nvSpPr>
        <p:spPr>
          <a:xfrm>
            <a:off x="1150938" y="692150"/>
            <a:ext cx="4556125" cy="3416300"/>
          </a:xfrm>
          <a:ln/>
        </p:spPr>
      </p:sp>
      <p:sp>
        <p:nvSpPr>
          <p:cNvPr id="80898"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To demonstrate the accounting procedures applicable to the transfer of a partnership interest, assume that the following information is available relating to the partnership of Scott, Thompson, and York</a:t>
            </a:r>
            <a:r>
              <a:rPr lang="en-US" dirty="0"/>
              <a:t>.</a:t>
            </a:r>
          </a:p>
        </p:txBody>
      </p:sp>
    </p:spTree>
    <p:extLst>
      <p:ext uri="{BB962C8B-B14F-4D97-AF65-F5344CB8AC3E}">
        <p14:creationId xmlns:p14="http://schemas.microsoft.com/office/powerpoint/2010/main" val="22240998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noRot="1" noChangeAspect="1" noChangeArrowheads="1" noTextEdit="1"/>
          </p:cNvSpPr>
          <p:nvPr>
            <p:ph type="sldImg"/>
          </p:nvPr>
        </p:nvSpPr>
        <p:spPr>
          <a:xfrm>
            <a:off x="1150938" y="692150"/>
            <a:ext cx="4556125" cy="3416300"/>
          </a:xfrm>
          <a:ln/>
        </p:spPr>
      </p:sp>
      <p:sp>
        <p:nvSpPr>
          <p:cNvPr id="15362"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The partnership form of business also has certain significant disadvantages. Perhaps the most severe problem is the unlimited liability that each partner automatically incurs. Partnership law specifies that any partner can be held personally liable for </a:t>
            </a:r>
            <a:r>
              <a:rPr lang="en-US" sz="1200" b="0" i="1" u="none" strike="noStrike" kern="1200" baseline="0" dirty="0">
                <a:solidFill>
                  <a:schemeClr val="tx1"/>
                </a:solidFill>
                <a:latin typeface="Times New Roman" pitchFamily="18" charset="0"/>
                <a:ea typeface="+mn-ea"/>
                <a:cs typeface="+mn-cs"/>
              </a:rPr>
              <a:t>all </a:t>
            </a:r>
            <a:r>
              <a:rPr lang="en-US" sz="1200" b="0" i="0" u="none" strike="noStrike" kern="1200" baseline="0" dirty="0">
                <a:solidFill>
                  <a:schemeClr val="tx1"/>
                </a:solidFill>
                <a:latin typeface="Times New Roman" pitchFamily="18" charset="0"/>
                <a:ea typeface="+mn-ea"/>
                <a:cs typeface="+mn-cs"/>
              </a:rPr>
              <a:t>debts of the business. The potential risk is especially significant when coupled with the concept of </a:t>
            </a:r>
            <a:r>
              <a:rPr lang="en-US" sz="1200" b="0" i="1" u="none" strike="noStrike" kern="1200" baseline="0" dirty="0">
                <a:solidFill>
                  <a:schemeClr val="tx1"/>
                </a:solidFill>
                <a:latin typeface="Times New Roman" pitchFamily="18" charset="0"/>
                <a:ea typeface="+mn-ea"/>
                <a:cs typeface="+mn-cs"/>
              </a:rPr>
              <a:t>mutual agency. </a:t>
            </a:r>
            <a:r>
              <a:rPr lang="en-US" sz="1200" b="0" i="0" u="none" strike="noStrike" kern="1200" baseline="0" dirty="0">
                <a:solidFill>
                  <a:schemeClr val="tx1"/>
                </a:solidFill>
                <a:latin typeface="Times New Roman" pitchFamily="18" charset="0"/>
                <a:ea typeface="+mn-ea"/>
                <a:cs typeface="+mn-cs"/>
              </a:rPr>
              <a:t>This legal term refers to the right that each partner has to incur liabilities in the name of the partnership. Consequently, partners acting within the normal scope of the business have the power to obligate the company for any amount. If the partnership fails to pay these debts, creditors can seek satisfactory remuneration from any partner that they choose. </a:t>
            </a:r>
          </a:p>
          <a:p>
            <a:r>
              <a:rPr lang="en-US" sz="1200" b="0" i="0" u="none" strike="noStrike" kern="1200" baseline="0" dirty="0">
                <a:solidFill>
                  <a:schemeClr val="tx1"/>
                </a:solidFill>
                <a:latin typeface="Times New Roman" pitchFamily="18" charset="0"/>
                <a:ea typeface="+mn-ea"/>
                <a:cs typeface="+mn-cs"/>
              </a:rPr>
              <a:t>Such legal concepts as unlimited liability and mutual agency describe partnership characteristics that have been defined and interpreted over a number of years. To provide consistent application across state lines in regard to these terms as well as many other legal aspects of a partnership, the Uniform Partnership Act (UPA) was created. This act, which was first proposed in 1914 (and revised in 1997), now has been adopted by all states in some form. It establishes uniform standards in such areas as the nature of a partnership, the relationship of the partners to outside parties, and the dissolution of the partnership. For example, Section 6 of the act provides the most common legal definition of a partnership: “an association of two or more persons to carry on a business as co-owners for profit.” </a:t>
            </a:r>
            <a:endParaRPr lang="en-US" dirty="0"/>
          </a:p>
        </p:txBody>
      </p:sp>
    </p:spTree>
    <p:extLst>
      <p:ext uri="{BB962C8B-B14F-4D97-AF65-F5344CB8AC3E}">
        <p14:creationId xmlns:p14="http://schemas.microsoft.com/office/powerpoint/2010/main" val="34418825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2"/>
          <p:cNvSpPr>
            <a:spLocks noGrp="1" noRot="1" noChangeAspect="1" noChangeArrowheads="1" noTextEdit="1"/>
          </p:cNvSpPr>
          <p:nvPr>
            <p:ph type="sldImg"/>
          </p:nvPr>
        </p:nvSpPr>
        <p:spPr>
          <a:xfrm>
            <a:off x="1150938" y="692150"/>
            <a:ext cx="4556125" cy="3416300"/>
          </a:xfrm>
          <a:ln/>
        </p:spPr>
      </p:sp>
      <p:sp>
        <p:nvSpPr>
          <p:cNvPr id="80898" name="Rectangle 3"/>
          <p:cNvSpPr>
            <a:spLocks noGrp="1" noChangeArrowheads="1"/>
          </p:cNvSpPr>
          <p:nvPr>
            <p:ph type="body" idx="1"/>
          </p:nvPr>
        </p:nvSpPr>
        <p:spPr>
          <a:noFill/>
          <a:ln w="9525"/>
        </p:spPr>
        <p:txBody>
          <a:bodyPr/>
          <a:lstStyle/>
          <a:p>
            <a:r>
              <a:rPr lang="en-US" u="none" dirty="0">
                <a:solidFill>
                  <a:srgbClr val="002060"/>
                </a:solidFill>
              </a:rPr>
              <a:t>Book Value Method</a:t>
            </a:r>
          </a:p>
          <a:p>
            <a:r>
              <a:rPr lang="en-US" dirty="0">
                <a:solidFill>
                  <a:srgbClr val="002060"/>
                </a:solidFill>
              </a:rPr>
              <a:t>Instead of York selling his interest to Morgan, each of these three partners elects to transfer a 20 percent interest to Morgan for a total payment of $30,000 in a simple capital reclassification. The money is paid directly to the owners.</a:t>
            </a:r>
          </a:p>
          <a:p>
            <a:endParaRPr lang="en-US" dirty="0"/>
          </a:p>
        </p:txBody>
      </p:sp>
    </p:spTree>
    <p:extLst>
      <p:ext uri="{BB962C8B-B14F-4D97-AF65-F5344CB8AC3E}">
        <p14:creationId xmlns:p14="http://schemas.microsoft.com/office/powerpoint/2010/main" val="145981363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2"/>
          <p:cNvSpPr>
            <a:spLocks noGrp="1" noRot="1" noChangeAspect="1" noChangeArrowheads="1" noTextEdit="1"/>
          </p:cNvSpPr>
          <p:nvPr>
            <p:ph type="sldImg"/>
          </p:nvPr>
        </p:nvSpPr>
        <p:spPr>
          <a:xfrm>
            <a:off x="1150938" y="692150"/>
            <a:ext cx="4556125" cy="3416300"/>
          </a:xfrm>
          <a:ln/>
        </p:spPr>
      </p:sp>
      <p:sp>
        <p:nvSpPr>
          <p:cNvPr id="82946"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An alternative for recording Morgan’s acquisition relies on a different perspective of the new partner’s admission. Legally, the partnership of Scott, Thompson, and York is transferring all assets and liabilities to the partnership of Scott, Thompson, York, and Morgan. </a:t>
            </a:r>
          </a:p>
          <a:p>
            <a:r>
              <a:rPr lang="en-US" sz="1200" b="0" i="0" u="none" strike="noStrike" kern="1200" baseline="0" dirty="0">
                <a:solidFill>
                  <a:schemeClr val="tx1"/>
                </a:solidFill>
                <a:latin typeface="Times New Roman" pitchFamily="18" charset="0"/>
                <a:ea typeface="+mn-ea"/>
                <a:cs typeface="+mn-cs"/>
              </a:rPr>
              <a:t>Therefore, according to the logic underlying the goodwill method, a transaction is occurring between two separate reporting entities, an event that necessitates the complete revaluation of all assets and liabilities. </a:t>
            </a:r>
            <a:endParaRPr lang="en-US" dirty="0"/>
          </a:p>
        </p:txBody>
      </p:sp>
    </p:spTree>
    <p:extLst>
      <p:ext uri="{BB962C8B-B14F-4D97-AF65-F5344CB8AC3E}">
        <p14:creationId xmlns:p14="http://schemas.microsoft.com/office/powerpoint/2010/main" val="411850774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2"/>
          <p:cNvSpPr>
            <a:spLocks noGrp="1" noRot="1" noChangeAspect="1" noChangeArrowheads="1" noTextEdit="1"/>
          </p:cNvSpPr>
          <p:nvPr>
            <p:ph type="sldImg"/>
          </p:nvPr>
        </p:nvSpPr>
        <p:spPr>
          <a:xfrm>
            <a:off x="1150938" y="692150"/>
            <a:ext cx="4556125" cy="3416300"/>
          </a:xfrm>
          <a:ln/>
        </p:spPr>
      </p:sp>
      <p:sp>
        <p:nvSpPr>
          <p:cNvPr id="80898"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Note that this entry credits the $50,000 revaluation to the original partners based on the profit and loss ratio rather than on capital percentages. Recognition of goodwill (or an increase in the book value of specific accounts) indicates that unrecorded gains have accrued to the business during previous years of operation. </a:t>
            </a:r>
            <a:endParaRPr lang="en-US" dirty="0"/>
          </a:p>
        </p:txBody>
      </p:sp>
    </p:spTree>
    <p:extLst>
      <p:ext uri="{BB962C8B-B14F-4D97-AF65-F5344CB8AC3E}">
        <p14:creationId xmlns:p14="http://schemas.microsoft.com/office/powerpoint/2010/main" val="51479308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2"/>
          <p:cNvSpPr>
            <a:spLocks noGrp="1" noRot="1" noChangeAspect="1" noChangeArrowheads="1" noTextEdit="1"/>
          </p:cNvSpPr>
          <p:nvPr>
            <p:ph type="sldImg"/>
          </p:nvPr>
        </p:nvSpPr>
        <p:spPr>
          <a:xfrm>
            <a:off x="1150938" y="692150"/>
            <a:ext cx="4556125" cy="3416300"/>
          </a:xfrm>
          <a:ln/>
        </p:spPr>
      </p:sp>
      <p:sp>
        <p:nvSpPr>
          <p:cNvPr id="84994" name="Rectangle 3"/>
          <p:cNvSpPr>
            <a:spLocks noGrp="1" noChangeArrowheads="1"/>
          </p:cNvSpPr>
          <p:nvPr>
            <p:ph type="body" idx="1"/>
          </p:nvPr>
        </p:nvSpPr>
        <p:spPr>
          <a:noFill/>
          <a:ln w="9525"/>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LO 14-9: </a:t>
            </a:r>
            <a:r>
              <a:rPr lang="en-US" sz="1200" b="0" dirty="0">
                <a:solidFill>
                  <a:srgbClr val="002060"/>
                </a:solidFill>
              </a:rPr>
              <a:t>Prepare journal entries to record a new partner’s admission by a contribution made directly to the partnership.</a:t>
            </a:r>
          </a:p>
        </p:txBody>
      </p:sp>
    </p:spTree>
    <p:extLst>
      <p:ext uri="{BB962C8B-B14F-4D97-AF65-F5344CB8AC3E}">
        <p14:creationId xmlns:p14="http://schemas.microsoft.com/office/powerpoint/2010/main" val="340283515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2"/>
          <p:cNvSpPr>
            <a:spLocks noGrp="1" noRot="1" noChangeAspect="1" noChangeArrowheads="1" noTextEdit="1"/>
          </p:cNvSpPr>
          <p:nvPr>
            <p:ph type="sldImg"/>
          </p:nvPr>
        </p:nvSpPr>
        <p:spPr>
          <a:xfrm>
            <a:off x="1150938" y="692150"/>
            <a:ext cx="4556125" cy="3416300"/>
          </a:xfrm>
          <a:ln/>
        </p:spPr>
      </p:sp>
      <p:sp>
        <p:nvSpPr>
          <p:cNvPr id="87042"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Entrance into a partnership is not limited solely to the purchase of a current partner’s interest. An outsider may be admitted to the ownership by contributing cash or other assets directly to the business rather than to the partners. For example, assume that King and Wilson maintain a partnership and presently report capital balances of $80,000 and $20,000, respectively. According to the articles of partnership, King is entitled to 60 percent of all profits and losses with the remaining 40 percent credited each year to Wilson. By agreement of the partners, Goldman is allowed to enter the partnership for a payment of $20,000 </a:t>
            </a:r>
            <a:r>
              <a:rPr lang="en-US" sz="1200" b="0" i="1" u="none" strike="noStrike" kern="1200" baseline="0" dirty="0">
                <a:solidFill>
                  <a:schemeClr val="tx1"/>
                </a:solidFill>
                <a:latin typeface="Times New Roman" pitchFamily="18" charset="0"/>
                <a:ea typeface="+mn-ea"/>
                <a:cs typeface="+mn-cs"/>
              </a:rPr>
              <a:t>with this money going into the business. </a:t>
            </a:r>
            <a:r>
              <a:rPr lang="en-US" sz="1200" b="0" i="0" u="none" strike="noStrike" kern="1200" baseline="0" dirty="0">
                <a:solidFill>
                  <a:schemeClr val="tx1"/>
                </a:solidFill>
                <a:latin typeface="Times New Roman" pitchFamily="18" charset="0"/>
                <a:ea typeface="+mn-ea"/>
                <a:cs typeface="+mn-cs"/>
              </a:rPr>
              <a:t>Based on negotiations that preceded the acquisition, all parties have agreed that Goldman receives an initial 10 percent interest in the net assets of the partnership. </a:t>
            </a:r>
            <a:endParaRPr lang="en-US" dirty="0"/>
          </a:p>
        </p:txBody>
      </p:sp>
    </p:spTree>
    <p:extLst>
      <p:ext uri="{BB962C8B-B14F-4D97-AF65-F5344CB8AC3E}">
        <p14:creationId xmlns:p14="http://schemas.microsoft.com/office/powerpoint/2010/main" val="196774253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2"/>
          <p:cNvSpPr>
            <a:spLocks noGrp="1" noRot="1" noChangeAspect="1" noChangeArrowheads="1" noTextEdit="1"/>
          </p:cNvSpPr>
          <p:nvPr>
            <p:ph type="sldImg"/>
          </p:nvPr>
        </p:nvSpPr>
        <p:spPr>
          <a:xfrm>
            <a:off x="1150938" y="692150"/>
            <a:ext cx="4556125" cy="3416300"/>
          </a:xfrm>
          <a:ln/>
        </p:spPr>
      </p:sp>
      <p:sp>
        <p:nvSpPr>
          <p:cNvPr id="91138" name="Rectangle 3"/>
          <p:cNvSpPr>
            <a:spLocks noGrp="1" noChangeArrowheads="1"/>
          </p:cNvSpPr>
          <p:nvPr>
            <p:ph type="body" idx="1"/>
          </p:nvPr>
        </p:nvSpPr>
        <p:spPr>
          <a:noFill/>
          <a:ln w="9525"/>
        </p:spPr>
        <p:txBody>
          <a:bodyPr/>
          <a:lstStyle/>
          <a:p>
            <a:r>
              <a:rPr lang="en-US" sz="1200" b="1" i="1" u="none" strike="noStrike" kern="1200" baseline="0" dirty="0">
                <a:solidFill>
                  <a:schemeClr val="tx1"/>
                </a:solidFill>
                <a:latin typeface="Times New Roman" pitchFamily="18" charset="0"/>
                <a:ea typeface="+mn-ea"/>
                <a:cs typeface="+mn-cs"/>
              </a:rPr>
              <a:t>Bonus Credited to Original Partners </a:t>
            </a:r>
            <a:r>
              <a:rPr lang="en-US" sz="1200" b="0" i="0" u="none" strike="noStrike" kern="1200" baseline="0" dirty="0">
                <a:solidFill>
                  <a:schemeClr val="tx1"/>
                </a:solidFill>
                <a:latin typeface="Times New Roman" pitchFamily="18" charset="0"/>
                <a:ea typeface="+mn-ea"/>
                <a:cs typeface="+mn-cs"/>
              </a:rPr>
              <a:t>The bonus (or no revaluation) method maintains the same recorded value for all partnership assets and liabilities despite Goldman’s admittance. The capital balance for this new partner is simply set at the appropriate 10 percent level based on the total net assets of the partnership after the payment is recorded. Because $20,000 is invested, total reported capital increases to $120,000. Thus, Goldman’s 10 percent interest is computed as $12,000. </a:t>
            </a:r>
            <a:r>
              <a:rPr lang="en-US" sz="1200" b="0" i="1" u="none" strike="noStrike" kern="1200" baseline="0" dirty="0">
                <a:solidFill>
                  <a:schemeClr val="tx1"/>
                </a:solidFill>
                <a:latin typeface="Times New Roman" pitchFamily="18" charset="0"/>
                <a:ea typeface="+mn-ea"/>
                <a:cs typeface="+mn-cs"/>
              </a:rPr>
              <a:t>The $8,000 difference between the amount contributed and this allotted capital balance is viewed as a bonus. </a:t>
            </a:r>
            <a:r>
              <a:rPr lang="en-US" sz="1200" b="0" i="0" u="none" strike="noStrike" kern="1200" baseline="0" dirty="0">
                <a:solidFill>
                  <a:schemeClr val="tx1"/>
                </a:solidFill>
                <a:latin typeface="Times New Roman" pitchFamily="18" charset="0"/>
                <a:ea typeface="+mn-ea"/>
                <a:cs typeface="+mn-cs"/>
              </a:rPr>
              <a:t>Because Goldman is willing to accept a capital balance that is less than his investment, this bonus is attributed to the original partners (again based on their profit and loss ratio). As a result of the nature of the transaction, no need exists to recognize goodwill or revalue any of the assets or liabilities. </a:t>
            </a:r>
            <a:endParaRPr lang="en-US" sz="1200" b="1" i="1" u="none" strike="noStrike" kern="1200" baseline="0" dirty="0">
              <a:solidFill>
                <a:schemeClr val="tx1"/>
              </a:solidFill>
              <a:latin typeface="Times New Roman" pitchFamily="18" charset="0"/>
              <a:ea typeface="+mn-ea"/>
              <a:cs typeface="+mn-cs"/>
            </a:endParaRPr>
          </a:p>
          <a:p>
            <a:r>
              <a:rPr lang="en-US" sz="1200" b="1" i="1" u="none" strike="noStrike" kern="1200" baseline="0" dirty="0">
                <a:solidFill>
                  <a:schemeClr val="tx1"/>
                </a:solidFill>
                <a:latin typeface="Times New Roman" pitchFamily="18" charset="0"/>
                <a:ea typeface="+mn-ea"/>
                <a:cs typeface="+mn-cs"/>
              </a:rPr>
              <a:t>Goodwill Credited to Original Partners </a:t>
            </a:r>
            <a:r>
              <a:rPr lang="en-US" sz="1200" b="0" i="0" u="none" strike="noStrike" kern="1200" baseline="0" dirty="0">
                <a:solidFill>
                  <a:schemeClr val="tx1"/>
                </a:solidFill>
                <a:latin typeface="Times New Roman" pitchFamily="18" charset="0"/>
                <a:ea typeface="+mn-ea"/>
                <a:cs typeface="+mn-cs"/>
              </a:rPr>
              <a:t>The goodwill method views Goldman’s payment as evidence that the partnership as a whole possesses an actual value of $200,000 ($20,000/10%). Because, even with the new partner’s investment, only $120,000 in net assets is reported, a valuation adjustment of $80,000 is implied. Over the previous years, unrecorded gains have apparently accrued to the business. This $80,000 figure might reflect the need to revalue specific accounts such as inventory or equipment, although the entire amount, or some portion of it, may simply be recorded as goodwill. </a:t>
            </a:r>
            <a:endParaRPr lang="en-US" dirty="0"/>
          </a:p>
        </p:txBody>
      </p:sp>
    </p:spTree>
    <p:extLst>
      <p:ext uri="{BB962C8B-B14F-4D97-AF65-F5344CB8AC3E}">
        <p14:creationId xmlns:p14="http://schemas.microsoft.com/office/powerpoint/2010/main" val="30032561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2"/>
          <p:cNvSpPr>
            <a:spLocks noGrp="1" noRot="1" noChangeAspect="1" noChangeArrowheads="1" noTextEdit="1"/>
          </p:cNvSpPr>
          <p:nvPr>
            <p:ph type="sldImg"/>
          </p:nvPr>
        </p:nvSpPr>
        <p:spPr>
          <a:xfrm>
            <a:off x="1150938" y="692150"/>
            <a:ext cx="4556125" cy="3416300"/>
          </a:xfrm>
          <a:ln/>
        </p:spPr>
      </p:sp>
      <p:sp>
        <p:nvSpPr>
          <p:cNvPr id="93186" name="Rectangle 3"/>
          <p:cNvSpPr>
            <a:spLocks noGrp="1" noChangeArrowheads="1"/>
          </p:cNvSpPr>
          <p:nvPr>
            <p:ph type="body" idx="1"/>
          </p:nvPr>
        </p:nvSpPr>
        <p:spPr>
          <a:noFill/>
          <a:ln w="9525"/>
        </p:spPr>
        <p:txBody>
          <a:bodyPr/>
          <a:lstStyle/>
          <a:p>
            <a:r>
              <a:rPr lang="en-US" sz="1200" b="1" i="1" u="none" strike="noStrike" kern="1200" baseline="0" dirty="0">
                <a:solidFill>
                  <a:schemeClr val="tx1"/>
                </a:solidFill>
                <a:latin typeface="Times New Roman" pitchFamily="18" charset="0"/>
                <a:ea typeface="+mn-ea"/>
                <a:cs typeface="+mn-cs"/>
              </a:rPr>
              <a:t>Hybrid Method of Recording Admission of New Partner </a:t>
            </a:r>
            <a:r>
              <a:rPr lang="en-US" sz="1200" b="0" i="0" u="none" strike="noStrike" kern="1200" baseline="0" dirty="0">
                <a:solidFill>
                  <a:schemeClr val="tx1"/>
                </a:solidFill>
                <a:latin typeface="Times New Roman" pitchFamily="18" charset="0"/>
                <a:ea typeface="+mn-ea"/>
                <a:cs typeface="+mn-cs"/>
              </a:rPr>
              <a:t>One other approach to Goldman’s admission can be devised. Assume that the assets and liabilities of the King and Wilson partnership have a book value of $100,000, as stated earlier. Also assume that a piece of land held by the business is actually worth $30,000 more than its currently recorded book value. Thus, the identifiable assets of the partnership are worth $130,000. Goldman pays $20,000 for a 10 percent interest.</a:t>
            </a:r>
          </a:p>
          <a:p>
            <a:r>
              <a:rPr lang="en-US" sz="1200" b="0" i="0" u="none" strike="noStrike" kern="1200" baseline="0" dirty="0">
                <a:solidFill>
                  <a:schemeClr val="tx1"/>
                </a:solidFill>
                <a:latin typeface="Times New Roman" pitchFamily="18" charset="0"/>
                <a:ea typeface="+mn-ea"/>
                <a:cs typeface="+mn-cs"/>
              </a:rPr>
              <a:t>In this approach, the identifiable assets (such as land) are revalued but no goodwill is recognized. </a:t>
            </a:r>
            <a:endParaRPr lang="en-US" dirty="0"/>
          </a:p>
        </p:txBody>
      </p:sp>
    </p:spTree>
    <p:extLst>
      <p:ext uri="{BB962C8B-B14F-4D97-AF65-F5344CB8AC3E}">
        <p14:creationId xmlns:p14="http://schemas.microsoft.com/office/powerpoint/2010/main" val="267714360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2"/>
          <p:cNvSpPr>
            <a:spLocks noGrp="1" noRot="1" noChangeAspect="1" noChangeArrowheads="1" noTextEdit="1"/>
          </p:cNvSpPr>
          <p:nvPr>
            <p:ph type="sldImg"/>
          </p:nvPr>
        </p:nvSpPr>
        <p:spPr>
          <a:xfrm>
            <a:off x="1150938" y="692150"/>
            <a:ext cx="4556125" cy="3416300"/>
          </a:xfrm>
          <a:ln/>
        </p:spPr>
      </p:sp>
      <p:sp>
        <p:nvSpPr>
          <p:cNvPr id="95234"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Goldman also may be contributing some attribute other than tangible assets to this partnership. Therefore, the articles of partnership may be written to credit the new partner, rather than the original partners, with either a bonus or goodwill. </a:t>
            </a:r>
            <a:endParaRPr lang="en-US" sz="1000" dirty="0"/>
          </a:p>
          <a:p>
            <a:endParaRPr lang="en-US" dirty="0"/>
          </a:p>
        </p:txBody>
      </p:sp>
    </p:spTree>
    <p:extLst>
      <p:ext uri="{BB962C8B-B14F-4D97-AF65-F5344CB8AC3E}">
        <p14:creationId xmlns:p14="http://schemas.microsoft.com/office/powerpoint/2010/main" val="97038250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2"/>
          <p:cNvSpPr>
            <a:spLocks noGrp="1" noRot="1" noChangeAspect="1" noChangeArrowheads="1" noTextEdit="1"/>
          </p:cNvSpPr>
          <p:nvPr>
            <p:ph type="sldImg"/>
          </p:nvPr>
        </p:nvSpPr>
        <p:spPr>
          <a:xfrm>
            <a:off x="1150938" y="692150"/>
            <a:ext cx="4556125" cy="3416300"/>
          </a:xfrm>
          <a:ln/>
        </p:spPr>
      </p:sp>
      <p:sp>
        <p:nvSpPr>
          <p:cNvPr id="97282"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LO 14-10: Prepare journal entries to record the withdrawal of a current partner.</a:t>
            </a:r>
            <a:endParaRPr lang="en-US" dirty="0"/>
          </a:p>
        </p:txBody>
      </p:sp>
    </p:spTree>
    <p:extLst>
      <p:ext uri="{BB962C8B-B14F-4D97-AF65-F5344CB8AC3E}">
        <p14:creationId xmlns:p14="http://schemas.microsoft.com/office/powerpoint/2010/main" val="309020874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Slide Image Placeholder 1"/>
          <p:cNvSpPr>
            <a:spLocks noGrp="1" noRot="1" noChangeAspect="1"/>
          </p:cNvSpPr>
          <p:nvPr>
            <p:ph type="sldImg"/>
          </p:nvPr>
        </p:nvSpPr>
        <p:spPr>
          <a:xfrm>
            <a:off x="1150938" y="692150"/>
            <a:ext cx="4556125" cy="3416300"/>
          </a:xfrm>
          <a:ln/>
        </p:spPr>
      </p:sp>
      <p:sp>
        <p:nvSpPr>
          <p:cNvPr id="3" name="Notes Placeholder 2"/>
          <p:cNvSpPr>
            <a:spLocks noGrp="1"/>
          </p:cNvSpPr>
          <p:nvPr>
            <p:ph type="body" idx="1"/>
          </p:nvPr>
        </p:nvSpPr>
        <p:spPr/>
        <p:txBody>
          <a:bodyPr>
            <a:normAutofit/>
          </a:bodyPr>
          <a:lstStyle/>
          <a:p>
            <a:pPr marL="0" indent="0">
              <a:spcBef>
                <a:spcPct val="20000"/>
              </a:spcBef>
              <a:buClr>
                <a:srgbClr val="0070C0"/>
              </a:buClr>
              <a:buSzPct val="80000"/>
              <a:buFont typeface="Wingdings" pitchFamily="2" charset="2"/>
              <a:buNone/>
              <a:defRPr/>
            </a:pPr>
            <a:r>
              <a:rPr lang="en-US" sz="1200" b="0" i="0" u="none" strike="noStrike" kern="1200" baseline="0" dirty="0">
                <a:solidFill>
                  <a:schemeClr val="tx1"/>
                </a:solidFill>
                <a:latin typeface="Times New Roman" pitchFamily="18" charset="0"/>
                <a:ea typeface="+mn-ea"/>
                <a:cs typeface="+mn-cs"/>
              </a:rPr>
              <a:t>The withdrawal of an individual partner and the resulting distribution of partnership property can, as before, be accounted for by either the bonus (no revaluation) method or the goodwill (revaluation) method. Again, a hybrid option is also available. </a:t>
            </a:r>
          </a:p>
          <a:p>
            <a:pPr marL="0" indent="0">
              <a:spcBef>
                <a:spcPct val="20000"/>
              </a:spcBef>
              <a:buClr>
                <a:srgbClr val="0070C0"/>
              </a:buClr>
              <a:buSzPct val="80000"/>
              <a:buFont typeface="Wingdings" pitchFamily="2" charset="2"/>
              <a:buNone/>
              <a:defRPr/>
            </a:pPr>
            <a:r>
              <a:rPr lang="en-US" sz="1200" b="0" i="0" u="none" strike="noStrike" kern="1200" baseline="0" dirty="0">
                <a:solidFill>
                  <a:schemeClr val="tx1"/>
                </a:solidFill>
                <a:latin typeface="Times New Roman" pitchFamily="18" charset="0"/>
                <a:ea typeface="+mn-ea"/>
                <a:cs typeface="+mn-cs"/>
              </a:rPr>
              <a:t>If a bonus is recorded, the amount can be attributed to either of the parties involved: the withdrawing partner or the remaining partners. Conversely, any revaluation of partnership property (as well as the establishment of a goodwill balance) is allocated among all partners to recognize possible unrecorded gains. The hybrid approach restates assets and liabilities to fair value but does not record goodwill. This last alternative reflects the legal change in ownership but avoids the theoretical problems associated with partnership goodwill. </a:t>
            </a:r>
          </a:p>
        </p:txBody>
      </p:sp>
    </p:spTree>
    <p:extLst>
      <p:ext uri="{BB962C8B-B14F-4D97-AF65-F5344CB8AC3E}">
        <p14:creationId xmlns:p14="http://schemas.microsoft.com/office/powerpoint/2010/main" val="34179007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noRot="1" noChangeAspect="1" noChangeArrowheads="1" noTextEdit="1"/>
          </p:cNvSpPr>
          <p:nvPr>
            <p:ph type="sldImg"/>
          </p:nvPr>
        </p:nvSpPr>
        <p:spPr>
          <a:xfrm>
            <a:off x="1150938" y="692150"/>
            <a:ext cx="4556125" cy="3416300"/>
          </a:xfrm>
          <a:ln/>
        </p:spPr>
      </p:sp>
      <p:sp>
        <p:nvSpPr>
          <p:cNvPr id="15362"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Such legal concepts as unlimited liability and mutual agency describe partnership characteristics that have been defined and interpreted over a number of years. To provide consistent application across state lines in regard to these terms as well as many other legal aspects of a partnership, the Uniform Partnership Act (UPA) was created. This act, which was first proposed in 1914 (and revised in 1997), now has been adopted by all states in some form. It establishes uniform standards in such areas as the nature of a partnership, the relationship of the partners to outside parties, and the dissolution of the partnership. A common legal definition of a partnership: “an association of two or more persons to carry on a business as co-owners for profit.” </a:t>
            </a:r>
            <a:endParaRPr lang="en-US" dirty="0"/>
          </a:p>
        </p:txBody>
      </p:sp>
    </p:spTree>
    <p:extLst>
      <p:ext uri="{BB962C8B-B14F-4D97-AF65-F5344CB8AC3E}">
        <p14:creationId xmlns:p14="http://schemas.microsoft.com/office/powerpoint/2010/main" val="358751030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Slide Image Placeholder 1"/>
          <p:cNvSpPr>
            <a:spLocks noGrp="1" noRot="1" noChangeAspect="1"/>
          </p:cNvSpPr>
          <p:nvPr>
            <p:ph type="sldImg"/>
          </p:nvPr>
        </p:nvSpPr>
        <p:spPr>
          <a:xfrm>
            <a:off x="1150938" y="692150"/>
            <a:ext cx="4556125" cy="3416300"/>
          </a:xfrm>
          <a:ln/>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Times New Roman" pitchFamily="18" charset="0"/>
                <a:ea typeface="+mn-ea"/>
                <a:cs typeface="+mn-cs"/>
              </a:rPr>
              <a:t>Windsor decides to withdraw from the partnership, but Duncan and Smith plan to continue operating the business. As per the original partnership agreement, a final settlement distribution for any withdrawing partner is computed based on the following specified provisions: </a:t>
            </a:r>
          </a:p>
          <a:p>
            <a:r>
              <a:rPr lang="en-US" sz="1200" b="0" i="0" u="none" strike="noStrike" kern="1200" baseline="0" dirty="0">
                <a:solidFill>
                  <a:schemeClr val="tx1"/>
                </a:solidFill>
                <a:latin typeface="Times New Roman" pitchFamily="18" charset="0"/>
                <a:ea typeface="+mn-ea"/>
                <a:cs typeface="+mn-cs"/>
              </a:rPr>
              <a:t>∙ An independent expert will appraise the business to determine its estimated fair value. </a:t>
            </a:r>
          </a:p>
          <a:p>
            <a:r>
              <a:rPr lang="en-US" sz="1200" b="0" i="0" u="none" strike="noStrike" kern="1200" baseline="0" dirty="0">
                <a:solidFill>
                  <a:schemeClr val="tx1"/>
                </a:solidFill>
                <a:latin typeface="Times New Roman" pitchFamily="18" charset="0"/>
                <a:ea typeface="+mn-ea"/>
                <a:cs typeface="+mn-cs"/>
              </a:rPr>
              <a:t>∙ Any individual who leaves the partnership will receive cash or other assets equal to that partner’s current capital balance after including an appropriate share of any adjustment indicated by the previous valuation. The allocation of unrecorded gains and losses is based on the normal profit and loss ratio. </a:t>
            </a:r>
          </a:p>
        </p:txBody>
      </p:sp>
    </p:spTree>
    <p:extLst>
      <p:ext uri="{BB962C8B-B14F-4D97-AF65-F5344CB8AC3E}">
        <p14:creationId xmlns:p14="http://schemas.microsoft.com/office/powerpoint/2010/main" val="347962641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Slide Image Placeholder 1"/>
          <p:cNvSpPr>
            <a:spLocks noGrp="1" noRot="1" noChangeAspect="1"/>
          </p:cNvSpPr>
          <p:nvPr>
            <p:ph type="sldImg"/>
          </p:nvPr>
        </p:nvSpPr>
        <p:spPr>
          <a:xfrm>
            <a:off x="1150938" y="692150"/>
            <a:ext cx="4556125" cy="3416300"/>
          </a:xfrm>
          <a:ln/>
        </p:spPr>
      </p:sp>
      <p:sp>
        <p:nvSpPr>
          <p:cNvPr id="3" name="Notes Placeholder 2"/>
          <p:cNvSpPr>
            <a:spLocks noGrp="1"/>
          </p:cNvSpPr>
          <p:nvPr>
            <p:ph type="body" idx="1"/>
          </p:nvPr>
        </p:nvSpPr>
        <p:spPr/>
        <p:txBody>
          <a:bodyPr>
            <a:normAutofit/>
          </a:bodyPr>
          <a:lstStyle/>
          <a:p>
            <a:pPr marL="0" indent="0">
              <a:spcBef>
                <a:spcPct val="20000"/>
              </a:spcBef>
              <a:buClr>
                <a:srgbClr val="0070C0"/>
              </a:buClr>
              <a:buSzPct val="80000"/>
              <a:buFont typeface="Wingdings" pitchFamily="2" charset="2"/>
              <a:buNone/>
              <a:defRPr/>
            </a:pPr>
            <a:r>
              <a:rPr lang="en-US" sz="1200" b="0" i="0" u="none" strike="noStrike" kern="1200" baseline="0" dirty="0">
                <a:solidFill>
                  <a:schemeClr val="tx1"/>
                </a:solidFill>
                <a:latin typeface="Times New Roman" pitchFamily="18" charset="0"/>
                <a:ea typeface="+mn-ea"/>
                <a:cs typeface="+mn-cs"/>
              </a:rPr>
              <a:t>Following Windsor’s decision to withdraw from the partnership, its property is immediately appraised. Total fair value is estimated at $180,000, a figure $80,000 in excess of book value. According to this valuation, land held by the partnership is currently worth $50,000 more than its original cost. In addition, $30,000 in goodwill is attributed to the partnership based on its value as a going concern. </a:t>
            </a:r>
            <a:r>
              <a:rPr lang="en-US" sz="1200" b="0" i="1" u="none" strike="noStrike" kern="1200" baseline="0" dirty="0">
                <a:solidFill>
                  <a:schemeClr val="tx1"/>
                </a:solidFill>
                <a:latin typeface="Times New Roman" pitchFamily="18" charset="0"/>
                <a:ea typeface="+mn-ea"/>
                <a:cs typeface="+mn-cs"/>
              </a:rPr>
              <a:t>Therefore, Windsor receives $26,000 on leaving the partnership: the original $10,000 capital balance plus a 20 percent share of this $80,000 increment. </a:t>
            </a:r>
            <a:r>
              <a:rPr lang="en-US" sz="1200" b="0" i="0" u="none" strike="noStrike" kern="1200" baseline="0" dirty="0">
                <a:solidFill>
                  <a:schemeClr val="tx1"/>
                </a:solidFill>
                <a:latin typeface="Times New Roman" pitchFamily="18" charset="0"/>
                <a:ea typeface="+mn-ea"/>
                <a:cs typeface="+mn-cs"/>
              </a:rPr>
              <a:t>The amount of payment is not in dispute, but the method of recording the withdrawal is. </a:t>
            </a:r>
          </a:p>
        </p:txBody>
      </p:sp>
    </p:spTree>
    <p:extLst>
      <p:ext uri="{BB962C8B-B14F-4D97-AF65-F5344CB8AC3E}">
        <p14:creationId xmlns:p14="http://schemas.microsoft.com/office/powerpoint/2010/main" val="181131298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Slide Image Placeholder 1"/>
          <p:cNvSpPr>
            <a:spLocks noGrp="1" noRot="1" noChangeAspect="1"/>
          </p:cNvSpPr>
          <p:nvPr>
            <p:ph type="sldImg"/>
          </p:nvPr>
        </p:nvSpPr>
        <p:spPr>
          <a:xfrm>
            <a:off x="1150938" y="692150"/>
            <a:ext cx="4556125" cy="3416300"/>
          </a:xfrm>
          <a:ln/>
        </p:spPr>
      </p:sp>
      <p:sp>
        <p:nvSpPr>
          <p:cNvPr id="101378" name="Notes Placeholder 2"/>
          <p:cNvSpPr>
            <a:spLocks noGrp="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Bonus Method Applied: If the partnership used the bonus method to record this transaction, the extra $16,000 paid to Windsor is simply assigned as a decrease in the remaining partners’ capital accounts. Historically, Duncan and Smith have been credited with 50 percent and 30 percent of all profits and losses, respectively. </a:t>
            </a:r>
          </a:p>
          <a:p>
            <a:r>
              <a:rPr lang="en-US" sz="1200" b="0" i="0" u="none" strike="noStrike" kern="1200" baseline="0" dirty="0">
                <a:solidFill>
                  <a:schemeClr val="tx1"/>
                </a:solidFill>
                <a:latin typeface="Times New Roman" pitchFamily="18" charset="0"/>
                <a:ea typeface="+mn-ea"/>
                <a:cs typeface="+mn-cs"/>
              </a:rPr>
              <a:t>A hybrid approach can be adopted to record a partner’s withdrawal. It also recognizes asset and liability revaluations but ignores goodwill. A bonus must then be recorded to reconcile the partner’s adjusted capital balance with the final distribution. </a:t>
            </a:r>
          </a:p>
        </p:txBody>
      </p:sp>
    </p:spTree>
    <p:extLst>
      <p:ext uri="{BB962C8B-B14F-4D97-AF65-F5344CB8AC3E}">
        <p14:creationId xmlns:p14="http://schemas.microsoft.com/office/powerpoint/2010/main" val="95427653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Slide Image Placeholder 1"/>
          <p:cNvSpPr>
            <a:spLocks noGrp="1" noRot="1" noChangeAspect="1"/>
          </p:cNvSpPr>
          <p:nvPr>
            <p:ph type="sldImg"/>
          </p:nvPr>
        </p:nvSpPr>
        <p:spPr>
          <a:xfrm>
            <a:off x="1150938" y="692150"/>
            <a:ext cx="4556125" cy="3416300"/>
          </a:xfrm>
          <a:ln/>
        </p:spPr>
      </p:sp>
      <p:sp>
        <p:nvSpPr>
          <p:cNvPr id="103426" name="Notes Placeholder 2"/>
          <p:cNvSpPr>
            <a:spLocks noGrp="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The appraisal indicates that land is undervalued on the partnership’s records by $50,000 and that goodwill of $30,000 has apparently accrued to the business over the years. The first two of the following entries recognize these valuations. The adjustments properly equate Windsor’s capital balance with the $26,000 cash amount to be distributed. Windsor’s equity balance is merely removed in the final entry at the time of payment.</a:t>
            </a:r>
            <a:endParaRPr lang="en-US" dirty="0"/>
          </a:p>
        </p:txBody>
      </p:sp>
    </p:spTree>
    <p:extLst>
      <p:ext uri="{BB962C8B-B14F-4D97-AF65-F5344CB8AC3E}">
        <p14:creationId xmlns:p14="http://schemas.microsoft.com/office/powerpoint/2010/main" val="18463313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noRot="1" noChangeAspect="1" noChangeArrowheads="1" noTextEdit="1"/>
          </p:cNvSpPr>
          <p:nvPr>
            <p:ph type="sldImg"/>
          </p:nvPr>
        </p:nvSpPr>
        <p:spPr>
          <a:xfrm>
            <a:off x="1150938" y="692150"/>
            <a:ext cx="4556125" cy="3416300"/>
          </a:xfrm>
          <a:ln/>
        </p:spPr>
      </p:sp>
      <p:sp>
        <p:nvSpPr>
          <p:cNvPr id="15362" name="Rectangle 3"/>
          <p:cNvSpPr>
            <a:spLocks noGrp="1" noChangeArrowheads="1"/>
          </p:cNvSpPr>
          <p:nvPr>
            <p:ph type="body" idx="1"/>
          </p:nvPr>
        </p:nvSpPr>
        <p:spPr>
          <a:noFill/>
          <a:ln w="9525"/>
        </p:spPr>
        <p:txBody>
          <a:bodyPr/>
          <a:lstStyle/>
          <a:p>
            <a:pPr marL="0" indent="0">
              <a:buClr>
                <a:srgbClr val="002060"/>
              </a:buClr>
              <a:buFont typeface="Wingdings" pitchFamily="2" charset="2"/>
              <a:buNone/>
            </a:pPr>
            <a:r>
              <a:rPr lang="en-US" sz="1200" b="0" i="0" u="none" strike="noStrike" kern="1200" baseline="0" dirty="0">
                <a:solidFill>
                  <a:schemeClr val="tx1"/>
                </a:solidFill>
                <a:latin typeface="Times New Roman" pitchFamily="18" charset="0"/>
                <a:ea typeface="+mn-ea"/>
                <a:cs typeface="+mn-cs"/>
              </a:rPr>
              <a:t>Because of the possible owner liability, partnerships often experience difficulty in attracting large amounts of capital. Potential partners frequently prefer to avoid the risk that is a basic characteristic of a partnership. However, the tax benefits of avoiding double taxation still provide a strong pull toward the partnership form. Hence, in recent years, a number of alternative types of organizations have been developed. The availability of these legal forms depends on state laws as well as applicable tax laws. In each case, however, the purpose is to limit the owners’ personal liability while providing the tax benefits of a partnership.</a:t>
            </a:r>
            <a:endParaRPr lang="en-US" dirty="0"/>
          </a:p>
        </p:txBody>
      </p:sp>
    </p:spTree>
    <p:extLst>
      <p:ext uri="{BB962C8B-B14F-4D97-AF65-F5344CB8AC3E}">
        <p14:creationId xmlns:p14="http://schemas.microsoft.com/office/powerpoint/2010/main" val="10510487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noRot="1" noChangeAspect="1" noChangeArrowheads="1" noTextEdit="1"/>
          </p:cNvSpPr>
          <p:nvPr>
            <p:ph type="sldImg"/>
          </p:nvPr>
        </p:nvSpPr>
        <p:spPr>
          <a:xfrm>
            <a:off x="1150938" y="692150"/>
            <a:ext cx="4556125" cy="3416300"/>
          </a:xfrm>
          <a:ln/>
        </p:spPr>
      </p:sp>
      <p:sp>
        <p:nvSpPr>
          <p:cNvPr id="15362" name="Rectangle 3"/>
          <p:cNvSpPr>
            <a:spLocks noGrp="1" noChangeArrowheads="1"/>
          </p:cNvSpPr>
          <p:nvPr>
            <p:ph type="body" idx="1"/>
          </p:nvPr>
        </p:nvSpPr>
        <p:spPr>
          <a:noFill/>
          <a:ln w="9525"/>
        </p:spPr>
        <p:txBody>
          <a:bodyPr/>
          <a:lstStyle/>
          <a:p>
            <a:pPr marL="0" indent="0">
              <a:buClr>
                <a:srgbClr val="002060"/>
              </a:buClr>
              <a:buFont typeface="Wingdings" pitchFamily="2" charset="2"/>
              <a:buNone/>
            </a:pPr>
            <a:r>
              <a:rPr lang="en-US" sz="1200" b="0" i="0" u="none" strike="noStrike" kern="1200" baseline="0" dirty="0">
                <a:solidFill>
                  <a:schemeClr val="tx1"/>
                </a:solidFill>
                <a:latin typeface="Times New Roman" pitchFamily="18" charset="0"/>
                <a:ea typeface="+mn-ea"/>
                <a:cs typeface="+mn-cs"/>
              </a:rPr>
              <a:t>A Subchapter S corporation (often referred to as an </a:t>
            </a:r>
            <a:r>
              <a:rPr lang="en-US" sz="1200" b="0" i="1" u="none" strike="noStrike" kern="1200" baseline="0" dirty="0">
                <a:solidFill>
                  <a:schemeClr val="tx1"/>
                </a:solidFill>
                <a:latin typeface="Times New Roman" pitchFamily="18" charset="0"/>
                <a:ea typeface="+mn-ea"/>
                <a:cs typeface="+mn-cs"/>
              </a:rPr>
              <a:t>S corporation</a:t>
            </a:r>
            <a:r>
              <a:rPr lang="en-US" sz="1200" b="0" i="0" u="none" strike="noStrike" kern="1200" baseline="0" dirty="0">
                <a:solidFill>
                  <a:schemeClr val="tx1"/>
                </a:solidFill>
                <a:latin typeface="Times New Roman" pitchFamily="18" charset="0"/>
                <a:ea typeface="+mn-ea"/>
                <a:cs typeface="+mn-cs"/>
              </a:rPr>
              <a:t>) is created as a corporation and, therefore, has all of the legal characteristics of that form. According to the U.S. tax laws, if the corporation meets certain regulations, it will be taxed in virtually the same way as a partnership. Thus, the Subchapter S corporation pays no income taxes although any income (and losses) pass directly through to the taxable income of the individual owners. This form avoids double taxation, and the owners do not face unlimited liability. To qualify, the business can have only one class of stock and is limited to 100 stockholders. All owners must be individuals, estates, certain tax-exempt entities, or certain types of trusts. The most significant problem associated with this business form is that its growth potential is limited because of the restriction on the number and type of owners. </a:t>
            </a:r>
            <a:endParaRPr lang="en-US" dirty="0"/>
          </a:p>
        </p:txBody>
      </p:sp>
    </p:spTree>
    <p:extLst>
      <p:ext uri="{BB962C8B-B14F-4D97-AF65-F5344CB8AC3E}">
        <p14:creationId xmlns:p14="http://schemas.microsoft.com/office/powerpoint/2010/main" val="3545846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ChangeArrowheads="1" noTextEdit="1"/>
          </p:cNvSpPr>
          <p:nvPr>
            <p:ph type="sldImg"/>
          </p:nvPr>
        </p:nvSpPr>
        <p:spPr>
          <a:xfrm>
            <a:off x="1150938" y="692150"/>
            <a:ext cx="4556125" cy="3416300"/>
          </a:xfrm>
          <a:ln/>
        </p:spPr>
      </p:sp>
      <p:sp>
        <p:nvSpPr>
          <p:cNvPr id="19458" name="Rectangle 3"/>
          <p:cNvSpPr>
            <a:spLocks noGrp="1" noChangeArrowheads="1"/>
          </p:cNvSpPr>
          <p:nvPr>
            <p:ph type="body" idx="1"/>
          </p:nvPr>
        </p:nvSpPr>
        <p:spPr>
          <a:noFill/>
          <a:ln w="9525"/>
        </p:spPr>
        <p:txBody>
          <a:bodyPr/>
          <a:lstStyle/>
          <a:p>
            <a:r>
              <a:rPr lang="en-US" sz="1200" b="0" i="0" u="none" strike="noStrike" kern="1200" baseline="0" dirty="0">
                <a:solidFill>
                  <a:schemeClr val="tx1"/>
                </a:solidFill>
                <a:latin typeface="Times New Roman" pitchFamily="18" charset="0"/>
                <a:ea typeface="+mn-ea"/>
                <a:cs typeface="+mn-cs"/>
              </a:rPr>
              <a:t>A </a:t>
            </a:r>
            <a:r>
              <a:rPr lang="en-US" sz="1200" b="0" i="1" u="none" strike="noStrike" kern="1200" baseline="0" dirty="0">
                <a:solidFill>
                  <a:schemeClr val="tx1"/>
                </a:solidFill>
                <a:latin typeface="Times New Roman" pitchFamily="18" charset="0"/>
                <a:ea typeface="+mn-ea"/>
                <a:cs typeface="+mn-cs"/>
              </a:rPr>
              <a:t>limited partnership </a:t>
            </a:r>
            <a:r>
              <a:rPr lang="en-US" sz="1200" b="0" i="0" u="none" strike="noStrike" kern="1200" baseline="0" dirty="0">
                <a:solidFill>
                  <a:schemeClr val="tx1"/>
                </a:solidFill>
                <a:latin typeface="Times New Roman" pitchFamily="18" charset="0"/>
                <a:ea typeface="+mn-ea"/>
                <a:cs typeface="+mn-cs"/>
              </a:rPr>
              <a:t>is a type of investment designed primarily for individuals who want the tax benefits of a partnership but who do not wish to work in a partnership or have unlimited liability. In such organizations, a number of limited partners invest money as owners but are not allowed to participate in the company’s management. These partners can still incur a loss on their investment, but the amount is restricted to what has been contributed. To protect the creditors of a limited partnership, one or more general partners must be designated to assume responsibility for all obligations created in the name of the business. </a:t>
            </a:r>
            <a:endParaRPr lang="en-US" dirty="0"/>
          </a:p>
        </p:txBody>
      </p:sp>
    </p:spTree>
    <p:extLst>
      <p:ext uri="{BB962C8B-B14F-4D97-AF65-F5344CB8AC3E}">
        <p14:creationId xmlns:p14="http://schemas.microsoft.com/office/powerpoint/2010/main" val="26014456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1676400" y="6477000"/>
            <a:ext cx="1524000" cy="381000"/>
          </a:xfrm>
        </p:spPr>
        <p:txBody>
          <a:bodyPr/>
          <a:lstStyle>
            <a:lvl1pPr algn="l" fontAlgn="auto">
              <a:spcBef>
                <a:spcPts val="0"/>
              </a:spcBef>
              <a:spcAft>
                <a:spcPts val="0"/>
              </a:spcAft>
              <a:defRPr sz="1200" b="1" i="1" smtClean="0">
                <a:solidFill>
                  <a:srgbClr val="002060"/>
                </a:solidFill>
                <a:effectLst/>
                <a:latin typeface="Times New Roman" pitchFamily="18" charset="0"/>
                <a:cs typeface="+mn-cs"/>
              </a:defRPr>
            </a:lvl1pPr>
          </a:lstStyle>
          <a:p>
            <a:pPr>
              <a:defRPr/>
            </a:pPr>
            <a:r>
              <a:rPr lang="en-US" dirty="0"/>
              <a:t>McGraw-Hill/Irwin </a:t>
            </a:r>
          </a:p>
        </p:txBody>
      </p:sp>
      <p:sp>
        <p:nvSpPr>
          <p:cNvPr id="5" name="Footer Placeholder 4"/>
          <p:cNvSpPr>
            <a:spLocks noGrp="1"/>
          </p:cNvSpPr>
          <p:nvPr>
            <p:ph type="ftr" sz="quarter" idx="11"/>
          </p:nvPr>
        </p:nvSpPr>
        <p:spPr>
          <a:xfrm>
            <a:off x="3200400" y="6477000"/>
            <a:ext cx="5105400" cy="396875"/>
          </a:xfrm>
        </p:spPr>
        <p:txBody>
          <a:bodyPr/>
          <a:lstStyle>
            <a:lvl1pPr algn="ctr" fontAlgn="auto">
              <a:spcBef>
                <a:spcPts val="0"/>
              </a:spcBef>
              <a:spcAft>
                <a:spcPts val="0"/>
              </a:spcAft>
              <a:defRPr sz="1200" b="1" i="1" smtClean="0">
                <a:solidFill>
                  <a:srgbClr val="002060"/>
                </a:solidFill>
                <a:effectLst/>
                <a:latin typeface="Times New Roman" pitchFamily="18" charset="0"/>
                <a:cs typeface="+mn-cs"/>
              </a:defRPr>
            </a:lvl1pPr>
          </a:lstStyle>
          <a:p>
            <a:pPr>
              <a:defRPr/>
            </a:pPr>
            <a:r>
              <a:rPr lang="en-US" dirty="0"/>
              <a:t>Copyright © 2015 by The McGraw-Hill Companies, Inc. All rights reserved. </a:t>
            </a:r>
          </a:p>
        </p:txBody>
      </p:sp>
      <p:sp>
        <p:nvSpPr>
          <p:cNvPr id="6" name="Slide Number Placeholder 5"/>
          <p:cNvSpPr>
            <a:spLocks noGrp="1"/>
          </p:cNvSpPr>
          <p:nvPr>
            <p:ph type="sldNum" sz="quarter" idx="12"/>
          </p:nvPr>
        </p:nvSpPr>
        <p:spPr>
          <a:xfrm>
            <a:off x="8305800" y="6477000"/>
            <a:ext cx="762000" cy="457200"/>
          </a:xfrm>
        </p:spPr>
        <p:txBody>
          <a:bodyPr/>
          <a:lstStyle>
            <a:lvl1pPr algn="r" fontAlgn="auto">
              <a:spcBef>
                <a:spcPts val="0"/>
              </a:spcBef>
              <a:spcAft>
                <a:spcPts val="0"/>
              </a:spcAft>
              <a:defRPr sz="1200" b="1" i="1" dirty="0" smtClean="0">
                <a:solidFill>
                  <a:srgbClr val="002060"/>
                </a:solidFill>
                <a:effectLst/>
                <a:latin typeface="Times New Roman" pitchFamily="18" charset="0"/>
                <a:cs typeface="Times New Roman" pitchFamily="18" charset="0"/>
              </a:defRPr>
            </a:lvl1pPr>
          </a:lstStyle>
          <a:p>
            <a:pPr>
              <a:defRPr/>
            </a:pPr>
            <a:r>
              <a:rPr lang="en-US" dirty="0"/>
              <a:t>14-</a:t>
            </a:r>
            <a:fld id="{BB9B8E4B-5633-4189-93EB-4F501F19A5A8}"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a:xfrm>
            <a:off x="1676400" y="6477000"/>
            <a:ext cx="1524000" cy="381000"/>
          </a:xfrm>
        </p:spPr>
        <p:txBody>
          <a:bodyPr/>
          <a:lstStyle>
            <a:lvl1pPr algn="l" fontAlgn="auto">
              <a:spcBef>
                <a:spcPts val="0"/>
              </a:spcBef>
              <a:spcAft>
                <a:spcPts val="0"/>
              </a:spcAft>
              <a:defRPr sz="1200" b="1" i="1" smtClean="0">
                <a:solidFill>
                  <a:srgbClr val="002060"/>
                </a:solidFill>
                <a:effectLst/>
                <a:latin typeface="Times New Roman" pitchFamily="18" charset="0"/>
                <a:cs typeface="+mn-cs"/>
              </a:defRPr>
            </a:lvl1pPr>
          </a:lstStyle>
          <a:p>
            <a:pPr>
              <a:defRPr/>
            </a:pPr>
            <a:r>
              <a:rPr lang="en-US" dirty="0"/>
              <a:t>McGraw-Hill/Irwin </a:t>
            </a:r>
          </a:p>
        </p:txBody>
      </p:sp>
      <p:sp>
        <p:nvSpPr>
          <p:cNvPr id="4" name="Footer Placeholder 4"/>
          <p:cNvSpPr>
            <a:spLocks noGrp="1"/>
          </p:cNvSpPr>
          <p:nvPr>
            <p:ph type="ftr" sz="quarter" idx="11"/>
          </p:nvPr>
        </p:nvSpPr>
        <p:spPr>
          <a:xfrm>
            <a:off x="3200400" y="6477000"/>
            <a:ext cx="5105400" cy="396875"/>
          </a:xfrm>
        </p:spPr>
        <p:txBody>
          <a:bodyPr/>
          <a:lstStyle>
            <a:lvl1pPr algn="ctr" fontAlgn="auto">
              <a:spcBef>
                <a:spcPts val="0"/>
              </a:spcBef>
              <a:spcAft>
                <a:spcPts val="0"/>
              </a:spcAft>
              <a:defRPr sz="1200" b="1" i="1" smtClean="0">
                <a:solidFill>
                  <a:srgbClr val="002060"/>
                </a:solidFill>
                <a:effectLst/>
                <a:latin typeface="Times New Roman" pitchFamily="18" charset="0"/>
                <a:cs typeface="+mn-cs"/>
              </a:defRPr>
            </a:lvl1pPr>
          </a:lstStyle>
          <a:p>
            <a:pPr>
              <a:defRPr/>
            </a:pPr>
            <a:r>
              <a:rPr lang="en-US" dirty="0"/>
              <a:t>Copyright © 2015 by The McGraw-Hill Companies, Inc. All rights reserved. </a:t>
            </a:r>
          </a:p>
        </p:txBody>
      </p:sp>
      <p:sp>
        <p:nvSpPr>
          <p:cNvPr id="5" name="Slide Number Placeholder 5"/>
          <p:cNvSpPr>
            <a:spLocks noGrp="1"/>
          </p:cNvSpPr>
          <p:nvPr>
            <p:ph type="sldNum" sz="quarter" idx="12"/>
          </p:nvPr>
        </p:nvSpPr>
        <p:spPr>
          <a:xfrm>
            <a:off x="8382000" y="6477000"/>
            <a:ext cx="762000" cy="396875"/>
          </a:xfrm>
        </p:spPr>
        <p:txBody>
          <a:bodyPr/>
          <a:lstStyle>
            <a:lvl1pPr algn="r" fontAlgn="auto">
              <a:spcBef>
                <a:spcPts val="0"/>
              </a:spcBef>
              <a:spcAft>
                <a:spcPts val="0"/>
              </a:spcAft>
              <a:defRPr sz="1200" b="1" i="1" dirty="0" smtClean="0">
                <a:solidFill>
                  <a:srgbClr val="002060"/>
                </a:solidFill>
                <a:effectLst/>
                <a:latin typeface="Times New Roman" pitchFamily="18" charset="0"/>
                <a:cs typeface="Times New Roman" pitchFamily="18" charset="0"/>
              </a:defRPr>
            </a:lvl1pPr>
          </a:lstStyle>
          <a:p>
            <a:pPr>
              <a:defRPr/>
            </a:pPr>
            <a:r>
              <a:rPr lang="en-US" dirty="0"/>
              <a:t>14-</a:t>
            </a:r>
            <a:fld id="{545BDDCA-2FB2-4410-81E5-09ADA6CE7508}"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152400" y="152400"/>
            <a:ext cx="8763000" cy="1143000"/>
          </a:xfrm>
          <a:prstGeom prst="roundRect">
            <a:avLst>
              <a:gd name="adj" fmla="val 16667"/>
            </a:avLst>
          </a:prstGeom>
          <a:noFill/>
          <a:ln w="57150">
            <a:solidFill>
              <a:srgbClr val="002060"/>
            </a:solid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914400" y="1646238"/>
            <a:ext cx="7086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Date Placeholder 3"/>
          <p:cNvSpPr>
            <a:spLocks noGrp="1"/>
          </p:cNvSpPr>
          <p:nvPr>
            <p:ph type="dt" sz="half" idx="2"/>
          </p:nvPr>
        </p:nvSpPr>
        <p:spPr>
          <a:xfrm>
            <a:off x="1600200" y="6492875"/>
            <a:ext cx="1524000" cy="381000"/>
          </a:xfrm>
          <a:prstGeom prst="rect">
            <a:avLst/>
          </a:prstGeom>
        </p:spPr>
        <p:txBody>
          <a:bodyPr vert="horz" lIns="91440" tIns="45720" rIns="91440" bIns="45720" rtlCol="0" anchor="ctr"/>
          <a:lstStyle>
            <a:lvl1pPr algn="l" eaLnBrk="0" fontAlgn="auto" hangingPunct="0">
              <a:spcBef>
                <a:spcPts val="0"/>
              </a:spcBef>
              <a:spcAft>
                <a:spcPts val="0"/>
              </a:spcAft>
              <a:defRPr sz="1200" b="1" i="1" smtClean="0">
                <a:solidFill>
                  <a:srgbClr val="002060"/>
                </a:solidFill>
                <a:effectLst/>
                <a:latin typeface="Times New Roman" pitchFamily="18" charset="0"/>
                <a:cs typeface="+mn-cs"/>
              </a:defRPr>
            </a:lvl1pPr>
          </a:lstStyle>
          <a:p>
            <a:pPr>
              <a:defRPr/>
            </a:pPr>
            <a:r>
              <a:rPr lang="en-US" dirty="0"/>
              <a:t>McGraw-Hill/Irwin </a:t>
            </a:r>
          </a:p>
        </p:txBody>
      </p:sp>
      <p:sp>
        <p:nvSpPr>
          <p:cNvPr id="10" name="Footer Placeholder 4"/>
          <p:cNvSpPr>
            <a:spLocks noGrp="1"/>
          </p:cNvSpPr>
          <p:nvPr>
            <p:ph type="ftr" sz="quarter" idx="3"/>
          </p:nvPr>
        </p:nvSpPr>
        <p:spPr>
          <a:xfrm>
            <a:off x="3124200" y="6477000"/>
            <a:ext cx="5105400" cy="396875"/>
          </a:xfrm>
          <a:prstGeom prst="rect">
            <a:avLst/>
          </a:prstGeom>
        </p:spPr>
        <p:txBody>
          <a:bodyPr vert="horz" lIns="91440" tIns="45720" rIns="91440" bIns="45720" rtlCol="0" anchor="ctr"/>
          <a:lstStyle>
            <a:lvl1pPr algn="ctr" eaLnBrk="0" fontAlgn="auto" hangingPunct="0">
              <a:spcBef>
                <a:spcPts val="0"/>
              </a:spcBef>
              <a:spcAft>
                <a:spcPts val="0"/>
              </a:spcAft>
              <a:defRPr sz="1200" b="1" i="1" smtClean="0">
                <a:solidFill>
                  <a:srgbClr val="002060"/>
                </a:solidFill>
                <a:effectLst/>
                <a:latin typeface="Times New Roman" pitchFamily="18" charset="0"/>
                <a:cs typeface="+mn-cs"/>
              </a:defRPr>
            </a:lvl1pPr>
          </a:lstStyle>
          <a:p>
            <a:pPr>
              <a:defRPr/>
            </a:pPr>
            <a:r>
              <a:rPr lang="en-US" dirty="0"/>
              <a:t>Copyright © 2015 by The McGraw-Hill Companies, Inc. All rights reserved. </a:t>
            </a:r>
          </a:p>
        </p:txBody>
      </p:sp>
      <p:sp>
        <p:nvSpPr>
          <p:cNvPr id="11" name="Slide Number Placeholder 5"/>
          <p:cNvSpPr>
            <a:spLocks noGrp="1"/>
          </p:cNvSpPr>
          <p:nvPr>
            <p:ph type="sldNum" sz="quarter" idx="4"/>
          </p:nvPr>
        </p:nvSpPr>
        <p:spPr>
          <a:xfrm>
            <a:off x="8305800" y="6477000"/>
            <a:ext cx="762000" cy="396875"/>
          </a:xfrm>
          <a:prstGeom prst="rect">
            <a:avLst/>
          </a:prstGeom>
        </p:spPr>
        <p:txBody>
          <a:bodyPr vert="horz" lIns="91440" tIns="45720" rIns="91440" bIns="45720" rtlCol="0" anchor="ctr"/>
          <a:lstStyle>
            <a:lvl1pPr algn="r" eaLnBrk="0" fontAlgn="auto" hangingPunct="0">
              <a:spcBef>
                <a:spcPts val="0"/>
              </a:spcBef>
              <a:spcAft>
                <a:spcPts val="0"/>
              </a:spcAft>
              <a:defRPr sz="1200" b="1" i="1" smtClean="0">
                <a:solidFill>
                  <a:srgbClr val="002060"/>
                </a:solidFill>
                <a:effectLst/>
                <a:latin typeface="Times New Roman" pitchFamily="18" charset="0"/>
                <a:cs typeface="Times New Roman" pitchFamily="18" charset="0"/>
              </a:defRPr>
            </a:lvl1pPr>
          </a:lstStyle>
          <a:p>
            <a:pPr>
              <a:defRPr/>
            </a:pPr>
            <a:r>
              <a:rPr lang="en-US" dirty="0"/>
              <a:t>14-</a:t>
            </a:r>
            <a:fld id="{C6E07D8E-B6EA-4BB5-9930-E4F6BFE3CAA0}"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Lst>
  <p:hf hdr="0"/>
  <p:txStyles>
    <p:titleStyle>
      <a:lvl1pPr algn="ctr" rtl="0" fontAlgn="base">
        <a:spcBef>
          <a:spcPct val="0"/>
        </a:spcBef>
        <a:spcAft>
          <a:spcPct val="0"/>
        </a:spcAft>
        <a:defRPr sz="4400" b="1" kern="1200">
          <a:solidFill>
            <a:srgbClr val="002060"/>
          </a:solidFill>
          <a:latin typeface="Times New Roman" pitchFamily="18" charset="0"/>
          <a:ea typeface="+mj-ea"/>
          <a:cs typeface="Times New Roman" pitchFamily="18" charset="0"/>
        </a:defRPr>
      </a:lvl1pPr>
      <a:lvl2pPr algn="ctr" rtl="0" fontAlgn="base">
        <a:spcBef>
          <a:spcPct val="0"/>
        </a:spcBef>
        <a:spcAft>
          <a:spcPct val="0"/>
        </a:spcAft>
        <a:defRPr sz="4400" b="1">
          <a:solidFill>
            <a:srgbClr val="002060"/>
          </a:solidFill>
          <a:latin typeface="Times New Roman" pitchFamily="18" charset="0"/>
          <a:cs typeface="Times New Roman" pitchFamily="18" charset="0"/>
        </a:defRPr>
      </a:lvl2pPr>
      <a:lvl3pPr algn="ctr" rtl="0" fontAlgn="base">
        <a:spcBef>
          <a:spcPct val="0"/>
        </a:spcBef>
        <a:spcAft>
          <a:spcPct val="0"/>
        </a:spcAft>
        <a:defRPr sz="4400" b="1">
          <a:solidFill>
            <a:srgbClr val="002060"/>
          </a:solidFill>
          <a:latin typeface="Times New Roman" pitchFamily="18" charset="0"/>
          <a:cs typeface="Times New Roman" pitchFamily="18" charset="0"/>
        </a:defRPr>
      </a:lvl3pPr>
      <a:lvl4pPr algn="ctr" rtl="0" fontAlgn="base">
        <a:spcBef>
          <a:spcPct val="0"/>
        </a:spcBef>
        <a:spcAft>
          <a:spcPct val="0"/>
        </a:spcAft>
        <a:defRPr sz="4400" b="1">
          <a:solidFill>
            <a:srgbClr val="002060"/>
          </a:solidFill>
          <a:latin typeface="Times New Roman" pitchFamily="18" charset="0"/>
          <a:cs typeface="Times New Roman" pitchFamily="18" charset="0"/>
        </a:defRPr>
      </a:lvl4pPr>
      <a:lvl5pPr algn="ctr" rtl="0" fontAlgn="base">
        <a:spcBef>
          <a:spcPct val="0"/>
        </a:spcBef>
        <a:spcAft>
          <a:spcPct val="0"/>
        </a:spcAft>
        <a:defRPr sz="4400" b="1">
          <a:solidFill>
            <a:srgbClr val="002060"/>
          </a:solidFill>
          <a:latin typeface="Times New Roman" pitchFamily="18" charset="0"/>
          <a:cs typeface="Times New Roman" pitchFamily="18"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b="1" kern="1200">
          <a:solidFill>
            <a:srgbClr val="002060"/>
          </a:solidFill>
          <a:latin typeface="Times New Roman" pitchFamily="18" charset="0"/>
          <a:ea typeface="+mn-ea"/>
          <a:cs typeface="Times New Roman" pitchFamily="18" charset="0"/>
        </a:defRPr>
      </a:lvl1pPr>
      <a:lvl2pPr marL="742950" indent="-285750" algn="l" rtl="0" fontAlgn="base">
        <a:spcBef>
          <a:spcPct val="20000"/>
        </a:spcBef>
        <a:spcAft>
          <a:spcPct val="0"/>
        </a:spcAft>
        <a:buFont typeface="Arial" charset="0"/>
        <a:buChar char="–"/>
        <a:defRPr sz="2800" b="1" kern="1200">
          <a:solidFill>
            <a:srgbClr val="002060"/>
          </a:solidFill>
          <a:latin typeface="Times New Roman" pitchFamily="18" charset="0"/>
          <a:ea typeface="+mn-ea"/>
          <a:cs typeface="Times New Roman" pitchFamily="18" charset="0"/>
        </a:defRPr>
      </a:lvl2pPr>
      <a:lvl3pPr marL="1143000" indent="-228600" algn="l" rtl="0" fontAlgn="base">
        <a:spcBef>
          <a:spcPct val="20000"/>
        </a:spcBef>
        <a:spcAft>
          <a:spcPct val="0"/>
        </a:spcAft>
        <a:buFont typeface="Arial" charset="0"/>
        <a:buChar char="•"/>
        <a:defRPr sz="2400" b="1" kern="1200">
          <a:solidFill>
            <a:srgbClr val="002060"/>
          </a:solidFill>
          <a:latin typeface="Times New Roman" pitchFamily="18" charset="0"/>
          <a:ea typeface="+mn-ea"/>
          <a:cs typeface="Times New Roman" pitchFamily="18" charset="0"/>
        </a:defRPr>
      </a:lvl3pPr>
      <a:lvl4pPr marL="1600200" indent="-228600" algn="l" rtl="0" fontAlgn="base">
        <a:spcBef>
          <a:spcPct val="20000"/>
        </a:spcBef>
        <a:spcAft>
          <a:spcPct val="0"/>
        </a:spcAft>
        <a:buFont typeface="Arial" charset="0"/>
        <a:buChar char="–"/>
        <a:defRPr sz="2000" b="1" kern="1200">
          <a:solidFill>
            <a:srgbClr val="002060"/>
          </a:solidFill>
          <a:latin typeface="Times New Roman" pitchFamily="18" charset="0"/>
          <a:ea typeface="+mn-ea"/>
          <a:cs typeface="Times New Roman" pitchFamily="18" charset="0"/>
        </a:defRPr>
      </a:lvl4pPr>
      <a:lvl5pPr marL="2057400" indent="-228600" algn="l" rtl="0" fontAlgn="base">
        <a:spcBef>
          <a:spcPct val="20000"/>
        </a:spcBef>
        <a:spcAft>
          <a:spcPct val="0"/>
        </a:spcAft>
        <a:buFont typeface="Arial" charset="0"/>
        <a:buChar char="»"/>
        <a:defRPr sz="2000" b="1" kern="1200">
          <a:solidFill>
            <a:srgbClr val="002060"/>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3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2.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5.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5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6.xml"/><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58.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57.xml"/><Relationship Id="rId1" Type="http://schemas.openxmlformats.org/officeDocument/2006/relationships/slideLayout" Target="../slideLayouts/slideLayout1.xml"/><Relationship Id="rId4" Type="http://schemas.openxmlformats.org/officeDocument/2006/relationships/image" Target="../media/image24.emf"/></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2.xml"/><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6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Chapter Fourteen</a:t>
            </a:r>
          </a:p>
        </p:txBody>
      </p:sp>
      <p:sp>
        <p:nvSpPr>
          <p:cNvPr id="6" name="Rectangle 5"/>
          <p:cNvSpPr/>
          <p:nvPr/>
        </p:nvSpPr>
        <p:spPr>
          <a:xfrm>
            <a:off x="304800" y="2743200"/>
            <a:ext cx="4343400" cy="2400657"/>
          </a:xfrm>
          <a:prstGeom prst="rect">
            <a:avLst/>
          </a:prstGeom>
        </p:spPr>
        <p:txBody>
          <a:bodyPr wrap="square">
            <a:spAutoFit/>
          </a:bodyPr>
          <a:lstStyle/>
          <a:p>
            <a:pPr algn="ctr"/>
            <a:r>
              <a:rPr lang="en-US" sz="5000" b="1" dirty="0">
                <a:solidFill>
                  <a:srgbClr val="000066"/>
                </a:solidFill>
              </a:rPr>
              <a:t>Partnerships: Formation and Operation</a:t>
            </a:r>
            <a:endParaRPr lang="en-US" sz="5000" dirty="0">
              <a:solidFill>
                <a:srgbClr val="000066"/>
              </a:solidFill>
            </a:endParaRPr>
          </a:p>
        </p:txBody>
      </p:sp>
      <p:sp>
        <p:nvSpPr>
          <p:cNvPr id="7" name="Rectangle 6"/>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 2021 McGraw-Hill Education. All rights reserved. No reproduction or distribution without the prior written consent of McGraw-Hill Education.</a:t>
            </a:r>
          </a:p>
        </p:txBody>
      </p:sp>
      <p:pic>
        <p:nvPicPr>
          <p:cNvPr id="5" name="Picture 4">
            <a:extLst>
              <a:ext uri="{FF2B5EF4-FFF2-40B4-BE49-F238E27FC236}">
                <a16:creationId xmlns:a16="http://schemas.microsoft.com/office/drawing/2014/main" id="{B22D44D8-ED02-4C3B-988F-4B03017FFA7B}"/>
              </a:ext>
            </a:extLst>
          </p:cNvPr>
          <p:cNvPicPr>
            <a:picLocks noChangeAspect="1"/>
          </p:cNvPicPr>
          <p:nvPr/>
        </p:nvPicPr>
        <p:blipFill>
          <a:blip r:embed="rId2"/>
          <a:stretch>
            <a:fillRect/>
          </a:stretch>
        </p:blipFill>
        <p:spPr>
          <a:xfrm>
            <a:off x="4953000" y="1752599"/>
            <a:ext cx="3505200" cy="4485281"/>
          </a:xfrm>
          <a:prstGeom prst="rect">
            <a:avLst/>
          </a:prstGeom>
        </p:spPr>
      </p:pic>
    </p:spTree>
    <p:extLst>
      <p:ext uri="{BB962C8B-B14F-4D97-AF65-F5344CB8AC3E}">
        <p14:creationId xmlns:p14="http://schemas.microsoft.com/office/powerpoint/2010/main" val="10997798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ChangeArrowheads="1"/>
          </p:cNvSpPr>
          <p:nvPr>
            <p:ph type="title"/>
          </p:nvPr>
        </p:nvSpPr>
        <p:spPr>
          <a:xfrm>
            <a:off x="228600" y="152400"/>
            <a:ext cx="8763000" cy="1371600"/>
          </a:xfrm>
        </p:spPr>
        <p:txBody>
          <a:bodyPr/>
          <a:lstStyle/>
          <a:p>
            <a:r>
              <a:rPr lang="en-US" sz="3800" dirty="0"/>
              <a:t>Alternative Legal Forms</a:t>
            </a:r>
            <a:r>
              <a:rPr lang="en-US" sz="4000" dirty="0"/>
              <a:t>—</a:t>
            </a:r>
            <a:r>
              <a:rPr lang="en-US" sz="3800" dirty="0"/>
              <a:t>Limited Partnership (LP)</a:t>
            </a:r>
          </a:p>
        </p:txBody>
      </p:sp>
      <p:sp>
        <p:nvSpPr>
          <p:cNvPr id="18434" name="Rectangle 7"/>
          <p:cNvSpPr>
            <a:spLocks noChangeArrowheads="1"/>
          </p:cNvSpPr>
          <p:nvPr/>
        </p:nvSpPr>
        <p:spPr bwMode="auto">
          <a:xfrm>
            <a:off x="152400" y="1690330"/>
            <a:ext cx="8763000" cy="4862870"/>
          </a:xfrm>
          <a:prstGeom prst="rect">
            <a:avLst/>
          </a:prstGeom>
          <a:noFill/>
          <a:ln w="38100">
            <a:noFill/>
            <a:miter lim="800000"/>
            <a:headEnd/>
            <a:tailEnd/>
          </a:ln>
        </p:spPr>
        <p:txBody>
          <a:bodyPr wrap="square">
            <a:spAutoFit/>
          </a:bodyPr>
          <a:lstStyle/>
          <a:p>
            <a:pPr marL="457200" indent="-457200" eaLnBrk="0" hangingPunct="0">
              <a:spcBef>
                <a:spcPts val="1200"/>
              </a:spcBef>
              <a:buClr>
                <a:srgbClr val="000066"/>
              </a:buClr>
              <a:buFont typeface="Wingdings" panose="05000000000000000000" pitchFamily="2" charset="2"/>
              <a:buChar char="Ø"/>
            </a:pPr>
            <a:r>
              <a:rPr lang="en-US" sz="2600" b="1" dirty="0">
                <a:solidFill>
                  <a:srgbClr val="000066"/>
                </a:solidFill>
              </a:rPr>
              <a:t>Tax benefits of a partnership. </a:t>
            </a:r>
          </a:p>
          <a:p>
            <a:pPr marL="457200" indent="-457200" eaLnBrk="0" hangingPunct="0">
              <a:spcBef>
                <a:spcPts val="1200"/>
              </a:spcBef>
              <a:buClr>
                <a:srgbClr val="000066"/>
              </a:buClr>
              <a:buFont typeface="Wingdings" panose="05000000000000000000" pitchFamily="2" charset="2"/>
              <a:buChar char="Ø"/>
            </a:pPr>
            <a:r>
              <a:rPr lang="en-US" sz="2600" b="1" dirty="0">
                <a:solidFill>
                  <a:srgbClr val="000066"/>
                </a:solidFill>
              </a:rPr>
              <a:t>Partners do not want to work in partnership or have unlimited liability. </a:t>
            </a:r>
          </a:p>
          <a:p>
            <a:pPr marL="457200" indent="-457200" eaLnBrk="0" hangingPunct="0">
              <a:spcBef>
                <a:spcPts val="1200"/>
              </a:spcBef>
              <a:buClr>
                <a:srgbClr val="000066"/>
              </a:buClr>
              <a:buFont typeface="Wingdings" panose="05000000000000000000" pitchFamily="2" charset="2"/>
              <a:buChar char="Ø"/>
            </a:pPr>
            <a:r>
              <a:rPr lang="en-US" sz="2600" b="1" dirty="0">
                <a:solidFill>
                  <a:srgbClr val="000066"/>
                </a:solidFill>
              </a:rPr>
              <a:t>Number of limited partners invest money as owners but are not allowed to participate in company’s management. </a:t>
            </a:r>
          </a:p>
          <a:p>
            <a:pPr marL="457200" indent="-457200" eaLnBrk="0" hangingPunct="0">
              <a:spcBef>
                <a:spcPts val="1200"/>
              </a:spcBef>
              <a:buClr>
                <a:srgbClr val="000066"/>
              </a:buClr>
              <a:buFont typeface="Wingdings" panose="05000000000000000000" pitchFamily="2" charset="2"/>
              <a:buChar char="Ø"/>
            </a:pPr>
            <a:r>
              <a:rPr lang="en-US" sz="2600" b="1" dirty="0">
                <a:solidFill>
                  <a:srgbClr val="000066"/>
                </a:solidFill>
              </a:rPr>
              <a:t>Partners can incur a loss on their investment, but it is restricted to what has been contributed. </a:t>
            </a:r>
          </a:p>
          <a:p>
            <a:pPr marL="457200" indent="-457200" eaLnBrk="0" hangingPunct="0">
              <a:spcBef>
                <a:spcPts val="1200"/>
              </a:spcBef>
              <a:buClr>
                <a:srgbClr val="000066"/>
              </a:buClr>
              <a:buFont typeface="Wingdings" panose="05000000000000000000" pitchFamily="2" charset="2"/>
              <a:buChar char="Ø"/>
            </a:pPr>
            <a:r>
              <a:rPr lang="en-US" sz="2600" b="1" dirty="0">
                <a:solidFill>
                  <a:srgbClr val="000066"/>
                </a:solidFill>
              </a:rPr>
              <a:t>To protect creditors, one or more general partners must be designated to assume responsibility for all obligations created in the name of the business. </a:t>
            </a:r>
            <a:endParaRPr lang="en-US" sz="2600" b="1" dirty="0">
              <a:solidFill>
                <a:srgbClr val="000066"/>
              </a:solidFill>
              <a:cs typeface="Times New Roman" pitchFamily="18" charset="0"/>
            </a:endParaRPr>
          </a:p>
        </p:txBody>
      </p:sp>
      <p:sp>
        <p:nvSpPr>
          <p:cNvPr id="18435" name="Slide Number Placeholder 6"/>
          <p:cNvSpPr>
            <a:spLocks noGrp="1"/>
          </p:cNvSpPr>
          <p:nvPr>
            <p:ph type="sldNum" sz="quarter" idx="12"/>
          </p:nvPr>
        </p:nvSpPr>
        <p:spPr bwMode="auto">
          <a:xfrm>
            <a:off x="8534400" y="6477000"/>
            <a:ext cx="609600" cy="381000"/>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z="1000" i="0" dirty="0"/>
              <a:t>14-</a:t>
            </a:r>
            <a:fld id="{46186D55-01CC-46ED-A838-DA39273B3F8A}" type="slidenum">
              <a:rPr lang="en-US" sz="1000" i="0"/>
              <a:pPr fontAlgn="base">
                <a:spcBef>
                  <a:spcPct val="0"/>
                </a:spcBef>
                <a:spcAft>
                  <a:spcPct val="0"/>
                </a:spcAft>
              </a:pPr>
              <a:t>10</a:t>
            </a:fld>
            <a:endParaRPr lang="en-US" sz="1000" i="0" dirty="0"/>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 2021 McGraw-Hill Education. All rights reserved. No reproduction or distribution without the prior written consent of McGraw-Hill Education.</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ChangeArrowheads="1"/>
          </p:cNvSpPr>
          <p:nvPr>
            <p:ph type="title"/>
          </p:nvPr>
        </p:nvSpPr>
        <p:spPr>
          <a:xfrm>
            <a:off x="152400" y="76200"/>
            <a:ext cx="8763000" cy="1143000"/>
          </a:xfrm>
        </p:spPr>
        <p:txBody>
          <a:bodyPr/>
          <a:lstStyle/>
          <a:p>
            <a:r>
              <a:rPr lang="en-US" sz="4000" dirty="0"/>
              <a:t>Limited Partnership (LLP) </a:t>
            </a:r>
          </a:p>
        </p:txBody>
      </p:sp>
      <p:sp>
        <p:nvSpPr>
          <p:cNvPr id="1012740" name="Rectangle 4" descr="Purple mesh"/>
          <p:cNvSpPr>
            <a:spLocks noChangeArrowheads="1"/>
          </p:cNvSpPr>
          <p:nvPr/>
        </p:nvSpPr>
        <p:spPr bwMode="auto">
          <a:xfrm>
            <a:off x="152400" y="1447800"/>
            <a:ext cx="8839200" cy="4343400"/>
          </a:xfrm>
          <a:prstGeom prst="rect">
            <a:avLst/>
          </a:prstGeom>
          <a:noFill/>
          <a:ln w="38100">
            <a:noFill/>
            <a:miter lim="800000"/>
            <a:headEnd/>
            <a:tailEnd/>
          </a:ln>
        </p:spPr>
        <p:txBody>
          <a:bodyPr anchorCtr="1"/>
          <a:lstStyle/>
          <a:p>
            <a:pPr marL="457200" indent="-457200" eaLnBrk="0" hangingPunct="0">
              <a:spcBef>
                <a:spcPts val="600"/>
              </a:spcBef>
              <a:spcAft>
                <a:spcPts val="600"/>
              </a:spcAft>
              <a:buClr>
                <a:srgbClr val="002060"/>
              </a:buClr>
              <a:buFont typeface="Wingdings" panose="05000000000000000000" pitchFamily="2" charset="2"/>
              <a:buChar char="Ø"/>
            </a:pPr>
            <a:r>
              <a:rPr lang="en-US" sz="2800" b="1" dirty="0">
                <a:solidFill>
                  <a:srgbClr val="000066"/>
                </a:solidFill>
              </a:rPr>
              <a:t>Has most characteristics as a general partnership but it significantly reduces the partners’ liability.</a:t>
            </a:r>
          </a:p>
          <a:p>
            <a:pPr marL="457200" indent="-457200" eaLnBrk="0" hangingPunct="0">
              <a:spcBef>
                <a:spcPts val="600"/>
              </a:spcBef>
              <a:spcAft>
                <a:spcPts val="600"/>
              </a:spcAft>
              <a:buClr>
                <a:srgbClr val="002060"/>
              </a:buClr>
              <a:buFont typeface="Wingdings" panose="05000000000000000000" pitchFamily="2" charset="2"/>
              <a:buChar char="Ø"/>
            </a:pPr>
            <a:r>
              <a:rPr lang="en-US" sz="2800" b="1" dirty="0">
                <a:solidFill>
                  <a:srgbClr val="000066"/>
                </a:solidFill>
              </a:rPr>
              <a:t>Partners may lose investment in the business.</a:t>
            </a:r>
          </a:p>
          <a:p>
            <a:pPr marL="457200" indent="-457200" eaLnBrk="0" hangingPunct="0">
              <a:spcBef>
                <a:spcPts val="600"/>
              </a:spcBef>
              <a:spcAft>
                <a:spcPts val="600"/>
              </a:spcAft>
              <a:buClr>
                <a:srgbClr val="002060"/>
              </a:buClr>
              <a:buFont typeface="Wingdings" panose="05000000000000000000" pitchFamily="2" charset="2"/>
              <a:buChar char="Ø"/>
            </a:pPr>
            <a:r>
              <a:rPr lang="en-US" sz="2800" b="1" dirty="0">
                <a:solidFill>
                  <a:srgbClr val="000066"/>
                </a:solidFill>
              </a:rPr>
              <a:t>Responsible for contractual debts of the business. </a:t>
            </a:r>
          </a:p>
          <a:p>
            <a:pPr marL="457200" indent="-457200">
              <a:spcBef>
                <a:spcPts val="600"/>
              </a:spcBef>
              <a:spcAft>
                <a:spcPts val="600"/>
              </a:spcAft>
              <a:buFont typeface="Wingdings" panose="05000000000000000000" pitchFamily="2" charset="2"/>
              <a:buChar char="Ø"/>
            </a:pPr>
            <a:r>
              <a:rPr lang="en-US" sz="2800" b="1" dirty="0">
                <a:solidFill>
                  <a:srgbClr val="000066"/>
                </a:solidFill>
              </a:rPr>
              <a:t>The advantage is in connection with any liability resulting from damages. </a:t>
            </a:r>
          </a:p>
          <a:p>
            <a:pPr marL="457200" indent="-457200">
              <a:spcBef>
                <a:spcPts val="600"/>
              </a:spcBef>
              <a:spcAft>
                <a:spcPts val="600"/>
              </a:spcAft>
              <a:buFont typeface="Wingdings" panose="05000000000000000000" pitchFamily="2" charset="2"/>
              <a:buChar char="Ø"/>
            </a:pPr>
            <a:r>
              <a:rPr lang="en-US" sz="2800" b="1" dirty="0">
                <a:solidFill>
                  <a:srgbClr val="000066"/>
                </a:solidFill>
              </a:rPr>
              <a:t>Partners are responsible for only their acts or omissions and those of individuals under their supervision. </a:t>
            </a:r>
            <a:endParaRPr lang="en-US" sz="2800" b="1" dirty="0">
              <a:solidFill>
                <a:srgbClr val="000066"/>
              </a:solidFill>
              <a:cs typeface="Times New Roman" pitchFamily="18" charset="0"/>
            </a:endParaRPr>
          </a:p>
        </p:txBody>
      </p:sp>
      <p:sp>
        <p:nvSpPr>
          <p:cNvPr id="16390" name="Slide Number Placeholder 6"/>
          <p:cNvSpPr>
            <a:spLocks noGrp="1"/>
          </p:cNvSpPr>
          <p:nvPr>
            <p:ph type="sldNum" sz="quarter" idx="12"/>
          </p:nvPr>
        </p:nvSpPr>
        <p:spPr bwMode="auto">
          <a:xfrm>
            <a:off x="8534400" y="6477000"/>
            <a:ext cx="609600" cy="381000"/>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z="1000" i="0" dirty="0"/>
              <a:t>14-</a:t>
            </a:r>
            <a:fld id="{3F68B3D2-0236-4A2C-BD70-3792CE0A0938}" type="slidenum">
              <a:rPr lang="en-US" sz="1000" i="0"/>
              <a:pPr fontAlgn="base">
                <a:spcBef>
                  <a:spcPct val="0"/>
                </a:spcBef>
                <a:spcAft>
                  <a:spcPct val="0"/>
                </a:spcAft>
              </a:pPr>
              <a:t>11</a:t>
            </a:fld>
            <a:endParaRPr lang="en-US" sz="1000" i="0" dirty="0"/>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 2021 McGraw-Hill Education. All rights reserved. No reproduction or distribution without the prior written consent of McGraw-Hill Education.</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ChangeArrowheads="1"/>
          </p:cNvSpPr>
          <p:nvPr>
            <p:ph type="title"/>
          </p:nvPr>
        </p:nvSpPr>
        <p:spPr>
          <a:xfrm>
            <a:off x="152400" y="76200"/>
            <a:ext cx="8763000" cy="1143000"/>
          </a:xfrm>
        </p:spPr>
        <p:txBody>
          <a:bodyPr/>
          <a:lstStyle/>
          <a:p>
            <a:r>
              <a:rPr lang="en-US" sz="4000" dirty="0"/>
              <a:t>Alternative Legal Forms—</a:t>
            </a:r>
            <a:r>
              <a:rPr lang="en-US" sz="4000" dirty="0">
                <a:solidFill>
                  <a:srgbClr val="000066"/>
                </a:solidFill>
              </a:rPr>
              <a:t>Limited Liability Corporation (LLC)</a:t>
            </a:r>
            <a:r>
              <a:rPr lang="en-US" sz="4000" dirty="0"/>
              <a:t> </a:t>
            </a:r>
          </a:p>
        </p:txBody>
      </p:sp>
      <p:sp>
        <p:nvSpPr>
          <p:cNvPr id="16390" name="Slide Number Placeholder 6"/>
          <p:cNvSpPr>
            <a:spLocks noGrp="1"/>
          </p:cNvSpPr>
          <p:nvPr>
            <p:ph type="sldNum" sz="quarter" idx="12"/>
          </p:nvPr>
        </p:nvSpPr>
        <p:spPr bwMode="auto">
          <a:xfrm>
            <a:off x="8534400" y="6477000"/>
            <a:ext cx="609600" cy="381000"/>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z="1000" i="0" dirty="0"/>
              <a:t>14-</a:t>
            </a:r>
            <a:fld id="{3F68B3D2-0236-4A2C-BD70-3792CE0A0938}" type="slidenum">
              <a:rPr lang="en-US" sz="1000" i="0"/>
              <a:pPr fontAlgn="base">
                <a:spcBef>
                  <a:spcPct val="0"/>
                </a:spcBef>
                <a:spcAft>
                  <a:spcPct val="0"/>
                </a:spcAft>
              </a:pPr>
              <a:t>12</a:t>
            </a:fld>
            <a:endParaRPr lang="en-US" sz="1000" i="0" dirty="0"/>
          </a:p>
        </p:txBody>
      </p:sp>
      <p:sp>
        <p:nvSpPr>
          <p:cNvPr id="3" name="Rectangle 2"/>
          <p:cNvSpPr/>
          <p:nvPr/>
        </p:nvSpPr>
        <p:spPr>
          <a:xfrm>
            <a:off x="152400" y="1524000"/>
            <a:ext cx="8991600" cy="4478149"/>
          </a:xfrm>
          <a:prstGeom prst="rect">
            <a:avLst/>
          </a:prstGeom>
        </p:spPr>
        <p:txBody>
          <a:bodyPr wrap="square">
            <a:spAutoFit/>
          </a:bodyPr>
          <a:lstStyle/>
          <a:p>
            <a:pPr marL="457200" indent="-457200">
              <a:spcBef>
                <a:spcPts val="0"/>
              </a:spcBef>
              <a:spcAft>
                <a:spcPts val="600"/>
              </a:spcAft>
              <a:buFont typeface="Wingdings" panose="05000000000000000000" pitchFamily="2" charset="2"/>
              <a:buChar char="Ø"/>
            </a:pPr>
            <a:r>
              <a:rPr lang="en-US" sz="2600" b="1" dirty="0">
                <a:solidFill>
                  <a:srgbClr val="000066"/>
                </a:solidFill>
              </a:rPr>
              <a:t>Relatively new type of organization in the United States.</a:t>
            </a:r>
          </a:p>
          <a:p>
            <a:pPr marL="457200" indent="-457200">
              <a:spcBef>
                <a:spcPts val="0"/>
              </a:spcBef>
              <a:spcAft>
                <a:spcPts val="600"/>
              </a:spcAft>
              <a:buFont typeface="Wingdings" panose="05000000000000000000" pitchFamily="2" charset="2"/>
              <a:buChar char="Ø"/>
            </a:pPr>
            <a:r>
              <a:rPr lang="en-US" sz="2600" b="1" dirty="0">
                <a:solidFill>
                  <a:srgbClr val="000066"/>
                </a:solidFill>
              </a:rPr>
              <a:t>Long used in Europe and other areas of the world. </a:t>
            </a:r>
          </a:p>
          <a:p>
            <a:pPr marL="457200" indent="-457200">
              <a:spcBef>
                <a:spcPts val="0"/>
              </a:spcBef>
              <a:spcAft>
                <a:spcPts val="600"/>
              </a:spcAft>
              <a:buFont typeface="Wingdings" panose="05000000000000000000" pitchFamily="2" charset="2"/>
              <a:buChar char="Ø"/>
            </a:pPr>
            <a:r>
              <a:rPr lang="en-US" sz="2600" b="1" dirty="0">
                <a:solidFill>
                  <a:srgbClr val="000066"/>
                </a:solidFill>
              </a:rPr>
              <a:t>Classified as a partnership for tax and court purposes. </a:t>
            </a:r>
          </a:p>
          <a:p>
            <a:pPr marL="457200" indent="-457200">
              <a:spcBef>
                <a:spcPts val="0"/>
              </a:spcBef>
              <a:spcAft>
                <a:spcPts val="600"/>
              </a:spcAft>
              <a:buFont typeface="Wingdings" panose="05000000000000000000" pitchFamily="2" charset="2"/>
              <a:buChar char="Ø"/>
            </a:pPr>
            <a:r>
              <a:rPr lang="en-US" sz="2600" b="1" dirty="0">
                <a:solidFill>
                  <a:srgbClr val="000066"/>
                </a:solidFill>
              </a:rPr>
              <a:t>Depending on state laws, owners risk only their own investments. </a:t>
            </a:r>
          </a:p>
          <a:p>
            <a:pPr marL="457200" indent="-457200">
              <a:spcBef>
                <a:spcPts val="0"/>
              </a:spcBef>
              <a:spcAft>
                <a:spcPts val="600"/>
              </a:spcAft>
              <a:buFont typeface="Wingdings" panose="05000000000000000000" pitchFamily="2" charset="2"/>
              <a:buChar char="Ø"/>
            </a:pPr>
            <a:r>
              <a:rPr lang="en-US" sz="2600" b="1" dirty="0">
                <a:solidFill>
                  <a:srgbClr val="000066"/>
                </a:solidFill>
              </a:rPr>
              <a:t>Similar to a Subchapter S, LLC provides liability protection for its owners and managers. </a:t>
            </a:r>
          </a:p>
          <a:p>
            <a:pPr marL="457200" indent="-457200">
              <a:spcBef>
                <a:spcPts val="0"/>
              </a:spcBef>
              <a:spcAft>
                <a:spcPts val="600"/>
              </a:spcAft>
              <a:buFont typeface="Wingdings" panose="05000000000000000000" pitchFamily="2" charset="2"/>
              <a:buChar char="Ø"/>
            </a:pPr>
            <a:r>
              <a:rPr lang="en-US" sz="2600" b="1" dirty="0">
                <a:solidFill>
                  <a:srgbClr val="000066"/>
                </a:solidFill>
              </a:rPr>
              <a:t>In contrast to a Subchapter S corporation, the number of owners is not usually restricted so that growth may be easier to accomplish. </a:t>
            </a:r>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3484043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noChangeArrowheads="1"/>
          </p:cNvSpPr>
          <p:nvPr>
            <p:ph type="title"/>
          </p:nvPr>
        </p:nvSpPr>
        <p:spPr>
          <a:xfrm>
            <a:off x="152400" y="152400"/>
            <a:ext cx="8763000" cy="1371600"/>
          </a:xfrm>
        </p:spPr>
        <p:txBody>
          <a:bodyPr/>
          <a:lstStyle/>
          <a:p>
            <a:r>
              <a:rPr lang="en-US" sz="4000" dirty="0"/>
              <a:t>Partnerships—Capital Accounts</a:t>
            </a:r>
          </a:p>
        </p:txBody>
      </p:sp>
      <p:sp>
        <p:nvSpPr>
          <p:cNvPr id="20482" name="Rectangle 3"/>
          <p:cNvSpPr>
            <a:spLocks noGrp="1" noChangeArrowheads="1"/>
          </p:cNvSpPr>
          <p:nvPr>
            <p:ph idx="1"/>
          </p:nvPr>
        </p:nvSpPr>
        <p:spPr>
          <a:xfrm>
            <a:off x="152400" y="1905000"/>
            <a:ext cx="8686800" cy="4648200"/>
          </a:xfrm>
        </p:spPr>
        <p:txBody>
          <a:bodyPr/>
          <a:lstStyle/>
          <a:p>
            <a:pPr marL="0" indent="0">
              <a:spcBef>
                <a:spcPct val="0"/>
              </a:spcBef>
              <a:spcAft>
                <a:spcPts val="0"/>
              </a:spcAft>
              <a:buClr>
                <a:srgbClr val="000066"/>
              </a:buClr>
              <a:buNone/>
            </a:pPr>
            <a:r>
              <a:rPr lang="en-US" sz="2500" dirty="0">
                <a:solidFill>
                  <a:srgbClr val="000066"/>
                </a:solidFill>
              </a:rPr>
              <a:t>Partnership accounting: </a:t>
            </a:r>
          </a:p>
          <a:p>
            <a:pPr>
              <a:spcBef>
                <a:spcPct val="0"/>
              </a:spcBef>
              <a:spcAft>
                <a:spcPts val="600"/>
              </a:spcAft>
              <a:buClr>
                <a:srgbClr val="000066"/>
              </a:buClr>
              <a:buFont typeface="Wingdings" panose="05000000000000000000" pitchFamily="2" charset="2"/>
              <a:buChar char="Ø"/>
            </a:pPr>
            <a:r>
              <a:rPr lang="en-US" sz="2500" dirty="0">
                <a:solidFill>
                  <a:srgbClr val="000066"/>
                </a:solidFill>
              </a:rPr>
              <a:t>Provides limited amount of equity disclosure in individual capital accounts accumulated for every partner or every class of partners. </a:t>
            </a:r>
          </a:p>
          <a:p>
            <a:pPr>
              <a:spcAft>
                <a:spcPts val="600"/>
              </a:spcAft>
              <a:buClr>
                <a:srgbClr val="000066"/>
              </a:buClr>
              <a:buFont typeface="Wingdings" panose="05000000000000000000" pitchFamily="2" charset="2"/>
              <a:buChar char="Ø"/>
            </a:pPr>
            <a:r>
              <a:rPr lang="en-US" sz="2500" dirty="0">
                <a:solidFill>
                  <a:srgbClr val="000066"/>
                </a:solidFill>
              </a:rPr>
              <a:t>Balances measure each partner’s or group’s interest in the book value of the net assets of the business. </a:t>
            </a:r>
          </a:p>
          <a:p>
            <a:pPr>
              <a:spcAft>
                <a:spcPts val="600"/>
              </a:spcAft>
              <a:buFont typeface="Wingdings" panose="05000000000000000000" pitchFamily="2" charset="2"/>
              <a:buChar char="Ø"/>
            </a:pPr>
            <a:r>
              <a:rPr lang="en-US" sz="2500" dirty="0">
                <a:solidFill>
                  <a:srgbClr val="000066"/>
                </a:solidFill>
              </a:rPr>
              <a:t>Does not differentiate between sources of ownership capital. </a:t>
            </a:r>
          </a:p>
          <a:p>
            <a:pPr>
              <a:spcAft>
                <a:spcPts val="600"/>
              </a:spcAft>
              <a:buFont typeface="Wingdings" panose="05000000000000000000" pitchFamily="2" charset="2"/>
              <a:buChar char="Ø"/>
            </a:pPr>
            <a:r>
              <a:rPr lang="en-US" sz="2500" dirty="0">
                <a:solidFill>
                  <a:srgbClr val="000066"/>
                </a:solidFill>
              </a:rPr>
              <a:t>Equity section of the balance sheet composed solely of capital accounts affected by: contributions from and distributions to partners, earnings, and equity transactions. </a:t>
            </a:r>
          </a:p>
        </p:txBody>
      </p:sp>
      <p:sp>
        <p:nvSpPr>
          <p:cNvPr id="20483" name="Slide Number Placeholder 6"/>
          <p:cNvSpPr>
            <a:spLocks noGrp="1"/>
          </p:cNvSpPr>
          <p:nvPr>
            <p:ph type="sldNum" sz="quarter" idx="12"/>
          </p:nvPr>
        </p:nvSpPr>
        <p:spPr bwMode="auto">
          <a:xfrm>
            <a:off x="8534400" y="6477000"/>
            <a:ext cx="609600" cy="381000"/>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z="1000" i="0" dirty="0"/>
              <a:t>14-</a:t>
            </a:r>
            <a:fld id="{BAF1DF6B-7133-4D8D-80FB-DD122E928B80}" type="slidenum">
              <a:rPr lang="en-US" sz="1000" i="0"/>
              <a:pPr fontAlgn="base">
                <a:spcBef>
                  <a:spcPct val="0"/>
                </a:spcBef>
                <a:spcAft>
                  <a:spcPct val="0"/>
                </a:spcAft>
              </a:pPr>
              <a:t>13</a:t>
            </a:fld>
            <a:endParaRPr lang="en-US" sz="1000" i="0" dirty="0"/>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 2021 McGraw-Hill Education. All rights reserved. No reproduction or distribution without the prior written consent of McGraw-Hill Education.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9"/>
          <p:cNvSpPr>
            <a:spLocks noGrp="1" noChangeArrowheads="1"/>
          </p:cNvSpPr>
          <p:nvPr>
            <p:ph type="title"/>
          </p:nvPr>
        </p:nvSpPr>
        <p:spPr>
          <a:xfrm>
            <a:off x="152400" y="76200"/>
            <a:ext cx="8763000" cy="1143000"/>
          </a:xfrm>
        </p:spPr>
        <p:txBody>
          <a:bodyPr/>
          <a:lstStyle/>
          <a:p>
            <a:r>
              <a:rPr lang="en-US" sz="4000" dirty="0"/>
              <a:t>Learning Objective 14-2</a:t>
            </a:r>
          </a:p>
        </p:txBody>
      </p:sp>
      <p:sp>
        <p:nvSpPr>
          <p:cNvPr id="22530" name="Rectangle 8"/>
          <p:cNvSpPr>
            <a:spLocks noChangeArrowheads="1"/>
          </p:cNvSpPr>
          <p:nvPr/>
        </p:nvSpPr>
        <p:spPr bwMode="auto">
          <a:xfrm>
            <a:off x="304800" y="1804988"/>
            <a:ext cx="8153400" cy="4038600"/>
          </a:xfrm>
          <a:prstGeom prst="rect">
            <a:avLst/>
          </a:prstGeom>
          <a:noFill/>
          <a:ln w="12700">
            <a:noFill/>
            <a:miter lim="800000"/>
            <a:headEnd/>
            <a:tailEnd/>
          </a:ln>
        </p:spPr>
        <p:txBody>
          <a:bodyPr anchor="ctr" anchorCtr="1"/>
          <a:lstStyle/>
          <a:p>
            <a:pPr eaLnBrk="0" hangingPunct="0"/>
            <a:r>
              <a:rPr lang="en-US" sz="3600" b="1" dirty="0">
                <a:solidFill>
                  <a:srgbClr val="002060"/>
                </a:solidFill>
              </a:rPr>
              <a:t>Describe the purpose of the articles of partnership and list specific items that should be included in this agreement.</a:t>
            </a:r>
            <a:endParaRPr lang="en-US" sz="3600" b="1" dirty="0">
              <a:solidFill>
                <a:srgbClr val="002060"/>
              </a:solidFill>
              <a:cs typeface="Times New Roman" pitchFamily="18" charset="0"/>
            </a:endParaRPr>
          </a:p>
        </p:txBody>
      </p:sp>
      <p:sp>
        <p:nvSpPr>
          <p:cNvPr id="22531" name="Slide Number Placeholder 6"/>
          <p:cNvSpPr>
            <a:spLocks noGrp="1"/>
          </p:cNvSpPr>
          <p:nvPr>
            <p:ph type="sldNum" sz="quarter" idx="12"/>
          </p:nvPr>
        </p:nvSpPr>
        <p:spPr bwMode="auto">
          <a:xfrm>
            <a:off x="8534400" y="6477000"/>
            <a:ext cx="609600" cy="381000"/>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z="1000" i="0" dirty="0"/>
              <a:t>14-</a:t>
            </a:r>
            <a:fld id="{67B91A5E-82C0-4F14-A347-E0A17D9ED240}" type="slidenum">
              <a:rPr lang="en-US" sz="1000" i="0"/>
              <a:pPr fontAlgn="base">
                <a:spcBef>
                  <a:spcPct val="0"/>
                </a:spcBef>
                <a:spcAft>
                  <a:spcPct val="0"/>
                </a:spcAft>
              </a:pPr>
              <a:t>14</a:t>
            </a:fld>
            <a:endParaRPr lang="en-US" sz="1000" i="0" dirty="0"/>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7320483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3"/>
          <p:cNvSpPr>
            <a:spLocks noGrp="1" noChangeArrowheads="1"/>
          </p:cNvSpPr>
          <p:nvPr>
            <p:ph type="title"/>
          </p:nvPr>
        </p:nvSpPr>
        <p:spPr/>
        <p:txBody>
          <a:bodyPr/>
          <a:lstStyle/>
          <a:p>
            <a:r>
              <a:rPr lang="en-US" dirty="0"/>
              <a:t>Articles of Partnership</a:t>
            </a:r>
          </a:p>
        </p:txBody>
      </p:sp>
      <p:sp>
        <p:nvSpPr>
          <p:cNvPr id="24578" name="Rectangle 22"/>
          <p:cNvSpPr>
            <a:spLocks noChangeArrowheads="1"/>
          </p:cNvSpPr>
          <p:nvPr/>
        </p:nvSpPr>
        <p:spPr bwMode="auto">
          <a:xfrm>
            <a:off x="304800" y="1600200"/>
            <a:ext cx="8458200" cy="4554538"/>
          </a:xfrm>
          <a:prstGeom prst="rect">
            <a:avLst/>
          </a:prstGeom>
          <a:noFill/>
          <a:ln w="9525">
            <a:noFill/>
            <a:miter lim="800000"/>
            <a:headEnd/>
            <a:tailEnd/>
          </a:ln>
        </p:spPr>
        <p:txBody>
          <a:bodyPr>
            <a:spAutoFit/>
          </a:bodyPr>
          <a:lstStyle/>
          <a:p>
            <a:pPr eaLnBrk="0" hangingPunct="0">
              <a:spcAft>
                <a:spcPts val="600"/>
              </a:spcAft>
            </a:pPr>
            <a:r>
              <a:rPr lang="en-US" sz="2600" b="1" dirty="0">
                <a:solidFill>
                  <a:srgbClr val="002060"/>
                </a:solidFill>
              </a:rPr>
              <a:t>The Uniform Partnership Act establishes standards and rules for partnerships, but a written agreement will supersede the UPA standards.</a:t>
            </a:r>
          </a:p>
          <a:p>
            <a:pPr eaLnBrk="0" hangingPunct="0">
              <a:spcAft>
                <a:spcPts val="600"/>
              </a:spcAft>
            </a:pPr>
            <a:r>
              <a:rPr lang="en-US" sz="2600" b="1" dirty="0">
                <a:solidFill>
                  <a:srgbClr val="002060"/>
                </a:solidFill>
              </a:rPr>
              <a:t>Articles of partnership should always clearly describe the:</a:t>
            </a:r>
          </a:p>
          <a:p>
            <a:pPr marL="457200" indent="-457200" eaLnBrk="0" hangingPunct="0">
              <a:spcAft>
                <a:spcPts val="600"/>
              </a:spcAft>
              <a:buFont typeface="Wingdings" panose="05000000000000000000" pitchFamily="2" charset="2"/>
              <a:buChar char="Ø"/>
            </a:pPr>
            <a:r>
              <a:rPr lang="en-US" sz="2600" b="1" dirty="0">
                <a:solidFill>
                  <a:srgbClr val="002060"/>
                </a:solidFill>
              </a:rPr>
              <a:t>Name and address of each partner.</a:t>
            </a:r>
          </a:p>
          <a:p>
            <a:pPr marL="457200" indent="-457200" eaLnBrk="0" hangingPunct="0">
              <a:spcAft>
                <a:spcPts val="600"/>
              </a:spcAft>
              <a:buFont typeface="Wingdings" panose="05000000000000000000" pitchFamily="2" charset="2"/>
              <a:buChar char="Ø"/>
            </a:pPr>
            <a:r>
              <a:rPr lang="en-US" sz="2600" b="1" dirty="0">
                <a:solidFill>
                  <a:srgbClr val="002060"/>
                </a:solidFill>
              </a:rPr>
              <a:t>Business location.</a:t>
            </a:r>
          </a:p>
          <a:p>
            <a:pPr marL="457200" indent="-457200" eaLnBrk="0" hangingPunct="0">
              <a:spcAft>
                <a:spcPts val="600"/>
              </a:spcAft>
              <a:buFont typeface="Wingdings" panose="05000000000000000000" pitchFamily="2" charset="2"/>
              <a:buChar char="Ø"/>
            </a:pPr>
            <a:r>
              <a:rPr lang="en-US" sz="2600" b="1" dirty="0">
                <a:solidFill>
                  <a:srgbClr val="002060"/>
                </a:solidFill>
              </a:rPr>
              <a:t>Description of the nature of the business.</a:t>
            </a:r>
          </a:p>
          <a:p>
            <a:pPr marL="457200" indent="-457200" eaLnBrk="0" hangingPunct="0">
              <a:spcAft>
                <a:spcPts val="600"/>
              </a:spcAft>
              <a:buFont typeface="Wingdings" panose="05000000000000000000" pitchFamily="2" charset="2"/>
              <a:buChar char="Ø"/>
            </a:pPr>
            <a:r>
              <a:rPr lang="en-US" sz="2600" b="1" dirty="0">
                <a:solidFill>
                  <a:srgbClr val="002060"/>
                </a:solidFill>
              </a:rPr>
              <a:t>Rights and responsibilities of each partner.</a:t>
            </a:r>
          </a:p>
          <a:p>
            <a:pPr marL="457200" indent="-457200" eaLnBrk="0" hangingPunct="0">
              <a:spcAft>
                <a:spcPts val="600"/>
              </a:spcAft>
              <a:buFont typeface="Wingdings" panose="05000000000000000000" pitchFamily="2" charset="2"/>
              <a:buChar char="Ø"/>
            </a:pPr>
            <a:r>
              <a:rPr lang="en-US" sz="2600" b="1" dirty="0">
                <a:solidFill>
                  <a:srgbClr val="002060"/>
                </a:solidFill>
              </a:rPr>
              <a:t>Initial contribution to be made by each partner and method to be used for valuation. </a:t>
            </a:r>
          </a:p>
        </p:txBody>
      </p:sp>
      <p:sp>
        <p:nvSpPr>
          <p:cNvPr id="24579" name="Slide Number Placeholder 6"/>
          <p:cNvSpPr>
            <a:spLocks noGrp="1"/>
          </p:cNvSpPr>
          <p:nvPr>
            <p:ph type="sldNum" sz="quarter" idx="12"/>
          </p:nvPr>
        </p:nvSpPr>
        <p:spPr bwMode="auto">
          <a:xfrm>
            <a:off x="8534400" y="6477000"/>
            <a:ext cx="609600" cy="381000"/>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z="1000" i="0" dirty="0"/>
              <a:t>14-</a:t>
            </a:r>
            <a:fld id="{2DF3C4B9-64CE-4741-80D4-3B8F22439094}" type="slidenum">
              <a:rPr lang="en-US" sz="1000" i="0"/>
              <a:pPr fontAlgn="base">
                <a:spcBef>
                  <a:spcPct val="0"/>
                </a:spcBef>
                <a:spcAft>
                  <a:spcPct val="0"/>
                </a:spcAft>
              </a:pPr>
              <a:t>15</a:t>
            </a:fld>
            <a:endParaRPr lang="en-US" sz="1000" i="0" dirty="0"/>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 2021 McGraw-Hill Education. All rights reserved. No reproduction or distribution without the prior written consent of McGraw-Hill Education.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3"/>
          <p:cNvSpPr>
            <a:spLocks noGrp="1" noChangeArrowheads="1"/>
          </p:cNvSpPr>
          <p:nvPr>
            <p:ph type="title"/>
          </p:nvPr>
        </p:nvSpPr>
        <p:spPr/>
        <p:txBody>
          <a:bodyPr/>
          <a:lstStyle/>
          <a:p>
            <a:r>
              <a:rPr lang="en-US" dirty="0"/>
              <a:t>Articles of Partnership (continued)</a:t>
            </a:r>
          </a:p>
        </p:txBody>
      </p:sp>
      <p:sp>
        <p:nvSpPr>
          <p:cNvPr id="23" name="Rectangle 22"/>
          <p:cNvSpPr/>
          <p:nvPr/>
        </p:nvSpPr>
        <p:spPr>
          <a:xfrm>
            <a:off x="152400" y="1617663"/>
            <a:ext cx="8839200" cy="4554537"/>
          </a:xfrm>
          <a:prstGeom prst="rect">
            <a:avLst/>
          </a:prstGeom>
        </p:spPr>
        <p:txBody>
          <a:bodyPr>
            <a:spAutoFit/>
          </a:bodyPr>
          <a:lstStyle/>
          <a:p>
            <a:pPr eaLnBrk="0" hangingPunct="0">
              <a:spcBef>
                <a:spcPts val="0"/>
              </a:spcBef>
              <a:spcAft>
                <a:spcPts val="600"/>
              </a:spcAft>
              <a:defRPr/>
            </a:pPr>
            <a:r>
              <a:rPr lang="en-US" sz="2600" b="1" dirty="0">
                <a:solidFill>
                  <a:srgbClr val="002060"/>
                </a:solidFill>
                <a:cs typeface="+mn-cs"/>
              </a:rPr>
              <a:t>Articles of partnership should always clearly describe the:</a:t>
            </a:r>
          </a:p>
          <a:p>
            <a:pPr marL="457200" indent="-457200" eaLnBrk="0" hangingPunct="0">
              <a:spcBef>
                <a:spcPts val="0"/>
              </a:spcBef>
              <a:spcAft>
                <a:spcPts val="600"/>
              </a:spcAft>
              <a:buFont typeface="Wingdings" panose="05000000000000000000" pitchFamily="2" charset="2"/>
              <a:buChar char="Ø"/>
              <a:defRPr/>
            </a:pPr>
            <a:r>
              <a:rPr lang="en-US" sz="2600" b="1" dirty="0">
                <a:solidFill>
                  <a:srgbClr val="002060"/>
                </a:solidFill>
                <a:cs typeface="+mn-cs"/>
              </a:rPr>
              <a:t>Specific method by which profits and losses are to be allocated.</a:t>
            </a:r>
          </a:p>
          <a:p>
            <a:pPr marL="457200" indent="-457200" eaLnBrk="0" hangingPunct="0">
              <a:spcBef>
                <a:spcPts val="0"/>
              </a:spcBef>
              <a:spcAft>
                <a:spcPts val="600"/>
              </a:spcAft>
              <a:buFont typeface="Wingdings" panose="05000000000000000000" pitchFamily="2" charset="2"/>
              <a:buChar char="Ø"/>
              <a:defRPr/>
            </a:pPr>
            <a:r>
              <a:rPr lang="en-US" sz="2600" b="1" dirty="0">
                <a:solidFill>
                  <a:srgbClr val="002060"/>
                </a:solidFill>
                <a:cs typeface="+mn-cs"/>
              </a:rPr>
              <a:t>Periodic withdrawal of assets by each partner.</a:t>
            </a:r>
          </a:p>
          <a:p>
            <a:pPr marL="457200" indent="-457200" eaLnBrk="0" hangingPunct="0">
              <a:spcBef>
                <a:spcPts val="0"/>
              </a:spcBef>
              <a:spcAft>
                <a:spcPts val="600"/>
              </a:spcAft>
              <a:buFont typeface="Wingdings" panose="05000000000000000000" pitchFamily="2" charset="2"/>
              <a:buChar char="Ø"/>
              <a:defRPr/>
            </a:pPr>
            <a:r>
              <a:rPr lang="en-US" sz="2600" b="1" dirty="0">
                <a:solidFill>
                  <a:srgbClr val="002060"/>
                </a:solidFill>
                <a:cs typeface="+mn-cs"/>
              </a:rPr>
              <a:t>Procedure for admitting new partners.</a:t>
            </a:r>
          </a:p>
          <a:p>
            <a:pPr marL="457200" indent="-457200" eaLnBrk="0" hangingPunct="0">
              <a:spcBef>
                <a:spcPts val="0"/>
              </a:spcBef>
              <a:spcAft>
                <a:spcPts val="600"/>
              </a:spcAft>
              <a:buFont typeface="Wingdings" panose="05000000000000000000" pitchFamily="2" charset="2"/>
              <a:buChar char="Ø"/>
              <a:defRPr/>
            </a:pPr>
            <a:r>
              <a:rPr lang="en-US" sz="2600" b="1" dirty="0">
                <a:solidFill>
                  <a:srgbClr val="002060"/>
                </a:solidFill>
                <a:cs typeface="+mn-cs"/>
              </a:rPr>
              <a:t>Method for arbitrating partnership disputes.</a:t>
            </a:r>
          </a:p>
          <a:p>
            <a:pPr marL="457200" indent="-457200" eaLnBrk="0" hangingPunct="0">
              <a:spcBef>
                <a:spcPts val="0"/>
              </a:spcBef>
              <a:spcAft>
                <a:spcPts val="600"/>
              </a:spcAft>
              <a:buFont typeface="Wingdings" panose="05000000000000000000" pitchFamily="2" charset="2"/>
              <a:buChar char="Ø"/>
              <a:defRPr/>
            </a:pPr>
            <a:r>
              <a:rPr lang="en-US" sz="2600" b="1" dirty="0">
                <a:solidFill>
                  <a:srgbClr val="002060"/>
                </a:solidFill>
                <a:cs typeface="+mn-cs"/>
              </a:rPr>
              <a:t>Life insurance provisions enabling remaining partners to acquire the interest of any deceased partner.</a:t>
            </a:r>
          </a:p>
          <a:p>
            <a:pPr marL="457200" indent="-457200" eaLnBrk="0" hangingPunct="0">
              <a:spcBef>
                <a:spcPts val="0"/>
              </a:spcBef>
              <a:spcAft>
                <a:spcPts val="600"/>
              </a:spcAft>
              <a:buFont typeface="Wingdings" panose="05000000000000000000" pitchFamily="2" charset="2"/>
              <a:buChar char="Ø"/>
              <a:defRPr/>
            </a:pPr>
            <a:r>
              <a:rPr lang="en-US" sz="2600" b="1" dirty="0">
                <a:solidFill>
                  <a:srgbClr val="002060"/>
                </a:solidFill>
                <a:cs typeface="+mn-cs"/>
              </a:rPr>
              <a:t>Method for settling a partner’s share in the business upon withdrawal, retirement, or death.</a:t>
            </a:r>
          </a:p>
        </p:txBody>
      </p:sp>
      <p:sp>
        <p:nvSpPr>
          <p:cNvPr id="26627" name="Slide Number Placeholder 6"/>
          <p:cNvSpPr>
            <a:spLocks noGrp="1"/>
          </p:cNvSpPr>
          <p:nvPr>
            <p:ph type="sldNum" sz="quarter" idx="12"/>
          </p:nvPr>
        </p:nvSpPr>
        <p:spPr bwMode="auto">
          <a:xfrm>
            <a:off x="8534400" y="6477000"/>
            <a:ext cx="609600" cy="381000"/>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z="1000" i="0" dirty="0"/>
              <a:t>14-</a:t>
            </a:r>
            <a:fld id="{2B050132-8FCA-4F92-9207-7B4ABD93F99B}" type="slidenum">
              <a:rPr lang="en-US" sz="1000" i="0"/>
              <a:pPr fontAlgn="base">
                <a:spcBef>
                  <a:spcPct val="0"/>
                </a:spcBef>
                <a:spcAft>
                  <a:spcPct val="0"/>
                </a:spcAft>
              </a:pPr>
              <a:t>16</a:t>
            </a:fld>
            <a:endParaRPr lang="en-US" sz="1000" i="0" dirty="0"/>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 2021 McGraw-Hill Education. All rights reserved. No reproduction or distribution without the prior written consent of McGraw-Hill Education.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9"/>
          <p:cNvSpPr>
            <a:spLocks noGrp="1" noChangeArrowheads="1"/>
          </p:cNvSpPr>
          <p:nvPr>
            <p:ph type="title"/>
          </p:nvPr>
        </p:nvSpPr>
        <p:spPr>
          <a:xfrm>
            <a:off x="152400" y="76200"/>
            <a:ext cx="8763000" cy="1143000"/>
          </a:xfrm>
        </p:spPr>
        <p:txBody>
          <a:bodyPr/>
          <a:lstStyle/>
          <a:p>
            <a:r>
              <a:rPr lang="en-US" sz="4000" dirty="0"/>
              <a:t>Learning Objective 14-3</a:t>
            </a:r>
          </a:p>
        </p:txBody>
      </p:sp>
      <p:sp>
        <p:nvSpPr>
          <p:cNvPr id="28674" name="Rectangle 8"/>
          <p:cNvSpPr>
            <a:spLocks noChangeArrowheads="1"/>
          </p:cNvSpPr>
          <p:nvPr/>
        </p:nvSpPr>
        <p:spPr bwMode="auto">
          <a:xfrm>
            <a:off x="685800" y="1828800"/>
            <a:ext cx="7010400" cy="4038600"/>
          </a:xfrm>
          <a:prstGeom prst="rect">
            <a:avLst/>
          </a:prstGeom>
          <a:noFill/>
          <a:ln w="12700">
            <a:noFill/>
            <a:miter lim="800000"/>
            <a:headEnd/>
            <a:tailEnd/>
          </a:ln>
        </p:spPr>
        <p:txBody>
          <a:bodyPr anchor="ctr" anchorCtr="1"/>
          <a:lstStyle/>
          <a:p>
            <a:pPr eaLnBrk="0" hangingPunct="0"/>
            <a:r>
              <a:rPr lang="en-US" sz="3600" b="1" dirty="0">
                <a:solidFill>
                  <a:srgbClr val="002060"/>
                </a:solidFill>
              </a:rPr>
              <a:t>Prepare the journal entry to record the initial capital investment made by a partner</a:t>
            </a:r>
            <a:r>
              <a:rPr lang="en-US" sz="4000" b="1" dirty="0">
                <a:solidFill>
                  <a:srgbClr val="002060"/>
                </a:solidFill>
              </a:rPr>
              <a:t>.</a:t>
            </a:r>
            <a:endParaRPr lang="en-US" sz="4000" b="1" dirty="0">
              <a:solidFill>
                <a:srgbClr val="002060"/>
              </a:solidFill>
              <a:cs typeface="Times New Roman" pitchFamily="18" charset="0"/>
            </a:endParaRPr>
          </a:p>
        </p:txBody>
      </p:sp>
      <p:sp>
        <p:nvSpPr>
          <p:cNvPr id="28675" name="Slide Number Placeholder 6"/>
          <p:cNvSpPr>
            <a:spLocks noGrp="1"/>
          </p:cNvSpPr>
          <p:nvPr>
            <p:ph type="sldNum" sz="quarter" idx="12"/>
          </p:nvPr>
        </p:nvSpPr>
        <p:spPr bwMode="auto">
          <a:xfrm>
            <a:off x="8534400" y="6477000"/>
            <a:ext cx="609600" cy="381000"/>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z="1000" i="0" dirty="0"/>
              <a:t>14-</a:t>
            </a:r>
            <a:fld id="{FA004D4C-58B4-4740-A6A4-AE5921753E9F}" type="slidenum">
              <a:rPr lang="en-US" sz="1000" i="0"/>
              <a:pPr fontAlgn="base">
                <a:spcBef>
                  <a:spcPct val="0"/>
                </a:spcBef>
                <a:spcAft>
                  <a:spcPct val="0"/>
                </a:spcAft>
              </a:pPr>
              <a:t>17</a:t>
            </a:fld>
            <a:endParaRPr lang="en-US" sz="1000" i="0" dirty="0"/>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 2021 McGraw-Hill Education. All rights reserved. No reproduction or distribution without the prior written consent of McGraw-Hill Education.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3"/>
          <p:cNvSpPr>
            <a:spLocks noGrp="1" noChangeArrowheads="1"/>
          </p:cNvSpPr>
          <p:nvPr>
            <p:ph type="title"/>
          </p:nvPr>
        </p:nvSpPr>
        <p:spPr>
          <a:xfrm>
            <a:off x="152400" y="152400"/>
            <a:ext cx="8839200" cy="1143000"/>
          </a:xfrm>
        </p:spPr>
        <p:txBody>
          <a:bodyPr/>
          <a:lstStyle/>
          <a:p>
            <a:r>
              <a:rPr lang="en-US" sz="4000" dirty="0"/>
              <a:t>Accounting for Capital Contribution—Cash</a:t>
            </a:r>
          </a:p>
        </p:txBody>
      </p:sp>
      <p:sp>
        <p:nvSpPr>
          <p:cNvPr id="30722" name="Rectangle 4"/>
          <p:cNvSpPr txBox="1">
            <a:spLocks noChangeArrowheads="1"/>
          </p:cNvSpPr>
          <p:nvPr/>
        </p:nvSpPr>
        <p:spPr bwMode="auto">
          <a:xfrm>
            <a:off x="228600" y="1752600"/>
            <a:ext cx="8686800" cy="1905000"/>
          </a:xfrm>
          <a:prstGeom prst="rect">
            <a:avLst/>
          </a:prstGeom>
          <a:noFill/>
          <a:ln w="38100">
            <a:noFill/>
            <a:miter lim="800000"/>
            <a:headEnd/>
            <a:tailEnd/>
          </a:ln>
        </p:spPr>
        <p:txBody>
          <a:bodyPr lIns="90488" tIns="44450" rIns="90488" bIns="44450"/>
          <a:lstStyle/>
          <a:p>
            <a:pPr eaLnBrk="0" hangingPunct="0"/>
            <a:r>
              <a:rPr lang="en-US" sz="2800" b="1" dirty="0">
                <a:solidFill>
                  <a:srgbClr val="002060"/>
                </a:solidFill>
              </a:rPr>
              <a:t>Assume that Carter and Green form a business to be operated as a partnership. Carter contributes</a:t>
            </a:r>
          </a:p>
          <a:p>
            <a:pPr eaLnBrk="0" hangingPunct="0"/>
            <a:r>
              <a:rPr lang="en-US" sz="2800" b="1" dirty="0">
                <a:solidFill>
                  <a:srgbClr val="002060"/>
                </a:solidFill>
              </a:rPr>
              <a:t>$50,000 in cash and Green invests $20,000. The initial journal entry to record the creation of the partnership follows:</a:t>
            </a:r>
            <a:endParaRPr lang="en-US" sz="2800" b="1" dirty="0">
              <a:solidFill>
                <a:srgbClr val="002060"/>
              </a:solidFill>
              <a:cs typeface="Times New Roman" pitchFamily="18" charset="0"/>
            </a:endParaRPr>
          </a:p>
          <a:p>
            <a:pPr eaLnBrk="0" hangingPunct="0"/>
            <a:endParaRPr lang="en-US" sz="2800" b="1" dirty="0">
              <a:solidFill>
                <a:srgbClr val="002060"/>
              </a:solidFill>
              <a:cs typeface="Times New Roman" pitchFamily="18" charset="0"/>
            </a:endParaRPr>
          </a:p>
          <a:p>
            <a:pPr eaLnBrk="0" hangingPunct="0"/>
            <a:endParaRPr lang="en-US" sz="2800" b="1" dirty="0">
              <a:solidFill>
                <a:srgbClr val="002060"/>
              </a:solidFill>
              <a:cs typeface="Times New Roman" pitchFamily="18" charset="0"/>
            </a:endParaRPr>
          </a:p>
          <a:p>
            <a:pPr eaLnBrk="0" hangingPunct="0"/>
            <a:endParaRPr lang="en-US" sz="2800" b="1" dirty="0">
              <a:solidFill>
                <a:srgbClr val="002060"/>
              </a:solidFill>
              <a:cs typeface="Times New Roman" pitchFamily="18" charset="0"/>
            </a:endParaRPr>
          </a:p>
          <a:p>
            <a:pPr eaLnBrk="0" hangingPunct="0"/>
            <a:endParaRPr lang="en-US" sz="2800" b="1" dirty="0">
              <a:solidFill>
                <a:srgbClr val="002060"/>
              </a:solidFill>
              <a:cs typeface="Times New Roman" pitchFamily="18" charset="0"/>
            </a:endParaRPr>
          </a:p>
          <a:p>
            <a:pPr eaLnBrk="0" hangingPunct="0"/>
            <a:endParaRPr lang="en-US" sz="2800" b="1" dirty="0">
              <a:solidFill>
                <a:srgbClr val="002060"/>
              </a:solidFill>
              <a:cs typeface="Times New Roman" pitchFamily="18" charset="0"/>
            </a:endParaRPr>
          </a:p>
          <a:p>
            <a:pPr eaLnBrk="0" hangingPunct="0"/>
            <a:endParaRPr lang="en-US" sz="2800" b="1" dirty="0">
              <a:solidFill>
                <a:srgbClr val="002060"/>
              </a:solidFill>
              <a:cs typeface="Times New Roman" pitchFamily="18" charset="0"/>
            </a:endParaRPr>
          </a:p>
          <a:p>
            <a:pPr eaLnBrk="0" hangingPunct="0"/>
            <a:endParaRPr lang="en-US" sz="2800" b="1" dirty="0">
              <a:solidFill>
                <a:srgbClr val="002060"/>
              </a:solidFill>
              <a:cs typeface="Times New Roman" pitchFamily="18" charset="0"/>
            </a:endParaRPr>
          </a:p>
          <a:p>
            <a:pPr eaLnBrk="0" hangingPunct="0"/>
            <a:endParaRPr lang="en-US" sz="2800" b="1" dirty="0">
              <a:solidFill>
                <a:srgbClr val="002060"/>
              </a:solidFill>
              <a:cs typeface="Times New Roman" pitchFamily="18" charset="0"/>
            </a:endParaRPr>
          </a:p>
          <a:p>
            <a:pPr eaLnBrk="0" hangingPunct="0"/>
            <a:endParaRPr lang="en-US" sz="2800" b="1" dirty="0">
              <a:solidFill>
                <a:srgbClr val="002060"/>
              </a:solidFill>
              <a:cs typeface="Times New Roman" pitchFamily="18" charset="0"/>
            </a:endParaRPr>
          </a:p>
        </p:txBody>
      </p:sp>
      <p:sp>
        <p:nvSpPr>
          <p:cNvPr id="30724" name="Slide Number Placeholder 6"/>
          <p:cNvSpPr>
            <a:spLocks noGrp="1"/>
          </p:cNvSpPr>
          <p:nvPr>
            <p:ph type="sldNum" sz="quarter" idx="12"/>
          </p:nvPr>
        </p:nvSpPr>
        <p:spPr bwMode="auto">
          <a:xfrm>
            <a:off x="8534400" y="6477000"/>
            <a:ext cx="609600" cy="381000"/>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z="1000" i="0" dirty="0"/>
              <a:t>14-</a:t>
            </a:r>
            <a:fld id="{B7338AFA-0513-4655-A275-154E2ACDABE0}" type="slidenum">
              <a:rPr lang="en-US" sz="1000" i="0"/>
              <a:pPr fontAlgn="base">
                <a:spcBef>
                  <a:spcPct val="0"/>
                </a:spcBef>
                <a:spcAft>
                  <a:spcPct val="0"/>
                </a:spcAft>
              </a:pPr>
              <a:t>18</a:t>
            </a:fld>
            <a:endParaRPr lang="en-US" sz="1000" i="0"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840" y="4038600"/>
            <a:ext cx="8566150" cy="1447800"/>
          </a:xfrm>
          <a:prstGeom prst="rect">
            <a:avLst/>
          </a:prstGeom>
          <a:noFill/>
          <a:ln w="9525">
            <a:solidFill>
              <a:schemeClr val="accent1"/>
            </a:solidFill>
            <a:miter lim="800000"/>
            <a:headEnd/>
            <a:tailEnd/>
          </a:ln>
          <a:extLst>
            <a:ext uri="{909E8E84-426E-40dd-AFC4-6F175D3DCCD1}">
              <a14:hiddenFill xmlns:a14="http://schemas.microsoft.com/office/drawing/2010/main" xmlns="">
                <a:solidFill>
                  <a:schemeClr val="accent1"/>
                </a:solidFill>
              </a14:hiddenFill>
            </a:ext>
          </a:extLst>
        </p:spPr>
      </p:pic>
      <p:sp>
        <p:nvSpPr>
          <p:cNvPr id="7" name="Rectangle 6"/>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 2021 McGraw-Hill Education. All rights reserved. No reproduction or distribution without the prior written consent of McGraw-Hill Education.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3"/>
          <p:cNvSpPr>
            <a:spLocks noGrp="1" noChangeArrowheads="1"/>
          </p:cNvSpPr>
          <p:nvPr>
            <p:ph type="title"/>
          </p:nvPr>
        </p:nvSpPr>
        <p:spPr/>
        <p:txBody>
          <a:bodyPr/>
          <a:lstStyle/>
          <a:p>
            <a:r>
              <a:rPr lang="en-US" sz="4000" dirty="0"/>
              <a:t>Determining Appropriate Valuation for Capital Balances</a:t>
            </a:r>
          </a:p>
        </p:txBody>
      </p:sp>
      <p:sp>
        <p:nvSpPr>
          <p:cNvPr id="32770" name="Rectangle 4"/>
          <p:cNvSpPr>
            <a:spLocks noGrp="1" noChangeArrowheads="1"/>
          </p:cNvSpPr>
          <p:nvPr>
            <p:ph idx="1"/>
          </p:nvPr>
        </p:nvSpPr>
        <p:spPr>
          <a:xfrm>
            <a:off x="381000" y="1676400"/>
            <a:ext cx="8458200" cy="4038600"/>
          </a:xfrm>
        </p:spPr>
        <p:txBody>
          <a:bodyPr/>
          <a:lstStyle/>
          <a:p>
            <a:pPr marL="0" indent="0">
              <a:spcBef>
                <a:spcPts val="600"/>
              </a:spcBef>
              <a:spcAft>
                <a:spcPts val="600"/>
              </a:spcAft>
              <a:buNone/>
            </a:pPr>
            <a:r>
              <a:rPr lang="en-US" sz="2600" dirty="0"/>
              <a:t>Over the life of a partnership, these figures serve in a number of important capacities:</a:t>
            </a:r>
          </a:p>
          <a:p>
            <a:pPr marL="636587" indent="-514350">
              <a:spcBef>
                <a:spcPts val="600"/>
              </a:spcBef>
              <a:spcAft>
                <a:spcPts val="600"/>
              </a:spcAft>
              <a:buFont typeface="+mj-lt"/>
              <a:buAutoNum type="arabicPeriod"/>
            </a:pPr>
            <a:r>
              <a:rPr lang="en-US" sz="2600" dirty="0"/>
              <a:t>Totals in individual capital accounts influence assignment of profits and losses to partners.</a:t>
            </a:r>
          </a:p>
          <a:p>
            <a:pPr marL="636587" indent="-514350">
              <a:spcBef>
                <a:spcPts val="600"/>
              </a:spcBef>
              <a:spcAft>
                <a:spcPts val="600"/>
              </a:spcAft>
              <a:buFont typeface="+mj-lt"/>
              <a:buAutoNum type="arabicPeriod"/>
            </a:pPr>
            <a:r>
              <a:rPr lang="en-US" sz="2600" dirty="0"/>
              <a:t>Capital account balance is usually one factor in determining final distribution to be received by a partner at withdrawal or retirement. </a:t>
            </a:r>
          </a:p>
          <a:p>
            <a:pPr marL="636587" indent="-514350">
              <a:spcBef>
                <a:spcPts val="600"/>
              </a:spcBef>
              <a:spcAft>
                <a:spcPts val="600"/>
              </a:spcAft>
              <a:buFont typeface="+mj-lt"/>
              <a:buAutoNum type="arabicPeriod"/>
            </a:pPr>
            <a:r>
              <a:rPr lang="en-US" sz="2600" dirty="0"/>
              <a:t>Ending capital balances indicate allocation to be made of assets that remain following liquidation of a partnership.</a:t>
            </a:r>
          </a:p>
        </p:txBody>
      </p:sp>
      <p:sp>
        <p:nvSpPr>
          <p:cNvPr id="32772" name="Slide Number Placeholder 6"/>
          <p:cNvSpPr>
            <a:spLocks noGrp="1"/>
          </p:cNvSpPr>
          <p:nvPr>
            <p:ph type="sldNum" sz="quarter" idx="12"/>
          </p:nvPr>
        </p:nvSpPr>
        <p:spPr bwMode="auto">
          <a:xfrm>
            <a:off x="8534400" y="6477000"/>
            <a:ext cx="609600" cy="381000"/>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z="1000" i="0" dirty="0"/>
              <a:t>14-</a:t>
            </a:r>
            <a:fld id="{4B1AA832-EB98-42E4-AE6C-39DEE2F9C013}" type="slidenum">
              <a:rPr lang="en-US" sz="1000" i="0"/>
              <a:pPr fontAlgn="base">
                <a:spcBef>
                  <a:spcPct val="0"/>
                </a:spcBef>
                <a:spcAft>
                  <a:spcPct val="0"/>
                </a:spcAft>
              </a:pPr>
              <a:t>19</a:t>
            </a:fld>
            <a:endParaRPr lang="en-US" sz="1000" i="0" dirty="0"/>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5326254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9"/>
          <p:cNvSpPr>
            <a:spLocks noGrp="1" noChangeArrowheads="1"/>
          </p:cNvSpPr>
          <p:nvPr>
            <p:ph type="title"/>
          </p:nvPr>
        </p:nvSpPr>
        <p:spPr>
          <a:xfrm>
            <a:off x="152400" y="76200"/>
            <a:ext cx="8763000" cy="1143000"/>
          </a:xfrm>
        </p:spPr>
        <p:txBody>
          <a:bodyPr/>
          <a:lstStyle/>
          <a:p>
            <a:r>
              <a:rPr lang="en-US" sz="4000" dirty="0"/>
              <a:t>Learning Objective 14-1</a:t>
            </a:r>
          </a:p>
        </p:txBody>
      </p:sp>
      <p:sp>
        <p:nvSpPr>
          <p:cNvPr id="22530" name="Rectangle 8"/>
          <p:cNvSpPr>
            <a:spLocks noChangeArrowheads="1"/>
          </p:cNvSpPr>
          <p:nvPr/>
        </p:nvSpPr>
        <p:spPr bwMode="auto">
          <a:xfrm>
            <a:off x="304800" y="1804988"/>
            <a:ext cx="8153400" cy="4038600"/>
          </a:xfrm>
          <a:prstGeom prst="rect">
            <a:avLst/>
          </a:prstGeom>
          <a:noFill/>
          <a:ln w="12700">
            <a:noFill/>
            <a:miter lim="800000"/>
            <a:headEnd/>
            <a:tailEnd/>
          </a:ln>
        </p:spPr>
        <p:txBody>
          <a:bodyPr anchor="ctr" anchorCtr="1"/>
          <a:lstStyle/>
          <a:p>
            <a:pPr eaLnBrk="0" hangingPunct="0"/>
            <a:r>
              <a:rPr lang="en-US" sz="3600" b="1" dirty="0">
                <a:solidFill>
                  <a:srgbClr val="000066"/>
                </a:solidFill>
              </a:rPr>
              <a:t>Explain the advantages and disadvantages of the partnership versus the corporate form of business. </a:t>
            </a:r>
            <a:endParaRPr lang="en-US" sz="3600" b="1" dirty="0">
              <a:solidFill>
                <a:srgbClr val="000066"/>
              </a:solidFill>
              <a:cs typeface="Times New Roman" pitchFamily="18" charset="0"/>
            </a:endParaRPr>
          </a:p>
        </p:txBody>
      </p:sp>
      <p:sp>
        <p:nvSpPr>
          <p:cNvPr id="22531" name="Slide Number Placeholder 6"/>
          <p:cNvSpPr>
            <a:spLocks noGrp="1"/>
          </p:cNvSpPr>
          <p:nvPr>
            <p:ph type="sldNum" sz="quarter" idx="12"/>
          </p:nvPr>
        </p:nvSpPr>
        <p:spPr bwMode="auto">
          <a:xfrm>
            <a:off x="8534400" y="6477000"/>
            <a:ext cx="609600" cy="381000"/>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z="1000" i="0" dirty="0"/>
              <a:t>14-</a:t>
            </a:r>
            <a:fld id="{67B91A5E-82C0-4F14-A347-E0A17D9ED240}" type="slidenum">
              <a:rPr lang="en-US" sz="1000" i="0"/>
              <a:pPr fontAlgn="base">
                <a:spcBef>
                  <a:spcPct val="0"/>
                </a:spcBef>
                <a:spcAft>
                  <a:spcPct val="0"/>
                </a:spcAft>
              </a:pPr>
              <a:t>2</a:t>
            </a:fld>
            <a:endParaRPr lang="en-US" sz="1000" i="0" dirty="0"/>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 2021 McGraw-Hill Education. All rights reserved. No reproduction or distribution without the prior written consent of McGraw-Hill Education.</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3"/>
          <p:cNvSpPr>
            <a:spLocks noGrp="1" noChangeArrowheads="1"/>
          </p:cNvSpPr>
          <p:nvPr>
            <p:ph type="title"/>
          </p:nvPr>
        </p:nvSpPr>
        <p:spPr/>
        <p:txBody>
          <a:bodyPr/>
          <a:lstStyle/>
          <a:p>
            <a:r>
              <a:rPr lang="en-US" sz="4000" dirty="0"/>
              <a:t>Accounting for Capital Contribution—Assets </a:t>
            </a:r>
          </a:p>
        </p:txBody>
      </p:sp>
      <p:sp>
        <p:nvSpPr>
          <p:cNvPr id="32770" name="Rectangle 4"/>
          <p:cNvSpPr>
            <a:spLocks noGrp="1" noChangeArrowheads="1"/>
          </p:cNvSpPr>
          <p:nvPr>
            <p:ph idx="1"/>
          </p:nvPr>
        </p:nvSpPr>
        <p:spPr>
          <a:xfrm>
            <a:off x="152400" y="1524000"/>
            <a:ext cx="8763000" cy="1219200"/>
          </a:xfrm>
        </p:spPr>
        <p:txBody>
          <a:bodyPr/>
          <a:lstStyle/>
          <a:p>
            <a:pPr marL="0" indent="0">
              <a:buFont typeface="Arial" charset="0"/>
              <a:buNone/>
            </a:pPr>
            <a:r>
              <a:rPr lang="en-US" sz="2600" dirty="0">
                <a:solidFill>
                  <a:srgbClr val="000066"/>
                </a:solidFill>
              </a:rPr>
              <a:t>Assume that Carter invests $50,000 in cash to begin the previously discussed partnership and Green contributes these assets: inventory, land, and building. </a:t>
            </a:r>
          </a:p>
        </p:txBody>
      </p:sp>
      <p:sp>
        <p:nvSpPr>
          <p:cNvPr id="32772" name="Slide Number Placeholder 6"/>
          <p:cNvSpPr>
            <a:spLocks noGrp="1"/>
          </p:cNvSpPr>
          <p:nvPr>
            <p:ph type="sldNum" sz="quarter" idx="12"/>
          </p:nvPr>
        </p:nvSpPr>
        <p:spPr bwMode="auto">
          <a:xfrm>
            <a:off x="8534400" y="6477000"/>
            <a:ext cx="609600" cy="381000"/>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z="1000" i="0" dirty="0"/>
              <a:t>14-</a:t>
            </a:r>
            <a:fld id="{4B1AA832-EB98-42E4-AE6C-39DEE2F9C013}" type="slidenum">
              <a:rPr lang="en-US" sz="1000" i="0"/>
              <a:pPr fontAlgn="base">
                <a:spcBef>
                  <a:spcPct val="0"/>
                </a:spcBef>
                <a:spcAft>
                  <a:spcPct val="0"/>
                </a:spcAft>
              </a:pPr>
              <a:t>20</a:t>
            </a:fld>
            <a:endParaRPr lang="en-US" sz="1000" i="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9361" y="2971800"/>
            <a:ext cx="8726039" cy="204162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Rectangle 1"/>
          <p:cNvSpPr/>
          <p:nvPr/>
        </p:nvSpPr>
        <p:spPr>
          <a:xfrm>
            <a:off x="228600" y="5181600"/>
            <a:ext cx="8686800" cy="892552"/>
          </a:xfrm>
          <a:prstGeom prst="rect">
            <a:avLst/>
          </a:prstGeom>
        </p:spPr>
        <p:txBody>
          <a:bodyPr wrap="square">
            <a:spAutoFit/>
          </a:bodyPr>
          <a:lstStyle/>
          <a:p>
            <a:r>
              <a:rPr lang="en-US" sz="2600" b="1" dirty="0">
                <a:solidFill>
                  <a:srgbClr val="000066"/>
                </a:solidFill>
              </a:rPr>
              <a:t>After the contribution, Green holds no more right to the assets than Carter does; they now belong to the partnership. </a:t>
            </a:r>
          </a:p>
        </p:txBody>
      </p:sp>
      <p:sp>
        <p:nvSpPr>
          <p:cNvPr id="8" name="Rectangle 7"/>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 2021 McGraw-Hill Education. All rights reserved. No reproduction or distribution without the prior written consent of McGraw-Hill Education.</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3"/>
          <p:cNvSpPr>
            <a:spLocks noGrp="1" noChangeArrowheads="1"/>
          </p:cNvSpPr>
          <p:nvPr>
            <p:ph type="title"/>
          </p:nvPr>
        </p:nvSpPr>
        <p:spPr/>
        <p:txBody>
          <a:bodyPr/>
          <a:lstStyle/>
          <a:p>
            <a:r>
              <a:rPr lang="en-US" sz="4000" dirty="0"/>
              <a:t>Accounting for Capital Contributions with Assumed Liability</a:t>
            </a:r>
          </a:p>
        </p:txBody>
      </p:sp>
      <p:sp>
        <p:nvSpPr>
          <p:cNvPr id="34818" name="Rectangle 4"/>
          <p:cNvSpPr>
            <a:spLocks noGrp="1" noChangeArrowheads="1"/>
          </p:cNvSpPr>
          <p:nvPr>
            <p:ph idx="1"/>
          </p:nvPr>
        </p:nvSpPr>
        <p:spPr>
          <a:xfrm>
            <a:off x="121920" y="1524000"/>
            <a:ext cx="8763000" cy="2057400"/>
          </a:xfrm>
        </p:spPr>
        <p:txBody>
          <a:bodyPr/>
          <a:lstStyle/>
          <a:p>
            <a:pPr marL="0" indent="0">
              <a:buFont typeface="Arial" charset="0"/>
              <a:buNone/>
            </a:pPr>
            <a:r>
              <a:rPr lang="en-US" sz="2600" dirty="0"/>
              <a:t>Green’s building is encumbered by a $23,600 mortgage that the partnership has agreed to assume. Green’s net investment is equal to $43,400 ($67,000 less $23,600). The following journal entry records the formation of the partnership created by these contributions:</a:t>
            </a:r>
          </a:p>
        </p:txBody>
      </p:sp>
      <p:sp>
        <p:nvSpPr>
          <p:cNvPr id="34820" name="Slide Number Placeholder 6"/>
          <p:cNvSpPr>
            <a:spLocks noGrp="1"/>
          </p:cNvSpPr>
          <p:nvPr>
            <p:ph type="sldNum" sz="quarter" idx="12"/>
          </p:nvPr>
        </p:nvSpPr>
        <p:spPr bwMode="auto">
          <a:xfrm>
            <a:off x="8534400" y="6477000"/>
            <a:ext cx="609600" cy="381000"/>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z="1000" i="0" dirty="0"/>
              <a:t>14-</a:t>
            </a:r>
            <a:fld id="{90D5A57D-1095-4539-A78E-8226F4437FB1}" type="slidenum">
              <a:rPr lang="en-US" sz="1000" i="0"/>
              <a:pPr fontAlgn="base">
                <a:spcBef>
                  <a:spcPct val="0"/>
                </a:spcBef>
                <a:spcAft>
                  <a:spcPct val="0"/>
                </a:spcAft>
              </a:pPr>
              <a:t>21</a:t>
            </a:fld>
            <a:endParaRPr lang="en-US" sz="1000" i="0"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3657600"/>
            <a:ext cx="8610600" cy="2809775"/>
          </a:xfrm>
          <a:prstGeom prst="rect">
            <a:avLst/>
          </a:prstGeom>
          <a:noFill/>
          <a:ln w="9525">
            <a:solidFill>
              <a:schemeClr val="tx1"/>
            </a:solidFill>
            <a:miter lim="800000"/>
            <a:headEnd/>
            <a:tailEnd/>
          </a:ln>
          <a:extLst>
            <a:ext uri="{909E8E84-426E-40dd-AFC4-6F175D3DCCD1}">
              <a14:hiddenFill xmlns:a14="http://schemas.microsoft.com/office/drawing/2010/main" xmlns="">
                <a:solidFill>
                  <a:schemeClr val="accent1"/>
                </a:solidFill>
              </a14:hiddenFill>
            </a:ext>
          </a:extLst>
        </p:spPr>
      </p:pic>
      <p:sp>
        <p:nvSpPr>
          <p:cNvPr id="7" name="Rectangle 6"/>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 2021 McGraw-Hill Education. All rights reserved. No reproduction or distribution without the prior written consent of McGraw-Hill Education.</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9"/>
          <p:cNvSpPr>
            <a:spLocks noGrp="1" noChangeArrowheads="1"/>
          </p:cNvSpPr>
          <p:nvPr>
            <p:ph type="title"/>
          </p:nvPr>
        </p:nvSpPr>
        <p:spPr>
          <a:xfrm>
            <a:off x="152400" y="76200"/>
            <a:ext cx="8763000" cy="1143000"/>
          </a:xfrm>
        </p:spPr>
        <p:txBody>
          <a:bodyPr/>
          <a:lstStyle/>
          <a:p>
            <a:r>
              <a:rPr lang="en-US" sz="4000" dirty="0"/>
              <a:t>Learning Objective 14-4</a:t>
            </a:r>
          </a:p>
        </p:txBody>
      </p:sp>
      <p:sp>
        <p:nvSpPr>
          <p:cNvPr id="36866" name="Rectangle 8"/>
          <p:cNvSpPr>
            <a:spLocks noChangeArrowheads="1"/>
          </p:cNvSpPr>
          <p:nvPr/>
        </p:nvSpPr>
        <p:spPr bwMode="auto">
          <a:xfrm>
            <a:off x="685800" y="1752600"/>
            <a:ext cx="7543800" cy="4038600"/>
          </a:xfrm>
          <a:prstGeom prst="rect">
            <a:avLst/>
          </a:prstGeom>
          <a:noFill/>
          <a:ln w="12700">
            <a:noFill/>
            <a:miter lim="800000"/>
            <a:headEnd/>
            <a:tailEnd/>
          </a:ln>
        </p:spPr>
        <p:txBody>
          <a:bodyPr anchor="ctr" anchorCtr="1"/>
          <a:lstStyle/>
          <a:p>
            <a:pPr eaLnBrk="0" hangingPunct="0"/>
            <a:r>
              <a:rPr lang="en-US" sz="3600" b="1" dirty="0">
                <a:solidFill>
                  <a:srgbClr val="002060"/>
                </a:solidFill>
              </a:rPr>
              <a:t>Use both the bonus method and the goodwill method to record a partner’s capital investment.</a:t>
            </a:r>
            <a:endParaRPr lang="en-US" sz="3600" b="1" dirty="0">
              <a:solidFill>
                <a:srgbClr val="002060"/>
              </a:solidFill>
              <a:cs typeface="Times New Roman" pitchFamily="18" charset="0"/>
            </a:endParaRPr>
          </a:p>
        </p:txBody>
      </p:sp>
      <p:sp>
        <p:nvSpPr>
          <p:cNvPr id="36867" name="Slide Number Placeholder 6"/>
          <p:cNvSpPr>
            <a:spLocks noGrp="1"/>
          </p:cNvSpPr>
          <p:nvPr>
            <p:ph type="sldNum" sz="quarter" idx="12"/>
          </p:nvPr>
        </p:nvSpPr>
        <p:spPr bwMode="auto">
          <a:xfrm>
            <a:off x="8534400" y="6477000"/>
            <a:ext cx="609600" cy="381000"/>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z="1000" i="0" dirty="0"/>
              <a:t>14-</a:t>
            </a:r>
            <a:fld id="{CA9CE6A7-2B1B-4930-BB18-C572CDE65650}" type="slidenum">
              <a:rPr lang="en-US" sz="1000" i="0"/>
              <a:pPr fontAlgn="base">
                <a:spcBef>
                  <a:spcPct val="0"/>
                </a:spcBef>
                <a:spcAft>
                  <a:spcPct val="0"/>
                </a:spcAft>
              </a:pPr>
              <a:t>22</a:t>
            </a:fld>
            <a:endParaRPr lang="en-US" sz="1000" i="0" dirty="0"/>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 2021 McGraw-Hill Education. All rights reserved. No reproduction or distribution without the prior written consent of McGraw-Hill Education.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8913" name="Rectangle 3"/>
          <p:cNvSpPr>
            <a:spLocks noGrp="1" noChangeArrowheads="1"/>
          </p:cNvSpPr>
          <p:nvPr>
            <p:ph type="title"/>
          </p:nvPr>
        </p:nvSpPr>
        <p:spPr/>
        <p:txBody>
          <a:bodyPr/>
          <a:lstStyle/>
          <a:p>
            <a:r>
              <a:rPr lang="en-US" sz="4000" dirty="0"/>
              <a:t>Accounting for Capital Contribution—Intangible Assets</a:t>
            </a:r>
          </a:p>
        </p:txBody>
      </p:sp>
      <p:sp>
        <p:nvSpPr>
          <p:cNvPr id="974852" name="Rectangle 4"/>
          <p:cNvSpPr>
            <a:spLocks noGrp="1" noChangeArrowheads="1"/>
          </p:cNvSpPr>
          <p:nvPr>
            <p:ph idx="1"/>
          </p:nvPr>
        </p:nvSpPr>
        <p:spPr>
          <a:xfrm>
            <a:off x="502920" y="1600200"/>
            <a:ext cx="8336280" cy="2133600"/>
          </a:xfrm>
        </p:spPr>
        <p:txBody>
          <a:bodyPr/>
          <a:lstStyle/>
          <a:p>
            <a:pPr>
              <a:buClr>
                <a:srgbClr val="002060"/>
              </a:buClr>
              <a:buFont typeface="Wingdings" panose="05000000000000000000" pitchFamily="2" charset="2"/>
              <a:buChar char="Ø"/>
            </a:pPr>
            <a:r>
              <a:rPr lang="en-US" sz="2600" dirty="0">
                <a:solidFill>
                  <a:srgbClr val="000066"/>
                </a:solidFill>
              </a:rPr>
              <a:t>Contributed intangible assets require special consideration.</a:t>
            </a:r>
          </a:p>
          <a:p>
            <a:pPr>
              <a:buClr>
                <a:srgbClr val="002060"/>
              </a:buClr>
              <a:buFont typeface="Wingdings" panose="05000000000000000000" pitchFamily="2" charset="2"/>
              <a:buChar char="Ø"/>
            </a:pPr>
            <a:r>
              <a:rPr lang="en-US" sz="2600" dirty="0">
                <a:solidFill>
                  <a:srgbClr val="000066"/>
                </a:solidFill>
              </a:rPr>
              <a:t>Contributions made by one or more of the partners may go beyond assets and liabilities, for example, a particular line of expertise or established clientele.</a:t>
            </a:r>
          </a:p>
        </p:txBody>
      </p:sp>
      <p:sp>
        <p:nvSpPr>
          <p:cNvPr id="7" name="Rectangle 4"/>
          <p:cNvSpPr txBox="1">
            <a:spLocks noChangeArrowheads="1"/>
          </p:cNvSpPr>
          <p:nvPr/>
        </p:nvSpPr>
        <p:spPr bwMode="auto">
          <a:xfrm>
            <a:off x="381000" y="3733800"/>
            <a:ext cx="8458200" cy="2438400"/>
          </a:xfrm>
          <a:prstGeom prst="rect">
            <a:avLst/>
          </a:prstGeom>
          <a:noFill/>
          <a:ln w="38100">
            <a:noFill/>
            <a:miter lim="800000"/>
            <a:headEnd/>
            <a:tailEnd/>
          </a:ln>
          <a:effectLst/>
        </p:spPr>
        <p:txBody>
          <a:bodyPr lIns="90488" tIns="44450" rIns="90488" bIns="44450"/>
          <a:lstStyle/>
          <a:p>
            <a:pPr marL="396875" indent="-396875" eaLnBrk="0" hangingPunct="0">
              <a:spcBef>
                <a:spcPts val="1200"/>
              </a:spcBef>
              <a:buClr>
                <a:srgbClr val="002060"/>
              </a:buClr>
              <a:buSzPct val="100000"/>
              <a:buFont typeface="Wingdings" pitchFamily="2" charset="2"/>
              <a:buChar char="Ø"/>
              <a:defRPr/>
            </a:pPr>
            <a:r>
              <a:rPr lang="en-US" sz="2600" b="1" kern="0" dirty="0">
                <a:solidFill>
                  <a:srgbClr val="002060"/>
                </a:solidFill>
                <a:cs typeface="Times New Roman" pitchFamily="18" charset="0"/>
              </a:rPr>
              <a:t>There are two options for recording contributed intangible assets:</a:t>
            </a:r>
          </a:p>
          <a:p>
            <a:pPr marL="914400" lvl="1" indent="-457200" eaLnBrk="0" hangingPunct="0">
              <a:spcBef>
                <a:spcPts val="0"/>
              </a:spcBef>
              <a:buClr>
                <a:srgbClr val="002060"/>
              </a:buClr>
              <a:buSzPct val="100000"/>
              <a:buFont typeface="+mj-lt"/>
              <a:buAutoNum type="arabicPeriod"/>
              <a:tabLst>
                <a:tab pos="6972300" algn="l"/>
              </a:tabLst>
              <a:defRPr/>
            </a:pPr>
            <a:r>
              <a:rPr lang="en-US" sz="2500" b="1" kern="0" dirty="0">
                <a:solidFill>
                  <a:srgbClr val="002060"/>
                </a:solidFill>
                <a:cs typeface="Times New Roman" pitchFamily="18" charset="0"/>
              </a:rPr>
              <a:t>Bonus method.</a:t>
            </a:r>
          </a:p>
          <a:p>
            <a:pPr marL="914400" lvl="1" indent="-457200" eaLnBrk="0" hangingPunct="0">
              <a:spcBef>
                <a:spcPts val="0"/>
              </a:spcBef>
              <a:buClr>
                <a:srgbClr val="002060"/>
              </a:buClr>
              <a:buSzPct val="100000"/>
              <a:buFont typeface="+mj-lt"/>
              <a:buAutoNum type="arabicPeriod"/>
              <a:defRPr/>
            </a:pPr>
            <a:r>
              <a:rPr lang="en-US" sz="2500" b="1" kern="0" dirty="0">
                <a:solidFill>
                  <a:srgbClr val="002060"/>
                </a:solidFill>
                <a:cs typeface="Times New Roman" pitchFamily="18" charset="0"/>
              </a:rPr>
              <a:t>Goodwill method.</a:t>
            </a:r>
          </a:p>
        </p:txBody>
      </p:sp>
      <p:sp>
        <p:nvSpPr>
          <p:cNvPr id="38916" name="Slide Number Placeholder 6"/>
          <p:cNvSpPr>
            <a:spLocks noGrp="1"/>
          </p:cNvSpPr>
          <p:nvPr>
            <p:ph type="sldNum" sz="quarter" idx="12"/>
          </p:nvPr>
        </p:nvSpPr>
        <p:spPr bwMode="auto">
          <a:xfrm>
            <a:off x="8534400" y="6477000"/>
            <a:ext cx="609600" cy="381000"/>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z="1000" i="0" dirty="0"/>
              <a:t>14-</a:t>
            </a:r>
            <a:fld id="{46613EC0-2FCC-4AAE-88A3-55DC1EF3C661}" type="slidenum">
              <a:rPr lang="en-US" sz="1000" i="0"/>
              <a:pPr fontAlgn="base">
                <a:spcBef>
                  <a:spcPct val="0"/>
                </a:spcBef>
                <a:spcAft>
                  <a:spcPct val="0"/>
                </a:spcAft>
              </a:pPr>
              <a:t>23</a:t>
            </a:fld>
            <a:endParaRPr lang="en-US" sz="1000" i="0" dirty="0"/>
          </a:p>
        </p:txBody>
      </p:sp>
      <p:sp>
        <p:nvSpPr>
          <p:cNvPr id="8" name="Rectangle 7"/>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 2021 McGraw-Hill Education. All rights reserved. No reproduction or distribution without the prior written consent of McGraw-Hill Education.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4"/>
          <p:cNvSpPr>
            <a:spLocks noGrp="1" noChangeArrowheads="1"/>
          </p:cNvSpPr>
          <p:nvPr>
            <p:ph type="title"/>
          </p:nvPr>
        </p:nvSpPr>
        <p:spPr>
          <a:xfrm>
            <a:off x="152400" y="152400"/>
            <a:ext cx="8763000" cy="1371600"/>
          </a:xfrm>
        </p:spPr>
        <p:txBody>
          <a:bodyPr/>
          <a:lstStyle/>
          <a:p>
            <a:r>
              <a:rPr lang="en-US" sz="3800" dirty="0"/>
              <a:t>Intangible Contributions</a:t>
            </a:r>
            <a:r>
              <a:rPr lang="en-US" sz="3600" dirty="0"/>
              <a:t>—</a:t>
            </a:r>
            <a:r>
              <a:rPr lang="en-US" sz="3800" dirty="0"/>
              <a:t>Example</a:t>
            </a:r>
          </a:p>
        </p:txBody>
      </p:sp>
      <p:sp>
        <p:nvSpPr>
          <p:cNvPr id="40962" name="Rectangle 5"/>
          <p:cNvSpPr>
            <a:spLocks noGrp="1" noChangeArrowheads="1"/>
          </p:cNvSpPr>
          <p:nvPr>
            <p:ph type="body" idx="4294967295"/>
          </p:nvPr>
        </p:nvSpPr>
        <p:spPr>
          <a:xfrm>
            <a:off x="685800" y="1600200"/>
            <a:ext cx="8305800" cy="4876800"/>
          </a:xfrm>
        </p:spPr>
        <p:txBody>
          <a:bodyPr/>
          <a:lstStyle/>
          <a:p>
            <a:pPr>
              <a:spcBef>
                <a:spcPts val="1200"/>
              </a:spcBef>
              <a:buFont typeface="Wingdings" charset="2"/>
              <a:buChar char="Ø"/>
            </a:pPr>
            <a:r>
              <a:rPr lang="en-US" sz="2800" dirty="0"/>
              <a:t>James and Joyce open an advertising agency and organize as a partnership. </a:t>
            </a:r>
          </a:p>
          <a:p>
            <a:pPr>
              <a:spcBef>
                <a:spcPts val="1200"/>
              </a:spcBef>
              <a:buFont typeface="Wingdings" charset="2"/>
              <a:buChar char="Ø"/>
            </a:pPr>
            <a:r>
              <a:rPr lang="en-US" sz="2800" dirty="0"/>
              <a:t>James contributes cash of $70,000, and Joyce invests only $10,000. Joyce, however, is an accomplished graphic artist, a skill that is considered especially valuable to this business.</a:t>
            </a:r>
          </a:p>
          <a:p>
            <a:pPr>
              <a:spcBef>
                <a:spcPts val="1200"/>
              </a:spcBef>
              <a:buFont typeface="Wingdings" charset="2"/>
              <a:buChar char="Ø"/>
            </a:pPr>
            <a:r>
              <a:rPr lang="en-US" sz="2800" dirty="0"/>
              <a:t>James and Joyce have contributed a total of $80,000 in identifiable assets to their partnership and have decided on equal capital balances.</a:t>
            </a:r>
          </a:p>
        </p:txBody>
      </p:sp>
      <p:sp>
        <p:nvSpPr>
          <p:cNvPr id="40963" name="Slide Number Placeholder 6"/>
          <p:cNvSpPr>
            <a:spLocks noGrp="1"/>
          </p:cNvSpPr>
          <p:nvPr>
            <p:ph type="sldNum" sz="quarter" idx="12"/>
          </p:nvPr>
        </p:nvSpPr>
        <p:spPr bwMode="auto">
          <a:xfrm>
            <a:off x="8534400" y="6477000"/>
            <a:ext cx="609600" cy="381000"/>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z="1000" i="0" dirty="0"/>
              <a:t>14-</a:t>
            </a:r>
            <a:fld id="{10558337-E29D-4956-89E7-5D4C3B282064}" type="slidenum">
              <a:rPr lang="en-US" sz="1000" i="0"/>
              <a:pPr fontAlgn="base">
                <a:spcBef>
                  <a:spcPct val="0"/>
                </a:spcBef>
                <a:spcAft>
                  <a:spcPct val="0"/>
                </a:spcAft>
              </a:pPr>
              <a:t>24</a:t>
            </a:fld>
            <a:endParaRPr lang="en-US" sz="1000" i="0" dirty="0"/>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 2021 McGraw-Hill Education. All rights reserved. No reproduction or distribution without the prior written consent of McGraw-Hill Education.</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noChangeArrowheads="1"/>
          </p:cNvSpPr>
          <p:nvPr>
            <p:ph type="title"/>
          </p:nvPr>
        </p:nvSpPr>
        <p:spPr>
          <a:xfrm>
            <a:off x="152400" y="152400"/>
            <a:ext cx="8763000" cy="1371600"/>
          </a:xfrm>
        </p:spPr>
        <p:txBody>
          <a:bodyPr/>
          <a:lstStyle/>
          <a:p>
            <a:r>
              <a:rPr lang="en-US" sz="3800" dirty="0"/>
              <a:t>Intangible Contributions</a:t>
            </a:r>
            <a:r>
              <a:rPr lang="en-US" sz="3600" dirty="0"/>
              <a:t>—</a:t>
            </a:r>
            <a:r>
              <a:rPr lang="en-US" sz="3800" dirty="0"/>
              <a:t>Bonus Method Journal Entries</a:t>
            </a:r>
          </a:p>
        </p:txBody>
      </p:sp>
      <p:sp>
        <p:nvSpPr>
          <p:cNvPr id="43010" name="Rectangle 4"/>
          <p:cNvSpPr>
            <a:spLocks noChangeArrowheads="1"/>
          </p:cNvSpPr>
          <p:nvPr/>
        </p:nvSpPr>
        <p:spPr bwMode="auto">
          <a:xfrm>
            <a:off x="152400" y="1643063"/>
            <a:ext cx="8915400" cy="2967479"/>
          </a:xfrm>
          <a:prstGeom prst="rect">
            <a:avLst/>
          </a:prstGeom>
          <a:noFill/>
          <a:ln w="38100">
            <a:noFill/>
            <a:miter lim="800000"/>
            <a:headEnd/>
            <a:tailEnd/>
          </a:ln>
        </p:spPr>
        <p:txBody>
          <a:bodyPr wrap="square" lIns="90488" tIns="44450" rIns="90488" bIns="44450">
            <a:spAutoFit/>
          </a:bodyPr>
          <a:lstStyle/>
          <a:p>
            <a:pPr marL="457200" indent="-457200" eaLnBrk="0" hangingPunct="0">
              <a:buFont typeface="Wingdings" panose="05000000000000000000" pitchFamily="2" charset="2"/>
              <a:buChar char="Ø"/>
            </a:pPr>
            <a:r>
              <a:rPr lang="en-US" sz="2600" b="1" dirty="0">
                <a:solidFill>
                  <a:srgbClr val="002060"/>
                </a:solidFill>
              </a:rPr>
              <a:t>The bonus method splits the $80,000 capital evenly between the two partners. It recognizes only assets physically transferred to the business (such as cash, patents, inventory). </a:t>
            </a:r>
          </a:p>
          <a:p>
            <a:pPr marL="457200" indent="-457200" eaLnBrk="0" hangingPunct="0">
              <a:spcBef>
                <a:spcPts val="600"/>
              </a:spcBef>
              <a:spcAft>
                <a:spcPts val="600"/>
              </a:spcAft>
              <a:buFont typeface="Wingdings" panose="05000000000000000000" pitchFamily="2" charset="2"/>
              <a:buChar char="Ø"/>
            </a:pPr>
            <a:r>
              <a:rPr lang="en-US" sz="2600" b="1" dirty="0">
                <a:solidFill>
                  <a:srgbClr val="002060"/>
                </a:solidFill>
              </a:rPr>
              <a:t>Joyce received a capital bonus of $30,000 from James in recognition of her artistic abilities (the $40,000 recorded capital balance in excess of $10,000 cash contribution).</a:t>
            </a:r>
            <a:endParaRPr lang="en-US" sz="2600" b="1" dirty="0">
              <a:solidFill>
                <a:srgbClr val="002060"/>
              </a:solidFill>
              <a:latin typeface="Arial" charset="0"/>
            </a:endParaRPr>
          </a:p>
        </p:txBody>
      </p:sp>
      <p:sp>
        <p:nvSpPr>
          <p:cNvPr id="976902" name="Rectangle 6"/>
          <p:cNvSpPr>
            <a:spLocks noChangeArrowheads="1"/>
          </p:cNvSpPr>
          <p:nvPr/>
        </p:nvSpPr>
        <p:spPr bwMode="auto">
          <a:xfrm>
            <a:off x="7924800" y="5638800"/>
            <a:ext cx="990600" cy="533400"/>
          </a:xfrm>
          <a:prstGeom prst="rect">
            <a:avLst/>
          </a:prstGeom>
          <a:noFill/>
          <a:ln w="12700">
            <a:noFill/>
            <a:miter lim="800000"/>
            <a:headEnd/>
            <a:tailEnd/>
          </a:ln>
          <a:effectLst/>
        </p:spPr>
        <p:txBody>
          <a:bodyPr wrap="none" anchor="ctr"/>
          <a:lstStyle/>
          <a:p>
            <a:pPr eaLnBrk="0" hangingPunct="0">
              <a:defRPr/>
            </a:pPr>
            <a:endParaRPr lang="en-US" dirty="0">
              <a:effectLst>
                <a:outerShdw blurRad="38100" dist="38100" dir="2700000" algn="tl">
                  <a:srgbClr val="000000">
                    <a:alpha val="43137"/>
                  </a:srgbClr>
                </a:outerShdw>
              </a:effectLst>
              <a:cs typeface="+mn-cs"/>
            </a:endParaRPr>
          </a:p>
        </p:txBody>
      </p:sp>
      <p:sp>
        <p:nvSpPr>
          <p:cNvPr id="43013" name="Slide Number Placeholder 6"/>
          <p:cNvSpPr>
            <a:spLocks noGrp="1"/>
          </p:cNvSpPr>
          <p:nvPr>
            <p:ph type="sldNum" sz="quarter" idx="12"/>
          </p:nvPr>
        </p:nvSpPr>
        <p:spPr bwMode="auto">
          <a:xfrm>
            <a:off x="8534400" y="6477000"/>
            <a:ext cx="609600" cy="381000"/>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z="1000" i="0" dirty="0"/>
              <a:t>14-</a:t>
            </a:r>
            <a:fld id="{DB91EB17-B054-4A36-BC35-0493F079EF50}" type="slidenum">
              <a:rPr lang="en-US" sz="1000" i="0"/>
              <a:pPr fontAlgn="base">
                <a:spcBef>
                  <a:spcPct val="0"/>
                </a:spcBef>
                <a:spcAft>
                  <a:spcPct val="0"/>
                </a:spcAft>
              </a:pPr>
              <a:t>25</a:t>
            </a:fld>
            <a:endParaRPr lang="en-US" sz="1000" i="0"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4724400"/>
            <a:ext cx="8096250" cy="1562434"/>
          </a:xfrm>
          <a:prstGeom prst="rect">
            <a:avLst/>
          </a:prstGeom>
          <a:noFill/>
          <a:ln w="9525">
            <a:solidFill>
              <a:schemeClr val="tx1"/>
            </a:solidFill>
            <a:miter lim="800000"/>
            <a:headEnd/>
            <a:tailEnd/>
          </a:ln>
          <a:extLst>
            <a:ext uri="{909E8E84-426E-40dd-AFC4-6F175D3DCCD1}">
              <a14:hiddenFill xmlns:a14="http://schemas.microsoft.com/office/drawing/2010/main" xmlns="">
                <a:solidFill>
                  <a:schemeClr val="accent1"/>
                </a:solidFill>
              </a14:hiddenFill>
            </a:ext>
          </a:extLst>
        </p:spPr>
      </p:pic>
      <p:sp>
        <p:nvSpPr>
          <p:cNvPr id="8" name="Rectangle 7"/>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 2021 McGraw-Hill Education. All rights reserved. No reproduction or distribution without the prior written consent of McGraw-Hill Education.</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4"/>
          <p:cNvSpPr>
            <a:spLocks noGrp="1" noChangeArrowheads="1"/>
          </p:cNvSpPr>
          <p:nvPr>
            <p:ph type="title"/>
          </p:nvPr>
        </p:nvSpPr>
        <p:spPr>
          <a:xfrm>
            <a:off x="152400" y="152400"/>
            <a:ext cx="8763000" cy="1371600"/>
          </a:xfrm>
        </p:spPr>
        <p:txBody>
          <a:bodyPr/>
          <a:lstStyle/>
          <a:p>
            <a:r>
              <a:rPr lang="en-US" sz="3800" dirty="0"/>
              <a:t>Intangible Contributions</a:t>
            </a:r>
            <a:r>
              <a:rPr lang="en-US" sz="3600" dirty="0"/>
              <a:t>—</a:t>
            </a:r>
            <a:r>
              <a:rPr lang="en-US" sz="3800" dirty="0"/>
              <a:t>Goodwill Method Example</a:t>
            </a:r>
          </a:p>
        </p:txBody>
      </p:sp>
      <p:sp>
        <p:nvSpPr>
          <p:cNvPr id="7" name="Rectangle 4"/>
          <p:cNvSpPr txBox="1">
            <a:spLocks noChangeArrowheads="1"/>
          </p:cNvSpPr>
          <p:nvPr/>
        </p:nvSpPr>
        <p:spPr>
          <a:xfrm>
            <a:off x="457200" y="1828800"/>
            <a:ext cx="8382000" cy="3962400"/>
          </a:xfrm>
          <a:prstGeom prst="rect">
            <a:avLst/>
          </a:prstGeom>
          <a:noFill/>
          <a:ln>
            <a:noFill/>
          </a:ln>
          <a:effectLst/>
        </p:spPr>
        <p:txBody>
          <a:bodyPr/>
          <a:lstStyle/>
          <a:p>
            <a:pPr marL="457200" indent="-457200" eaLnBrk="0" hangingPunct="0">
              <a:spcBef>
                <a:spcPts val="1200"/>
              </a:spcBef>
              <a:buFont typeface="Wingdings" panose="05000000000000000000" pitchFamily="2" charset="2"/>
              <a:buChar char="Ø"/>
              <a:defRPr/>
            </a:pPr>
            <a:r>
              <a:rPr lang="en-US" sz="2800" b="1" dirty="0">
                <a:solidFill>
                  <a:srgbClr val="002060"/>
                </a:solidFill>
                <a:cs typeface="+mn-cs"/>
              </a:rPr>
              <a:t>The goodwill method is based on the assumption that an implied value can be calculated mathematically and recorded for any intangible contribution made by a partner. </a:t>
            </a:r>
          </a:p>
          <a:p>
            <a:pPr marL="457200" indent="-457200" eaLnBrk="0" hangingPunct="0">
              <a:spcBef>
                <a:spcPts val="1200"/>
              </a:spcBef>
              <a:buFont typeface="Wingdings" panose="05000000000000000000" pitchFamily="2" charset="2"/>
              <a:buChar char="Ø"/>
              <a:defRPr/>
            </a:pPr>
            <a:r>
              <a:rPr lang="en-US" sz="2800" b="1" dirty="0">
                <a:solidFill>
                  <a:srgbClr val="002060"/>
                </a:solidFill>
                <a:cs typeface="+mn-cs"/>
              </a:rPr>
              <a:t>In the present illustration, Joyce invested $10,000 cash</a:t>
            </a:r>
            <a:r>
              <a:rPr lang="en-US" sz="2800" dirty="0"/>
              <a:t>—</a:t>
            </a:r>
            <a:r>
              <a:rPr lang="en-US" sz="2800" b="1" dirty="0">
                <a:solidFill>
                  <a:srgbClr val="002060"/>
                </a:solidFill>
                <a:cs typeface="+mn-cs"/>
              </a:rPr>
              <a:t>$60,000 less than James</a:t>
            </a:r>
            <a:r>
              <a:rPr lang="en-US" sz="2800" dirty="0"/>
              <a:t>—</a:t>
            </a:r>
            <a:r>
              <a:rPr lang="en-US" sz="2800" b="1" dirty="0">
                <a:solidFill>
                  <a:srgbClr val="002060"/>
                </a:solidFill>
                <a:cs typeface="+mn-cs"/>
              </a:rPr>
              <a:t>but receives an equal amount of capital according to the partnership agreement.</a:t>
            </a:r>
            <a:endParaRPr lang="en-US" sz="2800" b="1" kern="0" dirty="0">
              <a:solidFill>
                <a:srgbClr val="002060"/>
              </a:solidFill>
              <a:latin typeface="+mn-lt"/>
              <a:cs typeface="+mn-cs"/>
            </a:endParaRPr>
          </a:p>
        </p:txBody>
      </p:sp>
      <p:sp>
        <p:nvSpPr>
          <p:cNvPr id="45059" name="Slide Number Placeholder 6"/>
          <p:cNvSpPr>
            <a:spLocks noGrp="1"/>
          </p:cNvSpPr>
          <p:nvPr>
            <p:ph type="sldNum" sz="quarter" idx="12"/>
          </p:nvPr>
        </p:nvSpPr>
        <p:spPr bwMode="auto">
          <a:xfrm>
            <a:off x="8534400" y="6477000"/>
            <a:ext cx="609600" cy="381000"/>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z="1000" i="0" dirty="0"/>
              <a:t>14-</a:t>
            </a:r>
            <a:fld id="{10D569EA-6B2D-4B21-A51E-C8F5953D63E1}" type="slidenum">
              <a:rPr lang="en-US" sz="1000" i="0"/>
              <a:pPr fontAlgn="base">
                <a:spcBef>
                  <a:spcPct val="0"/>
                </a:spcBef>
                <a:spcAft>
                  <a:spcPct val="0"/>
                </a:spcAft>
              </a:pPr>
              <a:t>26</a:t>
            </a:fld>
            <a:endParaRPr lang="en-US" sz="1000" i="0" dirty="0"/>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 2021 McGraw-Hill Education. All rights reserved. No reproduction or distribution without the prior written consent of McGraw-Hill Education.</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3"/>
          <p:cNvSpPr>
            <a:spLocks noGrp="1" noChangeArrowheads="1"/>
          </p:cNvSpPr>
          <p:nvPr>
            <p:ph type="title"/>
          </p:nvPr>
        </p:nvSpPr>
        <p:spPr>
          <a:xfrm>
            <a:off x="152400" y="152400"/>
            <a:ext cx="8763000" cy="1371600"/>
          </a:xfrm>
        </p:spPr>
        <p:txBody>
          <a:bodyPr/>
          <a:lstStyle/>
          <a:p>
            <a:r>
              <a:rPr lang="en-US" sz="4000" dirty="0"/>
              <a:t>Intangible Contributions—Goodwill Method Journal Entries</a:t>
            </a:r>
          </a:p>
        </p:txBody>
      </p:sp>
      <p:sp>
        <p:nvSpPr>
          <p:cNvPr id="47106" name="Rectangle 4"/>
          <p:cNvSpPr>
            <a:spLocks noChangeArrowheads="1"/>
          </p:cNvSpPr>
          <p:nvPr/>
        </p:nvSpPr>
        <p:spPr bwMode="auto">
          <a:xfrm>
            <a:off x="609600" y="1676400"/>
            <a:ext cx="8229600" cy="2590800"/>
          </a:xfrm>
          <a:prstGeom prst="rect">
            <a:avLst/>
          </a:prstGeom>
          <a:noFill/>
          <a:ln w="38100">
            <a:noFill/>
            <a:miter lim="800000"/>
            <a:headEnd/>
            <a:tailEnd/>
          </a:ln>
        </p:spPr>
        <p:txBody>
          <a:bodyPr lIns="90488" tIns="44450" rIns="90488" bIns="44450"/>
          <a:lstStyle/>
          <a:p>
            <a:pPr marL="457200" indent="-457200" eaLnBrk="0" hangingPunct="0">
              <a:spcAft>
                <a:spcPts val="600"/>
              </a:spcAft>
              <a:buFont typeface="Wingdings" panose="05000000000000000000" pitchFamily="2" charset="2"/>
              <a:buChar char="Ø"/>
            </a:pPr>
            <a:r>
              <a:rPr lang="en-US" sz="2800" b="1" dirty="0">
                <a:solidFill>
                  <a:srgbClr val="002060"/>
                </a:solidFill>
              </a:rPr>
              <a:t>Joyce’s artistic talent has an apparent value of $60,000, a figure that should be included as part of this partner’s capital investment. </a:t>
            </a:r>
          </a:p>
          <a:p>
            <a:pPr marL="457200" indent="-457200" eaLnBrk="0" hangingPunct="0">
              <a:spcAft>
                <a:spcPts val="600"/>
              </a:spcAft>
              <a:buFont typeface="Wingdings" panose="05000000000000000000" pitchFamily="2" charset="2"/>
              <a:buChar char="Ø"/>
            </a:pPr>
            <a:r>
              <a:rPr lang="en-US" sz="2800" b="1" dirty="0">
                <a:solidFill>
                  <a:srgbClr val="002060"/>
                </a:solidFill>
              </a:rPr>
              <a:t>If not recorded, Joyce’s primary contribution to the business is ignored completely within the accounting records.</a:t>
            </a:r>
            <a:endParaRPr lang="en-US" sz="2800" b="1" dirty="0">
              <a:solidFill>
                <a:srgbClr val="002060"/>
              </a:solidFill>
              <a:latin typeface="Arial" charset="0"/>
            </a:endParaRPr>
          </a:p>
        </p:txBody>
      </p:sp>
      <p:sp>
        <p:nvSpPr>
          <p:cNvPr id="47108" name="Slide Number Placeholder 6"/>
          <p:cNvSpPr>
            <a:spLocks noGrp="1"/>
          </p:cNvSpPr>
          <p:nvPr>
            <p:ph type="sldNum" sz="quarter" idx="12"/>
          </p:nvPr>
        </p:nvSpPr>
        <p:spPr bwMode="auto">
          <a:xfrm>
            <a:off x="8534400" y="6477000"/>
            <a:ext cx="609600" cy="381000"/>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z="1000" i="0" dirty="0"/>
              <a:t>14-</a:t>
            </a:r>
            <a:fld id="{33F4CCEB-BC83-47A2-B04C-E4CA7471AD10}" type="slidenum">
              <a:rPr lang="en-US" sz="1000" i="0"/>
              <a:pPr fontAlgn="base">
                <a:spcBef>
                  <a:spcPct val="0"/>
                </a:spcBef>
                <a:spcAft>
                  <a:spcPct val="0"/>
                </a:spcAft>
              </a:pPr>
              <a:t>27</a:t>
            </a:fld>
            <a:endParaRPr lang="en-US" sz="1000" i="0"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4495800"/>
            <a:ext cx="8077200" cy="1824796"/>
          </a:xfrm>
          <a:prstGeom prst="rect">
            <a:avLst/>
          </a:prstGeom>
          <a:noFill/>
          <a:ln w="9525">
            <a:solidFill>
              <a:schemeClr val="tx1"/>
            </a:solidFill>
            <a:miter lim="800000"/>
            <a:headEnd/>
            <a:tailEnd/>
          </a:ln>
          <a:extLst>
            <a:ext uri="{909E8E84-426E-40dd-AFC4-6F175D3DCCD1}">
              <a14:hiddenFill xmlns:a14="http://schemas.microsoft.com/office/drawing/2010/main" xmlns="">
                <a:solidFill>
                  <a:schemeClr val="accent1"/>
                </a:solidFill>
              </a14:hiddenFill>
            </a:ext>
          </a:extLst>
        </p:spPr>
      </p:pic>
      <p:sp>
        <p:nvSpPr>
          <p:cNvPr id="7" name="Rectangle 6"/>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 2021 McGraw-Hill Education. All rights reserved. No reproduction or distribution without the prior written consent of McGraw-Hill Education.</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4"/>
          <p:cNvSpPr>
            <a:spLocks noGrp="1" noChangeArrowheads="1"/>
          </p:cNvSpPr>
          <p:nvPr>
            <p:ph type="title"/>
          </p:nvPr>
        </p:nvSpPr>
        <p:spPr>
          <a:xfrm>
            <a:off x="152400" y="152400"/>
            <a:ext cx="8763000" cy="1371600"/>
          </a:xfrm>
        </p:spPr>
        <p:txBody>
          <a:bodyPr/>
          <a:lstStyle/>
          <a:p>
            <a:r>
              <a:rPr lang="en-US" sz="4000" dirty="0">
                <a:solidFill>
                  <a:srgbClr val="000066"/>
                </a:solidFill>
              </a:rPr>
              <a:t>Additional Capital Contributions </a:t>
            </a:r>
          </a:p>
        </p:txBody>
      </p:sp>
      <p:sp>
        <p:nvSpPr>
          <p:cNvPr id="7" name="Rectangle 4"/>
          <p:cNvSpPr txBox="1">
            <a:spLocks noChangeArrowheads="1"/>
          </p:cNvSpPr>
          <p:nvPr/>
        </p:nvSpPr>
        <p:spPr>
          <a:xfrm>
            <a:off x="228600" y="1676400"/>
            <a:ext cx="8763000" cy="4648200"/>
          </a:xfrm>
          <a:prstGeom prst="rect">
            <a:avLst/>
          </a:prstGeom>
          <a:noFill/>
          <a:ln>
            <a:noFill/>
          </a:ln>
          <a:effectLst/>
        </p:spPr>
        <p:txBody>
          <a:bodyPr/>
          <a:lstStyle/>
          <a:p>
            <a:pPr marL="457200" indent="-457200">
              <a:spcAft>
                <a:spcPts val="600"/>
              </a:spcAft>
              <a:buFont typeface="Wingdings" panose="05000000000000000000" pitchFamily="2" charset="2"/>
              <a:buChar char="Ø"/>
            </a:pPr>
            <a:r>
              <a:rPr lang="en-US" sz="2600" b="1" dirty="0">
                <a:solidFill>
                  <a:srgbClr val="000066"/>
                </a:solidFill>
              </a:rPr>
              <a:t>Owners may make subsequent contributions of additional capital amounts during the life of the business. </a:t>
            </a:r>
          </a:p>
          <a:p>
            <a:pPr marL="457200" indent="-457200">
              <a:spcAft>
                <a:spcPts val="600"/>
              </a:spcAft>
              <a:buFont typeface="Wingdings" panose="05000000000000000000" pitchFamily="2" charset="2"/>
              <a:buChar char="Ø"/>
            </a:pPr>
            <a:r>
              <a:rPr lang="en-US" sz="2600" b="1" dirty="0">
                <a:solidFill>
                  <a:srgbClr val="000066"/>
                </a:solidFill>
              </a:rPr>
              <a:t>These investments can be made to stimulate expansion or to assist the business in overcoming working capital shortages or other problems. </a:t>
            </a:r>
          </a:p>
          <a:p>
            <a:pPr marL="457200" indent="-457200">
              <a:spcAft>
                <a:spcPts val="600"/>
              </a:spcAft>
              <a:buFont typeface="Wingdings" panose="05000000000000000000" pitchFamily="2" charset="2"/>
              <a:buChar char="Ø"/>
            </a:pPr>
            <a:r>
              <a:rPr lang="en-US" sz="2600" b="1" dirty="0">
                <a:solidFill>
                  <a:srgbClr val="000066"/>
                </a:solidFill>
              </a:rPr>
              <a:t>Regardless, the contribution is again recorded as an increment in the partner’s capital account based on fair value. </a:t>
            </a:r>
          </a:p>
          <a:p>
            <a:pPr marL="457200" indent="-457200">
              <a:spcAft>
                <a:spcPts val="600"/>
              </a:spcAft>
              <a:buFont typeface="Wingdings" panose="05000000000000000000" pitchFamily="2" charset="2"/>
              <a:buChar char="Ø"/>
            </a:pPr>
            <a:r>
              <a:rPr lang="en-US" sz="2600" b="1" dirty="0">
                <a:solidFill>
                  <a:srgbClr val="000066"/>
                </a:solidFill>
              </a:rPr>
              <a:t>If a partner invests additional cash in partnership, the partner’s capital account balance is increased by the amount to reflect a transfer to the partnership.</a:t>
            </a:r>
          </a:p>
          <a:p>
            <a:pPr marL="457200" indent="-457200">
              <a:spcAft>
                <a:spcPts val="600"/>
              </a:spcAft>
              <a:buFont typeface="Wingdings" panose="05000000000000000000" pitchFamily="2" charset="2"/>
              <a:buChar char="Ø"/>
            </a:pPr>
            <a:endParaRPr lang="en-US" sz="2600" b="1" dirty="0">
              <a:solidFill>
                <a:srgbClr val="000066"/>
              </a:solidFill>
            </a:endParaRPr>
          </a:p>
        </p:txBody>
      </p:sp>
      <p:sp>
        <p:nvSpPr>
          <p:cNvPr id="45059" name="Slide Number Placeholder 6"/>
          <p:cNvSpPr>
            <a:spLocks noGrp="1"/>
          </p:cNvSpPr>
          <p:nvPr>
            <p:ph type="sldNum" sz="quarter" idx="12"/>
          </p:nvPr>
        </p:nvSpPr>
        <p:spPr bwMode="auto">
          <a:xfrm>
            <a:off x="8534400" y="6477000"/>
            <a:ext cx="609600" cy="381000"/>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z="1000" i="0" dirty="0"/>
              <a:t>14-</a:t>
            </a:r>
            <a:fld id="{10D569EA-6B2D-4B21-A51E-C8F5953D63E1}" type="slidenum">
              <a:rPr lang="en-US" sz="1000" i="0"/>
              <a:pPr fontAlgn="base">
                <a:spcBef>
                  <a:spcPct val="0"/>
                </a:spcBef>
                <a:spcAft>
                  <a:spcPct val="0"/>
                </a:spcAft>
              </a:pPr>
              <a:t>28</a:t>
            </a:fld>
            <a:endParaRPr lang="en-US" sz="1000" i="0" dirty="0"/>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57860303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4"/>
          <p:cNvSpPr>
            <a:spLocks noGrp="1" noChangeArrowheads="1"/>
          </p:cNvSpPr>
          <p:nvPr>
            <p:ph type="title"/>
          </p:nvPr>
        </p:nvSpPr>
        <p:spPr>
          <a:xfrm>
            <a:off x="152400" y="76200"/>
            <a:ext cx="8763000" cy="1143000"/>
          </a:xfrm>
        </p:spPr>
        <p:txBody>
          <a:bodyPr/>
          <a:lstStyle/>
          <a:p>
            <a:r>
              <a:rPr lang="en-US" sz="4000" dirty="0">
                <a:solidFill>
                  <a:srgbClr val="000066"/>
                </a:solidFill>
              </a:rPr>
              <a:t>Capital Withdrawals </a:t>
            </a:r>
          </a:p>
        </p:txBody>
      </p:sp>
      <p:sp>
        <p:nvSpPr>
          <p:cNvPr id="7" name="Rectangle 4"/>
          <p:cNvSpPr txBox="1">
            <a:spLocks noChangeArrowheads="1"/>
          </p:cNvSpPr>
          <p:nvPr/>
        </p:nvSpPr>
        <p:spPr>
          <a:xfrm>
            <a:off x="228600" y="1295400"/>
            <a:ext cx="8763000" cy="3429000"/>
          </a:xfrm>
          <a:prstGeom prst="rect">
            <a:avLst/>
          </a:prstGeom>
          <a:noFill/>
          <a:ln>
            <a:noFill/>
          </a:ln>
          <a:effectLst/>
        </p:spPr>
        <p:txBody>
          <a:bodyPr/>
          <a:lstStyle/>
          <a:p>
            <a:pPr marL="457200" indent="-457200">
              <a:spcAft>
                <a:spcPts val="600"/>
              </a:spcAft>
              <a:buFont typeface="Wingdings" panose="05000000000000000000" pitchFamily="2" charset="2"/>
              <a:buChar char="Ø"/>
            </a:pPr>
            <a:r>
              <a:rPr lang="en-US" sz="2600" b="1" dirty="0">
                <a:solidFill>
                  <a:srgbClr val="000066"/>
                </a:solidFill>
              </a:rPr>
              <a:t>Articles of partnership allow withdrawals as a reward for ownership or as compensation for work performed. </a:t>
            </a:r>
          </a:p>
          <a:p>
            <a:pPr marL="457200" indent="-457200">
              <a:spcAft>
                <a:spcPts val="600"/>
              </a:spcAft>
              <a:buFont typeface="Wingdings" panose="05000000000000000000" pitchFamily="2" charset="2"/>
              <a:buChar char="Ø"/>
            </a:pPr>
            <a:r>
              <a:rPr lang="en-US" sz="2600" b="1" dirty="0">
                <a:solidFill>
                  <a:srgbClr val="000066"/>
                </a:solidFill>
              </a:rPr>
              <a:t>Distributions are recorded initially in a separate drawing account that is closed into the individual partner’s capital account at year-end. </a:t>
            </a:r>
          </a:p>
          <a:p>
            <a:pPr marL="457200" indent="-457200">
              <a:spcAft>
                <a:spcPts val="600"/>
              </a:spcAft>
              <a:buFont typeface="Wingdings" panose="05000000000000000000" pitchFamily="2" charset="2"/>
              <a:buChar char="Ø"/>
            </a:pPr>
            <a:r>
              <a:rPr lang="en-US" sz="2600" b="1" dirty="0">
                <a:solidFill>
                  <a:srgbClr val="000066"/>
                </a:solidFill>
              </a:rPr>
              <a:t>Assume, for illustration purposes, that James and Joyce take out $1,200 and $1,500, respectively, from their business. The journal entry to record these payments is: </a:t>
            </a:r>
          </a:p>
          <a:p>
            <a:pPr marL="457200" indent="-457200">
              <a:spcAft>
                <a:spcPts val="600"/>
              </a:spcAft>
              <a:buFont typeface="Wingdings" panose="05000000000000000000" pitchFamily="2" charset="2"/>
              <a:buChar char="Ø"/>
            </a:pPr>
            <a:endParaRPr lang="en-US" sz="2600" b="1" dirty="0">
              <a:solidFill>
                <a:srgbClr val="000066"/>
              </a:solidFill>
            </a:endParaRPr>
          </a:p>
        </p:txBody>
      </p:sp>
      <p:sp>
        <p:nvSpPr>
          <p:cNvPr id="45059" name="Slide Number Placeholder 6"/>
          <p:cNvSpPr>
            <a:spLocks noGrp="1"/>
          </p:cNvSpPr>
          <p:nvPr>
            <p:ph type="sldNum" sz="quarter" idx="12"/>
          </p:nvPr>
        </p:nvSpPr>
        <p:spPr bwMode="auto">
          <a:xfrm>
            <a:off x="8534400" y="6477000"/>
            <a:ext cx="609600" cy="381000"/>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z="1000" i="0" dirty="0"/>
              <a:t>14-</a:t>
            </a:r>
            <a:fld id="{10D569EA-6B2D-4B21-A51E-C8F5953D63E1}" type="slidenum">
              <a:rPr lang="en-US" sz="1000" i="0"/>
              <a:pPr fontAlgn="base">
                <a:spcBef>
                  <a:spcPct val="0"/>
                </a:spcBef>
                <a:spcAft>
                  <a:spcPct val="0"/>
                </a:spcAft>
              </a:pPr>
              <a:t>29</a:t>
            </a:fld>
            <a:endParaRPr lang="en-US" sz="1000" i="0"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5826" y="4800600"/>
            <a:ext cx="8509574" cy="1676400"/>
          </a:xfrm>
          <a:prstGeom prst="rect">
            <a:avLst/>
          </a:prstGeom>
          <a:noFill/>
          <a:ln w="9525">
            <a:solidFill>
              <a:schemeClr val="tx1"/>
            </a:solidFill>
            <a:miter lim="800000"/>
            <a:headEnd/>
            <a:tailEnd/>
          </a:ln>
          <a:extLst>
            <a:ext uri="{909E8E84-426E-40dd-AFC4-6F175D3DCCD1}">
              <a14:hiddenFill xmlns:a14="http://schemas.microsoft.com/office/drawing/2010/main" xmlns="">
                <a:solidFill>
                  <a:schemeClr val="accent1"/>
                </a:solidFill>
              </a14:hiddenFill>
            </a:ext>
          </a:extLst>
        </p:spPr>
      </p:pic>
      <p:sp>
        <p:nvSpPr>
          <p:cNvPr id="8" name="Rectangle 7"/>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6101768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Grp="1" noChangeArrowheads="1"/>
          </p:cNvSpPr>
          <p:nvPr>
            <p:ph type="title"/>
          </p:nvPr>
        </p:nvSpPr>
        <p:spPr>
          <a:xfrm>
            <a:off x="152400" y="152400"/>
            <a:ext cx="8763000" cy="1295400"/>
          </a:xfrm>
        </p:spPr>
        <p:txBody>
          <a:bodyPr/>
          <a:lstStyle/>
          <a:p>
            <a:r>
              <a:rPr lang="en-US" sz="4000" dirty="0"/>
              <a:t>Partnerships—Advantages</a:t>
            </a:r>
            <a:endParaRPr lang="en-US" sz="3800" dirty="0"/>
          </a:p>
        </p:txBody>
      </p:sp>
      <p:sp>
        <p:nvSpPr>
          <p:cNvPr id="1006596" name="Rectangle 4"/>
          <p:cNvSpPr>
            <a:spLocks noChangeArrowheads="1"/>
          </p:cNvSpPr>
          <p:nvPr/>
        </p:nvSpPr>
        <p:spPr bwMode="auto">
          <a:xfrm>
            <a:off x="381000" y="1676400"/>
            <a:ext cx="8229600" cy="4419600"/>
          </a:xfrm>
          <a:prstGeom prst="rect">
            <a:avLst/>
          </a:prstGeom>
          <a:noFill/>
          <a:ln w="38100">
            <a:noFill/>
            <a:miter lim="800000"/>
            <a:headEnd/>
            <a:tailEnd/>
          </a:ln>
        </p:spPr>
        <p:txBody>
          <a:bodyPr anchor="ctr" anchorCtr="1"/>
          <a:lstStyle/>
          <a:p>
            <a:pPr eaLnBrk="0" hangingPunct="0">
              <a:spcBef>
                <a:spcPts val="600"/>
              </a:spcBef>
              <a:buClr>
                <a:srgbClr val="002060"/>
              </a:buClr>
            </a:pPr>
            <a:r>
              <a:rPr lang="en-US" sz="2600" b="1" dirty="0">
                <a:solidFill>
                  <a:srgbClr val="000066"/>
                </a:solidFill>
              </a:rPr>
              <a:t>The popularity of partnerships derives from several advantages inherent to this type of organization. </a:t>
            </a:r>
          </a:p>
          <a:p>
            <a:pPr marL="457200" indent="-457200" eaLnBrk="0" hangingPunct="0">
              <a:spcBef>
                <a:spcPts val="600"/>
              </a:spcBef>
              <a:buClr>
                <a:srgbClr val="002060"/>
              </a:buClr>
              <a:buFont typeface="Wingdings" charset="2"/>
              <a:buChar char="Ø"/>
            </a:pPr>
            <a:r>
              <a:rPr lang="en-US" sz="2600" b="1" dirty="0">
                <a:solidFill>
                  <a:srgbClr val="000066"/>
                </a:solidFill>
              </a:rPr>
              <a:t>For formation, only an oral agreement is necessary to create a legally binding partnership.</a:t>
            </a:r>
          </a:p>
          <a:p>
            <a:pPr marL="457200" indent="-457200" eaLnBrk="0" hangingPunct="0">
              <a:spcBef>
                <a:spcPts val="600"/>
              </a:spcBef>
              <a:buClr>
                <a:srgbClr val="002060"/>
              </a:buClr>
              <a:buFont typeface="Wingdings" charset="2"/>
              <a:buChar char="Ø"/>
            </a:pPr>
            <a:r>
              <a:rPr lang="en-US" sz="2600" b="1" dirty="0">
                <a:solidFill>
                  <a:srgbClr val="000066"/>
                </a:solidFill>
              </a:rPr>
              <a:t>Depending on specific state laws, incorporation requires filing a formal application and completing various other forms and documents. </a:t>
            </a:r>
          </a:p>
          <a:p>
            <a:pPr marL="457200" indent="-457200" eaLnBrk="0" hangingPunct="0">
              <a:spcBef>
                <a:spcPts val="600"/>
              </a:spcBef>
              <a:buClr>
                <a:srgbClr val="002060"/>
              </a:buClr>
              <a:buFont typeface="Wingdings" charset="2"/>
              <a:buChar char="Ø"/>
            </a:pPr>
            <a:r>
              <a:rPr lang="en-US" sz="2600" b="1" dirty="0">
                <a:solidFill>
                  <a:srgbClr val="000066"/>
                </a:solidFill>
              </a:rPr>
              <a:t>Operators of small businesses may find convenience and reduced cost involved in creating a partnership to be an especially appealing characteristic. </a:t>
            </a:r>
          </a:p>
        </p:txBody>
      </p:sp>
      <p:sp>
        <p:nvSpPr>
          <p:cNvPr id="14339" name="Slide Number Placeholder 6"/>
          <p:cNvSpPr>
            <a:spLocks noGrp="1"/>
          </p:cNvSpPr>
          <p:nvPr>
            <p:ph type="sldNum" sz="quarter" idx="12"/>
          </p:nvPr>
        </p:nvSpPr>
        <p:spPr bwMode="auto">
          <a:xfrm>
            <a:off x="8534400" y="6477000"/>
            <a:ext cx="609600" cy="381000"/>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z="1000" i="0" dirty="0"/>
              <a:t>14-</a:t>
            </a:r>
            <a:fld id="{881A124C-D5A2-4226-BEB8-869B7A588CAE}" type="slidenum">
              <a:rPr lang="en-US" sz="1000" i="0"/>
              <a:pPr fontAlgn="base">
                <a:spcBef>
                  <a:spcPct val="0"/>
                </a:spcBef>
                <a:spcAft>
                  <a:spcPct val="0"/>
                </a:spcAft>
              </a:pPr>
              <a:t>3</a:t>
            </a:fld>
            <a:endParaRPr lang="en-US" sz="1000" i="0" dirty="0"/>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 2021 McGraw-Hill Education. All rights reserved. No reproduction or distribution without the prior written consent of McGraw-Hill Education.</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9"/>
          <p:cNvSpPr>
            <a:spLocks noGrp="1" noChangeArrowheads="1"/>
          </p:cNvSpPr>
          <p:nvPr>
            <p:ph type="title"/>
          </p:nvPr>
        </p:nvSpPr>
        <p:spPr>
          <a:xfrm>
            <a:off x="152400" y="76200"/>
            <a:ext cx="8763000" cy="1143000"/>
          </a:xfrm>
        </p:spPr>
        <p:txBody>
          <a:bodyPr/>
          <a:lstStyle/>
          <a:p>
            <a:r>
              <a:rPr lang="en-US" sz="4000" dirty="0"/>
              <a:t>Learning Objective 14-5</a:t>
            </a:r>
          </a:p>
        </p:txBody>
      </p:sp>
      <p:sp>
        <p:nvSpPr>
          <p:cNvPr id="49154" name="Rectangle 8"/>
          <p:cNvSpPr>
            <a:spLocks noChangeArrowheads="1"/>
          </p:cNvSpPr>
          <p:nvPr/>
        </p:nvSpPr>
        <p:spPr bwMode="auto">
          <a:xfrm>
            <a:off x="304800" y="1804988"/>
            <a:ext cx="8153400" cy="4038600"/>
          </a:xfrm>
          <a:prstGeom prst="rect">
            <a:avLst/>
          </a:prstGeom>
          <a:noFill/>
          <a:ln w="12700">
            <a:noFill/>
            <a:miter lim="800000"/>
            <a:headEnd/>
            <a:tailEnd/>
          </a:ln>
        </p:spPr>
        <p:txBody>
          <a:bodyPr anchor="ctr" anchorCtr="1"/>
          <a:lstStyle/>
          <a:p>
            <a:pPr eaLnBrk="0" hangingPunct="0"/>
            <a:endParaRPr lang="en-US" sz="4000" b="1" dirty="0">
              <a:solidFill>
                <a:srgbClr val="002060"/>
              </a:solidFill>
              <a:cs typeface="Times New Roman" pitchFamily="18" charset="0"/>
            </a:endParaRPr>
          </a:p>
        </p:txBody>
      </p:sp>
      <p:sp>
        <p:nvSpPr>
          <p:cNvPr id="49155" name="Rectangle 1"/>
          <p:cNvSpPr>
            <a:spLocks noChangeArrowheads="1"/>
          </p:cNvSpPr>
          <p:nvPr/>
        </p:nvSpPr>
        <p:spPr bwMode="auto">
          <a:xfrm>
            <a:off x="1371600" y="2438400"/>
            <a:ext cx="6400800" cy="2308324"/>
          </a:xfrm>
          <a:prstGeom prst="rect">
            <a:avLst/>
          </a:prstGeom>
          <a:noFill/>
          <a:ln w="9525">
            <a:noFill/>
            <a:miter lim="800000"/>
            <a:headEnd/>
            <a:tailEnd/>
          </a:ln>
        </p:spPr>
        <p:txBody>
          <a:bodyPr>
            <a:spAutoFit/>
          </a:bodyPr>
          <a:lstStyle/>
          <a:p>
            <a:pPr eaLnBrk="0" hangingPunct="0"/>
            <a:r>
              <a:rPr lang="en-US" sz="3600" b="1" dirty="0">
                <a:solidFill>
                  <a:srgbClr val="002060"/>
                </a:solidFill>
              </a:rPr>
              <a:t>Demonstrate the impact that the allocation of partnership</a:t>
            </a:r>
          </a:p>
          <a:p>
            <a:pPr eaLnBrk="0" hangingPunct="0"/>
            <a:r>
              <a:rPr lang="en-US" sz="3600" b="1" dirty="0">
                <a:solidFill>
                  <a:srgbClr val="002060"/>
                </a:solidFill>
              </a:rPr>
              <a:t>income has on the partners’</a:t>
            </a:r>
          </a:p>
          <a:p>
            <a:pPr eaLnBrk="0" hangingPunct="0"/>
            <a:r>
              <a:rPr lang="en-US" sz="3600" b="1" dirty="0">
                <a:solidFill>
                  <a:srgbClr val="002060"/>
                </a:solidFill>
              </a:rPr>
              <a:t>individual capital balances.</a:t>
            </a:r>
          </a:p>
        </p:txBody>
      </p:sp>
      <p:sp>
        <p:nvSpPr>
          <p:cNvPr id="49156" name="Slide Number Placeholder 6"/>
          <p:cNvSpPr>
            <a:spLocks noGrp="1"/>
          </p:cNvSpPr>
          <p:nvPr>
            <p:ph type="sldNum" sz="quarter" idx="12"/>
          </p:nvPr>
        </p:nvSpPr>
        <p:spPr bwMode="auto">
          <a:xfrm>
            <a:off x="8534400" y="6477000"/>
            <a:ext cx="609600" cy="381000"/>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z="1000" i="0" dirty="0"/>
              <a:t>14-</a:t>
            </a:r>
            <a:fld id="{3CFB072D-3AF6-4724-979C-FFB609E22218}" type="slidenum">
              <a:rPr lang="en-US" sz="1000" i="0"/>
              <a:pPr fontAlgn="base">
                <a:spcBef>
                  <a:spcPct val="0"/>
                </a:spcBef>
                <a:spcAft>
                  <a:spcPct val="0"/>
                </a:spcAft>
              </a:pPr>
              <a:t>30</a:t>
            </a:fld>
            <a:endParaRPr lang="en-US" sz="1000" i="0" dirty="0"/>
          </a:p>
        </p:txBody>
      </p:sp>
      <p:sp>
        <p:nvSpPr>
          <p:cNvPr id="7" name="Rectangle 6"/>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 2021 McGraw-Hill Education. All rights reserved. No reproduction or distribution without the prior written consent of McGraw-Hill Education.</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2"/>
          <p:cNvSpPr>
            <a:spLocks noGrp="1" noChangeArrowheads="1"/>
          </p:cNvSpPr>
          <p:nvPr>
            <p:ph type="title"/>
          </p:nvPr>
        </p:nvSpPr>
        <p:spPr/>
        <p:txBody>
          <a:bodyPr/>
          <a:lstStyle/>
          <a:p>
            <a:r>
              <a:rPr lang="en-US" sz="4000" dirty="0"/>
              <a:t>Allocation of Income </a:t>
            </a:r>
          </a:p>
        </p:txBody>
      </p:sp>
      <p:sp>
        <p:nvSpPr>
          <p:cNvPr id="51202" name="Rectangle 3"/>
          <p:cNvSpPr>
            <a:spLocks noGrp="1" noChangeArrowheads="1"/>
          </p:cNvSpPr>
          <p:nvPr>
            <p:ph idx="1"/>
          </p:nvPr>
        </p:nvSpPr>
        <p:spPr>
          <a:xfrm>
            <a:off x="304800" y="1600200"/>
            <a:ext cx="8382000" cy="4876800"/>
          </a:xfrm>
        </p:spPr>
        <p:txBody>
          <a:bodyPr/>
          <a:lstStyle/>
          <a:p>
            <a:pPr>
              <a:spcBef>
                <a:spcPts val="1200"/>
              </a:spcBef>
              <a:buFont typeface="Wingdings" panose="05000000000000000000" pitchFamily="2" charset="2"/>
              <a:buChar char="Ø"/>
            </a:pPr>
            <a:r>
              <a:rPr lang="en-US" sz="2800" dirty="0"/>
              <a:t>Partnership revenues and expenses must be closed out at the end of each fiscal period and the net income allocated to each partners’ capital account. </a:t>
            </a:r>
          </a:p>
          <a:p>
            <a:pPr>
              <a:spcBef>
                <a:spcPts val="1200"/>
              </a:spcBef>
              <a:buFont typeface="Wingdings" panose="05000000000000000000" pitchFamily="2" charset="2"/>
              <a:buChar char="Ø"/>
            </a:pPr>
            <a:r>
              <a:rPr lang="en-US" sz="2800" dirty="0"/>
              <a:t>A method must be devised for assignment of income.</a:t>
            </a:r>
          </a:p>
          <a:p>
            <a:pPr>
              <a:spcBef>
                <a:spcPts val="1200"/>
              </a:spcBef>
              <a:buFont typeface="Wingdings" panose="05000000000000000000" pitchFamily="2" charset="2"/>
              <a:buChar char="Ø"/>
            </a:pPr>
            <a:r>
              <a:rPr lang="en-US" sz="2800" dirty="0"/>
              <a:t>Articles of partnership should stipulate an established procedure.</a:t>
            </a:r>
          </a:p>
          <a:p>
            <a:pPr>
              <a:spcBef>
                <a:spcPts val="1200"/>
              </a:spcBef>
              <a:buFont typeface="Wingdings" panose="05000000000000000000" pitchFamily="2" charset="2"/>
              <a:buChar char="Ø"/>
            </a:pPr>
            <a:r>
              <a:rPr lang="en-US" sz="2800" dirty="0"/>
              <a:t>If no arrangement is specified, state partnership laws dictate that all partners receive an equal allocation of income or loss. </a:t>
            </a:r>
          </a:p>
        </p:txBody>
      </p:sp>
      <p:sp>
        <p:nvSpPr>
          <p:cNvPr id="51203" name="Slide Number Placeholder 6"/>
          <p:cNvSpPr>
            <a:spLocks noGrp="1"/>
          </p:cNvSpPr>
          <p:nvPr>
            <p:ph type="sldNum" sz="quarter" idx="12"/>
          </p:nvPr>
        </p:nvSpPr>
        <p:spPr bwMode="auto">
          <a:xfrm>
            <a:off x="8534400" y="6477000"/>
            <a:ext cx="609600" cy="381000"/>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z="1000" i="0" dirty="0"/>
              <a:t>14-</a:t>
            </a:r>
            <a:fld id="{5BE56EAA-0FC0-4031-B0D7-C5E22569AA2A}" type="slidenum">
              <a:rPr lang="en-US" sz="1000" i="0"/>
              <a:pPr fontAlgn="base">
                <a:spcBef>
                  <a:spcPct val="0"/>
                </a:spcBef>
                <a:spcAft>
                  <a:spcPct val="0"/>
                </a:spcAft>
              </a:pPr>
              <a:t>31</a:t>
            </a:fld>
            <a:endParaRPr lang="en-US" sz="1000" i="0" dirty="0"/>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 2021 McGraw-Hill Education. All rights reserved. No reproduction or distribution without the prior written consent of McGraw-Hill Education.</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2"/>
          <p:cNvSpPr>
            <a:spLocks noGrp="1" noChangeArrowheads="1"/>
          </p:cNvSpPr>
          <p:nvPr>
            <p:ph type="title"/>
          </p:nvPr>
        </p:nvSpPr>
        <p:spPr>
          <a:xfrm>
            <a:off x="152400" y="152400"/>
            <a:ext cx="8763000" cy="1371600"/>
          </a:xfrm>
        </p:spPr>
        <p:txBody>
          <a:bodyPr/>
          <a:lstStyle/>
          <a:p>
            <a:r>
              <a:rPr lang="en-US" sz="4000" dirty="0"/>
              <a:t>Allocation of Income—Example</a:t>
            </a:r>
          </a:p>
        </p:txBody>
      </p:sp>
      <p:sp>
        <p:nvSpPr>
          <p:cNvPr id="53250" name="Rectangle 3"/>
          <p:cNvSpPr>
            <a:spLocks noGrp="1" noChangeArrowheads="1"/>
          </p:cNvSpPr>
          <p:nvPr>
            <p:ph idx="1"/>
          </p:nvPr>
        </p:nvSpPr>
        <p:spPr>
          <a:xfrm>
            <a:off x="381000" y="1828800"/>
            <a:ext cx="8382000" cy="4648200"/>
          </a:xfrm>
        </p:spPr>
        <p:txBody>
          <a:bodyPr/>
          <a:lstStyle/>
          <a:p>
            <a:pPr>
              <a:spcBef>
                <a:spcPts val="1200"/>
              </a:spcBef>
              <a:buFont typeface="Wingdings" panose="05000000000000000000" pitchFamily="2" charset="2"/>
              <a:buChar char="Ø"/>
            </a:pPr>
            <a:r>
              <a:rPr lang="en-US" sz="2600" dirty="0"/>
              <a:t>Assume Tinker, Evers, and Chance form a partnership by investing cash of $120,000, $90,000, and $75,000, respectively.</a:t>
            </a:r>
          </a:p>
          <a:p>
            <a:pPr>
              <a:spcBef>
                <a:spcPts val="1200"/>
              </a:spcBef>
              <a:buFont typeface="Wingdings" panose="05000000000000000000" pitchFamily="2" charset="2"/>
              <a:buChar char="Ø"/>
            </a:pPr>
            <a:r>
              <a:rPr lang="en-US" sz="2600" dirty="0"/>
              <a:t>Evers will be allotted 40 percent of all profits and losses because of previous business experience. Tinker and Chance divide the remaining 60 percent equally. </a:t>
            </a:r>
          </a:p>
          <a:p>
            <a:pPr>
              <a:spcBef>
                <a:spcPts val="1200"/>
              </a:spcBef>
              <a:buFont typeface="Wingdings" panose="05000000000000000000" pitchFamily="2" charset="2"/>
              <a:buChar char="Ø"/>
            </a:pPr>
            <a:r>
              <a:rPr lang="en-US" sz="2600" dirty="0"/>
              <a:t>The agreement also stipulates that each partner is allowed to withdraw $10,000 in cash annually from the business.</a:t>
            </a:r>
          </a:p>
          <a:p>
            <a:pPr>
              <a:spcBef>
                <a:spcPts val="1200"/>
              </a:spcBef>
              <a:buFont typeface="Wingdings" panose="05000000000000000000" pitchFamily="2" charset="2"/>
              <a:buChar char="Ø"/>
            </a:pPr>
            <a:r>
              <a:rPr lang="en-US" sz="2600" dirty="0"/>
              <a:t>Net income for the period is $60,000.</a:t>
            </a:r>
          </a:p>
        </p:txBody>
      </p:sp>
      <p:sp>
        <p:nvSpPr>
          <p:cNvPr id="53251" name="Slide Number Placeholder 6"/>
          <p:cNvSpPr>
            <a:spLocks noGrp="1"/>
          </p:cNvSpPr>
          <p:nvPr>
            <p:ph type="sldNum" sz="quarter" idx="12"/>
          </p:nvPr>
        </p:nvSpPr>
        <p:spPr bwMode="auto">
          <a:xfrm>
            <a:off x="8534400" y="6477000"/>
            <a:ext cx="609600" cy="381000"/>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z="1000" i="0" dirty="0"/>
              <a:t>14-</a:t>
            </a:r>
            <a:fld id="{69F50264-5C1C-4700-8E89-0C2C4644106B}" type="slidenum">
              <a:rPr lang="en-US" sz="1000" i="0"/>
              <a:pPr fontAlgn="base">
                <a:spcBef>
                  <a:spcPct val="0"/>
                </a:spcBef>
                <a:spcAft>
                  <a:spcPct val="0"/>
                </a:spcAft>
              </a:pPr>
              <a:t>32</a:t>
            </a:fld>
            <a:endParaRPr lang="en-US" sz="1000" i="0" dirty="0"/>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 2021 McGraw-Hill Education. All rights reserved. No reproduction or distribution without the prior written consent of McGraw-Hill Education.</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8"/>
          <p:cNvSpPr>
            <a:spLocks noGrp="1" noChangeArrowheads="1"/>
          </p:cNvSpPr>
          <p:nvPr>
            <p:ph type="title"/>
          </p:nvPr>
        </p:nvSpPr>
        <p:spPr>
          <a:xfrm>
            <a:off x="152400" y="76200"/>
            <a:ext cx="8763000" cy="1295400"/>
          </a:xfrm>
        </p:spPr>
        <p:txBody>
          <a:bodyPr/>
          <a:lstStyle/>
          <a:p>
            <a:r>
              <a:rPr lang="en-US" sz="4000" dirty="0"/>
              <a:t>Allocation of Income Example—Journal Entries</a:t>
            </a:r>
          </a:p>
        </p:txBody>
      </p:sp>
      <p:sp>
        <p:nvSpPr>
          <p:cNvPr id="1018890" name="Rectangle 10"/>
          <p:cNvSpPr>
            <a:spLocks noChangeArrowheads="1"/>
          </p:cNvSpPr>
          <p:nvPr/>
        </p:nvSpPr>
        <p:spPr bwMode="auto">
          <a:xfrm>
            <a:off x="5638800" y="3733800"/>
            <a:ext cx="1143000" cy="533400"/>
          </a:xfrm>
          <a:prstGeom prst="rect">
            <a:avLst/>
          </a:prstGeom>
          <a:noFill/>
          <a:ln w="12700">
            <a:noFill/>
            <a:miter lim="800000"/>
            <a:headEnd/>
            <a:tailEnd/>
          </a:ln>
          <a:effectLst/>
        </p:spPr>
        <p:txBody>
          <a:bodyPr wrap="none" anchor="ctr"/>
          <a:lstStyle/>
          <a:p>
            <a:pPr eaLnBrk="0" hangingPunct="0">
              <a:defRPr/>
            </a:pPr>
            <a:endParaRPr lang="en-US" dirty="0">
              <a:effectLst>
                <a:outerShdw blurRad="38100" dist="38100" dir="2700000" algn="tl">
                  <a:srgbClr val="000000">
                    <a:alpha val="43137"/>
                  </a:srgbClr>
                </a:outerShdw>
              </a:effectLst>
              <a:cs typeface="+mn-cs"/>
            </a:endParaRPr>
          </a:p>
        </p:txBody>
      </p:sp>
      <p:sp>
        <p:nvSpPr>
          <p:cNvPr id="1018891" name="Rectangle 11"/>
          <p:cNvSpPr>
            <a:spLocks noChangeArrowheads="1"/>
          </p:cNvSpPr>
          <p:nvPr/>
        </p:nvSpPr>
        <p:spPr bwMode="auto">
          <a:xfrm>
            <a:off x="3886200" y="3733800"/>
            <a:ext cx="1143000" cy="533400"/>
          </a:xfrm>
          <a:prstGeom prst="rect">
            <a:avLst/>
          </a:prstGeom>
          <a:noFill/>
          <a:ln w="12700">
            <a:noFill/>
            <a:miter lim="800000"/>
            <a:headEnd/>
            <a:tailEnd/>
          </a:ln>
          <a:effectLst/>
        </p:spPr>
        <p:txBody>
          <a:bodyPr wrap="none" anchor="ctr"/>
          <a:lstStyle/>
          <a:p>
            <a:pPr eaLnBrk="0" hangingPunct="0">
              <a:defRPr/>
            </a:pPr>
            <a:endParaRPr lang="en-US" dirty="0">
              <a:effectLst>
                <a:outerShdw blurRad="38100" dist="38100" dir="2700000" algn="tl">
                  <a:srgbClr val="000000">
                    <a:alpha val="43137"/>
                  </a:srgbClr>
                </a:outerShdw>
              </a:effectLst>
              <a:cs typeface="+mn-cs"/>
            </a:endParaRPr>
          </a:p>
        </p:txBody>
      </p:sp>
      <p:sp>
        <p:nvSpPr>
          <p:cNvPr id="55302" name="Slide Number Placeholder 6"/>
          <p:cNvSpPr>
            <a:spLocks noGrp="1"/>
          </p:cNvSpPr>
          <p:nvPr>
            <p:ph type="sldNum" sz="quarter" idx="12"/>
          </p:nvPr>
        </p:nvSpPr>
        <p:spPr bwMode="auto">
          <a:xfrm>
            <a:off x="8534400" y="6477000"/>
            <a:ext cx="609600" cy="381000"/>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z="1000" i="0" dirty="0"/>
              <a:t>14-</a:t>
            </a:r>
            <a:fld id="{4C8ED5E9-4B1F-4EBD-A543-F66C7A91F935}" type="slidenum">
              <a:rPr lang="en-US" sz="1000" i="0"/>
              <a:pPr fontAlgn="base">
                <a:spcBef>
                  <a:spcPct val="0"/>
                </a:spcBef>
                <a:spcAft>
                  <a:spcPct val="0"/>
                </a:spcAft>
              </a:pPr>
              <a:t>33</a:t>
            </a:fld>
            <a:endParaRPr lang="en-US" sz="1000" i="0" dirty="0"/>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5105400"/>
            <a:ext cx="8019676" cy="1447800"/>
          </a:xfrm>
          <a:prstGeom prst="rect">
            <a:avLst/>
          </a:prstGeom>
          <a:noFill/>
          <a:ln w="9525">
            <a:solidFill>
              <a:schemeClr val="tx1"/>
            </a:solidFill>
            <a:miter lim="800000"/>
            <a:headEnd/>
            <a:tailEnd/>
          </a:ln>
          <a:extLst>
            <a:ext uri="{909E8E84-426E-40dd-AFC4-6F175D3DCCD1}">
              <a14:hiddenFill xmlns:a14="http://schemas.microsoft.com/office/drawing/2010/main" xmlns="">
                <a:solidFill>
                  <a:schemeClr val="accent1"/>
                </a:solidFill>
              </a14:hiddenFill>
            </a:ext>
          </a:extLst>
        </p:spPr>
      </p:pic>
      <p:pic>
        <p:nvPicPr>
          <p:cNvPr id="819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8738" y="2743200"/>
            <a:ext cx="8053014" cy="2260495"/>
          </a:xfrm>
          <a:prstGeom prst="rect">
            <a:avLst/>
          </a:prstGeom>
          <a:noFill/>
          <a:ln w="9525">
            <a:solidFill>
              <a:schemeClr val="tx1"/>
            </a:solidFill>
            <a:miter lim="800000"/>
            <a:headEnd/>
            <a:tailEnd/>
          </a:ln>
          <a:extLst>
            <a:ext uri="{909E8E84-426E-40dd-AFC4-6F175D3DCCD1}">
              <a14:hiddenFill xmlns:a14="http://schemas.microsoft.com/office/drawing/2010/main" xmlns="">
                <a:solidFill>
                  <a:schemeClr val="accent1"/>
                </a:solidFill>
              </a14:hiddenFill>
            </a:ext>
          </a:extLst>
        </p:spPr>
      </p:pic>
      <p:sp>
        <p:nvSpPr>
          <p:cNvPr id="2" name="Rectangle 1"/>
          <p:cNvSpPr/>
          <p:nvPr/>
        </p:nvSpPr>
        <p:spPr>
          <a:xfrm>
            <a:off x="228600" y="1500426"/>
            <a:ext cx="8763000" cy="1246495"/>
          </a:xfrm>
          <a:prstGeom prst="rect">
            <a:avLst/>
          </a:prstGeom>
        </p:spPr>
        <p:txBody>
          <a:bodyPr wrap="square">
            <a:spAutoFit/>
          </a:bodyPr>
          <a:lstStyle/>
          <a:p>
            <a:r>
              <a:rPr lang="en-US" sz="2500" b="1" dirty="0">
                <a:solidFill>
                  <a:srgbClr val="000066"/>
                </a:solidFill>
              </a:rPr>
              <a:t>At the end of year, the partnership reports $60,000 in net income. To reflect these changes, two journal entries are recorded: </a:t>
            </a:r>
          </a:p>
        </p:txBody>
      </p:sp>
      <p:sp>
        <p:nvSpPr>
          <p:cNvPr id="10" name="Rectangle 9"/>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 2021 McGraw-Hill Education. All rights reserved. No reproduction or distribution without the prior written consent of McGraw-Hill Education.</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8"/>
          <p:cNvSpPr>
            <a:spLocks noGrp="1" noChangeArrowheads="1"/>
          </p:cNvSpPr>
          <p:nvPr>
            <p:ph type="title"/>
          </p:nvPr>
        </p:nvSpPr>
        <p:spPr>
          <a:xfrm>
            <a:off x="152400" y="76200"/>
            <a:ext cx="8763000" cy="1219200"/>
          </a:xfrm>
        </p:spPr>
        <p:txBody>
          <a:bodyPr/>
          <a:lstStyle/>
          <a:p>
            <a:r>
              <a:rPr lang="en-US" sz="4000" dirty="0">
                <a:solidFill>
                  <a:srgbClr val="000066"/>
                </a:solidFill>
              </a:rPr>
              <a:t>Statement of Partners’ Capital </a:t>
            </a:r>
          </a:p>
        </p:txBody>
      </p:sp>
      <p:sp>
        <p:nvSpPr>
          <p:cNvPr id="1018890" name="Rectangle 10"/>
          <p:cNvSpPr>
            <a:spLocks noChangeArrowheads="1"/>
          </p:cNvSpPr>
          <p:nvPr/>
        </p:nvSpPr>
        <p:spPr bwMode="auto">
          <a:xfrm>
            <a:off x="5638800" y="3733800"/>
            <a:ext cx="1143000" cy="533400"/>
          </a:xfrm>
          <a:prstGeom prst="rect">
            <a:avLst/>
          </a:prstGeom>
          <a:noFill/>
          <a:ln w="12700">
            <a:noFill/>
            <a:miter lim="800000"/>
            <a:headEnd/>
            <a:tailEnd/>
          </a:ln>
          <a:effectLst/>
        </p:spPr>
        <p:txBody>
          <a:bodyPr wrap="none" anchor="ctr"/>
          <a:lstStyle/>
          <a:p>
            <a:pPr eaLnBrk="0" hangingPunct="0">
              <a:defRPr/>
            </a:pPr>
            <a:endParaRPr lang="en-US" dirty="0">
              <a:effectLst>
                <a:outerShdw blurRad="38100" dist="38100" dir="2700000" algn="tl">
                  <a:srgbClr val="000000">
                    <a:alpha val="43137"/>
                  </a:srgbClr>
                </a:outerShdw>
              </a:effectLst>
              <a:cs typeface="+mn-cs"/>
            </a:endParaRPr>
          </a:p>
        </p:txBody>
      </p:sp>
      <p:sp>
        <p:nvSpPr>
          <p:cNvPr id="1018891" name="Rectangle 11"/>
          <p:cNvSpPr>
            <a:spLocks noChangeArrowheads="1"/>
          </p:cNvSpPr>
          <p:nvPr/>
        </p:nvSpPr>
        <p:spPr bwMode="auto">
          <a:xfrm>
            <a:off x="3886200" y="3733800"/>
            <a:ext cx="1143000" cy="533400"/>
          </a:xfrm>
          <a:prstGeom prst="rect">
            <a:avLst/>
          </a:prstGeom>
          <a:noFill/>
          <a:ln w="12700">
            <a:noFill/>
            <a:miter lim="800000"/>
            <a:headEnd/>
            <a:tailEnd/>
          </a:ln>
          <a:effectLst/>
        </p:spPr>
        <p:txBody>
          <a:bodyPr wrap="none" anchor="ctr"/>
          <a:lstStyle/>
          <a:p>
            <a:pPr eaLnBrk="0" hangingPunct="0">
              <a:defRPr/>
            </a:pPr>
            <a:endParaRPr lang="en-US" dirty="0">
              <a:effectLst>
                <a:outerShdw blurRad="38100" dist="38100" dir="2700000" algn="tl">
                  <a:srgbClr val="000000">
                    <a:alpha val="43137"/>
                  </a:srgbClr>
                </a:outerShdw>
              </a:effectLst>
              <a:cs typeface="+mn-cs"/>
            </a:endParaRPr>
          </a:p>
        </p:txBody>
      </p:sp>
      <p:sp>
        <p:nvSpPr>
          <p:cNvPr id="55302" name="Slide Number Placeholder 6"/>
          <p:cNvSpPr>
            <a:spLocks noGrp="1"/>
          </p:cNvSpPr>
          <p:nvPr>
            <p:ph type="sldNum" sz="quarter" idx="12"/>
          </p:nvPr>
        </p:nvSpPr>
        <p:spPr bwMode="auto">
          <a:xfrm>
            <a:off x="8534400" y="6477000"/>
            <a:ext cx="609600" cy="381000"/>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z="1000" i="0" dirty="0"/>
              <a:t>14-</a:t>
            </a:r>
            <a:fld id="{4C8ED5E9-4B1F-4EBD-A543-F66C7A91F935}" type="slidenum">
              <a:rPr lang="en-US" sz="1000" i="0"/>
              <a:pPr fontAlgn="base">
                <a:spcBef>
                  <a:spcPct val="0"/>
                </a:spcBef>
                <a:spcAft>
                  <a:spcPct val="0"/>
                </a:spcAft>
              </a:pPr>
              <a:t>34</a:t>
            </a:fld>
            <a:endParaRPr lang="en-US" sz="1000" i="0" dirty="0"/>
          </a:p>
        </p:txBody>
      </p:sp>
      <p:sp>
        <p:nvSpPr>
          <p:cNvPr id="3" name="Rectangle 2"/>
          <p:cNvSpPr/>
          <p:nvPr/>
        </p:nvSpPr>
        <p:spPr>
          <a:xfrm>
            <a:off x="76200" y="1447800"/>
            <a:ext cx="8991600" cy="2092881"/>
          </a:xfrm>
          <a:prstGeom prst="rect">
            <a:avLst/>
          </a:prstGeom>
        </p:spPr>
        <p:txBody>
          <a:bodyPr wrap="square">
            <a:spAutoFit/>
          </a:bodyPr>
          <a:lstStyle/>
          <a:p>
            <a:pPr marL="457200" indent="-457200">
              <a:spcAft>
                <a:spcPts val="600"/>
              </a:spcAft>
              <a:buFont typeface="Wingdings" panose="05000000000000000000" pitchFamily="2" charset="2"/>
              <a:buChar char="Ø"/>
            </a:pPr>
            <a:r>
              <a:rPr lang="en-US" sz="2500" b="1" dirty="0">
                <a:solidFill>
                  <a:srgbClr val="000066"/>
                </a:solidFill>
              </a:rPr>
              <a:t>A partnership does not prepare a statement of retained earnings for partners, instead a statement of partners’ capital is prepared. </a:t>
            </a:r>
          </a:p>
          <a:p>
            <a:pPr marL="457200" indent="-457200">
              <a:spcAft>
                <a:spcPts val="0"/>
              </a:spcAft>
              <a:buFont typeface="Wingdings" panose="05000000000000000000" pitchFamily="2" charset="2"/>
              <a:buChar char="Ø"/>
            </a:pPr>
            <a:r>
              <a:rPr lang="en-US" sz="2500" b="1" dirty="0">
                <a:solidFill>
                  <a:srgbClr val="000066"/>
                </a:solidFill>
              </a:rPr>
              <a:t>Changes made during the year in partners’ capital accounts are outlined with totals representing the partnership: </a:t>
            </a:r>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3708400"/>
            <a:ext cx="8077200" cy="2692400"/>
          </a:xfrm>
          <a:prstGeom prst="rect">
            <a:avLst/>
          </a:prstGeom>
          <a:noFill/>
          <a:ln w="9525">
            <a:solidFill>
              <a:schemeClr val="tx1"/>
            </a:solidFill>
            <a:miter lim="800000"/>
            <a:headEnd/>
            <a:tailEnd/>
          </a:ln>
          <a:extLst>
            <a:ext uri="{909E8E84-426E-40dd-AFC4-6F175D3DCCD1}">
              <a14:hiddenFill xmlns:a14="http://schemas.microsoft.com/office/drawing/2010/main" xmlns="">
                <a:solidFill>
                  <a:schemeClr val="accent1"/>
                </a:solidFill>
              </a14:hiddenFill>
            </a:ext>
          </a:extLst>
        </p:spPr>
      </p:pic>
      <p:sp>
        <p:nvSpPr>
          <p:cNvPr id="9" name="Rectangle 8"/>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14365297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9"/>
          <p:cNvSpPr>
            <a:spLocks noGrp="1" noChangeArrowheads="1"/>
          </p:cNvSpPr>
          <p:nvPr>
            <p:ph type="title"/>
          </p:nvPr>
        </p:nvSpPr>
        <p:spPr>
          <a:xfrm>
            <a:off x="152400" y="76200"/>
            <a:ext cx="8763000" cy="1143000"/>
          </a:xfrm>
        </p:spPr>
        <p:txBody>
          <a:bodyPr/>
          <a:lstStyle/>
          <a:p>
            <a:r>
              <a:rPr lang="en-US" sz="4000" dirty="0"/>
              <a:t>Learning Objective 14-6</a:t>
            </a:r>
          </a:p>
        </p:txBody>
      </p:sp>
      <p:sp>
        <p:nvSpPr>
          <p:cNvPr id="57346" name="Rectangle 8"/>
          <p:cNvSpPr>
            <a:spLocks noChangeArrowheads="1"/>
          </p:cNvSpPr>
          <p:nvPr/>
        </p:nvSpPr>
        <p:spPr bwMode="auto">
          <a:xfrm>
            <a:off x="304800" y="1804988"/>
            <a:ext cx="8153400" cy="4038600"/>
          </a:xfrm>
          <a:prstGeom prst="rect">
            <a:avLst/>
          </a:prstGeom>
          <a:noFill/>
          <a:ln w="12700">
            <a:noFill/>
            <a:miter lim="800000"/>
            <a:headEnd/>
            <a:tailEnd/>
          </a:ln>
        </p:spPr>
        <p:txBody>
          <a:bodyPr anchor="ctr" anchorCtr="1"/>
          <a:lstStyle/>
          <a:p>
            <a:pPr eaLnBrk="0" hangingPunct="0"/>
            <a:endParaRPr lang="en-US" sz="4000" b="1" dirty="0">
              <a:solidFill>
                <a:srgbClr val="002060"/>
              </a:solidFill>
              <a:cs typeface="Times New Roman" pitchFamily="18" charset="0"/>
            </a:endParaRPr>
          </a:p>
        </p:txBody>
      </p:sp>
      <p:sp>
        <p:nvSpPr>
          <p:cNvPr id="57347" name="Rectangle 1"/>
          <p:cNvSpPr>
            <a:spLocks noChangeArrowheads="1"/>
          </p:cNvSpPr>
          <p:nvPr/>
        </p:nvSpPr>
        <p:spPr bwMode="auto">
          <a:xfrm>
            <a:off x="1371600" y="2438400"/>
            <a:ext cx="6400800" cy="1754327"/>
          </a:xfrm>
          <a:prstGeom prst="rect">
            <a:avLst/>
          </a:prstGeom>
          <a:noFill/>
          <a:ln w="9525">
            <a:noFill/>
            <a:miter lim="800000"/>
            <a:headEnd/>
            <a:tailEnd/>
          </a:ln>
        </p:spPr>
        <p:txBody>
          <a:bodyPr>
            <a:spAutoFit/>
          </a:bodyPr>
          <a:lstStyle/>
          <a:p>
            <a:pPr eaLnBrk="0" hangingPunct="0"/>
            <a:r>
              <a:rPr lang="en-US" sz="3600" b="1" dirty="0">
                <a:solidFill>
                  <a:srgbClr val="002060"/>
                </a:solidFill>
              </a:rPr>
              <a:t>Allocate income to partners</a:t>
            </a:r>
          </a:p>
          <a:p>
            <a:pPr eaLnBrk="0" hangingPunct="0"/>
            <a:r>
              <a:rPr lang="en-US" sz="3600" b="1" dirty="0">
                <a:solidFill>
                  <a:srgbClr val="002060"/>
                </a:solidFill>
              </a:rPr>
              <a:t>when interest and/or salary</a:t>
            </a:r>
          </a:p>
          <a:p>
            <a:pPr eaLnBrk="0" hangingPunct="0"/>
            <a:r>
              <a:rPr lang="en-US" sz="3600" b="1" dirty="0">
                <a:solidFill>
                  <a:srgbClr val="002060"/>
                </a:solidFill>
              </a:rPr>
              <a:t>factors are included.</a:t>
            </a:r>
          </a:p>
        </p:txBody>
      </p:sp>
      <p:sp>
        <p:nvSpPr>
          <p:cNvPr id="57348" name="Slide Number Placeholder 6"/>
          <p:cNvSpPr>
            <a:spLocks noGrp="1"/>
          </p:cNvSpPr>
          <p:nvPr>
            <p:ph type="sldNum" sz="quarter" idx="12"/>
          </p:nvPr>
        </p:nvSpPr>
        <p:spPr bwMode="auto">
          <a:xfrm>
            <a:off x="8534400" y="6477000"/>
            <a:ext cx="609600" cy="381000"/>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z="1000" i="0" dirty="0"/>
              <a:t>14-</a:t>
            </a:r>
            <a:fld id="{1C0E5E6E-383A-4103-82D0-904F9CBBD1BF}" type="slidenum">
              <a:rPr lang="en-US" sz="1000" i="0"/>
              <a:pPr fontAlgn="base">
                <a:spcBef>
                  <a:spcPct val="0"/>
                </a:spcBef>
                <a:spcAft>
                  <a:spcPct val="0"/>
                </a:spcAft>
              </a:pPr>
              <a:t>35</a:t>
            </a:fld>
            <a:endParaRPr lang="en-US" sz="1000" i="0" dirty="0"/>
          </a:p>
        </p:txBody>
      </p:sp>
      <p:sp>
        <p:nvSpPr>
          <p:cNvPr id="7" name="Rectangle 6"/>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 2021 McGraw-Hill Education. All rights reserved. No reproduction or distribution without the prior written consent of McGraw-Hill Education.</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Title 1"/>
          <p:cNvSpPr>
            <a:spLocks noGrp="1"/>
          </p:cNvSpPr>
          <p:nvPr>
            <p:ph type="title"/>
          </p:nvPr>
        </p:nvSpPr>
        <p:spPr>
          <a:xfrm>
            <a:off x="152400" y="76200"/>
            <a:ext cx="8763000" cy="1143000"/>
          </a:xfrm>
        </p:spPr>
        <p:txBody>
          <a:bodyPr/>
          <a:lstStyle/>
          <a:p>
            <a:r>
              <a:rPr lang="en-US" sz="4000" dirty="0"/>
              <a:t>Alternative Technique 1</a:t>
            </a:r>
          </a:p>
        </p:txBody>
      </p:sp>
      <p:sp>
        <p:nvSpPr>
          <p:cNvPr id="61442" name="Rectangle 5"/>
          <p:cNvSpPr>
            <a:spLocks noChangeArrowheads="1"/>
          </p:cNvSpPr>
          <p:nvPr/>
        </p:nvSpPr>
        <p:spPr bwMode="auto">
          <a:xfrm>
            <a:off x="152400" y="1447800"/>
            <a:ext cx="8763000" cy="4801315"/>
          </a:xfrm>
          <a:prstGeom prst="rect">
            <a:avLst/>
          </a:prstGeom>
          <a:noFill/>
          <a:ln w="9525">
            <a:noFill/>
            <a:miter lim="800000"/>
            <a:headEnd/>
            <a:tailEnd/>
          </a:ln>
        </p:spPr>
        <p:txBody>
          <a:bodyPr wrap="square">
            <a:spAutoFit/>
          </a:bodyPr>
          <a:lstStyle/>
          <a:p>
            <a:pPr marL="457200" indent="-457200" eaLnBrk="0" hangingPunct="0">
              <a:spcBef>
                <a:spcPts val="1200"/>
              </a:spcBef>
              <a:buFont typeface="Wingdings" panose="05000000000000000000" pitchFamily="2" charset="2"/>
              <a:buChar char="Ø"/>
            </a:pPr>
            <a:r>
              <a:rPr lang="en-US" sz="2600" b="1" dirty="0">
                <a:solidFill>
                  <a:srgbClr val="002060"/>
                </a:solidFill>
              </a:rPr>
              <a:t>Assume original facts for Tinker, Evers, and Chance partnership, except an articles of partnership agreement credits each partner annually for interest equal to 10 percent of that partner’s beginning capital balance for the year. </a:t>
            </a:r>
          </a:p>
          <a:p>
            <a:pPr marL="457200" indent="-457200" eaLnBrk="0" hangingPunct="0">
              <a:spcBef>
                <a:spcPts val="1200"/>
              </a:spcBef>
              <a:buFont typeface="Wingdings" panose="05000000000000000000" pitchFamily="2" charset="2"/>
              <a:buChar char="Ø"/>
            </a:pPr>
            <a:r>
              <a:rPr lang="en-US" sz="2600" b="1" dirty="0">
                <a:solidFill>
                  <a:srgbClr val="002060"/>
                </a:solidFill>
              </a:rPr>
              <a:t>Evers and Chance will also be allotted $15,000 each as a compensation allowance in recognition of their participation in daily operations.</a:t>
            </a:r>
          </a:p>
          <a:p>
            <a:pPr marL="457200" indent="-457200" eaLnBrk="0" hangingPunct="0">
              <a:spcBef>
                <a:spcPts val="1200"/>
              </a:spcBef>
              <a:buFont typeface="Wingdings" panose="05000000000000000000" pitchFamily="2" charset="2"/>
              <a:buChar char="Ø"/>
            </a:pPr>
            <a:r>
              <a:rPr lang="en-US" sz="2600" b="1" dirty="0">
                <a:solidFill>
                  <a:srgbClr val="002060"/>
                </a:solidFill>
              </a:rPr>
              <a:t>Any remaining profit or loss will be split 3:4:3, with the largest share going to Evers because of the work experience that this partner brings to the business.</a:t>
            </a:r>
          </a:p>
        </p:txBody>
      </p:sp>
      <p:sp>
        <p:nvSpPr>
          <p:cNvPr id="61443" name="Slide Number Placeholder 6"/>
          <p:cNvSpPr>
            <a:spLocks noGrp="1"/>
          </p:cNvSpPr>
          <p:nvPr>
            <p:ph type="sldNum" sz="quarter" idx="12"/>
          </p:nvPr>
        </p:nvSpPr>
        <p:spPr bwMode="auto">
          <a:xfrm>
            <a:off x="8534400" y="6477000"/>
            <a:ext cx="609600" cy="381000"/>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z="1000" i="0" dirty="0"/>
              <a:t>14-</a:t>
            </a:r>
            <a:fld id="{8F9D3931-3FD6-42BC-9255-38DB3C85E4C3}" type="slidenum">
              <a:rPr lang="en-US" sz="1000" i="0"/>
              <a:pPr fontAlgn="base">
                <a:spcBef>
                  <a:spcPct val="0"/>
                </a:spcBef>
                <a:spcAft>
                  <a:spcPct val="0"/>
                </a:spcAft>
              </a:pPr>
              <a:t>36</a:t>
            </a:fld>
            <a:endParaRPr lang="en-US" sz="1000" i="0" dirty="0"/>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 2021 McGraw-Hill Education. All rights reserved. No reproduction or distribution without the prior written consent of McGraw-Hill Education.</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Title 1"/>
          <p:cNvSpPr>
            <a:spLocks noGrp="1"/>
          </p:cNvSpPr>
          <p:nvPr>
            <p:ph type="title"/>
          </p:nvPr>
        </p:nvSpPr>
        <p:spPr>
          <a:xfrm>
            <a:off x="152400" y="76200"/>
            <a:ext cx="8763000" cy="1143000"/>
          </a:xfrm>
        </p:spPr>
        <p:txBody>
          <a:bodyPr/>
          <a:lstStyle/>
          <a:p>
            <a:r>
              <a:rPr lang="en-US" sz="4000" dirty="0"/>
              <a:t>Alternative Technique 1—Allocation of Partnership Income</a:t>
            </a:r>
          </a:p>
        </p:txBody>
      </p:sp>
      <p:sp>
        <p:nvSpPr>
          <p:cNvPr id="61442" name="Rectangle 5"/>
          <p:cNvSpPr>
            <a:spLocks noChangeArrowheads="1"/>
          </p:cNvSpPr>
          <p:nvPr/>
        </p:nvSpPr>
        <p:spPr bwMode="auto">
          <a:xfrm>
            <a:off x="152400" y="1524000"/>
            <a:ext cx="8763000" cy="892552"/>
          </a:xfrm>
          <a:prstGeom prst="rect">
            <a:avLst/>
          </a:prstGeom>
          <a:noFill/>
          <a:ln w="9525">
            <a:noFill/>
            <a:miter lim="800000"/>
            <a:headEnd/>
            <a:tailEnd/>
          </a:ln>
        </p:spPr>
        <p:txBody>
          <a:bodyPr wrap="square">
            <a:spAutoFit/>
          </a:bodyPr>
          <a:lstStyle/>
          <a:p>
            <a:pPr marL="457200" indent="-457200" eaLnBrk="0" hangingPunct="0">
              <a:spcBef>
                <a:spcPts val="1200"/>
              </a:spcBef>
              <a:buFont typeface="Wingdings" panose="05000000000000000000" pitchFamily="2" charset="2"/>
              <a:buChar char="Ø"/>
            </a:pPr>
            <a:r>
              <a:rPr lang="en-US" sz="2600" b="1" dirty="0">
                <a:solidFill>
                  <a:srgbClr val="000066"/>
                </a:solidFill>
              </a:rPr>
              <a:t>The $60,000 net income earned by the partnership in the first year of operation would be allocated as follows. </a:t>
            </a:r>
          </a:p>
        </p:txBody>
      </p:sp>
      <p:sp>
        <p:nvSpPr>
          <p:cNvPr id="61443" name="Slide Number Placeholder 6"/>
          <p:cNvSpPr>
            <a:spLocks noGrp="1"/>
          </p:cNvSpPr>
          <p:nvPr>
            <p:ph type="sldNum" sz="quarter" idx="12"/>
          </p:nvPr>
        </p:nvSpPr>
        <p:spPr bwMode="auto">
          <a:xfrm>
            <a:off x="8534400" y="6477000"/>
            <a:ext cx="609600" cy="381000"/>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z="1000" i="0" dirty="0"/>
              <a:t>14-</a:t>
            </a:r>
            <a:fld id="{8F9D3931-3FD6-42BC-9255-38DB3C85E4C3}" type="slidenum">
              <a:rPr lang="en-US" sz="1000" i="0"/>
              <a:pPr fontAlgn="base">
                <a:spcBef>
                  <a:spcPct val="0"/>
                </a:spcBef>
                <a:spcAft>
                  <a:spcPct val="0"/>
                </a:spcAft>
              </a:pPr>
              <a:t>37</a:t>
            </a:fld>
            <a:endParaRPr lang="en-US" sz="1000" i="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7283" y="2667000"/>
            <a:ext cx="7736447" cy="3234447"/>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7" name="Rectangle 6"/>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416120843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Title 1"/>
          <p:cNvSpPr>
            <a:spLocks noGrp="1"/>
          </p:cNvSpPr>
          <p:nvPr>
            <p:ph type="title"/>
          </p:nvPr>
        </p:nvSpPr>
        <p:spPr>
          <a:xfrm>
            <a:off x="152400" y="76200"/>
            <a:ext cx="8763000" cy="1143000"/>
          </a:xfrm>
        </p:spPr>
        <p:txBody>
          <a:bodyPr/>
          <a:lstStyle/>
          <a:p>
            <a:r>
              <a:rPr lang="en-US" sz="4000" dirty="0"/>
              <a:t>Alternative Technique 1—Closing Entry</a:t>
            </a:r>
          </a:p>
        </p:txBody>
      </p:sp>
      <p:sp>
        <p:nvSpPr>
          <p:cNvPr id="63492" name="Slide Number Placeholder 6"/>
          <p:cNvSpPr>
            <a:spLocks noGrp="1"/>
          </p:cNvSpPr>
          <p:nvPr>
            <p:ph type="sldNum" sz="quarter" idx="12"/>
          </p:nvPr>
        </p:nvSpPr>
        <p:spPr bwMode="auto">
          <a:xfrm>
            <a:off x="8534400" y="6477000"/>
            <a:ext cx="609600" cy="381000"/>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z="1000" i="0" dirty="0"/>
              <a:t>14-</a:t>
            </a:r>
            <a:fld id="{2DAC309E-43E2-422E-B285-A86FD62E2D9A}" type="slidenum">
              <a:rPr lang="en-US" sz="1000" i="0"/>
              <a:pPr fontAlgn="base">
                <a:spcBef>
                  <a:spcPct val="0"/>
                </a:spcBef>
                <a:spcAft>
                  <a:spcPct val="0"/>
                </a:spcAft>
              </a:pPr>
              <a:t>38</a:t>
            </a:fld>
            <a:endParaRPr lang="en-US" sz="1000" i="0" dirty="0"/>
          </a:p>
        </p:txBody>
      </p:sp>
      <p:sp>
        <p:nvSpPr>
          <p:cNvPr id="2" name="Rectangle 1"/>
          <p:cNvSpPr/>
          <p:nvPr/>
        </p:nvSpPr>
        <p:spPr>
          <a:xfrm>
            <a:off x="533400" y="1676400"/>
            <a:ext cx="7848600" cy="2492990"/>
          </a:xfrm>
          <a:prstGeom prst="rect">
            <a:avLst/>
          </a:prstGeom>
        </p:spPr>
        <p:txBody>
          <a:bodyPr wrap="square">
            <a:spAutoFit/>
          </a:bodyPr>
          <a:lstStyle/>
          <a:p>
            <a:pPr marL="457200" indent="-457200">
              <a:buFont typeface="Wingdings" panose="05000000000000000000" pitchFamily="2" charset="2"/>
              <a:buChar char="Ø"/>
            </a:pPr>
            <a:r>
              <a:rPr lang="en-US" sz="2600" b="1" dirty="0">
                <a:solidFill>
                  <a:srgbClr val="000066"/>
                </a:solidFill>
              </a:rPr>
              <a:t>The schedule computing division of income must be completed prior to determining the final capital balances for the partners. </a:t>
            </a:r>
          </a:p>
          <a:p>
            <a:pPr marL="457200" indent="-457200">
              <a:buFont typeface="Wingdings" panose="05000000000000000000" pitchFamily="2" charset="2"/>
              <a:buChar char="Ø"/>
            </a:pPr>
            <a:r>
              <a:rPr lang="en-US" sz="2600" b="1" dirty="0">
                <a:solidFill>
                  <a:srgbClr val="000066"/>
                </a:solidFill>
              </a:rPr>
              <a:t>For the Tinker, Evers, and Chance partnership, the allocations just calculated lead to the following year-end closing entry:</a:t>
            </a:r>
          </a:p>
        </p:txBody>
      </p:sp>
      <p:pic>
        <p:nvPicPr>
          <p:cNvPr id="3" name="Picture 2"/>
          <p:cNvPicPr>
            <a:picLocks noChangeAspect="1"/>
          </p:cNvPicPr>
          <p:nvPr/>
        </p:nvPicPr>
        <p:blipFill>
          <a:blip r:embed="rId3"/>
          <a:stretch>
            <a:fillRect/>
          </a:stretch>
        </p:blipFill>
        <p:spPr>
          <a:xfrm>
            <a:off x="242874" y="4227969"/>
            <a:ext cx="8206446" cy="1715631"/>
          </a:xfrm>
          <a:prstGeom prst="rect">
            <a:avLst/>
          </a:prstGeom>
        </p:spPr>
      </p:pic>
      <p:sp>
        <p:nvSpPr>
          <p:cNvPr id="7" name="Rectangle 6"/>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 2021 McGraw-Hill Education. All rights reserved. No reproduction or distribution without the prior written consent of McGraw-Hill Education.</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1"/>
          <p:cNvSpPr>
            <a:spLocks noGrp="1"/>
          </p:cNvSpPr>
          <p:nvPr>
            <p:ph type="title"/>
          </p:nvPr>
        </p:nvSpPr>
        <p:spPr>
          <a:xfrm>
            <a:off x="152400" y="111760"/>
            <a:ext cx="8763000" cy="1143000"/>
          </a:xfrm>
        </p:spPr>
        <p:txBody>
          <a:bodyPr/>
          <a:lstStyle/>
          <a:p>
            <a:r>
              <a:rPr lang="en-US" sz="4000" dirty="0"/>
              <a:t>Alternative Techniques—Assignment Process</a:t>
            </a:r>
          </a:p>
        </p:txBody>
      </p:sp>
      <p:sp>
        <p:nvSpPr>
          <p:cNvPr id="9" name="Rectangle 8"/>
          <p:cNvSpPr>
            <a:spLocks noChangeArrowheads="1"/>
          </p:cNvSpPr>
          <p:nvPr/>
        </p:nvSpPr>
        <p:spPr bwMode="auto">
          <a:xfrm>
            <a:off x="76200" y="1600200"/>
            <a:ext cx="8915400" cy="4247317"/>
          </a:xfrm>
          <a:prstGeom prst="rect">
            <a:avLst/>
          </a:prstGeom>
          <a:noFill/>
          <a:ln w="9525">
            <a:noFill/>
            <a:miter lim="800000"/>
            <a:headEnd/>
            <a:tailEnd/>
          </a:ln>
        </p:spPr>
        <p:txBody>
          <a:bodyPr wrap="square">
            <a:spAutoFit/>
          </a:bodyPr>
          <a:lstStyle/>
          <a:p>
            <a:pPr marL="457200" indent="-457200" eaLnBrk="0" hangingPunct="0">
              <a:spcBef>
                <a:spcPts val="1200"/>
              </a:spcBef>
              <a:buFont typeface="Wingdings" panose="05000000000000000000" pitchFamily="2" charset="2"/>
              <a:buChar char="Ø"/>
            </a:pPr>
            <a:r>
              <a:rPr lang="en-US" b="1" dirty="0">
                <a:solidFill>
                  <a:srgbClr val="000066"/>
                </a:solidFill>
              </a:rPr>
              <a:t>The assignment process is merely a series of mechanical steps reflecting change in each partner’s capital balance resulting from provisions of the partnership agreement. </a:t>
            </a:r>
          </a:p>
          <a:p>
            <a:pPr marL="457200" indent="-457200" eaLnBrk="0" hangingPunct="0">
              <a:spcBef>
                <a:spcPts val="1200"/>
              </a:spcBef>
              <a:buFont typeface="Wingdings" panose="05000000000000000000" pitchFamily="2" charset="2"/>
              <a:buChar char="Ø"/>
            </a:pPr>
            <a:r>
              <a:rPr lang="en-US" b="1" dirty="0">
                <a:solidFill>
                  <a:srgbClr val="000066"/>
                </a:solidFill>
              </a:rPr>
              <a:t>The number of different allocation procedures that could be employed is limited solely by the partners’ imagination. </a:t>
            </a:r>
          </a:p>
          <a:p>
            <a:pPr marL="457200" indent="-457200" eaLnBrk="0" hangingPunct="0">
              <a:spcBef>
                <a:spcPts val="1200"/>
              </a:spcBef>
              <a:buFont typeface="Wingdings" panose="05000000000000000000" pitchFamily="2" charset="2"/>
              <a:buChar char="Ø"/>
            </a:pPr>
            <a:r>
              <a:rPr lang="en-US" b="1" dirty="0">
                <a:solidFill>
                  <a:srgbClr val="000066"/>
                </a:solidFill>
              </a:rPr>
              <a:t>Although interest, compensation allowances, and various ratios are predominant factors encountered in practice, numerous other possibilities exist. </a:t>
            </a:r>
          </a:p>
          <a:p>
            <a:pPr marL="457200" indent="-457200" eaLnBrk="0" hangingPunct="0">
              <a:spcBef>
                <a:spcPts val="1200"/>
              </a:spcBef>
              <a:buFont typeface="Wingdings" panose="05000000000000000000" pitchFamily="2" charset="2"/>
              <a:buChar char="Ø"/>
            </a:pPr>
            <a:r>
              <a:rPr lang="en-US" b="1" dirty="0">
                <a:solidFill>
                  <a:srgbClr val="000066"/>
                </a:solidFill>
              </a:rPr>
              <a:t>Another approach to the allocation process further illustrates some of the variations that can be utilized.</a:t>
            </a:r>
          </a:p>
        </p:txBody>
      </p:sp>
      <p:sp>
        <p:nvSpPr>
          <p:cNvPr id="65539" name="Slide Number Placeholder 6"/>
          <p:cNvSpPr>
            <a:spLocks noGrp="1"/>
          </p:cNvSpPr>
          <p:nvPr>
            <p:ph type="sldNum" sz="quarter" idx="12"/>
          </p:nvPr>
        </p:nvSpPr>
        <p:spPr bwMode="auto">
          <a:xfrm>
            <a:off x="8534400" y="6477000"/>
            <a:ext cx="609600" cy="381000"/>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z="1000" i="0" dirty="0"/>
              <a:t>14-</a:t>
            </a:r>
            <a:fld id="{DCE454B2-0202-4F81-81A6-108071873E39}" type="slidenum">
              <a:rPr lang="en-US" sz="1000" i="0"/>
              <a:pPr fontAlgn="base">
                <a:spcBef>
                  <a:spcPct val="0"/>
                </a:spcBef>
                <a:spcAft>
                  <a:spcPct val="0"/>
                </a:spcAft>
              </a:pPr>
              <a:t>39</a:t>
            </a:fld>
            <a:endParaRPr lang="en-US" sz="1000" i="0" dirty="0"/>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 2021 McGraw-Hill Education. All rights reserved. No reproduction or distribution without the prior written consent of McGraw-Hill Education.</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Grp="1" noChangeArrowheads="1"/>
          </p:cNvSpPr>
          <p:nvPr>
            <p:ph type="title"/>
          </p:nvPr>
        </p:nvSpPr>
        <p:spPr>
          <a:xfrm>
            <a:off x="152400" y="152400"/>
            <a:ext cx="8763000" cy="1295400"/>
          </a:xfrm>
        </p:spPr>
        <p:txBody>
          <a:bodyPr/>
          <a:lstStyle/>
          <a:p>
            <a:r>
              <a:rPr lang="en-US" sz="4000" dirty="0"/>
              <a:t>Treatment of Partnerships Income</a:t>
            </a:r>
            <a:endParaRPr lang="en-US" sz="3800" dirty="0"/>
          </a:p>
        </p:txBody>
      </p:sp>
      <p:sp>
        <p:nvSpPr>
          <p:cNvPr id="1006596" name="Rectangle 4"/>
          <p:cNvSpPr>
            <a:spLocks noChangeArrowheads="1"/>
          </p:cNvSpPr>
          <p:nvPr/>
        </p:nvSpPr>
        <p:spPr bwMode="auto">
          <a:xfrm>
            <a:off x="381000" y="1828800"/>
            <a:ext cx="8229600" cy="4419600"/>
          </a:xfrm>
          <a:prstGeom prst="rect">
            <a:avLst/>
          </a:prstGeom>
          <a:noFill/>
          <a:ln w="38100">
            <a:noFill/>
            <a:miter lim="800000"/>
            <a:headEnd/>
            <a:tailEnd/>
          </a:ln>
        </p:spPr>
        <p:txBody>
          <a:bodyPr anchor="ctr" anchorCtr="1"/>
          <a:lstStyle/>
          <a:p>
            <a:pPr marL="457200" indent="-457200">
              <a:spcBef>
                <a:spcPts val="600"/>
              </a:spcBef>
              <a:buFont typeface="Wingdings" panose="05000000000000000000" pitchFamily="2" charset="2"/>
              <a:buChar char="Ø"/>
            </a:pPr>
            <a:r>
              <a:rPr lang="en-US" sz="2600" b="1" dirty="0">
                <a:solidFill>
                  <a:srgbClr val="000066"/>
                </a:solidFill>
              </a:rPr>
              <a:t>Partnership revenue and expense items (as defined by the tax laws) must be assigned directly each year to the individual partners who pay the income taxes. </a:t>
            </a:r>
          </a:p>
          <a:p>
            <a:pPr marL="457200" indent="-457200">
              <a:spcBef>
                <a:spcPts val="600"/>
              </a:spcBef>
              <a:buFont typeface="Wingdings" panose="05000000000000000000" pitchFamily="2" charset="2"/>
              <a:buChar char="Ø"/>
            </a:pPr>
            <a:r>
              <a:rPr lang="en-US" sz="2600" b="1" dirty="0">
                <a:solidFill>
                  <a:srgbClr val="000066"/>
                </a:solidFill>
              </a:rPr>
              <a:t>Passing income balances through to partners avoids double taxation of profits earned and distributed to owners. </a:t>
            </a:r>
          </a:p>
          <a:p>
            <a:pPr marL="457200" indent="-457200">
              <a:spcBef>
                <a:spcPts val="600"/>
              </a:spcBef>
              <a:buFont typeface="Wingdings" panose="05000000000000000000" pitchFamily="2" charset="2"/>
              <a:buChar char="Ø"/>
            </a:pPr>
            <a:r>
              <a:rPr lang="en-US" sz="2600" b="1" dirty="0">
                <a:solidFill>
                  <a:srgbClr val="000066"/>
                </a:solidFill>
              </a:rPr>
              <a:t>A corporation’s income is taxed twice: </a:t>
            </a:r>
          </a:p>
          <a:p>
            <a:pPr marL="914400" lvl="1" indent="-457200">
              <a:spcBef>
                <a:spcPts val="0"/>
              </a:spcBef>
              <a:buFont typeface="Wingdings" panose="05000000000000000000" pitchFamily="2" charset="2"/>
              <a:buChar char="Ø"/>
            </a:pPr>
            <a:r>
              <a:rPr lang="en-US" sz="2500" b="1" dirty="0">
                <a:solidFill>
                  <a:srgbClr val="000066"/>
                </a:solidFill>
              </a:rPr>
              <a:t>Once when earned.</a:t>
            </a:r>
          </a:p>
          <a:p>
            <a:pPr marL="914400" lvl="1" indent="-457200">
              <a:spcBef>
                <a:spcPts val="0"/>
              </a:spcBef>
              <a:buFont typeface="Wingdings" panose="05000000000000000000" pitchFamily="2" charset="2"/>
              <a:buChar char="Ø"/>
            </a:pPr>
            <a:r>
              <a:rPr lang="en-US" sz="2500" b="1" dirty="0">
                <a:solidFill>
                  <a:srgbClr val="000066"/>
                </a:solidFill>
              </a:rPr>
              <a:t>Again when conveyed as a dividend. </a:t>
            </a:r>
          </a:p>
          <a:p>
            <a:pPr marL="457200" indent="-457200">
              <a:spcBef>
                <a:spcPts val="600"/>
              </a:spcBef>
              <a:buFont typeface="Wingdings" panose="05000000000000000000" pitchFamily="2" charset="2"/>
              <a:buChar char="Ø"/>
            </a:pPr>
            <a:r>
              <a:rPr lang="en-US" sz="2600" b="1" dirty="0">
                <a:solidFill>
                  <a:srgbClr val="000066"/>
                </a:solidFill>
              </a:rPr>
              <a:t>Partnership income is taxed only at the time the business initially earns it.</a:t>
            </a:r>
          </a:p>
        </p:txBody>
      </p:sp>
      <p:sp>
        <p:nvSpPr>
          <p:cNvPr id="14339" name="Slide Number Placeholder 6"/>
          <p:cNvSpPr>
            <a:spLocks noGrp="1"/>
          </p:cNvSpPr>
          <p:nvPr>
            <p:ph type="sldNum" sz="quarter" idx="12"/>
          </p:nvPr>
        </p:nvSpPr>
        <p:spPr bwMode="auto">
          <a:xfrm>
            <a:off x="8534400" y="6477000"/>
            <a:ext cx="609600" cy="381000"/>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z="1000" i="0" dirty="0"/>
              <a:t>14-</a:t>
            </a:r>
            <a:fld id="{881A124C-D5A2-4226-BEB8-869B7A588CAE}" type="slidenum">
              <a:rPr lang="en-US" sz="1000" i="0"/>
              <a:pPr fontAlgn="base">
                <a:spcBef>
                  <a:spcPct val="0"/>
                </a:spcBef>
                <a:spcAft>
                  <a:spcPct val="0"/>
                </a:spcAft>
              </a:pPr>
              <a:t>4</a:t>
            </a:fld>
            <a:endParaRPr lang="en-US" sz="1000" i="0" dirty="0"/>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56364247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Title 1"/>
          <p:cNvSpPr>
            <a:spLocks noGrp="1"/>
          </p:cNvSpPr>
          <p:nvPr>
            <p:ph type="title"/>
          </p:nvPr>
        </p:nvSpPr>
        <p:spPr>
          <a:xfrm>
            <a:off x="152400" y="76200"/>
            <a:ext cx="8763000" cy="1143000"/>
          </a:xfrm>
        </p:spPr>
        <p:txBody>
          <a:bodyPr/>
          <a:lstStyle/>
          <a:p>
            <a:r>
              <a:rPr lang="en-US" sz="4000" dirty="0"/>
              <a:t>Alternative Technique 2—Example</a:t>
            </a:r>
          </a:p>
        </p:txBody>
      </p:sp>
      <p:sp>
        <p:nvSpPr>
          <p:cNvPr id="63492" name="Slide Number Placeholder 6"/>
          <p:cNvSpPr>
            <a:spLocks noGrp="1"/>
          </p:cNvSpPr>
          <p:nvPr>
            <p:ph type="sldNum" sz="quarter" idx="12"/>
          </p:nvPr>
        </p:nvSpPr>
        <p:spPr bwMode="auto">
          <a:xfrm>
            <a:off x="8534400" y="6477000"/>
            <a:ext cx="609600" cy="381000"/>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z="1000" i="0" dirty="0"/>
              <a:t>14-</a:t>
            </a:r>
            <a:fld id="{2DAC309E-43E2-422E-B285-A86FD62E2D9A}" type="slidenum">
              <a:rPr lang="en-US" sz="1000" i="0"/>
              <a:pPr fontAlgn="base">
                <a:spcBef>
                  <a:spcPct val="0"/>
                </a:spcBef>
                <a:spcAft>
                  <a:spcPct val="0"/>
                </a:spcAft>
              </a:pPr>
              <a:t>40</a:t>
            </a:fld>
            <a:endParaRPr lang="en-US" sz="1000" i="0" dirty="0"/>
          </a:p>
        </p:txBody>
      </p:sp>
      <p:sp>
        <p:nvSpPr>
          <p:cNvPr id="2" name="Rectangle 1"/>
          <p:cNvSpPr/>
          <p:nvPr/>
        </p:nvSpPr>
        <p:spPr>
          <a:xfrm>
            <a:off x="152400" y="1371600"/>
            <a:ext cx="8763000" cy="4247317"/>
          </a:xfrm>
          <a:prstGeom prst="rect">
            <a:avLst/>
          </a:prstGeom>
        </p:spPr>
        <p:txBody>
          <a:bodyPr wrap="square">
            <a:spAutoFit/>
          </a:bodyPr>
          <a:lstStyle/>
          <a:p>
            <a:pPr marL="457200" indent="-457200">
              <a:spcAft>
                <a:spcPts val="600"/>
              </a:spcAft>
              <a:buFont typeface="Wingdings" panose="05000000000000000000" pitchFamily="2" charset="2"/>
              <a:buChar char="Ø"/>
            </a:pPr>
            <a:r>
              <a:rPr lang="en-US" sz="2600" b="1" dirty="0">
                <a:solidFill>
                  <a:srgbClr val="000066"/>
                </a:solidFill>
              </a:rPr>
              <a:t>Assume Webber and Rice formed a partnership several years ago to operate a coffee shop. </a:t>
            </a:r>
          </a:p>
          <a:p>
            <a:pPr marL="457200" indent="-457200">
              <a:spcAft>
                <a:spcPts val="600"/>
              </a:spcAft>
              <a:buFont typeface="Wingdings" panose="05000000000000000000" pitchFamily="2" charset="2"/>
              <a:buChar char="Ø"/>
            </a:pPr>
            <a:r>
              <a:rPr lang="en-US" sz="2600" b="1" dirty="0">
                <a:solidFill>
                  <a:srgbClr val="000066"/>
                </a:solidFill>
              </a:rPr>
              <a:t>Webber contributed the initial capital, and Rice manages the business. With the assistance of their accountant, they wrote an articles of partnership agreement that contains the following provisions: </a:t>
            </a:r>
          </a:p>
          <a:p>
            <a:pPr marL="514350" indent="-514350">
              <a:spcAft>
                <a:spcPts val="600"/>
              </a:spcAft>
              <a:buFont typeface="+mj-lt"/>
              <a:buAutoNum type="arabicParenR"/>
            </a:pPr>
            <a:r>
              <a:rPr lang="en-US" sz="2600" b="1" dirty="0">
                <a:solidFill>
                  <a:srgbClr val="000066"/>
                </a:solidFill>
              </a:rPr>
              <a:t>Each partner is allowed to draw $1,000 in cash from the business every month. Any withdrawal in excess of that figure will be accounted for as a direct reduction to the partner’s capital balance. </a:t>
            </a:r>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6884002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Title 1"/>
          <p:cNvSpPr>
            <a:spLocks noGrp="1"/>
          </p:cNvSpPr>
          <p:nvPr>
            <p:ph type="title"/>
          </p:nvPr>
        </p:nvSpPr>
        <p:spPr>
          <a:xfrm>
            <a:off x="152400" y="76200"/>
            <a:ext cx="8763000" cy="1143000"/>
          </a:xfrm>
        </p:spPr>
        <p:txBody>
          <a:bodyPr/>
          <a:lstStyle/>
          <a:p>
            <a:r>
              <a:rPr lang="en-US" sz="4000" dirty="0"/>
              <a:t>Alternative Technique 2—Example (continued)</a:t>
            </a:r>
          </a:p>
        </p:txBody>
      </p:sp>
      <p:sp>
        <p:nvSpPr>
          <p:cNvPr id="63492" name="Slide Number Placeholder 6"/>
          <p:cNvSpPr>
            <a:spLocks noGrp="1"/>
          </p:cNvSpPr>
          <p:nvPr>
            <p:ph type="sldNum" sz="quarter" idx="12"/>
          </p:nvPr>
        </p:nvSpPr>
        <p:spPr bwMode="auto">
          <a:xfrm>
            <a:off x="8534400" y="6477000"/>
            <a:ext cx="609600" cy="381000"/>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z="1000" i="0" dirty="0"/>
              <a:t>14-</a:t>
            </a:r>
            <a:fld id="{2DAC309E-43E2-422E-B285-A86FD62E2D9A}" type="slidenum">
              <a:rPr lang="en-US" sz="1000" i="0"/>
              <a:pPr fontAlgn="base">
                <a:spcBef>
                  <a:spcPct val="0"/>
                </a:spcBef>
                <a:spcAft>
                  <a:spcPct val="0"/>
                </a:spcAft>
              </a:pPr>
              <a:t>41</a:t>
            </a:fld>
            <a:endParaRPr lang="en-US" sz="1000" i="0" dirty="0"/>
          </a:p>
        </p:txBody>
      </p:sp>
      <p:sp>
        <p:nvSpPr>
          <p:cNvPr id="2" name="Rectangle 1"/>
          <p:cNvSpPr/>
          <p:nvPr/>
        </p:nvSpPr>
        <p:spPr>
          <a:xfrm>
            <a:off x="228600" y="1447800"/>
            <a:ext cx="8686800" cy="4939814"/>
          </a:xfrm>
          <a:prstGeom prst="rect">
            <a:avLst/>
          </a:prstGeom>
        </p:spPr>
        <p:txBody>
          <a:bodyPr wrap="square">
            <a:spAutoFit/>
          </a:bodyPr>
          <a:lstStyle/>
          <a:p>
            <a:pPr marL="685800" indent="-334963">
              <a:spcAft>
                <a:spcPts val="600"/>
              </a:spcAft>
              <a:buFont typeface="+mj-lt"/>
              <a:buAutoNum type="arabicParenR" startAt="2"/>
            </a:pPr>
            <a:r>
              <a:rPr lang="en-US" sz="2500" b="1" dirty="0">
                <a:solidFill>
                  <a:srgbClr val="000066"/>
                </a:solidFill>
              </a:rPr>
              <a:t>Partnership profits and losses will be allocated each year according to the following plan: </a:t>
            </a:r>
          </a:p>
          <a:p>
            <a:pPr marL="914400" lvl="1" indent="-457200">
              <a:spcAft>
                <a:spcPts val="600"/>
              </a:spcAft>
              <a:buFont typeface="+mj-lt"/>
              <a:buAutoNum type="alphaLcPeriod"/>
            </a:pPr>
            <a:r>
              <a:rPr lang="en-US" sz="2500" b="1" dirty="0">
                <a:solidFill>
                  <a:srgbClr val="000066"/>
                </a:solidFill>
              </a:rPr>
              <a:t>Each partner will earn 15 percent interest based on monthly average capital balance for the year (calculated without regard for normal drawings or current income).</a:t>
            </a:r>
          </a:p>
          <a:p>
            <a:pPr marL="914400" lvl="1" indent="-457200">
              <a:spcAft>
                <a:spcPts val="600"/>
              </a:spcAft>
              <a:buFont typeface="+mj-lt"/>
              <a:buAutoNum type="alphaLcPeriod"/>
            </a:pPr>
            <a:r>
              <a:rPr lang="en-US" sz="2500" b="1" dirty="0">
                <a:solidFill>
                  <a:srgbClr val="000066"/>
                </a:solidFill>
              </a:rPr>
              <a:t>As a reward for operating the business, Rice receives credit for a bonus equal to 20 percent of year’s net income. No bonus is earned if partnership reports a net loss. </a:t>
            </a:r>
          </a:p>
          <a:p>
            <a:pPr marL="914400" lvl="1" indent="-457200">
              <a:spcAft>
                <a:spcPts val="600"/>
              </a:spcAft>
              <a:buFont typeface="+mj-lt"/>
              <a:buAutoNum type="alphaLcPeriod"/>
            </a:pPr>
            <a:r>
              <a:rPr lang="en-US" sz="2500" b="1" dirty="0">
                <a:solidFill>
                  <a:srgbClr val="000066"/>
                </a:solidFill>
              </a:rPr>
              <a:t>The two partners will divide any remaining profit or loss equally. </a:t>
            </a:r>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59932324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Title 1"/>
          <p:cNvSpPr>
            <a:spLocks noGrp="1"/>
          </p:cNvSpPr>
          <p:nvPr>
            <p:ph type="title"/>
          </p:nvPr>
        </p:nvSpPr>
        <p:spPr>
          <a:xfrm>
            <a:off x="152400" y="76200"/>
            <a:ext cx="8763000" cy="1143000"/>
          </a:xfrm>
        </p:spPr>
        <p:txBody>
          <a:bodyPr/>
          <a:lstStyle/>
          <a:p>
            <a:r>
              <a:rPr lang="en-US" sz="4000" dirty="0"/>
              <a:t>Alternative Technique 2—Allocation of Partnership Income</a:t>
            </a:r>
          </a:p>
        </p:txBody>
      </p:sp>
      <p:sp>
        <p:nvSpPr>
          <p:cNvPr id="63492" name="Slide Number Placeholder 6"/>
          <p:cNvSpPr>
            <a:spLocks noGrp="1"/>
          </p:cNvSpPr>
          <p:nvPr>
            <p:ph type="sldNum" sz="quarter" idx="12"/>
          </p:nvPr>
        </p:nvSpPr>
        <p:spPr bwMode="auto">
          <a:xfrm>
            <a:off x="8534400" y="6477000"/>
            <a:ext cx="609600" cy="381000"/>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z="1000" i="0" dirty="0"/>
              <a:t>14-</a:t>
            </a:r>
            <a:fld id="{2DAC309E-43E2-422E-B285-A86FD62E2D9A}" type="slidenum">
              <a:rPr lang="en-US" sz="1000" i="0"/>
              <a:pPr fontAlgn="base">
                <a:spcBef>
                  <a:spcPct val="0"/>
                </a:spcBef>
                <a:spcAft>
                  <a:spcPct val="0"/>
                </a:spcAft>
              </a:pPr>
              <a:t>42</a:t>
            </a:fld>
            <a:endParaRPr lang="en-US" sz="1000" i="0" dirty="0"/>
          </a:p>
        </p:txBody>
      </p:sp>
      <p:sp>
        <p:nvSpPr>
          <p:cNvPr id="2" name="Rectangle 1"/>
          <p:cNvSpPr/>
          <p:nvPr/>
        </p:nvSpPr>
        <p:spPr>
          <a:xfrm>
            <a:off x="76200" y="1393210"/>
            <a:ext cx="8915400" cy="2492990"/>
          </a:xfrm>
          <a:prstGeom prst="rect">
            <a:avLst/>
          </a:prstGeom>
        </p:spPr>
        <p:txBody>
          <a:bodyPr wrap="square">
            <a:spAutoFit/>
          </a:bodyPr>
          <a:lstStyle/>
          <a:p>
            <a:pPr marL="457200" indent="-457200">
              <a:buFont typeface="Wingdings" panose="05000000000000000000" pitchFamily="2" charset="2"/>
              <a:buChar char="Ø"/>
            </a:pPr>
            <a:r>
              <a:rPr lang="en-US" sz="2600" b="1" dirty="0">
                <a:solidFill>
                  <a:srgbClr val="000066"/>
                </a:solidFill>
              </a:rPr>
              <a:t>Stipulations drawn by partners must be followed exactly, even though $30,000 profit for current year is insufficient to cover both interest and bonus. </a:t>
            </a:r>
          </a:p>
          <a:p>
            <a:pPr marL="457200" indent="-457200">
              <a:buFont typeface="Wingdings" panose="05000000000000000000" pitchFamily="2" charset="2"/>
              <a:buChar char="Ø"/>
            </a:pPr>
            <a:r>
              <a:rPr lang="en-US" sz="2600" b="1" dirty="0">
                <a:solidFill>
                  <a:srgbClr val="000066"/>
                </a:solidFill>
              </a:rPr>
              <a:t>Based on the plan, Webber’s capital increases by $21,675 during the current year but Rice’s account increases by only $8,325: </a:t>
            </a:r>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63834" y="3886200"/>
            <a:ext cx="7289566" cy="2504909"/>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7" name="Rectangle 6"/>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68496689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9"/>
          <p:cNvSpPr>
            <a:spLocks noGrp="1" noChangeArrowheads="1"/>
          </p:cNvSpPr>
          <p:nvPr>
            <p:ph type="title"/>
          </p:nvPr>
        </p:nvSpPr>
        <p:spPr>
          <a:xfrm>
            <a:off x="152400" y="76200"/>
            <a:ext cx="8763000" cy="1143000"/>
          </a:xfrm>
        </p:spPr>
        <p:txBody>
          <a:bodyPr/>
          <a:lstStyle/>
          <a:p>
            <a:r>
              <a:rPr lang="en-US" sz="4000" dirty="0"/>
              <a:t>Learning Objective 14-7</a:t>
            </a:r>
          </a:p>
        </p:txBody>
      </p:sp>
      <p:sp>
        <p:nvSpPr>
          <p:cNvPr id="67586" name="Rectangle 8"/>
          <p:cNvSpPr>
            <a:spLocks noChangeArrowheads="1"/>
          </p:cNvSpPr>
          <p:nvPr/>
        </p:nvSpPr>
        <p:spPr bwMode="auto">
          <a:xfrm>
            <a:off x="304800" y="1804988"/>
            <a:ext cx="8153400" cy="4038600"/>
          </a:xfrm>
          <a:prstGeom prst="rect">
            <a:avLst/>
          </a:prstGeom>
          <a:noFill/>
          <a:ln w="12700">
            <a:noFill/>
            <a:miter lim="800000"/>
            <a:headEnd/>
            <a:tailEnd/>
          </a:ln>
        </p:spPr>
        <p:txBody>
          <a:bodyPr anchor="ctr" anchorCtr="1"/>
          <a:lstStyle/>
          <a:p>
            <a:pPr eaLnBrk="0" hangingPunct="0"/>
            <a:endParaRPr lang="en-US" sz="4000" b="1" dirty="0">
              <a:solidFill>
                <a:srgbClr val="002060"/>
              </a:solidFill>
              <a:cs typeface="Times New Roman" pitchFamily="18" charset="0"/>
            </a:endParaRPr>
          </a:p>
        </p:txBody>
      </p:sp>
      <p:sp>
        <p:nvSpPr>
          <p:cNvPr id="67587" name="Rectangle 1"/>
          <p:cNvSpPr>
            <a:spLocks noChangeArrowheads="1"/>
          </p:cNvSpPr>
          <p:nvPr/>
        </p:nvSpPr>
        <p:spPr bwMode="auto">
          <a:xfrm>
            <a:off x="1066800" y="1981200"/>
            <a:ext cx="7315200" cy="3416320"/>
          </a:xfrm>
          <a:prstGeom prst="rect">
            <a:avLst/>
          </a:prstGeom>
          <a:noFill/>
          <a:ln w="9525">
            <a:noFill/>
            <a:miter lim="800000"/>
            <a:headEnd/>
            <a:tailEnd/>
          </a:ln>
        </p:spPr>
        <p:txBody>
          <a:bodyPr>
            <a:spAutoFit/>
          </a:bodyPr>
          <a:lstStyle/>
          <a:p>
            <a:pPr eaLnBrk="0" hangingPunct="0"/>
            <a:r>
              <a:rPr lang="en-US" sz="3600" b="1" dirty="0">
                <a:solidFill>
                  <a:srgbClr val="002060"/>
                </a:solidFill>
              </a:rPr>
              <a:t>Explain the meaning of partnership dissolution and</a:t>
            </a:r>
          </a:p>
          <a:p>
            <a:pPr eaLnBrk="0" hangingPunct="0"/>
            <a:r>
              <a:rPr lang="en-US" sz="3600" b="1" dirty="0">
                <a:solidFill>
                  <a:srgbClr val="002060"/>
                </a:solidFill>
              </a:rPr>
              <a:t>understand that a dissolution will often have little or no effect on the operations of the partnership business.</a:t>
            </a:r>
          </a:p>
        </p:txBody>
      </p:sp>
      <p:sp>
        <p:nvSpPr>
          <p:cNvPr id="67588" name="Slide Number Placeholder 6"/>
          <p:cNvSpPr>
            <a:spLocks noGrp="1"/>
          </p:cNvSpPr>
          <p:nvPr>
            <p:ph type="sldNum" sz="quarter" idx="12"/>
          </p:nvPr>
        </p:nvSpPr>
        <p:spPr bwMode="auto">
          <a:xfrm>
            <a:off x="8534400" y="6477000"/>
            <a:ext cx="609600" cy="381000"/>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z="1000" i="0" dirty="0"/>
              <a:t>14-</a:t>
            </a:r>
            <a:fld id="{6B0F60F4-BDD7-4D01-BC52-77B129630D4F}" type="slidenum">
              <a:rPr lang="en-US" sz="1000" i="0"/>
              <a:pPr fontAlgn="base">
                <a:spcBef>
                  <a:spcPct val="0"/>
                </a:spcBef>
                <a:spcAft>
                  <a:spcPct val="0"/>
                </a:spcAft>
              </a:pPr>
              <a:t>43</a:t>
            </a:fld>
            <a:endParaRPr lang="en-US" sz="1000" i="0" dirty="0"/>
          </a:p>
        </p:txBody>
      </p:sp>
      <p:sp>
        <p:nvSpPr>
          <p:cNvPr id="7" name="Rectangle 6"/>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 2021 McGraw-Hill Education. All rights reserved. No reproduction or distribution without the prior written consent of McGraw-Hill Education.</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2"/>
          <p:cNvSpPr>
            <a:spLocks noGrp="1" noChangeArrowheads="1"/>
          </p:cNvSpPr>
          <p:nvPr>
            <p:ph type="title"/>
          </p:nvPr>
        </p:nvSpPr>
        <p:spPr>
          <a:xfrm>
            <a:off x="152400" y="76200"/>
            <a:ext cx="8763000" cy="1295400"/>
          </a:xfrm>
        </p:spPr>
        <p:txBody>
          <a:bodyPr/>
          <a:lstStyle/>
          <a:p>
            <a:r>
              <a:rPr lang="en-US" dirty="0"/>
              <a:t>Legal Dissolution—Continued Operations</a:t>
            </a:r>
          </a:p>
        </p:txBody>
      </p:sp>
      <p:sp>
        <p:nvSpPr>
          <p:cNvPr id="49155" name="Rectangle 3"/>
          <p:cNvSpPr>
            <a:spLocks noGrp="1" noChangeArrowheads="1"/>
          </p:cNvSpPr>
          <p:nvPr>
            <p:ph idx="1"/>
          </p:nvPr>
        </p:nvSpPr>
        <p:spPr>
          <a:xfrm>
            <a:off x="228600" y="1447800"/>
            <a:ext cx="8458200" cy="5257800"/>
          </a:xfrm>
        </p:spPr>
        <p:txBody>
          <a:bodyPr/>
          <a:lstStyle/>
          <a:p>
            <a:pPr marL="0" indent="0">
              <a:spcBef>
                <a:spcPts val="0"/>
              </a:spcBef>
              <a:spcAft>
                <a:spcPts val="600"/>
              </a:spcAft>
              <a:buNone/>
              <a:defRPr/>
            </a:pPr>
            <a:r>
              <a:rPr lang="en-US" sz="2500" dirty="0"/>
              <a:t>Any alteration in specific individuals composing a partnership results in legal dissolution. Actual operations of business would probably continue unimpeded by alteration in ownership. </a:t>
            </a:r>
          </a:p>
          <a:p>
            <a:pPr marL="974725" lvl="1" indent="-577850">
              <a:spcBef>
                <a:spcPts val="0"/>
              </a:spcBef>
              <a:spcAft>
                <a:spcPts val="0"/>
              </a:spcAft>
              <a:buFont typeface="Wingdings" panose="05000000000000000000" pitchFamily="2" charset="2"/>
              <a:buChar char="Ø"/>
              <a:defRPr/>
            </a:pPr>
            <a:r>
              <a:rPr lang="en-US" sz="2500" dirty="0"/>
              <a:t>Withdrawals:</a:t>
            </a:r>
          </a:p>
          <a:p>
            <a:pPr marL="1254125" lvl="2" indent="-457200">
              <a:spcBef>
                <a:spcPts val="0"/>
              </a:spcBef>
              <a:spcAft>
                <a:spcPts val="0"/>
              </a:spcAft>
              <a:defRPr/>
            </a:pPr>
            <a:r>
              <a:rPr lang="en-US" sz="2500" dirty="0"/>
              <a:t>Retirement </a:t>
            </a:r>
          </a:p>
          <a:p>
            <a:pPr marL="1254125" lvl="2" indent="-457200">
              <a:spcBef>
                <a:spcPts val="0"/>
              </a:spcBef>
              <a:spcAft>
                <a:spcPts val="0"/>
              </a:spcAft>
              <a:defRPr/>
            </a:pPr>
            <a:r>
              <a:rPr lang="en-US" sz="2500" dirty="0"/>
              <a:t>Death</a:t>
            </a:r>
          </a:p>
          <a:p>
            <a:pPr marL="1255713" lvl="1" indent="-449263">
              <a:spcBef>
                <a:spcPts val="0"/>
              </a:spcBef>
              <a:spcAft>
                <a:spcPts val="0"/>
              </a:spcAft>
              <a:buFont typeface="Arial"/>
              <a:buChar char="•"/>
              <a:defRPr/>
            </a:pPr>
            <a:r>
              <a:rPr lang="en-US" sz="2500" dirty="0"/>
              <a:t>Admission (including promotion) of a new partner</a:t>
            </a:r>
          </a:p>
          <a:p>
            <a:pPr marL="1254125" lvl="2" indent="-457200">
              <a:spcBef>
                <a:spcPts val="0"/>
              </a:spcBef>
              <a:spcAft>
                <a:spcPts val="0"/>
              </a:spcAft>
              <a:defRPr/>
            </a:pPr>
            <a:r>
              <a:rPr lang="en-US" sz="2500" dirty="0"/>
              <a:t>Immediate formation of a new partnership</a:t>
            </a:r>
          </a:p>
          <a:p>
            <a:pPr marL="974725" lvl="1" indent="-577850">
              <a:spcBef>
                <a:spcPts val="0"/>
              </a:spcBef>
              <a:spcAft>
                <a:spcPts val="0"/>
              </a:spcAft>
              <a:buFont typeface="Wingdings" panose="05000000000000000000" pitchFamily="2" charset="2"/>
              <a:buChar char="Ø"/>
              <a:defRPr/>
            </a:pPr>
            <a:r>
              <a:rPr lang="en-US" sz="2500" dirty="0"/>
              <a:t>New partner acquires partnership interest by:</a:t>
            </a:r>
          </a:p>
          <a:p>
            <a:pPr marL="1435100" lvl="1" indent="-460375">
              <a:spcBef>
                <a:spcPts val="0"/>
              </a:spcBef>
              <a:spcAft>
                <a:spcPts val="0"/>
              </a:spcAft>
              <a:buClr>
                <a:srgbClr val="002060"/>
              </a:buClr>
              <a:buFont typeface="+mj-lt"/>
              <a:buAutoNum type="arabicPeriod"/>
              <a:defRPr/>
            </a:pPr>
            <a:r>
              <a:rPr lang="en-US" sz="2500" dirty="0"/>
              <a:t>Purchasing it from the other partners, or</a:t>
            </a:r>
          </a:p>
          <a:p>
            <a:pPr marL="1431925" lvl="1" indent="-457200">
              <a:spcBef>
                <a:spcPts val="0"/>
              </a:spcBef>
              <a:spcAft>
                <a:spcPts val="0"/>
              </a:spcAft>
              <a:buClr>
                <a:srgbClr val="002060"/>
              </a:buClr>
              <a:buFont typeface="+mj-lt"/>
              <a:buAutoNum type="arabicPeriod"/>
              <a:tabLst>
                <a:tab pos="1431925" algn="l"/>
              </a:tabLst>
              <a:defRPr/>
            </a:pPr>
            <a:r>
              <a:rPr lang="en-US" sz="2500" dirty="0"/>
              <a:t>Making a contribution to the partnership.</a:t>
            </a:r>
          </a:p>
        </p:txBody>
      </p:sp>
      <p:sp>
        <p:nvSpPr>
          <p:cNvPr id="69635" name="Slide Number Placeholder 6"/>
          <p:cNvSpPr>
            <a:spLocks noGrp="1"/>
          </p:cNvSpPr>
          <p:nvPr>
            <p:ph type="sldNum" sz="quarter" idx="12"/>
          </p:nvPr>
        </p:nvSpPr>
        <p:spPr bwMode="auto">
          <a:xfrm>
            <a:off x="8534400" y="6477000"/>
            <a:ext cx="609600" cy="381000"/>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z="1000" i="0" dirty="0"/>
              <a:t>14-</a:t>
            </a:r>
            <a:fld id="{6853D1F0-3B9F-4501-81D2-E9804A510601}" type="slidenum">
              <a:rPr lang="en-US" sz="1000" i="0"/>
              <a:pPr fontAlgn="base">
                <a:spcBef>
                  <a:spcPct val="0"/>
                </a:spcBef>
                <a:spcAft>
                  <a:spcPct val="0"/>
                </a:spcAft>
              </a:pPr>
              <a:t>44</a:t>
            </a:fld>
            <a:endParaRPr lang="en-US" sz="1000" i="0" dirty="0"/>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 2021 McGraw-Hill Education. All rights reserved. No reproduction or distribution without the prior written consent of McGraw-Hill Education.</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2"/>
          <p:cNvSpPr>
            <a:spLocks noGrp="1" noChangeArrowheads="1"/>
          </p:cNvSpPr>
          <p:nvPr>
            <p:ph type="title"/>
          </p:nvPr>
        </p:nvSpPr>
        <p:spPr>
          <a:xfrm>
            <a:off x="152400" y="152400"/>
            <a:ext cx="8763000" cy="1295400"/>
          </a:xfrm>
        </p:spPr>
        <p:txBody>
          <a:bodyPr/>
          <a:lstStyle/>
          <a:p>
            <a:r>
              <a:rPr lang="en-US" dirty="0"/>
              <a:t>Legal Dissolution—Termination and Liquidation</a:t>
            </a:r>
          </a:p>
        </p:txBody>
      </p:sp>
      <p:sp>
        <p:nvSpPr>
          <p:cNvPr id="49155" name="Rectangle 3"/>
          <p:cNvSpPr>
            <a:spLocks noGrp="1" noChangeArrowheads="1"/>
          </p:cNvSpPr>
          <p:nvPr>
            <p:ph idx="1"/>
          </p:nvPr>
        </p:nvSpPr>
        <p:spPr>
          <a:xfrm>
            <a:off x="228600" y="1676400"/>
            <a:ext cx="8686800" cy="4648200"/>
          </a:xfrm>
        </p:spPr>
        <p:txBody>
          <a:bodyPr/>
          <a:lstStyle/>
          <a:p>
            <a:pPr>
              <a:buFont typeface="Wingdings" panose="05000000000000000000" pitchFamily="2" charset="2"/>
              <a:buChar char="Ø"/>
              <a:defRPr/>
            </a:pPr>
            <a:r>
              <a:rPr lang="en-US" sz="2800" dirty="0">
                <a:solidFill>
                  <a:srgbClr val="000066"/>
                </a:solidFill>
              </a:rPr>
              <a:t>Dissolution can be a preliminary step in the termination and liquidation of the business. </a:t>
            </a:r>
          </a:p>
          <a:p>
            <a:pPr>
              <a:buFont typeface="Wingdings" panose="05000000000000000000" pitchFamily="2" charset="2"/>
              <a:buChar char="Ø"/>
              <a:defRPr/>
            </a:pPr>
            <a:r>
              <a:rPr lang="en-US" sz="2800" dirty="0">
                <a:solidFill>
                  <a:srgbClr val="000066"/>
                </a:solidFill>
              </a:rPr>
              <a:t>Death of a partner, lack of sufficient profits, or internal management differences can lead the partners to break up the partnership business. </a:t>
            </a:r>
          </a:p>
          <a:p>
            <a:pPr>
              <a:buFont typeface="Wingdings" panose="05000000000000000000" pitchFamily="2" charset="2"/>
              <a:buChar char="Ø"/>
              <a:defRPr/>
            </a:pPr>
            <a:r>
              <a:rPr lang="en-US" sz="2800" dirty="0">
                <a:solidFill>
                  <a:srgbClr val="000066"/>
                </a:solidFill>
              </a:rPr>
              <a:t>The partnership sells properties, pays debts, and distributes any remaining assets to the individual partners. </a:t>
            </a:r>
          </a:p>
          <a:p>
            <a:pPr>
              <a:buFont typeface="Wingdings" panose="05000000000000000000" pitchFamily="2" charset="2"/>
              <a:buChar char="Ø"/>
              <a:defRPr/>
            </a:pPr>
            <a:r>
              <a:rPr lang="en-US" sz="2800" dirty="0">
                <a:solidFill>
                  <a:srgbClr val="000066"/>
                </a:solidFill>
              </a:rPr>
              <a:t>In liquidations, both the partnership and the business cease to exist. </a:t>
            </a:r>
          </a:p>
        </p:txBody>
      </p:sp>
      <p:sp>
        <p:nvSpPr>
          <p:cNvPr id="69635" name="Slide Number Placeholder 6"/>
          <p:cNvSpPr>
            <a:spLocks noGrp="1"/>
          </p:cNvSpPr>
          <p:nvPr>
            <p:ph type="sldNum" sz="quarter" idx="12"/>
          </p:nvPr>
        </p:nvSpPr>
        <p:spPr bwMode="auto">
          <a:xfrm>
            <a:off x="8534400" y="6477000"/>
            <a:ext cx="609600" cy="381000"/>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z="1000" i="0" dirty="0"/>
              <a:t>14-</a:t>
            </a:r>
            <a:fld id="{6853D1F0-3B9F-4501-81D2-E9804A510601}" type="slidenum">
              <a:rPr lang="en-US" sz="1000" i="0"/>
              <a:pPr fontAlgn="base">
                <a:spcBef>
                  <a:spcPct val="0"/>
                </a:spcBef>
                <a:spcAft>
                  <a:spcPct val="0"/>
                </a:spcAft>
              </a:pPr>
              <a:t>45</a:t>
            </a:fld>
            <a:endParaRPr lang="en-US" sz="1000" i="0" dirty="0"/>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57124666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9"/>
          <p:cNvSpPr>
            <a:spLocks noGrp="1" noChangeArrowheads="1"/>
          </p:cNvSpPr>
          <p:nvPr>
            <p:ph type="title"/>
          </p:nvPr>
        </p:nvSpPr>
        <p:spPr>
          <a:xfrm>
            <a:off x="152400" y="76200"/>
            <a:ext cx="8763000" cy="1143000"/>
          </a:xfrm>
        </p:spPr>
        <p:txBody>
          <a:bodyPr/>
          <a:lstStyle/>
          <a:p>
            <a:r>
              <a:rPr lang="en-US" sz="4000" dirty="0"/>
              <a:t>Learning Objective 14-8</a:t>
            </a:r>
          </a:p>
        </p:txBody>
      </p:sp>
      <p:sp>
        <p:nvSpPr>
          <p:cNvPr id="71682" name="Rectangle 8"/>
          <p:cNvSpPr>
            <a:spLocks noChangeArrowheads="1"/>
          </p:cNvSpPr>
          <p:nvPr/>
        </p:nvSpPr>
        <p:spPr bwMode="auto">
          <a:xfrm>
            <a:off x="304800" y="1804988"/>
            <a:ext cx="8153400" cy="4038600"/>
          </a:xfrm>
          <a:prstGeom prst="rect">
            <a:avLst/>
          </a:prstGeom>
          <a:noFill/>
          <a:ln w="12700">
            <a:noFill/>
            <a:miter lim="800000"/>
            <a:headEnd/>
            <a:tailEnd/>
          </a:ln>
        </p:spPr>
        <p:txBody>
          <a:bodyPr anchor="ctr" anchorCtr="1"/>
          <a:lstStyle/>
          <a:p>
            <a:pPr eaLnBrk="0" hangingPunct="0"/>
            <a:endParaRPr lang="en-US" sz="4000" b="1" dirty="0">
              <a:solidFill>
                <a:srgbClr val="002060"/>
              </a:solidFill>
              <a:cs typeface="Times New Roman" pitchFamily="18" charset="0"/>
            </a:endParaRPr>
          </a:p>
        </p:txBody>
      </p:sp>
      <p:sp>
        <p:nvSpPr>
          <p:cNvPr id="71683" name="Rectangle 1"/>
          <p:cNvSpPr>
            <a:spLocks noChangeArrowheads="1"/>
          </p:cNvSpPr>
          <p:nvPr/>
        </p:nvSpPr>
        <p:spPr bwMode="auto">
          <a:xfrm>
            <a:off x="914400" y="1981200"/>
            <a:ext cx="7315200" cy="2862322"/>
          </a:xfrm>
          <a:prstGeom prst="rect">
            <a:avLst/>
          </a:prstGeom>
          <a:noFill/>
          <a:ln w="9525">
            <a:noFill/>
            <a:miter lim="800000"/>
            <a:headEnd/>
            <a:tailEnd/>
          </a:ln>
        </p:spPr>
        <p:txBody>
          <a:bodyPr>
            <a:spAutoFit/>
          </a:bodyPr>
          <a:lstStyle/>
          <a:p>
            <a:pPr eaLnBrk="0" hangingPunct="0"/>
            <a:r>
              <a:rPr lang="en-US" sz="3600" b="1" dirty="0">
                <a:solidFill>
                  <a:srgbClr val="002060"/>
                </a:solidFill>
              </a:rPr>
              <a:t>Prepare journal entries to record the acquisition by a</a:t>
            </a:r>
          </a:p>
          <a:p>
            <a:pPr eaLnBrk="0" hangingPunct="0"/>
            <a:r>
              <a:rPr lang="en-US" sz="3600" b="1" dirty="0">
                <a:solidFill>
                  <a:srgbClr val="002060"/>
                </a:solidFill>
              </a:rPr>
              <a:t>new partner of either all or a</a:t>
            </a:r>
          </a:p>
          <a:p>
            <a:pPr eaLnBrk="0" hangingPunct="0"/>
            <a:r>
              <a:rPr lang="en-US" sz="3600" b="1" dirty="0">
                <a:solidFill>
                  <a:srgbClr val="002060"/>
                </a:solidFill>
              </a:rPr>
              <a:t>portion of a current partner’s</a:t>
            </a:r>
          </a:p>
          <a:p>
            <a:pPr eaLnBrk="0" hangingPunct="0"/>
            <a:r>
              <a:rPr lang="en-US" sz="3600" b="1" dirty="0">
                <a:solidFill>
                  <a:srgbClr val="002060"/>
                </a:solidFill>
              </a:rPr>
              <a:t>interest.</a:t>
            </a:r>
          </a:p>
        </p:txBody>
      </p:sp>
      <p:sp>
        <p:nvSpPr>
          <p:cNvPr id="71684" name="Slide Number Placeholder 6"/>
          <p:cNvSpPr>
            <a:spLocks noGrp="1"/>
          </p:cNvSpPr>
          <p:nvPr>
            <p:ph type="sldNum" sz="quarter" idx="12"/>
          </p:nvPr>
        </p:nvSpPr>
        <p:spPr bwMode="auto">
          <a:xfrm>
            <a:off x="8534400" y="6477000"/>
            <a:ext cx="609600" cy="381000"/>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z="1000" i="0" dirty="0"/>
              <a:t>14-</a:t>
            </a:r>
            <a:fld id="{8BC852A8-BC05-4EF8-8200-611591E90996}" type="slidenum">
              <a:rPr lang="en-US" sz="1000" i="0"/>
              <a:pPr fontAlgn="base">
                <a:spcBef>
                  <a:spcPct val="0"/>
                </a:spcBef>
                <a:spcAft>
                  <a:spcPct val="0"/>
                </a:spcAft>
              </a:pPr>
              <a:t>46</a:t>
            </a:fld>
            <a:endParaRPr lang="en-US" sz="1000" i="0" dirty="0"/>
          </a:p>
        </p:txBody>
      </p:sp>
      <p:sp>
        <p:nvSpPr>
          <p:cNvPr id="7" name="Rectangle 6"/>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 2021 McGraw-Hill Education. All rights reserved. No reproduction or distribution without the prior written consent of McGraw-Hill Education.</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3731" name="Rectangle 4"/>
          <p:cNvSpPr>
            <a:spLocks noGrp="1" noChangeArrowheads="1"/>
          </p:cNvSpPr>
          <p:nvPr>
            <p:ph type="title"/>
          </p:nvPr>
        </p:nvSpPr>
        <p:spPr>
          <a:xfrm>
            <a:off x="152400" y="152400"/>
            <a:ext cx="8763000" cy="1295400"/>
          </a:xfrm>
        </p:spPr>
        <p:txBody>
          <a:bodyPr/>
          <a:lstStyle/>
          <a:p>
            <a:r>
              <a:rPr lang="en-US" sz="4000" dirty="0"/>
              <a:t>Admission of a New Partner—the Rights of Co-Ownership</a:t>
            </a:r>
          </a:p>
        </p:txBody>
      </p:sp>
      <p:sp>
        <p:nvSpPr>
          <p:cNvPr id="985093" name="Rectangle 5"/>
          <p:cNvSpPr>
            <a:spLocks noGrp="1" noChangeArrowheads="1"/>
          </p:cNvSpPr>
          <p:nvPr>
            <p:ph idx="1"/>
          </p:nvPr>
        </p:nvSpPr>
        <p:spPr>
          <a:xfrm>
            <a:off x="304800" y="1752600"/>
            <a:ext cx="8397240" cy="4495800"/>
          </a:xfrm>
          <a:solidFill>
            <a:schemeClr val="bg1"/>
          </a:solidFill>
          <a:ln w="38100">
            <a:noFill/>
          </a:ln>
        </p:spPr>
        <p:txBody>
          <a:bodyPr/>
          <a:lstStyle/>
          <a:p>
            <a:pPr marL="517525" indent="-517525">
              <a:spcBef>
                <a:spcPts val="600"/>
              </a:spcBef>
              <a:spcAft>
                <a:spcPts val="0"/>
              </a:spcAft>
              <a:buClr>
                <a:srgbClr val="002060"/>
              </a:buClr>
              <a:buFont typeface="Wingdings" panose="05000000000000000000" pitchFamily="2" charset="2"/>
              <a:buChar char="Ø"/>
            </a:pPr>
            <a:r>
              <a:rPr lang="en-US" sz="2600" dirty="0"/>
              <a:t>An individual partner’s ownership rights include:</a:t>
            </a:r>
          </a:p>
          <a:p>
            <a:pPr marL="514350" indent="-457200">
              <a:spcBef>
                <a:spcPts val="600"/>
              </a:spcBef>
              <a:spcAft>
                <a:spcPts val="0"/>
              </a:spcAft>
              <a:buClr>
                <a:srgbClr val="002060"/>
              </a:buClr>
              <a:buFont typeface="+mj-lt"/>
              <a:buAutoNum type="arabicPeriod"/>
            </a:pPr>
            <a:r>
              <a:rPr lang="en-US" sz="2600" dirty="0"/>
              <a:t>The right of co-ownership in the business property.</a:t>
            </a:r>
          </a:p>
          <a:p>
            <a:pPr marL="463550" indent="-406400">
              <a:spcBef>
                <a:spcPts val="600"/>
              </a:spcBef>
              <a:spcAft>
                <a:spcPts val="0"/>
              </a:spcAft>
              <a:buClr>
                <a:srgbClr val="002060"/>
              </a:buClr>
              <a:buFont typeface="+mj-lt"/>
              <a:buAutoNum type="arabicPeriod"/>
            </a:pPr>
            <a:r>
              <a:rPr lang="en-US" sz="2600" dirty="0"/>
              <a:t>The right to share in profits and losses as specified in the partnership agreement.</a:t>
            </a:r>
          </a:p>
          <a:p>
            <a:pPr>
              <a:spcBef>
                <a:spcPts val="600"/>
              </a:spcBef>
              <a:spcAft>
                <a:spcPts val="0"/>
              </a:spcAft>
              <a:buClr>
                <a:srgbClr val="002060"/>
              </a:buClr>
              <a:buFont typeface="Wingdings" panose="05000000000000000000" pitchFamily="2" charset="2"/>
              <a:buChar char="Ø"/>
            </a:pPr>
            <a:r>
              <a:rPr lang="en-US" sz="2600" dirty="0"/>
              <a:t>These two rights can be sold (unless restricted by the articles of partnership).</a:t>
            </a:r>
          </a:p>
          <a:p>
            <a:pPr marL="514350" indent="-514350">
              <a:spcBef>
                <a:spcPts val="600"/>
              </a:spcBef>
              <a:spcAft>
                <a:spcPts val="0"/>
              </a:spcAft>
              <a:buClr>
                <a:srgbClr val="002060"/>
              </a:buClr>
              <a:buFont typeface="+mj-lt"/>
              <a:buAutoNum type="arabicPeriod" startAt="3"/>
            </a:pPr>
            <a:r>
              <a:rPr lang="en-US" sz="2600" dirty="0"/>
              <a:t>The right to participate in the management of the business.</a:t>
            </a:r>
          </a:p>
          <a:p>
            <a:pPr marL="917575" lvl="1" indent="-517525">
              <a:spcBef>
                <a:spcPts val="600"/>
              </a:spcBef>
              <a:spcAft>
                <a:spcPts val="0"/>
              </a:spcAft>
              <a:buClr>
                <a:srgbClr val="002060"/>
              </a:buClr>
              <a:buFont typeface="Wingdings" pitchFamily="2" charset="2"/>
              <a:buChar char="Ø"/>
            </a:pPr>
            <a:r>
              <a:rPr lang="en-US" sz="2600" dirty="0"/>
              <a:t>This right cannot be sold without the other partners’ approval.</a:t>
            </a:r>
          </a:p>
        </p:txBody>
      </p:sp>
      <p:sp>
        <p:nvSpPr>
          <p:cNvPr id="73735" name="Slide Number Placeholder 6"/>
          <p:cNvSpPr>
            <a:spLocks noGrp="1"/>
          </p:cNvSpPr>
          <p:nvPr>
            <p:ph type="sldNum" sz="quarter" idx="12"/>
          </p:nvPr>
        </p:nvSpPr>
        <p:spPr bwMode="auto">
          <a:xfrm>
            <a:off x="8534400" y="6477000"/>
            <a:ext cx="609600" cy="381000"/>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z="1000" i="0" dirty="0"/>
              <a:t>14-</a:t>
            </a:r>
            <a:fld id="{A72E5D84-3534-43D9-A77E-1BEF911C0AC8}" type="slidenum">
              <a:rPr lang="en-US" sz="1000" i="0"/>
              <a:pPr fontAlgn="base">
                <a:spcBef>
                  <a:spcPct val="0"/>
                </a:spcBef>
                <a:spcAft>
                  <a:spcPct val="0"/>
                </a:spcAft>
              </a:pPr>
              <a:t>47</a:t>
            </a:fld>
            <a:endParaRPr lang="en-US" sz="1000" i="0" dirty="0"/>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 2021 McGraw-Hill Education. All rights reserved. No reproduction or distribution without the prior written consent of McGraw-Hill Education.</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3"/>
          <p:cNvSpPr>
            <a:spLocks noGrp="1" noChangeArrowheads="1"/>
          </p:cNvSpPr>
          <p:nvPr>
            <p:ph type="title"/>
          </p:nvPr>
        </p:nvSpPr>
        <p:spPr/>
        <p:txBody>
          <a:bodyPr/>
          <a:lstStyle/>
          <a:p>
            <a:r>
              <a:rPr lang="en-US" sz="4000" dirty="0"/>
              <a:t>Admission of a New Partner—Purchase of a Current Interest</a:t>
            </a:r>
          </a:p>
        </p:txBody>
      </p:sp>
      <p:sp>
        <p:nvSpPr>
          <p:cNvPr id="75778" name="Rectangle 4"/>
          <p:cNvSpPr>
            <a:spLocks noGrp="1" noChangeArrowheads="1"/>
          </p:cNvSpPr>
          <p:nvPr>
            <p:ph idx="1"/>
          </p:nvPr>
        </p:nvSpPr>
        <p:spPr>
          <a:xfrm>
            <a:off x="304800" y="1828800"/>
            <a:ext cx="8305800" cy="3810000"/>
          </a:xfrm>
        </p:spPr>
        <p:txBody>
          <a:bodyPr/>
          <a:lstStyle/>
          <a:p>
            <a:pPr>
              <a:lnSpc>
                <a:spcPct val="90000"/>
              </a:lnSpc>
              <a:buClr>
                <a:srgbClr val="002060"/>
              </a:buClr>
              <a:buFont typeface="Wingdings" pitchFamily="2" charset="2"/>
              <a:buChar char="Ø"/>
            </a:pPr>
            <a:r>
              <a:rPr lang="en-US" sz="2600" dirty="0">
                <a:solidFill>
                  <a:srgbClr val="000066"/>
                </a:solidFill>
              </a:rPr>
              <a:t>One method of gaining admittance to a partnership is by the purchase of a current interest. </a:t>
            </a:r>
          </a:p>
          <a:p>
            <a:pPr>
              <a:lnSpc>
                <a:spcPct val="90000"/>
              </a:lnSpc>
              <a:buClr>
                <a:srgbClr val="002060"/>
              </a:buClr>
              <a:buFont typeface="Wingdings" pitchFamily="2" charset="2"/>
              <a:buChar char="Ø"/>
            </a:pPr>
            <a:r>
              <a:rPr lang="en-US" sz="2600" dirty="0">
                <a:solidFill>
                  <a:srgbClr val="000066"/>
                </a:solidFill>
              </a:rPr>
              <a:t>One or more partners can choose to sell their portion of the business to an outside party. </a:t>
            </a:r>
          </a:p>
          <a:p>
            <a:pPr>
              <a:lnSpc>
                <a:spcPct val="90000"/>
              </a:lnSpc>
              <a:buClr>
                <a:srgbClr val="002060"/>
              </a:buClr>
              <a:buFont typeface="Wingdings" pitchFamily="2" charset="2"/>
              <a:buChar char="Ø"/>
            </a:pPr>
            <a:r>
              <a:rPr lang="en-US" sz="2600" dirty="0">
                <a:solidFill>
                  <a:srgbClr val="000066"/>
                </a:solidFill>
              </a:rPr>
              <a:t>The cash goes to the partners, not the partnership.</a:t>
            </a:r>
          </a:p>
          <a:p>
            <a:pPr>
              <a:lnSpc>
                <a:spcPct val="90000"/>
              </a:lnSpc>
              <a:buClr>
                <a:srgbClr val="002060"/>
              </a:buClr>
              <a:buFont typeface="Wingdings" pitchFamily="2" charset="2"/>
              <a:buChar char="Ø"/>
            </a:pPr>
            <a:r>
              <a:rPr lang="en-US" sz="2600" dirty="0">
                <a:solidFill>
                  <a:srgbClr val="000066"/>
                </a:solidFill>
              </a:rPr>
              <a:t>Two methods are available to account for the transfer of ownership:</a:t>
            </a:r>
          </a:p>
          <a:p>
            <a:pPr marL="971550" lvl="1" indent="-514350">
              <a:lnSpc>
                <a:spcPct val="90000"/>
              </a:lnSpc>
              <a:buClr>
                <a:srgbClr val="002060"/>
              </a:buClr>
              <a:buFont typeface="+mj-lt"/>
              <a:buAutoNum type="arabicPeriod"/>
            </a:pPr>
            <a:r>
              <a:rPr lang="en-US" sz="2600" dirty="0">
                <a:solidFill>
                  <a:srgbClr val="000066"/>
                </a:solidFill>
              </a:rPr>
              <a:t>Book value approach.</a:t>
            </a:r>
          </a:p>
          <a:p>
            <a:pPr marL="971550" lvl="1" indent="-514350">
              <a:lnSpc>
                <a:spcPct val="90000"/>
              </a:lnSpc>
              <a:buClr>
                <a:srgbClr val="002060"/>
              </a:buClr>
              <a:buFont typeface="+mj-lt"/>
              <a:buAutoNum type="arabicPeriod"/>
            </a:pPr>
            <a:r>
              <a:rPr lang="en-US" sz="2600" dirty="0">
                <a:solidFill>
                  <a:srgbClr val="000066"/>
                </a:solidFill>
              </a:rPr>
              <a:t>Goodwill (revaluation) approach.</a:t>
            </a:r>
          </a:p>
        </p:txBody>
      </p:sp>
      <p:sp>
        <p:nvSpPr>
          <p:cNvPr id="75779" name="Slide Number Placeholder 6"/>
          <p:cNvSpPr>
            <a:spLocks noGrp="1"/>
          </p:cNvSpPr>
          <p:nvPr>
            <p:ph type="sldNum" sz="quarter" idx="12"/>
          </p:nvPr>
        </p:nvSpPr>
        <p:spPr bwMode="auto">
          <a:xfrm>
            <a:off x="8534400" y="6477000"/>
            <a:ext cx="609600" cy="381000"/>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z="1000" i="0" dirty="0"/>
              <a:t>14-</a:t>
            </a:r>
            <a:fld id="{86A76935-127D-4FF3-9401-6CAC13194A41}" type="slidenum">
              <a:rPr lang="en-US" sz="1000" i="0"/>
              <a:pPr fontAlgn="base">
                <a:spcBef>
                  <a:spcPct val="0"/>
                </a:spcBef>
                <a:spcAft>
                  <a:spcPct val="0"/>
                </a:spcAft>
              </a:pPr>
              <a:t>48</a:t>
            </a:fld>
            <a:endParaRPr lang="en-US" sz="1000" i="0" dirty="0"/>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 2021 McGraw-Hill Education. All rights reserved. No reproduction or distribution without the prior written consent of McGraw-Hill Education.</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4"/>
          <p:cNvSpPr>
            <a:spLocks noGrp="1" noChangeArrowheads="1"/>
          </p:cNvSpPr>
          <p:nvPr>
            <p:ph type="title"/>
          </p:nvPr>
        </p:nvSpPr>
        <p:spPr/>
        <p:txBody>
          <a:bodyPr/>
          <a:lstStyle/>
          <a:p>
            <a:r>
              <a:rPr lang="en-US" sz="4000" dirty="0"/>
              <a:t>Admission of a New Partner—Example</a:t>
            </a:r>
          </a:p>
        </p:txBody>
      </p:sp>
      <p:sp>
        <p:nvSpPr>
          <p:cNvPr id="77826" name="Rectangle 2"/>
          <p:cNvSpPr>
            <a:spLocks noGrp="1" noChangeArrowheads="1"/>
          </p:cNvSpPr>
          <p:nvPr>
            <p:ph idx="1"/>
          </p:nvPr>
        </p:nvSpPr>
        <p:spPr>
          <a:xfrm>
            <a:off x="457200" y="1600200"/>
            <a:ext cx="8153400" cy="4800600"/>
          </a:xfrm>
        </p:spPr>
        <p:txBody>
          <a:bodyPr/>
          <a:lstStyle/>
          <a:p>
            <a:pPr>
              <a:spcBef>
                <a:spcPts val="1200"/>
              </a:spcBef>
              <a:buFont typeface="Wingdings" panose="05000000000000000000" pitchFamily="2" charset="2"/>
              <a:buChar char="Ø"/>
            </a:pPr>
            <a:r>
              <a:rPr lang="en-US" sz="2600" dirty="0"/>
              <a:t>Assume Scott, Thompson, and York formed a partnership, and subsequently, York decides to leave the partnership. He offers to sell his interest to Morgan. </a:t>
            </a:r>
          </a:p>
          <a:p>
            <a:pPr>
              <a:spcBef>
                <a:spcPts val="1200"/>
              </a:spcBef>
              <a:buFont typeface="Wingdings" panose="05000000000000000000" pitchFamily="2" charset="2"/>
              <a:buChar char="Ø"/>
            </a:pPr>
            <a:r>
              <a:rPr lang="en-US" sz="2600" dirty="0"/>
              <a:t>Although York may transfer the right of property ownership as well as the specified share of future profits and losses, the partnership does not automatically admit Morgan. </a:t>
            </a:r>
          </a:p>
          <a:p>
            <a:pPr>
              <a:spcBef>
                <a:spcPts val="1200"/>
              </a:spcBef>
              <a:buFont typeface="Wingdings" panose="05000000000000000000" pitchFamily="2" charset="2"/>
              <a:buChar char="Ø"/>
            </a:pPr>
            <a:r>
              <a:rPr lang="en-US" sz="2600" dirty="0"/>
              <a:t>York legally remains a partner until such time as both Scott and Thompson agree to allow Morgan to participate in the management of the business.</a:t>
            </a:r>
            <a:endParaRPr lang="en-US" sz="2600" dirty="0">
              <a:solidFill>
                <a:schemeClr val="tx1"/>
              </a:solidFill>
            </a:endParaRPr>
          </a:p>
        </p:txBody>
      </p:sp>
      <p:sp>
        <p:nvSpPr>
          <p:cNvPr id="77827" name="Slide Number Placeholder 6"/>
          <p:cNvSpPr>
            <a:spLocks noGrp="1"/>
          </p:cNvSpPr>
          <p:nvPr>
            <p:ph type="sldNum" sz="quarter" idx="12"/>
          </p:nvPr>
        </p:nvSpPr>
        <p:spPr bwMode="auto">
          <a:xfrm>
            <a:off x="8534400" y="6477000"/>
            <a:ext cx="609600" cy="381000"/>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z="1000" i="0" dirty="0"/>
              <a:t>14-</a:t>
            </a:r>
            <a:fld id="{14F74156-8178-4B50-953D-468903CC5C12}" type="slidenum">
              <a:rPr lang="en-US" sz="1000" i="0"/>
              <a:pPr fontAlgn="base">
                <a:spcBef>
                  <a:spcPct val="0"/>
                </a:spcBef>
                <a:spcAft>
                  <a:spcPct val="0"/>
                </a:spcAft>
              </a:pPr>
              <a:t>49</a:t>
            </a:fld>
            <a:endParaRPr lang="en-US" sz="1000" i="0" dirty="0"/>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 2021 McGraw-Hill Education. All rights reserved. No reproduction or distribution without the prior written consent of McGraw-Hill Education.</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Grp="1" noChangeArrowheads="1"/>
          </p:cNvSpPr>
          <p:nvPr>
            <p:ph type="title"/>
          </p:nvPr>
        </p:nvSpPr>
        <p:spPr>
          <a:xfrm>
            <a:off x="152400" y="152400"/>
            <a:ext cx="8763000" cy="1295400"/>
          </a:xfrm>
        </p:spPr>
        <p:txBody>
          <a:bodyPr/>
          <a:lstStyle/>
          <a:p>
            <a:r>
              <a:rPr lang="en-US" sz="4000" dirty="0"/>
              <a:t>Treatment of Partnership—Operating Losses</a:t>
            </a:r>
            <a:endParaRPr lang="en-US" sz="3800" dirty="0"/>
          </a:p>
        </p:txBody>
      </p:sp>
      <p:sp>
        <p:nvSpPr>
          <p:cNvPr id="1006596" name="Rectangle 4"/>
          <p:cNvSpPr>
            <a:spLocks noChangeArrowheads="1"/>
          </p:cNvSpPr>
          <p:nvPr/>
        </p:nvSpPr>
        <p:spPr bwMode="auto">
          <a:xfrm>
            <a:off x="76200" y="1828800"/>
            <a:ext cx="8839200" cy="4419600"/>
          </a:xfrm>
          <a:prstGeom prst="rect">
            <a:avLst/>
          </a:prstGeom>
          <a:noFill/>
          <a:ln w="38100">
            <a:noFill/>
            <a:miter lim="800000"/>
            <a:headEnd/>
            <a:tailEnd/>
          </a:ln>
        </p:spPr>
        <p:txBody>
          <a:bodyPr anchor="ctr" anchorCtr="1"/>
          <a:lstStyle/>
          <a:p>
            <a:pPr marL="457200" indent="-457200">
              <a:spcAft>
                <a:spcPts val="600"/>
              </a:spcAft>
              <a:buFont typeface="Wingdings" panose="05000000000000000000" pitchFamily="2" charset="2"/>
              <a:buChar char="Ø"/>
            </a:pPr>
            <a:r>
              <a:rPr lang="en-US" sz="2600" b="1" dirty="0">
                <a:solidFill>
                  <a:srgbClr val="000066"/>
                </a:solidFill>
              </a:rPr>
              <a:t>Income is taxable to partners as the business earns it; operating losses reduce their personal taxable income directly if they materially participated in the business. </a:t>
            </a:r>
          </a:p>
          <a:p>
            <a:pPr marL="457200" indent="-457200">
              <a:spcAft>
                <a:spcPts val="600"/>
              </a:spcAft>
              <a:buFont typeface="Wingdings" panose="05000000000000000000" pitchFamily="2" charset="2"/>
              <a:buChar char="Ø"/>
            </a:pPr>
            <a:r>
              <a:rPr lang="en-US" sz="2600" b="1" dirty="0">
                <a:solidFill>
                  <a:srgbClr val="000066"/>
                </a:solidFill>
              </a:rPr>
              <a:t>A corporation is viewed as legally separate from its owners, so losses cannot be passed through to them. </a:t>
            </a:r>
          </a:p>
          <a:p>
            <a:pPr marL="457200" indent="-457200">
              <a:spcAft>
                <a:spcPts val="600"/>
              </a:spcAft>
              <a:buFont typeface="Wingdings" panose="05000000000000000000" pitchFamily="2" charset="2"/>
              <a:buChar char="Ø"/>
            </a:pPr>
            <a:r>
              <a:rPr lang="en-US" sz="2600" b="1" dirty="0">
                <a:solidFill>
                  <a:srgbClr val="000066"/>
                </a:solidFill>
              </a:rPr>
              <a:t>A corporation has the ability to carry back net operating losses and reduce previously taxed income and carry forward remaining losses to decrease future taxable income.</a:t>
            </a:r>
          </a:p>
          <a:p>
            <a:pPr marL="457200" indent="-457200">
              <a:spcAft>
                <a:spcPts val="600"/>
              </a:spcAft>
              <a:buFont typeface="Wingdings" panose="05000000000000000000" pitchFamily="2" charset="2"/>
              <a:buChar char="Ø"/>
            </a:pPr>
            <a:r>
              <a:rPr lang="en-US" sz="2600" b="1" dirty="0">
                <a:solidFill>
                  <a:srgbClr val="000066"/>
                </a:solidFill>
              </a:rPr>
              <a:t>For a new corporation or an unprofitable one, operating losses provide no immediate benefit.</a:t>
            </a:r>
          </a:p>
        </p:txBody>
      </p:sp>
      <p:sp>
        <p:nvSpPr>
          <p:cNvPr id="14339" name="Slide Number Placeholder 6"/>
          <p:cNvSpPr>
            <a:spLocks noGrp="1"/>
          </p:cNvSpPr>
          <p:nvPr>
            <p:ph type="sldNum" sz="quarter" idx="12"/>
          </p:nvPr>
        </p:nvSpPr>
        <p:spPr bwMode="auto">
          <a:xfrm>
            <a:off x="8534400" y="6477000"/>
            <a:ext cx="609600" cy="381000"/>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z="1000" i="0" dirty="0"/>
              <a:t>14-</a:t>
            </a:r>
            <a:fld id="{881A124C-D5A2-4226-BEB8-869B7A588CAE}" type="slidenum">
              <a:rPr lang="en-US" sz="1000" i="0"/>
              <a:pPr fontAlgn="base">
                <a:spcBef>
                  <a:spcPct val="0"/>
                </a:spcBef>
                <a:spcAft>
                  <a:spcPct val="0"/>
                </a:spcAft>
              </a:pPr>
              <a:t>5</a:t>
            </a:fld>
            <a:endParaRPr lang="en-US" sz="1000" i="0" dirty="0"/>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04135137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3"/>
          <p:cNvSpPr>
            <a:spLocks noGrp="1" noChangeArrowheads="1"/>
          </p:cNvSpPr>
          <p:nvPr>
            <p:ph type="title"/>
          </p:nvPr>
        </p:nvSpPr>
        <p:spPr/>
        <p:txBody>
          <a:bodyPr/>
          <a:lstStyle/>
          <a:p>
            <a:r>
              <a:rPr lang="en-US" sz="4000" dirty="0"/>
              <a:t>Admission of a New Partner</a:t>
            </a:r>
            <a:r>
              <a:rPr lang="en-US" sz="4400" b="1" kern="1200" dirty="0">
                <a:solidFill>
                  <a:srgbClr val="002060"/>
                </a:solidFill>
                <a:effectLst/>
                <a:latin typeface="Times New Roman" pitchFamily="18" charset="0"/>
                <a:ea typeface="+mj-ea"/>
                <a:cs typeface="Times New Roman" pitchFamily="18" charset="0"/>
              </a:rPr>
              <a:t>—</a:t>
            </a:r>
            <a:r>
              <a:rPr lang="en-US" sz="4000" dirty="0"/>
              <a:t>Profit and Loss Ratio</a:t>
            </a:r>
          </a:p>
        </p:txBody>
      </p:sp>
      <p:sp>
        <p:nvSpPr>
          <p:cNvPr id="1020936" name="Rectangle 8"/>
          <p:cNvSpPr>
            <a:spLocks noChangeArrowheads="1"/>
          </p:cNvSpPr>
          <p:nvPr/>
        </p:nvSpPr>
        <p:spPr bwMode="auto">
          <a:xfrm>
            <a:off x="6248400" y="4953000"/>
            <a:ext cx="914400" cy="381000"/>
          </a:xfrm>
          <a:prstGeom prst="rect">
            <a:avLst/>
          </a:prstGeom>
          <a:noFill/>
          <a:ln w="12700">
            <a:noFill/>
            <a:miter lim="800000"/>
            <a:headEnd/>
            <a:tailEnd/>
          </a:ln>
          <a:effectLst/>
        </p:spPr>
        <p:txBody>
          <a:bodyPr wrap="none" anchor="ctr"/>
          <a:lstStyle/>
          <a:p>
            <a:pPr eaLnBrk="0" hangingPunct="0">
              <a:defRPr/>
            </a:pPr>
            <a:endParaRPr lang="en-US" dirty="0">
              <a:effectLst>
                <a:outerShdw blurRad="38100" dist="38100" dir="2700000" algn="tl">
                  <a:srgbClr val="000000">
                    <a:alpha val="43137"/>
                  </a:srgbClr>
                </a:outerShdw>
              </a:effectLst>
              <a:cs typeface="+mn-cs"/>
            </a:endParaRPr>
          </a:p>
        </p:txBody>
      </p:sp>
      <p:sp>
        <p:nvSpPr>
          <p:cNvPr id="1020937" name="Rectangle 9"/>
          <p:cNvSpPr>
            <a:spLocks noChangeArrowheads="1"/>
          </p:cNvSpPr>
          <p:nvPr/>
        </p:nvSpPr>
        <p:spPr bwMode="auto">
          <a:xfrm>
            <a:off x="6248400" y="5334000"/>
            <a:ext cx="914400" cy="381000"/>
          </a:xfrm>
          <a:prstGeom prst="rect">
            <a:avLst/>
          </a:prstGeom>
          <a:noFill/>
          <a:ln w="12700">
            <a:noFill/>
            <a:miter lim="800000"/>
            <a:headEnd/>
            <a:tailEnd/>
          </a:ln>
          <a:effectLst/>
        </p:spPr>
        <p:txBody>
          <a:bodyPr wrap="none" anchor="ctr"/>
          <a:lstStyle/>
          <a:p>
            <a:pPr eaLnBrk="0" hangingPunct="0">
              <a:defRPr/>
            </a:pPr>
            <a:endParaRPr lang="en-US" dirty="0">
              <a:effectLst>
                <a:outerShdw blurRad="38100" dist="38100" dir="2700000" algn="tl">
                  <a:srgbClr val="000000">
                    <a:alpha val="43137"/>
                  </a:srgbClr>
                </a:outerShdw>
              </a:effectLst>
              <a:cs typeface="+mn-cs"/>
            </a:endParaRPr>
          </a:p>
        </p:txBody>
      </p:sp>
      <p:sp>
        <p:nvSpPr>
          <p:cNvPr id="1020938" name="Rectangle 10"/>
          <p:cNvSpPr>
            <a:spLocks noChangeArrowheads="1"/>
          </p:cNvSpPr>
          <p:nvPr/>
        </p:nvSpPr>
        <p:spPr bwMode="auto">
          <a:xfrm>
            <a:off x="6248400" y="5715000"/>
            <a:ext cx="914400" cy="381000"/>
          </a:xfrm>
          <a:prstGeom prst="rect">
            <a:avLst/>
          </a:prstGeom>
          <a:noFill/>
          <a:ln w="12700">
            <a:noFill/>
            <a:miter lim="800000"/>
            <a:headEnd/>
            <a:tailEnd/>
          </a:ln>
          <a:effectLst/>
        </p:spPr>
        <p:txBody>
          <a:bodyPr wrap="none" anchor="ctr"/>
          <a:lstStyle/>
          <a:p>
            <a:pPr eaLnBrk="0" hangingPunct="0">
              <a:defRPr/>
            </a:pPr>
            <a:endParaRPr lang="en-US" dirty="0">
              <a:effectLst>
                <a:outerShdw blurRad="38100" dist="38100" dir="2700000" algn="tl">
                  <a:srgbClr val="000000">
                    <a:alpha val="43137"/>
                  </a:srgbClr>
                </a:outerShdw>
              </a:effectLst>
              <a:cs typeface="+mn-cs"/>
            </a:endParaRPr>
          </a:p>
        </p:txBody>
      </p:sp>
      <p:sp>
        <p:nvSpPr>
          <p:cNvPr id="79877" name="Rectangle 19"/>
          <p:cNvSpPr>
            <a:spLocks noChangeArrowheads="1"/>
          </p:cNvSpPr>
          <p:nvPr/>
        </p:nvSpPr>
        <p:spPr bwMode="auto">
          <a:xfrm>
            <a:off x="228600" y="1643063"/>
            <a:ext cx="8610600" cy="1815882"/>
          </a:xfrm>
          <a:prstGeom prst="rect">
            <a:avLst/>
          </a:prstGeom>
          <a:noFill/>
          <a:ln w="9525">
            <a:noFill/>
            <a:miter lim="800000"/>
            <a:headEnd/>
            <a:tailEnd/>
          </a:ln>
        </p:spPr>
        <p:txBody>
          <a:bodyPr>
            <a:spAutoFit/>
          </a:bodyPr>
          <a:lstStyle/>
          <a:p>
            <a:pPr eaLnBrk="0" hangingPunct="0">
              <a:spcBef>
                <a:spcPts val="1200"/>
              </a:spcBef>
            </a:pPr>
            <a:r>
              <a:rPr lang="en-US" sz="2800" b="1" dirty="0">
                <a:solidFill>
                  <a:srgbClr val="000066"/>
                </a:solidFill>
              </a:rPr>
              <a:t>To demonstrate accounting procedures applicable to the transfer of a partnership interest, assume the following information is available relating to the partnership of Scott, Thompson, and York: </a:t>
            </a:r>
            <a:endParaRPr lang="en-US" sz="2600" b="1" dirty="0">
              <a:solidFill>
                <a:srgbClr val="000066"/>
              </a:solidFill>
            </a:endParaRPr>
          </a:p>
        </p:txBody>
      </p:sp>
      <p:sp>
        <p:nvSpPr>
          <p:cNvPr id="79879" name="Slide Number Placeholder 6"/>
          <p:cNvSpPr>
            <a:spLocks noGrp="1"/>
          </p:cNvSpPr>
          <p:nvPr>
            <p:ph type="sldNum" sz="quarter" idx="12"/>
          </p:nvPr>
        </p:nvSpPr>
        <p:spPr bwMode="auto">
          <a:xfrm>
            <a:off x="8534400" y="6477000"/>
            <a:ext cx="609600" cy="381000"/>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z="1000" i="0" dirty="0"/>
              <a:t>14-</a:t>
            </a:r>
            <a:fld id="{A4BEE9A7-1892-4FC4-96E1-67C9CD91DD8F}" type="slidenum">
              <a:rPr lang="en-US" sz="1000" i="0"/>
              <a:pPr fontAlgn="base">
                <a:spcBef>
                  <a:spcPct val="0"/>
                </a:spcBef>
                <a:spcAft>
                  <a:spcPct val="0"/>
                </a:spcAft>
              </a:pPr>
              <a:t>50</a:t>
            </a:fld>
            <a:endParaRPr lang="en-US" sz="1000" i="0" dirty="0"/>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9575" y="4000500"/>
            <a:ext cx="8201025" cy="1714500"/>
          </a:xfrm>
          <a:prstGeom prst="rect">
            <a:avLst/>
          </a:prstGeom>
          <a:noFill/>
          <a:ln w="9525">
            <a:solidFill>
              <a:schemeClr val="tx1"/>
            </a:solidFill>
            <a:miter lim="800000"/>
            <a:headEnd/>
            <a:tailEnd/>
          </a:ln>
          <a:extLst>
            <a:ext uri="{909E8E84-426E-40dd-AFC4-6F175D3DCCD1}">
              <a14:hiddenFill xmlns:a14="http://schemas.microsoft.com/office/drawing/2010/main" xmlns="">
                <a:solidFill>
                  <a:schemeClr val="accent1"/>
                </a:solidFill>
              </a14:hiddenFill>
            </a:ext>
          </a:extLst>
        </p:spPr>
      </p:pic>
      <p:sp>
        <p:nvSpPr>
          <p:cNvPr id="10" name="Rectangle 9"/>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54675976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3"/>
          <p:cNvSpPr>
            <a:spLocks noGrp="1" noChangeArrowheads="1"/>
          </p:cNvSpPr>
          <p:nvPr>
            <p:ph type="title"/>
          </p:nvPr>
        </p:nvSpPr>
        <p:spPr/>
        <p:txBody>
          <a:bodyPr/>
          <a:lstStyle/>
          <a:p>
            <a:r>
              <a:rPr lang="en-US" sz="4000" dirty="0"/>
              <a:t>Purchase of a Current Interest—Book Value Method</a:t>
            </a:r>
          </a:p>
        </p:txBody>
      </p:sp>
      <p:sp>
        <p:nvSpPr>
          <p:cNvPr id="1020936" name="Rectangle 8"/>
          <p:cNvSpPr>
            <a:spLocks noChangeArrowheads="1"/>
          </p:cNvSpPr>
          <p:nvPr/>
        </p:nvSpPr>
        <p:spPr bwMode="auto">
          <a:xfrm>
            <a:off x="6248400" y="4953000"/>
            <a:ext cx="914400" cy="381000"/>
          </a:xfrm>
          <a:prstGeom prst="rect">
            <a:avLst/>
          </a:prstGeom>
          <a:noFill/>
          <a:ln w="12700">
            <a:noFill/>
            <a:miter lim="800000"/>
            <a:headEnd/>
            <a:tailEnd/>
          </a:ln>
          <a:effectLst/>
        </p:spPr>
        <p:txBody>
          <a:bodyPr wrap="none" anchor="ctr"/>
          <a:lstStyle/>
          <a:p>
            <a:pPr eaLnBrk="0" hangingPunct="0">
              <a:defRPr/>
            </a:pPr>
            <a:endParaRPr lang="en-US" dirty="0">
              <a:effectLst>
                <a:outerShdw blurRad="38100" dist="38100" dir="2700000" algn="tl">
                  <a:srgbClr val="000000">
                    <a:alpha val="43137"/>
                  </a:srgbClr>
                </a:outerShdw>
              </a:effectLst>
              <a:cs typeface="+mn-cs"/>
            </a:endParaRPr>
          </a:p>
        </p:txBody>
      </p:sp>
      <p:sp>
        <p:nvSpPr>
          <p:cNvPr id="1020937" name="Rectangle 9"/>
          <p:cNvSpPr>
            <a:spLocks noChangeArrowheads="1"/>
          </p:cNvSpPr>
          <p:nvPr/>
        </p:nvSpPr>
        <p:spPr bwMode="auto">
          <a:xfrm>
            <a:off x="6248400" y="5334000"/>
            <a:ext cx="914400" cy="381000"/>
          </a:xfrm>
          <a:prstGeom prst="rect">
            <a:avLst/>
          </a:prstGeom>
          <a:noFill/>
          <a:ln w="12700">
            <a:noFill/>
            <a:miter lim="800000"/>
            <a:headEnd/>
            <a:tailEnd/>
          </a:ln>
          <a:effectLst/>
        </p:spPr>
        <p:txBody>
          <a:bodyPr wrap="none" anchor="ctr"/>
          <a:lstStyle/>
          <a:p>
            <a:pPr eaLnBrk="0" hangingPunct="0">
              <a:defRPr/>
            </a:pPr>
            <a:endParaRPr lang="en-US" dirty="0">
              <a:effectLst>
                <a:outerShdw blurRad="38100" dist="38100" dir="2700000" algn="tl">
                  <a:srgbClr val="000000">
                    <a:alpha val="43137"/>
                  </a:srgbClr>
                </a:outerShdw>
              </a:effectLst>
              <a:cs typeface="+mn-cs"/>
            </a:endParaRPr>
          </a:p>
        </p:txBody>
      </p:sp>
      <p:sp>
        <p:nvSpPr>
          <p:cNvPr id="1020938" name="Rectangle 10"/>
          <p:cNvSpPr>
            <a:spLocks noChangeArrowheads="1"/>
          </p:cNvSpPr>
          <p:nvPr/>
        </p:nvSpPr>
        <p:spPr bwMode="auto">
          <a:xfrm>
            <a:off x="6248400" y="5715000"/>
            <a:ext cx="914400" cy="381000"/>
          </a:xfrm>
          <a:prstGeom prst="rect">
            <a:avLst/>
          </a:prstGeom>
          <a:noFill/>
          <a:ln w="12700">
            <a:noFill/>
            <a:miter lim="800000"/>
            <a:headEnd/>
            <a:tailEnd/>
          </a:ln>
          <a:effectLst/>
        </p:spPr>
        <p:txBody>
          <a:bodyPr wrap="none" anchor="ctr"/>
          <a:lstStyle/>
          <a:p>
            <a:pPr eaLnBrk="0" hangingPunct="0">
              <a:defRPr/>
            </a:pPr>
            <a:endParaRPr lang="en-US" dirty="0">
              <a:effectLst>
                <a:outerShdw blurRad="38100" dist="38100" dir="2700000" algn="tl">
                  <a:srgbClr val="000000">
                    <a:alpha val="43137"/>
                  </a:srgbClr>
                </a:outerShdw>
              </a:effectLst>
              <a:cs typeface="+mn-cs"/>
            </a:endParaRPr>
          </a:p>
        </p:txBody>
      </p:sp>
      <p:sp>
        <p:nvSpPr>
          <p:cNvPr id="79877" name="Rectangle 19"/>
          <p:cNvSpPr>
            <a:spLocks noChangeArrowheads="1"/>
          </p:cNvSpPr>
          <p:nvPr/>
        </p:nvSpPr>
        <p:spPr bwMode="auto">
          <a:xfrm>
            <a:off x="228600" y="1643063"/>
            <a:ext cx="8610600" cy="2246769"/>
          </a:xfrm>
          <a:prstGeom prst="rect">
            <a:avLst/>
          </a:prstGeom>
          <a:noFill/>
          <a:ln w="9525">
            <a:noFill/>
            <a:miter lim="800000"/>
            <a:headEnd/>
            <a:tailEnd/>
          </a:ln>
        </p:spPr>
        <p:txBody>
          <a:bodyPr>
            <a:spAutoFit/>
          </a:bodyPr>
          <a:lstStyle/>
          <a:p>
            <a:pPr eaLnBrk="0" hangingPunct="0">
              <a:spcBef>
                <a:spcPts val="1200"/>
              </a:spcBef>
            </a:pPr>
            <a:r>
              <a:rPr lang="en-US" sz="2800" b="1" dirty="0">
                <a:solidFill>
                  <a:srgbClr val="002060"/>
                </a:solidFill>
              </a:rPr>
              <a:t>Instead of York selling his interest to Morgan, each of these three partners elects to transfer a 20 percent interest to Morgan for a total payment of $30,000 in a simple capital reclassification. The money is paid directly to the owners.</a:t>
            </a:r>
          </a:p>
        </p:txBody>
      </p:sp>
      <p:sp>
        <p:nvSpPr>
          <p:cNvPr id="79879" name="Slide Number Placeholder 6"/>
          <p:cNvSpPr>
            <a:spLocks noGrp="1"/>
          </p:cNvSpPr>
          <p:nvPr>
            <p:ph type="sldNum" sz="quarter" idx="12"/>
          </p:nvPr>
        </p:nvSpPr>
        <p:spPr bwMode="auto">
          <a:xfrm>
            <a:off x="8534400" y="6477000"/>
            <a:ext cx="609600" cy="381000"/>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z="1000" i="0" dirty="0"/>
              <a:t>14-</a:t>
            </a:r>
            <a:fld id="{A4BEE9A7-1892-4FC4-96E1-67C9CD91DD8F}" type="slidenum">
              <a:rPr lang="en-US" sz="1000" i="0"/>
              <a:pPr fontAlgn="base">
                <a:spcBef>
                  <a:spcPct val="0"/>
                </a:spcBef>
                <a:spcAft>
                  <a:spcPct val="0"/>
                </a:spcAft>
              </a:pPr>
              <a:t>51</a:t>
            </a:fld>
            <a:endParaRPr lang="en-US" sz="1000" i="0" dirty="0"/>
          </a:p>
        </p:txBody>
      </p:sp>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080" y="4087496"/>
            <a:ext cx="8571088" cy="2313304"/>
          </a:xfrm>
          <a:prstGeom prst="rect">
            <a:avLst/>
          </a:prstGeom>
          <a:noFill/>
          <a:ln w="9525">
            <a:solidFill>
              <a:schemeClr val="tx1"/>
            </a:solidFill>
            <a:miter lim="800000"/>
            <a:headEnd/>
            <a:tailEnd/>
          </a:ln>
          <a:extLst>
            <a:ext uri="{909E8E84-426E-40dd-AFC4-6F175D3DCCD1}">
              <a14:hiddenFill xmlns:a14="http://schemas.microsoft.com/office/drawing/2010/main" xmlns="">
                <a:solidFill>
                  <a:schemeClr val="accent1"/>
                </a:solidFill>
              </a14:hiddenFill>
            </a:ext>
          </a:extLst>
        </p:spPr>
      </p:pic>
      <p:sp>
        <p:nvSpPr>
          <p:cNvPr id="10" name="Rectangle 9"/>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 2021 McGraw-Hill Education. All rights reserved. No reproduction or distribution without the prior written consent of McGraw-Hill Education.</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4"/>
          <p:cNvSpPr>
            <a:spLocks noGrp="1" noChangeArrowheads="1"/>
          </p:cNvSpPr>
          <p:nvPr>
            <p:ph type="title"/>
          </p:nvPr>
        </p:nvSpPr>
        <p:spPr/>
        <p:txBody>
          <a:bodyPr/>
          <a:lstStyle/>
          <a:p>
            <a:r>
              <a:rPr lang="en-US" sz="3800" dirty="0"/>
              <a:t>Purchase of a Current Interest</a:t>
            </a:r>
            <a:r>
              <a:rPr lang="en-US" sz="3600" dirty="0"/>
              <a:t>—</a:t>
            </a:r>
            <a:r>
              <a:rPr lang="en-US" sz="3800" dirty="0"/>
              <a:t>Goodwill (Revaluation) Method</a:t>
            </a:r>
          </a:p>
        </p:txBody>
      </p:sp>
      <p:sp>
        <p:nvSpPr>
          <p:cNvPr id="81922" name="Content Placeholder 9"/>
          <p:cNvSpPr>
            <a:spLocks noGrp="1"/>
          </p:cNvSpPr>
          <p:nvPr>
            <p:ph idx="1"/>
          </p:nvPr>
        </p:nvSpPr>
        <p:spPr>
          <a:xfrm>
            <a:off x="152400" y="1524000"/>
            <a:ext cx="8763000" cy="5334000"/>
          </a:xfrm>
        </p:spPr>
        <p:txBody>
          <a:bodyPr/>
          <a:lstStyle/>
          <a:p>
            <a:pPr>
              <a:buFont typeface="Wingdings" panose="05000000000000000000" pitchFamily="2" charset="2"/>
              <a:buChar char="Ø"/>
            </a:pPr>
            <a:r>
              <a:rPr lang="en-US" sz="2500" dirty="0"/>
              <a:t>The partnership of Scott, Thompson, and York is transferring all assets and liabilities to the partnership of Scott, Thompson, York, and Morgan. </a:t>
            </a:r>
          </a:p>
          <a:p>
            <a:pPr>
              <a:buFont typeface="Wingdings" panose="05000000000000000000" pitchFamily="2" charset="2"/>
              <a:buChar char="Ø"/>
            </a:pPr>
            <a:r>
              <a:rPr lang="en-US" sz="2500" dirty="0"/>
              <a:t>The goodwill method recognizes the transaction as occurring between two separate reporting entities that necessitates the complete revaluation of all assets and liabilities.</a:t>
            </a:r>
            <a:r>
              <a:rPr lang="en-US" sz="2500" b="0" dirty="0"/>
              <a:t> </a:t>
            </a:r>
          </a:p>
          <a:p>
            <a:pPr>
              <a:buFont typeface="Wingdings" panose="05000000000000000000" pitchFamily="2" charset="2"/>
              <a:buChar char="Ø"/>
            </a:pPr>
            <a:r>
              <a:rPr lang="en-US" sz="2500" dirty="0"/>
              <a:t>Morgan is paying $30,000 for a 20 percent interest in the partnership. The implied value of the business is $150,000 ($30,000/20%), but book value is only $100,000; thus a $50,000 upward revaluation is indicated. </a:t>
            </a:r>
          </a:p>
          <a:p>
            <a:pPr>
              <a:buFont typeface="Wingdings" panose="05000000000000000000" pitchFamily="2" charset="2"/>
              <a:buChar char="Ø"/>
            </a:pPr>
            <a:r>
              <a:rPr lang="en-US" sz="2500" dirty="0"/>
              <a:t>Specific partnership asset and liability accounts are adjusted to fair value with remaining balance recorded as goodwill. </a:t>
            </a:r>
          </a:p>
        </p:txBody>
      </p:sp>
      <p:sp>
        <p:nvSpPr>
          <p:cNvPr id="81925" name="Slide Number Placeholder 6"/>
          <p:cNvSpPr>
            <a:spLocks noGrp="1"/>
          </p:cNvSpPr>
          <p:nvPr>
            <p:ph type="sldNum" sz="quarter" idx="12"/>
          </p:nvPr>
        </p:nvSpPr>
        <p:spPr bwMode="auto">
          <a:xfrm>
            <a:off x="8534400" y="6477000"/>
            <a:ext cx="609600" cy="381000"/>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z="1000" i="0" dirty="0"/>
              <a:t>14-</a:t>
            </a:r>
            <a:fld id="{420A88EE-89ED-4F7F-9F3D-1DFACB787A69}" type="slidenum">
              <a:rPr lang="en-US" sz="1000" i="0"/>
              <a:pPr fontAlgn="base">
                <a:spcBef>
                  <a:spcPct val="0"/>
                </a:spcBef>
                <a:spcAft>
                  <a:spcPct val="0"/>
                </a:spcAft>
              </a:pPr>
              <a:t>52</a:t>
            </a:fld>
            <a:endParaRPr lang="en-US" sz="1000" i="0" dirty="0"/>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 2021 McGraw-Hill Education. All rights reserved. No reproduction or distribution without the prior written consent of McGraw-Hill Education.</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3"/>
          <p:cNvSpPr>
            <a:spLocks noGrp="1" noChangeArrowheads="1"/>
          </p:cNvSpPr>
          <p:nvPr>
            <p:ph type="title"/>
          </p:nvPr>
        </p:nvSpPr>
        <p:spPr>
          <a:xfrm>
            <a:off x="152400" y="76200"/>
            <a:ext cx="8763000" cy="1143000"/>
          </a:xfrm>
        </p:spPr>
        <p:txBody>
          <a:bodyPr/>
          <a:lstStyle/>
          <a:p>
            <a:r>
              <a:rPr lang="en-US" sz="4000" dirty="0"/>
              <a:t>Journal Entries to Record Goodwill Method</a:t>
            </a:r>
          </a:p>
        </p:txBody>
      </p:sp>
      <p:sp>
        <p:nvSpPr>
          <p:cNvPr id="1020936" name="Rectangle 8"/>
          <p:cNvSpPr>
            <a:spLocks noChangeArrowheads="1"/>
          </p:cNvSpPr>
          <p:nvPr/>
        </p:nvSpPr>
        <p:spPr bwMode="auto">
          <a:xfrm>
            <a:off x="6248400" y="4953000"/>
            <a:ext cx="914400" cy="381000"/>
          </a:xfrm>
          <a:prstGeom prst="rect">
            <a:avLst/>
          </a:prstGeom>
          <a:noFill/>
          <a:ln w="12700">
            <a:noFill/>
            <a:miter lim="800000"/>
            <a:headEnd/>
            <a:tailEnd/>
          </a:ln>
          <a:effectLst/>
        </p:spPr>
        <p:txBody>
          <a:bodyPr wrap="none" anchor="ctr"/>
          <a:lstStyle/>
          <a:p>
            <a:pPr eaLnBrk="0" hangingPunct="0">
              <a:defRPr/>
            </a:pPr>
            <a:endParaRPr lang="en-US" dirty="0">
              <a:effectLst>
                <a:outerShdw blurRad="38100" dist="38100" dir="2700000" algn="tl">
                  <a:srgbClr val="000000">
                    <a:alpha val="43137"/>
                  </a:srgbClr>
                </a:outerShdw>
              </a:effectLst>
              <a:cs typeface="+mn-cs"/>
            </a:endParaRPr>
          </a:p>
        </p:txBody>
      </p:sp>
      <p:sp>
        <p:nvSpPr>
          <p:cNvPr id="1020937" name="Rectangle 9"/>
          <p:cNvSpPr>
            <a:spLocks noChangeArrowheads="1"/>
          </p:cNvSpPr>
          <p:nvPr/>
        </p:nvSpPr>
        <p:spPr bwMode="auto">
          <a:xfrm>
            <a:off x="6248400" y="5334000"/>
            <a:ext cx="914400" cy="381000"/>
          </a:xfrm>
          <a:prstGeom prst="rect">
            <a:avLst/>
          </a:prstGeom>
          <a:noFill/>
          <a:ln w="12700">
            <a:noFill/>
            <a:miter lim="800000"/>
            <a:headEnd/>
            <a:tailEnd/>
          </a:ln>
          <a:effectLst/>
        </p:spPr>
        <p:txBody>
          <a:bodyPr wrap="none" anchor="ctr"/>
          <a:lstStyle/>
          <a:p>
            <a:pPr eaLnBrk="0" hangingPunct="0">
              <a:defRPr/>
            </a:pPr>
            <a:endParaRPr lang="en-US" dirty="0">
              <a:effectLst>
                <a:outerShdw blurRad="38100" dist="38100" dir="2700000" algn="tl">
                  <a:srgbClr val="000000">
                    <a:alpha val="43137"/>
                  </a:srgbClr>
                </a:outerShdw>
              </a:effectLst>
              <a:cs typeface="+mn-cs"/>
            </a:endParaRPr>
          </a:p>
        </p:txBody>
      </p:sp>
      <p:sp>
        <p:nvSpPr>
          <p:cNvPr id="1020938" name="Rectangle 10"/>
          <p:cNvSpPr>
            <a:spLocks noChangeArrowheads="1"/>
          </p:cNvSpPr>
          <p:nvPr/>
        </p:nvSpPr>
        <p:spPr bwMode="auto">
          <a:xfrm>
            <a:off x="6248400" y="5715000"/>
            <a:ext cx="914400" cy="381000"/>
          </a:xfrm>
          <a:prstGeom prst="rect">
            <a:avLst/>
          </a:prstGeom>
          <a:noFill/>
          <a:ln w="12700">
            <a:noFill/>
            <a:miter lim="800000"/>
            <a:headEnd/>
            <a:tailEnd/>
          </a:ln>
          <a:effectLst/>
        </p:spPr>
        <p:txBody>
          <a:bodyPr wrap="none" anchor="ctr"/>
          <a:lstStyle/>
          <a:p>
            <a:pPr eaLnBrk="0" hangingPunct="0">
              <a:defRPr/>
            </a:pPr>
            <a:endParaRPr lang="en-US" dirty="0">
              <a:effectLst>
                <a:outerShdw blurRad="38100" dist="38100" dir="2700000" algn="tl">
                  <a:srgbClr val="000000">
                    <a:alpha val="43137"/>
                  </a:srgbClr>
                </a:outerShdw>
              </a:effectLst>
              <a:cs typeface="+mn-cs"/>
            </a:endParaRPr>
          </a:p>
        </p:txBody>
      </p:sp>
      <p:sp>
        <p:nvSpPr>
          <p:cNvPr id="79879" name="Slide Number Placeholder 6"/>
          <p:cNvSpPr>
            <a:spLocks noGrp="1"/>
          </p:cNvSpPr>
          <p:nvPr>
            <p:ph type="sldNum" sz="quarter" idx="12"/>
          </p:nvPr>
        </p:nvSpPr>
        <p:spPr bwMode="auto">
          <a:xfrm>
            <a:off x="8534400" y="6477000"/>
            <a:ext cx="609600" cy="381000"/>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z="1000" i="0" dirty="0"/>
              <a:t>14-</a:t>
            </a:r>
            <a:fld id="{A4BEE9A7-1892-4FC4-96E1-67C9CD91DD8F}" type="slidenum">
              <a:rPr lang="en-US" sz="1000" i="0"/>
              <a:pPr fontAlgn="base">
                <a:spcBef>
                  <a:spcPct val="0"/>
                </a:spcBef>
                <a:spcAft>
                  <a:spcPct val="0"/>
                </a:spcAft>
              </a:pPr>
              <a:t>53</a:t>
            </a:fld>
            <a:endParaRPr lang="en-US" sz="1000" i="0" dirty="0"/>
          </a:p>
        </p:txBody>
      </p:sp>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371601"/>
            <a:ext cx="7696200" cy="2063860"/>
          </a:xfrm>
          <a:prstGeom prst="rect">
            <a:avLst/>
          </a:prstGeom>
          <a:noFill/>
          <a:ln w="9525">
            <a:solidFill>
              <a:schemeClr val="tx1"/>
            </a:solidFill>
            <a:miter lim="800000"/>
            <a:headEnd/>
            <a:tailEnd/>
          </a:ln>
          <a:extLst>
            <a:ext uri="{909E8E84-426E-40dd-AFC4-6F175D3DCCD1}">
              <a14:hiddenFill xmlns:a14="http://schemas.microsoft.com/office/drawing/2010/main" xmlns="">
                <a:solidFill>
                  <a:schemeClr val="accent1"/>
                </a:solidFill>
              </a14:hiddenFill>
            </a:ext>
          </a:extLst>
        </p:spPr>
      </p:pic>
      <p:pic>
        <p:nvPicPr>
          <p:cNvPr id="1536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4740747"/>
            <a:ext cx="7772400" cy="1855695"/>
          </a:xfrm>
          <a:prstGeom prst="rect">
            <a:avLst/>
          </a:prstGeom>
          <a:noFill/>
          <a:ln w="9525">
            <a:solidFill>
              <a:schemeClr val="tx1"/>
            </a:solidFill>
            <a:miter lim="800000"/>
            <a:headEnd/>
            <a:tailEnd/>
          </a:ln>
          <a:extLst>
            <a:ext uri="{909E8E84-426E-40dd-AFC4-6F175D3DCCD1}">
              <a14:hiddenFill xmlns:a14="http://schemas.microsoft.com/office/drawing/2010/main" xmlns="">
                <a:solidFill>
                  <a:schemeClr val="accent1"/>
                </a:solidFill>
              </a14:hiddenFill>
            </a:ext>
          </a:extLst>
        </p:spPr>
      </p:pic>
      <p:sp>
        <p:nvSpPr>
          <p:cNvPr id="2" name="Rectangle 1"/>
          <p:cNvSpPr/>
          <p:nvPr/>
        </p:nvSpPr>
        <p:spPr>
          <a:xfrm>
            <a:off x="304800" y="3505200"/>
            <a:ext cx="8686800" cy="1200329"/>
          </a:xfrm>
          <a:prstGeom prst="rect">
            <a:avLst/>
          </a:prstGeom>
        </p:spPr>
        <p:txBody>
          <a:bodyPr wrap="square">
            <a:spAutoFit/>
          </a:bodyPr>
          <a:lstStyle/>
          <a:p>
            <a:r>
              <a:rPr lang="en-US" b="1" dirty="0">
                <a:solidFill>
                  <a:srgbClr val="000066"/>
                </a:solidFill>
              </a:rPr>
              <a:t>Revaluation is allocated to original partners based on profit and loss ratios. Recognizing goodwill indicates unrecorded gains have accrued to the business during previous years of operation. </a:t>
            </a:r>
          </a:p>
        </p:txBody>
      </p:sp>
      <p:sp>
        <p:nvSpPr>
          <p:cNvPr id="11" name="Rectangle 10"/>
          <p:cNvSpPr/>
          <p:nvPr/>
        </p:nvSpPr>
        <p:spPr>
          <a:xfrm>
            <a:off x="495300" y="6550968"/>
            <a:ext cx="8210550" cy="230832"/>
          </a:xfrm>
          <a:prstGeom prst="rect">
            <a:avLst/>
          </a:prstGeom>
        </p:spPr>
        <p:txBody>
          <a:bodyPr wrap="square">
            <a:spAutoFit/>
          </a:bodyPr>
          <a:lstStyle/>
          <a:p>
            <a:pPr algn="ctr"/>
            <a:r>
              <a:rPr lang="en-IN" sz="900" dirty="0">
                <a:solidFill>
                  <a:srgbClr val="000066"/>
                </a:solidFill>
                <a:effectLst/>
              </a:rPr>
              <a:t>Copyright ©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84903311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9"/>
          <p:cNvSpPr>
            <a:spLocks noGrp="1" noChangeArrowheads="1"/>
          </p:cNvSpPr>
          <p:nvPr>
            <p:ph type="title"/>
          </p:nvPr>
        </p:nvSpPr>
        <p:spPr>
          <a:xfrm>
            <a:off x="152400" y="76200"/>
            <a:ext cx="8763000" cy="1143000"/>
          </a:xfrm>
        </p:spPr>
        <p:txBody>
          <a:bodyPr/>
          <a:lstStyle/>
          <a:p>
            <a:r>
              <a:rPr lang="en-US" sz="4000" dirty="0"/>
              <a:t>Learning Objective 14-9</a:t>
            </a:r>
          </a:p>
        </p:txBody>
      </p:sp>
      <p:sp>
        <p:nvSpPr>
          <p:cNvPr id="83970" name="Rectangle 8"/>
          <p:cNvSpPr>
            <a:spLocks noChangeArrowheads="1"/>
          </p:cNvSpPr>
          <p:nvPr/>
        </p:nvSpPr>
        <p:spPr bwMode="auto">
          <a:xfrm>
            <a:off x="304800" y="1804988"/>
            <a:ext cx="8153400" cy="4038600"/>
          </a:xfrm>
          <a:prstGeom prst="rect">
            <a:avLst/>
          </a:prstGeom>
          <a:noFill/>
          <a:ln w="12700">
            <a:noFill/>
            <a:miter lim="800000"/>
            <a:headEnd/>
            <a:tailEnd/>
          </a:ln>
        </p:spPr>
        <p:txBody>
          <a:bodyPr anchor="ctr" anchorCtr="1"/>
          <a:lstStyle/>
          <a:p>
            <a:pPr eaLnBrk="0" hangingPunct="0"/>
            <a:endParaRPr lang="en-US" sz="4000" b="1" dirty="0">
              <a:solidFill>
                <a:srgbClr val="002060"/>
              </a:solidFill>
              <a:cs typeface="Times New Roman" pitchFamily="18" charset="0"/>
            </a:endParaRPr>
          </a:p>
        </p:txBody>
      </p:sp>
      <p:sp>
        <p:nvSpPr>
          <p:cNvPr id="83971" name="Rectangle 1"/>
          <p:cNvSpPr>
            <a:spLocks noChangeArrowheads="1"/>
          </p:cNvSpPr>
          <p:nvPr/>
        </p:nvSpPr>
        <p:spPr bwMode="auto">
          <a:xfrm>
            <a:off x="609600" y="2246313"/>
            <a:ext cx="7620000" cy="2308324"/>
          </a:xfrm>
          <a:prstGeom prst="rect">
            <a:avLst/>
          </a:prstGeom>
          <a:noFill/>
          <a:ln w="9525">
            <a:noFill/>
            <a:miter lim="800000"/>
            <a:headEnd/>
            <a:tailEnd/>
          </a:ln>
        </p:spPr>
        <p:txBody>
          <a:bodyPr>
            <a:spAutoFit/>
          </a:bodyPr>
          <a:lstStyle/>
          <a:p>
            <a:pPr eaLnBrk="0" hangingPunct="0"/>
            <a:r>
              <a:rPr lang="en-US" sz="3600" b="1" dirty="0">
                <a:solidFill>
                  <a:srgbClr val="002060"/>
                </a:solidFill>
              </a:rPr>
              <a:t>Prepare journal entries to record a new partner’s admission by a contribution made directly to the partnership.</a:t>
            </a:r>
          </a:p>
        </p:txBody>
      </p:sp>
      <p:sp>
        <p:nvSpPr>
          <p:cNvPr id="83972" name="Slide Number Placeholder 6"/>
          <p:cNvSpPr>
            <a:spLocks noGrp="1"/>
          </p:cNvSpPr>
          <p:nvPr>
            <p:ph type="sldNum" sz="quarter" idx="12"/>
          </p:nvPr>
        </p:nvSpPr>
        <p:spPr bwMode="auto">
          <a:xfrm>
            <a:off x="8534400" y="6477000"/>
            <a:ext cx="609600" cy="381000"/>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z="1000" i="0" dirty="0"/>
              <a:t>14-</a:t>
            </a:r>
            <a:fld id="{F93CC8B3-48E5-45D5-B35C-5B1799FA73D5}" type="slidenum">
              <a:rPr lang="en-US" sz="1000" i="0"/>
              <a:pPr fontAlgn="base">
                <a:spcBef>
                  <a:spcPct val="0"/>
                </a:spcBef>
                <a:spcAft>
                  <a:spcPct val="0"/>
                </a:spcAft>
              </a:pPr>
              <a:t>54</a:t>
            </a:fld>
            <a:endParaRPr lang="en-US" sz="1000" i="0" dirty="0"/>
          </a:p>
        </p:txBody>
      </p:sp>
      <p:sp>
        <p:nvSpPr>
          <p:cNvPr id="7" name="Rectangle 6"/>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 2021 McGraw-Hill Education. All rights reserved. No reproduction or distribution without the prior written consent of McGraw-Hill Education.</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3"/>
          <p:cNvSpPr>
            <a:spLocks noGrp="1" noChangeArrowheads="1"/>
          </p:cNvSpPr>
          <p:nvPr>
            <p:ph type="title"/>
          </p:nvPr>
        </p:nvSpPr>
        <p:spPr>
          <a:xfrm>
            <a:off x="152400" y="76200"/>
            <a:ext cx="8610600" cy="1295400"/>
          </a:xfrm>
        </p:spPr>
        <p:txBody>
          <a:bodyPr/>
          <a:lstStyle/>
          <a:p>
            <a:r>
              <a:rPr lang="en-US" sz="3800" dirty="0"/>
              <a:t>Admission of a New Partner</a:t>
            </a:r>
            <a:r>
              <a:rPr lang="en-US" sz="4000" dirty="0"/>
              <a:t>—</a:t>
            </a:r>
            <a:r>
              <a:rPr lang="en-US" sz="3800" dirty="0"/>
              <a:t>Contribution to the Partnership</a:t>
            </a:r>
          </a:p>
        </p:txBody>
      </p:sp>
      <p:sp>
        <p:nvSpPr>
          <p:cNvPr id="86018" name="Rectangle 4"/>
          <p:cNvSpPr>
            <a:spLocks noGrp="1" noChangeArrowheads="1"/>
          </p:cNvSpPr>
          <p:nvPr>
            <p:ph idx="1"/>
          </p:nvPr>
        </p:nvSpPr>
        <p:spPr>
          <a:xfrm>
            <a:off x="76200" y="1828800"/>
            <a:ext cx="8839200" cy="4114800"/>
          </a:xfrm>
        </p:spPr>
        <p:txBody>
          <a:bodyPr/>
          <a:lstStyle/>
          <a:p>
            <a:pPr>
              <a:buClr>
                <a:srgbClr val="002060"/>
              </a:buClr>
              <a:buFont typeface="Wingdings" pitchFamily="2" charset="2"/>
              <a:buChar char="Ø"/>
            </a:pPr>
            <a:r>
              <a:rPr lang="en-US" sz="2500" dirty="0">
                <a:solidFill>
                  <a:srgbClr val="000066"/>
                </a:solidFill>
              </a:rPr>
              <a:t>An outsider may be admitted to the ownership by contributing cash or other assets directly to the business.</a:t>
            </a:r>
          </a:p>
          <a:p>
            <a:pPr>
              <a:buClr>
                <a:srgbClr val="002060"/>
              </a:buClr>
              <a:buFont typeface="Wingdings" pitchFamily="2" charset="2"/>
              <a:buChar char="Ø"/>
            </a:pPr>
            <a:r>
              <a:rPr lang="en-US" sz="2500" dirty="0">
                <a:solidFill>
                  <a:srgbClr val="000066"/>
                </a:solidFill>
              </a:rPr>
              <a:t>King and Wilson partnership report capital balances of $80,000 and $20,000, respectively. </a:t>
            </a:r>
          </a:p>
          <a:p>
            <a:pPr>
              <a:buClr>
                <a:srgbClr val="002060"/>
              </a:buClr>
              <a:buFont typeface="Wingdings" pitchFamily="2" charset="2"/>
              <a:buChar char="Ø"/>
            </a:pPr>
            <a:r>
              <a:rPr lang="en-US" sz="2500" dirty="0">
                <a:solidFill>
                  <a:srgbClr val="000066"/>
                </a:solidFill>
              </a:rPr>
              <a:t>Articles of partnership state that King receives 60 percent of profits and losses and Wilson 40 percent each year.</a:t>
            </a:r>
          </a:p>
          <a:p>
            <a:pPr>
              <a:buClr>
                <a:srgbClr val="002060"/>
              </a:buClr>
              <a:buFont typeface="Wingdings" pitchFamily="2" charset="2"/>
              <a:buChar char="Ø"/>
            </a:pPr>
            <a:r>
              <a:rPr lang="en-US" sz="2500" dirty="0">
                <a:solidFill>
                  <a:srgbClr val="000066"/>
                </a:solidFill>
              </a:rPr>
              <a:t>Partners agreed to allow Goldman to enter the partnership for $20,000 with the money going into the business</a:t>
            </a:r>
            <a:r>
              <a:rPr lang="en-US" sz="2500" i="1" dirty="0">
                <a:solidFill>
                  <a:srgbClr val="000066"/>
                </a:solidFill>
              </a:rPr>
              <a:t>. </a:t>
            </a:r>
            <a:r>
              <a:rPr lang="en-US" sz="2500" dirty="0">
                <a:solidFill>
                  <a:srgbClr val="000066"/>
                </a:solidFill>
              </a:rPr>
              <a:t>All  parties have agreed that Goldman receives an initial 10 percent interest in the net assets of the partnership. </a:t>
            </a:r>
          </a:p>
        </p:txBody>
      </p:sp>
      <p:sp>
        <p:nvSpPr>
          <p:cNvPr id="86019" name="Slide Number Placeholder 6"/>
          <p:cNvSpPr>
            <a:spLocks noGrp="1"/>
          </p:cNvSpPr>
          <p:nvPr>
            <p:ph type="sldNum" sz="quarter" idx="12"/>
          </p:nvPr>
        </p:nvSpPr>
        <p:spPr bwMode="auto">
          <a:xfrm>
            <a:off x="8534400" y="6477000"/>
            <a:ext cx="609600" cy="381000"/>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z="1000" i="0" dirty="0"/>
              <a:t>14-</a:t>
            </a:r>
            <a:fld id="{C9D5FD9D-D01C-459A-9B6B-D50BA5455FC2}" type="slidenum">
              <a:rPr lang="en-US" sz="1000" i="0"/>
              <a:pPr fontAlgn="base">
                <a:spcBef>
                  <a:spcPct val="0"/>
                </a:spcBef>
                <a:spcAft>
                  <a:spcPct val="0"/>
                </a:spcAft>
              </a:pPr>
              <a:t>55</a:t>
            </a:fld>
            <a:endParaRPr lang="en-US" sz="1000" i="0" dirty="0"/>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 2021 McGraw-Hill Education. All rights reserved. No reproduction or distribution without the prior written consent of McGraw-Hill Education.</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6"/>
          <p:cNvSpPr>
            <a:spLocks noGrp="1" noChangeArrowheads="1"/>
          </p:cNvSpPr>
          <p:nvPr>
            <p:ph type="title"/>
          </p:nvPr>
        </p:nvSpPr>
        <p:spPr>
          <a:xfrm>
            <a:off x="152400" y="76200"/>
            <a:ext cx="8763000" cy="1143000"/>
          </a:xfrm>
        </p:spPr>
        <p:txBody>
          <a:bodyPr/>
          <a:lstStyle/>
          <a:p>
            <a:r>
              <a:rPr lang="en-US" sz="3800" dirty="0"/>
              <a:t>Bonus and Goodwill Methods Journal Entries </a:t>
            </a:r>
          </a:p>
        </p:txBody>
      </p:sp>
      <p:sp>
        <p:nvSpPr>
          <p:cNvPr id="90114" name="Rectangle 2"/>
          <p:cNvSpPr>
            <a:spLocks noGrp="1" noChangeArrowheads="1"/>
          </p:cNvSpPr>
          <p:nvPr>
            <p:ph idx="1"/>
          </p:nvPr>
        </p:nvSpPr>
        <p:spPr>
          <a:xfrm>
            <a:off x="928688" y="1447800"/>
            <a:ext cx="7391400" cy="533400"/>
          </a:xfrm>
          <a:solidFill>
            <a:schemeClr val="bg1"/>
          </a:solidFill>
          <a:ln w="38100">
            <a:noFill/>
          </a:ln>
        </p:spPr>
        <p:txBody>
          <a:bodyPr/>
          <a:lstStyle/>
          <a:p>
            <a:pPr algn="ctr">
              <a:lnSpc>
                <a:spcPct val="90000"/>
              </a:lnSpc>
              <a:buFont typeface="Wingdings" pitchFamily="2" charset="2"/>
              <a:buNone/>
            </a:pPr>
            <a:r>
              <a:rPr lang="en-US" sz="2600" dirty="0"/>
              <a:t>Bonus Credited to Original Partners</a:t>
            </a:r>
          </a:p>
        </p:txBody>
      </p:sp>
      <p:sp>
        <p:nvSpPr>
          <p:cNvPr id="90115" name="Rectangle 2"/>
          <p:cNvSpPr txBox="1">
            <a:spLocks noChangeArrowheads="1"/>
          </p:cNvSpPr>
          <p:nvPr/>
        </p:nvSpPr>
        <p:spPr bwMode="auto">
          <a:xfrm>
            <a:off x="928688" y="3962400"/>
            <a:ext cx="7391400" cy="533400"/>
          </a:xfrm>
          <a:prstGeom prst="rect">
            <a:avLst/>
          </a:prstGeom>
          <a:solidFill>
            <a:schemeClr val="bg1"/>
          </a:solidFill>
          <a:ln w="38100">
            <a:noFill/>
            <a:miter lim="800000"/>
            <a:headEnd/>
            <a:tailEnd/>
          </a:ln>
        </p:spPr>
        <p:txBody>
          <a:bodyPr/>
          <a:lstStyle/>
          <a:p>
            <a:pPr marL="342900" indent="-342900" algn="ctr">
              <a:lnSpc>
                <a:spcPct val="90000"/>
              </a:lnSpc>
              <a:spcBef>
                <a:spcPct val="20000"/>
              </a:spcBef>
              <a:buFont typeface="Wingdings" pitchFamily="2" charset="2"/>
              <a:buNone/>
            </a:pPr>
            <a:r>
              <a:rPr lang="en-US" sz="2600" b="1" dirty="0">
                <a:solidFill>
                  <a:srgbClr val="002060"/>
                </a:solidFill>
                <a:cs typeface="Times New Roman" pitchFamily="18" charset="0"/>
              </a:rPr>
              <a:t>Goodwill Credited to Original Partners</a:t>
            </a:r>
            <a:br>
              <a:rPr lang="en-US" sz="2600" b="1" dirty="0">
                <a:cs typeface="Times New Roman" pitchFamily="18" charset="0"/>
              </a:rPr>
            </a:br>
            <a:endParaRPr lang="en-US" sz="2600" b="1" dirty="0">
              <a:cs typeface="Times New Roman" pitchFamily="18" charset="0"/>
            </a:endParaRPr>
          </a:p>
        </p:txBody>
      </p:sp>
      <p:sp>
        <p:nvSpPr>
          <p:cNvPr id="90118" name="Slide Number Placeholder 6"/>
          <p:cNvSpPr>
            <a:spLocks noGrp="1"/>
          </p:cNvSpPr>
          <p:nvPr>
            <p:ph type="sldNum" sz="quarter" idx="12"/>
          </p:nvPr>
        </p:nvSpPr>
        <p:spPr bwMode="auto">
          <a:xfrm>
            <a:off x="8534400" y="6477000"/>
            <a:ext cx="609600" cy="381000"/>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z="1000" i="0" dirty="0"/>
              <a:t>14-</a:t>
            </a:r>
            <a:fld id="{092E738E-07B6-414F-97EA-98289CF936F9}" type="slidenum">
              <a:rPr lang="en-US" sz="1000" i="0"/>
              <a:pPr fontAlgn="base">
                <a:spcBef>
                  <a:spcPct val="0"/>
                </a:spcBef>
                <a:spcAft>
                  <a:spcPct val="0"/>
                </a:spcAft>
              </a:pPr>
              <a:t>56</a:t>
            </a:fld>
            <a:endParaRPr lang="en-US" sz="1000" i="0" dirty="0"/>
          </a:p>
        </p:txBody>
      </p:sp>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1552" y="1981200"/>
            <a:ext cx="7390448" cy="1783459"/>
          </a:xfrm>
          <a:prstGeom prst="rect">
            <a:avLst/>
          </a:prstGeom>
          <a:noFill/>
          <a:ln w="9525">
            <a:solidFill>
              <a:srgbClr val="000066"/>
            </a:solidFill>
            <a:miter lim="800000"/>
            <a:headEnd/>
            <a:tailEnd/>
          </a:ln>
          <a:extLst>
            <a:ext uri="{909E8E84-426E-40dd-AFC4-6F175D3DCCD1}">
              <a14:hiddenFill xmlns:a14="http://schemas.microsoft.com/office/drawing/2010/main" xmlns="">
                <a:solidFill>
                  <a:schemeClr val="accent1"/>
                </a:solidFill>
              </a14:hiddenFill>
            </a:ext>
          </a:extLst>
        </p:spPr>
      </p:pic>
      <p:pic>
        <p:nvPicPr>
          <p:cNvPr id="1638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1553" y="4419600"/>
            <a:ext cx="7390448" cy="2072453"/>
          </a:xfrm>
          <a:prstGeom prst="rect">
            <a:avLst/>
          </a:prstGeom>
          <a:noFill/>
          <a:ln w="9525">
            <a:solidFill>
              <a:schemeClr val="tx1"/>
            </a:solidFill>
            <a:miter lim="800000"/>
            <a:headEnd/>
            <a:tailEnd/>
          </a:ln>
          <a:extLst>
            <a:ext uri="{909E8E84-426E-40dd-AFC4-6F175D3DCCD1}">
              <a14:hiddenFill xmlns:a14="http://schemas.microsoft.com/office/drawing/2010/main" xmlns="">
                <a:solidFill>
                  <a:schemeClr val="accent1"/>
                </a:solidFill>
              </a14:hiddenFill>
            </a:ext>
          </a:extLst>
        </p:spPr>
      </p:pic>
      <p:sp>
        <p:nvSpPr>
          <p:cNvPr id="9" name="Rectangle 8"/>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 2021 McGraw-Hill Education. All rights reserved. No reproduction or distribution without the prior written consent of McGraw-Hill Education.</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6"/>
          <p:cNvSpPr>
            <a:spLocks noGrp="1" noChangeArrowheads="1"/>
          </p:cNvSpPr>
          <p:nvPr>
            <p:ph type="title"/>
          </p:nvPr>
        </p:nvSpPr>
        <p:spPr>
          <a:xfrm>
            <a:off x="152400" y="76200"/>
            <a:ext cx="8763000" cy="1295400"/>
          </a:xfrm>
        </p:spPr>
        <p:txBody>
          <a:bodyPr/>
          <a:lstStyle/>
          <a:p>
            <a:r>
              <a:rPr lang="en-US" sz="4000" dirty="0"/>
              <a:t>Contribution to the Partnership—Hybrid Method</a:t>
            </a:r>
          </a:p>
        </p:txBody>
      </p:sp>
      <p:sp>
        <p:nvSpPr>
          <p:cNvPr id="92162" name="Rectangle 2"/>
          <p:cNvSpPr>
            <a:spLocks noGrp="1" noChangeArrowheads="1"/>
          </p:cNvSpPr>
          <p:nvPr>
            <p:ph idx="1"/>
          </p:nvPr>
        </p:nvSpPr>
        <p:spPr>
          <a:xfrm>
            <a:off x="76200" y="1524000"/>
            <a:ext cx="8915400" cy="533400"/>
          </a:xfrm>
        </p:spPr>
        <p:txBody>
          <a:bodyPr/>
          <a:lstStyle/>
          <a:p>
            <a:pPr marL="0" indent="0">
              <a:lnSpc>
                <a:spcPct val="90000"/>
              </a:lnSpc>
              <a:buNone/>
            </a:pPr>
            <a:r>
              <a:rPr lang="en-US" sz="2500" dirty="0">
                <a:solidFill>
                  <a:srgbClr val="000066"/>
                </a:solidFill>
              </a:rPr>
              <a:t>With the hybrid method, identifiable assets (such as land) are revalued but no goodwill is recognized. </a:t>
            </a:r>
          </a:p>
        </p:txBody>
      </p:sp>
      <p:sp>
        <p:nvSpPr>
          <p:cNvPr id="92165" name="Slide Number Placeholder 6"/>
          <p:cNvSpPr>
            <a:spLocks noGrp="1"/>
          </p:cNvSpPr>
          <p:nvPr>
            <p:ph type="sldNum" sz="quarter" idx="12"/>
          </p:nvPr>
        </p:nvSpPr>
        <p:spPr bwMode="auto">
          <a:xfrm>
            <a:off x="8534400" y="6477000"/>
            <a:ext cx="609600" cy="381000"/>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z="1000" i="0" dirty="0"/>
              <a:t>14-</a:t>
            </a:r>
            <a:fld id="{73CD973D-198C-4A53-BC57-D299DC3637BB}" type="slidenum">
              <a:rPr lang="en-US" sz="1000" i="0"/>
              <a:pPr fontAlgn="base">
                <a:spcBef>
                  <a:spcPct val="0"/>
                </a:spcBef>
                <a:spcAft>
                  <a:spcPct val="0"/>
                </a:spcAft>
              </a:pPr>
              <a:t>57</a:t>
            </a:fld>
            <a:endParaRPr lang="en-US" sz="1000" i="0" dirty="0"/>
          </a:p>
        </p:txBody>
      </p:sp>
      <p:pic>
        <p:nvPicPr>
          <p:cNvPr id="174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2358603"/>
            <a:ext cx="7786688" cy="1527597"/>
          </a:xfrm>
          <a:prstGeom prst="rect">
            <a:avLst/>
          </a:prstGeom>
          <a:noFill/>
          <a:ln w="9525">
            <a:solidFill>
              <a:schemeClr val="tx1"/>
            </a:solidFill>
            <a:miter lim="800000"/>
            <a:headEnd/>
            <a:tailEnd/>
          </a:ln>
          <a:extLst>
            <a:ext uri="{909E8E84-426E-40dd-AFC4-6F175D3DCCD1}">
              <a14:hiddenFill xmlns:a14="http://schemas.microsoft.com/office/drawing/2010/main" xmlns="">
                <a:solidFill>
                  <a:schemeClr val="accent1"/>
                </a:solidFill>
              </a14:hiddenFill>
            </a:ext>
          </a:extLst>
        </p:spPr>
      </p:pic>
      <p:pic>
        <p:nvPicPr>
          <p:cNvPr id="1741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4495800"/>
            <a:ext cx="7786688" cy="1861739"/>
          </a:xfrm>
          <a:prstGeom prst="rect">
            <a:avLst/>
          </a:prstGeom>
          <a:noFill/>
          <a:ln w="9525">
            <a:solidFill>
              <a:schemeClr val="tx1"/>
            </a:solidFill>
            <a:miter lim="800000"/>
            <a:headEnd/>
            <a:tailEnd/>
          </a:ln>
          <a:extLst>
            <a:ext uri="{909E8E84-426E-40dd-AFC4-6F175D3DCCD1}">
              <a14:hiddenFill xmlns:a14="http://schemas.microsoft.com/office/drawing/2010/main" xmlns="">
                <a:solidFill>
                  <a:schemeClr val="accent1"/>
                </a:solidFill>
              </a14:hiddenFill>
            </a:ext>
          </a:extLst>
        </p:spPr>
      </p:pic>
      <p:sp>
        <p:nvSpPr>
          <p:cNvPr id="2" name="Rectangle 1"/>
          <p:cNvSpPr/>
          <p:nvPr/>
        </p:nvSpPr>
        <p:spPr>
          <a:xfrm>
            <a:off x="76200" y="3957935"/>
            <a:ext cx="9296400" cy="461665"/>
          </a:xfrm>
          <a:prstGeom prst="rect">
            <a:avLst/>
          </a:prstGeom>
        </p:spPr>
        <p:txBody>
          <a:bodyPr wrap="square">
            <a:spAutoFit/>
          </a:bodyPr>
          <a:lstStyle/>
          <a:p>
            <a:r>
              <a:rPr lang="en-US" b="1" dirty="0">
                <a:solidFill>
                  <a:srgbClr val="000066"/>
                </a:solidFill>
              </a:rPr>
              <a:t>The extra payment is attributed as a bonus to the original partners. </a:t>
            </a:r>
          </a:p>
        </p:txBody>
      </p:sp>
      <p:sp>
        <p:nvSpPr>
          <p:cNvPr id="9" name="Rectangle 8"/>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 2021 McGraw-Hill Education. All rights reserved. No reproduction or distribution without the prior written consent of McGraw-Hill Education.</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6"/>
          <p:cNvSpPr>
            <a:spLocks noGrp="1" noChangeArrowheads="1"/>
          </p:cNvSpPr>
          <p:nvPr>
            <p:ph type="title"/>
          </p:nvPr>
        </p:nvSpPr>
        <p:spPr>
          <a:xfrm>
            <a:off x="152400" y="76200"/>
            <a:ext cx="8915400" cy="1295400"/>
          </a:xfrm>
        </p:spPr>
        <p:txBody>
          <a:bodyPr/>
          <a:lstStyle/>
          <a:p>
            <a:r>
              <a:rPr lang="en-US" sz="3800" dirty="0">
                <a:solidFill>
                  <a:srgbClr val="000066"/>
                </a:solidFill>
              </a:rPr>
              <a:t>Bonus or Goodwill Credited to New Partner</a:t>
            </a:r>
            <a:r>
              <a:rPr lang="en-US" sz="4000" dirty="0">
                <a:solidFill>
                  <a:srgbClr val="000066"/>
                </a:solidFill>
              </a:rPr>
              <a:t>—</a:t>
            </a:r>
            <a:r>
              <a:rPr lang="en-US" sz="3800" dirty="0">
                <a:solidFill>
                  <a:srgbClr val="000066"/>
                </a:solidFill>
              </a:rPr>
              <a:t>Contribution to Partnership</a:t>
            </a:r>
          </a:p>
        </p:txBody>
      </p:sp>
      <p:sp>
        <p:nvSpPr>
          <p:cNvPr id="94210" name="Rectangle 2"/>
          <p:cNvSpPr>
            <a:spLocks noGrp="1" noChangeArrowheads="1"/>
          </p:cNvSpPr>
          <p:nvPr>
            <p:ph idx="1"/>
          </p:nvPr>
        </p:nvSpPr>
        <p:spPr>
          <a:xfrm>
            <a:off x="228600" y="1447800"/>
            <a:ext cx="8915400" cy="990600"/>
          </a:xfrm>
        </p:spPr>
        <p:txBody>
          <a:bodyPr/>
          <a:lstStyle/>
          <a:p>
            <a:pPr marL="0">
              <a:lnSpc>
                <a:spcPct val="90000"/>
              </a:lnSpc>
              <a:buFont typeface="Wingdings" pitchFamily="2" charset="2"/>
              <a:buNone/>
            </a:pPr>
            <a:r>
              <a:rPr lang="en-US" sz="2400" dirty="0">
                <a:solidFill>
                  <a:srgbClr val="000066"/>
                </a:solidFill>
              </a:rPr>
              <a:t>If a new partner contributes an attribute other than tangible assets to the partnership, the articles of partnership may allow the new partner to be credited either a bonus or goodwill. </a:t>
            </a:r>
          </a:p>
        </p:txBody>
      </p:sp>
      <p:sp>
        <p:nvSpPr>
          <p:cNvPr id="94213" name="Slide Number Placeholder 6"/>
          <p:cNvSpPr>
            <a:spLocks noGrp="1"/>
          </p:cNvSpPr>
          <p:nvPr>
            <p:ph type="sldNum" sz="quarter" idx="12"/>
          </p:nvPr>
        </p:nvSpPr>
        <p:spPr bwMode="auto">
          <a:xfrm>
            <a:off x="8534400" y="6477000"/>
            <a:ext cx="609600" cy="381000"/>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z="1000" i="0" dirty="0"/>
              <a:t>14-</a:t>
            </a:r>
            <a:fld id="{CFBC8CDB-32DC-4505-9D8A-B706106C787B}" type="slidenum">
              <a:rPr lang="en-US" sz="1000" i="0"/>
              <a:pPr fontAlgn="base">
                <a:spcBef>
                  <a:spcPct val="0"/>
                </a:spcBef>
                <a:spcAft>
                  <a:spcPct val="0"/>
                </a:spcAft>
              </a:pPr>
              <a:t>58</a:t>
            </a:fld>
            <a:endParaRPr lang="en-US" sz="1000" i="0" dirty="0"/>
          </a:p>
        </p:txBody>
      </p:sp>
      <p:sp>
        <p:nvSpPr>
          <p:cNvPr id="2" name="TextBox 1"/>
          <p:cNvSpPr txBox="1"/>
          <p:nvPr/>
        </p:nvSpPr>
        <p:spPr>
          <a:xfrm>
            <a:off x="1676400" y="2438400"/>
            <a:ext cx="5029200" cy="461665"/>
          </a:xfrm>
          <a:prstGeom prst="rect">
            <a:avLst/>
          </a:prstGeom>
          <a:noFill/>
        </p:spPr>
        <p:txBody>
          <a:bodyPr wrap="square" rtlCol="0">
            <a:spAutoFit/>
          </a:bodyPr>
          <a:lstStyle/>
          <a:p>
            <a:pPr algn="ctr"/>
            <a:r>
              <a:rPr lang="en-US" b="1" dirty="0">
                <a:solidFill>
                  <a:srgbClr val="000066"/>
                </a:solidFill>
              </a:rPr>
              <a:t>Bonus Method</a:t>
            </a:r>
          </a:p>
        </p:txBody>
      </p:sp>
      <p:sp>
        <p:nvSpPr>
          <p:cNvPr id="10" name="TextBox 9"/>
          <p:cNvSpPr txBox="1"/>
          <p:nvPr/>
        </p:nvSpPr>
        <p:spPr>
          <a:xfrm>
            <a:off x="1600200" y="4648200"/>
            <a:ext cx="5029200" cy="461665"/>
          </a:xfrm>
          <a:prstGeom prst="rect">
            <a:avLst/>
          </a:prstGeom>
          <a:noFill/>
        </p:spPr>
        <p:txBody>
          <a:bodyPr wrap="square" rtlCol="0">
            <a:spAutoFit/>
          </a:bodyPr>
          <a:lstStyle/>
          <a:p>
            <a:pPr algn="ctr"/>
            <a:r>
              <a:rPr lang="en-US" b="1" dirty="0">
                <a:solidFill>
                  <a:srgbClr val="000066"/>
                </a:solidFill>
              </a:rPr>
              <a:t>Goodwill Method</a:t>
            </a:r>
          </a:p>
        </p:txBody>
      </p:sp>
      <p:pic>
        <p:nvPicPr>
          <p:cNvPr id="4" name="Picture 3"/>
          <p:cNvPicPr>
            <a:picLocks noChangeAspect="1"/>
          </p:cNvPicPr>
          <p:nvPr/>
        </p:nvPicPr>
        <p:blipFill>
          <a:blip r:embed="rId3"/>
          <a:stretch>
            <a:fillRect/>
          </a:stretch>
        </p:blipFill>
        <p:spPr>
          <a:xfrm>
            <a:off x="914400" y="5037886"/>
            <a:ext cx="7315200" cy="1430586"/>
          </a:xfrm>
          <a:prstGeom prst="rect">
            <a:avLst/>
          </a:prstGeom>
        </p:spPr>
      </p:pic>
      <p:pic>
        <p:nvPicPr>
          <p:cNvPr id="5" name="Picture 4"/>
          <p:cNvPicPr>
            <a:picLocks noChangeAspect="1"/>
          </p:cNvPicPr>
          <p:nvPr/>
        </p:nvPicPr>
        <p:blipFill>
          <a:blip r:embed="rId4"/>
          <a:stretch>
            <a:fillRect/>
          </a:stretch>
        </p:blipFill>
        <p:spPr>
          <a:xfrm>
            <a:off x="914400" y="2854216"/>
            <a:ext cx="7315200" cy="1477868"/>
          </a:xfrm>
          <a:prstGeom prst="rect">
            <a:avLst/>
          </a:prstGeom>
        </p:spPr>
      </p:pic>
      <p:sp>
        <p:nvSpPr>
          <p:cNvPr id="11" name="Rectangle 10"/>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 2021 McGraw-Hill Education. All rights reserved. No reproduction or distribution without the prior written consent of McGraw-Hill Education.</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9"/>
          <p:cNvSpPr>
            <a:spLocks noGrp="1" noChangeArrowheads="1"/>
          </p:cNvSpPr>
          <p:nvPr>
            <p:ph type="title"/>
          </p:nvPr>
        </p:nvSpPr>
        <p:spPr>
          <a:xfrm>
            <a:off x="152400" y="76200"/>
            <a:ext cx="8763000" cy="1143000"/>
          </a:xfrm>
        </p:spPr>
        <p:txBody>
          <a:bodyPr/>
          <a:lstStyle/>
          <a:p>
            <a:r>
              <a:rPr lang="en-US" sz="4000" dirty="0"/>
              <a:t>Learning Objective 14-10</a:t>
            </a:r>
          </a:p>
        </p:txBody>
      </p:sp>
      <p:sp>
        <p:nvSpPr>
          <p:cNvPr id="96258" name="Rectangle 8"/>
          <p:cNvSpPr>
            <a:spLocks noChangeArrowheads="1"/>
          </p:cNvSpPr>
          <p:nvPr/>
        </p:nvSpPr>
        <p:spPr bwMode="auto">
          <a:xfrm>
            <a:off x="304800" y="1804988"/>
            <a:ext cx="8153400" cy="4038600"/>
          </a:xfrm>
          <a:prstGeom prst="rect">
            <a:avLst/>
          </a:prstGeom>
          <a:noFill/>
          <a:ln w="12700">
            <a:noFill/>
            <a:miter lim="800000"/>
            <a:headEnd/>
            <a:tailEnd/>
          </a:ln>
        </p:spPr>
        <p:txBody>
          <a:bodyPr anchor="ctr" anchorCtr="1"/>
          <a:lstStyle/>
          <a:p>
            <a:pPr eaLnBrk="0" hangingPunct="0"/>
            <a:endParaRPr lang="en-US" sz="4000" b="1" dirty="0">
              <a:solidFill>
                <a:srgbClr val="002060"/>
              </a:solidFill>
              <a:cs typeface="Times New Roman" pitchFamily="18" charset="0"/>
            </a:endParaRPr>
          </a:p>
        </p:txBody>
      </p:sp>
      <p:sp>
        <p:nvSpPr>
          <p:cNvPr id="96259" name="Rectangle 1"/>
          <p:cNvSpPr>
            <a:spLocks noChangeArrowheads="1"/>
          </p:cNvSpPr>
          <p:nvPr/>
        </p:nvSpPr>
        <p:spPr bwMode="auto">
          <a:xfrm>
            <a:off x="838200" y="2481263"/>
            <a:ext cx="7620000" cy="1200329"/>
          </a:xfrm>
          <a:prstGeom prst="rect">
            <a:avLst/>
          </a:prstGeom>
          <a:noFill/>
          <a:ln w="9525">
            <a:noFill/>
            <a:miter lim="800000"/>
            <a:headEnd/>
            <a:tailEnd/>
          </a:ln>
        </p:spPr>
        <p:txBody>
          <a:bodyPr>
            <a:spAutoFit/>
          </a:bodyPr>
          <a:lstStyle/>
          <a:p>
            <a:pPr eaLnBrk="0" hangingPunct="0"/>
            <a:r>
              <a:rPr lang="en-US" sz="3600" b="1" dirty="0">
                <a:solidFill>
                  <a:srgbClr val="002060"/>
                </a:solidFill>
              </a:rPr>
              <a:t>Prepare journal entries to record the withdrawal of a current partner.</a:t>
            </a:r>
          </a:p>
        </p:txBody>
      </p:sp>
      <p:sp>
        <p:nvSpPr>
          <p:cNvPr id="96260" name="Slide Number Placeholder 6"/>
          <p:cNvSpPr>
            <a:spLocks noGrp="1"/>
          </p:cNvSpPr>
          <p:nvPr>
            <p:ph type="sldNum" sz="quarter" idx="12"/>
          </p:nvPr>
        </p:nvSpPr>
        <p:spPr bwMode="auto">
          <a:xfrm>
            <a:off x="8534400" y="6477000"/>
            <a:ext cx="609600" cy="381000"/>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z="1000" i="0" dirty="0"/>
              <a:t>14-</a:t>
            </a:r>
            <a:fld id="{45AB528F-0228-496A-BF26-A414FFD30466}" type="slidenum">
              <a:rPr lang="en-US" sz="1000" i="0"/>
              <a:pPr fontAlgn="base">
                <a:spcBef>
                  <a:spcPct val="0"/>
                </a:spcBef>
                <a:spcAft>
                  <a:spcPct val="0"/>
                </a:spcAft>
              </a:pPr>
              <a:t>59</a:t>
            </a:fld>
            <a:endParaRPr lang="en-US" sz="1000" i="0" dirty="0"/>
          </a:p>
        </p:txBody>
      </p:sp>
      <p:sp>
        <p:nvSpPr>
          <p:cNvPr id="7" name="Rectangle 6"/>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 2021 McGraw-Hill Education. All rights reserved. No reproduction or distribution without the prior written consent of McGraw-Hill Education.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Grp="1" noChangeArrowheads="1"/>
          </p:cNvSpPr>
          <p:nvPr>
            <p:ph type="title"/>
          </p:nvPr>
        </p:nvSpPr>
        <p:spPr>
          <a:xfrm>
            <a:off x="152400" y="152400"/>
            <a:ext cx="8763000" cy="1295400"/>
          </a:xfrm>
        </p:spPr>
        <p:txBody>
          <a:bodyPr/>
          <a:lstStyle/>
          <a:p>
            <a:r>
              <a:rPr lang="en-US" sz="4000" dirty="0"/>
              <a:t>Partnership—Disadvantages</a:t>
            </a:r>
            <a:endParaRPr lang="en-US" sz="3800" dirty="0"/>
          </a:p>
        </p:txBody>
      </p:sp>
      <p:sp>
        <p:nvSpPr>
          <p:cNvPr id="1006596" name="Rectangle 4"/>
          <p:cNvSpPr>
            <a:spLocks noChangeArrowheads="1"/>
          </p:cNvSpPr>
          <p:nvPr/>
        </p:nvSpPr>
        <p:spPr bwMode="auto">
          <a:xfrm>
            <a:off x="76200" y="1447800"/>
            <a:ext cx="8839200" cy="4953000"/>
          </a:xfrm>
          <a:prstGeom prst="rect">
            <a:avLst/>
          </a:prstGeom>
          <a:noFill/>
          <a:ln w="38100">
            <a:noFill/>
            <a:miter lim="800000"/>
            <a:headEnd/>
            <a:tailEnd/>
          </a:ln>
        </p:spPr>
        <p:txBody>
          <a:bodyPr anchor="ctr" anchorCtr="1"/>
          <a:lstStyle/>
          <a:p>
            <a:pPr>
              <a:spcAft>
                <a:spcPts val="600"/>
              </a:spcAft>
            </a:pPr>
            <a:r>
              <a:rPr lang="en-US" sz="2600" b="1" dirty="0">
                <a:solidFill>
                  <a:srgbClr val="000066"/>
                </a:solidFill>
              </a:rPr>
              <a:t>The partnership form of business has significant disadvantages. </a:t>
            </a:r>
          </a:p>
          <a:p>
            <a:pPr marL="457200" indent="-457200">
              <a:spcAft>
                <a:spcPts val="600"/>
              </a:spcAft>
              <a:buFont typeface="Wingdings" panose="05000000000000000000" pitchFamily="2" charset="2"/>
              <a:buChar char="Ø"/>
            </a:pPr>
            <a:r>
              <a:rPr lang="en-US" sz="2600" b="1" dirty="0">
                <a:solidFill>
                  <a:srgbClr val="000066"/>
                </a:solidFill>
              </a:rPr>
              <a:t>Unlimited liability that each partner automatically incurs. </a:t>
            </a:r>
          </a:p>
          <a:p>
            <a:pPr marL="457200" indent="-457200">
              <a:spcAft>
                <a:spcPts val="600"/>
              </a:spcAft>
              <a:buFont typeface="Wingdings" panose="05000000000000000000" pitchFamily="2" charset="2"/>
              <a:buChar char="Ø"/>
            </a:pPr>
            <a:r>
              <a:rPr lang="en-US" sz="2600" b="1" dirty="0">
                <a:solidFill>
                  <a:srgbClr val="000066"/>
                </a:solidFill>
              </a:rPr>
              <a:t>Any partner can be held personally liable for </a:t>
            </a:r>
            <a:r>
              <a:rPr lang="en-US" sz="2600" b="1" i="1" dirty="0">
                <a:solidFill>
                  <a:srgbClr val="000066"/>
                </a:solidFill>
              </a:rPr>
              <a:t>all </a:t>
            </a:r>
            <a:r>
              <a:rPr lang="en-US" sz="2600" b="1" dirty="0">
                <a:solidFill>
                  <a:srgbClr val="000066"/>
                </a:solidFill>
              </a:rPr>
              <a:t>debts.</a:t>
            </a:r>
          </a:p>
          <a:p>
            <a:pPr marL="457200" indent="-457200">
              <a:spcAft>
                <a:spcPts val="600"/>
              </a:spcAft>
              <a:buFont typeface="Wingdings" panose="05000000000000000000" pitchFamily="2" charset="2"/>
              <a:buChar char="Ø"/>
            </a:pPr>
            <a:r>
              <a:rPr lang="en-US" sz="2600" b="1" dirty="0">
                <a:solidFill>
                  <a:srgbClr val="000066"/>
                </a:solidFill>
              </a:rPr>
              <a:t>Potential risk is significant when coupled with mutual agency, the right each partner has to incur liabilities in the name of partnership. </a:t>
            </a:r>
          </a:p>
          <a:p>
            <a:pPr marL="457200" indent="-457200">
              <a:spcAft>
                <a:spcPts val="600"/>
              </a:spcAft>
              <a:buFont typeface="Wingdings" panose="05000000000000000000" pitchFamily="2" charset="2"/>
              <a:buChar char="Ø"/>
            </a:pPr>
            <a:r>
              <a:rPr lang="en-US" sz="2600" b="1" dirty="0">
                <a:solidFill>
                  <a:srgbClr val="000066"/>
                </a:solidFill>
              </a:rPr>
              <a:t>Partners acting within the normal scope of the business have the power to obligate the company for any amount. If the partnership fails to pay the debts, creditors can seek satisfactory remuneration from any partner they choose. </a:t>
            </a:r>
          </a:p>
        </p:txBody>
      </p:sp>
      <p:sp>
        <p:nvSpPr>
          <p:cNvPr id="14339" name="Slide Number Placeholder 6"/>
          <p:cNvSpPr>
            <a:spLocks noGrp="1"/>
          </p:cNvSpPr>
          <p:nvPr>
            <p:ph type="sldNum" sz="quarter" idx="12"/>
          </p:nvPr>
        </p:nvSpPr>
        <p:spPr bwMode="auto">
          <a:xfrm>
            <a:off x="8534400" y="6477000"/>
            <a:ext cx="609600" cy="381000"/>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z="1000" i="0" dirty="0"/>
              <a:t>14-</a:t>
            </a:r>
            <a:fld id="{881A124C-D5A2-4226-BEB8-869B7A588CAE}" type="slidenum">
              <a:rPr lang="en-US" sz="1000" i="0"/>
              <a:pPr fontAlgn="base">
                <a:spcBef>
                  <a:spcPct val="0"/>
                </a:spcBef>
                <a:spcAft>
                  <a:spcPct val="0"/>
                </a:spcAft>
              </a:pPr>
              <a:t>6</a:t>
            </a:fld>
            <a:endParaRPr lang="en-US" sz="1000" i="0" dirty="0"/>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41661485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txBox="1">
            <a:spLocks noChangeArrowheads="1"/>
          </p:cNvSpPr>
          <p:nvPr/>
        </p:nvSpPr>
        <p:spPr bwMode="auto">
          <a:xfrm>
            <a:off x="228600" y="1676400"/>
            <a:ext cx="8763000" cy="4343400"/>
          </a:xfrm>
          <a:prstGeom prst="rect">
            <a:avLst/>
          </a:prstGeom>
          <a:noFill/>
          <a:ln w="38100">
            <a:noFill/>
            <a:miter lim="800000"/>
            <a:headEnd/>
            <a:tailEnd/>
          </a:ln>
          <a:effectLst/>
        </p:spPr>
        <p:txBody>
          <a:bodyPr lIns="90488" tIns="44450" rIns="90488" bIns="44450"/>
          <a:lstStyle/>
          <a:p>
            <a:pPr marL="0" indent="0">
              <a:spcBef>
                <a:spcPct val="20000"/>
              </a:spcBef>
              <a:buClr>
                <a:srgbClr val="000066"/>
              </a:buClr>
              <a:buSzPct val="80000"/>
              <a:buFont typeface="Wingdings" pitchFamily="2" charset="2"/>
              <a:buNone/>
              <a:defRPr/>
            </a:pPr>
            <a:r>
              <a:rPr lang="en-US" sz="2500" b="1" dirty="0">
                <a:solidFill>
                  <a:srgbClr val="000066"/>
                </a:solidFill>
              </a:rPr>
              <a:t>Withdrawal of a partner and the resulting distribution of partnership property can be accounted for by the: bonus (no revaluation), goodwill (revaluation), or hybrid method. </a:t>
            </a:r>
          </a:p>
          <a:p>
            <a:pPr marL="342900" indent="-342900">
              <a:spcBef>
                <a:spcPct val="20000"/>
              </a:spcBef>
              <a:buClr>
                <a:srgbClr val="000066"/>
              </a:buClr>
              <a:buSzPct val="80000"/>
              <a:buFont typeface="Wingdings" pitchFamily="2" charset="2"/>
              <a:buChar char="Ø"/>
              <a:defRPr/>
            </a:pPr>
            <a:r>
              <a:rPr lang="en-US" b="1" kern="0" dirty="0">
                <a:solidFill>
                  <a:srgbClr val="000066"/>
                </a:solidFill>
                <a:cs typeface="Times New Roman" pitchFamily="18" charset="0"/>
              </a:rPr>
              <a:t>Bonus</a:t>
            </a:r>
            <a:r>
              <a:rPr lang="en-US" dirty="0"/>
              <a:t>—</a:t>
            </a:r>
            <a:r>
              <a:rPr lang="en-US" b="1" kern="0" dirty="0">
                <a:solidFill>
                  <a:srgbClr val="000066"/>
                </a:solidFill>
                <a:cs typeface="Times New Roman" pitchFamily="18" charset="0"/>
              </a:rPr>
              <a:t>amount paid in excess of that partner’s capital account is allocated against remaining partners’ capital accounts. </a:t>
            </a:r>
          </a:p>
          <a:p>
            <a:pPr marL="342900" indent="-342900">
              <a:spcBef>
                <a:spcPct val="20000"/>
              </a:spcBef>
              <a:buClr>
                <a:srgbClr val="000066"/>
              </a:buClr>
              <a:buSzPct val="80000"/>
              <a:buFont typeface="Wingdings" pitchFamily="2" charset="2"/>
              <a:buChar char="Ø"/>
              <a:defRPr/>
            </a:pPr>
            <a:r>
              <a:rPr lang="en-US" b="1" kern="0" dirty="0">
                <a:solidFill>
                  <a:srgbClr val="000066"/>
                </a:solidFill>
                <a:cs typeface="Times New Roman" pitchFamily="18" charset="0"/>
              </a:rPr>
              <a:t>Goodwill</a:t>
            </a:r>
            <a:r>
              <a:rPr lang="en-US" dirty="0"/>
              <a:t>—</a:t>
            </a:r>
            <a:r>
              <a:rPr lang="en-US" b="1" kern="0" dirty="0">
                <a:solidFill>
                  <a:srgbClr val="000066"/>
                </a:solidFill>
                <a:cs typeface="Times New Roman" pitchFamily="18" charset="0"/>
              </a:rPr>
              <a:t>books are first adjusted to FMV, with a proportionate increase allocated to each partner’s account. Withdrawing partner is paid based on the balance in individual capital account.</a:t>
            </a:r>
          </a:p>
          <a:p>
            <a:pPr marL="342900" indent="-342900">
              <a:spcBef>
                <a:spcPct val="20000"/>
              </a:spcBef>
              <a:buClr>
                <a:srgbClr val="000066"/>
              </a:buClr>
              <a:buSzPct val="80000"/>
              <a:buFont typeface="Wingdings" pitchFamily="2" charset="2"/>
              <a:buChar char="Ø"/>
              <a:defRPr/>
            </a:pPr>
            <a:r>
              <a:rPr lang="en-US" b="1" kern="0" dirty="0">
                <a:solidFill>
                  <a:srgbClr val="000066"/>
                </a:solidFill>
                <a:cs typeface="Times New Roman" pitchFamily="18" charset="0"/>
              </a:rPr>
              <a:t>Hybrid</a:t>
            </a:r>
            <a:r>
              <a:rPr lang="en-US" dirty="0"/>
              <a:t>—</a:t>
            </a:r>
            <a:r>
              <a:rPr lang="en-US" b="1" dirty="0">
                <a:solidFill>
                  <a:srgbClr val="000066"/>
                </a:solidFill>
              </a:rPr>
              <a:t>restates assets and liabilities to fair value but does not record goodwill. </a:t>
            </a:r>
          </a:p>
          <a:p>
            <a:pPr marL="0" indent="0">
              <a:spcBef>
                <a:spcPct val="20000"/>
              </a:spcBef>
              <a:buClr>
                <a:srgbClr val="000066"/>
              </a:buClr>
              <a:buSzPct val="80000"/>
              <a:buFont typeface="Wingdings" pitchFamily="2" charset="2"/>
              <a:buNone/>
              <a:defRPr/>
            </a:pPr>
            <a:endParaRPr lang="en-US" sz="2500" b="1" dirty="0">
              <a:solidFill>
                <a:srgbClr val="000066"/>
              </a:solidFill>
            </a:endParaRPr>
          </a:p>
          <a:p>
            <a:pPr marL="0" indent="0">
              <a:spcBef>
                <a:spcPct val="20000"/>
              </a:spcBef>
              <a:buClr>
                <a:srgbClr val="000066"/>
              </a:buClr>
              <a:buSzPct val="80000"/>
              <a:buFont typeface="Wingdings" pitchFamily="2" charset="2"/>
              <a:buNone/>
              <a:defRPr/>
            </a:pPr>
            <a:endParaRPr lang="en-US" sz="2500" b="1" dirty="0">
              <a:solidFill>
                <a:srgbClr val="000066"/>
              </a:solidFill>
            </a:endParaRPr>
          </a:p>
        </p:txBody>
      </p:sp>
      <p:sp>
        <p:nvSpPr>
          <p:cNvPr id="98307" name="Slide Number Placeholder 6"/>
          <p:cNvSpPr>
            <a:spLocks noGrp="1"/>
          </p:cNvSpPr>
          <p:nvPr>
            <p:ph type="sldNum" sz="quarter" idx="12"/>
          </p:nvPr>
        </p:nvSpPr>
        <p:spPr bwMode="auto">
          <a:xfrm>
            <a:off x="8534400" y="6477000"/>
            <a:ext cx="609600" cy="381000"/>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z="1000" i="0" dirty="0"/>
              <a:t>14-</a:t>
            </a:r>
            <a:fld id="{5691AC62-3DE8-46FB-A773-9294D8EF120D}" type="slidenum">
              <a:rPr lang="en-US" sz="1000" i="0"/>
              <a:pPr fontAlgn="base">
                <a:spcBef>
                  <a:spcPct val="0"/>
                </a:spcBef>
                <a:spcAft>
                  <a:spcPct val="0"/>
                </a:spcAft>
              </a:pPr>
              <a:t>60</a:t>
            </a:fld>
            <a:endParaRPr lang="en-US" sz="1000" i="0" dirty="0"/>
          </a:p>
        </p:txBody>
      </p:sp>
      <p:sp>
        <p:nvSpPr>
          <p:cNvPr id="2" name="Title 1"/>
          <p:cNvSpPr>
            <a:spLocks noGrp="1"/>
          </p:cNvSpPr>
          <p:nvPr>
            <p:ph type="title"/>
          </p:nvPr>
        </p:nvSpPr>
        <p:spPr/>
        <p:txBody>
          <a:bodyPr/>
          <a:lstStyle/>
          <a:p>
            <a:pPr rtl="0" eaLnBrk="0" fontAlgn="base" hangingPunct="0"/>
            <a:r>
              <a:rPr lang="en-US" sz="4000" b="1" dirty="0">
                <a:solidFill>
                  <a:srgbClr val="002060"/>
                </a:solidFill>
                <a:effectLst/>
                <a:latin typeface="Times New Roman"/>
                <a:ea typeface="+mn-ea"/>
                <a:cs typeface="Times New Roman"/>
              </a:rPr>
              <a:t>Withdrawal of a Partner</a:t>
            </a:r>
            <a:r>
              <a:rPr lang="en-US" sz="4000" kern="1200" dirty="0">
                <a:solidFill>
                  <a:srgbClr val="000000"/>
                </a:solidFill>
                <a:effectLst/>
                <a:latin typeface="Times New Roman"/>
                <a:ea typeface="+mn-ea"/>
                <a:cs typeface="Arial"/>
              </a:rPr>
              <a:t>—</a:t>
            </a:r>
            <a:r>
              <a:rPr lang="en-US" sz="4000" b="1" dirty="0">
                <a:solidFill>
                  <a:srgbClr val="002060"/>
                </a:solidFill>
                <a:effectLst/>
                <a:latin typeface="Times New Roman"/>
                <a:ea typeface="+mn-ea"/>
                <a:cs typeface="Times New Roman"/>
              </a:rPr>
              <a:t>Bonus, Goodwill, and Hybrid Methods </a:t>
            </a:r>
            <a:endParaRPr lang="en-US" dirty="0">
              <a:effectLst/>
            </a:endParaRPr>
          </a:p>
        </p:txBody>
      </p:sp>
      <p:sp>
        <p:nvSpPr>
          <p:cNvPr id="7" name="Rectangle 6"/>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 2021 McGraw-Hill Education. All rights reserved. No reproduction or distribution without the prior written consent of McGraw-Hill Education.</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txBox="1">
            <a:spLocks noChangeArrowheads="1"/>
          </p:cNvSpPr>
          <p:nvPr/>
        </p:nvSpPr>
        <p:spPr bwMode="auto">
          <a:xfrm>
            <a:off x="228600" y="1676400"/>
            <a:ext cx="8763000" cy="4343400"/>
          </a:xfrm>
          <a:prstGeom prst="rect">
            <a:avLst/>
          </a:prstGeom>
          <a:noFill/>
          <a:ln w="38100">
            <a:noFill/>
            <a:miter lim="800000"/>
            <a:headEnd/>
            <a:tailEnd/>
          </a:ln>
          <a:effectLst/>
        </p:spPr>
        <p:txBody>
          <a:bodyPr lIns="90488" tIns="44450" rIns="90488" bIns="44450"/>
          <a:lstStyle/>
          <a:p>
            <a:pPr marL="0" indent="0">
              <a:spcBef>
                <a:spcPct val="20000"/>
              </a:spcBef>
              <a:buClr>
                <a:srgbClr val="000066"/>
              </a:buClr>
              <a:buSzPct val="80000"/>
              <a:buFont typeface="Wingdings" pitchFamily="2" charset="2"/>
              <a:buNone/>
              <a:defRPr/>
            </a:pPr>
            <a:endParaRPr lang="en-US" sz="2500" b="1" dirty="0">
              <a:solidFill>
                <a:srgbClr val="000066"/>
              </a:solidFill>
            </a:endParaRPr>
          </a:p>
          <a:p>
            <a:pPr marL="0" indent="0">
              <a:spcBef>
                <a:spcPct val="20000"/>
              </a:spcBef>
              <a:buClr>
                <a:srgbClr val="000066"/>
              </a:buClr>
              <a:buSzPct val="80000"/>
              <a:buFont typeface="Wingdings" pitchFamily="2" charset="2"/>
              <a:buNone/>
              <a:defRPr/>
            </a:pPr>
            <a:endParaRPr lang="en-US" sz="2500" b="1" dirty="0">
              <a:solidFill>
                <a:srgbClr val="000066"/>
              </a:solidFill>
            </a:endParaRPr>
          </a:p>
        </p:txBody>
      </p:sp>
      <p:sp>
        <p:nvSpPr>
          <p:cNvPr id="98307" name="Slide Number Placeholder 6"/>
          <p:cNvSpPr>
            <a:spLocks noGrp="1"/>
          </p:cNvSpPr>
          <p:nvPr>
            <p:ph type="sldNum" sz="quarter" idx="12"/>
          </p:nvPr>
        </p:nvSpPr>
        <p:spPr bwMode="auto">
          <a:xfrm>
            <a:off x="8534400" y="6477000"/>
            <a:ext cx="609600" cy="381000"/>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z="1000" i="0" dirty="0"/>
              <a:t>14-</a:t>
            </a:r>
            <a:fld id="{5691AC62-3DE8-46FB-A773-9294D8EF120D}" type="slidenum">
              <a:rPr lang="en-US" sz="1000" i="0"/>
              <a:pPr fontAlgn="base">
                <a:spcBef>
                  <a:spcPct val="0"/>
                </a:spcBef>
                <a:spcAft>
                  <a:spcPct val="0"/>
                </a:spcAft>
              </a:pPr>
              <a:t>61</a:t>
            </a:fld>
            <a:endParaRPr lang="en-US" sz="1000" i="0" dirty="0"/>
          </a:p>
        </p:txBody>
      </p:sp>
      <p:sp>
        <p:nvSpPr>
          <p:cNvPr id="2" name="Title 1"/>
          <p:cNvSpPr>
            <a:spLocks noGrp="1"/>
          </p:cNvSpPr>
          <p:nvPr>
            <p:ph type="title"/>
          </p:nvPr>
        </p:nvSpPr>
        <p:spPr>
          <a:xfrm>
            <a:off x="152400" y="152400"/>
            <a:ext cx="8763000" cy="914400"/>
          </a:xfrm>
        </p:spPr>
        <p:txBody>
          <a:bodyPr/>
          <a:lstStyle/>
          <a:p>
            <a:pPr rtl="0" eaLnBrk="0" fontAlgn="base" hangingPunct="0"/>
            <a:r>
              <a:rPr lang="en-US" sz="4000" b="1" dirty="0">
                <a:solidFill>
                  <a:srgbClr val="002060"/>
                </a:solidFill>
                <a:effectLst/>
                <a:latin typeface="Times New Roman"/>
                <a:ea typeface="+mn-ea"/>
                <a:cs typeface="Times New Roman"/>
              </a:rPr>
              <a:t>Withdrawal of a Partner—Example</a:t>
            </a:r>
            <a:endParaRPr lang="en-US" dirty="0">
              <a:effectLst/>
            </a:endParaRPr>
          </a:p>
        </p:txBody>
      </p:sp>
      <p:pic>
        <p:nvPicPr>
          <p:cNvPr id="3" name="Picture 2"/>
          <p:cNvPicPr>
            <a:picLocks noChangeAspect="1"/>
          </p:cNvPicPr>
          <p:nvPr/>
        </p:nvPicPr>
        <p:blipFill rotWithShape="1">
          <a:blip r:embed="rId3"/>
          <a:srcRect b="64390"/>
          <a:stretch/>
        </p:blipFill>
        <p:spPr>
          <a:xfrm>
            <a:off x="495300" y="1219199"/>
            <a:ext cx="7810500" cy="1564701"/>
          </a:xfrm>
          <a:prstGeom prst="rect">
            <a:avLst/>
          </a:prstGeom>
        </p:spPr>
      </p:pic>
      <p:sp>
        <p:nvSpPr>
          <p:cNvPr id="7" name="Rectangle 6"/>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 2021 McGraw-Hill Education. All rights reserved. No reproduction or distribution without the prior written consent of McGraw-Hill Education.</a:t>
            </a:r>
          </a:p>
        </p:txBody>
      </p:sp>
      <p:sp>
        <p:nvSpPr>
          <p:cNvPr id="4" name="TextBox 3"/>
          <p:cNvSpPr txBox="1"/>
          <p:nvPr/>
        </p:nvSpPr>
        <p:spPr>
          <a:xfrm>
            <a:off x="381000" y="2703017"/>
            <a:ext cx="8305800" cy="3970318"/>
          </a:xfrm>
          <a:prstGeom prst="rect">
            <a:avLst/>
          </a:prstGeom>
          <a:noFill/>
        </p:spPr>
        <p:txBody>
          <a:bodyPr wrap="square" rtlCol="0">
            <a:spAutoFit/>
          </a:bodyPr>
          <a:lstStyle/>
          <a:p>
            <a:r>
              <a:rPr lang="en-US" sz="2100" b="1" dirty="0">
                <a:solidFill>
                  <a:srgbClr val="000066"/>
                </a:solidFill>
              </a:rPr>
              <a:t>Windsor decides to withdraw from the partnership, but Duncan and Smith plan to continue operating the business. As per the original partnership agreement, a final settlement distribution for any withdrawing partner is computed based on the following specified provisions: </a:t>
            </a:r>
          </a:p>
          <a:p>
            <a:pPr marL="342900" indent="-342900">
              <a:buFont typeface="Arial"/>
              <a:buChar char="•"/>
            </a:pPr>
            <a:r>
              <a:rPr lang="en-US" sz="2100" b="1" dirty="0">
                <a:solidFill>
                  <a:srgbClr val="000066"/>
                </a:solidFill>
              </a:rPr>
              <a:t>An independent expert will appraise the business to determine its estimated fair value. </a:t>
            </a:r>
          </a:p>
          <a:p>
            <a:pPr marL="342900" indent="-342900">
              <a:buFont typeface="Arial"/>
              <a:buChar char="•"/>
            </a:pPr>
            <a:r>
              <a:rPr lang="en-US" sz="2100" b="1" dirty="0">
                <a:solidFill>
                  <a:srgbClr val="000066"/>
                </a:solidFill>
              </a:rPr>
              <a:t>Any individual who leaves the partnership will receive cash or other assets equal to that partner’s current capital balance after including an appropriate share of any adjustment indicated by the previous valuation. The allocation of unrecorded gains and losses is based on the normal profit and loss ratio. </a:t>
            </a:r>
          </a:p>
        </p:txBody>
      </p:sp>
    </p:spTree>
    <p:extLst>
      <p:ext uri="{BB962C8B-B14F-4D97-AF65-F5344CB8AC3E}">
        <p14:creationId xmlns:p14="http://schemas.microsoft.com/office/powerpoint/2010/main" val="420046496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7" name="Slide Number Placeholder 6"/>
          <p:cNvSpPr>
            <a:spLocks noGrp="1"/>
          </p:cNvSpPr>
          <p:nvPr>
            <p:ph type="sldNum" sz="quarter" idx="12"/>
          </p:nvPr>
        </p:nvSpPr>
        <p:spPr bwMode="auto">
          <a:xfrm>
            <a:off x="8534400" y="6477000"/>
            <a:ext cx="609600" cy="381000"/>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z="1000" i="0" dirty="0"/>
              <a:t>14-</a:t>
            </a:r>
            <a:fld id="{5691AC62-3DE8-46FB-A773-9294D8EF120D}" type="slidenum">
              <a:rPr lang="en-US" sz="1000" i="0"/>
              <a:pPr fontAlgn="base">
                <a:spcBef>
                  <a:spcPct val="0"/>
                </a:spcBef>
                <a:spcAft>
                  <a:spcPct val="0"/>
                </a:spcAft>
              </a:pPr>
              <a:t>62</a:t>
            </a:fld>
            <a:endParaRPr lang="en-US" sz="1000" i="0" dirty="0"/>
          </a:p>
        </p:txBody>
      </p:sp>
      <p:sp>
        <p:nvSpPr>
          <p:cNvPr id="2" name="Title 1"/>
          <p:cNvSpPr>
            <a:spLocks noGrp="1"/>
          </p:cNvSpPr>
          <p:nvPr>
            <p:ph type="title"/>
          </p:nvPr>
        </p:nvSpPr>
        <p:spPr>
          <a:xfrm>
            <a:off x="152400" y="152400"/>
            <a:ext cx="8763000" cy="1143000"/>
          </a:xfrm>
        </p:spPr>
        <p:txBody>
          <a:bodyPr/>
          <a:lstStyle/>
          <a:p>
            <a:pPr rtl="0" eaLnBrk="0" fontAlgn="base" hangingPunct="0"/>
            <a:r>
              <a:rPr lang="en-US" sz="4000" b="1" dirty="0">
                <a:solidFill>
                  <a:srgbClr val="002060"/>
                </a:solidFill>
                <a:effectLst/>
                <a:latin typeface="Times New Roman"/>
                <a:ea typeface="+mn-ea"/>
                <a:cs typeface="Times New Roman"/>
              </a:rPr>
              <a:t>Withdrawal of a Partner—Example (continued)</a:t>
            </a:r>
            <a:endParaRPr lang="en-US" sz="4000" dirty="0">
              <a:effectLst/>
            </a:endParaRPr>
          </a:p>
        </p:txBody>
      </p:sp>
      <p:sp>
        <p:nvSpPr>
          <p:cNvPr id="7" name="Rectangle 6"/>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 2021 McGraw-Hill Education. All rights reserved. No reproduction or distribution without the prior written consent of McGraw-Hill Education.</a:t>
            </a:r>
          </a:p>
        </p:txBody>
      </p:sp>
      <p:sp>
        <p:nvSpPr>
          <p:cNvPr id="3" name="TextBox 2"/>
          <p:cNvSpPr txBox="1"/>
          <p:nvPr/>
        </p:nvSpPr>
        <p:spPr>
          <a:xfrm>
            <a:off x="914400" y="1295400"/>
            <a:ext cx="7391400" cy="4893647"/>
          </a:xfrm>
          <a:prstGeom prst="rect">
            <a:avLst/>
          </a:prstGeom>
          <a:noFill/>
        </p:spPr>
        <p:txBody>
          <a:bodyPr wrap="square" rtlCol="0">
            <a:spAutoFit/>
          </a:bodyPr>
          <a:lstStyle/>
          <a:p>
            <a:pPr marL="0" indent="0">
              <a:spcBef>
                <a:spcPct val="20000"/>
              </a:spcBef>
              <a:buClr>
                <a:srgbClr val="0070C0"/>
              </a:buClr>
              <a:buSzPct val="80000"/>
              <a:buFont typeface="Wingdings" pitchFamily="2" charset="2"/>
              <a:buNone/>
              <a:defRPr/>
            </a:pPr>
            <a:r>
              <a:rPr lang="en-US" b="1" dirty="0">
                <a:solidFill>
                  <a:srgbClr val="000066"/>
                </a:solidFill>
              </a:rPr>
              <a:t>Following Windsor’s decision to withdraw from the partnership, its property is immediately appraised. Total fair value is estimated at $180,000, a figure $80,000 in excess of book value. According to this valuation, land held by the partnership is currently worth $50,000 more than its original cost. In addition, $30,000 in goodwill is attributed to the partnership based on its value as a going concern. </a:t>
            </a:r>
            <a:r>
              <a:rPr lang="en-US" b="1" i="1" dirty="0">
                <a:solidFill>
                  <a:srgbClr val="000066"/>
                </a:solidFill>
              </a:rPr>
              <a:t>Therefore, Windsor receives $26,000 on leaving the partnership: the original $10,000 capital balance plus a 20 percent share of this $80,000 increment. </a:t>
            </a:r>
            <a:r>
              <a:rPr lang="en-US" b="1" dirty="0">
                <a:solidFill>
                  <a:srgbClr val="000066"/>
                </a:solidFill>
              </a:rPr>
              <a:t>The amount of payment is not in dispute, but the method of recording the withdrawal is. </a:t>
            </a:r>
          </a:p>
        </p:txBody>
      </p:sp>
    </p:spTree>
    <p:extLst>
      <p:ext uri="{BB962C8B-B14F-4D97-AF65-F5344CB8AC3E}">
        <p14:creationId xmlns:p14="http://schemas.microsoft.com/office/powerpoint/2010/main" val="295073965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8" name="Slide Number Placeholder 6"/>
          <p:cNvSpPr>
            <a:spLocks noGrp="1"/>
          </p:cNvSpPr>
          <p:nvPr>
            <p:ph type="sldNum" sz="quarter" idx="12"/>
          </p:nvPr>
        </p:nvSpPr>
        <p:spPr bwMode="auto">
          <a:xfrm>
            <a:off x="8534400" y="6477000"/>
            <a:ext cx="609600" cy="381000"/>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z="1000" i="0" dirty="0"/>
              <a:t>14-</a:t>
            </a:r>
            <a:fld id="{04EC53F4-FE62-46BD-BC48-32184ACE109E}" type="slidenum">
              <a:rPr lang="en-US" sz="1000" i="0"/>
              <a:pPr fontAlgn="base">
                <a:spcBef>
                  <a:spcPct val="0"/>
                </a:spcBef>
                <a:spcAft>
                  <a:spcPct val="0"/>
                </a:spcAft>
              </a:pPr>
              <a:t>63</a:t>
            </a:fld>
            <a:endParaRPr lang="en-US" sz="1000" i="0" dirty="0"/>
          </a:p>
        </p:txBody>
      </p:sp>
      <p:pic>
        <p:nvPicPr>
          <p:cNvPr id="194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1371600"/>
            <a:ext cx="7601692" cy="2057400"/>
          </a:xfrm>
          <a:prstGeom prst="rect">
            <a:avLst/>
          </a:prstGeom>
          <a:noFill/>
          <a:ln w="9525">
            <a:solidFill>
              <a:schemeClr val="tx1"/>
            </a:solidFill>
            <a:miter lim="800000"/>
            <a:headEnd/>
            <a:tailEnd/>
          </a:ln>
          <a:extLst>
            <a:ext uri="{909E8E84-426E-40dd-AFC4-6F175D3DCCD1}">
              <a14:hiddenFill xmlns:a14="http://schemas.microsoft.com/office/drawing/2010/main" xmlns="">
                <a:solidFill>
                  <a:schemeClr val="accent1"/>
                </a:solidFill>
              </a14:hiddenFill>
            </a:ext>
          </a:extLst>
        </p:spPr>
      </p:pic>
      <p:pic>
        <p:nvPicPr>
          <p:cNvPr id="1945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3952874"/>
            <a:ext cx="7601692" cy="1930169"/>
          </a:xfrm>
          <a:prstGeom prst="rect">
            <a:avLst/>
          </a:prstGeom>
          <a:noFill/>
          <a:ln w="9525">
            <a:solidFill>
              <a:schemeClr val="tx1"/>
            </a:solidFill>
            <a:miter lim="800000"/>
            <a:headEnd/>
            <a:tailEnd/>
          </a:ln>
          <a:extLst>
            <a:ext uri="{909E8E84-426E-40dd-AFC4-6F175D3DCCD1}">
              <a14:hiddenFill xmlns:a14="http://schemas.microsoft.com/office/drawing/2010/main" xmlns="">
                <a:solidFill>
                  <a:schemeClr val="accent1"/>
                </a:solidFill>
              </a14:hiddenFill>
            </a:ext>
          </a:extLst>
        </p:spPr>
      </p:pic>
      <p:sp>
        <p:nvSpPr>
          <p:cNvPr id="2" name="Title 1"/>
          <p:cNvSpPr>
            <a:spLocks noGrp="1"/>
          </p:cNvSpPr>
          <p:nvPr>
            <p:ph type="title"/>
          </p:nvPr>
        </p:nvSpPr>
        <p:spPr/>
        <p:txBody>
          <a:bodyPr/>
          <a:lstStyle/>
          <a:p>
            <a:pPr rtl="0" eaLnBrk="0" fontAlgn="base" hangingPunct="0"/>
            <a:r>
              <a:rPr lang="en-US" sz="3600" b="1" dirty="0">
                <a:solidFill>
                  <a:srgbClr val="002060"/>
                </a:solidFill>
                <a:effectLst/>
                <a:latin typeface="Times New Roman"/>
                <a:ea typeface="+mn-ea"/>
                <a:cs typeface="Times New Roman"/>
              </a:rPr>
              <a:t>Withdrawal of a Partner</a:t>
            </a:r>
            <a:r>
              <a:rPr lang="en-US" sz="3600" kern="1200" dirty="0">
                <a:solidFill>
                  <a:srgbClr val="000000"/>
                </a:solidFill>
                <a:effectLst/>
                <a:latin typeface="Times New Roman"/>
                <a:ea typeface="+mn-ea"/>
                <a:cs typeface="Arial"/>
              </a:rPr>
              <a:t>—</a:t>
            </a:r>
            <a:r>
              <a:rPr lang="en-US" sz="3600" b="1" dirty="0">
                <a:solidFill>
                  <a:srgbClr val="002060"/>
                </a:solidFill>
                <a:effectLst/>
                <a:latin typeface="Times New Roman"/>
                <a:ea typeface="+mn-ea"/>
                <a:cs typeface="Times New Roman"/>
              </a:rPr>
              <a:t>Journal Entries</a:t>
            </a:r>
            <a:endParaRPr lang="en-US" sz="4000" dirty="0">
              <a:effectLst/>
            </a:endParaRPr>
          </a:p>
        </p:txBody>
      </p:sp>
      <p:sp>
        <p:nvSpPr>
          <p:cNvPr id="7" name="Rectangle 6"/>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 2021 McGraw-Hill Education. All rights reserved. No reproduction or distribution without the prior written consent of McGraw-Hill Education.</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4" name="Slide Number Placeholder 6"/>
          <p:cNvSpPr>
            <a:spLocks noGrp="1"/>
          </p:cNvSpPr>
          <p:nvPr>
            <p:ph type="sldNum" sz="quarter" idx="12"/>
          </p:nvPr>
        </p:nvSpPr>
        <p:spPr bwMode="auto">
          <a:xfrm>
            <a:off x="8534400" y="6477000"/>
            <a:ext cx="609600" cy="381000"/>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z="1000" i="0" dirty="0"/>
              <a:t>14-</a:t>
            </a:r>
            <a:fld id="{72B6421C-587C-4749-A456-6495427D745A}" type="slidenum">
              <a:rPr lang="en-US" sz="1000" i="0"/>
              <a:pPr fontAlgn="base">
                <a:spcBef>
                  <a:spcPct val="0"/>
                </a:spcBef>
                <a:spcAft>
                  <a:spcPct val="0"/>
                </a:spcAft>
              </a:pPr>
              <a:t>64</a:t>
            </a:fld>
            <a:endParaRPr lang="en-US" sz="1000" i="0" dirty="0"/>
          </a:p>
        </p:txBody>
      </p:sp>
      <p:pic>
        <p:nvPicPr>
          <p:cNvPr id="204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1524000"/>
            <a:ext cx="7696200" cy="4676004"/>
          </a:xfrm>
          <a:prstGeom prst="rect">
            <a:avLst/>
          </a:prstGeom>
          <a:noFill/>
          <a:ln w="9525">
            <a:solidFill>
              <a:schemeClr val="tx1"/>
            </a:solidFill>
            <a:miter lim="800000"/>
            <a:headEnd/>
            <a:tailEnd/>
          </a:ln>
          <a:extLst>
            <a:ext uri="{909E8E84-426E-40dd-AFC4-6F175D3DCCD1}">
              <a14:hiddenFill xmlns:a14="http://schemas.microsoft.com/office/drawing/2010/main" xmlns="">
                <a:solidFill>
                  <a:schemeClr val="accent1"/>
                </a:solidFill>
              </a14:hiddenFill>
            </a:ext>
          </a:extLst>
        </p:spPr>
      </p:pic>
      <p:sp>
        <p:nvSpPr>
          <p:cNvPr id="2" name="Title 1"/>
          <p:cNvSpPr>
            <a:spLocks noGrp="1"/>
          </p:cNvSpPr>
          <p:nvPr>
            <p:ph type="title"/>
          </p:nvPr>
        </p:nvSpPr>
        <p:spPr/>
        <p:txBody>
          <a:bodyPr/>
          <a:lstStyle/>
          <a:p>
            <a:pPr rtl="0" eaLnBrk="0" fontAlgn="base" hangingPunct="0"/>
            <a:r>
              <a:rPr lang="en-US" sz="4000" b="1" dirty="0">
                <a:solidFill>
                  <a:srgbClr val="002060"/>
                </a:solidFill>
                <a:effectLst/>
                <a:latin typeface="Times New Roman"/>
                <a:ea typeface="+mn-ea"/>
                <a:cs typeface="Times New Roman"/>
              </a:rPr>
              <a:t>Withdrawal of a Partner</a:t>
            </a:r>
            <a:r>
              <a:rPr lang="en-US" sz="4000" kern="1200" dirty="0">
                <a:solidFill>
                  <a:srgbClr val="000000"/>
                </a:solidFill>
                <a:effectLst/>
                <a:latin typeface="Times New Roman"/>
                <a:ea typeface="+mn-ea"/>
                <a:cs typeface="Arial"/>
              </a:rPr>
              <a:t>—</a:t>
            </a:r>
            <a:r>
              <a:rPr lang="en-US" sz="4000" b="1" dirty="0">
                <a:solidFill>
                  <a:srgbClr val="002060"/>
                </a:solidFill>
                <a:effectLst/>
                <a:latin typeface="Times New Roman"/>
                <a:ea typeface="+mn-ea"/>
                <a:cs typeface="Times New Roman"/>
              </a:rPr>
              <a:t>Goodwill Method Applied</a:t>
            </a:r>
            <a:endParaRPr lang="en-US" dirty="0">
              <a:effectLst/>
            </a:endParaRPr>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 2021 McGraw-Hill Education. All rights reserved. No reproduction or distribution without the prior written consent of McGraw-Hill Education.</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Grp="1" noChangeArrowheads="1"/>
          </p:cNvSpPr>
          <p:nvPr>
            <p:ph type="title"/>
          </p:nvPr>
        </p:nvSpPr>
        <p:spPr>
          <a:xfrm>
            <a:off x="152400" y="152400"/>
            <a:ext cx="8763000" cy="1295400"/>
          </a:xfrm>
        </p:spPr>
        <p:txBody>
          <a:bodyPr/>
          <a:lstStyle/>
          <a:p>
            <a:r>
              <a:rPr lang="en-US" sz="4000" dirty="0">
                <a:solidFill>
                  <a:srgbClr val="000066"/>
                </a:solidFill>
              </a:rPr>
              <a:t>Uniform Partnership Act (UPA)</a:t>
            </a:r>
            <a:endParaRPr lang="en-US" sz="3800" dirty="0"/>
          </a:p>
        </p:txBody>
      </p:sp>
      <p:sp>
        <p:nvSpPr>
          <p:cNvPr id="1006596" name="Rectangle 4"/>
          <p:cNvSpPr>
            <a:spLocks noChangeArrowheads="1"/>
          </p:cNvSpPr>
          <p:nvPr/>
        </p:nvSpPr>
        <p:spPr bwMode="auto">
          <a:xfrm>
            <a:off x="152400" y="1981200"/>
            <a:ext cx="8763000" cy="4419600"/>
          </a:xfrm>
          <a:prstGeom prst="rect">
            <a:avLst/>
          </a:prstGeom>
          <a:noFill/>
          <a:ln w="38100">
            <a:noFill/>
            <a:miter lim="800000"/>
            <a:headEnd/>
            <a:tailEnd/>
          </a:ln>
        </p:spPr>
        <p:txBody>
          <a:bodyPr anchor="ctr" anchorCtr="1"/>
          <a:lstStyle/>
          <a:p>
            <a:pPr>
              <a:spcBef>
                <a:spcPts val="600"/>
              </a:spcBef>
              <a:spcAft>
                <a:spcPts val="600"/>
              </a:spcAft>
            </a:pPr>
            <a:r>
              <a:rPr lang="en-US" sz="2600" b="1" dirty="0">
                <a:solidFill>
                  <a:srgbClr val="000066"/>
                </a:solidFill>
              </a:rPr>
              <a:t>To provide consistent application across state lines in regard to many legal aspects of a partnership, the Uniform Partnership Act (UPA) was created. </a:t>
            </a:r>
          </a:p>
          <a:p>
            <a:pPr marL="457200" indent="-457200">
              <a:spcBef>
                <a:spcPts val="600"/>
              </a:spcBef>
              <a:spcAft>
                <a:spcPts val="600"/>
              </a:spcAft>
              <a:buFont typeface="Wingdings" panose="05000000000000000000" pitchFamily="2" charset="2"/>
              <a:buChar char="Ø"/>
            </a:pPr>
            <a:r>
              <a:rPr lang="en-US" sz="2500" b="1" dirty="0">
                <a:solidFill>
                  <a:srgbClr val="000066"/>
                </a:solidFill>
              </a:rPr>
              <a:t>First proposed in 1914 (and revised in 1997), the Act has been adopted by all states in some form. </a:t>
            </a:r>
          </a:p>
          <a:p>
            <a:pPr marL="457200" indent="-457200">
              <a:spcBef>
                <a:spcPts val="600"/>
              </a:spcBef>
              <a:spcAft>
                <a:spcPts val="600"/>
              </a:spcAft>
              <a:buFont typeface="Wingdings" panose="05000000000000000000" pitchFamily="2" charset="2"/>
              <a:buChar char="Ø"/>
            </a:pPr>
            <a:r>
              <a:rPr lang="en-US" sz="2500" b="1" dirty="0">
                <a:solidFill>
                  <a:srgbClr val="000066"/>
                </a:solidFill>
              </a:rPr>
              <a:t>It establishes uniform standards in such areas as the nature of a partnership, the relationship of the partners to outside parties, and the dissolution of the partnership. </a:t>
            </a:r>
          </a:p>
          <a:p>
            <a:pPr>
              <a:spcBef>
                <a:spcPts val="600"/>
              </a:spcBef>
              <a:spcAft>
                <a:spcPts val="600"/>
              </a:spcAft>
            </a:pPr>
            <a:r>
              <a:rPr lang="en-US" sz="2600" b="1" dirty="0">
                <a:solidFill>
                  <a:srgbClr val="000066"/>
                </a:solidFill>
              </a:rPr>
              <a:t>Definition of partnership:</a:t>
            </a:r>
            <a:r>
              <a:rPr lang="en-US" sz="2600" dirty="0">
                <a:solidFill>
                  <a:srgbClr val="000066"/>
                </a:solidFill>
              </a:rPr>
              <a:t> </a:t>
            </a:r>
            <a:r>
              <a:rPr lang="en-US" sz="2600" b="1" dirty="0">
                <a:solidFill>
                  <a:srgbClr val="000066"/>
                </a:solidFill>
              </a:rPr>
              <a:t>“an association of two or more persons to carry on a business as co-owners for profit.” </a:t>
            </a:r>
          </a:p>
          <a:p>
            <a:pPr marL="457200" indent="-457200">
              <a:spcBef>
                <a:spcPts val="600"/>
              </a:spcBef>
              <a:spcAft>
                <a:spcPts val="600"/>
              </a:spcAft>
              <a:buFont typeface="Wingdings" panose="05000000000000000000" pitchFamily="2" charset="2"/>
              <a:buChar char="Ø"/>
            </a:pPr>
            <a:endParaRPr lang="en-US" sz="2600" b="1" dirty="0">
              <a:solidFill>
                <a:srgbClr val="000066"/>
              </a:solidFill>
            </a:endParaRPr>
          </a:p>
        </p:txBody>
      </p:sp>
      <p:sp>
        <p:nvSpPr>
          <p:cNvPr id="14339" name="Slide Number Placeholder 6"/>
          <p:cNvSpPr>
            <a:spLocks noGrp="1"/>
          </p:cNvSpPr>
          <p:nvPr>
            <p:ph type="sldNum" sz="quarter" idx="12"/>
          </p:nvPr>
        </p:nvSpPr>
        <p:spPr bwMode="auto">
          <a:xfrm>
            <a:off x="8534400" y="6477000"/>
            <a:ext cx="609600" cy="381000"/>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z="1000" i="0" dirty="0"/>
              <a:t>14-</a:t>
            </a:r>
            <a:fld id="{881A124C-D5A2-4226-BEB8-869B7A588CAE}" type="slidenum">
              <a:rPr lang="en-US" sz="1000" i="0"/>
              <a:pPr fontAlgn="base">
                <a:spcBef>
                  <a:spcPct val="0"/>
                </a:spcBef>
                <a:spcAft>
                  <a:spcPct val="0"/>
                </a:spcAft>
              </a:pPr>
              <a:t>7</a:t>
            </a:fld>
            <a:endParaRPr lang="en-US" sz="1000" i="0" dirty="0"/>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2332939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Grp="1" noChangeArrowheads="1"/>
          </p:cNvSpPr>
          <p:nvPr>
            <p:ph type="title"/>
          </p:nvPr>
        </p:nvSpPr>
        <p:spPr>
          <a:xfrm>
            <a:off x="152400" y="152400"/>
            <a:ext cx="8763000" cy="1295400"/>
          </a:xfrm>
        </p:spPr>
        <p:txBody>
          <a:bodyPr/>
          <a:lstStyle/>
          <a:p>
            <a:r>
              <a:rPr lang="en-US" sz="3800" dirty="0"/>
              <a:t>Alternative Legal Forms </a:t>
            </a:r>
          </a:p>
        </p:txBody>
      </p:sp>
      <p:sp>
        <p:nvSpPr>
          <p:cNvPr id="1006596" name="Rectangle 4"/>
          <p:cNvSpPr>
            <a:spLocks noChangeArrowheads="1"/>
          </p:cNvSpPr>
          <p:nvPr/>
        </p:nvSpPr>
        <p:spPr bwMode="auto">
          <a:xfrm>
            <a:off x="228600" y="1600200"/>
            <a:ext cx="8686800" cy="4762500"/>
          </a:xfrm>
          <a:prstGeom prst="rect">
            <a:avLst/>
          </a:prstGeom>
          <a:noFill/>
          <a:ln w="38100">
            <a:noFill/>
            <a:miter lim="800000"/>
            <a:headEnd/>
            <a:tailEnd/>
          </a:ln>
        </p:spPr>
        <p:txBody>
          <a:bodyPr anchor="ctr" anchorCtr="1"/>
          <a:lstStyle/>
          <a:p>
            <a:pPr marL="442913" lvl="1" indent="-320675" eaLnBrk="0" hangingPunct="0">
              <a:spcBef>
                <a:spcPts val="600"/>
              </a:spcBef>
              <a:spcAft>
                <a:spcPts val="600"/>
              </a:spcAft>
              <a:buClr>
                <a:srgbClr val="002060"/>
              </a:buClr>
              <a:buFont typeface="Wingdings" panose="05000000000000000000" pitchFamily="2" charset="2"/>
              <a:buChar char="Ø"/>
            </a:pPr>
            <a:r>
              <a:rPr lang="en-US" sz="2600" b="1" dirty="0">
                <a:solidFill>
                  <a:srgbClr val="000066"/>
                </a:solidFill>
              </a:rPr>
              <a:t>Due to possible owner liability, partnerships experience difficulty in attracting large amounts of capital. </a:t>
            </a:r>
          </a:p>
          <a:p>
            <a:pPr marL="442913" indent="-320675" eaLnBrk="0" hangingPunct="0">
              <a:spcBef>
                <a:spcPts val="600"/>
              </a:spcBef>
              <a:spcAft>
                <a:spcPts val="600"/>
              </a:spcAft>
              <a:buClr>
                <a:srgbClr val="002060"/>
              </a:buClr>
              <a:buFont typeface="Wingdings" panose="05000000000000000000" pitchFamily="2" charset="2"/>
              <a:buChar char="Ø"/>
              <a:tabLst>
                <a:tab pos="457200" algn="l"/>
              </a:tabLst>
            </a:pPr>
            <a:r>
              <a:rPr lang="en-US" sz="2600" b="1" dirty="0">
                <a:solidFill>
                  <a:srgbClr val="000066"/>
                </a:solidFill>
              </a:rPr>
              <a:t>Potential partners frequently prefer to avoid the risk that is a basic characteristic of a partnership.</a:t>
            </a:r>
          </a:p>
          <a:p>
            <a:pPr marL="442913" indent="-320675" eaLnBrk="0" hangingPunct="0">
              <a:spcBef>
                <a:spcPts val="600"/>
              </a:spcBef>
              <a:spcAft>
                <a:spcPts val="600"/>
              </a:spcAft>
              <a:buClr>
                <a:srgbClr val="002060"/>
              </a:buClr>
              <a:buFont typeface="Wingdings" panose="05000000000000000000" pitchFamily="2" charset="2"/>
              <a:buChar char="Ø"/>
            </a:pPr>
            <a:r>
              <a:rPr lang="en-US" sz="2600" b="1" dirty="0">
                <a:solidFill>
                  <a:srgbClr val="000066"/>
                </a:solidFill>
              </a:rPr>
              <a:t>Tax benefits of avoiding double taxation is a strong pull.</a:t>
            </a:r>
          </a:p>
          <a:p>
            <a:pPr marL="442913" indent="-320675" eaLnBrk="0" hangingPunct="0">
              <a:spcAft>
                <a:spcPts val="600"/>
              </a:spcAft>
              <a:buClr>
                <a:srgbClr val="002060"/>
              </a:buClr>
              <a:buFont typeface="Wingdings" pitchFamily="2" charset="2"/>
              <a:buChar char="Ø"/>
            </a:pPr>
            <a:r>
              <a:rPr lang="en-US" sz="2600" b="1" dirty="0">
                <a:solidFill>
                  <a:srgbClr val="000066"/>
                </a:solidFill>
              </a:rPr>
              <a:t>A number of alternative types of organizations have been developed depending on state laws as well as applicable tax laws.</a:t>
            </a:r>
          </a:p>
          <a:p>
            <a:pPr marL="442913" indent="-320675" eaLnBrk="0" hangingPunct="0">
              <a:spcAft>
                <a:spcPts val="600"/>
              </a:spcAft>
              <a:buClr>
                <a:srgbClr val="002060"/>
              </a:buClr>
              <a:buFont typeface="Wingdings" pitchFamily="2" charset="2"/>
              <a:buChar char="Ø"/>
            </a:pPr>
            <a:r>
              <a:rPr lang="en-US" sz="2600" b="1" dirty="0">
                <a:solidFill>
                  <a:srgbClr val="000066"/>
                </a:solidFill>
              </a:rPr>
              <a:t>Purpose is to limit the owners’ personal liability while providing the tax benefits of a partnership.</a:t>
            </a:r>
            <a:endParaRPr lang="en-US" sz="2600" b="1" dirty="0">
              <a:solidFill>
                <a:srgbClr val="000066"/>
              </a:solidFill>
              <a:cs typeface="Times New Roman" pitchFamily="18" charset="0"/>
            </a:endParaRPr>
          </a:p>
        </p:txBody>
      </p:sp>
      <p:sp>
        <p:nvSpPr>
          <p:cNvPr id="14339" name="Slide Number Placeholder 6"/>
          <p:cNvSpPr>
            <a:spLocks noGrp="1"/>
          </p:cNvSpPr>
          <p:nvPr>
            <p:ph type="sldNum" sz="quarter" idx="12"/>
          </p:nvPr>
        </p:nvSpPr>
        <p:spPr bwMode="auto">
          <a:xfrm>
            <a:off x="8534400" y="6477000"/>
            <a:ext cx="609600" cy="381000"/>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z="1000" i="0" dirty="0"/>
              <a:t>14-</a:t>
            </a:r>
            <a:fld id="{881A124C-D5A2-4226-BEB8-869B7A588CAE}" type="slidenum">
              <a:rPr lang="en-US" sz="1000" i="0"/>
              <a:pPr fontAlgn="base">
                <a:spcBef>
                  <a:spcPct val="0"/>
                </a:spcBef>
                <a:spcAft>
                  <a:spcPct val="0"/>
                </a:spcAft>
              </a:pPr>
              <a:t>8</a:t>
            </a:fld>
            <a:endParaRPr lang="en-US" sz="1000" i="0" dirty="0"/>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4591029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Grp="1" noChangeArrowheads="1"/>
          </p:cNvSpPr>
          <p:nvPr>
            <p:ph type="title"/>
          </p:nvPr>
        </p:nvSpPr>
        <p:spPr>
          <a:xfrm>
            <a:off x="152400" y="152400"/>
            <a:ext cx="8763000" cy="1295400"/>
          </a:xfrm>
        </p:spPr>
        <p:txBody>
          <a:bodyPr/>
          <a:lstStyle/>
          <a:p>
            <a:r>
              <a:rPr lang="en-US" sz="3800" dirty="0"/>
              <a:t>Alternative Legal Forms</a:t>
            </a:r>
            <a:r>
              <a:rPr lang="en-US" sz="4000" dirty="0"/>
              <a:t>—</a:t>
            </a:r>
            <a:r>
              <a:rPr lang="en-US" sz="3800" dirty="0"/>
              <a:t>Subchapter S Corporation</a:t>
            </a:r>
          </a:p>
        </p:txBody>
      </p:sp>
      <p:sp>
        <p:nvSpPr>
          <p:cNvPr id="1006596" name="Rectangle 4"/>
          <p:cNvSpPr>
            <a:spLocks noChangeArrowheads="1"/>
          </p:cNvSpPr>
          <p:nvPr/>
        </p:nvSpPr>
        <p:spPr bwMode="auto">
          <a:xfrm>
            <a:off x="381000" y="1905000"/>
            <a:ext cx="8153400" cy="3985260"/>
          </a:xfrm>
          <a:prstGeom prst="rect">
            <a:avLst/>
          </a:prstGeom>
          <a:noFill/>
          <a:ln w="38100">
            <a:noFill/>
            <a:miter lim="800000"/>
            <a:headEnd/>
            <a:tailEnd/>
          </a:ln>
        </p:spPr>
        <p:txBody>
          <a:bodyPr anchor="ctr" anchorCtr="1"/>
          <a:lstStyle/>
          <a:p>
            <a:pPr marL="457200" indent="-396875" eaLnBrk="0" hangingPunct="0">
              <a:spcBef>
                <a:spcPts val="600"/>
              </a:spcBef>
              <a:spcAft>
                <a:spcPts val="600"/>
              </a:spcAft>
              <a:buClr>
                <a:srgbClr val="002060"/>
              </a:buClr>
              <a:buFont typeface="Wingdings" pitchFamily="2" charset="2"/>
              <a:buChar char="Ø"/>
            </a:pPr>
            <a:r>
              <a:rPr lang="en-US" sz="2800" b="1" dirty="0">
                <a:solidFill>
                  <a:srgbClr val="000066"/>
                </a:solidFill>
                <a:cs typeface="Times New Roman" pitchFamily="18" charset="0"/>
              </a:rPr>
              <a:t>Has all legal characteristics of a corporation.</a:t>
            </a:r>
          </a:p>
          <a:p>
            <a:pPr marL="457200" indent="-396875" eaLnBrk="0" hangingPunct="0">
              <a:spcBef>
                <a:spcPts val="600"/>
              </a:spcBef>
              <a:spcAft>
                <a:spcPts val="600"/>
              </a:spcAft>
              <a:buClr>
                <a:srgbClr val="002060"/>
              </a:buClr>
              <a:buFont typeface="Wingdings" pitchFamily="2" charset="2"/>
              <a:buChar char="Ø"/>
            </a:pPr>
            <a:r>
              <a:rPr lang="en-US" sz="2800" b="1" dirty="0">
                <a:solidFill>
                  <a:srgbClr val="000066"/>
                </a:solidFill>
              </a:rPr>
              <a:t>Taxed in virtually the same way as a partnership.</a:t>
            </a:r>
          </a:p>
          <a:p>
            <a:pPr marL="457200" indent="-396875" eaLnBrk="0" hangingPunct="0">
              <a:spcBef>
                <a:spcPts val="600"/>
              </a:spcBef>
              <a:spcAft>
                <a:spcPts val="600"/>
              </a:spcAft>
              <a:buClr>
                <a:srgbClr val="002060"/>
              </a:buClr>
              <a:buFont typeface="Wingdings" pitchFamily="2" charset="2"/>
              <a:buChar char="Ø"/>
            </a:pPr>
            <a:r>
              <a:rPr lang="en-US" sz="2800" b="1" dirty="0">
                <a:solidFill>
                  <a:srgbClr val="000066"/>
                </a:solidFill>
                <a:cs typeface="Times New Roman" pitchFamily="18" charset="0"/>
              </a:rPr>
              <a:t>Ownership limited to 100 stockholders.</a:t>
            </a:r>
          </a:p>
          <a:p>
            <a:pPr marL="457200" indent="-396875" eaLnBrk="0" hangingPunct="0">
              <a:spcBef>
                <a:spcPts val="600"/>
              </a:spcBef>
              <a:spcAft>
                <a:spcPts val="600"/>
              </a:spcAft>
              <a:buClr>
                <a:srgbClr val="002060"/>
              </a:buClr>
              <a:buFont typeface="Wingdings" pitchFamily="2" charset="2"/>
              <a:buChar char="Ø"/>
            </a:pPr>
            <a:r>
              <a:rPr lang="en-US" sz="2800" b="1" dirty="0">
                <a:solidFill>
                  <a:srgbClr val="000066"/>
                </a:solidFill>
                <a:cs typeface="Times New Roman" pitchFamily="18" charset="0"/>
              </a:rPr>
              <a:t>Owners limited to individuals, estates, certain tax-exempt entities, and trusts.</a:t>
            </a:r>
            <a:r>
              <a:rPr lang="en-US" sz="2800" b="1" dirty="0">
                <a:solidFill>
                  <a:srgbClr val="000066"/>
                </a:solidFill>
              </a:rPr>
              <a:t> </a:t>
            </a:r>
          </a:p>
          <a:p>
            <a:pPr marL="457200" indent="-396875" eaLnBrk="0" hangingPunct="0">
              <a:spcBef>
                <a:spcPts val="600"/>
              </a:spcBef>
              <a:spcAft>
                <a:spcPts val="600"/>
              </a:spcAft>
              <a:buClr>
                <a:srgbClr val="002060"/>
              </a:buClr>
              <a:buFont typeface="Wingdings" pitchFamily="2" charset="2"/>
              <a:buChar char="Ø"/>
            </a:pPr>
            <a:r>
              <a:rPr lang="en-US" sz="2800" b="1" dirty="0">
                <a:solidFill>
                  <a:srgbClr val="000066"/>
                </a:solidFill>
              </a:rPr>
              <a:t>Growth potential limited due to restriction on number and type of owners. </a:t>
            </a:r>
          </a:p>
          <a:p>
            <a:pPr marL="457200" indent="-396875" eaLnBrk="0" hangingPunct="0">
              <a:spcBef>
                <a:spcPts val="600"/>
              </a:spcBef>
              <a:spcAft>
                <a:spcPts val="600"/>
              </a:spcAft>
              <a:buClr>
                <a:srgbClr val="002060"/>
              </a:buClr>
              <a:buFont typeface="Wingdings" pitchFamily="2" charset="2"/>
              <a:buChar char="Ø"/>
            </a:pPr>
            <a:endParaRPr lang="en-US" sz="2800" b="1" dirty="0">
              <a:solidFill>
                <a:srgbClr val="000066"/>
              </a:solidFill>
              <a:cs typeface="Times New Roman" pitchFamily="18" charset="0"/>
            </a:endParaRPr>
          </a:p>
        </p:txBody>
      </p:sp>
      <p:sp>
        <p:nvSpPr>
          <p:cNvPr id="14339" name="Slide Number Placeholder 6"/>
          <p:cNvSpPr>
            <a:spLocks noGrp="1"/>
          </p:cNvSpPr>
          <p:nvPr>
            <p:ph type="sldNum" sz="quarter" idx="12"/>
          </p:nvPr>
        </p:nvSpPr>
        <p:spPr bwMode="auto">
          <a:xfrm>
            <a:off x="8534400" y="6477000"/>
            <a:ext cx="609600" cy="381000"/>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z="1000" i="0" dirty="0"/>
              <a:t>14-</a:t>
            </a:r>
            <a:fld id="{881A124C-D5A2-4226-BEB8-869B7A588CAE}" type="slidenum">
              <a:rPr lang="en-US" sz="1000" i="0"/>
              <a:pPr fontAlgn="base">
                <a:spcBef>
                  <a:spcPct val="0"/>
                </a:spcBef>
                <a:spcAft>
                  <a:spcPct val="0"/>
                </a:spcAft>
              </a:pPr>
              <a:t>9</a:t>
            </a:fld>
            <a:endParaRPr lang="en-US" sz="1000" i="0" dirty="0"/>
          </a:p>
        </p:txBody>
      </p:sp>
      <p:sp>
        <p:nvSpPr>
          <p:cNvPr id="6" name="Rectangle 5"/>
          <p:cNvSpPr/>
          <p:nvPr/>
        </p:nvSpPr>
        <p:spPr>
          <a:xfrm>
            <a:off x="495300" y="6535579"/>
            <a:ext cx="8210550" cy="230832"/>
          </a:xfrm>
          <a:prstGeom prst="rect">
            <a:avLst/>
          </a:prstGeom>
        </p:spPr>
        <p:txBody>
          <a:bodyPr wrap="square">
            <a:spAutoFit/>
          </a:bodyPr>
          <a:lstStyle/>
          <a:p>
            <a:pPr algn="ctr"/>
            <a:r>
              <a:rPr lang="en-IN" sz="900" dirty="0">
                <a:solidFill>
                  <a:srgbClr val="000066"/>
                </a:solidFill>
                <a:effectLst/>
              </a:rPr>
              <a:t>Copyright © 2021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28569013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48"/>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mple slide color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Sample slide colors</Template>
  <TotalTime>9333</TotalTime>
  <Pages>10</Pages>
  <Words>11051</Words>
  <Application>Microsoft Office PowerPoint</Application>
  <PresentationFormat>On-screen Show (4:3)</PresentationFormat>
  <Paragraphs>548</Paragraphs>
  <Slides>64</Slides>
  <Notes>63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64</vt:i4>
      </vt:variant>
    </vt:vector>
  </HeadingPairs>
  <TitlesOfParts>
    <vt:vector size="69" baseType="lpstr">
      <vt:lpstr>Arial</vt:lpstr>
      <vt:lpstr>Calibri</vt:lpstr>
      <vt:lpstr>Times New Roman</vt:lpstr>
      <vt:lpstr>Wingdings</vt:lpstr>
      <vt:lpstr>Sample slide colors</vt:lpstr>
      <vt:lpstr>Chapter Fourteen</vt:lpstr>
      <vt:lpstr>Learning Objective 14-1</vt:lpstr>
      <vt:lpstr>Partnerships—Advantages</vt:lpstr>
      <vt:lpstr>Treatment of Partnerships Income</vt:lpstr>
      <vt:lpstr>Treatment of Partnership—Operating Losses</vt:lpstr>
      <vt:lpstr>Partnership—Disadvantages</vt:lpstr>
      <vt:lpstr>Uniform Partnership Act (UPA)</vt:lpstr>
      <vt:lpstr>Alternative Legal Forms </vt:lpstr>
      <vt:lpstr>Alternative Legal Forms—Subchapter S Corporation</vt:lpstr>
      <vt:lpstr>Alternative Legal Forms—Limited Partnership (LP)</vt:lpstr>
      <vt:lpstr>Limited Partnership (LLP) </vt:lpstr>
      <vt:lpstr>Alternative Legal Forms—Limited Liability Corporation (LLC) </vt:lpstr>
      <vt:lpstr>Partnerships—Capital Accounts</vt:lpstr>
      <vt:lpstr>Learning Objective 14-2</vt:lpstr>
      <vt:lpstr>Articles of Partnership</vt:lpstr>
      <vt:lpstr>Articles of Partnership (continued)</vt:lpstr>
      <vt:lpstr>Learning Objective 14-3</vt:lpstr>
      <vt:lpstr>Accounting for Capital Contribution—Cash</vt:lpstr>
      <vt:lpstr>Determining Appropriate Valuation for Capital Balances</vt:lpstr>
      <vt:lpstr>Accounting for Capital Contribution—Assets </vt:lpstr>
      <vt:lpstr>Accounting for Capital Contributions with Assumed Liability</vt:lpstr>
      <vt:lpstr>Learning Objective 14-4</vt:lpstr>
      <vt:lpstr>Accounting for Capital Contribution—Intangible Assets</vt:lpstr>
      <vt:lpstr>Intangible Contributions—Example</vt:lpstr>
      <vt:lpstr>Intangible Contributions—Bonus Method Journal Entries</vt:lpstr>
      <vt:lpstr>Intangible Contributions—Goodwill Method Example</vt:lpstr>
      <vt:lpstr>Intangible Contributions—Goodwill Method Journal Entries</vt:lpstr>
      <vt:lpstr>Additional Capital Contributions </vt:lpstr>
      <vt:lpstr>Capital Withdrawals </vt:lpstr>
      <vt:lpstr>Learning Objective 14-5</vt:lpstr>
      <vt:lpstr>Allocation of Income </vt:lpstr>
      <vt:lpstr>Allocation of Income—Example</vt:lpstr>
      <vt:lpstr>Allocation of Income Example—Journal Entries</vt:lpstr>
      <vt:lpstr>Statement of Partners’ Capital </vt:lpstr>
      <vt:lpstr>Learning Objective 14-6</vt:lpstr>
      <vt:lpstr>Alternative Technique 1</vt:lpstr>
      <vt:lpstr>Alternative Technique 1—Allocation of Partnership Income</vt:lpstr>
      <vt:lpstr>Alternative Technique 1—Closing Entry</vt:lpstr>
      <vt:lpstr>Alternative Techniques—Assignment Process</vt:lpstr>
      <vt:lpstr>Alternative Technique 2—Example</vt:lpstr>
      <vt:lpstr>Alternative Technique 2—Example (continued)</vt:lpstr>
      <vt:lpstr>Alternative Technique 2—Allocation of Partnership Income</vt:lpstr>
      <vt:lpstr>Learning Objective 14-7</vt:lpstr>
      <vt:lpstr>Legal Dissolution—Continued Operations</vt:lpstr>
      <vt:lpstr>Legal Dissolution—Termination and Liquidation</vt:lpstr>
      <vt:lpstr>Learning Objective 14-8</vt:lpstr>
      <vt:lpstr>Admission of a New Partner—the Rights of Co-Ownership</vt:lpstr>
      <vt:lpstr>Admission of a New Partner—Purchase of a Current Interest</vt:lpstr>
      <vt:lpstr>Admission of a New Partner—Example</vt:lpstr>
      <vt:lpstr>Admission of a New Partner—Profit and Loss Ratio</vt:lpstr>
      <vt:lpstr>Purchase of a Current Interest—Book Value Method</vt:lpstr>
      <vt:lpstr>Purchase of a Current Interest—Goodwill (Revaluation) Method</vt:lpstr>
      <vt:lpstr>Journal Entries to Record Goodwill Method</vt:lpstr>
      <vt:lpstr>Learning Objective 14-9</vt:lpstr>
      <vt:lpstr>Admission of a New Partner—Contribution to the Partnership</vt:lpstr>
      <vt:lpstr>Bonus and Goodwill Methods Journal Entries </vt:lpstr>
      <vt:lpstr>Contribution to the Partnership—Hybrid Method</vt:lpstr>
      <vt:lpstr>Bonus or Goodwill Credited to New Partner—Contribution to Partnership</vt:lpstr>
      <vt:lpstr>Learning Objective 14-10</vt:lpstr>
      <vt:lpstr>Withdrawal of a Partner—Bonus, Goodwill, and Hybrid Methods </vt:lpstr>
      <vt:lpstr>Withdrawal of a Partner—Example</vt:lpstr>
      <vt:lpstr>Withdrawal of a Partner—Example (continued)</vt:lpstr>
      <vt:lpstr>Withdrawal of a Partner—Journal Entries</vt:lpstr>
      <vt:lpstr>Withdrawal of a Partner—Goodwill Method Applied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Advanced Accounting by Hoyle et al, 6th Edition</dc:title>
  <dc:subject>Chapter 1</dc:subject>
  <dc:creator>Richard Rand</dc:creator>
  <cp:lastModifiedBy>Sanders, Christina</cp:lastModifiedBy>
  <cp:revision>453</cp:revision>
  <dcterms:created xsi:type="dcterms:W3CDTF">1998-05-05T02:49:56Z</dcterms:created>
  <dcterms:modified xsi:type="dcterms:W3CDTF">2019-10-15T17:23:52Z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D4DF37E0-4B46-423B-B7C4-7AF590CF9530</vt:lpwstr>
  </property>
  <property fmtid="{D5CDD505-2E9C-101B-9397-08002B2CF9AE}" pid="3" name="ArticulatePath">
    <vt:lpwstr>IPPTChap0014</vt:lpwstr>
  </property>
</Properties>
</file>