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53"/>
  </p:notesMasterIdLst>
  <p:handoutMasterIdLst>
    <p:handoutMasterId r:id="rId54"/>
  </p:handoutMasterIdLst>
  <p:sldIdLst>
    <p:sldId id="342" r:id="rId2"/>
    <p:sldId id="374" r:id="rId3"/>
    <p:sldId id="344" r:id="rId4"/>
    <p:sldId id="366" r:id="rId5"/>
    <p:sldId id="393" r:id="rId6"/>
    <p:sldId id="375" r:id="rId7"/>
    <p:sldId id="346" r:id="rId8"/>
    <p:sldId id="396" r:id="rId9"/>
    <p:sldId id="395" r:id="rId10"/>
    <p:sldId id="394" r:id="rId11"/>
    <p:sldId id="397" r:id="rId12"/>
    <p:sldId id="398" r:id="rId13"/>
    <p:sldId id="399" r:id="rId14"/>
    <p:sldId id="365" r:id="rId15"/>
    <p:sldId id="401" r:id="rId16"/>
    <p:sldId id="400" r:id="rId17"/>
    <p:sldId id="367" r:id="rId18"/>
    <p:sldId id="378" r:id="rId19"/>
    <p:sldId id="377" r:id="rId20"/>
    <p:sldId id="351" r:id="rId21"/>
    <p:sldId id="379" r:id="rId22"/>
    <p:sldId id="368" r:id="rId23"/>
    <p:sldId id="381" r:id="rId24"/>
    <p:sldId id="352" r:id="rId25"/>
    <p:sldId id="380" r:id="rId26"/>
    <p:sldId id="407" r:id="rId27"/>
    <p:sldId id="353" r:id="rId28"/>
    <p:sldId id="373" r:id="rId29"/>
    <p:sldId id="363" r:id="rId30"/>
    <p:sldId id="402" r:id="rId31"/>
    <p:sldId id="383" r:id="rId32"/>
    <p:sldId id="384" r:id="rId33"/>
    <p:sldId id="385" r:id="rId34"/>
    <p:sldId id="386" r:id="rId35"/>
    <p:sldId id="387" r:id="rId36"/>
    <p:sldId id="388" r:id="rId37"/>
    <p:sldId id="403" r:id="rId38"/>
    <p:sldId id="404" r:id="rId39"/>
    <p:sldId id="405" r:id="rId40"/>
    <p:sldId id="406" r:id="rId41"/>
    <p:sldId id="382" r:id="rId42"/>
    <p:sldId id="355" r:id="rId43"/>
    <p:sldId id="357" r:id="rId44"/>
    <p:sldId id="358" r:id="rId45"/>
    <p:sldId id="389" r:id="rId46"/>
    <p:sldId id="359" r:id="rId47"/>
    <p:sldId id="390" r:id="rId48"/>
    <p:sldId id="391" r:id="rId49"/>
    <p:sldId id="392" r:id="rId50"/>
    <p:sldId id="360" r:id="rId51"/>
    <p:sldId id="361" r:id="rId52"/>
  </p:sldIdLst>
  <p:sldSz cx="9144000" cy="6858000" type="screen4x3"/>
  <p:notesSz cx="6858000" cy="9144000"/>
  <p:custDataLst>
    <p:tags r:id="rId55"/>
  </p:custData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5pPr>
    <a:lvl6pPr marL="22860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6pPr>
    <a:lvl7pPr marL="27432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7pPr>
    <a:lvl8pPr marL="32004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8pPr>
    <a:lvl9pPr marL="3657600" algn="l" defTabSz="914400" rtl="0" eaLnBrk="1" latinLnBrk="0" hangingPunct="1">
      <a:defRPr sz="2400" kern="1200">
        <a:solidFill>
          <a:schemeClr val="tx1"/>
        </a:solidFill>
        <a:effectLst>
          <a:outerShdw blurRad="38100" dist="38100" dir="2700000" algn="tl">
            <a:srgbClr val="000000">
              <a:alpha val="43137"/>
            </a:srgbClr>
          </a:outerShdw>
        </a:effectLst>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BG" lastIdx="16" clrIdx="0"/>
  <p:cmAuthor id="1" name="Anna Lusher" initials="AL" lastIdx="1" clrIdx="1"/>
  <p:cmAuthor id="2" name="Bobbie Gershman" initials="BG" lastIdx="30" clrIdx="2">
    <p:extLst/>
  </p:cmAuthor>
  <p:cmAuthor id="3" name="John Abernathy" initials="JA" lastIdx="6" clrIdx="3">
    <p:extLst/>
  </p:cmAuthor>
  <p:cmAuthor id="4" name="Elizabeth Pappas" initials="EP"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F3399"/>
    <a:srgbClr val="C8121F"/>
    <a:srgbClr val="FFFFFF"/>
    <a:srgbClr val="9900CC"/>
    <a:srgbClr val="FF6600"/>
    <a:srgbClr val="00FF00"/>
    <a:srgbClr val="000099"/>
    <a:srgbClr val="66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55" autoAdjust="0"/>
    <p:restoredTop sz="79862" autoAdjust="0"/>
  </p:normalViewPr>
  <p:slideViewPr>
    <p:cSldViewPr>
      <p:cViewPr varScale="1">
        <p:scale>
          <a:sx n="98" d="100"/>
          <a:sy n="98" d="100"/>
        </p:scale>
        <p:origin x="1476" y="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50" d="100"/>
          <a:sy n="150" d="100"/>
        </p:scale>
        <p:origin x="-1288" y="175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26.xml"/><Relationship Id="rId3" Type="http://schemas.openxmlformats.org/officeDocument/2006/relationships/slide" Target="slides/slide6.xml"/><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21.xml"/><Relationship Id="rId11" Type="http://schemas.openxmlformats.org/officeDocument/2006/relationships/slide" Target="slides/slide49.xml"/><Relationship Id="rId5" Type="http://schemas.openxmlformats.org/officeDocument/2006/relationships/slide" Target="slides/slide18.xml"/><Relationship Id="rId10" Type="http://schemas.openxmlformats.org/officeDocument/2006/relationships/slide" Target="slides/slide45.xml"/><Relationship Id="rId4" Type="http://schemas.openxmlformats.org/officeDocument/2006/relationships/slide" Target="slides/slide15.xml"/><Relationship Id="rId9" Type="http://schemas.openxmlformats.org/officeDocument/2006/relationships/slide" Target="slides/slide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a:spcBef>
                <a:spcPct val="50000"/>
              </a:spcBef>
              <a:defRPr/>
            </a:pPr>
            <a:r>
              <a:rPr lang="en-US" sz="1200" dirty="0">
                <a:effectLst/>
                <a:latin typeface="Arial" charset="0"/>
              </a:rPr>
              <a:t>1-</a:t>
            </a:r>
            <a:fld id="{196C9393-628A-44F8-A3F3-CEFAC74076AB}" type="slidenum">
              <a:rPr lang="en-US" sz="1200">
                <a:effectLst/>
                <a:latin typeface="Arial" charset="0"/>
              </a:rPr>
              <a:pPr algn="ctr">
                <a:spcBef>
                  <a:spcPct val="50000"/>
                </a:spcBef>
                <a:defRPr/>
              </a:pPr>
              <a:t>‹#›</a:t>
            </a:fld>
            <a:endParaRPr lang="en-US" sz="1200" dirty="0">
              <a:effectLst/>
              <a:latin typeface="Arial" charset="0"/>
            </a:endParaRPr>
          </a:p>
        </p:txBody>
      </p:sp>
    </p:spTree>
    <p:extLst>
      <p:ext uri="{BB962C8B-B14F-4D97-AF65-F5344CB8AC3E}">
        <p14:creationId xmlns:p14="http://schemas.microsoft.com/office/powerpoint/2010/main" val="23062226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23"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3614414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50938" y="692150"/>
            <a:ext cx="4556125" cy="3416300"/>
          </a:xfrm>
          <a:ln/>
        </p:spPr>
      </p:sp>
      <p:sp>
        <p:nvSpPr>
          <p:cNvPr id="31747" name="Rectangle 3"/>
          <p:cNvSpPr>
            <a:spLocks noGrp="1" noChangeArrowheads="1"/>
          </p:cNvSpPr>
          <p:nvPr>
            <p:ph type="body" idx="1"/>
          </p:nvPr>
        </p:nvSpPr>
        <p:spPr>
          <a:noFill/>
          <a:ln w="9525"/>
        </p:spPr>
        <p:txBody>
          <a:bodyPr/>
          <a:lstStyle/>
          <a:p>
            <a:endParaRPr lang="en-US" dirty="0"/>
          </a:p>
        </p:txBody>
      </p:sp>
    </p:spTree>
    <p:extLst>
      <p:ext uri="{BB962C8B-B14F-4D97-AF65-F5344CB8AC3E}">
        <p14:creationId xmlns:p14="http://schemas.microsoft.com/office/powerpoint/2010/main" val="1177717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Several of the conditions or events that could signal an entity’s inability to</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meet debts as they come due include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Recurring operating losses.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Working capital deficiencies.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Negative cash flows from operating activities.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Loan default.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Work stoppages or other labor difficulties.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Legal proceedings.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Loss of a key asset such as a patent or franchise.</a:t>
            </a:r>
            <a:endParaRPr lang="en-US" dirty="0"/>
          </a:p>
        </p:txBody>
      </p:sp>
    </p:spTree>
    <p:extLst>
      <p:ext uri="{BB962C8B-B14F-4D97-AF65-F5344CB8AC3E}">
        <p14:creationId xmlns:p14="http://schemas.microsoft.com/office/powerpoint/2010/main" val="752075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If substantial doubt does exist about the ability to continue as a going concern, management must evaluate any plans that have been established to avoid the possibility of failing to meet obligations as they come due. For financial reporting purposes, two questions must be addressed: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First, is it probable that these plans will be effectively implemented by the entity within the one-year period? Plans provide no benefit if the described actions cannot or will not be taken.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Second, is it probable that the plans will mitigate the conditions or events that have raised substantial doubts? The plans must provide a genuine likelihood of success. </a:t>
            </a:r>
            <a:endParaRPr lang="en-US" dirty="0"/>
          </a:p>
        </p:txBody>
      </p:sp>
    </p:spTree>
    <p:extLst>
      <p:ext uri="{BB962C8B-B14F-4D97-AF65-F5344CB8AC3E}">
        <p14:creationId xmlns:p14="http://schemas.microsoft.com/office/powerpoint/2010/main" val="2441841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Management must have the evidence necessary to show that it can probably implement the plans, and if so, that they will probably mitigate the conditions or events that have created the high level of doubt. </a:t>
            </a:r>
          </a:p>
          <a:p>
            <a:r>
              <a:rPr lang="en-US" sz="1200" b="0" i="0" u="none" strike="noStrike" kern="1200" baseline="0" dirty="0">
                <a:solidFill>
                  <a:schemeClr val="tx1"/>
                </a:solidFill>
                <a:latin typeface="Times New Roman" pitchFamily="18" charset="0"/>
                <a:ea typeface="+mn-ea"/>
                <a:cs typeface="+mn-cs"/>
              </a:rPr>
              <a:t>Interestingly, whether implementation of the plans is probable and whether mitigation is probable, disclosure is still required. Once substantial doubt has been raised, certain information must be included in the financial reporting so that outside decision-makers are aware of the situation. </a:t>
            </a:r>
            <a:endParaRPr lang="en-US" dirty="0"/>
          </a:p>
        </p:txBody>
      </p:sp>
    </p:spTree>
    <p:extLst>
      <p:ext uri="{BB962C8B-B14F-4D97-AF65-F5344CB8AC3E}">
        <p14:creationId xmlns:p14="http://schemas.microsoft.com/office/powerpoint/2010/main" val="1084551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If substantial doubt is raised but alleviated by management’s plans, the conditions or events that caused the concern are disclosed along with management’s evaluation of their significance as well as the plans that are expected to solve the concern.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If substantial doubt is raised that is not alleviated by management’s plans, the same information as above is disclosed. In addition, a clear statement is included in the footnotes to state that substantial doubt exists about the entity’s ability to continue as a going concern for one year from the date on which the financial statements were issued. </a:t>
            </a:r>
          </a:p>
          <a:p>
            <a:r>
              <a:rPr lang="en-US" sz="1200" b="0" i="0" u="none" strike="noStrike" kern="1200" baseline="0" dirty="0">
                <a:solidFill>
                  <a:schemeClr val="tx1"/>
                </a:solidFill>
                <a:latin typeface="Times New Roman" pitchFamily="18" charset="0"/>
                <a:ea typeface="+mn-ea"/>
                <a:cs typeface="+mn-cs"/>
              </a:rPr>
              <a:t>In either case, outside decision-makers are made aware of the concern, and if that concern has not been mitigated, a warning of the substantial doubt is included in financial statement note disclosures. </a:t>
            </a:r>
            <a:endParaRPr lang="en-US" dirty="0"/>
          </a:p>
        </p:txBody>
      </p:sp>
    </p:spTree>
    <p:extLst>
      <p:ext uri="{BB962C8B-B14F-4D97-AF65-F5344CB8AC3E}">
        <p14:creationId xmlns:p14="http://schemas.microsoft.com/office/powerpoint/2010/main" val="3011431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Based on an original provision of the U.S. Constitution, Congress is</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responsible for creating bankruptcy laws. However, virtually no federal bankruptcy laws were passed until the Bankruptcy Act of 1898 (revised in 1938 by the Chandler Act). Later, following a decade of study and debate, the Bankruptcy Reform Act of 1978 replaced these laws. Congress has amended this act several times since 1978.</a:t>
            </a:r>
          </a:p>
          <a:p>
            <a:r>
              <a:rPr lang="en-US" sz="1200" b="0" i="0" u="none" strike="noStrike" kern="1200" baseline="0" dirty="0">
                <a:solidFill>
                  <a:schemeClr val="tx1"/>
                </a:solidFill>
                <a:latin typeface="Times New Roman" pitchFamily="18" charset="0"/>
                <a:ea typeface="+mn-ea"/>
                <a:cs typeface="+mn-cs"/>
              </a:rPr>
              <a:t>Consequently, the Bankruptcy Reform Act of 1978 as amended continues to provide the legal structure for most bankruptcy proceedings in the United States. </a:t>
            </a:r>
            <a:r>
              <a:rPr lang="en-US" sz="1200" b="0" i="1" u="none" strike="noStrike" kern="1200" baseline="0" dirty="0">
                <a:solidFill>
                  <a:schemeClr val="tx1"/>
                </a:solidFill>
                <a:latin typeface="Times New Roman" pitchFamily="18" charset="0"/>
                <a:ea typeface="+mn-ea"/>
                <a:cs typeface="+mn-cs"/>
              </a:rPr>
              <a:t>It strives to achieve two goals in connection with insolvency cases: (1) the fair distribution of assets to creditors and (2) the discharge of an honest debtor from debt.</a:t>
            </a:r>
            <a:r>
              <a:rPr lang="en-US" sz="1200" b="0" i="0" u="none" strike="noStrike" kern="1200" baseline="0" dirty="0">
                <a:solidFill>
                  <a:schemeClr val="tx1"/>
                </a:solidFill>
                <a:latin typeface="Times New Roman" pitchFamily="18" charset="0"/>
                <a:ea typeface="+mn-ea"/>
                <a:cs typeface="+mn-cs"/>
              </a:rPr>
              <a:t> </a:t>
            </a:r>
            <a:endParaRPr lang="en-US" i="0" dirty="0"/>
          </a:p>
        </p:txBody>
      </p:sp>
    </p:spTree>
    <p:extLst>
      <p:ext uri="{BB962C8B-B14F-4D97-AF65-F5344CB8AC3E}">
        <p14:creationId xmlns:p14="http://schemas.microsoft.com/office/powerpoint/2010/main" val="57622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13-3: Explain the difference between a voluntary bankruptcy and an involuntary bankruptcy.</a:t>
            </a:r>
            <a:endParaRPr lang="en-US" dirty="0"/>
          </a:p>
        </p:txBody>
      </p:sp>
    </p:spTree>
    <p:extLst>
      <p:ext uri="{BB962C8B-B14F-4D97-AF65-F5344CB8AC3E}">
        <p14:creationId xmlns:p14="http://schemas.microsoft.com/office/powerpoint/2010/main" val="1047485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50938" y="692150"/>
            <a:ext cx="4556125" cy="3416300"/>
          </a:xfrm>
          <a:ln/>
        </p:spPr>
      </p:sp>
      <p:sp>
        <p:nvSpPr>
          <p:cNvPr id="37891"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When insolvency occurs, every interested party has the right to seek protection under the Bankruptcy Reform Act. The company itself can file a petition with the court to begin bankruptcy proceedings. If the company is the initiator, the process is referred to as a voluntary bankruptcy. In such cases, the petition must be accompanied by exhibits listing all assets and debts. Company officials also must respond to questions concerning various aspects of the business’s affairs.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Creditors also can seek to force a debtor into bankruptcy (known as an </a:t>
            </a:r>
            <a:r>
              <a:rPr lang="en-US" sz="1200" b="0" i="1" u="none" strike="noStrike" kern="1200" baseline="0" dirty="0">
                <a:solidFill>
                  <a:schemeClr val="tx1"/>
                </a:solidFill>
                <a:latin typeface="Times New Roman" pitchFamily="18" charset="0"/>
                <a:ea typeface="+mn-ea"/>
                <a:cs typeface="+mn-cs"/>
              </a:rPr>
              <a:t>involuntary bankruptcy</a:t>
            </a:r>
            <a:r>
              <a:rPr lang="en-US" sz="1200" b="0" i="0" u="none" strike="noStrike" kern="1200" baseline="0" dirty="0">
                <a:solidFill>
                  <a:schemeClr val="tx1"/>
                </a:solidFill>
                <a:latin typeface="Times New Roman" pitchFamily="18" charset="0"/>
                <a:ea typeface="+mn-ea"/>
                <a:cs typeface="+mn-cs"/>
              </a:rPr>
              <a:t>) in hopes of reducing their potential losses. To avoid nuisance actions, bankruptcy laws regulate the filing of involuntary petitions. If a company has 12 or more unsecured creditors, at least 3 must sign the petition. The creditors that sign must have unsecured debts of at least $15,775.</a:t>
            </a:r>
            <a:r>
              <a:rPr lang="en-US" sz="1200" b="0" i="0" u="none" strike="noStrike" kern="1200" baseline="30000" dirty="0">
                <a:solidFill>
                  <a:schemeClr val="tx1"/>
                </a:solidFill>
                <a:latin typeface="Times New Roman" pitchFamily="18" charset="0"/>
                <a:ea typeface="+mn-ea"/>
                <a:cs typeface="+mn-cs"/>
              </a:rPr>
              <a:t>14</a:t>
            </a:r>
            <a:r>
              <a:rPr lang="en-US" sz="1200" b="0" i="0" u="none" strike="noStrike" kern="1200" baseline="0" dirty="0">
                <a:solidFill>
                  <a:schemeClr val="tx1"/>
                </a:solidFill>
                <a:latin typeface="Times New Roman" pitchFamily="18" charset="0"/>
                <a:ea typeface="+mn-ea"/>
                <a:cs typeface="+mn-cs"/>
              </a:rPr>
              <a:t> If fewer than 12 unsecured creditors exist, only a single signer is required, but the $15,775 minimum debt limit remains. </a:t>
            </a:r>
            <a:endParaRPr lang="en-US" dirty="0"/>
          </a:p>
        </p:txBody>
      </p:sp>
    </p:spTree>
    <p:extLst>
      <p:ext uri="{BB962C8B-B14F-4D97-AF65-F5344CB8AC3E}">
        <p14:creationId xmlns:p14="http://schemas.microsoft.com/office/powerpoint/2010/main" val="1461127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1150938" y="692150"/>
            <a:ext cx="4556125" cy="3416300"/>
          </a:xfrm>
          <a:ln/>
        </p:spPr>
      </p:sp>
      <p:sp>
        <p:nvSpPr>
          <p:cNvPr id="3993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Merely being slow to make payments is not sufficient. The debtor may well fight an involuntary petition fearing that its reputation will be tainted. </a:t>
            </a:r>
          </a:p>
          <a:p>
            <a:r>
              <a:rPr lang="en-US" sz="1200" b="0" i="0" u="none" strike="noStrike" kern="1200" baseline="0" dirty="0">
                <a:solidFill>
                  <a:schemeClr val="tx1"/>
                </a:solidFill>
                <a:latin typeface="Times New Roman" pitchFamily="18" charset="0"/>
                <a:ea typeface="+mn-ea"/>
                <a:cs typeface="+mn-cs"/>
              </a:rPr>
              <a:t>If the court accepts the petition, an </a:t>
            </a:r>
            <a:r>
              <a:rPr lang="en-US" sz="1200" b="0" i="1" u="none" strike="noStrike" kern="1200" baseline="0" dirty="0">
                <a:solidFill>
                  <a:schemeClr val="tx1"/>
                </a:solidFill>
                <a:latin typeface="Times New Roman" pitchFamily="18" charset="0"/>
                <a:ea typeface="+mn-ea"/>
                <a:cs typeface="+mn-cs"/>
              </a:rPr>
              <a:t>order for relief </a:t>
            </a:r>
            <a:r>
              <a:rPr lang="en-US" sz="1200" b="0" i="0" u="none" strike="noStrike" kern="1200" baseline="0" dirty="0">
                <a:solidFill>
                  <a:schemeClr val="tx1"/>
                </a:solidFill>
                <a:latin typeface="Times New Roman" pitchFamily="18" charset="0"/>
                <a:ea typeface="+mn-ea"/>
                <a:cs typeface="+mn-cs"/>
              </a:rPr>
              <a:t>is granted which creates an automatic stay that halts all actions against the debtor. This provides time for the various parties to consider what steps should be taken to limit losses. The company comes under the authority of the bankruptcy court so that any asset distributions must be made in a fair manner. </a:t>
            </a:r>
            <a:endParaRPr lang="en-US" dirty="0"/>
          </a:p>
        </p:txBody>
      </p:sp>
    </p:spTree>
    <p:extLst>
      <p:ext uri="{BB962C8B-B14F-4D97-AF65-F5344CB8AC3E}">
        <p14:creationId xmlns:p14="http://schemas.microsoft.com/office/powerpoint/2010/main" val="700023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13-4: Identify the various types of creditors based on their status during a bankruptcy.</a:t>
            </a:r>
            <a:endParaRPr lang="en-US" dirty="0"/>
          </a:p>
        </p:txBody>
      </p:sp>
    </p:spTree>
    <p:extLst>
      <p:ext uri="{BB962C8B-B14F-4D97-AF65-F5344CB8AC3E}">
        <p14:creationId xmlns:p14="http://schemas.microsoft.com/office/powerpoint/2010/main" val="1009091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50938" y="692150"/>
            <a:ext cx="4556125" cy="3416300"/>
          </a:xfrm>
          <a:ln/>
        </p:spPr>
      </p:sp>
      <p:sp>
        <p:nvSpPr>
          <p:cNvPr id="4301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When a debt is created, the parties can agree to attach a mortgage lien or security interest to specified assets (known as </a:t>
            </a:r>
            <a:r>
              <a:rPr lang="en-US" sz="1200" b="0" i="1" u="none" strike="noStrike" kern="1200" baseline="0" dirty="0">
                <a:solidFill>
                  <a:schemeClr val="tx1"/>
                </a:solidFill>
                <a:latin typeface="Times New Roman" pitchFamily="18" charset="0"/>
                <a:ea typeface="+mn-ea"/>
                <a:cs typeface="+mn-cs"/>
              </a:rPr>
              <a:t>collateral</a:t>
            </a:r>
            <a:r>
              <a:rPr lang="en-US" sz="1200" b="0" i="0" u="none" strike="noStrike" kern="1200" baseline="0" dirty="0">
                <a:solidFill>
                  <a:schemeClr val="tx1"/>
                </a:solidFill>
                <a:latin typeface="Times New Roman" pitchFamily="18" charset="0"/>
                <a:ea typeface="+mn-ea"/>
                <a:cs typeface="+mn-cs"/>
              </a:rPr>
              <a:t>) owned by the debtor. This action is most likely to occur when the amounts involved are great or the debtor is experiencing financial difficulty. If the liability is not paid when due, the creditor can force the sale (or, in some cases, the return) of the pledged property with the proceeds used to satisfy all or part of the obligation. In bankruptcy proceedings, a secured creditor holds a much less vulnerable position than an unsecured creditor. </a:t>
            </a:r>
          </a:p>
          <a:p>
            <a:r>
              <a:rPr lang="en-US" sz="1200" b="0" i="0" u="none" strike="noStrike" kern="1200" baseline="0" dirty="0">
                <a:solidFill>
                  <a:schemeClr val="tx1"/>
                </a:solidFill>
                <a:latin typeface="Times New Roman" pitchFamily="18" charset="0"/>
                <a:ea typeface="+mn-ea"/>
                <a:cs typeface="+mn-cs"/>
              </a:rPr>
              <a:t>Because of the possible presence of liens, all loans and other liabilities are reported to the bankruptcy court according to their degree of protection against loss. Some are identified as </a:t>
            </a:r>
            <a:r>
              <a:rPr lang="en-US" sz="1200" b="0" i="1" u="none" strike="noStrike" kern="1200" baseline="0" dirty="0">
                <a:solidFill>
                  <a:schemeClr val="tx1"/>
                </a:solidFill>
                <a:latin typeface="Times New Roman" pitchFamily="18" charset="0"/>
                <a:ea typeface="+mn-ea"/>
                <a:cs typeface="+mn-cs"/>
              </a:rPr>
              <a:t>fully secured </a:t>
            </a:r>
            <a:r>
              <a:rPr lang="en-US" sz="1200" b="0" i="0" u="none" strike="noStrike" kern="1200" baseline="0" dirty="0">
                <a:solidFill>
                  <a:schemeClr val="tx1"/>
                </a:solidFill>
                <a:latin typeface="Times New Roman" pitchFamily="18" charset="0"/>
                <a:ea typeface="+mn-ea"/>
                <a:cs typeface="+mn-cs"/>
              </a:rPr>
              <a:t>to indicate that the net realizable value of the collateral exceeds the amount of the obligation. Despite the debtor’s insolvency, these creditors will suffer no loss. They are protected by the pledged property. Any money received from the collateral in excess of the debt balance is used to pay unsecured creditors. </a:t>
            </a:r>
          </a:p>
          <a:p>
            <a:r>
              <a:rPr lang="en-US" sz="1200" b="0" i="0" u="none" strike="noStrike" kern="1200" baseline="0" dirty="0">
                <a:solidFill>
                  <a:schemeClr val="tx1"/>
                </a:solidFill>
                <a:latin typeface="Times New Roman" pitchFamily="18" charset="0"/>
                <a:ea typeface="+mn-ea"/>
                <a:cs typeface="+mn-cs"/>
              </a:rPr>
              <a:t>A liability is viewed as </a:t>
            </a:r>
            <a:r>
              <a:rPr lang="en-US" sz="1200" b="0" i="1" u="none" strike="noStrike" kern="1200" baseline="0" dirty="0">
                <a:solidFill>
                  <a:schemeClr val="tx1"/>
                </a:solidFill>
                <a:latin typeface="Times New Roman" pitchFamily="18" charset="0"/>
                <a:ea typeface="+mn-ea"/>
                <a:cs typeface="+mn-cs"/>
              </a:rPr>
              <a:t>partially secured </a:t>
            </a:r>
            <a:r>
              <a:rPr lang="en-US" sz="1200" b="0" i="0" u="none" strike="noStrike" kern="1200" baseline="0" dirty="0">
                <a:solidFill>
                  <a:schemeClr val="tx1"/>
                </a:solidFill>
                <a:latin typeface="Times New Roman" pitchFamily="18" charset="0"/>
                <a:ea typeface="+mn-ea"/>
                <a:cs typeface="+mn-cs"/>
              </a:rPr>
              <a:t>if the value of the collateral covers only a portion of the obligation. The remainder is considered </a:t>
            </a:r>
            <a:r>
              <a:rPr lang="en-US" sz="1200" b="0" i="1" u="none" strike="noStrike" kern="1200" baseline="0" dirty="0">
                <a:solidFill>
                  <a:schemeClr val="tx1"/>
                </a:solidFill>
                <a:latin typeface="Times New Roman" pitchFamily="18" charset="0"/>
                <a:ea typeface="+mn-ea"/>
                <a:cs typeface="+mn-cs"/>
              </a:rPr>
              <a:t>unsecured. </a:t>
            </a:r>
            <a:r>
              <a:rPr lang="en-US" sz="1200" b="0" i="0" u="none" strike="noStrike" kern="1200" baseline="0" dirty="0">
                <a:solidFill>
                  <a:schemeClr val="tx1"/>
                </a:solidFill>
                <a:latin typeface="Times New Roman" pitchFamily="18" charset="0"/>
                <a:ea typeface="+mn-ea"/>
                <a:cs typeface="+mn-cs"/>
              </a:rPr>
              <a:t>The creditor risks losing some or all of the additional amount. For example, assume a bank holds a $90,000 loan due from an insolvent party. The creditor is protected by a lien attached to land valued at $64,000. The debt is only partially secured. Proceeds from the sale of the land cannot satisfy the other $26,000 of the balance. This residual portion is reported to the court as unsecured. </a:t>
            </a:r>
          </a:p>
          <a:p>
            <a:r>
              <a:rPr lang="en-US" sz="1200" b="0" i="0" u="none" strike="noStrike" kern="1200" baseline="0" dirty="0">
                <a:solidFill>
                  <a:schemeClr val="tx1"/>
                </a:solidFill>
                <a:latin typeface="Times New Roman" pitchFamily="18" charset="0"/>
                <a:ea typeface="+mn-ea"/>
                <a:cs typeface="+mn-cs"/>
              </a:rPr>
              <a:t>All other liabilities are unsecured. These creditors have no legal right to any of the debtor’s specific assets. They are only entitled to share in any funds that might remain after all secured claims have been settled. </a:t>
            </a:r>
            <a:endParaRPr lang="en-US" dirty="0"/>
          </a:p>
        </p:txBody>
      </p:sp>
    </p:spTree>
    <p:extLst>
      <p:ext uri="{BB962C8B-B14F-4D97-AF65-F5344CB8AC3E}">
        <p14:creationId xmlns:p14="http://schemas.microsoft.com/office/powerpoint/2010/main" val="4114781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LO13-1: Describe both the history and current status of bankruptcy and bankruptcy laws. </a:t>
            </a:r>
            <a:endParaRPr lang="en-US" dirty="0"/>
          </a:p>
        </p:txBody>
      </p:sp>
    </p:spTree>
    <p:extLst>
      <p:ext uri="{BB962C8B-B14F-4D97-AF65-F5344CB8AC3E}">
        <p14:creationId xmlns:p14="http://schemas.microsoft.com/office/powerpoint/2010/main" val="2119223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150938" y="692150"/>
            <a:ext cx="4556125" cy="3416300"/>
          </a:xfrm>
          <a:ln/>
        </p:spPr>
      </p:sp>
      <p:sp>
        <p:nvSpPr>
          <p:cNvPr id="44035" name="Rectangle 3"/>
          <p:cNvSpPr>
            <a:spLocks noGrp="1" noChangeArrowheads="1"/>
          </p:cNvSpPr>
          <p:nvPr>
            <p:ph type="body" idx="1"/>
          </p:nvPr>
        </p:nvSpPr>
        <p:spPr>
          <a:noFill/>
          <a:ln w="9525"/>
        </p:spPr>
        <p:txBody>
          <a:bodyPr/>
          <a:lstStyle/>
          <a:p>
            <a:pPr marL="169863" indent="-169863">
              <a:buFont typeface="+mj-lt"/>
              <a:buAutoNum type="arabicPeriod"/>
            </a:pPr>
            <a:r>
              <a:rPr lang="en-US" sz="1200" b="0" i="0" u="none" strike="noStrike" kern="1200" baseline="0" dirty="0">
                <a:solidFill>
                  <a:schemeClr val="tx1"/>
                </a:solidFill>
                <a:latin typeface="Times New Roman" pitchFamily="18" charset="0"/>
                <a:ea typeface="+mn-ea"/>
                <a:cs typeface="+mn-cs"/>
              </a:rPr>
              <a:t>Claims for administrative expenses such as the costs of preserving and liquidating available property. All trustee expenses and the costs of outside attorneys, accountants, or other consultants fall within this category. Without a high-priority ranking, insolvent companies would have difficulty convincing qualified individuals to serve in these essential positions. </a:t>
            </a:r>
          </a:p>
          <a:p>
            <a:pPr marL="169863"/>
            <a:r>
              <a:rPr lang="en-US" sz="1200" b="0" i="0" u="none" strike="noStrike" kern="1200" baseline="0" dirty="0">
                <a:solidFill>
                  <a:schemeClr val="tx1"/>
                </a:solidFill>
                <a:latin typeface="Times New Roman" pitchFamily="18" charset="0"/>
                <a:ea typeface="+mn-ea"/>
                <a:cs typeface="+mn-cs"/>
              </a:rPr>
              <a:t>Ms. Goldstein’s firm received $389 million in fees and expenses in its 3 1/2 years as lead counsel in the Lehman Brothers bankruptcy, just a piece of the more than $1.4 billion in total fees paid out to all of the professional firms on Lehman’s tab.</a:t>
            </a:r>
          </a:p>
          <a:p>
            <a:pPr marL="169863" indent="-169863">
              <a:buFont typeface="+mj-lt"/>
              <a:buAutoNum type="arabicPeriod" startAt="2"/>
            </a:pPr>
            <a:r>
              <a:rPr lang="en-US" sz="1200" b="0" i="0" u="none" strike="noStrike" kern="1200" baseline="0" dirty="0">
                <a:solidFill>
                  <a:schemeClr val="tx1"/>
                </a:solidFill>
                <a:latin typeface="Times New Roman" pitchFamily="18" charset="0"/>
                <a:ea typeface="+mn-ea"/>
                <a:cs typeface="+mn-cs"/>
              </a:rPr>
              <a:t>Obligations arising between the date that a petition is filed with the bankruptcy court and the appointment of a trustee or the issuance of an order for relief. In voluntary cases, such claims are rare because an order for relief is usually entered when the petition is filed. This provision is important in helping the debtor continue operations if an involuntary petition is presented but legal action is not immediately taken. With this high ranking, the debtor can hope to continue to buy goods on credit in order to stay in business while resisting the involuntary petition. </a:t>
            </a:r>
          </a:p>
          <a:p>
            <a:pPr marL="169863" indent="-169863">
              <a:buFont typeface="+mj-lt"/>
              <a:buAutoNum type="arabicPeriod" startAt="2"/>
            </a:pPr>
            <a:r>
              <a:rPr lang="en-US" sz="1200" b="0" i="0" u="none" strike="noStrike" kern="1200" baseline="0" dirty="0">
                <a:solidFill>
                  <a:schemeClr val="tx1"/>
                </a:solidFill>
                <a:latin typeface="Times New Roman" pitchFamily="18" charset="0"/>
                <a:ea typeface="+mn-ea"/>
                <a:cs typeface="+mn-cs"/>
              </a:rPr>
              <a:t>Employee claims for wages earned during the 180 days preceding the filing of a petition. The amount of this priority is limited, though, to $13,650 per individual. This priority ranking does not include officers’ salaries. Employees are not company creditors in the traditional sense of that term. They did not enter employment to serve as lenders to the business. This designation prevents employees from being penalized too heavily because of the company’s problems. It also encourages them to continue working until the bankruptcy issue is settled. </a:t>
            </a:r>
          </a:p>
          <a:p>
            <a:pPr marL="169863" indent="-169863">
              <a:buFont typeface="+mj-lt"/>
              <a:buAutoNum type="arabicPeriod" startAt="2"/>
            </a:pPr>
            <a:r>
              <a:rPr lang="en-US" sz="1200" b="0" i="0" u="none" strike="noStrike" kern="1200" baseline="0" dirty="0">
                <a:solidFill>
                  <a:schemeClr val="tx1"/>
                </a:solidFill>
                <a:latin typeface="Times New Roman" pitchFamily="18" charset="0"/>
                <a:ea typeface="+mn-ea"/>
                <a:cs typeface="+mn-cs"/>
              </a:rPr>
              <a:t>Employee claims for contributions to benefit plans earned during the 180 days preceding the filing of a petition. Again, a $13,650 limit per individual (reduced by certain specified payments) is enforced. </a:t>
            </a:r>
          </a:p>
          <a:p>
            <a:pPr marL="169863" indent="-169863">
              <a:buFont typeface="+mj-lt"/>
              <a:buAutoNum type="arabicPeriod" startAt="2"/>
            </a:pPr>
            <a:r>
              <a:rPr lang="en-US" sz="1200" b="0" i="0" u="none" strike="noStrike" kern="1200" baseline="0" dirty="0">
                <a:solidFill>
                  <a:schemeClr val="tx1"/>
                </a:solidFill>
                <a:latin typeface="Times New Roman" pitchFamily="18" charset="0"/>
                <a:ea typeface="+mn-ea"/>
                <a:cs typeface="+mn-cs"/>
              </a:rPr>
              <a:t>Claims for the return of deposits made by customers to acquire property or services that the debtor never delivered or provided. The priority figure here is limited to $3,025. These claimants did not intend to be creditors. They were merely trying to make a purchase. </a:t>
            </a:r>
          </a:p>
          <a:p>
            <a:pPr marL="169863" indent="-169863">
              <a:buFont typeface="+mj-lt"/>
              <a:buAutoNum type="arabicPeriod" startAt="2"/>
            </a:pPr>
            <a:r>
              <a:rPr lang="en-US" sz="1200" b="0" i="0" u="none" strike="noStrike" kern="1200" baseline="0" dirty="0">
                <a:solidFill>
                  <a:schemeClr val="tx1"/>
                </a:solidFill>
                <a:latin typeface="Times New Roman" pitchFamily="18" charset="0"/>
                <a:ea typeface="+mn-ea"/>
                <a:cs typeface="+mn-cs"/>
              </a:rPr>
              <a:t>Government claims for unpaid taxes. </a:t>
            </a:r>
          </a:p>
          <a:p>
            <a:r>
              <a:rPr lang="en-US" sz="1200" b="0" i="0" u="none" strike="noStrike" kern="1200" baseline="0" dirty="0">
                <a:solidFill>
                  <a:schemeClr val="tx1"/>
                </a:solidFill>
                <a:latin typeface="Times New Roman" pitchFamily="18" charset="0"/>
                <a:ea typeface="+mn-ea"/>
                <a:cs typeface="+mn-cs"/>
              </a:rPr>
              <a:t>All of the remaining obligations of an insolvent company are classified as general unsecured claims that will be repaid only after all creditors with priority have been satisfied. </a:t>
            </a:r>
            <a:r>
              <a:rPr lang="en-US" sz="1200" b="0" i="1" u="none" strike="noStrike" kern="1200" baseline="0" dirty="0">
                <a:solidFill>
                  <a:schemeClr val="tx1"/>
                </a:solidFill>
                <a:latin typeface="Times New Roman" pitchFamily="18" charset="0"/>
                <a:ea typeface="+mn-ea"/>
                <a:cs typeface="+mn-cs"/>
              </a:rPr>
              <a:t>If the funds that remain are not sufficient to settle all of these general unsecured claims, the available money must be divided proportionally.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918663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13-5: Describe the difference between a Chapter 7 bankruptcy and a Chapter 11 bankruptcy.</a:t>
            </a:r>
            <a:endParaRPr lang="en-US" dirty="0"/>
          </a:p>
        </p:txBody>
      </p:sp>
    </p:spTree>
    <p:extLst>
      <p:ext uri="{BB962C8B-B14F-4D97-AF65-F5344CB8AC3E}">
        <p14:creationId xmlns:p14="http://schemas.microsoft.com/office/powerpoint/2010/main" val="2904818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150938" y="692150"/>
            <a:ext cx="4556125" cy="3416300"/>
          </a:xfrm>
          <a:ln/>
        </p:spPr>
      </p:sp>
      <p:sp>
        <p:nvSpPr>
          <p:cNvPr id="4505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Legal guidelines for the liquidation of a debtor are contained in Chapter 7 of Title I of the Bankruptcy Reform Act. Chapter 11 describes the reorganization process. Consequently, the proceedings have come to be referred to as a Chapter 7 bankruptcy (liquidation) or as a Chapter 11 bankruptcy (reorganization).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Accountants face two entirely different reporting situations depending on whether a Chapter 7 or a Chapter 11 bankruptcy is encountered. However, in both cases, accountants must keep all parties informed about relevant events as they occur. </a:t>
            </a:r>
            <a:endParaRPr lang="en-US" dirty="0"/>
          </a:p>
        </p:txBody>
      </p:sp>
    </p:spTree>
    <p:extLst>
      <p:ext uri="{BB962C8B-B14F-4D97-AF65-F5344CB8AC3E}">
        <p14:creationId xmlns:p14="http://schemas.microsoft.com/office/powerpoint/2010/main" val="4047571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13-6: Account for a company as it enters bankruptcy.</a:t>
            </a:r>
          </a:p>
        </p:txBody>
      </p:sp>
    </p:spTree>
    <p:extLst>
      <p:ext uri="{BB962C8B-B14F-4D97-AF65-F5344CB8AC3E}">
        <p14:creationId xmlns:p14="http://schemas.microsoft.com/office/powerpoint/2010/main" val="14475199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statement of financial affairs schedule provides vital information about the company’s financial position and helps guide all parties as they consider what actions to take. This statement is especially important in assisting unsecured creditors as they decide whether to push for reorganization or liquidation. To assist in these assessments, the debtor’s assets and liabilities are reported according to the classifications that are relevant to a liquidation. </a:t>
            </a:r>
          </a:p>
          <a:p>
            <a:r>
              <a:rPr lang="en-US" sz="1200" b="0" i="0" u="none" strike="noStrike" kern="1200" baseline="0" dirty="0">
                <a:solidFill>
                  <a:schemeClr val="tx1"/>
                </a:solidFill>
                <a:latin typeface="Times New Roman" pitchFamily="18" charset="0"/>
                <a:ea typeface="+mn-ea"/>
                <a:cs typeface="+mn-cs"/>
              </a:rPr>
              <a:t>The parties to the bankruptcy desire information that reflects (1) the net realizable value of the debtor’s assets and (2) the potential application of these proceeds to the various liabilities. </a:t>
            </a:r>
            <a:endParaRPr lang="en-US" dirty="0"/>
          </a:p>
        </p:txBody>
      </p:sp>
    </p:spTree>
    <p:extLst>
      <p:ext uri="{BB962C8B-B14F-4D97-AF65-F5344CB8AC3E}">
        <p14:creationId xmlns:p14="http://schemas.microsoft.com/office/powerpoint/2010/main" val="2757949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50938" y="692150"/>
            <a:ext cx="4556125" cy="3416300"/>
          </a:xfrm>
          <a:ln/>
        </p:spPr>
      </p:sp>
      <p:sp>
        <p:nvSpPr>
          <p:cNvPr id="4608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Consequently, on a statement of financial affairs, assets are labeled as follows: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Pledged with fully secured creditors.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Pledged with partially secured creditors.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Free assets available to pay priority liabilities with any remaining amount then used to pay some or all of the other unsecured creditors. This category consists of both assets that have not been pledged on debts and the excess value of any pledged assets. Excess value exists when an asset can be liquidated for more money than the debt it secures. </a:t>
            </a:r>
          </a:p>
          <a:p>
            <a:r>
              <a:rPr lang="en-US" sz="1200" b="0" i="0" u="none" strike="noStrike" kern="1200" baseline="0" dirty="0">
                <a:solidFill>
                  <a:schemeClr val="tx1"/>
                </a:solidFill>
                <a:latin typeface="Times New Roman" pitchFamily="18" charset="0"/>
                <a:ea typeface="+mn-ea"/>
                <a:cs typeface="+mn-cs"/>
              </a:rPr>
              <a:t>The company’s debts are listed in a similar fashion: </a:t>
            </a:r>
          </a:p>
          <a:p>
            <a:pPr marL="228600" indent="-228600">
              <a:buFont typeface="+mj-lt"/>
              <a:buAutoNum type="arabicPeriod"/>
            </a:pPr>
            <a:r>
              <a:rPr lang="en-US" b="0" i="0" u="none" strike="noStrike" kern="1200" baseline="0" dirty="0">
                <a:solidFill>
                  <a:schemeClr val="tx1"/>
                </a:solidFill>
                <a:latin typeface="Times New Roman" pitchFamily="18" charset="0"/>
                <a:ea typeface="+mn-ea"/>
                <a:cs typeface="+mn-cs"/>
              </a:rPr>
              <a:t>Liabilities with priority. </a:t>
            </a:r>
          </a:p>
          <a:p>
            <a:pPr marL="228600" indent="-228600">
              <a:buFont typeface="+mj-lt"/>
              <a:buAutoNum type="arabicPeriod"/>
            </a:pPr>
            <a:r>
              <a:rPr lang="en-US" b="0" i="0" u="none" strike="noStrike" kern="1200" baseline="0" dirty="0">
                <a:solidFill>
                  <a:schemeClr val="tx1"/>
                </a:solidFill>
                <a:latin typeface="Times New Roman" pitchFamily="18" charset="0"/>
                <a:ea typeface="+mn-ea"/>
                <a:cs typeface="+mn-cs"/>
              </a:rPr>
              <a:t>Fully secured creditors. </a:t>
            </a:r>
          </a:p>
          <a:p>
            <a:pPr marL="228600" indent="-228600">
              <a:buFont typeface="+mj-lt"/>
              <a:buAutoNum type="arabicPeriod"/>
            </a:pPr>
            <a:r>
              <a:rPr lang="en-US" b="0" i="0" u="none" strike="noStrike" kern="1200" baseline="0" dirty="0">
                <a:solidFill>
                  <a:schemeClr val="tx1"/>
                </a:solidFill>
                <a:latin typeface="Times New Roman" pitchFamily="18" charset="0"/>
                <a:ea typeface="+mn-ea"/>
                <a:cs typeface="+mn-cs"/>
              </a:rPr>
              <a:t>Partially secured creditors. </a:t>
            </a:r>
          </a:p>
          <a:p>
            <a:pPr marL="228600" indent="-228600">
              <a:buFont typeface="+mj-lt"/>
              <a:buAutoNum type="arabicPeriod"/>
            </a:pPr>
            <a:r>
              <a:rPr lang="en-US" b="0" i="0" u="none" strike="noStrike" kern="1200" baseline="0" dirty="0">
                <a:solidFill>
                  <a:schemeClr val="tx1"/>
                </a:solidFill>
                <a:latin typeface="Times New Roman" pitchFamily="18" charset="0"/>
                <a:ea typeface="+mn-ea"/>
                <a:cs typeface="+mn-cs"/>
              </a:rPr>
              <a:t>Unsecured creditors. For convenience, stockholders are included in this final group. </a:t>
            </a:r>
            <a:endParaRPr lang="en-US" dirty="0"/>
          </a:p>
        </p:txBody>
      </p:sp>
    </p:spTree>
    <p:extLst>
      <p:ext uri="{BB962C8B-B14F-4D97-AF65-F5344CB8AC3E}">
        <p14:creationId xmlns:p14="http://schemas.microsoft.com/office/powerpoint/2010/main" val="1594277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13-7: Account for the liquidation of a company in bankruptcy especially when using the liquidation basis of accounting.</a:t>
            </a:r>
            <a:endParaRPr lang="en-US" dirty="0"/>
          </a:p>
        </p:txBody>
      </p:sp>
    </p:spTree>
    <p:extLst>
      <p:ext uri="{BB962C8B-B14F-4D97-AF65-F5344CB8AC3E}">
        <p14:creationId xmlns:p14="http://schemas.microsoft.com/office/powerpoint/2010/main" val="3910286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150938" y="692150"/>
            <a:ext cx="4556125" cy="3416300"/>
          </a:xfrm>
          <a:ln/>
        </p:spPr>
      </p:sp>
      <p:sp>
        <p:nvSpPr>
          <p:cNvPr id="47107" name="Rectangle 3"/>
          <p:cNvSpPr>
            <a:spLocks noGrp="1" noChangeArrowheads="1"/>
          </p:cNvSpPr>
          <p:nvPr>
            <p:ph type="body" idx="1"/>
          </p:nvPr>
        </p:nvSpPr>
        <p:spPr>
          <a:noFill/>
          <a:ln w="9525"/>
        </p:spPr>
        <p:txBody>
          <a:bodyPr/>
          <a:lstStyle/>
          <a:p>
            <a:pPr lvl="0">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To begin, the court appoints an interim trustee to oversee the company and its liquidation. This individual is charged with preserving the assets and preventing loss of the estate. Thus, creditors are protected from detrimental actions that management, the ownership, or any of the other creditors might undertake. The interim trustee (as well as the permanent trustee, if the creditors subsequently select one) normally performs a number of tasks including changing locks, securing all assets, and gaining possession of the financial records and other official documents. </a:t>
            </a:r>
          </a:p>
          <a:p>
            <a:pPr lvl="0">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The court then calls for a meeting of all creditors who have appropriately filed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a proof of claim against the debtor. To ensure fairness during the liquidation process, a committee of unsecured creditors is selected to help protect the financial</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interests of all unsecured creditors. The committee consults with the trustee and makes recommendations about the administration of the estate. </a:t>
            </a:r>
          </a:p>
          <a:p>
            <a:pPr lvl="0">
              <a:spcBef>
                <a:spcPct val="20000"/>
              </a:spcBef>
              <a:buClr>
                <a:srgbClr val="002060"/>
              </a:buClr>
              <a:buSzPct val="80000"/>
              <a:defRPr/>
            </a:pPr>
            <a:r>
              <a:rPr lang="en-US" sz="1200" b="0" i="0" u="none" strike="noStrike" kern="1200" baseline="0" dirty="0">
                <a:solidFill>
                  <a:schemeClr val="tx1"/>
                </a:solidFill>
                <a:latin typeface="Times New Roman" pitchFamily="18" charset="0"/>
                <a:ea typeface="+mn-ea"/>
                <a:cs typeface="+mn-cs"/>
              </a:rPr>
              <a:t>This individual must recover all property belonging to the insolvent company, preserve the estate from any deterioration, liquidate noncash assets, and make proper distributions to the various claimants. The trustee might need to continue operating the company to complete business activities that were in progress when the order for relief was entered. To accomplish such a multitude of objectives, this individual holds wide-ranging authority.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trustee can also void any transfer of property (known as a </a:t>
            </a:r>
            <a:r>
              <a:rPr lang="en-US" sz="1200" b="0" i="1" u="none" strike="noStrike" kern="1200" baseline="0" dirty="0">
                <a:solidFill>
                  <a:schemeClr val="tx1"/>
                </a:solidFill>
                <a:latin typeface="Times New Roman" pitchFamily="18" charset="0"/>
                <a:ea typeface="+mn-ea"/>
                <a:cs typeface="+mn-cs"/>
              </a:rPr>
              <a:t>preference</a:t>
            </a:r>
            <a:r>
              <a:rPr lang="en-US" sz="1200" b="0" i="0" u="none" strike="noStrike" kern="1200" baseline="0" dirty="0">
                <a:solidFill>
                  <a:schemeClr val="tx1"/>
                </a:solidFill>
                <a:latin typeface="Times New Roman" pitchFamily="18" charset="0"/>
                <a:ea typeface="+mn-ea"/>
                <a:cs typeface="+mn-cs"/>
              </a:rPr>
              <a:t>) made by the debtor within 90 days </a:t>
            </a:r>
            <a:r>
              <a:rPr lang="en-US" sz="1200" b="0" i="1" u="none" strike="noStrike" kern="1200" baseline="0" dirty="0">
                <a:solidFill>
                  <a:schemeClr val="tx1"/>
                </a:solidFill>
                <a:latin typeface="Times New Roman" pitchFamily="18" charset="0"/>
                <a:ea typeface="+mn-ea"/>
                <a:cs typeface="+mn-cs"/>
              </a:rPr>
              <a:t>prior </a:t>
            </a:r>
            <a:r>
              <a:rPr lang="en-US" sz="1200" b="0" i="0" u="none" strike="noStrike" kern="1200" baseline="0" dirty="0">
                <a:solidFill>
                  <a:schemeClr val="tx1"/>
                </a:solidFill>
                <a:latin typeface="Times New Roman" pitchFamily="18" charset="0"/>
                <a:ea typeface="+mn-ea"/>
                <a:cs typeface="+mn-cs"/>
              </a:rPr>
              <a:t>to the filing of the bankruptcy petition if the company was already insolvent at the time. The recipient must return these transfers so that the money or other property can be returned to the debtor’s estate.</a:t>
            </a:r>
            <a:endParaRPr lang="en-US" dirty="0"/>
          </a:p>
          <a:p>
            <a:endParaRPr lang="en-US" sz="1200" b="0" i="0" u="none" strike="noStrike" kern="1200" baseline="0" dirty="0">
              <a:solidFill>
                <a:schemeClr val="tx1"/>
              </a:solidFill>
              <a:latin typeface="Times New Roman" pitchFamily="18" charset="0"/>
              <a:ea typeface="+mn-ea"/>
              <a:cs typeface="+mn-cs"/>
            </a:endParaRPr>
          </a:p>
        </p:txBody>
      </p:sp>
    </p:spTree>
    <p:extLst>
      <p:ext uri="{BB962C8B-B14F-4D97-AF65-F5344CB8AC3E}">
        <p14:creationId xmlns:p14="http://schemas.microsoft.com/office/powerpoint/2010/main" val="1538135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xfrm>
            <a:off x="1150938" y="692150"/>
            <a:ext cx="4556125" cy="3416300"/>
          </a:xfrm>
          <a:ln/>
        </p:spPr>
      </p:sp>
      <p:sp>
        <p:nvSpPr>
          <p:cNvPr id="48131" name="Rectangle 3"/>
          <p:cNvSpPr>
            <a:spLocks noGrp="1" noChangeArrowheads="1"/>
          </p:cNvSpPr>
          <p:nvPr>
            <p:ph type="body" idx="1"/>
          </p:nvPr>
        </p:nvSpPr>
        <p:spPr>
          <a:noFill/>
          <a:ln w="9525"/>
        </p:spPr>
        <p:txBody>
          <a:bodyPr/>
          <a:lstStyle/>
          <a:p>
            <a:r>
              <a:rPr lang="en-US" dirty="0"/>
              <a:t>Committee of Creditors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To ensure fairness during the liquidation process, a committee of unsecured creditors is selected to help protect the financial interests of all unsecured creditors. The committee consults with the trustee and makes recommendations about the administration of the estate. </a:t>
            </a:r>
            <a:r>
              <a:rPr lang="en-US" dirty="0"/>
              <a:t>The selection of this committee is to help ensure fairness and to protect the creditor group’s interests.</a:t>
            </a:r>
          </a:p>
          <a:p>
            <a:endParaRPr lang="en-US" dirty="0"/>
          </a:p>
        </p:txBody>
      </p:sp>
    </p:spTree>
    <p:extLst>
      <p:ext uri="{BB962C8B-B14F-4D97-AF65-F5344CB8AC3E}">
        <p14:creationId xmlns:p14="http://schemas.microsoft.com/office/powerpoint/2010/main" val="3766196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trustee must recover all property belonging to the insolvent company, preserve the estate from any deterioration, liquidate noncash assets, and make proper distributions to the various claimants. The trustee might need to continue operating the company to complete business activities that were in progress when the order for relief was entered. To accomplish such a multitude of objectives, this individual holds wide-ranging authority. </a:t>
            </a:r>
            <a:endParaRPr lang="en-US" dirty="0"/>
          </a:p>
        </p:txBody>
      </p:sp>
    </p:spTree>
    <p:extLst>
      <p:ext uri="{BB962C8B-B14F-4D97-AF65-F5344CB8AC3E}">
        <p14:creationId xmlns:p14="http://schemas.microsoft.com/office/powerpoint/2010/main" val="24404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p:spPr>
      </p:sp>
      <p:sp>
        <p:nvSpPr>
          <p:cNvPr id="32771" name="Rectangle 3"/>
          <p:cNvSpPr>
            <a:spLocks noGrp="1" noChangeArrowheads="1"/>
          </p:cNvSpPr>
          <p:nvPr>
            <p:ph type="body" idx="1"/>
          </p:nvPr>
        </p:nvSpPr>
        <p:spPr>
          <a:noFill/>
          <a:ln w="9525"/>
        </p:spPr>
        <p:txBody>
          <a:bodyPr/>
          <a:lstStyle/>
          <a:p>
            <a:pPr marL="0" indent="0">
              <a:spcBef>
                <a:spcPts val="1200"/>
              </a:spcBef>
              <a:buClr>
                <a:srgbClr val="FF0000"/>
              </a:buClr>
              <a:buNone/>
            </a:pPr>
            <a:r>
              <a:rPr lang="en-US" sz="1200" b="0" i="0" u="none" strike="noStrike" kern="1200" baseline="0" dirty="0">
                <a:solidFill>
                  <a:schemeClr val="tx1"/>
                </a:solidFill>
                <a:latin typeface="Times New Roman" pitchFamily="18" charset="0"/>
                <a:ea typeface="+mn-ea"/>
                <a:cs typeface="+mn-cs"/>
              </a:rPr>
              <a:t>A basic assumption of accounting is that a business is considered a </a:t>
            </a:r>
            <a:r>
              <a:rPr lang="en-US" sz="1200" b="0" i="1" u="none" strike="noStrike" kern="1200" baseline="0" dirty="0">
                <a:solidFill>
                  <a:schemeClr val="tx1"/>
                </a:solidFill>
                <a:latin typeface="Times New Roman" pitchFamily="18" charset="0"/>
                <a:ea typeface="+mn-ea"/>
                <a:cs typeface="+mn-cs"/>
              </a:rPr>
              <a:t>going concern </a:t>
            </a:r>
            <a:r>
              <a:rPr lang="en-US" sz="1200" b="0" i="0" u="none" strike="noStrike" kern="1200" baseline="0" dirty="0">
                <a:solidFill>
                  <a:schemeClr val="tx1"/>
                </a:solidFill>
                <a:latin typeface="Times New Roman" pitchFamily="18" charset="0"/>
                <a:ea typeface="+mn-ea"/>
                <a:cs typeface="+mn-cs"/>
              </a:rPr>
              <a:t>unless evidence to the contrary is discovered.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Unfortunately, not all organizations prove to be going concerns. The number of companies experiencing financial difficulties varies from year to year as the economy and other conditions change. </a:t>
            </a:r>
            <a:r>
              <a:rPr lang="en-US" sz="1200" dirty="0">
                <a:solidFill>
                  <a:srgbClr val="000066"/>
                </a:solidFill>
              </a:rPr>
              <a:t>During the 12 months ending September 30, 2018, 13,682 U.S. companies filed for Chapter 7 bankruptcy and another 5,962 filed for Chapter 11 bankruptcy. </a:t>
            </a:r>
          </a:p>
          <a:p>
            <a:endParaRPr lang="en-US" dirty="0"/>
          </a:p>
        </p:txBody>
      </p:sp>
    </p:spTree>
    <p:extLst>
      <p:ext uri="{BB962C8B-B14F-4D97-AF65-F5344CB8AC3E}">
        <p14:creationId xmlns:p14="http://schemas.microsoft.com/office/powerpoint/2010/main" val="721469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Trustees often prepare </a:t>
            </a:r>
            <a:r>
              <a:rPr lang="en-US" sz="1200" b="0" i="1" u="none" strike="noStrike" kern="1200" baseline="0" dirty="0">
                <a:solidFill>
                  <a:schemeClr val="tx1"/>
                </a:solidFill>
                <a:latin typeface="Times New Roman" pitchFamily="18" charset="0"/>
                <a:ea typeface="+mn-ea"/>
                <a:cs typeface="+mn-cs"/>
              </a:rPr>
              <a:t>a statement of realization and liquidation </a:t>
            </a:r>
            <a:r>
              <a:rPr lang="en-US" sz="1200" b="0" i="0" u="none" strike="noStrike" kern="1200" baseline="0" dirty="0">
                <a:solidFill>
                  <a:schemeClr val="tx1"/>
                </a:solidFill>
                <a:latin typeface="Times New Roman" pitchFamily="18" charset="0"/>
                <a:ea typeface="+mn-ea"/>
                <a:cs typeface="+mn-cs"/>
              </a:rPr>
              <a:t>as a quick method to report the impact of events as they occur during the liquidation process. This statement is used mostly to report smaller concerns that are not required to follow U.S. GAAP. To be in conformity with U.S. GAAP, the reporting must adhere to the liquidation basis of accounting. Many bankruptcy cases involve small concerns where a simple statement of realization and liquidation can be used. </a:t>
            </a:r>
          </a:p>
          <a:p>
            <a:r>
              <a:rPr lang="en-US" sz="1200" b="0" i="0" u="none" strike="noStrike" kern="1200" baseline="0" dirty="0">
                <a:solidFill>
                  <a:schemeClr val="tx1"/>
                </a:solidFill>
                <a:latin typeface="Times New Roman" pitchFamily="18" charset="0"/>
                <a:ea typeface="+mn-ea"/>
                <a:cs typeface="+mn-cs"/>
              </a:rPr>
              <a:t>The statement of realization and liquidation is designed to convey significant information such as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Account balances reported by the company at the date on which the order for relief was filed.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Cash receipts generated by the sale of the debtor’s property.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Cash disbursements made to wind up the affairs of the business and pay secured creditors.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Any other transactions such as the write-off of assets and the recognition of unrecorded liabilities. </a:t>
            </a:r>
            <a:endParaRPr lang="en-US" dirty="0"/>
          </a:p>
        </p:txBody>
      </p:sp>
    </p:spTree>
    <p:extLst>
      <p:ext uri="{BB962C8B-B14F-4D97-AF65-F5344CB8AC3E}">
        <p14:creationId xmlns:p14="http://schemas.microsoft.com/office/powerpoint/2010/main" val="32037810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2013, FASB issued </a:t>
            </a:r>
            <a:r>
              <a:rPr lang="en-US" sz="1200" b="0" i="1" u="none" strike="noStrike" kern="1200" baseline="0" dirty="0">
                <a:solidFill>
                  <a:schemeClr val="tx1"/>
                </a:solidFill>
                <a:latin typeface="Times New Roman" pitchFamily="18" charset="0"/>
                <a:ea typeface="+mn-ea"/>
                <a:cs typeface="+mn-cs"/>
              </a:rPr>
              <a:t>Accounting Standards Update No. 2013-07, </a:t>
            </a:r>
            <a:r>
              <a:rPr lang="en-US" sz="1200" b="0" i="0" u="none" strike="noStrike" kern="1200" baseline="0" dirty="0">
                <a:solidFill>
                  <a:schemeClr val="tx1"/>
                </a:solidFill>
                <a:latin typeface="Times New Roman" pitchFamily="18" charset="0"/>
                <a:ea typeface="+mn-ea"/>
                <a:cs typeface="+mn-cs"/>
              </a:rPr>
              <a:t>“Liquidation Basis of Accounting.” Official reporting standards prior to this pronouncement had been virtually nonexistent for companies in the process of being liquidated. A number of high profile liquidations at the time (such as Circuit City and Hostess Brands) pointed up a need for authoritative guidance to help the parties involved.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10849832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FASB addresses four essential questions about the reporting of a company being liquidated: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When is a company viewed as actually being in liquidation so that the liquidation basis of accounting becomes necessary?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At a minimum, what statements should be reported during liquidation to be in conformity with U.S. GAAP?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How should the liquidating company’s assets be reported during this period?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How should the liquidating company’s liabilities be reported during this period?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503910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According to FASB, the liquidation basis is only applied when liquidation becomes imminent. This condition is said to exist when a plan of liquidation is approved by the court or by the people who have such authority, and there is only a remote chance that (a) the plan will be blocked or (b) the entity will return from liquidation. Thus, the proper approval of a plan is usually the point at which the liquidation basis becomes required by U.S. GAAP. Until that point, accounting rules for a going concern continue to be applied. </a:t>
            </a:r>
          </a:p>
          <a:p>
            <a:r>
              <a:rPr lang="en-US" sz="1200" b="0" i="0" u="none" strike="noStrike" kern="1200" baseline="0" dirty="0">
                <a:solidFill>
                  <a:schemeClr val="tx1"/>
                </a:solidFill>
                <a:latin typeface="Times New Roman" pitchFamily="18" charset="0"/>
                <a:ea typeface="+mn-ea"/>
                <a:cs typeface="+mn-cs"/>
              </a:rPr>
              <a:t>From that time forward, the company’s financial reporting must include a statement of changes in net assets in liquidation and a statement of net assets in liquidation.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16263599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first of these statements reports all changes during the period in the net assets available for distribution to investors and other claimants. It shows the expected amount of net assets and the changes that occur in that anticipated balance. Because the company is going out of business, neither an income statement nor a statement of cash flows serves any purpose.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The second of these statements provides information about the net assets held by the company that are available for distribution.</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36898642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On the statement of net assets in liquidation, assets are reported at the estimated amount of cash (or other consideration) that is expected as a result of the liquidation process. FASB notes that this figure is not necessarily the same as fair value. Liquidations often take place quickly so that the amount collected might be far less than fair value. The statement reports all of the assets that can be used to generate cash during the liquidation process.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15132476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reporting liabilities, no attempt is made to anticipate the legal release that might come from the bankruptcy process. Therefore, liabilities continue to be reported in a normal fashion unless actual changes in the situation take place. To help decision-makers understand the impact of actions that will occur during liquidation, the company accrues all estimated costs to dispose of its assets as well as any other costs that are expected.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2541470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examining these two financial statements, several distinct characteristics should be noted: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Even though liquidation is termed as </a:t>
            </a:r>
            <a:r>
              <a:rPr lang="en-US" sz="1200" b="0" i="1" u="none" strike="noStrike" kern="1200" baseline="0" dirty="0">
                <a:solidFill>
                  <a:schemeClr val="tx1"/>
                </a:solidFill>
                <a:latin typeface="Times New Roman" pitchFamily="18" charset="0"/>
                <a:ea typeface="+mn-ea"/>
                <a:cs typeface="+mn-cs"/>
              </a:rPr>
              <a:t>imminent, </a:t>
            </a:r>
            <a:r>
              <a:rPr lang="en-US" sz="1200" b="0" i="0" u="none" strike="noStrike" kern="1200" baseline="0" dirty="0">
                <a:solidFill>
                  <a:schemeClr val="tx1"/>
                </a:solidFill>
                <a:latin typeface="Times New Roman" pitchFamily="18" charset="0"/>
                <a:ea typeface="+mn-ea"/>
                <a:cs typeface="+mn-cs"/>
              </a:rPr>
              <a:t>the actual time for the process to be completed may take well over 12 months. New statements will need to be created periodically during that period of time.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Any financial statements prepared before the liquidation basis became necessary are not retroactively adjusted. They are still viewed as being presented fairly based on the facts at that time. </a:t>
            </a:r>
          </a:p>
        </p:txBody>
      </p:sp>
    </p:spTree>
    <p:extLst>
      <p:ext uri="{BB962C8B-B14F-4D97-AF65-F5344CB8AC3E}">
        <p14:creationId xmlns:p14="http://schemas.microsoft.com/office/powerpoint/2010/main" val="18152640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228600" indent="-228600">
              <a:buFont typeface="+mj-lt"/>
              <a:buAutoNum type="arabicPeriod" startAt="3"/>
            </a:pPr>
            <a:r>
              <a:rPr lang="en-US" sz="1200" b="0" i="0" u="none" strike="noStrike" kern="1200" baseline="0" dirty="0">
                <a:solidFill>
                  <a:schemeClr val="tx1"/>
                </a:solidFill>
                <a:latin typeface="Times New Roman" pitchFamily="18" charset="0"/>
                <a:ea typeface="+mn-ea"/>
                <a:cs typeface="+mn-cs"/>
              </a:rPr>
              <a:t>The net assets in liquidation figure represents the amount that is reasonably expected to remain after all assets have been liquidated and all liabilities settled. </a:t>
            </a:r>
          </a:p>
          <a:p>
            <a:pPr marL="228600" indent="-228600">
              <a:buFont typeface="+mj-lt"/>
              <a:buAutoNum type="arabicPeriod" startAt="3"/>
            </a:pPr>
            <a:r>
              <a:rPr lang="en-US" sz="1200" b="0" i="0" u="none" strike="noStrike" kern="1200" baseline="0" dirty="0">
                <a:solidFill>
                  <a:schemeClr val="tx1"/>
                </a:solidFill>
                <a:latin typeface="Times New Roman" pitchFamily="18" charset="0"/>
                <a:ea typeface="+mn-ea"/>
                <a:cs typeface="+mn-cs"/>
              </a:rPr>
              <a:t>Reported assets can include items that have not been previously reported as assets. Internally developed intangibles, for example, can have a cash value for the company even though previously recorded as an expense for financial reporting purposes. </a:t>
            </a:r>
          </a:p>
        </p:txBody>
      </p:sp>
    </p:spTree>
    <p:extLst>
      <p:ext uri="{BB962C8B-B14F-4D97-AF65-F5344CB8AC3E}">
        <p14:creationId xmlns:p14="http://schemas.microsoft.com/office/powerpoint/2010/main" val="959632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228600" indent="-228600">
              <a:buFont typeface="+mj-lt"/>
              <a:buAutoNum type="arabicPeriod" startAt="5"/>
            </a:pPr>
            <a:r>
              <a:rPr lang="en-US" sz="1200" b="0" i="0" u="none" strike="noStrike" kern="1200" baseline="0" dirty="0">
                <a:solidFill>
                  <a:schemeClr val="tx1"/>
                </a:solidFill>
                <a:latin typeface="Times New Roman" pitchFamily="18" charset="0"/>
                <a:ea typeface="+mn-ea"/>
                <a:cs typeface="+mn-cs"/>
              </a:rPr>
              <a:t>All of the asset figures shown are reporting the amount that the company expects to collect. Therefore, the recording of depreciation or impairment is no longer necessary. Because these amounts are equal to the expected cash figure, no further gains and losses are expected. Adjustments of these balances because of new information will impact the amount reported for net assets in liquidation.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4274106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50938" y="692150"/>
            <a:ext cx="4556125" cy="3416300"/>
          </a:xfrm>
          <a:ln/>
        </p:spPr>
      </p:sp>
      <p:sp>
        <p:nvSpPr>
          <p:cNvPr id="3481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sheer size of the more renowned bankruptcies is often astronomical. Many of the 10 largest U.S. bankruptcies occurred in the last few years: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Lehman Brothers Holdings Inc., September 15, 2008, $691 billion in assets.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Washington Mutual Inc., September 26, 2008, $328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WorldCom Inc., July 21, 2002, $104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General Motors Corp., June 1, 2009, $91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CIT Group, Inc., November 1, 2009, $81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Enron Corp., December 2, 2001, $66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Conseco Inc., December 17, 2002, $61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Energy Future Holdings Corp., April 29, 2014, $41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MF Global Holdings, LTD, October 31, 2011, $41 billion.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Chrysler LLC, April 30, 2009, $39 billion.</a:t>
            </a:r>
            <a:endParaRPr lang="en-US" sz="1200" dirty="0"/>
          </a:p>
        </p:txBody>
      </p:sp>
    </p:spTree>
    <p:extLst>
      <p:ext uri="{BB962C8B-B14F-4D97-AF65-F5344CB8AC3E}">
        <p14:creationId xmlns:p14="http://schemas.microsoft.com/office/powerpoint/2010/main" val="14646480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50938" y="692150"/>
            <a:ext cx="4556125" cy="3416300"/>
          </a:xfrm>
          <a:ln/>
        </p:spPr>
      </p:sp>
      <p:sp>
        <p:nvSpPr>
          <p:cNvPr id="50179" name="Rectangle 3"/>
          <p:cNvSpPr>
            <a:spLocks noGrp="1" noChangeArrowheads="1"/>
          </p:cNvSpPr>
          <p:nvPr>
            <p:ph type="body" idx="1"/>
          </p:nvPr>
        </p:nvSpPr>
        <p:spPr>
          <a:noFill/>
          <a:ln w="9525"/>
        </p:spPr>
        <p:txBody>
          <a:bodyPr/>
          <a:lstStyle/>
          <a:p>
            <a:pPr marL="228600" indent="-228600">
              <a:buFont typeface="+mj-lt"/>
              <a:buAutoNum type="arabicPeriod" startAt="6"/>
            </a:pPr>
            <a:r>
              <a:rPr lang="en-US" sz="1200" b="0" i="0" u="none" strike="noStrike" kern="1200" baseline="0" dirty="0">
                <a:solidFill>
                  <a:schemeClr val="tx1"/>
                </a:solidFill>
                <a:latin typeface="Times New Roman" pitchFamily="18" charset="0"/>
                <a:ea typeface="+mn-ea"/>
                <a:cs typeface="+mn-cs"/>
              </a:rPr>
              <a:t>Liabilities remain reported at the amounts due until they are settled. However, estimated amounts (such as warranties) may require adjustment because of the change in the remaining time of existence. </a:t>
            </a:r>
          </a:p>
          <a:p>
            <a:pPr marL="228600" indent="-228600">
              <a:buFont typeface="+mj-lt"/>
              <a:buAutoNum type="arabicPeriod" startAt="6"/>
            </a:pPr>
            <a:r>
              <a:rPr lang="en-US" sz="1200" b="0" i="0" u="none" strike="noStrike" kern="1200" baseline="0" dirty="0">
                <a:solidFill>
                  <a:schemeClr val="tx1"/>
                </a:solidFill>
                <a:latin typeface="Times New Roman" pitchFamily="18" charset="0"/>
                <a:ea typeface="+mn-ea"/>
                <a:cs typeface="+mn-cs"/>
              </a:rPr>
              <a:t>All disposal costs should be anticipated in advance and recognized as a liability so that the amount of cash expected to remain can be determined.</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The same is true for operating costs. For example, if employees will remain at work during this period and be paid $10,000, that amount is recognized as soon as it can be estimated. </a:t>
            </a:r>
          </a:p>
          <a:p>
            <a:pPr marL="228600" indent="-228600">
              <a:buFont typeface="+mj-lt"/>
              <a:buAutoNum type="arabicPeriod" startAt="6"/>
            </a:pPr>
            <a:r>
              <a:rPr lang="en-US" sz="1200" b="0" i="0" u="none" strike="noStrike" kern="1200" baseline="0" dirty="0">
                <a:solidFill>
                  <a:schemeClr val="tx1"/>
                </a:solidFill>
                <a:latin typeface="Times New Roman" pitchFamily="18" charset="0"/>
                <a:ea typeface="+mn-ea"/>
                <a:cs typeface="+mn-cs"/>
              </a:rPr>
              <a:t>Equity accounts are usually not reported because that information is not relevant to the liquidation. </a:t>
            </a:r>
            <a:endParaRPr lang="en-US" sz="1200" b="1" dirty="0">
              <a:solidFill>
                <a:srgbClr val="002060"/>
              </a:solidFill>
              <a:effectLst/>
              <a:cs typeface="Times New Roman" pitchFamily="18" charset="0"/>
            </a:endParaRPr>
          </a:p>
        </p:txBody>
      </p:sp>
    </p:spTree>
    <p:extLst>
      <p:ext uri="{BB962C8B-B14F-4D97-AF65-F5344CB8AC3E}">
        <p14:creationId xmlns:p14="http://schemas.microsoft.com/office/powerpoint/2010/main" val="6891036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13-8: Discuss the provisions often found in a bankruptcy reorganization plan. </a:t>
            </a:r>
            <a:endParaRPr lang="en-US" dirty="0"/>
          </a:p>
        </p:txBody>
      </p:sp>
    </p:spTree>
    <p:extLst>
      <p:ext uri="{BB962C8B-B14F-4D97-AF65-F5344CB8AC3E}">
        <p14:creationId xmlns:p14="http://schemas.microsoft.com/office/powerpoint/2010/main" val="30470189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1150938" y="692150"/>
            <a:ext cx="4556125" cy="3416300"/>
          </a:xfrm>
          <a:ln/>
        </p:spPr>
      </p:sp>
      <p:sp>
        <p:nvSpPr>
          <p:cNvPr id="51203" name="Rectangle 3"/>
          <p:cNvSpPr>
            <a:spLocks noGrp="1" noChangeArrowheads="1"/>
          </p:cNvSpPr>
          <p:nvPr>
            <p:ph type="body" idx="1"/>
          </p:nvPr>
        </p:nvSpPr>
        <p:spPr>
          <a:noFill/>
          <a:ln w="9525"/>
        </p:spPr>
        <p:txBody>
          <a:bodyPr/>
          <a:lstStyle/>
          <a:p>
            <a:pPr lvl="1">
              <a:defRPr/>
            </a:pPr>
            <a:r>
              <a:rPr lang="en-US" b="0" i="0" u="none" strike="noStrike" kern="1200" baseline="0" dirty="0">
                <a:solidFill>
                  <a:schemeClr val="tx1"/>
                </a:solidFill>
                <a:latin typeface="Times New Roman" pitchFamily="18" charset="0"/>
                <a:ea typeface="+mn-ea"/>
                <a:cs typeface="+mn-cs"/>
              </a:rPr>
              <a:t>Reorganization under the federal Bankruptcy Code is a way to salvage a company rather than liquidate it. Although the original owners of a company rescued in this way are often left without anything, others whose livelihoods depend on the company’s fortunes may come out with their interests intact. </a:t>
            </a:r>
          </a:p>
          <a:p>
            <a:pPr>
              <a:defRPr/>
            </a:pPr>
            <a:r>
              <a:rPr lang="en-US" b="0" i="0" u="none" strike="noStrike" kern="1200" baseline="0" dirty="0">
                <a:solidFill>
                  <a:schemeClr val="tx1"/>
                </a:solidFill>
                <a:latin typeface="Times New Roman" pitchFamily="18" charset="0"/>
                <a:ea typeface="+mn-ea"/>
                <a:cs typeface="+mn-cs"/>
              </a:rPr>
              <a:t>Obviously, the activities and events surrounding a reorganization differ significantly from a liquidation. One important distinction is that control over the company normally stays with the ownership (referred to as a </a:t>
            </a:r>
            <a:r>
              <a:rPr lang="en-US" b="0" i="1" u="none" strike="noStrike" kern="1200" baseline="0" dirty="0">
                <a:solidFill>
                  <a:schemeClr val="tx1"/>
                </a:solidFill>
                <a:latin typeface="Times New Roman" pitchFamily="18" charset="0"/>
                <a:ea typeface="+mn-ea"/>
                <a:cs typeface="+mn-cs"/>
              </a:rPr>
              <a:t>debtor in possession</a:t>
            </a:r>
            <a:r>
              <a:rPr lang="en-US" b="0" i="0" u="none" strike="noStrike" kern="1200" baseline="0" dirty="0">
                <a:solidFill>
                  <a:schemeClr val="tx1"/>
                </a:solidFill>
                <a:latin typeface="Times New Roman" pitchFamily="18" charset="0"/>
                <a:ea typeface="+mn-ea"/>
                <a:cs typeface="+mn-cs"/>
              </a:rPr>
              <a:t>). </a:t>
            </a:r>
          </a:p>
          <a:p>
            <a:pPr lvl="1">
              <a:defRPr/>
            </a:pPr>
            <a:r>
              <a:rPr lang="en-US" b="0" i="0" u="none" strike="noStrike" kern="1200" baseline="0" dirty="0">
                <a:solidFill>
                  <a:schemeClr val="tx1"/>
                </a:solidFill>
                <a:latin typeface="Times New Roman" pitchFamily="18" charset="0"/>
                <a:ea typeface="+mn-ea"/>
                <a:cs typeface="+mn-cs"/>
              </a:rPr>
              <a:t>The company’s creditors, for example, may take over as the new owners. Its suppliers might be able to maintain the company as a customer. Its customers still may count on the company as a supplier. And perhaps most important, many of its employees may be able to keep the jobs that otherwise would have been sacrificed in a liquidation.</a:t>
            </a:r>
            <a:endParaRPr lang="en-US" dirty="0"/>
          </a:p>
        </p:txBody>
      </p:sp>
    </p:spTree>
    <p:extLst>
      <p:ext uri="{BB962C8B-B14F-4D97-AF65-F5344CB8AC3E}">
        <p14:creationId xmlns:p14="http://schemas.microsoft.com/office/powerpoint/2010/main" val="9693626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50938" y="692150"/>
            <a:ext cx="4556125" cy="3416300"/>
          </a:xfrm>
          <a:ln/>
        </p:spPr>
      </p:sp>
      <p:sp>
        <p:nvSpPr>
          <p:cNvPr id="53251"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most intriguing aspect of a Chapter 11 bankruptcy is the plan developed to rescue the company from insolvency. Initially, only the debtor in possession can file proposals with the court. If a plan for reorganization is not put forth within 120 days of the order for relief or accepted within 180 days (unless the court grants an extension although the debtor’s exclusivity to propose a plan cannot be extended beyond 18 months), any interested party has the right to prepare and file a proposal.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Plans proposing changes in the company’s operations. </a:t>
            </a:r>
            <a:r>
              <a:rPr lang="en-US" sz="1200" b="0" i="0" u="none" strike="noStrike" kern="1200" baseline="0" dirty="0">
                <a:solidFill>
                  <a:schemeClr val="tx1"/>
                </a:solidFill>
                <a:latin typeface="Times New Roman" pitchFamily="18" charset="0"/>
                <a:ea typeface="+mn-ea"/>
                <a:cs typeface="+mn-cs"/>
              </a:rPr>
              <a:t>In hopes of improving liquidity, officials often decide to introduce new product lines or sell off unprofitable assets or even entire businesses. Selling or closing failing operations is common because that reduces costs and might generate needed cash. A debtor in possession bears the burden of proving that the problems that led to insolvency can be eliminated by the proposed actions.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Plans for generating additional monetary resources. </a:t>
            </a:r>
            <a:r>
              <a:rPr lang="en-US" sz="1200" b="0" i="0" u="none" strike="noStrike" kern="1200" baseline="0" dirty="0">
                <a:solidFill>
                  <a:schemeClr val="tx1"/>
                </a:solidFill>
                <a:latin typeface="Times New Roman" pitchFamily="18" charset="0"/>
                <a:ea typeface="+mn-ea"/>
                <a:cs typeface="+mn-cs"/>
              </a:rPr>
              <a:t>Companies facing insolvency must develop new sources of cash, often in a short period of time. Loans and the sale of both common and preferred stocks are frequently negotiated during reorganization to provide funding to continue the business.</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Plans for changes in company management. </a:t>
            </a:r>
            <a:r>
              <a:rPr lang="en-US" sz="1200" b="0" i="0" u="none" strike="noStrike" kern="1200" baseline="0" dirty="0">
                <a:solidFill>
                  <a:schemeClr val="tx1"/>
                </a:solidFill>
                <a:latin typeface="Times New Roman" pitchFamily="18" charset="0"/>
                <a:ea typeface="+mn-ea"/>
                <a:cs typeface="+mn-cs"/>
              </a:rPr>
              <a:t>In many cases, a financial crisis is blamed on poor leadership. For that reason, proposing to reorganize a company with the management team intact is probably not a practical suggestion. Many plans include hiring new individuals to implement the reorganization and run important aspects of the company.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Plans to settle the debts that existed when the order for relief was entered. </a:t>
            </a:r>
            <a:r>
              <a:rPr lang="en-US" sz="1200" b="0" i="0" u="none" strike="noStrike" kern="1200" baseline="0" dirty="0">
                <a:solidFill>
                  <a:schemeClr val="tx1"/>
                </a:solidFill>
                <a:latin typeface="Times New Roman" pitchFamily="18" charset="0"/>
                <a:ea typeface="+mn-ea"/>
                <a:cs typeface="+mn-cs"/>
              </a:rPr>
              <a:t>No element of a reorganization plan is more important than the proposal for satisfying the claims of the company’s creditors. Their agreement is usually necessary before the court will confirm any plan of reorganization. </a:t>
            </a:r>
            <a:endParaRPr lang="en-US" dirty="0"/>
          </a:p>
        </p:txBody>
      </p:sp>
    </p:spTree>
    <p:extLst>
      <p:ext uri="{BB962C8B-B14F-4D97-AF65-F5344CB8AC3E}">
        <p14:creationId xmlns:p14="http://schemas.microsoft.com/office/powerpoint/2010/main" val="17795811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150938" y="692150"/>
            <a:ext cx="4556125" cy="3416300"/>
          </a:xfrm>
          <a:ln/>
        </p:spPr>
      </p:sp>
      <p:sp>
        <p:nvSpPr>
          <p:cNvPr id="54275"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creation of a plan for reorganization does not guarantee acceptance. The Bankruptcy Reform Act specifies that a plan must be voted on by both the company’s creditors and stockholders before possible confirmation by the court. </a:t>
            </a:r>
            <a:r>
              <a:rPr lang="en-US" sz="1200" b="0" i="1" u="none" strike="noStrike" kern="1200" baseline="0" dirty="0">
                <a:solidFill>
                  <a:schemeClr val="tx1"/>
                </a:solidFill>
                <a:latin typeface="Times New Roman" pitchFamily="18" charset="0"/>
                <a:ea typeface="+mn-ea"/>
                <a:cs typeface="+mn-cs"/>
              </a:rPr>
              <a:t>To be accepted, each class of creditors must vote for the plan. </a:t>
            </a:r>
            <a:r>
              <a:rPr lang="en-US" sz="1200" b="0" i="0" u="none" strike="noStrike" kern="1200" baseline="0" dirty="0">
                <a:solidFill>
                  <a:schemeClr val="tx1"/>
                </a:solidFill>
                <a:latin typeface="Times New Roman" pitchFamily="18" charset="0"/>
                <a:ea typeface="+mn-ea"/>
                <a:cs typeface="+mn-cs"/>
              </a:rPr>
              <a:t>Acceptance requires the approval of two-thirds in dollar amount and more than one-half in the number of claims that cast votes. A separate vote is also required of each class of shareholders. For approval, at least two-thirds (measured by the number of shares held) of the owners who vote must agree to the proposed reorganization. Convincing parties to support a specific plan is not always an easy task. Agreement often means accepting a significant loss. Eventually, though, acceptance of some plan is necessary if progress is to be made and liquidation avoided. </a:t>
            </a:r>
          </a:p>
          <a:p>
            <a:r>
              <a:rPr lang="en-US" sz="1200" b="0" i="0" u="none" strike="noStrike" kern="1200" baseline="0" dirty="0">
                <a:solidFill>
                  <a:schemeClr val="tx1"/>
                </a:solidFill>
                <a:latin typeface="Times New Roman" pitchFamily="18" charset="0"/>
                <a:ea typeface="+mn-ea"/>
                <a:cs typeface="+mn-cs"/>
              </a:rPr>
              <a:t>Although a specific plan may gain creditor and stockholder approval, court confirmation is still required. The court reviews the proposal and can reject a reorganization plan if a claimant (who did not vote for acceptance) would receive more through liquidation. </a:t>
            </a:r>
          </a:p>
          <a:p>
            <a:r>
              <a:rPr lang="en-US" sz="1200" b="0" i="0" u="none" strike="noStrike" kern="1200" baseline="0" dirty="0">
                <a:solidFill>
                  <a:schemeClr val="tx1"/>
                </a:solidFill>
                <a:latin typeface="Times New Roman" pitchFamily="18" charset="0"/>
                <a:ea typeface="+mn-ea"/>
                <a:cs typeface="+mn-cs"/>
              </a:rPr>
              <a:t>The court also has the authority to confirm a reorganization plan that was not accepted by a particular class of creditors or stockholders. This provision is referred to as a </a:t>
            </a:r>
            <a:r>
              <a:rPr lang="en-US" sz="1200" b="0" i="1" u="none" strike="noStrike" kern="1200" baseline="0" dirty="0">
                <a:solidFill>
                  <a:schemeClr val="tx1"/>
                </a:solidFill>
                <a:latin typeface="Times New Roman" pitchFamily="18" charset="0"/>
                <a:ea typeface="+mn-ea"/>
                <a:cs typeface="+mn-cs"/>
              </a:rPr>
              <a:t>cram down </a:t>
            </a:r>
            <a:r>
              <a:rPr lang="en-US" sz="1200" b="0" i="0" u="none" strike="noStrike" kern="1200" baseline="0" dirty="0">
                <a:solidFill>
                  <a:schemeClr val="tx1"/>
                </a:solidFill>
                <a:latin typeface="Times New Roman" pitchFamily="18" charset="0"/>
                <a:ea typeface="+mn-ea"/>
                <a:cs typeface="+mn-cs"/>
              </a:rPr>
              <a:t>and occurs when the court determines that a rejected plan is fair and equitable. The court may also convert a Chapter 11 reorganization into a Chapter 7 liquidation at any time if the development of an acceptable plan does not appear possible. That threat should encourage the parties to join together to achieve a workable resolution. </a:t>
            </a:r>
            <a:endParaRPr lang="en-US" dirty="0"/>
          </a:p>
        </p:txBody>
      </p:sp>
    </p:spTree>
    <p:extLst>
      <p:ext uri="{BB962C8B-B14F-4D97-AF65-F5344CB8AC3E}">
        <p14:creationId xmlns:p14="http://schemas.microsoft.com/office/powerpoint/2010/main" val="31672683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 LO 13-9: Account for a company as it moves through reorganization. </a:t>
            </a:r>
            <a:endParaRPr lang="en-US" dirty="0"/>
          </a:p>
        </p:txBody>
      </p:sp>
    </p:spTree>
    <p:extLst>
      <p:ext uri="{BB962C8B-B14F-4D97-AF65-F5344CB8AC3E}">
        <p14:creationId xmlns:p14="http://schemas.microsoft.com/office/powerpoint/2010/main" val="15320726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During that time, operations continue under the assumption that the company will eventually emerge from the bankruptcy proceedings. For that reason, most account balances are reported in the same manner as with any ongoing operation. However, during this period, companies do face several significant accounting questions: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Should the income resulting from continuing operating activities be differentiated from transactions connected solely with the reorganization process? If so, how are those reorganization items identified?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How should liabilities be reported? Some debts might not be paid for years and then require payment of an amount considerably less than face value. How is this information presented? </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Does reorganization necessitate a change in the reporting basis of the company’s assets? Is the previous carrying value still relevant? </a:t>
            </a:r>
            <a:endParaRPr lang="en-US" dirty="0"/>
          </a:p>
        </p:txBody>
      </p:sp>
    </p:spTree>
    <p:extLst>
      <p:ext uri="{BB962C8B-B14F-4D97-AF65-F5344CB8AC3E}">
        <p14:creationId xmlns:p14="http://schemas.microsoft.com/office/powerpoint/2010/main" val="34989387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According to U.S. GAAP, any gains, losses, revenues, and expenses resulting from the reorganization are known as </a:t>
            </a:r>
            <a:r>
              <a:rPr lang="en-US" sz="1200" b="0" i="1" u="none" strike="noStrike" kern="1200" baseline="0" dirty="0">
                <a:solidFill>
                  <a:schemeClr val="tx1"/>
                </a:solidFill>
                <a:latin typeface="Times New Roman" pitchFamily="18" charset="0"/>
                <a:ea typeface="+mn-ea"/>
                <a:cs typeface="+mn-cs"/>
              </a:rPr>
              <a:t>reorganization items </a:t>
            </a:r>
            <a:r>
              <a:rPr lang="en-US" sz="1200" b="0" i="0" u="none" strike="noStrike" kern="1200" baseline="0" dirty="0">
                <a:solidFill>
                  <a:schemeClr val="tx1"/>
                </a:solidFill>
                <a:latin typeface="Times New Roman" pitchFamily="18" charset="0"/>
                <a:ea typeface="+mn-ea"/>
                <a:cs typeface="+mn-cs"/>
              </a:rPr>
              <a:t>and reported separately from normal operating activities (although they still appear on the income statement before any income tax expense or benefits).</a:t>
            </a:r>
          </a:p>
          <a:p>
            <a:r>
              <a:rPr lang="en-US" sz="1200" b="0" i="0" u="none" strike="noStrike" kern="1200" baseline="0" dirty="0">
                <a:solidFill>
                  <a:schemeClr val="tx1"/>
                </a:solidFill>
                <a:latin typeface="Times New Roman" pitchFamily="18" charset="0"/>
                <a:ea typeface="+mn-ea"/>
                <a:cs typeface="+mn-cs"/>
              </a:rPr>
              <a:t>Reorganization items include gains and losses on the sale of assets but only if the sale is a direct result of the bankruptcy proceedings as approved by the bankruptcy court. In addition, as mentioned previously, professional fees can be incurred that are often of significant size. Such costs are recorded as expenses when incurred regardless of the monetary amount. </a:t>
            </a:r>
          </a:p>
          <a:p>
            <a:r>
              <a:rPr lang="en-US" sz="1200" b="0" i="0" u="none" strike="noStrike" kern="1200" baseline="0" dirty="0">
                <a:solidFill>
                  <a:schemeClr val="tx1"/>
                </a:solidFill>
                <a:latin typeface="Times New Roman" pitchFamily="18" charset="0"/>
                <a:ea typeface="+mn-ea"/>
                <a:cs typeface="+mn-cs"/>
              </a:rPr>
              <a:t>Recognition of interest expense is necessary only if payment will be made (for example, on debts incurred after the order for relief is granted). That expense is shown on the income statement but is not included within the reorganization items. Therefore, the interest expense reported on the income statement is often quite small. For informational purposes, the contractual interest that would have accrued except for the bankruptcy must also be disclosed. </a:t>
            </a:r>
          </a:p>
          <a:p>
            <a:r>
              <a:rPr lang="en-US" sz="1200" b="0" i="0" u="none" strike="noStrike" kern="1200" baseline="0" dirty="0">
                <a:solidFill>
                  <a:schemeClr val="tx1"/>
                </a:solidFill>
                <a:latin typeface="Times New Roman" pitchFamily="18" charset="0"/>
                <a:ea typeface="+mn-ea"/>
                <a:cs typeface="+mn-cs"/>
              </a:rPr>
              <a:t>In contrast, interest revenue can grow to a substantial amount during reorganization. Because the company is not forced to pay debts incurred prior to the date of the automatic stay, cash reserves often accumulate so that the resulting interest revenue becomes significant. For that reason, any interest revenue that would not have been earned except for the bankruptcy is reported separately as a reorganization item. </a:t>
            </a:r>
          </a:p>
        </p:txBody>
      </p:sp>
    </p:spTree>
    <p:extLst>
      <p:ext uri="{BB962C8B-B14F-4D97-AF65-F5344CB8AC3E}">
        <p14:creationId xmlns:p14="http://schemas.microsoft.com/office/powerpoint/2010/main" val="8052446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new entity is not created when a company moves </a:t>
            </a:r>
            <a:r>
              <a:rPr lang="en-US" sz="1200" b="0" i="1" u="none" strike="noStrike" kern="1200" baseline="0" dirty="0">
                <a:solidFill>
                  <a:schemeClr val="tx1"/>
                </a:solidFill>
                <a:latin typeface="Times New Roman" pitchFamily="18" charset="0"/>
                <a:ea typeface="+mn-ea"/>
                <a:cs typeface="+mn-cs"/>
              </a:rPr>
              <a:t>into </a:t>
            </a:r>
            <a:r>
              <a:rPr lang="en-US" sz="1200" b="0" i="0" u="none" strike="noStrike" kern="1200" baseline="0" dirty="0">
                <a:solidFill>
                  <a:schemeClr val="tx1"/>
                </a:solidFill>
                <a:latin typeface="Times New Roman" pitchFamily="18" charset="0"/>
                <a:ea typeface="+mn-ea"/>
                <a:cs typeface="+mn-cs"/>
              </a:rPr>
              <a:t>reorganization. Therefore, most traditional generally accepted accounting principles continue to apply. Assets, for example, are still reported at their net book values. </a:t>
            </a:r>
          </a:p>
          <a:p>
            <a:r>
              <a:rPr lang="en-US" dirty="0"/>
              <a:t>However, a successful r</a:t>
            </a:r>
            <a:r>
              <a:rPr lang="en-US" sz="1200" b="0" i="0" u="none" strike="noStrike" kern="1200" baseline="0" dirty="0">
                <a:solidFill>
                  <a:schemeClr val="tx1"/>
                </a:solidFill>
                <a:latin typeface="Times New Roman" pitchFamily="18" charset="0"/>
                <a:ea typeface="+mn-ea"/>
                <a:cs typeface="+mn-cs"/>
              </a:rPr>
              <a:t>eorganization plan will likely reduce the payments to be made on many of the company’s debts. According to US GAAP, liabilities that are subject to compromise must be shown separately and at the expected amount of allowable claims rather than estimated settlement figures. Thus, the company does not anticipate the payments required by a final plan but simply discloses the amount of the claims. As of August 31, 2013, the Eastman Kodak Company reported liabilities subject to compromise of $2,475 million, a figure that was separate from both current and noncurrent liabilities. </a:t>
            </a:r>
            <a:endParaRPr lang="en-US" dirty="0"/>
          </a:p>
        </p:txBody>
      </p:sp>
    </p:spTree>
    <p:extLst>
      <p:ext uri="{BB962C8B-B14F-4D97-AF65-F5344CB8AC3E}">
        <p14:creationId xmlns:p14="http://schemas.microsoft.com/office/powerpoint/2010/main" val="13191785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 LO 13-10: Describe the financial reporting for a company that successfully exits bankruptcy as a reorganized entity.</a:t>
            </a:r>
            <a:endParaRPr lang="en-US" dirty="0"/>
          </a:p>
        </p:txBody>
      </p:sp>
    </p:spTree>
    <p:extLst>
      <p:ext uri="{BB962C8B-B14F-4D97-AF65-F5344CB8AC3E}">
        <p14:creationId xmlns:p14="http://schemas.microsoft.com/office/powerpoint/2010/main" val="241673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50938" y="692150"/>
            <a:ext cx="4556125" cy="3416300"/>
          </a:xfrm>
          <a:ln/>
        </p:spPr>
      </p:sp>
      <p:sp>
        <p:nvSpPr>
          <p:cNvPr id="32771" name="Rectangle 3"/>
          <p:cNvSpPr>
            <a:spLocks noGrp="1" noChangeArrowheads="1"/>
          </p:cNvSpPr>
          <p:nvPr>
            <p:ph type="body" idx="1"/>
          </p:nvPr>
        </p:nvSpPr>
        <p:spPr>
          <a:noFill/>
          <a:ln w="9525"/>
        </p:spPr>
        <p:txBody>
          <a:bodyPr/>
          <a:lstStyle/>
          <a:p>
            <a:pPr marL="0" indent="0">
              <a:spcBef>
                <a:spcPts val="1200"/>
              </a:spcBef>
              <a:buClr>
                <a:srgbClr val="FF0000"/>
              </a:buClr>
              <a:buNone/>
            </a:pPr>
            <a:r>
              <a:rPr lang="en-US" sz="1200" b="0" i="0" u="none" strike="noStrike" kern="1200" baseline="0" dirty="0">
                <a:solidFill>
                  <a:schemeClr val="tx1"/>
                </a:solidFill>
                <a:latin typeface="Times New Roman" pitchFamily="18" charset="0"/>
                <a:ea typeface="+mn-ea"/>
                <a:cs typeface="+mn-cs"/>
              </a:rPr>
              <a:t>Virtually all businesses undergo occasional financial difficulties. Economic downturns, poor product performance, intense competition, rapid technological changes, unwise acquisitions, and litigation losses can create cash flow difficulties for even the best-managed organizations. Management teams will attempt remedial actions in hopes of returning operations to normal profitability. However, not every company is able to solve its difficulties. If problems persist, a company can eventually become </a:t>
            </a:r>
            <a:r>
              <a:rPr lang="en-US" sz="1200" b="0" i="1" u="none" strike="noStrike" kern="1200" baseline="0" dirty="0">
                <a:solidFill>
                  <a:schemeClr val="tx1"/>
                </a:solidFill>
                <a:latin typeface="Times New Roman" pitchFamily="18" charset="0"/>
                <a:ea typeface="+mn-ea"/>
                <a:cs typeface="+mn-cs"/>
              </a:rPr>
              <a:t>insolvent, </a:t>
            </a:r>
            <a:r>
              <a:rPr lang="en-US" sz="1200" b="0" i="0" u="none" strike="noStrike" kern="1200" baseline="0" dirty="0">
                <a:solidFill>
                  <a:schemeClr val="tx1"/>
                </a:solidFill>
                <a:latin typeface="Times New Roman" pitchFamily="18" charset="0"/>
                <a:ea typeface="+mn-ea"/>
                <a:cs typeface="+mn-cs"/>
              </a:rPr>
              <a:t>unable to pay debts as the obligations come due. When creditors are not paid, they take whatever actions they can to protect their financial interests in hopes of reducing possible losses. They might seek recovery from the distressed company in several ways including repossessing assets, filing lawsuits, foreclosing on loans, and so on. An insolvent company can quickly become besieged by its creditors. </a:t>
            </a:r>
          </a:p>
          <a:p>
            <a:pPr marL="0" indent="0">
              <a:spcBef>
                <a:spcPts val="1200"/>
              </a:spcBef>
              <a:buClr>
                <a:srgbClr val="FF0000"/>
              </a:buClr>
              <a:buNone/>
            </a:pPr>
            <a:r>
              <a:rPr lang="en-US" sz="1200" b="0" i="0" u="none" strike="noStrike" kern="1200" baseline="0" dirty="0">
                <a:solidFill>
                  <a:schemeClr val="tx1"/>
                </a:solidFill>
                <a:latin typeface="Times New Roman" pitchFamily="18" charset="0"/>
                <a:ea typeface="+mn-ea"/>
                <a:cs typeface="+mn-cs"/>
              </a:rPr>
              <a:t>As a result, some creditors and stockholders as well as the company itself could be treated unfairly. One party might collect debts in full while another is left with a total loss. Not surprisingly, bankruptcy laws have been established in the United States to structure this process, provide protection for all parties, and ensure fair and equitable treatment. </a:t>
            </a:r>
            <a:endParaRPr lang="en-US" dirty="0"/>
          </a:p>
        </p:txBody>
      </p:sp>
    </p:spTree>
    <p:extLst>
      <p:ext uri="{BB962C8B-B14F-4D97-AF65-F5344CB8AC3E}">
        <p14:creationId xmlns:p14="http://schemas.microsoft.com/office/powerpoint/2010/main" val="34847786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50938" y="692150"/>
            <a:ext cx="4556125" cy="3416300"/>
          </a:xfrm>
          <a:ln/>
        </p:spPr>
      </p:sp>
      <p:sp>
        <p:nvSpPr>
          <p:cNvPr id="5632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Is a company that successfully exits Chapter 11 status considered a new entity so that fair values should be assigned to its asset and liability accounts (referred to as </a:t>
            </a:r>
            <a:r>
              <a:rPr lang="en-US" sz="1200" b="0" i="1" u="none" strike="noStrike" kern="1200" baseline="0" dirty="0">
                <a:solidFill>
                  <a:schemeClr val="tx1"/>
                </a:solidFill>
                <a:latin typeface="Times New Roman" pitchFamily="18" charset="0"/>
                <a:ea typeface="+mn-ea"/>
                <a:cs typeface="+mn-cs"/>
              </a:rPr>
              <a:t>fresh start reporting</a:t>
            </a:r>
            <a:r>
              <a:rPr lang="en-US" sz="1200" b="0" i="0" u="none" strike="noStrike" kern="1200" baseline="0" dirty="0">
                <a:solidFill>
                  <a:schemeClr val="tx1"/>
                </a:solidFill>
                <a:latin typeface="Times New Roman" pitchFamily="18" charset="0"/>
                <a:ea typeface="+mn-ea"/>
                <a:cs typeface="+mn-cs"/>
              </a:rPr>
              <a:t>)? Or is the company simply a continuation of the organization that entered bankruptcy so that historical figures remain appropriate. </a:t>
            </a:r>
          </a:p>
          <a:p>
            <a:r>
              <a:rPr lang="en-US" sz="1200" b="0" i="0" u="none" strike="noStrike" kern="1200" baseline="0" dirty="0">
                <a:solidFill>
                  <a:schemeClr val="tx1"/>
                </a:solidFill>
                <a:latin typeface="Times New Roman" pitchFamily="18" charset="0"/>
                <a:ea typeface="+mn-ea"/>
                <a:cs typeface="+mn-cs"/>
              </a:rPr>
              <a:t>According to U.S. GAAP, such assets and liabilities should be adjusted to fair value if two criteria are met: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total reorganization (or fair) value of the assets of the emerging company is less than the total of the allowed claims as of the date of the order for relief plus liabilities incurred subsequently.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The previous owners of the voting stock are left with less than 50 percent of the voting stock of the company when it emerges from bankruptcy. </a:t>
            </a:r>
            <a:endParaRPr lang="en-US" dirty="0"/>
          </a:p>
        </p:txBody>
      </p:sp>
    </p:spTree>
    <p:extLst>
      <p:ext uri="{BB962C8B-B14F-4D97-AF65-F5344CB8AC3E}">
        <p14:creationId xmlns:p14="http://schemas.microsoft.com/office/powerpoint/2010/main" val="12558082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Times New Roman" pitchFamily="18" charset="0"/>
                <a:ea typeface="+mn-ea"/>
                <a:cs typeface="+mn-cs"/>
              </a:rPr>
              <a:t>The entity is viewed as a newly created organization. In applying fresh start accounting, the assets held by a company on the day when it exits from reorganization should be reported based on individual current values, not historical book values. As with a consolidation, any unallocated portion of the reorganization value is reported as goodwill. All liabilities (except for deferred income taxes) are reported at the present value of the future cash payments. Retained earnings will be zero to show that the company coming out of bankruptcy is a new entity. </a:t>
            </a:r>
            <a:endParaRPr lang="en-US" i="0" dirty="0"/>
          </a:p>
        </p:txBody>
      </p:sp>
    </p:spTree>
    <p:extLst>
      <p:ext uri="{BB962C8B-B14F-4D97-AF65-F5344CB8AC3E}">
        <p14:creationId xmlns:p14="http://schemas.microsoft.com/office/powerpoint/2010/main" val="16363771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1150938" y="692150"/>
            <a:ext cx="4556125" cy="3416300"/>
          </a:xfrm>
          <a:ln/>
        </p:spPr>
      </p:sp>
      <p:sp>
        <p:nvSpPr>
          <p:cNvPr id="36867"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13-2: Describe the reporting actions that accountants should consider before a troubled company declares bankruptcy.</a:t>
            </a:r>
            <a:endParaRPr lang="en-US" dirty="0"/>
          </a:p>
        </p:txBody>
      </p:sp>
    </p:spTree>
    <p:extLst>
      <p:ext uri="{BB962C8B-B14F-4D97-AF65-F5344CB8AC3E}">
        <p14:creationId xmlns:p14="http://schemas.microsoft.com/office/powerpoint/2010/main" val="2856039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Companies rarely fall into bankruptcy because of a single and sudden action. Typically, management will struggle for months if not years to keep operations viable. During that period, a number of reporting actions can become necessary. For example, the possible demise of the company might force an accounting reassessment of several assets. </a:t>
            </a:r>
          </a:p>
          <a:p>
            <a:r>
              <a:rPr lang="en-US" sz="1200" b="0" i="0" u="none" strike="noStrike" kern="1200" baseline="0" dirty="0">
                <a:solidFill>
                  <a:schemeClr val="tx1"/>
                </a:solidFill>
                <a:latin typeface="Times New Roman" pitchFamily="18" charset="0"/>
                <a:ea typeface="+mn-ea"/>
                <a:cs typeface="+mn-cs"/>
              </a:rPr>
              <a:t>Goodwill is one obvious asset that accountants must monitor. As discussed in an earlier chapter, entities are required to test goodwill annually for impairment. More frequent testing is necessary if circumstances or events indicate that the fair value of an individual reporting unit is more likely than not to have fallen below its carrying amount. If possible bankruptcy looms, accountants should not wait too long to begin testing for goodwill impairment. “It is common for goodwill to be impaired prior to the bankruptcy filing.”</a:t>
            </a:r>
            <a:endParaRPr lang="en-US" dirty="0"/>
          </a:p>
        </p:txBody>
      </p:sp>
    </p:spTree>
    <p:extLst>
      <p:ext uri="{BB962C8B-B14F-4D97-AF65-F5344CB8AC3E}">
        <p14:creationId xmlns:p14="http://schemas.microsoft.com/office/powerpoint/2010/main" val="1291380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If possible bankruptcy looms, accountants should not wait too long to begin testing for goodwill impairment. “It is common for goodwill to be impaired prior to the bankruptcy filing.” </a:t>
            </a:r>
          </a:p>
          <a:p>
            <a:r>
              <a:rPr lang="en-US" sz="1200" b="0" i="0" u="none" strike="noStrike" kern="1200" baseline="0" dirty="0">
                <a:solidFill>
                  <a:schemeClr val="tx1"/>
                </a:solidFill>
                <a:latin typeface="Times New Roman" pitchFamily="18" charset="0"/>
                <a:ea typeface="+mn-ea"/>
                <a:cs typeface="+mn-cs"/>
              </a:rPr>
              <a:t>A valuation allowance must be recognized to offset the impact of a future tax benefit but only if it is more likely than not that the asset will not be realized. The possibility that an entity will not be able to make use of a temporary tax difference (a warranty expense, for example) to reduce future amounts of taxable income increases as the financial outlook becomes more uncertain. Accountants weigh all available factors to assess the need for having a valuation allowance to offset the financial effect of this tax asset. In the period before a possible bankruptcy, the likelihood of that recognition increases. </a:t>
            </a:r>
            <a:endParaRPr lang="en-US" dirty="0"/>
          </a:p>
        </p:txBody>
      </p:sp>
    </p:spTree>
    <p:extLst>
      <p:ext uri="{BB962C8B-B14F-4D97-AF65-F5344CB8AC3E}">
        <p14:creationId xmlns:p14="http://schemas.microsoft.com/office/powerpoint/2010/main" val="83106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50938" y="692150"/>
            <a:ext cx="4556125" cy="3416300"/>
          </a:xfrm>
          <a:ln/>
        </p:spPr>
      </p:sp>
      <p:sp>
        <p:nvSpPr>
          <p:cNvPr id="35843"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FASB has also stepped in to provide additional structure for the reporting of troubled companies. In 2014, the board decided that a formal warning is necessary when bankruptcy becomes a possibility. In this way, outside decision-makers would not be caught unaware by a bankruptcy filing. Accounting Standards Update 2014-15 (“Disclosure of Uncertainties about an Entity’s Ability to Continue as a Going Concern”) describes situations of uncertainty that warrant investigation and the related disclosures needed to inform financial statement readers of any going concern issues. </a:t>
            </a:r>
          </a:p>
          <a:p>
            <a:r>
              <a:rPr lang="en-US" sz="1200" b="0" i="0" u="none" strike="noStrike" kern="1200" baseline="0" dirty="0">
                <a:solidFill>
                  <a:schemeClr val="tx1"/>
                </a:solidFill>
                <a:latin typeface="Times New Roman" pitchFamily="18" charset="0"/>
                <a:ea typeface="+mn-ea"/>
                <a:cs typeface="+mn-cs"/>
              </a:rPr>
              <a:t>According to this update to US GAAP, conditions or events can arise that, in the aggregate, cast substantial doubt on an entity’s ability to continue as a going concern for a reasonable period of time. Substantial doubt is said to exist when an entity will probably (likely) be unable to meet its financial obligations as they come due during a period that extends one year from the date of the financial statements. </a:t>
            </a:r>
            <a:endParaRPr lang="en-US" dirty="0"/>
          </a:p>
        </p:txBody>
      </p:sp>
    </p:spTree>
    <p:extLst>
      <p:ext uri="{BB962C8B-B14F-4D97-AF65-F5344CB8AC3E}">
        <p14:creationId xmlns:p14="http://schemas.microsoft.com/office/powerpoint/2010/main" val="4190261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1524000" y="6400800"/>
            <a:ext cx="1600200" cy="533400"/>
          </a:xfrm>
        </p:spPr>
        <p:txBody>
          <a:bodyPr/>
          <a:lstStyle>
            <a:lvl1pPr>
              <a:defRPr/>
            </a:lvl1pPr>
          </a:lstStyle>
          <a:p>
            <a:pPr>
              <a:defRPr/>
            </a:pPr>
            <a:r>
              <a:rPr lang="en-US" dirty="0"/>
              <a:t>McGraw-Hill/Irwin</a:t>
            </a:r>
          </a:p>
        </p:txBody>
      </p:sp>
      <p:sp>
        <p:nvSpPr>
          <p:cNvPr id="5" name="Footer Placeholder 4"/>
          <p:cNvSpPr>
            <a:spLocks noGrp="1"/>
          </p:cNvSpPr>
          <p:nvPr>
            <p:ph type="ftr" sz="quarter" idx="11"/>
          </p:nvPr>
        </p:nvSpPr>
        <p:spPr>
          <a:xfrm>
            <a:off x="3124200" y="6400800"/>
            <a:ext cx="4953000" cy="533400"/>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4008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dirty="0"/>
              <a:t>McGraw-Hill/Irwin</a:t>
            </a:r>
          </a:p>
        </p:txBody>
      </p:sp>
      <p:sp>
        <p:nvSpPr>
          <p:cNvPr id="5" name="Footer Placeholder 4"/>
          <p:cNvSpPr>
            <a:spLocks noGrp="1"/>
          </p:cNvSpPr>
          <p:nvPr>
            <p:ph type="ftr" sz="quarter" idx="11"/>
          </p:nvPr>
        </p:nvSpPr>
        <p:spPr>
          <a:xfrm>
            <a:off x="3124200" y="6324600"/>
            <a:ext cx="4953000" cy="533400"/>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r>
              <a:rPr lang="en-US" dirty="0"/>
              <a:t>McGraw-Hill/Irwin</a:t>
            </a:r>
          </a:p>
        </p:txBody>
      </p:sp>
      <p:sp>
        <p:nvSpPr>
          <p:cNvPr id="5" name="Footer Placeholder 4"/>
          <p:cNvSpPr>
            <a:spLocks noGrp="1"/>
          </p:cNvSpPr>
          <p:nvPr>
            <p:ph type="ftr" sz="quarter" idx="11"/>
          </p:nvPr>
        </p:nvSpPr>
        <p:spPr>
          <a:xfrm>
            <a:off x="3124200" y="6324600"/>
            <a:ext cx="4953000" cy="533400"/>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524000" y="6400800"/>
            <a:ext cx="1600200" cy="533400"/>
          </a:xfrm>
        </p:spPr>
        <p:txBody>
          <a:bodyPr/>
          <a:lstStyle>
            <a:lvl1pPr>
              <a:defRPr/>
            </a:lvl1pPr>
          </a:lstStyle>
          <a:p>
            <a:pPr>
              <a:defRPr/>
            </a:pPr>
            <a:r>
              <a:rPr lang="en-US" dirty="0"/>
              <a:t>McGraw-Hill/Irwin</a:t>
            </a:r>
          </a:p>
        </p:txBody>
      </p:sp>
      <p:sp>
        <p:nvSpPr>
          <p:cNvPr id="5" name="Footer Placeholder 4"/>
          <p:cNvSpPr>
            <a:spLocks noGrp="1"/>
          </p:cNvSpPr>
          <p:nvPr>
            <p:ph type="ftr" sz="quarter" idx="11"/>
          </p:nvPr>
        </p:nvSpPr>
        <p:spPr>
          <a:xfrm>
            <a:off x="3124200" y="6400800"/>
            <a:ext cx="4953000" cy="533400"/>
          </a:xfrm>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461125"/>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dirty="0"/>
              <a:t>McGraw-Hill/Irwin</a:t>
            </a:r>
          </a:p>
        </p:txBody>
      </p:sp>
      <p:sp>
        <p:nvSpPr>
          <p:cNvPr id="5" name="Footer Placeholder 4"/>
          <p:cNvSpPr>
            <a:spLocks noGrp="1"/>
          </p:cNvSpPr>
          <p:nvPr>
            <p:ph type="ftr" sz="quarter" idx="11"/>
          </p:nvPr>
        </p:nvSpPr>
        <p:spPr/>
        <p:txBody>
          <a:bodyPr/>
          <a:lstStyle>
            <a:lvl1pPr>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1524000" y="6400800"/>
            <a:ext cx="1600200" cy="533400"/>
          </a:xfrm>
        </p:spPr>
        <p:txBody>
          <a:bodyPr/>
          <a:lstStyle>
            <a:lvl1pPr>
              <a:defRPr/>
            </a:lvl1pPr>
          </a:lstStyle>
          <a:p>
            <a:pPr>
              <a:defRPr/>
            </a:pPr>
            <a:r>
              <a:rPr lang="en-US" dirty="0"/>
              <a:t>McGraw-Hill/Irwin</a:t>
            </a:r>
          </a:p>
        </p:txBody>
      </p:sp>
      <p:sp>
        <p:nvSpPr>
          <p:cNvPr id="6" name="Footer Placeholder 4"/>
          <p:cNvSpPr>
            <a:spLocks noGrp="1"/>
          </p:cNvSpPr>
          <p:nvPr>
            <p:ph type="ftr" sz="quarter" idx="11"/>
          </p:nvPr>
        </p:nvSpPr>
        <p:spPr>
          <a:xfrm>
            <a:off x="3124200" y="6400800"/>
            <a:ext cx="4953000" cy="533400"/>
          </a:xfrm>
        </p:spPr>
        <p:txBody>
          <a:bodyPr/>
          <a:lstStyle>
            <a:lvl1pPr>
              <a:defRPr/>
            </a:lvl1pPr>
          </a:lstStyle>
          <a:p>
            <a:pPr>
              <a:defRPr/>
            </a:pPr>
            <a:r>
              <a:rPr lang="en-US" dirty="0"/>
              <a:t>Copyright © 2015 by The McGraw-Hill Companies, Inc. All rights reserved. </a:t>
            </a:r>
          </a:p>
        </p:txBody>
      </p:sp>
      <p:sp>
        <p:nvSpPr>
          <p:cNvPr id="8" name="Slide Number Placeholder 5"/>
          <p:cNvSpPr>
            <a:spLocks noGrp="1"/>
          </p:cNvSpPr>
          <p:nvPr>
            <p:ph type="sldNum" sz="quarter" idx="4"/>
          </p:nvPr>
        </p:nvSpPr>
        <p:spPr>
          <a:xfrm>
            <a:off x="8229600" y="6461125"/>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1524000" y="6477000"/>
            <a:ext cx="1600200" cy="533400"/>
          </a:xfrm>
        </p:spPr>
        <p:txBody>
          <a:bodyPr/>
          <a:lstStyle>
            <a:lvl1pPr>
              <a:defRPr/>
            </a:lvl1pPr>
          </a:lstStyle>
          <a:p>
            <a:pPr>
              <a:defRPr/>
            </a:pPr>
            <a:r>
              <a:rPr lang="en-US" dirty="0"/>
              <a:t>McGraw-Hill/Irwin</a:t>
            </a:r>
          </a:p>
        </p:txBody>
      </p:sp>
      <p:sp>
        <p:nvSpPr>
          <p:cNvPr id="8" name="Footer Placeholder 4"/>
          <p:cNvSpPr>
            <a:spLocks noGrp="1"/>
          </p:cNvSpPr>
          <p:nvPr>
            <p:ph type="ftr" sz="quarter" idx="11"/>
          </p:nvPr>
        </p:nvSpPr>
        <p:spPr>
          <a:xfrm>
            <a:off x="3124200" y="6477000"/>
            <a:ext cx="4953000" cy="533400"/>
          </a:xfrm>
        </p:spPr>
        <p:txBody>
          <a:bodyPr/>
          <a:lstStyle>
            <a:lvl1pPr>
              <a:defRPr/>
            </a:lvl1pPr>
          </a:lstStyle>
          <a:p>
            <a:pPr>
              <a:defRPr/>
            </a:pPr>
            <a:r>
              <a:rPr lang="en-US" dirty="0"/>
              <a:t>Copyright © 2015 by The McGraw-Hill Companies, Inc. All rights reserved. </a:t>
            </a:r>
          </a:p>
        </p:txBody>
      </p:sp>
      <p:sp>
        <p:nvSpPr>
          <p:cNvPr id="10" name="Slide Number Placeholder 5"/>
          <p:cNvSpPr>
            <a:spLocks noGrp="1"/>
          </p:cNvSpPr>
          <p:nvPr>
            <p:ph type="sldNum" sz="quarter" idx="12"/>
          </p:nvPr>
        </p:nvSpPr>
        <p:spPr>
          <a:xfrm>
            <a:off x="8229600" y="64770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1143000"/>
          </a:xfrm>
          <a:prstGeom prst="roundRect">
            <a:avLst/>
          </a:prstGeom>
          <a:ln w="57150">
            <a:solidFill>
              <a:srgbClr val="002060"/>
            </a:solidFill>
          </a:ln>
        </p:spPr>
        <p:txBody>
          <a:bodyPr/>
          <a:lstStyle>
            <a:lvl1pPr>
              <a:defRPr sz="4000" b="1">
                <a:solidFill>
                  <a:srgbClr val="002060"/>
                </a:solidFill>
                <a:latin typeface="Times New Roman" pitchFamily="18" charset="0"/>
                <a:cs typeface="Times New Roman" pitchFamily="18" charset="0"/>
              </a:defRPr>
            </a:lvl1pPr>
          </a:lstStyle>
          <a:p>
            <a:r>
              <a:rPr lang="en-US"/>
              <a:t>Click to edit Master title style</a:t>
            </a:r>
          </a:p>
        </p:txBody>
      </p:sp>
      <p:sp>
        <p:nvSpPr>
          <p:cNvPr id="3" name="Date Placeholder 3"/>
          <p:cNvSpPr>
            <a:spLocks noGrp="1"/>
          </p:cNvSpPr>
          <p:nvPr>
            <p:ph type="dt" sz="half" idx="10"/>
          </p:nvPr>
        </p:nvSpPr>
        <p:spPr>
          <a:xfrm>
            <a:off x="1600200" y="6461125"/>
            <a:ext cx="1447800" cy="396875"/>
          </a:xfrm>
        </p:spPr>
        <p:txBody>
          <a:bodyPr/>
          <a:lstStyle>
            <a:lvl1pPr>
              <a:defRPr b="1" i="1">
                <a:solidFill>
                  <a:srgbClr val="002060"/>
                </a:solidFill>
                <a:latin typeface="Times New Roman" pitchFamily="18" charset="0"/>
                <a:cs typeface="Times New Roman" pitchFamily="18" charset="0"/>
              </a:defRPr>
            </a:lvl1pPr>
          </a:lstStyle>
          <a:p>
            <a:pPr>
              <a:defRPr/>
            </a:pPr>
            <a:r>
              <a:rPr lang="en-US" dirty="0"/>
              <a:t>McGraw-Hill/Irwin</a:t>
            </a:r>
          </a:p>
        </p:txBody>
      </p:sp>
      <p:sp>
        <p:nvSpPr>
          <p:cNvPr id="4" name="Footer Placeholder 4"/>
          <p:cNvSpPr>
            <a:spLocks noGrp="1"/>
          </p:cNvSpPr>
          <p:nvPr>
            <p:ph type="ftr" sz="quarter" idx="11"/>
          </p:nvPr>
        </p:nvSpPr>
        <p:spPr>
          <a:xfrm>
            <a:off x="3048000" y="6537325"/>
            <a:ext cx="5029200" cy="320675"/>
          </a:xfrm>
        </p:spPr>
        <p:txBody>
          <a:bodyPr/>
          <a:lstStyle>
            <a:lvl1pPr>
              <a:defRPr b="1" i="1">
                <a:solidFill>
                  <a:srgbClr val="002060"/>
                </a:solidFill>
                <a:latin typeface="Times New Roman" pitchFamily="18" charset="0"/>
                <a:cs typeface="Times New Roman" pitchFamily="18" charset="0"/>
              </a:defRPr>
            </a:lvl1pPr>
          </a:lstStyle>
          <a:p>
            <a:pPr>
              <a:defRPr/>
            </a:pPr>
            <a:r>
              <a:rPr lang="en-US" dirty="0"/>
              <a:t>Copyright © 2015 by The McGraw-Hill Companies, Inc. All rights reserved. </a:t>
            </a:r>
          </a:p>
        </p:txBody>
      </p:sp>
      <p:sp>
        <p:nvSpPr>
          <p:cNvPr id="7" name="Slide Number Placeholder 5"/>
          <p:cNvSpPr>
            <a:spLocks noGrp="1"/>
          </p:cNvSpPr>
          <p:nvPr>
            <p:ph type="sldNum" sz="quarter" idx="4"/>
          </p:nvPr>
        </p:nvSpPr>
        <p:spPr>
          <a:xfrm>
            <a:off x="8229600" y="6461125"/>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dirty="0"/>
              <a:t>McGraw-Hill/Irwin</a:t>
            </a:r>
          </a:p>
        </p:txBody>
      </p:sp>
      <p:sp>
        <p:nvSpPr>
          <p:cNvPr id="3" name="Footer Placeholder 4"/>
          <p:cNvSpPr>
            <a:spLocks noGrp="1"/>
          </p:cNvSpPr>
          <p:nvPr>
            <p:ph type="ftr" sz="quarter" idx="11"/>
          </p:nvPr>
        </p:nvSpPr>
        <p:spPr>
          <a:xfrm>
            <a:off x="3124200" y="6324600"/>
            <a:ext cx="4953000" cy="533400"/>
          </a:xfrm>
        </p:spPr>
        <p:txBody>
          <a:bodyPr/>
          <a:lstStyle>
            <a:lvl1pPr>
              <a:defRPr/>
            </a:lvl1pPr>
          </a:lstStyle>
          <a:p>
            <a:pPr>
              <a:defRPr/>
            </a:pPr>
            <a:r>
              <a:rPr lang="en-US" dirty="0"/>
              <a:t>Copyright © 2015 by The McGraw-Hill Companies, Inc. All rights reserved. </a:t>
            </a:r>
          </a:p>
        </p:txBody>
      </p:sp>
      <p:sp>
        <p:nvSpPr>
          <p:cNvPr id="5"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dirty="0"/>
              <a:t>McGraw-Hill/Irwin</a:t>
            </a:r>
          </a:p>
        </p:txBody>
      </p:sp>
      <p:sp>
        <p:nvSpPr>
          <p:cNvPr id="6" name="Footer Placeholder 4"/>
          <p:cNvSpPr>
            <a:spLocks noGrp="1"/>
          </p:cNvSpPr>
          <p:nvPr>
            <p:ph type="ftr" sz="quarter" idx="11"/>
          </p:nvPr>
        </p:nvSpPr>
        <p:spPr>
          <a:xfrm>
            <a:off x="3124200" y="6324600"/>
            <a:ext cx="4953000" cy="533400"/>
          </a:xfrm>
        </p:spPr>
        <p:txBody>
          <a:bodyPr/>
          <a:lstStyle>
            <a:lvl1pPr>
              <a:defRPr/>
            </a:lvl1pPr>
          </a:lstStyle>
          <a:p>
            <a:pPr>
              <a:defRPr/>
            </a:pPr>
            <a:r>
              <a:rPr lang="en-US" dirty="0"/>
              <a:t>Copyright © 2015 by The McGraw-Hill Companies, Inc. All rights reserved. </a:t>
            </a:r>
          </a:p>
        </p:txBody>
      </p:sp>
      <p:sp>
        <p:nvSpPr>
          <p:cNvPr id="8"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dirty="0"/>
              <a:t>McGraw-Hill/Irwin</a:t>
            </a:r>
          </a:p>
        </p:txBody>
      </p:sp>
      <p:sp>
        <p:nvSpPr>
          <p:cNvPr id="6" name="Footer Placeholder 4"/>
          <p:cNvSpPr>
            <a:spLocks noGrp="1"/>
          </p:cNvSpPr>
          <p:nvPr>
            <p:ph type="ftr" sz="quarter" idx="11"/>
          </p:nvPr>
        </p:nvSpPr>
        <p:spPr>
          <a:xfrm>
            <a:off x="3124200" y="6324600"/>
            <a:ext cx="4953000" cy="533400"/>
          </a:xfrm>
        </p:spPr>
        <p:txBody>
          <a:bodyPr/>
          <a:lstStyle>
            <a:lvl1pPr>
              <a:defRPr/>
            </a:lvl1pPr>
          </a:lstStyle>
          <a:p>
            <a:pPr>
              <a:defRPr/>
            </a:pPr>
            <a:r>
              <a:rPr lang="en-US" dirty="0"/>
              <a:t>Copyright © 2015 by The McGraw-Hill Companies, Inc. All rights reserved. </a:t>
            </a:r>
          </a:p>
        </p:txBody>
      </p:sp>
      <p:sp>
        <p:nvSpPr>
          <p:cNvPr id="8" name="Slide Number Placeholder 5"/>
          <p:cNvSpPr>
            <a:spLocks noGrp="1"/>
          </p:cNvSpPr>
          <p:nvPr>
            <p:ph type="sldNum" sz="quarter" idx="4"/>
          </p:nvPr>
        </p:nvSpPr>
        <p:spPr>
          <a:xfrm>
            <a:off x="8229600" y="6324600"/>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152400"/>
            <a:ext cx="8839200" cy="1143000"/>
          </a:xfrm>
          <a:prstGeom prst="roundRect">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990600" y="1600200"/>
            <a:ext cx="6934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524000" y="6400800"/>
            <a:ext cx="1600200" cy="533400"/>
          </a:xfrm>
          <a:prstGeom prst="rect">
            <a:avLst/>
          </a:prstGeom>
        </p:spPr>
        <p:txBody>
          <a:bodyPr vert="horz" lIns="91440" tIns="45720" rIns="91440" bIns="45720" rtlCol="0" anchor="ctr"/>
          <a:lstStyle>
            <a:lvl1pPr algn="l" fontAlgn="auto">
              <a:spcBef>
                <a:spcPts val="0"/>
              </a:spcBef>
              <a:spcAft>
                <a:spcPts val="0"/>
              </a:spcAft>
              <a:defRPr sz="1200" b="1" i="1" smtClean="0">
                <a:solidFill>
                  <a:srgbClr val="002060"/>
                </a:solidFill>
                <a:effectLst/>
                <a:latin typeface="+mn-lt"/>
              </a:defRPr>
            </a:lvl1pPr>
          </a:lstStyle>
          <a:p>
            <a:pPr>
              <a:defRPr/>
            </a:pPr>
            <a:r>
              <a:rPr lang="en-US" dirty="0"/>
              <a:t>McGraw-Hill/Irwin</a:t>
            </a:r>
          </a:p>
        </p:txBody>
      </p:sp>
      <p:sp>
        <p:nvSpPr>
          <p:cNvPr id="5" name="Footer Placeholder 4"/>
          <p:cNvSpPr>
            <a:spLocks noGrp="1"/>
          </p:cNvSpPr>
          <p:nvPr>
            <p:ph type="ftr" sz="quarter" idx="3"/>
          </p:nvPr>
        </p:nvSpPr>
        <p:spPr>
          <a:xfrm>
            <a:off x="3124200" y="6400800"/>
            <a:ext cx="4953000" cy="533400"/>
          </a:xfrm>
          <a:prstGeom prst="rect">
            <a:avLst/>
          </a:prstGeom>
        </p:spPr>
        <p:txBody>
          <a:bodyPr vert="horz" lIns="91440" tIns="45720" rIns="91440" bIns="45720" rtlCol="0" anchor="ctr"/>
          <a:lstStyle>
            <a:lvl1pPr algn="ctr" fontAlgn="auto">
              <a:spcBef>
                <a:spcPts val="0"/>
              </a:spcBef>
              <a:spcAft>
                <a:spcPts val="0"/>
              </a:spcAft>
              <a:defRPr sz="1200" b="1" i="1" smtClean="0">
                <a:solidFill>
                  <a:srgbClr val="002060"/>
                </a:solidFill>
                <a:effectLst/>
                <a:latin typeface="+mn-lt"/>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4"/>
          </p:nvPr>
        </p:nvSpPr>
        <p:spPr>
          <a:xfrm>
            <a:off x="8229600" y="6461125"/>
            <a:ext cx="838200" cy="396875"/>
          </a:xfrm>
          <a:prstGeom prst="rect">
            <a:avLst/>
          </a:prstGeom>
        </p:spPr>
        <p:txBody>
          <a:bodyPr vert="horz" lIns="91440" tIns="45720" rIns="91440" bIns="45720" rtlCol="0" anchor="ctr"/>
          <a:lstStyle>
            <a:lvl1pPr algn="r" fontAlgn="auto">
              <a:spcBef>
                <a:spcPts val="0"/>
              </a:spcBef>
              <a:spcAft>
                <a:spcPts val="0"/>
              </a:spcAft>
              <a:defRPr sz="1200" b="1" i="1" smtClean="0">
                <a:solidFill>
                  <a:srgbClr val="002060"/>
                </a:solidFill>
                <a:effectLst/>
                <a:latin typeface="+mn-lt"/>
              </a:defRPr>
            </a:lvl1pPr>
          </a:lstStyle>
          <a:p>
            <a:pPr>
              <a:defRPr/>
            </a:pPr>
            <a:r>
              <a:rPr lang="en-US" dirty="0"/>
              <a:t>13-</a:t>
            </a:r>
            <a:fld id="{F512988D-27ED-4473-99F5-EF7E66D6BFFB}"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rtl="0" eaLnBrk="1" fontAlgn="base" hangingPunct="1">
        <a:spcBef>
          <a:spcPct val="0"/>
        </a:spcBef>
        <a:spcAft>
          <a:spcPct val="0"/>
        </a:spcAft>
        <a:defRPr sz="4000" b="1" kern="1200">
          <a:solidFill>
            <a:srgbClr val="002060"/>
          </a:solidFill>
          <a:latin typeface="Times New Roman" pitchFamily="18" charset="0"/>
          <a:ea typeface="+mj-ea"/>
          <a:cs typeface="Times New Roman" pitchFamily="18"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eaLnBrk="1" fontAlgn="base" hangingPunct="1">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eaLnBrk="1" fontAlgn="base" hangingPunct="1">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eaLnBrk="1" fontAlgn="base" hangingPunct="1">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9"/>
          <p:cNvSpPr>
            <a:spLocks noGrp="1" noChangeArrowheads="1"/>
          </p:cNvSpPr>
          <p:nvPr>
            <p:ph type="title"/>
          </p:nvPr>
        </p:nvSpPr>
        <p:spPr/>
        <p:txBody>
          <a:bodyPr/>
          <a:lstStyle/>
          <a:p>
            <a:r>
              <a:rPr lang="en-US" sz="4000" dirty="0"/>
              <a:t>Chapter Thirteen</a:t>
            </a:r>
          </a:p>
        </p:txBody>
      </p:sp>
      <p:sp>
        <p:nvSpPr>
          <p:cNvPr id="198664" name="Rectangle 8"/>
          <p:cNvSpPr>
            <a:spLocks noChangeArrowheads="1"/>
          </p:cNvSpPr>
          <p:nvPr/>
        </p:nvSpPr>
        <p:spPr bwMode="auto">
          <a:xfrm>
            <a:off x="152400" y="1600200"/>
            <a:ext cx="4572000" cy="4114800"/>
          </a:xfrm>
          <a:prstGeom prst="rect">
            <a:avLst/>
          </a:prstGeom>
          <a:noFill/>
          <a:ln w="12700">
            <a:noFill/>
            <a:miter lim="800000"/>
            <a:headEnd/>
            <a:tailEnd/>
          </a:ln>
          <a:effectLst/>
        </p:spPr>
        <p:txBody>
          <a:bodyPr anchor="ctr" anchorCtr="1"/>
          <a:lstStyle/>
          <a:p>
            <a:pPr algn="ctr">
              <a:defRPr/>
            </a:pPr>
            <a:r>
              <a:rPr lang="en-US" sz="4000" b="1" dirty="0">
                <a:solidFill>
                  <a:srgbClr val="002060"/>
                </a:solidFill>
                <a:effectLst/>
                <a:cs typeface="Times New Roman" pitchFamily="18" charset="0"/>
              </a:rPr>
              <a:t>Accounting for Legal </a:t>
            </a:r>
          </a:p>
          <a:p>
            <a:pPr algn="ctr">
              <a:defRPr/>
            </a:pPr>
            <a:r>
              <a:rPr lang="en-US" sz="4000" b="1" dirty="0">
                <a:solidFill>
                  <a:srgbClr val="002060"/>
                </a:solidFill>
                <a:effectLst/>
                <a:cs typeface="Times New Roman" pitchFamily="18" charset="0"/>
              </a:rPr>
              <a:t>Reorganizations and Liquidations</a:t>
            </a:r>
          </a:p>
        </p:txBody>
      </p:sp>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5682C074-2E2C-4F95-BDBC-E6D3DB2229FF}"/>
              </a:ext>
            </a:extLst>
          </p:cNvPr>
          <p:cNvPicPr>
            <a:picLocks noChangeAspect="1"/>
          </p:cNvPicPr>
          <p:nvPr/>
        </p:nvPicPr>
        <p:blipFill>
          <a:blip r:embed="rId4"/>
          <a:stretch>
            <a:fillRect/>
          </a:stretch>
        </p:blipFill>
        <p:spPr>
          <a:xfrm>
            <a:off x="4953000" y="1752599"/>
            <a:ext cx="3505200" cy="4485281"/>
          </a:xfrm>
          <a:prstGeom prst="rect">
            <a:avLst/>
          </a:prstGeom>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dirty="0"/>
              <a:t>Conditions or Events That Could Signal Entity’s Inability to Meet Debts </a:t>
            </a:r>
          </a:p>
        </p:txBody>
      </p:sp>
      <p:sp>
        <p:nvSpPr>
          <p:cNvPr id="950276" name="Rectangle 4"/>
          <p:cNvSpPr>
            <a:spLocks noGrp="1" noChangeArrowheads="1"/>
          </p:cNvSpPr>
          <p:nvPr>
            <p:ph idx="1"/>
          </p:nvPr>
        </p:nvSpPr>
        <p:spPr>
          <a:xfrm>
            <a:off x="304800" y="1447800"/>
            <a:ext cx="8534400" cy="4876800"/>
          </a:xfrm>
          <a:noFill/>
          <a:ln w="38100">
            <a:noFill/>
          </a:ln>
          <a:effectLst/>
        </p:spPr>
        <p:txBody>
          <a:bodyPr/>
          <a:lstStyle/>
          <a:p>
            <a:pPr marL="0" indent="0">
              <a:buNone/>
            </a:pPr>
            <a:r>
              <a:rPr lang="en-US" sz="2800" dirty="0"/>
              <a:t>Several of the conditions or events that could signal an entity’s inability to meet debts as they come due include: </a:t>
            </a:r>
          </a:p>
          <a:p>
            <a:pPr lvl="1">
              <a:buFont typeface="Wingdings" panose="05000000000000000000" pitchFamily="2" charset="2"/>
              <a:buChar char="Ø"/>
            </a:pPr>
            <a:r>
              <a:rPr lang="en-US" sz="2500" dirty="0"/>
              <a:t>Recurring operating losses. </a:t>
            </a:r>
          </a:p>
          <a:p>
            <a:pPr lvl="1">
              <a:buFont typeface="Wingdings" panose="05000000000000000000" pitchFamily="2" charset="2"/>
              <a:buChar char="Ø"/>
            </a:pPr>
            <a:r>
              <a:rPr lang="en-US" sz="2500" dirty="0"/>
              <a:t> Working capital deficiencies. </a:t>
            </a:r>
          </a:p>
          <a:p>
            <a:pPr lvl="1">
              <a:buFont typeface="Wingdings" panose="05000000000000000000" pitchFamily="2" charset="2"/>
              <a:buChar char="Ø"/>
            </a:pPr>
            <a:r>
              <a:rPr lang="en-US" sz="2500" dirty="0"/>
              <a:t> Negative cash flows from operating activities. </a:t>
            </a:r>
          </a:p>
          <a:p>
            <a:pPr lvl="1">
              <a:buFont typeface="Wingdings" panose="05000000000000000000" pitchFamily="2" charset="2"/>
              <a:buChar char="Ø"/>
            </a:pPr>
            <a:r>
              <a:rPr lang="en-US" sz="2500" dirty="0"/>
              <a:t> Loan default. </a:t>
            </a:r>
          </a:p>
          <a:p>
            <a:pPr lvl="1">
              <a:buFont typeface="Wingdings" panose="05000000000000000000" pitchFamily="2" charset="2"/>
              <a:buChar char="Ø"/>
            </a:pPr>
            <a:r>
              <a:rPr lang="en-US" sz="2500" dirty="0"/>
              <a:t> Work stoppages or other labor difficulties. </a:t>
            </a:r>
          </a:p>
          <a:p>
            <a:pPr lvl="1">
              <a:buFont typeface="Wingdings" panose="05000000000000000000" pitchFamily="2" charset="2"/>
              <a:buChar char="Ø"/>
            </a:pPr>
            <a:r>
              <a:rPr lang="en-US" sz="2500" dirty="0"/>
              <a:t> Legal proceedings. </a:t>
            </a:r>
          </a:p>
          <a:p>
            <a:pPr lvl="1">
              <a:buFont typeface="Wingdings" panose="05000000000000000000" pitchFamily="2" charset="2"/>
              <a:buChar char="Ø"/>
            </a:pPr>
            <a:r>
              <a:rPr lang="en-US" sz="2500" dirty="0"/>
              <a:t> Loss of a key asset such as a patent or franchise. </a:t>
            </a:r>
            <a:endParaRPr lang="en-US" sz="2500" dirty="0">
              <a:solidFill>
                <a:srgbClr val="000066"/>
              </a:solidFill>
            </a:endParaRP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10</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95961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a:xfrm>
            <a:off x="152400" y="76200"/>
            <a:ext cx="8839200" cy="1143000"/>
          </a:xfrm>
        </p:spPr>
        <p:txBody>
          <a:bodyPr/>
          <a:lstStyle/>
          <a:p>
            <a:r>
              <a:rPr lang="en-US" dirty="0"/>
              <a:t>Substantial Doubt about Going Concern</a:t>
            </a:r>
          </a:p>
        </p:txBody>
      </p:sp>
      <p:sp>
        <p:nvSpPr>
          <p:cNvPr id="950276" name="Rectangle 4"/>
          <p:cNvSpPr>
            <a:spLocks noGrp="1" noChangeArrowheads="1"/>
          </p:cNvSpPr>
          <p:nvPr>
            <p:ph idx="1"/>
          </p:nvPr>
        </p:nvSpPr>
        <p:spPr>
          <a:xfrm>
            <a:off x="152400" y="1524000"/>
            <a:ext cx="8610600" cy="4876800"/>
          </a:xfrm>
          <a:noFill/>
          <a:ln w="38100">
            <a:noFill/>
          </a:ln>
          <a:effectLst/>
        </p:spPr>
        <p:txBody>
          <a:bodyPr/>
          <a:lstStyle/>
          <a:p>
            <a:pPr>
              <a:buFont typeface="Wingdings" panose="05000000000000000000" pitchFamily="2" charset="2"/>
              <a:buChar char="Ø"/>
            </a:pPr>
            <a:r>
              <a:rPr lang="en-US" sz="2500" dirty="0"/>
              <a:t>If substantial doubt exists about the ability to continue as a going concern, management must evaluate plans to avoid the possibility of failing to meet obligations as they come due. </a:t>
            </a:r>
          </a:p>
          <a:p>
            <a:pPr>
              <a:spcBef>
                <a:spcPts val="600"/>
              </a:spcBef>
              <a:buFont typeface="Wingdings" panose="05000000000000000000" pitchFamily="2" charset="2"/>
              <a:buChar char="Ø"/>
            </a:pPr>
            <a:r>
              <a:rPr lang="en-US" sz="2500" dirty="0"/>
              <a:t>Two questions must be addressed: </a:t>
            </a:r>
          </a:p>
          <a:p>
            <a:pPr marL="457200" indent="-457200">
              <a:buFont typeface="+mj-lt"/>
              <a:buAutoNum type="arabicPeriod"/>
            </a:pPr>
            <a:r>
              <a:rPr lang="en-US" sz="2400" dirty="0"/>
              <a:t>Is it probable that plans will be effectively implemented by the entity within the one-year period? Plans provide no benefit if the described actions cannot or will not be taken. </a:t>
            </a:r>
          </a:p>
          <a:p>
            <a:pPr marL="457200" indent="-457200">
              <a:buFont typeface="+mj-lt"/>
              <a:buAutoNum type="arabicPeriod"/>
            </a:pPr>
            <a:r>
              <a:rPr lang="en-US" sz="2400" dirty="0"/>
              <a:t>Is it probable that the plans will mitigate the conditions or events that have raised substantial doubts? The plans must provide a genuine likelihood of success.</a:t>
            </a:r>
            <a:endParaRPr lang="en-US" sz="2400" dirty="0">
              <a:solidFill>
                <a:srgbClr val="000066"/>
              </a:solidFill>
            </a:endParaRP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11</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68533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dirty="0"/>
              <a:t>Information for Outside Decision-Makers </a:t>
            </a:r>
          </a:p>
        </p:txBody>
      </p:sp>
      <p:sp>
        <p:nvSpPr>
          <p:cNvPr id="950276" name="Rectangle 4"/>
          <p:cNvSpPr>
            <a:spLocks noGrp="1" noChangeArrowheads="1"/>
          </p:cNvSpPr>
          <p:nvPr>
            <p:ph idx="1"/>
          </p:nvPr>
        </p:nvSpPr>
        <p:spPr>
          <a:xfrm>
            <a:off x="228600" y="1828800"/>
            <a:ext cx="8534400" cy="3886200"/>
          </a:xfrm>
          <a:noFill/>
          <a:ln w="38100">
            <a:noFill/>
          </a:ln>
          <a:effectLst/>
        </p:spPr>
        <p:txBody>
          <a:bodyPr/>
          <a:lstStyle/>
          <a:p>
            <a:pPr>
              <a:spcBef>
                <a:spcPts val="600"/>
              </a:spcBef>
              <a:spcAft>
                <a:spcPts val="600"/>
              </a:spcAft>
              <a:buFont typeface="Wingdings" panose="05000000000000000000" pitchFamily="2" charset="2"/>
              <a:buChar char="Ø"/>
            </a:pPr>
            <a:r>
              <a:rPr lang="en-US" sz="2600" dirty="0">
                <a:solidFill>
                  <a:srgbClr val="000066"/>
                </a:solidFill>
              </a:rPr>
              <a:t>Management must have evidence to show that it can probably implement plans, and if so, that they will probably mitigate the conditions or events that have created the high level of doubt. </a:t>
            </a:r>
          </a:p>
          <a:p>
            <a:pPr>
              <a:buFont typeface="Wingdings" panose="05000000000000000000" pitchFamily="2" charset="2"/>
              <a:buChar char="Ø"/>
            </a:pPr>
            <a:r>
              <a:rPr lang="en-US" sz="2600" dirty="0">
                <a:solidFill>
                  <a:srgbClr val="000066"/>
                </a:solidFill>
              </a:rPr>
              <a:t>Whether implementation of plans is probable and whether mitigation is probable, disclosure is required. Once substantial doubt has been raised, certain information must be included in the financial reporting so outside decision-makers are aware of the situation.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12</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92579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dirty="0"/>
              <a:t>Financial Statement Footnotes</a:t>
            </a:r>
          </a:p>
        </p:txBody>
      </p:sp>
      <p:sp>
        <p:nvSpPr>
          <p:cNvPr id="950276" name="Rectangle 4"/>
          <p:cNvSpPr>
            <a:spLocks noGrp="1" noChangeArrowheads="1"/>
          </p:cNvSpPr>
          <p:nvPr>
            <p:ph idx="1"/>
          </p:nvPr>
        </p:nvSpPr>
        <p:spPr>
          <a:xfrm>
            <a:off x="152400" y="1524000"/>
            <a:ext cx="8534400" cy="3886200"/>
          </a:xfrm>
          <a:noFill/>
          <a:ln w="38100">
            <a:noFill/>
          </a:ln>
          <a:effectLst/>
        </p:spPr>
        <p:txBody>
          <a:bodyPr/>
          <a:lstStyle/>
          <a:p>
            <a:pPr>
              <a:buFont typeface="Wingdings" panose="05000000000000000000" pitchFamily="2" charset="2"/>
              <a:buChar char="Ø"/>
            </a:pPr>
            <a:r>
              <a:rPr lang="en-US" sz="2500" dirty="0">
                <a:solidFill>
                  <a:srgbClr val="000066"/>
                </a:solidFill>
              </a:rPr>
              <a:t>If substantial doubt is alleviated by management’s plans, conditions or events that caused the concern are disclosed along with management’s evaluation of their significance as well as the plans that are expected to solve the concern. </a:t>
            </a:r>
          </a:p>
          <a:p>
            <a:pPr>
              <a:buFont typeface="Wingdings" panose="05000000000000000000" pitchFamily="2" charset="2"/>
              <a:buChar char="Ø"/>
            </a:pPr>
            <a:r>
              <a:rPr lang="en-US" sz="2500" dirty="0">
                <a:solidFill>
                  <a:srgbClr val="000066"/>
                </a:solidFill>
              </a:rPr>
              <a:t>If substantial doubt is not alleviated by management’s plans, the same information is disclosed, and a statement included in the footnotes should state that substantial doubt exists about the entity’s ability to continue as a going concern. </a:t>
            </a:r>
          </a:p>
          <a:p>
            <a:pPr>
              <a:buFont typeface="Wingdings" panose="05000000000000000000" pitchFamily="2" charset="2"/>
              <a:buChar char="Ø"/>
            </a:pPr>
            <a:r>
              <a:rPr lang="en-US" sz="2500" dirty="0">
                <a:solidFill>
                  <a:srgbClr val="000066"/>
                </a:solidFill>
              </a:rPr>
              <a:t>Outside decision-makers are made aware of the concern, and if the concern has not been mitigated, a warning is included in financial statement note disclosures.</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13</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4160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5"/>
          <p:cNvSpPr>
            <a:spLocks noGrp="1" noChangeArrowheads="1"/>
          </p:cNvSpPr>
          <p:nvPr>
            <p:ph type="title"/>
          </p:nvPr>
        </p:nvSpPr>
        <p:spPr/>
        <p:txBody>
          <a:bodyPr/>
          <a:lstStyle/>
          <a:p>
            <a:r>
              <a:rPr lang="en-US" dirty="0"/>
              <a:t>Bankruptcy Reform Act of 1978</a:t>
            </a:r>
          </a:p>
        </p:txBody>
      </p:sp>
      <p:sp>
        <p:nvSpPr>
          <p:cNvPr id="2" name="Content Placeholder 1"/>
          <p:cNvSpPr>
            <a:spLocks noGrp="1"/>
          </p:cNvSpPr>
          <p:nvPr>
            <p:ph idx="1"/>
          </p:nvPr>
        </p:nvSpPr>
        <p:spPr>
          <a:xfrm>
            <a:off x="228600" y="1600200"/>
            <a:ext cx="8763000" cy="4525963"/>
          </a:xfrm>
        </p:spPr>
        <p:txBody>
          <a:bodyPr/>
          <a:lstStyle/>
          <a:p>
            <a:pPr marL="457200" lvl="0" indent="-457200" eaLnBrk="0" hangingPunct="0">
              <a:spcBef>
                <a:spcPts val="1200"/>
              </a:spcBef>
              <a:buClr>
                <a:srgbClr val="000066"/>
              </a:buClr>
              <a:buSzPct val="100000"/>
              <a:buFont typeface="Wingdings" charset="2"/>
              <a:buChar char="Ø"/>
              <a:defRPr/>
            </a:pPr>
            <a:r>
              <a:rPr lang="en-US" sz="2600" dirty="0">
                <a:solidFill>
                  <a:srgbClr val="000066"/>
                </a:solidFill>
                <a:cs typeface="+mn-cs"/>
              </a:rPr>
              <a:t>Based on an original provision of the U.S. Constitution, Congress is responsible for creating bankruptcy laws.</a:t>
            </a:r>
          </a:p>
          <a:p>
            <a:pPr marL="457200" lvl="0" indent="-457200" eaLnBrk="0" hangingPunct="0">
              <a:spcBef>
                <a:spcPts val="1200"/>
              </a:spcBef>
              <a:buClr>
                <a:srgbClr val="000066"/>
              </a:buClr>
              <a:buSzPct val="100000"/>
              <a:buFont typeface="Wingdings" charset="2"/>
              <a:buChar char="Ø"/>
              <a:defRPr/>
            </a:pPr>
            <a:r>
              <a:rPr lang="en-US" sz="2600" dirty="0">
                <a:solidFill>
                  <a:srgbClr val="000066"/>
                </a:solidFill>
                <a:cs typeface="+mn-cs"/>
              </a:rPr>
              <a:t>The Bankruptcy Reform Act of 1978 replaced all other bankruptcy laws passed by Congress. </a:t>
            </a:r>
          </a:p>
          <a:p>
            <a:pPr marL="457200" lvl="0" indent="-457200" eaLnBrk="0" hangingPunct="0">
              <a:spcBef>
                <a:spcPts val="1200"/>
              </a:spcBef>
              <a:buClr>
                <a:srgbClr val="000066"/>
              </a:buClr>
              <a:buSzPct val="100000"/>
              <a:buFont typeface="Wingdings" charset="2"/>
              <a:buChar char="Ø"/>
              <a:defRPr/>
            </a:pPr>
            <a:r>
              <a:rPr lang="en-US" sz="2600" dirty="0">
                <a:solidFill>
                  <a:srgbClr val="000066"/>
                </a:solidFill>
                <a:cs typeface="+mn-cs"/>
              </a:rPr>
              <a:t>The Bankruptcy Reform Act of 1978, as amended, provides the legal structure for most bankruptcy proceedings in the United States. </a:t>
            </a:r>
          </a:p>
          <a:p>
            <a:pPr marL="457200" lvl="0" indent="-457200" eaLnBrk="0" hangingPunct="0">
              <a:spcBef>
                <a:spcPts val="1200"/>
              </a:spcBef>
              <a:buClr>
                <a:srgbClr val="000066"/>
              </a:buClr>
              <a:buSzPct val="100000"/>
              <a:buFont typeface="Wingdings" charset="2"/>
              <a:buChar char="Ø"/>
              <a:defRPr/>
            </a:pPr>
            <a:r>
              <a:rPr lang="en-US" sz="2600" dirty="0">
                <a:solidFill>
                  <a:srgbClr val="000066"/>
                </a:solidFill>
                <a:cs typeface="+mn-cs"/>
              </a:rPr>
              <a:t>The Act strives to achieve two goals in insolvency cases: </a:t>
            </a:r>
          </a:p>
          <a:p>
            <a:pPr marL="911225" lvl="0" indent="-514350" eaLnBrk="0" hangingPunct="0">
              <a:spcBef>
                <a:spcPts val="0"/>
              </a:spcBef>
              <a:buClr>
                <a:srgbClr val="000066"/>
              </a:buClr>
              <a:buSzPct val="100000"/>
              <a:buFont typeface="+mj-lt"/>
              <a:buAutoNum type="arabicPeriod"/>
              <a:defRPr/>
            </a:pPr>
            <a:r>
              <a:rPr lang="en-US" sz="2600" dirty="0">
                <a:solidFill>
                  <a:srgbClr val="000066"/>
                </a:solidFill>
                <a:cs typeface="+mn-cs"/>
              </a:rPr>
              <a:t>Fair distribution of assets to creditors.</a:t>
            </a:r>
          </a:p>
          <a:p>
            <a:pPr marL="911225" lvl="0" indent="-514350" eaLnBrk="0" hangingPunct="0">
              <a:spcBef>
                <a:spcPts val="0"/>
              </a:spcBef>
              <a:buClr>
                <a:srgbClr val="000066"/>
              </a:buClr>
              <a:buSzPct val="100000"/>
              <a:buFont typeface="+mj-lt"/>
              <a:buAutoNum type="arabicPeriod"/>
              <a:defRPr/>
            </a:pPr>
            <a:r>
              <a:rPr lang="en-US" sz="2600" dirty="0">
                <a:solidFill>
                  <a:srgbClr val="000066"/>
                </a:solidFill>
                <a:cs typeface="+mn-cs"/>
              </a:rPr>
              <a:t>Discharge of an honest debtor from debt. </a:t>
            </a:r>
          </a:p>
          <a:p>
            <a:pPr marL="0" lvl="0" indent="0" eaLnBrk="0" hangingPunct="0">
              <a:spcBef>
                <a:spcPts val="1200"/>
              </a:spcBef>
              <a:buClr>
                <a:srgbClr val="000066"/>
              </a:buClr>
              <a:buSzPct val="100000"/>
              <a:buNone/>
              <a:defRPr/>
            </a:pPr>
            <a:endParaRPr lang="en-US" sz="2600" dirty="0">
              <a:solidFill>
                <a:srgbClr val="000066"/>
              </a:solidFill>
            </a:endParaRPr>
          </a:p>
          <a:p>
            <a:endParaRPr lang="en-US" dirty="0"/>
          </a:p>
        </p:txBody>
      </p:sp>
      <p:sp>
        <p:nvSpPr>
          <p:cNvPr id="9"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14</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13-3</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solidFill>
                <a:srgbClr val="000066"/>
              </a:solidFill>
              <a:cs typeface="+mn-cs"/>
            </a:endParaRPr>
          </a:p>
          <a:p>
            <a:pPr marL="0" lvl="0" indent="0" eaLnBrk="0" hangingPunct="0">
              <a:spcBef>
                <a:spcPct val="0"/>
              </a:spcBef>
              <a:buNone/>
            </a:pPr>
            <a:r>
              <a:rPr lang="en-US" sz="4000" dirty="0">
                <a:solidFill>
                  <a:srgbClr val="000066"/>
                </a:solidFill>
                <a:cs typeface="+mn-cs"/>
              </a:rPr>
              <a:t>Explain the difference between a voluntary bankruptcy and an involuntary bankruptcy.</a:t>
            </a:r>
            <a:endParaRPr lang="en-US" sz="40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15</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1300863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9730" name="Rectangle 2"/>
          <p:cNvSpPr>
            <a:spLocks noChangeArrowheads="1"/>
          </p:cNvSpPr>
          <p:nvPr/>
        </p:nvSpPr>
        <p:spPr bwMode="auto">
          <a:xfrm>
            <a:off x="76200" y="2133600"/>
            <a:ext cx="4267200" cy="4267200"/>
          </a:xfrm>
          <a:prstGeom prst="rect">
            <a:avLst/>
          </a:prstGeom>
          <a:noFill/>
          <a:ln w="12700">
            <a:noFill/>
            <a:miter lim="800000"/>
            <a:headEnd/>
            <a:tailEnd/>
          </a:ln>
          <a:effectLst/>
        </p:spPr>
        <p:txBody>
          <a:bodyPr lIns="90488" tIns="44450" rIns="90488" bIns="44450"/>
          <a:lstStyle/>
          <a:p>
            <a:pPr marL="342900" indent="-342900">
              <a:spcBef>
                <a:spcPts val="1200"/>
              </a:spcBef>
              <a:buClr>
                <a:schemeClr val="tx2"/>
              </a:buClr>
              <a:buSzPct val="90000"/>
              <a:buFont typeface="Arial"/>
              <a:buChar char="•"/>
              <a:defRPr/>
            </a:pPr>
            <a:r>
              <a:rPr lang="en-US" sz="2500" b="1" dirty="0">
                <a:solidFill>
                  <a:srgbClr val="002060"/>
                </a:solidFill>
                <a:effectLst/>
                <a:cs typeface="Times New Roman" pitchFamily="18" charset="0"/>
              </a:rPr>
              <a:t>Company files a petition with courts requesting bankruptcy.</a:t>
            </a:r>
          </a:p>
          <a:p>
            <a:pPr marL="342900" indent="-342900">
              <a:spcBef>
                <a:spcPts val="1200"/>
              </a:spcBef>
              <a:buClr>
                <a:schemeClr val="tx2"/>
              </a:buClr>
              <a:buSzPct val="90000"/>
              <a:buFont typeface="Arial"/>
              <a:buChar char="•"/>
              <a:defRPr/>
            </a:pPr>
            <a:r>
              <a:rPr lang="en-US" sz="2500" b="1" dirty="0">
                <a:solidFill>
                  <a:srgbClr val="002060"/>
                </a:solidFill>
                <a:effectLst/>
              </a:rPr>
              <a:t>Exhibits listing all assets and debts must also be presented. </a:t>
            </a:r>
          </a:p>
          <a:p>
            <a:pPr marL="342900" indent="-342900">
              <a:spcBef>
                <a:spcPts val="1200"/>
              </a:spcBef>
              <a:buClr>
                <a:schemeClr val="tx2"/>
              </a:buClr>
              <a:buSzPct val="90000"/>
              <a:buFont typeface="Arial"/>
              <a:buChar char="•"/>
              <a:defRPr/>
            </a:pPr>
            <a:r>
              <a:rPr lang="en-US" sz="2500" b="1" dirty="0">
                <a:solidFill>
                  <a:srgbClr val="002060"/>
                </a:solidFill>
                <a:effectLst/>
              </a:rPr>
              <a:t>Company officials must respond to questions concerning various aspects of the business’s affairs. </a:t>
            </a:r>
            <a:endParaRPr lang="en-US" sz="2500" b="1" dirty="0">
              <a:solidFill>
                <a:srgbClr val="002060"/>
              </a:solidFill>
              <a:effectLst/>
              <a:cs typeface="Times New Roman" pitchFamily="18" charset="0"/>
            </a:endParaRPr>
          </a:p>
        </p:txBody>
      </p:sp>
      <p:sp>
        <p:nvSpPr>
          <p:cNvPr id="15363" name="Rectangle 5"/>
          <p:cNvSpPr>
            <a:spLocks noGrp="1" noChangeArrowheads="1"/>
          </p:cNvSpPr>
          <p:nvPr>
            <p:ph type="title"/>
          </p:nvPr>
        </p:nvSpPr>
        <p:spPr/>
        <p:txBody>
          <a:bodyPr/>
          <a:lstStyle/>
          <a:p>
            <a:r>
              <a:rPr lang="en-US" dirty="0"/>
              <a:t>Voluntary and Involuntary Petitions</a:t>
            </a:r>
          </a:p>
        </p:txBody>
      </p:sp>
      <p:sp>
        <p:nvSpPr>
          <p:cNvPr id="10" name="Rectangle 5"/>
          <p:cNvSpPr>
            <a:spLocks noChangeArrowheads="1"/>
          </p:cNvSpPr>
          <p:nvPr/>
        </p:nvSpPr>
        <p:spPr bwMode="auto">
          <a:xfrm>
            <a:off x="4419600" y="2133600"/>
            <a:ext cx="4724400" cy="4025900"/>
          </a:xfrm>
          <a:prstGeom prst="rect">
            <a:avLst/>
          </a:prstGeom>
          <a:noFill/>
          <a:ln w="12700">
            <a:noFill/>
            <a:miter lim="800000"/>
            <a:headEnd/>
            <a:tailEnd/>
          </a:ln>
          <a:effectLst/>
        </p:spPr>
        <p:txBody>
          <a:bodyPr lIns="90488" tIns="44450" rIns="90488" bIns="44450"/>
          <a:lstStyle/>
          <a:p>
            <a:pPr marL="457200" indent="-457200">
              <a:spcBef>
                <a:spcPts val="1200"/>
              </a:spcBef>
              <a:buClr>
                <a:schemeClr val="tx2"/>
              </a:buClr>
              <a:buSzPct val="90000"/>
              <a:buFont typeface="Arial"/>
              <a:buChar char="•"/>
            </a:pPr>
            <a:r>
              <a:rPr lang="en-US" sz="2500" b="1" dirty="0">
                <a:solidFill>
                  <a:srgbClr val="002060"/>
                </a:solidFill>
                <a:effectLst/>
                <a:cs typeface="Times New Roman" pitchFamily="18" charset="0"/>
              </a:rPr>
              <a:t>Creditors file petition with the court. </a:t>
            </a:r>
          </a:p>
          <a:p>
            <a:pPr marL="457200" indent="-457200">
              <a:spcBef>
                <a:spcPts val="1200"/>
              </a:spcBef>
              <a:buClr>
                <a:schemeClr val="tx2"/>
              </a:buClr>
              <a:buSzPct val="90000"/>
              <a:buFont typeface="Arial"/>
              <a:buChar char="•"/>
            </a:pPr>
            <a:r>
              <a:rPr lang="en-US" sz="2500" b="1" dirty="0">
                <a:solidFill>
                  <a:srgbClr val="002060"/>
                </a:solidFill>
                <a:effectLst/>
                <a:cs typeface="Times New Roman" pitchFamily="18" charset="0"/>
              </a:rPr>
              <a:t>Bankruptcy laws regulate filing of involuntary petitions. </a:t>
            </a:r>
          </a:p>
          <a:p>
            <a:pPr marL="457200" indent="-457200">
              <a:spcBef>
                <a:spcPts val="1200"/>
              </a:spcBef>
              <a:buClr>
                <a:schemeClr val="tx2"/>
              </a:buClr>
              <a:buSzPct val="90000"/>
              <a:buFont typeface="Arial"/>
              <a:buChar char="•"/>
            </a:pPr>
            <a:r>
              <a:rPr lang="en-US" sz="2500" b="1" dirty="0">
                <a:solidFill>
                  <a:srgbClr val="002060"/>
                </a:solidFill>
                <a:effectLst/>
                <a:cs typeface="Times New Roman" pitchFamily="18" charset="0"/>
              </a:rPr>
              <a:t>If 12 or more unsecured creditors, 3 must sign.</a:t>
            </a:r>
          </a:p>
          <a:p>
            <a:pPr marL="457200" indent="-457200">
              <a:spcBef>
                <a:spcPts val="1200"/>
              </a:spcBef>
              <a:buClr>
                <a:schemeClr val="tx2"/>
              </a:buClr>
              <a:buSzPct val="90000"/>
              <a:buFont typeface="Arial"/>
              <a:buChar char="•"/>
            </a:pPr>
            <a:r>
              <a:rPr lang="en-US" sz="2500" b="1" dirty="0">
                <a:solidFill>
                  <a:srgbClr val="002060"/>
                </a:solidFill>
                <a:effectLst/>
                <a:cs typeface="Times New Roman" pitchFamily="18" charset="0"/>
              </a:rPr>
              <a:t>Creditors must meet minimum unsecured debt limits.</a:t>
            </a:r>
          </a:p>
        </p:txBody>
      </p:sp>
      <p:sp>
        <p:nvSpPr>
          <p:cNvPr id="11" name="Rectangle 10"/>
          <p:cNvSpPr/>
          <p:nvPr/>
        </p:nvSpPr>
        <p:spPr>
          <a:xfrm>
            <a:off x="4501894" y="1600199"/>
            <a:ext cx="3679212" cy="492443"/>
          </a:xfrm>
          <a:prstGeom prst="rect">
            <a:avLst/>
          </a:prstGeom>
        </p:spPr>
        <p:txBody>
          <a:bodyPr wrap="none">
            <a:spAutoFit/>
          </a:bodyPr>
          <a:lstStyle/>
          <a:p>
            <a:pPr algn="ctr">
              <a:spcBef>
                <a:spcPts val="1200"/>
              </a:spcBef>
              <a:buClr>
                <a:schemeClr val="accent2"/>
              </a:buClr>
              <a:buSzPct val="80000"/>
              <a:buFont typeface="Wingdings" pitchFamily="2" charset="2"/>
              <a:buNone/>
              <a:defRPr/>
            </a:pPr>
            <a:r>
              <a:rPr lang="en-US" sz="2600" b="1" u="sng" dirty="0">
                <a:solidFill>
                  <a:srgbClr val="002060"/>
                </a:solidFill>
                <a:effectLst/>
                <a:cs typeface="Times New Roman" pitchFamily="18" charset="0"/>
              </a:rPr>
              <a:t>Involuntary Bankruptcy</a:t>
            </a:r>
          </a:p>
        </p:txBody>
      </p:sp>
      <p:sp>
        <p:nvSpPr>
          <p:cNvPr id="12" name="Rectangle 11"/>
          <p:cNvSpPr/>
          <p:nvPr/>
        </p:nvSpPr>
        <p:spPr>
          <a:xfrm>
            <a:off x="533400" y="1600200"/>
            <a:ext cx="3406575" cy="492443"/>
          </a:xfrm>
          <a:prstGeom prst="rect">
            <a:avLst/>
          </a:prstGeom>
        </p:spPr>
        <p:txBody>
          <a:bodyPr wrap="none">
            <a:spAutoFit/>
          </a:bodyPr>
          <a:lstStyle/>
          <a:p>
            <a:pPr marL="342900" indent="-342900" algn="ctr">
              <a:spcBef>
                <a:spcPct val="20000"/>
              </a:spcBef>
              <a:buClr>
                <a:schemeClr val="accent2"/>
              </a:buClr>
              <a:buSzPct val="80000"/>
              <a:defRPr/>
            </a:pPr>
            <a:r>
              <a:rPr lang="en-US" sz="2600" b="1" u="sng" dirty="0">
                <a:solidFill>
                  <a:srgbClr val="002060"/>
                </a:solidFill>
                <a:effectLst/>
                <a:cs typeface="Times New Roman" pitchFamily="18" charset="0"/>
              </a:rPr>
              <a:t>Voluntary Bankruptcy</a:t>
            </a:r>
            <a:endParaRPr lang="en-US" sz="2600" b="1" dirty="0">
              <a:solidFill>
                <a:srgbClr val="002060"/>
              </a:solidFill>
              <a:effectLst/>
              <a:cs typeface="Times New Roman" pitchFamily="18" charset="0"/>
            </a:endParaRPr>
          </a:p>
        </p:txBody>
      </p:sp>
      <p:sp>
        <p:nvSpPr>
          <p:cNvPr id="9"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16</a:t>
            </a:fld>
            <a:endParaRPr lang="en-US" sz="1000" i="0" dirty="0">
              <a:latin typeface="Times New Roman" panose="02020603050405020304" pitchFamily="18" charset="0"/>
              <a:cs typeface="Times New Roman" panose="02020603050405020304" pitchFamily="18" charset="0"/>
            </a:endParaRPr>
          </a:p>
        </p:txBody>
      </p:sp>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485985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2400" y="152400"/>
            <a:ext cx="8839200" cy="1295400"/>
          </a:xfrm>
        </p:spPr>
        <p:txBody>
          <a:bodyPr/>
          <a:lstStyle/>
          <a:p>
            <a:r>
              <a:rPr lang="en-US" dirty="0">
                <a:solidFill>
                  <a:srgbClr val="000066"/>
                </a:solidFill>
              </a:rPr>
              <a:t>Order for Relief</a:t>
            </a:r>
            <a:endParaRPr lang="en-US" dirty="0"/>
          </a:p>
        </p:txBody>
      </p:sp>
      <p:sp>
        <p:nvSpPr>
          <p:cNvPr id="17411" name="Rectangle 3"/>
          <p:cNvSpPr>
            <a:spLocks noGrp="1" noChangeArrowheads="1"/>
          </p:cNvSpPr>
          <p:nvPr>
            <p:ph idx="1"/>
          </p:nvPr>
        </p:nvSpPr>
        <p:spPr>
          <a:xfrm>
            <a:off x="685800" y="1905000"/>
            <a:ext cx="7467600" cy="4038600"/>
          </a:xfrm>
        </p:spPr>
        <p:txBody>
          <a:bodyPr/>
          <a:lstStyle/>
          <a:p>
            <a:pPr>
              <a:buFont typeface="Wingdings" panose="05000000000000000000" pitchFamily="2" charset="2"/>
              <a:buChar char="Ø"/>
            </a:pPr>
            <a:r>
              <a:rPr lang="en-US" sz="2600" dirty="0">
                <a:solidFill>
                  <a:srgbClr val="000066"/>
                </a:solidFill>
              </a:rPr>
              <a:t>Being slow to make payments is not sufficient. </a:t>
            </a:r>
          </a:p>
          <a:p>
            <a:pPr>
              <a:buFont typeface="Wingdings" panose="05000000000000000000" pitchFamily="2" charset="2"/>
              <a:buChar char="Ø"/>
            </a:pPr>
            <a:r>
              <a:rPr lang="en-US" sz="2600" dirty="0">
                <a:solidFill>
                  <a:srgbClr val="000066"/>
                </a:solidFill>
              </a:rPr>
              <a:t>If the court accepts the petition, an order for relief is granted which creates an automatic stay that halts all actions against the debtor. </a:t>
            </a:r>
          </a:p>
          <a:p>
            <a:pPr>
              <a:buFont typeface="Wingdings" panose="05000000000000000000" pitchFamily="2" charset="2"/>
              <a:buChar char="Ø"/>
            </a:pPr>
            <a:r>
              <a:rPr lang="en-US" sz="2600" dirty="0">
                <a:solidFill>
                  <a:srgbClr val="000066"/>
                </a:solidFill>
              </a:rPr>
              <a:t>Provides time for various parties to consider steps that should be taken to limit losses. </a:t>
            </a:r>
          </a:p>
          <a:p>
            <a:pPr>
              <a:buFont typeface="Wingdings" panose="05000000000000000000" pitchFamily="2" charset="2"/>
              <a:buChar char="Ø"/>
            </a:pPr>
            <a:r>
              <a:rPr lang="en-US" sz="2600" dirty="0">
                <a:solidFill>
                  <a:srgbClr val="000066"/>
                </a:solidFill>
              </a:rPr>
              <a:t>The company comes under the authority of the bankruptcy court so that any asset distributions must be made in a fair manner.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17</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13-4</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solidFill>
                <a:srgbClr val="000066"/>
              </a:solidFill>
              <a:cs typeface="+mn-cs"/>
            </a:endParaRPr>
          </a:p>
          <a:p>
            <a:pPr marL="0" lvl="0" indent="0" eaLnBrk="0" hangingPunct="0">
              <a:spcBef>
                <a:spcPct val="0"/>
              </a:spcBef>
              <a:buNone/>
            </a:pPr>
            <a:r>
              <a:rPr lang="en-US" sz="4000" dirty="0">
                <a:solidFill>
                  <a:srgbClr val="000066"/>
                </a:solidFill>
                <a:cs typeface="+mn-cs"/>
              </a:rPr>
              <a:t>Identify the various types of creditors based on their status during a bankruptcy.</a:t>
            </a:r>
            <a:endParaRPr lang="en-US" sz="40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18</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33639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08" name="Group 4"/>
          <p:cNvGrpSpPr>
            <a:grpSpLocks/>
          </p:cNvGrpSpPr>
          <p:nvPr/>
        </p:nvGrpSpPr>
        <p:grpSpPr bwMode="auto">
          <a:xfrm>
            <a:off x="18998" y="1523446"/>
            <a:ext cx="2880277" cy="3539237"/>
            <a:chOff x="1098" y="720"/>
            <a:chExt cx="2568" cy="2354"/>
          </a:xfrm>
        </p:grpSpPr>
        <p:sp>
          <p:nvSpPr>
            <p:cNvPr id="4109" name="Rectangle 5"/>
            <p:cNvSpPr>
              <a:spLocks noChangeArrowheads="1"/>
            </p:cNvSpPr>
            <p:nvPr/>
          </p:nvSpPr>
          <p:spPr bwMode="auto">
            <a:xfrm>
              <a:off x="1217" y="720"/>
              <a:ext cx="2126" cy="326"/>
            </a:xfrm>
            <a:prstGeom prst="rect">
              <a:avLst/>
            </a:prstGeom>
            <a:noFill/>
            <a:ln w="12700">
              <a:noFill/>
              <a:miter lim="800000"/>
              <a:headEnd/>
              <a:tailEnd/>
            </a:ln>
          </p:spPr>
          <p:txBody>
            <a:bodyPr wrap="square" lIns="90488" tIns="44450" rIns="90488" bIns="44450">
              <a:spAutoFit/>
            </a:bodyPr>
            <a:lstStyle/>
            <a:p>
              <a:pPr>
                <a:spcBef>
                  <a:spcPct val="50000"/>
                </a:spcBef>
              </a:pPr>
              <a:r>
                <a:rPr lang="en-US" sz="2500" b="1" dirty="0">
                  <a:solidFill>
                    <a:srgbClr val="002060"/>
                  </a:solidFill>
                  <a:effectLst/>
                  <a:cs typeface="Times New Roman" pitchFamily="18" charset="0"/>
                </a:rPr>
                <a:t>Fully Secured</a:t>
              </a:r>
            </a:p>
          </p:txBody>
        </p:sp>
        <p:sp>
          <p:nvSpPr>
            <p:cNvPr id="4110" name="Rectangle 6"/>
            <p:cNvSpPr>
              <a:spLocks noChangeArrowheads="1"/>
            </p:cNvSpPr>
            <p:nvPr/>
          </p:nvSpPr>
          <p:spPr bwMode="auto">
            <a:xfrm>
              <a:off x="1098" y="1835"/>
              <a:ext cx="2568" cy="326"/>
            </a:xfrm>
            <a:prstGeom prst="rect">
              <a:avLst/>
            </a:prstGeom>
            <a:noFill/>
            <a:ln w="12700">
              <a:noFill/>
              <a:miter lim="800000"/>
              <a:headEnd/>
              <a:tailEnd/>
            </a:ln>
          </p:spPr>
          <p:txBody>
            <a:bodyPr wrap="square" lIns="90488" tIns="44450" rIns="90488" bIns="44450">
              <a:spAutoFit/>
            </a:bodyPr>
            <a:lstStyle/>
            <a:p>
              <a:pPr>
                <a:spcBef>
                  <a:spcPct val="50000"/>
                </a:spcBef>
              </a:pPr>
              <a:r>
                <a:rPr lang="en-US" sz="2500" b="1" dirty="0">
                  <a:solidFill>
                    <a:srgbClr val="002060"/>
                  </a:solidFill>
                  <a:effectLst/>
                  <a:cs typeface="Times New Roman" pitchFamily="18" charset="0"/>
                </a:rPr>
                <a:t>Partially Secured</a:t>
              </a:r>
            </a:p>
          </p:txBody>
        </p:sp>
        <p:sp>
          <p:nvSpPr>
            <p:cNvPr id="4112" name="Rectangle 8"/>
            <p:cNvSpPr>
              <a:spLocks noChangeArrowheads="1"/>
            </p:cNvSpPr>
            <p:nvPr/>
          </p:nvSpPr>
          <p:spPr bwMode="auto">
            <a:xfrm>
              <a:off x="1321" y="2748"/>
              <a:ext cx="2070" cy="326"/>
            </a:xfrm>
            <a:prstGeom prst="rect">
              <a:avLst/>
            </a:prstGeom>
            <a:noFill/>
            <a:ln w="12700">
              <a:noFill/>
              <a:miter lim="800000"/>
              <a:headEnd/>
              <a:tailEnd/>
            </a:ln>
          </p:spPr>
          <p:txBody>
            <a:bodyPr lIns="90488" tIns="44450" rIns="90488" bIns="44450">
              <a:spAutoFit/>
            </a:bodyPr>
            <a:lstStyle/>
            <a:p>
              <a:pPr>
                <a:spcBef>
                  <a:spcPct val="50000"/>
                </a:spcBef>
              </a:pPr>
              <a:r>
                <a:rPr lang="en-US" sz="2500" b="1" dirty="0">
                  <a:solidFill>
                    <a:srgbClr val="002060"/>
                  </a:solidFill>
                  <a:effectLst/>
                  <a:cs typeface="Times New Roman" pitchFamily="18" charset="0"/>
                </a:rPr>
                <a:t>Unsecured</a:t>
              </a:r>
            </a:p>
          </p:txBody>
        </p:sp>
      </p:grpSp>
      <p:sp>
        <p:nvSpPr>
          <p:cNvPr id="4102" name="Rectangle 11"/>
          <p:cNvSpPr>
            <a:spLocks noGrp="1" noChangeArrowheads="1"/>
          </p:cNvSpPr>
          <p:nvPr>
            <p:ph type="title"/>
          </p:nvPr>
        </p:nvSpPr>
        <p:spPr/>
        <p:txBody>
          <a:bodyPr/>
          <a:lstStyle/>
          <a:p>
            <a:r>
              <a:rPr lang="en-US" dirty="0"/>
              <a:t>Classification of Creditors</a:t>
            </a:r>
          </a:p>
        </p:txBody>
      </p:sp>
      <p:sp>
        <p:nvSpPr>
          <p:cNvPr id="954382" name="Rectangle 14"/>
          <p:cNvSpPr>
            <a:spLocks noChangeArrowheads="1"/>
          </p:cNvSpPr>
          <p:nvPr/>
        </p:nvSpPr>
        <p:spPr bwMode="auto">
          <a:xfrm>
            <a:off x="5638800" y="5562600"/>
            <a:ext cx="1295400" cy="1143000"/>
          </a:xfrm>
          <a:prstGeom prst="rect">
            <a:avLst/>
          </a:prstGeom>
          <a:noFill/>
          <a:ln w="12700">
            <a:noFill/>
            <a:miter lim="800000"/>
            <a:headEnd/>
            <a:tailEnd/>
          </a:ln>
          <a:effectLst/>
        </p:spPr>
        <p:txBody>
          <a:bodyPr wrap="none" anchor="ctr"/>
          <a:lstStyle/>
          <a:p>
            <a:pPr>
              <a:defRPr/>
            </a:pPr>
            <a:endParaRPr lang="en-US" b="1" dirty="0">
              <a:solidFill>
                <a:srgbClr val="002060"/>
              </a:solidFill>
              <a:effectLst/>
            </a:endParaRPr>
          </a:p>
        </p:txBody>
      </p:sp>
      <p:sp>
        <p:nvSpPr>
          <p:cNvPr id="2" name="Rectangle 1"/>
          <p:cNvSpPr/>
          <p:nvPr/>
        </p:nvSpPr>
        <p:spPr>
          <a:xfrm>
            <a:off x="2895600" y="1447800"/>
            <a:ext cx="6324600" cy="1692771"/>
          </a:xfrm>
          <a:prstGeom prst="rect">
            <a:avLst/>
          </a:prstGeom>
        </p:spPr>
        <p:txBody>
          <a:bodyPr wrap="square">
            <a:spAutoFit/>
          </a:bodyPr>
          <a:lstStyle/>
          <a:p>
            <a:r>
              <a:rPr lang="en-US" sz="2500" b="1" dirty="0">
                <a:solidFill>
                  <a:srgbClr val="002060"/>
                </a:solidFill>
                <a:effectLst/>
              </a:rPr>
              <a:t>Net realizable value of the collateral exceeds the amount of the obligation. These creditors are completely protected by the pledged property. </a:t>
            </a:r>
          </a:p>
        </p:txBody>
      </p:sp>
      <p:sp>
        <p:nvSpPr>
          <p:cNvPr id="3" name="Rectangle 2"/>
          <p:cNvSpPr/>
          <p:nvPr/>
        </p:nvSpPr>
        <p:spPr>
          <a:xfrm>
            <a:off x="2819400" y="3143071"/>
            <a:ext cx="6248400" cy="1246495"/>
          </a:xfrm>
          <a:prstGeom prst="rect">
            <a:avLst/>
          </a:prstGeom>
        </p:spPr>
        <p:txBody>
          <a:bodyPr wrap="square">
            <a:spAutoFit/>
          </a:bodyPr>
          <a:lstStyle/>
          <a:p>
            <a:r>
              <a:rPr lang="en-US" sz="2500" b="1" dirty="0">
                <a:solidFill>
                  <a:srgbClr val="002060"/>
                </a:solidFill>
                <a:effectLst/>
              </a:rPr>
              <a:t>The value of the collateral covers only a portion of the obligation. The remainder is considered </a:t>
            </a:r>
            <a:r>
              <a:rPr lang="en-US" sz="2500" b="1" i="1" dirty="0">
                <a:solidFill>
                  <a:srgbClr val="002060"/>
                </a:solidFill>
                <a:effectLst/>
              </a:rPr>
              <a:t>unsecured. </a:t>
            </a:r>
            <a:endParaRPr lang="en-US" sz="2500" b="1" dirty="0">
              <a:solidFill>
                <a:srgbClr val="002060"/>
              </a:solidFill>
              <a:effectLst/>
            </a:endParaRPr>
          </a:p>
        </p:txBody>
      </p:sp>
      <p:sp>
        <p:nvSpPr>
          <p:cNvPr id="4" name="Rectangle 3"/>
          <p:cNvSpPr/>
          <p:nvPr/>
        </p:nvSpPr>
        <p:spPr>
          <a:xfrm>
            <a:off x="2819400" y="4419600"/>
            <a:ext cx="6324600" cy="2015936"/>
          </a:xfrm>
          <a:prstGeom prst="rect">
            <a:avLst/>
          </a:prstGeom>
        </p:spPr>
        <p:txBody>
          <a:bodyPr wrap="square">
            <a:spAutoFit/>
          </a:bodyPr>
          <a:lstStyle/>
          <a:p>
            <a:r>
              <a:rPr lang="en-US" sz="2500" b="1" dirty="0">
                <a:solidFill>
                  <a:srgbClr val="002060"/>
                </a:solidFill>
                <a:effectLst/>
              </a:rPr>
              <a:t>All other liabilities are unsecured; creditors have no legal right to any of the debtor’s specific assets. They are entitled to share only in any funds that remain after all secured claims have been settled. </a:t>
            </a:r>
          </a:p>
        </p:txBody>
      </p:sp>
      <p:sp>
        <p:nvSpPr>
          <p:cNvPr id="12"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19</a:t>
            </a:fld>
            <a:endParaRPr lang="en-US" sz="1000" i="0" dirty="0">
              <a:latin typeface="Times New Roman" panose="02020603050405020304" pitchFamily="18" charset="0"/>
              <a:cs typeface="Times New Roman" panose="02020603050405020304" pitchFamily="18" charset="0"/>
            </a:endParaRPr>
          </a:p>
        </p:txBody>
      </p:sp>
      <p:sp>
        <p:nvSpPr>
          <p:cNvPr id="13" name="Rectangle 12"/>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69918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13-1</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cs typeface="+mn-cs"/>
            </a:endParaRPr>
          </a:p>
          <a:p>
            <a:pPr marL="0" lvl="0" indent="0" eaLnBrk="0" hangingPunct="0">
              <a:spcBef>
                <a:spcPct val="0"/>
              </a:spcBef>
              <a:buNone/>
            </a:pPr>
            <a:r>
              <a:rPr lang="en-US" sz="4000" dirty="0">
                <a:cs typeface="+mn-cs"/>
              </a:rPr>
              <a:t>Describe both the history and current status of bankruptcy and bankruptcy laws.</a:t>
            </a:r>
            <a:endParaRPr lang="en-US" sz="4000" dirty="0"/>
          </a:p>
          <a:p>
            <a:endParaRPr lang="en-US" dirty="0"/>
          </a:p>
        </p:txBody>
      </p:sp>
      <p:sp>
        <p:nvSpPr>
          <p:cNvPr id="12"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3170574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5394" name="Rectangle 2"/>
          <p:cNvSpPr>
            <a:spLocks noChangeArrowheads="1"/>
          </p:cNvSpPr>
          <p:nvPr/>
        </p:nvSpPr>
        <p:spPr bwMode="auto">
          <a:xfrm>
            <a:off x="228600" y="1530350"/>
            <a:ext cx="8686800" cy="831850"/>
          </a:xfrm>
          <a:prstGeom prst="rect">
            <a:avLst/>
          </a:prstGeom>
          <a:noFill/>
          <a:ln w="38100">
            <a:noFill/>
            <a:miter lim="800000"/>
            <a:headEnd/>
            <a:tailEnd/>
          </a:ln>
          <a:effectLst/>
        </p:spPr>
        <p:txBody>
          <a:bodyPr lIns="90488" tIns="44450" rIns="90488" bIns="44450"/>
          <a:lstStyle/>
          <a:p>
            <a:pPr marL="514350" indent="-514350">
              <a:spcBef>
                <a:spcPts val="1200"/>
              </a:spcBef>
              <a:buClr>
                <a:srgbClr val="002060"/>
              </a:buClr>
              <a:buSzPct val="110000"/>
              <a:buFont typeface="Wingdings" panose="05000000000000000000" pitchFamily="2" charset="2"/>
              <a:buChar char="Ø"/>
              <a:defRPr/>
            </a:pPr>
            <a:r>
              <a:rPr lang="en-US" sz="2600" b="1" dirty="0">
                <a:solidFill>
                  <a:srgbClr val="002060"/>
                </a:solidFill>
                <a:effectLst/>
                <a:cs typeface="Times New Roman" pitchFamily="18" charset="0"/>
              </a:rPr>
              <a:t>Administrative costs related to liquidation. </a:t>
            </a:r>
            <a:r>
              <a:rPr lang="en-US" sz="2600" b="1" dirty="0">
                <a:solidFill>
                  <a:srgbClr val="002060"/>
                </a:solidFill>
                <a:effectLst/>
              </a:rPr>
              <a:t>All trustee expenses and the costs of outside attorneys, accountants, etc., fall within this category.</a:t>
            </a:r>
            <a:r>
              <a:rPr lang="en-US" sz="2600" b="1" dirty="0">
                <a:solidFill>
                  <a:srgbClr val="002060"/>
                </a:solidFill>
                <a:effectLst/>
                <a:cs typeface="Times New Roman" pitchFamily="18" charset="0"/>
              </a:rPr>
              <a:t> </a:t>
            </a:r>
          </a:p>
        </p:txBody>
      </p:sp>
      <p:sp>
        <p:nvSpPr>
          <p:cNvPr id="955395" name="Rectangle 3"/>
          <p:cNvSpPr>
            <a:spLocks noChangeArrowheads="1"/>
          </p:cNvSpPr>
          <p:nvPr/>
        </p:nvSpPr>
        <p:spPr bwMode="auto">
          <a:xfrm>
            <a:off x="228600" y="2819400"/>
            <a:ext cx="8458200" cy="990600"/>
          </a:xfrm>
          <a:prstGeom prst="rect">
            <a:avLst/>
          </a:prstGeom>
          <a:noFill/>
          <a:ln w="38100">
            <a:noFill/>
            <a:miter lim="800000"/>
            <a:headEnd/>
            <a:tailEnd/>
          </a:ln>
          <a:effectLst/>
        </p:spPr>
        <p:txBody>
          <a:bodyPr lIns="90488" tIns="44450" rIns="90488" bIns="44450"/>
          <a:lstStyle/>
          <a:p>
            <a:pPr marL="514350" indent="-514350">
              <a:spcBef>
                <a:spcPts val="1200"/>
              </a:spcBef>
              <a:buClr>
                <a:srgbClr val="002060"/>
              </a:buClr>
              <a:buSzPct val="110000"/>
              <a:buFont typeface="Wingdings" panose="05000000000000000000" pitchFamily="2" charset="2"/>
              <a:buChar char="Ø"/>
              <a:defRPr/>
            </a:pPr>
            <a:r>
              <a:rPr lang="en-US" sz="2600" b="1" dirty="0">
                <a:solidFill>
                  <a:srgbClr val="002060"/>
                </a:solidFill>
                <a:effectLst/>
                <a:cs typeface="Times New Roman" pitchFamily="18" charset="0"/>
              </a:rPr>
              <a:t>Debts arising between the filing date and the issuance of an order of relief.</a:t>
            </a:r>
          </a:p>
        </p:txBody>
      </p:sp>
      <p:sp>
        <p:nvSpPr>
          <p:cNvPr id="955396" name="Rectangle 4"/>
          <p:cNvSpPr>
            <a:spLocks noChangeArrowheads="1"/>
          </p:cNvSpPr>
          <p:nvPr/>
        </p:nvSpPr>
        <p:spPr bwMode="auto">
          <a:xfrm>
            <a:off x="228600" y="3657600"/>
            <a:ext cx="8686800" cy="1828800"/>
          </a:xfrm>
          <a:prstGeom prst="rect">
            <a:avLst/>
          </a:prstGeom>
          <a:noFill/>
          <a:ln w="38100">
            <a:noFill/>
            <a:miter lim="800000"/>
            <a:headEnd/>
            <a:tailEnd/>
          </a:ln>
          <a:effectLst/>
        </p:spPr>
        <p:txBody>
          <a:bodyPr lIns="90488" tIns="44450" rIns="90488" bIns="44450"/>
          <a:lstStyle/>
          <a:p>
            <a:pPr marL="514350" indent="-514350">
              <a:spcBef>
                <a:spcPts val="1200"/>
              </a:spcBef>
              <a:buClr>
                <a:srgbClr val="002060"/>
              </a:buClr>
              <a:buSzPct val="110000"/>
              <a:buFont typeface="Wingdings" panose="05000000000000000000" pitchFamily="2" charset="2"/>
              <a:buChar char="Ø"/>
              <a:defRPr/>
            </a:pPr>
            <a:r>
              <a:rPr lang="en-US" sz="2600" b="1" dirty="0">
                <a:solidFill>
                  <a:srgbClr val="002060"/>
                </a:solidFill>
                <a:effectLst/>
                <a:cs typeface="Times New Roman" pitchFamily="18" charset="0"/>
              </a:rPr>
              <a:t>Employee claims for: </a:t>
            </a:r>
          </a:p>
          <a:p>
            <a:pPr marL="974725" lvl="1" indent="-517525">
              <a:spcBef>
                <a:spcPts val="0"/>
              </a:spcBef>
              <a:buClr>
                <a:srgbClr val="002060"/>
              </a:buClr>
              <a:buSzPct val="110000"/>
              <a:buFont typeface="+mj-lt"/>
              <a:buAutoNum type="alphaLcPeriod"/>
              <a:defRPr/>
            </a:pPr>
            <a:r>
              <a:rPr lang="en-US" sz="2500" b="1" dirty="0">
                <a:solidFill>
                  <a:srgbClr val="002060"/>
                </a:solidFill>
                <a:effectLst/>
                <a:cs typeface="Times New Roman" pitchFamily="18" charset="0"/>
              </a:rPr>
              <a:t>wages earned during the 180 days prior to filing and</a:t>
            </a:r>
          </a:p>
          <a:p>
            <a:pPr marL="974725" lvl="1" indent="-517525">
              <a:spcBef>
                <a:spcPts val="0"/>
              </a:spcBef>
              <a:buClr>
                <a:srgbClr val="002060"/>
              </a:buClr>
              <a:buSzPct val="110000"/>
              <a:buFont typeface="+mj-lt"/>
              <a:buAutoNum type="alphaLcPeriod"/>
              <a:defRPr/>
            </a:pPr>
            <a:r>
              <a:rPr lang="en-US" sz="2500" b="1" dirty="0">
                <a:solidFill>
                  <a:srgbClr val="002060"/>
                </a:solidFill>
                <a:effectLst/>
                <a:cs typeface="Times New Roman" pitchFamily="18" charset="0"/>
              </a:rPr>
              <a:t>benefit plan contributions earned (limit $13,650 per employee, each claim) during the same time period.</a:t>
            </a:r>
          </a:p>
        </p:txBody>
      </p:sp>
      <p:sp>
        <p:nvSpPr>
          <p:cNvPr id="955398" name="Rectangle 6"/>
          <p:cNvSpPr>
            <a:spLocks noChangeArrowheads="1"/>
          </p:cNvSpPr>
          <p:nvPr/>
        </p:nvSpPr>
        <p:spPr bwMode="auto">
          <a:xfrm>
            <a:off x="228600" y="5334000"/>
            <a:ext cx="8458200" cy="990600"/>
          </a:xfrm>
          <a:prstGeom prst="rect">
            <a:avLst/>
          </a:prstGeom>
          <a:noFill/>
          <a:ln w="38100">
            <a:noFill/>
            <a:miter lim="800000"/>
            <a:headEnd/>
            <a:tailEnd/>
          </a:ln>
          <a:effectLst/>
        </p:spPr>
        <p:txBody>
          <a:bodyPr lIns="90488" tIns="44450" rIns="90488" bIns="44450"/>
          <a:lstStyle/>
          <a:p>
            <a:pPr marL="514350" indent="-514350">
              <a:spcBef>
                <a:spcPts val="1200"/>
              </a:spcBef>
              <a:buClr>
                <a:srgbClr val="002060"/>
              </a:buClr>
              <a:buSzPct val="110000"/>
              <a:buFont typeface="Wingdings" panose="05000000000000000000" pitchFamily="2" charset="2"/>
              <a:buChar char="Ø"/>
              <a:defRPr/>
            </a:pPr>
            <a:r>
              <a:rPr lang="en-US" sz="2600" b="1" dirty="0">
                <a:solidFill>
                  <a:srgbClr val="002060"/>
                </a:solidFill>
                <a:effectLst/>
                <a:cs typeface="Times New Roman" pitchFamily="18" charset="0"/>
              </a:rPr>
              <a:t>Customer deposits limited to $3,025 per customer.</a:t>
            </a:r>
          </a:p>
        </p:txBody>
      </p:sp>
      <p:sp>
        <p:nvSpPr>
          <p:cNvPr id="955399" name="Rectangle 7"/>
          <p:cNvSpPr>
            <a:spLocks noChangeArrowheads="1"/>
          </p:cNvSpPr>
          <p:nvPr/>
        </p:nvSpPr>
        <p:spPr bwMode="auto">
          <a:xfrm>
            <a:off x="228600" y="5867400"/>
            <a:ext cx="8458200" cy="533400"/>
          </a:xfrm>
          <a:prstGeom prst="rect">
            <a:avLst/>
          </a:prstGeom>
          <a:noFill/>
          <a:ln w="38100">
            <a:noFill/>
            <a:miter lim="800000"/>
            <a:headEnd/>
            <a:tailEnd/>
          </a:ln>
          <a:effectLst/>
        </p:spPr>
        <p:txBody>
          <a:bodyPr lIns="90488" tIns="44450" rIns="90488" bIns="44450"/>
          <a:lstStyle/>
          <a:p>
            <a:pPr marL="514350" indent="-514350">
              <a:spcBef>
                <a:spcPts val="1200"/>
              </a:spcBef>
              <a:buClr>
                <a:srgbClr val="002060"/>
              </a:buClr>
              <a:buSzPct val="110000"/>
              <a:buFont typeface="Wingdings" panose="05000000000000000000" pitchFamily="2" charset="2"/>
              <a:buChar char="Ø"/>
              <a:defRPr/>
            </a:pPr>
            <a:r>
              <a:rPr lang="en-US" sz="2600" b="1" dirty="0">
                <a:solidFill>
                  <a:srgbClr val="002060"/>
                </a:solidFill>
                <a:effectLst/>
                <a:cs typeface="Times New Roman" pitchFamily="18" charset="0"/>
              </a:rPr>
              <a:t>Government claims for unpaid taxes.</a:t>
            </a:r>
          </a:p>
        </p:txBody>
      </p:sp>
      <p:sp>
        <p:nvSpPr>
          <p:cNvPr id="19463" name="Rectangle 8"/>
          <p:cNvSpPr>
            <a:spLocks noGrp="1" noChangeArrowheads="1"/>
          </p:cNvSpPr>
          <p:nvPr>
            <p:ph type="title"/>
          </p:nvPr>
        </p:nvSpPr>
        <p:spPr>
          <a:xfrm>
            <a:off x="152400" y="152400"/>
            <a:ext cx="8915400" cy="1377950"/>
          </a:xfrm>
        </p:spPr>
        <p:txBody>
          <a:bodyPr/>
          <a:lstStyle/>
          <a:p>
            <a:r>
              <a:rPr lang="en-US" dirty="0"/>
              <a:t>Unsecured Liabilities Having Priority</a:t>
            </a:r>
          </a:p>
        </p:txBody>
      </p:sp>
      <p:sp>
        <p:nvSpPr>
          <p:cNvPr id="9"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20</a:t>
            </a:fld>
            <a:endParaRPr lang="en-US" sz="1000" i="0" dirty="0">
              <a:latin typeface="Times New Roman" panose="02020603050405020304" pitchFamily="18" charset="0"/>
              <a:cs typeface="Times New Roman" panose="02020603050405020304" pitchFamily="18" charset="0"/>
            </a:endParaRPr>
          </a:p>
        </p:txBody>
      </p:sp>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13-5</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400" dirty="0">
              <a:solidFill>
                <a:srgbClr val="000066"/>
              </a:solidFill>
              <a:cs typeface="+mn-cs"/>
            </a:endParaRPr>
          </a:p>
          <a:p>
            <a:pPr marL="0" lvl="0" indent="0" eaLnBrk="0" hangingPunct="0">
              <a:spcBef>
                <a:spcPct val="0"/>
              </a:spcBef>
              <a:buNone/>
            </a:pPr>
            <a:r>
              <a:rPr lang="en-US" sz="4400" dirty="0">
                <a:solidFill>
                  <a:srgbClr val="000066"/>
                </a:solidFill>
                <a:cs typeface="+mn-cs"/>
              </a:rPr>
              <a:t>Describe the difference between a Chapter 7 bankruptcy and a Chapter 11 bankruptcy.</a:t>
            </a:r>
            <a:endParaRPr lang="en-US" sz="44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21</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10840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Liquidation versus Reorganization</a:t>
            </a:r>
          </a:p>
        </p:txBody>
      </p:sp>
      <p:sp>
        <p:nvSpPr>
          <p:cNvPr id="5" name="Rectangle 3"/>
          <p:cNvSpPr txBox="1">
            <a:spLocks noChangeArrowheads="1"/>
          </p:cNvSpPr>
          <p:nvPr/>
        </p:nvSpPr>
        <p:spPr bwMode="auto">
          <a:xfrm>
            <a:off x="-152400" y="1600200"/>
            <a:ext cx="8534400" cy="3505200"/>
          </a:xfrm>
          <a:prstGeom prst="rect">
            <a:avLst/>
          </a:prstGeom>
          <a:noFill/>
          <a:ln w="12700">
            <a:noFill/>
            <a:miter lim="800000"/>
            <a:headEnd/>
            <a:tailEnd/>
          </a:ln>
        </p:spPr>
        <p:txBody>
          <a:bodyPr lIns="90488" tIns="44450" rIns="90488" bIns="44450"/>
          <a:lstStyle/>
          <a:p>
            <a:pPr marL="742950" lvl="1" indent="-285750">
              <a:spcBef>
                <a:spcPts val="1200"/>
              </a:spcBef>
              <a:buClr>
                <a:srgbClr val="002060"/>
              </a:buClr>
              <a:buSzPct val="100000"/>
              <a:buFont typeface="Wingdings" pitchFamily="2" charset="2"/>
              <a:buChar char="Ø"/>
              <a:defRPr/>
            </a:pPr>
            <a:r>
              <a:rPr lang="en-US" sz="2500" b="1" kern="0" dirty="0">
                <a:solidFill>
                  <a:srgbClr val="002060"/>
                </a:solidFill>
                <a:effectLst/>
                <a:cs typeface="Times New Roman" pitchFamily="18" charset="0"/>
              </a:rPr>
              <a:t>Under Chapter 7, the debtor’s assets will be liquidated and the proceeds distributed to creditors (based on their priority status) OR</a:t>
            </a:r>
          </a:p>
          <a:p>
            <a:pPr marL="742950" lvl="1" indent="-285750">
              <a:spcBef>
                <a:spcPts val="1200"/>
              </a:spcBef>
              <a:buClr>
                <a:srgbClr val="002060"/>
              </a:buClr>
              <a:buSzPct val="100000"/>
              <a:buFont typeface="Wingdings" pitchFamily="2" charset="2"/>
              <a:buChar char="Ø"/>
              <a:defRPr/>
            </a:pPr>
            <a:r>
              <a:rPr lang="en-US" sz="2500" b="1" kern="0" dirty="0">
                <a:solidFill>
                  <a:srgbClr val="002060"/>
                </a:solidFill>
                <a:effectLst/>
                <a:cs typeface="Times New Roman" pitchFamily="18" charset="0"/>
              </a:rPr>
              <a:t>Under Chapter 11, the debtor will be permitted to reorganize and continue operations.</a:t>
            </a:r>
          </a:p>
          <a:p>
            <a:pPr marL="1200150" lvl="2" indent="-285750">
              <a:spcBef>
                <a:spcPts val="1200"/>
              </a:spcBef>
              <a:buClr>
                <a:srgbClr val="002060"/>
              </a:buClr>
              <a:buSzPct val="100000"/>
              <a:buFont typeface="Wingdings" pitchFamily="2" charset="2"/>
              <a:buChar char="Ø"/>
              <a:defRPr/>
            </a:pPr>
            <a:r>
              <a:rPr lang="en-US" sz="2500" b="1" kern="0" dirty="0">
                <a:solidFill>
                  <a:srgbClr val="002060"/>
                </a:solidFill>
                <a:effectLst/>
                <a:cs typeface="Times New Roman" pitchFamily="18" charset="0"/>
              </a:rPr>
              <a:t>NOTE: These Chapters refer to the relevant sections of the Bankruptcy Reform Act.</a:t>
            </a:r>
          </a:p>
          <a:p>
            <a:pPr marL="742950" lvl="1" indent="-285750">
              <a:spcBef>
                <a:spcPts val="1200"/>
              </a:spcBef>
              <a:buClr>
                <a:srgbClr val="002060"/>
              </a:buClr>
              <a:buSzPct val="100000"/>
              <a:buFont typeface="Wingdings" pitchFamily="2" charset="2"/>
              <a:buChar char="Ø"/>
              <a:defRPr/>
            </a:pPr>
            <a:endParaRPr lang="en-US" sz="2500" b="1" kern="0" dirty="0">
              <a:solidFill>
                <a:srgbClr val="002060"/>
              </a:solidFill>
              <a:effectLst/>
              <a:cs typeface="Times New Roman" pitchFamily="18" charset="0"/>
            </a:endParaRPr>
          </a:p>
        </p:txBody>
      </p:sp>
      <p:sp>
        <p:nvSpPr>
          <p:cNvPr id="6"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22</a:t>
            </a:fld>
            <a:endParaRPr lang="en-US" sz="1000" i="0" dirty="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idx="1"/>
          </p:nvPr>
        </p:nvSpPr>
        <p:spPr>
          <a:xfrm>
            <a:off x="304800" y="4724400"/>
            <a:ext cx="8305800" cy="1143000"/>
          </a:xfrm>
        </p:spPr>
        <p:txBody>
          <a:bodyPr/>
          <a:lstStyle/>
          <a:p>
            <a:pPr>
              <a:buFont typeface="Wingdings" panose="05000000000000000000" pitchFamily="2" charset="2"/>
              <a:buChar char="Ø"/>
            </a:pPr>
            <a:r>
              <a:rPr lang="en-US" sz="2500" dirty="0"/>
              <a:t>Accountants face different reporting situations depending on whether a Chapter 7 or a Chapter 11 bankruptcy is encountered. All parties must be kept informed about relevant events as they occur. </a:t>
            </a: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13-6</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400" dirty="0">
              <a:solidFill>
                <a:srgbClr val="000066"/>
              </a:solidFill>
              <a:cs typeface="+mn-cs"/>
            </a:endParaRPr>
          </a:p>
          <a:p>
            <a:pPr marL="0" lvl="0" indent="0" eaLnBrk="0" hangingPunct="0">
              <a:spcBef>
                <a:spcPct val="0"/>
              </a:spcBef>
              <a:buNone/>
            </a:pPr>
            <a:r>
              <a:rPr lang="en-US" sz="4400" dirty="0">
                <a:solidFill>
                  <a:srgbClr val="000066"/>
                </a:solidFill>
                <a:cs typeface="+mn-cs"/>
              </a:rPr>
              <a:t>Account for a company as it enters bankruptcy.</a:t>
            </a:r>
            <a:endParaRPr lang="en-US" sz="44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23</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52123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8" name="Rectangle 4"/>
          <p:cNvSpPr>
            <a:spLocks noGrp="1" noChangeArrowheads="1"/>
          </p:cNvSpPr>
          <p:nvPr>
            <p:ph type="title"/>
          </p:nvPr>
        </p:nvSpPr>
        <p:spPr>
          <a:xfrm>
            <a:off x="152400" y="76200"/>
            <a:ext cx="8839200" cy="1143000"/>
          </a:xfrm>
        </p:spPr>
        <p:txBody>
          <a:bodyPr/>
          <a:lstStyle/>
          <a:p>
            <a:r>
              <a:rPr lang="en-US" dirty="0"/>
              <a:t>Statement of Financial Affairs</a:t>
            </a:r>
          </a:p>
        </p:txBody>
      </p:sp>
      <p:sp>
        <p:nvSpPr>
          <p:cNvPr id="2" name="Content Placeholder 1"/>
          <p:cNvSpPr>
            <a:spLocks noGrp="1"/>
          </p:cNvSpPr>
          <p:nvPr>
            <p:ph sz="half" idx="1"/>
          </p:nvPr>
        </p:nvSpPr>
        <p:spPr>
          <a:xfrm>
            <a:off x="457200" y="1447800"/>
            <a:ext cx="8153400" cy="4525963"/>
          </a:xfrm>
        </p:spPr>
        <p:txBody>
          <a:bodyPr/>
          <a:lstStyle/>
          <a:p>
            <a:pPr>
              <a:buFont typeface="Wingdings" panose="05000000000000000000" pitchFamily="2" charset="2"/>
              <a:buChar char="Ø"/>
            </a:pPr>
            <a:r>
              <a:rPr lang="en-US" sz="2600" dirty="0">
                <a:solidFill>
                  <a:srgbClr val="000066"/>
                </a:solidFill>
              </a:rPr>
              <a:t>At the start of bankruptcy proceedings, the </a:t>
            </a:r>
            <a:r>
              <a:rPr lang="en-US" sz="2600" i="1" dirty="0">
                <a:solidFill>
                  <a:srgbClr val="000066"/>
                </a:solidFill>
              </a:rPr>
              <a:t>debtor </a:t>
            </a:r>
            <a:r>
              <a:rPr lang="en-US" sz="2600" dirty="0">
                <a:solidFill>
                  <a:srgbClr val="000066"/>
                </a:solidFill>
              </a:rPr>
              <a:t>normally prepares a statement of financial affairs. </a:t>
            </a:r>
          </a:p>
          <a:p>
            <a:pPr>
              <a:buFont typeface="Wingdings" panose="05000000000000000000" pitchFamily="2" charset="2"/>
              <a:buChar char="Ø"/>
            </a:pPr>
            <a:r>
              <a:rPr lang="en-US" sz="2600" dirty="0">
                <a:solidFill>
                  <a:srgbClr val="000066"/>
                </a:solidFill>
              </a:rPr>
              <a:t>This schedule provides information on the company’s current financial position to help all parties determine the actions to take.</a:t>
            </a:r>
          </a:p>
          <a:p>
            <a:pPr>
              <a:buFont typeface="Wingdings" panose="05000000000000000000" pitchFamily="2" charset="2"/>
              <a:buChar char="Ø"/>
            </a:pPr>
            <a:r>
              <a:rPr lang="en-US" sz="2600" dirty="0">
                <a:solidFill>
                  <a:srgbClr val="000066"/>
                </a:solidFill>
              </a:rPr>
              <a:t>It is especially important to unsecured creditors to decide whether to push for reorganization or liquidation.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24</a:t>
            </a:fld>
            <a:endParaRPr lang="en-US" sz="1000" i="0" dirty="0">
              <a:latin typeface="Times New Roman" panose="02020603050405020304" pitchFamily="18" charset="0"/>
              <a:cs typeface="Times New Roman" panose="02020603050405020304" pitchFamily="18" charset="0"/>
            </a:endParaRPr>
          </a:p>
        </p:txBody>
      </p:sp>
      <p:sp>
        <p:nvSpPr>
          <p:cNvPr id="3" name="Rectangle 2"/>
          <p:cNvSpPr/>
          <p:nvPr/>
        </p:nvSpPr>
        <p:spPr>
          <a:xfrm>
            <a:off x="457200" y="4800600"/>
            <a:ext cx="8229600" cy="1646605"/>
          </a:xfrm>
          <a:prstGeom prst="rect">
            <a:avLst/>
          </a:prstGeom>
        </p:spPr>
        <p:txBody>
          <a:bodyPr wrap="square">
            <a:spAutoFit/>
          </a:bodyPr>
          <a:lstStyle/>
          <a:p>
            <a:pPr marL="342900" indent="-342900">
              <a:buFont typeface="Wingdings" panose="05000000000000000000" pitchFamily="2" charset="2"/>
              <a:buChar char="Ø"/>
            </a:pPr>
            <a:r>
              <a:rPr lang="en-US" sz="2600" b="1" dirty="0">
                <a:solidFill>
                  <a:srgbClr val="000066"/>
                </a:solidFill>
                <a:effectLst/>
              </a:rPr>
              <a:t>Parties to bankruptcy want information that reflects:</a:t>
            </a:r>
          </a:p>
          <a:p>
            <a:pPr marL="457200" indent="-457200">
              <a:buFont typeface="+mj-lt"/>
              <a:buAutoNum type="arabicPeriod"/>
            </a:pPr>
            <a:r>
              <a:rPr lang="en-US" sz="2500" b="1" dirty="0">
                <a:solidFill>
                  <a:srgbClr val="000066"/>
                </a:solidFill>
                <a:effectLst/>
              </a:rPr>
              <a:t>The net realizable value of the debtor’s assets. </a:t>
            </a:r>
          </a:p>
          <a:p>
            <a:pPr marL="457200" indent="-457200">
              <a:buFont typeface="+mj-lt"/>
              <a:buAutoNum type="arabicPeriod"/>
            </a:pPr>
            <a:r>
              <a:rPr lang="en-US" sz="2500" b="1" dirty="0">
                <a:solidFill>
                  <a:srgbClr val="000066"/>
                </a:solidFill>
                <a:effectLst/>
              </a:rPr>
              <a:t>The potential application of these proceeds to the various liabilities. </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6418" name="Rectangle 2"/>
          <p:cNvSpPr>
            <a:spLocks noChangeArrowheads="1"/>
          </p:cNvSpPr>
          <p:nvPr/>
        </p:nvSpPr>
        <p:spPr bwMode="auto">
          <a:xfrm>
            <a:off x="457200" y="2514600"/>
            <a:ext cx="4191000" cy="3810000"/>
          </a:xfrm>
          <a:prstGeom prst="rect">
            <a:avLst/>
          </a:prstGeom>
          <a:solidFill>
            <a:schemeClr val="bg1"/>
          </a:solidFill>
          <a:ln w="38100">
            <a:solidFill>
              <a:srgbClr val="002060"/>
            </a:solidFill>
            <a:miter lim="800000"/>
            <a:headEnd/>
            <a:tailEnd/>
          </a:ln>
          <a:effectLst/>
        </p:spPr>
        <p:txBody>
          <a:bodyPr lIns="90488" tIns="44450" rIns="90488" bIns="44450"/>
          <a:lstStyle/>
          <a:p>
            <a:pPr>
              <a:spcBef>
                <a:spcPct val="20000"/>
              </a:spcBef>
              <a:buClr>
                <a:srgbClr val="002060"/>
              </a:buClr>
              <a:buSzPct val="100000"/>
            </a:pPr>
            <a:r>
              <a:rPr lang="en-US" sz="2800" b="1" u="sng" dirty="0">
                <a:solidFill>
                  <a:srgbClr val="002060"/>
                </a:solidFill>
                <a:effectLst/>
                <a:cs typeface="Times New Roman" pitchFamily="18" charset="0"/>
              </a:rPr>
              <a:t>Assets labeled as:</a:t>
            </a:r>
            <a:endParaRPr lang="en-US" sz="2800" b="1" dirty="0">
              <a:solidFill>
                <a:srgbClr val="002060"/>
              </a:solidFill>
              <a:effectLst/>
              <a:cs typeface="Times New Roman" pitchFamily="18" charset="0"/>
            </a:endParaRP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Pledged with fully secured creditors.</a:t>
            </a: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Pledged with partially secured creditors.</a:t>
            </a: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Available for priority liabilities and unsecured creditors.</a:t>
            </a:r>
          </a:p>
        </p:txBody>
      </p:sp>
      <p:sp>
        <p:nvSpPr>
          <p:cNvPr id="956419" name="Rectangle 3"/>
          <p:cNvSpPr>
            <a:spLocks noChangeArrowheads="1"/>
          </p:cNvSpPr>
          <p:nvPr/>
        </p:nvSpPr>
        <p:spPr bwMode="auto">
          <a:xfrm>
            <a:off x="5029200" y="2514600"/>
            <a:ext cx="3886200" cy="3810000"/>
          </a:xfrm>
          <a:prstGeom prst="rect">
            <a:avLst/>
          </a:prstGeom>
          <a:solidFill>
            <a:schemeClr val="bg1"/>
          </a:solidFill>
          <a:ln w="38100">
            <a:solidFill>
              <a:srgbClr val="002060"/>
            </a:solidFill>
            <a:miter lim="800000"/>
            <a:headEnd/>
            <a:tailEnd/>
          </a:ln>
          <a:effectLst/>
        </p:spPr>
        <p:txBody>
          <a:bodyPr lIns="90488" tIns="44450" rIns="90488" bIns="44450"/>
          <a:lstStyle/>
          <a:p>
            <a:pPr marL="342900" indent="-342900">
              <a:spcBef>
                <a:spcPct val="20000"/>
              </a:spcBef>
              <a:buClr>
                <a:srgbClr val="002060"/>
              </a:buClr>
              <a:buSzPct val="100000"/>
            </a:pPr>
            <a:r>
              <a:rPr lang="en-US" sz="2800" b="1" u="sng" dirty="0">
                <a:solidFill>
                  <a:srgbClr val="002060"/>
                </a:solidFill>
                <a:effectLst/>
                <a:cs typeface="Times New Roman" pitchFamily="18" charset="0"/>
              </a:rPr>
              <a:t>Debts labeled as:</a:t>
            </a:r>
            <a:endParaRPr lang="en-US" sz="2800" b="1" dirty="0">
              <a:solidFill>
                <a:srgbClr val="002060"/>
              </a:solidFill>
              <a:effectLst/>
              <a:cs typeface="Times New Roman" pitchFamily="18" charset="0"/>
            </a:endParaRP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Liabilities with priority.</a:t>
            </a: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Fully secured creditors.</a:t>
            </a: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Partially secured creditors.</a:t>
            </a:r>
          </a:p>
          <a:p>
            <a:pPr marL="514350" indent="-514350">
              <a:spcBef>
                <a:spcPct val="20000"/>
              </a:spcBef>
              <a:buClr>
                <a:srgbClr val="002060"/>
              </a:buClr>
              <a:buSzPct val="100000"/>
              <a:buFont typeface="+mj-lt"/>
              <a:buAutoNum type="arabicPeriod"/>
            </a:pPr>
            <a:r>
              <a:rPr lang="en-US" sz="2700" b="1" dirty="0">
                <a:solidFill>
                  <a:srgbClr val="002060"/>
                </a:solidFill>
                <a:effectLst/>
                <a:cs typeface="Times New Roman" pitchFamily="18" charset="0"/>
              </a:rPr>
              <a:t>Unsecured creditors.</a:t>
            </a:r>
          </a:p>
        </p:txBody>
      </p:sp>
      <p:sp>
        <p:nvSpPr>
          <p:cNvPr id="21508" name="Rectangle 4"/>
          <p:cNvSpPr>
            <a:spLocks noGrp="1" noChangeArrowheads="1"/>
          </p:cNvSpPr>
          <p:nvPr>
            <p:ph type="title"/>
          </p:nvPr>
        </p:nvSpPr>
        <p:spPr/>
        <p:txBody>
          <a:bodyPr/>
          <a:lstStyle/>
          <a:p>
            <a:r>
              <a:rPr lang="en-US" dirty="0"/>
              <a:t>Assets and Liabilities Labels</a:t>
            </a:r>
          </a:p>
        </p:txBody>
      </p:sp>
      <p:sp>
        <p:nvSpPr>
          <p:cNvPr id="956421" name="Rectangle 5"/>
          <p:cNvSpPr>
            <a:spLocks noGrp="1" noChangeArrowheads="1"/>
          </p:cNvSpPr>
          <p:nvPr>
            <p:ph sz="half" idx="1"/>
          </p:nvPr>
        </p:nvSpPr>
        <p:spPr>
          <a:xfrm>
            <a:off x="457200" y="1371600"/>
            <a:ext cx="8382000" cy="838200"/>
          </a:xfrm>
          <a:noFill/>
          <a:ln w="38100">
            <a:noFill/>
          </a:ln>
          <a:effectLst/>
        </p:spPr>
        <p:txBody>
          <a:bodyPr anchor="t"/>
          <a:lstStyle/>
          <a:p>
            <a:pPr marL="0" indent="0">
              <a:buNone/>
            </a:pPr>
            <a:r>
              <a:rPr lang="en-US" dirty="0"/>
              <a:t>Debtor’s assets and liabilities are reported according to the classifications relevant to a liquidation.</a:t>
            </a:r>
          </a:p>
        </p:txBody>
      </p:sp>
      <p:sp>
        <p:nvSpPr>
          <p:cNvPr id="7"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25</a:t>
            </a:fld>
            <a:endParaRPr lang="en-US" sz="1000" i="0" dirty="0">
              <a:latin typeface="Times New Roman" panose="02020603050405020304" pitchFamily="18" charset="0"/>
              <a:cs typeface="Times New Roman" panose="02020603050405020304" pitchFamily="18" charset="0"/>
            </a:endParaRPr>
          </a:p>
        </p:txBody>
      </p:sp>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99187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13-7</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400" dirty="0">
              <a:solidFill>
                <a:srgbClr val="000066"/>
              </a:solidFill>
              <a:cs typeface="+mn-cs"/>
            </a:endParaRPr>
          </a:p>
          <a:p>
            <a:pPr marL="0" lvl="0" indent="0" eaLnBrk="0" hangingPunct="0">
              <a:spcBef>
                <a:spcPct val="0"/>
              </a:spcBef>
              <a:buNone/>
            </a:pPr>
            <a:r>
              <a:rPr lang="en-US" sz="4400" dirty="0">
                <a:solidFill>
                  <a:srgbClr val="000066"/>
                </a:solidFill>
                <a:cs typeface="+mn-cs"/>
              </a:rPr>
              <a:t>Account for the liquidation of a company in bankruptcy especially when using the liquidation basis of accounting.</a:t>
            </a:r>
            <a:endParaRPr lang="en-US" sz="44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26</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8705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t>Trustee—Chapter 7 Bankruptcy</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Clr>
                <a:srgbClr val="002060"/>
              </a:buClr>
              <a:buSzPct val="100000"/>
              <a:buNone/>
              <a:defRPr/>
            </a:pPr>
            <a:r>
              <a:rPr lang="en-US" sz="2600" dirty="0">
                <a:solidFill>
                  <a:srgbClr val="000066"/>
                </a:solidFill>
              </a:rPr>
              <a:t>An interim trustee (or permanent trustee) is appointed by court </a:t>
            </a:r>
            <a:r>
              <a:rPr lang="en-US" sz="2600" dirty="0">
                <a:solidFill>
                  <a:srgbClr val="000066"/>
                </a:solidFill>
                <a:cs typeface="+mn-cs"/>
              </a:rPr>
              <a:t>to oversee the company and its liquidation.</a:t>
            </a:r>
            <a:endParaRPr lang="en-US" sz="2600" dirty="0">
              <a:solidFill>
                <a:srgbClr val="000066"/>
              </a:solidFill>
            </a:endParaRPr>
          </a:p>
          <a:p>
            <a:pPr marL="685800" lvl="0" indent="-457200" eaLnBrk="0" hangingPunct="0">
              <a:spcBef>
                <a:spcPts val="0"/>
              </a:spcBef>
              <a:buClr>
                <a:srgbClr val="002060"/>
              </a:buClr>
              <a:buSzPct val="100000"/>
              <a:buFont typeface="Wingdings" charset="2"/>
              <a:buChar char="Ø"/>
              <a:defRPr/>
            </a:pPr>
            <a:r>
              <a:rPr lang="en-US" sz="2600" dirty="0">
                <a:solidFill>
                  <a:srgbClr val="000066"/>
                </a:solidFill>
              </a:rPr>
              <a:t>Changes locks, and secures assets and records.</a:t>
            </a:r>
          </a:p>
          <a:p>
            <a:pPr marL="685800" lvl="0" indent="-457200" eaLnBrk="0" hangingPunct="0">
              <a:spcBef>
                <a:spcPts val="0"/>
              </a:spcBef>
              <a:buClr>
                <a:srgbClr val="002060"/>
              </a:buClr>
              <a:buSzPct val="100000"/>
              <a:buFont typeface="Wingdings" charset="2"/>
              <a:buChar char="Ø"/>
              <a:defRPr/>
            </a:pPr>
            <a:r>
              <a:rPr lang="en-US" sz="2600" dirty="0">
                <a:solidFill>
                  <a:srgbClr val="000066"/>
                </a:solidFill>
              </a:rPr>
              <a:t>Compiles all financial records.</a:t>
            </a:r>
          </a:p>
          <a:p>
            <a:pPr marL="685800" lvl="0" indent="-457200" eaLnBrk="0" hangingPunct="0">
              <a:spcBef>
                <a:spcPts val="0"/>
              </a:spcBef>
              <a:buClr>
                <a:srgbClr val="002060"/>
              </a:buClr>
              <a:buSzPct val="100000"/>
              <a:buFont typeface="Wingdings" charset="2"/>
              <a:buChar char="Ø"/>
              <a:defRPr/>
            </a:pPr>
            <a:r>
              <a:rPr lang="en-US" sz="2600" dirty="0">
                <a:solidFill>
                  <a:srgbClr val="000066"/>
                </a:solidFill>
              </a:rPr>
              <a:t>Obtains possession of all records.</a:t>
            </a:r>
          </a:p>
          <a:p>
            <a:pPr marL="685800" lvl="0" indent="-457200" eaLnBrk="0" hangingPunct="0">
              <a:spcBef>
                <a:spcPts val="0"/>
              </a:spcBef>
              <a:buClr>
                <a:srgbClr val="002060"/>
              </a:buClr>
              <a:buSzPct val="100000"/>
              <a:buFont typeface="Wingdings" charset="2"/>
              <a:buChar char="Ø"/>
              <a:defRPr/>
            </a:pPr>
            <a:r>
              <a:rPr lang="en-US" sz="2600" dirty="0">
                <a:solidFill>
                  <a:srgbClr val="000066"/>
                </a:solidFill>
                <a:cs typeface="+mn-cs"/>
              </a:rPr>
              <a:t>Voids any transfer of property (known as a </a:t>
            </a:r>
            <a:r>
              <a:rPr lang="en-US" sz="2600" i="1" dirty="0">
                <a:solidFill>
                  <a:srgbClr val="000066"/>
                </a:solidFill>
                <a:cs typeface="+mn-cs"/>
              </a:rPr>
              <a:t>preference</a:t>
            </a:r>
            <a:r>
              <a:rPr lang="en-US" sz="2600" dirty="0">
                <a:solidFill>
                  <a:srgbClr val="000066"/>
                </a:solidFill>
                <a:cs typeface="+mn-cs"/>
              </a:rPr>
              <a:t>) made by debtor within 90 days </a:t>
            </a:r>
            <a:r>
              <a:rPr lang="en-US" sz="2600" i="1" dirty="0">
                <a:solidFill>
                  <a:srgbClr val="000066"/>
                </a:solidFill>
                <a:cs typeface="+mn-cs"/>
              </a:rPr>
              <a:t>prior </a:t>
            </a:r>
            <a:r>
              <a:rPr lang="en-US" sz="2600" dirty="0">
                <a:solidFill>
                  <a:srgbClr val="000066"/>
                </a:solidFill>
                <a:cs typeface="+mn-cs"/>
              </a:rPr>
              <a:t>to filing of bankruptcy petition if the company was already insolvent.</a:t>
            </a:r>
            <a:endParaRPr lang="en-US" sz="2600" dirty="0">
              <a:solidFill>
                <a:srgbClr val="000066"/>
              </a:solidFill>
            </a:endParaRPr>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27</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Committee of Creditors</a:t>
            </a:r>
          </a:p>
        </p:txBody>
      </p:sp>
      <p:sp>
        <p:nvSpPr>
          <p:cNvPr id="23555" name="Rectangle 3"/>
          <p:cNvSpPr>
            <a:spLocks noGrp="1" noChangeArrowheads="1"/>
          </p:cNvSpPr>
          <p:nvPr>
            <p:ph idx="1"/>
          </p:nvPr>
        </p:nvSpPr>
        <p:spPr>
          <a:xfrm>
            <a:off x="457200" y="1524000"/>
            <a:ext cx="8305800" cy="4953000"/>
          </a:xfrm>
        </p:spPr>
        <p:txBody>
          <a:bodyPr/>
          <a:lstStyle/>
          <a:p>
            <a:pPr>
              <a:buClr>
                <a:srgbClr val="002060"/>
              </a:buClr>
              <a:buFont typeface="Wingdings" pitchFamily="2" charset="2"/>
              <a:buChar char="Ø"/>
            </a:pPr>
            <a:r>
              <a:rPr lang="en-US" sz="2800" dirty="0"/>
              <a:t>Consults with the trustee concerning estate administration.</a:t>
            </a:r>
          </a:p>
          <a:p>
            <a:pPr>
              <a:buClr>
                <a:srgbClr val="002060"/>
              </a:buClr>
              <a:buFont typeface="Wingdings" pitchFamily="2" charset="2"/>
              <a:buChar char="Ø"/>
            </a:pPr>
            <a:r>
              <a:rPr lang="en-US" sz="2800" dirty="0"/>
              <a:t>Makes recommendations regarding the trustee’s performance.</a:t>
            </a:r>
          </a:p>
          <a:p>
            <a:pPr>
              <a:buClr>
                <a:srgbClr val="002060"/>
              </a:buClr>
              <a:buFont typeface="Wingdings" pitchFamily="2" charset="2"/>
              <a:buChar char="Ø"/>
            </a:pPr>
            <a:r>
              <a:rPr lang="en-US" sz="2800" dirty="0"/>
              <a:t>Submits to the court questions affecting estate administration.</a:t>
            </a:r>
          </a:p>
          <a:p>
            <a:pPr>
              <a:buClr>
                <a:srgbClr val="002060"/>
              </a:buClr>
              <a:buFont typeface="Wingdings" pitchFamily="2" charset="2"/>
              <a:buChar char="Ø"/>
            </a:pPr>
            <a:r>
              <a:rPr lang="en-US" sz="2800" dirty="0"/>
              <a:t>The selection of this committee is to help ensure fairness and to protect the creditor group’s interests.</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28</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Role of Trustee</a:t>
            </a:r>
          </a:p>
        </p:txBody>
      </p:sp>
      <p:sp>
        <p:nvSpPr>
          <p:cNvPr id="3" name="Content Placeholder 2"/>
          <p:cNvSpPr>
            <a:spLocks noGrp="1"/>
          </p:cNvSpPr>
          <p:nvPr>
            <p:ph idx="1"/>
          </p:nvPr>
        </p:nvSpPr>
        <p:spPr>
          <a:xfrm>
            <a:off x="304800" y="1600200"/>
            <a:ext cx="8458200" cy="4525963"/>
          </a:xfrm>
        </p:spPr>
        <p:txBody>
          <a:bodyPr/>
          <a:lstStyle/>
          <a:p>
            <a:pPr marL="457200" lvl="0" indent="-457200" eaLnBrk="0" hangingPunct="0">
              <a:spcBef>
                <a:spcPts val="600"/>
              </a:spcBef>
              <a:spcAft>
                <a:spcPts val="600"/>
              </a:spcAft>
              <a:buFont typeface="Wingdings" panose="05000000000000000000" pitchFamily="2" charset="2"/>
              <a:buChar char="Ø"/>
            </a:pPr>
            <a:r>
              <a:rPr lang="en-US" sz="2800" dirty="0">
                <a:solidFill>
                  <a:srgbClr val="000066"/>
                </a:solidFill>
                <a:cs typeface="+mn-cs"/>
              </a:rPr>
              <a:t>The trustee must recover all property belonging to the insolvent company, preserve the estate from any deterioration, liquidate noncash assets, and make proper distributions to the various claimants. </a:t>
            </a:r>
          </a:p>
          <a:p>
            <a:pPr marL="457200" lvl="0" indent="-457200" eaLnBrk="0" hangingPunct="0">
              <a:spcBef>
                <a:spcPts val="600"/>
              </a:spcBef>
              <a:spcAft>
                <a:spcPts val="600"/>
              </a:spcAft>
              <a:buFont typeface="Wingdings" panose="05000000000000000000" pitchFamily="2" charset="2"/>
              <a:buChar char="Ø"/>
            </a:pPr>
            <a:r>
              <a:rPr lang="en-US" sz="2800" dirty="0">
                <a:solidFill>
                  <a:srgbClr val="000066"/>
                </a:solidFill>
                <a:cs typeface="+mn-cs"/>
              </a:rPr>
              <a:t>The trustee might continue the operations of the company to complete business activities that were in progress when the order for relief was entered. </a:t>
            </a:r>
          </a:p>
          <a:p>
            <a:pPr marL="457200" lvl="0" indent="-457200" eaLnBrk="0" hangingPunct="0">
              <a:spcBef>
                <a:spcPts val="600"/>
              </a:spcBef>
              <a:spcAft>
                <a:spcPts val="600"/>
              </a:spcAft>
              <a:buFont typeface="Wingdings" panose="05000000000000000000" pitchFamily="2" charset="2"/>
              <a:buChar char="Ø"/>
            </a:pPr>
            <a:r>
              <a:rPr lang="en-US" sz="2800" dirty="0">
                <a:solidFill>
                  <a:srgbClr val="000066"/>
                </a:solidFill>
                <a:cs typeface="+mn-cs"/>
              </a:rPr>
              <a:t>To accomplish these objectives, this individual holds wide-ranging authority. </a:t>
            </a:r>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29</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p:txBody>
          <a:bodyPr/>
          <a:lstStyle/>
          <a:p>
            <a:r>
              <a:rPr lang="en-US" dirty="0"/>
              <a:t>Going Concern Assumption</a:t>
            </a:r>
          </a:p>
        </p:txBody>
      </p:sp>
      <p:sp>
        <p:nvSpPr>
          <p:cNvPr id="1028" name="Rectangle 4"/>
          <p:cNvSpPr>
            <a:spLocks noGrp="1" noChangeArrowheads="1"/>
          </p:cNvSpPr>
          <p:nvPr>
            <p:ph idx="1"/>
          </p:nvPr>
        </p:nvSpPr>
        <p:spPr>
          <a:xfrm>
            <a:off x="304800" y="1600200"/>
            <a:ext cx="8305800" cy="5105400"/>
          </a:xfrm>
          <a:ln w="38100">
            <a:noFill/>
          </a:ln>
        </p:spPr>
        <p:txBody>
          <a:bodyPr/>
          <a:lstStyle/>
          <a:p>
            <a:pPr>
              <a:spcBef>
                <a:spcPts val="1200"/>
              </a:spcBef>
              <a:buClr>
                <a:srgbClr val="000066"/>
              </a:buClr>
              <a:buFont typeface="Wingdings" panose="05000000000000000000" pitchFamily="2" charset="2"/>
              <a:buChar char="Ø"/>
            </a:pPr>
            <a:r>
              <a:rPr lang="en-US" sz="2600" dirty="0">
                <a:solidFill>
                  <a:srgbClr val="000066"/>
                </a:solidFill>
              </a:rPr>
              <a:t>A basic assumption of accounting is that a business is a going concern (will remain in business) unless evidence to the contrary is discovered.</a:t>
            </a:r>
          </a:p>
          <a:p>
            <a:pPr>
              <a:spcBef>
                <a:spcPts val="1200"/>
              </a:spcBef>
              <a:buClr>
                <a:srgbClr val="000066"/>
              </a:buClr>
              <a:buFont typeface="Wingdings" panose="05000000000000000000" pitchFamily="2" charset="2"/>
              <a:buChar char="Ø"/>
            </a:pPr>
            <a:r>
              <a:rPr lang="en-US" sz="2600" dirty="0">
                <a:solidFill>
                  <a:srgbClr val="000066"/>
                </a:solidFill>
              </a:rPr>
              <a:t>Not all organizations prove to be going concerns. The number of companies experiencing financial difficulties varies from year to year as the economy and other conditions change. </a:t>
            </a:r>
          </a:p>
          <a:p>
            <a:pPr>
              <a:spcBef>
                <a:spcPts val="1200"/>
              </a:spcBef>
              <a:buClr>
                <a:srgbClr val="000066"/>
              </a:buClr>
              <a:buFont typeface="Wingdings" panose="05000000000000000000" pitchFamily="2" charset="2"/>
              <a:buChar char="Ø"/>
            </a:pPr>
            <a:r>
              <a:rPr lang="en-US" sz="2600" dirty="0">
                <a:solidFill>
                  <a:srgbClr val="000066"/>
                </a:solidFill>
              </a:rPr>
              <a:t>During the 12 months ending September 30, 2018, 13,682 U.S. companies filed for Chapter 7 bankruptcy and another 5,962 filed for Chapter 11 bankruptcy.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Statement of Realization and Liquidation</a:t>
            </a:r>
          </a:p>
        </p:txBody>
      </p:sp>
      <p:sp>
        <p:nvSpPr>
          <p:cNvPr id="2" name="Content Placeholder 1"/>
          <p:cNvSpPr>
            <a:spLocks noGrp="1"/>
          </p:cNvSpPr>
          <p:nvPr>
            <p:ph idx="1"/>
          </p:nvPr>
        </p:nvSpPr>
        <p:spPr>
          <a:xfrm>
            <a:off x="304800" y="1600200"/>
            <a:ext cx="8534400" cy="4525963"/>
          </a:xfrm>
        </p:spPr>
        <p:txBody>
          <a:bodyPr/>
          <a:lstStyle/>
          <a:p>
            <a:pPr marL="0" lvl="0" indent="0" eaLnBrk="0" hangingPunct="0">
              <a:spcBef>
                <a:spcPct val="40000"/>
              </a:spcBef>
              <a:buNone/>
              <a:defRPr/>
            </a:pPr>
            <a:r>
              <a:rPr lang="en-US" sz="2800" dirty="0">
                <a:solidFill>
                  <a:srgbClr val="000066"/>
                </a:solidFill>
                <a:cs typeface="+mn-cs"/>
              </a:rPr>
              <a:t>Trustees often prepare a statement of realization and liquidation</a:t>
            </a:r>
            <a:r>
              <a:rPr lang="en-US" sz="2800" i="1" dirty="0">
                <a:solidFill>
                  <a:srgbClr val="000066"/>
                </a:solidFill>
                <a:cs typeface="+mn-cs"/>
              </a:rPr>
              <a:t> </a:t>
            </a:r>
            <a:r>
              <a:rPr lang="en-US" sz="2800" dirty="0">
                <a:solidFill>
                  <a:srgbClr val="000066"/>
                </a:solidFill>
                <a:cs typeface="+mn-cs"/>
              </a:rPr>
              <a:t>to convey significant information such as: </a:t>
            </a:r>
          </a:p>
          <a:p>
            <a:pPr marL="514350" lvl="0" indent="-514350" eaLnBrk="0" hangingPunct="0">
              <a:spcBef>
                <a:spcPct val="40000"/>
              </a:spcBef>
              <a:buFont typeface="Wingdings" panose="05000000000000000000" pitchFamily="2" charset="2"/>
              <a:buChar char="Ø"/>
              <a:defRPr/>
            </a:pPr>
            <a:r>
              <a:rPr lang="en-US" sz="2800" dirty="0">
                <a:solidFill>
                  <a:srgbClr val="000066"/>
                </a:solidFill>
              </a:rPr>
              <a:t>Account balances at the date on which the order for relief was filed.</a:t>
            </a:r>
          </a:p>
          <a:p>
            <a:pPr marL="514350" lvl="0" indent="-514350" eaLnBrk="0" hangingPunct="0">
              <a:spcBef>
                <a:spcPct val="40000"/>
              </a:spcBef>
              <a:buFont typeface="Wingdings" panose="05000000000000000000" pitchFamily="2" charset="2"/>
              <a:buChar char="Ø"/>
              <a:defRPr/>
            </a:pPr>
            <a:r>
              <a:rPr lang="en-US" sz="2800" dirty="0">
                <a:solidFill>
                  <a:srgbClr val="000066"/>
                </a:solidFill>
              </a:rPr>
              <a:t>Cash receipts generated by sale of property.</a:t>
            </a:r>
          </a:p>
          <a:p>
            <a:pPr marL="514350" lvl="0" indent="-514350" eaLnBrk="0" hangingPunct="0">
              <a:spcBef>
                <a:spcPct val="40000"/>
              </a:spcBef>
              <a:buFont typeface="Wingdings" panose="05000000000000000000" pitchFamily="2" charset="2"/>
              <a:buChar char="Ø"/>
              <a:defRPr/>
            </a:pPr>
            <a:r>
              <a:rPr lang="en-US" sz="2800" dirty="0">
                <a:solidFill>
                  <a:srgbClr val="000066"/>
                </a:solidFill>
              </a:rPr>
              <a:t>Cash disbursements by the trustee.</a:t>
            </a:r>
          </a:p>
          <a:p>
            <a:pPr marL="514350" lvl="0" indent="-514350" eaLnBrk="0" hangingPunct="0">
              <a:spcBef>
                <a:spcPct val="40000"/>
              </a:spcBef>
              <a:buFont typeface="Wingdings" panose="05000000000000000000" pitchFamily="2" charset="2"/>
              <a:buChar char="Ø"/>
              <a:defRPr/>
            </a:pPr>
            <a:r>
              <a:rPr lang="en-US" sz="2800" dirty="0">
                <a:solidFill>
                  <a:srgbClr val="000066"/>
                </a:solidFill>
              </a:rPr>
              <a:t>Write-offs of assets and recognition of previously unrecorded liabilities.</a:t>
            </a:r>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30</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10287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7687" name="Rectangle 7"/>
          <p:cNvSpPr>
            <a:spLocks noChangeArrowheads="1"/>
          </p:cNvSpPr>
          <p:nvPr/>
        </p:nvSpPr>
        <p:spPr bwMode="auto">
          <a:xfrm>
            <a:off x="533400" y="2286000"/>
            <a:ext cx="7924800" cy="3886200"/>
          </a:xfrm>
          <a:prstGeom prst="rect">
            <a:avLst/>
          </a:prstGeom>
          <a:noFill/>
          <a:ln w="38100">
            <a:noFill/>
            <a:miter lim="800000"/>
            <a:headEnd/>
            <a:tailEnd/>
          </a:ln>
          <a:effectLst/>
        </p:spPr>
        <p:txBody>
          <a:bodyPr anchor="ctr" anchorCtr="1"/>
          <a:lstStyle/>
          <a:p>
            <a:pPr marL="457200" indent="-457200">
              <a:spcBef>
                <a:spcPts val="600"/>
              </a:spcBef>
              <a:spcAft>
                <a:spcPts val="600"/>
              </a:spcAft>
              <a:buFont typeface="Wingdings" panose="05000000000000000000" pitchFamily="2" charset="2"/>
              <a:buChar char="Ø"/>
            </a:pPr>
            <a:r>
              <a:rPr lang="en-US" sz="2800" b="1" dirty="0">
                <a:solidFill>
                  <a:srgbClr val="000066"/>
                </a:solidFill>
                <a:effectLst/>
              </a:rPr>
              <a:t>April 2013</a:t>
            </a:r>
            <a:r>
              <a:rPr lang="en-US" sz="2800" dirty="0">
                <a:solidFill>
                  <a:srgbClr val="000066"/>
                </a:solidFill>
                <a:effectLst/>
              </a:rPr>
              <a:t>—</a:t>
            </a:r>
            <a:r>
              <a:rPr lang="en-US" sz="2800" b="1" dirty="0">
                <a:solidFill>
                  <a:srgbClr val="000066"/>
                </a:solidFill>
                <a:effectLst/>
              </a:rPr>
              <a:t>FASB issued </a:t>
            </a:r>
            <a:r>
              <a:rPr lang="en-US" sz="2800" b="1" i="1" dirty="0">
                <a:solidFill>
                  <a:srgbClr val="000066"/>
                </a:solidFill>
                <a:effectLst/>
              </a:rPr>
              <a:t>Accounting Standards Update No. 2013‐07</a:t>
            </a:r>
            <a:r>
              <a:rPr lang="en-US" sz="2800" b="1" dirty="0">
                <a:solidFill>
                  <a:srgbClr val="000066"/>
                </a:solidFill>
                <a:effectLst/>
              </a:rPr>
              <a:t>, “Liquidation Basis of Accounting.”</a:t>
            </a:r>
          </a:p>
          <a:p>
            <a:pPr marL="457200" indent="-457200">
              <a:spcBef>
                <a:spcPts val="600"/>
              </a:spcBef>
              <a:spcAft>
                <a:spcPts val="600"/>
              </a:spcAft>
              <a:buFont typeface="Wingdings" panose="05000000000000000000" pitchFamily="2" charset="2"/>
              <a:buChar char="Ø"/>
            </a:pPr>
            <a:r>
              <a:rPr lang="en-US" sz="2800" b="1" dirty="0">
                <a:solidFill>
                  <a:srgbClr val="000066"/>
                </a:solidFill>
                <a:effectLst/>
              </a:rPr>
              <a:t>Official reporting standards prior to this pronouncement had been virtually nonexistent for companies in the process of being liquidated. </a:t>
            </a:r>
          </a:p>
          <a:p>
            <a:pPr marL="457200" indent="-457200">
              <a:spcBef>
                <a:spcPts val="600"/>
              </a:spcBef>
              <a:spcAft>
                <a:spcPts val="600"/>
              </a:spcAft>
              <a:buFont typeface="Wingdings" panose="05000000000000000000" pitchFamily="2" charset="2"/>
              <a:buChar char="Ø"/>
            </a:pPr>
            <a:r>
              <a:rPr lang="en-US" sz="2800" b="1" dirty="0">
                <a:solidFill>
                  <a:srgbClr val="000066"/>
                </a:solidFill>
                <a:effectLst/>
              </a:rPr>
              <a:t>A number of high profile liquidations at the time pointed to a need for authoritative guidance to help the parties involved. </a:t>
            </a:r>
            <a:endParaRPr lang="en-US" sz="2800" b="1" dirty="0">
              <a:solidFill>
                <a:srgbClr val="000066"/>
              </a:solidFill>
              <a:effectLst/>
              <a:cs typeface="Times New Roman" pitchFamily="18" charset="0"/>
            </a:endParaRPr>
          </a:p>
          <a:p>
            <a:pPr marL="457200" indent="-457200">
              <a:spcBef>
                <a:spcPts val="600"/>
              </a:spcBef>
              <a:spcAft>
                <a:spcPts val="600"/>
              </a:spcAft>
              <a:buFont typeface="Wingdings" panose="05000000000000000000" pitchFamily="2" charset="2"/>
              <a:buChar char="Ø"/>
            </a:pPr>
            <a:endParaRPr lang="en-US" sz="2800" b="1" dirty="0">
              <a:solidFill>
                <a:srgbClr val="000066"/>
              </a:solidFill>
              <a:effectLst/>
              <a:cs typeface="Times New Roman" pitchFamily="18" charset="0"/>
            </a:endParaRPr>
          </a:p>
        </p:txBody>
      </p:sp>
      <p:sp>
        <p:nvSpPr>
          <p:cNvPr id="967689" name="Rectangle 9"/>
          <p:cNvSpPr>
            <a:spLocks noChangeArrowheads="1"/>
          </p:cNvSpPr>
          <p:nvPr/>
        </p:nvSpPr>
        <p:spPr bwMode="auto">
          <a:xfrm>
            <a:off x="914400" y="2743200"/>
            <a:ext cx="7315200" cy="4038600"/>
          </a:xfrm>
          <a:prstGeom prst="rect">
            <a:avLst/>
          </a:prstGeom>
          <a:noFill/>
          <a:ln w="38100">
            <a:noFill/>
            <a:miter lim="800000"/>
            <a:headEnd/>
            <a:tailEnd/>
          </a:ln>
          <a:effectLst/>
        </p:spPr>
        <p:txBody>
          <a:bodyPr anchor="ctr" anchorCtr="1"/>
          <a:lstStyle/>
          <a:p>
            <a:pPr marL="457200" indent="-457200" algn="ctr">
              <a:spcBef>
                <a:spcPct val="40000"/>
              </a:spcBef>
              <a:defRPr/>
            </a:pPr>
            <a:endParaRPr lang="en-US" sz="2800" b="1" dirty="0">
              <a:solidFill>
                <a:srgbClr val="002060"/>
              </a:solidFill>
              <a:effectLst/>
              <a:cs typeface="Times New Roman" pitchFamily="18" charset="0"/>
            </a:endParaRPr>
          </a:p>
        </p:txBody>
      </p:sp>
      <p:sp>
        <p:nvSpPr>
          <p:cNvPr id="11" name="Rectangle 2"/>
          <p:cNvSpPr>
            <a:spLocks noGrp="1" noChangeArrowheads="1"/>
          </p:cNvSpPr>
          <p:nvPr>
            <p:ph type="title"/>
          </p:nvPr>
        </p:nvSpPr>
        <p:spPr/>
        <p:txBody>
          <a:bodyPr/>
          <a:lstStyle/>
          <a:p>
            <a:r>
              <a:rPr lang="en-US" dirty="0"/>
              <a:t>Liquidation Basis of Accounting</a:t>
            </a:r>
          </a:p>
        </p:txBody>
      </p:sp>
      <p:sp>
        <p:nvSpPr>
          <p:cNvPr id="6"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31</a:t>
            </a:fld>
            <a:endParaRPr lang="en-US" sz="1000" i="0" dirty="0">
              <a:latin typeface="Times New Roman" panose="02020603050405020304" pitchFamily="18" charset="0"/>
              <a:cs typeface="Times New Roman" panose="02020603050405020304" pitchFamily="18" charset="0"/>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03830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FASB Update Questions</a:t>
            </a:r>
          </a:p>
        </p:txBody>
      </p:sp>
      <p:sp>
        <p:nvSpPr>
          <p:cNvPr id="2" name="Content Placeholder 1"/>
          <p:cNvSpPr>
            <a:spLocks noGrp="1"/>
          </p:cNvSpPr>
          <p:nvPr>
            <p:ph idx="1"/>
          </p:nvPr>
        </p:nvSpPr>
        <p:spPr>
          <a:xfrm>
            <a:off x="228600" y="1600200"/>
            <a:ext cx="8686800" cy="4525963"/>
          </a:xfrm>
        </p:spPr>
        <p:txBody>
          <a:bodyPr/>
          <a:lstStyle/>
          <a:p>
            <a:pPr marL="457200" lvl="0" indent="-457200" eaLnBrk="0" hangingPunct="0">
              <a:spcBef>
                <a:spcPts val="0"/>
              </a:spcBef>
              <a:spcAft>
                <a:spcPts val="600"/>
              </a:spcAft>
              <a:buFont typeface="Wingdings" charset="2"/>
              <a:buChar char="Ø"/>
            </a:pPr>
            <a:r>
              <a:rPr lang="en-US" sz="2600" dirty="0">
                <a:cs typeface="+mn-cs"/>
              </a:rPr>
              <a:t>FASB addresses four essential questions about the reporting of a company being liquidated: </a:t>
            </a:r>
          </a:p>
          <a:p>
            <a:pPr marL="514350" lvl="0" indent="-514350" eaLnBrk="0" hangingPunct="0">
              <a:spcBef>
                <a:spcPts val="0"/>
              </a:spcBef>
              <a:spcAft>
                <a:spcPts val="600"/>
              </a:spcAft>
              <a:buFont typeface="+mj-lt"/>
              <a:buAutoNum type="arabicPeriod"/>
            </a:pPr>
            <a:r>
              <a:rPr lang="en-US" sz="2600" dirty="0">
                <a:cs typeface="+mn-cs"/>
              </a:rPr>
              <a:t>When is a company viewed as actually being in liquidation so that the liquidation basis of accounting is applied?</a:t>
            </a:r>
          </a:p>
          <a:p>
            <a:pPr marL="514350" lvl="0" indent="-514350" eaLnBrk="0" hangingPunct="0">
              <a:spcBef>
                <a:spcPts val="0"/>
              </a:spcBef>
              <a:spcAft>
                <a:spcPts val="600"/>
              </a:spcAft>
              <a:buFont typeface="+mj-lt"/>
              <a:buAutoNum type="arabicPeriod"/>
            </a:pPr>
            <a:r>
              <a:rPr lang="en-US" sz="2600" dirty="0">
                <a:cs typeface="+mn-cs"/>
              </a:rPr>
              <a:t>At a minimum, what statements should be reported during liquidation to be in conformity with U.S. GAAP?</a:t>
            </a:r>
          </a:p>
          <a:p>
            <a:pPr marL="514350" lvl="0" indent="-514350" eaLnBrk="0" hangingPunct="0">
              <a:spcBef>
                <a:spcPts val="0"/>
              </a:spcBef>
              <a:spcAft>
                <a:spcPts val="600"/>
              </a:spcAft>
              <a:buFont typeface="+mj-lt"/>
              <a:buAutoNum type="arabicPeriod"/>
            </a:pPr>
            <a:r>
              <a:rPr lang="en-US" sz="2600" dirty="0">
                <a:cs typeface="+mn-cs"/>
              </a:rPr>
              <a:t>How should the liquidating company’s assets be reported during this period?</a:t>
            </a:r>
          </a:p>
          <a:p>
            <a:pPr marL="514350" lvl="0" indent="-514350" eaLnBrk="0" hangingPunct="0">
              <a:spcBef>
                <a:spcPts val="0"/>
              </a:spcBef>
              <a:spcAft>
                <a:spcPts val="600"/>
              </a:spcAft>
              <a:buFont typeface="+mj-lt"/>
              <a:buAutoNum type="arabicPeriod"/>
            </a:pPr>
            <a:r>
              <a:rPr lang="en-US" sz="2600" dirty="0">
                <a:cs typeface="+mn-cs"/>
              </a:rPr>
              <a:t>How should the liquidating company’s liabilities be reported during this period?</a:t>
            </a:r>
            <a:endParaRPr lang="en-US" sz="2600" dirty="0"/>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32</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642108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Liquidation Basis Applied</a:t>
            </a:r>
          </a:p>
        </p:txBody>
      </p:sp>
      <p:sp>
        <p:nvSpPr>
          <p:cNvPr id="2" name="Content Placeholder 1"/>
          <p:cNvSpPr>
            <a:spLocks noGrp="1"/>
          </p:cNvSpPr>
          <p:nvPr>
            <p:ph idx="1"/>
          </p:nvPr>
        </p:nvSpPr>
        <p:spPr>
          <a:xfrm>
            <a:off x="228600" y="1600200"/>
            <a:ext cx="8686800" cy="4525963"/>
          </a:xfrm>
        </p:spPr>
        <p:txBody>
          <a:bodyPr/>
          <a:lstStyle/>
          <a:p>
            <a:pPr marL="457200" lvl="0" indent="-457200" eaLnBrk="0" hangingPunct="0">
              <a:spcBef>
                <a:spcPts val="600"/>
              </a:spcBef>
              <a:spcAft>
                <a:spcPts val="600"/>
              </a:spcAft>
              <a:buFont typeface="Wingdings" charset="2"/>
              <a:buChar char="Ø"/>
            </a:pPr>
            <a:r>
              <a:rPr lang="en-US" sz="2600" dirty="0">
                <a:solidFill>
                  <a:srgbClr val="000066"/>
                </a:solidFill>
                <a:cs typeface="+mn-cs"/>
              </a:rPr>
              <a:t>Liquidation basis is only applied when liquidation becomes imminent, and there is only a remote chance that: </a:t>
            </a:r>
          </a:p>
          <a:p>
            <a:pPr marL="1260475" lvl="1" indent="-514350" eaLnBrk="0" hangingPunct="0">
              <a:spcBef>
                <a:spcPts val="0"/>
              </a:spcBef>
              <a:spcAft>
                <a:spcPts val="0"/>
              </a:spcAft>
              <a:buFont typeface="+mj-lt"/>
              <a:buAutoNum type="alphaLcPeriod"/>
            </a:pPr>
            <a:r>
              <a:rPr lang="en-US" sz="2600" dirty="0">
                <a:solidFill>
                  <a:srgbClr val="000066"/>
                </a:solidFill>
                <a:cs typeface="+mn-cs"/>
              </a:rPr>
              <a:t>The plan will be blocked or </a:t>
            </a:r>
          </a:p>
          <a:p>
            <a:pPr marL="1260475" lvl="1" indent="-514350" eaLnBrk="0" hangingPunct="0">
              <a:spcBef>
                <a:spcPts val="0"/>
              </a:spcBef>
              <a:spcAft>
                <a:spcPts val="0"/>
              </a:spcAft>
              <a:buFont typeface="+mj-lt"/>
              <a:buAutoNum type="alphaLcPeriod"/>
            </a:pPr>
            <a:r>
              <a:rPr lang="en-US" sz="2600" dirty="0">
                <a:solidFill>
                  <a:srgbClr val="000066"/>
                </a:solidFill>
                <a:cs typeface="+mn-cs"/>
              </a:rPr>
              <a:t>The entity will return from liquidation. </a:t>
            </a:r>
          </a:p>
          <a:p>
            <a:pPr marL="457200" lvl="0" indent="-457200" eaLnBrk="0" hangingPunct="0">
              <a:spcBef>
                <a:spcPts val="600"/>
              </a:spcBef>
              <a:spcAft>
                <a:spcPts val="600"/>
              </a:spcAft>
              <a:buFont typeface="Wingdings" charset="2"/>
              <a:buChar char="Ø"/>
            </a:pPr>
            <a:r>
              <a:rPr lang="en-US" sz="2600" dirty="0">
                <a:solidFill>
                  <a:srgbClr val="000066"/>
                </a:solidFill>
                <a:cs typeface="+mn-cs"/>
              </a:rPr>
              <a:t>Proper approval of the plan is usually the point at which the liquidation basis becomes required by U.S. GAAP.</a:t>
            </a:r>
          </a:p>
          <a:p>
            <a:pPr marL="457200" lvl="0" indent="-457200" eaLnBrk="0" hangingPunct="0">
              <a:spcBef>
                <a:spcPts val="600"/>
              </a:spcBef>
              <a:spcAft>
                <a:spcPts val="600"/>
              </a:spcAft>
              <a:buFont typeface="Wingdings" charset="2"/>
              <a:buChar char="Ø"/>
            </a:pPr>
            <a:r>
              <a:rPr lang="en-US" sz="2600" dirty="0">
                <a:solidFill>
                  <a:srgbClr val="000066"/>
                </a:solidFill>
                <a:cs typeface="+mn-cs"/>
              </a:rPr>
              <a:t>Afterward, the company’s financial reporting must include:</a:t>
            </a:r>
          </a:p>
          <a:p>
            <a:pPr marL="746125" lvl="0" indent="-457200" eaLnBrk="0" hangingPunct="0">
              <a:spcBef>
                <a:spcPts val="0"/>
              </a:spcBef>
              <a:spcAft>
                <a:spcPts val="0"/>
              </a:spcAft>
              <a:buFont typeface="Wingdings" panose="05000000000000000000" pitchFamily="2" charset="2"/>
              <a:buChar char="Ø"/>
            </a:pPr>
            <a:r>
              <a:rPr lang="en-US" sz="2600" dirty="0">
                <a:solidFill>
                  <a:srgbClr val="000066"/>
                </a:solidFill>
                <a:cs typeface="+mn-cs"/>
              </a:rPr>
              <a:t>Statement of changes in net assets in liquidation.</a:t>
            </a:r>
          </a:p>
          <a:p>
            <a:pPr marL="746125" lvl="0" indent="-457200" eaLnBrk="0" hangingPunct="0">
              <a:spcBef>
                <a:spcPts val="0"/>
              </a:spcBef>
              <a:spcAft>
                <a:spcPts val="0"/>
              </a:spcAft>
              <a:buFont typeface="Wingdings" panose="05000000000000000000" pitchFamily="2" charset="2"/>
              <a:buChar char="Ø"/>
            </a:pPr>
            <a:r>
              <a:rPr lang="en-US" sz="2600" dirty="0">
                <a:solidFill>
                  <a:srgbClr val="000066"/>
                </a:solidFill>
                <a:cs typeface="+mn-cs"/>
              </a:rPr>
              <a:t>Statement of net assets in liquidation. </a:t>
            </a:r>
            <a:endParaRPr lang="en-US" sz="2600" dirty="0">
              <a:solidFill>
                <a:srgbClr val="000066"/>
              </a:solidFill>
            </a:endParaRPr>
          </a:p>
          <a:p>
            <a:pPr marL="0" lvl="0" indent="0" eaLnBrk="0" hangingPunct="0">
              <a:spcBef>
                <a:spcPts val="600"/>
              </a:spcBef>
              <a:spcAft>
                <a:spcPts val="600"/>
              </a:spcAft>
              <a:buNone/>
            </a:pPr>
            <a:endParaRPr lang="en-US" sz="2600" dirty="0">
              <a:solidFill>
                <a:srgbClr val="000066"/>
              </a:solidFill>
            </a:endParaRPr>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33</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71000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Statement of Changes in Net Assets in Liquidation</a:t>
            </a:r>
          </a:p>
        </p:txBody>
      </p:sp>
      <p:sp>
        <p:nvSpPr>
          <p:cNvPr id="2" name="Content Placeholder 1"/>
          <p:cNvSpPr>
            <a:spLocks noGrp="1"/>
          </p:cNvSpPr>
          <p:nvPr>
            <p:ph idx="1"/>
          </p:nvPr>
        </p:nvSpPr>
        <p:spPr>
          <a:xfrm>
            <a:off x="304800" y="1600200"/>
            <a:ext cx="8534400" cy="4525963"/>
          </a:xfrm>
        </p:spPr>
        <p:txBody>
          <a:bodyPr/>
          <a:lstStyle/>
          <a:p>
            <a:pPr marL="0" lvl="0" indent="0" eaLnBrk="0" hangingPunct="0">
              <a:spcBef>
                <a:spcPts val="600"/>
              </a:spcBef>
              <a:spcAft>
                <a:spcPts val="600"/>
              </a:spcAft>
              <a:buClr>
                <a:srgbClr val="002060"/>
              </a:buClr>
              <a:buSzPct val="75000"/>
              <a:buNone/>
            </a:pPr>
            <a:r>
              <a:rPr lang="en-US" sz="2600" dirty="0">
                <a:cs typeface="+mn-cs"/>
              </a:rPr>
              <a:t>Financial reporting for the liquidating entity:</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Must include a statement of changes in net assets in liquidation to investors and other claimants.</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Shows expected amount of net assets and changes that occur in that anticipated balance. </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An income statement or a statement of cash flows serves little purpose.</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Must issue a statement of net assets in liquidation to provide all interested parties information about net assets available for distribution.</a:t>
            </a:r>
            <a:endParaRPr lang="en-US" sz="2600"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34</a:t>
            </a:fld>
            <a:endParaRPr lang="en-US" sz="1000" i="0" dirty="0">
              <a:latin typeface="Times New Roman" panose="02020603050405020304" pitchFamily="18" charset="0"/>
              <a:cs typeface="Times New Roman" panose="02020603050405020304" pitchFamily="18" charset="0"/>
            </a:endParaRPr>
          </a:p>
        </p:txBody>
      </p:sp>
      <p:sp>
        <p:nvSpPr>
          <p:cNvPr id="967689" name="Rectangle 9"/>
          <p:cNvSpPr>
            <a:spLocks noChangeArrowheads="1"/>
          </p:cNvSpPr>
          <p:nvPr/>
        </p:nvSpPr>
        <p:spPr bwMode="auto">
          <a:xfrm>
            <a:off x="914400" y="2514600"/>
            <a:ext cx="7315200" cy="4038600"/>
          </a:xfrm>
          <a:prstGeom prst="rect">
            <a:avLst/>
          </a:prstGeom>
          <a:noFill/>
          <a:ln w="38100">
            <a:noFill/>
            <a:miter lim="800000"/>
            <a:headEnd/>
            <a:tailEnd/>
          </a:ln>
          <a:effectLst/>
        </p:spPr>
        <p:txBody>
          <a:bodyPr anchor="ctr" anchorCtr="1"/>
          <a:lstStyle/>
          <a:p>
            <a:pPr marL="457200" indent="-457200" algn="ctr">
              <a:spcBef>
                <a:spcPct val="40000"/>
              </a:spcBef>
              <a:defRPr/>
            </a:pPr>
            <a:endParaRPr lang="en-US" sz="2800" b="1" dirty="0">
              <a:solidFill>
                <a:srgbClr val="002060"/>
              </a:solidFill>
              <a:effectLst/>
              <a:cs typeface="Times New Roman" pitchFamily="18" charset="0"/>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863346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Statement of Net Assets in Liquidation</a:t>
            </a:r>
          </a:p>
        </p:txBody>
      </p:sp>
      <p:sp>
        <p:nvSpPr>
          <p:cNvPr id="2" name="Content Placeholder 1"/>
          <p:cNvSpPr>
            <a:spLocks noGrp="1"/>
          </p:cNvSpPr>
          <p:nvPr>
            <p:ph idx="1"/>
          </p:nvPr>
        </p:nvSpPr>
        <p:spPr/>
        <p:txBody>
          <a:bodyPr/>
          <a:lstStyle/>
          <a:p>
            <a:pPr marL="0" lvl="0" indent="0" eaLnBrk="0" hangingPunct="0">
              <a:spcBef>
                <a:spcPts val="600"/>
              </a:spcBef>
              <a:spcAft>
                <a:spcPts val="600"/>
              </a:spcAft>
              <a:buClr>
                <a:srgbClr val="002060"/>
              </a:buClr>
              <a:buSzPct val="75000"/>
              <a:buNone/>
            </a:pPr>
            <a:r>
              <a:rPr lang="en-US" sz="2600" dirty="0">
                <a:cs typeface="+mn-cs"/>
              </a:rPr>
              <a:t>On the statement of net assets in liquidation:</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Assets are reported at the estimated amount of cash (or other consideration) expected as a result of the liquidation process, not necessarily the same as fair value. </a:t>
            </a:r>
          </a:p>
          <a:p>
            <a:pPr marL="457200" lvl="0" indent="-457200" eaLnBrk="0" hangingPunct="0">
              <a:spcBef>
                <a:spcPts val="600"/>
              </a:spcBef>
              <a:spcAft>
                <a:spcPts val="600"/>
              </a:spcAft>
              <a:buClr>
                <a:srgbClr val="002060"/>
              </a:buClr>
              <a:buSzPct val="100000"/>
              <a:buFont typeface="Wingdings" pitchFamily="2" charset="2"/>
              <a:buChar char="Ø"/>
            </a:pPr>
            <a:r>
              <a:rPr lang="en-US" sz="2600" dirty="0">
                <a:cs typeface="+mn-cs"/>
              </a:rPr>
              <a:t>All of the assets of the company that can be used to generate cash during the liquidation process are reported.</a:t>
            </a:r>
            <a:endParaRPr lang="en-US" sz="2600" dirty="0"/>
          </a:p>
          <a:p>
            <a:pPr marL="457200" lvl="0" indent="-457200" eaLnBrk="0" hangingPunct="0">
              <a:spcBef>
                <a:spcPts val="600"/>
              </a:spcBef>
              <a:spcAft>
                <a:spcPts val="600"/>
              </a:spcAft>
              <a:buClr>
                <a:srgbClr val="002060"/>
              </a:buClr>
              <a:buSzPct val="75000"/>
              <a:buFont typeface="Wingdings" pitchFamily="2" charset="2"/>
              <a:buChar char="Ø"/>
            </a:pPr>
            <a:endParaRPr lang="en-US" sz="2600" dirty="0"/>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35</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6561100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Liquidation Basis of Accounting—Liabilities</a:t>
            </a:r>
          </a:p>
        </p:txBody>
      </p:sp>
      <p:sp>
        <p:nvSpPr>
          <p:cNvPr id="2" name="Content Placeholder 1"/>
          <p:cNvSpPr>
            <a:spLocks noGrp="1"/>
          </p:cNvSpPr>
          <p:nvPr>
            <p:ph idx="1"/>
          </p:nvPr>
        </p:nvSpPr>
        <p:spPr/>
        <p:txBody>
          <a:bodyPr/>
          <a:lstStyle/>
          <a:p>
            <a:pPr marL="457200" lvl="0" indent="-457200" eaLnBrk="0" hangingPunct="0">
              <a:spcBef>
                <a:spcPts val="600"/>
              </a:spcBef>
              <a:spcAft>
                <a:spcPts val="600"/>
              </a:spcAft>
              <a:buClr>
                <a:srgbClr val="002060"/>
              </a:buClr>
              <a:buSzPct val="100000"/>
              <a:buFont typeface="Wingdings" pitchFamily="2" charset="2"/>
              <a:buChar char="Ø"/>
            </a:pPr>
            <a:r>
              <a:rPr lang="en-US" sz="2800" dirty="0">
                <a:cs typeface="+mn-cs"/>
              </a:rPr>
              <a:t>No attempt is made to anticipate the legal release that might come from the bankruptcy process. </a:t>
            </a:r>
          </a:p>
          <a:p>
            <a:pPr marL="457200" lvl="0" indent="-457200" eaLnBrk="0" hangingPunct="0">
              <a:spcBef>
                <a:spcPts val="600"/>
              </a:spcBef>
              <a:spcAft>
                <a:spcPts val="600"/>
              </a:spcAft>
              <a:buClr>
                <a:srgbClr val="002060"/>
              </a:buClr>
              <a:buSzPct val="100000"/>
              <a:buFont typeface="Wingdings" pitchFamily="2" charset="2"/>
              <a:buChar char="Ø"/>
            </a:pPr>
            <a:r>
              <a:rPr lang="en-US" sz="2800" dirty="0">
                <a:cs typeface="+mn-cs"/>
              </a:rPr>
              <a:t>Liabilities continue to be reported as normal unless actual changes take place. </a:t>
            </a:r>
          </a:p>
          <a:p>
            <a:pPr marL="457200" lvl="0" indent="-457200" eaLnBrk="0" hangingPunct="0">
              <a:spcBef>
                <a:spcPts val="600"/>
              </a:spcBef>
              <a:spcAft>
                <a:spcPts val="600"/>
              </a:spcAft>
              <a:buClr>
                <a:srgbClr val="002060"/>
              </a:buClr>
              <a:buSzPct val="100000"/>
              <a:buFont typeface="Wingdings" pitchFamily="2" charset="2"/>
              <a:buChar char="Ø"/>
            </a:pPr>
            <a:r>
              <a:rPr lang="en-US" sz="2800" dirty="0">
                <a:cs typeface="+mn-cs"/>
              </a:rPr>
              <a:t>To help decision-makers understand the impact of actions that will occur during liquidation, the company should accrue the estimated costs to dispose of its assets as well as other costs that are expected.</a:t>
            </a:r>
            <a:endParaRPr lang="en-US" sz="2800" dirty="0"/>
          </a:p>
          <a:p>
            <a:pPr marL="457200" lvl="0" indent="-457200" eaLnBrk="0" hangingPunct="0">
              <a:spcBef>
                <a:spcPts val="600"/>
              </a:spcBef>
              <a:spcAft>
                <a:spcPts val="600"/>
              </a:spcAft>
              <a:buClr>
                <a:srgbClr val="002060"/>
              </a:buClr>
              <a:buSzPct val="100000"/>
              <a:buFont typeface="Wingdings" pitchFamily="2" charset="2"/>
              <a:buChar char="Ø"/>
            </a:pPr>
            <a:endParaRPr lang="en-US" sz="2800"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36</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386336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Distinct Characteristics of Each Statement—Part 1</a:t>
            </a:r>
          </a:p>
        </p:txBody>
      </p:sp>
      <p:sp>
        <p:nvSpPr>
          <p:cNvPr id="2" name="Content Placeholder 1"/>
          <p:cNvSpPr>
            <a:spLocks noGrp="1"/>
          </p:cNvSpPr>
          <p:nvPr>
            <p:ph idx="1"/>
          </p:nvPr>
        </p:nvSpPr>
        <p:spPr>
          <a:xfrm>
            <a:off x="304800" y="1600200"/>
            <a:ext cx="8610600" cy="4525963"/>
          </a:xfrm>
        </p:spPr>
        <p:txBody>
          <a:bodyPr/>
          <a:lstStyle/>
          <a:p>
            <a:pPr marL="0" lvl="0" indent="0" eaLnBrk="0" hangingPunct="0">
              <a:spcBef>
                <a:spcPts val="600"/>
              </a:spcBef>
              <a:spcAft>
                <a:spcPts val="600"/>
              </a:spcAft>
              <a:buNone/>
            </a:pPr>
            <a:r>
              <a:rPr lang="en-US" sz="2800" dirty="0">
                <a:solidFill>
                  <a:srgbClr val="000066"/>
                </a:solidFill>
                <a:cs typeface="+mn-cs"/>
              </a:rPr>
              <a:t>In examining the two financial statements, several distinct characteristics should be noted: </a:t>
            </a:r>
          </a:p>
          <a:p>
            <a:pPr marL="514350" lvl="0" indent="-514350" eaLnBrk="0" hangingPunct="0">
              <a:spcBef>
                <a:spcPts val="600"/>
              </a:spcBef>
              <a:spcAft>
                <a:spcPts val="600"/>
              </a:spcAft>
              <a:buFont typeface="+mj-lt"/>
              <a:buAutoNum type="arabicPeriod"/>
            </a:pPr>
            <a:r>
              <a:rPr lang="en-US" sz="2800" dirty="0">
                <a:solidFill>
                  <a:srgbClr val="000066"/>
                </a:solidFill>
                <a:cs typeface="+mn-cs"/>
              </a:rPr>
              <a:t>Even though liquidation is termed as imminent,</a:t>
            </a:r>
            <a:r>
              <a:rPr lang="en-US" sz="2800" i="1" dirty="0">
                <a:solidFill>
                  <a:srgbClr val="000066"/>
                </a:solidFill>
                <a:cs typeface="+mn-cs"/>
              </a:rPr>
              <a:t> </a:t>
            </a:r>
            <a:r>
              <a:rPr lang="en-US" sz="2800" dirty="0">
                <a:solidFill>
                  <a:srgbClr val="000066"/>
                </a:solidFill>
                <a:cs typeface="+mn-cs"/>
              </a:rPr>
              <a:t>actual time for the process to be completed may take over 12 months. New statements will need to be created periodically during that period of time. </a:t>
            </a:r>
          </a:p>
          <a:p>
            <a:pPr marL="514350" lvl="0" indent="-514350" eaLnBrk="0" hangingPunct="0">
              <a:spcBef>
                <a:spcPts val="600"/>
              </a:spcBef>
              <a:spcAft>
                <a:spcPts val="600"/>
              </a:spcAft>
              <a:buFont typeface="+mj-lt"/>
              <a:buAutoNum type="arabicPeriod"/>
            </a:pPr>
            <a:r>
              <a:rPr lang="en-US" sz="2800" dirty="0">
                <a:solidFill>
                  <a:srgbClr val="000066"/>
                </a:solidFill>
                <a:cs typeface="+mn-cs"/>
              </a:rPr>
              <a:t>Any financial statements prepared before liquidation basis was necessary are not retroactively adjusted. They are still viewed as being presented fairly based on the facts at that time. </a:t>
            </a:r>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37</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41937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Distinct Characteristics of Each Statement—Part 2</a:t>
            </a:r>
          </a:p>
        </p:txBody>
      </p:sp>
      <p:sp>
        <p:nvSpPr>
          <p:cNvPr id="2" name="Content Placeholder 1"/>
          <p:cNvSpPr>
            <a:spLocks noGrp="1"/>
          </p:cNvSpPr>
          <p:nvPr>
            <p:ph idx="1"/>
          </p:nvPr>
        </p:nvSpPr>
        <p:spPr/>
        <p:txBody>
          <a:bodyPr/>
          <a:lstStyle/>
          <a:p>
            <a:pPr marL="514350" lvl="0" indent="-514350" eaLnBrk="0" hangingPunct="0">
              <a:spcBef>
                <a:spcPts val="600"/>
              </a:spcBef>
              <a:spcAft>
                <a:spcPts val="600"/>
              </a:spcAft>
              <a:buFont typeface="+mj-lt"/>
              <a:buAutoNum type="arabicPeriod" startAt="3"/>
            </a:pPr>
            <a:r>
              <a:rPr lang="en-US" sz="2800" dirty="0">
                <a:solidFill>
                  <a:srgbClr val="000066"/>
                </a:solidFill>
                <a:cs typeface="+mn-cs"/>
              </a:rPr>
              <a:t>The net assets in liquidation figure represents the amount reasonably expected to remain after all assets have been liquidated and all liabilities settled. </a:t>
            </a:r>
          </a:p>
          <a:p>
            <a:pPr marL="514350" lvl="0" indent="-514350" eaLnBrk="0" hangingPunct="0">
              <a:spcBef>
                <a:spcPts val="600"/>
              </a:spcBef>
              <a:spcAft>
                <a:spcPts val="600"/>
              </a:spcAft>
              <a:buFont typeface="+mj-lt"/>
              <a:buAutoNum type="arabicPeriod" startAt="3"/>
            </a:pPr>
            <a:r>
              <a:rPr lang="en-US" sz="2800" dirty="0">
                <a:solidFill>
                  <a:srgbClr val="000066"/>
                </a:solidFill>
                <a:cs typeface="+mn-cs"/>
              </a:rPr>
              <a:t>Reported assets include items not previously reported as assets. Internally developed intangibles, for example, can have a cash value for the company even though previously recorded as an expense for financial reporting purposes. </a:t>
            </a:r>
            <a:endParaRPr lang="en-US" sz="2800" dirty="0">
              <a:solidFill>
                <a:srgbClr val="000066"/>
              </a:solidFill>
            </a:endParaRPr>
          </a:p>
          <a:p>
            <a:endParaRPr lang="en-US" dirty="0"/>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38</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515573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Distinct Characteristics of Each Statement—Part 3</a:t>
            </a:r>
          </a:p>
        </p:txBody>
      </p:sp>
      <p:sp>
        <p:nvSpPr>
          <p:cNvPr id="2" name="Content Placeholder 1"/>
          <p:cNvSpPr>
            <a:spLocks noGrp="1"/>
          </p:cNvSpPr>
          <p:nvPr>
            <p:ph idx="1"/>
          </p:nvPr>
        </p:nvSpPr>
        <p:spPr/>
        <p:txBody>
          <a:bodyPr/>
          <a:lstStyle/>
          <a:p>
            <a:pPr marL="514350" lvl="0" indent="-514350" eaLnBrk="0" hangingPunct="0">
              <a:spcBef>
                <a:spcPts val="600"/>
              </a:spcBef>
              <a:spcAft>
                <a:spcPts val="600"/>
              </a:spcAft>
              <a:buFont typeface="+mj-lt"/>
              <a:buAutoNum type="arabicPeriod" startAt="5"/>
            </a:pPr>
            <a:r>
              <a:rPr lang="en-US" sz="2600" dirty="0">
                <a:solidFill>
                  <a:srgbClr val="000066"/>
                </a:solidFill>
                <a:cs typeface="+mn-cs"/>
              </a:rPr>
              <a:t>All asset figures shown are reporting the amount the company expects to collect. </a:t>
            </a:r>
          </a:p>
          <a:p>
            <a:pPr marL="742950" lvl="0" indent="-514350" eaLnBrk="0" hangingPunct="0">
              <a:spcBef>
                <a:spcPts val="600"/>
              </a:spcBef>
              <a:spcAft>
                <a:spcPts val="600"/>
              </a:spcAft>
              <a:buFont typeface="+mj-lt"/>
              <a:buAutoNum type="alphaLcPeriod"/>
            </a:pPr>
            <a:r>
              <a:rPr lang="en-US" sz="2600" dirty="0">
                <a:solidFill>
                  <a:srgbClr val="000066"/>
                </a:solidFill>
                <a:cs typeface="+mn-cs"/>
              </a:rPr>
              <a:t>Recording of depreciation or impairment is not necessary. </a:t>
            </a:r>
          </a:p>
          <a:p>
            <a:pPr marL="742950" lvl="0" indent="-514350" eaLnBrk="0" hangingPunct="0">
              <a:spcBef>
                <a:spcPts val="600"/>
              </a:spcBef>
              <a:spcAft>
                <a:spcPts val="600"/>
              </a:spcAft>
              <a:buFont typeface="+mj-lt"/>
              <a:buAutoNum type="alphaLcPeriod"/>
            </a:pPr>
            <a:r>
              <a:rPr lang="en-US" sz="2600" dirty="0">
                <a:solidFill>
                  <a:srgbClr val="000066"/>
                </a:solidFill>
                <a:cs typeface="+mn-cs"/>
              </a:rPr>
              <a:t>Amounts are equal to the expected cash figure, no further gains and losses are expected. </a:t>
            </a:r>
          </a:p>
          <a:p>
            <a:pPr marL="742950" lvl="0" indent="-514350" eaLnBrk="0" hangingPunct="0">
              <a:spcBef>
                <a:spcPts val="600"/>
              </a:spcBef>
              <a:spcAft>
                <a:spcPts val="600"/>
              </a:spcAft>
              <a:buFont typeface="+mj-lt"/>
              <a:buAutoNum type="alphaLcPeriod"/>
            </a:pPr>
            <a:r>
              <a:rPr lang="en-US" sz="2600" dirty="0">
                <a:solidFill>
                  <a:srgbClr val="000066"/>
                </a:solidFill>
                <a:cs typeface="+mn-cs"/>
              </a:rPr>
              <a:t>Adjustments of these balances because of new information will impact the amount reported for net assets in liquidation. </a:t>
            </a:r>
            <a:endParaRPr lang="en-US" sz="2600" dirty="0">
              <a:solidFill>
                <a:srgbClr val="000066"/>
              </a:solidFill>
            </a:endParaRPr>
          </a:p>
          <a:p>
            <a:pPr marL="514350" lvl="0" indent="-514350" eaLnBrk="0" hangingPunct="0">
              <a:spcBef>
                <a:spcPts val="600"/>
              </a:spcBef>
              <a:spcAft>
                <a:spcPts val="600"/>
              </a:spcAft>
              <a:buClr>
                <a:srgbClr val="002060"/>
              </a:buClr>
              <a:buSzPct val="75000"/>
              <a:buFont typeface="+mj-lt"/>
              <a:buAutoNum type="alphaLcPeriod"/>
            </a:pPr>
            <a:endParaRPr lang="en-US" sz="2600" dirty="0">
              <a:solidFill>
                <a:srgbClr val="000066"/>
              </a:solidFill>
            </a:endParaRPr>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39</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029992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Size of Recent American Bankruptcies</a:t>
            </a:r>
          </a:p>
        </p:txBody>
      </p:sp>
      <p:sp>
        <p:nvSpPr>
          <p:cNvPr id="12291" name="Rectangle 3"/>
          <p:cNvSpPr>
            <a:spLocks noGrp="1" noChangeArrowheads="1"/>
          </p:cNvSpPr>
          <p:nvPr>
            <p:ph idx="1"/>
          </p:nvPr>
        </p:nvSpPr>
        <p:spPr>
          <a:xfrm>
            <a:off x="533400" y="1447800"/>
            <a:ext cx="8534400" cy="5181600"/>
          </a:xfrm>
        </p:spPr>
        <p:txBody>
          <a:bodyPr/>
          <a:lstStyle/>
          <a:p>
            <a:pPr>
              <a:lnSpc>
                <a:spcPct val="90000"/>
              </a:lnSpc>
              <a:buFont typeface="Wingdings" pitchFamily="2" charset="2"/>
              <a:buNone/>
            </a:pPr>
            <a:r>
              <a:rPr lang="en-US" sz="2400" dirty="0"/>
              <a:t>						        		Total Assets</a:t>
            </a:r>
          </a:p>
          <a:p>
            <a:pPr>
              <a:lnSpc>
                <a:spcPct val="90000"/>
              </a:lnSpc>
              <a:buFont typeface="Wingdings" pitchFamily="2" charset="2"/>
              <a:buNone/>
            </a:pPr>
            <a:r>
              <a:rPr lang="en-US" sz="2400" dirty="0"/>
              <a:t> </a:t>
            </a:r>
            <a:r>
              <a:rPr lang="en-US" sz="2400" u="sng" dirty="0"/>
              <a:t>Company</a:t>
            </a:r>
            <a:r>
              <a:rPr lang="en-US" sz="2400" dirty="0"/>
              <a:t>	    	     	</a:t>
            </a:r>
            <a:r>
              <a:rPr lang="en-US" sz="2400" u="sng" dirty="0"/>
              <a:t>Bankruptcy Date</a:t>
            </a:r>
            <a:r>
              <a:rPr lang="en-US" sz="2400" dirty="0"/>
              <a:t>  	 </a:t>
            </a:r>
            <a:r>
              <a:rPr lang="en-US" sz="2400" u="sng" dirty="0"/>
              <a:t>(in billions)</a:t>
            </a:r>
          </a:p>
          <a:p>
            <a:pPr>
              <a:lnSpc>
                <a:spcPct val="90000"/>
              </a:lnSpc>
              <a:buFont typeface="Wingdings" pitchFamily="2" charset="2"/>
              <a:buNone/>
            </a:pPr>
            <a:r>
              <a:rPr lang="en-US" sz="2400" dirty="0"/>
              <a:t>Lehman Brothers   	   		09/15/2008     		$691</a:t>
            </a:r>
          </a:p>
          <a:p>
            <a:pPr>
              <a:lnSpc>
                <a:spcPct val="90000"/>
              </a:lnSpc>
              <a:buFont typeface="Wingdings" pitchFamily="2" charset="2"/>
              <a:buNone/>
            </a:pPr>
            <a:r>
              <a:rPr lang="en-US" sz="2400" dirty="0"/>
              <a:t>Washington Mutual   	   	09/26/2008    		328</a:t>
            </a:r>
          </a:p>
          <a:p>
            <a:pPr>
              <a:lnSpc>
                <a:spcPct val="90000"/>
              </a:lnSpc>
              <a:buFont typeface="Wingdings" pitchFamily="2" charset="2"/>
              <a:buNone/>
            </a:pPr>
            <a:r>
              <a:rPr lang="en-US" sz="2400" dirty="0"/>
              <a:t>WorldCom		  	   	07/21/2002   		104</a:t>
            </a:r>
          </a:p>
          <a:p>
            <a:pPr>
              <a:lnSpc>
                <a:spcPct val="90000"/>
              </a:lnSpc>
              <a:buFont typeface="Wingdings" pitchFamily="2" charset="2"/>
              <a:buNone/>
            </a:pPr>
            <a:r>
              <a:rPr lang="en-US" sz="2400" dirty="0"/>
              <a:t>General Motors	  	   	06/01/2009    	 	91</a:t>
            </a:r>
          </a:p>
          <a:p>
            <a:pPr>
              <a:lnSpc>
                <a:spcPct val="90000"/>
              </a:lnSpc>
              <a:buFont typeface="Wingdings" pitchFamily="2" charset="2"/>
              <a:buNone/>
            </a:pPr>
            <a:r>
              <a:rPr lang="en-US" sz="2400" dirty="0"/>
              <a:t>CIT Group		  	   	11/01/2009	 	81</a:t>
            </a:r>
          </a:p>
          <a:p>
            <a:pPr>
              <a:lnSpc>
                <a:spcPct val="90000"/>
              </a:lnSpc>
              <a:buFont typeface="Wingdings" pitchFamily="2" charset="2"/>
              <a:buNone/>
            </a:pPr>
            <a:r>
              <a:rPr lang="en-US" sz="2400" dirty="0"/>
              <a:t>Enron	    	        	   		12/02/2001   	 	66</a:t>
            </a:r>
          </a:p>
          <a:p>
            <a:pPr>
              <a:lnSpc>
                <a:spcPct val="90000"/>
              </a:lnSpc>
              <a:buFont typeface="Wingdings" pitchFamily="2" charset="2"/>
              <a:buNone/>
            </a:pPr>
            <a:r>
              <a:rPr lang="en-US" sz="2400" dirty="0"/>
              <a:t>Conseco	        	   		12/17/2002   	 	61</a:t>
            </a:r>
          </a:p>
          <a:p>
            <a:pPr>
              <a:lnSpc>
                <a:spcPct val="90000"/>
              </a:lnSpc>
              <a:buNone/>
            </a:pPr>
            <a:r>
              <a:rPr lang="en-US" sz="2400" dirty="0"/>
              <a:t>Energy Future Holdings Corp. 	04/29/2014     		41 </a:t>
            </a:r>
          </a:p>
          <a:p>
            <a:pPr>
              <a:lnSpc>
                <a:spcPct val="90000"/>
              </a:lnSpc>
              <a:buFont typeface="Wingdings" pitchFamily="2" charset="2"/>
              <a:buNone/>
            </a:pPr>
            <a:r>
              <a:rPr lang="en-US" sz="2400" dirty="0"/>
              <a:t>MF Global Holdings, LTD 	   	10/31/2011	 	41</a:t>
            </a:r>
          </a:p>
          <a:p>
            <a:pPr>
              <a:lnSpc>
                <a:spcPct val="90000"/>
              </a:lnSpc>
              <a:buFont typeface="Wingdings" pitchFamily="2" charset="2"/>
              <a:buNone/>
            </a:pPr>
            <a:r>
              <a:rPr lang="en-US" sz="2400" dirty="0"/>
              <a:t>Chrysler		  	   	04/30/2009     		39</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dirty="0"/>
              <a:t>Distinct Characteristics of Each Statement—Part 4</a:t>
            </a:r>
          </a:p>
        </p:txBody>
      </p:sp>
      <p:sp>
        <p:nvSpPr>
          <p:cNvPr id="2" name="Content Placeholder 1"/>
          <p:cNvSpPr>
            <a:spLocks noGrp="1"/>
          </p:cNvSpPr>
          <p:nvPr>
            <p:ph idx="1"/>
          </p:nvPr>
        </p:nvSpPr>
        <p:spPr>
          <a:xfrm>
            <a:off x="228600" y="1600200"/>
            <a:ext cx="8763000" cy="4525963"/>
          </a:xfrm>
        </p:spPr>
        <p:txBody>
          <a:bodyPr/>
          <a:lstStyle/>
          <a:p>
            <a:pPr marL="514350" lvl="0" indent="-514350" eaLnBrk="0" hangingPunct="0">
              <a:spcBef>
                <a:spcPts val="600"/>
              </a:spcBef>
              <a:spcAft>
                <a:spcPts val="600"/>
              </a:spcAft>
              <a:buFont typeface="+mj-lt"/>
              <a:buAutoNum type="arabicPeriod" startAt="6"/>
            </a:pPr>
            <a:r>
              <a:rPr lang="en-US" sz="2800" dirty="0">
                <a:solidFill>
                  <a:srgbClr val="000066"/>
                </a:solidFill>
                <a:cs typeface="+mn-cs"/>
              </a:rPr>
              <a:t>Liabilities remain reported at the amounts due until they are settled. Estimated amounts (such as warranties) may require adjustment due to change in remaining time of existence. </a:t>
            </a:r>
          </a:p>
          <a:p>
            <a:pPr marL="514350" lvl="0" indent="-514350" eaLnBrk="0" hangingPunct="0">
              <a:spcBef>
                <a:spcPts val="600"/>
              </a:spcBef>
              <a:spcAft>
                <a:spcPts val="600"/>
              </a:spcAft>
              <a:buFont typeface="+mj-lt"/>
              <a:buAutoNum type="arabicPeriod" startAt="6"/>
            </a:pPr>
            <a:r>
              <a:rPr lang="en-US" sz="2800" dirty="0">
                <a:solidFill>
                  <a:srgbClr val="000066"/>
                </a:solidFill>
                <a:cs typeface="+mn-cs"/>
              </a:rPr>
              <a:t>All disposal costs and operating costs should be anticipated and recognized as a liability so the amount of cash expected to remain can be determined. </a:t>
            </a:r>
          </a:p>
          <a:p>
            <a:pPr marL="514350" lvl="0" indent="-514350" eaLnBrk="0" hangingPunct="0">
              <a:spcBef>
                <a:spcPts val="600"/>
              </a:spcBef>
              <a:spcAft>
                <a:spcPts val="600"/>
              </a:spcAft>
              <a:buFont typeface="+mj-lt"/>
              <a:buAutoNum type="arabicPeriod" startAt="6"/>
            </a:pPr>
            <a:r>
              <a:rPr lang="en-US" sz="2800" dirty="0">
                <a:solidFill>
                  <a:srgbClr val="000066"/>
                </a:solidFill>
                <a:cs typeface="+mn-cs"/>
              </a:rPr>
              <a:t>Equity accounts are usually not reported because that information is not relevant to the liquidation. </a:t>
            </a:r>
          </a:p>
        </p:txBody>
      </p:sp>
      <p:sp>
        <p:nvSpPr>
          <p:cNvPr id="6"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40</a:t>
            </a:fld>
            <a:endParaRPr lang="en-US" sz="1000" i="0" dirty="0">
              <a:latin typeface="Times New Roman" panose="02020603050405020304" pitchFamily="18" charset="0"/>
              <a:cs typeface="Times New Roman" panose="02020603050405020304" pitchFamily="18" charset="0"/>
            </a:endParaRPr>
          </a:p>
        </p:txBody>
      </p:sp>
      <p:sp>
        <p:nvSpPr>
          <p:cNvPr id="5" name="Rectangle 4"/>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584275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13-8</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400" dirty="0">
              <a:solidFill>
                <a:srgbClr val="000066"/>
              </a:solidFill>
              <a:cs typeface="+mn-cs"/>
            </a:endParaRPr>
          </a:p>
          <a:p>
            <a:pPr marL="0" lvl="0" indent="0" eaLnBrk="0" hangingPunct="0">
              <a:spcBef>
                <a:spcPct val="0"/>
              </a:spcBef>
              <a:buNone/>
            </a:pPr>
            <a:r>
              <a:rPr lang="en-US" sz="4400" dirty="0">
                <a:solidFill>
                  <a:srgbClr val="000066"/>
                </a:solidFill>
                <a:cs typeface="+mn-cs"/>
              </a:rPr>
              <a:t>Discuss the provisions often found in a bankruptcy reorganization plan. </a:t>
            </a:r>
            <a:endParaRPr lang="en-US" sz="44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41</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47130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9490" name="Rectangle 2"/>
          <p:cNvSpPr>
            <a:spLocks noChangeArrowheads="1"/>
          </p:cNvSpPr>
          <p:nvPr/>
        </p:nvSpPr>
        <p:spPr bwMode="auto">
          <a:xfrm>
            <a:off x="685800" y="1752600"/>
            <a:ext cx="8229600" cy="889987"/>
          </a:xfrm>
          <a:prstGeom prst="rect">
            <a:avLst/>
          </a:prstGeom>
          <a:noFill/>
          <a:ln w="12700">
            <a:noFill/>
            <a:miter lim="800000"/>
            <a:headEnd/>
            <a:tailEnd/>
          </a:ln>
          <a:effectLst/>
        </p:spPr>
        <p:txBody>
          <a:bodyPr wrap="square" lIns="90488" tIns="44450" rIns="90488" bIns="44450">
            <a:spAutoFit/>
          </a:bodyPr>
          <a:lstStyle/>
          <a:p>
            <a:pPr>
              <a:spcBef>
                <a:spcPct val="50000"/>
              </a:spcBef>
              <a:defRPr/>
            </a:pPr>
            <a:r>
              <a:rPr lang="en-US" sz="2600" b="1" dirty="0">
                <a:solidFill>
                  <a:srgbClr val="000066"/>
                </a:solidFill>
                <a:effectLst/>
              </a:rPr>
              <a:t>Reorganization is a </a:t>
            </a:r>
            <a:r>
              <a:rPr lang="en-US" sz="2600" b="1" dirty="0">
                <a:solidFill>
                  <a:srgbClr val="000066"/>
                </a:solidFill>
                <a:effectLst/>
                <a:cs typeface="Times New Roman" pitchFamily="18" charset="0"/>
              </a:rPr>
              <a:t>legal way to “salvage a company rather than liquidate it.”</a:t>
            </a:r>
          </a:p>
        </p:txBody>
      </p:sp>
      <p:sp>
        <p:nvSpPr>
          <p:cNvPr id="26627" name="Rectangle 4"/>
          <p:cNvSpPr>
            <a:spLocks noGrp="1" noChangeArrowheads="1"/>
          </p:cNvSpPr>
          <p:nvPr>
            <p:ph type="title"/>
          </p:nvPr>
        </p:nvSpPr>
        <p:spPr>
          <a:xfrm>
            <a:off x="152400" y="152400"/>
            <a:ext cx="8839200" cy="1371600"/>
          </a:xfrm>
        </p:spPr>
        <p:txBody>
          <a:bodyPr/>
          <a:lstStyle/>
          <a:p>
            <a:r>
              <a:rPr lang="en-US" dirty="0"/>
              <a:t>Reorganization—Chapter 11 Bankruptcy</a:t>
            </a:r>
          </a:p>
        </p:txBody>
      </p:sp>
      <p:sp>
        <p:nvSpPr>
          <p:cNvPr id="26628" name="Rectangle 5"/>
          <p:cNvSpPr>
            <a:spLocks noGrp="1" noChangeArrowheads="1"/>
          </p:cNvSpPr>
          <p:nvPr>
            <p:ph idx="1"/>
          </p:nvPr>
        </p:nvSpPr>
        <p:spPr>
          <a:xfrm>
            <a:off x="609600" y="2438400"/>
            <a:ext cx="8382000" cy="2743200"/>
          </a:xfrm>
          <a:noFill/>
          <a:ln>
            <a:noFill/>
          </a:ln>
          <a:effectLst/>
        </p:spPr>
        <p:txBody>
          <a:bodyPr/>
          <a:lstStyle/>
          <a:p>
            <a:pPr marL="625475" indent="-625475" eaLnBrk="0" hangingPunct="0">
              <a:spcBef>
                <a:spcPts val="0"/>
              </a:spcBef>
              <a:buFont typeface="Wingdings" panose="05000000000000000000" pitchFamily="2" charset="2"/>
              <a:buChar char="Ø"/>
              <a:defRPr/>
            </a:pPr>
            <a:r>
              <a:rPr lang="en-US" sz="2600" dirty="0">
                <a:solidFill>
                  <a:srgbClr val="000066"/>
                </a:solidFill>
              </a:rPr>
              <a:t>Control over company normally stays with owners (“debtor in possession”).</a:t>
            </a:r>
          </a:p>
          <a:p>
            <a:pPr marL="625475" indent="-625475" eaLnBrk="0" hangingPunct="0">
              <a:spcBef>
                <a:spcPts val="0"/>
              </a:spcBef>
              <a:buFont typeface="Wingdings" panose="05000000000000000000" pitchFamily="2" charset="2"/>
              <a:buChar char="Ø"/>
              <a:defRPr/>
            </a:pPr>
            <a:r>
              <a:rPr lang="en-US" sz="2600" dirty="0">
                <a:solidFill>
                  <a:srgbClr val="000066"/>
                </a:solidFill>
              </a:rPr>
              <a:t>Creditors may take over as new owners. </a:t>
            </a:r>
          </a:p>
          <a:p>
            <a:pPr marL="625475" indent="-625475" eaLnBrk="0" hangingPunct="0">
              <a:spcBef>
                <a:spcPts val="0"/>
              </a:spcBef>
              <a:buFont typeface="Wingdings" panose="05000000000000000000" pitchFamily="2" charset="2"/>
              <a:buChar char="Ø"/>
              <a:defRPr/>
            </a:pPr>
            <a:r>
              <a:rPr lang="en-US" sz="2600" dirty="0">
                <a:solidFill>
                  <a:srgbClr val="000066"/>
                </a:solidFill>
              </a:rPr>
              <a:t>Suppliers might be able to maintain the company as a customer. </a:t>
            </a:r>
          </a:p>
          <a:p>
            <a:pPr marL="625475" indent="-625475" eaLnBrk="0" hangingPunct="0">
              <a:spcBef>
                <a:spcPts val="0"/>
              </a:spcBef>
              <a:buFont typeface="Wingdings" panose="05000000000000000000" pitchFamily="2" charset="2"/>
              <a:buChar char="Ø"/>
              <a:defRPr/>
            </a:pPr>
            <a:r>
              <a:rPr lang="en-US" sz="2600" dirty="0">
                <a:solidFill>
                  <a:srgbClr val="000066"/>
                </a:solidFill>
              </a:rPr>
              <a:t>Customers still may count on the company as a supplier. </a:t>
            </a:r>
          </a:p>
          <a:p>
            <a:pPr marL="625475" indent="-625475" eaLnBrk="0" hangingPunct="0">
              <a:spcBef>
                <a:spcPts val="0"/>
              </a:spcBef>
              <a:buFont typeface="Wingdings" panose="05000000000000000000" pitchFamily="2" charset="2"/>
              <a:buChar char="Ø"/>
              <a:defRPr/>
            </a:pPr>
            <a:r>
              <a:rPr lang="en-US" sz="2600" dirty="0">
                <a:solidFill>
                  <a:srgbClr val="000066"/>
                </a:solidFill>
              </a:rPr>
              <a:t>Employees may be able to keep the jobs that would have been sacrificed in a liquidation.</a:t>
            </a:r>
          </a:p>
        </p:txBody>
      </p:sp>
      <p:sp>
        <p:nvSpPr>
          <p:cNvPr id="6"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42</a:t>
            </a:fld>
            <a:endParaRPr lang="en-US" sz="1000" i="0" dirty="0">
              <a:latin typeface="Times New Roman" panose="02020603050405020304" pitchFamily="18" charset="0"/>
              <a:cs typeface="Times New Roman" panose="02020603050405020304" pitchFamily="18" charset="0"/>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 y="152400"/>
            <a:ext cx="8839200" cy="1371600"/>
          </a:xfrm>
        </p:spPr>
        <p:txBody>
          <a:bodyPr/>
          <a:lstStyle/>
          <a:p>
            <a:r>
              <a:rPr lang="en-US" dirty="0"/>
              <a:t>Plan of Reorganization</a:t>
            </a:r>
          </a:p>
        </p:txBody>
      </p:sp>
      <p:sp>
        <p:nvSpPr>
          <p:cNvPr id="961539" name="Rectangle 3"/>
          <p:cNvSpPr>
            <a:spLocks noGrp="1" noChangeArrowheads="1"/>
          </p:cNvSpPr>
          <p:nvPr>
            <p:ph idx="1"/>
          </p:nvPr>
        </p:nvSpPr>
        <p:spPr>
          <a:xfrm>
            <a:off x="228600" y="1676400"/>
            <a:ext cx="8839200" cy="4648200"/>
          </a:xfrm>
          <a:noFill/>
          <a:ln w="38100">
            <a:noFill/>
          </a:ln>
          <a:effectLst/>
        </p:spPr>
        <p:txBody>
          <a:bodyPr/>
          <a:lstStyle/>
          <a:p>
            <a:pPr marL="0" indent="0">
              <a:spcBef>
                <a:spcPts val="1200"/>
              </a:spcBef>
              <a:buClr>
                <a:srgbClr val="002060"/>
              </a:buClr>
              <a:buFont typeface="Wingdings" pitchFamily="2" charset="2"/>
              <a:buNone/>
              <a:defRPr/>
            </a:pPr>
            <a:r>
              <a:rPr lang="en-US" sz="2800" dirty="0"/>
              <a:t>A plan of reorganization must be put forth within 120 days and approved within 180 days by the debtor in possession unless court grants an extension (18 months). </a:t>
            </a:r>
          </a:p>
          <a:p>
            <a:pPr marL="0" indent="0">
              <a:spcBef>
                <a:spcPts val="1200"/>
              </a:spcBef>
              <a:buClr>
                <a:srgbClr val="002060"/>
              </a:buClr>
              <a:buFont typeface="Wingdings" pitchFamily="2" charset="2"/>
              <a:buNone/>
              <a:defRPr/>
            </a:pPr>
            <a:r>
              <a:rPr lang="en-US" sz="2800" dirty="0"/>
              <a:t>Examples include plans:</a:t>
            </a:r>
          </a:p>
          <a:p>
            <a:pPr marL="808038" indent="-457200">
              <a:lnSpc>
                <a:spcPct val="90000"/>
              </a:lnSpc>
              <a:buClr>
                <a:srgbClr val="002060"/>
              </a:buClr>
              <a:buFont typeface="Wingdings" pitchFamily="2" charset="2"/>
              <a:buChar char="Ø"/>
              <a:defRPr/>
            </a:pPr>
            <a:r>
              <a:rPr lang="en-US" sz="2800" dirty="0"/>
              <a:t>Proposing changes in company’s operations.</a:t>
            </a:r>
          </a:p>
          <a:p>
            <a:pPr marL="808038" indent="-457200">
              <a:lnSpc>
                <a:spcPct val="90000"/>
              </a:lnSpc>
              <a:buClr>
                <a:srgbClr val="002060"/>
              </a:buClr>
              <a:buFont typeface="Wingdings" pitchFamily="2" charset="2"/>
              <a:buChar char="Ø"/>
              <a:defRPr/>
            </a:pPr>
            <a:r>
              <a:rPr lang="en-US" sz="2800" dirty="0"/>
              <a:t>For generating additional monetary resources.</a:t>
            </a:r>
          </a:p>
          <a:p>
            <a:pPr marL="808038" indent="-457200">
              <a:lnSpc>
                <a:spcPct val="90000"/>
              </a:lnSpc>
              <a:buClr>
                <a:srgbClr val="002060"/>
              </a:buClr>
              <a:buFont typeface="Wingdings" pitchFamily="2" charset="2"/>
              <a:buChar char="Ø"/>
              <a:defRPr/>
            </a:pPr>
            <a:r>
              <a:rPr lang="en-US" sz="2800" dirty="0"/>
              <a:t>For changes in management of the company.</a:t>
            </a:r>
          </a:p>
          <a:p>
            <a:pPr marL="808038" indent="-457200">
              <a:lnSpc>
                <a:spcPct val="90000"/>
              </a:lnSpc>
              <a:buClr>
                <a:srgbClr val="002060"/>
              </a:buClr>
              <a:buFont typeface="Wingdings" pitchFamily="2" charset="2"/>
              <a:buChar char="Ø"/>
              <a:defRPr/>
            </a:pPr>
            <a:r>
              <a:rPr lang="en-US" sz="2800" dirty="0"/>
              <a:t>To settle debts that existed when the order of relief was issued.</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43</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152400" y="152400"/>
            <a:ext cx="8839200" cy="1295400"/>
          </a:xfrm>
        </p:spPr>
        <p:txBody>
          <a:bodyPr/>
          <a:lstStyle/>
          <a:p>
            <a:r>
              <a:rPr lang="en-US" dirty="0"/>
              <a:t>Acceptance and Confirmation of Reorganization Plan </a:t>
            </a:r>
          </a:p>
        </p:txBody>
      </p:sp>
      <p:sp>
        <p:nvSpPr>
          <p:cNvPr id="6148" name="Rectangle 3"/>
          <p:cNvSpPr>
            <a:spLocks noGrp="1" noChangeArrowheads="1"/>
          </p:cNvSpPr>
          <p:nvPr>
            <p:ph idx="1"/>
          </p:nvPr>
        </p:nvSpPr>
        <p:spPr>
          <a:xfrm>
            <a:off x="152400" y="1752600"/>
            <a:ext cx="8839200" cy="4191000"/>
          </a:xfrm>
        </p:spPr>
        <p:txBody>
          <a:bodyPr/>
          <a:lstStyle/>
          <a:p>
            <a:pPr marL="0" indent="0">
              <a:spcBef>
                <a:spcPts val="600"/>
              </a:spcBef>
              <a:buClr>
                <a:srgbClr val="002060"/>
              </a:buClr>
              <a:buSzPct val="75000"/>
              <a:buNone/>
            </a:pPr>
            <a:r>
              <a:rPr lang="en-US" sz="2600" dirty="0"/>
              <a:t>Acceptance of reorganization plan requires approval by:</a:t>
            </a:r>
          </a:p>
          <a:p>
            <a:pPr marL="857250" lvl="1" indent="-514350">
              <a:spcBef>
                <a:spcPts val="600"/>
              </a:spcBef>
              <a:buClr>
                <a:srgbClr val="002060"/>
              </a:buClr>
              <a:buSzPct val="100000"/>
              <a:buFont typeface="+mj-lt"/>
              <a:buAutoNum type="arabicPeriod"/>
            </a:pPr>
            <a:r>
              <a:rPr lang="en-US" sz="2600" dirty="0"/>
              <a:t>Two-thirds of the dollar amount and more than one-half of the creditors who vote.</a:t>
            </a:r>
          </a:p>
          <a:p>
            <a:pPr marL="857250" lvl="1" indent="-514350">
              <a:spcBef>
                <a:spcPts val="600"/>
              </a:spcBef>
              <a:buClr>
                <a:srgbClr val="002060"/>
              </a:buClr>
              <a:buSzPct val="100000"/>
              <a:buFont typeface="+mj-lt"/>
              <a:buAutoNum type="arabicPeriod"/>
            </a:pPr>
            <a:r>
              <a:rPr lang="en-US" sz="2600" dirty="0"/>
              <a:t>Two-thirds of each class of stockholders who vote. </a:t>
            </a:r>
          </a:p>
          <a:p>
            <a:pPr marL="857250" lvl="1" indent="-514350">
              <a:spcBef>
                <a:spcPts val="600"/>
              </a:spcBef>
              <a:buClr>
                <a:srgbClr val="002060"/>
              </a:buClr>
              <a:buSzPct val="100000"/>
              <a:buFont typeface="+mj-lt"/>
              <a:buAutoNum type="arabicPeriod"/>
            </a:pPr>
            <a:r>
              <a:rPr lang="en-US" sz="2600" dirty="0"/>
              <a:t>Confirmation by the court.</a:t>
            </a:r>
          </a:p>
          <a:p>
            <a:pPr marL="1314450" lvl="2" indent="-571500">
              <a:spcBef>
                <a:spcPts val="600"/>
              </a:spcBef>
              <a:buClr>
                <a:srgbClr val="002060"/>
              </a:buClr>
              <a:buSzPct val="100000"/>
              <a:buFont typeface="+mj-lt"/>
              <a:buAutoNum type="alphaLcPeriod"/>
            </a:pPr>
            <a:r>
              <a:rPr lang="en-US" sz="2600" dirty="0"/>
              <a:t>Court can force acceptance of a plan voted down (known as a “cram down”).</a:t>
            </a:r>
          </a:p>
          <a:p>
            <a:pPr marL="1314450" lvl="2" indent="-571500">
              <a:spcBef>
                <a:spcPts val="600"/>
              </a:spcBef>
              <a:buClr>
                <a:srgbClr val="002060"/>
              </a:buClr>
              <a:buSzPct val="100000"/>
              <a:buFont typeface="+mj-lt"/>
              <a:buAutoNum type="alphaLcPeriod"/>
            </a:pPr>
            <a:r>
              <a:rPr lang="en-US" sz="2600" dirty="0"/>
              <a:t>Court can convert a Chapter 11 bankruptcy to a Chapter 7 liquidation at any time.</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44</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13-9</a:t>
            </a:r>
          </a:p>
        </p:txBody>
      </p:sp>
      <p:sp>
        <p:nvSpPr>
          <p:cNvPr id="2" name="Content Placeholder 1"/>
          <p:cNvSpPr>
            <a:spLocks noGrp="1"/>
          </p:cNvSpPr>
          <p:nvPr>
            <p:ph idx="1"/>
          </p:nvPr>
        </p:nvSpPr>
        <p:spPr>
          <a:xfrm>
            <a:off x="762000" y="1600200"/>
            <a:ext cx="7696200" cy="4525963"/>
          </a:xfrm>
        </p:spPr>
        <p:txBody>
          <a:bodyPr/>
          <a:lstStyle/>
          <a:p>
            <a:pPr marL="0" lvl="0" indent="0" eaLnBrk="0" hangingPunct="0">
              <a:spcBef>
                <a:spcPct val="0"/>
              </a:spcBef>
              <a:buNone/>
            </a:pPr>
            <a:endParaRPr lang="en-US" sz="4400" dirty="0">
              <a:cs typeface="+mn-cs"/>
            </a:endParaRPr>
          </a:p>
          <a:p>
            <a:pPr marL="0" lvl="0" indent="0" eaLnBrk="0" hangingPunct="0">
              <a:spcBef>
                <a:spcPct val="0"/>
              </a:spcBef>
              <a:buNone/>
            </a:pPr>
            <a:r>
              <a:rPr lang="en-US" sz="4400" dirty="0">
                <a:cs typeface="+mn-cs"/>
              </a:rPr>
              <a:t>Account for a company as it moves through reorganization.</a:t>
            </a:r>
            <a:endParaRPr lang="en-US" sz="4400" dirty="0"/>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45</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265186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a:xfrm>
            <a:off x="152400" y="152400"/>
            <a:ext cx="8839200" cy="1295400"/>
          </a:xfrm>
        </p:spPr>
        <p:txBody>
          <a:bodyPr/>
          <a:lstStyle/>
          <a:p>
            <a:r>
              <a:rPr lang="en-US" dirty="0"/>
              <a:t>Specific Questions Raised during Reorganization</a:t>
            </a:r>
          </a:p>
        </p:txBody>
      </p:sp>
      <p:sp>
        <p:nvSpPr>
          <p:cNvPr id="7172" name="Rectangle 4"/>
          <p:cNvSpPr>
            <a:spLocks noGrp="1" noChangeArrowheads="1"/>
          </p:cNvSpPr>
          <p:nvPr>
            <p:ph idx="1"/>
          </p:nvPr>
        </p:nvSpPr>
        <p:spPr>
          <a:xfrm>
            <a:off x="304800" y="1524000"/>
            <a:ext cx="8458200" cy="4876800"/>
          </a:xfrm>
          <a:noFill/>
          <a:ln w="38100">
            <a:noFill/>
          </a:ln>
        </p:spPr>
        <p:txBody>
          <a:bodyPr/>
          <a:lstStyle/>
          <a:p>
            <a:pPr marL="685800" indent="-457200">
              <a:spcAft>
                <a:spcPts val="300"/>
              </a:spcAft>
              <a:buFont typeface="Wingdings" panose="05000000000000000000" pitchFamily="2" charset="2"/>
              <a:buChar char="Ø"/>
            </a:pPr>
            <a:r>
              <a:rPr lang="en-US" sz="2600" dirty="0">
                <a:solidFill>
                  <a:srgbClr val="000066"/>
                </a:solidFill>
              </a:rPr>
              <a:t>Should resulting income from continuing operating activities be differentiated from transactions connected solely with the reorganization process?</a:t>
            </a:r>
          </a:p>
          <a:p>
            <a:pPr marL="685800" indent="-457200">
              <a:spcAft>
                <a:spcPts val="300"/>
              </a:spcAft>
              <a:buFont typeface="Wingdings" panose="05000000000000000000" pitchFamily="2" charset="2"/>
              <a:buChar char="Ø"/>
            </a:pPr>
            <a:r>
              <a:rPr lang="en-US" sz="2600" dirty="0">
                <a:solidFill>
                  <a:srgbClr val="000066"/>
                </a:solidFill>
              </a:rPr>
              <a:t>How are reorganization items identified? </a:t>
            </a:r>
          </a:p>
          <a:p>
            <a:pPr marL="685800" indent="-457200">
              <a:spcAft>
                <a:spcPts val="300"/>
              </a:spcAft>
              <a:buSzPct val="100000"/>
              <a:buFont typeface="Wingdings" panose="05000000000000000000" pitchFamily="2" charset="2"/>
              <a:buChar char="Ø"/>
            </a:pPr>
            <a:r>
              <a:rPr lang="en-US" sz="2600" dirty="0">
                <a:solidFill>
                  <a:srgbClr val="000066"/>
                </a:solidFill>
              </a:rPr>
              <a:t>How should liabilities be reported? Some debts might not be paid for years and require payment of an amount less than face value. </a:t>
            </a:r>
          </a:p>
          <a:p>
            <a:pPr marL="685800" indent="-457200">
              <a:spcAft>
                <a:spcPts val="300"/>
              </a:spcAft>
              <a:buSzPct val="100000"/>
              <a:buFont typeface="Wingdings" panose="05000000000000000000" pitchFamily="2" charset="2"/>
              <a:buChar char="Ø"/>
            </a:pPr>
            <a:r>
              <a:rPr lang="en-US" sz="2600" dirty="0">
                <a:solidFill>
                  <a:srgbClr val="000066"/>
                </a:solidFill>
              </a:rPr>
              <a:t>How is this information presented? </a:t>
            </a:r>
          </a:p>
          <a:p>
            <a:pPr marL="685800" indent="-457200">
              <a:spcAft>
                <a:spcPts val="300"/>
              </a:spcAft>
              <a:buSzPct val="100000"/>
              <a:buFont typeface="Wingdings" panose="05000000000000000000" pitchFamily="2" charset="2"/>
              <a:buChar char="Ø"/>
            </a:pPr>
            <a:r>
              <a:rPr lang="en-US" sz="2600" dirty="0">
                <a:solidFill>
                  <a:srgbClr val="000066"/>
                </a:solidFill>
              </a:rPr>
              <a:t>Does reorganization necessitate a change in the reporting basis of the company’s assets? </a:t>
            </a:r>
          </a:p>
          <a:p>
            <a:pPr marL="685800" indent="-457200">
              <a:spcAft>
                <a:spcPts val="300"/>
              </a:spcAft>
              <a:buSzPct val="100000"/>
              <a:buFont typeface="Wingdings" panose="05000000000000000000" pitchFamily="2" charset="2"/>
              <a:buChar char="Ø"/>
            </a:pPr>
            <a:r>
              <a:rPr lang="en-US" sz="2600" dirty="0">
                <a:solidFill>
                  <a:srgbClr val="000066"/>
                </a:solidFill>
              </a:rPr>
              <a:t>Is the previous carrying value still relevant?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46</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a:xfrm>
            <a:off x="152400" y="152400"/>
            <a:ext cx="8839200" cy="1371600"/>
          </a:xfrm>
        </p:spPr>
        <p:txBody>
          <a:bodyPr/>
          <a:lstStyle/>
          <a:p>
            <a:r>
              <a:rPr lang="en-US" dirty="0"/>
              <a:t>Income Statement during Reorganization</a:t>
            </a:r>
          </a:p>
        </p:txBody>
      </p:sp>
      <p:sp>
        <p:nvSpPr>
          <p:cNvPr id="7172" name="Rectangle 4"/>
          <p:cNvSpPr>
            <a:spLocks noGrp="1" noChangeArrowheads="1"/>
          </p:cNvSpPr>
          <p:nvPr>
            <p:ph idx="1"/>
          </p:nvPr>
        </p:nvSpPr>
        <p:spPr>
          <a:xfrm>
            <a:off x="609600" y="1905000"/>
            <a:ext cx="7924800" cy="4267200"/>
          </a:xfrm>
          <a:noFill/>
          <a:ln w="38100">
            <a:noFill/>
          </a:ln>
        </p:spPr>
        <p:txBody>
          <a:bodyPr/>
          <a:lstStyle/>
          <a:p>
            <a:pPr marL="0" indent="0">
              <a:spcBef>
                <a:spcPts val="600"/>
              </a:spcBef>
              <a:spcAft>
                <a:spcPts val="600"/>
              </a:spcAft>
              <a:buClr>
                <a:srgbClr val="000066"/>
              </a:buClr>
              <a:buSzPct val="100000"/>
              <a:buNone/>
            </a:pPr>
            <a:r>
              <a:rPr lang="en-US" sz="2600" dirty="0">
                <a:solidFill>
                  <a:srgbClr val="000066"/>
                </a:solidFill>
              </a:rPr>
              <a:t>Gains, losses, revenues and expenses of the known reorganization are reported separately from normal operations on the income statement. </a:t>
            </a:r>
          </a:p>
          <a:p>
            <a:pPr>
              <a:spcBef>
                <a:spcPts val="600"/>
              </a:spcBef>
              <a:spcAft>
                <a:spcPts val="600"/>
              </a:spcAft>
              <a:buClr>
                <a:srgbClr val="000066"/>
              </a:buClr>
              <a:buSzPct val="100000"/>
              <a:buFont typeface="Wingdings" panose="05000000000000000000" pitchFamily="2" charset="2"/>
              <a:buChar char="Ø"/>
            </a:pPr>
            <a:r>
              <a:rPr lang="en-US" sz="2600" dirty="0">
                <a:solidFill>
                  <a:srgbClr val="000066"/>
                </a:solidFill>
              </a:rPr>
              <a:t>Gains and losses on sale of assets if sale is a direct result of bankruptcy proceedings as approved by the bankruptcy court.</a:t>
            </a:r>
          </a:p>
          <a:p>
            <a:pPr>
              <a:buClr>
                <a:srgbClr val="000066"/>
              </a:buClr>
              <a:buFont typeface="Wingdings" panose="05000000000000000000" pitchFamily="2" charset="2"/>
              <a:buChar char="Ø"/>
            </a:pPr>
            <a:r>
              <a:rPr lang="en-US" sz="2600" dirty="0">
                <a:solidFill>
                  <a:srgbClr val="000066"/>
                </a:solidFill>
              </a:rPr>
              <a:t>Significant professional fees can be incurred. </a:t>
            </a:r>
          </a:p>
          <a:p>
            <a:pPr>
              <a:buClr>
                <a:srgbClr val="000066"/>
              </a:buClr>
              <a:buFont typeface="Wingdings" panose="05000000000000000000" pitchFamily="2" charset="2"/>
              <a:buChar char="Ø"/>
            </a:pPr>
            <a:r>
              <a:rPr lang="en-US" sz="2600" dirty="0">
                <a:solidFill>
                  <a:srgbClr val="000066"/>
                </a:solidFill>
              </a:rPr>
              <a:t>Costs are recorded as expenses when incurred regardless of the monetary amount.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47</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541804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a:xfrm>
            <a:off x="152400" y="152400"/>
            <a:ext cx="8839200" cy="1371600"/>
          </a:xfrm>
        </p:spPr>
        <p:txBody>
          <a:bodyPr/>
          <a:lstStyle/>
          <a:p>
            <a:r>
              <a:rPr lang="en-US" dirty="0"/>
              <a:t>Balance Sheet during Reorganization</a:t>
            </a:r>
          </a:p>
        </p:txBody>
      </p:sp>
      <p:sp>
        <p:nvSpPr>
          <p:cNvPr id="7172" name="Rectangle 4"/>
          <p:cNvSpPr>
            <a:spLocks noGrp="1" noChangeArrowheads="1"/>
          </p:cNvSpPr>
          <p:nvPr>
            <p:ph idx="1"/>
          </p:nvPr>
        </p:nvSpPr>
        <p:spPr>
          <a:xfrm>
            <a:off x="381000" y="1905000"/>
            <a:ext cx="8305800" cy="4419600"/>
          </a:xfrm>
          <a:noFill/>
          <a:ln w="38100">
            <a:noFill/>
          </a:ln>
        </p:spPr>
        <p:txBody>
          <a:bodyPr/>
          <a:lstStyle/>
          <a:p>
            <a:pPr marL="0" indent="0">
              <a:buClr>
                <a:srgbClr val="002060"/>
              </a:buClr>
              <a:buSzPct val="75000"/>
              <a:buNone/>
            </a:pPr>
            <a:r>
              <a:rPr lang="en-US" sz="2600" dirty="0">
                <a:solidFill>
                  <a:srgbClr val="000066"/>
                </a:solidFill>
              </a:rPr>
              <a:t>A new entity is not created when a company moves into reorganization. </a:t>
            </a:r>
            <a:r>
              <a:rPr lang="en-US" sz="2800" dirty="0">
                <a:solidFill>
                  <a:srgbClr val="000066"/>
                </a:solidFill>
              </a:rPr>
              <a:t>Most traditional GAAP still apply. </a:t>
            </a:r>
          </a:p>
          <a:p>
            <a:pPr marL="808038" indent="-519113">
              <a:buClr>
                <a:srgbClr val="002060"/>
              </a:buClr>
              <a:buSzPct val="100000"/>
              <a:buFont typeface="Wingdings" pitchFamily="2" charset="2"/>
              <a:buChar char="Ø"/>
            </a:pPr>
            <a:r>
              <a:rPr lang="en-US" sz="2600" dirty="0">
                <a:solidFill>
                  <a:srgbClr val="000066"/>
                </a:solidFill>
              </a:rPr>
              <a:t>Assets are still reported at book value.</a:t>
            </a:r>
          </a:p>
          <a:p>
            <a:pPr marL="808038" indent="-519113">
              <a:buClr>
                <a:srgbClr val="002060"/>
              </a:buClr>
              <a:buSzPct val="100000"/>
              <a:buFont typeface="Wingdings" pitchFamily="2" charset="2"/>
              <a:buChar char="Ø"/>
            </a:pPr>
            <a:r>
              <a:rPr lang="en-US" sz="2600" dirty="0">
                <a:solidFill>
                  <a:srgbClr val="000066"/>
                </a:solidFill>
              </a:rPr>
              <a:t>Current versus noncurrent classification not applicable for liabilities are subject to reduction by the court’s acceptance of the plan.</a:t>
            </a:r>
          </a:p>
          <a:p>
            <a:pPr marL="808038" lvl="1" indent="-519113">
              <a:buClr>
                <a:srgbClr val="002060"/>
              </a:buClr>
              <a:buSzPct val="100000"/>
              <a:buFont typeface="Wingdings" pitchFamily="2" charset="2"/>
              <a:buChar char="Ø"/>
            </a:pPr>
            <a:r>
              <a:rPr lang="en-US" sz="2600" dirty="0">
                <a:solidFill>
                  <a:srgbClr val="000066"/>
                </a:solidFill>
              </a:rPr>
              <a:t>These liabilities should be reported separately at the amount of the claims.</a:t>
            </a:r>
          </a:p>
          <a:p>
            <a:pPr marL="808038" lvl="1" indent="-519113">
              <a:buClr>
                <a:srgbClr val="002060"/>
              </a:buClr>
              <a:buSzPct val="100000"/>
              <a:buFont typeface="Wingdings" pitchFamily="2" charset="2"/>
              <a:buChar char="Ø"/>
            </a:pPr>
            <a:r>
              <a:rPr lang="en-US" sz="2600" dirty="0">
                <a:solidFill>
                  <a:srgbClr val="000066"/>
                </a:solidFill>
              </a:rPr>
              <a:t>Liabilities not subject to reduction are all shown as current versus noncurrent.</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48</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622265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13-10</a:t>
            </a:r>
          </a:p>
        </p:txBody>
      </p:sp>
      <p:sp>
        <p:nvSpPr>
          <p:cNvPr id="2" name="Content Placeholder 1"/>
          <p:cNvSpPr>
            <a:spLocks noGrp="1"/>
          </p:cNvSpPr>
          <p:nvPr>
            <p:ph idx="1"/>
          </p:nvPr>
        </p:nvSpPr>
        <p:spPr>
          <a:xfrm>
            <a:off x="685800" y="1600200"/>
            <a:ext cx="7848600" cy="4525963"/>
          </a:xfrm>
        </p:spPr>
        <p:txBody>
          <a:bodyPr/>
          <a:lstStyle/>
          <a:p>
            <a:pPr marL="0" lvl="0" indent="0" eaLnBrk="0" hangingPunct="0">
              <a:spcBef>
                <a:spcPct val="0"/>
              </a:spcBef>
              <a:buNone/>
            </a:pPr>
            <a:endParaRPr lang="en-US" sz="4400" dirty="0">
              <a:cs typeface="+mn-cs"/>
            </a:endParaRPr>
          </a:p>
          <a:p>
            <a:pPr marL="0" lvl="0" indent="0" eaLnBrk="0" hangingPunct="0">
              <a:spcBef>
                <a:spcPct val="0"/>
              </a:spcBef>
              <a:buNone/>
            </a:pPr>
            <a:r>
              <a:rPr lang="en-US" sz="4400" dirty="0">
                <a:cs typeface="+mn-cs"/>
              </a:rPr>
              <a:t>Describe the financial reporting for a company that successfully exits bankruptcy as a reorganized entity.</a:t>
            </a:r>
            <a:endParaRPr lang="en-US" sz="4400" dirty="0"/>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49</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89919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p:txBody>
          <a:bodyPr/>
          <a:lstStyle/>
          <a:p>
            <a:r>
              <a:rPr lang="en-US" dirty="0"/>
              <a:t>Bankruptcy</a:t>
            </a:r>
          </a:p>
        </p:txBody>
      </p:sp>
      <p:sp>
        <p:nvSpPr>
          <p:cNvPr id="1028" name="Rectangle 4"/>
          <p:cNvSpPr>
            <a:spLocks noGrp="1" noChangeArrowheads="1"/>
          </p:cNvSpPr>
          <p:nvPr>
            <p:ph idx="1"/>
          </p:nvPr>
        </p:nvSpPr>
        <p:spPr>
          <a:xfrm>
            <a:off x="304800" y="1600200"/>
            <a:ext cx="8305800" cy="5105400"/>
          </a:xfrm>
          <a:ln w="38100">
            <a:noFill/>
          </a:ln>
        </p:spPr>
        <p:txBody>
          <a:bodyPr/>
          <a:lstStyle/>
          <a:p>
            <a:pPr>
              <a:spcBef>
                <a:spcPts val="1200"/>
              </a:spcBef>
              <a:buClr>
                <a:srgbClr val="000066"/>
              </a:buClr>
              <a:buFont typeface="Wingdings" panose="05000000000000000000" pitchFamily="2" charset="2"/>
              <a:buChar char="Ø"/>
            </a:pPr>
            <a:r>
              <a:rPr lang="en-US" sz="2800" dirty="0">
                <a:solidFill>
                  <a:srgbClr val="000066"/>
                </a:solidFill>
              </a:rPr>
              <a:t>Virtually all businesses undergo occasional financial difficulties. Not every company is able to solve its difficulties. </a:t>
            </a:r>
          </a:p>
          <a:p>
            <a:pPr>
              <a:spcBef>
                <a:spcPts val="1200"/>
              </a:spcBef>
              <a:buClr>
                <a:srgbClr val="000066"/>
              </a:buClr>
              <a:buFont typeface="Wingdings" panose="05000000000000000000" pitchFamily="2" charset="2"/>
              <a:buChar char="Ø"/>
            </a:pPr>
            <a:r>
              <a:rPr lang="en-US" sz="2800" dirty="0">
                <a:solidFill>
                  <a:srgbClr val="000066"/>
                </a:solidFill>
              </a:rPr>
              <a:t>If problems persist, a company can eventually become </a:t>
            </a:r>
            <a:r>
              <a:rPr lang="en-US" sz="2800" i="1" dirty="0">
                <a:solidFill>
                  <a:srgbClr val="000066"/>
                </a:solidFill>
              </a:rPr>
              <a:t>insolvent, </a:t>
            </a:r>
            <a:r>
              <a:rPr lang="en-US" sz="2800" dirty="0">
                <a:solidFill>
                  <a:srgbClr val="000066"/>
                </a:solidFill>
              </a:rPr>
              <a:t>unable to pay debts as the obligations come due. </a:t>
            </a:r>
          </a:p>
          <a:p>
            <a:pPr>
              <a:spcBef>
                <a:spcPts val="1200"/>
              </a:spcBef>
              <a:buClr>
                <a:srgbClr val="000066"/>
              </a:buClr>
              <a:buFont typeface="Wingdings" panose="05000000000000000000" pitchFamily="2" charset="2"/>
              <a:buChar char="Ø"/>
            </a:pPr>
            <a:r>
              <a:rPr lang="en-US" sz="2800" dirty="0">
                <a:solidFill>
                  <a:srgbClr val="000066"/>
                </a:solidFill>
              </a:rPr>
              <a:t>Bankruptcy laws have been established in the United States to structure the process, provide protection for all parties, and ensure fair and equitable treatment.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5</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820267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p:txBody>
          <a:bodyPr/>
          <a:lstStyle/>
          <a:p>
            <a:r>
              <a:rPr lang="en-US" dirty="0">
                <a:solidFill>
                  <a:srgbClr val="000066"/>
                </a:solidFill>
              </a:rPr>
              <a:t>Financial Reporting for Companies Emerging from Reorganization</a:t>
            </a:r>
          </a:p>
        </p:txBody>
      </p:sp>
      <p:sp>
        <p:nvSpPr>
          <p:cNvPr id="8197" name="Rectangle 5"/>
          <p:cNvSpPr>
            <a:spLocks noGrp="1" noChangeArrowheads="1"/>
          </p:cNvSpPr>
          <p:nvPr>
            <p:ph idx="1"/>
          </p:nvPr>
        </p:nvSpPr>
        <p:spPr>
          <a:xfrm>
            <a:off x="457200" y="1447800"/>
            <a:ext cx="8458200" cy="1752600"/>
          </a:xfrm>
          <a:noFill/>
          <a:ln w="38100">
            <a:noFill/>
          </a:ln>
        </p:spPr>
        <p:txBody>
          <a:bodyPr/>
          <a:lstStyle/>
          <a:p>
            <a:pPr marL="0" indent="0">
              <a:buClr>
                <a:srgbClr val="002060"/>
              </a:buClr>
              <a:buFont typeface="Wingdings" pitchFamily="2" charset="2"/>
              <a:buNone/>
            </a:pPr>
            <a:r>
              <a:rPr lang="en-US" sz="2600" dirty="0">
                <a:solidFill>
                  <a:srgbClr val="000066"/>
                </a:solidFill>
              </a:rPr>
              <a:t>When a company emerges from Chapter 11, GAAP permits </a:t>
            </a:r>
            <a:r>
              <a:rPr lang="en-US" sz="2600" i="1" dirty="0">
                <a:solidFill>
                  <a:srgbClr val="000066"/>
                </a:solidFill>
              </a:rPr>
              <a:t>fresh start reporting</a:t>
            </a:r>
            <a:r>
              <a:rPr lang="en-US" sz="2600" dirty="0">
                <a:solidFill>
                  <a:srgbClr val="000066"/>
                </a:solidFill>
              </a:rPr>
              <a:t> if two conditions are met:</a:t>
            </a:r>
          </a:p>
        </p:txBody>
      </p:sp>
      <p:sp>
        <p:nvSpPr>
          <p:cNvPr id="7" name="Rectangle 5"/>
          <p:cNvSpPr txBox="1">
            <a:spLocks noChangeArrowheads="1"/>
          </p:cNvSpPr>
          <p:nvPr/>
        </p:nvSpPr>
        <p:spPr bwMode="auto">
          <a:xfrm>
            <a:off x="457200" y="2362200"/>
            <a:ext cx="8534400" cy="4114800"/>
          </a:xfrm>
          <a:prstGeom prst="rect">
            <a:avLst/>
          </a:prstGeom>
          <a:noFill/>
          <a:ln w="38100">
            <a:noFill/>
            <a:miter lim="800000"/>
            <a:headEnd/>
            <a:tailEnd/>
          </a:ln>
          <a:effectLst/>
        </p:spPr>
        <p:txBody>
          <a:bodyPr lIns="90488" tIns="44450" rIns="90488" bIns="44450"/>
          <a:lstStyle/>
          <a:p>
            <a:pPr marL="514350" indent="-514350">
              <a:spcAft>
                <a:spcPts val="600"/>
              </a:spcAft>
              <a:buFont typeface="+mj-lt"/>
              <a:buAutoNum type="arabicPeriod"/>
            </a:pPr>
            <a:r>
              <a:rPr lang="en-US" sz="2600" b="1" dirty="0">
                <a:solidFill>
                  <a:srgbClr val="000066"/>
                </a:solidFill>
                <a:effectLst/>
              </a:rPr>
              <a:t>Total reorganization (fair) value of assets of emerging company is less than total allowed claims as of the date of order for relief plus liabilities incurred subsequently. Company could not have continued as a going concern; it would have had a negative net worth. </a:t>
            </a:r>
          </a:p>
          <a:p>
            <a:pPr marL="514350" indent="-514350">
              <a:spcAft>
                <a:spcPts val="600"/>
              </a:spcAft>
              <a:buFont typeface="+mj-lt"/>
              <a:buAutoNum type="arabicPeriod"/>
            </a:pPr>
            <a:r>
              <a:rPr lang="en-US" sz="2600" b="1" dirty="0">
                <a:solidFill>
                  <a:srgbClr val="000066"/>
                </a:solidFill>
                <a:effectLst/>
              </a:rPr>
              <a:t>Previous owners of voting stock are left with less than 50 percent of the voting stock of the company when it emerges from bankruptcy, indicating that control of the successor company has changed. </a:t>
            </a:r>
          </a:p>
        </p:txBody>
      </p:sp>
      <p:sp>
        <p:nvSpPr>
          <p:cNvPr id="6"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50</a:t>
            </a:fld>
            <a:endParaRPr lang="en-US" sz="1000" i="0" dirty="0">
              <a:latin typeface="Times New Roman" panose="02020603050405020304" pitchFamily="18" charset="0"/>
              <a:cs typeface="Times New Roman" panose="02020603050405020304" pitchFamily="18" charset="0"/>
            </a:endParaRPr>
          </a:p>
        </p:txBody>
      </p:sp>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3"/>
          <p:cNvSpPr>
            <a:spLocks noGrp="1" noChangeArrowheads="1"/>
          </p:cNvSpPr>
          <p:nvPr>
            <p:ph type="title"/>
          </p:nvPr>
        </p:nvSpPr>
        <p:spPr/>
        <p:txBody>
          <a:bodyPr/>
          <a:lstStyle/>
          <a:p>
            <a:r>
              <a:rPr lang="en-US" dirty="0"/>
              <a:t>Fresh Start Accounting</a:t>
            </a:r>
          </a:p>
        </p:txBody>
      </p:sp>
      <p:sp>
        <p:nvSpPr>
          <p:cNvPr id="9220" name="Rectangle 4"/>
          <p:cNvSpPr>
            <a:spLocks noGrp="1" noChangeArrowheads="1"/>
          </p:cNvSpPr>
          <p:nvPr>
            <p:ph idx="1"/>
          </p:nvPr>
        </p:nvSpPr>
        <p:spPr>
          <a:xfrm>
            <a:off x="304800" y="1828800"/>
            <a:ext cx="8763000" cy="3962400"/>
          </a:xfrm>
          <a:ln w="38100">
            <a:noFill/>
          </a:ln>
        </p:spPr>
        <p:txBody>
          <a:bodyPr/>
          <a:lstStyle/>
          <a:p>
            <a:pPr marL="0" indent="0">
              <a:buClr>
                <a:srgbClr val="002060"/>
              </a:buClr>
              <a:buNone/>
            </a:pPr>
            <a:r>
              <a:rPr lang="en-US" sz="2800" dirty="0">
                <a:solidFill>
                  <a:srgbClr val="000066"/>
                </a:solidFill>
              </a:rPr>
              <a:t>The entity is viewed as a newly created organization. </a:t>
            </a:r>
          </a:p>
          <a:p>
            <a:pPr marL="808038" indent="-519113">
              <a:buClr>
                <a:srgbClr val="002060"/>
              </a:buClr>
              <a:buFont typeface="Wingdings" pitchFamily="2" charset="2"/>
              <a:buChar char="Ø"/>
            </a:pPr>
            <a:r>
              <a:rPr lang="en-US" sz="2800" dirty="0">
                <a:solidFill>
                  <a:srgbClr val="000066"/>
                </a:solidFill>
              </a:rPr>
              <a:t>Assets are restated to individual current value.</a:t>
            </a:r>
          </a:p>
          <a:p>
            <a:pPr marL="808038" indent="-519113">
              <a:buClr>
                <a:srgbClr val="002060"/>
              </a:buClr>
              <a:buFont typeface="Wingdings" pitchFamily="2" charset="2"/>
              <a:buChar char="Ø"/>
            </a:pPr>
            <a:r>
              <a:rPr lang="en-US" sz="2800" dirty="0">
                <a:solidFill>
                  <a:srgbClr val="000066"/>
                </a:solidFill>
              </a:rPr>
              <a:t>Any unallocated portion of the reorganization value is reported as goodwill.</a:t>
            </a:r>
          </a:p>
          <a:p>
            <a:pPr marL="808038" indent="-519113">
              <a:buClr>
                <a:srgbClr val="002060"/>
              </a:buClr>
              <a:buFont typeface="Wingdings" pitchFamily="2" charset="2"/>
              <a:buChar char="Ø"/>
            </a:pPr>
            <a:r>
              <a:rPr lang="en-US" sz="2800" dirty="0">
                <a:solidFill>
                  <a:srgbClr val="000066"/>
                </a:solidFill>
              </a:rPr>
              <a:t>Liabilities (except deferred income taxes) are stated at the present value of future cash payments.</a:t>
            </a:r>
          </a:p>
          <a:p>
            <a:pPr marL="808038" indent="-519113">
              <a:buClr>
                <a:srgbClr val="002060"/>
              </a:buClr>
              <a:buFont typeface="Wingdings" pitchFamily="2" charset="2"/>
              <a:buChar char="Ø"/>
            </a:pPr>
            <a:r>
              <a:rPr lang="en-US" sz="2800" dirty="0">
                <a:solidFill>
                  <a:srgbClr val="000066"/>
                </a:solidFill>
              </a:rPr>
              <a:t>Retained earnings is set to zero.</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51</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9"/>
          <p:cNvSpPr>
            <a:spLocks noGrp="1" noChangeArrowheads="1"/>
          </p:cNvSpPr>
          <p:nvPr>
            <p:ph type="title"/>
          </p:nvPr>
        </p:nvSpPr>
        <p:spPr/>
        <p:txBody>
          <a:bodyPr/>
          <a:lstStyle/>
          <a:p>
            <a:r>
              <a:rPr lang="en-US" sz="4000" dirty="0"/>
              <a:t>Learning Objective 13-2</a:t>
            </a:r>
          </a:p>
        </p:txBody>
      </p:sp>
      <p:sp>
        <p:nvSpPr>
          <p:cNvPr id="2" name="Content Placeholder 1"/>
          <p:cNvSpPr>
            <a:spLocks noGrp="1"/>
          </p:cNvSpPr>
          <p:nvPr>
            <p:ph idx="1"/>
          </p:nvPr>
        </p:nvSpPr>
        <p:spPr/>
        <p:txBody>
          <a:bodyPr/>
          <a:lstStyle/>
          <a:p>
            <a:pPr marL="0" lvl="0" indent="0" eaLnBrk="0" hangingPunct="0">
              <a:spcBef>
                <a:spcPct val="0"/>
              </a:spcBef>
              <a:buNone/>
            </a:pPr>
            <a:endParaRPr lang="en-US" sz="4000" dirty="0">
              <a:solidFill>
                <a:srgbClr val="000066"/>
              </a:solidFill>
              <a:cs typeface="+mn-cs"/>
            </a:endParaRPr>
          </a:p>
          <a:p>
            <a:pPr marL="0" lvl="0" indent="0" eaLnBrk="0" hangingPunct="0">
              <a:spcBef>
                <a:spcPct val="0"/>
              </a:spcBef>
              <a:buNone/>
            </a:pPr>
            <a:r>
              <a:rPr lang="en-US" sz="4000" dirty="0">
                <a:solidFill>
                  <a:srgbClr val="000066"/>
                </a:solidFill>
                <a:cs typeface="+mn-cs"/>
              </a:rPr>
              <a:t>Describe the reporting actions that accountants should consider before a troubled company declares bankruptcy.</a:t>
            </a:r>
            <a:endParaRPr lang="en-US" sz="4000" dirty="0">
              <a:solidFill>
                <a:srgbClr val="000066"/>
              </a:solidFill>
            </a:endParaRPr>
          </a:p>
          <a:p>
            <a:endParaRPr lang="en-US" dirty="0"/>
          </a:p>
        </p:txBody>
      </p:sp>
      <p:sp>
        <p:nvSpPr>
          <p:cNvPr id="5" name="Slide Number Placeholder 11"/>
          <p:cNvSpPr>
            <a:spLocks noGrp="1"/>
          </p:cNvSpPr>
          <p:nvPr>
            <p:ph type="sldNum" sz="quarter" idx="4"/>
          </p:nvPr>
        </p:nvSpPr>
        <p:spPr>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6</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ustDataLst>
      <p:tags r:id="rId1"/>
    </p:custDataLst>
    <p:extLst>
      <p:ext uri="{BB962C8B-B14F-4D97-AF65-F5344CB8AC3E}">
        <p14:creationId xmlns:p14="http://schemas.microsoft.com/office/powerpoint/2010/main" val="2361154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dirty="0"/>
              <a:t>Preliminary Reporting Considerations for a Troubled Company </a:t>
            </a:r>
          </a:p>
        </p:txBody>
      </p:sp>
      <p:sp>
        <p:nvSpPr>
          <p:cNvPr id="950276" name="Rectangle 4"/>
          <p:cNvSpPr>
            <a:spLocks noGrp="1" noChangeArrowheads="1"/>
          </p:cNvSpPr>
          <p:nvPr>
            <p:ph idx="1"/>
          </p:nvPr>
        </p:nvSpPr>
        <p:spPr>
          <a:xfrm>
            <a:off x="76200" y="1676400"/>
            <a:ext cx="8534400" cy="4572000"/>
          </a:xfrm>
          <a:noFill/>
          <a:ln w="38100">
            <a:noFill/>
          </a:ln>
          <a:effectLst/>
        </p:spPr>
        <p:txBody>
          <a:bodyPr/>
          <a:lstStyle/>
          <a:p>
            <a:pPr>
              <a:buFont typeface="Wingdings" panose="05000000000000000000" pitchFamily="2" charset="2"/>
              <a:buChar char="Ø"/>
            </a:pPr>
            <a:r>
              <a:rPr lang="en-US" sz="2600" dirty="0"/>
              <a:t>Bankruptcy rarely occurs due to a single and sudden action. Management will struggle for months, even years, to keep operations viable. </a:t>
            </a:r>
          </a:p>
          <a:p>
            <a:pPr>
              <a:buFont typeface="Wingdings" panose="05000000000000000000" pitchFamily="2" charset="2"/>
              <a:buChar char="Ø"/>
            </a:pPr>
            <a:r>
              <a:rPr lang="en-US" sz="2600" dirty="0"/>
              <a:t>The possible demise of a company might force an accounting reassessment of several assets. </a:t>
            </a:r>
          </a:p>
          <a:p>
            <a:pPr>
              <a:buFont typeface="Wingdings" panose="05000000000000000000" pitchFamily="2" charset="2"/>
              <a:buChar char="Ø"/>
            </a:pPr>
            <a:r>
              <a:rPr lang="en-US" sz="2600" dirty="0"/>
              <a:t>Accountants must monitor the asset goodwill. Entities are required to test goodwill annually for impairment. Testing is more frequent if circumstances or events indicate that the fair value of a reporting unit is more likely than not to have fallen below its carrying amount. </a:t>
            </a:r>
            <a:endParaRPr lang="en-US" sz="2600" dirty="0">
              <a:solidFill>
                <a:srgbClr val="000066"/>
              </a:solidFill>
            </a:endParaRP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7</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50276" name="Rectangle 4"/>
          <p:cNvSpPr>
            <a:spLocks noGrp="1" noChangeArrowheads="1"/>
          </p:cNvSpPr>
          <p:nvPr>
            <p:ph idx="1"/>
          </p:nvPr>
        </p:nvSpPr>
        <p:spPr>
          <a:xfrm>
            <a:off x="152400" y="1524000"/>
            <a:ext cx="8839200" cy="4419600"/>
          </a:xfrm>
          <a:noFill/>
          <a:ln w="38100">
            <a:noFill/>
          </a:ln>
          <a:effectLst/>
        </p:spPr>
        <p:txBody>
          <a:bodyPr/>
          <a:lstStyle/>
          <a:p>
            <a:pPr>
              <a:buFont typeface="Wingdings" panose="05000000000000000000" pitchFamily="2" charset="2"/>
              <a:buChar char="Ø"/>
            </a:pPr>
            <a:r>
              <a:rPr lang="en-US" sz="2600" dirty="0">
                <a:solidFill>
                  <a:srgbClr val="000066"/>
                </a:solidFill>
              </a:rPr>
              <a:t>If bankruptcy is possible, accountants should test for goodwill impairment. “It is common for goodwill to be impaired prior to the bankruptcy filing.”</a:t>
            </a:r>
          </a:p>
          <a:p>
            <a:pPr>
              <a:buFont typeface="Wingdings" panose="05000000000000000000" pitchFamily="2" charset="2"/>
              <a:buChar char="Ø"/>
            </a:pPr>
            <a:r>
              <a:rPr lang="en-US" sz="2600" dirty="0">
                <a:solidFill>
                  <a:srgbClr val="000066"/>
                </a:solidFill>
              </a:rPr>
              <a:t>A valuation allowance must be recognized to offset the impact of a future tax benefit but only if it is more likely than not that the asset will not be realized. </a:t>
            </a:r>
          </a:p>
          <a:p>
            <a:pPr>
              <a:buFont typeface="Wingdings" panose="05000000000000000000" pitchFamily="2" charset="2"/>
              <a:buChar char="Ø"/>
            </a:pPr>
            <a:r>
              <a:rPr lang="en-US" sz="2600" dirty="0">
                <a:solidFill>
                  <a:srgbClr val="000066"/>
                </a:solidFill>
              </a:rPr>
              <a:t>Accountants weigh all available factors to assess the need for having a valuation allowance to offset the financial effect of this tax asset. In the period before a possible bankruptcy, the likelihood of that recognition increases.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8</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
        <p:nvSpPr>
          <p:cNvPr id="7" name="Rectangle 3"/>
          <p:cNvSpPr>
            <a:spLocks noGrp="1" noChangeArrowheads="1"/>
          </p:cNvSpPr>
          <p:nvPr>
            <p:ph type="title"/>
          </p:nvPr>
        </p:nvSpPr>
        <p:spPr>
          <a:xfrm>
            <a:off x="152400" y="152400"/>
            <a:ext cx="8839200" cy="1143000"/>
          </a:xfrm>
        </p:spPr>
        <p:txBody>
          <a:bodyPr/>
          <a:lstStyle/>
          <a:p>
            <a:r>
              <a:rPr lang="en-US" dirty="0"/>
              <a:t>Preliminary Reporting Considerations for a Troubled Company (Continued)</a:t>
            </a:r>
          </a:p>
        </p:txBody>
      </p:sp>
    </p:spTree>
    <p:extLst>
      <p:ext uri="{BB962C8B-B14F-4D97-AF65-F5344CB8AC3E}">
        <p14:creationId xmlns:p14="http://schemas.microsoft.com/office/powerpoint/2010/main" val="40176697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lstStyle/>
          <a:p>
            <a:r>
              <a:rPr lang="en-US" sz="3600" dirty="0"/>
              <a:t>FASB and Preliminary Reporting Considerations for a Troubled Company</a:t>
            </a:r>
          </a:p>
        </p:txBody>
      </p:sp>
      <p:sp>
        <p:nvSpPr>
          <p:cNvPr id="950276" name="Rectangle 4"/>
          <p:cNvSpPr>
            <a:spLocks noGrp="1" noChangeArrowheads="1"/>
          </p:cNvSpPr>
          <p:nvPr>
            <p:ph idx="1"/>
          </p:nvPr>
        </p:nvSpPr>
        <p:spPr>
          <a:xfrm>
            <a:off x="304800" y="1752600"/>
            <a:ext cx="8458200" cy="4876800"/>
          </a:xfrm>
          <a:noFill/>
          <a:ln w="38100">
            <a:noFill/>
          </a:ln>
          <a:effectLst/>
        </p:spPr>
        <p:txBody>
          <a:bodyPr/>
          <a:lstStyle/>
          <a:p>
            <a:pPr>
              <a:spcBef>
                <a:spcPts val="0"/>
              </a:spcBef>
              <a:buFont typeface="Wingdings" panose="05000000000000000000" pitchFamily="2" charset="2"/>
              <a:buChar char="Ø"/>
              <a:defRPr/>
            </a:pPr>
            <a:r>
              <a:rPr lang="en-US" sz="2600" dirty="0">
                <a:solidFill>
                  <a:srgbClr val="000066"/>
                </a:solidFill>
              </a:rPr>
              <a:t>In 2014, FASB decided that a formal warning is necessary when bankruptcy becomes a possibility. In this way, outside decision-makers would not be caught unaware by a bankruptcy filing. </a:t>
            </a:r>
          </a:p>
          <a:p>
            <a:pPr marL="0" indent="0">
              <a:spcBef>
                <a:spcPts val="0"/>
              </a:spcBef>
              <a:buFont typeface="Wingdings" panose="05000000000000000000" pitchFamily="2" charset="2"/>
              <a:buNone/>
              <a:defRPr/>
            </a:pPr>
            <a:endParaRPr lang="en-US" sz="2600" dirty="0">
              <a:solidFill>
                <a:srgbClr val="000066"/>
              </a:solidFill>
            </a:endParaRPr>
          </a:p>
          <a:p>
            <a:pPr>
              <a:spcBef>
                <a:spcPts val="0"/>
              </a:spcBef>
              <a:buFont typeface="Wingdings" panose="05000000000000000000" pitchFamily="2" charset="2"/>
              <a:buChar char="Ø"/>
              <a:defRPr/>
            </a:pPr>
            <a:r>
              <a:rPr lang="en-US" sz="2600" dirty="0">
                <a:solidFill>
                  <a:srgbClr val="000066"/>
                </a:solidFill>
              </a:rPr>
              <a:t>Accounting Standards Update 2014-15 (“Disclosure of Uncertainties about an Entity’s Ability to Continue as a Going Concern”) describes situations of uncertainty that warrant investigation and related disclosures needed to inform financial statement readers of any going concern issues. </a:t>
            </a:r>
          </a:p>
        </p:txBody>
      </p:sp>
      <p:sp>
        <p:nvSpPr>
          <p:cNvPr id="5" name="Slide Number Placeholder 11"/>
          <p:cNvSpPr>
            <a:spLocks noGrp="1"/>
          </p:cNvSpPr>
          <p:nvPr>
            <p:ph type="sldNum" sz="quarter" idx="4294967295"/>
          </p:nvPr>
        </p:nvSpPr>
        <p:spPr>
          <a:xfrm>
            <a:off x="8458200" y="6461125"/>
            <a:ext cx="609600" cy="396875"/>
          </a:xfrm>
          <a:prstGeom prst="rect">
            <a:avLst/>
          </a:prstGeom>
        </p:spPr>
        <p:txBody>
          <a:bodyPr/>
          <a:lstStyle/>
          <a:p>
            <a:pPr>
              <a:defRPr/>
            </a:pPr>
            <a:r>
              <a:rPr lang="en-US" sz="1000" i="0" dirty="0">
                <a:latin typeface="Times New Roman" panose="02020603050405020304" pitchFamily="18" charset="0"/>
                <a:cs typeface="Times New Roman" panose="02020603050405020304" pitchFamily="18" charset="0"/>
              </a:rPr>
              <a:t>13-</a:t>
            </a:r>
            <a:fld id="{7432997F-274D-4167-8340-78EB65E700B7}" type="slidenum">
              <a:rPr lang="en-US" sz="1000" i="0" smtClean="0">
                <a:latin typeface="Times New Roman" panose="02020603050405020304" pitchFamily="18" charset="0"/>
                <a:cs typeface="Times New Roman" panose="02020603050405020304" pitchFamily="18" charset="0"/>
              </a:rPr>
              <a:pPr>
                <a:defRPr/>
              </a:pPr>
              <a:t>9</a:t>
            </a:fld>
            <a:endParaRPr lang="en-US" sz="1000" i="0" dirty="0">
              <a:latin typeface="Times New Roman" panose="02020603050405020304" pitchFamily="18" charset="0"/>
              <a:cs typeface="Times New Roman" panose="02020603050405020304" pitchFamily="18" charset="0"/>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7465631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6429</TotalTime>
  <Pages>10</Pages>
  <Words>10534</Words>
  <Application>Microsoft Office PowerPoint</Application>
  <PresentationFormat>On-screen Show (4:3)</PresentationFormat>
  <Paragraphs>504</Paragraphs>
  <Slides>51</Slides>
  <Notes>51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Times New Roman</vt:lpstr>
      <vt:lpstr>Wingdings</vt:lpstr>
      <vt:lpstr>Sample slide colors</vt:lpstr>
      <vt:lpstr>Chapter Thirteen</vt:lpstr>
      <vt:lpstr>Learning Objective 13-1</vt:lpstr>
      <vt:lpstr>Going Concern Assumption</vt:lpstr>
      <vt:lpstr>Size of Recent American Bankruptcies</vt:lpstr>
      <vt:lpstr>Bankruptcy</vt:lpstr>
      <vt:lpstr>Learning Objective 13-2</vt:lpstr>
      <vt:lpstr>Preliminary Reporting Considerations for a Troubled Company </vt:lpstr>
      <vt:lpstr>Preliminary Reporting Considerations for a Troubled Company (Continued)</vt:lpstr>
      <vt:lpstr>FASB and Preliminary Reporting Considerations for a Troubled Company</vt:lpstr>
      <vt:lpstr>Conditions or Events That Could Signal Entity’s Inability to Meet Debts </vt:lpstr>
      <vt:lpstr>Substantial Doubt about Going Concern</vt:lpstr>
      <vt:lpstr>Information for Outside Decision-Makers </vt:lpstr>
      <vt:lpstr>Financial Statement Footnotes</vt:lpstr>
      <vt:lpstr>Bankruptcy Reform Act of 1978</vt:lpstr>
      <vt:lpstr>Learning Objective 13-3</vt:lpstr>
      <vt:lpstr>Voluntary and Involuntary Petitions</vt:lpstr>
      <vt:lpstr>Order for Relief</vt:lpstr>
      <vt:lpstr>Learning Objective 13-4</vt:lpstr>
      <vt:lpstr>Classification of Creditors</vt:lpstr>
      <vt:lpstr>Unsecured Liabilities Having Priority</vt:lpstr>
      <vt:lpstr>Learning Objective 13-5</vt:lpstr>
      <vt:lpstr>Liquidation versus Reorganization</vt:lpstr>
      <vt:lpstr>Learning Objective 13-6</vt:lpstr>
      <vt:lpstr>Statement of Financial Affairs</vt:lpstr>
      <vt:lpstr>Assets and Liabilities Labels</vt:lpstr>
      <vt:lpstr>Learning Objective 13-7</vt:lpstr>
      <vt:lpstr>Trustee—Chapter 7 Bankruptcy</vt:lpstr>
      <vt:lpstr>Committee of Creditors</vt:lpstr>
      <vt:lpstr>Role of Trustee</vt:lpstr>
      <vt:lpstr>Statement of Realization and Liquidation</vt:lpstr>
      <vt:lpstr>Liquidation Basis of Accounting</vt:lpstr>
      <vt:lpstr>FASB Update Questions</vt:lpstr>
      <vt:lpstr>Liquidation Basis Applied</vt:lpstr>
      <vt:lpstr>Statement of Changes in Net Assets in Liquidation</vt:lpstr>
      <vt:lpstr>Statement of Net Assets in Liquidation</vt:lpstr>
      <vt:lpstr>Liquidation Basis of Accounting—Liabilities</vt:lpstr>
      <vt:lpstr>Distinct Characteristics of Each Statement—Part 1</vt:lpstr>
      <vt:lpstr>Distinct Characteristics of Each Statement—Part 2</vt:lpstr>
      <vt:lpstr>Distinct Characteristics of Each Statement—Part 3</vt:lpstr>
      <vt:lpstr>Distinct Characteristics of Each Statement—Part 4</vt:lpstr>
      <vt:lpstr>Learning Objective 13-8</vt:lpstr>
      <vt:lpstr>Reorganization—Chapter 11 Bankruptcy</vt:lpstr>
      <vt:lpstr>Plan of Reorganization</vt:lpstr>
      <vt:lpstr>Acceptance and Confirmation of Reorganization Plan </vt:lpstr>
      <vt:lpstr>Learning Objective 13-9</vt:lpstr>
      <vt:lpstr>Specific Questions Raised during Reorganization</vt:lpstr>
      <vt:lpstr>Income Statement during Reorganization</vt:lpstr>
      <vt:lpstr>Balance Sheet during Reorganization</vt:lpstr>
      <vt:lpstr>Learning Objective 13-10</vt:lpstr>
      <vt:lpstr>Financial Reporting for Companies Emerging from Reorganization</vt:lpstr>
      <vt:lpstr>Fresh Start Accounting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422</cp:revision>
  <dcterms:created xsi:type="dcterms:W3CDTF">1998-05-05T02:49:56Z</dcterms:created>
  <dcterms:modified xsi:type="dcterms:W3CDTF">2019-10-15T17:23:38Z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08BDBEF5-B7E6-479B-9767-0BC2F50CE851</vt:lpwstr>
  </property>
  <property fmtid="{D5CDD505-2E9C-101B-9397-08002B2CF9AE}" pid="3" name="ArticulatePath">
    <vt:lpwstr>IPPTChap0013</vt:lpwstr>
  </property>
</Properties>
</file>